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16" r:id="rId3"/>
    <p:sldId id="425" r:id="rId5"/>
    <p:sldId id="256" r:id="rId6"/>
    <p:sldId id="417" r:id="rId7"/>
    <p:sldId id="428" r:id="rId8"/>
    <p:sldId id="452" r:id="rId9"/>
    <p:sldId id="449" r:id="rId10"/>
    <p:sldId id="451" r:id="rId11"/>
    <p:sldId id="450" r:id="rId12"/>
    <p:sldId id="424" r:id="rId13"/>
    <p:sldId id="454" r:id="rId14"/>
    <p:sldId id="481" r:id="rId15"/>
    <p:sldId id="419" r:id="rId16"/>
    <p:sldId id="455" r:id="rId17"/>
    <p:sldId id="482" r:id="rId18"/>
    <p:sldId id="420" r:id="rId19"/>
    <p:sldId id="436" r:id="rId20"/>
    <p:sldId id="426" r:id="rId21"/>
    <p:sldId id="480" r:id="rId22"/>
    <p:sldId id="421" r:id="rId23"/>
    <p:sldId id="438" r:id="rId24"/>
    <p:sldId id="427" r:id="rId25"/>
    <p:sldId id="440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38264"/>
    <a:srgbClr val="63AF8A"/>
    <a:srgbClr val="CBE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1815" autoAdjust="0"/>
  </p:normalViewPr>
  <p:slideViewPr>
    <p:cSldViewPr snapToGrid="0">
      <p:cViewPr>
        <p:scale>
          <a:sx n="33" d="100"/>
          <a:sy n="33" d="100"/>
        </p:scale>
        <p:origin x="-1062" y="-2118"/>
      </p:cViewPr>
      <p:guideLst>
        <p:guide orient="horz" pos="27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942" y="-84"/>
      </p:cViewPr>
      <p:guideLst>
        <p:guide orient="horz" pos="294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7277-E030-4F94-9E48-41BA097BB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3240-6187-484C-8ECE-A5E8A5F442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B30D4-6BAD-4D5B-948D-6A733C4911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xiazai/" TargetMode="External"/><Relationship Id="rId8" Type="http://schemas.openxmlformats.org/officeDocument/2006/relationships/hyperlink" Target="http://www.1ppt.com/tubiao/" TargetMode="External"/><Relationship Id="rId7" Type="http://schemas.openxmlformats.org/officeDocument/2006/relationships/hyperlink" Target="http://www.1ppt.com/beijing/" TargetMode="External"/><Relationship Id="rId6" Type="http://schemas.openxmlformats.org/officeDocument/2006/relationships/hyperlink" Target="http://www.1ppt.com/sucai/" TargetMode="External"/><Relationship Id="rId5" Type="http://schemas.openxmlformats.org/officeDocument/2006/relationships/hyperlink" Target="http://www.1ppt.com/jieri/" TargetMode="External"/><Relationship Id="rId4" Type="http://schemas.openxmlformats.org/officeDocument/2006/relationships/hyperlink" Target="http://www.1ppt.com/hangye/" TargetMode="External"/><Relationship Id="rId3" Type="http://schemas.openxmlformats.org/officeDocument/2006/relationships/hyperlink" Target="http://www.1ppt.com/moban/" TargetMode="External"/><Relationship Id="rId2" Type="http://schemas.openxmlformats.org/officeDocument/2006/relationships/notesMaster" Target="../notesMasters/notesMaster1.xml"/><Relationship Id="rId18" Type="http://schemas.openxmlformats.org/officeDocument/2006/relationships/hyperlink" Target="http://www.1ppt.com/ziti/" TargetMode="External"/><Relationship Id="rId17" Type="http://schemas.openxmlformats.org/officeDocument/2006/relationships/hyperlink" Target="http://www.1ppt.com/jiaoan/" TargetMode="External"/><Relationship Id="rId16" Type="http://schemas.openxmlformats.org/officeDocument/2006/relationships/hyperlink" Target="http://www.1ppt.com/shiti/" TargetMode="External"/><Relationship Id="rId15" Type="http://schemas.openxmlformats.org/officeDocument/2006/relationships/hyperlink" Target="http://www.1ppt.com/shouchaobao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excel/" TargetMode="External"/><Relationship Id="rId11" Type="http://schemas.openxmlformats.org/officeDocument/2006/relationships/hyperlink" Target="http://www.1ppt.com/word/" TargetMode="External"/><Relationship Id="rId10" Type="http://schemas.openxmlformats.org/officeDocument/2006/relationships/hyperlink" Target="http://www.1ppt.com/powerpoint/" TargetMode="Externa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54517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9587-1CE5-4235-A736-5D4F3DCB62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44EF-8460-48BF-B9EA-F432207B16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jpeg"/><Relationship Id="rId3" Type="http://schemas.openxmlformats.org/officeDocument/2006/relationships/tags" Target="../tags/tag2.xml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01263"/>
            <a:ext cx="12192000" cy="4255477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404445" y="0"/>
            <a:ext cx="6096000" cy="60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23185" y="3998214"/>
            <a:ext cx="2168769" cy="3143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60298" y="1860559"/>
            <a:ext cx="60883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spc="-300" dirty="0" smtClean="0">
                <a:ln w="19050">
                  <a:noFill/>
                </a:ln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毕业分享会</a:t>
            </a:r>
            <a:endParaRPr lang="zh-CN" altLang="en-US" sz="9600" spc="-300" dirty="0" smtClean="0">
              <a:ln w="19050">
                <a:noFill/>
              </a:ln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7477324" y="3662015"/>
            <a:ext cx="450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分享人：</a:t>
            </a:r>
            <a:r>
              <a:rPr lang="en-US" altLang="zh-CN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2016</a:t>
            </a:r>
            <a:r>
              <a:rPr lang="zh-CN" altLang="en-US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级生物统计班班长</a:t>
            </a:r>
            <a:r>
              <a:rPr lang="zh-CN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钟思睿</a:t>
            </a:r>
            <a:r>
              <a:rPr lang="en-US" altLang="zh-CN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   </a:t>
            </a:r>
            <a:endParaRPr lang="en-US" altLang="zh-CN" sz="2000" dirty="0" smtClean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  <a:p>
            <a:pPr algn="r"/>
            <a:r>
              <a:rPr lang="zh-CN" altLang="en-US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时间：</a:t>
            </a:r>
            <a:r>
              <a:rPr lang="en-US" altLang="zh-CN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2020</a:t>
            </a:r>
            <a:r>
              <a:rPr lang="zh-CN" altLang="en-US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年</a:t>
            </a:r>
            <a:r>
              <a:rPr lang="en-US" altLang="zh-CN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6</a:t>
            </a:r>
            <a:r>
              <a:rPr lang="zh-CN" altLang="en-US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月</a:t>
            </a:r>
            <a:r>
              <a:rPr lang="en-US" altLang="zh-CN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28</a:t>
            </a:r>
            <a:r>
              <a:rPr lang="zh-CN" altLang="en-US" sz="200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日</a:t>
            </a:r>
            <a:endParaRPr lang="zh-CN" altLang="en-US" sz="2000" dirty="0" smtClean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 animBg="1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5360" y="48704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438264"/>
                </a:solidFill>
                <a:cs typeface="+mn-ea"/>
                <a:sym typeface="+mn-lt"/>
              </a:rPr>
              <a:t>全国统考建议</a:t>
            </a:r>
            <a:endParaRPr lang="zh-CN" altLang="en-US" sz="320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1040131" y="1522095"/>
            <a:ext cx="2096771" cy="2096770"/>
          </a:xfrm>
          <a:prstGeom prst="donut">
            <a:avLst>
              <a:gd name="adj" fmla="val 6381"/>
            </a:avLst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314451" y="1647825"/>
            <a:ext cx="1548131" cy="2244090"/>
          </a:xfrm>
          <a:prstGeom prst="rect">
            <a:avLst/>
          </a:prstGeom>
        </p:spPr>
      </p:pic>
      <p:sp>
        <p:nvSpPr>
          <p:cNvPr id="4" name="同心圆 3"/>
          <p:cNvSpPr/>
          <p:nvPr/>
        </p:nvSpPr>
        <p:spPr>
          <a:xfrm>
            <a:off x="5047616" y="1436370"/>
            <a:ext cx="2096771" cy="2096770"/>
          </a:xfrm>
          <a:prstGeom prst="donut">
            <a:avLst>
              <a:gd name="adj" fmla="val 6381"/>
            </a:avLst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321936" y="1562100"/>
            <a:ext cx="1548131" cy="2244090"/>
          </a:xfrm>
          <a:prstGeom prst="rect">
            <a:avLst/>
          </a:prstGeom>
        </p:spPr>
      </p:pic>
      <p:sp>
        <p:nvSpPr>
          <p:cNvPr id="7" name="同心圆 6"/>
          <p:cNvSpPr/>
          <p:nvPr/>
        </p:nvSpPr>
        <p:spPr>
          <a:xfrm>
            <a:off x="9017635" y="1522095"/>
            <a:ext cx="2096771" cy="2096770"/>
          </a:xfrm>
          <a:prstGeom prst="donut">
            <a:avLst>
              <a:gd name="adj" fmla="val 6381"/>
            </a:avLst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291955" y="1647825"/>
            <a:ext cx="1548131" cy="22440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3590" y="4781551"/>
            <a:ext cx="275336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一志愿要多了解信息之后再选，可以根据自己的能力冲一冲。</a:t>
            </a:r>
            <a:endParaRPr lang="zh-CN" altLang="en-US" sz="2000">
              <a:solidFill>
                <a:schemeClr val="tx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5795" y="3957955"/>
            <a:ext cx="326961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关于报考学校的选择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11650" y="4603115"/>
            <a:ext cx="3805555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ea typeface="宋体" panose="02010600030101010101" pitchFamily="2" charset="-122"/>
                <a:cs typeface="+mn-ea"/>
                <a:sym typeface="+mn-lt"/>
              </a:rPr>
              <a:t>如果自己没有方向、没有规划，可以考虑培训机构；如果你是一个有主见的人，按照自己的想法学习可能更高效哦！</a:t>
            </a:r>
            <a:endParaRPr lang="zh-CN" altLang="en-US" sz="2000"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32960" y="3957955"/>
            <a:ext cx="292671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关于培训机构的选择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91245" y="4781550"/>
            <a:ext cx="31210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ea typeface="宋体" panose="02010600030101010101" pitchFamily="2" charset="-122"/>
                <a:cs typeface="+mn-ea"/>
                <a:sym typeface="+mn-lt"/>
              </a:rPr>
              <a:t>多上研招网看最新政策，多问师兄师姐老师，也可以上知乎、百度经验了解。</a:t>
            </a:r>
            <a:endParaRPr lang="zh-CN" altLang="en-US" sz="2000"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03615" y="3987800"/>
            <a:ext cx="307784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关于复试、调剂咨询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9125" y="852174"/>
            <a:ext cx="587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438264"/>
                </a:solidFill>
                <a:cs typeface="+mn-ea"/>
                <a:sym typeface="+mn-lt"/>
              </a:rPr>
              <a:t>南方医科大学生物统计考研简介</a:t>
            </a:r>
            <a:endParaRPr lang="zh-CN" altLang="en-US" sz="320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92860" y="2037715"/>
            <a:ext cx="3525520" cy="3747770"/>
          </a:xfrm>
          <a:prstGeom prst="roundRect">
            <a:avLst>
              <a:gd name="adj" fmla="val 9013"/>
            </a:avLst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443402" y="1865427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510075" y="4004106"/>
            <a:ext cx="1871660" cy="18716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15200" y="2333625"/>
            <a:ext cx="3955415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名额较多（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2019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年统考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10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），但国家线较高（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2019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年为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345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）。考试科目为政治、英语一、数学三、统计。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15200" y="1672590"/>
            <a:ext cx="1716405" cy="645160"/>
          </a:xfrm>
          <a:prstGeom prst="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应用统计学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1242" y="4970147"/>
            <a:ext cx="3651885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名额较少（2019年保研2，统考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3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），但国家线较低（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2019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年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305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）。考试科目为政治、英语一、卫生综合。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81240" y="4324985"/>
            <a:ext cx="3032760" cy="645160"/>
          </a:xfrm>
          <a:prstGeom prst="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流行病与卫生统计学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9254" y="2019300"/>
            <a:ext cx="2670811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南医的生物统计研究生分为</a:t>
            </a:r>
            <a:r>
              <a:rPr lang="zh-CN" altLang="en-US" sz="2000" b="1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应用统计学（专业学位）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和</a:t>
            </a:r>
            <a:r>
              <a:rPr lang="zh-CN" altLang="en-US" sz="2000" b="1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流行病与卫生统计学（学术学位）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两种，但培养方案基本一样。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flipV="1">
            <a:off x="1097280" y="2176145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6856095" y="5361940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5d132267d1c7a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97281" y="1337310"/>
            <a:ext cx="1101091" cy="1101090"/>
          </a:xfrm>
          <a:prstGeom prst="rect">
            <a:avLst/>
          </a:prstGeom>
        </p:spPr>
      </p:pic>
      <p:pic>
        <p:nvPicPr>
          <p:cNvPr id="5" name="图片 4" descr="5d132267d1c7a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18016" y="4011295"/>
            <a:ext cx="1690371" cy="1690370"/>
          </a:xfrm>
          <a:prstGeom prst="rect">
            <a:avLst/>
          </a:prstGeom>
        </p:spPr>
      </p:pic>
      <p:pic>
        <p:nvPicPr>
          <p:cNvPr id="6" name="图片 5" descr="微信图片_202006272134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" y="2438400"/>
            <a:ext cx="11465560" cy="218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949235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3021" y="501046"/>
            <a:ext cx="1415772" cy="53755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02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0538" y="3578492"/>
            <a:ext cx="4420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7200" dirty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实习</a:t>
            </a:r>
            <a:endParaRPr lang="zh-CN" sz="7200" dirty="0">
              <a:solidFill>
                <a:schemeClr val="tx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8960" y="426724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438264"/>
                </a:solidFill>
                <a:cs typeface="+mn-ea"/>
                <a:sym typeface="+mn-lt"/>
              </a:rPr>
              <a:t>生物统计实习简介</a:t>
            </a:r>
            <a:endParaRPr lang="zh-CN" altLang="en-US" sz="3200">
              <a:solidFill>
                <a:srgbClr val="438264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70889" y="1085364"/>
            <a:ext cx="5044440" cy="5044440"/>
            <a:chOff x="7771" y="2513"/>
            <a:chExt cx="6348" cy="6348"/>
          </a:xfrm>
        </p:grpSpPr>
        <p:sp>
          <p:nvSpPr>
            <p:cNvPr id="7" name="六边形 6"/>
            <p:cNvSpPr/>
            <p:nvPr/>
          </p:nvSpPr>
          <p:spPr>
            <a:xfrm rot="5400000">
              <a:off x="8020" y="3334"/>
              <a:ext cx="5850" cy="5050"/>
            </a:xfrm>
            <a:prstGeom prst="hexagon">
              <a:avLst/>
            </a:prstGeom>
            <a:solidFill>
              <a:srgbClr val="63A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8082" y="2996"/>
              <a:ext cx="5726" cy="5726"/>
            </a:xfrm>
            <a:prstGeom prst="rect">
              <a:avLst/>
            </a:prstGeom>
          </p:spPr>
        </p:pic>
        <p:sp>
          <p:nvSpPr>
            <p:cNvPr id="9" name="六边形 8"/>
            <p:cNvSpPr/>
            <p:nvPr/>
          </p:nvSpPr>
          <p:spPr>
            <a:xfrm rot="5400000">
              <a:off x="8020" y="3411"/>
              <a:ext cx="5850" cy="5050"/>
            </a:xfrm>
            <a:prstGeom prst="hexagon">
              <a:avLst/>
            </a:prstGeom>
            <a:solidFill>
              <a:srgbClr val="63A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771" y="2513"/>
              <a:ext cx="6348" cy="6348"/>
            </a:xfrm>
            <a:prstGeom prst="rect">
              <a:avLst/>
            </a:prstGeom>
          </p:spPr>
        </p:pic>
        <p:sp>
          <p:nvSpPr>
            <p:cNvPr id="11" name="六边形 10"/>
            <p:cNvSpPr/>
            <p:nvPr/>
          </p:nvSpPr>
          <p:spPr>
            <a:xfrm rot="5400000">
              <a:off x="8409" y="3747"/>
              <a:ext cx="5073" cy="4380"/>
            </a:xfrm>
            <a:prstGeom prst="hexagon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3AF8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 flipV="1">
            <a:off x="5815330" y="1790700"/>
            <a:ext cx="1784350" cy="13589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5970" y="2150745"/>
            <a:ext cx="58712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我们生物统计系是没有统一安排实习的，如果因为各种原因没有进行实习的同学，系里会将大创等项目作为实习。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>
                <a:ea typeface="宋体" panose="02010600030101010101" pitchFamily="2" charset="-122"/>
              </a:rPr>
              <a:t>个人</a:t>
            </a:r>
            <a:r>
              <a:rPr lang="zh-CN" altLang="en-US" sz="2400">
                <a:ea typeface="宋体" panose="02010600030101010101" pitchFamily="2" charset="-122"/>
              </a:rPr>
              <a:t>建议在考研结束（</a:t>
            </a:r>
            <a:r>
              <a:rPr lang="en-US" altLang="zh-CN" sz="2400">
                <a:ea typeface="宋体" panose="02010600030101010101" pitchFamily="2" charset="-122"/>
              </a:rPr>
              <a:t>12</a:t>
            </a:r>
            <a:r>
              <a:rPr lang="zh-CN" altLang="en-US" sz="2400">
                <a:ea typeface="宋体" panose="02010600030101010101" pitchFamily="2" charset="-122"/>
              </a:rPr>
              <a:t>月底）至学校开学</a:t>
            </a:r>
            <a:r>
              <a:rPr lang="en-US" altLang="zh-CN" sz="2400">
                <a:ea typeface="宋体" panose="02010600030101010101" pitchFamily="2" charset="-122"/>
              </a:rPr>
              <a:t>/</a:t>
            </a:r>
            <a:r>
              <a:rPr lang="zh-CN" altLang="en-US" sz="2400">
                <a:ea typeface="宋体" panose="02010600030101010101" pitchFamily="2" charset="-122"/>
              </a:rPr>
              <a:t>国家线出炉期间（</a:t>
            </a:r>
            <a:r>
              <a:rPr lang="en-US" altLang="zh-CN" sz="2400">
                <a:ea typeface="宋体" panose="02010600030101010101" pitchFamily="2" charset="-122"/>
              </a:rPr>
              <a:t>3</a:t>
            </a:r>
            <a:r>
              <a:rPr lang="zh-CN" altLang="en-US" sz="2400">
                <a:ea typeface="宋体" panose="02010600030101010101" pitchFamily="2" charset="-122"/>
              </a:rPr>
              <a:t>月左右</a:t>
            </a:r>
            <a:r>
              <a:rPr lang="zh-CN" altLang="en-US" sz="2400">
                <a:ea typeface="宋体" panose="02010600030101010101" pitchFamily="2" charset="-122"/>
              </a:rPr>
              <a:t>），自己到医院、生物技术公司等对口单位进行实习，增长见识，了解就业情况，也能为复试加分。</a:t>
            </a:r>
            <a:endParaRPr lang="zh-CN" altLang="en-US" sz="2400">
              <a:ea typeface="宋体" panose="02010600030101010101" pitchFamily="2" charset="-122"/>
            </a:endParaRPr>
          </a:p>
          <a:p>
            <a:endParaRPr lang="en-US" altLang="zh-CN" sz="240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flipV="1">
            <a:off x="9759315" y="5342890"/>
            <a:ext cx="1967865" cy="14605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158615" y="1241425"/>
            <a:ext cx="515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2016</a:t>
            </a:r>
            <a:r>
              <a:rPr lang="zh-CN" altLang="en-US" sz="2400">
                <a:ea typeface="宋体" panose="02010600030101010101" pitchFamily="2" charset="-122"/>
              </a:rPr>
              <a:t>级生物统计自行联系的实习单位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8615" y="1876425"/>
            <a:ext cx="5322570" cy="43929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70430" y="2696845"/>
            <a:ext cx="1553845" cy="2173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0298" y="608447"/>
            <a:ext cx="1200329" cy="53441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03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0538" y="3578492"/>
            <a:ext cx="4420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ea typeface="宋体" panose="02010600030101010101" pitchFamily="2" charset="-122"/>
                <a:cs typeface="+mn-ea"/>
                <a:sym typeface="+mn-lt"/>
              </a:rPr>
              <a:t>毕业论文</a:t>
            </a:r>
            <a:endParaRPr lang="zh-CN" altLang="en-US" sz="7200" dirty="0"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597661" y="2135509"/>
            <a:ext cx="9080500" cy="320675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27270" y="1003304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438264"/>
                </a:solidFill>
                <a:cs typeface="+mn-ea"/>
                <a:sym typeface="+mn-lt"/>
              </a:rPr>
              <a:t>毕业论文流程</a:t>
            </a:r>
            <a:endParaRPr lang="zh-CN" altLang="en-US" sz="320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3" name="图片 2" descr="5d132267d1c7a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782447" y="737870"/>
            <a:ext cx="1982471" cy="1982470"/>
          </a:xfrm>
          <a:prstGeom prst="rect">
            <a:avLst/>
          </a:prstGeom>
        </p:spPr>
      </p:pic>
      <p:grpSp>
        <p:nvGrpSpPr>
          <p:cNvPr id="54" name="Group 65"/>
          <p:cNvGrpSpPr/>
          <p:nvPr/>
        </p:nvGrpSpPr>
        <p:grpSpPr>
          <a:xfrm>
            <a:off x="9027162" y="2860040"/>
            <a:ext cx="631191" cy="627380"/>
            <a:chOff x="1979613" y="3067051"/>
            <a:chExt cx="231775" cy="230188"/>
          </a:xfrm>
          <a:solidFill>
            <a:srgbClr val="438264"/>
          </a:solidFill>
        </p:grpSpPr>
        <p:sp>
          <p:nvSpPr>
            <p:cNvPr id="55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69"/>
          <p:cNvGrpSpPr/>
          <p:nvPr/>
        </p:nvGrpSpPr>
        <p:grpSpPr>
          <a:xfrm>
            <a:off x="5835651" y="2823849"/>
            <a:ext cx="520700" cy="501015"/>
            <a:chOff x="4616450" y="1549401"/>
            <a:chExt cx="215900" cy="207963"/>
          </a:xfrm>
          <a:solidFill>
            <a:srgbClr val="438264"/>
          </a:solidFill>
        </p:grpSpPr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Group 72"/>
          <p:cNvGrpSpPr/>
          <p:nvPr/>
        </p:nvGrpSpPr>
        <p:grpSpPr>
          <a:xfrm>
            <a:off x="2437767" y="2823845"/>
            <a:ext cx="671831" cy="459740"/>
            <a:chOff x="2324100" y="1814513"/>
            <a:chExt cx="266700" cy="182563"/>
          </a:xfrm>
          <a:solidFill>
            <a:srgbClr val="438264"/>
          </a:solidFill>
        </p:grpSpPr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438276" y="3503932"/>
            <a:ext cx="2670811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月，联系导师，初步确定毕业论文方向。查阅文献，阅读文献。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41665" y="3735070"/>
            <a:ext cx="2219960" cy="10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月底，交毕业论文。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6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月初，答辩。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77739" y="3503932"/>
            <a:ext cx="2670811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3、4、5月，构思毕业论文，进行编程，整理结果，撰写论文。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  <p:bldP spid="4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6465" y="830584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438264"/>
                </a:solidFill>
                <a:cs typeface="+mn-ea"/>
                <a:sym typeface="+mn-lt"/>
              </a:rPr>
              <a:t>毕业论文建议</a:t>
            </a:r>
            <a:endParaRPr lang="zh-CN" altLang="en-US" sz="320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92860" y="1927227"/>
            <a:ext cx="3525520" cy="1873885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59580" y="4213229"/>
            <a:ext cx="3525520" cy="1873885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25335" y="1927227"/>
            <a:ext cx="3525520" cy="1873885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289553" y="1649730"/>
            <a:ext cx="1613535" cy="233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14997" y="4029075"/>
            <a:ext cx="2286635" cy="2286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61540" y="4257679"/>
            <a:ext cx="1284605" cy="1829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2425" y="2312035"/>
            <a:ext cx="3064510" cy="10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尽早联系导师确定题目，可以减轻后期的焦虑感。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07275" y="2051050"/>
            <a:ext cx="309499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用心做，尽量做得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完整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，不仅为了毕业论文的分数，更是一次撰写论文的历练。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60240" y="4431030"/>
            <a:ext cx="332486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这一次是自己独立完成论文，遇到问题时要多想办法，也要多与同学老师交流。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063865" y="1820545"/>
            <a:ext cx="4502150" cy="4300220"/>
            <a:chOff x="12315" y="2453"/>
            <a:chExt cx="7652" cy="7186"/>
          </a:xfrm>
        </p:grpSpPr>
        <p:sp>
          <p:nvSpPr>
            <p:cNvPr id="3" name="流程图: 延期 2"/>
            <p:cNvSpPr/>
            <p:nvPr/>
          </p:nvSpPr>
          <p:spPr>
            <a:xfrm flipH="1">
              <a:off x="12315" y="3145"/>
              <a:ext cx="6978" cy="5555"/>
            </a:xfrm>
            <a:prstGeom prst="flowChartDelay">
              <a:avLst/>
            </a:prstGeom>
            <a:solidFill>
              <a:srgbClr val="438264"/>
            </a:solidFill>
            <a:ln>
              <a:solidFill>
                <a:srgbClr val="438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 descr="5d132267d1c7a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screen"/>
            <a:stretch>
              <a:fillRect/>
            </a:stretch>
          </p:blipFill>
          <p:spPr>
            <a:xfrm>
              <a:off x="12781" y="2453"/>
              <a:ext cx="7186" cy="7186"/>
            </a:xfrm>
            <a:prstGeom prst="rect">
              <a:avLst/>
            </a:prstGeom>
          </p:spPr>
        </p:pic>
        <p:sp>
          <p:nvSpPr>
            <p:cNvPr id="5" name="流程图: 延期 4"/>
            <p:cNvSpPr/>
            <p:nvPr/>
          </p:nvSpPr>
          <p:spPr>
            <a:xfrm flipH="1">
              <a:off x="12590" y="3363"/>
              <a:ext cx="6428" cy="5118"/>
            </a:xfrm>
            <a:prstGeom prst="flowChartDelay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3826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 descr="微信图片_202006272125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07490" y="-635"/>
            <a:ext cx="5141595" cy="68586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52510" y="1447165"/>
            <a:ext cx="3161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438264"/>
                </a:solidFill>
              </a:rPr>
              <a:t>毕业论文成品</a:t>
            </a:r>
            <a:endParaRPr lang="zh-CN" altLang="en-US" sz="3200">
              <a:solidFill>
                <a:srgbClr val="4382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7950" y="791849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438264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个人简介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40535" y="1645920"/>
            <a:ext cx="8710930" cy="37103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141461" y="3923033"/>
            <a:ext cx="2520315" cy="25203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73325" y="1753235"/>
            <a:ext cx="7266305" cy="34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      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钟思睿，</a:t>
            </a:r>
            <a:r>
              <a:rPr lang="en-US" sz="2400">
                <a:solidFill>
                  <a:schemeClr val="tx1"/>
                </a:solidFill>
                <a:cs typeface="+mn-ea"/>
                <a:sym typeface="+mn-lt"/>
              </a:rPr>
              <a:t>2016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级生物统计班班长，曾多次获得校级奖学金三等奖，及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优秀学生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”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、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优秀学生干部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”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等荣誉称号。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2019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年参与国家级大创项目，荣获中国生物统计学会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2019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学术年会壁报组三等奖等。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2020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年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考研至中山大学公共卫生学院流行病与卫生统计系（卫生统计方向）。</a:t>
            </a: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28127" y="658142"/>
            <a:ext cx="1200329" cy="48897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5865" y="1295093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04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0538" y="3578492"/>
            <a:ext cx="4420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7200" dirty="0">
                <a:ea typeface="宋体" panose="02010600030101010101" pitchFamily="2" charset="-122"/>
                <a:cs typeface="+mn-ea"/>
                <a:sym typeface="+mn-lt"/>
              </a:rPr>
              <a:t>就业</a:t>
            </a:r>
            <a:endParaRPr lang="zh-CN" altLang="en-US" sz="7200" dirty="0"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8960" y="341634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438264"/>
                </a:solidFill>
                <a:cs typeface="+mn-ea"/>
                <a:sym typeface="+mn-lt"/>
              </a:rPr>
              <a:t>就业的建议与体会</a:t>
            </a:r>
            <a:endParaRPr lang="zh-CN" altLang="en-US" sz="320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5" name="图片 4" descr="1803510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307464" y="1621159"/>
            <a:ext cx="3163571" cy="2232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32682" y="2512696"/>
            <a:ext cx="5580380" cy="1337945"/>
          </a:xfrm>
          <a:prstGeom prst="rect">
            <a:avLst/>
          </a:prstGeom>
          <a:noFill/>
          <a:ln w="28575">
            <a:solidFill>
              <a:srgbClr val="63AF8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CRO方面公司需要具备学习精神的人才(不能让面试官认为你的大学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时光是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虚度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的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)，具备一定的SAS基础以及英语能力，加分项是了解行业背景以及公司背景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7137" y="1621157"/>
            <a:ext cx="4974591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来自刘泽敏师兄（就业于南京希麦迪医药科技有限公司）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9095" y="4411980"/>
            <a:ext cx="546862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来自李任远师兄（就业于梅州市人民医院）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" name="图片 7" descr="1803510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7740014" y="3897630"/>
            <a:ext cx="3163571" cy="22320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02130" y="5316855"/>
            <a:ext cx="5315585" cy="368300"/>
          </a:xfrm>
          <a:prstGeom prst="rect">
            <a:avLst/>
          </a:prstGeom>
          <a:noFill/>
          <a:ln w="28575">
            <a:solidFill>
              <a:srgbClr val="63AF8A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遇到机遇好好把握，再加上一点运气就是success。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-23493" y="2590800"/>
            <a:ext cx="12239625" cy="2372360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91761" y="91567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438264"/>
                </a:solidFill>
                <a:cs typeface="+mn-ea"/>
                <a:sym typeface="+mn-lt"/>
              </a:rPr>
              <a:t>师姐寄语</a:t>
            </a:r>
            <a:endParaRPr lang="zh-CN" altLang="en-US" sz="320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05557" y="1901825"/>
            <a:ext cx="4400551" cy="375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027227" y="1132635"/>
            <a:ext cx="1871660" cy="1871659"/>
          </a:xfrm>
          <a:prstGeom prst="rect">
            <a:avLst/>
          </a:prstGeom>
        </p:spPr>
      </p:pic>
      <p:pic>
        <p:nvPicPr>
          <p:cNvPr id="3" name="图片 2" descr="1831489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469507" y="4653284"/>
            <a:ext cx="1109980" cy="1529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13555" y="2225676"/>
            <a:ext cx="3566160" cy="33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勇于尝试，懂得坚持。我相信，</a:t>
            </a:r>
            <a:r>
              <a:rPr lang="en-US" altLang="zh-CN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“</a:t>
            </a:r>
            <a:r>
              <a:rPr lang="zh-CN" altLang="en-US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不求结果的尝试</a:t>
            </a:r>
            <a:r>
              <a:rPr lang="en-US" altLang="zh-CN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”</a:t>
            </a:r>
            <a:r>
              <a:rPr lang="zh-CN" altLang="en-US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以及</a:t>
            </a:r>
            <a:r>
              <a:rPr lang="en-US" altLang="zh-CN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“</a:t>
            </a:r>
            <a:r>
              <a:rPr lang="zh-CN" altLang="en-US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习惯成自然的坚持</a:t>
            </a:r>
            <a:r>
              <a:rPr lang="en-US" altLang="zh-CN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”</a:t>
            </a:r>
            <a:r>
              <a:rPr lang="zh-CN" altLang="en-US" sz="2000">
                <a:solidFill>
                  <a:srgbClr val="438264"/>
                </a:solidFill>
                <a:ea typeface="宋体" panose="02010600030101010101" pitchFamily="2" charset="-122"/>
                <a:cs typeface="+mn-ea"/>
                <a:sym typeface="+mn-lt"/>
              </a:rPr>
              <a:t>是隐形的浆舵，可以推着生活的帆船驶向向往的未来。希望你们能够抓住机遇，脚踏实地，不断挑战自己、超越自己。</a:t>
            </a:r>
            <a:endParaRPr lang="zh-CN" altLang="en-US" sz="2000">
              <a:solidFill>
                <a:srgbClr val="438264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0261" y="3346451"/>
            <a:ext cx="1868805" cy="1868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bldLvl="0" animBg="1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01263"/>
            <a:ext cx="12192000" cy="4255477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404445" y="0"/>
            <a:ext cx="6096000" cy="60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199080" y="3714369"/>
            <a:ext cx="2168769" cy="3143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1" y="2604138"/>
            <a:ext cx="477583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500" b="1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MV Boli" panose="02000500030200090000" charset="0"/>
                <a:ea typeface="华文新魏" panose="02010800040101010101" charset="-122"/>
                <a:cs typeface="MV Boli" panose="02000500030200090000" charset="0"/>
                <a:sym typeface="+mn-lt"/>
              </a:rPr>
              <a:t>Thanks</a:t>
            </a:r>
            <a:endParaRPr lang="en-US" altLang="zh-CN" sz="7500" b="1" dirty="0">
              <a:ln w="19050">
                <a:solidFill>
                  <a:schemeClr val="bg1"/>
                </a:solidFill>
              </a:ln>
              <a:solidFill>
                <a:srgbClr val="438264"/>
              </a:solidFill>
              <a:latin typeface="MV Boli" panose="02000500030200090000" charset="0"/>
              <a:ea typeface="华文新魏" panose="02010800040101010101" charset="-122"/>
              <a:cs typeface="MV Boli" panose="0200050003020009000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51657" y="1"/>
            <a:ext cx="5855677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70339" y="664815"/>
            <a:ext cx="5528371" cy="5528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44583" y="3854703"/>
            <a:ext cx="2126775" cy="3082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82106" y="664817"/>
            <a:ext cx="179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tx1"/>
                </a:solidFill>
                <a:cs typeface="+mn-ea"/>
                <a:sym typeface="+mn-lt"/>
              </a:rPr>
              <a:t>目录</a:t>
            </a:r>
            <a:endParaRPr lang="zh-CN" altLang="en-US" sz="4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20110" y="1495814"/>
            <a:ext cx="216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CONTENTS</a:t>
            </a:r>
            <a:endParaRPr lang="en-US" altLang="zh-CN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3109" y="2291097"/>
            <a:ext cx="42500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r>
              <a:rPr lang="en-US" altLang="zh-CN" sz="4400" dirty="0">
                <a:solidFill>
                  <a:schemeClr val="tx1"/>
                </a:solidFill>
                <a:cs typeface="+mn-ea"/>
                <a:sym typeface="+mn-lt"/>
              </a:rPr>
              <a:t>  </a:t>
            </a:r>
            <a:r>
              <a:rPr lang="zh-CN" altLang="en-US" sz="4400" dirty="0">
                <a:solidFill>
                  <a:schemeClr val="tx1"/>
                </a:solidFill>
                <a:cs typeface="+mn-ea"/>
                <a:sym typeface="+mn-lt"/>
              </a:rPr>
              <a:t>考研</a:t>
            </a:r>
            <a:endParaRPr lang="zh-CN" altLang="en-US" sz="4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2803" y="3177961"/>
            <a:ext cx="42500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chemeClr val="tx1"/>
                </a:solidFill>
                <a:cs typeface="+mn-ea"/>
                <a:sym typeface="+mn-lt"/>
              </a:rPr>
              <a:t>02  </a:t>
            </a:r>
            <a:r>
              <a:rPr lang="zh-CN" sz="4400" dirty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实习</a:t>
            </a:r>
            <a:endParaRPr lang="zh-CN" sz="4400" dirty="0">
              <a:solidFill>
                <a:schemeClr val="tx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3343" y="4058939"/>
            <a:ext cx="42500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chemeClr val="tx1"/>
                </a:solidFill>
                <a:cs typeface="+mn-ea"/>
                <a:sym typeface="+mn-lt"/>
              </a:rPr>
              <a:t>03  </a:t>
            </a:r>
            <a:r>
              <a:rPr lang="zh-CN" altLang="en-US" sz="4400" dirty="0">
                <a:solidFill>
                  <a:schemeClr val="tx1"/>
                </a:solidFill>
                <a:cs typeface="+mn-ea"/>
                <a:sym typeface="+mn-lt"/>
              </a:rPr>
              <a:t>毕业论文</a:t>
            </a:r>
            <a:endParaRPr lang="zh-CN" altLang="en-US" sz="4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3343" y="4908569"/>
            <a:ext cx="42500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400" dirty="0">
                <a:solidFill>
                  <a:schemeClr val="tx1"/>
                </a:solidFill>
                <a:cs typeface="+mn-ea"/>
                <a:sym typeface="+mn-lt"/>
              </a:rPr>
              <a:t>04  </a:t>
            </a:r>
            <a:r>
              <a:rPr lang="zh-CN" altLang="en-US" sz="4400" dirty="0">
                <a:solidFill>
                  <a:schemeClr val="tx1"/>
                </a:solidFill>
                <a:cs typeface="+mn-ea"/>
                <a:sym typeface="+mn-lt"/>
              </a:rPr>
              <a:t>就业</a:t>
            </a:r>
            <a:endParaRPr lang="zh-CN" altLang="en-US" sz="44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3021" y="658141"/>
            <a:ext cx="1415772" cy="52241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01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0538" y="3578492"/>
            <a:ext cx="4420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lt"/>
              </a:rPr>
              <a:t>考研</a:t>
            </a:r>
            <a:endParaRPr lang="zh-CN" altLang="en-US" sz="7200" dirty="0">
              <a:solidFill>
                <a:schemeClr val="tx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4660" y="343535"/>
            <a:ext cx="1128268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1.1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保研</a:t>
            </a:r>
            <a:r>
              <a:rPr lang="zh-CN" altLang="en-US" sz="36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的流程与建议</a:t>
            </a:r>
            <a:endParaRPr lang="zh-CN" altLang="en-US" sz="36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  <a:p>
            <a:r>
              <a:rPr lang="en-US" altLang="zh-CN" sz="36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    </a:t>
            </a:r>
            <a:r>
              <a:rPr lang="en-US" altLang="zh-CN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来自周翰文师兄（保送至中科院上海营养与健康研究所直博）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3" name="图片 2" descr="1800128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418320" y="4701540"/>
            <a:ext cx="3048000" cy="21564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66465" y="2035175"/>
            <a:ext cx="4423410" cy="64516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推免前提：获得本校推免资格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4025" y="2308225"/>
            <a:ext cx="10620375" cy="43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推免流程：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 大三下关注想去学校的夏令营开放时间，开放后可以去投递材料。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 申请夏令营成功后，去目标学校参加夏令营，在夏令营一般是听学院专业与研究方向的介绍，并参加面试。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 如果在面试中表现优异，就会拿到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优秀营员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。在9月份就不用再次面试了。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 如果所有夏令营皆没有申请成功或者没有拿到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优秀营员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（很小概率），就只能在9月份申请了，这是最后的机会。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 最后，如果没有获得本校的推免资格，即使获得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优秀营员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，也无法推免。但在考研复试中可能会有些优势。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4660" y="343535"/>
            <a:ext cx="1128268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1.1</a:t>
            </a:r>
            <a:r>
              <a:rPr lang="zh-CN" altLang="en-US" sz="36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保研的流程与建议</a:t>
            </a:r>
            <a:endParaRPr lang="zh-CN" altLang="en-US" sz="36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  <a:p>
            <a:r>
              <a:rPr lang="en-US" altLang="zh-CN" sz="36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    </a:t>
            </a:r>
            <a:r>
              <a:rPr lang="en-US" altLang="zh-CN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来自周翰文师兄（保送至中科院上海营养与健康研究所直博）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3" name="图片 2" descr="1800128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118610" y="4173220"/>
            <a:ext cx="3794760" cy="26847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87705" y="2419350"/>
            <a:ext cx="10092690" cy="17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建议：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 可以在知乎、百度等网站上了解更详细信息。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 可以多尝试几所院校。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803510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5741670"/>
            <a:ext cx="1583055" cy="1116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6220" y="1172845"/>
            <a:ext cx="9627870" cy="56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12月底：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参加全国统考，考试科目为政治、英语（英语一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英语二）、   专业课（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34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所高校自主出题、自主划线）。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3月：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出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34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所高校校线及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国家线，一般情况下，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34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所高校校线略高于国家线。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上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34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所校线及上国家线的同学，则说明在报考院校有可能获得复试资格，需要等待复试名单，且具有调剂资格。未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上国家线的同学则说明今年不具备读研资格。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4/5月：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出复试名单，参加复试。一般复试比在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1:1.25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左右，复试成功则一志愿录取。复试不成功或未进入复试名单的同学，着手联系调剂并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在研招网系统上报名，可以同时参加多个院校的调剂复试，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调剂复试完毕在研招网系统上查看调剂结果并确认录取信息。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660" y="527685"/>
            <a:ext cx="11282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1.2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全国统考</a:t>
            </a:r>
            <a:r>
              <a:rPr lang="zh-CN" altLang="en-US" sz="36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的流程与建议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4660" y="527685"/>
            <a:ext cx="11282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1.2</a:t>
            </a:r>
            <a:r>
              <a:rPr lang="zh-CN" altLang="en-US" sz="36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全国统考的流程与建议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5" name="图片 4" descr="1803510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93675" y="4874895"/>
            <a:ext cx="1583055" cy="11163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rot="0">
            <a:off x="193675" y="3760470"/>
            <a:ext cx="1967865" cy="398780"/>
            <a:chOff x="1500" y="4137"/>
            <a:chExt cx="3099" cy="628"/>
          </a:xfrm>
        </p:grpSpPr>
        <p:sp>
          <p:nvSpPr>
            <p:cNvPr id="6" name="文本框 5"/>
            <p:cNvSpPr txBox="1"/>
            <p:nvPr/>
          </p:nvSpPr>
          <p:spPr>
            <a:xfrm>
              <a:off x="1500" y="4137"/>
              <a:ext cx="2476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000"/>
                <a:t>报考</a:t>
              </a:r>
              <a:r>
                <a:rPr lang="en-US" altLang="zh-CN" sz="2000"/>
                <a:t>34</a:t>
              </a:r>
              <a:r>
                <a:rPr lang="zh-CN" altLang="en-US" sz="2000">
                  <a:ea typeface="宋体" panose="02010600030101010101" pitchFamily="2" charset="-122"/>
                </a:rPr>
                <a:t>所</a:t>
              </a:r>
              <a:endParaRPr lang="zh-CN" altLang="en-US" sz="2000">
                <a:ea typeface="宋体" panose="02010600030101010101" pitchFamily="2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3976" y="4446"/>
              <a:ext cx="623" cy="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161540" y="3760470"/>
            <a:ext cx="1267460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参加统考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>
            <a:stCxn id="16" idx="3"/>
          </p:cNvCxnSpPr>
          <p:nvPr/>
        </p:nvCxnSpPr>
        <p:spPr>
          <a:xfrm>
            <a:off x="3429000" y="3959860"/>
            <a:ext cx="243205" cy="8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620135" y="3129280"/>
            <a:ext cx="52070" cy="3174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087495" y="2849880"/>
            <a:ext cx="1228725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上校线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672205" y="3139440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3620135" y="6293485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0">
            <a:off x="4035425" y="6099175"/>
            <a:ext cx="1967865" cy="398780"/>
            <a:chOff x="1035" y="4811"/>
            <a:chExt cx="3099" cy="628"/>
          </a:xfrm>
        </p:grpSpPr>
        <p:sp>
          <p:nvSpPr>
            <p:cNvPr id="30" name="文本框 29"/>
            <p:cNvSpPr txBox="1"/>
            <p:nvPr/>
          </p:nvSpPr>
          <p:spPr>
            <a:xfrm>
              <a:off x="1035" y="4811"/>
              <a:ext cx="2476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未上国家线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3511" y="5158"/>
              <a:ext cx="623" cy="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6003290" y="6123305"/>
            <a:ext cx="906145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ea typeface="宋体" panose="02010600030101010101" pitchFamily="2" charset="-122"/>
              </a:rPr>
              <a:t>淘汰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316220" y="3044825"/>
            <a:ext cx="243205" cy="8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559425" y="2482215"/>
            <a:ext cx="0" cy="93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955030" y="2287905"/>
            <a:ext cx="1329690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进入复试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5559425" y="2482215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5539740" y="3405505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955030" y="3225165"/>
            <a:ext cx="1459865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未进入复试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284720" y="2473325"/>
            <a:ext cx="243205" cy="8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7954010" y="1668145"/>
            <a:ext cx="1329690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复试成功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7538720" y="2799715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7954010" y="2612390"/>
            <a:ext cx="1246505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复试淘汰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9354820" y="2795905"/>
            <a:ext cx="0" cy="651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9200515" y="2792730"/>
            <a:ext cx="154305" cy="3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7417435" y="3447415"/>
            <a:ext cx="1937385" cy="184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9354820" y="3128645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9770110" y="2922270"/>
            <a:ext cx="801370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调剂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7538720" y="1862455"/>
            <a:ext cx="0" cy="93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>
            <a:off x="7527925" y="1862455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571480" y="3128645"/>
            <a:ext cx="243205" cy="8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/>
          <p:nvPr/>
        </p:nvSpPr>
        <p:spPr>
          <a:xfrm>
            <a:off x="11229975" y="2324100"/>
            <a:ext cx="768350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成功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95" name="直接箭头连接符 94"/>
          <p:cNvCxnSpPr/>
          <p:nvPr/>
        </p:nvCxnSpPr>
        <p:spPr>
          <a:xfrm>
            <a:off x="10814685" y="3451225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11229975" y="3211195"/>
            <a:ext cx="768350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淘汰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10814685" y="2518410"/>
            <a:ext cx="0" cy="93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>
            <a:off x="10814685" y="2518410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035425" y="4704715"/>
            <a:ext cx="2679065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sz="2000">
                <a:ea typeface="宋体" panose="02010600030101010101" pitchFamily="2" charset="-122"/>
              </a:rPr>
              <a:t>上国家线但未上校线</a:t>
            </a:r>
            <a:endParaRPr lang="zh-CN" sz="2000">
              <a:ea typeface="宋体" panose="02010600030101010101" pitchFamily="2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620135" y="4899025"/>
            <a:ext cx="415290" cy="1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714490" y="4073525"/>
            <a:ext cx="2643505" cy="1285875"/>
            <a:chOff x="11274" y="6495"/>
            <a:chExt cx="4163" cy="2025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11274" y="7762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1928" y="7437"/>
              <a:ext cx="1262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调剂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3190" y="7762"/>
              <a:ext cx="383" cy="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4227" y="6495"/>
              <a:ext cx="1210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成功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13573" y="8270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4227" y="7892"/>
              <a:ext cx="1210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淘汰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3573" y="6801"/>
              <a:ext cx="0" cy="14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13573" y="6801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4660" y="527685"/>
            <a:ext cx="11282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1.2</a:t>
            </a:r>
            <a:r>
              <a:rPr lang="zh-CN" altLang="en-US" sz="36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全国统考的流程与建议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93675" y="1668145"/>
            <a:ext cx="11804650" cy="4323080"/>
            <a:chOff x="0" y="3992"/>
            <a:chExt cx="18590" cy="6808"/>
          </a:xfrm>
        </p:grpSpPr>
        <p:pic>
          <p:nvPicPr>
            <p:cNvPr id="5" name="图片 4" descr="18035102"/>
            <p:cNvPicPr>
              <a:picLocks noChangeAspect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>
            <a:xfrm>
              <a:off x="0" y="9042"/>
              <a:ext cx="2493" cy="175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 rot="0">
              <a:off x="0" y="7287"/>
              <a:ext cx="3098" cy="628"/>
              <a:chOff x="1500" y="4137"/>
              <a:chExt cx="3098" cy="628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500" y="4137"/>
                <a:ext cx="2476" cy="62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 sz="2000"/>
                  <a:t>报考非</a:t>
                </a:r>
                <a:r>
                  <a:rPr lang="en-US" altLang="zh-CN" sz="2000"/>
                  <a:t>34</a:t>
                </a:r>
                <a:r>
                  <a:rPr lang="zh-CN" altLang="en-US" sz="2000">
                    <a:ea typeface="宋体" panose="02010600030101010101" pitchFamily="2" charset="-122"/>
                  </a:rPr>
                  <a:t>所</a:t>
                </a:r>
                <a:endParaRPr lang="zh-CN" altLang="en-US" sz="2000">
                  <a:ea typeface="宋体" panose="02010600030101010101" pitchFamily="2" charset="-122"/>
                </a:endParaRPr>
              </a:p>
            </p:txBody>
          </p:sp>
          <p:cxnSp>
            <p:nvCxnSpPr>
              <p:cNvPr id="9" name="直接箭头连接符 8"/>
              <p:cNvCxnSpPr/>
              <p:nvPr/>
            </p:nvCxnSpPr>
            <p:spPr>
              <a:xfrm>
                <a:off x="3976" y="4446"/>
                <a:ext cx="623" cy="1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3099" y="7287"/>
              <a:ext cx="1996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参加统考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19" name="直接连接符 18"/>
            <p:cNvCxnSpPr>
              <a:stCxn id="16" idx="3"/>
            </p:cNvCxnSpPr>
            <p:nvPr/>
          </p:nvCxnSpPr>
          <p:spPr>
            <a:xfrm>
              <a:off x="5095" y="7601"/>
              <a:ext cx="383" cy="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478" y="6293"/>
              <a:ext cx="0" cy="28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6132" y="5853"/>
              <a:ext cx="1935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上国家线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5478" y="6309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5510" y="9136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 rot="0">
              <a:off x="6132" y="8695"/>
              <a:ext cx="3099" cy="628"/>
              <a:chOff x="1035" y="4811"/>
              <a:chExt cx="3099" cy="62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035" y="4811"/>
                <a:ext cx="2476" cy="62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sz="2000">
                    <a:ea typeface="宋体" panose="02010600030101010101" pitchFamily="2" charset="-122"/>
                  </a:rPr>
                  <a:t>未上国家线</a:t>
                </a:r>
                <a:endParaRPr lang="zh-CN" sz="2000">
                  <a:ea typeface="宋体" panose="02010600030101010101" pitchFamily="2" charset="-122"/>
                </a:endParaRPr>
              </a:p>
            </p:txBody>
          </p:sp>
          <p:cxnSp>
            <p:nvCxnSpPr>
              <p:cNvPr id="31" name="直接箭头连接符 30"/>
              <p:cNvCxnSpPr/>
              <p:nvPr/>
            </p:nvCxnSpPr>
            <p:spPr>
              <a:xfrm>
                <a:off x="3511" y="5158"/>
                <a:ext cx="623" cy="1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9231" y="8695"/>
              <a:ext cx="1219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000">
                  <a:ea typeface="宋体" panose="02010600030101010101" pitchFamily="2" charset="-122"/>
                </a:rPr>
                <a:t>淘汰</a:t>
              </a:r>
              <a:endParaRPr lang="zh-CN" altLang="en-US" sz="2000">
                <a:ea typeface="宋体" panose="02010600030101010101" pitchFamily="2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067" y="6160"/>
              <a:ext cx="383" cy="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450" y="5274"/>
              <a:ext cx="0" cy="14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9073" y="4968"/>
              <a:ext cx="2094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进入复试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39" name="直接箭头连接符 38"/>
            <p:cNvCxnSpPr/>
            <p:nvPr/>
          </p:nvCxnSpPr>
          <p:spPr>
            <a:xfrm>
              <a:off x="8450" y="5274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8419" y="6728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9073" y="6444"/>
              <a:ext cx="2299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未进入复试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1167" y="5260"/>
              <a:ext cx="383" cy="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12221" y="3992"/>
              <a:ext cx="2094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复试成功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1567" y="5774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12221" y="5479"/>
              <a:ext cx="1963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复试淘汰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14427" y="5768"/>
              <a:ext cx="0" cy="10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14184" y="5763"/>
              <a:ext cx="243" cy="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11376" y="6794"/>
              <a:ext cx="3051" cy="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14427" y="6292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15081" y="5967"/>
              <a:ext cx="1262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调剂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11567" y="4298"/>
              <a:ext cx="0" cy="14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/>
            <p:nvPr/>
          </p:nvCxnSpPr>
          <p:spPr>
            <a:xfrm>
              <a:off x="11550" y="4298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16343" y="6292"/>
              <a:ext cx="383" cy="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本框 93"/>
            <p:cNvSpPr txBox="1"/>
            <p:nvPr/>
          </p:nvSpPr>
          <p:spPr>
            <a:xfrm>
              <a:off x="17380" y="5025"/>
              <a:ext cx="1210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成功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95" name="直接箭头连接符 94"/>
            <p:cNvCxnSpPr/>
            <p:nvPr/>
          </p:nvCxnSpPr>
          <p:spPr>
            <a:xfrm>
              <a:off x="16726" y="6800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本框 95"/>
            <p:cNvSpPr txBox="1"/>
            <p:nvPr/>
          </p:nvSpPr>
          <p:spPr>
            <a:xfrm>
              <a:off x="17380" y="6422"/>
              <a:ext cx="1210" cy="62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r>
                <a:rPr lang="zh-CN" sz="2000">
                  <a:ea typeface="宋体" panose="02010600030101010101" pitchFamily="2" charset="-122"/>
                </a:rPr>
                <a:t>淘汰</a:t>
              </a:r>
              <a:endParaRPr lang="zh-CN" sz="2000">
                <a:ea typeface="宋体" panose="02010600030101010101" pitchFamily="2" charset="-122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16726" y="5331"/>
              <a:ext cx="0" cy="14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/>
            <p:nvPr/>
          </p:nvCxnSpPr>
          <p:spPr>
            <a:xfrm>
              <a:off x="16726" y="5331"/>
              <a:ext cx="654" cy="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186,&quot;width&quot;:7186}"/>
</p:tagLst>
</file>

<file path=ppt/tags/tag2.xml><?xml version="1.0" encoding="utf-8"?>
<p:tagLst xmlns:p="http://schemas.openxmlformats.org/presentationml/2006/main">
  <p:tag name="KSO_WM_UNIT_PLACING_PICTURE_USER_VIEWPORT" val="{&quot;height&quot;:15840,&quot;width&quot;:11879}"/>
</p:tagLst>
</file>

<file path=ppt/tags/tag3.xml><?xml version="1.0" encoding="utf-8"?>
<p:tagLst xmlns:p="http://schemas.openxmlformats.org/presentationml/2006/main">
  <p:tag name="ISPRING_PRESENTATION_TITLE" val="仙人掌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3covjh0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WPS 演示</Application>
  <PresentationFormat>自定义</PresentationFormat>
  <Paragraphs>199</Paragraphs>
  <Slides>23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仿宋</vt:lpstr>
      <vt:lpstr>微软雅黑</vt:lpstr>
      <vt:lpstr>Arial Unicode MS</vt:lpstr>
      <vt:lpstr>汉仪跳跳体简</vt:lpstr>
      <vt:lpstr>Segoe Print</vt:lpstr>
      <vt:lpstr>等线</vt:lpstr>
      <vt:lpstr>华文新魏</vt:lpstr>
      <vt:lpstr>华文中宋</vt:lpstr>
      <vt:lpstr>华文宋体</vt:lpstr>
      <vt:lpstr>华文彩云</vt:lpstr>
      <vt:lpstr>Parchment</vt:lpstr>
      <vt:lpstr>Papyrus</vt:lpstr>
      <vt:lpstr>Palatino Linotype</vt:lpstr>
      <vt:lpstr>Palace Script MT</vt:lpstr>
      <vt:lpstr>Onyx</vt:lpstr>
      <vt:lpstr>OCR A Extended</vt:lpstr>
      <vt:lpstr>Niagara Engraved</vt:lpstr>
      <vt:lpstr>Myanmar Text</vt:lpstr>
      <vt:lpstr>MV Boli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仙人掌</dc:title>
  <dc:creator>第一PPT</dc:creator>
  <cp:keywords>www.1ppt.com</cp:keywords>
  <dc:description>www.1ppt.com</dc:description>
  <cp:lastModifiedBy>锺-xiYuI^</cp:lastModifiedBy>
  <cp:revision>41</cp:revision>
  <dcterms:created xsi:type="dcterms:W3CDTF">2019-06-26T08:38:00Z</dcterms:created>
  <dcterms:modified xsi:type="dcterms:W3CDTF">2020-06-27T14:37:08Z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