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57"/>
  </p:notesMasterIdLst>
  <p:sldIdLst>
    <p:sldId id="256" r:id="rId2"/>
    <p:sldId id="397" r:id="rId3"/>
    <p:sldId id="364" r:id="rId4"/>
    <p:sldId id="474" r:id="rId5"/>
    <p:sldId id="475" r:id="rId6"/>
    <p:sldId id="411" r:id="rId7"/>
    <p:sldId id="383" r:id="rId8"/>
    <p:sldId id="366" r:id="rId9"/>
    <p:sldId id="384" r:id="rId10"/>
    <p:sldId id="385" r:id="rId11"/>
    <p:sldId id="448" r:id="rId12"/>
    <p:sldId id="446" r:id="rId13"/>
    <p:sldId id="367" r:id="rId14"/>
    <p:sldId id="283" r:id="rId15"/>
    <p:sldId id="458" r:id="rId16"/>
    <p:sldId id="459" r:id="rId17"/>
    <p:sldId id="460" r:id="rId18"/>
    <p:sldId id="388" r:id="rId19"/>
    <p:sldId id="461" r:id="rId20"/>
    <p:sldId id="463" r:id="rId21"/>
    <p:sldId id="476" r:id="rId22"/>
    <p:sldId id="465" r:id="rId23"/>
    <p:sldId id="389" r:id="rId24"/>
    <p:sldId id="478" r:id="rId25"/>
    <p:sldId id="477" r:id="rId26"/>
    <p:sldId id="392" r:id="rId27"/>
    <p:sldId id="466" r:id="rId28"/>
    <p:sldId id="467" r:id="rId29"/>
    <p:sldId id="468" r:id="rId30"/>
    <p:sldId id="469" r:id="rId31"/>
    <p:sldId id="470" r:id="rId32"/>
    <p:sldId id="471" r:id="rId33"/>
    <p:sldId id="479" r:id="rId34"/>
    <p:sldId id="488" r:id="rId35"/>
    <p:sldId id="489" r:id="rId36"/>
    <p:sldId id="373" r:id="rId37"/>
    <p:sldId id="393" r:id="rId38"/>
    <p:sldId id="394" r:id="rId39"/>
    <p:sldId id="395" r:id="rId40"/>
    <p:sldId id="396" r:id="rId41"/>
    <p:sldId id="403" r:id="rId42"/>
    <p:sldId id="413" r:id="rId43"/>
    <p:sldId id="480" r:id="rId44"/>
    <p:sldId id="404" r:id="rId45"/>
    <p:sldId id="418" r:id="rId46"/>
    <p:sldId id="481" r:id="rId47"/>
    <p:sldId id="420" r:id="rId48"/>
    <p:sldId id="408" r:id="rId49"/>
    <p:sldId id="422" r:id="rId50"/>
    <p:sldId id="410" r:id="rId51"/>
    <p:sldId id="453" r:id="rId52"/>
    <p:sldId id="473" r:id="rId53"/>
    <p:sldId id="483" r:id="rId54"/>
    <p:sldId id="482" r:id="rId55"/>
    <p:sldId id="45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5B9BD5"/>
    <a:srgbClr val="F8CBAD"/>
    <a:srgbClr val="BDD7EE"/>
    <a:srgbClr val="4472C4"/>
    <a:srgbClr val="A5A5A5"/>
    <a:srgbClr val="ED7D31"/>
    <a:srgbClr val="002B9C"/>
    <a:srgbClr val="9DC3E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7" autoAdjust="0"/>
    <p:restoredTop sz="94015" autoAdjust="0"/>
  </p:normalViewPr>
  <p:slideViewPr>
    <p:cSldViewPr snapToGrid="0">
      <p:cViewPr varScale="1">
        <p:scale>
          <a:sx n="109" d="100"/>
          <a:sy n="109" d="100"/>
        </p:scale>
        <p:origin x="16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5C471-6712-4DDC-9352-F3C4E8F440F7}" type="datetimeFigureOut">
              <a:rPr lang="zh-CN" altLang="en-US" smtClean="0"/>
              <a:t>2020/7/24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A6922-B65A-42DB-85C3-5C1B8F4476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89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0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2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49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8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42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8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38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43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9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09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1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73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0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0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0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43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A6922-B65A-42DB-85C3-5C1B8F44765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229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B88675-E290-45E9-B9F4-5A370917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96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35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18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3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806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47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00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03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1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79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46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加一个版块  文理招生计划调整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64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3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022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4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82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92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3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95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3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1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2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7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0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AAFFC-2291-4727-A6DD-89E33E1D8F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8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62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3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50"/>
            <a:ext cx="9144000" cy="23609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723FEF3-4492-473B-82F2-1992BD461532}"/>
              </a:ext>
            </a:extLst>
          </p:cNvPr>
          <p:cNvSpPr/>
          <p:nvPr userDrawn="1"/>
        </p:nvSpPr>
        <p:spPr>
          <a:xfrm>
            <a:off x="778154" y="-22487"/>
            <a:ext cx="1703789" cy="68708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587948" y="1041665"/>
            <a:ext cx="2285881" cy="1176731"/>
            <a:chOff x="599458" y="982671"/>
            <a:chExt cx="3047842" cy="1176731"/>
          </a:xfrm>
        </p:grpSpPr>
        <p:sp>
          <p:nvSpPr>
            <p:cNvPr id="8" name="箭头: 五边形 11">
              <a:extLst>
                <a:ext uri="{FF2B5EF4-FFF2-40B4-BE49-F238E27FC236}">
                  <a16:creationId xmlns:a16="http://schemas.microsoft.com/office/drawing/2014/main" xmlns="" id="{37B4B19B-9C8B-4219-A2A0-C28C950EFBA6}"/>
                </a:ext>
              </a:extLst>
            </p:cNvPr>
            <p:cNvSpPr/>
            <p:nvPr userDrawn="1"/>
          </p:nvSpPr>
          <p:spPr>
            <a:xfrm>
              <a:off x="660697" y="1174993"/>
              <a:ext cx="2986603" cy="79208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sz="1013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90C721F1-2B94-424C-81C6-339E96174C87}"/>
                </a:ext>
              </a:extLst>
            </p:cNvPr>
            <p:cNvSpPr/>
            <p:nvPr userDrawn="1"/>
          </p:nvSpPr>
          <p:spPr>
            <a:xfrm>
              <a:off x="599458" y="1174992"/>
              <a:ext cx="246128" cy="792088"/>
            </a:xfrm>
            <a:prstGeom prst="rect">
              <a:avLst/>
            </a:prstGeom>
            <a:solidFill>
              <a:srgbClr val="B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sz="1013"/>
            </a:p>
          </p:txBody>
        </p:sp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xmlns="" id="{96386D72-4C06-4EF9-B968-C8E72BF2DADD}"/>
                </a:ext>
              </a:extLst>
            </p:cNvPr>
            <p:cNvSpPr/>
            <p:nvPr userDrawn="1"/>
          </p:nvSpPr>
          <p:spPr>
            <a:xfrm flipH="1">
              <a:off x="599458" y="982671"/>
              <a:ext cx="246128" cy="192322"/>
            </a:xfrm>
            <a:prstGeom prst="rt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xmlns="" id="{4D8A26A9-3E87-4038-AF5A-021DFE9E1A40}"/>
                </a:ext>
              </a:extLst>
            </p:cNvPr>
            <p:cNvSpPr/>
            <p:nvPr userDrawn="1"/>
          </p:nvSpPr>
          <p:spPr>
            <a:xfrm flipH="1" flipV="1">
              <a:off x="599458" y="1967080"/>
              <a:ext cx="246128" cy="192322"/>
            </a:xfrm>
            <a:prstGeom prst="rt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AB176BFD-37A8-4DB8-BFCA-8DEC771EC16F}"/>
              </a:ext>
            </a:extLst>
          </p:cNvPr>
          <p:cNvSpPr/>
          <p:nvPr userDrawn="1"/>
        </p:nvSpPr>
        <p:spPr>
          <a:xfrm>
            <a:off x="435120" y="3243779"/>
            <a:ext cx="2424053" cy="244038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2" r="5526"/>
          <a:stretch/>
        </p:blipFill>
        <p:spPr>
          <a:xfrm>
            <a:off x="557891" y="3411867"/>
            <a:ext cx="2178511" cy="2104206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3" name="Picture 26" descr="校徽-2">
            <a:extLst>
              <a:ext uri="{FF2B5EF4-FFF2-40B4-BE49-F238E27FC236}">
                <a16:creationId xmlns:a16="http://schemas.microsoft.com/office/drawing/2014/main" xmlns="" id="{7CEDB038-48C4-4D4E-93AE-A24EFD216F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957" y="250359"/>
            <a:ext cx="2537244" cy="62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93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437ADFC-C6C6-42FB-BE38-1FB1DB63D590}"/>
              </a:ext>
            </a:extLst>
          </p:cNvPr>
          <p:cNvSpPr/>
          <p:nvPr userDrawn="1"/>
        </p:nvSpPr>
        <p:spPr>
          <a:xfrm>
            <a:off x="0" y="6469812"/>
            <a:ext cx="9144000" cy="388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627439E-2BFF-4ED6-90C9-9447B3B95F70}"/>
              </a:ext>
            </a:extLst>
          </p:cNvPr>
          <p:cNvSpPr/>
          <p:nvPr userDrawn="1"/>
        </p:nvSpPr>
        <p:spPr>
          <a:xfrm>
            <a:off x="0" y="0"/>
            <a:ext cx="9144000" cy="8217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 dirty="0">
              <a:solidFill>
                <a:schemeClr val="tx1"/>
              </a:solidFill>
            </a:endParaRPr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xmlns="" id="{57EA3BC1-F9EF-4D96-946E-06E9F5D48381}"/>
              </a:ext>
            </a:extLst>
          </p:cNvPr>
          <p:cNvSpPr/>
          <p:nvPr userDrawn="1"/>
        </p:nvSpPr>
        <p:spPr>
          <a:xfrm flipV="1">
            <a:off x="8208987" y="6469812"/>
            <a:ext cx="440257" cy="38818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11" name="灯片编号占位符 14">
            <a:extLst>
              <a:ext uri="{FF2B5EF4-FFF2-40B4-BE49-F238E27FC236}">
                <a16:creationId xmlns:a16="http://schemas.microsoft.com/office/drawing/2014/main" xmlns="" id="{DD23A651-4B37-400E-AD64-5D41A46A3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1246" y="6422041"/>
            <a:ext cx="375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D86"/>
                </a:solidFill>
              </a:defRPr>
            </a:lvl1pPr>
          </a:lstStyle>
          <a:p>
            <a:fld id="{7BFF87CB-071E-451B-B858-6E139DF0D6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7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824"/>
            <a:ext cx="9144000" cy="16279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437ADFC-C6C6-42FB-BE38-1FB1DB63D590}"/>
              </a:ext>
            </a:extLst>
          </p:cNvPr>
          <p:cNvSpPr/>
          <p:nvPr userDrawn="1"/>
        </p:nvSpPr>
        <p:spPr>
          <a:xfrm>
            <a:off x="0" y="243784"/>
            <a:ext cx="9144000" cy="6649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627439E-2BFF-4ED6-90C9-9447B3B95F70}"/>
              </a:ext>
            </a:extLst>
          </p:cNvPr>
          <p:cNvSpPr/>
          <p:nvPr userDrawn="1"/>
        </p:nvSpPr>
        <p:spPr>
          <a:xfrm>
            <a:off x="0" y="0"/>
            <a:ext cx="9144000" cy="82172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437ADFC-C6C6-42FB-BE38-1FB1DB63D590}"/>
              </a:ext>
            </a:extLst>
          </p:cNvPr>
          <p:cNvSpPr/>
          <p:nvPr userDrawn="1"/>
        </p:nvSpPr>
        <p:spPr>
          <a:xfrm>
            <a:off x="0" y="6469812"/>
            <a:ext cx="9144000" cy="3881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013" dirty="0"/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xmlns="" id="{57EA3BC1-F9EF-4D96-946E-06E9F5D48381}"/>
              </a:ext>
            </a:extLst>
          </p:cNvPr>
          <p:cNvSpPr/>
          <p:nvPr userDrawn="1"/>
        </p:nvSpPr>
        <p:spPr>
          <a:xfrm flipV="1">
            <a:off x="8208987" y="6469812"/>
            <a:ext cx="440257" cy="38818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9" name="灯片编号占位符 14">
            <a:extLst>
              <a:ext uri="{FF2B5EF4-FFF2-40B4-BE49-F238E27FC236}">
                <a16:creationId xmlns:a16="http://schemas.microsoft.com/office/drawing/2014/main" xmlns="" id="{DD23A651-4B37-400E-AD64-5D41A46A3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1246" y="6422041"/>
            <a:ext cx="375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2D86"/>
                </a:solidFill>
              </a:defRPr>
            </a:lvl1pPr>
          </a:lstStyle>
          <a:p>
            <a:fld id="{7BFF87CB-071E-451B-B858-6E139DF0D6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0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511CD19-B65A-4B05-9881-A250943B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17D6349-02CE-4A86-9664-F814842B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72A8396-2AAB-4284-99FC-21E2DA14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EC80-964E-408E-A1D2-F89E5B07D2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98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011C91-D2D0-4F3F-8EA5-8C74AEFA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B2DF266-837D-4D3F-861A-509D2B5FA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9D8581B-B161-4067-93F0-0FB62051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0E01C3-0C50-45E7-BF51-00A3A9ED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0EC80-964E-408E-A1D2-F89E5B07D2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7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0EC80-964E-408E-A1D2-F89E5B07D2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94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6" r:id="rId4"/>
    <p:sldLayoutId id="2147483717" r:id="rId5"/>
    <p:sldLayoutId id="2147483718" r:id="rId6"/>
    <p:sldLayoutId id="214748371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smu.edu.cn/bkzs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DA203513-633A-40A4-A344-BEBCBD7C1617}"/>
              </a:ext>
            </a:extLst>
          </p:cNvPr>
          <p:cNvSpPr/>
          <p:nvPr/>
        </p:nvSpPr>
        <p:spPr>
          <a:xfrm>
            <a:off x="5376598" y="1362811"/>
            <a:ext cx="2178062" cy="690860"/>
          </a:xfrm>
          <a:custGeom>
            <a:avLst/>
            <a:gdLst/>
            <a:ahLst/>
            <a:cxnLst/>
            <a:rect l="l" t="t" r="r" b="b"/>
            <a:pathLst>
              <a:path w="2178062" h="690860">
                <a:moveTo>
                  <a:pt x="1978936" y="116235"/>
                </a:moveTo>
                <a:cubicBezTo>
                  <a:pt x="1970802" y="116235"/>
                  <a:pt x="1965257" y="119752"/>
                  <a:pt x="1962303" y="126787"/>
                </a:cubicBezTo>
                <a:cubicBezTo>
                  <a:pt x="1959348" y="133821"/>
                  <a:pt x="1957871" y="153528"/>
                  <a:pt x="1957871" y="185908"/>
                </a:cubicBezTo>
                <a:lnTo>
                  <a:pt x="1957871" y="502951"/>
                </a:lnTo>
                <a:cubicBezTo>
                  <a:pt x="1957871" y="539611"/>
                  <a:pt x="1959164" y="560722"/>
                  <a:pt x="1961750" y="566283"/>
                </a:cubicBezTo>
                <a:cubicBezTo>
                  <a:pt x="1964335" y="571845"/>
                  <a:pt x="1969798" y="574626"/>
                  <a:pt x="1978137" y="574626"/>
                </a:cubicBezTo>
                <a:cubicBezTo>
                  <a:pt x="1986446" y="574626"/>
                  <a:pt x="1992035" y="571139"/>
                  <a:pt x="1994904" y="564167"/>
                </a:cubicBezTo>
                <a:cubicBezTo>
                  <a:pt x="1997774" y="557194"/>
                  <a:pt x="1999208" y="538394"/>
                  <a:pt x="1999208" y="507766"/>
                </a:cubicBezTo>
                <a:lnTo>
                  <a:pt x="1999208" y="185908"/>
                </a:lnTo>
                <a:cubicBezTo>
                  <a:pt x="1999208" y="152467"/>
                  <a:pt x="1997959" y="132494"/>
                  <a:pt x="1995460" y="125991"/>
                </a:cubicBezTo>
                <a:cubicBezTo>
                  <a:pt x="1992962" y="119487"/>
                  <a:pt x="1987454" y="116235"/>
                  <a:pt x="1978936" y="116235"/>
                </a:cubicBezTo>
                <a:close/>
                <a:moveTo>
                  <a:pt x="788311" y="116235"/>
                </a:moveTo>
                <a:cubicBezTo>
                  <a:pt x="780177" y="116235"/>
                  <a:pt x="774632" y="119752"/>
                  <a:pt x="771678" y="126787"/>
                </a:cubicBezTo>
                <a:cubicBezTo>
                  <a:pt x="768723" y="133821"/>
                  <a:pt x="767246" y="153528"/>
                  <a:pt x="767246" y="185908"/>
                </a:cubicBezTo>
                <a:lnTo>
                  <a:pt x="767246" y="502951"/>
                </a:lnTo>
                <a:cubicBezTo>
                  <a:pt x="767246" y="539611"/>
                  <a:pt x="768539" y="560722"/>
                  <a:pt x="771125" y="566283"/>
                </a:cubicBezTo>
                <a:cubicBezTo>
                  <a:pt x="773710" y="571845"/>
                  <a:pt x="779173" y="574626"/>
                  <a:pt x="787512" y="574626"/>
                </a:cubicBezTo>
                <a:cubicBezTo>
                  <a:pt x="795821" y="574626"/>
                  <a:pt x="801410" y="571139"/>
                  <a:pt x="804279" y="564167"/>
                </a:cubicBezTo>
                <a:cubicBezTo>
                  <a:pt x="807149" y="557194"/>
                  <a:pt x="808583" y="538394"/>
                  <a:pt x="808583" y="507766"/>
                </a:cubicBezTo>
                <a:lnTo>
                  <a:pt x="808583" y="185908"/>
                </a:lnTo>
                <a:cubicBezTo>
                  <a:pt x="808583" y="152467"/>
                  <a:pt x="807334" y="132494"/>
                  <a:pt x="804836" y="125991"/>
                </a:cubicBezTo>
                <a:cubicBezTo>
                  <a:pt x="802337" y="119487"/>
                  <a:pt x="796829" y="116235"/>
                  <a:pt x="788311" y="116235"/>
                </a:cubicBezTo>
                <a:close/>
                <a:moveTo>
                  <a:pt x="1975329" y="0"/>
                </a:moveTo>
                <a:cubicBezTo>
                  <a:pt x="2011977" y="0"/>
                  <a:pt x="2045002" y="6513"/>
                  <a:pt x="2074406" y="19540"/>
                </a:cubicBezTo>
                <a:cubicBezTo>
                  <a:pt x="2103810" y="32567"/>
                  <a:pt x="2125855" y="48544"/>
                  <a:pt x="2140540" y="67473"/>
                </a:cubicBezTo>
                <a:cubicBezTo>
                  <a:pt x="2155225" y="86403"/>
                  <a:pt x="2165150" y="107596"/>
                  <a:pt x="2170315" y="131055"/>
                </a:cubicBezTo>
                <a:cubicBezTo>
                  <a:pt x="2175480" y="154514"/>
                  <a:pt x="2178062" y="190998"/>
                  <a:pt x="2178062" y="240508"/>
                </a:cubicBezTo>
                <a:lnTo>
                  <a:pt x="2178062" y="457176"/>
                </a:lnTo>
                <a:cubicBezTo>
                  <a:pt x="2178062" y="506924"/>
                  <a:pt x="2175273" y="543515"/>
                  <a:pt x="2169694" y="566948"/>
                </a:cubicBezTo>
                <a:cubicBezTo>
                  <a:pt x="2164116" y="590382"/>
                  <a:pt x="2152426" y="612415"/>
                  <a:pt x="2134624" y="633047"/>
                </a:cubicBezTo>
                <a:cubicBezTo>
                  <a:pt x="2116823" y="653679"/>
                  <a:pt x="2095476" y="668473"/>
                  <a:pt x="2070582" y="677428"/>
                </a:cubicBezTo>
                <a:cubicBezTo>
                  <a:pt x="2045689" y="686383"/>
                  <a:pt x="2017947" y="690860"/>
                  <a:pt x="1987358" y="690860"/>
                </a:cubicBezTo>
                <a:cubicBezTo>
                  <a:pt x="1947441" y="690860"/>
                  <a:pt x="1914110" y="686193"/>
                  <a:pt x="1887367" y="676859"/>
                </a:cubicBezTo>
                <a:cubicBezTo>
                  <a:pt x="1860623" y="667524"/>
                  <a:pt x="1839205" y="652831"/>
                  <a:pt x="1823113" y="632778"/>
                </a:cubicBezTo>
                <a:cubicBezTo>
                  <a:pt x="1807022" y="612726"/>
                  <a:pt x="1795649" y="591819"/>
                  <a:pt x="1788996" y="570056"/>
                </a:cubicBezTo>
                <a:cubicBezTo>
                  <a:pt x="1782343" y="548294"/>
                  <a:pt x="1779017" y="514012"/>
                  <a:pt x="1779017" y="467210"/>
                </a:cubicBezTo>
                <a:lnTo>
                  <a:pt x="1779017" y="240508"/>
                </a:lnTo>
                <a:cubicBezTo>
                  <a:pt x="1779017" y="179888"/>
                  <a:pt x="1784401" y="134050"/>
                  <a:pt x="1795170" y="102994"/>
                </a:cubicBezTo>
                <a:cubicBezTo>
                  <a:pt x="1805940" y="71938"/>
                  <a:pt x="1827386" y="47009"/>
                  <a:pt x="1859510" y="28205"/>
                </a:cubicBezTo>
                <a:cubicBezTo>
                  <a:pt x="1891634" y="9402"/>
                  <a:pt x="1930241" y="0"/>
                  <a:pt x="1975329" y="0"/>
                </a:cubicBezTo>
                <a:close/>
                <a:moveTo>
                  <a:pt x="1374186" y="0"/>
                </a:moveTo>
                <a:cubicBezTo>
                  <a:pt x="1440928" y="0"/>
                  <a:pt x="1491686" y="16820"/>
                  <a:pt x="1526459" y="50460"/>
                </a:cubicBezTo>
                <a:cubicBezTo>
                  <a:pt x="1561233" y="84099"/>
                  <a:pt x="1578620" y="126448"/>
                  <a:pt x="1578620" y="177505"/>
                </a:cubicBezTo>
                <a:cubicBezTo>
                  <a:pt x="1578620" y="215790"/>
                  <a:pt x="1569151" y="256043"/>
                  <a:pt x="1550213" y="298264"/>
                </a:cubicBezTo>
                <a:cubicBezTo>
                  <a:pt x="1531276" y="340486"/>
                  <a:pt x="1476659" y="424830"/>
                  <a:pt x="1386362" y="551297"/>
                </a:cubicBezTo>
                <a:lnTo>
                  <a:pt x="1564295" y="551297"/>
                </a:lnTo>
                <a:lnTo>
                  <a:pt x="1564295" y="678582"/>
                </a:lnTo>
                <a:lnTo>
                  <a:pt x="1190625" y="678582"/>
                </a:lnTo>
                <a:lnTo>
                  <a:pt x="1190734" y="575144"/>
                </a:lnTo>
                <a:cubicBezTo>
                  <a:pt x="1297052" y="401171"/>
                  <a:pt x="1359988" y="294028"/>
                  <a:pt x="1379542" y="253714"/>
                </a:cubicBezTo>
                <a:cubicBezTo>
                  <a:pt x="1399095" y="213400"/>
                  <a:pt x="1408872" y="182365"/>
                  <a:pt x="1408872" y="160610"/>
                </a:cubicBezTo>
                <a:cubicBezTo>
                  <a:pt x="1408872" y="144754"/>
                  <a:pt x="1406499" y="133395"/>
                  <a:pt x="1401751" y="126531"/>
                </a:cubicBezTo>
                <a:cubicBezTo>
                  <a:pt x="1397004" y="119667"/>
                  <a:pt x="1389947" y="116235"/>
                  <a:pt x="1380581" y="116235"/>
                </a:cubicBezTo>
                <a:cubicBezTo>
                  <a:pt x="1371526" y="116235"/>
                  <a:pt x="1364615" y="120045"/>
                  <a:pt x="1359848" y="127666"/>
                </a:cubicBezTo>
                <a:cubicBezTo>
                  <a:pt x="1355082" y="135287"/>
                  <a:pt x="1352699" y="152654"/>
                  <a:pt x="1352699" y="179769"/>
                </a:cubicBezTo>
                <a:lnTo>
                  <a:pt x="1352699" y="249659"/>
                </a:lnTo>
                <a:lnTo>
                  <a:pt x="1190625" y="249659"/>
                </a:lnTo>
                <a:lnTo>
                  <a:pt x="1190625" y="217825"/>
                </a:lnTo>
                <a:cubicBezTo>
                  <a:pt x="1190625" y="180543"/>
                  <a:pt x="1192546" y="151145"/>
                  <a:pt x="1196387" y="129632"/>
                </a:cubicBezTo>
                <a:cubicBezTo>
                  <a:pt x="1200228" y="108120"/>
                  <a:pt x="1209929" y="86625"/>
                  <a:pt x="1225490" y="65149"/>
                </a:cubicBezTo>
                <a:cubicBezTo>
                  <a:pt x="1241051" y="43672"/>
                  <a:pt x="1261233" y="27445"/>
                  <a:pt x="1286035" y="16467"/>
                </a:cubicBezTo>
                <a:cubicBezTo>
                  <a:pt x="1310836" y="5489"/>
                  <a:pt x="1340220" y="0"/>
                  <a:pt x="1374186" y="0"/>
                </a:cubicBezTo>
                <a:close/>
                <a:moveTo>
                  <a:pt x="784704" y="0"/>
                </a:moveTo>
                <a:cubicBezTo>
                  <a:pt x="821352" y="0"/>
                  <a:pt x="854378" y="6513"/>
                  <a:pt x="883781" y="19540"/>
                </a:cubicBezTo>
                <a:cubicBezTo>
                  <a:pt x="913186" y="32567"/>
                  <a:pt x="935230" y="48544"/>
                  <a:pt x="949915" y="67473"/>
                </a:cubicBezTo>
                <a:cubicBezTo>
                  <a:pt x="964600" y="86403"/>
                  <a:pt x="974525" y="107596"/>
                  <a:pt x="979690" y="131055"/>
                </a:cubicBezTo>
                <a:cubicBezTo>
                  <a:pt x="984855" y="154514"/>
                  <a:pt x="987437" y="190998"/>
                  <a:pt x="987437" y="240508"/>
                </a:cubicBezTo>
                <a:lnTo>
                  <a:pt x="987437" y="457176"/>
                </a:lnTo>
                <a:cubicBezTo>
                  <a:pt x="987437" y="506924"/>
                  <a:pt x="984648" y="543515"/>
                  <a:pt x="979070" y="566948"/>
                </a:cubicBezTo>
                <a:cubicBezTo>
                  <a:pt x="973491" y="590382"/>
                  <a:pt x="961801" y="612415"/>
                  <a:pt x="944000" y="633047"/>
                </a:cubicBezTo>
                <a:cubicBezTo>
                  <a:pt x="926198" y="653679"/>
                  <a:pt x="904851" y="668473"/>
                  <a:pt x="879957" y="677428"/>
                </a:cubicBezTo>
                <a:cubicBezTo>
                  <a:pt x="855064" y="686383"/>
                  <a:pt x="827323" y="690860"/>
                  <a:pt x="796733" y="690860"/>
                </a:cubicBezTo>
                <a:cubicBezTo>
                  <a:pt x="756816" y="690860"/>
                  <a:pt x="723485" y="686193"/>
                  <a:pt x="696742" y="676859"/>
                </a:cubicBezTo>
                <a:cubicBezTo>
                  <a:pt x="669998" y="667524"/>
                  <a:pt x="648580" y="652831"/>
                  <a:pt x="632488" y="632778"/>
                </a:cubicBezTo>
                <a:cubicBezTo>
                  <a:pt x="616397" y="612726"/>
                  <a:pt x="605024" y="591819"/>
                  <a:pt x="598371" y="570056"/>
                </a:cubicBezTo>
                <a:cubicBezTo>
                  <a:pt x="591718" y="548294"/>
                  <a:pt x="588392" y="514012"/>
                  <a:pt x="588392" y="467210"/>
                </a:cubicBezTo>
                <a:lnTo>
                  <a:pt x="588392" y="240508"/>
                </a:lnTo>
                <a:cubicBezTo>
                  <a:pt x="588392" y="179888"/>
                  <a:pt x="593776" y="134050"/>
                  <a:pt x="604546" y="102994"/>
                </a:cubicBezTo>
                <a:cubicBezTo>
                  <a:pt x="615315" y="71938"/>
                  <a:pt x="636761" y="47009"/>
                  <a:pt x="668885" y="28205"/>
                </a:cubicBezTo>
                <a:cubicBezTo>
                  <a:pt x="701009" y="9402"/>
                  <a:pt x="739616" y="0"/>
                  <a:pt x="784704" y="0"/>
                </a:cubicBezTo>
                <a:close/>
                <a:moveTo>
                  <a:pt x="183561" y="0"/>
                </a:moveTo>
                <a:cubicBezTo>
                  <a:pt x="250303" y="0"/>
                  <a:pt x="301061" y="16820"/>
                  <a:pt x="335834" y="50460"/>
                </a:cubicBezTo>
                <a:cubicBezTo>
                  <a:pt x="370608" y="84099"/>
                  <a:pt x="387995" y="126448"/>
                  <a:pt x="387995" y="177505"/>
                </a:cubicBezTo>
                <a:cubicBezTo>
                  <a:pt x="387995" y="215790"/>
                  <a:pt x="378526" y="256043"/>
                  <a:pt x="359588" y="298264"/>
                </a:cubicBezTo>
                <a:cubicBezTo>
                  <a:pt x="340651" y="340486"/>
                  <a:pt x="286034" y="424830"/>
                  <a:pt x="195737" y="551297"/>
                </a:cubicBezTo>
                <a:lnTo>
                  <a:pt x="373670" y="551297"/>
                </a:lnTo>
                <a:lnTo>
                  <a:pt x="373670" y="678582"/>
                </a:lnTo>
                <a:lnTo>
                  <a:pt x="0" y="678582"/>
                </a:lnTo>
                <a:lnTo>
                  <a:pt x="109" y="575144"/>
                </a:lnTo>
                <a:cubicBezTo>
                  <a:pt x="106427" y="401171"/>
                  <a:pt x="169363" y="294028"/>
                  <a:pt x="188917" y="253714"/>
                </a:cubicBezTo>
                <a:cubicBezTo>
                  <a:pt x="208470" y="213400"/>
                  <a:pt x="218247" y="182365"/>
                  <a:pt x="218247" y="160610"/>
                </a:cubicBezTo>
                <a:cubicBezTo>
                  <a:pt x="218247" y="144754"/>
                  <a:pt x="215874" y="133395"/>
                  <a:pt x="211126" y="126531"/>
                </a:cubicBezTo>
                <a:cubicBezTo>
                  <a:pt x="206379" y="119667"/>
                  <a:pt x="199322" y="116235"/>
                  <a:pt x="189956" y="116235"/>
                </a:cubicBezTo>
                <a:cubicBezTo>
                  <a:pt x="180901" y="116235"/>
                  <a:pt x="173990" y="120045"/>
                  <a:pt x="169223" y="127666"/>
                </a:cubicBezTo>
                <a:cubicBezTo>
                  <a:pt x="164457" y="135287"/>
                  <a:pt x="162074" y="152654"/>
                  <a:pt x="162074" y="179769"/>
                </a:cubicBezTo>
                <a:lnTo>
                  <a:pt x="162074" y="249659"/>
                </a:lnTo>
                <a:lnTo>
                  <a:pt x="0" y="249659"/>
                </a:lnTo>
                <a:lnTo>
                  <a:pt x="0" y="217825"/>
                </a:lnTo>
                <a:cubicBezTo>
                  <a:pt x="0" y="180543"/>
                  <a:pt x="1921" y="151145"/>
                  <a:pt x="5762" y="129632"/>
                </a:cubicBezTo>
                <a:cubicBezTo>
                  <a:pt x="9603" y="108120"/>
                  <a:pt x="19304" y="86625"/>
                  <a:pt x="34865" y="65149"/>
                </a:cubicBezTo>
                <a:cubicBezTo>
                  <a:pt x="50426" y="43672"/>
                  <a:pt x="70608" y="27445"/>
                  <a:pt x="95410" y="16467"/>
                </a:cubicBezTo>
                <a:cubicBezTo>
                  <a:pt x="120211" y="5489"/>
                  <a:pt x="149595" y="0"/>
                  <a:pt x="183561" y="0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21606" y="2389312"/>
            <a:ext cx="63007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950" b="1" dirty="0">
                <a:solidFill>
                  <a:srgbClr val="2F559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招生宣传工作分享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140364" y="5877102"/>
            <a:ext cx="3426692" cy="861774"/>
            <a:chOff x="3140364" y="5871458"/>
            <a:chExt cx="3426692" cy="861774"/>
          </a:xfrm>
        </p:grpSpPr>
        <p:sp>
          <p:nvSpPr>
            <p:cNvPr id="5" name="文本框 4"/>
            <p:cNvSpPr txBox="1"/>
            <p:nvPr/>
          </p:nvSpPr>
          <p:spPr>
            <a:xfrm>
              <a:off x="3721056" y="6302345"/>
              <a:ext cx="22653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2020</a:t>
              </a:r>
              <a:r>
                <a:rPr lang="zh-CN" altLang="en-US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年</a:t>
              </a: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7</a:t>
              </a:r>
              <a:r>
                <a:rPr lang="zh-CN" altLang="en-US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月</a:t>
              </a:r>
              <a:r>
                <a:rPr lang="en-US" altLang="zh-CN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20</a:t>
              </a:r>
              <a:r>
                <a:rPr lang="zh-CN" altLang="en-US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日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40364" y="5871458"/>
              <a:ext cx="3426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南方医科大学招生办 王飞</a:t>
              </a: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06A5FE1B-CADC-4237-B5DE-0335914FF6BB}"/>
              </a:ext>
            </a:extLst>
          </p:cNvPr>
          <p:cNvCxnSpPr/>
          <p:nvPr/>
        </p:nvCxnSpPr>
        <p:spPr>
          <a:xfrm>
            <a:off x="1489075" y="2221491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BEC9FD2C-2BED-4532-8250-177F0E1D7A73}"/>
              </a:ext>
            </a:extLst>
          </p:cNvPr>
          <p:cNvCxnSpPr/>
          <p:nvPr/>
        </p:nvCxnSpPr>
        <p:spPr>
          <a:xfrm>
            <a:off x="1489075" y="3386893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4"/>
          <p:cNvSpPr txBox="1">
            <a:spLocks/>
          </p:cNvSpPr>
          <p:nvPr/>
        </p:nvSpPr>
        <p:spPr>
          <a:xfrm>
            <a:off x="1384205" y="167820"/>
            <a:ext cx="630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招生政策在变</a:t>
            </a:r>
            <a:r>
              <a:rPr lang="en-US" altLang="zh-CN" dirty="0">
                <a:sym typeface="微软雅黑" panose="020B0503020204020204" pitchFamily="34" charset="-122"/>
              </a:rPr>
              <a:t>--</a:t>
            </a:r>
            <a:r>
              <a:rPr lang="zh-CN" altLang="en-US" dirty="0">
                <a:sym typeface="微软雅黑" panose="020B0503020204020204" pitchFamily="34" charset="-122"/>
              </a:rPr>
              <a:t>广东高考综合改革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303896CE-0848-48C0-9D32-557E245ED078}"/>
              </a:ext>
            </a:extLst>
          </p:cNvPr>
          <p:cNvGrpSpPr/>
          <p:nvPr/>
        </p:nvGrpSpPr>
        <p:grpSpPr>
          <a:xfrm>
            <a:off x="706207" y="1672432"/>
            <a:ext cx="3784985" cy="3198973"/>
            <a:chOff x="706207" y="1672432"/>
            <a:chExt cx="3784985" cy="3198973"/>
          </a:xfrm>
        </p:grpSpPr>
        <p:sp>
          <p:nvSpPr>
            <p:cNvPr id="25" name="矩形 24"/>
            <p:cNvSpPr/>
            <p:nvPr/>
          </p:nvSpPr>
          <p:spPr>
            <a:xfrm>
              <a:off x="803564" y="1672432"/>
              <a:ext cx="3589217" cy="3198973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F387D32B-25D1-4294-B181-CE8342E9855C}"/>
                </a:ext>
              </a:extLst>
            </p:cNvPr>
            <p:cNvSpPr/>
            <p:nvPr/>
          </p:nvSpPr>
          <p:spPr>
            <a:xfrm>
              <a:off x="3232901" y="2824120"/>
              <a:ext cx="1075932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xmlns="" id="{7B6F9FCF-BBA7-467C-BCD2-7E867C600781}"/>
                </a:ext>
              </a:extLst>
            </p:cNvPr>
            <p:cNvSpPr/>
            <p:nvPr/>
          </p:nvSpPr>
          <p:spPr>
            <a:xfrm>
              <a:off x="2052441" y="2824120"/>
              <a:ext cx="1090395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06208" y="1831960"/>
              <a:ext cx="3784984" cy="5916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78099" y="2824120"/>
              <a:ext cx="1075932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969978" y="321924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语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209723" y="3219241"/>
              <a:ext cx="392415" cy="141422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文数</a:t>
              </a:r>
              <a:r>
                <a:rPr lang="en-US" altLang="zh-CN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/</a:t>
              </a:r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理数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1484092" y="321924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外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语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2110130" y="320052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政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治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2391138" y="3200521"/>
              <a:ext cx="346249" cy="72100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历史</a:t>
              </a:r>
            </a:p>
          </p:txBody>
        </p:sp>
        <p:sp>
          <p:nvSpPr>
            <p:cNvPr id="42" name="矩形 41"/>
            <p:cNvSpPr/>
            <p:nvPr/>
          </p:nvSpPr>
          <p:spPr>
            <a:xfrm>
              <a:off x="2706771" y="320052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地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3267081" y="3232314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物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3548089" y="3232314"/>
              <a:ext cx="346249" cy="72100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化学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3863722" y="3232314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生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物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299CA972-F25D-4887-8490-154878D20F04}"/>
                </a:ext>
              </a:extLst>
            </p:cNvPr>
            <p:cNvSpPr/>
            <p:nvPr/>
          </p:nvSpPr>
          <p:spPr>
            <a:xfrm>
              <a:off x="2036093" y="1896241"/>
              <a:ext cx="12907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改 革 前</a:t>
              </a:r>
            </a:p>
          </p:txBody>
        </p:sp>
        <p:sp>
          <p:nvSpPr>
            <p:cNvPr id="4" name="直角三角形 3">
              <a:extLst>
                <a:ext uri="{FF2B5EF4-FFF2-40B4-BE49-F238E27FC236}">
                  <a16:creationId xmlns:a16="http://schemas.microsoft.com/office/drawing/2014/main" xmlns="" id="{1E4171BC-88B0-4CB0-B2CD-C24C17D835FC}"/>
                </a:ext>
              </a:extLst>
            </p:cNvPr>
            <p:cNvSpPr/>
            <p:nvPr/>
          </p:nvSpPr>
          <p:spPr>
            <a:xfrm flipH="1" flipV="1">
              <a:off x="706207" y="2423351"/>
              <a:ext cx="98411" cy="98411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8" name="直角三角形 67">
              <a:extLst>
                <a:ext uri="{FF2B5EF4-FFF2-40B4-BE49-F238E27FC236}">
                  <a16:creationId xmlns:a16="http://schemas.microsoft.com/office/drawing/2014/main" xmlns="" id="{A32DBB0E-B702-4C00-8BD0-AA0BFCB6DEFE}"/>
                </a:ext>
              </a:extLst>
            </p:cNvPr>
            <p:cNvSpPr/>
            <p:nvPr/>
          </p:nvSpPr>
          <p:spPr>
            <a:xfrm flipV="1">
              <a:off x="4392781" y="2423351"/>
              <a:ext cx="98411" cy="98411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266791CE-BCEE-4F7C-965D-824D05E3B0E2}"/>
                </a:ext>
              </a:extLst>
            </p:cNvPr>
            <p:cNvGrpSpPr/>
            <p:nvPr/>
          </p:nvGrpSpPr>
          <p:grpSpPr>
            <a:xfrm>
              <a:off x="878100" y="2604237"/>
              <a:ext cx="3426118" cy="550858"/>
              <a:chOff x="902754" y="2596279"/>
              <a:chExt cx="4076037" cy="655353"/>
            </a:xfrm>
          </p:grpSpPr>
          <p:sp>
            <p:nvSpPr>
              <p:cNvPr id="69" name="箭头: 五边形 48">
                <a:extLst>
                  <a:ext uri="{FF2B5EF4-FFF2-40B4-BE49-F238E27FC236}">
                    <a16:creationId xmlns:a16="http://schemas.microsoft.com/office/drawing/2014/main" xmlns="" id="{935A5667-94BC-4D10-8FB0-CB23149E7C0C}"/>
                  </a:ext>
                </a:extLst>
              </p:cNvPr>
              <p:cNvSpPr/>
              <p:nvPr/>
            </p:nvSpPr>
            <p:spPr>
              <a:xfrm rot="5400000">
                <a:off x="1215987" y="2283046"/>
                <a:ext cx="655351" cy="1281818"/>
              </a:xfrm>
              <a:prstGeom prst="homePlate">
                <a:avLst>
                  <a:gd name="adj" fmla="val 30435"/>
                </a:avLst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0" name="箭头: 五边形 48">
                <a:extLst>
                  <a:ext uri="{FF2B5EF4-FFF2-40B4-BE49-F238E27FC236}">
                    <a16:creationId xmlns:a16="http://schemas.microsoft.com/office/drawing/2014/main" xmlns="" id="{723297CD-BAC6-4061-9225-7CB8F1AA180A}"/>
                  </a:ext>
                </a:extLst>
              </p:cNvPr>
              <p:cNvSpPr/>
              <p:nvPr/>
            </p:nvSpPr>
            <p:spPr>
              <a:xfrm rot="5400000">
                <a:off x="2620806" y="2275338"/>
                <a:ext cx="655351" cy="1297237"/>
              </a:xfrm>
              <a:prstGeom prst="homePlate">
                <a:avLst>
                  <a:gd name="adj" fmla="val 30435"/>
                </a:avLst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1" name="箭头: 五边形 48">
                <a:extLst>
                  <a:ext uri="{FF2B5EF4-FFF2-40B4-BE49-F238E27FC236}">
                    <a16:creationId xmlns:a16="http://schemas.microsoft.com/office/drawing/2014/main" xmlns="" id="{7766ED7B-85CB-40D0-867E-7DAD28587EE8}"/>
                  </a:ext>
                </a:extLst>
              </p:cNvPr>
              <p:cNvSpPr/>
              <p:nvPr/>
            </p:nvSpPr>
            <p:spPr>
              <a:xfrm rot="5400000">
                <a:off x="4010206" y="2283048"/>
                <a:ext cx="655351" cy="1281818"/>
              </a:xfrm>
              <a:prstGeom prst="homePlate">
                <a:avLst>
                  <a:gd name="adj" fmla="val 30435"/>
                </a:avLst>
              </a:prstGeom>
              <a:solidFill>
                <a:srgbClr val="9DC3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xmlns="" id="{C2181886-0F73-4F72-B406-292DE8B9C773}"/>
                </a:ext>
              </a:extLst>
            </p:cNvPr>
            <p:cNvSpPr/>
            <p:nvPr/>
          </p:nvSpPr>
          <p:spPr>
            <a:xfrm>
              <a:off x="2263144" y="2648376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文综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xmlns="" id="{4D753B12-FA28-41E5-A792-B9F6E6ADF614}"/>
                </a:ext>
              </a:extLst>
            </p:cNvPr>
            <p:cNvSpPr/>
            <p:nvPr/>
          </p:nvSpPr>
          <p:spPr>
            <a:xfrm>
              <a:off x="3388752" y="266838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理综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99287E33-A139-410C-B3D3-23DA2CBBA80E}"/>
                </a:ext>
              </a:extLst>
            </p:cNvPr>
            <p:cNvSpPr/>
            <p:nvPr/>
          </p:nvSpPr>
          <p:spPr>
            <a:xfrm>
              <a:off x="1316504" y="2668385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F260B762-6869-414B-AA71-3D81A28D07D6}"/>
              </a:ext>
            </a:extLst>
          </p:cNvPr>
          <p:cNvGrpSpPr/>
          <p:nvPr/>
        </p:nvGrpSpPr>
        <p:grpSpPr>
          <a:xfrm>
            <a:off x="4575140" y="1672432"/>
            <a:ext cx="3784985" cy="3198973"/>
            <a:chOff x="706207" y="1672432"/>
            <a:chExt cx="3784985" cy="3198973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7CBA055B-02A4-4956-B42F-BAC7FCD55383}"/>
                </a:ext>
              </a:extLst>
            </p:cNvPr>
            <p:cNvSpPr/>
            <p:nvPr/>
          </p:nvSpPr>
          <p:spPr>
            <a:xfrm>
              <a:off x="803564" y="1672432"/>
              <a:ext cx="3589217" cy="319897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xmlns="" id="{721B7309-4C8A-44BD-B6DB-FD17B98C187C}"/>
                </a:ext>
              </a:extLst>
            </p:cNvPr>
            <p:cNvSpPr/>
            <p:nvPr/>
          </p:nvSpPr>
          <p:spPr>
            <a:xfrm>
              <a:off x="3232901" y="2824120"/>
              <a:ext cx="1075932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xmlns="" id="{D6B75685-467B-4504-9635-2C0DF91C2D0E}"/>
                </a:ext>
              </a:extLst>
            </p:cNvPr>
            <p:cNvSpPr/>
            <p:nvPr/>
          </p:nvSpPr>
          <p:spPr>
            <a:xfrm>
              <a:off x="2052441" y="2824120"/>
              <a:ext cx="1090395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xmlns="" id="{0640C1B8-F70F-4825-9CD6-BBC4F86E78AD}"/>
                </a:ext>
              </a:extLst>
            </p:cNvPr>
            <p:cNvSpPr/>
            <p:nvPr/>
          </p:nvSpPr>
          <p:spPr>
            <a:xfrm>
              <a:off x="706208" y="1831960"/>
              <a:ext cx="3784984" cy="59161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xmlns="" id="{EB5DDBFB-C1B5-4879-B0C3-B4B2F6F820C1}"/>
                </a:ext>
              </a:extLst>
            </p:cNvPr>
            <p:cNvSpPr/>
            <p:nvPr/>
          </p:nvSpPr>
          <p:spPr>
            <a:xfrm>
              <a:off x="878099" y="2824120"/>
              <a:ext cx="1075932" cy="1921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xmlns="" id="{B4315C85-5C53-464B-BD49-229728C2AAB9}"/>
                </a:ext>
              </a:extLst>
            </p:cNvPr>
            <p:cNvSpPr/>
            <p:nvPr/>
          </p:nvSpPr>
          <p:spPr>
            <a:xfrm>
              <a:off x="969978" y="321924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语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</a:t>
              </a: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xmlns="" id="{2BFFE5C3-7914-444C-AE46-1A1709767158}"/>
                </a:ext>
              </a:extLst>
            </p:cNvPr>
            <p:cNvSpPr/>
            <p:nvPr/>
          </p:nvSpPr>
          <p:spPr>
            <a:xfrm>
              <a:off x="1209723" y="3243517"/>
              <a:ext cx="392415" cy="1414228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数学</a:t>
              </a: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0AE6CC3E-F9E6-412A-A04D-94155E7A725C}"/>
                </a:ext>
              </a:extLst>
            </p:cNvPr>
            <p:cNvSpPr/>
            <p:nvPr/>
          </p:nvSpPr>
          <p:spPr>
            <a:xfrm>
              <a:off x="1484092" y="3219241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外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语</a:t>
              </a: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xmlns="" id="{69B82302-EAAC-4B48-AC4F-75D781541BBD}"/>
                </a:ext>
              </a:extLst>
            </p:cNvPr>
            <p:cNvSpPr/>
            <p:nvPr/>
          </p:nvSpPr>
          <p:spPr>
            <a:xfrm>
              <a:off x="2245482" y="3200521"/>
              <a:ext cx="346249" cy="72100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历史</a:t>
              </a: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xmlns="" id="{1A76D3E7-711C-47A3-8719-C028E649D4D4}"/>
                </a:ext>
              </a:extLst>
            </p:cNvPr>
            <p:cNvSpPr/>
            <p:nvPr/>
          </p:nvSpPr>
          <p:spPr>
            <a:xfrm>
              <a:off x="2561115" y="3200521"/>
              <a:ext cx="3577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物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</a:t>
              </a: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xmlns="" id="{CE04845B-D9BE-44FC-94F8-770CE87FE261}"/>
                </a:ext>
              </a:extLst>
            </p:cNvPr>
            <p:cNvSpPr/>
            <p:nvPr/>
          </p:nvSpPr>
          <p:spPr>
            <a:xfrm>
              <a:off x="3195538" y="3232314"/>
              <a:ext cx="3577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政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治</a:t>
              </a: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xmlns="" id="{A1656319-30FE-4839-9C7F-6B712E6C5E59}"/>
                </a:ext>
              </a:extLst>
            </p:cNvPr>
            <p:cNvSpPr/>
            <p:nvPr/>
          </p:nvSpPr>
          <p:spPr>
            <a:xfrm>
              <a:off x="3723372" y="3232314"/>
              <a:ext cx="346249" cy="72100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化学</a:t>
              </a: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xmlns="" id="{2FACB7D8-2BAA-42E3-96F8-A317EC0C604C}"/>
                </a:ext>
              </a:extLst>
            </p:cNvPr>
            <p:cNvSpPr/>
            <p:nvPr/>
          </p:nvSpPr>
          <p:spPr>
            <a:xfrm>
              <a:off x="3975747" y="3232314"/>
              <a:ext cx="357790" cy="7210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生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物</a:t>
              </a: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xmlns="" id="{6CA09B44-3A82-4FC8-A8B7-8AB45CBC49CE}"/>
                </a:ext>
              </a:extLst>
            </p:cNvPr>
            <p:cNvSpPr/>
            <p:nvPr/>
          </p:nvSpPr>
          <p:spPr>
            <a:xfrm>
              <a:off x="2036093" y="1896241"/>
              <a:ext cx="12907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改 革 后</a:t>
              </a:r>
            </a:p>
          </p:txBody>
        </p:sp>
        <p:sp>
          <p:nvSpPr>
            <p:cNvPr id="94" name="直角三角形 93">
              <a:extLst>
                <a:ext uri="{FF2B5EF4-FFF2-40B4-BE49-F238E27FC236}">
                  <a16:creationId xmlns:a16="http://schemas.microsoft.com/office/drawing/2014/main" xmlns="" id="{6ED7C9F4-4FD9-40BD-94F2-803B562107F3}"/>
                </a:ext>
              </a:extLst>
            </p:cNvPr>
            <p:cNvSpPr/>
            <p:nvPr/>
          </p:nvSpPr>
          <p:spPr>
            <a:xfrm flipH="1" flipV="1">
              <a:off x="706207" y="2423351"/>
              <a:ext cx="98411" cy="9841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5" name="直角三角形 94">
              <a:extLst>
                <a:ext uri="{FF2B5EF4-FFF2-40B4-BE49-F238E27FC236}">
                  <a16:creationId xmlns:a16="http://schemas.microsoft.com/office/drawing/2014/main" xmlns="" id="{F53F59A4-BA38-4E03-BC0A-131B60ADF42E}"/>
                </a:ext>
              </a:extLst>
            </p:cNvPr>
            <p:cNvSpPr/>
            <p:nvPr/>
          </p:nvSpPr>
          <p:spPr>
            <a:xfrm flipV="1">
              <a:off x="4392781" y="2423351"/>
              <a:ext cx="98411" cy="9841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xmlns="" id="{7617737E-4B6E-4ADF-B106-285BC7A25BD8}"/>
                </a:ext>
              </a:extLst>
            </p:cNvPr>
            <p:cNvGrpSpPr/>
            <p:nvPr/>
          </p:nvGrpSpPr>
          <p:grpSpPr>
            <a:xfrm>
              <a:off x="878100" y="2604237"/>
              <a:ext cx="3426118" cy="550858"/>
              <a:chOff x="902754" y="2596279"/>
              <a:chExt cx="4076037" cy="655353"/>
            </a:xfrm>
          </p:grpSpPr>
          <p:sp>
            <p:nvSpPr>
              <p:cNvPr id="100" name="箭头: 五边形 48">
                <a:extLst>
                  <a:ext uri="{FF2B5EF4-FFF2-40B4-BE49-F238E27FC236}">
                    <a16:creationId xmlns:a16="http://schemas.microsoft.com/office/drawing/2014/main" xmlns="" id="{AADC65EB-BDDF-4E06-ACF5-76E98E0E7B77}"/>
                  </a:ext>
                </a:extLst>
              </p:cNvPr>
              <p:cNvSpPr/>
              <p:nvPr/>
            </p:nvSpPr>
            <p:spPr>
              <a:xfrm rot="5400000">
                <a:off x="1215987" y="2283046"/>
                <a:ext cx="655351" cy="1281818"/>
              </a:xfrm>
              <a:prstGeom prst="homePlate">
                <a:avLst>
                  <a:gd name="adj" fmla="val 30435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1" name="箭头: 五边形 48">
                <a:extLst>
                  <a:ext uri="{FF2B5EF4-FFF2-40B4-BE49-F238E27FC236}">
                    <a16:creationId xmlns:a16="http://schemas.microsoft.com/office/drawing/2014/main" xmlns="" id="{F2CA8518-0085-46B6-A0B7-AD2282FFC399}"/>
                  </a:ext>
                </a:extLst>
              </p:cNvPr>
              <p:cNvSpPr/>
              <p:nvPr/>
            </p:nvSpPr>
            <p:spPr>
              <a:xfrm rot="5400000">
                <a:off x="2620806" y="2275338"/>
                <a:ext cx="655351" cy="1297237"/>
              </a:xfrm>
              <a:prstGeom prst="homePlate">
                <a:avLst>
                  <a:gd name="adj" fmla="val 30435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2" name="箭头: 五边形 48">
                <a:extLst>
                  <a:ext uri="{FF2B5EF4-FFF2-40B4-BE49-F238E27FC236}">
                    <a16:creationId xmlns:a16="http://schemas.microsoft.com/office/drawing/2014/main" xmlns="" id="{C194E1F7-DEB8-4CAF-A88E-582D6F47B935}"/>
                  </a:ext>
                </a:extLst>
              </p:cNvPr>
              <p:cNvSpPr/>
              <p:nvPr/>
            </p:nvSpPr>
            <p:spPr>
              <a:xfrm rot="5400000">
                <a:off x="4010206" y="2283048"/>
                <a:ext cx="655351" cy="1281818"/>
              </a:xfrm>
              <a:prstGeom prst="homePlate">
                <a:avLst>
                  <a:gd name="adj" fmla="val 30435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xmlns="" id="{5864A4AF-E9BD-4720-AFF0-F86D313C3C6D}"/>
                </a:ext>
              </a:extLst>
            </p:cNvPr>
            <p:cNvSpPr/>
            <p:nvPr/>
          </p:nvSpPr>
          <p:spPr>
            <a:xfrm>
              <a:off x="2424837" y="2664663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xmlns="" id="{854B9874-07AF-4965-A5DD-81388D98ADA8}"/>
                </a:ext>
              </a:extLst>
            </p:cNvPr>
            <p:cNvSpPr/>
            <p:nvPr/>
          </p:nvSpPr>
          <p:spPr>
            <a:xfrm>
              <a:off x="3658054" y="2668385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xmlns="" id="{64774128-A23E-4C5E-BAD2-03A73E8433AA}"/>
                </a:ext>
              </a:extLst>
            </p:cNvPr>
            <p:cNvSpPr/>
            <p:nvPr/>
          </p:nvSpPr>
          <p:spPr>
            <a:xfrm>
              <a:off x="1236229" y="2664663"/>
              <a:ext cx="327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xmlns="" id="{1CFD640E-34FA-4435-8720-BB92CD75C8F4}"/>
                </a:ext>
              </a:extLst>
            </p:cNvPr>
            <p:cNvSpPr/>
            <p:nvPr/>
          </p:nvSpPr>
          <p:spPr>
            <a:xfrm>
              <a:off x="3459455" y="3232314"/>
              <a:ext cx="357790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地</a:t>
              </a:r>
              <a:endPara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lvl="0"/>
              <a:r>
                <a:rPr lang="zh-CN" altLang="en-US" sz="13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645984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4"/>
          <p:cNvSpPr txBox="1">
            <a:spLocks/>
          </p:cNvSpPr>
          <p:nvPr/>
        </p:nvSpPr>
        <p:spPr>
          <a:xfrm>
            <a:off x="0" y="57579"/>
            <a:ext cx="892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招生政策在变</a:t>
            </a:r>
            <a:r>
              <a:rPr lang="en-US" altLang="zh-CN" dirty="0">
                <a:sym typeface="微软雅黑" panose="020B0503020204020204" pitchFamily="34" charset="-122"/>
              </a:rPr>
              <a:t>--</a:t>
            </a:r>
            <a:r>
              <a:rPr lang="zh-CN" altLang="en-US" dirty="0">
                <a:sym typeface="微软雅黑" panose="020B0503020204020204" pitchFamily="34" charset="-122"/>
              </a:rPr>
              <a:t>高考综合改革带来的变化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14379" y="1451058"/>
            <a:ext cx="8025724" cy="4147637"/>
            <a:chOff x="894950" y="1390650"/>
            <a:chExt cx="10700965" cy="508635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42014C31-517A-4B2E-A2E4-0B0666CBDEC0}"/>
                </a:ext>
              </a:extLst>
            </p:cNvPr>
            <p:cNvGrpSpPr/>
            <p:nvPr/>
          </p:nvGrpSpPr>
          <p:grpSpPr>
            <a:xfrm>
              <a:off x="894950" y="1390650"/>
              <a:ext cx="10554100" cy="5086350"/>
              <a:chOff x="1580146" y="2610424"/>
              <a:chExt cx="9031708" cy="3326828"/>
            </a:xfrm>
          </p:grpSpPr>
          <p:sp>
            <p:nvSpPr>
              <p:cNvPr id="36" name="梯形 35">
                <a:extLst>
                  <a:ext uri="{FF2B5EF4-FFF2-40B4-BE49-F238E27FC236}">
                    <a16:creationId xmlns:a16="http://schemas.microsoft.com/office/drawing/2014/main" xmlns="" id="{CF441406-2698-4D66-828B-910239C88F71}"/>
                  </a:ext>
                </a:extLst>
              </p:cNvPr>
              <p:cNvSpPr/>
              <p:nvPr/>
            </p:nvSpPr>
            <p:spPr>
              <a:xfrm>
                <a:off x="1580146" y="3313512"/>
                <a:ext cx="4652626" cy="2623740"/>
              </a:xfrm>
              <a:prstGeom prst="trapezoid">
                <a:avLst>
                  <a:gd name="adj" fmla="val 17324"/>
                </a:avLst>
              </a:pr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7" name="梯形 36">
                <a:extLst>
                  <a:ext uri="{FF2B5EF4-FFF2-40B4-BE49-F238E27FC236}">
                    <a16:creationId xmlns:a16="http://schemas.microsoft.com/office/drawing/2014/main" xmlns="" id="{82B72B67-9AFD-486A-AFDE-8D5291299D74}"/>
                  </a:ext>
                </a:extLst>
              </p:cNvPr>
              <p:cNvSpPr/>
              <p:nvPr/>
            </p:nvSpPr>
            <p:spPr>
              <a:xfrm flipV="1">
                <a:off x="5959228" y="2610424"/>
                <a:ext cx="4652626" cy="2623740"/>
              </a:xfrm>
              <a:prstGeom prst="trapezoid">
                <a:avLst>
                  <a:gd name="adj" fmla="val 17324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38" name="平行四边形 10">
                <a:extLst>
                  <a:ext uri="{FF2B5EF4-FFF2-40B4-BE49-F238E27FC236}">
                    <a16:creationId xmlns:a16="http://schemas.microsoft.com/office/drawing/2014/main" xmlns="" id="{E5A690DF-A0A6-4DAC-A999-4EEC2F3294D7}"/>
                  </a:ext>
                </a:extLst>
              </p:cNvPr>
              <p:cNvSpPr/>
              <p:nvPr/>
            </p:nvSpPr>
            <p:spPr>
              <a:xfrm flipH="1">
                <a:off x="5534526" y="2610424"/>
                <a:ext cx="1118937" cy="3326828"/>
              </a:xfrm>
              <a:custGeom>
                <a:avLst/>
                <a:gdLst>
                  <a:gd name="connsiteX0" fmla="*/ 0 w 1465762"/>
                  <a:gd name="connsiteY0" fmla="*/ 3326828 h 3326828"/>
                  <a:gd name="connsiteX1" fmla="*/ 859743 w 1465762"/>
                  <a:gd name="connsiteY1" fmla="*/ 0 h 3326828"/>
                  <a:gd name="connsiteX2" fmla="*/ 1465762 w 1465762"/>
                  <a:gd name="connsiteY2" fmla="*/ 0 h 3326828"/>
                  <a:gd name="connsiteX3" fmla="*/ 606019 w 1465762"/>
                  <a:gd name="connsiteY3" fmla="*/ 3326828 h 3326828"/>
                  <a:gd name="connsiteX4" fmla="*/ 0 w 1465762"/>
                  <a:gd name="connsiteY4" fmla="*/ 3326828 h 3326828"/>
                  <a:gd name="connsiteX0" fmla="*/ 0 w 1465762"/>
                  <a:gd name="connsiteY0" fmla="*/ 3326828 h 3326828"/>
                  <a:gd name="connsiteX1" fmla="*/ 859743 w 1465762"/>
                  <a:gd name="connsiteY1" fmla="*/ 0 h 3326828"/>
                  <a:gd name="connsiteX2" fmla="*/ 1465762 w 1465762"/>
                  <a:gd name="connsiteY2" fmla="*/ 0 h 3326828"/>
                  <a:gd name="connsiteX3" fmla="*/ 1294355 w 1465762"/>
                  <a:gd name="connsiteY3" fmla="*/ 686229 h 3326828"/>
                  <a:gd name="connsiteX4" fmla="*/ 606019 w 1465762"/>
                  <a:gd name="connsiteY4" fmla="*/ 3326828 h 3326828"/>
                  <a:gd name="connsiteX5" fmla="*/ 0 w 1465762"/>
                  <a:gd name="connsiteY5" fmla="*/ 3326828 h 3326828"/>
                  <a:gd name="connsiteX0" fmla="*/ 0 w 1465762"/>
                  <a:gd name="connsiteY0" fmla="*/ 3326828 h 3326828"/>
                  <a:gd name="connsiteX1" fmla="*/ 175418 w 1465762"/>
                  <a:gd name="connsiteY1" fmla="*/ 2635344 h 3326828"/>
                  <a:gd name="connsiteX2" fmla="*/ 859743 w 1465762"/>
                  <a:gd name="connsiteY2" fmla="*/ 0 h 3326828"/>
                  <a:gd name="connsiteX3" fmla="*/ 1465762 w 1465762"/>
                  <a:gd name="connsiteY3" fmla="*/ 0 h 3326828"/>
                  <a:gd name="connsiteX4" fmla="*/ 1294355 w 1465762"/>
                  <a:gd name="connsiteY4" fmla="*/ 686229 h 3326828"/>
                  <a:gd name="connsiteX5" fmla="*/ 606019 w 1465762"/>
                  <a:gd name="connsiteY5" fmla="*/ 3326828 h 3326828"/>
                  <a:gd name="connsiteX6" fmla="*/ 0 w 1465762"/>
                  <a:gd name="connsiteY6" fmla="*/ 3326828 h 3326828"/>
                  <a:gd name="connsiteX0" fmla="*/ 430601 w 1290344"/>
                  <a:gd name="connsiteY0" fmla="*/ 3326828 h 3326828"/>
                  <a:gd name="connsiteX1" fmla="*/ 0 w 1290344"/>
                  <a:gd name="connsiteY1" fmla="*/ 2635344 h 3326828"/>
                  <a:gd name="connsiteX2" fmla="*/ 684325 w 1290344"/>
                  <a:gd name="connsiteY2" fmla="*/ 0 h 3326828"/>
                  <a:gd name="connsiteX3" fmla="*/ 1290344 w 1290344"/>
                  <a:gd name="connsiteY3" fmla="*/ 0 h 3326828"/>
                  <a:gd name="connsiteX4" fmla="*/ 1118937 w 1290344"/>
                  <a:gd name="connsiteY4" fmla="*/ 686229 h 3326828"/>
                  <a:gd name="connsiteX5" fmla="*/ 430601 w 1290344"/>
                  <a:gd name="connsiteY5" fmla="*/ 3326828 h 3326828"/>
                  <a:gd name="connsiteX0" fmla="*/ 430601 w 1118937"/>
                  <a:gd name="connsiteY0" fmla="*/ 3326828 h 3326828"/>
                  <a:gd name="connsiteX1" fmla="*/ 0 w 1118937"/>
                  <a:gd name="connsiteY1" fmla="*/ 2635344 h 3326828"/>
                  <a:gd name="connsiteX2" fmla="*/ 684325 w 1118937"/>
                  <a:gd name="connsiteY2" fmla="*/ 0 h 3326828"/>
                  <a:gd name="connsiteX3" fmla="*/ 1118937 w 1118937"/>
                  <a:gd name="connsiteY3" fmla="*/ 686229 h 3326828"/>
                  <a:gd name="connsiteX4" fmla="*/ 430601 w 1118937"/>
                  <a:gd name="connsiteY4" fmla="*/ 3326828 h 332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8937" h="3326828">
                    <a:moveTo>
                      <a:pt x="430601" y="3326828"/>
                    </a:moveTo>
                    <a:lnTo>
                      <a:pt x="0" y="2635344"/>
                    </a:lnTo>
                    <a:lnTo>
                      <a:pt x="684325" y="0"/>
                    </a:lnTo>
                    <a:lnTo>
                      <a:pt x="1118937" y="686229"/>
                    </a:lnTo>
                    <a:lnTo>
                      <a:pt x="430601" y="3326828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</p:grpSp>
        <p:sp>
          <p:nvSpPr>
            <p:cNvPr id="25" name="箭头: 五边形 6"/>
            <p:cNvSpPr/>
            <p:nvPr/>
          </p:nvSpPr>
          <p:spPr>
            <a:xfrm>
              <a:off x="1430849" y="2601588"/>
              <a:ext cx="2204195" cy="692405"/>
            </a:xfrm>
            <a:prstGeom prst="homePlate">
              <a:avLst>
                <a:gd name="adj" fmla="val 434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559062" y="3394735"/>
              <a:ext cx="4327203" cy="2834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分文、理科（传统的分科）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高校被分在不同批次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每个批次多个志愿组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“冷热”专业搭配，差别不大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结果：冷门专业生源无压力，基本通过调剂能在批次内完成招生任务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1457165" y="2635974"/>
              <a:ext cx="1804475" cy="615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改革前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6580654" y="2299201"/>
              <a:ext cx="4103523" cy="2918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不分文、理科（根据选考科目）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不分批次填报志愿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专业</a:t>
              </a:r>
              <a:r>
                <a:rPr lang="en-US" altLang="zh-CN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+</a:t>
              </a: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院校（或院校专业组）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“冷热”专业不搭，两极化</a:t>
              </a:r>
              <a:endParaRPr lang="en-US" altLang="zh-CN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214313" indent="-214313" algn="just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zh-CN" altLang="en-US" sz="16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结果：专业生源压力大，尤其冷门将面临无生源、撤并专业风险</a:t>
              </a:r>
            </a:p>
          </p:txBody>
        </p:sp>
        <p:sp>
          <p:nvSpPr>
            <p:cNvPr id="33" name="箭头: 五边形 6"/>
            <p:cNvSpPr/>
            <p:nvPr/>
          </p:nvSpPr>
          <p:spPr>
            <a:xfrm flipH="1">
              <a:off x="9391720" y="1544769"/>
              <a:ext cx="2204195" cy="692405"/>
            </a:xfrm>
            <a:prstGeom prst="homePlate">
              <a:avLst>
                <a:gd name="adj" fmla="val 434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790844" y="1576495"/>
              <a:ext cx="1476020" cy="615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改革后</a:t>
              </a: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12200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48577" y="4549423"/>
            <a:ext cx="1640001" cy="793395"/>
            <a:chOff x="6804946" y="4308277"/>
            <a:chExt cx="2186668" cy="1057861"/>
          </a:xfrm>
        </p:grpSpPr>
        <p:sp>
          <p:nvSpPr>
            <p:cNvPr id="25" name="Rectangle 24"/>
            <p:cNvSpPr/>
            <p:nvPr/>
          </p:nvSpPr>
          <p:spPr>
            <a:xfrm>
              <a:off x="6804946" y="4935251"/>
              <a:ext cx="21866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35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°46′  139°45′</a:t>
              </a:r>
              <a:endParaRPr 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13009" y="4308277"/>
              <a:ext cx="1725924" cy="714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12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こんなに早く老けている</a:t>
              </a:r>
              <a:endParaRPr lang="en-US" sz="12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48331" y="1534083"/>
            <a:ext cx="539291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</a:pP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</a:t>
            </a:r>
            <a:r>
              <a:rPr lang="en-US" altLang="zh-CN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 </a:t>
            </a: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学生家长报考需求在变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学生和家长是学校的合伙人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学生：明确目标院校、明确升学途径、更早了解大学和专业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家长：更深入地了解专业与职业、对更多高校产生概念、合理规划孩子未来</a:t>
            </a:r>
          </a:p>
          <a:p>
            <a:pPr algn="just">
              <a:spcBef>
                <a:spcPts val="900"/>
              </a:spcBef>
            </a:pP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</a:t>
            </a:r>
            <a:r>
              <a:rPr lang="en-US" altLang="zh-CN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 </a:t>
            </a: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竞争对手在变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人动我不动，再好也无用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体现：比竞争对手强的，如果不宣传，等于没优势。 比竞争对手弱的，如果会宣传，弱势变优势。</a:t>
            </a:r>
          </a:p>
        </p:txBody>
      </p:sp>
      <p:sp>
        <p:nvSpPr>
          <p:cNvPr id="11" name="文本框 1"/>
          <p:cNvSpPr txBox="1"/>
          <p:nvPr/>
        </p:nvSpPr>
        <p:spPr>
          <a:xfrm>
            <a:off x="1885950" y="147602"/>
            <a:ext cx="5092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（三）招宣工作的必要性</a:t>
            </a:r>
          </a:p>
        </p:txBody>
      </p:sp>
      <p:pic>
        <p:nvPicPr>
          <p:cNvPr id="9" name="图片占位符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0841"/>
          <a:stretch>
            <a:fillRect/>
          </a:stretch>
        </p:blipFill>
        <p:spPr>
          <a:xfrm>
            <a:off x="673939" y="1688225"/>
            <a:ext cx="1885950" cy="3128963"/>
          </a:xfrm>
          <a:prstGeom prst="rect">
            <a:avLst/>
          </a:prstGeom>
          <a:ln w="571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08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4876" y="2440420"/>
            <a:ext cx="672941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5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二、招生宣传工作的基本知识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35C4A3E6-F592-488F-91A4-CC298B510E26}"/>
              </a:ext>
            </a:extLst>
          </p:cNvPr>
          <p:cNvCxnSpPr/>
          <p:nvPr/>
        </p:nvCxnSpPr>
        <p:spPr>
          <a:xfrm>
            <a:off x="1489075" y="2221491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056F732C-689C-4C30-864B-770EB7093E34}"/>
              </a:ext>
            </a:extLst>
          </p:cNvPr>
          <p:cNvCxnSpPr/>
          <p:nvPr/>
        </p:nvCxnSpPr>
        <p:spPr>
          <a:xfrm>
            <a:off x="1489075" y="3386893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656102" y="133882"/>
            <a:ext cx="587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（一）国家、省、学校的政策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14423" y="1658469"/>
            <a:ext cx="4350544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国家招录政策：</a:t>
            </a:r>
          </a:p>
          <a:p>
            <a:pPr>
              <a:spcBef>
                <a:spcPts val="450"/>
              </a:spcBef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体检、政审等全国性规定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8" name="íS1ïḓé">
            <a:extLst>
              <a:ext uri="{FF2B5EF4-FFF2-40B4-BE49-F238E27FC236}">
                <a16:creationId xmlns:a16="http://schemas.microsoft.com/office/drawing/2014/main" xmlns="" id="{55F538A6-2ECC-423F-B26D-98924AB16352}"/>
              </a:ext>
            </a:extLst>
          </p:cNvPr>
          <p:cNvSpPr/>
          <p:nvPr/>
        </p:nvSpPr>
        <p:spPr>
          <a:xfrm>
            <a:off x="2978916" y="1542835"/>
            <a:ext cx="509048" cy="348901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68580" tIns="34290" rIns="68580" bIns="34290" rtlCol="0" anchor="ctr" anchorCtr="0">
            <a:normAutofit/>
          </a:bodyPr>
          <a:lstStyle/>
          <a:p>
            <a:pPr algn="ctr"/>
            <a:endParaRPr lang="zh-CN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14423" y="2388567"/>
            <a:ext cx="4021376" cy="1670215"/>
            <a:chOff x="5455123" y="2619272"/>
            <a:chExt cx="3090813" cy="2226953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xmlns="" id="{613C673E-8652-4197-9321-AA0D3EF9EED6}"/>
                </a:ext>
              </a:extLst>
            </p:cNvPr>
            <p:cNvCxnSpPr/>
            <p:nvPr/>
          </p:nvCxnSpPr>
          <p:spPr>
            <a:xfrm>
              <a:off x="5455123" y="2619272"/>
              <a:ext cx="309081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095729D3-C97F-4593-852B-E3B5543F33FA}"/>
                </a:ext>
              </a:extLst>
            </p:cNvPr>
            <p:cNvCxnSpPr/>
            <p:nvPr/>
          </p:nvCxnSpPr>
          <p:spPr>
            <a:xfrm>
              <a:off x="5455123" y="3802976"/>
              <a:ext cx="309081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B93E8DBC-4ED2-4907-AE94-7CAA28B2B986}"/>
                </a:ext>
              </a:extLst>
            </p:cNvPr>
            <p:cNvCxnSpPr/>
            <p:nvPr/>
          </p:nvCxnSpPr>
          <p:spPr>
            <a:xfrm>
              <a:off x="5455123" y="4846225"/>
              <a:ext cx="3090813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图片占位符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5" r="16233" b="34616"/>
          <a:stretch/>
        </p:blipFill>
        <p:spPr>
          <a:xfrm>
            <a:off x="971007" y="1542835"/>
            <a:ext cx="1996585" cy="348901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3714423" y="3317422"/>
            <a:ext cx="5024975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院校招录政策（招生章程）：</a:t>
            </a:r>
          </a:p>
          <a:p>
            <a:pPr>
              <a:spcBef>
                <a:spcPts val="450"/>
              </a:spcBef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办学地点、专业投档规则、奖助学金、转专业规则……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714423" y="2430128"/>
            <a:ext cx="4350544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省级招录政策：</a:t>
            </a:r>
          </a:p>
          <a:p>
            <a:pPr>
              <a:spcBef>
                <a:spcPts val="450"/>
              </a:spcBef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招生批次、投档规则、优录政策等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714423" y="4204715"/>
            <a:ext cx="4350544" cy="664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政策会变化：</a:t>
            </a:r>
          </a:p>
          <a:p>
            <a:pPr>
              <a:spcBef>
                <a:spcPts val="450"/>
              </a:spcBef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如优录政策、批次合并……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3236132" y="1783553"/>
            <a:ext cx="478291" cy="550354"/>
            <a:chOff x="4293453" y="1812586"/>
            <a:chExt cx="637721" cy="733805"/>
          </a:xfrm>
        </p:grpSpPr>
        <p:sp>
          <p:nvSpPr>
            <p:cNvPr id="35" name="ïśḷïde">
              <a:extLst>
                <a:ext uri="{FF2B5EF4-FFF2-40B4-BE49-F238E27FC236}">
                  <a16:creationId xmlns:a16="http://schemas.microsoft.com/office/drawing/2014/main" xmlns="" id="{4EC62FAF-B7FA-469E-8804-8A3A8B4F2754}"/>
                </a:ext>
              </a:extLst>
            </p:cNvPr>
            <p:cNvSpPr/>
            <p:nvPr/>
          </p:nvSpPr>
          <p:spPr>
            <a:xfrm>
              <a:off x="4336414" y="1812586"/>
              <a:ext cx="594760" cy="59475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rmAutofit fontScale="92500" lnSpcReduction="20000"/>
            </a:bodyPr>
            <a:lstStyle/>
            <a:p>
              <a:pPr algn="ctr"/>
              <a:endParaRPr lang="en-US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4293453" y="1850335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1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236132" y="2576682"/>
            <a:ext cx="478291" cy="550354"/>
            <a:chOff x="4293453" y="1812586"/>
            <a:chExt cx="637721" cy="733805"/>
          </a:xfrm>
        </p:grpSpPr>
        <p:sp>
          <p:nvSpPr>
            <p:cNvPr id="44" name="ïśḷïde">
              <a:extLst>
                <a:ext uri="{FF2B5EF4-FFF2-40B4-BE49-F238E27FC236}">
                  <a16:creationId xmlns:a16="http://schemas.microsoft.com/office/drawing/2014/main" xmlns="" id="{4EC62FAF-B7FA-469E-8804-8A3A8B4F2754}"/>
                </a:ext>
              </a:extLst>
            </p:cNvPr>
            <p:cNvSpPr/>
            <p:nvPr/>
          </p:nvSpPr>
          <p:spPr>
            <a:xfrm>
              <a:off x="4336414" y="1812586"/>
              <a:ext cx="594760" cy="59475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rmAutofit fontScale="92500" lnSpcReduction="20000"/>
            </a:bodyPr>
            <a:lstStyle/>
            <a:p>
              <a:pPr algn="ctr"/>
              <a:endParaRPr lang="en-US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4293453" y="1850335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2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36132" y="3422279"/>
            <a:ext cx="478291" cy="550354"/>
            <a:chOff x="4293453" y="1812586"/>
            <a:chExt cx="637721" cy="733805"/>
          </a:xfrm>
        </p:grpSpPr>
        <p:sp>
          <p:nvSpPr>
            <p:cNvPr id="47" name="ïśḷïde">
              <a:extLst>
                <a:ext uri="{FF2B5EF4-FFF2-40B4-BE49-F238E27FC236}">
                  <a16:creationId xmlns:a16="http://schemas.microsoft.com/office/drawing/2014/main" xmlns="" id="{4EC62FAF-B7FA-469E-8804-8A3A8B4F2754}"/>
                </a:ext>
              </a:extLst>
            </p:cNvPr>
            <p:cNvSpPr/>
            <p:nvPr/>
          </p:nvSpPr>
          <p:spPr>
            <a:xfrm>
              <a:off x="4336414" y="1812586"/>
              <a:ext cx="594760" cy="59475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rmAutofit fontScale="92500" lnSpcReduction="20000"/>
            </a:bodyPr>
            <a:lstStyle/>
            <a:p>
              <a:pPr algn="ctr"/>
              <a:endParaRPr lang="en-US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4293453" y="1850335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3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236132" y="4311287"/>
            <a:ext cx="478291" cy="550354"/>
            <a:chOff x="4293453" y="1812586"/>
            <a:chExt cx="637721" cy="733805"/>
          </a:xfrm>
        </p:grpSpPr>
        <p:sp>
          <p:nvSpPr>
            <p:cNvPr id="50" name="ïśḷïde">
              <a:extLst>
                <a:ext uri="{FF2B5EF4-FFF2-40B4-BE49-F238E27FC236}">
                  <a16:creationId xmlns:a16="http://schemas.microsoft.com/office/drawing/2014/main" xmlns="" id="{4EC62FAF-B7FA-469E-8804-8A3A8B4F2754}"/>
                </a:ext>
              </a:extLst>
            </p:cNvPr>
            <p:cNvSpPr/>
            <p:nvPr/>
          </p:nvSpPr>
          <p:spPr>
            <a:xfrm>
              <a:off x="4336414" y="1812586"/>
              <a:ext cx="594760" cy="59475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rtlCol="0" anchor="ctr">
              <a:normAutofit fontScale="92500" lnSpcReduction="20000"/>
            </a:bodyPr>
            <a:lstStyle/>
            <a:p>
              <a:pPr algn="ctr"/>
              <a:endParaRPr lang="en-US" sz="21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4293453" y="1850335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4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>
            <a:extLst>
              <a:ext uri="{FF2B5EF4-FFF2-40B4-BE49-F238E27FC236}">
                <a16:creationId xmlns:a16="http://schemas.microsoft.com/office/drawing/2014/main" xmlns="" id="{43D747BC-D829-4B08-97CA-65E50D60DFB0}"/>
              </a:ext>
            </a:extLst>
          </p:cNvPr>
          <p:cNvSpPr/>
          <p:nvPr/>
        </p:nvSpPr>
        <p:spPr>
          <a:xfrm>
            <a:off x="4726371" y="3858447"/>
            <a:ext cx="3589217" cy="2148230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xmlns="" id="{CD8A8FFA-72B7-4687-9AB4-0180A5691FE2}"/>
              </a:ext>
            </a:extLst>
          </p:cNvPr>
          <p:cNvSpPr/>
          <p:nvPr/>
        </p:nvSpPr>
        <p:spPr>
          <a:xfrm>
            <a:off x="4804111" y="4482185"/>
            <a:ext cx="343713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一般投档比例为1:1~1.2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，不管什么比例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，考生成功投档到我校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，如果服从调剂，且非身体原因，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学校将追加计划予以录取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  <a:sym typeface="微软雅黑" panose="020B0503020204020204" pitchFamily="34" charset="-122"/>
              </a:rPr>
              <a:t>。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15F9A94A-0838-4298-8747-BCB330E5B21F}"/>
              </a:ext>
            </a:extLst>
          </p:cNvPr>
          <p:cNvGrpSpPr/>
          <p:nvPr/>
        </p:nvGrpSpPr>
        <p:grpSpPr>
          <a:xfrm>
            <a:off x="4726223" y="3790075"/>
            <a:ext cx="3589217" cy="686911"/>
            <a:chOff x="756712" y="1441135"/>
            <a:chExt cx="3589217" cy="686911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xmlns="" id="{B71F97CF-F642-40D4-AE5D-F02524C3EC57}"/>
                </a:ext>
              </a:extLst>
            </p:cNvPr>
            <p:cNvSpPr/>
            <p:nvPr/>
          </p:nvSpPr>
          <p:spPr>
            <a:xfrm>
              <a:off x="756712" y="1441135"/>
              <a:ext cx="3589217" cy="5232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7" name="Title 1">
              <a:extLst>
                <a:ext uri="{FF2B5EF4-FFF2-40B4-BE49-F238E27FC236}">
                  <a16:creationId xmlns:a16="http://schemas.microsoft.com/office/drawing/2014/main" xmlns="" id="{851F5F4E-0267-44BF-BA08-E3FAEA864277}"/>
                </a:ext>
              </a:extLst>
            </p:cNvPr>
            <p:cNvSpPr txBox="1"/>
            <p:nvPr/>
          </p:nvSpPr>
          <p:spPr>
            <a:xfrm>
              <a:off x="885824" y="1502041"/>
              <a:ext cx="3238719" cy="376901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b="1" i="0" spc="20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Sans Pro Black" charset="0"/>
                </a:defRPr>
              </a:lvl1pPr>
            </a:lstStyle>
            <a:p>
              <a:r>
                <a:rPr lang="zh-CN" altLang="en-US" sz="20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退档原则</a:t>
              </a:r>
            </a:p>
          </p:txBody>
        </p:sp>
        <p:sp>
          <p:nvSpPr>
            <p:cNvPr id="78" name="等腰三角形 77">
              <a:extLst>
                <a:ext uri="{FF2B5EF4-FFF2-40B4-BE49-F238E27FC236}">
                  <a16:creationId xmlns:a16="http://schemas.microsoft.com/office/drawing/2014/main" xmlns="" id="{8AA95607-8C7E-4B7F-85D3-2B2BFD91EBF3}"/>
                </a:ext>
              </a:extLst>
            </p:cNvPr>
            <p:cNvSpPr/>
            <p:nvPr/>
          </p:nvSpPr>
          <p:spPr>
            <a:xfrm flipV="1">
              <a:off x="2406873" y="1965521"/>
              <a:ext cx="274230" cy="1625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F9FB0777-8D59-46D7-88EC-C011B1E7BA53}"/>
              </a:ext>
            </a:extLst>
          </p:cNvPr>
          <p:cNvSpPr/>
          <p:nvPr/>
        </p:nvSpPr>
        <p:spPr>
          <a:xfrm>
            <a:off x="4726371" y="1366632"/>
            <a:ext cx="3589217" cy="214823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E27709D0-DDB1-472D-8079-526786BA926A}"/>
              </a:ext>
            </a:extLst>
          </p:cNvPr>
          <p:cNvGrpSpPr/>
          <p:nvPr/>
        </p:nvGrpSpPr>
        <p:grpSpPr>
          <a:xfrm>
            <a:off x="4726223" y="1298260"/>
            <a:ext cx="3603767" cy="686911"/>
            <a:chOff x="756712" y="1441135"/>
            <a:chExt cx="3603767" cy="686911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xmlns="" id="{724ABB5A-C095-49AA-8CA1-6FE6DB334DC4}"/>
                </a:ext>
              </a:extLst>
            </p:cNvPr>
            <p:cNvSpPr/>
            <p:nvPr/>
          </p:nvSpPr>
          <p:spPr>
            <a:xfrm>
              <a:off x="756712" y="1441135"/>
              <a:ext cx="3603767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xmlns="" id="{10BE9454-6700-414D-B6EE-87D6A7772366}"/>
                </a:ext>
              </a:extLst>
            </p:cNvPr>
            <p:cNvSpPr txBox="1"/>
            <p:nvPr/>
          </p:nvSpPr>
          <p:spPr>
            <a:xfrm>
              <a:off x="1163698" y="1482991"/>
              <a:ext cx="2737474" cy="376901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b="1" i="0" spc="20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Sans Pro Black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招生批次</a:t>
              </a:r>
            </a:p>
          </p:txBody>
        </p:sp>
        <p:sp>
          <p:nvSpPr>
            <p:cNvPr id="60" name="等腰三角形 59">
              <a:extLst>
                <a:ext uri="{FF2B5EF4-FFF2-40B4-BE49-F238E27FC236}">
                  <a16:creationId xmlns:a16="http://schemas.microsoft.com/office/drawing/2014/main" xmlns="" id="{46ED4E23-C62C-4BCD-9669-26B18AD72500}"/>
                </a:ext>
              </a:extLst>
            </p:cNvPr>
            <p:cNvSpPr/>
            <p:nvPr/>
          </p:nvSpPr>
          <p:spPr>
            <a:xfrm flipV="1">
              <a:off x="2406873" y="1965521"/>
              <a:ext cx="274230" cy="16252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8FEE148C-DF87-45E0-8A1B-C63955681CA8}"/>
              </a:ext>
            </a:extLst>
          </p:cNvPr>
          <p:cNvSpPr/>
          <p:nvPr/>
        </p:nvSpPr>
        <p:spPr>
          <a:xfrm>
            <a:off x="814010" y="1366632"/>
            <a:ext cx="3589217" cy="2148230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53163" y="140408"/>
            <a:ext cx="587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国家招录政策</a:t>
            </a:r>
          </a:p>
        </p:txBody>
      </p:sp>
      <p:sp>
        <p:nvSpPr>
          <p:cNvPr id="45" name="TextBox 6"/>
          <p:cNvSpPr txBox="1"/>
          <p:nvPr/>
        </p:nvSpPr>
        <p:spPr>
          <a:xfrm>
            <a:off x="4804111" y="1992111"/>
            <a:ext cx="3437136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  <a:sym typeface="+mn-ea"/>
              </a:rPr>
              <a:t>本科提前批（广东、广西护理类专业）、本科一批、专科批（广东、贵州、河南）</a:t>
            </a:r>
            <a:endParaRPr lang="en-US" sz="1600" b="1" dirty="0">
              <a:solidFill>
                <a:srgbClr val="2B2B2B">
                  <a:alpha val="6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A4FC16D-2A9B-4F36-84DF-211F06ADE6C7}"/>
              </a:ext>
            </a:extLst>
          </p:cNvPr>
          <p:cNvSpPr/>
          <p:nvPr/>
        </p:nvSpPr>
        <p:spPr>
          <a:xfrm>
            <a:off x="883704" y="1990370"/>
            <a:ext cx="3500326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遵行的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2003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年制定的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普通高等学校招生体检工作指导意见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。对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色盲色弱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的考生有严格的专业限制。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4B99CDE-CFDF-48B7-870D-6F5B7CD497D9}"/>
              </a:ext>
            </a:extLst>
          </p:cNvPr>
          <p:cNvGrpSpPr/>
          <p:nvPr/>
        </p:nvGrpSpPr>
        <p:grpSpPr>
          <a:xfrm>
            <a:off x="813862" y="1298260"/>
            <a:ext cx="3589217" cy="686911"/>
            <a:chOff x="756712" y="1441135"/>
            <a:chExt cx="3589217" cy="686911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6536B354-1E88-496A-943C-F2801A02EA01}"/>
                </a:ext>
              </a:extLst>
            </p:cNvPr>
            <p:cNvSpPr/>
            <p:nvPr/>
          </p:nvSpPr>
          <p:spPr>
            <a:xfrm>
              <a:off x="756712" y="1441135"/>
              <a:ext cx="3589217" cy="5232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xmlns="" id="{B5D4C836-B78B-4785-AE1A-5FC03DCE1E3A}"/>
                </a:ext>
              </a:extLst>
            </p:cNvPr>
            <p:cNvSpPr txBox="1"/>
            <p:nvPr/>
          </p:nvSpPr>
          <p:spPr>
            <a:xfrm>
              <a:off x="1163698" y="1482991"/>
              <a:ext cx="2737474" cy="376901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b="1" i="0" spc="20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Sans Pro Black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国家录取体检政策</a:t>
              </a: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xmlns="" id="{193EDCB3-D255-41F8-B714-5829EC28EA95}"/>
                </a:ext>
              </a:extLst>
            </p:cNvPr>
            <p:cNvSpPr/>
            <p:nvPr/>
          </p:nvSpPr>
          <p:spPr>
            <a:xfrm flipV="1">
              <a:off x="2406873" y="1965521"/>
              <a:ext cx="274230" cy="16252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A6BCE570-DC1E-44F5-9EA2-4C14BE65D6D6}"/>
              </a:ext>
            </a:extLst>
          </p:cNvPr>
          <p:cNvSpPr/>
          <p:nvPr/>
        </p:nvSpPr>
        <p:spPr>
          <a:xfrm>
            <a:off x="814010" y="3858447"/>
            <a:ext cx="3589217" cy="214823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9D4C6C8C-34D7-4DAC-AA5E-0E9D1EE3DCA1}"/>
              </a:ext>
            </a:extLst>
          </p:cNvPr>
          <p:cNvSpPr/>
          <p:nvPr/>
        </p:nvSpPr>
        <p:spPr>
          <a:xfrm>
            <a:off x="914400" y="4482185"/>
            <a:ext cx="3469629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我校对应往届生报考一视同仁。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临床医学八年制录取时不计加分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其他专业的录取承认政策性加分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招收特长生。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8B9ECBF8-795F-4367-A43C-BEF396CF40C1}"/>
              </a:ext>
            </a:extLst>
          </p:cNvPr>
          <p:cNvGrpSpPr/>
          <p:nvPr/>
        </p:nvGrpSpPr>
        <p:grpSpPr>
          <a:xfrm>
            <a:off x="813862" y="3790075"/>
            <a:ext cx="3589217" cy="686911"/>
            <a:chOff x="756712" y="1441135"/>
            <a:chExt cx="3589217" cy="686911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xmlns="" id="{21B87CC4-402A-4156-9BD5-9563FB0E6E86}"/>
                </a:ext>
              </a:extLst>
            </p:cNvPr>
            <p:cNvSpPr/>
            <p:nvPr/>
          </p:nvSpPr>
          <p:spPr>
            <a:xfrm>
              <a:off x="756712" y="1441135"/>
              <a:ext cx="3589217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xmlns="" id="{D7816636-FA07-4764-A9A3-C6CE6A5D9D35}"/>
                </a:ext>
              </a:extLst>
            </p:cNvPr>
            <p:cNvSpPr txBox="1"/>
            <p:nvPr/>
          </p:nvSpPr>
          <p:spPr>
            <a:xfrm>
              <a:off x="885824" y="1502041"/>
              <a:ext cx="3238719" cy="376901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b="1" i="0" spc="20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Sans Pro Black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加分情况与特长生政策</a:t>
              </a:r>
            </a:p>
            <a:p>
              <a:pPr>
                <a:lnSpc>
                  <a:spcPct val="100000"/>
                </a:lnSpc>
              </a:pPr>
              <a:endParaRPr lang="zh-CN" altLang="en-US" sz="2000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66" name="等腰三角形 65">
              <a:extLst>
                <a:ext uri="{FF2B5EF4-FFF2-40B4-BE49-F238E27FC236}">
                  <a16:creationId xmlns:a16="http://schemas.microsoft.com/office/drawing/2014/main" xmlns="" id="{D6716D84-B684-42C4-88A2-2C58B4666511}"/>
                </a:ext>
              </a:extLst>
            </p:cNvPr>
            <p:cNvSpPr/>
            <p:nvPr/>
          </p:nvSpPr>
          <p:spPr>
            <a:xfrm flipV="1">
              <a:off x="2406873" y="1965521"/>
              <a:ext cx="274230" cy="162525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525623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901623" y="1200774"/>
            <a:ext cx="7372350" cy="291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对符合录取条件的出档考生，按照分数由高到低的顺序，优先录取分数排在前面的考生，再录取分数排在后面的考生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 algn="just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高考总分相同时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，按其所在省份投档总分的排名顺序录取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 algn="just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若所在省份投档时未排序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</a:t>
            </a:r>
            <a:r>
              <a:rPr lang="zh-CN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则对比单科成绩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，从高分到低分择优录取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。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 algn="just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l"/>
            </a:pP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9" name="TextBox 79"/>
          <p:cNvSpPr txBox="1"/>
          <p:nvPr/>
        </p:nvSpPr>
        <p:spPr>
          <a:xfrm>
            <a:off x="469426" y="188886"/>
            <a:ext cx="823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zh-CN" sz="2400" dirty="0">
                <a:sym typeface="微软雅黑" panose="020B0503020204020204" pitchFamily="34" charset="-122"/>
              </a:rPr>
              <a:t>按照</a:t>
            </a:r>
            <a:r>
              <a:rPr lang="en-US" altLang="zh-CN" sz="2400" dirty="0">
                <a:sym typeface="微软雅黑" panose="020B0503020204020204" pitchFamily="34" charset="-122"/>
              </a:rPr>
              <a:t>“</a:t>
            </a:r>
            <a:r>
              <a:rPr lang="zh-CN" altLang="zh-CN" sz="2400" dirty="0">
                <a:sym typeface="微软雅黑" panose="020B0503020204020204" pitchFamily="34" charset="-122"/>
              </a:rPr>
              <a:t>分数优先、遵循志愿</a:t>
            </a:r>
            <a:r>
              <a:rPr lang="en-US" altLang="zh-CN" sz="2400" dirty="0">
                <a:sym typeface="微软雅黑" panose="020B0503020204020204" pitchFamily="34" charset="-122"/>
              </a:rPr>
              <a:t>”</a:t>
            </a:r>
            <a:r>
              <a:rPr lang="zh-CN" altLang="zh-CN" sz="2400" dirty="0">
                <a:sym typeface="微软雅黑" panose="020B0503020204020204" pitchFamily="34" charset="-122"/>
              </a:rPr>
              <a:t>的原则，不设置专业志愿级差</a:t>
            </a:r>
            <a:endParaRPr lang="zh-CN" altLang="en-US" sz="2400" dirty="0">
              <a:sym typeface="微软雅黑" panose="020B0503020204020204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1039728" y="3924300"/>
            <a:ext cx="7113671" cy="2066342"/>
          </a:xfrm>
          <a:prstGeom prst="roundRect">
            <a:avLst>
              <a:gd name="adj" fmla="val 0"/>
            </a:avLst>
          </a:prstGeom>
          <a:solidFill>
            <a:srgbClr val="4472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ym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15882" y="4192644"/>
            <a:ext cx="6850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考生所填专业志愿均未被录取时，若服从专业调剂，则根据考生总成绩并兼顾单科成绩，调剂到招生计划有空额的专业录取，否则，作退档处理。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63863"/>
      </p:ext>
    </p:extLst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79"/>
          <p:cNvSpPr txBox="1"/>
          <p:nvPr/>
        </p:nvSpPr>
        <p:spPr>
          <a:xfrm>
            <a:off x="0" y="1222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我校转专业政策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855666" y="1204248"/>
            <a:ext cx="7385580" cy="1970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次转专业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在第一学年末、第二学年末的转专业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1950" indent="-36195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目前，转临床医学、口腔、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麻醉、儿科、精神医学、医学</a:t>
            </a: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影像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等部分</a:t>
            </a: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专业，成绩要求为就读专业的前</a:t>
            </a:r>
            <a:r>
              <a:rPr lang="en-US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zh-CN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。其他专业的要求由各学院自行制定</a:t>
            </a: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1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grpSp>
        <p:nvGrpSpPr>
          <p:cNvPr id="39" name="ecc9bc61-08b5-4e73-b2d9-db29d9526ec8" descr="GwkAAB+LCAAAAAAABADVVU2P2jAQ/S/u9karfCwFcgulrPawXSTQXioO3mQI3iYOchwJtOK/d2KSZkJCulTdQ8UFj+fZb57fTF7ZjQiZx2w2YDf6sAP8v0y40jPBI8WThzSEGPcWKt2B0gIy5v14LUEOAT3xOIcy64DxByFFkicmzDzrs4Uhvich2zLBGQQi4fFMRELj2Ri5zxagApC6TNQqhwErF8MCc6fSfId3Wuw4qLi4hMvXNE4V4VJiq9Rbkvq42YgAVltIwKBwayWk9mW43PKwYj5VItpqCVlWBh6fXyDQBOYNEWiONOl5tsXDP8znzsyZ+Dby7CQ9fDvpL+9BetRN2h8Wv0ukR9QqWgkZtVkz6yPrRo8JepqmMXDZhp+enMDXyE/IEO+i/puQs/zwJc90grYpE2vTHoyKCjbGsljVgqOzQYPKzE7rBLKPdpQh7JnnDLBY7IuS4aeJkfSbDMuAMzIBfIAdfEd0wfNUjgnZbH1sd1HN6W2Lda2jbZHi7xQPxVnp2FXq0DRVLYNbyLCEIJVhT5axwHUiVkwaEp48xuYiLkaJL6O48mhTrnvkc51aLl0ML0r3vmn0VegcfRKZeBax0IdeS44vq2nEyBpadhhsBXvdp9iY8u1d0ErocC9uqGs4a/q6ktH1fvk3Ff5dB7U+Gb3P5F4u4tQ/PY4Pis8ZTu0MdDlrq9H8O1h0Ax3ijY0OSaY8+NkniXvRsecLKsnt/yzJH0fHNZqsj78A/2VWnxsJAAA=">
            <a:extLst>
              <a:ext uri="{FF2B5EF4-FFF2-40B4-BE49-F238E27FC236}">
                <a16:creationId xmlns:a16="http://schemas.microsoft.com/office/drawing/2014/main" xmlns="" id="{39B3B44F-8845-4B66-BB0C-30805F6B8968}"/>
              </a:ext>
            </a:extLst>
          </p:cNvPr>
          <p:cNvGrpSpPr>
            <a:grpSpLocks noChangeAspect="1"/>
          </p:cNvGrpSpPr>
          <p:nvPr/>
        </p:nvGrpSpPr>
        <p:grpSpPr>
          <a:xfrm>
            <a:off x="1921643" y="3683021"/>
            <a:ext cx="5300714" cy="2134290"/>
            <a:chOff x="2746333" y="1816555"/>
            <a:chExt cx="8009315" cy="3224890"/>
          </a:xfrm>
        </p:grpSpPr>
        <p:sp>
          <p:nvSpPr>
            <p:cNvPr id="40" name="ValueBack1">
              <a:extLst>
                <a:ext uri="{FF2B5EF4-FFF2-40B4-BE49-F238E27FC236}">
                  <a16:creationId xmlns:a16="http://schemas.microsoft.com/office/drawing/2014/main" xmlns="" id="{F1C5DC0A-A1F7-4402-8DF1-05FCBBFEDF62}"/>
                </a:ext>
              </a:extLst>
            </p:cNvPr>
            <p:cNvSpPr/>
            <p:nvPr/>
          </p:nvSpPr>
          <p:spPr bwMode="auto">
            <a:xfrm>
              <a:off x="5981292" y="2533971"/>
              <a:ext cx="4491591" cy="768358"/>
            </a:xfrm>
            <a:custGeom>
              <a:avLst/>
              <a:gdLst>
                <a:gd name="T0" fmla="*/ 837 w 850"/>
                <a:gd name="T1" fmla="*/ 0 h 205"/>
                <a:gd name="T2" fmla="*/ 13 w 850"/>
                <a:gd name="T3" fmla="*/ 0 h 205"/>
                <a:gd name="T4" fmla="*/ 0 w 850"/>
                <a:gd name="T5" fmla="*/ 13 h 205"/>
                <a:gd name="T6" fmla="*/ 0 w 850"/>
                <a:gd name="T7" fmla="*/ 140 h 205"/>
                <a:gd name="T8" fmla="*/ 13 w 850"/>
                <a:gd name="T9" fmla="*/ 153 h 205"/>
                <a:gd name="T10" fmla="*/ 35 w 850"/>
                <a:gd name="T11" fmla="*/ 153 h 205"/>
                <a:gd name="T12" fmla="*/ 87 w 850"/>
                <a:gd name="T13" fmla="*/ 205 h 205"/>
                <a:gd name="T14" fmla="*/ 87 w 850"/>
                <a:gd name="T15" fmla="*/ 153 h 205"/>
                <a:gd name="T16" fmla="*/ 837 w 850"/>
                <a:gd name="T17" fmla="*/ 153 h 205"/>
                <a:gd name="T18" fmla="*/ 850 w 850"/>
                <a:gd name="T19" fmla="*/ 140 h 205"/>
                <a:gd name="T20" fmla="*/ 850 w 850"/>
                <a:gd name="T21" fmla="*/ 13 h 205"/>
                <a:gd name="T22" fmla="*/ 837 w 850"/>
                <a:gd name="T2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0" h="205">
                  <a:moveTo>
                    <a:pt x="83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7"/>
                    <a:pt x="6" y="153"/>
                    <a:pt x="13" y="153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87" y="205"/>
                    <a:pt x="87" y="205"/>
                    <a:pt x="87" y="205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37" y="153"/>
                    <a:pt x="837" y="153"/>
                    <a:pt x="837" y="153"/>
                  </a:cubicBezTo>
                  <a:cubicBezTo>
                    <a:pt x="844" y="153"/>
                    <a:pt x="850" y="147"/>
                    <a:pt x="850" y="140"/>
                  </a:cubicBezTo>
                  <a:cubicBezTo>
                    <a:pt x="850" y="13"/>
                    <a:pt x="850" y="13"/>
                    <a:pt x="850" y="13"/>
                  </a:cubicBezTo>
                  <a:cubicBezTo>
                    <a:pt x="850" y="6"/>
                    <a:pt x="844" y="0"/>
                    <a:pt x="837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IconShape1">
              <a:extLst>
                <a:ext uri="{FF2B5EF4-FFF2-40B4-BE49-F238E27FC236}">
                  <a16:creationId xmlns:a16="http://schemas.microsoft.com/office/drawing/2014/main" xmlns="" id="{E92AEC1B-1547-4E2A-BE5F-451D3CE94845}"/>
                </a:ext>
              </a:extLst>
            </p:cNvPr>
            <p:cNvSpPr/>
            <p:nvPr/>
          </p:nvSpPr>
          <p:spPr bwMode="auto">
            <a:xfrm>
              <a:off x="6173638" y="3413893"/>
              <a:ext cx="820537" cy="1076956"/>
            </a:xfrm>
            <a:custGeom>
              <a:avLst/>
              <a:gdLst>
                <a:gd name="connsiteX0" fmla="*/ 337139 w 398058"/>
                <a:gd name="connsiteY0" fmla="*/ 332848 h 599895"/>
                <a:gd name="connsiteX1" fmla="*/ 398019 w 398058"/>
                <a:gd name="connsiteY1" fmla="*/ 517001 h 599895"/>
                <a:gd name="connsiteX2" fmla="*/ 363889 w 398058"/>
                <a:gd name="connsiteY2" fmla="*/ 560277 h 599895"/>
                <a:gd name="connsiteX3" fmla="*/ 325148 w 398058"/>
                <a:gd name="connsiteY3" fmla="*/ 562119 h 599895"/>
                <a:gd name="connsiteX4" fmla="*/ 230139 w 398058"/>
                <a:gd name="connsiteY4" fmla="*/ 598489 h 599895"/>
                <a:gd name="connsiteX5" fmla="*/ 60966 w 398058"/>
                <a:gd name="connsiteY5" fmla="*/ 332848 h 599895"/>
                <a:gd name="connsiteX6" fmla="*/ 167505 w 398058"/>
                <a:gd name="connsiteY6" fmla="*/ 598489 h 599895"/>
                <a:gd name="connsiteX7" fmla="*/ 72957 w 398058"/>
                <a:gd name="connsiteY7" fmla="*/ 562119 h 599895"/>
                <a:gd name="connsiteX8" fmla="*/ 34216 w 398058"/>
                <a:gd name="connsiteY8" fmla="*/ 560277 h 599895"/>
                <a:gd name="connsiteX9" fmla="*/ 87 w 398058"/>
                <a:gd name="connsiteY9" fmla="*/ 517001 h 599895"/>
                <a:gd name="connsiteX10" fmla="*/ 60966 w 398058"/>
                <a:gd name="connsiteY10" fmla="*/ 332848 h 599895"/>
                <a:gd name="connsiteX11" fmla="*/ 100596 w 398058"/>
                <a:gd name="connsiteY11" fmla="*/ 298791 h 599895"/>
                <a:gd name="connsiteX12" fmla="*/ 198822 w 398058"/>
                <a:gd name="connsiteY12" fmla="*/ 541884 h 599895"/>
                <a:gd name="connsiteX13" fmla="*/ 297508 w 398058"/>
                <a:gd name="connsiteY13" fmla="*/ 298791 h 599895"/>
                <a:gd name="connsiteX14" fmla="*/ 323794 w 398058"/>
                <a:gd name="connsiteY14" fmla="*/ 319049 h 599895"/>
                <a:gd name="connsiteX15" fmla="*/ 211273 w 398058"/>
                <a:gd name="connsiteY15" fmla="*/ 599435 h 599895"/>
                <a:gd name="connsiteX16" fmla="*/ 199744 w 398058"/>
                <a:gd name="connsiteY16" fmla="*/ 599895 h 599895"/>
                <a:gd name="connsiteX17" fmla="*/ 186370 w 398058"/>
                <a:gd name="connsiteY17" fmla="*/ 599435 h 599895"/>
                <a:gd name="connsiteX18" fmla="*/ 73849 w 398058"/>
                <a:gd name="connsiteY18" fmla="*/ 319049 h 599895"/>
                <a:gd name="connsiteX19" fmla="*/ 100596 w 398058"/>
                <a:gd name="connsiteY19" fmla="*/ 298791 h 599895"/>
                <a:gd name="connsiteX20" fmla="*/ 111212 w 398058"/>
                <a:gd name="connsiteY20" fmla="*/ 161099 h 599895"/>
                <a:gd name="connsiteX21" fmla="*/ 111673 w 398058"/>
                <a:gd name="connsiteY21" fmla="*/ 198399 h 599895"/>
                <a:gd name="connsiteX22" fmla="*/ 198822 w 398058"/>
                <a:gd name="connsiteY22" fmla="*/ 298788 h 599895"/>
                <a:gd name="connsiteX23" fmla="*/ 287815 w 398058"/>
                <a:gd name="connsiteY23" fmla="*/ 181821 h 599895"/>
                <a:gd name="connsiteX24" fmla="*/ 286892 w 398058"/>
                <a:gd name="connsiteY24" fmla="*/ 161099 h 599895"/>
                <a:gd name="connsiteX25" fmla="*/ 198822 w 398058"/>
                <a:gd name="connsiteY25" fmla="*/ 178598 h 599895"/>
                <a:gd name="connsiteX26" fmla="*/ 111212 w 398058"/>
                <a:gd name="connsiteY26" fmla="*/ 161099 h 599895"/>
                <a:gd name="connsiteX27" fmla="*/ 86773 w 398058"/>
                <a:gd name="connsiteY27" fmla="*/ 110444 h 599895"/>
                <a:gd name="connsiteX28" fmla="*/ 107523 w 398058"/>
                <a:gd name="connsiteY28" fmla="*/ 118733 h 599895"/>
                <a:gd name="connsiteX29" fmla="*/ 203433 w 398058"/>
                <a:gd name="connsiteY29" fmla="*/ 156033 h 599895"/>
                <a:gd name="connsiteX30" fmla="*/ 233865 w 398058"/>
                <a:gd name="connsiteY30" fmla="*/ 155112 h 599895"/>
                <a:gd name="connsiteX31" fmla="*/ 295192 w 398058"/>
                <a:gd name="connsiteY31" fmla="*/ 126101 h 599895"/>
                <a:gd name="connsiteX32" fmla="*/ 312714 w 398058"/>
                <a:gd name="connsiteY32" fmla="*/ 117812 h 599895"/>
                <a:gd name="connsiteX33" fmla="*/ 318248 w 398058"/>
                <a:gd name="connsiteY33" fmla="*/ 154652 h 599895"/>
                <a:gd name="connsiteX34" fmla="*/ 341764 w 398058"/>
                <a:gd name="connsiteY34" fmla="*/ 200241 h 599895"/>
                <a:gd name="connsiteX35" fmla="*/ 305798 w 398058"/>
                <a:gd name="connsiteY35" fmla="*/ 246291 h 599895"/>
                <a:gd name="connsiteX36" fmla="*/ 198822 w 398058"/>
                <a:gd name="connsiteY36" fmla="*/ 332404 h 599895"/>
                <a:gd name="connsiteX37" fmla="*/ 91845 w 398058"/>
                <a:gd name="connsiteY37" fmla="*/ 246291 h 599895"/>
                <a:gd name="connsiteX38" fmla="*/ 55879 w 398058"/>
                <a:gd name="connsiteY38" fmla="*/ 200241 h 599895"/>
                <a:gd name="connsiteX39" fmla="*/ 79395 w 398058"/>
                <a:gd name="connsiteY39" fmla="*/ 154652 h 599895"/>
                <a:gd name="connsiteX40" fmla="*/ 86773 w 398058"/>
                <a:gd name="connsiteY40" fmla="*/ 110444 h 599895"/>
                <a:gd name="connsiteX41" fmla="*/ 203447 w 398058"/>
                <a:gd name="connsiteY41" fmla="*/ 1856 h 599895"/>
                <a:gd name="connsiteX42" fmla="*/ 353748 w 398058"/>
                <a:gd name="connsiteY42" fmla="*/ 58940 h 599895"/>
                <a:gd name="connsiteX43" fmla="*/ 360664 w 398058"/>
                <a:gd name="connsiteY43" fmla="*/ 69068 h 599895"/>
                <a:gd name="connsiteX44" fmla="*/ 354209 w 398058"/>
                <a:gd name="connsiteY44" fmla="*/ 79196 h 599895"/>
                <a:gd name="connsiteX45" fmla="*/ 230188 w 398058"/>
                <a:gd name="connsiteY45" fmla="*/ 137662 h 599895"/>
                <a:gd name="connsiteX46" fmla="*/ 206214 w 398058"/>
                <a:gd name="connsiteY46" fmla="*/ 138582 h 599895"/>
                <a:gd name="connsiteX47" fmla="*/ 77121 w 398058"/>
                <a:gd name="connsiteY47" fmla="*/ 87483 h 599895"/>
                <a:gd name="connsiteX48" fmla="*/ 75738 w 398058"/>
                <a:gd name="connsiteY48" fmla="*/ 84721 h 599895"/>
                <a:gd name="connsiteX49" fmla="*/ 78043 w 398058"/>
                <a:gd name="connsiteY49" fmla="*/ 82419 h 599895"/>
                <a:gd name="connsiteX50" fmla="*/ 192843 w 398058"/>
                <a:gd name="connsiteY50" fmla="*/ 82419 h 599895"/>
                <a:gd name="connsiteX51" fmla="*/ 198837 w 398058"/>
                <a:gd name="connsiteY51" fmla="*/ 76434 h 599895"/>
                <a:gd name="connsiteX52" fmla="*/ 192843 w 398058"/>
                <a:gd name="connsiteY52" fmla="*/ 70449 h 599895"/>
                <a:gd name="connsiteX53" fmla="*/ 53146 w 398058"/>
                <a:gd name="connsiteY53" fmla="*/ 70449 h 599895"/>
                <a:gd name="connsiteX54" fmla="*/ 53146 w 398058"/>
                <a:gd name="connsiteY54" fmla="*/ 95769 h 599895"/>
                <a:gd name="connsiteX55" fmla="*/ 57296 w 398058"/>
                <a:gd name="connsiteY55" fmla="*/ 105897 h 599895"/>
                <a:gd name="connsiteX56" fmla="*/ 49919 w 398058"/>
                <a:gd name="connsiteY56" fmla="*/ 117866 h 599895"/>
                <a:gd name="connsiteX57" fmla="*/ 57296 w 398058"/>
                <a:gd name="connsiteY57" fmla="*/ 149631 h 599895"/>
                <a:gd name="connsiteX58" fmla="*/ 43925 w 398058"/>
                <a:gd name="connsiteY58" fmla="*/ 156997 h 599895"/>
                <a:gd name="connsiteX59" fmla="*/ 30094 w 398058"/>
                <a:gd name="connsiteY59" fmla="*/ 149631 h 599895"/>
                <a:gd name="connsiteX60" fmla="*/ 37471 w 398058"/>
                <a:gd name="connsiteY60" fmla="*/ 117866 h 599895"/>
                <a:gd name="connsiteX61" fmla="*/ 30094 w 398058"/>
                <a:gd name="connsiteY61" fmla="*/ 105897 h 599895"/>
                <a:gd name="connsiteX62" fmla="*/ 34704 w 398058"/>
                <a:gd name="connsiteY62" fmla="*/ 96229 h 599895"/>
                <a:gd name="connsiteX63" fmla="*/ 34704 w 398058"/>
                <a:gd name="connsiteY63" fmla="*/ 61242 h 599895"/>
                <a:gd name="connsiteX64" fmla="*/ 43925 w 398058"/>
                <a:gd name="connsiteY64" fmla="*/ 52035 h 599895"/>
                <a:gd name="connsiteX65" fmla="*/ 64211 w 398058"/>
                <a:gd name="connsiteY65" fmla="*/ 52035 h 599895"/>
                <a:gd name="connsiteX66" fmla="*/ 180856 w 398058"/>
                <a:gd name="connsiteY66" fmla="*/ 2317 h 599895"/>
                <a:gd name="connsiteX67" fmla="*/ 203447 w 398058"/>
                <a:gd name="connsiteY67" fmla="*/ 1856 h 59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8058" h="599895">
                  <a:moveTo>
                    <a:pt x="337139" y="332848"/>
                  </a:moveTo>
                  <a:cubicBezTo>
                    <a:pt x="367579" y="368758"/>
                    <a:pt x="393407" y="426766"/>
                    <a:pt x="398019" y="517001"/>
                  </a:cubicBezTo>
                  <a:cubicBezTo>
                    <a:pt x="398941" y="539560"/>
                    <a:pt x="383721" y="558896"/>
                    <a:pt x="363889" y="560277"/>
                  </a:cubicBezTo>
                  <a:cubicBezTo>
                    <a:pt x="363428" y="560277"/>
                    <a:pt x="325148" y="562119"/>
                    <a:pt x="325148" y="562119"/>
                  </a:cubicBezTo>
                  <a:cubicBezTo>
                    <a:pt x="306699" y="582376"/>
                    <a:pt x="273031" y="594806"/>
                    <a:pt x="230139" y="598489"/>
                  </a:cubicBezTo>
                  <a:close/>
                  <a:moveTo>
                    <a:pt x="60966" y="332848"/>
                  </a:moveTo>
                  <a:lnTo>
                    <a:pt x="167505" y="598489"/>
                  </a:lnTo>
                  <a:cubicBezTo>
                    <a:pt x="126919" y="594806"/>
                    <a:pt x="91867" y="583757"/>
                    <a:pt x="72957" y="562119"/>
                  </a:cubicBezTo>
                  <a:cubicBezTo>
                    <a:pt x="72957" y="562119"/>
                    <a:pt x="34677" y="560277"/>
                    <a:pt x="34216" y="560277"/>
                  </a:cubicBezTo>
                  <a:cubicBezTo>
                    <a:pt x="13923" y="558896"/>
                    <a:pt x="-1297" y="539560"/>
                    <a:pt x="87" y="517001"/>
                  </a:cubicBezTo>
                  <a:cubicBezTo>
                    <a:pt x="4699" y="426766"/>
                    <a:pt x="30526" y="368758"/>
                    <a:pt x="60966" y="332848"/>
                  </a:cubicBezTo>
                  <a:close/>
                  <a:moveTo>
                    <a:pt x="100596" y="298791"/>
                  </a:moveTo>
                  <a:lnTo>
                    <a:pt x="198822" y="541884"/>
                  </a:lnTo>
                  <a:lnTo>
                    <a:pt x="297508" y="298791"/>
                  </a:lnTo>
                  <a:cubicBezTo>
                    <a:pt x="306270" y="304316"/>
                    <a:pt x="315493" y="310761"/>
                    <a:pt x="323794" y="319049"/>
                  </a:cubicBezTo>
                  <a:lnTo>
                    <a:pt x="211273" y="599435"/>
                  </a:lnTo>
                  <a:cubicBezTo>
                    <a:pt x="207583" y="599435"/>
                    <a:pt x="203894" y="599895"/>
                    <a:pt x="199744" y="599895"/>
                  </a:cubicBezTo>
                  <a:cubicBezTo>
                    <a:pt x="195132" y="599895"/>
                    <a:pt x="190982" y="599435"/>
                    <a:pt x="186370" y="599435"/>
                  </a:cubicBezTo>
                  <a:lnTo>
                    <a:pt x="73849" y="319049"/>
                  </a:lnTo>
                  <a:cubicBezTo>
                    <a:pt x="82611" y="310761"/>
                    <a:pt x="91373" y="304316"/>
                    <a:pt x="100596" y="298791"/>
                  </a:cubicBezTo>
                  <a:close/>
                  <a:moveTo>
                    <a:pt x="111212" y="161099"/>
                  </a:moveTo>
                  <a:cubicBezTo>
                    <a:pt x="109828" y="171690"/>
                    <a:pt x="110289" y="184124"/>
                    <a:pt x="111673" y="198399"/>
                  </a:cubicBezTo>
                  <a:cubicBezTo>
                    <a:pt x="118589" y="256882"/>
                    <a:pt x="152711" y="298788"/>
                    <a:pt x="198822" y="298788"/>
                  </a:cubicBezTo>
                  <a:cubicBezTo>
                    <a:pt x="247238" y="298788"/>
                    <a:pt x="284587" y="249975"/>
                    <a:pt x="287815" y="181821"/>
                  </a:cubicBezTo>
                  <a:cubicBezTo>
                    <a:pt x="288276" y="173993"/>
                    <a:pt x="287815" y="167085"/>
                    <a:pt x="286892" y="161099"/>
                  </a:cubicBezTo>
                  <a:cubicBezTo>
                    <a:pt x="263837" y="172151"/>
                    <a:pt x="232943" y="178598"/>
                    <a:pt x="198822" y="178598"/>
                  </a:cubicBezTo>
                  <a:cubicBezTo>
                    <a:pt x="165161" y="178598"/>
                    <a:pt x="134267" y="172151"/>
                    <a:pt x="111212" y="161099"/>
                  </a:cubicBezTo>
                  <a:close/>
                  <a:moveTo>
                    <a:pt x="86773" y="110444"/>
                  </a:moveTo>
                  <a:lnTo>
                    <a:pt x="107523" y="118733"/>
                  </a:lnTo>
                  <a:lnTo>
                    <a:pt x="203433" y="156033"/>
                  </a:lnTo>
                  <a:cubicBezTo>
                    <a:pt x="213577" y="159717"/>
                    <a:pt x="224182" y="159717"/>
                    <a:pt x="233865" y="155112"/>
                  </a:cubicBezTo>
                  <a:lnTo>
                    <a:pt x="295192" y="126101"/>
                  </a:lnTo>
                  <a:lnTo>
                    <a:pt x="312714" y="117812"/>
                  </a:lnTo>
                  <a:cubicBezTo>
                    <a:pt x="315481" y="129324"/>
                    <a:pt x="316864" y="141758"/>
                    <a:pt x="318248" y="154652"/>
                  </a:cubicBezTo>
                  <a:cubicBezTo>
                    <a:pt x="336231" y="157875"/>
                    <a:pt x="346375" y="171690"/>
                    <a:pt x="341764" y="200241"/>
                  </a:cubicBezTo>
                  <a:cubicBezTo>
                    <a:pt x="337614" y="224187"/>
                    <a:pt x="326548" y="244449"/>
                    <a:pt x="305798" y="246291"/>
                  </a:cubicBezTo>
                  <a:cubicBezTo>
                    <a:pt x="285509" y="299709"/>
                    <a:pt x="245393" y="332404"/>
                    <a:pt x="198822" y="332404"/>
                  </a:cubicBezTo>
                  <a:cubicBezTo>
                    <a:pt x="149944" y="332404"/>
                    <a:pt x="112134" y="298327"/>
                    <a:pt x="91845" y="246291"/>
                  </a:cubicBezTo>
                  <a:cubicBezTo>
                    <a:pt x="71557" y="244449"/>
                    <a:pt x="60029" y="224187"/>
                    <a:pt x="55879" y="200241"/>
                  </a:cubicBezTo>
                  <a:cubicBezTo>
                    <a:pt x="51268" y="171690"/>
                    <a:pt x="61412" y="157875"/>
                    <a:pt x="79395" y="154652"/>
                  </a:cubicBezTo>
                  <a:cubicBezTo>
                    <a:pt x="80779" y="138995"/>
                    <a:pt x="83084" y="124259"/>
                    <a:pt x="86773" y="110444"/>
                  </a:cubicBezTo>
                  <a:close/>
                  <a:moveTo>
                    <a:pt x="203447" y="1856"/>
                  </a:moveTo>
                  <a:lnTo>
                    <a:pt x="353748" y="58940"/>
                  </a:lnTo>
                  <a:cubicBezTo>
                    <a:pt x="357898" y="60782"/>
                    <a:pt x="360664" y="64465"/>
                    <a:pt x="360664" y="69068"/>
                  </a:cubicBezTo>
                  <a:cubicBezTo>
                    <a:pt x="360664" y="73212"/>
                    <a:pt x="358359" y="77355"/>
                    <a:pt x="354209" y="79196"/>
                  </a:cubicBezTo>
                  <a:lnTo>
                    <a:pt x="230188" y="137662"/>
                  </a:lnTo>
                  <a:cubicBezTo>
                    <a:pt x="222350" y="141344"/>
                    <a:pt x="214051" y="141805"/>
                    <a:pt x="206214" y="138582"/>
                  </a:cubicBezTo>
                  <a:lnTo>
                    <a:pt x="77121" y="87483"/>
                  </a:lnTo>
                  <a:cubicBezTo>
                    <a:pt x="76199" y="87022"/>
                    <a:pt x="75277" y="85641"/>
                    <a:pt x="75738" y="84721"/>
                  </a:cubicBezTo>
                  <a:cubicBezTo>
                    <a:pt x="75738" y="83339"/>
                    <a:pt x="76660" y="82419"/>
                    <a:pt x="78043" y="82419"/>
                  </a:cubicBezTo>
                  <a:lnTo>
                    <a:pt x="192843" y="82419"/>
                  </a:lnTo>
                  <a:cubicBezTo>
                    <a:pt x="196071" y="82419"/>
                    <a:pt x="198837" y="80117"/>
                    <a:pt x="198837" y="76434"/>
                  </a:cubicBezTo>
                  <a:cubicBezTo>
                    <a:pt x="198837" y="73212"/>
                    <a:pt x="196071" y="70449"/>
                    <a:pt x="192843" y="70449"/>
                  </a:cubicBezTo>
                  <a:lnTo>
                    <a:pt x="53146" y="70449"/>
                  </a:lnTo>
                  <a:lnTo>
                    <a:pt x="53146" y="95769"/>
                  </a:lnTo>
                  <a:cubicBezTo>
                    <a:pt x="55452" y="98531"/>
                    <a:pt x="57296" y="101754"/>
                    <a:pt x="57296" y="105897"/>
                  </a:cubicBezTo>
                  <a:cubicBezTo>
                    <a:pt x="57296" y="110961"/>
                    <a:pt x="54529" y="115564"/>
                    <a:pt x="49919" y="117866"/>
                  </a:cubicBezTo>
                  <a:cubicBezTo>
                    <a:pt x="54529" y="127534"/>
                    <a:pt x="57296" y="144567"/>
                    <a:pt x="57296" y="149631"/>
                  </a:cubicBezTo>
                  <a:cubicBezTo>
                    <a:pt x="57296" y="157457"/>
                    <a:pt x="51302" y="156997"/>
                    <a:pt x="43925" y="156997"/>
                  </a:cubicBezTo>
                  <a:cubicBezTo>
                    <a:pt x="36088" y="156997"/>
                    <a:pt x="30094" y="157457"/>
                    <a:pt x="30094" y="149631"/>
                  </a:cubicBezTo>
                  <a:cubicBezTo>
                    <a:pt x="30094" y="144567"/>
                    <a:pt x="33321" y="127534"/>
                    <a:pt x="37471" y="117866"/>
                  </a:cubicBezTo>
                  <a:cubicBezTo>
                    <a:pt x="33321" y="115564"/>
                    <a:pt x="30094" y="110961"/>
                    <a:pt x="30094" y="105897"/>
                  </a:cubicBezTo>
                  <a:cubicBezTo>
                    <a:pt x="30094" y="101754"/>
                    <a:pt x="31938" y="98531"/>
                    <a:pt x="34704" y="96229"/>
                  </a:cubicBezTo>
                  <a:lnTo>
                    <a:pt x="34704" y="61242"/>
                  </a:lnTo>
                  <a:cubicBezTo>
                    <a:pt x="34704" y="56178"/>
                    <a:pt x="38854" y="52035"/>
                    <a:pt x="43925" y="52035"/>
                  </a:cubicBezTo>
                  <a:lnTo>
                    <a:pt x="64211" y="52035"/>
                  </a:lnTo>
                  <a:lnTo>
                    <a:pt x="180856" y="2317"/>
                  </a:lnTo>
                  <a:cubicBezTo>
                    <a:pt x="188233" y="-446"/>
                    <a:pt x="196071" y="-906"/>
                    <a:pt x="203447" y="185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3">
                    <a:lumMod val="100000"/>
                  </a:schemeClr>
                </a:gs>
                <a:gs pos="25000">
                  <a:schemeClr val="accent1">
                    <a:lumMod val="100000"/>
                  </a:schemeClr>
                </a:gs>
                <a:gs pos="25100">
                  <a:schemeClr val="accent3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IconShape1">
              <a:extLst>
                <a:ext uri="{FF2B5EF4-FFF2-40B4-BE49-F238E27FC236}">
                  <a16:creationId xmlns:a16="http://schemas.microsoft.com/office/drawing/2014/main" xmlns="" id="{485CB72E-C1E3-4BEC-96C7-BEF501EBAD96}"/>
                </a:ext>
              </a:extLst>
            </p:cNvPr>
            <p:cNvSpPr/>
            <p:nvPr/>
          </p:nvSpPr>
          <p:spPr bwMode="auto">
            <a:xfrm>
              <a:off x="7064134" y="3413893"/>
              <a:ext cx="820537" cy="1076956"/>
            </a:xfrm>
            <a:custGeom>
              <a:avLst/>
              <a:gdLst>
                <a:gd name="connsiteX0" fmla="*/ 337139 w 398058"/>
                <a:gd name="connsiteY0" fmla="*/ 332848 h 599895"/>
                <a:gd name="connsiteX1" fmla="*/ 398019 w 398058"/>
                <a:gd name="connsiteY1" fmla="*/ 517001 h 599895"/>
                <a:gd name="connsiteX2" fmla="*/ 363889 w 398058"/>
                <a:gd name="connsiteY2" fmla="*/ 560277 h 599895"/>
                <a:gd name="connsiteX3" fmla="*/ 325148 w 398058"/>
                <a:gd name="connsiteY3" fmla="*/ 562119 h 599895"/>
                <a:gd name="connsiteX4" fmla="*/ 230139 w 398058"/>
                <a:gd name="connsiteY4" fmla="*/ 598489 h 599895"/>
                <a:gd name="connsiteX5" fmla="*/ 60966 w 398058"/>
                <a:gd name="connsiteY5" fmla="*/ 332848 h 599895"/>
                <a:gd name="connsiteX6" fmla="*/ 167505 w 398058"/>
                <a:gd name="connsiteY6" fmla="*/ 598489 h 599895"/>
                <a:gd name="connsiteX7" fmla="*/ 72957 w 398058"/>
                <a:gd name="connsiteY7" fmla="*/ 562119 h 599895"/>
                <a:gd name="connsiteX8" fmla="*/ 34216 w 398058"/>
                <a:gd name="connsiteY8" fmla="*/ 560277 h 599895"/>
                <a:gd name="connsiteX9" fmla="*/ 87 w 398058"/>
                <a:gd name="connsiteY9" fmla="*/ 517001 h 599895"/>
                <a:gd name="connsiteX10" fmla="*/ 60966 w 398058"/>
                <a:gd name="connsiteY10" fmla="*/ 332848 h 599895"/>
                <a:gd name="connsiteX11" fmla="*/ 100596 w 398058"/>
                <a:gd name="connsiteY11" fmla="*/ 298791 h 599895"/>
                <a:gd name="connsiteX12" fmla="*/ 198822 w 398058"/>
                <a:gd name="connsiteY12" fmla="*/ 541884 h 599895"/>
                <a:gd name="connsiteX13" fmla="*/ 297508 w 398058"/>
                <a:gd name="connsiteY13" fmla="*/ 298791 h 599895"/>
                <a:gd name="connsiteX14" fmla="*/ 323794 w 398058"/>
                <a:gd name="connsiteY14" fmla="*/ 319049 h 599895"/>
                <a:gd name="connsiteX15" fmla="*/ 211273 w 398058"/>
                <a:gd name="connsiteY15" fmla="*/ 599435 h 599895"/>
                <a:gd name="connsiteX16" fmla="*/ 199744 w 398058"/>
                <a:gd name="connsiteY16" fmla="*/ 599895 h 599895"/>
                <a:gd name="connsiteX17" fmla="*/ 186370 w 398058"/>
                <a:gd name="connsiteY17" fmla="*/ 599435 h 599895"/>
                <a:gd name="connsiteX18" fmla="*/ 73849 w 398058"/>
                <a:gd name="connsiteY18" fmla="*/ 319049 h 599895"/>
                <a:gd name="connsiteX19" fmla="*/ 100596 w 398058"/>
                <a:gd name="connsiteY19" fmla="*/ 298791 h 599895"/>
                <a:gd name="connsiteX20" fmla="*/ 111212 w 398058"/>
                <a:gd name="connsiteY20" fmla="*/ 161099 h 599895"/>
                <a:gd name="connsiteX21" fmla="*/ 111673 w 398058"/>
                <a:gd name="connsiteY21" fmla="*/ 198399 h 599895"/>
                <a:gd name="connsiteX22" fmla="*/ 198822 w 398058"/>
                <a:gd name="connsiteY22" fmla="*/ 298788 h 599895"/>
                <a:gd name="connsiteX23" fmla="*/ 287815 w 398058"/>
                <a:gd name="connsiteY23" fmla="*/ 181821 h 599895"/>
                <a:gd name="connsiteX24" fmla="*/ 286892 w 398058"/>
                <a:gd name="connsiteY24" fmla="*/ 161099 h 599895"/>
                <a:gd name="connsiteX25" fmla="*/ 198822 w 398058"/>
                <a:gd name="connsiteY25" fmla="*/ 178598 h 599895"/>
                <a:gd name="connsiteX26" fmla="*/ 111212 w 398058"/>
                <a:gd name="connsiteY26" fmla="*/ 161099 h 599895"/>
                <a:gd name="connsiteX27" fmla="*/ 86773 w 398058"/>
                <a:gd name="connsiteY27" fmla="*/ 110444 h 599895"/>
                <a:gd name="connsiteX28" fmla="*/ 107523 w 398058"/>
                <a:gd name="connsiteY28" fmla="*/ 118733 h 599895"/>
                <a:gd name="connsiteX29" fmla="*/ 203433 w 398058"/>
                <a:gd name="connsiteY29" fmla="*/ 156033 h 599895"/>
                <a:gd name="connsiteX30" fmla="*/ 233865 w 398058"/>
                <a:gd name="connsiteY30" fmla="*/ 155112 h 599895"/>
                <a:gd name="connsiteX31" fmla="*/ 295192 w 398058"/>
                <a:gd name="connsiteY31" fmla="*/ 126101 h 599895"/>
                <a:gd name="connsiteX32" fmla="*/ 312714 w 398058"/>
                <a:gd name="connsiteY32" fmla="*/ 117812 h 599895"/>
                <a:gd name="connsiteX33" fmla="*/ 318248 w 398058"/>
                <a:gd name="connsiteY33" fmla="*/ 154652 h 599895"/>
                <a:gd name="connsiteX34" fmla="*/ 341764 w 398058"/>
                <a:gd name="connsiteY34" fmla="*/ 200241 h 599895"/>
                <a:gd name="connsiteX35" fmla="*/ 305798 w 398058"/>
                <a:gd name="connsiteY35" fmla="*/ 246291 h 599895"/>
                <a:gd name="connsiteX36" fmla="*/ 198822 w 398058"/>
                <a:gd name="connsiteY36" fmla="*/ 332404 h 599895"/>
                <a:gd name="connsiteX37" fmla="*/ 91845 w 398058"/>
                <a:gd name="connsiteY37" fmla="*/ 246291 h 599895"/>
                <a:gd name="connsiteX38" fmla="*/ 55879 w 398058"/>
                <a:gd name="connsiteY38" fmla="*/ 200241 h 599895"/>
                <a:gd name="connsiteX39" fmla="*/ 79395 w 398058"/>
                <a:gd name="connsiteY39" fmla="*/ 154652 h 599895"/>
                <a:gd name="connsiteX40" fmla="*/ 86773 w 398058"/>
                <a:gd name="connsiteY40" fmla="*/ 110444 h 599895"/>
                <a:gd name="connsiteX41" fmla="*/ 203447 w 398058"/>
                <a:gd name="connsiteY41" fmla="*/ 1856 h 599895"/>
                <a:gd name="connsiteX42" fmla="*/ 353748 w 398058"/>
                <a:gd name="connsiteY42" fmla="*/ 58940 h 599895"/>
                <a:gd name="connsiteX43" fmla="*/ 360664 w 398058"/>
                <a:gd name="connsiteY43" fmla="*/ 69068 h 599895"/>
                <a:gd name="connsiteX44" fmla="*/ 354209 w 398058"/>
                <a:gd name="connsiteY44" fmla="*/ 79196 h 599895"/>
                <a:gd name="connsiteX45" fmla="*/ 230188 w 398058"/>
                <a:gd name="connsiteY45" fmla="*/ 137662 h 599895"/>
                <a:gd name="connsiteX46" fmla="*/ 206214 w 398058"/>
                <a:gd name="connsiteY46" fmla="*/ 138582 h 599895"/>
                <a:gd name="connsiteX47" fmla="*/ 77121 w 398058"/>
                <a:gd name="connsiteY47" fmla="*/ 87483 h 599895"/>
                <a:gd name="connsiteX48" fmla="*/ 75738 w 398058"/>
                <a:gd name="connsiteY48" fmla="*/ 84721 h 599895"/>
                <a:gd name="connsiteX49" fmla="*/ 78043 w 398058"/>
                <a:gd name="connsiteY49" fmla="*/ 82419 h 599895"/>
                <a:gd name="connsiteX50" fmla="*/ 192843 w 398058"/>
                <a:gd name="connsiteY50" fmla="*/ 82419 h 599895"/>
                <a:gd name="connsiteX51" fmla="*/ 198837 w 398058"/>
                <a:gd name="connsiteY51" fmla="*/ 76434 h 599895"/>
                <a:gd name="connsiteX52" fmla="*/ 192843 w 398058"/>
                <a:gd name="connsiteY52" fmla="*/ 70449 h 599895"/>
                <a:gd name="connsiteX53" fmla="*/ 53146 w 398058"/>
                <a:gd name="connsiteY53" fmla="*/ 70449 h 599895"/>
                <a:gd name="connsiteX54" fmla="*/ 53146 w 398058"/>
                <a:gd name="connsiteY54" fmla="*/ 95769 h 599895"/>
                <a:gd name="connsiteX55" fmla="*/ 57296 w 398058"/>
                <a:gd name="connsiteY55" fmla="*/ 105897 h 599895"/>
                <a:gd name="connsiteX56" fmla="*/ 49919 w 398058"/>
                <a:gd name="connsiteY56" fmla="*/ 117866 h 599895"/>
                <a:gd name="connsiteX57" fmla="*/ 57296 w 398058"/>
                <a:gd name="connsiteY57" fmla="*/ 149631 h 599895"/>
                <a:gd name="connsiteX58" fmla="*/ 43925 w 398058"/>
                <a:gd name="connsiteY58" fmla="*/ 156997 h 599895"/>
                <a:gd name="connsiteX59" fmla="*/ 30094 w 398058"/>
                <a:gd name="connsiteY59" fmla="*/ 149631 h 599895"/>
                <a:gd name="connsiteX60" fmla="*/ 37471 w 398058"/>
                <a:gd name="connsiteY60" fmla="*/ 117866 h 599895"/>
                <a:gd name="connsiteX61" fmla="*/ 30094 w 398058"/>
                <a:gd name="connsiteY61" fmla="*/ 105897 h 599895"/>
                <a:gd name="connsiteX62" fmla="*/ 34704 w 398058"/>
                <a:gd name="connsiteY62" fmla="*/ 96229 h 599895"/>
                <a:gd name="connsiteX63" fmla="*/ 34704 w 398058"/>
                <a:gd name="connsiteY63" fmla="*/ 61242 h 599895"/>
                <a:gd name="connsiteX64" fmla="*/ 43925 w 398058"/>
                <a:gd name="connsiteY64" fmla="*/ 52035 h 599895"/>
                <a:gd name="connsiteX65" fmla="*/ 64211 w 398058"/>
                <a:gd name="connsiteY65" fmla="*/ 52035 h 599895"/>
                <a:gd name="connsiteX66" fmla="*/ 180856 w 398058"/>
                <a:gd name="connsiteY66" fmla="*/ 2317 h 599895"/>
                <a:gd name="connsiteX67" fmla="*/ 203447 w 398058"/>
                <a:gd name="connsiteY67" fmla="*/ 1856 h 59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8058" h="599895">
                  <a:moveTo>
                    <a:pt x="337139" y="332848"/>
                  </a:moveTo>
                  <a:cubicBezTo>
                    <a:pt x="367579" y="368758"/>
                    <a:pt x="393407" y="426766"/>
                    <a:pt x="398019" y="517001"/>
                  </a:cubicBezTo>
                  <a:cubicBezTo>
                    <a:pt x="398941" y="539560"/>
                    <a:pt x="383721" y="558896"/>
                    <a:pt x="363889" y="560277"/>
                  </a:cubicBezTo>
                  <a:cubicBezTo>
                    <a:pt x="363428" y="560277"/>
                    <a:pt x="325148" y="562119"/>
                    <a:pt x="325148" y="562119"/>
                  </a:cubicBezTo>
                  <a:cubicBezTo>
                    <a:pt x="306699" y="582376"/>
                    <a:pt x="273031" y="594806"/>
                    <a:pt x="230139" y="598489"/>
                  </a:cubicBezTo>
                  <a:close/>
                  <a:moveTo>
                    <a:pt x="60966" y="332848"/>
                  </a:moveTo>
                  <a:lnTo>
                    <a:pt x="167505" y="598489"/>
                  </a:lnTo>
                  <a:cubicBezTo>
                    <a:pt x="126919" y="594806"/>
                    <a:pt x="91867" y="583757"/>
                    <a:pt x="72957" y="562119"/>
                  </a:cubicBezTo>
                  <a:cubicBezTo>
                    <a:pt x="72957" y="562119"/>
                    <a:pt x="34677" y="560277"/>
                    <a:pt x="34216" y="560277"/>
                  </a:cubicBezTo>
                  <a:cubicBezTo>
                    <a:pt x="13923" y="558896"/>
                    <a:pt x="-1297" y="539560"/>
                    <a:pt x="87" y="517001"/>
                  </a:cubicBezTo>
                  <a:cubicBezTo>
                    <a:pt x="4699" y="426766"/>
                    <a:pt x="30526" y="368758"/>
                    <a:pt x="60966" y="332848"/>
                  </a:cubicBezTo>
                  <a:close/>
                  <a:moveTo>
                    <a:pt x="100596" y="298791"/>
                  </a:moveTo>
                  <a:lnTo>
                    <a:pt x="198822" y="541884"/>
                  </a:lnTo>
                  <a:lnTo>
                    <a:pt x="297508" y="298791"/>
                  </a:lnTo>
                  <a:cubicBezTo>
                    <a:pt x="306270" y="304316"/>
                    <a:pt x="315493" y="310761"/>
                    <a:pt x="323794" y="319049"/>
                  </a:cubicBezTo>
                  <a:lnTo>
                    <a:pt x="211273" y="599435"/>
                  </a:lnTo>
                  <a:cubicBezTo>
                    <a:pt x="207583" y="599435"/>
                    <a:pt x="203894" y="599895"/>
                    <a:pt x="199744" y="599895"/>
                  </a:cubicBezTo>
                  <a:cubicBezTo>
                    <a:pt x="195132" y="599895"/>
                    <a:pt x="190982" y="599435"/>
                    <a:pt x="186370" y="599435"/>
                  </a:cubicBezTo>
                  <a:lnTo>
                    <a:pt x="73849" y="319049"/>
                  </a:lnTo>
                  <a:cubicBezTo>
                    <a:pt x="82611" y="310761"/>
                    <a:pt x="91373" y="304316"/>
                    <a:pt x="100596" y="298791"/>
                  </a:cubicBezTo>
                  <a:close/>
                  <a:moveTo>
                    <a:pt x="111212" y="161099"/>
                  </a:moveTo>
                  <a:cubicBezTo>
                    <a:pt x="109828" y="171690"/>
                    <a:pt x="110289" y="184124"/>
                    <a:pt x="111673" y="198399"/>
                  </a:cubicBezTo>
                  <a:cubicBezTo>
                    <a:pt x="118589" y="256882"/>
                    <a:pt x="152711" y="298788"/>
                    <a:pt x="198822" y="298788"/>
                  </a:cubicBezTo>
                  <a:cubicBezTo>
                    <a:pt x="247238" y="298788"/>
                    <a:pt x="284587" y="249975"/>
                    <a:pt x="287815" y="181821"/>
                  </a:cubicBezTo>
                  <a:cubicBezTo>
                    <a:pt x="288276" y="173993"/>
                    <a:pt x="287815" y="167085"/>
                    <a:pt x="286892" y="161099"/>
                  </a:cubicBezTo>
                  <a:cubicBezTo>
                    <a:pt x="263837" y="172151"/>
                    <a:pt x="232943" y="178598"/>
                    <a:pt x="198822" y="178598"/>
                  </a:cubicBezTo>
                  <a:cubicBezTo>
                    <a:pt x="165161" y="178598"/>
                    <a:pt x="134267" y="172151"/>
                    <a:pt x="111212" y="161099"/>
                  </a:cubicBezTo>
                  <a:close/>
                  <a:moveTo>
                    <a:pt x="86773" y="110444"/>
                  </a:moveTo>
                  <a:lnTo>
                    <a:pt x="107523" y="118733"/>
                  </a:lnTo>
                  <a:lnTo>
                    <a:pt x="203433" y="156033"/>
                  </a:lnTo>
                  <a:cubicBezTo>
                    <a:pt x="213577" y="159717"/>
                    <a:pt x="224182" y="159717"/>
                    <a:pt x="233865" y="155112"/>
                  </a:cubicBezTo>
                  <a:lnTo>
                    <a:pt x="295192" y="126101"/>
                  </a:lnTo>
                  <a:lnTo>
                    <a:pt x="312714" y="117812"/>
                  </a:lnTo>
                  <a:cubicBezTo>
                    <a:pt x="315481" y="129324"/>
                    <a:pt x="316864" y="141758"/>
                    <a:pt x="318248" y="154652"/>
                  </a:cubicBezTo>
                  <a:cubicBezTo>
                    <a:pt x="336231" y="157875"/>
                    <a:pt x="346375" y="171690"/>
                    <a:pt x="341764" y="200241"/>
                  </a:cubicBezTo>
                  <a:cubicBezTo>
                    <a:pt x="337614" y="224187"/>
                    <a:pt x="326548" y="244449"/>
                    <a:pt x="305798" y="246291"/>
                  </a:cubicBezTo>
                  <a:cubicBezTo>
                    <a:pt x="285509" y="299709"/>
                    <a:pt x="245393" y="332404"/>
                    <a:pt x="198822" y="332404"/>
                  </a:cubicBezTo>
                  <a:cubicBezTo>
                    <a:pt x="149944" y="332404"/>
                    <a:pt x="112134" y="298327"/>
                    <a:pt x="91845" y="246291"/>
                  </a:cubicBezTo>
                  <a:cubicBezTo>
                    <a:pt x="71557" y="244449"/>
                    <a:pt x="60029" y="224187"/>
                    <a:pt x="55879" y="200241"/>
                  </a:cubicBezTo>
                  <a:cubicBezTo>
                    <a:pt x="51268" y="171690"/>
                    <a:pt x="61412" y="157875"/>
                    <a:pt x="79395" y="154652"/>
                  </a:cubicBezTo>
                  <a:cubicBezTo>
                    <a:pt x="80779" y="138995"/>
                    <a:pt x="83084" y="124259"/>
                    <a:pt x="86773" y="110444"/>
                  </a:cubicBezTo>
                  <a:close/>
                  <a:moveTo>
                    <a:pt x="203447" y="1856"/>
                  </a:moveTo>
                  <a:lnTo>
                    <a:pt x="353748" y="58940"/>
                  </a:lnTo>
                  <a:cubicBezTo>
                    <a:pt x="357898" y="60782"/>
                    <a:pt x="360664" y="64465"/>
                    <a:pt x="360664" y="69068"/>
                  </a:cubicBezTo>
                  <a:cubicBezTo>
                    <a:pt x="360664" y="73212"/>
                    <a:pt x="358359" y="77355"/>
                    <a:pt x="354209" y="79196"/>
                  </a:cubicBezTo>
                  <a:lnTo>
                    <a:pt x="230188" y="137662"/>
                  </a:lnTo>
                  <a:cubicBezTo>
                    <a:pt x="222350" y="141344"/>
                    <a:pt x="214051" y="141805"/>
                    <a:pt x="206214" y="138582"/>
                  </a:cubicBezTo>
                  <a:lnTo>
                    <a:pt x="77121" y="87483"/>
                  </a:lnTo>
                  <a:cubicBezTo>
                    <a:pt x="76199" y="87022"/>
                    <a:pt x="75277" y="85641"/>
                    <a:pt x="75738" y="84721"/>
                  </a:cubicBezTo>
                  <a:cubicBezTo>
                    <a:pt x="75738" y="83339"/>
                    <a:pt x="76660" y="82419"/>
                    <a:pt x="78043" y="82419"/>
                  </a:cubicBezTo>
                  <a:lnTo>
                    <a:pt x="192843" y="82419"/>
                  </a:lnTo>
                  <a:cubicBezTo>
                    <a:pt x="196071" y="82419"/>
                    <a:pt x="198837" y="80117"/>
                    <a:pt x="198837" y="76434"/>
                  </a:cubicBezTo>
                  <a:cubicBezTo>
                    <a:pt x="198837" y="73212"/>
                    <a:pt x="196071" y="70449"/>
                    <a:pt x="192843" y="70449"/>
                  </a:cubicBezTo>
                  <a:lnTo>
                    <a:pt x="53146" y="70449"/>
                  </a:lnTo>
                  <a:lnTo>
                    <a:pt x="53146" y="95769"/>
                  </a:lnTo>
                  <a:cubicBezTo>
                    <a:pt x="55452" y="98531"/>
                    <a:pt x="57296" y="101754"/>
                    <a:pt x="57296" y="105897"/>
                  </a:cubicBezTo>
                  <a:cubicBezTo>
                    <a:pt x="57296" y="110961"/>
                    <a:pt x="54529" y="115564"/>
                    <a:pt x="49919" y="117866"/>
                  </a:cubicBezTo>
                  <a:cubicBezTo>
                    <a:pt x="54529" y="127534"/>
                    <a:pt x="57296" y="144567"/>
                    <a:pt x="57296" y="149631"/>
                  </a:cubicBezTo>
                  <a:cubicBezTo>
                    <a:pt x="57296" y="157457"/>
                    <a:pt x="51302" y="156997"/>
                    <a:pt x="43925" y="156997"/>
                  </a:cubicBezTo>
                  <a:cubicBezTo>
                    <a:pt x="36088" y="156997"/>
                    <a:pt x="30094" y="157457"/>
                    <a:pt x="30094" y="149631"/>
                  </a:cubicBezTo>
                  <a:cubicBezTo>
                    <a:pt x="30094" y="144567"/>
                    <a:pt x="33321" y="127534"/>
                    <a:pt x="37471" y="117866"/>
                  </a:cubicBezTo>
                  <a:cubicBezTo>
                    <a:pt x="33321" y="115564"/>
                    <a:pt x="30094" y="110961"/>
                    <a:pt x="30094" y="105897"/>
                  </a:cubicBezTo>
                  <a:cubicBezTo>
                    <a:pt x="30094" y="101754"/>
                    <a:pt x="31938" y="98531"/>
                    <a:pt x="34704" y="96229"/>
                  </a:cubicBezTo>
                  <a:lnTo>
                    <a:pt x="34704" y="61242"/>
                  </a:lnTo>
                  <a:cubicBezTo>
                    <a:pt x="34704" y="56178"/>
                    <a:pt x="38854" y="52035"/>
                    <a:pt x="43925" y="52035"/>
                  </a:cubicBezTo>
                  <a:lnTo>
                    <a:pt x="64211" y="52035"/>
                  </a:lnTo>
                  <a:lnTo>
                    <a:pt x="180856" y="2317"/>
                  </a:lnTo>
                  <a:cubicBezTo>
                    <a:pt x="188233" y="-446"/>
                    <a:pt x="196071" y="-906"/>
                    <a:pt x="203447" y="1856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IconShape1">
              <a:extLst>
                <a:ext uri="{FF2B5EF4-FFF2-40B4-BE49-F238E27FC236}">
                  <a16:creationId xmlns:a16="http://schemas.microsoft.com/office/drawing/2014/main" xmlns="" id="{14B7252D-1AA4-41E1-BC81-CC527322530B}"/>
                </a:ext>
              </a:extLst>
            </p:cNvPr>
            <p:cNvSpPr/>
            <p:nvPr/>
          </p:nvSpPr>
          <p:spPr bwMode="auto">
            <a:xfrm>
              <a:off x="7954629" y="3413893"/>
              <a:ext cx="820537" cy="1076956"/>
            </a:xfrm>
            <a:custGeom>
              <a:avLst/>
              <a:gdLst>
                <a:gd name="connsiteX0" fmla="*/ 337139 w 398058"/>
                <a:gd name="connsiteY0" fmla="*/ 332848 h 599895"/>
                <a:gd name="connsiteX1" fmla="*/ 398019 w 398058"/>
                <a:gd name="connsiteY1" fmla="*/ 517001 h 599895"/>
                <a:gd name="connsiteX2" fmla="*/ 363889 w 398058"/>
                <a:gd name="connsiteY2" fmla="*/ 560277 h 599895"/>
                <a:gd name="connsiteX3" fmla="*/ 325148 w 398058"/>
                <a:gd name="connsiteY3" fmla="*/ 562119 h 599895"/>
                <a:gd name="connsiteX4" fmla="*/ 230139 w 398058"/>
                <a:gd name="connsiteY4" fmla="*/ 598489 h 599895"/>
                <a:gd name="connsiteX5" fmla="*/ 60966 w 398058"/>
                <a:gd name="connsiteY5" fmla="*/ 332848 h 599895"/>
                <a:gd name="connsiteX6" fmla="*/ 167505 w 398058"/>
                <a:gd name="connsiteY6" fmla="*/ 598489 h 599895"/>
                <a:gd name="connsiteX7" fmla="*/ 72957 w 398058"/>
                <a:gd name="connsiteY7" fmla="*/ 562119 h 599895"/>
                <a:gd name="connsiteX8" fmla="*/ 34216 w 398058"/>
                <a:gd name="connsiteY8" fmla="*/ 560277 h 599895"/>
                <a:gd name="connsiteX9" fmla="*/ 87 w 398058"/>
                <a:gd name="connsiteY9" fmla="*/ 517001 h 599895"/>
                <a:gd name="connsiteX10" fmla="*/ 60966 w 398058"/>
                <a:gd name="connsiteY10" fmla="*/ 332848 h 599895"/>
                <a:gd name="connsiteX11" fmla="*/ 100596 w 398058"/>
                <a:gd name="connsiteY11" fmla="*/ 298791 h 599895"/>
                <a:gd name="connsiteX12" fmla="*/ 198822 w 398058"/>
                <a:gd name="connsiteY12" fmla="*/ 541884 h 599895"/>
                <a:gd name="connsiteX13" fmla="*/ 297508 w 398058"/>
                <a:gd name="connsiteY13" fmla="*/ 298791 h 599895"/>
                <a:gd name="connsiteX14" fmla="*/ 323794 w 398058"/>
                <a:gd name="connsiteY14" fmla="*/ 319049 h 599895"/>
                <a:gd name="connsiteX15" fmla="*/ 211273 w 398058"/>
                <a:gd name="connsiteY15" fmla="*/ 599435 h 599895"/>
                <a:gd name="connsiteX16" fmla="*/ 199744 w 398058"/>
                <a:gd name="connsiteY16" fmla="*/ 599895 h 599895"/>
                <a:gd name="connsiteX17" fmla="*/ 186370 w 398058"/>
                <a:gd name="connsiteY17" fmla="*/ 599435 h 599895"/>
                <a:gd name="connsiteX18" fmla="*/ 73849 w 398058"/>
                <a:gd name="connsiteY18" fmla="*/ 319049 h 599895"/>
                <a:gd name="connsiteX19" fmla="*/ 100596 w 398058"/>
                <a:gd name="connsiteY19" fmla="*/ 298791 h 599895"/>
                <a:gd name="connsiteX20" fmla="*/ 111212 w 398058"/>
                <a:gd name="connsiteY20" fmla="*/ 161099 h 599895"/>
                <a:gd name="connsiteX21" fmla="*/ 111673 w 398058"/>
                <a:gd name="connsiteY21" fmla="*/ 198399 h 599895"/>
                <a:gd name="connsiteX22" fmla="*/ 198822 w 398058"/>
                <a:gd name="connsiteY22" fmla="*/ 298788 h 599895"/>
                <a:gd name="connsiteX23" fmla="*/ 287815 w 398058"/>
                <a:gd name="connsiteY23" fmla="*/ 181821 h 599895"/>
                <a:gd name="connsiteX24" fmla="*/ 286892 w 398058"/>
                <a:gd name="connsiteY24" fmla="*/ 161099 h 599895"/>
                <a:gd name="connsiteX25" fmla="*/ 198822 w 398058"/>
                <a:gd name="connsiteY25" fmla="*/ 178598 h 599895"/>
                <a:gd name="connsiteX26" fmla="*/ 111212 w 398058"/>
                <a:gd name="connsiteY26" fmla="*/ 161099 h 599895"/>
                <a:gd name="connsiteX27" fmla="*/ 86773 w 398058"/>
                <a:gd name="connsiteY27" fmla="*/ 110444 h 599895"/>
                <a:gd name="connsiteX28" fmla="*/ 107523 w 398058"/>
                <a:gd name="connsiteY28" fmla="*/ 118733 h 599895"/>
                <a:gd name="connsiteX29" fmla="*/ 203433 w 398058"/>
                <a:gd name="connsiteY29" fmla="*/ 156033 h 599895"/>
                <a:gd name="connsiteX30" fmla="*/ 233865 w 398058"/>
                <a:gd name="connsiteY30" fmla="*/ 155112 h 599895"/>
                <a:gd name="connsiteX31" fmla="*/ 295192 w 398058"/>
                <a:gd name="connsiteY31" fmla="*/ 126101 h 599895"/>
                <a:gd name="connsiteX32" fmla="*/ 312714 w 398058"/>
                <a:gd name="connsiteY32" fmla="*/ 117812 h 599895"/>
                <a:gd name="connsiteX33" fmla="*/ 318248 w 398058"/>
                <a:gd name="connsiteY33" fmla="*/ 154652 h 599895"/>
                <a:gd name="connsiteX34" fmla="*/ 341764 w 398058"/>
                <a:gd name="connsiteY34" fmla="*/ 200241 h 599895"/>
                <a:gd name="connsiteX35" fmla="*/ 305798 w 398058"/>
                <a:gd name="connsiteY35" fmla="*/ 246291 h 599895"/>
                <a:gd name="connsiteX36" fmla="*/ 198822 w 398058"/>
                <a:gd name="connsiteY36" fmla="*/ 332404 h 599895"/>
                <a:gd name="connsiteX37" fmla="*/ 91845 w 398058"/>
                <a:gd name="connsiteY37" fmla="*/ 246291 h 599895"/>
                <a:gd name="connsiteX38" fmla="*/ 55879 w 398058"/>
                <a:gd name="connsiteY38" fmla="*/ 200241 h 599895"/>
                <a:gd name="connsiteX39" fmla="*/ 79395 w 398058"/>
                <a:gd name="connsiteY39" fmla="*/ 154652 h 599895"/>
                <a:gd name="connsiteX40" fmla="*/ 86773 w 398058"/>
                <a:gd name="connsiteY40" fmla="*/ 110444 h 599895"/>
                <a:gd name="connsiteX41" fmla="*/ 203447 w 398058"/>
                <a:gd name="connsiteY41" fmla="*/ 1856 h 599895"/>
                <a:gd name="connsiteX42" fmla="*/ 353748 w 398058"/>
                <a:gd name="connsiteY42" fmla="*/ 58940 h 599895"/>
                <a:gd name="connsiteX43" fmla="*/ 360664 w 398058"/>
                <a:gd name="connsiteY43" fmla="*/ 69068 h 599895"/>
                <a:gd name="connsiteX44" fmla="*/ 354209 w 398058"/>
                <a:gd name="connsiteY44" fmla="*/ 79196 h 599895"/>
                <a:gd name="connsiteX45" fmla="*/ 230188 w 398058"/>
                <a:gd name="connsiteY45" fmla="*/ 137662 h 599895"/>
                <a:gd name="connsiteX46" fmla="*/ 206214 w 398058"/>
                <a:gd name="connsiteY46" fmla="*/ 138582 h 599895"/>
                <a:gd name="connsiteX47" fmla="*/ 77121 w 398058"/>
                <a:gd name="connsiteY47" fmla="*/ 87483 h 599895"/>
                <a:gd name="connsiteX48" fmla="*/ 75738 w 398058"/>
                <a:gd name="connsiteY48" fmla="*/ 84721 h 599895"/>
                <a:gd name="connsiteX49" fmla="*/ 78043 w 398058"/>
                <a:gd name="connsiteY49" fmla="*/ 82419 h 599895"/>
                <a:gd name="connsiteX50" fmla="*/ 192843 w 398058"/>
                <a:gd name="connsiteY50" fmla="*/ 82419 h 599895"/>
                <a:gd name="connsiteX51" fmla="*/ 198837 w 398058"/>
                <a:gd name="connsiteY51" fmla="*/ 76434 h 599895"/>
                <a:gd name="connsiteX52" fmla="*/ 192843 w 398058"/>
                <a:gd name="connsiteY52" fmla="*/ 70449 h 599895"/>
                <a:gd name="connsiteX53" fmla="*/ 53146 w 398058"/>
                <a:gd name="connsiteY53" fmla="*/ 70449 h 599895"/>
                <a:gd name="connsiteX54" fmla="*/ 53146 w 398058"/>
                <a:gd name="connsiteY54" fmla="*/ 95769 h 599895"/>
                <a:gd name="connsiteX55" fmla="*/ 57296 w 398058"/>
                <a:gd name="connsiteY55" fmla="*/ 105897 h 599895"/>
                <a:gd name="connsiteX56" fmla="*/ 49919 w 398058"/>
                <a:gd name="connsiteY56" fmla="*/ 117866 h 599895"/>
                <a:gd name="connsiteX57" fmla="*/ 57296 w 398058"/>
                <a:gd name="connsiteY57" fmla="*/ 149631 h 599895"/>
                <a:gd name="connsiteX58" fmla="*/ 43925 w 398058"/>
                <a:gd name="connsiteY58" fmla="*/ 156997 h 599895"/>
                <a:gd name="connsiteX59" fmla="*/ 30094 w 398058"/>
                <a:gd name="connsiteY59" fmla="*/ 149631 h 599895"/>
                <a:gd name="connsiteX60" fmla="*/ 37471 w 398058"/>
                <a:gd name="connsiteY60" fmla="*/ 117866 h 599895"/>
                <a:gd name="connsiteX61" fmla="*/ 30094 w 398058"/>
                <a:gd name="connsiteY61" fmla="*/ 105897 h 599895"/>
                <a:gd name="connsiteX62" fmla="*/ 34704 w 398058"/>
                <a:gd name="connsiteY62" fmla="*/ 96229 h 599895"/>
                <a:gd name="connsiteX63" fmla="*/ 34704 w 398058"/>
                <a:gd name="connsiteY63" fmla="*/ 61242 h 599895"/>
                <a:gd name="connsiteX64" fmla="*/ 43925 w 398058"/>
                <a:gd name="connsiteY64" fmla="*/ 52035 h 599895"/>
                <a:gd name="connsiteX65" fmla="*/ 64211 w 398058"/>
                <a:gd name="connsiteY65" fmla="*/ 52035 h 599895"/>
                <a:gd name="connsiteX66" fmla="*/ 180856 w 398058"/>
                <a:gd name="connsiteY66" fmla="*/ 2317 h 599895"/>
                <a:gd name="connsiteX67" fmla="*/ 203447 w 398058"/>
                <a:gd name="connsiteY67" fmla="*/ 1856 h 59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8058" h="599895">
                  <a:moveTo>
                    <a:pt x="337139" y="332848"/>
                  </a:moveTo>
                  <a:cubicBezTo>
                    <a:pt x="367579" y="368758"/>
                    <a:pt x="393407" y="426766"/>
                    <a:pt x="398019" y="517001"/>
                  </a:cubicBezTo>
                  <a:cubicBezTo>
                    <a:pt x="398941" y="539560"/>
                    <a:pt x="383721" y="558896"/>
                    <a:pt x="363889" y="560277"/>
                  </a:cubicBezTo>
                  <a:cubicBezTo>
                    <a:pt x="363428" y="560277"/>
                    <a:pt x="325148" y="562119"/>
                    <a:pt x="325148" y="562119"/>
                  </a:cubicBezTo>
                  <a:cubicBezTo>
                    <a:pt x="306699" y="582376"/>
                    <a:pt x="273031" y="594806"/>
                    <a:pt x="230139" y="598489"/>
                  </a:cubicBezTo>
                  <a:close/>
                  <a:moveTo>
                    <a:pt x="60966" y="332848"/>
                  </a:moveTo>
                  <a:lnTo>
                    <a:pt x="167505" y="598489"/>
                  </a:lnTo>
                  <a:cubicBezTo>
                    <a:pt x="126919" y="594806"/>
                    <a:pt x="91867" y="583757"/>
                    <a:pt x="72957" y="562119"/>
                  </a:cubicBezTo>
                  <a:cubicBezTo>
                    <a:pt x="72957" y="562119"/>
                    <a:pt x="34677" y="560277"/>
                    <a:pt x="34216" y="560277"/>
                  </a:cubicBezTo>
                  <a:cubicBezTo>
                    <a:pt x="13923" y="558896"/>
                    <a:pt x="-1297" y="539560"/>
                    <a:pt x="87" y="517001"/>
                  </a:cubicBezTo>
                  <a:cubicBezTo>
                    <a:pt x="4699" y="426766"/>
                    <a:pt x="30526" y="368758"/>
                    <a:pt x="60966" y="332848"/>
                  </a:cubicBezTo>
                  <a:close/>
                  <a:moveTo>
                    <a:pt x="100596" y="298791"/>
                  </a:moveTo>
                  <a:lnTo>
                    <a:pt x="198822" y="541884"/>
                  </a:lnTo>
                  <a:lnTo>
                    <a:pt x="297508" y="298791"/>
                  </a:lnTo>
                  <a:cubicBezTo>
                    <a:pt x="306270" y="304316"/>
                    <a:pt x="315493" y="310761"/>
                    <a:pt x="323794" y="319049"/>
                  </a:cubicBezTo>
                  <a:lnTo>
                    <a:pt x="211273" y="599435"/>
                  </a:lnTo>
                  <a:cubicBezTo>
                    <a:pt x="207583" y="599435"/>
                    <a:pt x="203894" y="599895"/>
                    <a:pt x="199744" y="599895"/>
                  </a:cubicBezTo>
                  <a:cubicBezTo>
                    <a:pt x="195132" y="599895"/>
                    <a:pt x="190982" y="599435"/>
                    <a:pt x="186370" y="599435"/>
                  </a:cubicBezTo>
                  <a:lnTo>
                    <a:pt x="73849" y="319049"/>
                  </a:lnTo>
                  <a:cubicBezTo>
                    <a:pt x="82611" y="310761"/>
                    <a:pt x="91373" y="304316"/>
                    <a:pt x="100596" y="298791"/>
                  </a:cubicBezTo>
                  <a:close/>
                  <a:moveTo>
                    <a:pt x="111212" y="161099"/>
                  </a:moveTo>
                  <a:cubicBezTo>
                    <a:pt x="109828" y="171690"/>
                    <a:pt x="110289" y="184124"/>
                    <a:pt x="111673" y="198399"/>
                  </a:cubicBezTo>
                  <a:cubicBezTo>
                    <a:pt x="118589" y="256882"/>
                    <a:pt x="152711" y="298788"/>
                    <a:pt x="198822" y="298788"/>
                  </a:cubicBezTo>
                  <a:cubicBezTo>
                    <a:pt x="247238" y="298788"/>
                    <a:pt x="284587" y="249975"/>
                    <a:pt x="287815" y="181821"/>
                  </a:cubicBezTo>
                  <a:cubicBezTo>
                    <a:pt x="288276" y="173993"/>
                    <a:pt x="287815" y="167085"/>
                    <a:pt x="286892" y="161099"/>
                  </a:cubicBezTo>
                  <a:cubicBezTo>
                    <a:pt x="263837" y="172151"/>
                    <a:pt x="232943" y="178598"/>
                    <a:pt x="198822" y="178598"/>
                  </a:cubicBezTo>
                  <a:cubicBezTo>
                    <a:pt x="165161" y="178598"/>
                    <a:pt x="134267" y="172151"/>
                    <a:pt x="111212" y="161099"/>
                  </a:cubicBezTo>
                  <a:close/>
                  <a:moveTo>
                    <a:pt x="86773" y="110444"/>
                  </a:moveTo>
                  <a:lnTo>
                    <a:pt x="107523" y="118733"/>
                  </a:lnTo>
                  <a:lnTo>
                    <a:pt x="203433" y="156033"/>
                  </a:lnTo>
                  <a:cubicBezTo>
                    <a:pt x="213577" y="159717"/>
                    <a:pt x="224182" y="159717"/>
                    <a:pt x="233865" y="155112"/>
                  </a:cubicBezTo>
                  <a:lnTo>
                    <a:pt x="295192" y="126101"/>
                  </a:lnTo>
                  <a:lnTo>
                    <a:pt x="312714" y="117812"/>
                  </a:lnTo>
                  <a:cubicBezTo>
                    <a:pt x="315481" y="129324"/>
                    <a:pt x="316864" y="141758"/>
                    <a:pt x="318248" y="154652"/>
                  </a:cubicBezTo>
                  <a:cubicBezTo>
                    <a:pt x="336231" y="157875"/>
                    <a:pt x="346375" y="171690"/>
                    <a:pt x="341764" y="200241"/>
                  </a:cubicBezTo>
                  <a:cubicBezTo>
                    <a:pt x="337614" y="224187"/>
                    <a:pt x="326548" y="244449"/>
                    <a:pt x="305798" y="246291"/>
                  </a:cubicBezTo>
                  <a:cubicBezTo>
                    <a:pt x="285509" y="299709"/>
                    <a:pt x="245393" y="332404"/>
                    <a:pt x="198822" y="332404"/>
                  </a:cubicBezTo>
                  <a:cubicBezTo>
                    <a:pt x="149944" y="332404"/>
                    <a:pt x="112134" y="298327"/>
                    <a:pt x="91845" y="246291"/>
                  </a:cubicBezTo>
                  <a:cubicBezTo>
                    <a:pt x="71557" y="244449"/>
                    <a:pt x="60029" y="224187"/>
                    <a:pt x="55879" y="200241"/>
                  </a:cubicBezTo>
                  <a:cubicBezTo>
                    <a:pt x="51268" y="171690"/>
                    <a:pt x="61412" y="157875"/>
                    <a:pt x="79395" y="154652"/>
                  </a:cubicBezTo>
                  <a:cubicBezTo>
                    <a:pt x="80779" y="138995"/>
                    <a:pt x="83084" y="124259"/>
                    <a:pt x="86773" y="110444"/>
                  </a:cubicBezTo>
                  <a:close/>
                  <a:moveTo>
                    <a:pt x="203447" y="1856"/>
                  </a:moveTo>
                  <a:lnTo>
                    <a:pt x="353748" y="58940"/>
                  </a:lnTo>
                  <a:cubicBezTo>
                    <a:pt x="357898" y="60782"/>
                    <a:pt x="360664" y="64465"/>
                    <a:pt x="360664" y="69068"/>
                  </a:cubicBezTo>
                  <a:cubicBezTo>
                    <a:pt x="360664" y="73212"/>
                    <a:pt x="358359" y="77355"/>
                    <a:pt x="354209" y="79196"/>
                  </a:cubicBezTo>
                  <a:lnTo>
                    <a:pt x="230188" y="137662"/>
                  </a:lnTo>
                  <a:cubicBezTo>
                    <a:pt x="222350" y="141344"/>
                    <a:pt x="214051" y="141805"/>
                    <a:pt x="206214" y="138582"/>
                  </a:cubicBezTo>
                  <a:lnTo>
                    <a:pt x="77121" y="87483"/>
                  </a:lnTo>
                  <a:cubicBezTo>
                    <a:pt x="76199" y="87022"/>
                    <a:pt x="75277" y="85641"/>
                    <a:pt x="75738" y="84721"/>
                  </a:cubicBezTo>
                  <a:cubicBezTo>
                    <a:pt x="75738" y="83339"/>
                    <a:pt x="76660" y="82419"/>
                    <a:pt x="78043" y="82419"/>
                  </a:cubicBezTo>
                  <a:lnTo>
                    <a:pt x="192843" y="82419"/>
                  </a:lnTo>
                  <a:cubicBezTo>
                    <a:pt x="196071" y="82419"/>
                    <a:pt x="198837" y="80117"/>
                    <a:pt x="198837" y="76434"/>
                  </a:cubicBezTo>
                  <a:cubicBezTo>
                    <a:pt x="198837" y="73212"/>
                    <a:pt x="196071" y="70449"/>
                    <a:pt x="192843" y="70449"/>
                  </a:cubicBezTo>
                  <a:lnTo>
                    <a:pt x="53146" y="70449"/>
                  </a:lnTo>
                  <a:lnTo>
                    <a:pt x="53146" y="95769"/>
                  </a:lnTo>
                  <a:cubicBezTo>
                    <a:pt x="55452" y="98531"/>
                    <a:pt x="57296" y="101754"/>
                    <a:pt x="57296" y="105897"/>
                  </a:cubicBezTo>
                  <a:cubicBezTo>
                    <a:pt x="57296" y="110961"/>
                    <a:pt x="54529" y="115564"/>
                    <a:pt x="49919" y="117866"/>
                  </a:cubicBezTo>
                  <a:cubicBezTo>
                    <a:pt x="54529" y="127534"/>
                    <a:pt x="57296" y="144567"/>
                    <a:pt x="57296" y="149631"/>
                  </a:cubicBezTo>
                  <a:cubicBezTo>
                    <a:pt x="57296" y="157457"/>
                    <a:pt x="51302" y="156997"/>
                    <a:pt x="43925" y="156997"/>
                  </a:cubicBezTo>
                  <a:cubicBezTo>
                    <a:pt x="36088" y="156997"/>
                    <a:pt x="30094" y="157457"/>
                    <a:pt x="30094" y="149631"/>
                  </a:cubicBezTo>
                  <a:cubicBezTo>
                    <a:pt x="30094" y="144567"/>
                    <a:pt x="33321" y="127534"/>
                    <a:pt x="37471" y="117866"/>
                  </a:cubicBezTo>
                  <a:cubicBezTo>
                    <a:pt x="33321" y="115564"/>
                    <a:pt x="30094" y="110961"/>
                    <a:pt x="30094" y="105897"/>
                  </a:cubicBezTo>
                  <a:cubicBezTo>
                    <a:pt x="30094" y="101754"/>
                    <a:pt x="31938" y="98531"/>
                    <a:pt x="34704" y="96229"/>
                  </a:cubicBezTo>
                  <a:lnTo>
                    <a:pt x="34704" y="61242"/>
                  </a:lnTo>
                  <a:cubicBezTo>
                    <a:pt x="34704" y="56178"/>
                    <a:pt x="38854" y="52035"/>
                    <a:pt x="43925" y="52035"/>
                  </a:cubicBezTo>
                  <a:lnTo>
                    <a:pt x="64211" y="52035"/>
                  </a:lnTo>
                  <a:lnTo>
                    <a:pt x="180856" y="2317"/>
                  </a:lnTo>
                  <a:cubicBezTo>
                    <a:pt x="188233" y="-446"/>
                    <a:pt x="196071" y="-906"/>
                    <a:pt x="203447" y="1856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IconShape1">
              <a:extLst>
                <a:ext uri="{FF2B5EF4-FFF2-40B4-BE49-F238E27FC236}">
                  <a16:creationId xmlns:a16="http://schemas.microsoft.com/office/drawing/2014/main" xmlns="" id="{8FDC9932-7FF6-414F-B780-5C89846987F1}"/>
                </a:ext>
              </a:extLst>
            </p:cNvPr>
            <p:cNvSpPr/>
            <p:nvPr/>
          </p:nvSpPr>
          <p:spPr bwMode="auto">
            <a:xfrm>
              <a:off x="8845125" y="3413893"/>
              <a:ext cx="820537" cy="1076956"/>
            </a:xfrm>
            <a:custGeom>
              <a:avLst/>
              <a:gdLst>
                <a:gd name="connsiteX0" fmla="*/ 337139 w 398058"/>
                <a:gd name="connsiteY0" fmla="*/ 332848 h 599895"/>
                <a:gd name="connsiteX1" fmla="*/ 398019 w 398058"/>
                <a:gd name="connsiteY1" fmla="*/ 517001 h 599895"/>
                <a:gd name="connsiteX2" fmla="*/ 363889 w 398058"/>
                <a:gd name="connsiteY2" fmla="*/ 560277 h 599895"/>
                <a:gd name="connsiteX3" fmla="*/ 325148 w 398058"/>
                <a:gd name="connsiteY3" fmla="*/ 562119 h 599895"/>
                <a:gd name="connsiteX4" fmla="*/ 230139 w 398058"/>
                <a:gd name="connsiteY4" fmla="*/ 598489 h 599895"/>
                <a:gd name="connsiteX5" fmla="*/ 60966 w 398058"/>
                <a:gd name="connsiteY5" fmla="*/ 332848 h 599895"/>
                <a:gd name="connsiteX6" fmla="*/ 167505 w 398058"/>
                <a:gd name="connsiteY6" fmla="*/ 598489 h 599895"/>
                <a:gd name="connsiteX7" fmla="*/ 72957 w 398058"/>
                <a:gd name="connsiteY7" fmla="*/ 562119 h 599895"/>
                <a:gd name="connsiteX8" fmla="*/ 34216 w 398058"/>
                <a:gd name="connsiteY8" fmla="*/ 560277 h 599895"/>
                <a:gd name="connsiteX9" fmla="*/ 87 w 398058"/>
                <a:gd name="connsiteY9" fmla="*/ 517001 h 599895"/>
                <a:gd name="connsiteX10" fmla="*/ 60966 w 398058"/>
                <a:gd name="connsiteY10" fmla="*/ 332848 h 599895"/>
                <a:gd name="connsiteX11" fmla="*/ 100596 w 398058"/>
                <a:gd name="connsiteY11" fmla="*/ 298791 h 599895"/>
                <a:gd name="connsiteX12" fmla="*/ 198822 w 398058"/>
                <a:gd name="connsiteY12" fmla="*/ 541884 h 599895"/>
                <a:gd name="connsiteX13" fmla="*/ 297508 w 398058"/>
                <a:gd name="connsiteY13" fmla="*/ 298791 h 599895"/>
                <a:gd name="connsiteX14" fmla="*/ 323794 w 398058"/>
                <a:gd name="connsiteY14" fmla="*/ 319049 h 599895"/>
                <a:gd name="connsiteX15" fmla="*/ 211273 w 398058"/>
                <a:gd name="connsiteY15" fmla="*/ 599435 h 599895"/>
                <a:gd name="connsiteX16" fmla="*/ 199744 w 398058"/>
                <a:gd name="connsiteY16" fmla="*/ 599895 h 599895"/>
                <a:gd name="connsiteX17" fmla="*/ 186370 w 398058"/>
                <a:gd name="connsiteY17" fmla="*/ 599435 h 599895"/>
                <a:gd name="connsiteX18" fmla="*/ 73849 w 398058"/>
                <a:gd name="connsiteY18" fmla="*/ 319049 h 599895"/>
                <a:gd name="connsiteX19" fmla="*/ 100596 w 398058"/>
                <a:gd name="connsiteY19" fmla="*/ 298791 h 599895"/>
                <a:gd name="connsiteX20" fmla="*/ 111212 w 398058"/>
                <a:gd name="connsiteY20" fmla="*/ 161099 h 599895"/>
                <a:gd name="connsiteX21" fmla="*/ 111673 w 398058"/>
                <a:gd name="connsiteY21" fmla="*/ 198399 h 599895"/>
                <a:gd name="connsiteX22" fmla="*/ 198822 w 398058"/>
                <a:gd name="connsiteY22" fmla="*/ 298788 h 599895"/>
                <a:gd name="connsiteX23" fmla="*/ 287815 w 398058"/>
                <a:gd name="connsiteY23" fmla="*/ 181821 h 599895"/>
                <a:gd name="connsiteX24" fmla="*/ 286892 w 398058"/>
                <a:gd name="connsiteY24" fmla="*/ 161099 h 599895"/>
                <a:gd name="connsiteX25" fmla="*/ 198822 w 398058"/>
                <a:gd name="connsiteY25" fmla="*/ 178598 h 599895"/>
                <a:gd name="connsiteX26" fmla="*/ 111212 w 398058"/>
                <a:gd name="connsiteY26" fmla="*/ 161099 h 599895"/>
                <a:gd name="connsiteX27" fmla="*/ 86773 w 398058"/>
                <a:gd name="connsiteY27" fmla="*/ 110444 h 599895"/>
                <a:gd name="connsiteX28" fmla="*/ 107523 w 398058"/>
                <a:gd name="connsiteY28" fmla="*/ 118733 h 599895"/>
                <a:gd name="connsiteX29" fmla="*/ 203433 w 398058"/>
                <a:gd name="connsiteY29" fmla="*/ 156033 h 599895"/>
                <a:gd name="connsiteX30" fmla="*/ 233865 w 398058"/>
                <a:gd name="connsiteY30" fmla="*/ 155112 h 599895"/>
                <a:gd name="connsiteX31" fmla="*/ 295192 w 398058"/>
                <a:gd name="connsiteY31" fmla="*/ 126101 h 599895"/>
                <a:gd name="connsiteX32" fmla="*/ 312714 w 398058"/>
                <a:gd name="connsiteY32" fmla="*/ 117812 h 599895"/>
                <a:gd name="connsiteX33" fmla="*/ 318248 w 398058"/>
                <a:gd name="connsiteY33" fmla="*/ 154652 h 599895"/>
                <a:gd name="connsiteX34" fmla="*/ 341764 w 398058"/>
                <a:gd name="connsiteY34" fmla="*/ 200241 h 599895"/>
                <a:gd name="connsiteX35" fmla="*/ 305798 w 398058"/>
                <a:gd name="connsiteY35" fmla="*/ 246291 h 599895"/>
                <a:gd name="connsiteX36" fmla="*/ 198822 w 398058"/>
                <a:gd name="connsiteY36" fmla="*/ 332404 h 599895"/>
                <a:gd name="connsiteX37" fmla="*/ 91845 w 398058"/>
                <a:gd name="connsiteY37" fmla="*/ 246291 h 599895"/>
                <a:gd name="connsiteX38" fmla="*/ 55879 w 398058"/>
                <a:gd name="connsiteY38" fmla="*/ 200241 h 599895"/>
                <a:gd name="connsiteX39" fmla="*/ 79395 w 398058"/>
                <a:gd name="connsiteY39" fmla="*/ 154652 h 599895"/>
                <a:gd name="connsiteX40" fmla="*/ 86773 w 398058"/>
                <a:gd name="connsiteY40" fmla="*/ 110444 h 599895"/>
                <a:gd name="connsiteX41" fmla="*/ 203447 w 398058"/>
                <a:gd name="connsiteY41" fmla="*/ 1856 h 599895"/>
                <a:gd name="connsiteX42" fmla="*/ 353748 w 398058"/>
                <a:gd name="connsiteY42" fmla="*/ 58940 h 599895"/>
                <a:gd name="connsiteX43" fmla="*/ 360664 w 398058"/>
                <a:gd name="connsiteY43" fmla="*/ 69068 h 599895"/>
                <a:gd name="connsiteX44" fmla="*/ 354209 w 398058"/>
                <a:gd name="connsiteY44" fmla="*/ 79196 h 599895"/>
                <a:gd name="connsiteX45" fmla="*/ 230188 w 398058"/>
                <a:gd name="connsiteY45" fmla="*/ 137662 h 599895"/>
                <a:gd name="connsiteX46" fmla="*/ 206214 w 398058"/>
                <a:gd name="connsiteY46" fmla="*/ 138582 h 599895"/>
                <a:gd name="connsiteX47" fmla="*/ 77121 w 398058"/>
                <a:gd name="connsiteY47" fmla="*/ 87483 h 599895"/>
                <a:gd name="connsiteX48" fmla="*/ 75738 w 398058"/>
                <a:gd name="connsiteY48" fmla="*/ 84721 h 599895"/>
                <a:gd name="connsiteX49" fmla="*/ 78043 w 398058"/>
                <a:gd name="connsiteY49" fmla="*/ 82419 h 599895"/>
                <a:gd name="connsiteX50" fmla="*/ 192843 w 398058"/>
                <a:gd name="connsiteY50" fmla="*/ 82419 h 599895"/>
                <a:gd name="connsiteX51" fmla="*/ 198837 w 398058"/>
                <a:gd name="connsiteY51" fmla="*/ 76434 h 599895"/>
                <a:gd name="connsiteX52" fmla="*/ 192843 w 398058"/>
                <a:gd name="connsiteY52" fmla="*/ 70449 h 599895"/>
                <a:gd name="connsiteX53" fmla="*/ 53146 w 398058"/>
                <a:gd name="connsiteY53" fmla="*/ 70449 h 599895"/>
                <a:gd name="connsiteX54" fmla="*/ 53146 w 398058"/>
                <a:gd name="connsiteY54" fmla="*/ 95769 h 599895"/>
                <a:gd name="connsiteX55" fmla="*/ 57296 w 398058"/>
                <a:gd name="connsiteY55" fmla="*/ 105897 h 599895"/>
                <a:gd name="connsiteX56" fmla="*/ 49919 w 398058"/>
                <a:gd name="connsiteY56" fmla="*/ 117866 h 599895"/>
                <a:gd name="connsiteX57" fmla="*/ 57296 w 398058"/>
                <a:gd name="connsiteY57" fmla="*/ 149631 h 599895"/>
                <a:gd name="connsiteX58" fmla="*/ 43925 w 398058"/>
                <a:gd name="connsiteY58" fmla="*/ 156997 h 599895"/>
                <a:gd name="connsiteX59" fmla="*/ 30094 w 398058"/>
                <a:gd name="connsiteY59" fmla="*/ 149631 h 599895"/>
                <a:gd name="connsiteX60" fmla="*/ 37471 w 398058"/>
                <a:gd name="connsiteY60" fmla="*/ 117866 h 599895"/>
                <a:gd name="connsiteX61" fmla="*/ 30094 w 398058"/>
                <a:gd name="connsiteY61" fmla="*/ 105897 h 599895"/>
                <a:gd name="connsiteX62" fmla="*/ 34704 w 398058"/>
                <a:gd name="connsiteY62" fmla="*/ 96229 h 599895"/>
                <a:gd name="connsiteX63" fmla="*/ 34704 w 398058"/>
                <a:gd name="connsiteY63" fmla="*/ 61242 h 599895"/>
                <a:gd name="connsiteX64" fmla="*/ 43925 w 398058"/>
                <a:gd name="connsiteY64" fmla="*/ 52035 h 599895"/>
                <a:gd name="connsiteX65" fmla="*/ 64211 w 398058"/>
                <a:gd name="connsiteY65" fmla="*/ 52035 h 599895"/>
                <a:gd name="connsiteX66" fmla="*/ 180856 w 398058"/>
                <a:gd name="connsiteY66" fmla="*/ 2317 h 599895"/>
                <a:gd name="connsiteX67" fmla="*/ 203447 w 398058"/>
                <a:gd name="connsiteY67" fmla="*/ 1856 h 59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8058" h="599895">
                  <a:moveTo>
                    <a:pt x="337139" y="332848"/>
                  </a:moveTo>
                  <a:cubicBezTo>
                    <a:pt x="367579" y="368758"/>
                    <a:pt x="393407" y="426766"/>
                    <a:pt x="398019" y="517001"/>
                  </a:cubicBezTo>
                  <a:cubicBezTo>
                    <a:pt x="398941" y="539560"/>
                    <a:pt x="383721" y="558896"/>
                    <a:pt x="363889" y="560277"/>
                  </a:cubicBezTo>
                  <a:cubicBezTo>
                    <a:pt x="363428" y="560277"/>
                    <a:pt x="325148" y="562119"/>
                    <a:pt x="325148" y="562119"/>
                  </a:cubicBezTo>
                  <a:cubicBezTo>
                    <a:pt x="306699" y="582376"/>
                    <a:pt x="273031" y="594806"/>
                    <a:pt x="230139" y="598489"/>
                  </a:cubicBezTo>
                  <a:close/>
                  <a:moveTo>
                    <a:pt x="60966" y="332848"/>
                  </a:moveTo>
                  <a:lnTo>
                    <a:pt x="167505" y="598489"/>
                  </a:lnTo>
                  <a:cubicBezTo>
                    <a:pt x="126919" y="594806"/>
                    <a:pt x="91867" y="583757"/>
                    <a:pt x="72957" y="562119"/>
                  </a:cubicBezTo>
                  <a:cubicBezTo>
                    <a:pt x="72957" y="562119"/>
                    <a:pt x="34677" y="560277"/>
                    <a:pt x="34216" y="560277"/>
                  </a:cubicBezTo>
                  <a:cubicBezTo>
                    <a:pt x="13923" y="558896"/>
                    <a:pt x="-1297" y="539560"/>
                    <a:pt x="87" y="517001"/>
                  </a:cubicBezTo>
                  <a:cubicBezTo>
                    <a:pt x="4699" y="426766"/>
                    <a:pt x="30526" y="368758"/>
                    <a:pt x="60966" y="332848"/>
                  </a:cubicBezTo>
                  <a:close/>
                  <a:moveTo>
                    <a:pt x="100596" y="298791"/>
                  </a:moveTo>
                  <a:lnTo>
                    <a:pt x="198822" y="541884"/>
                  </a:lnTo>
                  <a:lnTo>
                    <a:pt x="297508" y="298791"/>
                  </a:lnTo>
                  <a:cubicBezTo>
                    <a:pt x="306270" y="304316"/>
                    <a:pt x="315493" y="310761"/>
                    <a:pt x="323794" y="319049"/>
                  </a:cubicBezTo>
                  <a:lnTo>
                    <a:pt x="211273" y="599435"/>
                  </a:lnTo>
                  <a:cubicBezTo>
                    <a:pt x="207583" y="599435"/>
                    <a:pt x="203894" y="599895"/>
                    <a:pt x="199744" y="599895"/>
                  </a:cubicBezTo>
                  <a:cubicBezTo>
                    <a:pt x="195132" y="599895"/>
                    <a:pt x="190982" y="599435"/>
                    <a:pt x="186370" y="599435"/>
                  </a:cubicBezTo>
                  <a:lnTo>
                    <a:pt x="73849" y="319049"/>
                  </a:lnTo>
                  <a:cubicBezTo>
                    <a:pt x="82611" y="310761"/>
                    <a:pt x="91373" y="304316"/>
                    <a:pt x="100596" y="298791"/>
                  </a:cubicBezTo>
                  <a:close/>
                  <a:moveTo>
                    <a:pt x="111212" y="161099"/>
                  </a:moveTo>
                  <a:cubicBezTo>
                    <a:pt x="109828" y="171690"/>
                    <a:pt x="110289" y="184124"/>
                    <a:pt x="111673" y="198399"/>
                  </a:cubicBezTo>
                  <a:cubicBezTo>
                    <a:pt x="118589" y="256882"/>
                    <a:pt x="152711" y="298788"/>
                    <a:pt x="198822" y="298788"/>
                  </a:cubicBezTo>
                  <a:cubicBezTo>
                    <a:pt x="247238" y="298788"/>
                    <a:pt x="284587" y="249975"/>
                    <a:pt x="287815" y="181821"/>
                  </a:cubicBezTo>
                  <a:cubicBezTo>
                    <a:pt x="288276" y="173993"/>
                    <a:pt x="287815" y="167085"/>
                    <a:pt x="286892" y="161099"/>
                  </a:cubicBezTo>
                  <a:cubicBezTo>
                    <a:pt x="263837" y="172151"/>
                    <a:pt x="232943" y="178598"/>
                    <a:pt x="198822" y="178598"/>
                  </a:cubicBezTo>
                  <a:cubicBezTo>
                    <a:pt x="165161" y="178598"/>
                    <a:pt x="134267" y="172151"/>
                    <a:pt x="111212" y="161099"/>
                  </a:cubicBezTo>
                  <a:close/>
                  <a:moveTo>
                    <a:pt x="86773" y="110444"/>
                  </a:moveTo>
                  <a:lnTo>
                    <a:pt x="107523" y="118733"/>
                  </a:lnTo>
                  <a:lnTo>
                    <a:pt x="203433" y="156033"/>
                  </a:lnTo>
                  <a:cubicBezTo>
                    <a:pt x="213577" y="159717"/>
                    <a:pt x="224182" y="159717"/>
                    <a:pt x="233865" y="155112"/>
                  </a:cubicBezTo>
                  <a:lnTo>
                    <a:pt x="295192" y="126101"/>
                  </a:lnTo>
                  <a:lnTo>
                    <a:pt x="312714" y="117812"/>
                  </a:lnTo>
                  <a:cubicBezTo>
                    <a:pt x="315481" y="129324"/>
                    <a:pt x="316864" y="141758"/>
                    <a:pt x="318248" y="154652"/>
                  </a:cubicBezTo>
                  <a:cubicBezTo>
                    <a:pt x="336231" y="157875"/>
                    <a:pt x="346375" y="171690"/>
                    <a:pt x="341764" y="200241"/>
                  </a:cubicBezTo>
                  <a:cubicBezTo>
                    <a:pt x="337614" y="224187"/>
                    <a:pt x="326548" y="244449"/>
                    <a:pt x="305798" y="246291"/>
                  </a:cubicBezTo>
                  <a:cubicBezTo>
                    <a:pt x="285509" y="299709"/>
                    <a:pt x="245393" y="332404"/>
                    <a:pt x="198822" y="332404"/>
                  </a:cubicBezTo>
                  <a:cubicBezTo>
                    <a:pt x="149944" y="332404"/>
                    <a:pt x="112134" y="298327"/>
                    <a:pt x="91845" y="246291"/>
                  </a:cubicBezTo>
                  <a:cubicBezTo>
                    <a:pt x="71557" y="244449"/>
                    <a:pt x="60029" y="224187"/>
                    <a:pt x="55879" y="200241"/>
                  </a:cubicBezTo>
                  <a:cubicBezTo>
                    <a:pt x="51268" y="171690"/>
                    <a:pt x="61412" y="157875"/>
                    <a:pt x="79395" y="154652"/>
                  </a:cubicBezTo>
                  <a:cubicBezTo>
                    <a:pt x="80779" y="138995"/>
                    <a:pt x="83084" y="124259"/>
                    <a:pt x="86773" y="110444"/>
                  </a:cubicBezTo>
                  <a:close/>
                  <a:moveTo>
                    <a:pt x="203447" y="1856"/>
                  </a:moveTo>
                  <a:lnTo>
                    <a:pt x="353748" y="58940"/>
                  </a:lnTo>
                  <a:cubicBezTo>
                    <a:pt x="357898" y="60782"/>
                    <a:pt x="360664" y="64465"/>
                    <a:pt x="360664" y="69068"/>
                  </a:cubicBezTo>
                  <a:cubicBezTo>
                    <a:pt x="360664" y="73212"/>
                    <a:pt x="358359" y="77355"/>
                    <a:pt x="354209" y="79196"/>
                  </a:cubicBezTo>
                  <a:lnTo>
                    <a:pt x="230188" y="137662"/>
                  </a:lnTo>
                  <a:cubicBezTo>
                    <a:pt x="222350" y="141344"/>
                    <a:pt x="214051" y="141805"/>
                    <a:pt x="206214" y="138582"/>
                  </a:cubicBezTo>
                  <a:lnTo>
                    <a:pt x="77121" y="87483"/>
                  </a:lnTo>
                  <a:cubicBezTo>
                    <a:pt x="76199" y="87022"/>
                    <a:pt x="75277" y="85641"/>
                    <a:pt x="75738" y="84721"/>
                  </a:cubicBezTo>
                  <a:cubicBezTo>
                    <a:pt x="75738" y="83339"/>
                    <a:pt x="76660" y="82419"/>
                    <a:pt x="78043" y="82419"/>
                  </a:cubicBezTo>
                  <a:lnTo>
                    <a:pt x="192843" y="82419"/>
                  </a:lnTo>
                  <a:cubicBezTo>
                    <a:pt x="196071" y="82419"/>
                    <a:pt x="198837" y="80117"/>
                    <a:pt x="198837" y="76434"/>
                  </a:cubicBezTo>
                  <a:cubicBezTo>
                    <a:pt x="198837" y="73212"/>
                    <a:pt x="196071" y="70449"/>
                    <a:pt x="192843" y="70449"/>
                  </a:cubicBezTo>
                  <a:lnTo>
                    <a:pt x="53146" y="70449"/>
                  </a:lnTo>
                  <a:lnTo>
                    <a:pt x="53146" y="95769"/>
                  </a:lnTo>
                  <a:cubicBezTo>
                    <a:pt x="55452" y="98531"/>
                    <a:pt x="57296" y="101754"/>
                    <a:pt x="57296" y="105897"/>
                  </a:cubicBezTo>
                  <a:cubicBezTo>
                    <a:pt x="57296" y="110961"/>
                    <a:pt x="54529" y="115564"/>
                    <a:pt x="49919" y="117866"/>
                  </a:cubicBezTo>
                  <a:cubicBezTo>
                    <a:pt x="54529" y="127534"/>
                    <a:pt x="57296" y="144567"/>
                    <a:pt x="57296" y="149631"/>
                  </a:cubicBezTo>
                  <a:cubicBezTo>
                    <a:pt x="57296" y="157457"/>
                    <a:pt x="51302" y="156997"/>
                    <a:pt x="43925" y="156997"/>
                  </a:cubicBezTo>
                  <a:cubicBezTo>
                    <a:pt x="36088" y="156997"/>
                    <a:pt x="30094" y="157457"/>
                    <a:pt x="30094" y="149631"/>
                  </a:cubicBezTo>
                  <a:cubicBezTo>
                    <a:pt x="30094" y="144567"/>
                    <a:pt x="33321" y="127534"/>
                    <a:pt x="37471" y="117866"/>
                  </a:cubicBezTo>
                  <a:cubicBezTo>
                    <a:pt x="33321" y="115564"/>
                    <a:pt x="30094" y="110961"/>
                    <a:pt x="30094" y="105897"/>
                  </a:cubicBezTo>
                  <a:cubicBezTo>
                    <a:pt x="30094" y="101754"/>
                    <a:pt x="31938" y="98531"/>
                    <a:pt x="34704" y="96229"/>
                  </a:cubicBezTo>
                  <a:lnTo>
                    <a:pt x="34704" y="61242"/>
                  </a:lnTo>
                  <a:cubicBezTo>
                    <a:pt x="34704" y="56178"/>
                    <a:pt x="38854" y="52035"/>
                    <a:pt x="43925" y="52035"/>
                  </a:cubicBezTo>
                  <a:lnTo>
                    <a:pt x="64211" y="52035"/>
                  </a:lnTo>
                  <a:lnTo>
                    <a:pt x="180856" y="2317"/>
                  </a:lnTo>
                  <a:cubicBezTo>
                    <a:pt x="188233" y="-446"/>
                    <a:pt x="196071" y="-906"/>
                    <a:pt x="203447" y="1856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IconShape1">
              <a:extLst>
                <a:ext uri="{FF2B5EF4-FFF2-40B4-BE49-F238E27FC236}">
                  <a16:creationId xmlns:a16="http://schemas.microsoft.com/office/drawing/2014/main" xmlns="" id="{5EA01540-78C8-4279-8910-222E047F6F8F}"/>
                </a:ext>
              </a:extLst>
            </p:cNvPr>
            <p:cNvSpPr/>
            <p:nvPr/>
          </p:nvSpPr>
          <p:spPr bwMode="auto">
            <a:xfrm>
              <a:off x="9735622" y="3413893"/>
              <a:ext cx="820537" cy="1076956"/>
            </a:xfrm>
            <a:custGeom>
              <a:avLst/>
              <a:gdLst>
                <a:gd name="connsiteX0" fmla="*/ 337139 w 398058"/>
                <a:gd name="connsiteY0" fmla="*/ 332848 h 599895"/>
                <a:gd name="connsiteX1" fmla="*/ 398019 w 398058"/>
                <a:gd name="connsiteY1" fmla="*/ 517001 h 599895"/>
                <a:gd name="connsiteX2" fmla="*/ 363889 w 398058"/>
                <a:gd name="connsiteY2" fmla="*/ 560277 h 599895"/>
                <a:gd name="connsiteX3" fmla="*/ 325148 w 398058"/>
                <a:gd name="connsiteY3" fmla="*/ 562119 h 599895"/>
                <a:gd name="connsiteX4" fmla="*/ 230139 w 398058"/>
                <a:gd name="connsiteY4" fmla="*/ 598489 h 599895"/>
                <a:gd name="connsiteX5" fmla="*/ 60966 w 398058"/>
                <a:gd name="connsiteY5" fmla="*/ 332848 h 599895"/>
                <a:gd name="connsiteX6" fmla="*/ 167505 w 398058"/>
                <a:gd name="connsiteY6" fmla="*/ 598489 h 599895"/>
                <a:gd name="connsiteX7" fmla="*/ 72957 w 398058"/>
                <a:gd name="connsiteY7" fmla="*/ 562119 h 599895"/>
                <a:gd name="connsiteX8" fmla="*/ 34216 w 398058"/>
                <a:gd name="connsiteY8" fmla="*/ 560277 h 599895"/>
                <a:gd name="connsiteX9" fmla="*/ 87 w 398058"/>
                <a:gd name="connsiteY9" fmla="*/ 517001 h 599895"/>
                <a:gd name="connsiteX10" fmla="*/ 60966 w 398058"/>
                <a:gd name="connsiteY10" fmla="*/ 332848 h 599895"/>
                <a:gd name="connsiteX11" fmla="*/ 100596 w 398058"/>
                <a:gd name="connsiteY11" fmla="*/ 298791 h 599895"/>
                <a:gd name="connsiteX12" fmla="*/ 198822 w 398058"/>
                <a:gd name="connsiteY12" fmla="*/ 541884 h 599895"/>
                <a:gd name="connsiteX13" fmla="*/ 297508 w 398058"/>
                <a:gd name="connsiteY13" fmla="*/ 298791 h 599895"/>
                <a:gd name="connsiteX14" fmla="*/ 323794 w 398058"/>
                <a:gd name="connsiteY14" fmla="*/ 319049 h 599895"/>
                <a:gd name="connsiteX15" fmla="*/ 211273 w 398058"/>
                <a:gd name="connsiteY15" fmla="*/ 599435 h 599895"/>
                <a:gd name="connsiteX16" fmla="*/ 199744 w 398058"/>
                <a:gd name="connsiteY16" fmla="*/ 599895 h 599895"/>
                <a:gd name="connsiteX17" fmla="*/ 186370 w 398058"/>
                <a:gd name="connsiteY17" fmla="*/ 599435 h 599895"/>
                <a:gd name="connsiteX18" fmla="*/ 73849 w 398058"/>
                <a:gd name="connsiteY18" fmla="*/ 319049 h 599895"/>
                <a:gd name="connsiteX19" fmla="*/ 100596 w 398058"/>
                <a:gd name="connsiteY19" fmla="*/ 298791 h 599895"/>
                <a:gd name="connsiteX20" fmla="*/ 111212 w 398058"/>
                <a:gd name="connsiteY20" fmla="*/ 161099 h 599895"/>
                <a:gd name="connsiteX21" fmla="*/ 111673 w 398058"/>
                <a:gd name="connsiteY21" fmla="*/ 198399 h 599895"/>
                <a:gd name="connsiteX22" fmla="*/ 198822 w 398058"/>
                <a:gd name="connsiteY22" fmla="*/ 298788 h 599895"/>
                <a:gd name="connsiteX23" fmla="*/ 287815 w 398058"/>
                <a:gd name="connsiteY23" fmla="*/ 181821 h 599895"/>
                <a:gd name="connsiteX24" fmla="*/ 286892 w 398058"/>
                <a:gd name="connsiteY24" fmla="*/ 161099 h 599895"/>
                <a:gd name="connsiteX25" fmla="*/ 198822 w 398058"/>
                <a:gd name="connsiteY25" fmla="*/ 178598 h 599895"/>
                <a:gd name="connsiteX26" fmla="*/ 111212 w 398058"/>
                <a:gd name="connsiteY26" fmla="*/ 161099 h 599895"/>
                <a:gd name="connsiteX27" fmla="*/ 86773 w 398058"/>
                <a:gd name="connsiteY27" fmla="*/ 110444 h 599895"/>
                <a:gd name="connsiteX28" fmla="*/ 107523 w 398058"/>
                <a:gd name="connsiteY28" fmla="*/ 118733 h 599895"/>
                <a:gd name="connsiteX29" fmla="*/ 203433 w 398058"/>
                <a:gd name="connsiteY29" fmla="*/ 156033 h 599895"/>
                <a:gd name="connsiteX30" fmla="*/ 233865 w 398058"/>
                <a:gd name="connsiteY30" fmla="*/ 155112 h 599895"/>
                <a:gd name="connsiteX31" fmla="*/ 295192 w 398058"/>
                <a:gd name="connsiteY31" fmla="*/ 126101 h 599895"/>
                <a:gd name="connsiteX32" fmla="*/ 312714 w 398058"/>
                <a:gd name="connsiteY32" fmla="*/ 117812 h 599895"/>
                <a:gd name="connsiteX33" fmla="*/ 318248 w 398058"/>
                <a:gd name="connsiteY33" fmla="*/ 154652 h 599895"/>
                <a:gd name="connsiteX34" fmla="*/ 341764 w 398058"/>
                <a:gd name="connsiteY34" fmla="*/ 200241 h 599895"/>
                <a:gd name="connsiteX35" fmla="*/ 305798 w 398058"/>
                <a:gd name="connsiteY35" fmla="*/ 246291 h 599895"/>
                <a:gd name="connsiteX36" fmla="*/ 198822 w 398058"/>
                <a:gd name="connsiteY36" fmla="*/ 332404 h 599895"/>
                <a:gd name="connsiteX37" fmla="*/ 91845 w 398058"/>
                <a:gd name="connsiteY37" fmla="*/ 246291 h 599895"/>
                <a:gd name="connsiteX38" fmla="*/ 55879 w 398058"/>
                <a:gd name="connsiteY38" fmla="*/ 200241 h 599895"/>
                <a:gd name="connsiteX39" fmla="*/ 79395 w 398058"/>
                <a:gd name="connsiteY39" fmla="*/ 154652 h 599895"/>
                <a:gd name="connsiteX40" fmla="*/ 86773 w 398058"/>
                <a:gd name="connsiteY40" fmla="*/ 110444 h 599895"/>
                <a:gd name="connsiteX41" fmla="*/ 203447 w 398058"/>
                <a:gd name="connsiteY41" fmla="*/ 1856 h 599895"/>
                <a:gd name="connsiteX42" fmla="*/ 353748 w 398058"/>
                <a:gd name="connsiteY42" fmla="*/ 58940 h 599895"/>
                <a:gd name="connsiteX43" fmla="*/ 360664 w 398058"/>
                <a:gd name="connsiteY43" fmla="*/ 69068 h 599895"/>
                <a:gd name="connsiteX44" fmla="*/ 354209 w 398058"/>
                <a:gd name="connsiteY44" fmla="*/ 79196 h 599895"/>
                <a:gd name="connsiteX45" fmla="*/ 230188 w 398058"/>
                <a:gd name="connsiteY45" fmla="*/ 137662 h 599895"/>
                <a:gd name="connsiteX46" fmla="*/ 206214 w 398058"/>
                <a:gd name="connsiteY46" fmla="*/ 138582 h 599895"/>
                <a:gd name="connsiteX47" fmla="*/ 77121 w 398058"/>
                <a:gd name="connsiteY47" fmla="*/ 87483 h 599895"/>
                <a:gd name="connsiteX48" fmla="*/ 75738 w 398058"/>
                <a:gd name="connsiteY48" fmla="*/ 84721 h 599895"/>
                <a:gd name="connsiteX49" fmla="*/ 78043 w 398058"/>
                <a:gd name="connsiteY49" fmla="*/ 82419 h 599895"/>
                <a:gd name="connsiteX50" fmla="*/ 192843 w 398058"/>
                <a:gd name="connsiteY50" fmla="*/ 82419 h 599895"/>
                <a:gd name="connsiteX51" fmla="*/ 198837 w 398058"/>
                <a:gd name="connsiteY51" fmla="*/ 76434 h 599895"/>
                <a:gd name="connsiteX52" fmla="*/ 192843 w 398058"/>
                <a:gd name="connsiteY52" fmla="*/ 70449 h 599895"/>
                <a:gd name="connsiteX53" fmla="*/ 53146 w 398058"/>
                <a:gd name="connsiteY53" fmla="*/ 70449 h 599895"/>
                <a:gd name="connsiteX54" fmla="*/ 53146 w 398058"/>
                <a:gd name="connsiteY54" fmla="*/ 95769 h 599895"/>
                <a:gd name="connsiteX55" fmla="*/ 57296 w 398058"/>
                <a:gd name="connsiteY55" fmla="*/ 105897 h 599895"/>
                <a:gd name="connsiteX56" fmla="*/ 49919 w 398058"/>
                <a:gd name="connsiteY56" fmla="*/ 117866 h 599895"/>
                <a:gd name="connsiteX57" fmla="*/ 57296 w 398058"/>
                <a:gd name="connsiteY57" fmla="*/ 149631 h 599895"/>
                <a:gd name="connsiteX58" fmla="*/ 43925 w 398058"/>
                <a:gd name="connsiteY58" fmla="*/ 156997 h 599895"/>
                <a:gd name="connsiteX59" fmla="*/ 30094 w 398058"/>
                <a:gd name="connsiteY59" fmla="*/ 149631 h 599895"/>
                <a:gd name="connsiteX60" fmla="*/ 37471 w 398058"/>
                <a:gd name="connsiteY60" fmla="*/ 117866 h 599895"/>
                <a:gd name="connsiteX61" fmla="*/ 30094 w 398058"/>
                <a:gd name="connsiteY61" fmla="*/ 105897 h 599895"/>
                <a:gd name="connsiteX62" fmla="*/ 34704 w 398058"/>
                <a:gd name="connsiteY62" fmla="*/ 96229 h 599895"/>
                <a:gd name="connsiteX63" fmla="*/ 34704 w 398058"/>
                <a:gd name="connsiteY63" fmla="*/ 61242 h 599895"/>
                <a:gd name="connsiteX64" fmla="*/ 43925 w 398058"/>
                <a:gd name="connsiteY64" fmla="*/ 52035 h 599895"/>
                <a:gd name="connsiteX65" fmla="*/ 64211 w 398058"/>
                <a:gd name="connsiteY65" fmla="*/ 52035 h 599895"/>
                <a:gd name="connsiteX66" fmla="*/ 180856 w 398058"/>
                <a:gd name="connsiteY66" fmla="*/ 2317 h 599895"/>
                <a:gd name="connsiteX67" fmla="*/ 203447 w 398058"/>
                <a:gd name="connsiteY67" fmla="*/ 1856 h 59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98058" h="599895">
                  <a:moveTo>
                    <a:pt x="337139" y="332848"/>
                  </a:moveTo>
                  <a:cubicBezTo>
                    <a:pt x="367579" y="368758"/>
                    <a:pt x="393407" y="426766"/>
                    <a:pt x="398019" y="517001"/>
                  </a:cubicBezTo>
                  <a:cubicBezTo>
                    <a:pt x="398941" y="539560"/>
                    <a:pt x="383721" y="558896"/>
                    <a:pt x="363889" y="560277"/>
                  </a:cubicBezTo>
                  <a:cubicBezTo>
                    <a:pt x="363428" y="560277"/>
                    <a:pt x="325148" y="562119"/>
                    <a:pt x="325148" y="562119"/>
                  </a:cubicBezTo>
                  <a:cubicBezTo>
                    <a:pt x="306699" y="582376"/>
                    <a:pt x="273031" y="594806"/>
                    <a:pt x="230139" y="598489"/>
                  </a:cubicBezTo>
                  <a:close/>
                  <a:moveTo>
                    <a:pt x="60966" y="332848"/>
                  </a:moveTo>
                  <a:lnTo>
                    <a:pt x="167505" y="598489"/>
                  </a:lnTo>
                  <a:cubicBezTo>
                    <a:pt x="126919" y="594806"/>
                    <a:pt x="91867" y="583757"/>
                    <a:pt x="72957" y="562119"/>
                  </a:cubicBezTo>
                  <a:cubicBezTo>
                    <a:pt x="72957" y="562119"/>
                    <a:pt x="34677" y="560277"/>
                    <a:pt x="34216" y="560277"/>
                  </a:cubicBezTo>
                  <a:cubicBezTo>
                    <a:pt x="13923" y="558896"/>
                    <a:pt x="-1297" y="539560"/>
                    <a:pt x="87" y="517001"/>
                  </a:cubicBezTo>
                  <a:cubicBezTo>
                    <a:pt x="4699" y="426766"/>
                    <a:pt x="30526" y="368758"/>
                    <a:pt x="60966" y="332848"/>
                  </a:cubicBezTo>
                  <a:close/>
                  <a:moveTo>
                    <a:pt x="100596" y="298791"/>
                  </a:moveTo>
                  <a:lnTo>
                    <a:pt x="198822" y="541884"/>
                  </a:lnTo>
                  <a:lnTo>
                    <a:pt x="297508" y="298791"/>
                  </a:lnTo>
                  <a:cubicBezTo>
                    <a:pt x="306270" y="304316"/>
                    <a:pt x="315493" y="310761"/>
                    <a:pt x="323794" y="319049"/>
                  </a:cubicBezTo>
                  <a:lnTo>
                    <a:pt x="211273" y="599435"/>
                  </a:lnTo>
                  <a:cubicBezTo>
                    <a:pt x="207583" y="599435"/>
                    <a:pt x="203894" y="599895"/>
                    <a:pt x="199744" y="599895"/>
                  </a:cubicBezTo>
                  <a:cubicBezTo>
                    <a:pt x="195132" y="599895"/>
                    <a:pt x="190982" y="599435"/>
                    <a:pt x="186370" y="599435"/>
                  </a:cubicBezTo>
                  <a:lnTo>
                    <a:pt x="73849" y="319049"/>
                  </a:lnTo>
                  <a:cubicBezTo>
                    <a:pt x="82611" y="310761"/>
                    <a:pt x="91373" y="304316"/>
                    <a:pt x="100596" y="298791"/>
                  </a:cubicBezTo>
                  <a:close/>
                  <a:moveTo>
                    <a:pt x="111212" y="161099"/>
                  </a:moveTo>
                  <a:cubicBezTo>
                    <a:pt x="109828" y="171690"/>
                    <a:pt x="110289" y="184124"/>
                    <a:pt x="111673" y="198399"/>
                  </a:cubicBezTo>
                  <a:cubicBezTo>
                    <a:pt x="118589" y="256882"/>
                    <a:pt x="152711" y="298788"/>
                    <a:pt x="198822" y="298788"/>
                  </a:cubicBezTo>
                  <a:cubicBezTo>
                    <a:pt x="247238" y="298788"/>
                    <a:pt x="284587" y="249975"/>
                    <a:pt x="287815" y="181821"/>
                  </a:cubicBezTo>
                  <a:cubicBezTo>
                    <a:pt x="288276" y="173993"/>
                    <a:pt x="287815" y="167085"/>
                    <a:pt x="286892" y="161099"/>
                  </a:cubicBezTo>
                  <a:cubicBezTo>
                    <a:pt x="263837" y="172151"/>
                    <a:pt x="232943" y="178598"/>
                    <a:pt x="198822" y="178598"/>
                  </a:cubicBezTo>
                  <a:cubicBezTo>
                    <a:pt x="165161" y="178598"/>
                    <a:pt x="134267" y="172151"/>
                    <a:pt x="111212" y="161099"/>
                  </a:cubicBezTo>
                  <a:close/>
                  <a:moveTo>
                    <a:pt x="86773" y="110444"/>
                  </a:moveTo>
                  <a:lnTo>
                    <a:pt x="107523" y="118733"/>
                  </a:lnTo>
                  <a:lnTo>
                    <a:pt x="203433" y="156033"/>
                  </a:lnTo>
                  <a:cubicBezTo>
                    <a:pt x="213577" y="159717"/>
                    <a:pt x="224182" y="159717"/>
                    <a:pt x="233865" y="155112"/>
                  </a:cubicBezTo>
                  <a:lnTo>
                    <a:pt x="295192" y="126101"/>
                  </a:lnTo>
                  <a:lnTo>
                    <a:pt x="312714" y="117812"/>
                  </a:lnTo>
                  <a:cubicBezTo>
                    <a:pt x="315481" y="129324"/>
                    <a:pt x="316864" y="141758"/>
                    <a:pt x="318248" y="154652"/>
                  </a:cubicBezTo>
                  <a:cubicBezTo>
                    <a:pt x="336231" y="157875"/>
                    <a:pt x="346375" y="171690"/>
                    <a:pt x="341764" y="200241"/>
                  </a:cubicBezTo>
                  <a:cubicBezTo>
                    <a:pt x="337614" y="224187"/>
                    <a:pt x="326548" y="244449"/>
                    <a:pt x="305798" y="246291"/>
                  </a:cubicBezTo>
                  <a:cubicBezTo>
                    <a:pt x="285509" y="299709"/>
                    <a:pt x="245393" y="332404"/>
                    <a:pt x="198822" y="332404"/>
                  </a:cubicBezTo>
                  <a:cubicBezTo>
                    <a:pt x="149944" y="332404"/>
                    <a:pt x="112134" y="298327"/>
                    <a:pt x="91845" y="246291"/>
                  </a:cubicBezTo>
                  <a:cubicBezTo>
                    <a:pt x="71557" y="244449"/>
                    <a:pt x="60029" y="224187"/>
                    <a:pt x="55879" y="200241"/>
                  </a:cubicBezTo>
                  <a:cubicBezTo>
                    <a:pt x="51268" y="171690"/>
                    <a:pt x="61412" y="157875"/>
                    <a:pt x="79395" y="154652"/>
                  </a:cubicBezTo>
                  <a:cubicBezTo>
                    <a:pt x="80779" y="138995"/>
                    <a:pt x="83084" y="124259"/>
                    <a:pt x="86773" y="110444"/>
                  </a:cubicBezTo>
                  <a:close/>
                  <a:moveTo>
                    <a:pt x="203447" y="1856"/>
                  </a:moveTo>
                  <a:lnTo>
                    <a:pt x="353748" y="58940"/>
                  </a:lnTo>
                  <a:cubicBezTo>
                    <a:pt x="357898" y="60782"/>
                    <a:pt x="360664" y="64465"/>
                    <a:pt x="360664" y="69068"/>
                  </a:cubicBezTo>
                  <a:cubicBezTo>
                    <a:pt x="360664" y="73212"/>
                    <a:pt x="358359" y="77355"/>
                    <a:pt x="354209" y="79196"/>
                  </a:cubicBezTo>
                  <a:lnTo>
                    <a:pt x="230188" y="137662"/>
                  </a:lnTo>
                  <a:cubicBezTo>
                    <a:pt x="222350" y="141344"/>
                    <a:pt x="214051" y="141805"/>
                    <a:pt x="206214" y="138582"/>
                  </a:cubicBezTo>
                  <a:lnTo>
                    <a:pt x="77121" y="87483"/>
                  </a:lnTo>
                  <a:cubicBezTo>
                    <a:pt x="76199" y="87022"/>
                    <a:pt x="75277" y="85641"/>
                    <a:pt x="75738" y="84721"/>
                  </a:cubicBezTo>
                  <a:cubicBezTo>
                    <a:pt x="75738" y="83339"/>
                    <a:pt x="76660" y="82419"/>
                    <a:pt x="78043" y="82419"/>
                  </a:cubicBezTo>
                  <a:lnTo>
                    <a:pt x="192843" y="82419"/>
                  </a:lnTo>
                  <a:cubicBezTo>
                    <a:pt x="196071" y="82419"/>
                    <a:pt x="198837" y="80117"/>
                    <a:pt x="198837" y="76434"/>
                  </a:cubicBezTo>
                  <a:cubicBezTo>
                    <a:pt x="198837" y="73212"/>
                    <a:pt x="196071" y="70449"/>
                    <a:pt x="192843" y="70449"/>
                  </a:cubicBezTo>
                  <a:lnTo>
                    <a:pt x="53146" y="70449"/>
                  </a:lnTo>
                  <a:lnTo>
                    <a:pt x="53146" y="95769"/>
                  </a:lnTo>
                  <a:cubicBezTo>
                    <a:pt x="55452" y="98531"/>
                    <a:pt x="57296" y="101754"/>
                    <a:pt x="57296" y="105897"/>
                  </a:cubicBezTo>
                  <a:cubicBezTo>
                    <a:pt x="57296" y="110961"/>
                    <a:pt x="54529" y="115564"/>
                    <a:pt x="49919" y="117866"/>
                  </a:cubicBezTo>
                  <a:cubicBezTo>
                    <a:pt x="54529" y="127534"/>
                    <a:pt x="57296" y="144567"/>
                    <a:pt x="57296" y="149631"/>
                  </a:cubicBezTo>
                  <a:cubicBezTo>
                    <a:pt x="57296" y="157457"/>
                    <a:pt x="51302" y="156997"/>
                    <a:pt x="43925" y="156997"/>
                  </a:cubicBezTo>
                  <a:cubicBezTo>
                    <a:pt x="36088" y="156997"/>
                    <a:pt x="30094" y="157457"/>
                    <a:pt x="30094" y="149631"/>
                  </a:cubicBezTo>
                  <a:cubicBezTo>
                    <a:pt x="30094" y="144567"/>
                    <a:pt x="33321" y="127534"/>
                    <a:pt x="37471" y="117866"/>
                  </a:cubicBezTo>
                  <a:cubicBezTo>
                    <a:pt x="33321" y="115564"/>
                    <a:pt x="30094" y="110961"/>
                    <a:pt x="30094" y="105897"/>
                  </a:cubicBezTo>
                  <a:cubicBezTo>
                    <a:pt x="30094" y="101754"/>
                    <a:pt x="31938" y="98531"/>
                    <a:pt x="34704" y="96229"/>
                  </a:cubicBezTo>
                  <a:lnTo>
                    <a:pt x="34704" y="61242"/>
                  </a:lnTo>
                  <a:cubicBezTo>
                    <a:pt x="34704" y="56178"/>
                    <a:pt x="38854" y="52035"/>
                    <a:pt x="43925" y="52035"/>
                  </a:cubicBezTo>
                  <a:lnTo>
                    <a:pt x="64211" y="52035"/>
                  </a:lnTo>
                  <a:lnTo>
                    <a:pt x="180856" y="2317"/>
                  </a:lnTo>
                  <a:cubicBezTo>
                    <a:pt x="188233" y="-446"/>
                    <a:pt x="196071" y="-906"/>
                    <a:pt x="203447" y="1856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CustomText">
              <a:extLst>
                <a:ext uri="{FF2B5EF4-FFF2-40B4-BE49-F238E27FC236}">
                  <a16:creationId xmlns:a16="http://schemas.microsoft.com/office/drawing/2014/main" xmlns="" id="{D14CD797-9B0B-495F-AF7B-C073B13F8778}"/>
                </a:ext>
              </a:extLst>
            </p:cNvPr>
            <p:cNvSpPr/>
            <p:nvPr/>
          </p:nvSpPr>
          <p:spPr>
            <a:xfrm>
              <a:off x="5860703" y="1888564"/>
              <a:ext cx="4385431" cy="119614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1600" b="1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每年各专业的转入指标大约为</a:t>
              </a:r>
              <a:endParaRPr lang="en-US" altLang="zh-CN" sz="1600" b="1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现有学生数的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5%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7" name="ExtraShape">
              <a:extLst>
                <a:ext uri="{FF2B5EF4-FFF2-40B4-BE49-F238E27FC236}">
                  <a16:creationId xmlns:a16="http://schemas.microsoft.com/office/drawing/2014/main" xmlns="" id="{BF73E1B5-9974-4EEF-B740-D81801A14CF3}"/>
                </a:ext>
              </a:extLst>
            </p:cNvPr>
            <p:cNvSpPr/>
            <p:nvPr/>
          </p:nvSpPr>
          <p:spPr>
            <a:xfrm>
              <a:off x="2887350" y="1937431"/>
              <a:ext cx="2952924" cy="29529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48" name="ValueBack1">
              <a:extLst>
                <a:ext uri="{FF2B5EF4-FFF2-40B4-BE49-F238E27FC236}">
                  <a16:creationId xmlns:a16="http://schemas.microsoft.com/office/drawing/2014/main" xmlns="" id="{4E42DD0F-7B9F-4949-92BD-AF38F3295E79}"/>
                </a:ext>
              </a:extLst>
            </p:cNvPr>
            <p:cNvSpPr/>
            <p:nvPr/>
          </p:nvSpPr>
          <p:spPr>
            <a:xfrm>
              <a:off x="3275545" y="2336936"/>
              <a:ext cx="2176532" cy="2153913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49" name="ValueText1">
              <a:extLst>
                <a:ext uri="{FF2B5EF4-FFF2-40B4-BE49-F238E27FC236}">
                  <a16:creationId xmlns:a16="http://schemas.microsoft.com/office/drawing/2014/main" xmlns="" id="{CDF4E1FE-04A5-4189-B3BE-12C225C70B6E}"/>
                </a:ext>
              </a:extLst>
            </p:cNvPr>
            <p:cNvSpPr/>
            <p:nvPr/>
          </p:nvSpPr>
          <p:spPr>
            <a:xfrm>
              <a:off x="3624612" y="3042960"/>
              <a:ext cx="1468340" cy="734442"/>
            </a:xfrm>
            <a:prstGeom prst="rect">
              <a:avLst/>
            </a:prstGeom>
          </p:spPr>
          <p:txBody>
            <a:bodyPr wrap="none" lIns="90000" tIns="46800" rIns="90000" bIns="46800" numCol="1" anchor="ctr" anchorCtr="1">
              <a:prstTxWarp prst="textPlain">
                <a:avLst/>
              </a:prstTxWarp>
              <a:normAutofit fontScale="25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3800" kern="0">
                  <a:solidFill>
                    <a:schemeClr val="bg1"/>
                  </a:solidFill>
                  <a:latin typeface="Impact" panose="020B0806030902050204" pitchFamily="34" charset="0"/>
                </a:rPr>
                <a:t>5%</a:t>
              </a:r>
              <a:endParaRPr lang="zh-CN" altLang="en-US" sz="13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0" name="ValueShape1">
              <a:extLst>
                <a:ext uri="{FF2B5EF4-FFF2-40B4-BE49-F238E27FC236}">
                  <a16:creationId xmlns:a16="http://schemas.microsoft.com/office/drawing/2014/main" xmlns="" id="{5F2872BD-54BA-4C81-881E-26823D0182E1}"/>
                </a:ext>
              </a:extLst>
            </p:cNvPr>
            <p:cNvSpPr/>
            <p:nvPr/>
          </p:nvSpPr>
          <p:spPr>
            <a:xfrm>
              <a:off x="2746333" y="1816555"/>
              <a:ext cx="3224900" cy="3224890"/>
            </a:xfrm>
            <a:prstGeom prst="blockArc">
              <a:avLst>
                <a:gd name="adj1" fmla="val 16200000"/>
                <a:gd name="adj2" fmla="val 17280000"/>
                <a:gd name="adj3" fmla="val 6200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51" name="ValueBack1">
              <a:extLst>
                <a:ext uri="{FF2B5EF4-FFF2-40B4-BE49-F238E27FC236}">
                  <a16:creationId xmlns:a16="http://schemas.microsoft.com/office/drawing/2014/main" xmlns="" id="{47C2A3D0-D793-4819-9882-50E2521008AA}"/>
                </a:ext>
              </a:extLst>
            </p:cNvPr>
            <p:cNvSpPr/>
            <p:nvPr/>
          </p:nvSpPr>
          <p:spPr>
            <a:xfrm>
              <a:off x="10047554" y="1998749"/>
              <a:ext cx="708094" cy="70809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2" name="IconShape">
              <a:extLst>
                <a:ext uri="{FF2B5EF4-FFF2-40B4-BE49-F238E27FC236}">
                  <a16:creationId xmlns:a16="http://schemas.microsoft.com/office/drawing/2014/main" xmlns="" id="{B2F7DF34-D3C9-4C17-A62D-331F61B788DE}"/>
                </a:ext>
              </a:extLst>
            </p:cNvPr>
            <p:cNvSpPr/>
            <p:nvPr/>
          </p:nvSpPr>
          <p:spPr bwMode="auto">
            <a:xfrm>
              <a:off x="10209735" y="2161218"/>
              <a:ext cx="383737" cy="383157"/>
            </a:xfrm>
            <a:custGeom>
              <a:avLst/>
              <a:gdLst>
                <a:gd name="T0" fmla="*/ 6542 w 6827"/>
                <a:gd name="T1" fmla="*/ 0 h 6827"/>
                <a:gd name="T2" fmla="*/ 284 w 6827"/>
                <a:gd name="T3" fmla="*/ 0 h 6827"/>
                <a:gd name="T4" fmla="*/ 0 w 6827"/>
                <a:gd name="T5" fmla="*/ 284 h 6827"/>
                <a:gd name="T6" fmla="*/ 284 w 6827"/>
                <a:gd name="T7" fmla="*/ 569 h 6827"/>
                <a:gd name="T8" fmla="*/ 284 w 6827"/>
                <a:gd name="T9" fmla="*/ 4836 h 6827"/>
                <a:gd name="T10" fmla="*/ 3129 w 6827"/>
                <a:gd name="T11" fmla="*/ 4836 h 6827"/>
                <a:gd name="T12" fmla="*/ 3129 w 6827"/>
                <a:gd name="T13" fmla="*/ 5172 h 6827"/>
                <a:gd name="T14" fmla="*/ 2560 w 6827"/>
                <a:gd name="T15" fmla="*/ 5973 h 6827"/>
                <a:gd name="T16" fmla="*/ 3413 w 6827"/>
                <a:gd name="T17" fmla="*/ 6827 h 6827"/>
                <a:gd name="T18" fmla="*/ 4267 w 6827"/>
                <a:gd name="T19" fmla="*/ 5973 h 6827"/>
                <a:gd name="T20" fmla="*/ 3698 w 6827"/>
                <a:gd name="T21" fmla="*/ 5172 h 6827"/>
                <a:gd name="T22" fmla="*/ 3698 w 6827"/>
                <a:gd name="T23" fmla="*/ 4836 h 6827"/>
                <a:gd name="T24" fmla="*/ 6542 w 6827"/>
                <a:gd name="T25" fmla="*/ 4836 h 6827"/>
                <a:gd name="T26" fmla="*/ 6542 w 6827"/>
                <a:gd name="T27" fmla="*/ 569 h 6827"/>
                <a:gd name="T28" fmla="*/ 6827 w 6827"/>
                <a:gd name="T29" fmla="*/ 284 h 6827"/>
                <a:gd name="T30" fmla="*/ 6542 w 6827"/>
                <a:gd name="T31" fmla="*/ 0 h 6827"/>
                <a:gd name="T32" fmla="*/ 3413 w 6827"/>
                <a:gd name="T33" fmla="*/ 6258 h 6827"/>
                <a:gd name="T34" fmla="*/ 3129 w 6827"/>
                <a:gd name="T35" fmla="*/ 5973 h 6827"/>
                <a:gd name="T36" fmla="*/ 3413 w 6827"/>
                <a:gd name="T37" fmla="*/ 5689 h 6827"/>
                <a:gd name="T38" fmla="*/ 3698 w 6827"/>
                <a:gd name="T39" fmla="*/ 5973 h 6827"/>
                <a:gd name="T40" fmla="*/ 3413 w 6827"/>
                <a:gd name="T41" fmla="*/ 6258 h 6827"/>
                <a:gd name="T42" fmla="*/ 5120 w 6827"/>
                <a:gd name="T43" fmla="*/ 3698 h 6827"/>
                <a:gd name="T44" fmla="*/ 1707 w 6827"/>
                <a:gd name="T45" fmla="*/ 3698 h 6827"/>
                <a:gd name="T46" fmla="*/ 1422 w 6827"/>
                <a:gd name="T47" fmla="*/ 3413 h 6827"/>
                <a:gd name="T48" fmla="*/ 1707 w 6827"/>
                <a:gd name="T49" fmla="*/ 3129 h 6827"/>
                <a:gd name="T50" fmla="*/ 1991 w 6827"/>
                <a:gd name="T51" fmla="*/ 3129 h 6827"/>
                <a:gd name="T52" fmla="*/ 1991 w 6827"/>
                <a:gd name="T53" fmla="*/ 1707 h 6827"/>
                <a:gd name="T54" fmla="*/ 2560 w 6827"/>
                <a:gd name="T55" fmla="*/ 1707 h 6827"/>
                <a:gd name="T56" fmla="*/ 2560 w 6827"/>
                <a:gd name="T57" fmla="*/ 3129 h 6827"/>
                <a:gd name="T58" fmla="*/ 3129 w 6827"/>
                <a:gd name="T59" fmla="*/ 3129 h 6827"/>
                <a:gd name="T60" fmla="*/ 3129 w 6827"/>
                <a:gd name="T61" fmla="*/ 2276 h 6827"/>
                <a:gd name="T62" fmla="*/ 3698 w 6827"/>
                <a:gd name="T63" fmla="*/ 2276 h 6827"/>
                <a:gd name="T64" fmla="*/ 3698 w 6827"/>
                <a:gd name="T65" fmla="*/ 3129 h 6827"/>
                <a:gd name="T66" fmla="*/ 4267 w 6827"/>
                <a:gd name="T67" fmla="*/ 3129 h 6827"/>
                <a:gd name="T68" fmla="*/ 4267 w 6827"/>
                <a:gd name="T69" fmla="*/ 1422 h 6827"/>
                <a:gd name="T70" fmla="*/ 4836 w 6827"/>
                <a:gd name="T71" fmla="*/ 1422 h 6827"/>
                <a:gd name="T72" fmla="*/ 4836 w 6827"/>
                <a:gd name="T73" fmla="*/ 3129 h 6827"/>
                <a:gd name="T74" fmla="*/ 5120 w 6827"/>
                <a:gd name="T75" fmla="*/ 3129 h 6827"/>
                <a:gd name="T76" fmla="*/ 5404 w 6827"/>
                <a:gd name="T77" fmla="*/ 3413 h 6827"/>
                <a:gd name="T78" fmla="*/ 5120 w 6827"/>
                <a:gd name="T79" fmla="*/ 369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827" h="6827">
                  <a:moveTo>
                    <a:pt x="6542" y="0"/>
                  </a:moveTo>
                  <a:lnTo>
                    <a:pt x="284" y="0"/>
                  </a:ln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9"/>
                    <a:pt x="284" y="569"/>
                  </a:cubicBezTo>
                  <a:lnTo>
                    <a:pt x="284" y="4836"/>
                  </a:lnTo>
                  <a:lnTo>
                    <a:pt x="3129" y="4836"/>
                  </a:lnTo>
                  <a:lnTo>
                    <a:pt x="3129" y="5172"/>
                  </a:lnTo>
                  <a:cubicBezTo>
                    <a:pt x="2799" y="5290"/>
                    <a:pt x="2560" y="5603"/>
                    <a:pt x="2560" y="5973"/>
                  </a:cubicBezTo>
                  <a:cubicBezTo>
                    <a:pt x="2560" y="6444"/>
                    <a:pt x="2943" y="6827"/>
                    <a:pt x="3413" y="6827"/>
                  </a:cubicBezTo>
                  <a:cubicBezTo>
                    <a:pt x="3884" y="6827"/>
                    <a:pt x="4267" y="6444"/>
                    <a:pt x="4267" y="5973"/>
                  </a:cubicBezTo>
                  <a:cubicBezTo>
                    <a:pt x="4267" y="5603"/>
                    <a:pt x="4028" y="5290"/>
                    <a:pt x="3698" y="5172"/>
                  </a:cubicBezTo>
                  <a:lnTo>
                    <a:pt x="3698" y="4836"/>
                  </a:lnTo>
                  <a:lnTo>
                    <a:pt x="6542" y="4836"/>
                  </a:lnTo>
                  <a:lnTo>
                    <a:pt x="6542" y="569"/>
                  </a:lnTo>
                  <a:cubicBezTo>
                    <a:pt x="6699" y="569"/>
                    <a:pt x="6827" y="441"/>
                    <a:pt x="6827" y="284"/>
                  </a:cubicBezTo>
                  <a:cubicBezTo>
                    <a:pt x="6827" y="127"/>
                    <a:pt x="6699" y="0"/>
                    <a:pt x="6542" y="0"/>
                  </a:cubicBezTo>
                  <a:close/>
                  <a:moveTo>
                    <a:pt x="3413" y="6258"/>
                  </a:moveTo>
                  <a:cubicBezTo>
                    <a:pt x="3257" y="6258"/>
                    <a:pt x="3129" y="6130"/>
                    <a:pt x="3129" y="5973"/>
                  </a:cubicBezTo>
                  <a:cubicBezTo>
                    <a:pt x="3129" y="5817"/>
                    <a:pt x="3257" y="5689"/>
                    <a:pt x="3413" y="5689"/>
                  </a:cubicBezTo>
                  <a:cubicBezTo>
                    <a:pt x="3570" y="5689"/>
                    <a:pt x="3698" y="5817"/>
                    <a:pt x="3698" y="5973"/>
                  </a:cubicBezTo>
                  <a:cubicBezTo>
                    <a:pt x="3698" y="6130"/>
                    <a:pt x="3570" y="6258"/>
                    <a:pt x="3413" y="6258"/>
                  </a:cubicBezTo>
                  <a:close/>
                  <a:moveTo>
                    <a:pt x="5120" y="3698"/>
                  </a:moveTo>
                  <a:lnTo>
                    <a:pt x="1707" y="3698"/>
                  </a:lnTo>
                  <a:cubicBezTo>
                    <a:pt x="1550" y="3698"/>
                    <a:pt x="1422" y="3570"/>
                    <a:pt x="1422" y="3413"/>
                  </a:cubicBezTo>
                  <a:cubicBezTo>
                    <a:pt x="1422" y="3256"/>
                    <a:pt x="1550" y="3129"/>
                    <a:pt x="1707" y="3129"/>
                  </a:cubicBezTo>
                  <a:lnTo>
                    <a:pt x="1991" y="3129"/>
                  </a:lnTo>
                  <a:lnTo>
                    <a:pt x="1991" y="1707"/>
                  </a:lnTo>
                  <a:lnTo>
                    <a:pt x="2560" y="1707"/>
                  </a:lnTo>
                  <a:lnTo>
                    <a:pt x="2560" y="3129"/>
                  </a:lnTo>
                  <a:lnTo>
                    <a:pt x="3129" y="3129"/>
                  </a:lnTo>
                  <a:lnTo>
                    <a:pt x="3129" y="2276"/>
                  </a:lnTo>
                  <a:lnTo>
                    <a:pt x="3698" y="2276"/>
                  </a:lnTo>
                  <a:lnTo>
                    <a:pt x="3698" y="3129"/>
                  </a:lnTo>
                  <a:lnTo>
                    <a:pt x="4267" y="3129"/>
                  </a:lnTo>
                  <a:lnTo>
                    <a:pt x="4267" y="1422"/>
                  </a:lnTo>
                  <a:lnTo>
                    <a:pt x="4836" y="1422"/>
                  </a:lnTo>
                  <a:lnTo>
                    <a:pt x="4836" y="3129"/>
                  </a:lnTo>
                  <a:lnTo>
                    <a:pt x="5120" y="3129"/>
                  </a:lnTo>
                  <a:cubicBezTo>
                    <a:pt x="5277" y="3129"/>
                    <a:pt x="5404" y="3256"/>
                    <a:pt x="5404" y="3413"/>
                  </a:cubicBezTo>
                  <a:cubicBezTo>
                    <a:pt x="5404" y="3570"/>
                    <a:pt x="5277" y="3698"/>
                    <a:pt x="5120" y="36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5360006"/>
      </p:ext>
    </p:extLst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6D57DE2B-DF75-4717-918B-1B9D9C1A27EB}"/>
              </a:ext>
            </a:extLst>
          </p:cNvPr>
          <p:cNvSpPr/>
          <p:nvPr/>
        </p:nvSpPr>
        <p:spPr>
          <a:xfrm rot="5400000">
            <a:off x="915072" y="3042974"/>
            <a:ext cx="828000" cy="828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B90FD184-B5C1-46C2-8A36-D526C038E1BA}"/>
              </a:ext>
            </a:extLst>
          </p:cNvPr>
          <p:cNvSpPr/>
          <p:nvPr/>
        </p:nvSpPr>
        <p:spPr>
          <a:xfrm rot="5400000">
            <a:off x="915072" y="1429592"/>
            <a:ext cx="828000" cy="828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1039611" y="1543520"/>
            <a:ext cx="4884173" cy="1385166"/>
          </a:xfrm>
          <a:prstGeom prst="rect">
            <a:avLst/>
          </a:prstGeom>
          <a:solidFill>
            <a:srgbClr val="DEEBF7"/>
          </a:solidFill>
          <a:ln>
            <a:solidFill>
              <a:srgbClr val="4472C4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1667203" y="158505"/>
            <a:ext cx="5983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（二）志愿填报的基本知识</a:t>
            </a:r>
          </a:p>
        </p:txBody>
      </p:sp>
      <p:sp>
        <p:nvSpPr>
          <p:cNvPr id="7" name="矩形 6"/>
          <p:cNvSpPr/>
          <p:nvPr/>
        </p:nvSpPr>
        <p:spPr>
          <a:xfrm>
            <a:off x="1039611" y="3145541"/>
            <a:ext cx="4884173" cy="1956526"/>
          </a:xfrm>
          <a:prstGeom prst="rect">
            <a:avLst/>
          </a:prstGeom>
          <a:solidFill>
            <a:srgbClr val="DEEBF7"/>
          </a:solidFill>
          <a:ln>
            <a:solidFill>
              <a:srgbClr val="4472C4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sz="135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54259" y="1812812"/>
            <a:ext cx="43158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平行志愿的投档规则（分数优先、遵循志愿、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一次投档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）</a:t>
            </a:r>
            <a:endParaRPr lang="zh-CN" alt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0" name="图片占位符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5" r="16233" b="34616"/>
          <a:stretch/>
        </p:blipFill>
        <p:spPr>
          <a:xfrm>
            <a:off x="6106178" y="1543520"/>
            <a:ext cx="2122749" cy="3558547"/>
          </a:xfrm>
          <a:prstGeom prst="rect">
            <a:avLst/>
          </a:prstGeom>
        </p:spPr>
      </p:pic>
      <p:sp>
        <p:nvSpPr>
          <p:cNvPr id="3" name="直角三角形 2"/>
          <p:cNvSpPr/>
          <p:nvPr/>
        </p:nvSpPr>
        <p:spPr>
          <a:xfrm rot="5400000">
            <a:off x="915073" y="1429593"/>
            <a:ext cx="828000" cy="82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4" name="文本框 1"/>
          <p:cNvSpPr txBox="1"/>
          <p:nvPr/>
        </p:nvSpPr>
        <p:spPr>
          <a:xfrm>
            <a:off x="1454259" y="3275586"/>
            <a:ext cx="4315811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冲-稳-保-垫的策略：鉴于确定”稳“的分数线段及院校、不同分数段的“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冲-稳-保-垫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”如何设计是难点，因此招生宣传老师一般宜给出原则性意见，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不宜给具体方案</a:t>
            </a:r>
            <a:endParaRPr lang="zh-CN" alt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îṥḷiḓê">
            <a:extLst>
              <a:ext uri="{FF2B5EF4-FFF2-40B4-BE49-F238E27FC236}">
                <a16:creationId xmlns:a16="http://schemas.microsoft.com/office/drawing/2014/main" xmlns="" id="{8B7886AF-3661-4F55-9366-3BA1F48AE16D}"/>
              </a:ext>
            </a:extLst>
          </p:cNvPr>
          <p:cNvSpPr/>
          <p:nvPr/>
        </p:nvSpPr>
        <p:spPr>
          <a:xfrm>
            <a:off x="902754" y="1488411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en-AU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xmlns="" id="{1456B7D3-822D-4152-AC10-6266B774AAA6}"/>
              </a:ext>
            </a:extLst>
          </p:cNvPr>
          <p:cNvSpPr/>
          <p:nvPr/>
        </p:nvSpPr>
        <p:spPr>
          <a:xfrm rot="5400000">
            <a:off x="915073" y="3042975"/>
            <a:ext cx="828000" cy="82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0" name="îṥḷiḓê">
            <a:extLst>
              <a:ext uri="{FF2B5EF4-FFF2-40B4-BE49-F238E27FC236}">
                <a16:creationId xmlns:a16="http://schemas.microsoft.com/office/drawing/2014/main" xmlns="" id="{FF415ACF-C90F-447C-A063-E394F6D74F16}"/>
              </a:ext>
            </a:extLst>
          </p:cNvPr>
          <p:cNvSpPr/>
          <p:nvPr/>
        </p:nvSpPr>
        <p:spPr>
          <a:xfrm>
            <a:off x="902754" y="3101793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en-AU" sz="21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10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93B4EC2-7B70-40DA-BCB2-2AFEED0C0509}"/>
              </a:ext>
            </a:extLst>
          </p:cNvPr>
          <p:cNvSpPr/>
          <p:nvPr/>
        </p:nvSpPr>
        <p:spPr>
          <a:xfrm>
            <a:off x="1664654" y="3833979"/>
            <a:ext cx="5698326" cy="110949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9D1A871-CB31-4471-BFEA-D12584B727EE}"/>
              </a:ext>
            </a:extLst>
          </p:cNvPr>
          <p:cNvSpPr/>
          <p:nvPr/>
        </p:nvSpPr>
        <p:spPr>
          <a:xfrm>
            <a:off x="1664654" y="1893492"/>
            <a:ext cx="5698326" cy="1109495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3"/>
          <p:cNvSpPr txBox="1"/>
          <p:nvPr/>
        </p:nvSpPr>
        <p:spPr>
          <a:xfrm>
            <a:off x="0" y="1585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平行志愿投档风险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8" name="矩形 32"/>
          <p:cNvSpPr/>
          <p:nvPr/>
        </p:nvSpPr>
        <p:spPr>
          <a:xfrm>
            <a:off x="1664654" y="3002987"/>
            <a:ext cx="5698326" cy="8282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3000" dirty="0">
              <a:latin typeface="Arial" panose="020B0604020202020204" pitchFamily="34" charset="0"/>
            </a:endParaRPr>
          </a:p>
        </p:txBody>
      </p:sp>
      <p:sp>
        <p:nvSpPr>
          <p:cNvPr id="19" name="TextBox 33"/>
          <p:cNvSpPr txBox="1"/>
          <p:nvPr/>
        </p:nvSpPr>
        <p:spPr>
          <a:xfrm>
            <a:off x="3714209" y="3166552"/>
            <a:ext cx="1569660" cy="5078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平行志愿</a:t>
            </a:r>
          </a:p>
        </p:txBody>
      </p:sp>
      <p:sp>
        <p:nvSpPr>
          <p:cNvPr id="20" name="Freeform 42"/>
          <p:cNvSpPr/>
          <p:nvPr/>
        </p:nvSpPr>
        <p:spPr>
          <a:xfrm>
            <a:off x="1664654" y="1893492"/>
            <a:ext cx="1907221" cy="554831"/>
          </a:xfrm>
          <a:custGeom>
            <a:avLst/>
            <a:gdLst/>
            <a:ahLst/>
            <a:cxnLst>
              <a:cxn ang="0">
                <a:pos x="0" y="738679"/>
              </a:cxn>
              <a:cxn ang="0">
                <a:pos x="0" y="0"/>
              </a:cxn>
              <a:cxn ang="0">
                <a:pos x="3246437" y="0"/>
              </a:cxn>
            </a:cxnLst>
            <a:rect l="0" t="0" r="0" b="0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38100" cap="flat" cmpd="sng">
            <a:solidFill>
              <a:srgbClr val="7F7F7F"/>
            </a:solidFill>
            <a:prstDash val="sys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 sz="3000"/>
          </a:p>
        </p:txBody>
      </p:sp>
      <p:sp>
        <p:nvSpPr>
          <p:cNvPr id="21" name="Freeform 42"/>
          <p:cNvSpPr/>
          <p:nvPr/>
        </p:nvSpPr>
        <p:spPr>
          <a:xfrm flipH="1">
            <a:off x="5283869" y="1893492"/>
            <a:ext cx="2079112" cy="554831"/>
          </a:xfrm>
          <a:custGeom>
            <a:avLst/>
            <a:gdLst/>
            <a:ahLst/>
            <a:cxnLst>
              <a:cxn ang="0">
                <a:pos x="0" y="738679"/>
              </a:cxn>
              <a:cxn ang="0">
                <a:pos x="0" y="0"/>
              </a:cxn>
              <a:cxn ang="0">
                <a:pos x="3246437" y="0"/>
              </a:cxn>
            </a:cxnLst>
            <a:rect l="0" t="0" r="0" b="0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38100" cap="flat" cmpd="sng">
            <a:solidFill>
              <a:srgbClr val="7F7F7F"/>
            </a:solidFill>
            <a:prstDash val="sys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 sz="3000"/>
          </a:p>
        </p:txBody>
      </p:sp>
      <p:sp>
        <p:nvSpPr>
          <p:cNvPr id="22" name="Freeform 42"/>
          <p:cNvSpPr/>
          <p:nvPr/>
        </p:nvSpPr>
        <p:spPr>
          <a:xfrm flipV="1">
            <a:off x="1664654" y="4392613"/>
            <a:ext cx="1994952" cy="550862"/>
          </a:xfrm>
          <a:custGeom>
            <a:avLst/>
            <a:gdLst/>
            <a:ahLst/>
            <a:cxnLst>
              <a:cxn ang="0">
                <a:pos x="0" y="738679"/>
              </a:cxn>
              <a:cxn ang="0">
                <a:pos x="0" y="0"/>
              </a:cxn>
              <a:cxn ang="0">
                <a:pos x="3246437" y="0"/>
              </a:cxn>
            </a:cxnLst>
            <a:rect l="0" t="0" r="0" b="0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38100" cap="flat" cmpd="sng">
            <a:solidFill>
              <a:srgbClr val="7F7F7F"/>
            </a:solidFill>
            <a:prstDash val="sys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 sz="3000"/>
          </a:p>
        </p:txBody>
      </p:sp>
      <p:sp>
        <p:nvSpPr>
          <p:cNvPr id="23" name="Freeform 42"/>
          <p:cNvSpPr/>
          <p:nvPr/>
        </p:nvSpPr>
        <p:spPr>
          <a:xfrm flipH="1" flipV="1">
            <a:off x="5338010" y="4392613"/>
            <a:ext cx="2024971" cy="553640"/>
          </a:xfrm>
          <a:custGeom>
            <a:avLst/>
            <a:gdLst/>
            <a:ahLst/>
            <a:cxnLst>
              <a:cxn ang="0">
                <a:pos x="0" y="738679"/>
              </a:cxn>
              <a:cxn ang="0">
                <a:pos x="0" y="0"/>
              </a:cxn>
              <a:cxn ang="0">
                <a:pos x="3246437" y="0"/>
              </a:cxn>
            </a:cxnLst>
            <a:rect l="0" t="0" r="0" b="0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38100" cap="flat" cmpd="sng">
            <a:solidFill>
              <a:srgbClr val="7F7F7F"/>
            </a:solidFill>
            <a:prstDash val="sysDash"/>
            <a:headEnd type="oval" w="med" len="med"/>
            <a:tailEnd type="oval" w="med" len="med"/>
          </a:ln>
        </p:spPr>
        <p:txBody>
          <a:bodyPr/>
          <a:lstStyle/>
          <a:p>
            <a:endParaRPr lang="zh-CN" altLang="en-US" sz="3000"/>
          </a:p>
        </p:txBody>
      </p:sp>
      <p:sp>
        <p:nvSpPr>
          <p:cNvPr id="24" name="TextBox 46"/>
          <p:cNvSpPr txBox="1"/>
          <p:nvPr/>
        </p:nvSpPr>
        <p:spPr>
          <a:xfrm>
            <a:off x="3570542" y="1637089"/>
            <a:ext cx="183163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滑档风险</a:t>
            </a:r>
          </a:p>
        </p:txBody>
      </p:sp>
      <p:sp>
        <p:nvSpPr>
          <p:cNvPr id="25" name="TextBox 47"/>
          <p:cNvSpPr txBox="1"/>
          <p:nvPr/>
        </p:nvSpPr>
        <p:spPr>
          <a:xfrm>
            <a:off x="2456051" y="2278110"/>
            <a:ext cx="408597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上线考生因滑档产生的风险</a:t>
            </a:r>
          </a:p>
        </p:txBody>
      </p:sp>
      <p:sp>
        <p:nvSpPr>
          <p:cNvPr id="26" name="TextBox 50"/>
          <p:cNvSpPr txBox="1"/>
          <p:nvPr/>
        </p:nvSpPr>
        <p:spPr>
          <a:xfrm>
            <a:off x="3747946" y="4712642"/>
            <a:ext cx="153592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退档风险</a:t>
            </a:r>
          </a:p>
        </p:txBody>
      </p:sp>
      <p:sp>
        <p:nvSpPr>
          <p:cNvPr id="27" name="TextBox 51"/>
          <p:cNvSpPr txBox="1"/>
          <p:nvPr/>
        </p:nvSpPr>
        <p:spPr>
          <a:xfrm>
            <a:off x="2456051" y="4069375"/>
            <a:ext cx="390818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进档考生因退档造成的风险</a:t>
            </a:r>
          </a:p>
        </p:txBody>
      </p:sp>
    </p:spTree>
    <p:extLst>
      <p:ext uri="{BB962C8B-B14F-4D97-AF65-F5344CB8AC3E}">
        <p14:creationId xmlns:p14="http://schemas.microsoft.com/office/powerpoint/2010/main" val="25257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0175" y="1389184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目  录</a:t>
            </a:r>
            <a:endParaRPr lang="zh-CN" altLang="en-US" sz="3200" dirty="0"/>
          </a:p>
        </p:txBody>
      </p:sp>
      <p:sp>
        <p:nvSpPr>
          <p:cNvPr id="48" name="文本框 47"/>
          <p:cNvSpPr txBox="1"/>
          <p:nvPr/>
        </p:nvSpPr>
        <p:spPr>
          <a:xfrm>
            <a:off x="3448506" y="1389184"/>
            <a:ext cx="5837384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一、招生宣传工作的目标意义</a:t>
            </a: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二、招生宣传工作的基本知识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三、招生宣传工作的基本技巧</a:t>
            </a:r>
          </a:p>
          <a:p>
            <a:pPr>
              <a:lnSpc>
                <a:spcPct val="150000"/>
              </a:lnSpc>
              <a:spcBef>
                <a:spcPts val="900"/>
              </a:spcBef>
            </a:pP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四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、招生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变化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情况及工作安排</a:t>
            </a:r>
            <a:endParaRPr lang="zh-CN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422976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DAD20EA-4069-4720-82F1-FEC9894D196F}"/>
              </a:ext>
            </a:extLst>
          </p:cNvPr>
          <p:cNvSpPr/>
          <p:nvPr/>
        </p:nvSpPr>
        <p:spPr>
          <a:xfrm>
            <a:off x="4589992" y="1857790"/>
            <a:ext cx="3842456" cy="243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EDB6302-70FC-4094-BD52-EEA8DE970231}"/>
              </a:ext>
            </a:extLst>
          </p:cNvPr>
          <p:cNvSpPr/>
          <p:nvPr/>
        </p:nvSpPr>
        <p:spPr>
          <a:xfrm>
            <a:off x="747536" y="1857790"/>
            <a:ext cx="3842456" cy="2438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3"/>
          <p:cNvSpPr txBox="1"/>
          <p:nvPr/>
        </p:nvSpPr>
        <p:spPr>
          <a:xfrm>
            <a:off x="0" y="1585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平行志愿投档误区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6906" y="1165103"/>
            <a:ext cx="596670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误区一：可多次投档</a:t>
            </a:r>
            <a:endParaRPr lang="en-US" altLang="zh-CN" sz="2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extBox 34"/>
          <p:cNvSpPr txBox="1"/>
          <p:nvPr/>
        </p:nvSpPr>
        <p:spPr>
          <a:xfrm>
            <a:off x="902409" y="2084403"/>
            <a:ext cx="2508748" cy="18577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/>
              <a:t>一些考生、家长认为平行志愿是可以多次投档的，这个学校不录取了，可以投到另一个所填志愿的学校</a:t>
            </a:r>
            <a:r>
              <a:rPr lang="zh-CN" altLang="en-US" dirty="0">
                <a:solidFill>
                  <a:srgbClr val="C00000"/>
                </a:solidFill>
              </a:rPr>
              <a:t>（×）</a:t>
            </a:r>
          </a:p>
        </p:txBody>
      </p:sp>
      <p:sp>
        <p:nvSpPr>
          <p:cNvPr id="28" name="TextBox 37"/>
          <p:cNvSpPr txBox="1"/>
          <p:nvPr/>
        </p:nvSpPr>
        <p:spPr>
          <a:xfrm>
            <a:off x="5885332" y="2688261"/>
            <a:ext cx="2010809" cy="7774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其实，平行志愿是</a:t>
            </a:r>
            <a:r>
              <a:rPr lang="zh-CN" altLang="en-US" dirty="0">
                <a:solidFill>
                  <a:srgbClr val="C00000"/>
                </a:solidFill>
              </a:rPr>
              <a:t>一次投档（√）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3566030" y="2065292"/>
            <a:ext cx="2052000" cy="2052000"/>
            <a:chOff x="4945943" y="1682359"/>
            <a:chExt cx="2949081" cy="3071813"/>
          </a:xfrm>
        </p:grpSpPr>
        <p:sp>
          <p:nvSpPr>
            <p:cNvPr id="30" name="Freeform 6"/>
            <p:cNvSpPr/>
            <p:nvPr/>
          </p:nvSpPr>
          <p:spPr>
            <a:xfrm>
              <a:off x="4945943" y="1682359"/>
              <a:ext cx="1471612" cy="3071813"/>
            </a:xfrm>
            <a:custGeom>
              <a:avLst/>
              <a:gdLst/>
              <a:ahLst/>
              <a:cxnLst>
                <a:cxn ang="0">
                  <a:pos x="1471612" y="3071813"/>
                </a:cxn>
                <a:cxn ang="0">
                  <a:pos x="0" y="1536304"/>
                </a:cxn>
                <a:cxn ang="0">
                  <a:pos x="1471612" y="0"/>
                </a:cxn>
                <a:cxn ang="0">
                  <a:pos x="1471612" y="372750"/>
                </a:cxn>
                <a:cxn ang="0">
                  <a:pos x="372470" y="1536304"/>
                </a:cxn>
                <a:cxn ang="0">
                  <a:pos x="1471612" y="2699063"/>
                </a:cxn>
                <a:cxn ang="0">
                  <a:pos x="1471612" y="3071813"/>
                </a:cxn>
              </a:cxnLst>
              <a:rect l="0" t="0" r="0" b="0"/>
              <a:pathLst>
                <a:path w="1853" h="3865">
                  <a:moveTo>
                    <a:pt x="1853" y="3865"/>
                  </a:moveTo>
                  <a:cubicBezTo>
                    <a:pt x="823" y="3822"/>
                    <a:pt x="0" y="2974"/>
                    <a:pt x="0" y="1933"/>
                  </a:cubicBezTo>
                  <a:cubicBezTo>
                    <a:pt x="0" y="892"/>
                    <a:pt x="823" y="43"/>
                    <a:pt x="1853" y="0"/>
                  </a:cubicBezTo>
                  <a:lnTo>
                    <a:pt x="1853" y="469"/>
                  </a:lnTo>
                  <a:cubicBezTo>
                    <a:pt x="1081" y="511"/>
                    <a:pt x="469" y="1151"/>
                    <a:pt x="469" y="1933"/>
                  </a:cubicBezTo>
                  <a:cubicBezTo>
                    <a:pt x="469" y="2715"/>
                    <a:pt x="1081" y="3354"/>
                    <a:pt x="1853" y="3396"/>
                  </a:cubicBezTo>
                  <a:lnTo>
                    <a:pt x="1853" y="3865"/>
                  </a:lnTo>
                  <a:close/>
                </a:path>
              </a:pathLst>
            </a:custGeom>
            <a:solidFill>
              <a:srgbClr val="C00000"/>
            </a:solidFill>
            <a:ln w="10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7"/>
            <p:cNvSpPr/>
            <p:nvPr/>
          </p:nvSpPr>
          <p:spPr>
            <a:xfrm>
              <a:off x="6421824" y="1682359"/>
              <a:ext cx="1473200" cy="3071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3200" y="1536304"/>
                </a:cxn>
                <a:cxn ang="0">
                  <a:pos x="0" y="3071813"/>
                </a:cxn>
                <a:cxn ang="0">
                  <a:pos x="0" y="2699063"/>
                </a:cxn>
                <a:cxn ang="0">
                  <a:pos x="1100329" y="1536304"/>
                </a:cxn>
                <a:cxn ang="0">
                  <a:pos x="0" y="372750"/>
                </a:cxn>
                <a:cxn ang="0">
                  <a:pos x="0" y="0"/>
                </a:cxn>
              </a:cxnLst>
              <a:rect l="0" t="0" r="0" b="0"/>
              <a:pathLst>
                <a:path w="1853" h="3865">
                  <a:moveTo>
                    <a:pt x="0" y="0"/>
                  </a:moveTo>
                  <a:cubicBezTo>
                    <a:pt x="1030" y="43"/>
                    <a:pt x="1853" y="892"/>
                    <a:pt x="1853" y="1933"/>
                  </a:cubicBezTo>
                  <a:cubicBezTo>
                    <a:pt x="1853" y="2974"/>
                    <a:pt x="1030" y="3822"/>
                    <a:pt x="0" y="3865"/>
                  </a:cubicBezTo>
                  <a:lnTo>
                    <a:pt x="0" y="3396"/>
                  </a:lnTo>
                  <a:cubicBezTo>
                    <a:pt x="772" y="3354"/>
                    <a:pt x="1384" y="2715"/>
                    <a:pt x="1384" y="1933"/>
                  </a:cubicBezTo>
                  <a:cubicBezTo>
                    <a:pt x="1384" y="1151"/>
                    <a:pt x="772" y="511"/>
                    <a:pt x="0" y="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0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8"/>
            <p:cNvSpPr/>
            <p:nvPr/>
          </p:nvSpPr>
          <p:spPr>
            <a:xfrm>
              <a:off x="5561377" y="2314328"/>
              <a:ext cx="1724824" cy="1807834"/>
            </a:xfrm>
            <a:prstGeom prst="ellipse">
              <a:avLst/>
            </a:prstGeom>
            <a:blipFill rotWithShape="1">
              <a:blip r:embed="rId3" cstate="print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单圆角矩形 36"/>
          <p:cNvSpPr/>
          <p:nvPr/>
        </p:nvSpPr>
        <p:spPr>
          <a:xfrm>
            <a:off x="1410026" y="4422492"/>
            <a:ext cx="283369" cy="583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5146" y="0"/>
              </a:cxn>
              <a:cxn ang="0">
                <a:pos x="378177" y="63031"/>
              </a:cxn>
              <a:cxn ang="0">
                <a:pos x="378177" y="778333"/>
              </a:cxn>
              <a:cxn ang="0">
                <a:pos x="0" y="778333"/>
              </a:cxn>
              <a:cxn ang="0">
                <a:pos x="0" y="0"/>
              </a:cxn>
            </a:cxnLst>
            <a:rect l="0" t="0" r="0" b="0"/>
            <a:pathLst>
              <a:path w="378177" h="778333">
                <a:moveTo>
                  <a:pt x="0" y="0"/>
                </a:moveTo>
                <a:lnTo>
                  <a:pt x="315146" y="0"/>
                </a:lnTo>
                <a:cubicBezTo>
                  <a:pt x="349957" y="0"/>
                  <a:pt x="378177" y="28220"/>
                  <a:pt x="378177" y="63031"/>
                </a:cubicBezTo>
                <a:lnTo>
                  <a:pt x="378177" y="778333"/>
                </a:lnTo>
                <a:lnTo>
                  <a:pt x="0" y="7783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5"/>
          <p:cNvSpPr txBox="1"/>
          <p:nvPr/>
        </p:nvSpPr>
        <p:spPr>
          <a:xfrm>
            <a:off x="744616" y="4382961"/>
            <a:ext cx="7687832" cy="1289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比如说：某考生考分为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。。。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个志愿中，到了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志愿及后续志愿的投档线，则考试院会将考生投到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志愿的学校，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假如被退档，则不会再投到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及后续志愿，而只能进入征集志愿。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xmlns="" id="{9C83AF75-4A15-4D8F-89A6-92E772B5E393}"/>
              </a:ext>
            </a:extLst>
          </p:cNvPr>
          <p:cNvSpPr/>
          <p:nvPr/>
        </p:nvSpPr>
        <p:spPr>
          <a:xfrm rot="5400000">
            <a:off x="5518259" y="2960169"/>
            <a:ext cx="300732" cy="2336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xmlns="" id="{767554BF-765F-4CC5-A0F6-C4C4D1628317}"/>
              </a:ext>
            </a:extLst>
          </p:cNvPr>
          <p:cNvSpPr/>
          <p:nvPr/>
        </p:nvSpPr>
        <p:spPr>
          <a:xfrm rot="16200000" flipH="1">
            <a:off x="3365069" y="2960170"/>
            <a:ext cx="300732" cy="23364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135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6DAD20EA-4069-4720-82F1-FEC9894D196F}"/>
              </a:ext>
            </a:extLst>
          </p:cNvPr>
          <p:cNvSpPr/>
          <p:nvPr/>
        </p:nvSpPr>
        <p:spPr>
          <a:xfrm>
            <a:off x="4589992" y="1857790"/>
            <a:ext cx="3842456" cy="243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EDB6302-70FC-4094-BD52-EEA8DE970231}"/>
              </a:ext>
            </a:extLst>
          </p:cNvPr>
          <p:cNvSpPr/>
          <p:nvPr/>
        </p:nvSpPr>
        <p:spPr>
          <a:xfrm>
            <a:off x="747536" y="1857790"/>
            <a:ext cx="3842456" cy="2438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3"/>
          <p:cNvSpPr txBox="1"/>
          <p:nvPr/>
        </p:nvSpPr>
        <p:spPr>
          <a:xfrm>
            <a:off x="0" y="1585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平行志愿投档误区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6" name="TextBox 34"/>
          <p:cNvSpPr txBox="1"/>
          <p:nvPr/>
        </p:nvSpPr>
        <p:spPr>
          <a:xfrm>
            <a:off x="934736" y="2659631"/>
            <a:ext cx="2508748" cy="7774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lnSpc>
                <a:spcPct val="130000"/>
              </a:lnSpc>
            </a:pPr>
            <a:r>
              <a:rPr lang="zh-CN" altLang="en-US" dirty="0"/>
              <a:t>只要考分高，排名多少无所谓</a:t>
            </a:r>
            <a:r>
              <a:rPr lang="zh-CN" altLang="en-US" dirty="0">
                <a:solidFill>
                  <a:srgbClr val="C00000"/>
                </a:solidFill>
              </a:rPr>
              <a:t>（</a:t>
            </a:r>
            <a:r>
              <a:rPr lang="en-US" altLang="zh-CN" dirty="0">
                <a:solidFill>
                  <a:srgbClr val="C00000"/>
                </a:solidFill>
              </a:rPr>
              <a:t>×</a:t>
            </a:r>
            <a:r>
              <a:rPr lang="zh-CN" altLang="en-US" dirty="0">
                <a:solidFill>
                  <a:srgbClr val="C00000"/>
                </a:solidFill>
              </a:rPr>
              <a:t>）</a:t>
            </a:r>
          </a:p>
        </p:txBody>
      </p:sp>
      <p:sp>
        <p:nvSpPr>
          <p:cNvPr id="28" name="TextBox 37"/>
          <p:cNvSpPr txBox="1"/>
          <p:nvPr/>
        </p:nvSpPr>
        <p:spPr>
          <a:xfrm>
            <a:off x="5907361" y="2518840"/>
            <a:ext cx="2301903" cy="11375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相对分数而言，录取排名更为稳定，也就更有参考价值</a:t>
            </a:r>
            <a:r>
              <a:rPr lang="zh-CN" altLang="en-US" dirty="0">
                <a:solidFill>
                  <a:srgbClr val="C00000"/>
                </a:solidFill>
              </a:rPr>
              <a:t>（√）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3566030" y="2065292"/>
            <a:ext cx="2052000" cy="2052000"/>
            <a:chOff x="4945943" y="1682359"/>
            <a:chExt cx="2949081" cy="3071813"/>
          </a:xfrm>
        </p:grpSpPr>
        <p:sp>
          <p:nvSpPr>
            <p:cNvPr id="30" name="Freeform 6"/>
            <p:cNvSpPr/>
            <p:nvPr/>
          </p:nvSpPr>
          <p:spPr>
            <a:xfrm>
              <a:off x="4945943" y="1682359"/>
              <a:ext cx="1471612" cy="3071813"/>
            </a:xfrm>
            <a:custGeom>
              <a:avLst/>
              <a:gdLst/>
              <a:ahLst/>
              <a:cxnLst>
                <a:cxn ang="0">
                  <a:pos x="1471612" y="3071813"/>
                </a:cxn>
                <a:cxn ang="0">
                  <a:pos x="0" y="1536304"/>
                </a:cxn>
                <a:cxn ang="0">
                  <a:pos x="1471612" y="0"/>
                </a:cxn>
                <a:cxn ang="0">
                  <a:pos x="1471612" y="372750"/>
                </a:cxn>
                <a:cxn ang="0">
                  <a:pos x="372470" y="1536304"/>
                </a:cxn>
                <a:cxn ang="0">
                  <a:pos x="1471612" y="2699063"/>
                </a:cxn>
                <a:cxn ang="0">
                  <a:pos x="1471612" y="3071813"/>
                </a:cxn>
              </a:cxnLst>
              <a:rect l="0" t="0" r="0" b="0"/>
              <a:pathLst>
                <a:path w="1853" h="3865">
                  <a:moveTo>
                    <a:pt x="1853" y="3865"/>
                  </a:moveTo>
                  <a:cubicBezTo>
                    <a:pt x="823" y="3822"/>
                    <a:pt x="0" y="2974"/>
                    <a:pt x="0" y="1933"/>
                  </a:cubicBezTo>
                  <a:cubicBezTo>
                    <a:pt x="0" y="892"/>
                    <a:pt x="823" y="43"/>
                    <a:pt x="1853" y="0"/>
                  </a:cubicBezTo>
                  <a:lnTo>
                    <a:pt x="1853" y="469"/>
                  </a:lnTo>
                  <a:cubicBezTo>
                    <a:pt x="1081" y="511"/>
                    <a:pt x="469" y="1151"/>
                    <a:pt x="469" y="1933"/>
                  </a:cubicBezTo>
                  <a:cubicBezTo>
                    <a:pt x="469" y="2715"/>
                    <a:pt x="1081" y="3354"/>
                    <a:pt x="1853" y="3396"/>
                  </a:cubicBezTo>
                  <a:lnTo>
                    <a:pt x="1853" y="3865"/>
                  </a:lnTo>
                  <a:close/>
                </a:path>
              </a:pathLst>
            </a:custGeom>
            <a:solidFill>
              <a:srgbClr val="C00000"/>
            </a:solidFill>
            <a:ln w="10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7"/>
            <p:cNvSpPr/>
            <p:nvPr/>
          </p:nvSpPr>
          <p:spPr>
            <a:xfrm>
              <a:off x="6421824" y="1682359"/>
              <a:ext cx="1473200" cy="3071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3200" y="1536304"/>
                </a:cxn>
                <a:cxn ang="0">
                  <a:pos x="0" y="3071813"/>
                </a:cxn>
                <a:cxn ang="0">
                  <a:pos x="0" y="2699063"/>
                </a:cxn>
                <a:cxn ang="0">
                  <a:pos x="1100329" y="1536304"/>
                </a:cxn>
                <a:cxn ang="0">
                  <a:pos x="0" y="372750"/>
                </a:cxn>
                <a:cxn ang="0">
                  <a:pos x="0" y="0"/>
                </a:cxn>
              </a:cxnLst>
              <a:rect l="0" t="0" r="0" b="0"/>
              <a:pathLst>
                <a:path w="1853" h="3865">
                  <a:moveTo>
                    <a:pt x="0" y="0"/>
                  </a:moveTo>
                  <a:cubicBezTo>
                    <a:pt x="1030" y="43"/>
                    <a:pt x="1853" y="892"/>
                    <a:pt x="1853" y="1933"/>
                  </a:cubicBezTo>
                  <a:cubicBezTo>
                    <a:pt x="1853" y="2974"/>
                    <a:pt x="1030" y="3822"/>
                    <a:pt x="0" y="3865"/>
                  </a:cubicBezTo>
                  <a:lnTo>
                    <a:pt x="0" y="3396"/>
                  </a:lnTo>
                  <a:cubicBezTo>
                    <a:pt x="772" y="3354"/>
                    <a:pt x="1384" y="2715"/>
                    <a:pt x="1384" y="1933"/>
                  </a:cubicBezTo>
                  <a:cubicBezTo>
                    <a:pt x="1384" y="1151"/>
                    <a:pt x="772" y="511"/>
                    <a:pt x="0" y="4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0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8"/>
            <p:cNvSpPr/>
            <p:nvPr/>
          </p:nvSpPr>
          <p:spPr>
            <a:xfrm>
              <a:off x="5561377" y="2314328"/>
              <a:ext cx="1724824" cy="1807834"/>
            </a:xfrm>
            <a:prstGeom prst="ellipse">
              <a:avLst/>
            </a:prstGeom>
            <a:blipFill rotWithShape="1">
              <a:blip r:embed="rId3" cstate="print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单圆角矩形 36"/>
          <p:cNvSpPr/>
          <p:nvPr/>
        </p:nvSpPr>
        <p:spPr>
          <a:xfrm>
            <a:off x="1410026" y="4422492"/>
            <a:ext cx="283369" cy="583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5146" y="0"/>
              </a:cxn>
              <a:cxn ang="0">
                <a:pos x="378177" y="63031"/>
              </a:cxn>
              <a:cxn ang="0">
                <a:pos x="378177" y="778333"/>
              </a:cxn>
              <a:cxn ang="0">
                <a:pos x="0" y="778333"/>
              </a:cxn>
              <a:cxn ang="0">
                <a:pos x="0" y="0"/>
              </a:cxn>
            </a:cxnLst>
            <a:rect l="0" t="0" r="0" b="0"/>
            <a:pathLst>
              <a:path w="378177" h="778333">
                <a:moveTo>
                  <a:pt x="0" y="0"/>
                </a:moveTo>
                <a:lnTo>
                  <a:pt x="315146" y="0"/>
                </a:lnTo>
                <a:cubicBezTo>
                  <a:pt x="349957" y="0"/>
                  <a:pt x="378177" y="28220"/>
                  <a:pt x="378177" y="63031"/>
                </a:cubicBezTo>
                <a:lnTo>
                  <a:pt x="378177" y="778333"/>
                </a:lnTo>
                <a:lnTo>
                  <a:pt x="0" y="7783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xmlns="" id="{9C83AF75-4A15-4D8F-89A6-92E772B5E393}"/>
              </a:ext>
            </a:extLst>
          </p:cNvPr>
          <p:cNvSpPr/>
          <p:nvPr/>
        </p:nvSpPr>
        <p:spPr>
          <a:xfrm rot="5400000">
            <a:off x="5518259" y="2960169"/>
            <a:ext cx="300732" cy="2336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xmlns="" id="{767554BF-765F-4CC5-A0F6-C4C4D1628317}"/>
              </a:ext>
            </a:extLst>
          </p:cNvPr>
          <p:cNvSpPr/>
          <p:nvPr/>
        </p:nvSpPr>
        <p:spPr>
          <a:xfrm rot="16200000" flipH="1">
            <a:off x="3365069" y="2960170"/>
            <a:ext cx="300732" cy="23364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38CEC28-892D-4A26-A4E0-4BD0D5BDFAE1}"/>
              </a:ext>
            </a:extLst>
          </p:cNvPr>
          <p:cNvSpPr/>
          <p:nvPr/>
        </p:nvSpPr>
        <p:spPr>
          <a:xfrm>
            <a:off x="648904" y="1175664"/>
            <a:ext cx="596670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误区二：只重分数，不重位次</a:t>
            </a:r>
            <a:endParaRPr lang="en-US" altLang="zh-CN" sz="2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xmlns="" id="{1DE03493-B4E1-40CA-9382-024CBC852E70}"/>
              </a:ext>
            </a:extLst>
          </p:cNvPr>
          <p:cNvSpPr txBox="1"/>
          <p:nvPr/>
        </p:nvSpPr>
        <p:spPr>
          <a:xfrm>
            <a:off x="747536" y="4422492"/>
            <a:ext cx="7577314" cy="12899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考生在填报志愿时，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应更多地关注自己的排名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，一般来说，考生可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了解各高校往年各专业录取最低排位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，结合各校招生计划来综合考虑，以更合理地填报平行志愿。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23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"/>
          <p:cNvSpPr txBox="1"/>
          <p:nvPr/>
        </p:nvSpPr>
        <p:spPr>
          <a:xfrm>
            <a:off x="0" y="1585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志愿填报提示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36" name="剪去单角的矩形 35"/>
          <p:cNvSpPr/>
          <p:nvPr/>
        </p:nvSpPr>
        <p:spPr>
          <a:xfrm>
            <a:off x="1924336" y="1289534"/>
            <a:ext cx="3336733" cy="462543"/>
          </a:xfrm>
          <a:prstGeom prst="snip1Rect">
            <a:avLst>
              <a:gd name="adj" fmla="val 34185"/>
            </a:avLst>
          </a:prstGeom>
          <a:noFill/>
          <a:ln>
            <a:noFill/>
          </a:ln>
        </p:spPr>
        <p:txBody>
          <a:bodyPr anchor="ctr"/>
          <a:lstStyle/>
          <a:p>
            <a:pPr>
              <a:defRPr/>
            </a:pPr>
            <a:r>
              <a:rPr lang="zh-CN" altLang="en-US" sz="2400" b="1" spc="38" dirty="0">
                <a:ln w="11430"/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仿宋_GB2312" panose="02010609030101010101" pitchFamily="49" charset="-122"/>
              </a:rPr>
              <a:t>把握几个原则</a:t>
            </a:r>
            <a:r>
              <a:rPr lang="en-US" altLang="zh-CN" sz="2400" b="1" spc="38" dirty="0">
                <a:ln w="11430"/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仿宋_GB2312" panose="02010609030101010101" pitchFamily="49" charset="-122"/>
              </a:rPr>
              <a:t> </a:t>
            </a:r>
            <a:endParaRPr lang="zh-CN" altLang="en-US" sz="2400" b="1" spc="38" dirty="0">
              <a:ln w="11430"/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仿宋_GB2312" panose="02010609030101010101" pitchFamily="49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2BBF57A2-1D63-4C54-8DD4-CD7A1E9EB561}"/>
              </a:ext>
            </a:extLst>
          </p:cNvPr>
          <p:cNvGrpSpPr/>
          <p:nvPr/>
        </p:nvGrpSpPr>
        <p:grpSpPr>
          <a:xfrm rot="10800000" flipH="1">
            <a:off x="1013204" y="1562778"/>
            <a:ext cx="6978271" cy="4518025"/>
            <a:chOff x="954840" y="2174824"/>
            <a:chExt cx="4414645" cy="2858226"/>
          </a:xfrm>
        </p:grpSpPr>
        <p:sp>
          <p:nvSpPr>
            <p:cNvPr id="38" name="ï$ḻîḋê">
              <a:extLst>
                <a:ext uri="{FF2B5EF4-FFF2-40B4-BE49-F238E27FC236}">
                  <a16:creationId xmlns:a16="http://schemas.microsoft.com/office/drawing/2014/main" xmlns="" id="{F26BE3D1-5DA1-43D4-BD0D-B73FD4F29AE0}"/>
                </a:ext>
              </a:extLst>
            </p:cNvPr>
            <p:cNvSpPr/>
            <p:nvPr/>
          </p:nvSpPr>
          <p:spPr bwMode="auto">
            <a:xfrm rot="10800000">
              <a:off x="1242783" y="2174824"/>
              <a:ext cx="149583" cy="2858226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39" name="íṣḷïďe">
              <a:extLst>
                <a:ext uri="{FF2B5EF4-FFF2-40B4-BE49-F238E27FC236}">
                  <a16:creationId xmlns:a16="http://schemas.microsoft.com/office/drawing/2014/main" xmlns="" id="{B0E3705A-DBC6-4BED-8EB8-C09A1E9A8719}"/>
                </a:ext>
              </a:extLst>
            </p:cNvPr>
            <p:cNvSpPr/>
            <p:nvPr/>
          </p:nvSpPr>
          <p:spPr bwMode="auto">
            <a:xfrm>
              <a:off x="954842" y="2413379"/>
              <a:ext cx="287941" cy="113702"/>
            </a:xfrm>
            <a:custGeom>
              <a:avLst/>
              <a:gdLst>
                <a:gd name="T0" fmla="*/ 166 w 166"/>
                <a:gd name="T1" fmla="*/ 0 h 58"/>
                <a:gd name="T2" fmla="*/ 0 w 166"/>
                <a:gd name="T3" fmla="*/ 29 h 58"/>
                <a:gd name="T4" fmla="*/ 166 w 166"/>
                <a:gd name="T5" fmla="*/ 58 h 58"/>
                <a:gd name="T6" fmla="*/ 166 w 16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58">
                  <a:moveTo>
                    <a:pt x="166" y="0"/>
                  </a:moveTo>
                  <a:cubicBezTo>
                    <a:pt x="74" y="0"/>
                    <a:pt x="0" y="13"/>
                    <a:pt x="0" y="29"/>
                  </a:cubicBezTo>
                  <a:cubicBezTo>
                    <a:pt x="0" y="45"/>
                    <a:pt x="74" y="58"/>
                    <a:pt x="166" y="58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0" name="isľîďé">
              <a:extLst>
                <a:ext uri="{FF2B5EF4-FFF2-40B4-BE49-F238E27FC236}">
                  <a16:creationId xmlns:a16="http://schemas.microsoft.com/office/drawing/2014/main" xmlns="" id="{B436A01F-B92C-4001-937A-F7EAD1F3A00C}"/>
                </a:ext>
              </a:extLst>
            </p:cNvPr>
            <p:cNvSpPr/>
            <p:nvPr/>
          </p:nvSpPr>
          <p:spPr bwMode="auto">
            <a:xfrm>
              <a:off x="954840" y="2466446"/>
              <a:ext cx="4414645" cy="361712"/>
            </a:xfrm>
            <a:custGeom>
              <a:avLst/>
              <a:gdLst>
                <a:gd name="connsiteX0" fmla="*/ 5763822 w 6003710"/>
                <a:gd name="connsiteY0" fmla="*/ 0 h 482282"/>
                <a:gd name="connsiteX1" fmla="*/ 6003710 w 6003710"/>
                <a:gd name="connsiteY1" fmla="*/ 239887 h 482282"/>
                <a:gd name="connsiteX2" fmla="*/ 5812168 w 6003710"/>
                <a:gd name="connsiteY2" fmla="*/ 474900 h 482282"/>
                <a:gd name="connsiteX3" fmla="*/ 5766307 w 6003710"/>
                <a:gd name="connsiteY3" fmla="*/ 479524 h 482282"/>
                <a:gd name="connsiteX4" fmla="*/ 5766307 w 6003710"/>
                <a:gd name="connsiteY4" fmla="*/ 482282 h 482282"/>
                <a:gd name="connsiteX5" fmla="*/ 0 w 6003710"/>
                <a:gd name="connsiteY5" fmla="*/ 482282 h 482282"/>
                <a:gd name="connsiteX6" fmla="*/ 0 w 6003710"/>
                <a:gd name="connsiteY6" fmla="*/ 2517 h 482282"/>
                <a:gd name="connsiteX7" fmla="*/ 5738854 w 6003710"/>
                <a:gd name="connsiteY7" fmla="*/ 2517 h 48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3710" h="482282">
                  <a:moveTo>
                    <a:pt x="5763822" y="0"/>
                  </a:moveTo>
                  <a:cubicBezTo>
                    <a:pt x="5896308" y="0"/>
                    <a:pt x="6003710" y="107401"/>
                    <a:pt x="6003710" y="239887"/>
                  </a:cubicBezTo>
                  <a:cubicBezTo>
                    <a:pt x="6003710" y="355812"/>
                    <a:pt x="5921481" y="452532"/>
                    <a:pt x="5812168" y="474900"/>
                  </a:cubicBezTo>
                  <a:lnTo>
                    <a:pt x="5766307" y="479524"/>
                  </a:lnTo>
                  <a:lnTo>
                    <a:pt x="5766307" y="482282"/>
                  </a:lnTo>
                  <a:lnTo>
                    <a:pt x="0" y="482282"/>
                  </a:lnTo>
                  <a:lnTo>
                    <a:pt x="0" y="2517"/>
                  </a:lnTo>
                  <a:lnTo>
                    <a:pt x="5738854" y="251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1" name="iṡļïďé">
              <a:extLst>
                <a:ext uri="{FF2B5EF4-FFF2-40B4-BE49-F238E27FC236}">
                  <a16:creationId xmlns:a16="http://schemas.microsoft.com/office/drawing/2014/main" xmlns="" id="{8194511A-7F95-464F-B3BF-984CCD42FDFE}"/>
                </a:ext>
              </a:extLst>
            </p:cNvPr>
            <p:cNvSpPr/>
            <p:nvPr/>
          </p:nvSpPr>
          <p:spPr bwMode="auto">
            <a:xfrm>
              <a:off x="954842" y="2890491"/>
              <a:ext cx="287941" cy="113702"/>
            </a:xfrm>
            <a:custGeom>
              <a:avLst/>
              <a:gdLst>
                <a:gd name="T0" fmla="*/ 166 w 166"/>
                <a:gd name="T1" fmla="*/ 0 h 58"/>
                <a:gd name="T2" fmla="*/ 0 w 166"/>
                <a:gd name="T3" fmla="*/ 29 h 58"/>
                <a:gd name="T4" fmla="*/ 166 w 166"/>
                <a:gd name="T5" fmla="*/ 58 h 58"/>
                <a:gd name="T6" fmla="*/ 166 w 16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58">
                  <a:moveTo>
                    <a:pt x="166" y="0"/>
                  </a:moveTo>
                  <a:cubicBezTo>
                    <a:pt x="74" y="0"/>
                    <a:pt x="0" y="13"/>
                    <a:pt x="0" y="29"/>
                  </a:cubicBezTo>
                  <a:cubicBezTo>
                    <a:pt x="0" y="45"/>
                    <a:pt x="74" y="58"/>
                    <a:pt x="166" y="58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2" name="îṥḷîḍè">
              <a:extLst>
                <a:ext uri="{FF2B5EF4-FFF2-40B4-BE49-F238E27FC236}">
                  <a16:creationId xmlns:a16="http://schemas.microsoft.com/office/drawing/2014/main" xmlns="" id="{EE78A9B3-0D9A-4C2A-93A0-9CF0766D37F2}"/>
                </a:ext>
              </a:extLst>
            </p:cNvPr>
            <p:cNvSpPr/>
            <p:nvPr/>
          </p:nvSpPr>
          <p:spPr bwMode="auto">
            <a:xfrm>
              <a:off x="954842" y="2945446"/>
              <a:ext cx="3861959" cy="359824"/>
            </a:xfrm>
            <a:custGeom>
              <a:avLst/>
              <a:gdLst>
                <a:gd name="connsiteX0" fmla="*/ 0 w 5149278"/>
                <a:gd name="connsiteY0" fmla="*/ 0 h 479765"/>
                <a:gd name="connsiteX1" fmla="*/ 4908604 w 5149278"/>
                <a:gd name="connsiteY1" fmla="*/ 0 h 479765"/>
                <a:gd name="connsiteX2" fmla="*/ 4908604 w 5149278"/>
                <a:gd name="connsiteY2" fmla="*/ 129 h 479765"/>
                <a:gd name="connsiteX3" fmla="*/ 4909878 w 5149278"/>
                <a:gd name="connsiteY3" fmla="*/ 0 h 479765"/>
                <a:gd name="connsiteX4" fmla="*/ 5149278 w 5149278"/>
                <a:gd name="connsiteY4" fmla="*/ 239400 h 479765"/>
                <a:gd name="connsiteX5" fmla="*/ 4909878 w 5149278"/>
                <a:gd name="connsiteY5" fmla="*/ 478800 h 479765"/>
                <a:gd name="connsiteX6" fmla="*/ 4908604 w 5149278"/>
                <a:gd name="connsiteY6" fmla="*/ 478672 h 479765"/>
                <a:gd name="connsiteX7" fmla="*/ 4908604 w 5149278"/>
                <a:gd name="connsiteY7" fmla="*/ 479765 h 479765"/>
                <a:gd name="connsiteX8" fmla="*/ 0 w 5149278"/>
                <a:gd name="connsiteY8" fmla="*/ 479765 h 47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9278" h="479765">
                  <a:moveTo>
                    <a:pt x="0" y="0"/>
                  </a:moveTo>
                  <a:lnTo>
                    <a:pt x="4908604" y="0"/>
                  </a:lnTo>
                  <a:lnTo>
                    <a:pt x="4908604" y="129"/>
                  </a:lnTo>
                  <a:lnTo>
                    <a:pt x="4909878" y="0"/>
                  </a:lnTo>
                  <a:cubicBezTo>
                    <a:pt x="5042095" y="0"/>
                    <a:pt x="5149278" y="107183"/>
                    <a:pt x="5149278" y="239400"/>
                  </a:cubicBezTo>
                  <a:cubicBezTo>
                    <a:pt x="5149278" y="371617"/>
                    <a:pt x="5042095" y="478800"/>
                    <a:pt x="4909878" y="478800"/>
                  </a:cubicBezTo>
                  <a:lnTo>
                    <a:pt x="4908604" y="478672"/>
                  </a:lnTo>
                  <a:lnTo>
                    <a:pt x="4908604" y="479765"/>
                  </a:lnTo>
                  <a:lnTo>
                    <a:pt x="0" y="4797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iṣļîďè">
              <a:extLst>
                <a:ext uri="{FF2B5EF4-FFF2-40B4-BE49-F238E27FC236}">
                  <a16:creationId xmlns:a16="http://schemas.microsoft.com/office/drawing/2014/main" xmlns="" id="{5657D62B-EAC9-4048-A004-8ECB36F68CC9}"/>
                </a:ext>
              </a:extLst>
            </p:cNvPr>
            <p:cNvSpPr/>
            <p:nvPr/>
          </p:nvSpPr>
          <p:spPr bwMode="auto">
            <a:xfrm>
              <a:off x="954842" y="3367603"/>
              <a:ext cx="287941" cy="113702"/>
            </a:xfrm>
            <a:custGeom>
              <a:avLst/>
              <a:gdLst>
                <a:gd name="T0" fmla="*/ 166 w 166"/>
                <a:gd name="T1" fmla="*/ 0 h 58"/>
                <a:gd name="T2" fmla="*/ 0 w 166"/>
                <a:gd name="T3" fmla="*/ 29 h 58"/>
                <a:gd name="T4" fmla="*/ 166 w 166"/>
                <a:gd name="T5" fmla="*/ 58 h 58"/>
                <a:gd name="T6" fmla="*/ 166 w 16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58">
                  <a:moveTo>
                    <a:pt x="166" y="0"/>
                  </a:moveTo>
                  <a:cubicBezTo>
                    <a:pt x="74" y="0"/>
                    <a:pt x="0" y="13"/>
                    <a:pt x="0" y="29"/>
                  </a:cubicBezTo>
                  <a:cubicBezTo>
                    <a:pt x="0" y="45"/>
                    <a:pt x="74" y="58"/>
                    <a:pt x="166" y="58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4" name="îṡľîḍè">
              <a:extLst>
                <a:ext uri="{FF2B5EF4-FFF2-40B4-BE49-F238E27FC236}">
                  <a16:creationId xmlns:a16="http://schemas.microsoft.com/office/drawing/2014/main" xmlns="" id="{8DD40C2D-EBD5-4936-9929-1E3C63EA4014}"/>
                </a:ext>
              </a:extLst>
            </p:cNvPr>
            <p:cNvSpPr/>
            <p:nvPr/>
          </p:nvSpPr>
          <p:spPr bwMode="auto">
            <a:xfrm>
              <a:off x="954842" y="3422560"/>
              <a:ext cx="3697575" cy="359824"/>
            </a:xfrm>
            <a:custGeom>
              <a:avLst/>
              <a:gdLst>
                <a:gd name="connsiteX0" fmla="*/ 0 w 3918937"/>
                <a:gd name="connsiteY0" fmla="*/ 0 h 479765"/>
                <a:gd name="connsiteX1" fmla="*/ 3689404 w 3918937"/>
                <a:gd name="connsiteY1" fmla="*/ 0 h 479765"/>
                <a:gd name="connsiteX2" fmla="*/ 3689404 w 3918937"/>
                <a:gd name="connsiteY2" fmla="*/ 1960 h 479765"/>
                <a:gd name="connsiteX3" fmla="*/ 3727785 w 3918937"/>
                <a:gd name="connsiteY3" fmla="*/ 5829 h 479765"/>
                <a:gd name="connsiteX4" fmla="*/ 3918937 w 3918937"/>
                <a:gd name="connsiteY4" fmla="*/ 240365 h 479765"/>
                <a:gd name="connsiteX5" fmla="*/ 3727785 w 3918937"/>
                <a:gd name="connsiteY5" fmla="*/ 474901 h 479765"/>
                <a:gd name="connsiteX6" fmla="*/ 3689404 w 3918937"/>
                <a:gd name="connsiteY6" fmla="*/ 478770 h 479765"/>
                <a:gd name="connsiteX7" fmla="*/ 3689404 w 3918937"/>
                <a:gd name="connsiteY7" fmla="*/ 479765 h 479765"/>
                <a:gd name="connsiteX8" fmla="*/ 3679537 w 3918937"/>
                <a:gd name="connsiteY8" fmla="*/ 479765 h 479765"/>
                <a:gd name="connsiteX9" fmla="*/ 0 w 3918937"/>
                <a:gd name="connsiteY9" fmla="*/ 479765 h 47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8937" h="479765">
                  <a:moveTo>
                    <a:pt x="0" y="0"/>
                  </a:moveTo>
                  <a:lnTo>
                    <a:pt x="3689404" y="0"/>
                  </a:lnTo>
                  <a:lnTo>
                    <a:pt x="3689404" y="1960"/>
                  </a:lnTo>
                  <a:lnTo>
                    <a:pt x="3727785" y="5829"/>
                  </a:lnTo>
                  <a:cubicBezTo>
                    <a:pt x="3836875" y="28152"/>
                    <a:pt x="3918937" y="124675"/>
                    <a:pt x="3918937" y="240365"/>
                  </a:cubicBezTo>
                  <a:cubicBezTo>
                    <a:pt x="3918937" y="356055"/>
                    <a:pt x="3836875" y="452578"/>
                    <a:pt x="3727785" y="474901"/>
                  </a:cubicBezTo>
                  <a:lnTo>
                    <a:pt x="3689404" y="478770"/>
                  </a:lnTo>
                  <a:lnTo>
                    <a:pt x="3689404" y="479765"/>
                  </a:lnTo>
                  <a:lnTo>
                    <a:pt x="3679537" y="479765"/>
                  </a:lnTo>
                  <a:lnTo>
                    <a:pt x="0" y="4797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5" name="îśḻiḋé">
              <a:extLst>
                <a:ext uri="{FF2B5EF4-FFF2-40B4-BE49-F238E27FC236}">
                  <a16:creationId xmlns:a16="http://schemas.microsoft.com/office/drawing/2014/main" xmlns="" id="{9E8D93A4-E454-429E-A249-C360614B24DB}"/>
                </a:ext>
              </a:extLst>
            </p:cNvPr>
            <p:cNvSpPr/>
            <p:nvPr/>
          </p:nvSpPr>
          <p:spPr bwMode="auto">
            <a:xfrm>
              <a:off x="954842" y="3844715"/>
              <a:ext cx="287941" cy="113702"/>
            </a:xfrm>
            <a:custGeom>
              <a:avLst/>
              <a:gdLst>
                <a:gd name="T0" fmla="*/ 166 w 166"/>
                <a:gd name="T1" fmla="*/ 0 h 58"/>
                <a:gd name="T2" fmla="*/ 0 w 166"/>
                <a:gd name="T3" fmla="*/ 29 h 58"/>
                <a:gd name="T4" fmla="*/ 166 w 166"/>
                <a:gd name="T5" fmla="*/ 58 h 58"/>
                <a:gd name="T6" fmla="*/ 166 w 16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58">
                  <a:moveTo>
                    <a:pt x="166" y="0"/>
                  </a:moveTo>
                  <a:cubicBezTo>
                    <a:pt x="74" y="0"/>
                    <a:pt x="0" y="13"/>
                    <a:pt x="0" y="29"/>
                  </a:cubicBezTo>
                  <a:cubicBezTo>
                    <a:pt x="0" y="45"/>
                    <a:pt x="74" y="58"/>
                    <a:pt x="166" y="58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6" name="îṡḷîďé">
              <a:extLst>
                <a:ext uri="{FF2B5EF4-FFF2-40B4-BE49-F238E27FC236}">
                  <a16:creationId xmlns:a16="http://schemas.microsoft.com/office/drawing/2014/main" xmlns="" id="{BCCABDC1-4ADA-444C-BF55-2D48A5A60C8E}"/>
                </a:ext>
              </a:extLst>
            </p:cNvPr>
            <p:cNvSpPr/>
            <p:nvPr/>
          </p:nvSpPr>
          <p:spPr bwMode="auto">
            <a:xfrm>
              <a:off x="954842" y="3899672"/>
              <a:ext cx="3263720" cy="364160"/>
            </a:xfrm>
            <a:custGeom>
              <a:avLst/>
              <a:gdLst>
                <a:gd name="connsiteX0" fmla="*/ 0 w 4776529"/>
                <a:gd name="connsiteY0" fmla="*/ 0 h 485547"/>
                <a:gd name="connsiteX1" fmla="*/ 4537128 w 4776529"/>
                <a:gd name="connsiteY1" fmla="*/ 0 h 485547"/>
                <a:gd name="connsiteX2" fmla="*/ 4537128 w 4776529"/>
                <a:gd name="connsiteY2" fmla="*/ 6747 h 485547"/>
                <a:gd name="connsiteX3" fmla="*/ 4537129 w 4776529"/>
                <a:gd name="connsiteY3" fmla="*/ 6747 h 485547"/>
                <a:gd name="connsiteX4" fmla="*/ 4776529 w 4776529"/>
                <a:gd name="connsiteY4" fmla="*/ 246147 h 485547"/>
                <a:gd name="connsiteX5" fmla="*/ 4537129 w 4776529"/>
                <a:gd name="connsiteY5" fmla="*/ 485547 h 485547"/>
                <a:gd name="connsiteX6" fmla="*/ 4488882 w 4776529"/>
                <a:gd name="connsiteY6" fmla="*/ 480683 h 485547"/>
                <a:gd name="connsiteX7" fmla="*/ 4485924 w 4776529"/>
                <a:gd name="connsiteY7" fmla="*/ 479765 h 485547"/>
                <a:gd name="connsiteX8" fmla="*/ 0 w 4776529"/>
                <a:gd name="connsiteY8" fmla="*/ 479765 h 48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6529" h="485547">
                  <a:moveTo>
                    <a:pt x="0" y="0"/>
                  </a:moveTo>
                  <a:lnTo>
                    <a:pt x="4537128" y="0"/>
                  </a:lnTo>
                  <a:lnTo>
                    <a:pt x="4537128" y="6747"/>
                  </a:lnTo>
                  <a:lnTo>
                    <a:pt x="4537129" y="6747"/>
                  </a:lnTo>
                  <a:cubicBezTo>
                    <a:pt x="4669346" y="6747"/>
                    <a:pt x="4776529" y="113930"/>
                    <a:pt x="4776529" y="246147"/>
                  </a:cubicBezTo>
                  <a:cubicBezTo>
                    <a:pt x="4776529" y="378364"/>
                    <a:pt x="4669346" y="485547"/>
                    <a:pt x="4537129" y="485547"/>
                  </a:cubicBezTo>
                  <a:cubicBezTo>
                    <a:pt x="4520602" y="485547"/>
                    <a:pt x="4504466" y="483872"/>
                    <a:pt x="4488882" y="480683"/>
                  </a:cubicBezTo>
                  <a:lnTo>
                    <a:pt x="4485924" y="479765"/>
                  </a:lnTo>
                  <a:lnTo>
                    <a:pt x="0" y="4797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16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7" name="íšļiďé">
              <a:extLst>
                <a:ext uri="{FF2B5EF4-FFF2-40B4-BE49-F238E27FC236}">
                  <a16:creationId xmlns:a16="http://schemas.microsoft.com/office/drawing/2014/main" xmlns="" id="{FFB9E56E-9A31-409A-809D-B123212DC72F}"/>
                </a:ext>
              </a:extLst>
            </p:cNvPr>
            <p:cNvSpPr/>
            <p:nvPr/>
          </p:nvSpPr>
          <p:spPr bwMode="auto">
            <a:xfrm>
              <a:off x="954842" y="4321827"/>
              <a:ext cx="287941" cy="113702"/>
            </a:xfrm>
            <a:custGeom>
              <a:avLst/>
              <a:gdLst>
                <a:gd name="T0" fmla="*/ 166 w 166"/>
                <a:gd name="T1" fmla="*/ 0 h 58"/>
                <a:gd name="T2" fmla="*/ 0 w 166"/>
                <a:gd name="T3" fmla="*/ 29 h 58"/>
                <a:gd name="T4" fmla="*/ 166 w 166"/>
                <a:gd name="T5" fmla="*/ 58 h 58"/>
                <a:gd name="T6" fmla="*/ 166 w 16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58">
                  <a:moveTo>
                    <a:pt x="166" y="0"/>
                  </a:moveTo>
                  <a:cubicBezTo>
                    <a:pt x="74" y="0"/>
                    <a:pt x="0" y="13"/>
                    <a:pt x="0" y="29"/>
                  </a:cubicBezTo>
                  <a:cubicBezTo>
                    <a:pt x="0" y="45"/>
                    <a:pt x="74" y="58"/>
                    <a:pt x="166" y="58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  <a:endParaRPr/>
            </a:p>
          </p:txBody>
        </p:sp>
        <p:sp>
          <p:nvSpPr>
            <p:cNvPr id="48" name="íṧlíďè">
              <a:extLst>
                <a:ext uri="{FF2B5EF4-FFF2-40B4-BE49-F238E27FC236}">
                  <a16:creationId xmlns:a16="http://schemas.microsoft.com/office/drawing/2014/main" xmlns="" id="{0B20E287-F0D9-4ACF-9CA1-14BDE3297BF3}"/>
                </a:ext>
              </a:extLst>
            </p:cNvPr>
            <p:cNvSpPr/>
            <p:nvPr/>
          </p:nvSpPr>
          <p:spPr bwMode="auto">
            <a:xfrm>
              <a:off x="954841" y="4376783"/>
              <a:ext cx="2546653" cy="360995"/>
            </a:xfrm>
            <a:custGeom>
              <a:avLst/>
              <a:gdLst>
                <a:gd name="connsiteX0" fmla="*/ 0 w 2748886"/>
                <a:gd name="connsiteY0" fmla="*/ 0 h 481327"/>
                <a:gd name="connsiteX1" fmla="*/ 2527353 w 2748886"/>
                <a:gd name="connsiteY1" fmla="*/ 0 h 481327"/>
                <a:gd name="connsiteX2" fmla="*/ 2527353 w 2748886"/>
                <a:gd name="connsiteY2" fmla="*/ 4328 h 481327"/>
                <a:gd name="connsiteX3" fmla="*/ 2557734 w 2748886"/>
                <a:gd name="connsiteY3" fmla="*/ 7391 h 481327"/>
                <a:gd name="connsiteX4" fmla="*/ 2748886 w 2748886"/>
                <a:gd name="connsiteY4" fmla="*/ 241927 h 481327"/>
                <a:gd name="connsiteX5" fmla="*/ 2557734 w 2748886"/>
                <a:gd name="connsiteY5" fmla="*/ 476463 h 481327"/>
                <a:gd name="connsiteX6" fmla="*/ 2527353 w 2748886"/>
                <a:gd name="connsiteY6" fmla="*/ 479526 h 481327"/>
                <a:gd name="connsiteX7" fmla="*/ 2527353 w 2748886"/>
                <a:gd name="connsiteY7" fmla="*/ 479765 h 481327"/>
                <a:gd name="connsiteX8" fmla="*/ 2524981 w 2748886"/>
                <a:gd name="connsiteY8" fmla="*/ 479765 h 481327"/>
                <a:gd name="connsiteX9" fmla="*/ 2509486 w 2748886"/>
                <a:gd name="connsiteY9" fmla="*/ 481327 h 481327"/>
                <a:gd name="connsiteX10" fmla="*/ 2493991 w 2748886"/>
                <a:gd name="connsiteY10" fmla="*/ 479765 h 481327"/>
                <a:gd name="connsiteX11" fmla="*/ 0 w 2748886"/>
                <a:gd name="connsiteY11" fmla="*/ 479765 h 48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8886" h="481327">
                  <a:moveTo>
                    <a:pt x="0" y="0"/>
                  </a:moveTo>
                  <a:lnTo>
                    <a:pt x="2527353" y="0"/>
                  </a:lnTo>
                  <a:lnTo>
                    <a:pt x="2527353" y="4328"/>
                  </a:lnTo>
                  <a:lnTo>
                    <a:pt x="2557734" y="7391"/>
                  </a:lnTo>
                  <a:cubicBezTo>
                    <a:pt x="2666824" y="29714"/>
                    <a:pt x="2748886" y="126237"/>
                    <a:pt x="2748886" y="241927"/>
                  </a:cubicBezTo>
                  <a:cubicBezTo>
                    <a:pt x="2748886" y="357617"/>
                    <a:pt x="2666824" y="454140"/>
                    <a:pt x="2557734" y="476463"/>
                  </a:cubicBezTo>
                  <a:lnTo>
                    <a:pt x="2527353" y="479526"/>
                  </a:lnTo>
                  <a:lnTo>
                    <a:pt x="2527353" y="479765"/>
                  </a:lnTo>
                  <a:lnTo>
                    <a:pt x="2524981" y="479765"/>
                  </a:lnTo>
                  <a:lnTo>
                    <a:pt x="2509486" y="481327"/>
                  </a:lnTo>
                  <a:lnTo>
                    <a:pt x="2493991" y="479765"/>
                  </a:lnTo>
                  <a:lnTo>
                    <a:pt x="0" y="4797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lang="en-US" altLang="zh-CN" sz="16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8423DFC-FB74-490A-8DC8-E1FC964E43F5}"/>
              </a:ext>
            </a:extLst>
          </p:cNvPr>
          <p:cNvSpPr/>
          <p:nvPr/>
        </p:nvSpPr>
        <p:spPr>
          <a:xfrm>
            <a:off x="943076" y="2121854"/>
            <a:ext cx="4397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spcBef>
                <a:spcPts val="45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合理定位目标高校（冲、稳、保原则）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D76AF35-D7EC-4386-B673-3B137F761774}"/>
              </a:ext>
            </a:extLst>
          </p:cNvPr>
          <p:cNvSpPr/>
          <p:nvPr/>
        </p:nvSpPr>
        <p:spPr>
          <a:xfrm>
            <a:off x="943076" y="2887591"/>
            <a:ext cx="4903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45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留意目标高校近三年收生情况（排位、分数）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CD00E33-2AE8-4BAD-9FE3-FAB40578D1F1}"/>
              </a:ext>
            </a:extLst>
          </p:cNvPr>
          <p:cNvSpPr/>
          <p:nvPr/>
        </p:nvSpPr>
        <p:spPr>
          <a:xfrm>
            <a:off x="943076" y="3649351"/>
            <a:ext cx="6104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45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留意高校招生章程（录取原则、报考条件、体检要求）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3DE2DF1-4373-41C6-8F8D-ECD1B443261C}"/>
              </a:ext>
            </a:extLst>
          </p:cNvPr>
          <p:cNvSpPr/>
          <p:nvPr/>
        </p:nvSpPr>
        <p:spPr>
          <a:xfrm>
            <a:off x="943076" y="4371246"/>
            <a:ext cx="5914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45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留意高校在校期间规定（转专业、辅修双学位、推免等）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594E148-5840-4161-8A07-5858DCC895D8}"/>
              </a:ext>
            </a:extLst>
          </p:cNvPr>
          <p:cNvSpPr/>
          <p:nvPr/>
        </p:nvSpPr>
        <p:spPr>
          <a:xfrm>
            <a:off x="943076" y="5137868"/>
            <a:ext cx="244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spcBef>
                <a:spcPts val="45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慎重选择不服从调剂</a:t>
            </a:r>
          </a:p>
        </p:txBody>
      </p:sp>
    </p:spTree>
    <p:extLst>
      <p:ext uri="{BB962C8B-B14F-4D97-AF65-F5344CB8AC3E}">
        <p14:creationId xmlns:p14="http://schemas.microsoft.com/office/powerpoint/2010/main" val="1959710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548376" y="143698"/>
            <a:ext cx="592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（三）学校情况</a:t>
            </a:r>
          </a:p>
        </p:txBody>
      </p:sp>
      <p:grpSp>
        <p:nvGrpSpPr>
          <p:cNvPr id="4" name="işḻídé">
            <a:extLst>
              <a:ext uri="{FF2B5EF4-FFF2-40B4-BE49-F238E27FC236}">
                <a16:creationId xmlns:a16="http://schemas.microsoft.com/office/drawing/2014/main" xmlns="" id="{995FEB78-F6D7-4320-9124-AB1A4F37E4CD}"/>
              </a:ext>
            </a:extLst>
          </p:cNvPr>
          <p:cNvGrpSpPr/>
          <p:nvPr/>
        </p:nvGrpSpPr>
        <p:grpSpPr>
          <a:xfrm>
            <a:off x="980088" y="1632735"/>
            <a:ext cx="2413439" cy="3168840"/>
            <a:chOff x="719667" y="3346351"/>
            <a:chExt cx="1712561" cy="4225120"/>
          </a:xfrm>
        </p:grpSpPr>
        <p:sp>
          <p:nvSpPr>
            <p:cNvPr id="5" name="ïṣľïḋe"/>
            <p:cNvSpPr/>
            <p:nvPr/>
          </p:nvSpPr>
          <p:spPr bwMode="auto">
            <a:xfrm>
              <a:off x="837320" y="3346351"/>
              <a:ext cx="1477256" cy="4225120"/>
            </a:xfrm>
            <a:prstGeom prst="rect">
              <a:avLst/>
            </a:prstGeom>
            <a:solidFill>
              <a:srgbClr val="DAE3F3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endParaRPr sz="1350" b="1" i="1" dirty="0"/>
            </a:p>
          </p:txBody>
        </p:sp>
        <p:grpSp>
          <p:nvGrpSpPr>
            <p:cNvPr id="6" name="iŝḷiḓê"/>
            <p:cNvGrpSpPr/>
            <p:nvPr/>
          </p:nvGrpSpPr>
          <p:grpSpPr>
            <a:xfrm>
              <a:off x="719667" y="3518997"/>
              <a:ext cx="1712561" cy="694459"/>
              <a:chOff x="3821112" y="2586038"/>
              <a:chExt cx="1912938" cy="852045"/>
            </a:xfrm>
          </p:grpSpPr>
          <p:sp>
            <p:nvSpPr>
              <p:cNvPr id="8" name="îšļiḍe"/>
              <p:cNvSpPr/>
              <p:nvPr/>
            </p:nvSpPr>
            <p:spPr bwMode="auto">
              <a:xfrm>
                <a:off x="3821112" y="2814638"/>
                <a:ext cx="1912938" cy="623445"/>
              </a:xfrm>
              <a:prstGeom prst="rect">
                <a:avLst/>
              </a:prstGeom>
              <a:solidFill>
                <a:srgbClr val="4472C4"/>
              </a:solidFill>
              <a:ln w="9525">
                <a:noFill/>
                <a:miter lim="800000"/>
              </a:ln>
            </p:spPr>
            <p:txBody>
              <a:bodyPr wrap="square" lIns="68580" tIns="34290" rIns="68580" bIns="34290" anchor="ctr">
                <a:no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1</a:t>
                </a:r>
                <a:r>
                  <a:rPr lang="en-US" altLang="zh-CN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.</a:t>
                </a: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学校招生卖点分析</a:t>
                </a:r>
                <a:endParaRPr lang="de-DE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9" name="iśḻîde"/>
              <p:cNvSpPr/>
              <p:nvPr/>
            </p:nvSpPr>
            <p:spPr>
              <a:xfrm flipH="1">
                <a:off x="3821905" y="2586038"/>
                <a:ext cx="127447" cy="228598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80" tIns="34290" rIns="68580" bIns="34290" anchor="ctr">
                <a:normAutofit fontScale="25000" lnSpcReduction="20000"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12" name="î$ļiḍè"/>
              <p:cNvSpPr/>
              <p:nvPr/>
            </p:nvSpPr>
            <p:spPr>
              <a:xfrm>
                <a:off x="5602632" y="2586038"/>
                <a:ext cx="128240" cy="228598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80" tIns="34290" rIns="68580" bIns="34290" anchor="ctr">
                <a:normAutofit fontScale="25000" lnSpcReduction="20000"/>
              </a:bodyPr>
              <a:lstStyle/>
              <a:p>
                <a:pPr algn="ctr"/>
                <a:endParaRPr sz="1350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206060" y="2325445"/>
            <a:ext cx="1962541" cy="2301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35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学校历史、师资力量、专业特色、科研实力、硬件设施、地理环境、社会口碑、发展潜力等（报考南医的N个理由）</a:t>
            </a:r>
          </a:p>
        </p:txBody>
      </p:sp>
      <p:sp>
        <p:nvSpPr>
          <p:cNvPr id="14" name="ïṣľïḋe"/>
          <p:cNvSpPr/>
          <p:nvPr/>
        </p:nvSpPr>
        <p:spPr bwMode="auto">
          <a:xfrm>
            <a:off x="3490748" y="2448572"/>
            <a:ext cx="2081834" cy="2353003"/>
          </a:xfrm>
          <a:prstGeom prst="rect">
            <a:avLst/>
          </a:prstGeom>
          <a:solidFill>
            <a:srgbClr val="FBE5D6"/>
          </a:solidFill>
          <a:ln w="9525">
            <a:noFill/>
            <a:miter lim="800000"/>
          </a:ln>
        </p:spPr>
        <p:txBody>
          <a:bodyPr wrap="square" lIns="68580" tIns="34290" rIns="68580" bIns="34290" anchor="t">
            <a:normAutofit/>
          </a:bodyPr>
          <a:lstStyle/>
          <a:p>
            <a:pPr algn="ctr">
              <a:lnSpc>
                <a:spcPct val="150000"/>
              </a:lnSpc>
            </a:pPr>
            <a:endParaRPr sz="1350" b="1" i="1" dirty="0"/>
          </a:p>
        </p:txBody>
      </p:sp>
      <p:grpSp>
        <p:nvGrpSpPr>
          <p:cNvPr id="15" name="iŝḷiḓê"/>
          <p:cNvGrpSpPr/>
          <p:nvPr/>
        </p:nvGrpSpPr>
        <p:grpSpPr>
          <a:xfrm>
            <a:off x="3324944" y="2578057"/>
            <a:ext cx="2413439" cy="520844"/>
            <a:chOff x="3821112" y="2586038"/>
            <a:chExt cx="1912938" cy="852045"/>
          </a:xfrm>
        </p:grpSpPr>
        <p:sp>
          <p:nvSpPr>
            <p:cNvPr id="16" name="îšļiḍe"/>
            <p:cNvSpPr/>
            <p:nvPr/>
          </p:nvSpPr>
          <p:spPr bwMode="auto">
            <a:xfrm>
              <a:off x="3821112" y="2814638"/>
              <a:ext cx="1912938" cy="62344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ctr">
              <a:no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.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学校的劣势与转换</a:t>
              </a:r>
              <a:endParaRPr lang="de-DE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iśḻîde"/>
            <p:cNvSpPr/>
            <p:nvPr/>
          </p:nvSpPr>
          <p:spPr>
            <a:xfrm flipH="1">
              <a:off x="3821905" y="2586038"/>
              <a:ext cx="127447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  <p:sp>
          <p:nvSpPr>
            <p:cNvPr id="18" name="î$ļiḍè"/>
            <p:cNvSpPr/>
            <p:nvPr/>
          </p:nvSpPr>
          <p:spPr>
            <a:xfrm>
              <a:off x="5602632" y="2586038"/>
              <a:ext cx="128240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</p:grpSp>
      <p:sp>
        <p:nvSpPr>
          <p:cNvPr id="19" name="矩形 18"/>
          <p:cNvSpPr/>
          <p:nvPr/>
        </p:nvSpPr>
        <p:spPr>
          <a:xfrm>
            <a:off x="3550917" y="3141283"/>
            <a:ext cx="1962541" cy="1021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35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师资力量、科研实力、硬件设施、地理环境等</a:t>
            </a:r>
          </a:p>
        </p:txBody>
      </p:sp>
      <p:grpSp>
        <p:nvGrpSpPr>
          <p:cNvPr id="20" name="işḻídé">
            <a:extLst>
              <a:ext uri="{FF2B5EF4-FFF2-40B4-BE49-F238E27FC236}">
                <a16:creationId xmlns:a16="http://schemas.microsoft.com/office/drawing/2014/main" xmlns="" id="{995FEB78-F6D7-4320-9124-AB1A4F37E4CD}"/>
              </a:ext>
            </a:extLst>
          </p:cNvPr>
          <p:cNvGrpSpPr/>
          <p:nvPr/>
        </p:nvGrpSpPr>
        <p:grpSpPr>
          <a:xfrm>
            <a:off x="5631704" y="1632735"/>
            <a:ext cx="2413439" cy="3168840"/>
            <a:chOff x="719667" y="3346351"/>
            <a:chExt cx="1712561" cy="4225120"/>
          </a:xfrm>
        </p:grpSpPr>
        <p:sp>
          <p:nvSpPr>
            <p:cNvPr id="21" name="ïṣľïḋe"/>
            <p:cNvSpPr/>
            <p:nvPr/>
          </p:nvSpPr>
          <p:spPr bwMode="auto">
            <a:xfrm>
              <a:off x="837320" y="3346351"/>
              <a:ext cx="1477256" cy="4225120"/>
            </a:xfrm>
            <a:prstGeom prst="rect">
              <a:avLst/>
            </a:prstGeom>
            <a:solidFill>
              <a:srgbClr val="DAE3F3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t">
              <a:normAutofit/>
            </a:bodyPr>
            <a:lstStyle/>
            <a:p>
              <a:pPr algn="ctr">
                <a:lnSpc>
                  <a:spcPct val="150000"/>
                </a:lnSpc>
              </a:pPr>
              <a:endParaRPr sz="1350" b="1" i="1" dirty="0"/>
            </a:p>
          </p:txBody>
        </p:sp>
        <p:grpSp>
          <p:nvGrpSpPr>
            <p:cNvPr id="22" name="iŝḷiḓê"/>
            <p:cNvGrpSpPr/>
            <p:nvPr/>
          </p:nvGrpSpPr>
          <p:grpSpPr>
            <a:xfrm>
              <a:off x="719667" y="3518997"/>
              <a:ext cx="1712561" cy="694459"/>
              <a:chOff x="3821112" y="2586038"/>
              <a:chExt cx="1912938" cy="852045"/>
            </a:xfrm>
          </p:grpSpPr>
          <p:sp>
            <p:nvSpPr>
              <p:cNvPr id="23" name="îšļiḍe"/>
              <p:cNvSpPr/>
              <p:nvPr/>
            </p:nvSpPr>
            <p:spPr bwMode="auto">
              <a:xfrm>
                <a:off x="3821112" y="2814638"/>
                <a:ext cx="1912938" cy="623445"/>
              </a:xfrm>
              <a:prstGeom prst="rect">
                <a:avLst/>
              </a:prstGeom>
              <a:solidFill>
                <a:srgbClr val="4472C4"/>
              </a:solidFill>
              <a:ln w="9525">
                <a:noFill/>
                <a:miter lim="800000"/>
              </a:ln>
            </p:spPr>
            <p:txBody>
              <a:bodyPr wrap="square" lIns="68580" tIns="34290" rIns="68580" bIns="34290" anchor="ctr">
                <a:no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3.重点与难点</a:t>
                </a:r>
                <a:endParaRPr lang="de-DE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24" name="iśḻîde"/>
              <p:cNvSpPr/>
              <p:nvPr/>
            </p:nvSpPr>
            <p:spPr>
              <a:xfrm flipH="1">
                <a:off x="3821905" y="2586038"/>
                <a:ext cx="127447" cy="228598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80" tIns="34290" rIns="68580" bIns="34290" anchor="ctr">
                <a:normAutofit fontScale="25000" lnSpcReduction="20000"/>
              </a:bodyPr>
              <a:lstStyle/>
              <a:p>
                <a:pPr algn="ctr"/>
                <a:endParaRPr sz="1350"/>
              </a:p>
            </p:txBody>
          </p:sp>
          <p:sp>
            <p:nvSpPr>
              <p:cNvPr id="25" name="î$ļiḍè"/>
              <p:cNvSpPr/>
              <p:nvPr/>
            </p:nvSpPr>
            <p:spPr>
              <a:xfrm>
                <a:off x="5602632" y="2586038"/>
                <a:ext cx="128240" cy="228598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80" tIns="34290" rIns="68580" bIns="34290" anchor="ctr">
                <a:normAutofit fontScale="25000" lnSpcReduction="20000"/>
              </a:bodyPr>
              <a:lstStyle/>
              <a:p>
                <a:pPr algn="ctr"/>
                <a:endParaRPr sz="1350"/>
              </a:p>
            </p:txBody>
          </p:sp>
        </p:grpSp>
      </p:grpSp>
      <p:sp>
        <p:nvSpPr>
          <p:cNvPr id="26" name="矩形 25"/>
          <p:cNvSpPr/>
          <p:nvPr/>
        </p:nvSpPr>
        <p:spPr>
          <a:xfrm>
            <a:off x="6001406" y="2359115"/>
            <a:ext cx="1771185" cy="76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35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从哪些角度结合？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45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如何客观表述？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/>
          <p:nvPr/>
        </p:nvSpPr>
        <p:spPr>
          <a:xfrm>
            <a:off x="596677" y="4173292"/>
            <a:ext cx="1839300" cy="161928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228600" lvl="1" indent="-228600" defTabSz="1111250">
              <a:spcBef>
                <a:spcPts val="600"/>
              </a:spcBef>
              <a:spcAft>
                <a:spcPct val="15000"/>
              </a:spcAft>
              <a:buChar char="•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</a:lstStyle>
          <a:p>
            <a:r>
              <a:rPr lang="en-US" altLang="zh-CN" dirty="0">
                <a:sym typeface="微软雅黑" panose="020B0503020204020204" pitchFamily="34" charset="-122"/>
              </a:rPr>
              <a:t>10</a:t>
            </a:r>
            <a:r>
              <a:rPr lang="zh-CN" altLang="en-US" dirty="0">
                <a:sym typeface="微软雅黑" panose="020B0503020204020204" pitchFamily="34" charset="-122"/>
              </a:rPr>
              <a:t>个博士学位授权一级学科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en-US" altLang="zh-CN" dirty="0">
                <a:sym typeface="微软雅黑" panose="020B0503020204020204" pitchFamily="34" charset="-122"/>
              </a:rPr>
              <a:t>16</a:t>
            </a:r>
            <a:r>
              <a:rPr lang="zh-CN" altLang="en-US" dirty="0">
                <a:sym typeface="微软雅黑" panose="020B0503020204020204" pitchFamily="34" charset="-122"/>
              </a:rPr>
              <a:t>个硕士学位授权一级学科</a:t>
            </a:r>
          </a:p>
          <a:p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2" name="Title 1"/>
          <p:cNvSpPr txBox="1"/>
          <p:nvPr/>
        </p:nvSpPr>
        <p:spPr>
          <a:xfrm>
            <a:off x="3396582" y="4208970"/>
            <a:ext cx="2508918" cy="105913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228600" lvl="1" indent="-228600" defTabSz="1111250">
              <a:spcBef>
                <a:spcPts val="600"/>
              </a:spcBef>
              <a:spcAft>
                <a:spcPct val="15000"/>
              </a:spcAft>
              <a:buChar char="•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</a:lstStyle>
          <a:p>
            <a:r>
              <a:rPr lang="en-US" altLang="zh-CN" dirty="0">
                <a:sym typeface="微软雅黑" panose="020B0503020204020204" pitchFamily="34" charset="-122"/>
              </a:rPr>
              <a:t>5</a:t>
            </a:r>
            <a:r>
              <a:rPr lang="zh-CN" altLang="en-US" dirty="0">
                <a:sym typeface="微软雅黑" panose="020B0503020204020204" pitchFamily="34" charset="-122"/>
              </a:rPr>
              <a:t>个国家重点及培育学科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en-US" altLang="zh-CN" dirty="0">
                <a:sym typeface="微软雅黑" panose="020B0503020204020204" pitchFamily="34" charset="-122"/>
              </a:rPr>
              <a:t>6</a:t>
            </a:r>
            <a:r>
              <a:rPr lang="zh-CN" altLang="en-US" dirty="0">
                <a:sym typeface="微软雅黑" panose="020B0503020204020204" pitchFamily="34" charset="-122"/>
              </a:rPr>
              <a:t>个国家中医药重点学科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en-US" altLang="zh-CN" dirty="0">
                <a:sym typeface="微软雅黑" panose="020B0503020204020204" pitchFamily="34" charset="-122"/>
              </a:rPr>
              <a:t>7</a:t>
            </a:r>
            <a:r>
              <a:rPr lang="zh-CN" altLang="en-US" dirty="0">
                <a:sym typeface="微软雅黑" panose="020B0503020204020204" pitchFamily="34" charset="-122"/>
              </a:rPr>
              <a:t>个学科入围</a:t>
            </a:r>
            <a:r>
              <a:rPr lang="en-US" altLang="zh-CN" dirty="0">
                <a:sym typeface="微软雅黑" panose="020B0503020204020204" pitchFamily="34" charset="-122"/>
              </a:rPr>
              <a:t>ESI</a:t>
            </a:r>
            <a:r>
              <a:rPr lang="zh-CN" altLang="en-US" dirty="0">
                <a:sym typeface="微软雅黑" panose="020B0503020204020204" pitchFamily="34" charset="-122"/>
              </a:rPr>
              <a:t>全球前</a:t>
            </a:r>
            <a:r>
              <a:rPr lang="en-US" altLang="zh-CN" dirty="0">
                <a:sym typeface="微软雅黑" panose="020B0503020204020204" pitchFamily="34" charset="-122"/>
              </a:rPr>
              <a:t>1%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34" name="Title 1"/>
          <p:cNvSpPr txBox="1"/>
          <p:nvPr/>
        </p:nvSpPr>
        <p:spPr>
          <a:xfrm>
            <a:off x="2058625" y="1471157"/>
            <a:ext cx="1712147" cy="1185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228600" lvl="1" indent="-228600" defTabSz="1111250">
              <a:spcBef>
                <a:spcPts val="600"/>
              </a:spcBef>
              <a:spcAft>
                <a:spcPct val="15000"/>
              </a:spcAft>
              <a:buChar char="•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</a:lstStyle>
          <a:p>
            <a:r>
              <a:rPr lang="zh-CN" altLang="en-US" dirty="0">
                <a:sym typeface="微软雅黑" panose="020B0503020204020204" pitchFamily="34" charset="-122"/>
              </a:rPr>
              <a:t>医学类博士学位授权一级学科数在全国独立医科院校中排名第二</a:t>
            </a:r>
          </a:p>
        </p:txBody>
      </p:sp>
      <p:sp>
        <p:nvSpPr>
          <p:cNvPr id="38" name="Title 1"/>
          <p:cNvSpPr txBox="1"/>
          <p:nvPr/>
        </p:nvSpPr>
        <p:spPr>
          <a:xfrm>
            <a:off x="5448300" y="1472173"/>
            <a:ext cx="1504950" cy="1185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228600" lvl="1" indent="-228600" defTabSz="1111250">
              <a:spcBef>
                <a:spcPts val="600"/>
              </a:spcBef>
              <a:spcAft>
                <a:spcPct val="15000"/>
              </a:spcAft>
              <a:buChar char="•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</a:lstStyle>
          <a:p>
            <a:r>
              <a:rPr lang="zh-CN" altLang="en-US" dirty="0">
                <a:sym typeface="微软雅黑" panose="020B0503020204020204" pitchFamily="34" charset="-122"/>
              </a:rPr>
              <a:t>唯一一所开设八年制医学教育的独立医科院校</a:t>
            </a:r>
          </a:p>
        </p:txBody>
      </p:sp>
      <p:sp>
        <p:nvSpPr>
          <p:cNvPr id="37" name="Title 1"/>
          <p:cNvSpPr txBox="1"/>
          <p:nvPr/>
        </p:nvSpPr>
        <p:spPr>
          <a:xfrm>
            <a:off x="7045657" y="4238972"/>
            <a:ext cx="1509443" cy="6251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228600" lvl="1" indent="-228600" defTabSz="1111250">
              <a:spcBef>
                <a:spcPts val="600"/>
              </a:spcBef>
              <a:spcAft>
                <a:spcPct val="15000"/>
              </a:spcAft>
              <a:buChar char="•"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2pPr>
          </a:lstStyle>
          <a:p>
            <a:r>
              <a:rPr lang="en-US" altLang="zh-CN" dirty="0">
                <a:sym typeface="微软雅黑" panose="020B0503020204020204" pitchFamily="34" charset="-122"/>
              </a:rPr>
              <a:t>8</a:t>
            </a:r>
            <a:r>
              <a:rPr lang="zh-CN" altLang="en-US" dirty="0">
                <a:sym typeface="微软雅黑" panose="020B0503020204020204" pitchFamily="34" charset="-122"/>
              </a:rPr>
              <a:t>个博士后流动站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3079703" y="164891"/>
            <a:ext cx="273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学科优势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24</a:t>
            </a:fld>
            <a:endParaRPr lang="zh-CN" altLang="en-US"/>
          </a:p>
        </p:txBody>
      </p:sp>
      <p:grpSp>
        <p:nvGrpSpPr>
          <p:cNvPr id="23" name="#24365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AB58A11B-6F7B-4B44-8AF7-C343D51CDB6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57596" y="2883429"/>
            <a:ext cx="7416728" cy="1047988"/>
            <a:chOff x="1151515" y="2939891"/>
            <a:chExt cx="9888971" cy="1397317"/>
          </a:xfrm>
        </p:grpSpPr>
        <p:sp>
          <p:nvSpPr>
            <p:cNvPr id="35" name="iṧḻíḓé">
              <a:extLst>
                <a:ext uri="{FF2B5EF4-FFF2-40B4-BE49-F238E27FC236}">
                  <a16:creationId xmlns:a16="http://schemas.microsoft.com/office/drawing/2014/main" xmlns="" id="{C0EC9998-8938-4EE3-9DB6-FAFDD09EF152}"/>
                </a:ext>
              </a:extLst>
            </p:cNvPr>
            <p:cNvSpPr/>
            <p:nvPr/>
          </p:nvSpPr>
          <p:spPr bwMode="auto">
            <a:xfrm>
              <a:off x="3272834" y="2941486"/>
              <a:ext cx="1403697" cy="1394127"/>
            </a:xfrm>
            <a:custGeom>
              <a:avLst/>
              <a:gdLst>
                <a:gd name="T0" fmla="*/ 1396929 w 19679"/>
                <a:gd name="T1" fmla="*/ 1387475 h 21600"/>
                <a:gd name="T2" fmla="*/ 1396929 w 19679"/>
                <a:gd name="T3" fmla="*/ 1387475 h 21600"/>
                <a:gd name="T4" fmla="*/ 1396929 w 19679"/>
                <a:gd name="T5" fmla="*/ 1387475 h 21600"/>
                <a:gd name="T6" fmla="*/ 1396929 w 19679"/>
                <a:gd name="T7" fmla="*/ 13874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21600">
                  <a:moveTo>
                    <a:pt x="9840" y="0"/>
                  </a:moveTo>
                  <a:cubicBezTo>
                    <a:pt x="7322" y="0"/>
                    <a:pt x="4802" y="1061"/>
                    <a:pt x="2881" y="3185"/>
                  </a:cubicBezTo>
                  <a:cubicBezTo>
                    <a:pt x="-961" y="7432"/>
                    <a:pt x="-961" y="14317"/>
                    <a:pt x="2881" y="18564"/>
                  </a:cubicBezTo>
                  <a:cubicBezTo>
                    <a:pt x="4403" y="20245"/>
                    <a:pt x="6299" y="21250"/>
                    <a:pt x="8273" y="21599"/>
                  </a:cubicBezTo>
                  <a:cubicBezTo>
                    <a:pt x="8280" y="21196"/>
                    <a:pt x="8288" y="20786"/>
                    <a:pt x="8291" y="20399"/>
                  </a:cubicBezTo>
                  <a:cubicBezTo>
                    <a:pt x="8298" y="19449"/>
                    <a:pt x="7895" y="18952"/>
                    <a:pt x="7454" y="18205"/>
                  </a:cubicBezTo>
                  <a:cubicBezTo>
                    <a:pt x="7100" y="17604"/>
                    <a:pt x="7030" y="16970"/>
                    <a:pt x="6909" y="16284"/>
                  </a:cubicBezTo>
                  <a:cubicBezTo>
                    <a:pt x="6776" y="15533"/>
                    <a:pt x="6599" y="14888"/>
                    <a:pt x="6753" y="14112"/>
                  </a:cubicBezTo>
                  <a:cubicBezTo>
                    <a:pt x="6887" y="13434"/>
                    <a:pt x="7281" y="13322"/>
                    <a:pt x="7787" y="13110"/>
                  </a:cubicBezTo>
                  <a:cubicBezTo>
                    <a:pt x="7554" y="12673"/>
                    <a:pt x="7406" y="12140"/>
                    <a:pt x="7790" y="11734"/>
                  </a:cubicBezTo>
                  <a:cubicBezTo>
                    <a:pt x="8060" y="11449"/>
                    <a:pt x="8680" y="11481"/>
                    <a:pt x="8951" y="11734"/>
                  </a:cubicBezTo>
                  <a:cubicBezTo>
                    <a:pt x="8952" y="10799"/>
                    <a:pt x="8650" y="9866"/>
                    <a:pt x="8398" y="8977"/>
                  </a:cubicBezTo>
                  <a:cubicBezTo>
                    <a:pt x="8241" y="8425"/>
                    <a:pt x="8213" y="7832"/>
                    <a:pt x="8068" y="7277"/>
                  </a:cubicBezTo>
                  <a:cubicBezTo>
                    <a:pt x="7963" y="6878"/>
                    <a:pt x="7786" y="6442"/>
                    <a:pt x="7764" y="6025"/>
                  </a:cubicBezTo>
                  <a:cubicBezTo>
                    <a:pt x="7707" y="4971"/>
                    <a:pt x="8821" y="5095"/>
                    <a:pt x="9034" y="6016"/>
                  </a:cubicBezTo>
                  <a:cubicBezTo>
                    <a:pt x="9248" y="6940"/>
                    <a:pt x="9675" y="8095"/>
                    <a:pt x="9790" y="9038"/>
                  </a:cubicBezTo>
                  <a:cubicBezTo>
                    <a:pt x="9832" y="9377"/>
                    <a:pt x="10225" y="11269"/>
                    <a:pt x="10518" y="11269"/>
                  </a:cubicBezTo>
                  <a:cubicBezTo>
                    <a:pt x="11000" y="11269"/>
                    <a:pt x="11177" y="9653"/>
                    <a:pt x="11285" y="9325"/>
                  </a:cubicBezTo>
                  <a:cubicBezTo>
                    <a:pt x="11460" y="8791"/>
                    <a:pt x="11555" y="8186"/>
                    <a:pt x="11596" y="7616"/>
                  </a:cubicBezTo>
                  <a:cubicBezTo>
                    <a:pt x="11626" y="7204"/>
                    <a:pt x="11663" y="6834"/>
                    <a:pt x="11804" y="6450"/>
                  </a:cubicBezTo>
                  <a:cubicBezTo>
                    <a:pt x="12132" y="5554"/>
                    <a:pt x="12881" y="5794"/>
                    <a:pt x="12976" y="6728"/>
                  </a:cubicBezTo>
                  <a:cubicBezTo>
                    <a:pt x="13032" y="7273"/>
                    <a:pt x="12812" y="7796"/>
                    <a:pt x="12776" y="8337"/>
                  </a:cubicBezTo>
                  <a:cubicBezTo>
                    <a:pt x="12740" y="8882"/>
                    <a:pt x="12629" y="9500"/>
                    <a:pt x="12459" y="10026"/>
                  </a:cubicBezTo>
                  <a:cubicBezTo>
                    <a:pt x="12320" y="10457"/>
                    <a:pt x="12422" y="10912"/>
                    <a:pt x="12334" y="11364"/>
                  </a:cubicBezTo>
                  <a:cubicBezTo>
                    <a:pt x="12243" y="11837"/>
                    <a:pt x="12155" y="12146"/>
                    <a:pt x="12267" y="12628"/>
                  </a:cubicBezTo>
                  <a:cubicBezTo>
                    <a:pt x="12513" y="13688"/>
                    <a:pt x="12427" y="14900"/>
                    <a:pt x="12454" y="15850"/>
                  </a:cubicBezTo>
                  <a:cubicBezTo>
                    <a:pt x="12478" y="16701"/>
                    <a:pt x="12402" y="17232"/>
                    <a:pt x="12215" y="18058"/>
                  </a:cubicBezTo>
                  <a:cubicBezTo>
                    <a:pt x="11974" y="19124"/>
                    <a:pt x="12145" y="20145"/>
                    <a:pt x="12111" y="21258"/>
                  </a:cubicBezTo>
                  <a:cubicBezTo>
                    <a:pt x="12109" y="21322"/>
                    <a:pt x="12110" y="21381"/>
                    <a:pt x="12108" y="21444"/>
                  </a:cubicBezTo>
                  <a:cubicBezTo>
                    <a:pt x="13826" y="20996"/>
                    <a:pt x="15456" y="20044"/>
                    <a:pt x="16796" y="18564"/>
                  </a:cubicBezTo>
                  <a:cubicBezTo>
                    <a:pt x="20638" y="14317"/>
                    <a:pt x="20639" y="7432"/>
                    <a:pt x="16796" y="3185"/>
                  </a:cubicBezTo>
                  <a:cubicBezTo>
                    <a:pt x="14875" y="1061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en-US"/>
              </a:defPPr>
              <a:lvl1pPr marL="854074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1pPr>
              <a:lvl2pPr marL="1489073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2pPr>
              <a:lvl3pPr marL="2124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3pPr>
              <a:lvl4pPr marL="2759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4pPr>
              <a:lvl5pPr marL="3394071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5pPr>
              <a:lvl6pPr marL="2285998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6pPr>
              <a:lvl7pPr marL="27431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7pPr>
              <a:lvl8pPr marL="32003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8pPr>
              <a:lvl9pPr marL="3657596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36" name="îśḻïḑê">
              <a:extLst>
                <a:ext uri="{FF2B5EF4-FFF2-40B4-BE49-F238E27FC236}">
                  <a16:creationId xmlns:a16="http://schemas.microsoft.com/office/drawing/2014/main" xmlns="" id="{0659E3AC-736A-47FC-8571-0CB7A894AF7D}"/>
                </a:ext>
              </a:extLst>
            </p:cNvPr>
            <p:cNvSpPr/>
            <p:nvPr/>
          </p:nvSpPr>
          <p:spPr bwMode="auto">
            <a:xfrm>
              <a:off x="7515472" y="2941885"/>
              <a:ext cx="1403697" cy="1393329"/>
            </a:xfrm>
            <a:custGeom>
              <a:avLst/>
              <a:gdLst>
                <a:gd name="T0" fmla="*/ 1396929 w 19679"/>
                <a:gd name="T1" fmla="*/ 1386681 h 21600"/>
                <a:gd name="T2" fmla="*/ 1396929 w 19679"/>
                <a:gd name="T3" fmla="*/ 1386681 h 21600"/>
                <a:gd name="T4" fmla="*/ 1396929 w 19679"/>
                <a:gd name="T5" fmla="*/ 1386681 h 21600"/>
                <a:gd name="T6" fmla="*/ 1396929 w 19679"/>
                <a:gd name="T7" fmla="*/ 13866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21600">
                  <a:moveTo>
                    <a:pt x="9840" y="0"/>
                  </a:moveTo>
                  <a:cubicBezTo>
                    <a:pt x="7322" y="0"/>
                    <a:pt x="4802" y="1061"/>
                    <a:pt x="2881" y="3186"/>
                  </a:cubicBezTo>
                  <a:cubicBezTo>
                    <a:pt x="-961" y="7434"/>
                    <a:pt x="-961" y="14323"/>
                    <a:pt x="2881" y="18571"/>
                  </a:cubicBezTo>
                  <a:cubicBezTo>
                    <a:pt x="4240" y="20074"/>
                    <a:pt x="5899" y="21033"/>
                    <a:pt x="7644" y="21473"/>
                  </a:cubicBezTo>
                  <a:cubicBezTo>
                    <a:pt x="7648" y="21252"/>
                    <a:pt x="7643" y="21031"/>
                    <a:pt x="7605" y="20818"/>
                  </a:cubicBezTo>
                  <a:cubicBezTo>
                    <a:pt x="7431" y="19848"/>
                    <a:pt x="7313" y="18994"/>
                    <a:pt x="7026" y="18045"/>
                  </a:cubicBezTo>
                  <a:cubicBezTo>
                    <a:pt x="6736" y="17091"/>
                    <a:pt x="6626" y="16134"/>
                    <a:pt x="6475" y="15147"/>
                  </a:cubicBezTo>
                  <a:cubicBezTo>
                    <a:pt x="6317" y="14118"/>
                    <a:pt x="6608" y="13106"/>
                    <a:pt x="6306" y="12092"/>
                  </a:cubicBezTo>
                  <a:cubicBezTo>
                    <a:pt x="6068" y="11295"/>
                    <a:pt x="5814" y="10409"/>
                    <a:pt x="5698" y="9570"/>
                  </a:cubicBezTo>
                  <a:cubicBezTo>
                    <a:pt x="5650" y="9227"/>
                    <a:pt x="5530" y="8463"/>
                    <a:pt x="5937" y="8323"/>
                  </a:cubicBezTo>
                  <a:cubicBezTo>
                    <a:pt x="6319" y="8202"/>
                    <a:pt x="6444" y="8426"/>
                    <a:pt x="6597" y="8694"/>
                  </a:cubicBezTo>
                  <a:cubicBezTo>
                    <a:pt x="6826" y="9095"/>
                    <a:pt x="6874" y="9335"/>
                    <a:pt x="6896" y="9794"/>
                  </a:cubicBezTo>
                  <a:cubicBezTo>
                    <a:pt x="6922" y="10356"/>
                    <a:pt x="7199" y="10966"/>
                    <a:pt x="7353" y="11498"/>
                  </a:cubicBezTo>
                  <a:cubicBezTo>
                    <a:pt x="7384" y="11604"/>
                    <a:pt x="7694" y="12372"/>
                    <a:pt x="7829" y="11989"/>
                  </a:cubicBezTo>
                  <a:cubicBezTo>
                    <a:pt x="7961" y="11613"/>
                    <a:pt x="7889" y="11440"/>
                    <a:pt x="7826" y="11032"/>
                  </a:cubicBezTo>
                  <a:cubicBezTo>
                    <a:pt x="7748" y="10528"/>
                    <a:pt x="7879" y="9965"/>
                    <a:pt x="7771" y="9461"/>
                  </a:cubicBezTo>
                  <a:cubicBezTo>
                    <a:pt x="7657" y="8925"/>
                    <a:pt x="7685" y="8198"/>
                    <a:pt x="7717" y="7645"/>
                  </a:cubicBezTo>
                  <a:cubicBezTo>
                    <a:pt x="7743" y="7191"/>
                    <a:pt x="7556" y="5321"/>
                    <a:pt x="8665" y="5823"/>
                  </a:cubicBezTo>
                  <a:cubicBezTo>
                    <a:pt x="8943" y="5949"/>
                    <a:pt x="8934" y="8058"/>
                    <a:pt x="8925" y="8734"/>
                  </a:cubicBezTo>
                  <a:cubicBezTo>
                    <a:pt x="8915" y="9462"/>
                    <a:pt x="8950" y="11499"/>
                    <a:pt x="9333" y="11495"/>
                  </a:cubicBezTo>
                  <a:cubicBezTo>
                    <a:pt x="9470" y="11428"/>
                    <a:pt x="9451" y="10067"/>
                    <a:pt x="9505" y="9814"/>
                  </a:cubicBezTo>
                  <a:cubicBezTo>
                    <a:pt x="9643" y="9155"/>
                    <a:pt x="9656" y="8384"/>
                    <a:pt x="9723" y="7705"/>
                  </a:cubicBezTo>
                  <a:cubicBezTo>
                    <a:pt x="9784" y="7081"/>
                    <a:pt x="9730" y="5332"/>
                    <a:pt x="10476" y="5280"/>
                  </a:cubicBezTo>
                  <a:cubicBezTo>
                    <a:pt x="11885" y="5280"/>
                    <a:pt x="10909" y="7410"/>
                    <a:pt x="10983" y="8191"/>
                  </a:cubicBezTo>
                  <a:cubicBezTo>
                    <a:pt x="11053" y="8931"/>
                    <a:pt x="10797" y="9574"/>
                    <a:pt x="10786" y="10311"/>
                  </a:cubicBezTo>
                  <a:cubicBezTo>
                    <a:pt x="10781" y="10633"/>
                    <a:pt x="10668" y="11163"/>
                    <a:pt x="10773" y="11406"/>
                  </a:cubicBezTo>
                  <a:cubicBezTo>
                    <a:pt x="11150" y="12020"/>
                    <a:pt x="11510" y="10640"/>
                    <a:pt x="11591" y="10417"/>
                  </a:cubicBezTo>
                  <a:cubicBezTo>
                    <a:pt x="11820" y="9795"/>
                    <a:pt x="12032" y="9181"/>
                    <a:pt x="12308" y="8581"/>
                  </a:cubicBezTo>
                  <a:cubicBezTo>
                    <a:pt x="12584" y="7983"/>
                    <a:pt x="12566" y="7077"/>
                    <a:pt x="13077" y="6633"/>
                  </a:cubicBezTo>
                  <a:cubicBezTo>
                    <a:pt x="13359" y="6509"/>
                    <a:pt x="13569" y="6509"/>
                    <a:pt x="13860" y="6771"/>
                  </a:cubicBezTo>
                  <a:cubicBezTo>
                    <a:pt x="14268" y="7257"/>
                    <a:pt x="13853" y="8101"/>
                    <a:pt x="13706" y="8619"/>
                  </a:cubicBezTo>
                  <a:cubicBezTo>
                    <a:pt x="13529" y="9246"/>
                    <a:pt x="13374" y="9862"/>
                    <a:pt x="13181" y="10483"/>
                  </a:cubicBezTo>
                  <a:cubicBezTo>
                    <a:pt x="12911" y="11356"/>
                    <a:pt x="12661" y="12302"/>
                    <a:pt x="12316" y="13135"/>
                  </a:cubicBezTo>
                  <a:cubicBezTo>
                    <a:pt x="12284" y="13214"/>
                    <a:pt x="12205" y="14203"/>
                    <a:pt x="12197" y="14463"/>
                  </a:cubicBezTo>
                  <a:cubicBezTo>
                    <a:pt x="12183" y="14897"/>
                    <a:pt x="12230" y="15346"/>
                    <a:pt x="12116" y="15770"/>
                  </a:cubicBezTo>
                  <a:cubicBezTo>
                    <a:pt x="12055" y="15997"/>
                    <a:pt x="12220" y="16247"/>
                    <a:pt x="12230" y="16505"/>
                  </a:cubicBezTo>
                  <a:cubicBezTo>
                    <a:pt x="12258" y="17188"/>
                    <a:pt x="11798" y="17805"/>
                    <a:pt x="11487" y="18359"/>
                  </a:cubicBezTo>
                  <a:cubicBezTo>
                    <a:pt x="11343" y="19093"/>
                    <a:pt x="11444" y="20004"/>
                    <a:pt x="11448" y="20755"/>
                  </a:cubicBezTo>
                  <a:cubicBezTo>
                    <a:pt x="11450" y="21036"/>
                    <a:pt x="11459" y="21317"/>
                    <a:pt x="11466" y="21599"/>
                  </a:cubicBezTo>
                  <a:cubicBezTo>
                    <a:pt x="13418" y="21239"/>
                    <a:pt x="15290" y="20236"/>
                    <a:pt x="16796" y="18571"/>
                  </a:cubicBezTo>
                  <a:cubicBezTo>
                    <a:pt x="20638" y="14323"/>
                    <a:pt x="20638" y="7434"/>
                    <a:pt x="16796" y="3186"/>
                  </a:cubicBezTo>
                  <a:cubicBezTo>
                    <a:pt x="14875" y="1061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en-US"/>
              </a:defPPr>
              <a:lvl1pPr marL="854074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1pPr>
              <a:lvl2pPr marL="1489073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2pPr>
              <a:lvl3pPr marL="2124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3pPr>
              <a:lvl4pPr marL="2759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4pPr>
              <a:lvl5pPr marL="3394071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5pPr>
              <a:lvl6pPr marL="2285998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6pPr>
              <a:lvl7pPr marL="27431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7pPr>
              <a:lvl8pPr marL="32003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8pPr>
              <a:lvl9pPr marL="3657596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40" name="ïsḻîḋe">
              <a:extLst>
                <a:ext uri="{FF2B5EF4-FFF2-40B4-BE49-F238E27FC236}">
                  <a16:creationId xmlns:a16="http://schemas.microsoft.com/office/drawing/2014/main" xmlns="" id="{333629B0-F63A-43AA-94EA-ED253CE5AEF1}"/>
                </a:ext>
              </a:extLst>
            </p:cNvPr>
            <p:cNvSpPr/>
            <p:nvPr/>
          </p:nvSpPr>
          <p:spPr bwMode="auto">
            <a:xfrm>
              <a:off x="1151515" y="2941486"/>
              <a:ext cx="1403697" cy="1394127"/>
            </a:xfrm>
            <a:custGeom>
              <a:avLst/>
              <a:gdLst>
                <a:gd name="T0" fmla="*/ 1396929 w 19679"/>
                <a:gd name="T1" fmla="*/ 1387475 h 21600"/>
                <a:gd name="T2" fmla="*/ 1396929 w 19679"/>
                <a:gd name="T3" fmla="*/ 1387475 h 21600"/>
                <a:gd name="T4" fmla="*/ 1396929 w 19679"/>
                <a:gd name="T5" fmla="*/ 1387475 h 21600"/>
                <a:gd name="T6" fmla="*/ 1396929 w 19679"/>
                <a:gd name="T7" fmla="*/ 13874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21600">
                  <a:moveTo>
                    <a:pt x="9838" y="0"/>
                  </a:moveTo>
                  <a:cubicBezTo>
                    <a:pt x="7321" y="0"/>
                    <a:pt x="4802" y="1061"/>
                    <a:pt x="2881" y="3185"/>
                  </a:cubicBezTo>
                  <a:cubicBezTo>
                    <a:pt x="-961" y="7433"/>
                    <a:pt x="-961" y="14319"/>
                    <a:pt x="2881" y="18566"/>
                  </a:cubicBezTo>
                  <a:cubicBezTo>
                    <a:pt x="4162" y="19983"/>
                    <a:pt x="5714" y="20915"/>
                    <a:pt x="7349" y="21387"/>
                  </a:cubicBezTo>
                  <a:cubicBezTo>
                    <a:pt x="7502" y="20105"/>
                    <a:pt x="7606" y="18839"/>
                    <a:pt x="7040" y="17627"/>
                  </a:cubicBezTo>
                  <a:cubicBezTo>
                    <a:pt x="6734" y="16971"/>
                    <a:pt x="6508" y="15994"/>
                    <a:pt x="6456" y="15252"/>
                  </a:cubicBezTo>
                  <a:cubicBezTo>
                    <a:pt x="6401" y="14476"/>
                    <a:pt x="6337" y="13689"/>
                    <a:pt x="6443" y="12919"/>
                  </a:cubicBezTo>
                  <a:cubicBezTo>
                    <a:pt x="6519" y="12364"/>
                    <a:pt x="6597" y="11933"/>
                    <a:pt x="7092" y="11661"/>
                  </a:cubicBezTo>
                  <a:cubicBezTo>
                    <a:pt x="7371" y="11509"/>
                    <a:pt x="7879" y="11601"/>
                    <a:pt x="7981" y="11271"/>
                  </a:cubicBezTo>
                  <a:cubicBezTo>
                    <a:pt x="8218" y="10496"/>
                    <a:pt x="8931" y="10470"/>
                    <a:pt x="9550" y="10696"/>
                  </a:cubicBezTo>
                  <a:cubicBezTo>
                    <a:pt x="9537" y="9892"/>
                    <a:pt x="10640" y="9462"/>
                    <a:pt x="11187" y="9814"/>
                  </a:cubicBezTo>
                  <a:cubicBezTo>
                    <a:pt x="11217" y="8792"/>
                    <a:pt x="11241" y="7794"/>
                    <a:pt x="11299" y="6770"/>
                  </a:cubicBezTo>
                  <a:cubicBezTo>
                    <a:pt x="11331" y="6199"/>
                    <a:pt x="11040" y="4873"/>
                    <a:pt x="11691" y="4630"/>
                  </a:cubicBezTo>
                  <a:cubicBezTo>
                    <a:pt x="12334" y="4389"/>
                    <a:pt x="12636" y="5057"/>
                    <a:pt x="12665" y="5661"/>
                  </a:cubicBezTo>
                  <a:cubicBezTo>
                    <a:pt x="12687" y="6109"/>
                    <a:pt x="12630" y="6559"/>
                    <a:pt x="12621" y="7008"/>
                  </a:cubicBezTo>
                  <a:cubicBezTo>
                    <a:pt x="12615" y="7348"/>
                    <a:pt x="12656" y="7708"/>
                    <a:pt x="12632" y="8051"/>
                  </a:cubicBezTo>
                  <a:cubicBezTo>
                    <a:pt x="12567" y="8966"/>
                    <a:pt x="12574" y="9833"/>
                    <a:pt x="12541" y="10751"/>
                  </a:cubicBezTo>
                  <a:cubicBezTo>
                    <a:pt x="12523" y="11234"/>
                    <a:pt x="12603" y="11706"/>
                    <a:pt x="12603" y="12187"/>
                  </a:cubicBezTo>
                  <a:cubicBezTo>
                    <a:pt x="12603" y="12720"/>
                    <a:pt x="12787" y="12862"/>
                    <a:pt x="13052" y="13278"/>
                  </a:cubicBezTo>
                  <a:cubicBezTo>
                    <a:pt x="13598" y="14135"/>
                    <a:pt x="13067" y="14687"/>
                    <a:pt x="12834" y="15484"/>
                  </a:cubicBezTo>
                  <a:cubicBezTo>
                    <a:pt x="12622" y="16211"/>
                    <a:pt x="12162" y="16649"/>
                    <a:pt x="11725" y="17205"/>
                  </a:cubicBezTo>
                  <a:cubicBezTo>
                    <a:pt x="11085" y="18018"/>
                    <a:pt x="11420" y="19826"/>
                    <a:pt x="11447" y="20807"/>
                  </a:cubicBezTo>
                  <a:cubicBezTo>
                    <a:pt x="11454" y="21060"/>
                    <a:pt x="11442" y="21335"/>
                    <a:pt x="11436" y="21600"/>
                  </a:cubicBezTo>
                  <a:cubicBezTo>
                    <a:pt x="13398" y="21244"/>
                    <a:pt x="15284" y="20239"/>
                    <a:pt x="16796" y="18566"/>
                  </a:cubicBezTo>
                  <a:cubicBezTo>
                    <a:pt x="20638" y="14319"/>
                    <a:pt x="20638" y="7433"/>
                    <a:pt x="16796" y="3185"/>
                  </a:cubicBezTo>
                  <a:cubicBezTo>
                    <a:pt x="14875" y="1061"/>
                    <a:pt x="12356" y="0"/>
                    <a:pt x="9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en-US"/>
              </a:defPPr>
              <a:lvl1pPr marL="854074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1pPr>
              <a:lvl2pPr marL="1489073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2pPr>
              <a:lvl3pPr marL="2124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3pPr>
              <a:lvl4pPr marL="2759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4pPr>
              <a:lvl5pPr marL="3394071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5pPr>
              <a:lvl6pPr marL="2285998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6pPr>
              <a:lvl7pPr marL="27431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7pPr>
              <a:lvl8pPr marL="32003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8pPr>
              <a:lvl9pPr marL="3657596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41" name="ïşļiḍè">
              <a:extLst>
                <a:ext uri="{FF2B5EF4-FFF2-40B4-BE49-F238E27FC236}">
                  <a16:creationId xmlns:a16="http://schemas.microsoft.com/office/drawing/2014/main" xmlns="" id="{813386C0-E28E-4B39-B65A-2CE95C84CE7A}"/>
                </a:ext>
              </a:extLst>
            </p:cNvPr>
            <p:cNvSpPr/>
            <p:nvPr/>
          </p:nvSpPr>
          <p:spPr bwMode="auto">
            <a:xfrm>
              <a:off x="5394153" y="2942682"/>
              <a:ext cx="1403697" cy="1391734"/>
            </a:xfrm>
            <a:custGeom>
              <a:avLst/>
              <a:gdLst>
                <a:gd name="T0" fmla="*/ 1396929 w 19679"/>
                <a:gd name="T1" fmla="*/ 1385094 h 21600"/>
                <a:gd name="T2" fmla="*/ 1396929 w 19679"/>
                <a:gd name="T3" fmla="*/ 1385094 h 21600"/>
                <a:gd name="T4" fmla="*/ 1396929 w 19679"/>
                <a:gd name="T5" fmla="*/ 1385094 h 21600"/>
                <a:gd name="T6" fmla="*/ 1396929 w 19679"/>
                <a:gd name="T7" fmla="*/ 138509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21600">
                  <a:moveTo>
                    <a:pt x="9840" y="0"/>
                  </a:moveTo>
                  <a:cubicBezTo>
                    <a:pt x="7322" y="0"/>
                    <a:pt x="4802" y="1063"/>
                    <a:pt x="2881" y="3190"/>
                  </a:cubicBezTo>
                  <a:cubicBezTo>
                    <a:pt x="-961" y="7445"/>
                    <a:pt x="-961" y="14344"/>
                    <a:pt x="2881" y="18598"/>
                  </a:cubicBezTo>
                  <a:cubicBezTo>
                    <a:pt x="4337" y="20210"/>
                    <a:pt x="6134" y="21209"/>
                    <a:pt x="8016" y="21600"/>
                  </a:cubicBezTo>
                  <a:cubicBezTo>
                    <a:pt x="8154" y="20857"/>
                    <a:pt x="8137" y="20064"/>
                    <a:pt x="8049" y="19309"/>
                  </a:cubicBezTo>
                  <a:cubicBezTo>
                    <a:pt x="7981" y="18720"/>
                    <a:pt x="7552" y="18189"/>
                    <a:pt x="7389" y="17614"/>
                  </a:cubicBezTo>
                  <a:cubicBezTo>
                    <a:pt x="7066" y="16467"/>
                    <a:pt x="6898" y="15510"/>
                    <a:pt x="6898" y="14297"/>
                  </a:cubicBezTo>
                  <a:cubicBezTo>
                    <a:pt x="6898" y="13719"/>
                    <a:pt x="6390" y="12905"/>
                    <a:pt x="7171" y="12234"/>
                  </a:cubicBezTo>
                  <a:cubicBezTo>
                    <a:pt x="7405" y="12033"/>
                    <a:pt x="7717" y="12156"/>
                    <a:pt x="7748" y="11802"/>
                  </a:cubicBezTo>
                  <a:cubicBezTo>
                    <a:pt x="7766" y="11598"/>
                    <a:pt x="7754" y="11382"/>
                    <a:pt x="7709" y="11184"/>
                  </a:cubicBezTo>
                  <a:cubicBezTo>
                    <a:pt x="7551" y="10484"/>
                    <a:pt x="7369" y="9823"/>
                    <a:pt x="7288" y="9106"/>
                  </a:cubicBezTo>
                  <a:cubicBezTo>
                    <a:pt x="7219" y="8496"/>
                    <a:pt x="7152" y="7823"/>
                    <a:pt x="7018" y="7227"/>
                  </a:cubicBezTo>
                  <a:cubicBezTo>
                    <a:pt x="6929" y="6833"/>
                    <a:pt x="6938" y="5868"/>
                    <a:pt x="7574" y="6099"/>
                  </a:cubicBezTo>
                  <a:cubicBezTo>
                    <a:pt x="8112" y="6295"/>
                    <a:pt x="8202" y="7091"/>
                    <a:pt x="8237" y="7613"/>
                  </a:cubicBezTo>
                  <a:cubicBezTo>
                    <a:pt x="8321" y="8873"/>
                    <a:pt x="8637" y="10157"/>
                    <a:pt x="9011" y="11356"/>
                  </a:cubicBezTo>
                  <a:cubicBezTo>
                    <a:pt x="9365" y="11088"/>
                    <a:pt x="9136" y="10567"/>
                    <a:pt x="9154" y="10200"/>
                  </a:cubicBezTo>
                  <a:cubicBezTo>
                    <a:pt x="9177" y="9704"/>
                    <a:pt x="9200" y="9216"/>
                    <a:pt x="9232" y="8724"/>
                  </a:cubicBezTo>
                  <a:cubicBezTo>
                    <a:pt x="9272" y="8096"/>
                    <a:pt x="9103" y="7497"/>
                    <a:pt x="9193" y="6859"/>
                  </a:cubicBezTo>
                  <a:cubicBezTo>
                    <a:pt x="9254" y="6428"/>
                    <a:pt x="9119" y="5797"/>
                    <a:pt x="9432" y="5449"/>
                  </a:cubicBezTo>
                  <a:cubicBezTo>
                    <a:pt x="9728" y="5121"/>
                    <a:pt x="10265" y="5332"/>
                    <a:pt x="10372" y="5757"/>
                  </a:cubicBezTo>
                  <a:cubicBezTo>
                    <a:pt x="10522" y="6349"/>
                    <a:pt x="10388" y="7074"/>
                    <a:pt x="10370" y="7676"/>
                  </a:cubicBezTo>
                  <a:cubicBezTo>
                    <a:pt x="10349" y="8368"/>
                    <a:pt x="10560" y="9005"/>
                    <a:pt x="10560" y="9696"/>
                  </a:cubicBezTo>
                  <a:cubicBezTo>
                    <a:pt x="10560" y="10149"/>
                    <a:pt x="10351" y="10721"/>
                    <a:pt x="10609" y="11135"/>
                  </a:cubicBezTo>
                  <a:cubicBezTo>
                    <a:pt x="11006" y="10952"/>
                    <a:pt x="10975" y="10063"/>
                    <a:pt x="11079" y="9653"/>
                  </a:cubicBezTo>
                  <a:cubicBezTo>
                    <a:pt x="11169" y="9299"/>
                    <a:pt x="11287" y="9000"/>
                    <a:pt x="11337" y="8629"/>
                  </a:cubicBezTo>
                  <a:cubicBezTo>
                    <a:pt x="11370" y="8376"/>
                    <a:pt x="11464" y="8074"/>
                    <a:pt x="11464" y="7791"/>
                  </a:cubicBezTo>
                  <a:cubicBezTo>
                    <a:pt x="11464" y="7264"/>
                    <a:pt x="11488" y="6489"/>
                    <a:pt x="11843" y="6071"/>
                  </a:cubicBezTo>
                  <a:cubicBezTo>
                    <a:pt x="12136" y="5726"/>
                    <a:pt x="12824" y="5844"/>
                    <a:pt x="12916" y="6347"/>
                  </a:cubicBezTo>
                  <a:cubicBezTo>
                    <a:pt x="13046" y="7049"/>
                    <a:pt x="12637" y="7834"/>
                    <a:pt x="12597" y="8539"/>
                  </a:cubicBezTo>
                  <a:cubicBezTo>
                    <a:pt x="12556" y="9246"/>
                    <a:pt x="12525" y="9868"/>
                    <a:pt x="12308" y="10551"/>
                  </a:cubicBezTo>
                  <a:cubicBezTo>
                    <a:pt x="11919" y="11778"/>
                    <a:pt x="12431" y="13033"/>
                    <a:pt x="12225" y="14280"/>
                  </a:cubicBezTo>
                  <a:cubicBezTo>
                    <a:pt x="12091" y="15095"/>
                    <a:pt x="12382" y="15825"/>
                    <a:pt x="12256" y="16699"/>
                  </a:cubicBezTo>
                  <a:cubicBezTo>
                    <a:pt x="12204" y="17063"/>
                    <a:pt x="12041" y="17402"/>
                    <a:pt x="11916" y="17744"/>
                  </a:cubicBezTo>
                  <a:cubicBezTo>
                    <a:pt x="11833" y="17969"/>
                    <a:pt x="11607" y="18118"/>
                    <a:pt x="11607" y="18363"/>
                  </a:cubicBezTo>
                  <a:cubicBezTo>
                    <a:pt x="11607" y="19161"/>
                    <a:pt x="11789" y="19938"/>
                    <a:pt x="11781" y="20728"/>
                  </a:cubicBezTo>
                  <a:cubicBezTo>
                    <a:pt x="11778" y="21016"/>
                    <a:pt x="11753" y="21300"/>
                    <a:pt x="11734" y="21585"/>
                  </a:cubicBezTo>
                  <a:cubicBezTo>
                    <a:pt x="13589" y="21184"/>
                    <a:pt x="15359" y="20189"/>
                    <a:pt x="16796" y="18598"/>
                  </a:cubicBezTo>
                  <a:cubicBezTo>
                    <a:pt x="20638" y="14344"/>
                    <a:pt x="20638" y="7445"/>
                    <a:pt x="16796" y="3190"/>
                  </a:cubicBezTo>
                  <a:cubicBezTo>
                    <a:pt x="14875" y="1063"/>
                    <a:pt x="12358" y="0"/>
                    <a:pt x="9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en-US"/>
              </a:defPPr>
              <a:lvl1pPr marL="854074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1pPr>
              <a:lvl2pPr marL="1489073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2pPr>
              <a:lvl3pPr marL="2124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3pPr>
              <a:lvl4pPr marL="2759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4pPr>
              <a:lvl5pPr marL="3394071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5pPr>
              <a:lvl6pPr marL="2285998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6pPr>
              <a:lvl7pPr marL="27431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7pPr>
              <a:lvl8pPr marL="32003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8pPr>
              <a:lvl9pPr marL="3657596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9pPr>
            </a:lstStyle>
            <a:p>
              <a:endParaRPr lang="id-ID"/>
            </a:p>
          </p:txBody>
        </p:sp>
        <p:sp>
          <p:nvSpPr>
            <p:cNvPr id="47" name="íśḻíḍê">
              <a:extLst>
                <a:ext uri="{FF2B5EF4-FFF2-40B4-BE49-F238E27FC236}">
                  <a16:creationId xmlns:a16="http://schemas.microsoft.com/office/drawing/2014/main" xmlns="" id="{8D03CFA3-30A2-4DEC-BC16-0300275CE7E2}"/>
                </a:ext>
              </a:extLst>
            </p:cNvPr>
            <p:cNvSpPr/>
            <p:nvPr/>
          </p:nvSpPr>
          <p:spPr bwMode="auto">
            <a:xfrm>
              <a:off x="9636789" y="2939891"/>
              <a:ext cx="1403697" cy="1397317"/>
            </a:xfrm>
            <a:custGeom>
              <a:avLst/>
              <a:gdLst>
                <a:gd name="T0" fmla="*/ 1396929 w 19679"/>
                <a:gd name="T1" fmla="*/ 1390650 h 21600"/>
                <a:gd name="T2" fmla="*/ 1396929 w 19679"/>
                <a:gd name="T3" fmla="*/ 1390650 h 21600"/>
                <a:gd name="T4" fmla="*/ 1396929 w 19679"/>
                <a:gd name="T5" fmla="*/ 1390650 h 21600"/>
                <a:gd name="T6" fmla="*/ 1396929 w 19679"/>
                <a:gd name="T7" fmla="*/ 13906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21600">
                  <a:moveTo>
                    <a:pt x="9839" y="0"/>
                  </a:moveTo>
                  <a:cubicBezTo>
                    <a:pt x="7321" y="0"/>
                    <a:pt x="4802" y="1058"/>
                    <a:pt x="2881" y="3176"/>
                  </a:cubicBezTo>
                  <a:cubicBezTo>
                    <a:pt x="-961" y="7412"/>
                    <a:pt x="-961" y="14279"/>
                    <a:pt x="2881" y="18515"/>
                  </a:cubicBezTo>
                  <a:cubicBezTo>
                    <a:pt x="4148" y="19912"/>
                    <a:pt x="5679" y="20838"/>
                    <a:pt x="7295" y="21313"/>
                  </a:cubicBezTo>
                  <a:cubicBezTo>
                    <a:pt x="7306" y="21185"/>
                    <a:pt x="7325" y="21050"/>
                    <a:pt x="7334" y="20924"/>
                  </a:cubicBezTo>
                  <a:cubicBezTo>
                    <a:pt x="7433" y="19560"/>
                    <a:pt x="6825" y="18431"/>
                    <a:pt x="6445" y="17197"/>
                  </a:cubicBezTo>
                  <a:cubicBezTo>
                    <a:pt x="5874" y="15777"/>
                    <a:pt x="5675" y="14138"/>
                    <a:pt x="5687" y="12597"/>
                  </a:cubicBezTo>
                  <a:cubicBezTo>
                    <a:pt x="5692" y="11883"/>
                    <a:pt x="5275" y="11146"/>
                    <a:pt x="5102" y="10474"/>
                  </a:cubicBezTo>
                  <a:cubicBezTo>
                    <a:pt x="4891" y="10084"/>
                    <a:pt x="4845" y="9244"/>
                    <a:pt x="4785" y="8802"/>
                  </a:cubicBezTo>
                  <a:cubicBezTo>
                    <a:pt x="4670" y="7958"/>
                    <a:pt x="5327" y="7746"/>
                    <a:pt x="5684" y="8426"/>
                  </a:cubicBezTo>
                  <a:cubicBezTo>
                    <a:pt x="6037" y="9100"/>
                    <a:pt x="6096" y="9902"/>
                    <a:pt x="6409" y="10595"/>
                  </a:cubicBezTo>
                  <a:cubicBezTo>
                    <a:pt x="6559" y="10926"/>
                    <a:pt x="6656" y="11804"/>
                    <a:pt x="7058" y="11709"/>
                  </a:cubicBezTo>
                  <a:cubicBezTo>
                    <a:pt x="7366" y="11676"/>
                    <a:pt x="7023" y="10959"/>
                    <a:pt x="7014" y="10764"/>
                  </a:cubicBezTo>
                  <a:cubicBezTo>
                    <a:pt x="6994" y="10326"/>
                    <a:pt x="6870" y="9942"/>
                    <a:pt x="6890" y="9489"/>
                  </a:cubicBezTo>
                  <a:cubicBezTo>
                    <a:pt x="6902" y="9215"/>
                    <a:pt x="6900" y="8945"/>
                    <a:pt x="6864" y="8673"/>
                  </a:cubicBezTo>
                  <a:cubicBezTo>
                    <a:pt x="6676" y="8156"/>
                    <a:pt x="6772" y="7446"/>
                    <a:pt x="6700" y="6897"/>
                  </a:cubicBezTo>
                  <a:cubicBezTo>
                    <a:pt x="6653" y="6538"/>
                    <a:pt x="6630" y="6138"/>
                    <a:pt x="6757" y="5794"/>
                  </a:cubicBezTo>
                  <a:cubicBezTo>
                    <a:pt x="6870" y="5490"/>
                    <a:pt x="7223" y="5183"/>
                    <a:pt x="7539" y="5321"/>
                  </a:cubicBezTo>
                  <a:cubicBezTo>
                    <a:pt x="8013" y="5529"/>
                    <a:pt x="7872" y="6038"/>
                    <a:pt x="7885" y="6470"/>
                  </a:cubicBezTo>
                  <a:cubicBezTo>
                    <a:pt x="7898" y="6905"/>
                    <a:pt x="7949" y="7242"/>
                    <a:pt x="8022" y="7662"/>
                  </a:cubicBezTo>
                  <a:cubicBezTo>
                    <a:pt x="8083" y="8010"/>
                    <a:pt x="8257" y="8637"/>
                    <a:pt x="8194" y="8988"/>
                  </a:cubicBezTo>
                  <a:cubicBezTo>
                    <a:pt x="8243" y="9288"/>
                    <a:pt x="8365" y="11410"/>
                    <a:pt x="8773" y="10830"/>
                  </a:cubicBezTo>
                  <a:cubicBezTo>
                    <a:pt x="8897" y="10144"/>
                    <a:pt x="8726" y="8719"/>
                    <a:pt x="8695" y="7590"/>
                  </a:cubicBezTo>
                  <a:cubicBezTo>
                    <a:pt x="8671" y="6723"/>
                    <a:pt x="8388" y="5506"/>
                    <a:pt x="8914" y="4771"/>
                  </a:cubicBezTo>
                  <a:cubicBezTo>
                    <a:pt x="9231" y="4327"/>
                    <a:pt x="9761" y="4710"/>
                    <a:pt x="9880" y="5127"/>
                  </a:cubicBezTo>
                  <a:cubicBezTo>
                    <a:pt x="9987" y="5503"/>
                    <a:pt x="9933" y="5938"/>
                    <a:pt x="9927" y="6327"/>
                  </a:cubicBezTo>
                  <a:cubicBezTo>
                    <a:pt x="9911" y="7281"/>
                    <a:pt x="10254" y="8239"/>
                    <a:pt x="10117" y="9188"/>
                  </a:cubicBezTo>
                  <a:cubicBezTo>
                    <a:pt x="10072" y="9496"/>
                    <a:pt x="10223" y="11643"/>
                    <a:pt x="10821" y="10735"/>
                  </a:cubicBezTo>
                  <a:cubicBezTo>
                    <a:pt x="11048" y="10390"/>
                    <a:pt x="11044" y="9818"/>
                    <a:pt x="11177" y="9417"/>
                  </a:cubicBezTo>
                  <a:cubicBezTo>
                    <a:pt x="11348" y="8899"/>
                    <a:pt x="11477" y="8376"/>
                    <a:pt x="11686" y="7874"/>
                  </a:cubicBezTo>
                  <a:cubicBezTo>
                    <a:pt x="11930" y="7285"/>
                    <a:pt x="12234" y="5353"/>
                    <a:pt x="13177" y="5757"/>
                  </a:cubicBezTo>
                  <a:cubicBezTo>
                    <a:pt x="13823" y="6033"/>
                    <a:pt x="13102" y="7797"/>
                    <a:pt x="13011" y="8292"/>
                  </a:cubicBezTo>
                  <a:cubicBezTo>
                    <a:pt x="12788" y="9497"/>
                    <a:pt x="12376" y="10680"/>
                    <a:pt x="12182" y="11884"/>
                  </a:cubicBezTo>
                  <a:cubicBezTo>
                    <a:pt x="12110" y="12329"/>
                    <a:pt x="12410" y="12760"/>
                    <a:pt x="12257" y="13210"/>
                  </a:cubicBezTo>
                  <a:cubicBezTo>
                    <a:pt x="12171" y="13463"/>
                    <a:pt x="12396" y="14159"/>
                    <a:pt x="12645" y="14273"/>
                  </a:cubicBezTo>
                  <a:cubicBezTo>
                    <a:pt x="13755" y="14781"/>
                    <a:pt x="14069" y="13871"/>
                    <a:pt x="14957" y="13382"/>
                  </a:cubicBezTo>
                  <a:cubicBezTo>
                    <a:pt x="15330" y="13176"/>
                    <a:pt x="16717" y="12212"/>
                    <a:pt x="16911" y="13173"/>
                  </a:cubicBezTo>
                  <a:cubicBezTo>
                    <a:pt x="17046" y="13840"/>
                    <a:pt x="16325" y="14235"/>
                    <a:pt x="15918" y="14562"/>
                  </a:cubicBezTo>
                  <a:cubicBezTo>
                    <a:pt x="15429" y="14955"/>
                    <a:pt x="15007" y="15315"/>
                    <a:pt x="14658" y="15854"/>
                  </a:cubicBezTo>
                  <a:cubicBezTo>
                    <a:pt x="13893" y="17034"/>
                    <a:pt x="12512" y="18156"/>
                    <a:pt x="11317" y="18987"/>
                  </a:cubicBezTo>
                  <a:cubicBezTo>
                    <a:pt x="10833" y="19324"/>
                    <a:pt x="11018" y="20913"/>
                    <a:pt x="11047" y="21599"/>
                  </a:cubicBezTo>
                  <a:cubicBezTo>
                    <a:pt x="13148" y="21314"/>
                    <a:pt x="15184" y="20293"/>
                    <a:pt x="16796" y="18515"/>
                  </a:cubicBezTo>
                  <a:cubicBezTo>
                    <a:pt x="20639" y="14279"/>
                    <a:pt x="20638" y="7412"/>
                    <a:pt x="16796" y="3176"/>
                  </a:cubicBezTo>
                  <a:cubicBezTo>
                    <a:pt x="14875" y="1058"/>
                    <a:pt x="12356" y="0"/>
                    <a:pt x="9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en-US"/>
              </a:defPPr>
              <a:lvl1pPr marL="854074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1pPr>
              <a:lvl2pPr marL="1489073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2pPr>
              <a:lvl3pPr marL="2124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3pPr>
              <a:lvl4pPr marL="2759072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4pPr>
              <a:lvl5pPr marL="3394071" indent="-854074" algn="ctr" defTabSz="825499" rtl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Char char="•"/>
                <a:defRPr sz="7000" kern="1200">
                  <a:solidFill>
                    <a:srgbClr val="777776"/>
                  </a:solidFill>
                </a:defRPr>
              </a:lvl5pPr>
              <a:lvl6pPr marL="2285998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6pPr>
              <a:lvl7pPr marL="27431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7pPr>
              <a:lvl8pPr marL="3200397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8pPr>
              <a:lvl9pPr marL="3657596" algn="l" defTabSz="914399" rtl="0" eaLnBrk="1" latinLnBrk="0" hangingPunct="1">
                <a:defRPr sz="7000" kern="1200">
                  <a:solidFill>
                    <a:srgbClr val="777776"/>
                  </a:solidFill>
                </a:defRPr>
              </a:lvl9pPr>
            </a:lstStyle>
            <a:p>
              <a:endParaRPr lang="id-ID"/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xmlns="" id="{9DD6C37B-32DB-470A-9F5C-3C5F4C651B45}"/>
                </a:ext>
              </a:extLst>
            </p:cNvPr>
            <p:cNvCxnSpPr/>
            <p:nvPr/>
          </p:nvCxnSpPr>
          <p:spPr>
            <a:xfrm>
              <a:off x="2572023" y="3638549"/>
              <a:ext cx="684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xmlns="" id="{E175F69E-43CD-4A45-ADE5-92DDA7300FFE}"/>
                </a:ext>
              </a:extLst>
            </p:cNvPr>
            <p:cNvCxnSpPr/>
            <p:nvPr/>
          </p:nvCxnSpPr>
          <p:spPr>
            <a:xfrm>
              <a:off x="4693342" y="3638549"/>
              <a:ext cx="684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xmlns="" id="{1EDEB603-5680-4760-90D6-E3BDE55C80F2}"/>
                </a:ext>
              </a:extLst>
            </p:cNvPr>
            <p:cNvCxnSpPr/>
            <p:nvPr/>
          </p:nvCxnSpPr>
          <p:spPr>
            <a:xfrm>
              <a:off x="6814661" y="3638549"/>
              <a:ext cx="684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xmlns="" id="{117DCD00-3142-4CB2-9B2B-0AB7DBDC4A2B}"/>
                </a:ext>
              </a:extLst>
            </p:cNvPr>
            <p:cNvCxnSpPr/>
            <p:nvPr/>
          </p:nvCxnSpPr>
          <p:spPr>
            <a:xfrm>
              <a:off x="8935980" y="3638549"/>
              <a:ext cx="6840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799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S1íḋé">
            <a:extLst>
              <a:ext uri="{FF2B5EF4-FFF2-40B4-BE49-F238E27FC236}">
                <a16:creationId xmlns:a16="http://schemas.microsoft.com/office/drawing/2014/main" xmlns="" id="{DFC2F4FB-9881-4F3E-B27A-D1B2773DC0B6}"/>
              </a:ext>
            </a:extLst>
          </p:cNvPr>
          <p:cNvSpPr/>
          <p:nvPr/>
        </p:nvSpPr>
        <p:spPr>
          <a:xfrm flipH="1">
            <a:off x="6644045" y="1259809"/>
            <a:ext cx="1982751" cy="44361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2519"/>
              <a:gd name="connsiteX1" fmla="*/ 10000 w 10000"/>
              <a:gd name="connsiteY1" fmla="*/ 0 h 12519"/>
              <a:gd name="connsiteX2" fmla="*/ 10000 w 10000"/>
              <a:gd name="connsiteY2" fmla="*/ 10000 h 12519"/>
              <a:gd name="connsiteX3" fmla="*/ 0 w 10000"/>
              <a:gd name="connsiteY3" fmla="*/ 12519 h 12519"/>
              <a:gd name="connsiteX4" fmla="*/ 0 w 10000"/>
              <a:gd name="connsiteY4" fmla="*/ 2000 h 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519">
                <a:moveTo>
                  <a:pt x="0" y="2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2519"/>
                </a:lnTo>
                <a:lnTo>
                  <a:pt x="0" y="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sp>
        <p:nvSpPr>
          <p:cNvPr id="35" name="îS1íḋé">
            <a:extLst>
              <a:ext uri="{FF2B5EF4-FFF2-40B4-BE49-F238E27FC236}">
                <a16:creationId xmlns:a16="http://schemas.microsoft.com/office/drawing/2014/main" xmlns="" id="{898E17DE-F93F-4A8C-A5B1-1DF75A533743}"/>
              </a:ext>
            </a:extLst>
          </p:cNvPr>
          <p:cNvSpPr/>
          <p:nvPr/>
        </p:nvSpPr>
        <p:spPr>
          <a:xfrm>
            <a:off x="4607473" y="1259809"/>
            <a:ext cx="1982751" cy="44361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2519"/>
              <a:gd name="connsiteX1" fmla="*/ 10000 w 10000"/>
              <a:gd name="connsiteY1" fmla="*/ 0 h 12519"/>
              <a:gd name="connsiteX2" fmla="*/ 10000 w 10000"/>
              <a:gd name="connsiteY2" fmla="*/ 10000 h 12519"/>
              <a:gd name="connsiteX3" fmla="*/ 0 w 10000"/>
              <a:gd name="connsiteY3" fmla="*/ 12519 h 12519"/>
              <a:gd name="connsiteX4" fmla="*/ 0 w 10000"/>
              <a:gd name="connsiteY4" fmla="*/ 2000 h 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519">
                <a:moveTo>
                  <a:pt x="0" y="2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2519"/>
                </a:lnTo>
                <a:lnTo>
                  <a:pt x="0" y="2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sp>
        <p:nvSpPr>
          <p:cNvPr id="30" name="îS1íḋé">
            <a:extLst>
              <a:ext uri="{FF2B5EF4-FFF2-40B4-BE49-F238E27FC236}">
                <a16:creationId xmlns:a16="http://schemas.microsoft.com/office/drawing/2014/main" xmlns="" id="{A4D0AD3A-5F54-4B4C-8F72-70E641CCB88E}"/>
              </a:ext>
            </a:extLst>
          </p:cNvPr>
          <p:cNvSpPr/>
          <p:nvPr/>
        </p:nvSpPr>
        <p:spPr>
          <a:xfrm flipH="1">
            <a:off x="2553775" y="1259809"/>
            <a:ext cx="1982751" cy="44361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2519"/>
              <a:gd name="connsiteX1" fmla="*/ 10000 w 10000"/>
              <a:gd name="connsiteY1" fmla="*/ 0 h 12519"/>
              <a:gd name="connsiteX2" fmla="*/ 10000 w 10000"/>
              <a:gd name="connsiteY2" fmla="*/ 10000 h 12519"/>
              <a:gd name="connsiteX3" fmla="*/ 0 w 10000"/>
              <a:gd name="connsiteY3" fmla="*/ 12519 h 12519"/>
              <a:gd name="connsiteX4" fmla="*/ 0 w 10000"/>
              <a:gd name="connsiteY4" fmla="*/ 2000 h 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519">
                <a:moveTo>
                  <a:pt x="0" y="2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2519"/>
                </a:lnTo>
                <a:lnTo>
                  <a:pt x="0" y="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cxnSp>
        <p:nvCxnSpPr>
          <p:cNvPr id="33" name="直接连接符 32"/>
          <p:cNvCxnSpPr/>
          <p:nvPr/>
        </p:nvCxnSpPr>
        <p:spPr>
          <a:xfrm>
            <a:off x="4585362" y="2232608"/>
            <a:ext cx="0" cy="13231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 txBox="1"/>
          <p:nvPr/>
        </p:nvSpPr>
        <p:spPr>
          <a:xfrm>
            <a:off x="3097461" y="149859"/>
            <a:ext cx="270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专业优势</a:t>
            </a:r>
          </a:p>
        </p:txBody>
      </p:sp>
      <p:sp>
        <p:nvSpPr>
          <p:cNvPr id="21" name="îS1íḋé">
            <a:extLst>
              <a:ext uri="{FF2B5EF4-FFF2-40B4-BE49-F238E27FC236}">
                <a16:creationId xmlns:a16="http://schemas.microsoft.com/office/drawing/2014/main" xmlns="" id="{741B1434-161A-46CC-8E8C-B08A33510EE8}"/>
              </a:ext>
            </a:extLst>
          </p:cNvPr>
          <p:cNvSpPr/>
          <p:nvPr/>
        </p:nvSpPr>
        <p:spPr>
          <a:xfrm>
            <a:off x="517203" y="1259809"/>
            <a:ext cx="1982751" cy="443614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2519"/>
              <a:gd name="connsiteX1" fmla="*/ 10000 w 10000"/>
              <a:gd name="connsiteY1" fmla="*/ 0 h 12519"/>
              <a:gd name="connsiteX2" fmla="*/ 10000 w 10000"/>
              <a:gd name="connsiteY2" fmla="*/ 10000 h 12519"/>
              <a:gd name="connsiteX3" fmla="*/ 0 w 10000"/>
              <a:gd name="connsiteY3" fmla="*/ 12519 h 12519"/>
              <a:gd name="connsiteX4" fmla="*/ 0 w 10000"/>
              <a:gd name="connsiteY4" fmla="*/ 2000 h 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519">
                <a:moveTo>
                  <a:pt x="0" y="200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2519"/>
                </a:lnTo>
                <a:lnTo>
                  <a:pt x="0" y="2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sp>
        <p:nvSpPr>
          <p:cNvPr id="51" name="Title 1"/>
          <p:cNvSpPr txBox="1"/>
          <p:nvPr/>
        </p:nvSpPr>
        <p:spPr>
          <a:xfrm>
            <a:off x="528220" y="1811034"/>
            <a:ext cx="1976722" cy="4935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r"/>
            <a:r>
              <a:rPr lang="en-US" altLang="zh-CN" sz="1500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12</a:t>
            </a:r>
            <a:r>
              <a:rPr lang="zh-CN" altLang="en-US" sz="1500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个国家</a:t>
            </a:r>
            <a:endParaRPr lang="en-US" altLang="zh-CN" sz="1500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r"/>
            <a:r>
              <a:rPr lang="zh-CN" altLang="en-US" sz="1500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首批一流专业建设点</a:t>
            </a:r>
            <a:endParaRPr lang="en-US" sz="1500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2" name="TextBox 8"/>
          <p:cNvSpPr txBox="1"/>
          <p:nvPr/>
        </p:nvSpPr>
        <p:spPr>
          <a:xfrm>
            <a:off x="623318" y="2347474"/>
            <a:ext cx="1727446" cy="2732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临床医学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基础医学</a:t>
            </a: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中西医结合临床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预防医学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生物技术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生物信息学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生物医学工程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药学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中药学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护理学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医学检验技术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85725" indent="-857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康复治疗学</a:t>
            </a:r>
          </a:p>
        </p:txBody>
      </p:sp>
      <p:grpSp>
        <p:nvGrpSpPr>
          <p:cNvPr id="53" name="Group 10"/>
          <p:cNvGrpSpPr/>
          <p:nvPr/>
        </p:nvGrpSpPr>
        <p:grpSpPr>
          <a:xfrm>
            <a:off x="2624119" y="1811034"/>
            <a:ext cx="1836905" cy="2194520"/>
            <a:chOff x="952366" y="897701"/>
            <a:chExt cx="2449207" cy="2926026"/>
          </a:xfrm>
        </p:grpSpPr>
        <p:sp>
          <p:nvSpPr>
            <p:cNvPr id="54" name="Title 1"/>
            <p:cNvSpPr txBox="1"/>
            <p:nvPr/>
          </p:nvSpPr>
          <p:spPr>
            <a:xfrm>
              <a:off x="952366" y="897701"/>
              <a:ext cx="2449207" cy="678526"/>
            </a:xfrm>
            <a:prstGeom prst="rect">
              <a:avLst/>
            </a:prstGeom>
          </p:spPr>
          <p:txBody>
            <a:bodyPr/>
            <a:lstStyle>
              <a:defPPr>
                <a:defRPr lang="zh-CN"/>
              </a:defPPr>
              <a:lvl1pPr algn="r">
                <a:lnSpc>
                  <a:spcPct val="90000"/>
                </a:lnSpc>
                <a:spcBef>
                  <a:spcPct val="0"/>
                </a:spcBef>
                <a:buNone/>
                <a:defRPr sz="2000" b="1" i="0">
                  <a:solidFill>
                    <a:srgbClr val="002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algn="l"/>
              <a:r>
                <a:rPr lang="en-US" altLang="zh-CN" sz="15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7</a:t>
              </a:r>
              <a:r>
                <a:rPr lang="zh-CN" altLang="en-US" sz="15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个国家</a:t>
              </a:r>
              <a:endParaRPr lang="en-US" altLang="zh-CN" sz="1500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  <a:p>
              <a:pPr algn="l"/>
              <a:r>
                <a:rPr lang="zh-CN" altLang="en-US" sz="15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教育部特色专业</a:t>
              </a:r>
              <a:endParaRPr lang="en-US" sz="1500" dirty="0">
                <a:solidFill>
                  <a:schemeClr val="bg1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1164161" y="1595425"/>
              <a:ext cx="2210442" cy="2228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85725" indent="-85725" fontAlgn="ctr">
                <a:lnSpc>
                  <a:spcPct val="120000"/>
                </a:lnSpc>
                <a:buFont typeface="Arial" panose="020B0604020202020204" pitchFamily="34" charset="0"/>
                <a:buChar char="•"/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zh-CN" altLang="en-US" dirty="0">
                  <a:sym typeface="微软雅黑" panose="020B0503020204020204" pitchFamily="34" charset="-122"/>
                </a:rPr>
                <a:t>临床医学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中医学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预防医学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护理学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生物医学工程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医学检验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医学影像学</a:t>
              </a:r>
            </a:p>
          </p:txBody>
        </p:sp>
      </p:grpSp>
      <p:grpSp>
        <p:nvGrpSpPr>
          <p:cNvPr id="56" name="Group 14"/>
          <p:cNvGrpSpPr/>
          <p:nvPr/>
        </p:nvGrpSpPr>
        <p:grpSpPr>
          <a:xfrm>
            <a:off x="4639214" y="1823616"/>
            <a:ext cx="1897656" cy="1703642"/>
            <a:chOff x="1080639" y="2008507"/>
            <a:chExt cx="2530208" cy="2271522"/>
          </a:xfrm>
        </p:grpSpPr>
        <p:sp>
          <p:nvSpPr>
            <p:cNvPr id="57" name="Title 1"/>
            <p:cNvSpPr txBox="1"/>
            <p:nvPr/>
          </p:nvSpPr>
          <p:spPr>
            <a:xfrm>
              <a:off x="1080639" y="2008507"/>
              <a:ext cx="2530208" cy="54906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pPr algn="r"/>
              <a:r>
                <a:rPr lang="en-US" altLang="zh-CN" sz="1500" dirty="0">
                  <a:solidFill>
                    <a:srgbClr val="002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</a:t>
              </a:r>
              <a:r>
                <a:rPr lang="zh-CN" altLang="en-US" sz="1500" dirty="0">
                  <a:solidFill>
                    <a:srgbClr val="002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个广东省</a:t>
              </a:r>
              <a:endParaRPr lang="en-US" altLang="zh-CN" sz="1500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r"/>
              <a:r>
                <a:rPr lang="zh-CN" altLang="en-US" sz="1500" dirty="0">
                  <a:solidFill>
                    <a:srgbClr val="002B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首批一流专业建设点</a:t>
              </a:r>
              <a:endParaRPr lang="en-US" sz="1500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8" name="TextBox 16"/>
            <p:cNvSpPr txBox="1"/>
            <p:nvPr/>
          </p:nvSpPr>
          <p:spPr>
            <a:xfrm>
              <a:off x="1423827" y="2704641"/>
              <a:ext cx="2081995" cy="1575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6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ym typeface="微软雅黑" panose="020B0503020204020204" pitchFamily="34" charset="-122"/>
                </a:rPr>
                <a:t>应用统计学</a:t>
              </a:r>
              <a:endParaRPr lang="en-US" altLang="zh-CN" sz="1200" dirty="0">
                <a:sym typeface="微软雅黑" panose="020B0503020204020204" pitchFamily="34" charset="-122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ym typeface="微软雅黑" panose="020B0503020204020204" pitchFamily="34" charset="-122"/>
                </a:rPr>
                <a:t>医学影像学</a:t>
              </a:r>
              <a:endParaRPr lang="en-US" altLang="zh-CN" sz="1200" dirty="0">
                <a:sym typeface="微软雅黑" panose="020B0503020204020204" pitchFamily="34" charset="-122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ym typeface="微软雅黑" panose="020B0503020204020204" pitchFamily="34" charset="-122"/>
                </a:rPr>
                <a:t>口腔医学</a:t>
              </a:r>
              <a:endParaRPr lang="en-US" altLang="zh-CN" sz="1200" dirty="0">
                <a:sym typeface="微软雅黑" panose="020B0503020204020204" pitchFamily="34" charset="-122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ym typeface="微软雅黑" panose="020B0503020204020204" pitchFamily="34" charset="-122"/>
                </a:rPr>
                <a:t>助产学</a:t>
              </a:r>
              <a:endParaRPr lang="en-US" altLang="zh-CN" sz="1200" dirty="0">
                <a:sym typeface="微软雅黑" panose="020B0503020204020204" pitchFamily="34" charset="-122"/>
              </a:endParaRPr>
            </a:p>
            <a:p>
              <a:pPr marL="85725" indent="-85725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ym typeface="微软雅黑" panose="020B0503020204020204" pitchFamily="34" charset="-122"/>
                </a:rPr>
                <a:t>公共事业管理</a:t>
              </a:r>
            </a:p>
          </p:txBody>
        </p:sp>
      </p:grpSp>
      <p:sp>
        <p:nvSpPr>
          <p:cNvPr id="6" name="椭圆 5"/>
          <p:cNvSpPr/>
          <p:nvPr/>
        </p:nvSpPr>
        <p:spPr>
          <a:xfrm>
            <a:off x="1226941" y="1411016"/>
            <a:ext cx="418197" cy="4181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9" name="椭圆 58"/>
          <p:cNvSpPr/>
          <p:nvPr/>
        </p:nvSpPr>
        <p:spPr>
          <a:xfrm>
            <a:off x="3352972" y="1411016"/>
            <a:ext cx="418197" cy="4181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îṥḷiḓê">
            <a:extLst>
              <a:ext uri="{FF2B5EF4-FFF2-40B4-BE49-F238E27FC236}">
                <a16:creationId xmlns:a16="http://schemas.microsoft.com/office/drawing/2014/main" xmlns="" id="{8B7886AF-3661-4F55-9366-3BA1F48AE16D}"/>
              </a:ext>
            </a:extLst>
          </p:cNvPr>
          <p:cNvSpPr/>
          <p:nvPr/>
        </p:nvSpPr>
        <p:spPr>
          <a:xfrm>
            <a:off x="1202920" y="1423713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US" altLang="zh-CN" sz="2400" dirty="0">
                <a:solidFill>
                  <a:srgbClr val="002B9C"/>
                </a:solidFill>
                <a:latin typeface="Impact" panose="020B0806030902050204" pitchFamily="34" charset="0"/>
              </a:rPr>
              <a:t>1</a:t>
            </a:r>
            <a:endParaRPr lang="en-AU" sz="2400" dirty="0">
              <a:solidFill>
                <a:srgbClr val="002B9C"/>
              </a:solidFill>
              <a:latin typeface="Impact" panose="020B0806030902050204" pitchFamily="34" charset="0"/>
            </a:endParaRPr>
          </a:p>
        </p:txBody>
      </p:sp>
      <p:sp>
        <p:nvSpPr>
          <p:cNvPr id="62" name="îṥḷiḓê">
            <a:extLst>
              <a:ext uri="{FF2B5EF4-FFF2-40B4-BE49-F238E27FC236}">
                <a16:creationId xmlns:a16="http://schemas.microsoft.com/office/drawing/2014/main" xmlns="" id="{8B7886AF-3661-4F55-9366-3BA1F48AE16D}"/>
              </a:ext>
            </a:extLst>
          </p:cNvPr>
          <p:cNvSpPr/>
          <p:nvPr/>
        </p:nvSpPr>
        <p:spPr>
          <a:xfrm>
            <a:off x="3345740" y="1423713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en-A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5345605" y="1411016"/>
            <a:ext cx="418197" cy="418197"/>
          </a:xfrm>
          <a:prstGeom prst="ellipse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4" name="椭圆 63"/>
          <p:cNvSpPr/>
          <p:nvPr/>
        </p:nvSpPr>
        <p:spPr>
          <a:xfrm>
            <a:off x="7483726" y="1396729"/>
            <a:ext cx="418197" cy="4181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5" name="Title 1"/>
          <p:cNvSpPr txBox="1"/>
          <p:nvPr/>
        </p:nvSpPr>
        <p:spPr>
          <a:xfrm>
            <a:off x="6618337" y="1828825"/>
            <a:ext cx="2380350" cy="4757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24</a:t>
            </a: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个省级名牌、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特色、重点专业称号</a:t>
            </a:r>
            <a:endParaRPr 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67" name="îṥḷiḓê">
            <a:extLst>
              <a:ext uri="{FF2B5EF4-FFF2-40B4-BE49-F238E27FC236}">
                <a16:creationId xmlns:a16="http://schemas.microsoft.com/office/drawing/2014/main" xmlns="" id="{8B7886AF-3661-4F55-9366-3BA1F48AE16D}"/>
              </a:ext>
            </a:extLst>
          </p:cNvPr>
          <p:cNvSpPr/>
          <p:nvPr/>
        </p:nvSpPr>
        <p:spPr>
          <a:xfrm>
            <a:off x="7474213" y="1407460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椭圆 67"/>
          <p:cNvSpPr/>
          <p:nvPr/>
        </p:nvSpPr>
        <p:spPr>
          <a:xfrm>
            <a:off x="5357731" y="1411016"/>
            <a:ext cx="418197" cy="41819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9" name="îṥḷiḓê">
            <a:extLst>
              <a:ext uri="{FF2B5EF4-FFF2-40B4-BE49-F238E27FC236}">
                <a16:creationId xmlns:a16="http://schemas.microsoft.com/office/drawing/2014/main" xmlns="" id="{8B7886AF-3661-4F55-9366-3BA1F48AE16D}"/>
              </a:ext>
            </a:extLst>
          </p:cNvPr>
          <p:cNvSpPr/>
          <p:nvPr/>
        </p:nvSpPr>
        <p:spPr>
          <a:xfrm>
            <a:off x="5333709" y="1423713"/>
            <a:ext cx="457096" cy="522042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algn="ctr"/>
            <a:r>
              <a:rPr lang="en-US" altLang="zh-CN" sz="2400" dirty="0">
                <a:solidFill>
                  <a:srgbClr val="002B9C"/>
                </a:solidFill>
                <a:latin typeface="Impact" panose="020B0806030902050204" pitchFamily="34" charset="0"/>
              </a:rPr>
              <a:t>3</a:t>
            </a:r>
            <a:endParaRPr lang="en-AU" sz="2400" dirty="0">
              <a:solidFill>
                <a:srgbClr val="002B9C"/>
              </a:solidFill>
              <a:latin typeface="Impact" panose="020B080603090205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xmlns="" id="{5CD195CB-E195-4856-9C54-4CD1A98C2882}"/>
              </a:ext>
            </a:extLst>
          </p:cNvPr>
          <p:cNvSpPr txBox="1"/>
          <p:nvPr/>
        </p:nvSpPr>
        <p:spPr>
          <a:xfrm>
            <a:off x="6661170" y="2277177"/>
            <a:ext cx="129229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临床医学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基础医学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中医学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针灸推拿学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生物统计学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生物医学工程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护理学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助产学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7A15340B-CE56-406E-82CB-724FBA5A7797}"/>
              </a:ext>
            </a:extLst>
          </p:cNvPr>
          <p:cNvSpPr txBox="1"/>
          <p:nvPr/>
        </p:nvSpPr>
        <p:spPr>
          <a:xfrm>
            <a:off x="7483726" y="3597860"/>
            <a:ext cx="1292297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医学检验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医学影像学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预防医学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中药学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药学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康复治疗学</a:t>
            </a:r>
          </a:p>
          <a:p>
            <a:pPr marL="85725" indent="-8572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口腔医学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77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63" b="38615"/>
          <a:stretch/>
        </p:blipFill>
        <p:spPr>
          <a:xfrm>
            <a:off x="1183220" y="4283481"/>
            <a:ext cx="7058026" cy="195778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64113" y="119561"/>
            <a:ext cx="1681921" cy="53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发展潜力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60BB3BF1-14D5-446E-8E5A-1F1E9D0D04CC}"/>
              </a:ext>
            </a:extLst>
          </p:cNvPr>
          <p:cNvSpPr txBox="1"/>
          <p:nvPr/>
        </p:nvSpPr>
        <p:spPr>
          <a:xfrm>
            <a:off x="752475" y="1088875"/>
            <a:ext cx="7488771" cy="302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现有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13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所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直属附属医院，展开床位数超过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12600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张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，年诊疗量超过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1645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万人次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。</a:t>
            </a:r>
          </a:p>
          <a:p>
            <a:pPr marL="285750" lvl="0" indent="-285750" algn="just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拥有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17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国家临床重点专科、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60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广东省临床重点专科、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12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广东省医疗质量控制中心。</a:t>
            </a:r>
          </a:p>
          <a:p>
            <a:pPr marL="285750" lvl="0" indent="-285750" algn="just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附属南方医院入选广东省高水平医院建设“登峰计划”，牵头建设国家创伤区域医疗中心，综合实力在复旦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2018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年度中国医院排行榜位居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第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17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04752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奖</a:t>
            </a:r>
            <a:r>
              <a:rPr lang="zh-CN" altLang="en-US" dirty="0" smtClean="0">
                <a:sym typeface="微软雅黑" panose="020B0503020204020204" pitchFamily="34" charset="-122"/>
              </a:rPr>
              <a:t>助贷体系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27</a:t>
            </a:fld>
            <a:endParaRPr lang="zh-CN" altLang="en-US"/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447624"/>
              </p:ext>
            </p:extLst>
          </p:nvPr>
        </p:nvGraphicFramePr>
        <p:xfrm>
          <a:off x="562735" y="1219201"/>
          <a:ext cx="8018531" cy="4476748"/>
        </p:xfrm>
        <a:graphic>
          <a:graphicData uri="http://schemas.openxmlformats.org/drawingml/2006/table">
            <a:tbl>
              <a:tblPr/>
              <a:tblGrid>
                <a:gridCol w="1556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3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98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7942"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奖助学金名称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50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金额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50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条件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E5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特别奖学金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100000元/人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各省、自治区、直辖市高考文理科总分第一名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8563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优秀新生奖学金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3000元/人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第一志愿报考我校，并被录取的最高分的新生，其中广东省奖励前三名的学生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专业奖学金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2000元/人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第一志愿报考我校，被所报第一专业志愿录取的最高分新生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国家奖学金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8000元/人/年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每年组织评选，学习成绩本年级专业的前5%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国家励志奖学金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5000元/人/年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面向贫困生中学习优秀者。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优秀学生奖学金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2000元/人/年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奖励品学兼优的学生，每年有2000人获得奖励。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国家助学金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2000/3000元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每年有2000多名学生获得资助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国家助学贷款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8000/人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贫困学生可以向银行贷款上学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3960"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勤工助学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全校500万/年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设立学生勤工助学岗位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5856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“白大褂明日之星”奖学金</a:t>
                      </a:r>
                      <a:endParaRPr 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4</a:t>
                      </a:r>
                      <a:r>
                        <a:rPr lang="zh-CN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000/人</a:t>
                      </a: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微软雅黑" pitchFamily="34" charset="-122"/>
                          <a:cs typeface="Times New Roman" pitchFamily="18" charset="0"/>
                        </a:rPr>
                        <a:t>奖励被我校临床医学本硕博连读专业录取学生</a:t>
                      </a:r>
                      <a:endParaRPr 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54000" marR="54000" marT="27000" marB="27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293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宿舍环境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95502" y="5144062"/>
            <a:ext cx="4859276" cy="329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350" b="1">
                <a:latin typeface="微软雅黑" panose="020B0503020204020204" pitchFamily="34" charset="-122"/>
                <a:ea typeface="微软雅黑" panose="020B0503020204020204" pitchFamily="34" charset="-122"/>
                <a:sym typeface="News Gothic MT" charset="0"/>
              </a:rPr>
              <a:t>备注：四人一间，独立阳台、独立卫浴、统一安装空调</a:t>
            </a:r>
            <a:endParaRPr lang="zh-CN" altLang="en-US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83534" y="1621068"/>
            <a:ext cx="2429661" cy="1605542"/>
            <a:chOff x="425810" y="1351877"/>
            <a:chExt cx="3239548" cy="2140723"/>
          </a:xfrm>
        </p:grpSpPr>
        <p:pic>
          <p:nvPicPr>
            <p:cNvPr id="7" name="图片 6"/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10" y="1353944"/>
              <a:ext cx="3239548" cy="2138656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矩形 19"/>
            <p:cNvSpPr>
              <a:spLocks noChangeArrowheads="1"/>
            </p:cNvSpPr>
            <p:nvPr/>
          </p:nvSpPr>
          <p:spPr bwMode="auto">
            <a:xfrm>
              <a:off x="441767" y="1351877"/>
              <a:ext cx="2821781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 anchor="ctr">
              <a:spAutoFit/>
            </a:bodyPr>
            <a:lstStyle/>
            <a:p>
              <a:pPr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顺德校区宿舍楼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57000" y="1622618"/>
            <a:ext cx="2430000" cy="1603993"/>
            <a:chOff x="4536483" y="1312854"/>
            <a:chExt cx="3240000" cy="2138657"/>
          </a:xfrm>
        </p:grpSpPr>
        <p:pic>
          <p:nvPicPr>
            <p:cNvPr id="11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 b="20812"/>
            <a:stretch>
              <a:fillRect/>
            </a:stretch>
          </p:blipFill>
          <p:spPr bwMode="auto">
            <a:xfrm>
              <a:off x="4536483" y="1312854"/>
              <a:ext cx="3240000" cy="2124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2" name="矩形 19"/>
            <p:cNvSpPr>
              <a:spLocks noChangeArrowheads="1"/>
            </p:cNvSpPr>
            <p:nvPr/>
          </p:nvSpPr>
          <p:spPr bwMode="auto">
            <a:xfrm>
              <a:off x="5720244" y="3112959"/>
              <a:ext cx="2056239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>
              <a:spAutoFit/>
            </a:bodyPr>
            <a:lstStyle/>
            <a:p>
              <a:pPr algn="r"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多功能演播室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30805" y="1622618"/>
            <a:ext cx="2430001" cy="1610920"/>
            <a:chOff x="8237442" y="1312854"/>
            <a:chExt cx="3240001" cy="2147893"/>
          </a:xfrm>
        </p:grpSpPr>
        <p:pic>
          <p:nvPicPr>
            <p:cNvPr id="14" name="Picture 3"/>
            <p:cNvPicPr preferRelativeResize="0">
              <a:picLocks noChangeArrowheads="1"/>
            </p:cNvPicPr>
            <p:nvPr/>
          </p:nvPicPr>
          <p:blipFill rotWithShape="1">
            <a:blip r:embed="rId4" cstate="print"/>
            <a:srcRect r="4862" b="24329"/>
            <a:stretch/>
          </p:blipFill>
          <p:spPr bwMode="auto">
            <a:xfrm>
              <a:off x="8237443" y="1312854"/>
              <a:ext cx="3240000" cy="2124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5" name="矩形 19"/>
            <p:cNvSpPr>
              <a:spLocks noChangeArrowheads="1"/>
            </p:cNvSpPr>
            <p:nvPr/>
          </p:nvSpPr>
          <p:spPr bwMode="auto">
            <a:xfrm>
              <a:off x="8237442" y="3122195"/>
              <a:ext cx="2064950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>
              <a:spAutoFit/>
            </a:bodyPr>
            <a:lstStyle/>
            <a:p>
              <a:pPr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书院小厨房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3195" y="3435656"/>
            <a:ext cx="2430000" cy="1593000"/>
            <a:chOff x="202779" y="3903664"/>
            <a:chExt cx="3240000" cy="2124000"/>
          </a:xfrm>
        </p:grpSpPr>
        <p:pic>
          <p:nvPicPr>
            <p:cNvPr id="17" name="Picture 7" descr="09 学生宿舍">
              <a:extLst>
                <a:ext uri="{FF2B5EF4-FFF2-40B4-BE49-F238E27FC236}">
                  <a16:creationId xmlns:a16="http://schemas.microsoft.com/office/drawing/2014/main" xmlns="" id="{34EFCC0A-D967-4CF1-9064-02929A3B893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22"/>
            <a:stretch/>
          </p:blipFill>
          <p:spPr bwMode="auto">
            <a:xfrm>
              <a:off x="202779" y="3903664"/>
              <a:ext cx="3240000" cy="2124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矩形 19"/>
            <p:cNvSpPr>
              <a:spLocks noChangeArrowheads="1"/>
            </p:cNvSpPr>
            <p:nvPr/>
          </p:nvSpPr>
          <p:spPr bwMode="auto">
            <a:xfrm>
              <a:off x="202779" y="3903664"/>
              <a:ext cx="1673733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>
              <a:spAutoFit/>
            </a:bodyPr>
            <a:lstStyle/>
            <a:p>
              <a:pPr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宿舍内景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357000" y="3435656"/>
            <a:ext cx="2430000" cy="1608454"/>
            <a:chOff x="4193198" y="3903664"/>
            <a:chExt cx="3240000" cy="2144605"/>
          </a:xfrm>
        </p:grpSpPr>
        <p:pic>
          <p:nvPicPr>
            <p:cNvPr id="20" name="Picture 4"/>
            <p:cNvPicPr preferRelativeResize="0">
              <a:picLocks noChangeArrowheads="1"/>
            </p:cNvPicPr>
            <p:nvPr/>
          </p:nvPicPr>
          <p:blipFill rotWithShape="1">
            <a:blip r:embed="rId6" cstate="print"/>
            <a:srcRect r="3262" b="25891"/>
            <a:stretch/>
          </p:blipFill>
          <p:spPr bwMode="auto">
            <a:xfrm>
              <a:off x="4193198" y="3903664"/>
              <a:ext cx="3240000" cy="2124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1" name="矩形 19"/>
            <p:cNvSpPr>
              <a:spLocks noChangeArrowheads="1"/>
            </p:cNvSpPr>
            <p:nvPr/>
          </p:nvSpPr>
          <p:spPr bwMode="auto">
            <a:xfrm>
              <a:off x="5749237" y="5709717"/>
              <a:ext cx="1673733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>
              <a:spAutoFit/>
            </a:bodyPr>
            <a:lstStyle/>
            <a:p>
              <a:pPr algn="r"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学生健身房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30805" y="3480115"/>
            <a:ext cx="2430000" cy="1593000"/>
            <a:chOff x="8239141" y="3962943"/>
            <a:chExt cx="3240000" cy="2124000"/>
          </a:xfrm>
        </p:grpSpPr>
        <p:pic>
          <p:nvPicPr>
            <p:cNvPr id="23" name="Picture 5"/>
            <p:cNvPicPr preferRelativeResize="0">
              <a:picLocks noChangeArrowheads="1"/>
            </p:cNvPicPr>
            <p:nvPr/>
          </p:nvPicPr>
          <p:blipFill>
            <a:blip r:embed="rId7" cstate="print"/>
            <a:srcRect b="22356"/>
            <a:stretch>
              <a:fillRect/>
            </a:stretch>
          </p:blipFill>
          <p:spPr bwMode="auto">
            <a:xfrm>
              <a:off x="8239141" y="3962943"/>
              <a:ext cx="3240000" cy="2124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4" name="矩形 19"/>
            <p:cNvSpPr>
              <a:spLocks noChangeArrowheads="1"/>
            </p:cNvSpPr>
            <p:nvPr/>
          </p:nvSpPr>
          <p:spPr bwMode="auto">
            <a:xfrm>
              <a:off x="9732532" y="5718634"/>
              <a:ext cx="1673733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77" tIns="34289" rIns="68577" bIns="34289">
              <a:spAutoFit/>
            </a:bodyPr>
            <a:lstStyle/>
            <a:p>
              <a:pPr algn="r" fontAlgn="ctr"/>
              <a:r>
                <a:rPr lang="zh-CN" altLang="en-US" sz="12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rPr>
                <a:t>书院阅览室</a:t>
              </a:r>
              <a:endParaRPr lang="en-US" altLang="zh-CN" sz="1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131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校园环境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29</a:t>
            </a:fld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472672" y="1641636"/>
            <a:ext cx="8198655" cy="3574728"/>
            <a:chOff x="781490" y="1335940"/>
            <a:chExt cx="10931540" cy="4766304"/>
          </a:xfrm>
        </p:grpSpPr>
        <p:pic>
          <p:nvPicPr>
            <p:cNvPr id="26" name="Picture 2"/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9396" b="7145"/>
            <a:stretch/>
          </p:blipFill>
          <p:spPr bwMode="auto">
            <a:xfrm>
              <a:off x="781490" y="2963092"/>
              <a:ext cx="3204000" cy="1512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258" y="1335941"/>
              <a:ext cx="2501331" cy="1511999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b="14638"/>
            <a:stretch/>
          </p:blipFill>
          <p:spPr bwMode="auto">
            <a:xfrm>
              <a:off x="6694507" y="1335941"/>
              <a:ext cx="2390414" cy="1512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9" name="Picture 6"/>
            <p:cNvPicPr preferRelativeResize="0">
              <a:picLocks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t="14492" b="8042"/>
            <a:stretch/>
          </p:blipFill>
          <p:spPr bwMode="auto">
            <a:xfrm>
              <a:off x="781490" y="1335940"/>
              <a:ext cx="3204000" cy="1512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218686" y="1335940"/>
              <a:ext cx="2494344" cy="238315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204062" y="3830365"/>
              <a:ext cx="2508967" cy="2271879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2" name="Picture 4"/>
            <p:cNvPicPr preferRelativeResize="0">
              <a:picLocks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361"/>
            <a:stretch/>
          </p:blipFill>
          <p:spPr bwMode="auto">
            <a:xfrm>
              <a:off x="781490" y="4590244"/>
              <a:ext cx="3204000" cy="1512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 b="21086"/>
            <a:stretch/>
          </p:blipFill>
          <p:spPr bwMode="auto">
            <a:xfrm>
              <a:off x="4082258" y="2963092"/>
              <a:ext cx="5002663" cy="313915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2022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2308" y="2427134"/>
            <a:ext cx="68865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5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一、招宣工作目标及意义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89337672-3E2B-457D-8B59-B0BD244AE9D6}"/>
              </a:ext>
            </a:extLst>
          </p:cNvPr>
          <p:cNvCxnSpPr/>
          <p:nvPr/>
        </p:nvCxnSpPr>
        <p:spPr>
          <a:xfrm>
            <a:off x="1489075" y="2221491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35D2F2F1-0037-4742-BE07-9CCCF9B22309}"/>
              </a:ext>
            </a:extLst>
          </p:cNvPr>
          <p:cNvCxnSpPr/>
          <p:nvPr/>
        </p:nvCxnSpPr>
        <p:spPr>
          <a:xfrm>
            <a:off x="1489075" y="3386893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学生社团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13" name="íṧlîďé"/>
          <p:cNvSpPr/>
          <p:nvPr/>
        </p:nvSpPr>
        <p:spPr>
          <a:xfrm>
            <a:off x="5489076" y="2750282"/>
            <a:ext cx="1486702" cy="2965706"/>
          </a:xfrm>
          <a:prstGeom prst="roundRect">
            <a:avLst>
              <a:gd name="adj" fmla="val 12255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t" anchorCtr="1">
            <a:noAutofit/>
          </a:bodyPr>
          <a:lstStyle/>
          <a:p>
            <a:pPr lvl="0">
              <a:lnSpc>
                <a:spcPct val="120000"/>
              </a:lnSpc>
            </a:pPr>
            <a:endParaRPr lang="en-US" altLang="zh-CN" sz="675" dirty="0">
              <a:solidFill>
                <a:srgbClr val="000000"/>
              </a:solidFill>
            </a:endParaRPr>
          </a:p>
        </p:txBody>
      </p:sp>
      <p:sp>
        <p:nvSpPr>
          <p:cNvPr id="14" name="iṩļïḋé"/>
          <p:cNvSpPr/>
          <p:nvPr/>
        </p:nvSpPr>
        <p:spPr>
          <a:xfrm>
            <a:off x="5489075" y="2593890"/>
            <a:ext cx="1482245" cy="452628"/>
          </a:xfrm>
          <a:prstGeom prst="rect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r>
              <a:rPr lang="zh-CN" altLang="en-US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体育类</a:t>
            </a:r>
          </a:p>
        </p:txBody>
      </p:sp>
      <p:sp>
        <p:nvSpPr>
          <p:cNvPr id="15" name="íSḻíḋé">
            <a:extLst>
              <a:ext uri="{FF2B5EF4-FFF2-40B4-BE49-F238E27FC236}">
                <a16:creationId xmlns:a16="http://schemas.microsoft.com/office/drawing/2014/main" xmlns="" id="{CEA649B0-4C00-4072-8FC2-FDD015CBF0C0}"/>
              </a:ext>
            </a:extLst>
          </p:cNvPr>
          <p:cNvSpPr/>
          <p:nvPr/>
        </p:nvSpPr>
        <p:spPr bwMode="auto">
          <a:xfrm>
            <a:off x="5486119" y="3260683"/>
            <a:ext cx="1482245" cy="239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迅兴龙舟队、定向越野协会、轩辕武术联盟、</a:t>
            </a:r>
            <a:r>
              <a:rPr lang="en-US" altLang="zh-CN" sz="1275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smu</a:t>
            </a: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轮滑社、羽毛球俱乐部、排球俱乐部、乒乓球俱乐部、篮球社、跆拳道社、毽球社、网球协会、足球协会、游泳协会、自行车协会等</a:t>
            </a:r>
          </a:p>
        </p:txBody>
      </p:sp>
      <p:sp>
        <p:nvSpPr>
          <p:cNvPr id="16" name="ïṩľíḍe">
            <a:extLst>
              <a:ext uri="{FF2B5EF4-FFF2-40B4-BE49-F238E27FC236}">
                <a16:creationId xmlns:a16="http://schemas.microsoft.com/office/drawing/2014/main" xmlns="" id="{4BE54097-8B62-488A-9A22-68055CC87EA6}"/>
              </a:ext>
            </a:extLst>
          </p:cNvPr>
          <p:cNvSpPr/>
          <p:nvPr/>
        </p:nvSpPr>
        <p:spPr>
          <a:xfrm>
            <a:off x="2171170" y="2750282"/>
            <a:ext cx="1486702" cy="2965706"/>
          </a:xfrm>
          <a:prstGeom prst="roundRect">
            <a:avLst>
              <a:gd name="adj" fmla="val 12255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t" anchorCtr="1">
            <a:noAutofit/>
          </a:bodyPr>
          <a:lstStyle/>
          <a:p>
            <a:pPr lvl="0">
              <a:lnSpc>
                <a:spcPct val="120000"/>
              </a:lnSpc>
            </a:pPr>
            <a:endParaRPr lang="en-US" altLang="zh-CN" sz="675" dirty="0">
              <a:solidFill>
                <a:srgbClr val="000000"/>
              </a:solidFill>
            </a:endParaRPr>
          </a:p>
        </p:txBody>
      </p:sp>
      <p:sp>
        <p:nvSpPr>
          <p:cNvPr id="17" name="íśľïḍè">
            <a:extLst>
              <a:ext uri="{FF2B5EF4-FFF2-40B4-BE49-F238E27FC236}">
                <a16:creationId xmlns:a16="http://schemas.microsoft.com/office/drawing/2014/main" xmlns="" id="{29E4B716-153D-495B-B306-3D5D6601A944}"/>
              </a:ext>
            </a:extLst>
          </p:cNvPr>
          <p:cNvSpPr/>
          <p:nvPr/>
        </p:nvSpPr>
        <p:spPr>
          <a:xfrm>
            <a:off x="2171170" y="2593890"/>
            <a:ext cx="1482245" cy="452628"/>
          </a:xfrm>
          <a:prstGeom prst="rect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r>
              <a:rPr lang="zh-CN" altLang="en-US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公益志愿类</a:t>
            </a:r>
          </a:p>
        </p:txBody>
      </p:sp>
      <p:sp>
        <p:nvSpPr>
          <p:cNvPr id="18" name="iṣ1ïḍê">
            <a:extLst>
              <a:ext uri="{FF2B5EF4-FFF2-40B4-BE49-F238E27FC236}">
                <a16:creationId xmlns:a16="http://schemas.microsoft.com/office/drawing/2014/main" xmlns="" id="{199F6A5B-9AD7-4505-9493-803FE29E9BE5}"/>
              </a:ext>
            </a:extLst>
          </p:cNvPr>
          <p:cNvSpPr/>
          <p:nvPr/>
        </p:nvSpPr>
        <p:spPr bwMode="auto">
          <a:xfrm>
            <a:off x="2168213" y="3260684"/>
            <a:ext cx="1482245" cy="190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计算机协会、生命医学社、青春健康医学社、中医药文化社、心理学社、辩论与口才协会、彼岸英语俱乐部、模拟联合国等</a:t>
            </a:r>
          </a:p>
        </p:txBody>
      </p:sp>
      <p:sp>
        <p:nvSpPr>
          <p:cNvPr id="19" name="iṧļiďè">
            <a:extLst>
              <a:ext uri="{FF2B5EF4-FFF2-40B4-BE49-F238E27FC236}">
                <a16:creationId xmlns:a16="http://schemas.microsoft.com/office/drawing/2014/main" xmlns="" id="{A94152F5-9289-4627-9242-9CC386992D90}"/>
              </a:ext>
            </a:extLst>
          </p:cNvPr>
          <p:cNvSpPr/>
          <p:nvPr/>
        </p:nvSpPr>
        <p:spPr>
          <a:xfrm>
            <a:off x="512211" y="2750282"/>
            <a:ext cx="1486702" cy="2965706"/>
          </a:xfrm>
          <a:prstGeom prst="roundRect">
            <a:avLst>
              <a:gd name="adj" fmla="val 12255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t" anchorCtr="1">
            <a:noAutofit/>
          </a:bodyPr>
          <a:lstStyle/>
          <a:p>
            <a:pPr lvl="0">
              <a:lnSpc>
                <a:spcPct val="120000"/>
              </a:lnSpc>
            </a:pPr>
            <a:endParaRPr lang="en-US" altLang="zh-CN" sz="675" dirty="0">
              <a:solidFill>
                <a:srgbClr val="000000"/>
              </a:solidFill>
            </a:endParaRPr>
          </a:p>
        </p:txBody>
      </p:sp>
      <p:sp>
        <p:nvSpPr>
          <p:cNvPr id="20" name="îṥļiďé">
            <a:extLst>
              <a:ext uri="{FF2B5EF4-FFF2-40B4-BE49-F238E27FC236}">
                <a16:creationId xmlns:a16="http://schemas.microsoft.com/office/drawing/2014/main" xmlns="" id="{33C6EF5C-EC64-418E-BD7D-A7847772353D}"/>
              </a:ext>
            </a:extLst>
          </p:cNvPr>
          <p:cNvSpPr/>
          <p:nvPr/>
        </p:nvSpPr>
        <p:spPr>
          <a:xfrm>
            <a:off x="512211" y="2593890"/>
            <a:ext cx="1482245" cy="452628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r>
              <a:rPr lang="zh-CN" altLang="en-US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学术科技类</a:t>
            </a:r>
          </a:p>
        </p:txBody>
      </p:sp>
      <p:sp>
        <p:nvSpPr>
          <p:cNvPr id="21" name="íṣḻíḍê">
            <a:extLst>
              <a:ext uri="{FF2B5EF4-FFF2-40B4-BE49-F238E27FC236}">
                <a16:creationId xmlns:a16="http://schemas.microsoft.com/office/drawing/2014/main" xmlns="" id="{6709523F-818C-45B1-A21B-E68AFD66F649}"/>
              </a:ext>
            </a:extLst>
          </p:cNvPr>
          <p:cNvSpPr/>
          <p:nvPr/>
        </p:nvSpPr>
        <p:spPr bwMode="auto">
          <a:xfrm>
            <a:off x="509254" y="3260683"/>
            <a:ext cx="1482245" cy="158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XIN</a:t>
            </a: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公益、图书馆志愿服务协会、</a:t>
            </a: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  <a:sym typeface="+mn-ea"/>
              </a:rPr>
              <a:t>朝阳支教队、蓝色天空支教队、心心点灯支教队、</a:t>
            </a:r>
            <a:r>
              <a:rPr lang="en-US" altLang="zh-CN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  <a:sym typeface="+mn-ea"/>
              </a:rPr>
              <a:t>MX</a:t>
            </a: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  <a:sym typeface="+mn-ea"/>
              </a:rPr>
              <a:t>调研队等</a:t>
            </a:r>
          </a:p>
        </p:txBody>
      </p:sp>
      <p:grpSp>
        <p:nvGrpSpPr>
          <p:cNvPr id="22" name="íṡ1ïḓè">
            <a:extLst>
              <a:ext uri="{FF2B5EF4-FFF2-40B4-BE49-F238E27FC236}">
                <a16:creationId xmlns:a16="http://schemas.microsoft.com/office/drawing/2014/main" xmlns="" id="{3D482629-F56E-4971-B0EC-849006797741}"/>
              </a:ext>
            </a:extLst>
          </p:cNvPr>
          <p:cNvGrpSpPr/>
          <p:nvPr/>
        </p:nvGrpSpPr>
        <p:grpSpPr>
          <a:xfrm>
            <a:off x="1723597" y="3109359"/>
            <a:ext cx="663680" cy="151325"/>
            <a:chOff x="2767052" y="2109684"/>
            <a:chExt cx="1073873" cy="244852"/>
          </a:xfrm>
        </p:grpSpPr>
        <p:sp>
          <p:nvSpPr>
            <p:cNvPr id="23" name="îS1ïdé">
              <a:extLst>
                <a:ext uri="{FF2B5EF4-FFF2-40B4-BE49-F238E27FC236}">
                  <a16:creationId xmlns:a16="http://schemas.microsoft.com/office/drawing/2014/main" xmlns="" id="{AD0DB6A4-984D-408E-80B7-105AB0F0C7C1}"/>
                </a:ext>
              </a:extLst>
            </p:cNvPr>
            <p:cNvSpPr/>
            <p:nvPr/>
          </p:nvSpPr>
          <p:spPr>
            <a:xfrm>
              <a:off x="2767052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24" name="ïṣļïḋé">
              <a:extLst>
                <a:ext uri="{FF2B5EF4-FFF2-40B4-BE49-F238E27FC236}">
                  <a16:creationId xmlns:a16="http://schemas.microsoft.com/office/drawing/2014/main" xmlns="" id="{EA31E8E1-AB3E-4D35-BA9D-96E16C410AA5}"/>
                </a:ext>
              </a:extLst>
            </p:cNvPr>
            <p:cNvSpPr/>
            <p:nvPr/>
          </p:nvSpPr>
          <p:spPr>
            <a:xfrm>
              <a:off x="3596073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34" name="îṡľiḋê">
              <a:extLst>
                <a:ext uri="{FF2B5EF4-FFF2-40B4-BE49-F238E27FC236}">
                  <a16:creationId xmlns:a16="http://schemas.microsoft.com/office/drawing/2014/main" xmlns="" id="{D0613EB9-2BD7-497D-B5C4-B9F0FAF4AECB}"/>
                </a:ext>
              </a:extLst>
            </p:cNvPr>
            <p:cNvSpPr/>
            <p:nvPr/>
          </p:nvSpPr>
          <p:spPr>
            <a:xfrm>
              <a:off x="2871950" y="2190962"/>
              <a:ext cx="874207" cy="763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</p:grpSp>
      <p:sp>
        <p:nvSpPr>
          <p:cNvPr id="35" name="išļiḋè">
            <a:extLst>
              <a:ext uri="{FF2B5EF4-FFF2-40B4-BE49-F238E27FC236}">
                <a16:creationId xmlns:a16="http://schemas.microsoft.com/office/drawing/2014/main" xmlns="" id="{7534A245-A8B5-4811-96D9-ECC4F06AE662}"/>
              </a:ext>
            </a:extLst>
          </p:cNvPr>
          <p:cNvSpPr/>
          <p:nvPr/>
        </p:nvSpPr>
        <p:spPr>
          <a:xfrm>
            <a:off x="3830128" y="2750282"/>
            <a:ext cx="1486702" cy="2965706"/>
          </a:xfrm>
          <a:prstGeom prst="roundRect">
            <a:avLst>
              <a:gd name="adj" fmla="val 12255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t" anchorCtr="1">
            <a:noAutofit/>
          </a:bodyPr>
          <a:lstStyle/>
          <a:p>
            <a:pPr lvl="0">
              <a:lnSpc>
                <a:spcPct val="120000"/>
              </a:lnSpc>
            </a:pPr>
            <a:endParaRPr lang="en-US" altLang="zh-CN" sz="675" dirty="0">
              <a:solidFill>
                <a:srgbClr val="000000"/>
              </a:solidFill>
            </a:endParaRPr>
          </a:p>
        </p:txBody>
      </p:sp>
      <p:sp>
        <p:nvSpPr>
          <p:cNvPr id="36" name="iṥľíďe">
            <a:extLst>
              <a:ext uri="{FF2B5EF4-FFF2-40B4-BE49-F238E27FC236}">
                <a16:creationId xmlns:a16="http://schemas.microsoft.com/office/drawing/2014/main" xmlns="" id="{782F6386-DA5B-4F7B-8B08-2FDF18780E86}"/>
              </a:ext>
            </a:extLst>
          </p:cNvPr>
          <p:cNvSpPr/>
          <p:nvPr/>
        </p:nvSpPr>
        <p:spPr>
          <a:xfrm>
            <a:off x="3830128" y="2593890"/>
            <a:ext cx="1482245" cy="452628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r>
              <a:rPr lang="zh-CN" altLang="en-US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文化类</a:t>
            </a:r>
          </a:p>
        </p:txBody>
      </p:sp>
      <p:sp>
        <p:nvSpPr>
          <p:cNvPr id="37" name="îSlîďè">
            <a:extLst>
              <a:ext uri="{FF2B5EF4-FFF2-40B4-BE49-F238E27FC236}">
                <a16:creationId xmlns:a16="http://schemas.microsoft.com/office/drawing/2014/main" xmlns="" id="{F62D2EF6-0C85-414C-8454-3C6E97CD095C}"/>
              </a:ext>
            </a:extLst>
          </p:cNvPr>
          <p:cNvSpPr/>
          <p:nvPr/>
        </p:nvSpPr>
        <p:spPr bwMode="auto">
          <a:xfrm>
            <a:off x="3827171" y="3260683"/>
            <a:ext cx="1482245" cy="210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汉服社、动漫社、推理社、茶艺社、电影社、吉他协会、</a:t>
            </a:r>
            <a:r>
              <a:rPr lang="en-US" altLang="zh-CN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MU</a:t>
            </a: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音乐联盟、夏清文学社、书画协会、摄影协会、棋牌协会、无声桥手语协会、广播站等</a:t>
            </a:r>
            <a:endParaRPr lang="en-US" altLang="zh-CN" sz="1275" b="1" dirty="0">
              <a:latin typeface="微软雅黑" panose="020B0503020204020204" pitchFamily="34" charset="-122"/>
              <a:ea typeface="微软雅黑" panose="020B0503020204020204" pitchFamily="34" charset="-122"/>
              <a:cs typeface="HYRunYuan 75W" charset="-122"/>
            </a:endParaRPr>
          </a:p>
        </p:txBody>
      </p:sp>
      <p:sp>
        <p:nvSpPr>
          <p:cNvPr id="38" name="íṥļïḓé"/>
          <p:cNvSpPr/>
          <p:nvPr/>
        </p:nvSpPr>
        <p:spPr>
          <a:xfrm>
            <a:off x="7148022" y="2750282"/>
            <a:ext cx="1486702" cy="2965706"/>
          </a:xfrm>
          <a:prstGeom prst="roundRect">
            <a:avLst>
              <a:gd name="adj" fmla="val 12255"/>
            </a:avLst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t" anchorCtr="1">
            <a:noAutofit/>
          </a:bodyPr>
          <a:lstStyle/>
          <a:p>
            <a:pPr lvl="0">
              <a:lnSpc>
                <a:spcPct val="120000"/>
              </a:lnSpc>
            </a:pPr>
            <a:endParaRPr lang="en-US" altLang="zh-CN" sz="675" dirty="0">
              <a:solidFill>
                <a:srgbClr val="000000"/>
              </a:solidFill>
            </a:endParaRPr>
          </a:p>
        </p:txBody>
      </p:sp>
      <p:sp>
        <p:nvSpPr>
          <p:cNvPr id="39" name="iṥḻîdè"/>
          <p:cNvSpPr/>
          <p:nvPr/>
        </p:nvSpPr>
        <p:spPr>
          <a:xfrm>
            <a:off x="7148022" y="2593890"/>
            <a:ext cx="1482245" cy="452628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r>
              <a:rPr lang="zh-CN" altLang="en-US" sz="16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其他类</a:t>
            </a:r>
          </a:p>
        </p:txBody>
      </p:sp>
      <p:sp>
        <p:nvSpPr>
          <p:cNvPr id="40" name="íŝḻíḑê">
            <a:extLst>
              <a:ext uri="{FF2B5EF4-FFF2-40B4-BE49-F238E27FC236}">
                <a16:creationId xmlns:a16="http://schemas.microsoft.com/office/drawing/2014/main" xmlns="" id="{CEA649B0-4C00-4072-8FC2-FDD015CBF0C0}"/>
              </a:ext>
            </a:extLst>
          </p:cNvPr>
          <p:cNvSpPr/>
          <p:nvPr/>
        </p:nvSpPr>
        <p:spPr bwMode="auto">
          <a:xfrm>
            <a:off x="7145065" y="3260683"/>
            <a:ext cx="1482245" cy="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75" b="1" dirty="0">
                <a:latin typeface="微软雅黑" panose="020B0503020204020204" pitchFamily="34" charset="-122"/>
                <a:ea typeface="微软雅黑" panose="020B0503020204020204" pitchFamily="34" charset="-122"/>
                <a:cs typeface="HYRunYuan 75W" charset="-122"/>
              </a:rPr>
              <a:t>招生宣传协会、学生学习支持中心、创业就业实践中心等</a:t>
            </a:r>
          </a:p>
        </p:txBody>
      </p:sp>
      <p:grpSp>
        <p:nvGrpSpPr>
          <p:cNvPr id="41" name="ïṣḻiḓè">
            <a:extLst>
              <a:ext uri="{FF2B5EF4-FFF2-40B4-BE49-F238E27FC236}">
                <a16:creationId xmlns:a16="http://schemas.microsoft.com/office/drawing/2014/main" xmlns="" id="{3D482629-F56E-4971-B0EC-849006797741}"/>
              </a:ext>
            </a:extLst>
          </p:cNvPr>
          <p:cNvGrpSpPr/>
          <p:nvPr/>
        </p:nvGrpSpPr>
        <p:grpSpPr>
          <a:xfrm>
            <a:off x="3386356" y="3109359"/>
            <a:ext cx="663680" cy="151325"/>
            <a:chOff x="2767052" y="2109684"/>
            <a:chExt cx="1073873" cy="244852"/>
          </a:xfrm>
        </p:grpSpPr>
        <p:sp>
          <p:nvSpPr>
            <p:cNvPr id="42" name="íṡḷidè">
              <a:extLst>
                <a:ext uri="{FF2B5EF4-FFF2-40B4-BE49-F238E27FC236}">
                  <a16:creationId xmlns:a16="http://schemas.microsoft.com/office/drawing/2014/main" xmlns="" id="{AD0DB6A4-984D-408E-80B7-105AB0F0C7C1}"/>
                </a:ext>
              </a:extLst>
            </p:cNvPr>
            <p:cNvSpPr/>
            <p:nvPr/>
          </p:nvSpPr>
          <p:spPr>
            <a:xfrm>
              <a:off x="2767052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43" name="íŝ1îḓé">
              <a:extLst>
                <a:ext uri="{FF2B5EF4-FFF2-40B4-BE49-F238E27FC236}">
                  <a16:creationId xmlns:a16="http://schemas.microsoft.com/office/drawing/2014/main" xmlns="" id="{EA31E8E1-AB3E-4D35-BA9D-96E16C410AA5}"/>
                </a:ext>
              </a:extLst>
            </p:cNvPr>
            <p:cNvSpPr/>
            <p:nvPr/>
          </p:nvSpPr>
          <p:spPr>
            <a:xfrm>
              <a:off x="3596073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44" name="îSḻïdè">
              <a:extLst>
                <a:ext uri="{FF2B5EF4-FFF2-40B4-BE49-F238E27FC236}">
                  <a16:creationId xmlns:a16="http://schemas.microsoft.com/office/drawing/2014/main" xmlns="" id="{D0613EB9-2BD7-497D-B5C4-B9F0FAF4AECB}"/>
                </a:ext>
              </a:extLst>
            </p:cNvPr>
            <p:cNvSpPr/>
            <p:nvPr/>
          </p:nvSpPr>
          <p:spPr>
            <a:xfrm>
              <a:off x="2871950" y="2190962"/>
              <a:ext cx="874207" cy="763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</p:grpSp>
      <p:grpSp>
        <p:nvGrpSpPr>
          <p:cNvPr id="45" name="işḻíḓé">
            <a:extLst>
              <a:ext uri="{FF2B5EF4-FFF2-40B4-BE49-F238E27FC236}">
                <a16:creationId xmlns:a16="http://schemas.microsoft.com/office/drawing/2014/main" xmlns="" id="{3D482629-F56E-4971-B0EC-849006797741}"/>
              </a:ext>
            </a:extLst>
          </p:cNvPr>
          <p:cNvGrpSpPr/>
          <p:nvPr/>
        </p:nvGrpSpPr>
        <p:grpSpPr>
          <a:xfrm>
            <a:off x="5039439" y="3109359"/>
            <a:ext cx="663680" cy="151325"/>
            <a:chOff x="2767052" y="2109684"/>
            <a:chExt cx="1073873" cy="244852"/>
          </a:xfrm>
        </p:grpSpPr>
        <p:sp>
          <p:nvSpPr>
            <p:cNvPr id="46" name="ïşľîḍè">
              <a:extLst>
                <a:ext uri="{FF2B5EF4-FFF2-40B4-BE49-F238E27FC236}">
                  <a16:creationId xmlns:a16="http://schemas.microsoft.com/office/drawing/2014/main" xmlns="" id="{AD0DB6A4-984D-408E-80B7-105AB0F0C7C1}"/>
                </a:ext>
              </a:extLst>
            </p:cNvPr>
            <p:cNvSpPr/>
            <p:nvPr/>
          </p:nvSpPr>
          <p:spPr>
            <a:xfrm>
              <a:off x="2767052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47" name="íṧḻíḑé">
              <a:extLst>
                <a:ext uri="{FF2B5EF4-FFF2-40B4-BE49-F238E27FC236}">
                  <a16:creationId xmlns:a16="http://schemas.microsoft.com/office/drawing/2014/main" xmlns="" id="{EA31E8E1-AB3E-4D35-BA9D-96E16C410AA5}"/>
                </a:ext>
              </a:extLst>
            </p:cNvPr>
            <p:cNvSpPr/>
            <p:nvPr/>
          </p:nvSpPr>
          <p:spPr>
            <a:xfrm>
              <a:off x="3596073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48" name="iṥļïďê">
              <a:extLst>
                <a:ext uri="{FF2B5EF4-FFF2-40B4-BE49-F238E27FC236}">
                  <a16:creationId xmlns:a16="http://schemas.microsoft.com/office/drawing/2014/main" xmlns="" id="{D0613EB9-2BD7-497D-B5C4-B9F0FAF4AECB}"/>
                </a:ext>
              </a:extLst>
            </p:cNvPr>
            <p:cNvSpPr/>
            <p:nvPr/>
          </p:nvSpPr>
          <p:spPr>
            <a:xfrm>
              <a:off x="2871950" y="2190962"/>
              <a:ext cx="874207" cy="763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</p:grpSp>
      <p:grpSp>
        <p:nvGrpSpPr>
          <p:cNvPr id="49" name="išļiďé">
            <a:extLst>
              <a:ext uri="{FF2B5EF4-FFF2-40B4-BE49-F238E27FC236}">
                <a16:creationId xmlns:a16="http://schemas.microsoft.com/office/drawing/2014/main" xmlns="" id="{3D482629-F56E-4971-B0EC-849006797741}"/>
              </a:ext>
            </a:extLst>
          </p:cNvPr>
          <p:cNvGrpSpPr/>
          <p:nvPr/>
        </p:nvGrpSpPr>
        <p:grpSpPr>
          <a:xfrm>
            <a:off x="6721168" y="3109359"/>
            <a:ext cx="663680" cy="151325"/>
            <a:chOff x="2767052" y="2109684"/>
            <a:chExt cx="1073873" cy="244852"/>
          </a:xfrm>
        </p:grpSpPr>
        <p:sp>
          <p:nvSpPr>
            <p:cNvPr id="50" name="iṣļîḑé">
              <a:extLst>
                <a:ext uri="{FF2B5EF4-FFF2-40B4-BE49-F238E27FC236}">
                  <a16:creationId xmlns:a16="http://schemas.microsoft.com/office/drawing/2014/main" xmlns="" id="{AD0DB6A4-984D-408E-80B7-105AB0F0C7C1}"/>
                </a:ext>
              </a:extLst>
            </p:cNvPr>
            <p:cNvSpPr/>
            <p:nvPr/>
          </p:nvSpPr>
          <p:spPr>
            <a:xfrm>
              <a:off x="2767052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51" name="isḻiḍè">
              <a:extLst>
                <a:ext uri="{FF2B5EF4-FFF2-40B4-BE49-F238E27FC236}">
                  <a16:creationId xmlns:a16="http://schemas.microsoft.com/office/drawing/2014/main" xmlns="" id="{EA31E8E1-AB3E-4D35-BA9D-96E16C410AA5}"/>
                </a:ext>
              </a:extLst>
            </p:cNvPr>
            <p:cNvSpPr/>
            <p:nvPr/>
          </p:nvSpPr>
          <p:spPr>
            <a:xfrm>
              <a:off x="3596073" y="2109684"/>
              <a:ext cx="244852" cy="24485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52" name="îṧlïḓe">
              <a:extLst>
                <a:ext uri="{FF2B5EF4-FFF2-40B4-BE49-F238E27FC236}">
                  <a16:creationId xmlns:a16="http://schemas.microsoft.com/office/drawing/2014/main" xmlns="" id="{D0613EB9-2BD7-497D-B5C4-B9F0FAF4AECB}"/>
                </a:ext>
              </a:extLst>
            </p:cNvPr>
            <p:cNvSpPr/>
            <p:nvPr/>
          </p:nvSpPr>
          <p:spPr>
            <a:xfrm>
              <a:off x="2871950" y="2190962"/>
              <a:ext cx="874207" cy="763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Autofit/>
            </a:bodyPr>
            <a:lstStyle/>
            <a:p>
              <a:pPr algn="ctr"/>
              <a:endParaRPr sz="135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EAE6501-D70E-4643-96EE-11505203F8D8}"/>
              </a:ext>
            </a:extLst>
          </p:cNvPr>
          <p:cNvGrpSpPr/>
          <p:nvPr/>
        </p:nvGrpSpPr>
        <p:grpSpPr>
          <a:xfrm>
            <a:off x="504798" y="1726252"/>
            <a:ext cx="8129926" cy="867639"/>
            <a:chOff x="504798" y="1909599"/>
            <a:chExt cx="8129926" cy="484267"/>
          </a:xfrm>
        </p:grpSpPr>
        <p:sp>
          <p:nvSpPr>
            <p:cNvPr id="53" name="等腰三角形 73"/>
            <p:cNvSpPr/>
            <p:nvPr/>
          </p:nvSpPr>
          <p:spPr>
            <a:xfrm>
              <a:off x="4639735" y="1921423"/>
              <a:ext cx="3994989" cy="472442"/>
            </a:xfrm>
            <a:custGeom>
              <a:avLst/>
              <a:gdLst>
                <a:gd name="connsiteX0" fmla="*/ 0 w 1982268"/>
                <a:gd name="connsiteY0" fmla="*/ 456503 h 456503"/>
                <a:gd name="connsiteX1" fmla="*/ 991134 w 1982268"/>
                <a:gd name="connsiteY1" fmla="*/ 0 h 456503"/>
                <a:gd name="connsiteX2" fmla="*/ 1982268 w 1982268"/>
                <a:gd name="connsiteY2" fmla="*/ 456503 h 456503"/>
                <a:gd name="connsiteX3" fmla="*/ 0 w 1982268"/>
                <a:gd name="connsiteY3" fmla="*/ 456503 h 456503"/>
                <a:gd name="connsiteX0" fmla="*/ 3344384 w 5326652"/>
                <a:gd name="connsiteY0" fmla="*/ 629923 h 629923"/>
                <a:gd name="connsiteX1" fmla="*/ 0 w 5326652"/>
                <a:gd name="connsiteY1" fmla="*/ 0 h 629923"/>
                <a:gd name="connsiteX2" fmla="*/ 5326652 w 5326652"/>
                <a:gd name="connsiteY2" fmla="*/ 629923 h 629923"/>
                <a:gd name="connsiteX3" fmla="*/ 3344384 w 5326652"/>
                <a:gd name="connsiteY3" fmla="*/ 629923 h 62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652" h="629923">
                  <a:moveTo>
                    <a:pt x="3344384" y="629923"/>
                  </a:moveTo>
                  <a:lnTo>
                    <a:pt x="0" y="0"/>
                  </a:lnTo>
                  <a:lnTo>
                    <a:pt x="5326652" y="629923"/>
                  </a:lnTo>
                  <a:lnTo>
                    <a:pt x="3344384" y="62992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4" name="等腰三角形 74"/>
            <p:cNvSpPr/>
            <p:nvPr/>
          </p:nvSpPr>
          <p:spPr>
            <a:xfrm>
              <a:off x="4577047" y="1933246"/>
              <a:ext cx="2398730" cy="460619"/>
            </a:xfrm>
            <a:custGeom>
              <a:avLst/>
              <a:gdLst>
                <a:gd name="connsiteX0" fmla="*/ 0 w 1982268"/>
                <a:gd name="connsiteY0" fmla="*/ 456503 h 456503"/>
                <a:gd name="connsiteX1" fmla="*/ 991134 w 1982268"/>
                <a:gd name="connsiteY1" fmla="*/ 0 h 456503"/>
                <a:gd name="connsiteX2" fmla="*/ 1982268 w 1982268"/>
                <a:gd name="connsiteY2" fmla="*/ 456503 h 456503"/>
                <a:gd name="connsiteX3" fmla="*/ 0 w 1982268"/>
                <a:gd name="connsiteY3" fmla="*/ 456503 h 456503"/>
                <a:gd name="connsiteX0" fmla="*/ 1216038 w 3198306"/>
                <a:gd name="connsiteY0" fmla="*/ 614158 h 614158"/>
                <a:gd name="connsiteX1" fmla="*/ 0 w 3198306"/>
                <a:gd name="connsiteY1" fmla="*/ 0 h 614158"/>
                <a:gd name="connsiteX2" fmla="*/ 3198306 w 3198306"/>
                <a:gd name="connsiteY2" fmla="*/ 614158 h 614158"/>
                <a:gd name="connsiteX3" fmla="*/ 1216038 w 3198306"/>
                <a:gd name="connsiteY3" fmla="*/ 614158 h 61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8306" h="614158">
                  <a:moveTo>
                    <a:pt x="1216038" y="614158"/>
                  </a:moveTo>
                  <a:lnTo>
                    <a:pt x="0" y="0"/>
                  </a:lnTo>
                  <a:lnTo>
                    <a:pt x="3198306" y="614158"/>
                  </a:lnTo>
                  <a:lnTo>
                    <a:pt x="1216038" y="6141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5" name="等腰三角形 75"/>
            <p:cNvSpPr/>
            <p:nvPr/>
          </p:nvSpPr>
          <p:spPr>
            <a:xfrm>
              <a:off x="3853341" y="1945071"/>
              <a:ext cx="1486701" cy="448794"/>
            </a:xfrm>
            <a:custGeom>
              <a:avLst/>
              <a:gdLst>
                <a:gd name="connsiteX0" fmla="*/ 0 w 1982268"/>
                <a:gd name="connsiteY0" fmla="*/ 456503 h 456503"/>
                <a:gd name="connsiteX1" fmla="*/ 991134 w 1982268"/>
                <a:gd name="connsiteY1" fmla="*/ 0 h 456503"/>
                <a:gd name="connsiteX2" fmla="*/ 1982268 w 1982268"/>
                <a:gd name="connsiteY2" fmla="*/ 456503 h 456503"/>
                <a:gd name="connsiteX3" fmla="*/ 0 w 1982268"/>
                <a:gd name="connsiteY3" fmla="*/ 456503 h 456503"/>
                <a:gd name="connsiteX0" fmla="*/ 0 w 1982268"/>
                <a:gd name="connsiteY0" fmla="*/ 598392 h 598392"/>
                <a:gd name="connsiteX1" fmla="*/ 991134 w 1982268"/>
                <a:gd name="connsiteY1" fmla="*/ 0 h 598392"/>
                <a:gd name="connsiteX2" fmla="*/ 1982268 w 1982268"/>
                <a:gd name="connsiteY2" fmla="*/ 598392 h 598392"/>
                <a:gd name="connsiteX3" fmla="*/ 0 w 1982268"/>
                <a:gd name="connsiteY3" fmla="*/ 598392 h 59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2268" h="598392">
                  <a:moveTo>
                    <a:pt x="0" y="598392"/>
                  </a:moveTo>
                  <a:lnTo>
                    <a:pt x="991134" y="0"/>
                  </a:lnTo>
                  <a:lnTo>
                    <a:pt x="1982268" y="598392"/>
                  </a:lnTo>
                  <a:lnTo>
                    <a:pt x="0" y="59839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6" name="等腰三角形 76"/>
            <p:cNvSpPr/>
            <p:nvPr/>
          </p:nvSpPr>
          <p:spPr>
            <a:xfrm>
              <a:off x="2160483" y="1921423"/>
              <a:ext cx="2422379" cy="472442"/>
            </a:xfrm>
            <a:custGeom>
              <a:avLst/>
              <a:gdLst>
                <a:gd name="connsiteX0" fmla="*/ 0 w 1982268"/>
                <a:gd name="connsiteY0" fmla="*/ 456503 h 456503"/>
                <a:gd name="connsiteX1" fmla="*/ 991134 w 1982268"/>
                <a:gd name="connsiteY1" fmla="*/ 0 h 456503"/>
                <a:gd name="connsiteX2" fmla="*/ 1982268 w 1982268"/>
                <a:gd name="connsiteY2" fmla="*/ 456503 h 456503"/>
                <a:gd name="connsiteX3" fmla="*/ 0 w 1982268"/>
                <a:gd name="connsiteY3" fmla="*/ 456503 h 456503"/>
                <a:gd name="connsiteX0" fmla="*/ 0 w 3229838"/>
                <a:gd name="connsiteY0" fmla="*/ 629923 h 629923"/>
                <a:gd name="connsiteX1" fmla="*/ 3229838 w 3229838"/>
                <a:gd name="connsiteY1" fmla="*/ 0 h 629923"/>
                <a:gd name="connsiteX2" fmla="*/ 1982268 w 3229838"/>
                <a:gd name="connsiteY2" fmla="*/ 629923 h 629923"/>
                <a:gd name="connsiteX3" fmla="*/ 0 w 3229838"/>
                <a:gd name="connsiteY3" fmla="*/ 629923 h 62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838" h="629923">
                  <a:moveTo>
                    <a:pt x="0" y="629923"/>
                  </a:moveTo>
                  <a:lnTo>
                    <a:pt x="3229838" y="0"/>
                  </a:lnTo>
                  <a:lnTo>
                    <a:pt x="1982268" y="629923"/>
                  </a:lnTo>
                  <a:lnTo>
                    <a:pt x="0" y="62992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7" name="等腰三角形 77"/>
            <p:cNvSpPr/>
            <p:nvPr/>
          </p:nvSpPr>
          <p:spPr>
            <a:xfrm>
              <a:off x="504798" y="1909599"/>
              <a:ext cx="4077758" cy="484267"/>
            </a:xfrm>
            <a:custGeom>
              <a:avLst/>
              <a:gdLst>
                <a:gd name="connsiteX0" fmla="*/ 0 w 1982268"/>
                <a:gd name="connsiteY0" fmla="*/ 456503 h 456503"/>
                <a:gd name="connsiteX1" fmla="*/ 991134 w 1982268"/>
                <a:gd name="connsiteY1" fmla="*/ 0 h 456503"/>
                <a:gd name="connsiteX2" fmla="*/ 1982268 w 1982268"/>
                <a:gd name="connsiteY2" fmla="*/ 456503 h 456503"/>
                <a:gd name="connsiteX3" fmla="*/ 0 w 1982268"/>
                <a:gd name="connsiteY3" fmla="*/ 456503 h 456503"/>
                <a:gd name="connsiteX0" fmla="*/ 0 w 5437010"/>
                <a:gd name="connsiteY0" fmla="*/ 645689 h 645689"/>
                <a:gd name="connsiteX1" fmla="*/ 5437010 w 5437010"/>
                <a:gd name="connsiteY1" fmla="*/ 0 h 645689"/>
                <a:gd name="connsiteX2" fmla="*/ 1982268 w 5437010"/>
                <a:gd name="connsiteY2" fmla="*/ 645689 h 645689"/>
                <a:gd name="connsiteX3" fmla="*/ 0 w 5437010"/>
                <a:gd name="connsiteY3" fmla="*/ 645689 h 64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010" h="645689">
                  <a:moveTo>
                    <a:pt x="0" y="645689"/>
                  </a:moveTo>
                  <a:lnTo>
                    <a:pt x="5437010" y="0"/>
                  </a:lnTo>
                  <a:lnTo>
                    <a:pt x="1982268" y="645689"/>
                  </a:lnTo>
                  <a:lnTo>
                    <a:pt x="0" y="64568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58" name="椭圆 57"/>
          <p:cNvSpPr/>
          <p:nvPr/>
        </p:nvSpPr>
        <p:spPr>
          <a:xfrm>
            <a:off x="3270851" y="1352920"/>
            <a:ext cx="2621072" cy="6940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学生社团</a:t>
            </a:r>
          </a:p>
        </p:txBody>
      </p:sp>
    </p:spTree>
    <p:extLst>
      <p:ext uri="{BB962C8B-B14F-4D97-AF65-F5344CB8AC3E}">
        <p14:creationId xmlns:p14="http://schemas.microsoft.com/office/powerpoint/2010/main" val="3981380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书院管理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59" name="TextBox 2"/>
          <p:cNvSpPr txBox="1"/>
          <p:nvPr/>
        </p:nvSpPr>
        <p:spPr>
          <a:xfrm>
            <a:off x="767828" y="1456454"/>
            <a:ext cx="772141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C00000"/>
              </a:buClr>
              <a:buSzPct val="80000"/>
            </a:pPr>
            <a:r>
              <a:rPr lang="zh-CN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实施书院制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管理模式：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个书院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News Gothic MT" charset="0"/>
              </a:rPr>
              <a:t>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News Gothic MT" charset="0"/>
              </a:rPr>
              <a:t>分为博雅、德风、知行、尚进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832742" y="1980401"/>
            <a:ext cx="4921627" cy="3233532"/>
            <a:chOff x="4616603" y="1246169"/>
            <a:chExt cx="6481769" cy="4824536"/>
          </a:xfrm>
        </p:grpSpPr>
        <p:pic>
          <p:nvPicPr>
            <p:cNvPr id="61" name="内容占位符 4" descr="顺德校区学生宿舍图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603" y="1246169"/>
              <a:ext cx="6481769" cy="4824536"/>
            </a:xfrm>
            <a:prstGeom prst="rect">
              <a:avLst/>
            </a:prstGeom>
            <a:noFill/>
          </p:spPr>
        </p:pic>
        <p:grpSp>
          <p:nvGrpSpPr>
            <p:cNvPr id="62" name="组合 12"/>
            <p:cNvGrpSpPr/>
            <p:nvPr/>
          </p:nvGrpSpPr>
          <p:grpSpPr>
            <a:xfrm>
              <a:off x="5320128" y="2937555"/>
              <a:ext cx="2512597" cy="957379"/>
              <a:chOff x="327634" y="1642721"/>
              <a:chExt cx="2664866" cy="1056972"/>
            </a:xfrm>
          </p:grpSpPr>
          <p:pic>
            <p:nvPicPr>
              <p:cNvPr id="72" name="内容占位符 3" descr="377111_092210000_2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327634" y="1642721"/>
                <a:ext cx="2664866" cy="1056972"/>
              </a:xfrm>
              <a:prstGeom prst="rect">
                <a:avLst/>
              </a:prstGeom>
            </p:spPr>
          </p:pic>
          <p:sp>
            <p:nvSpPr>
              <p:cNvPr id="73" name="TextBox 7"/>
              <p:cNvSpPr txBox="1"/>
              <p:nvPr/>
            </p:nvSpPr>
            <p:spPr>
              <a:xfrm>
                <a:off x="619338" y="1781113"/>
                <a:ext cx="2036188" cy="684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100" dirty="0">
                    <a:solidFill>
                      <a:srgbClr val="C0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博雅书院</a:t>
                </a:r>
              </a:p>
            </p:txBody>
          </p:sp>
        </p:grpSp>
        <p:grpSp>
          <p:nvGrpSpPr>
            <p:cNvPr id="63" name="组合 13"/>
            <p:cNvGrpSpPr/>
            <p:nvPr/>
          </p:nvGrpSpPr>
          <p:grpSpPr>
            <a:xfrm>
              <a:off x="8219923" y="3084960"/>
              <a:ext cx="2627899" cy="992119"/>
              <a:chOff x="503235" y="2816004"/>
              <a:chExt cx="2627897" cy="1085401"/>
            </a:xfrm>
          </p:grpSpPr>
          <p:pic>
            <p:nvPicPr>
              <p:cNvPr id="70" name="内容占位符 3" descr="377111_092210000_2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503235" y="2816004"/>
                <a:ext cx="2627897" cy="1085401"/>
              </a:xfrm>
              <a:prstGeom prst="rect">
                <a:avLst/>
              </a:prstGeom>
            </p:spPr>
          </p:pic>
          <p:sp>
            <p:nvSpPr>
              <p:cNvPr id="71" name="TextBox 8"/>
              <p:cNvSpPr txBox="1"/>
              <p:nvPr/>
            </p:nvSpPr>
            <p:spPr>
              <a:xfrm>
                <a:off x="725960" y="3006372"/>
                <a:ext cx="2231602" cy="678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C0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defRPr>
                </a:lvl1pPr>
              </a:lstStyle>
              <a:p>
                <a:r>
                  <a:rPr lang="zh-CN" altLang="en-US" sz="2100" dirty="0"/>
                  <a:t>知行书院 </a:t>
                </a:r>
              </a:p>
            </p:txBody>
          </p:sp>
        </p:grpSp>
        <p:grpSp>
          <p:nvGrpSpPr>
            <p:cNvPr id="64" name="组合 14"/>
            <p:cNvGrpSpPr/>
            <p:nvPr/>
          </p:nvGrpSpPr>
          <p:grpSpPr>
            <a:xfrm>
              <a:off x="5219624" y="4651725"/>
              <a:ext cx="2518475" cy="955184"/>
              <a:chOff x="23211" y="4170347"/>
              <a:chExt cx="2518475" cy="976458"/>
            </a:xfrm>
          </p:grpSpPr>
          <p:pic>
            <p:nvPicPr>
              <p:cNvPr id="68" name="内容占位符 3" descr="377111_092210000_2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>
              <a:xfrm>
                <a:off x="23211" y="4170347"/>
                <a:ext cx="2518475" cy="976458"/>
              </a:xfrm>
              <a:prstGeom prst="rect">
                <a:avLst/>
              </a:prstGeom>
            </p:spPr>
          </p:pic>
          <p:sp>
            <p:nvSpPr>
              <p:cNvPr id="69" name="TextBox 9"/>
              <p:cNvSpPr txBox="1"/>
              <p:nvPr/>
            </p:nvSpPr>
            <p:spPr>
              <a:xfrm>
                <a:off x="170434" y="4318625"/>
                <a:ext cx="2194880" cy="63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C0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defRPr>
                </a:lvl1pPr>
              </a:lstStyle>
              <a:p>
                <a:r>
                  <a:rPr lang="zh-CN" altLang="en-US" sz="2100" dirty="0"/>
                  <a:t>尚进书院</a:t>
                </a:r>
              </a:p>
            </p:txBody>
          </p:sp>
        </p:grpSp>
        <p:grpSp>
          <p:nvGrpSpPr>
            <p:cNvPr id="65" name="组合 15"/>
            <p:cNvGrpSpPr/>
            <p:nvPr/>
          </p:nvGrpSpPr>
          <p:grpSpPr>
            <a:xfrm>
              <a:off x="8400255" y="4935520"/>
              <a:ext cx="2698117" cy="992943"/>
              <a:chOff x="539551" y="5063916"/>
              <a:chExt cx="2698117" cy="1014217"/>
            </a:xfrm>
          </p:grpSpPr>
          <p:pic>
            <p:nvPicPr>
              <p:cNvPr id="66" name="内容占位符 3" descr="377111_092210000_2.pn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539551" y="5063916"/>
                <a:ext cx="2698117" cy="1014217"/>
              </a:xfrm>
              <a:prstGeom prst="rect">
                <a:avLst/>
              </a:prstGeom>
            </p:spPr>
          </p:pic>
          <p:sp>
            <p:nvSpPr>
              <p:cNvPr id="67" name="TextBox 11"/>
              <p:cNvSpPr txBox="1"/>
              <p:nvPr/>
            </p:nvSpPr>
            <p:spPr>
              <a:xfrm>
                <a:off x="644782" y="5217069"/>
                <a:ext cx="2482093" cy="633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C0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defRPr>
                </a:lvl1pPr>
              </a:lstStyle>
              <a:p>
                <a:r>
                  <a:rPr lang="zh-CN" altLang="en-US" sz="2100" dirty="0"/>
                  <a:t>德风书院</a:t>
                </a:r>
              </a:p>
            </p:txBody>
          </p:sp>
        </p:grpSp>
      </p:grpSp>
      <p:sp>
        <p:nvSpPr>
          <p:cNvPr id="74" name="ïśliďê">
            <a:extLst>
              <a:ext uri="{FF2B5EF4-FFF2-40B4-BE49-F238E27FC236}">
                <a16:creationId xmlns:a16="http://schemas.microsoft.com/office/drawing/2014/main" xmlns="" id="{ABD95B0C-3987-49FA-A521-5CAE99CA8610}"/>
              </a:ext>
            </a:extLst>
          </p:cNvPr>
          <p:cNvSpPr txBox="1"/>
          <p:nvPr/>
        </p:nvSpPr>
        <p:spPr bwMode="auto">
          <a:xfrm>
            <a:off x="599142" y="4038492"/>
            <a:ext cx="1026267" cy="1088996"/>
          </a:xfrm>
          <a:prstGeom prst="rect">
            <a:avLst/>
          </a:prstGeom>
          <a:noFill/>
        </p:spPr>
        <p:txBody>
          <a:bodyPr wrap="square" lIns="68580" tIns="34290" rIns="68580" bIns="34290">
            <a:normAutofit/>
          </a:bodyPr>
          <a:lstStyle/>
          <a:p>
            <a:pPr marL="173038" indent="-173038" algn="r">
              <a:spcBef>
                <a:spcPts val="375"/>
              </a:spcBef>
              <a:buFont typeface="Arial" pitchFamily="34" charset="0"/>
              <a:buChar char="•"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药学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3038" indent="-173038" algn="r">
              <a:spcBef>
                <a:spcPts val="375"/>
              </a:spcBef>
              <a:buFont typeface="Arial" pitchFamily="34" charset="0"/>
              <a:buChar char="•"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中医药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3038" indent="-173038" algn="r">
              <a:spcBef>
                <a:spcPts val="375"/>
              </a:spcBef>
              <a:buFont typeface="Arial" pitchFamily="34" charset="0"/>
              <a:buChar char="•"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法医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3038" indent="-173038" algn="r">
              <a:spcBef>
                <a:spcPts val="375"/>
              </a:spcBef>
              <a:buFont typeface="Arial" pitchFamily="34" charset="0"/>
              <a:buChar char="•"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护理</a:t>
            </a:r>
          </a:p>
        </p:txBody>
      </p:sp>
      <p:sp>
        <p:nvSpPr>
          <p:cNvPr id="75" name="îṣḻîḑê">
            <a:extLst>
              <a:ext uri="{FF2B5EF4-FFF2-40B4-BE49-F238E27FC236}">
                <a16:creationId xmlns:a16="http://schemas.microsoft.com/office/drawing/2014/main" xmlns="" id="{155FA297-2124-44A7-B8D6-0F845E970360}"/>
              </a:ext>
            </a:extLst>
          </p:cNvPr>
          <p:cNvSpPr txBox="1"/>
          <p:nvPr/>
        </p:nvSpPr>
        <p:spPr bwMode="auto">
          <a:xfrm>
            <a:off x="3453241" y="2175838"/>
            <a:ext cx="2569255" cy="2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尚进</a:t>
            </a:r>
          </a:p>
        </p:txBody>
      </p:sp>
      <p:sp>
        <p:nvSpPr>
          <p:cNvPr id="76" name="ïśliďê">
            <a:extLst>
              <a:ext uri="{FF2B5EF4-FFF2-40B4-BE49-F238E27FC236}">
                <a16:creationId xmlns:a16="http://schemas.microsoft.com/office/drawing/2014/main" xmlns="" id="{ABD95B0C-3987-49FA-A521-5CAE99CA8610}"/>
              </a:ext>
            </a:extLst>
          </p:cNvPr>
          <p:cNvSpPr txBox="1"/>
          <p:nvPr/>
        </p:nvSpPr>
        <p:spPr bwMode="auto">
          <a:xfrm>
            <a:off x="7052053" y="3117925"/>
            <a:ext cx="1311783" cy="876866"/>
          </a:xfrm>
          <a:prstGeom prst="rect">
            <a:avLst/>
          </a:prstGeom>
          <a:noFill/>
        </p:spPr>
        <p:txBody>
          <a:bodyPr wrap="square" lIns="68580" tIns="34290" rIns="68580" bIns="34290">
            <a:noAutofit/>
          </a:bodyPr>
          <a:lstStyle>
            <a:defPPr>
              <a:defRPr lang="zh-CN"/>
            </a:defPPr>
            <a:lvl1pPr marL="173038" indent="-173038">
              <a:buFont typeface="Arial" pitchFamily="34" charset="0"/>
              <a:buChar char="•"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ts val="375"/>
              </a:spcBef>
            </a:pPr>
            <a:r>
              <a:rPr lang="zh-CN" altLang="en-US" sz="1350" b="1" dirty="0"/>
              <a:t>基础医学</a:t>
            </a:r>
            <a:endParaRPr lang="en-US" altLang="zh-CN" sz="1350" b="1" dirty="0"/>
          </a:p>
          <a:p>
            <a:pPr>
              <a:spcBef>
                <a:spcPts val="375"/>
              </a:spcBef>
            </a:pPr>
            <a:r>
              <a:rPr lang="zh-CN" altLang="en-US" sz="1350" b="1" dirty="0"/>
              <a:t>医工</a:t>
            </a:r>
          </a:p>
          <a:p>
            <a:pPr>
              <a:spcBef>
                <a:spcPts val="375"/>
              </a:spcBef>
            </a:pPr>
            <a:r>
              <a:rPr lang="zh-CN" altLang="en-US" sz="1350" b="1" dirty="0"/>
              <a:t>检生</a:t>
            </a:r>
          </a:p>
        </p:txBody>
      </p:sp>
      <p:sp>
        <p:nvSpPr>
          <p:cNvPr id="77" name="ïśliďê">
            <a:extLst>
              <a:ext uri="{FF2B5EF4-FFF2-40B4-BE49-F238E27FC236}">
                <a16:creationId xmlns:a16="http://schemas.microsoft.com/office/drawing/2014/main" xmlns="" id="{ABD95B0C-3987-49FA-A521-5CAE99CA8610}"/>
              </a:ext>
            </a:extLst>
          </p:cNvPr>
          <p:cNvSpPr txBox="1"/>
          <p:nvPr/>
        </p:nvSpPr>
        <p:spPr bwMode="auto">
          <a:xfrm>
            <a:off x="323614" y="3008169"/>
            <a:ext cx="1311783" cy="853349"/>
          </a:xfrm>
          <a:prstGeom prst="rect">
            <a:avLst/>
          </a:prstGeom>
          <a:noFill/>
        </p:spPr>
        <p:txBody>
          <a:bodyPr wrap="square" lIns="68580" tIns="34290" rIns="68580" bIns="34290">
            <a:noAutofit/>
          </a:bodyPr>
          <a:lstStyle>
            <a:defPPr>
              <a:defRPr lang="zh-CN"/>
            </a:defPPr>
            <a:lvl1pPr marL="173038" indent="-173038">
              <a:buFont typeface="Arial" pitchFamily="34" charset="0"/>
              <a:buChar char="•"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>
              <a:spcBef>
                <a:spcPts val="375"/>
              </a:spcBef>
            </a:pPr>
            <a:r>
              <a:rPr lang="zh-CN" altLang="en-US" sz="1350" b="1" dirty="0"/>
              <a:t>二临</a:t>
            </a:r>
            <a:endParaRPr lang="en-US" altLang="zh-CN" sz="1350" b="1" dirty="0"/>
          </a:p>
          <a:p>
            <a:pPr algn="r">
              <a:spcBef>
                <a:spcPts val="375"/>
              </a:spcBef>
            </a:pPr>
            <a:r>
              <a:rPr lang="zh-CN" altLang="en-US" sz="1350" b="1" dirty="0"/>
              <a:t>国际教育</a:t>
            </a:r>
          </a:p>
          <a:p>
            <a:pPr algn="r">
              <a:spcBef>
                <a:spcPts val="375"/>
              </a:spcBef>
            </a:pPr>
            <a:r>
              <a:rPr lang="zh-CN" altLang="en-US" sz="1350" b="1" dirty="0"/>
              <a:t>卫管</a:t>
            </a:r>
          </a:p>
        </p:txBody>
      </p:sp>
      <p:sp>
        <p:nvSpPr>
          <p:cNvPr id="78" name="ïśliďê">
            <a:extLst>
              <a:ext uri="{FF2B5EF4-FFF2-40B4-BE49-F238E27FC236}">
                <a16:creationId xmlns:a16="http://schemas.microsoft.com/office/drawing/2014/main" xmlns="" id="{ABD95B0C-3987-49FA-A521-5CAE99CA8610}"/>
              </a:ext>
            </a:extLst>
          </p:cNvPr>
          <p:cNvSpPr txBox="1"/>
          <p:nvPr/>
        </p:nvSpPr>
        <p:spPr bwMode="auto">
          <a:xfrm>
            <a:off x="7075702" y="4344804"/>
            <a:ext cx="1311783" cy="810000"/>
          </a:xfrm>
          <a:prstGeom prst="rect">
            <a:avLst/>
          </a:prstGeom>
          <a:noFill/>
        </p:spPr>
        <p:txBody>
          <a:bodyPr wrap="square" lIns="68580" tIns="34290" rIns="68580" bIns="34290">
            <a:noAutofit/>
          </a:bodyPr>
          <a:lstStyle>
            <a:defPPr>
              <a:defRPr lang="zh-CN"/>
            </a:defPPr>
            <a:lvl1pPr marL="173038" indent="-173038">
              <a:buFont typeface="Arial" pitchFamily="34" charset="0"/>
              <a:buChar char="•"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ts val="375"/>
              </a:spcBef>
            </a:pPr>
            <a:r>
              <a:rPr lang="zh-CN" altLang="en-US" sz="1350" b="1" dirty="0"/>
              <a:t>一临</a:t>
            </a:r>
          </a:p>
          <a:p>
            <a:pPr>
              <a:spcBef>
                <a:spcPts val="375"/>
              </a:spcBef>
            </a:pPr>
            <a:r>
              <a:rPr lang="zh-CN" altLang="en-US" sz="1350" b="1" dirty="0"/>
              <a:t>外国语</a:t>
            </a:r>
            <a:endParaRPr lang="en-US" altLang="zh-CN" sz="1350" b="1" dirty="0"/>
          </a:p>
          <a:p>
            <a:pPr>
              <a:spcBef>
                <a:spcPts val="375"/>
              </a:spcBef>
            </a:pPr>
            <a:r>
              <a:rPr lang="zh-CN" altLang="en-US" sz="1350" b="1" dirty="0"/>
              <a:t>公卫</a:t>
            </a:r>
          </a:p>
          <a:p>
            <a:pPr>
              <a:spcBef>
                <a:spcPts val="375"/>
              </a:spcBef>
            </a:pPr>
            <a:endParaRPr lang="zh-CN" altLang="en-US" sz="1350" b="1" dirty="0"/>
          </a:p>
        </p:txBody>
      </p:sp>
      <p:grpSp>
        <p:nvGrpSpPr>
          <p:cNvPr id="79" name="组合 78"/>
          <p:cNvGrpSpPr/>
          <p:nvPr/>
        </p:nvGrpSpPr>
        <p:grpSpPr>
          <a:xfrm>
            <a:off x="1694520" y="4116955"/>
            <a:ext cx="596098" cy="948034"/>
            <a:chOff x="2259359" y="4714473"/>
            <a:chExt cx="794797" cy="1264045"/>
          </a:xfrm>
        </p:grpSpPr>
        <p:cxnSp>
          <p:nvCxnSpPr>
            <p:cNvPr id="80" name="直接连接符 79"/>
            <p:cNvCxnSpPr/>
            <p:nvPr/>
          </p:nvCxnSpPr>
          <p:spPr>
            <a:xfrm>
              <a:off x="2259359" y="4714473"/>
              <a:ext cx="0" cy="12640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>
              <a:endCxn id="68" idx="1"/>
            </p:cNvCxnSpPr>
            <p:nvPr/>
          </p:nvCxnSpPr>
          <p:spPr>
            <a:xfrm>
              <a:off x="2281386" y="4967653"/>
              <a:ext cx="77277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1694520" y="3044937"/>
            <a:ext cx="672413" cy="810000"/>
            <a:chOff x="2259359" y="4826621"/>
            <a:chExt cx="896550" cy="1080000"/>
          </a:xfrm>
        </p:grpSpPr>
        <p:cxnSp>
          <p:nvCxnSpPr>
            <p:cNvPr id="83" name="直接连接符 82"/>
            <p:cNvCxnSpPr/>
            <p:nvPr/>
          </p:nvCxnSpPr>
          <p:spPr>
            <a:xfrm>
              <a:off x="2259359" y="4826621"/>
              <a:ext cx="0" cy="108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>
              <a:endCxn id="72" idx="1"/>
            </p:cNvCxnSpPr>
            <p:nvPr/>
          </p:nvCxnSpPr>
          <p:spPr>
            <a:xfrm>
              <a:off x="2281386" y="4967653"/>
              <a:ext cx="874523" cy="1064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组合 84"/>
          <p:cNvGrpSpPr/>
          <p:nvPr/>
        </p:nvGrpSpPr>
        <p:grpSpPr>
          <a:xfrm>
            <a:off x="6559707" y="3104060"/>
            <a:ext cx="432000" cy="810000"/>
            <a:chOff x="9266554" y="3363946"/>
            <a:chExt cx="576000" cy="1080000"/>
          </a:xfrm>
        </p:grpSpPr>
        <p:cxnSp>
          <p:nvCxnSpPr>
            <p:cNvPr id="86" name="直接连接符 85"/>
            <p:cNvCxnSpPr/>
            <p:nvPr/>
          </p:nvCxnSpPr>
          <p:spPr>
            <a:xfrm>
              <a:off x="9842554" y="3363946"/>
              <a:ext cx="0" cy="108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9266554" y="3926052"/>
              <a:ext cx="576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/>
        </p:nvGrpSpPr>
        <p:grpSpPr>
          <a:xfrm>
            <a:off x="6745356" y="4344804"/>
            <a:ext cx="270000" cy="810000"/>
            <a:chOff x="9482554" y="3363946"/>
            <a:chExt cx="360000" cy="1080000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9842554" y="3363946"/>
              <a:ext cx="0" cy="10800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9482554" y="3926052"/>
              <a:ext cx="3600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19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国际交流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36" name="内容占位符 7" descr="timg副本.png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0635" y="2362851"/>
            <a:ext cx="7099947" cy="3373606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833554" y="1756534"/>
            <a:ext cx="1728000" cy="283494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TextBox 11"/>
          <p:cNvSpPr txBox="1"/>
          <p:nvPr/>
        </p:nvSpPr>
        <p:spPr>
          <a:xfrm>
            <a:off x="833554" y="2175829"/>
            <a:ext cx="1791372" cy="245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英国安格利亚鲁斯金大学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英国伦敦大学玛丽女王大学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意大利锡耶纳大学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意大利锡耶纳大学医院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意大利帕维亚大学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奥地利路德维希玻尔兹曼研究所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德国威腾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黑德克大学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葡萄牙里斯本工商管理大学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波兰罗兹医科大学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西班牙纳瓦拉公立大学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西班牙红衣主教大学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英国华人生命科学学会</a:t>
            </a:r>
          </a:p>
        </p:txBody>
      </p:sp>
      <p:sp>
        <p:nvSpPr>
          <p:cNvPr id="39" name="矩形 38"/>
          <p:cNvSpPr/>
          <p:nvPr/>
        </p:nvSpPr>
        <p:spPr>
          <a:xfrm>
            <a:off x="6370701" y="1756532"/>
            <a:ext cx="1870816" cy="401381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TextBox 16"/>
          <p:cNvSpPr txBox="1"/>
          <p:nvPr/>
        </p:nvSpPr>
        <p:spPr>
          <a:xfrm>
            <a:off x="6370701" y="2199672"/>
            <a:ext cx="1870816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美国伊利诺伊大学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美国纽约州立发育障研究所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美国佛罗里达国际大学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国际医学教育与研究促进基金会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(FAIMER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美国组约基础研究所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美国阿拉巴马大学怕明翰分校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美国圣道大学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加拿大多伦多大学医学院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美国克萨斯慈儿童医院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加拿大太华大学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湿太华医院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湿太华健康研究院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美国乔油城大学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加拿大曼思托田大学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美国加州太平洋医疗中心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加拿太西三一大学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美国华盛顿大学</a:t>
            </a:r>
          </a:p>
        </p:txBody>
      </p:sp>
      <p:sp>
        <p:nvSpPr>
          <p:cNvPr id="41" name="矩形 40"/>
          <p:cNvSpPr/>
          <p:nvPr/>
        </p:nvSpPr>
        <p:spPr>
          <a:xfrm>
            <a:off x="2701082" y="1756533"/>
            <a:ext cx="1728000" cy="118414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TextBox 21"/>
          <p:cNvSpPr txBox="1"/>
          <p:nvPr/>
        </p:nvSpPr>
        <p:spPr>
          <a:xfrm>
            <a:off x="2749076" y="2144302"/>
            <a:ext cx="1637651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日本大叙齿科大学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日本大阪大学医学系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日本冈山大学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韩国釜山医院</a:t>
            </a:r>
          </a:p>
        </p:txBody>
      </p:sp>
      <p:sp>
        <p:nvSpPr>
          <p:cNvPr id="43" name="矩形 42"/>
          <p:cNvSpPr/>
          <p:nvPr/>
        </p:nvSpPr>
        <p:spPr>
          <a:xfrm>
            <a:off x="4568610" y="1756533"/>
            <a:ext cx="1662563" cy="197791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TextBox 26"/>
          <p:cNvSpPr txBox="1"/>
          <p:nvPr/>
        </p:nvSpPr>
        <p:spPr>
          <a:xfrm>
            <a:off x="4604314" y="2157490"/>
            <a:ext cx="166256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香港西医会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香港临床与基础科研中心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CCBR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台湾台北护理健康大学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台湾中山医学大学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台湾辅英大学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台湾台北医学大学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台湾元培科技大学</a:t>
            </a:r>
          </a:p>
        </p:txBody>
      </p:sp>
      <p:sp>
        <p:nvSpPr>
          <p:cNvPr id="45" name="矩形 44"/>
          <p:cNvSpPr/>
          <p:nvPr/>
        </p:nvSpPr>
        <p:spPr>
          <a:xfrm>
            <a:off x="4575304" y="3839399"/>
            <a:ext cx="1655315" cy="75207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TextBox 31"/>
          <p:cNvSpPr txBox="1"/>
          <p:nvPr/>
        </p:nvSpPr>
        <p:spPr>
          <a:xfrm>
            <a:off x="4604314" y="4187517"/>
            <a:ext cx="1626859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新加坡南洋理工大学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新加坡国立大学</a:t>
            </a:r>
          </a:p>
        </p:txBody>
      </p:sp>
      <p:sp>
        <p:nvSpPr>
          <p:cNvPr id="47" name="矩形 46"/>
          <p:cNvSpPr/>
          <p:nvPr/>
        </p:nvSpPr>
        <p:spPr>
          <a:xfrm>
            <a:off x="2701635" y="3039525"/>
            <a:ext cx="1733587" cy="155194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TextBox 36"/>
          <p:cNvSpPr txBox="1"/>
          <p:nvPr/>
        </p:nvSpPr>
        <p:spPr>
          <a:xfrm>
            <a:off x="2749076" y="3402687"/>
            <a:ext cx="1733586" cy="1243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新西兰北岛理工学院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新西兰中医针灸学校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新西兰推拿学院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澳大利拉筹伯大学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澳大利亚昆士兰科技大学</a:t>
            </a:r>
          </a:p>
          <a:p>
            <a:pPr>
              <a:spcBef>
                <a:spcPts val="450"/>
              </a:spcBef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澳大利亚塔斯马尼亚大学</a:t>
            </a:r>
          </a:p>
        </p:txBody>
      </p:sp>
      <p:sp>
        <p:nvSpPr>
          <p:cNvPr id="49" name="TextBox 68"/>
          <p:cNvSpPr txBox="1"/>
          <p:nvPr/>
        </p:nvSpPr>
        <p:spPr>
          <a:xfrm>
            <a:off x="850635" y="4729036"/>
            <a:ext cx="5379984" cy="1041311"/>
          </a:xfrm>
          <a:prstGeom prst="rect">
            <a:avLst/>
          </a:prstGeom>
          <a:solidFill>
            <a:srgbClr val="D9D9D9">
              <a:alpha val="80000"/>
            </a:srgbClr>
          </a:solidFill>
        </p:spPr>
        <p:txBody>
          <a:bodyPr wrap="square" rtlCol="0" anchor="ctr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学校与世界</a:t>
            </a:r>
            <a:r>
              <a:rPr lang="en-US" altLang="zh-CN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个国家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和地区的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altLang="zh-CN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</a:t>
            </a:r>
            <a:r>
              <a:rPr lang="zh-CN" altLang="en-US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知名高校、医疗及研究机构建立了友好关系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开展了</a:t>
            </a:r>
            <a:r>
              <a:rPr lang="zh-CN" altLang="en-US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师生交流、联合培养、科研合作、全作办学办医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等合作</a:t>
            </a:r>
            <a:endParaRPr lang="zh-CN" altLang="en-US" sz="1500" dirty="0"/>
          </a:p>
        </p:txBody>
      </p:sp>
      <p:grpSp>
        <p:nvGrpSpPr>
          <p:cNvPr id="50" name="组合 49"/>
          <p:cNvGrpSpPr/>
          <p:nvPr/>
        </p:nvGrpSpPr>
        <p:grpSpPr>
          <a:xfrm>
            <a:off x="1224352" y="1756533"/>
            <a:ext cx="932914" cy="375050"/>
            <a:chOff x="1632469" y="1199044"/>
            <a:chExt cx="1243885" cy="500066"/>
          </a:xfrm>
        </p:grpSpPr>
        <p:sp>
          <p:nvSpPr>
            <p:cNvPr id="51" name="五边形 50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74820" y="1215053"/>
              <a:ext cx="759184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欧洲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933434" y="1756532"/>
            <a:ext cx="932914" cy="375050"/>
            <a:chOff x="1632469" y="1199044"/>
            <a:chExt cx="1243885" cy="500066"/>
          </a:xfrm>
        </p:grpSpPr>
        <p:sp>
          <p:nvSpPr>
            <p:cNvPr id="54" name="五边形 53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874820" y="1215053"/>
              <a:ext cx="759184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港台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839652" y="1756533"/>
            <a:ext cx="932914" cy="375050"/>
            <a:chOff x="1632469" y="1199044"/>
            <a:chExt cx="1243885" cy="500066"/>
          </a:xfrm>
        </p:grpSpPr>
        <p:sp>
          <p:nvSpPr>
            <p:cNvPr id="57" name="五边形 56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8" name="矩形 57"/>
            <p:cNvSpPr/>
            <p:nvPr/>
          </p:nvSpPr>
          <p:spPr>
            <a:xfrm>
              <a:off x="1874820" y="1215053"/>
              <a:ext cx="759184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北美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936504" y="3839398"/>
            <a:ext cx="932914" cy="375050"/>
            <a:chOff x="1632469" y="1199044"/>
            <a:chExt cx="1243885" cy="500066"/>
          </a:xfrm>
        </p:grpSpPr>
        <p:sp>
          <p:nvSpPr>
            <p:cNvPr id="92" name="五边形 91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3" name="矩形 92"/>
            <p:cNvSpPr/>
            <p:nvPr/>
          </p:nvSpPr>
          <p:spPr>
            <a:xfrm>
              <a:off x="1746581" y="1215053"/>
              <a:ext cx="1015662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新加坡</a:t>
              </a: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098625" y="1756532"/>
            <a:ext cx="932914" cy="375050"/>
            <a:chOff x="1632469" y="1199044"/>
            <a:chExt cx="1243885" cy="500066"/>
          </a:xfrm>
        </p:grpSpPr>
        <p:sp>
          <p:nvSpPr>
            <p:cNvPr id="95" name="五边形 94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6" name="矩形 95"/>
            <p:cNvSpPr/>
            <p:nvPr/>
          </p:nvSpPr>
          <p:spPr>
            <a:xfrm>
              <a:off x="1874820" y="1215053"/>
              <a:ext cx="759184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日韩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101972" y="3039525"/>
            <a:ext cx="932914" cy="375050"/>
            <a:chOff x="1632469" y="1199044"/>
            <a:chExt cx="1243885" cy="500066"/>
          </a:xfrm>
        </p:grpSpPr>
        <p:sp>
          <p:nvSpPr>
            <p:cNvPr id="98" name="五边形 97"/>
            <p:cNvSpPr/>
            <p:nvPr/>
          </p:nvSpPr>
          <p:spPr>
            <a:xfrm rot="5400000">
              <a:off x="2004379" y="827134"/>
              <a:ext cx="500066" cy="1243885"/>
            </a:xfrm>
            <a:prstGeom prst="homePlate">
              <a:avLst>
                <a:gd name="adj" fmla="val 3333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9" name="矩形 98"/>
            <p:cNvSpPr/>
            <p:nvPr/>
          </p:nvSpPr>
          <p:spPr>
            <a:xfrm>
              <a:off x="1746581" y="1215053"/>
              <a:ext cx="1015662" cy="430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大洋洲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26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0" y="1498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就业情况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1219" y="4056215"/>
            <a:ext cx="3647792" cy="213609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0" name="矩形 59"/>
          <p:cNvSpPr/>
          <p:nvPr/>
        </p:nvSpPr>
        <p:spPr>
          <a:xfrm>
            <a:off x="4848984" y="4106730"/>
            <a:ext cx="339226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b="1" dirty="0"/>
              <a:t>2019</a:t>
            </a:r>
            <a:r>
              <a:rPr lang="zh-CN" altLang="en-US" sz="1350" b="1" dirty="0"/>
              <a:t>届毕业生月平均工资分布图散点图 </a:t>
            </a:r>
            <a:endParaRPr lang="zh-CN" altLang="en-US" sz="135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E9C4109-A67F-41F1-BDB0-66FC624A1674}"/>
              </a:ext>
            </a:extLst>
          </p:cNvPr>
          <p:cNvGrpSpPr/>
          <p:nvPr/>
        </p:nvGrpSpPr>
        <p:grpSpPr>
          <a:xfrm>
            <a:off x="724569" y="4056214"/>
            <a:ext cx="3746326" cy="2136094"/>
            <a:chOff x="552451" y="4056214"/>
            <a:chExt cx="3746326" cy="213609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C8F262CB-0521-40C3-B848-974826546443}"/>
                </a:ext>
              </a:extLst>
            </p:cNvPr>
            <p:cNvSpPr/>
            <p:nvPr/>
          </p:nvSpPr>
          <p:spPr>
            <a:xfrm>
              <a:off x="552451" y="4056214"/>
              <a:ext cx="3746326" cy="2136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0345" y="4370502"/>
              <a:ext cx="3539705" cy="17958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矩形 61"/>
            <p:cNvSpPr/>
            <p:nvPr/>
          </p:nvSpPr>
          <p:spPr>
            <a:xfrm>
              <a:off x="1057243" y="4066449"/>
              <a:ext cx="3056639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50" b="1" dirty="0"/>
                <a:t>2019</a:t>
              </a:r>
              <a:r>
                <a:rPr lang="zh-CN" altLang="en-US" sz="1350" b="1" dirty="0"/>
                <a:t>届毕业生就业职业分布条形图 </a:t>
              </a:r>
              <a:endParaRPr lang="zh-CN" altLang="en-US" sz="1350" dirty="0"/>
            </a:p>
          </p:txBody>
        </p:sp>
      </p:grpSp>
      <p:sp>
        <p:nvSpPr>
          <p:cNvPr id="63" name="矩形 62"/>
          <p:cNvSpPr/>
          <p:nvPr/>
        </p:nvSpPr>
        <p:spPr>
          <a:xfrm>
            <a:off x="2136567" y="915273"/>
            <a:ext cx="4650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南方医科大学</a:t>
            </a:r>
            <a:r>
              <a:rPr lang="en-US" altLang="zh-CN" sz="1600" b="1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1600" b="1" dirty="0">
                <a:solidFill>
                  <a:schemeClr val="dk1"/>
                </a:solidFill>
                <a:latin typeface="微软雅黑" pitchFamily="34" charset="-122"/>
                <a:ea typeface="微软雅黑" pitchFamily="34" charset="-122"/>
              </a:rPr>
              <a:t>届不同学历层次就业率统计表 </a:t>
            </a:r>
          </a:p>
        </p:txBody>
      </p:sp>
      <p:grpSp>
        <p:nvGrpSpPr>
          <p:cNvPr id="11" name="cad1771c-99f3-4bc0-a72f-98a6a3198a76" descr="sCsAAB+LCAAAAAAABADdmV1v2jAUhv+L191RFOeDEO4orNOkda1EtZuJi4y44I4kKDFSq4r/PseEcVzSgLNapBY3+OM4b87jYx87L+iCRmiAMOqgC/a8Ivz/JA4zNqbhPAvjmzQiS952l6UrkjFKcjT49VIa2cDoZ7hck7LXM6+/oQmN17GoRgOra/Gq8AlUYUtUjsmMxuFyTOeU8bHtDvqW35FsRhJWdmTZmnRQWQjcruV30NcsXa+E7E1np8YBakbpMs2AmtJ619UFXW8fHuiM3C9ITIQVb7qnCRsm0WQRRjvtVxmdL1hC8rysuP39SGYMmA08biiGFN3X+YIP/un6eux4I7/HdVaK9qDfWUaT+aFqxB9ofUbVA/TAAFdpuiRhcjjC1oVV5v4ZEPa6brBXYwM1/dMRBjoQ9qoRDv2RMxpChFA0tpowlEbA6hAl+3MEot+13L0cB8pRiET8f6F4aXVtr4qkX03St4sfJCkJbxSN0ggNwlGyP0M8llY7OS6UoxCQWEtEBtUcXde3Ry7kCGXbjSJSGqFBRHL7KRdJk4g/T9omYXgOo8d1zmLOouy531yfhTMz8lCGN7oL+Q5MGMly0XIwAmjnjJOIPAnaE8b371LiZSAc+yWJygrbFxUcw4r84NaF0O37iCqMppvD3X6vqcWFKcAHV6B78gR8/Wo67D3uoY0qCeGxXKJQ4dfi+Ya41X29HNTOYedtz23XEui4bZSja7os0s3hrFit+CqSE1bG/m6p+FdZTGO4qEgNTea3A9+8fQUIwtMOopi1mkAcC4hWePs0Dr2PHBBX4eyPIRx87Ry+04S8P4cCgUnrUl890/HPlOnYNR734Su2rwA9HqhnOvzAWp3q1KA4PdUxw6+OpbSi9Nu1sh+d4H345u0rQBBYOwjNqY4hHOyPHBDFPmsIh4PLtXfnoDnVMYSDq57q4HPd6jg1LsfSgb/dJeh/r0Hi89YdTx2Y0zMfE72sdsDFLTvhHp/80mGm3SWIRe282wiL5qzIRCoHX0s+VLAUG7SJVAL9VDRnTAZSca0G6dO5rorcOv9LlwjtLkH/Y/X0yX7r3qgOzOnpk4leVjs045admo9PfumA1O4SxKJ2hm6ERXP6ZCIVta/LbQuWYrc2kYrap+ZGVDSnT+ZQmW7+ApY9LY2wKwAA">
            <a:extLst>
              <a:ext uri="{FF2B5EF4-FFF2-40B4-BE49-F238E27FC236}">
                <a16:creationId xmlns:a16="http://schemas.microsoft.com/office/drawing/2014/main" xmlns="" id="{F4006D78-EB3E-4F50-BB19-04753E452633}"/>
              </a:ext>
            </a:extLst>
          </p:cNvPr>
          <p:cNvGrpSpPr>
            <a:grpSpLocks noChangeAspect="1"/>
          </p:cNvGrpSpPr>
          <p:nvPr/>
        </p:nvGrpSpPr>
        <p:grpSpPr>
          <a:xfrm>
            <a:off x="981976" y="1496021"/>
            <a:ext cx="6734337" cy="2271858"/>
            <a:chOff x="-249156" y="966494"/>
            <a:chExt cx="12771087" cy="4308381"/>
          </a:xfrm>
        </p:grpSpPr>
        <p:sp>
          <p:nvSpPr>
            <p:cNvPr id="12" name="ValueBack4">
              <a:extLst>
                <a:ext uri="{FF2B5EF4-FFF2-40B4-BE49-F238E27FC236}">
                  <a16:creationId xmlns:a16="http://schemas.microsoft.com/office/drawing/2014/main" xmlns="" id="{464364DF-4CF5-4322-BFD7-C62EC8922140}"/>
                </a:ext>
              </a:extLst>
            </p:cNvPr>
            <p:cNvSpPr/>
            <p:nvPr/>
          </p:nvSpPr>
          <p:spPr>
            <a:xfrm>
              <a:off x="7387097" y="2295182"/>
              <a:ext cx="2149944" cy="2149944"/>
            </a:xfrm>
            <a:prstGeom prst="ellipse">
              <a:avLst/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ExtraShape">
              <a:extLst>
                <a:ext uri="{FF2B5EF4-FFF2-40B4-BE49-F238E27FC236}">
                  <a16:creationId xmlns:a16="http://schemas.microsoft.com/office/drawing/2014/main" xmlns="" id="{1E4BAD61-89F3-4FD4-BD76-4CC584F2045D}"/>
                </a:ext>
              </a:extLst>
            </p:cNvPr>
            <p:cNvSpPr/>
            <p:nvPr/>
          </p:nvSpPr>
          <p:spPr>
            <a:xfrm>
              <a:off x="7501893" y="2409978"/>
              <a:ext cx="1920352" cy="19203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/>
                <a:t>nag</a:t>
              </a:r>
            </a:p>
          </p:txBody>
        </p:sp>
        <p:sp>
          <p:nvSpPr>
            <p:cNvPr id="14" name="ValueShape4">
              <a:extLst>
                <a:ext uri="{FF2B5EF4-FFF2-40B4-BE49-F238E27FC236}">
                  <a16:creationId xmlns:a16="http://schemas.microsoft.com/office/drawing/2014/main" xmlns="" id="{04340617-0445-4F0D-A5B1-D8F4B8C17F77}"/>
                </a:ext>
              </a:extLst>
            </p:cNvPr>
            <p:cNvSpPr/>
            <p:nvPr/>
          </p:nvSpPr>
          <p:spPr>
            <a:xfrm flipH="1">
              <a:off x="7600415" y="2508500"/>
              <a:ext cx="1723307" cy="1723307"/>
            </a:xfrm>
            <a:prstGeom prst="pie">
              <a:avLst>
                <a:gd name="adj1" fmla="val 16200000"/>
                <a:gd name="adj2" fmla="val 16200000"/>
              </a:avLst>
            </a:prstGeom>
            <a:solidFill>
              <a:schemeClr val="accent5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ValueBack3">
              <a:extLst>
                <a:ext uri="{FF2B5EF4-FFF2-40B4-BE49-F238E27FC236}">
                  <a16:creationId xmlns:a16="http://schemas.microsoft.com/office/drawing/2014/main" xmlns="" id="{F602FDD8-C0D1-4EDF-B35F-3072388EA952}"/>
                </a:ext>
              </a:extLst>
            </p:cNvPr>
            <p:cNvSpPr/>
            <p:nvPr/>
          </p:nvSpPr>
          <p:spPr>
            <a:xfrm>
              <a:off x="5351736" y="1745398"/>
              <a:ext cx="2417366" cy="241736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ExtraShape">
              <a:extLst>
                <a:ext uri="{FF2B5EF4-FFF2-40B4-BE49-F238E27FC236}">
                  <a16:creationId xmlns:a16="http://schemas.microsoft.com/office/drawing/2014/main" xmlns="" id="{2EF37878-BD5D-446C-8065-A547B9DB9827}"/>
                </a:ext>
              </a:extLst>
            </p:cNvPr>
            <p:cNvSpPr/>
            <p:nvPr/>
          </p:nvSpPr>
          <p:spPr>
            <a:xfrm>
              <a:off x="5480811" y="1874474"/>
              <a:ext cx="2159216" cy="21592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/>
                <a:t>nag</a:t>
              </a:r>
            </a:p>
          </p:txBody>
        </p:sp>
        <p:sp>
          <p:nvSpPr>
            <p:cNvPr id="17" name="ValueShape3">
              <a:extLst>
                <a:ext uri="{FF2B5EF4-FFF2-40B4-BE49-F238E27FC236}">
                  <a16:creationId xmlns:a16="http://schemas.microsoft.com/office/drawing/2014/main" xmlns="" id="{F7552510-093E-445A-BA29-970229B5F508}"/>
                </a:ext>
              </a:extLst>
            </p:cNvPr>
            <p:cNvSpPr/>
            <p:nvPr/>
          </p:nvSpPr>
          <p:spPr>
            <a:xfrm flipH="1">
              <a:off x="5591588" y="1985251"/>
              <a:ext cx="1937662" cy="1937662"/>
            </a:xfrm>
            <a:prstGeom prst="pie">
              <a:avLst>
                <a:gd name="adj1" fmla="val 16200000"/>
                <a:gd name="adj2" fmla="val 1556064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ValueBack2">
              <a:extLst>
                <a:ext uri="{FF2B5EF4-FFF2-40B4-BE49-F238E27FC236}">
                  <a16:creationId xmlns:a16="http://schemas.microsoft.com/office/drawing/2014/main" xmlns="" id="{DE7EE271-1CA9-46A6-8220-DC83CD76D8F8}"/>
                </a:ext>
              </a:extLst>
            </p:cNvPr>
            <p:cNvSpPr/>
            <p:nvPr/>
          </p:nvSpPr>
          <p:spPr>
            <a:xfrm>
              <a:off x="3913128" y="2751815"/>
              <a:ext cx="1783551" cy="1783551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ExtraShape">
              <a:extLst>
                <a:ext uri="{FF2B5EF4-FFF2-40B4-BE49-F238E27FC236}">
                  <a16:creationId xmlns:a16="http://schemas.microsoft.com/office/drawing/2014/main" xmlns="" id="{200D192B-AC68-4344-9231-E5FA797C892B}"/>
                </a:ext>
              </a:extLst>
            </p:cNvPr>
            <p:cNvSpPr/>
            <p:nvPr/>
          </p:nvSpPr>
          <p:spPr>
            <a:xfrm>
              <a:off x="4008361" y="2847048"/>
              <a:ext cx="1593086" cy="15930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/>
                <a:t>nag</a:t>
              </a:r>
            </a:p>
          </p:txBody>
        </p:sp>
        <p:sp>
          <p:nvSpPr>
            <p:cNvPr id="20" name="ValueShape2">
              <a:extLst>
                <a:ext uri="{FF2B5EF4-FFF2-40B4-BE49-F238E27FC236}">
                  <a16:creationId xmlns:a16="http://schemas.microsoft.com/office/drawing/2014/main" xmlns="" id="{A5006280-6EE4-4A53-B599-0967F07D78AB}"/>
                </a:ext>
              </a:extLst>
            </p:cNvPr>
            <p:cNvSpPr/>
            <p:nvPr/>
          </p:nvSpPr>
          <p:spPr>
            <a:xfrm flipH="1">
              <a:off x="4090093" y="2928780"/>
              <a:ext cx="1429622" cy="1429622"/>
            </a:xfrm>
            <a:prstGeom prst="pie">
              <a:avLst>
                <a:gd name="adj1" fmla="val 16200000"/>
                <a:gd name="adj2" fmla="val 15441841"/>
              </a:avLst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ValueBack1">
              <a:extLst>
                <a:ext uri="{FF2B5EF4-FFF2-40B4-BE49-F238E27FC236}">
                  <a16:creationId xmlns:a16="http://schemas.microsoft.com/office/drawing/2014/main" xmlns="" id="{1BF2452B-21ED-4B64-A97E-FD3BB2614599}"/>
                </a:ext>
              </a:extLst>
            </p:cNvPr>
            <p:cNvSpPr/>
            <p:nvPr/>
          </p:nvSpPr>
          <p:spPr>
            <a:xfrm>
              <a:off x="2791908" y="2087387"/>
              <a:ext cx="1585112" cy="158511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ExtraShape">
              <a:extLst>
                <a:ext uri="{FF2B5EF4-FFF2-40B4-BE49-F238E27FC236}">
                  <a16:creationId xmlns:a16="http://schemas.microsoft.com/office/drawing/2014/main" xmlns="" id="{967A1EB3-D94B-4307-A82D-6C358E110001}"/>
                </a:ext>
              </a:extLst>
            </p:cNvPr>
            <p:cNvSpPr/>
            <p:nvPr/>
          </p:nvSpPr>
          <p:spPr>
            <a:xfrm>
              <a:off x="2876545" y="2172024"/>
              <a:ext cx="1415838" cy="1415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/>
                <a:t>nag</a:t>
              </a:r>
            </a:p>
          </p:txBody>
        </p:sp>
        <p:sp>
          <p:nvSpPr>
            <p:cNvPr id="23" name="ValueShape1">
              <a:extLst>
                <a:ext uri="{FF2B5EF4-FFF2-40B4-BE49-F238E27FC236}">
                  <a16:creationId xmlns:a16="http://schemas.microsoft.com/office/drawing/2014/main" xmlns="" id="{2456A608-483B-4F6A-85F9-4F28E2051322}"/>
                </a:ext>
              </a:extLst>
            </p:cNvPr>
            <p:cNvSpPr/>
            <p:nvPr/>
          </p:nvSpPr>
          <p:spPr>
            <a:xfrm flipH="1">
              <a:off x="2949184" y="2244662"/>
              <a:ext cx="1270560" cy="1270561"/>
            </a:xfrm>
            <a:prstGeom prst="pie">
              <a:avLst>
                <a:gd name="adj1" fmla="val 16200000"/>
                <a:gd name="adj2" fmla="val 14919120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BackShape1">
              <a:extLst>
                <a:ext uri="{FF2B5EF4-FFF2-40B4-BE49-F238E27FC236}">
                  <a16:creationId xmlns:a16="http://schemas.microsoft.com/office/drawing/2014/main" xmlns="" id="{98828B65-745C-49E6-8C41-701FFC3460E0}"/>
                </a:ext>
              </a:extLst>
            </p:cNvPr>
            <p:cNvSpPr/>
            <p:nvPr/>
          </p:nvSpPr>
          <p:spPr>
            <a:xfrm>
              <a:off x="3057654" y="2356252"/>
              <a:ext cx="1048144" cy="10481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10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BackShape2">
              <a:extLst>
                <a:ext uri="{FF2B5EF4-FFF2-40B4-BE49-F238E27FC236}">
                  <a16:creationId xmlns:a16="http://schemas.microsoft.com/office/drawing/2014/main" xmlns="" id="{A44B2007-D693-4F10-8D34-7F5843A13C35}"/>
                </a:ext>
              </a:extLst>
            </p:cNvPr>
            <p:cNvSpPr/>
            <p:nvPr/>
          </p:nvSpPr>
          <p:spPr>
            <a:xfrm>
              <a:off x="4319917" y="3110328"/>
              <a:ext cx="1048144" cy="10481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10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BackShape3">
              <a:extLst>
                <a:ext uri="{FF2B5EF4-FFF2-40B4-BE49-F238E27FC236}">
                  <a16:creationId xmlns:a16="http://schemas.microsoft.com/office/drawing/2014/main" xmlns="" id="{9CA1DF8A-7633-43EF-8796-06573BD01370}"/>
                </a:ext>
              </a:extLst>
            </p:cNvPr>
            <p:cNvSpPr/>
            <p:nvPr/>
          </p:nvSpPr>
          <p:spPr>
            <a:xfrm>
              <a:off x="6040868" y="2430072"/>
              <a:ext cx="1048144" cy="10481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BackShape4">
              <a:extLst>
                <a:ext uri="{FF2B5EF4-FFF2-40B4-BE49-F238E27FC236}">
                  <a16:creationId xmlns:a16="http://schemas.microsoft.com/office/drawing/2014/main" xmlns="" id="{999C3E68-B2CF-45AF-B826-CFD923C48D27}"/>
                </a:ext>
              </a:extLst>
            </p:cNvPr>
            <p:cNvSpPr/>
            <p:nvPr/>
          </p:nvSpPr>
          <p:spPr>
            <a:xfrm>
              <a:off x="7938265" y="2874771"/>
              <a:ext cx="1048144" cy="10481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10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ValueText1">
              <a:extLst>
                <a:ext uri="{FF2B5EF4-FFF2-40B4-BE49-F238E27FC236}">
                  <a16:creationId xmlns:a16="http://schemas.microsoft.com/office/drawing/2014/main" xmlns="" id="{BE11A6B6-AEE2-4EE0-ABCC-9DE31F851478}"/>
                </a:ext>
              </a:extLst>
            </p:cNvPr>
            <p:cNvSpPr txBox="1"/>
            <p:nvPr/>
          </p:nvSpPr>
          <p:spPr>
            <a:xfrm>
              <a:off x="3158254" y="2725350"/>
              <a:ext cx="851088" cy="327324"/>
            </a:xfrm>
            <a:prstGeom prst="rect">
              <a:avLst/>
            </a:prstGeom>
            <a:noFill/>
          </p:spPr>
          <p:txBody>
            <a:bodyPr wrap="none" anchor="ctr" anchorCtr="0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sz="6000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94.07%</a:t>
              </a:r>
            </a:p>
          </p:txBody>
        </p:sp>
        <p:sp>
          <p:nvSpPr>
            <p:cNvPr id="29" name="ValueText2">
              <a:extLst>
                <a:ext uri="{FF2B5EF4-FFF2-40B4-BE49-F238E27FC236}">
                  <a16:creationId xmlns:a16="http://schemas.microsoft.com/office/drawing/2014/main" xmlns="" id="{26E69286-D76A-4A99-AA5D-8C3FDD918CDB}"/>
                </a:ext>
              </a:extLst>
            </p:cNvPr>
            <p:cNvSpPr txBox="1"/>
            <p:nvPr/>
          </p:nvSpPr>
          <p:spPr>
            <a:xfrm>
              <a:off x="4420515" y="3479424"/>
              <a:ext cx="851088" cy="327324"/>
            </a:xfrm>
            <a:prstGeom prst="rect">
              <a:avLst/>
            </a:prstGeom>
            <a:noFill/>
          </p:spPr>
          <p:txBody>
            <a:bodyPr wrap="none" anchor="ctr" anchorCtr="0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sz="6000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96.49%</a:t>
              </a:r>
            </a:p>
          </p:txBody>
        </p:sp>
        <p:sp>
          <p:nvSpPr>
            <p:cNvPr id="30" name="ValueText3">
              <a:extLst>
                <a:ext uri="{FF2B5EF4-FFF2-40B4-BE49-F238E27FC236}">
                  <a16:creationId xmlns:a16="http://schemas.microsoft.com/office/drawing/2014/main" xmlns="" id="{21EE3992-72CD-4687-8FC3-825BE3DF3808}"/>
                </a:ext>
              </a:extLst>
            </p:cNvPr>
            <p:cNvSpPr txBox="1"/>
            <p:nvPr/>
          </p:nvSpPr>
          <p:spPr>
            <a:xfrm>
              <a:off x="6141466" y="2799168"/>
              <a:ext cx="851088" cy="327324"/>
            </a:xfrm>
            <a:prstGeom prst="rect">
              <a:avLst/>
            </a:prstGeom>
            <a:noFill/>
          </p:spPr>
          <p:txBody>
            <a:bodyPr wrap="none" anchor="ctr" anchorCtr="0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sz="6000">
                  <a:solidFill>
                    <a:schemeClr val="accent3">
                      <a:lumMod val="75000"/>
                    </a:schemeClr>
                  </a:solidFill>
                  <a:latin typeface="Impact" panose="020B0806030902050204" pitchFamily="34" charset="0"/>
                </a:rPr>
                <a:t>97.04%</a:t>
              </a:r>
            </a:p>
          </p:txBody>
        </p:sp>
        <p:sp>
          <p:nvSpPr>
            <p:cNvPr id="31" name="ValueText4">
              <a:extLst>
                <a:ext uri="{FF2B5EF4-FFF2-40B4-BE49-F238E27FC236}">
                  <a16:creationId xmlns:a16="http://schemas.microsoft.com/office/drawing/2014/main" xmlns="" id="{CF57DC34-82F5-4994-9E8F-16EE9AEA5244}"/>
                </a:ext>
              </a:extLst>
            </p:cNvPr>
            <p:cNvSpPr txBox="1"/>
            <p:nvPr/>
          </p:nvSpPr>
          <p:spPr>
            <a:xfrm>
              <a:off x="8038865" y="3243867"/>
              <a:ext cx="851088" cy="327324"/>
            </a:xfrm>
            <a:prstGeom prst="rect">
              <a:avLst/>
            </a:prstGeom>
            <a:noFill/>
          </p:spPr>
          <p:txBody>
            <a:bodyPr wrap="none" anchor="ctr" anchorCtr="0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en-US" sz="6000">
                  <a:solidFill>
                    <a:schemeClr val="accent5">
                      <a:lumMod val="100000"/>
                    </a:schemeClr>
                  </a:solidFill>
                  <a:latin typeface="Impact" panose="020B0806030902050204" pitchFamily="34" charset="0"/>
                </a:rPr>
                <a:t>100.00%</a:t>
              </a:r>
            </a:p>
          </p:txBody>
        </p:sp>
        <p:sp>
          <p:nvSpPr>
            <p:cNvPr id="32" name="CustomText">
              <a:extLst>
                <a:ext uri="{FF2B5EF4-FFF2-40B4-BE49-F238E27FC236}">
                  <a16:creationId xmlns:a16="http://schemas.microsoft.com/office/drawing/2014/main" xmlns="" id="{6267A639-E1B1-4241-9E5A-753C13F4EA7F}"/>
                </a:ext>
              </a:extLst>
            </p:cNvPr>
            <p:cNvSpPr/>
            <p:nvPr/>
          </p:nvSpPr>
          <p:spPr>
            <a:xfrm>
              <a:off x="-249156" y="1341944"/>
              <a:ext cx="3075400" cy="14158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b="1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博士研究生</a:t>
              </a:r>
              <a:endParaRPr lang="en-US" altLang="zh-CN" sz="1400" b="1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毕业人数：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354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en-US" altLang="zh-CN" sz="1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已就业人数：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333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CustomText">
              <a:extLst>
                <a:ext uri="{FF2B5EF4-FFF2-40B4-BE49-F238E27FC236}">
                  <a16:creationId xmlns:a16="http://schemas.microsoft.com/office/drawing/2014/main" xmlns="" id="{04C93BBA-2995-48CB-9752-1585CFC71A4F}"/>
                </a:ext>
              </a:extLst>
            </p:cNvPr>
            <p:cNvSpPr/>
            <p:nvPr/>
          </p:nvSpPr>
          <p:spPr>
            <a:xfrm>
              <a:off x="5516024" y="1279167"/>
              <a:ext cx="1837603" cy="564061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algn="ctr"/>
              <a:r>
                <a:rPr lang="zh-CN" altLang="en-US" sz="13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本科生</a:t>
              </a:r>
            </a:p>
          </p:txBody>
        </p:sp>
        <p:sp>
          <p:nvSpPr>
            <p:cNvPr id="35" name="CustomText">
              <a:extLst>
                <a:ext uri="{FF2B5EF4-FFF2-40B4-BE49-F238E27FC236}">
                  <a16:creationId xmlns:a16="http://schemas.microsoft.com/office/drawing/2014/main" xmlns="" id="{741BD05F-21FC-462F-A6DD-4CA0759B9FB0}"/>
                </a:ext>
              </a:extLst>
            </p:cNvPr>
            <p:cNvSpPr/>
            <p:nvPr/>
          </p:nvSpPr>
          <p:spPr>
            <a:xfrm>
              <a:off x="7543266" y="4583439"/>
              <a:ext cx="1837603" cy="564061"/>
            </a:xfrm>
            <a:prstGeom prst="rect">
              <a:avLst/>
            </a:prstGeom>
            <a:noFill/>
          </p:spPr>
          <p:txBody>
            <a:bodyPr wrap="square" anchor="ctr">
              <a:normAutofit/>
            </a:bodyPr>
            <a:lstStyle/>
            <a:p>
              <a:pPr algn="ctr"/>
              <a:r>
                <a:rPr lang="zh-CN" altLang="en-US" sz="13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专科生</a:t>
              </a:r>
            </a:p>
          </p:txBody>
        </p:sp>
        <p:sp>
          <p:nvSpPr>
            <p:cNvPr id="36" name="CustomText">
              <a:extLst>
                <a:ext uri="{FF2B5EF4-FFF2-40B4-BE49-F238E27FC236}">
                  <a16:creationId xmlns:a16="http://schemas.microsoft.com/office/drawing/2014/main" xmlns="" id="{150BC108-E26F-4FBD-93D9-BE32EB2405AD}"/>
                </a:ext>
              </a:extLst>
            </p:cNvPr>
            <p:cNvSpPr/>
            <p:nvPr/>
          </p:nvSpPr>
          <p:spPr>
            <a:xfrm>
              <a:off x="837390" y="3859038"/>
              <a:ext cx="3075400" cy="14158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pPr algn="r"/>
              <a:r>
                <a:rPr lang="zh-CN" altLang="en-US" sz="1400" b="1" dirty="0">
                  <a:solidFill>
                    <a:srgbClr val="ED7D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硕士研究生</a:t>
              </a:r>
            </a:p>
            <a:p>
              <a:pPr algn="r"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毕业人数：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1112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en-US" altLang="zh-CN" sz="1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已就业人数：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1073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CustomText">
              <a:extLst>
                <a:ext uri="{FF2B5EF4-FFF2-40B4-BE49-F238E27FC236}">
                  <a16:creationId xmlns:a16="http://schemas.microsoft.com/office/drawing/2014/main" xmlns="" id="{6A53AD92-4779-42BF-87C3-A1EA04076EA6}"/>
                </a:ext>
              </a:extLst>
            </p:cNvPr>
            <p:cNvSpPr/>
            <p:nvPr/>
          </p:nvSpPr>
          <p:spPr>
            <a:xfrm>
              <a:off x="8094445" y="966494"/>
              <a:ext cx="3075400" cy="14158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r>
                <a:rPr lang="zh-CN" altLang="en-US" sz="1400" b="1" dirty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本科生</a:t>
              </a:r>
              <a:endParaRPr lang="en-US" altLang="zh-CN" sz="1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毕业人数：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2568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en-US" altLang="zh-CN" sz="1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已就业人数：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2492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CustomText">
              <a:extLst>
                <a:ext uri="{FF2B5EF4-FFF2-40B4-BE49-F238E27FC236}">
                  <a16:creationId xmlns:a16="http://schemas.microsoft.com/office/drawing/2014/main" xmlns="" id="{BC3B1DD2-F5E7-4B0B-82B8-28BFA0855648}"/>
                </a:ext>
              </a:extLst>
            </p:cNvPr>
            <p:cNvSpPr/>
            <p:nvPr/>
          </p:nvSpPr>
          <p:spPr>
            <a:xfrm>
              <a:off x="9446531" y="3769070"/>
              <a:ext cx="3075400" cy="1415837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/>
            <a:p>
              <a:r>
                <a:rPr lang="zh-CN" altLang="en-US" sz="1400" b="1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专科生</a:t>
              </a:r>
              <a:endParaRPr lang="en-US" altLang="zh-CN" sz="14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毕业人数：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179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en-US" altLang="zh-CN" sz="12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已就业人数：</a:t>
              </a:r>
              <a:r>
                <a:rPr lang="en-US" altLang="zh-CN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179</a:t>
              </a:r>
              <a:r>
                <a:rPr lang="zh-CN" altLang="en-US" sz="1200" b="1" dirty="0"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705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#101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1FE767E7-1B72-479E-AD17-9D736C671AB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7031" y="1228726"/>
            <a:ext cx="7869941" cy="4857750"/>
            <a:chOff x="849374" y="1484784"/>
            <a:chExt cx="10493254" cy="4451681"/>
          </a:xfrm>
        </p:grpSpPr>
        <p:sp>
          <p:nvSpPr>
            <p:cNvPr id="4" name="işḷïdé">
              <a:extLst>
                <a:ext uri="{FF2B5EF4-FFF2-40B4-BE49-F238E27FC236}">
                  <a16:creationId xmlns:a16="http://schemas.microsoft.com/office/drawing/2014/main" xmlns="" id="{E94DE6B5-FC8C-468C-B8FB-802FD9C9B72C}"/>
                </a:ext>
              </a:extLst>
            </p:cNvPr>
            <p:cNvSpPr/>
            <p:nvPr/>
          </p:nvSpPr>
          <p:spPr>
            <a:xfrm>
              <a:off x="849375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 </a:t>
              </a:r>
              <a:endParaRPr sz="975" dirty="0"/>
            </a:p>
          </p:txBody>
        </p:sp>
        <p:sp>
          <p:nvSpPr>
            <p:cNvPr id="5" name="íŝľïḓè">
              <a:extLst>
                <a:ext uri="{FF2B5EF4-FFF2-40B4-BE49-F238E27FC236}">
                  <a16:creationId xmlns:a16="http://schemas.microsoft.com/office/drawing/2014/main" xmlns="" id="{3FC8D97E-350C-45F4-B42D-6A53FF0DC067}"/>
                </a:ext>
              </a:extLst>
            </p:cNvPr>
            <p:cNvSpPr/>
            <p:nvPr/>
          </p:nvSpPr>
          <p:spPr>
            <a:xfrm>
              <a:off x="4479615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</a:t>
              </a:r>
              <a:endParaRPr sz="975" dirty="0"/>
            </a:p>
          </p:txBody>
        </p:sp>
        <p:sp>
          <p:nvSpPr>
            <p:cNvPr id="6" name="ïṡľidè">
              <a:extLst>
                <a:ext uri="{FF2B5EF4-FFF2-40B4-BE49-F238E27FC236}">
                  <a16:creationId xmlns:a16="http://schemas.microsoft.com/office/drawing/2014/main" xmlns="" id="{CC43A0FE-74AD-4581-ADC1-1E2C9A007D0D}"/>
                </a:ext>
              </a:extLst>
            </p:cNvPr>
            <p:cNvSpPr/>
            <p:nvPr/>
          </p:nvSpPr>
          <p:spPr>
            <a:xfrm>
              <a:off x="8109856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</a:t>
              </a:r>
              <a:endParaRPr sz="975" dirty="0"/>
            </a:p>
          </p:txBody>
        </p:sp>
        <p:sp>
          <p:nvSpPr>
            <p:cNvPr id="7" name="îšļiďè">
              <a:extLst>
                <a:ext uri="{FF2B5EF4-FFF2-40B4-BE49-F238E27FC236}">
                  <a16:creationId xmlns:a16="http://schemas.microsoft.com/office/drawing/2014/main" xmlns="" id="{3FF6C318-E56D-440A-9165-2E58D355A8EB}"/>
                </a:ext>
              </a:extLst>
            </p:cNvPr>
            <p:cNvSpPr/>
            <p:nvPr/>
          </p:nvSpPr>
          <p:spPr>
            <a:xfrm>
              <a:off x="849375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sz="975" dirty="0"/>
            </a:p>
          </p:txBody>
        </p:sp>
        <p:sp>
          <p:nvSpPr>
            <p:cNvPr id="8" name="íṧḷíḓé">
              <a:extLst>
                <a:ext uri="{FF2B5EF4-FFF2-40B4-BE49-F238E27FC236}">
                  <a16:creationId xmlns:a16="http://schemas.microsoft.com/office/drawing/2014/main" xmlns="" id="{AD2982AC-8C4C-4D2C-8030-A37AD1E43FCD}"/>
                </a:ext>
              </a:extLst>
            </p:cNvPr>
            <p:cNvSpPr/>
            <p:nvPr/>
          </p:nvSpPr>
          <p:spPr>
            <a:xfrm>
              <a:off x="4479616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</a:t>
              </a:r>
              <a:endParaRPr sz="975" dirty="0"/>
            </a:p>
          </p:txBody>
        </p:sp>
        <p:sp>
          <p:nvSpPr>
            <p:cNvPr id="9" name="ïṥlïḍé">
              <a:extLst>
                <a:ext uri="{FF2B5EF4-FFF2-40B4-BE49-F238E27FC236}">
                  <a16:creationId xmlns:a16="http://schemas.microsoft.com/office/drawing/2014/main" xmlns="" id="{D8041CFC-EBDD-4905-8BB4-38140AA0DF5D}"/>
                </a:ext>
              </a:extLst>
            </p:cNvPr>
            <p:cNvSpPr/>
            <p:nvPr/>
          </p:nvSpPr>
          <p:spPr>
            <a:xfrm>
              <a:off x="8109856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</a:t>
              </a:r>
              <a:endParaRPr sz="975" dirty="0"/>
            </a:p>
          </p:txBody>
        </p:sp>
        <p:sp>
          <p:nvSpPr>
            <p:cNvPr id="10" name="íSḷíḍê">
              <a:extLst>
                <a:ext uri="{FF2B5EF4-FFF2-40B4-BE49-F238E27FC236}">
                  <a16:creationId xmlns:a16="http://schemas.microsoft.com/office/drawing/2014/main" xmlns="" id="{70233E63-EDD8-4DCC-81EC-C4A240DD2F0D}"/>
                </a:ext>
              </a:extLst>
            </p:cNvPr>
            <p:cNvSpPr/>
            <p:nvPr/>
          </p:nvSpPr>
          <p:spPr>
            <a:xfrm>
              <a:off x="849374" y="1484784"/>
              <a:ext cx="3232771" cy="585538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marL="270510" indent="-270510" algn="ctr">
                <a:buClr>
                  <a:prstClr val="white">
                    <a:lumMod val="50000"/>
                  </a:prstClr>
                </a:buClr>
                <a:defRPr/>
              </a:pPr>
              <a:endParaRPr lang="zh-CN" altLang="en-US" sz="975" b="1" spc="38" dirty="0">
                <a:ln w="11430"/>
                <a:solidFill>
                  <a:schemeClr val="accent3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sp>
          <p:nvSpPr>
            <p:cNvPr id="11" name="íṣļiḓe">
              <a:extLst>
                <a:ext uri="{FF2B5EF4-FFF2-40B4-BE49-F238E27FC236}">
                  <a16:creationId xmlns:a16="http://schemas.microsoft.com/office/drawing/2014/main" xmlns="" id="{8416100D-6981-489E-A538-6A3B976EBE4E}"/>
                </a:ext>
              </a:extLst>
            </p:cNvPr>
            <p:cNvSpPr txBox="1"/>
            <p:nvPr/>
          </p:nvSpPr>
          <p:spPr>
            <a:xfrm>
              <a:off x="949013" y="1549808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2" name="ïsḻîḑé">
              <a:extLst>
                <a:ext uri="{FF2B5EF4-FFF2-40B4-BE49-F238E27FC236}">
                  <a16:creationId xmlns:a16="http://schemas.microsoft.com/office/drawing/2014/main" xmlns="" id="{00998DCA-FD7F-417B-843F-0B21E53E53CD}"/>
                </a:ext>
              </a:extLst>
            </p:cNvPr>
            <p:cNvSpPr/>
            <p:nvPr/>
          </p:nvSpPr>
          <p:spPr>
            <a:xfrm>
              <a:off x="4479615" y="1484784"/>
              <a:ext cx="3232771" cy="585538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îş1íḍe">
              <a:extLst>
                <a:ext uri="{FF2B5EF4-FFF2-40B4-BE49-F238E27FC236}">
                  <a16:creationId xmlns:a16="http://schemas.microsoft.com/office/drawing/2014/main" xmlns="" id="{1F63DA76-6AF3-47D1-8E15-FEDAD7093370}"/>
                </a:ext>
              </a:extLst>
            </p:cNvPr>
            <p:cNvSpPr txBox="1"/>
            <p:nvPr/>
          </p:nvSpPr>
          <p:spPr>
            <a:xfrm>
              <a:off x="4608150" y="1549808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ïş1ïďe">
              <a:extLst>
                <a:ext uri="{FF2B5EF4-FFF2-40B4-BE49-F238E27FC236}">
                  <a16:creationId xmlns:a16="http://schemas.microsoft.com/office/drawing/2014/main" xmlns="" id="{F8976EAB-C0B7-4AAE-8C3B-7CCD5F8CCD52}"/>
                </a:ext>
              </a:extLst>
            </p:cNvPr>
            <p:cNvSpPr/>
            <p:nvPr/>
          </p:nvSpPr>
          <p:spPr>
            <a:xfrm>
              <a:off x="8109857" y="1484784"/>
              <a:ext cx="3232771" cy="585538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iS1îḓê">
              <a:extLst>
                <a:ext uri="{FF2B5EF4-FFF2-40B4-BE49-F238E27FC236}">
                  <a16:creationId xmlns:a16="http://schemas.microsoft.com/office/drawing/2014/main" xmlns="" id="{AB1388C4-4FF5-43BE-84FE-31C5BCF139AB}"/>
                </a:ext>
              </a:extLst>
            </p:cNvPr>
            <p:cNvSpPr txBox="1"/>
            <p:nvPr/>
          </p:nvSpPr>
          <p:spPr>
            <a:xfrm>
              <a:off x="8240650" y="1549808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indent="-270510" algn="ctr">
                <a:buClr>
                  <a:prstClr val="white">
                    <a:lumMod val="50000"/>
                  </a:prstClr>
                </a:buClr>
                <a:defRPr/>
              </a:pPr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6" name="îṩľîḓè">
              <a:extLst>
                <a:ext uri="{FF2B5EF4-FFF2-40B4-BE49-F238E27FC236}">
                  <a16:creationId xmlns:a16="http://schemas.microsoft.com/office/drawing/2014/main" xmlns="" id="{081994D2-7D58-4CD4-919D-95F77A34AEAE}"/>
                </a:ext>
              </a:extLst>
            </p:cNvPr>
            <p:cNvSpPr/>
            <p:nvPr/>
          </p:nvSpPr>
          <p:spPr>
            <a:xfrm>
              <a:off x="849374" y="3901410"/>
              <a:ext cx="3232770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ïs1îḑé">
              <a:extLst>
                <a:ext uri="{FF2B5EF4-FFF2-40B4-BE49-F238E27FC236}">
                  <a16:creationId xmlns:a16="http://schemas.microsoft.com/office/drawing/2014/main" xmlns="" id="{5805585A-6D56-4F6E-9BF5-990B4C8A5CF7}"/>
                </a:ext>
              </a:extLst>
            </p:cNvPr>
            <p:cNvSpPr txBox="1"/>
            <p:nvPr/>
          </p:nvSpPr>
          <p:spPr>
            <a:xfrm>
              <a:off x="980168" y="3966433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8" name="ï$ḻîḋè">
              <a:extLst>
                <a:ext uri="{FF2B5EF4-FFF2-40B4-BE49-F238E27FC236}">
                  <a16:creationId xmlns:a16="http://schemas.microsoft.com/office/drawing/2014/main" xmlns="" id="{3605B059-DAF3-45D8-AE89-FD8E82B09BF9}"/>
                </a:ext>
              </a:extLst>
            </p:cNvPr>
            <p:cNvSpPr/>
            <p:nvPr/>
          </p:nvSpPr>
          <p:spPr>
            <a:xfrm>
              <a:off x="4479614" y="3901410"/>
              <a:ext cx="3232770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îSļîḋè">
              <a:extLst>
                <a:ext uri="{FF2B5EF4-FFF2-40B4-BE49-F238E27FC236}">
                  <a16:creationId xmlns:a16="http://schemas.microsoft.com/office/drawing/2014/main" xmlns="" id="{3E77B7F1-1B65-4B17-9F87-78DDDB94BDD1}"/>
                </a:ext>
              </a:extLst>
            </p:cNvPr>
            <p:cNvSpPr txBox="1"/>
            <p:nvPr/>
          </p:nvSpPr>
          <p:spPr>
            <a:xfrm>
              <a:off x="4610408" y="3966433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ïṣḷídé">
              <a:extLst>
                <a:ext uri="{FF2B5EF4-FFF2-40B4-BE49-F238E27FC236}">
                  <a16:creationId xmlns:a16="http://schemas.microsoft.com/office/drawing/2014/main" xmlns="" id="{65F44B99-CEE8-4418-BF8C-B85221998450}"/>
                </a:ext>
              </a:extLst>
            </p:cNvPr>
            <p:cNvSpPr/>
            <p:nvPr/>
          </p:nvSpPr>
          <p:spPr>
            <a:xfrm>
              <a:off x="8109855" y="3901410"/>
              <a:ext cx="3232770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isľïde">
              <a:extLst>
                <a:ext uri="{FF2B5EF4-FFF2-40B4-BE49-F238E27FC236}">
                  <a16:creationId xmlns:a16="http://schemas.microsoft.com/office/drawing/2014/main" xmlns="" id="{5B519705-DD6C-424C-B395-55E206377122}"/>
                </a:ext>
              </a:extLst>
            </p:cNvPr>
            <p:cNvSpPr txBox="1"/>
            <p:nvPr/>
          </p:nvSpPr>
          <p:spPr>
            <a:xfrm>
              <a:off x="8240649" y="3966433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74A9F284-076B-431E-9DC2-8A30FAC0F95B}"/>
              </a:ext>
            </a:extLst>
          </p:cNvPr>
          <p:cNvSpPr/>
          <p:nvPr/>
        </p:nvSpPr>
        <p:spPr>
          <a:xfrm>
            <a:off x="2995897" y="168262"/>
            <a:ext cx="3152207" cy="484746"/>
          </a:xfrm>
          <a:prstGeom prst="rect">
            <a:avLst/>
          </a:prstGeom>
        </p:spPr>
        <p:txBody>
          <a:bodyPr vert="horz" wrap="square" lIns="68577" tIns="34289" rIns="68577" bIns="34289" rtlCol="0" anchor="ctr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关于招生热点问题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C5CF55F1-8A24-42D1-AF5E-A658381D1C35}"/>
              </a:ext>
            </a:extLst>
          </p:cNvPr>
          <p:cNvSpPr/>
          <p:nvPr/>
        </p:nvSpPr>
        <p:spPr>
          <a:xfrm>
            <a:off x="1057035" y="1334364"/>
            <a:ext cx="14306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 indent="-270510" algn="ctr">
              <a:buClr>
                <a:prstClr val="white">
                  <a:lumMod val="50000"/>
                </a:prstClr>
              </a:buClr>
              <a:defRPr/>
            </a:pPr>
            <a:r>
              <a:rPr lang="zh-CN" altLang="en-US" sz="1350" b="1" spc="38" dirty="0">
                <a:ln w="11430"/>
                <a:latin typeface="微软雅黑" pitchFamily="34" charset="-122"/>
                <a:ea typeface="微软雅黑" pitchFamily="34" charset="-122"/>
                <a:sym typeface="仿宋_GB2312" panose="02010609030101010101" pitchFamily="49" charset="-122"/>
              </a:rPr>
              <a:t>关于投退档问题</a:t>
            </a:r>
            <a:endParaRPr lang="zh-CN" altLang="en-US" sz="1350" b="1" spc="38" dirty="0">
              <a:ln w="11430"/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30" name="íṧ1îdé">
            <a:extLst>
              <a:ext uri="{FF2B5EF4-FFF2-40B4-BE49-F238E27FC236}">
                <a16:creationId xmlns:a16="http://schemas.microsoft.com/office/drawing/2014/main" xmlns="" id="{053E0C1F-3A1F-4D3B-8A01-7107D3718F8B}"/>
              </a:ext>
            </a:extLst>
          </p:cNvPr>
          <p:cNvSpPr/>
          <p:nvPr/>
        </p:nvSpPr>
        <p:spPr>
          <a:xfrm>
            <a:off x="648095" y="1955643"/>
            <a:ext cx="2424577" cy="1163217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135731" indent="-135731" algn="just">
              <a:lnSpc>
                <a:spcPct val="12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一般投档比例为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1:1~1.2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，不管什么比例，如果考生成功投档到我校，如果服从调剂，且非身体原因，学校将追加预留计划予以录取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E8C1490A-8C59-4D31-9424-8B6E760A9C2F}"/>
              </a:ext>
            </a:extLst>
          </p:cNvPr>
          <p:cNvSpPr/>
          <p:nvPr/>
        </p:nvSpPr>
        <p:spPr>
          <a:xfrm>
            <a:off x="3767677" y="1321881"/>
            <a:ext cx="125265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 indent="-270510" algn="ctr">
              <a:buClr>
                <a:prstClr val="white">
                  <a:lumMod val="50000"/>
                </a:prstClr>
              </a:buClr>
            </a:pPr>
            <a:r>
              <a:rPr lang="zh-CN" altLang="en-US" sz="1350" b="1" spc="38" dirty="0">
                <a:ln w="11430"/>
                <a:latin typeface="微软雅黑" pitchFamily="34" charset="-122"/>
                <a:ea typeface="微软雅黑" pitchFamily="34" charset="-122"/>
                <a:sym typeface="仿宋_GB2312" panose="02010609030101010101" pitchFamily="49" charset="-122"/>
              </a:rPr>
              <a:t>关于加分情况</a:t>
            </a:r>
            <a:endParaRPr lang="zh-CN" altLang="en-US" sz="1350" b="1" spc="38" dirty="0">
              <a:ln w="11430"/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33" name="íṡľiďè">
            <a:extLst>
              <a:ext uri="{FF2B5EF4-FFF2-40B4-BE49-F238E27FC236}">
                <a16:creationId xmlns:a16="http://schemas.microsoft.com/office/drawing/2014/main" xmlns="" id="{54D4BBBC-A989-4C84-8722-632C034F2999}"/>
              </a:ext>
            </a:extLst>
          </p:cNvPr>
          <p:cNvSpPr/>
          <p:nvPr/>
        </p:nvSpPr>
        <p:spPr>
          <a:xfrm>
            <a:off x="3370774" y="1952815"/>
            <a:ext cx="2413515" cy="1194638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我校对应往届生报考一视同仁</a:t>
            </a: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临床医学八年制录取时不计加分</a:t>
            </a: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其他专业的录取承认政策性加分</a:t>
            </a:r>
          </a:p>
        </p:txBody>
      </p:sp>
      <p:sp>
        <p:nvSpPr>
          <p:cNvPr id="34" name="îsḷïḓè">
            <a:extLst>
              <a:ext uri="{FF2B5EF4-FFF2-40B4-BE49-F238E27FC236}">
                <a16:creationId xmlns:a16="http://schemas.microsoft.com/office/drawing/2014/main" xmlns="" id="{FCBB4B92-1FFE-4AA3-A6C5-DC2F359F6A74}"/>
              </a:ext>
            </a:extLst>
          </p:cNvPr>
          <p:cNvSpPr txBox="1"/>
          <p:nvPr/>
        </p:nvSpPr>
        <p:spPr bwMode="auto">
          <a:xfrm>
            <a:off x="6526663" y="1327552"/>
            <a:ext cx="1261884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关于调剂问题</a:t>
            </a:r>
            <a:endParaRPr lang="zh-CN" altLang="en-US" sz="1350" dirty="0">
              <a:sym typeface="+mn-ea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EEA73D8D-CC2F-41CE-BD89-D16447B35587}"/>
              </a:ext>
            </a:extLst>
          </p:cNvPr>
          <p:cNvSpPr/>
          <p:nvPr/>
        </p:nvSpPr>
        <p:spPr>
          <a:xfrm>
            <a:off x="6093452" y="1939278"/>
            <a:ext cx="2424581" cy="1375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招生过程中院校不得与考生进行联系，所以调剂时不会征求考生意见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尽可能调剂到与考生所填报的志愿中比较接近的专业；调剂时会参考考生的单科成绩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；入学后可申请转入有调剂录取的专业</a:t>
            </a:r>
            <a:endParaRPr lang="zh-CN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îṧḷïḋè">
            <a:extLst>
              <a:ext uri="{FF2B5EF4-FFF2-40B4-BE49-F238E27FC236}">
                <a16:creationId xmlns:a16="http://schemas.microsoft.com/office/drawing/2014/main" xmlns="" id="{3BB05A68-305D-4F62-A040-46685692CC63}"/>
              </a:ext>
            </a:extLst>
          </p:cNvPr>
          <p:cNvSpPr txBox="1"/>
          <p:nvPr/>
        </p:nvSpPr>
        <p:spPr bwMode="auto">
          <a:xfrm>
            <a:off x="1054054" y="3974081"/>
            <a:ext cx="902811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体检要求</a:t>
            </a:r>
            <a:endParaRPr lang="zh-CN" altLang="en-US" sz="1350" dirty="0">
              <a:sym typeface="+mn-ea"/>
            </a:endParaRPr>
          </a:p>
        </p:txBody>
      </p:sp>
      <p:sp>
        <p:nvSpPr>
          <p:cNvPr id="40" name="ï$ļídè">
            <a:extLst>
              <a:ext uri="{FF2B5EF4-FFF2-40B4-BE49-F238E27FC236}">
                <a16:creationId xmlns:a16="http://schemas.microsoft.com/office/drawing/2014/main" xmlns="" id="{A63A8621-6D92-436B-AD00-F06FD144A703}"/>
              </a:ext>
            </a:extLst>
          </p:cNvPr>
          <p:cNvSpPr/>
          <p:nvPr/>
        </p:nvSpPr>
        <p:spPr>
          <a:xfrm>
            <a:off x="648095" y="4554112"/>
            <a:ext cx="2424577" cy="1417300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遵行的</a:t>
            </a:r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2003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年制定的普通高等学校招生体检工作指导意见（附件普通高等学校招生体检工作指导意见）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关于色弱、色盲</a:t>
            </a:r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限报药学类、生物科学类、医学类各专业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iŝļiḍê">
            <a:extLst>
              <a:ext uri="{FF2B5EF4-FFF2-40B4-BE49-F238E27FC236}">
                <a16:creationId xmlns:a16="http://schemas.microsoft.com/office/drawing/2014/main" xmlns="" id="{35DEEA4A-9C45-4CBC-BF51-BDED8FF9ABA0}"/>
              </a:ext>
            </a:extLst>
          </p:cNvPr>
          <p:cNvSpPr/>
          <p:nvPr/>
        </p:nvSpPr>
        <p:spPr>
          <a:xfrm>
            <a:off x="3363106" y="4554112"/>
            <a:ext cx="2439913" cy="1379964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按照“分数优先、遵循志愿”的原则，不设置志愿级差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对符合录取条件的出档考生，按照分数由高到低的顺序，优先录取分数排在前面的考生，再录取分数排在后面的考生</a:t>
            </a:r>
          </a:p>
        </p:txBody>
      </p:sp>
      <p:sp>
        <p:nvSpPr>
          <p:cNvPr id="42" name="islîḓe">
            <a:extLst>
              <a:ext uri="{FF2B5EF4-FFF2-40B4-BE49-F238E27FC236}">
                <a16:creationId xmlns:a16="http://schemas.microsoft.com/office/drawing/2014/main" xmlns="" id="{437F789E-4F7C-470C-9845-4341F1731C33}"/>
              </a:ext>
            </a:extLst>
          </p:cNvPr>
          <p:cNvSpPr/>
          <p:nvPr/>
        </p:nvSpPr>
        <p:spPr>
          <a:xfrm>
            <a:off x="3767677" y="3965643"/>
            <a:ext cx="160864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0510" indent="-270510" algn="ctr">
              <a:buClr>
                <a:prstClr val="white">
                  <a:lumMod val="50000"/>
                </a:prstClr>
              </a:buClr>
            </a:pPr>
            <a:r>
              <a:rPr lang="zh-CN" altLang="en-US" sz="1350" b="1" spc="38" dirty="0">
                <a:ln w="11430"/>
                <a:latin typeface="微软雅黑" pitchFamily="34" charset="-122"/>
                <a:ea typeface="微软雅黑" pitchFamily="34" charset="-122"/>
                <a:sym typeface="仿宋_GB2312" panose="02010609030101010101" pitchFamily="49" charset="-122"/>
              </a:rPr>
              <a:t>关于录取原则问题</a:t>
            </a:r>
            <a:endParaRPr lang="zh-CN" altLang="en-US" sz="1350" b="1" spc="38" dirty="0">
              <a:ln w="11430"/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46" name="ïṩḻíḓê">
            <a:extLst>
              <a:ext uri="{FF2B5EF4-FFF2-40B4-BE49-F238E27FC236}">
                <a16:creationId xmlns:a16="http://schemas.microsoft.com/office/drawing/2014/main" xmlns="" id="{A0605727-C545-4B23-89B1-DA901A851CE5}"/>
              </a:ext>
            </a:extLst>
          </p:cNvPr>
          <p:cNvSpPr txBox="1"/>
          <p:nvPr/>
        </p:nvSpPr>
        <p:spPr bwMode="auto">
          <a:xfrm>
            <a:off x="6525861" y="3974081"/>
            <a:ext cx="1441421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关于转专业问题</a:t>
            </a:r>
            <a:endParaRPr lang="zh-CN" altLang="en-US" sz="1350" dirty="0">
              <a:sym typeface="+mn-ea"/>
            </a:endParaRPr>
          </a:p>
        </p:txBody>
      </p:sp>
      <p:sp>
        <p:nvSpPr>
          <p:cNvPr id="47" name="ïŝliḋè">
            <a:extLst>
              <a:ext uri="{FF2B5EF4-FFF2-40B4-BE49-F238E27FC236}">
                <a16:creationId xmlns:a16="http://schemas.microsoft.com/office/drawing/2014/main" xmlns="" id="{6E933A88-2A94-4018-A3EF-BCC019F05137}"/>
              </a:ext>
            </a:extLst>
          </p:cNvPr>
          <p:cNvSpPr/>
          <p:nvPr/>
        </p:nvSpPr>
        <p:spPr>
          <a:xfrm>
            <a:off x="6093452" y="4602732"/>
            <a:ext cx="2413518" cy="1169176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两次转专业：在第一学年末、第二学年末的转专业</a:t>
            </a:r>
          </a:p>
          <a:p>
            <a:pPr marL="135731" indent="-135731" algn="just">
              <a:lnSpc>
                <a:spcPct val="120000"/>
              </a:lnSpc>
              <a:spcAft>
                <a:spcPts val="450"/>
              </a:spcAft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每年各专业的转入指标大约为现有学生数的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584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#101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1FE767E7-1B72-479E-AD17-9D736C671AB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7031" y="1076325"/>
            <a:ext cx="7869941" cy="5000625"/>
            <a:chOff x="849374" y="1484784"/>
            <a:chExt cx="10493254" cy="4451681"/>
          </a:xfrm>
        </p:grpSpPr>
        <p:sp>
          <p:nvSpPr>
            <p:cNvPr id="4" name="işḷïdé">
              <a:extLst>
                <a:ext uri="{FF2B5EF4-FFF2-40B4-BE49-F238E27FC236}">
                  <a16:creationId xmlns:a16="http://schemas.microsoft.com/office/drawing/2014/main" xmlns="" id="{E94DE6B5-FC8C-468C-B8FB-802FD9C9B72C}"/>
                </a:ext>
              </a:extLst>
            </p:cNvPr>
            <p:cNvSpPr/>
            <p:nvPr/>
          </p:nvSpPr>
          <p:spPr>
            <a:xfrm>
              <a:off x="849375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 </a:t>
              </a:r>
              <a:endParaRPr sz="975" dirty="0"/>
            </a:p>
          </p:txBody>
        </p:sp>
        <p:sp>
          <p:nvSpPr>
            <p:cNvPr id="5" name="íŝľïḓè">
              <a:extLst>
                <a:ext uri="{FF2B5EF4-FFF2-40B4-BE49-F238E27FC236}">
                  <a16:creationId xmlns:a16="http://schemas.microsoft.com/office/drawing/2014/main" xmlns="" id="{3FC8D97E-350C-45F4-B42D-6A53FF0DC067}"/>
                </a:ext>
              </a:extLst>
            </p:cNvPr>
            <p:cNvSpPr/>
            <p:nvPr/>
          </p:nvSpPr>
          <p:spPr>
            <a:xfrm>
              <a:off x="4479615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</a:t>
              </a:r>
              <a:endParaRPr sz="975" dirty="0"/>
            </a:p>
          </p:txBody>
        </p:sp>
        <p:sp>
          <p:nvSpPr>
            <p:cNvPr id="6" name="ïṡľidè">
              <a:extLst>
                <a:ext uri="{FF2B5EF4-FFF2-40B4-BE49-F238E27FC236}">
                  <a16:creationId xmlns:a16="http://schemas.microsoft.com/office/drawing/2014/main" xmlns="" id="{CC43A0FE-74AD-4581-ADC1-1E2C9A007D0D}"/>
                </a:ext>
              </a:extLst>
            </p:cNvPr>
            <p:cNvSpPr/>
            <p:nvPr/>
          </p:nvSpPr>
          <p:spPr>
            <a:xfrm>
              <a:off x="8109856" y="3901410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</a:t>
              </a:r>
              <a:endParaRPr sz="975" dirty="0"/>
            </a:p>
          </p:txBody>
        </p:sp>
        <p:sp>
          <p:nvSpPr>
            <p:cNvPr id="7" name="îšļiďè">
              <a:extLst>
                <a:ext uri="{FF2B5EF4-FFF2-40B4-BE49-F238E27FC236}">
                  <a16:creationId xmlns:a16="http://schemas.microsoft.com/office/drawing/2014/main" xmlns="" id="{3FF6C318-E56D-440A-9165-2E58D355A8EB}"/>
                </a:ext>
              </a:extLst>
            </p:cNvPr>
            <p:cNvSpPr/>
            <p:nvPr/>
          </p:nvSpPr>
          <p:spPr>
            <a:xfrm>
              <a:off x="849375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sz="975" dirty="0"/>
            </a:p>
          </p:txBody>
        </p:sp>
        <p:sp>
          <p:nvSpPr>
            <p:cNvPr id="8" name="íṧḷíḓé">
              <a:extLst>
                <a:ext uri="{FF2B5EF4-FFF2-40B4-BE49-F238E27FC236}">
                  <a16:creationId xmlns:a16="http://schemas.microsoft.com/office/drawing/2014/main" xmlns="" id="{AD2982AC-8C4C-4D2C-8030-A37AD1E43FCD}"/>
                </a:ext>
              </a:extLst>
            </p:cNvPr>
            <p:cNvSpPr/>
            <p:nvPr/>
          </p:nvSpPr>
          <p:spPr>
            <a:xfrm>
              <a:off x="4479616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 </a:t>
              </a:r>
              <a:endParaRPr sz="975" dirty="0"/>
            </a:p>
          </p:txBody>
        </p:sp>
        <p:sp>
          <p:nvSpPr>
            <p:cNvPr id="9" name="ïṥlïḍé">
              <a:extLst>
                <a:ext uri="{FF2B5EF4-FFF2-40B4-BE49-F238E27FC236}">
                  <a16:creationId xmlns:a16="http://schemas.microsoft.com/office/drawing/2014/main" xmlns="" id="{D8041CFC-EBDD-4905-8BB4-38140AA0DF5D}"/>
                </a:ext>
              </a:extLst>
            </p:cNvPr>
            <p:cNvSpPr/>
            <p:nvPr/>
          </p:nvSpPr>
          <p:spPr>
            <a:xfrm>
              <a:off x="8109856" y="1484784"/>
              <a:ext cx="3232770" cy="2035055"/>
            </a:xfrm>
            <a:prstGeom prst="roundRect">
              <a:avLst>
                <a:gd name="adj" fmla="val 2812"/>
              </a:avLst>
            </a:prstGeom>
            <a:solidFill>
              <a:srgbClr val="00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endParaRPr lang="en-US" altLang="zh-CN" sz="975" dirty="0"/>
            </a:p>
            <a:p>
              <a:pPr algn="ctr"/>
              <a:r>
                <a:rPr lang="en-US" altLang="zh-CN" sz="975" dirty="0"/>
                <a:t>              </a:t>
              </a:r>
              <a:endParaRPr sz="975" dirty="0"/>
            </a:p>
          </p:txBody>
        </p:sp>
        <p:sp>
          <p:nvSpPr>
            <p:cNvPr id="10" name="íSḷíḍê">
              <a:extLst>
                <a:ext uri="{FF2B5EF4-FFF2-40B4-BE49-F238E27FC236}">
                  <a16:creationId xmlns:a16="http://schemas.microsoft.com/office/drawing/2014/main" xmlns="" id="{70233E63-EDD8-4DCC-81EC-C4A240DD2F0D}"/>
                </a:ext>
              </a:extLst>
            </p:cNvPr>
            <p:cNvSpPr/>
            <p:nvPr/>
          </p:nvSpPr>
          <p:spPr>
            <a:xfrm>
              <a:off x="849374" y="1484784"/>
              <a:ext cx="3232771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marL="270510" indent="-270510" algn="ctr">
                <a:buClr>
                  <a:prstClr val="white">
                    <a:lumMod val="50000"/>
                  </a:prstClr>
                </a:buClr>
                <a:defRPr/>
              </a:pPr>
              <a:endParaRPr lang="zh-CN" altLang="en-US" sz="975" b="1" spc="38" dirty="0">
                <a:ln w="11430"/>
                <a:solidFill>
                  <a:schemeClr val="accent3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sp>
          <p:nvSpPr>
            <p:cNvPr id="11" name="íṣļiḓe">
              <a:extLst>
                <a:ext uri="{FF2B5EF4-FFF2-40B4-BE49-F238E27FC236}">
                  <a16:creationId xmlns:a16="http://schemas.microsoft.com/office/drawing/2014/main" xmlns="" id="{8416100D-6981-489E-A538-6A3B976EBE4E}"/>
                </a:ext>
              </a:extLst>
            </p:cNvPr>
            <p:cNvSpPr txBox="1"/>
            <p:nvPr/>
          </p:nvSpPr>
          <p:spPr>
            <a:xfrm>
              <a:off x="949013" y="1549808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ïsḻîḑé">
              <a:extLst>
                <a:ext uri="{FF2B5EF4-FFF2-40B4-BE49-F238E27FC236}">
                  <a16:creationId xmlns:a16="http://schemas.microsoft.com/office/drawing/2014/main" xmlns="" id="{00998DCA-FD7F-417B-843F-0B21E53E53CD}"/>
                </a:ext>
              </a:extLst>
            </p:cNvPr>
            <p:cNvSpPr/>
            <p:nvPr/>
          </p:nvSpPr>
          <p:spPr>
            <a:xfrm>
              <a:off x="4479615" y="1484784"/>
              <a:ext cx="3232771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îş1íḍe">
              <a:extLst>
                <a:ext uri="{FF2B5EF4-FFF2-40B4-BE49-F238E27FC236}">
                  <a16:creationId xmlns:a16="http://schemas.microsoft.com/office/drawing/2014/main" xmlns="" id="{1F63DA76-6AF3-47D1-8E15-FEDAD7093370}"/>
                </a:ext>
              </a:extLst>
            </p:cNvPr>
            <p:cNvSpPr txBox="1"/>
            <p:nvPr/>
          </p:nvSpPr>
          <p:spPr>
            <a:xfrm>
              <a:off x="4608150" y="1549808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ïş1ïďe">
              <a:extLst>
                <a:ext uri="{FF2B5EF4-FFF2-40B4-BE49-F238E27FC236}">
                  <a16:creationId xmlns:a16="http://schemas.microsoft.com/office/drawing/2014/main" xmlns="" id="{F8976EAB-C0B7-4AAE-8C3B-7CCD5F8CCD52}"/>
                </a:ext>
              </a:extLst>
            </p:cNvPr>
            <p:cNvSpPr/>
            <p:nvPr/>
          </p:nvSpPr>
          <p:spPr>
            <a:xfrm>
              <a:off x="8109857" y="1484784"/>
              <a:ext cx="3232771" cy="588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iS1îḓê">
              <a:extLst>
                <a:ext uri="{FF2B5EF4-FFF2-40B4-BE49-F238E27FC236}">
                  <a16:creationId xmlns:a16="http://schemas.microsoft.com/office/drawing/2014/main" xmlns="" id="{AB1388C4-4FF5-43BE-84FE-31C5BCF139AB}"/>
                </a:ext>
              </a:extLst>
            </p:cNvPr>
            <p:cNvSpPr txBox="1"/>
            <p:nvPr/>
          </p:nvSpPr>
          <p:spPr>
            <a:xfrm>
              <a:off x="8240650" y="1549808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indent="-270510" algn="ctr">
                <a:buClr>
                  <a:prstClr val="white">
                    <a:lumMod val="50000"/>
                  </a:prstClr>
                </a:buClr>
                <a:defRPr/>
              </a:pPr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6" name="îṩľîḓè">
              <a:extLst>
                <a:ext uri="{FF2B5EF4-FFF2-40B4-BE49-F238E27FC236}">
                  <a16:creationId xmlns:a16="http://schemas.microsoft.com/office/drawing/2014/main" xmlns="" id="{081994D2-7D58-4CD4-919D-95F77A34AEAE}"/>
                </a:ext>
              </a:extLst>
            </p:cNvPr>
            <p:cNvSpPr/>
            <p:nvPr/>
          </p:nvSpPr>
          <p:spPr>
            <a:xfrm>
              <a:off x="849374" y="3901411"/>
              <a:ext cx="3232770" cy="517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ïs1îḑé">
              <a:extLst>
                <a:ext uri="{FF2B5EF4-FFF2-40B4-BE49-F238E27FC236}">
                  <a16:creationId xmlns:a16="http://schemas.microsoft.com/office/drawing/2014/main" xmlns="" id="{5805585A-6D56-4F6E-9BF5-990B4C8A5CF7}"/>
                </a:ext>
              </a:extLst>
            </p:cNvPr>
            <p:cNvSpPr txBox="1"/>
            <p:nvPr/>
          </p:nvSpPr>
          <p:spPr>
            <a:xfrm>
              <a:off x="980168" y="3966433"/>
              <a:ext cx="585418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8" name="ï$ḻîḋè">
              <a:extLst>
                <a:ext uri="{FF2B5EF4-FFF2-40B4-BE49-F238E27FC236}">
                  <a16:creationId xmlns:a16="http://schemas.microsoft.com/office/drawing/2014/main" xmlns="" id="{3605B059-DAF3-45D8-AE89-FD8E82B09BF9}"/>
                </a:ext>
              </a:extLst>
            </p:cNvPr>
            <p:cNvSpPr/>
            <p:nvPr/>
          </p:nvSpPr>
          <p:spPr>
            <a:xfrm>
              <a:off x="4479614" y="3901411"/>
              <a:ext cx="3232770" cy="517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îSļîḋè">
              <a:extLst>
                <a:ext uri="{FF2B5EF4-FFF2-40B4-BE49-F238E27FC236}">
                  <a16:creationId xmlns:a16="http://schemas.microsoft.com/office/drawing/2014/main" xmlns="" id="{3E77B7F1-1B65-4B17-9F87-78DDDB94BDD1}"/>
                </a:ext>
              </a:extLst>
            </p:cNvPr>
            <p:cNvSpPr txBox="1"/>
            <p:nvPr/>
          </p:nvSpPr>
          <p:spPr>
            <a:xfrm>
              <a:off x="4610408" y="3966433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0" name="ïṣḷídé">
              <a:extLst>
                <a:ext uri="{FF2B5EF4-FFF2-40B4-BE49-F238E27FC236}">
                  <a16:creationId xmlns:a16="http://schemas.microsoft.com/office/drawing/2014/main" xmlns="" id="{65F44B99-CEE8-4418-BF8C-B85221998450}"/>
                </a:ext>
              </a:extLst>
            </p:cNvPr>
            <p:cNvSpPr/>
            <p:nvPr/>
          </p:nvSpPr>
          <p:spPr>
            <a:xfrm>
              <a:off x="8109855" y="3901411"/>
              <a:ext cx="3232770" cy="517244"/>
            </a:xfrm>
            <a:custGeom>
              <a:avLst/>
              <a:gdLst>
                <a:gd name="connsiteX0" fmla="*/ 59437 w 5070764"/>
                <a:gd name="connsiteY0" fmla="*/ 0 h 1139679"/>
                <a:gd name="connsiteX1" fmla="*/ 5011327 w 5070764"/>
                <a:gd name="connsiteY1" fmla="*/ 0 h 1139679"/>
                <a:gd name="connsiteX2" fmla="*/ 5070764 w 5070764"/>
                <a:gd name="connsiteY2" fmla="*/ 59437 h 1139679"/>
                <a:gd name="connsiteX3" fmla="*/ 5070764 w 5070764"/>
                <a:gd name="connsiteY3" fmla="*/ 631768 h 1139679"/>
                <a:gd name="connsiteX4" fmla="*/ 5070764 w 5070764"/>
                <a:gd name="connsiteY4" fmla="*/ 871588 h 1139679"/>
                <a:gd name="connsiteX5" fmla="*/ 5070764 w 5070764"/>
                <a:gd name="connsiteY5" fmla="*/ 931025 h 1139679"/>
                <a:gd name="connsiteX6" fmla="*/ 5011327 w 5070764"/>
                <a:gd name="connsiteY6" fmla="*/ 931025 h 1139679"/>
                <a:gd name="connsiteX7" fmla="*/ 882651 w 5070764"/>
                <a:gd name="connsiteY7" fmla="*/ 931025 h 1139679"/>
                <a:gd name="connsiteX8" fmla="*/ 870358 w 5070764"/>
                <a:gd name="connsiteY8" fmla="*/ 959950 h 1139679"/>
                <a:gd name="connsiteX9" fmla="*/ 704269 w 5070764"/>
                <a:gd name="connsiteY9" fmla="*/ 1123012 h 1139679"/>
                <a:gd name="connsiteX10" fmla="*/ 621980 w 5070764"/>
                <a:gd name="connsiteY10" fmla="*/ 1122256 h 1139679"/>
                <a:gd name="connsiteX11" fmla="*/ 458918 w 5070764"/>
                <a:gd name="connsiteY11" fmla="*/ 956168 h 1139679"/>
                <a:gd name="connsiteX12" fmla="*/ 446313 w 5070764"/>
                <a:gd name="connsiteY12" fmla="*/ 936801 h 1139679"/>
                <a:gd name="connsiteX13" fmla="*/ 445244 w 5070764"/>
                <a:gd name="connsiteY13" fmla="*/ 931025 h 1139679"/>
                <a:gd name="connsiteX14" fmla="*/ 59437 w 5070764"/>
                <a:gd name="connsiteY14" fmla="*/ 931025 h 1139679"/>
                <a:gd name="connsiteX15" fmla="*/ 0 w 5070764"/>
                <a:gd name="connsiteY15" fmla="*/ 931025 h 1139679"/>
                <a:gd name="connsiteX16" fmla="*/ 0 w 5070764"/>
                <a:gd name="connsiteY16" fmla="*/ 871588 h 1139679"/>
                <a:gd name="connsiteX17" fmla="*/ 0 w 5070764"/>
                <a:gd name="connsiteY17" fmla="*/ 631768 h 1139679"/>
                <a:gd name="connsiteX18" fmla="*/ 0 w 5070764"/>
                <a:gd name="connsiteY18" fmla="*/ 59437 h 1139679"/>
                <a:gd name="connsiteX19" fmla="*/ 59437 w 5070764"/>
                <a:gd name="connsiteY19" fmla="*/ 0 h 113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70764" h="1139679">
                  <a:moveTo>
                    <a:pt x="59437" y="0"/>
                  </a:moveTo>
                  <a:lnTo>
                    <a:pt x="5011327" y="0"/>
                  </a:lnTo>
                  <a:cubicBezTo>
                    <a:pt x="5044153" y="0"/>
                    <a:pt x="5070764" y="26611"/>
                    <a:pt x="5070764" y="59437"/>
                  </a:cubicBezTo>
                  <a:lnTo>
                    <a:pt x="5070764" y="631768"/>
                  </a:lnTo>
                  <a:lnTo>
                    <a:pt x="5070764" y="871588"/>
                  </a:lnTo>
                  <a:lnTo>
                    <a:pt x="5070764" y="931025"/>
                  </a:lnTo>
                  <a:lnTo>
                    <a:pt x="5011327" y="931025"/>
                  </a:lnTo>
                  <a:lnTo>
                    <a:pt x="882651" y="931025"/>
                  </a:lnTo>
                  <a:lnTo>
                    <a:pt x="870358" y="959950"/>
                  </a:lnTo>
                  <a:lnTo>
                    <a:pt x="704269" y="1123012"/>
                  </a:lnTo>
                  <a:cubicBezTo>
                    <a:pt x="681337" y="1145527"/>
                    <a:pt x="644494" y="1145188"/>
                    <a:pt x="621980" y="1122256"/>
                  </a:cubicBezTo>
                  <a:lnTo>
                    <a:pt x="458918" y="956168"/>
                  </a:lnTo>
                  <a:cubicBezTo>
                    <a:pt x="453290" y="950435"/>
                    <a:pt x="449089" y="943832"/>
                    <a:pt x="446313" y="936801"/>
                  </a:cubicBezTo>
                  <a:lnTo>
                    <a:pt x="445244" y="931025"/>
                  </a:lnTo>
                  <a:lnTo>
                    <a:pt x="59437" y="931025"/>
                  </a:lnTo>
                  <a:lnTo>
                    <a:pt x="0" y="931025"/>
                  </a:lnTo>
                  <a:lnTo>
                    <a:pt x="0" y="871588"/>
                  </a:lnTo>
                  <a:lnTo>
                    <a:pt x="0" y="631768"/>
                  </a:lnTo>
                  <a:lnTo>
                    <a:pt x="0" y="59437"/>
                  </a:lnTo>
                  <a:cubicBezTo>
                    <a:pt x="0" y="26611"/>
                    <a:pt x="26611" y="0"/>
                    <a:pt x="59437" y="0"/>
                  </a:cubicBezTo>
                  <a:close/>
                </a:path>
              </a:pathLst>
            </a:custGeom>
            <a:solidFill>
              <a:srgbClr val="E7EAEB"/>
            </a:solidFill>
            <a:ln>
              <a:noFill/>
            </a:ln>
            <a:effectLst>
              <a:outerShdw dist="508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lang="en-US" altLang="zh-CN" sz="975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isľïde">
              <a:extLst>
                <a:ext uri="{FF2B5EF4-FFF2-40B4-BE49-F238E27FC236}">
                  <a16:creationId xmlns:a16="http://schemas.microsoft.com/office/drawing/2014/main" xmlns="" id="{5B519705-DD6C-424C-B395-55E206377122}"/>
                </a:ext>
              </a:extLst>
            </p:cNvPr>
            <p:cNvSpPr txBox="1"/>
            <p:nvPr/>
          </p:nvSpPr>
          <p:spPr>
            <a:xfrm>
              <a:off x="8240649" y="3966433"/>
              <a:ext cx="585417" cy="52322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74A9F284-076B-431E-9DC2-8A30FAC0F95B}"/>
              </a:ext>
            </a:extLst>
          </p:cNvPr>
          <p:cNvSpPr/>
          <p:nvPr/>
        </p:nvSpPr>
        <p:spPr>
          <a:xfrm>
            <a:off x="2995897" y="168262"/>
            <a:ext cx="3152207" cy="484746"/>
          </a:xfrm>
          <a:prstGeom prst="rect">
            <a:avLst/>
          </a:prstGeom>
        </p:spPr>
        <p:txBody>
          <a:bodyPr vert="horz" wrap="square" lIns="68577" tIns="34289" rIns="68577" bIns="34289" rtlCol="0" anchor="ctr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关于招生热点问题</a:t>
            </a:r>
          </a:p>
        </p:txBody>
      </p:sp>
      <p:sp>
        <p:nvSpPr>
          <p:cNvPr id="30" name="íṧ1îdé">
            <a:extLst>
              <a:ext uri="{FF2B5EF4-FFF2-40B4-BE49-F238E27FC236}">
                <a16:creationId xmlns:a16="http://schemas.microsoft.com/office/drawing/2014/main" xmlns="" id="{053E0C1F-3A1F-4D3B-8A01-7107D3718F8B}"/>
              </a:ext>
            </a:extLst>
          </p:cNvPr>
          <p:cNvSpPr/>
          <p:nvPr/>
        </p:nvSpPr>
        <p:spPr>
          <a:xfrm>
            <a:off x="678581" y="1829466"/>
            <a:ext cx="2317316" cy="1273494"/>
          </a:xfrm>
          <a:prstGeom prst="rect">
            <a:avLst/>
          </a:prstGeom>
        </p:spPr>
        <p:txBody>
          <a:bodyPr wrap="square" lIns="68580" tIns="34290" rIns="68580" bIns="34290">
            <a:normAutofit/>
          </a:bodyPr>
          <a:lstStyle/>
          <a:p>
            <a:pPr marL="135731" indent="-135731" algn="just">
              <a:lnSpc>
                <a:spcPct val="12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护理学、助产学提前批录取考生同等享受“转专业”“推荐免试研究生”</a:t>
            </a:r>
          </a:p>
        </p:txBody>
      </p:sp>
      <p:sp>
        <p:nvSpPr>
          <p:cNvPr id="33" name="íṡľiďè">
            <a:extLst>
              <a:ext uri="{FF2B5EF4-FFF2-40B4-BE49-F238E27FC236}">
                <a16:creationId xmlns:a16="http://schemas.microsoft.com/office/drawing/2014/main" xmlns="" id="{54D4BBBC-A989-4C84-8722-632C034F2999}"/>
              </a:ext>
            </a:extLst>
          </p:cNvPr>
          <p:cNvSpPr/>
          <p:nvPr/>
        </p:nvSpPr>
        <p:spPr>
          <a:xfrm>
            <a:off x="3359710" y="1808664"/>
            <a:ext cx="2424578" cy="1536075"/>
          </a:xfrm>
          <a:prstGeom prst="rect">
            <a:avLst/>
          </a:prstGeom>
        </p:spPr>
        <p:txBody>
          <a:bodyPr wrap="square" lIns="68580" tIns="34290" rIns="68580" bIns="34290">
            <a:normAutofit fontScale="85000" lnSpcReduction="20000"/>
          </a:bodyPr>
          <a:lstStyle/>
          <a:p>
            <a:pPr marL="135731" indent="-135731" algn="just">
              <a:lnSpc>
                <a:spcPct val="12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临床医学八年制专业大一大二在国防科技大学（湖南长沙）进行学习，之后回校本部学习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2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临床医学（卓越创新班）、基础医学（院士创新班）全程在校本部学习；其他专业大一大二在顺德校区分属四个书院，之后在专业所属学院学习。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ï$ļídè">
            <a:extLst>
              <a:ext uri="{FF2B5EF4-FFF2-40B4-BE49-F238E27FC236}">
                <a16:creationId xmlns:a16="http://schemas.microsoft.com/office/drawing/2014/main" xmlns="" id="{A63A8621-6D92-436B-AD00-F06FD144A703}"/>
              </a:ext>
            </a:extLst>
          </p:cNvPr>
          <p:cNvSpPr/>
          <p:nvPr/>
        </p:nvSpPr>
        <p:spPr>
          <a:xfrm>
            <a:off x="644922" y="4381412"/>
            <a:ext cx="2416685" cy="1609813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135731" indent="-135731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中医学、针灸推拿学、康复治疗学、护理学、助产学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法学（卫生法学）、应用心理学、公共事业管理（含医院管理、健康服务与管理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、医疗保险</a:t>
            </a: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经济学（卫生经济与医疗保险）、外国语言文学类（含翻译、英语）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护理专科</a:t>
            </a:r>
          </a:p>
          <a:p>
            <a:pPr marL="135731" indent="-135731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ïŝliḋè">
            <a:extLst>
              <a:ext uri="{FF2B5EF4-FFF2-40B4-BE49-F238E27FC236}">
                <a16:creationId xmlns:a16="http://schemas.microsoft.com/office/drawing/2014/main" xmlns="" id="{6E933A88-2A94-4018-A3EF-BCC019F05137}"/>
              </a:ext>
            </a:extLst>
          </p:cNvPr>
          <p:cNvSpPr/>
          <p:nvPr/>
        </p:nvSpPr>
        <p:spPr>
          <a:xfrm>
            <a:off x="6136034" y="1767626"/>
            <a:ext cx="2281687" cy="1486882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135731" indent="-135731" algn="just">
              <a:lnSpc>
                <a:spcPct val="14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预防医学      外国语言文学类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4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生物技术      生物医学工程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5731" indent="-135731" algn="just">
              <a:lnSpc>
                <a:spcPct val="140000"/>
              </a:lnSpc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康复治疗学   公共事业管理</a:t>
            </a:r>
          </a:p>
        </p:txBody>
      </p:sp>
      <p:sp>
        <p:nvSpPr>
          <p:cNvPr id="48" name="îsḷïḓè">
            <a:extLst>
              <a:ext uri="{FF2B5EF4-FFF2-40B4-BE49-F238E27FC236}">
                <a16:creationId xmlns:a16="http://schemas.microsoft.com/office/drawing/2014/main" xmlns="" id="{8AAADAD0-7512-4490-96EE-17DF798D703E}"/>
              </a:ext>
            </a:extLst>
          </p:cNvPr>
          <p:cNvSpPr txBox="1"/>
          <p:nvPr/>
        </p:nvSpPr>
        <p:spPr bwMode="auto">
          <a:xfrm>
            <a:off x="997912" y="1171330"/>
            <a:ext cx="1441421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关于提前批问题</a:t>
            </a:r>
            <a:endParaRPr lang="zh-CN" altLang="en-US" sz="1350" dirty="0">
              <a:sym typeface="+mn-ea"/>
            </a:endParaRPr>
          </a:p>
        </p:txBody>
      </p:sp>
      <p:sp>
        <p:nvSpPr>
          <p:cNvPr id="49" name="îṧḷïḋè">
            <a:extLst>
              <a:ext uri="{FF2B5EF4-FFF2-40B4-BE49-F238E27FC236}">
                <a16:creationId xmlns:a16="http://schemas.microsoft.com/office/drawing/2014/main" xmlns="" id="{83BF65E6-EF71-447E-9AC6-15207D60A54F}"/>
              </a:ext>
            </a:extLst>
          </p:cNvPr>
          <p:cNvSpPr txBox="1"/>
          <p:nvPr/>
        </p:nvSpPr>
        <p:spPr bwMode="auto">
          <a:xfrm>
            <a:off x="3744616" y="1171330"/>
            <a:ext cx="162095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关于就读校区问题</a:t>
            </a:r>
            <a:endParaRPr lang="zh-CN" altLang="en-US" sz="1350" dirty="0">
              <a:sym typeface="+mn-ea"/>
            </a:endParaRPr>
          </a:p>
        </p:txBody>
      </p:sp>
      <p:sp>
        <p:nvSpPr>
          <p:cNvPr id="71" name="íṧḷiḑê">
            <a:extLst>
              <a:ext uri="{FF2B5EF4-FFF2-40B4-BE49-F238E27FC236}">
                <a16:creationId xmlns:a16="http://schemas.microsoft.com/office/drawing/2014/main" xmlns="" id="{2AB77161-9C1C-48F6-8857-F66FB1CE9033}"/>
              </a:ext>
            </a:extLst>
          </p:cNvPr>
          <p:cNvSpPr txBox="1"/>
          <p:nvPr/>
        </p:nvSpPr>
        <p:spPr bwMode="auto">
          <a:xfrm>
            <a:off x="6526663" y="1171330"/>
            <a:ext cx="1261884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大类招生专业</a:t>
            </a:r>
          </a:p>
        </p:txBody>
      </p:sp>
      <p:sp>
        <p:nvSpPr>
          <p:cNvPr id="72" name="ïṩḻíḓê">
            <a:extLst>
              <a:ext uri="{FF2B5EF4-FFF2-40B4-BE49-F238E27FC236}">
                <a16:creationId xmlns:a16="http://schemas.microsoft.com/office/drawing/2014/main" xmlns="" id="{829C58DE-EEC8-450C-83FF-D93E855ABD99}"/>
              </a:ext>
            </a:extLst>
          </p:cNvPr>
          <p:cNvSpPr txBox="1"/>
          <p:nvPr/>
        </p:nvSpPr>
        <p:spPr bwMode="auto">
          <a:xfrm>
            <a:off x="1087680" y="3887706"/>
            <a:ext cx="1261884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文理兼招专业</a:t>
            </a:r>
          </a:p>
        </p:txBody>
      </p:sp>
      <p:sp>
        <p:nvSpPr>
          <p:cNvPr id="73" name="îṧḷïḋè">
            <a:extLst>
              <a:ext uri="{FF2B5EF4-FFF2-40B4-BE49-F238E27FC236}">
                <a16:creationId xmlns:a16="http://schemas.microsoft.com/office/drawing/2014/main" xmlns="" id="{35393E6F-D833-45BD-92A2-768E31C33236}"/>
              </a:ext>
            </a:extLst>
          </p:cNvPr>
          <p:cNvSpPr txBox="1"/>
          <p:nvPr/>
        </p:nvSpPr>
        <p:spPr bwMode="auto">
          <a:xfrm>
            <a:off x="6592459" y="3897255"/>
            <a:ext cx="10823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校园开放日</a:t>
            </a:r>
            <a:endParaRPr lang="zh-CN" altLang="en-US" sz="1350" dirty="0">
              <a:sym typeface="+mn-ea"/>
            </a:endParaRPr>
          </a:p>
        </p:txBody>
      </p:sp>
      <p:sp>
        <p:nvSpPr>
          <p:cNvPr id="74" name="îsḷïḓè">
            <a:extLst>
              <a:ext uri="{FF2B5EF4-FFF2-40B4-BE49-F238E27FC236}">
                <a16:creationId xmlns:a16="http://schemas.microsoft.com/office/drawing/2014/main" xmlns="" id="{CDFF92FE-4596-4BEF-A3FE-F1DD80D51CA3}"/>
              </a:ext>
            </a:extLst>
          </p:cNvPr>
          <p:cNvSpPr txBox="1"/>
          <p:nvPr/>
        </p:nvSpPr>
        <p:spPr bwMode="auto">
          <a:xfrm>
            <a:off x="3796797" y="3893450"/>
            <a:ext cx="162095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360680" indent="-360680" algn="ctr">
              <a:buClr>
                <a:prstClr val="white">
                  <a:lumMod val="50000"/>
                </a:prstClr>
              </a:buClr>
              <a:defRPr b="1" spc="50">
                <a:ln w="11430"/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1350" dirty="0">
                <a:sym typeface="仿宋_GB2312" panose="02010609030101010101" pitchFamily="49" charset="-122"/>
              </a:rPr>
              <a:t>创新人才培养模式</a:t>
            </a:r>
            <a:endParaRPr lang="zh-CN" altLang="en-US" sz="1350" dirty="0">
              <a:sym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D4FD804-B981-4B0C-AA9A-B8A142409D04}"/>
              </a:ext>
            </a:extLst>
          </p:cNvPr>
          <p:cNvSpPr/>
          <p:nvPr/>
        </p:nvSpPr>
        <p:spPr>
          <a:xfrm>
            <a:off x="3333831" y="4428837"/>
            <a:ext cx="1279146" cy="1562388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军地联合培育八年制临床医学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临床医学（卓越创新班）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护理学（卓越创新班）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生物医学工程（本硕连读班）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xmlns="" id="{3DF11A8C-AC94-495B-91AF-8A7A08098FAA}"/>
              </a:ext>
            </a:extLst>
          </p:cNvPr>
          <p:cNvSpPr/>
          <p:nvPr/>
        </p:nvSpPr>
        <p:spPr>
          <a:xfrm>
            <a:off x="4518204" y="4428837"/>
            <a:ext cx="1279146" cy="1562388"/>
          </a:xfrm>
          <a:prstGeom prst="rect">
            <a:avLst/>
          </a:prstGeom>
        </p:spPr>
        <p:txBody>
          <a:bodyPr wrap="square" lIns="68580" tIns="34290" rIns="68580" bIns="34290">
            <a:noAutofit/>
          </a:bodyPr>
          <a:lstStyle/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中医学（名老中医传承班）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基础医学（院士创新班）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4294" indent="-64294" algn="just"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预防医学（创新班）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E85CD8EF-3E38-4767-A334-D8BC1E83E714}"/>
              </a:ext>
            </a:extLst>
          </p:cNvPr>
          <p:cNvSpPr/>
          <p:nvPr/>
        </p:nvSpPr>
        <p:spPr>
          <a:xfrm>
            <a:off x="6069332" y="4338606"/>
            <a:ext cx="2437638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731" indent="-135731" algn="just">
              <a:lnSpc>
                <a:spcPct val="130000"/>
              </a:lnSpc>
              <a:spcBef>
                <a:spcPts val="225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日，我校将在抖音、</a:t>
            </a:r>
            <a:r>
              <a:rPr lang="en-US" altLang="zh-CN" sz="11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bilibili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等线上平台举办“云逛校园”开放日活动，网上直播人体科学馆、校史馆、校园设施等。届时，集中安排各学院专家、招生办负责人在线上提供专业介绍、线上答疑等招生咨询服务。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68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0850" y="2481805"/>
            <a:ext cx="779764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000" b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750" dirty="0">
                <a:solidFill>
                  <a:srgbClr val="002060"/>
                </a:solidFill>
                <a:sym typeface="微软雅黑" panose="020B0503020204020204" pitchFamily="34" charset="-122"/>
              </a:rPr>
              <a:t>四、招生宣传工作的基本技巧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109182C2-A4E9-468B-A7EB-BA7C7D922465}"/>
              </a:ext>
            </a:extLst>
          </p:cNvPr>
          <p:cNvCxnSpPr/>
          <p:nvPr/>
        </p:nvCxnSpPr>
        <p:spPr>
          <a:xfrm>
            <a:off x="1387475" y="2221491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2BD8E771-6572-4708-B244-9F66A9280771}"/>
              </a:ext>
            </a:extLst>
          </p:cNvPr>
          <p:cNvCxnSpPr/>
          <p:nvPr/>
        </p:nvCxnSpPr>
        <p:spPr>
          <a:xfrm>
            <a:off x="1387475" y="3386893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S1íḋé">
            <a:extLst>
              <a:ext uri="{FF2B5EF4-FFF2-40B4-BE49-F238E27FC236}">
                <a16:creationId xmlns:a16="http://schemas.microsoft.com/office/drawing/2014/main" xmlns="" id="{741B1434-161A-46CC-8E8C-B08A33510EE8}"/>
              </a:ext>
            </a:extLst>
          </p:cNvPr>
          <p:cNvSpPr/>
          <p:nvPr/>
        </p:nvSpPr>
        <p:spPr>
          <a:xfrm>
            <a:off x="2679032" y="2816300"/>
            <a:ext cx="5254965" cy="3071153"/>
          </a:xfrm>
          <a:prstGeom prst="rect">
            <a:avLst/>
          </a:prstGeom>
          <a:solidFill>
            <a:srgbClr val="FBE5D6">
              <a:alpha val="8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17" name="文本框 26"/>
          <p:cNvSpPr txBox="1"/>
          <p:nvPr/>
        </p:nvSpPr>
        <p:spPr>
          <a:xfrm>
            <a:off x="1996168" y="163212"/>
            <a:ext cx="494755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（一）宣讲会基本技术 </a:t>
            </a:r>
          </a:p>
        </p:txBody>
      </p:sp>
      <p:sp>
        <p:nvSpPr>
          <p:cNvPr id="4" name="îS1íḋé">
            <a:extLst>
              <a:ext uri="{FF2B5EF4-FFF2-40B4-BE49-F238E27FC236}">
                <a16:creationId xmlns:a16="http://schemas.microsoft.com/office/drawing/2014/main" xmlns="" id="{741B1434-161A-46CC-8E8C-B08A33510EE8}"/>
              </a:ext>
            </a:extLst>
          </p:cNvPr>
          <p:cNvSpPr/>
          <p:nvPr/>
        </p:nvSpPr>
        <p:spPr>
          <a:xfrm>
            <a:off x="969894" y="1391139"/>
            <a:ext cx="4195664" cy="1795855"/>
          </a:xfrm>
          <a:prstGeom prst="rect">
            <a:avLst/>
          </a:prstGeom>
          <a:solidFill>
            <a:srgbClr val="DAE3F3">
              <a:alpha val="8980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6" name="文本框 2"/>
          <p:cNvSpPr txBox="1"/>
          <p:nvPr/>
        </p:nvSpPr>
        <p:spPr>
          <a:xfrm>
            <a:off x="2679032" y="3542107"/>
            <a:ext cx="5092383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核心内容讲三点（内容太多，听众记不了）</a:t>
            </a:r>
          </a:p>
          <a:p>
            <a:r>
              <a:rPr lang="zh-CN" altLang="en-US" dirty="0">
                <a:sym typeface="微软雅黑" panose="020B0503020204020204" pitchFamily="34" charset="-122"/>
              </a:rPr>
              <a:t>3至5张PPT展示完（PPT太多时间短，讲不完）</a:t>
            </a:r>
          </a:p>
          <a:p>
            <a:r>
              <a:rPr lang="zh-CN" altLang="en-US" dirty="0">
                <a:sym typeface="微软雅黑" panose="020B0503020204020204" pitchFamily="34" charset="-122"/>
              </a:rPr>
              <a:t>数据表达更清晰明确（数据信息：多少分可报考填报什么位置）</a:t>
            </a:r>
          </a:p>
          <a:p>
            <a:r>
              <a:rPr lang="zh-CN" altLang="en-US" dirty="0">
                <a:sym typeface="微软雅黑" panose="020B0503020204020204" pitchFamily="34" charset="-122"/>
              </a:rPr>
              <a:t>学校优势要讲清（核心优势、一下记住）</a:t>
            </a:r>
          </a:p>
        </p:txBody>
      </p:sp>
      <p:sp>
        <p:nvSpPr>
          <p:cNvPr id="8" name="五边形 7"/>
          <p:cNvSpPr/>
          <p:nvPr/>
        </p:nvSpPr>
        <p:spPr>
          <a:xfrm>
            <a:off x="969894" y="1511419"/>
            <a:ext cx="3297306" cy="471488"/>
          </a:xfrm>
          <a:prstGeom prst="homePlat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文本框 2"/>
          <p:cNvSpPr txBox="1"/>
          <p:nvPr/>
        </p:nvSpPr>
        <p:spPr>
          <a:xfrm>
            <a:off x="969895" y="1511420"/>
            <a:ext cx="3008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45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1.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与高中打交道基本原则</a:t>
            </a:r>
          </a:p>
        </p:txBody>
      </p:sp>
      <p:sp>
        <p:nvSpPr>
          <p:cNvPr id="2" name="矩形 1"/>
          <p:cNvSpPr/>
          <p:nvPr/>
        </p:nvSpPr>
        <p:spPr>
          <a:xfrm>
            <a:off x="1123017" y="2110549"/>
            <a:ext cx="4210529" cy="876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3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找对人：班主任，年级主任，校长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14313" indent="-214313" algn="just">
              <a:lnSpc>
                <a:spcPct val="13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做对事：争取宣讲、宣讲材料弄到位</a:t>
            </a:r>
          </a:p>
        </p:txBody>
      </p:sp>
      <p:sp>
        <p:nvSpPr>
          <p:cNvPr id="11" name="五边形 10"/>
          <p:cNvSpPr/>
          <p:nvPr/>
        </p:nvSpPr>
        <p:spPr>
          <a:xfrm flipH="1">
            <a:off x="4780546" y="2922986"/>
            <a:ext cx="3153450" cy="471488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5165558" y="2945686"/>
            <a:ext cx="27647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45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突出重点、简明扼要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75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/>
          <p:nvPr/>
        </p:nvSpPr>
        <p:spPr>
          <a:xfrm>
            <a:off x="1044159" y="201788"/>
            <a:ext cx="652734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（二）话语三段拦截技术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210379" y="1472047"/>
            <a:ext cx="6723242" cy="3686491"/>
            <a:chOff x="1575644" y="1492159"/>
            <a:chExt cx="8964322" cy="4915321"/>
          </a:xfrm>
        </p:grpSpPr>
        <p:sp>
          <p:nvSpPr>
            <p:cNvPr id="14" name="îS1íḋé">
              <a:extLst>
                <a:ext uri="{FF2B5EF4-FFF2-40B4-BE49-F238E27FC236}">
                  <a16:creationId xmlns:a16="http://schemas.microsoft.com/office/drawing/2014/main" xmlns="" id="{741B1434-161A-46CC-8E8C-B08A33510EE8}"/>
                </a:ext>
              </a:extLst>
            </p:cNvPr>
            <p:cNvSpPr/>
            <p:nvPr/>
          </p:nvSpPr>
          <p:spPr>
            <a:xfrm>
              <a:off x="1575644" y="2237544"/>
              <a:ext cx="4352190" cy="4169936"/>
            </a:xfrm>
            <a:prstGeom prst="rect">
              <a:avLst/>
            </a:prstGeom>
            <a:solidFill>
              <a:srgbClr val="DAE3F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/>
            </a:p>
          </p:txBody>
        </p:sp>
        <p:sp>
          <p:nvSpPr>
            <p:cNvPr id="12" name="文本框 1"/>
            <p:cNvSpPr txBox="1"/>
            <p:nvPr/>
          </p:nvSpPr>
          <p:spPr>
            <a:xfrm>
              <a:off x="1835587" y="3000724"/>
              <a:ext cx="4092248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Bef>
                  <a:spcPts val="900"/>
                </a:spcBef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投档线至平均分为中段生源，高分生源为中段生源以上 低分生源为投档线下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575644" y="1515032"/>
              <a:ext cx="4352190" cy="1399613"/>
              <a:chOff x="1622096" y="1120967"/>
              <a:chExt cx="5956448" cy="1915523"/>
            </a:xfrm>
          </p:grpSpPr>
          <p:sp>
            <p:nvSpPr>
              <p:cNvPr id="5" name="iṥlïḍè">
                <a:extLst>
                  <a:ext uri="{FF2B5EF4-FFF2-40B4-BE49-F238E27FC236}">
                    <a16:creationId xmlns:a16="http://schemas.microsoft.com/office/drawing/2014/main" xmlns="" id="{8582ABE6-D589-4F36-968A-B9A1370A221D}"/>
                  </a:ext>
                </a:extLst>
              </p:cNvPr>
              <p:cNvSpPr/>
              <p:nvPr/>
            </p:nvSpPr>
            <p:spPr>
              <a:xfrm>
                <a:off x="1622096" y="1488395"/>
                <a:ext cx="5956448" cy="12157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" name="íšḷiďé">
                <a:extLst>
                  <a:ext uri="{FF2B5EF4-FFF2-40B4-BE49-F238E27FC236}">
                    <a16:creationId xmlns:a16="http://schemas.microsoft.com/office/drawing/2014/main" xmlns="" id="{BCFE9A65-E8DE-44D4-B6D1-6530C23D815A}"/>
                  </a:ext>
                </a:extLst>
              </p:cNvPr>
              <p:cNvSpPr/>
              <p:nvPr/>
            </p:nvSpPr>
            <p:spPr>
              <a:xfrm rot="10800000">
                <a:off x="1622096" y="2666376"/>
                <a:ext cx="5956448" cy="370114"/>
              </a:xfrm>
              <a:custGeom>
                <a:avLst/>
                <a:gdLst>
                  <a:gd name="connsiteX0" fmla="*/ 1901372 w 1901372"/>
                  <a:gd name="connsiteY0" fmla="*/ 370114 h 370114"/>
                  <a:gd name="connsiteX1" fmla="*/ 0 w 1901372"/>
                  <a:gd name="connsiteY1" fmla="*/ 370114 h 370114"/>
                  <a:gd name="connsiteX2" fmla="*/ 0 w 1901372"/>
                  <a:gd name="connsiteY2" fmla="*/ 239486 h 370114"/>
                  <a:gd name="connsiteX3" fmla="*/ 639355 w 1901372"/>
                  <a:gd name="connsiteY3" fmla="*/ 239486 h 370114"/>
                  <a:gd name="connsiteX4" fmla="*/ 950686 w 1901372"/>
                  <a:gd name="connsiteY4" fmla="*/ 0 h 370114"/>
                  <a:gd name="connsiteX5" fmla="*/ 1262017 w 1901372"/>
                  <a:gd name="connsiteY5" fmla="*/ 239486 h 370114"/>
                  <a:gd name="connsiteX6" fmla="*/ 1901372 w 1901372"/>
                  <a:gd name="connsiteY6" fmla="*/ 239486 h 37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1372" h="370114">
                    <a:moveTo>
                      <a:pt x="1901372" y="370114"/>
                    </a:moveTo>
                    <a:lnTo>
                      <a:pt x="0" y="370114"/>
                    </a:lnTo>
                    <a:lnTo>
                      <a:pt x="0" y="239486"/>
                    </a:lnTo>
                    <a:lnTo>
                      <a:pt x="639355" y="239486"/>
                    </a:lnTo>
                    <a:lnTo>
                      <a:pt x="950686" y="0"/>
                    </a:lnTo>
                    <a:lnTo>
                      <a:pt x="1262017" y="239486"/>
                    </a:lnTo>
                    <a:lnTo>
                      <a:pt x="1901372" y="23948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" name="iś1iḋè">
                <a:extLst>
                  <a:ext uri="{FF2B5EF4-FFF2-40B4-BE49-F238E27FC236}">
                    <a16:creationId xmlns:a16="http://schemas.microsoft.com/office/drawing/2014/main" xmlns="" id="{66A1938F-C006-4E10-8B4C-1B9EA6C07023}"/>
                  </a:ext>
                </a:extLst>
              </p:cNvPr>
              <p:cNvSpPr/>
              <p:nvPr/>
            </p:nvSpPr>
            <p:spPr>
              <a:xfrm>
                <a:off x="1977854" y="1957139"/>
                <a:ext cx="5202415" cy="53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80" tIns="34290" rIns="68580" bIns="34290" anchor="ctr" anchorCtr="0">
                <a:noAutofit/>
              </a:bodyPr>
              <a:lstStyle/>
              <a:p>
                <a:pPr algn="ctr" defTabSz="685324">
                  <a:buSzPct val="25000"/>
                  <a:defRPr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确定中位线</a:t>
                </a:r>
                <a:endParaRPr lang="de-DE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î$ḷiḑè">
                <a:extLst>
                  <a:ext uri="{FF2B5EF4-FFF2-40B4-BE49-F238E27FC236}">
                    <a16:creationId xmlns:a16="http://schemas.microsoft.com/office/drawing/2014/main" xmlns="" id="{08D572F9-C445-439D-83D2-36404D5291C9}"/>
                  </a:ext>
                </a:extLst>
              </p:cNvPr>
              <p:cNvSpPr/>
              <p:nvPr/>
            </p:nvSpPr>
            <p:spPr>
              <a:xfrm>
                <a:off x="4232891" y="1120967"/>
                <a:ext cx="734858" cy="734856"/>
              </a:xfrm>
              <a:prstGeom prst="ellipse">
                <a:avLst/>
              </a:prstGeom>
              <a:solidFill>
                <a:schemeClr val="accent1"/>
              </a:solidFill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algn="ctr" defTabSz="685766"/>
                <a:endParaRPr lang="zh-CN" altLang="en-US" sz="1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3447008" y="1492159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1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6" name="îS1íḋé">
              <a:extLst>
                <a:ext uri="{FF2B5EF4-FFF2-40B4-BE49-F238E27FC236}">
                  <a16:creationId xmlns:a16="http://schemas.microsoft.com/office/drawing/2014/main" xmlns="" id="{741B1434-161A-46CC-8E8C-B08A33510EE8}"/>
                </a:ext>
              </a:extLst>
            </p:cNvPr>
            <p:cNvSpPr/>
            <p:nvPr/>
          </p:nvSpPr>
          <p:spPr>
            <a:xfrm>
              <a:off x="6187776" y="2237543"/>
              <a:ext cx="4352190" cy="4169937"/>
            </a:xfrm>
            <a:prstGeom prst="rect">
              <a:avLst/>
            </a:prstGeom>
            <a:solidFill>
              <a:srgbClr val="DAE3F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187776" y="1515032"/>
              <a:ext cx="4352190" cy="1399613"/>
              <a:chOff x="1622096" y="1120967"/>
              <a:chExt cx="5956448" cy="1915523"/>
            </a:xfrm>
          </p:grpSpPr>
          <p:sp>
            <p:nvSpPr>
              <p:cNvPr id="19" name="iṥlïḍè">
                <a:extLst>
                  <a:ext uri="{FF2B5EF4-FFF2-40B4-BE49-F238E27FC236}">
                    <a16:creationId xmlns:a16="http://schemas.microsoft.com/office/drawing/2014/main" xmlns="" id="{8582ABE6-D589-4F36-968A-B9A1370A221D}"/>
                  </a:ext>
                </a:extLst>
              </p:cNvPr>
              <p:cNvSpPr/>
              <p:nvPr/>
            </p:nvSpPr>
            <p:spPr>
              <a:xfrm>
                <a:off x="1622096" y="1488395"/>
                <a:ext cx="5956448" cy="12157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0" name="íšḷiďé">
                <a:extLst>
                  <a:ext uri="{FF2B5EF4-FFF2-40B4-BE49-F238E27FC236}">
                    <a16:creationId xmlns:a16="http://schemas.microsoft.com/office/drawing/2014/main" xmlns="" id="{BCFE9A65-E8DE-44D4-B6D1-6530C23D815A}"/>
                  </a:ext>
                </a:extLst>
              </p:cNvPr>
              <p:cNvSpPr/>
              <p:nvPr/>
            </p:nvSpPr>
            <p:spPr>
              <a:xfrm rot="10800000">
                <a:off x="1622096" y="2666376"/>
                <a:ext cx="5956448" cy="370114"/>
              </a:xfrm>
              <a:custGeom>
                <a:avLst/>
                <a:gdLst>
                  <a:gd name="connsiteX0" fmla="*/ 1901372 w 1901372"/>
                  <a:gd name="connsiteY0" fmla="*/ 370114 h 370114"/>
                  <a:gd name="connsiteX1" fmla="*/ 0 w 1901372"/>
                  <a:gd name="connsiteY1" fmla="*/ 370114 h 370114"/>
                  <a:gd name="connsiteX2" fmla="*/ 0 w 1901372"/>
                  <a:gd name="connsiteY2" fmla="*/ 239486 h 370114"/>
                  <a:gd name="connsiteX3" fmla="*/ 639355 w 1901372"/>
                  <a:gd name="connsiteY3" fmla="*/ 239486 h 370114"/>
                  <a:gd name="connsiteX4" fmla="*/ 950686 w 1901372"/>
                  <a:gd name="connsiteY4" fmla="*/ 0 h 370114"/>
                  <a:gd name="connsiteX5" fmla="*/ 1262017 w 1901372"/>
                  <a:gd name="connsiteY5" fmla="*/ 239486 h 370114"/>
                  <a:gd name="connsiteX6" fmla="*/ 1901372 w 1901372"/>
                  <a:gd name="connsiteY6" fmla="*/ 239486 h 37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1372" h="370114">
                    <a:moveTo>
                      <a:pt x="1901372" y="370114"/>
                    </a:moveTo>
                    <a:lnTo>
                      <a:pt x="0" y="370114"/>
                    </a:lnTo>
                    <a:lnTo>
                      <a:pt x="0" y="239486"/>
                    </a:lnTo>
                    <a:lnTo>
                      <a:pt x="639355" y="239486"/>
                    </a:lnTo>
                    <a:lnTo>
                      <a:pt x="950686" y="0"/>
                    </a:lnTo>
                    <a:lnTo>
                      <a:pt x="1262017" y="239486"/>
                    </a:lnTo>
                    <a:lnTo>
                      <a:pt x="1901372" y="23948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21" name="iś1iḋè">
                <a:extLst>
                  <a:ext uri="{FF2B5EF4-FFF2-40B4-BE49-F238E27FC236}">
                    <a16:creationId xmlns:a16="http://schemas.microsoft.com/office/drawing/2014/main" xmlns="" id="{66A1938F-C006-4E10-8B4C-1B9EA6C07023}"/>
                  </a:ext>
                </a:extLst>
              </p:cNvPr>
              <p:cNvSpPr/>
              <p:nvPr/>
            </p:nvSpPr>
            <p:spPr>
              <a:xfrm>
                <a:off x="1977854" y="1957139"/>
                <a:ext cx="5202415" cy="530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80" tIns="34290" rIns="68580" bIns="34290" anchor="ctr" anchorCtr="0">
                <a:noAutofit/>
              </a:bodyPr>
              <a:lstStyle/>
              <a:p>
                <a:pPr algn="ctr" defTabSz="685324">
                  <a:buSzPct val="25000"/>
                  <a:defRPr/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宣传话术</a:t>
                </a:r>
                <a:endParaRPr lang="de-DE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22" name="î$ḷiḑè">
                <a:extLst>
                  <a:ext uri="{FF2B5EF4-FFF2-40B4-BE49-F238E27FC236}">
                    <a16:creationId xmlns:a16="http://schemas.microsoft.com/office/drawing/2014/main" xmlns="" id="{08D572F9-C445-439D-83D2-36404D5291C9}"/>
                  </a:ext>
                </a:extLst>
              </p:cNvPr>
              <p:cNvSpPr/>
              <p:nvPr/>
            </p:nvSpPr>
            <p:spPr>
              <a:xfrm>
                <a:off x="4232891" y="1120967"/>
                <a:ext cx="734858" cy="734856"/>
              </a:xfrm>
              <a:prstGeom prst="ellipse">
                <a:avLst/>
              </a:prstGeom>
              <a:solidFill>
                <a:schemeClr val="accent1"/>
              </a:solidFill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 lnSpcReduction="10000"/>
              </a:bodyPr>
              <a:lstStyle/>
              <a:p>
                <a:pPr algn="ctr" defTabSz="685766"/>
                <a:endParaRPr lang="zh-CN" altLang="en-US" sz="15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8059140" y="1492159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2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文本框 2"/>
            <p:cNvSpPr txBox="1"/>
            <p:nvPr/>
          </p:nvSpPr>
          <p:spPr>
            <a:xfrm>
              <a:off x="6187776" y="2996024"/>
              <a:ext cx="4352190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lnSpc>
                  <a:spcPct val="120000"/>
                </a:lnSpc>
                <a:spcBef>
                  <a:spcPts val="900"/>
                </a:spcBef>
                <a:buClr>
                  <a:srgbClr val="C00000"/>
                </a:buClr>
                <a:buFont typeface="Wingdings" pitchFamily="2" charset="2"/>
                <a:buChar char="l"/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高分段：鼓励填报临床等热门专业</a:t>
              </a:r>
            </a:p>
            <a:p>
              <a:pPr marL="257175" indent="-257175">
                <a:lnSpc>
                  <a:spcPct val="120000"/>
                </a:lnSpc>
                <a:spcBef>
                  <a:spcPts val="900"/>
                </a:spcBef>
                <a:buClr>
                  <a:srgbClr val="C00000"/>
                </a:buClr>
                <a:buFont typeface="Wingdings" pitchFamily="2" charset="2"/>
                <a:buChar char="l"/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中分段：鼓励填报临床口腔以外的医学专业</a:t>
              </a:r>
            </a:p>
            <a:p>
              <a:pPr marL="257175" indent="-257175">
                <a:lnSpc>
                  <a:spcPct val="120000"/>
                </a:lnSpc>
                <a:spcBef>
                  <a:spcPts val="900"/>
                </a:spcBef>
                <a:buClr>
                  <a:srgbClr val="C00000"/>
                </a:buClr>
                <a:buFont typeface="Wingdings" pitchFamily="2" charset="2"/>
                <a:buChar char="l"/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低分段：鼓励填报</a:t>
              </a: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660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îS1íḋé">
            <a:extLst>
              <a:ext uri="{FF2B5EF4-FFF2-40B4-BE49-F238E27FC236}">
                <a16:creationId xmlns:a16="http://schemas.microsoft.com/office/drawing/2014/main" xmlns="" id="{741B1434-161A-46CC-8E8C-B08A33510EE8}"/>
              </a:ext>
            </a:extLst>
          </p:cNvPr>
          <p:cNvSpPr/>
          <p:nvPr/>
        </p:nvSpPr>
        <p:spPr>
          <a:xfrm>
            <a:off x="805180" y="1498025"/>
            <a:ext cx="2810741" cy="3827953"/>
          </a:xfrm>
          <a:prstGeom prst="rect">
            <a:avLst/>
          </a:prstGeom>
          <a:solidFill>
            <a:srgbClr val="DAE3F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7" name="îS1íḋé">
            <a:extLst>
              <a:ext uri="{FF2B5EF4-FFF2-40B4-BE49-F238E27FC236}">
                <a16:creationId xmlns:a16="http://schemas.microsoft.com/office/drawing/2014/main" xmlns="" id="{741B1434-161A-46CC-8E8C-B08A33510EE8}"/>
              </a:ext>
            </a:extLst>
          </p:cNvPr>
          <p:cNvSpPr/>
          <p:nvPr/>
        </p:nvSpPr>
        <p:spPr>
          <a:xfrm>
            <a:off x="4167214" y="1498026"/>
            <a:ext cx="4039351" cy="3827952"/>
          </a:xfrm>
          <a:prstGeom prst="rect">
            <a:avLst/>
          </a:prstGeom>
          <a:solidFill>
            <a:srgbClr val="DAE3F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anchor="ctr">
            <a:normAutofit/>
          </a:bodyPr>
          <a:lstStyle/>
          <a:p>
            <a:pPr algn="ctr"/>
            <a:endParaRPr sz="1350"/>
          </a:p>
        </p:txBody>
      </p:sp>
      <p:sp>
        <p:nvSpPr>
          <p:cNvPr id="16" name="文本框 26"/>
          <p:cNvSpPr txBox="1"/>
          <p:nvPr/>
        </p:nvSpPr>
        <p:spPr>
          <a:xfrm>
            <a:off x="1875068" y="178784"/>
            <a:ext cx="490513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（三）咨询会基本技术 </a:t>
            </a:r>
          </a:p>
        </p:txBody>
      </p:sp>
      <p:sp>
        <p:nvSpPr>
          <p:cNvPr id="17" name="文本框 2"/>
          <p:cNvSpPr txBox="1"/>
          <p:nvPr/>
        </p:nvSpPr>
        <p:spPr>
          <a:xfrm>
            <a:off x="832699" y="2252696"/>
            <a:ext cx="2616354" cy="262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答问宜简洁，直奔重点多少分多少位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交流时长短，增加交流数量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切勿</a:t>
            </a:r>
            <a:r>
              <a:rPr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早否定，如线下20分也以鼓励冲一冲</a:t>
            </a: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注意留联系方式或手机号，或加微信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4234265" y="2257797"/>
            <a:ext cx="3972299" cy="277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对于高分考生，想升学者讲考研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对中低分考生，想学习一门技术讲就业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对有钱学生与家长讲校园文化活动多，管理规范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对普通和贫困学生与家长讲省钱资助多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本地生源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：</a:t>
            </a: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离家近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、校友资源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外地生源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：北上广</a:t>
            </a: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发达地区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、粤港澳大湾区、</a:t>
            </a:r>
            <a:r>
              <a:rPr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交通便利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0" name="iŝḷiḓê"/>
          <p:cNvGrpSpPr/>
          <p:nvPr/>
        </p:nvGrpSpPr>
        <p:grpSpPr>
          <a:xfrm>
            <a:off x="643387" y="1498025"/>
            <a:ext cx="3191810" cy="688825"/>
            <a:chOff x="3821112" y="2586038"/>
            <a:chExt cx="1912938" cy="852045"/>
          </a:xfrm>
        </p:grpSpPr>
        <p:sp>
          <p:nvSpPr>
            <p:cNvPr id="11" name="îšļiḍe"/>
            <p:cNvSpPr/>
            <p:nvPr/>
          </p:nvSpPr>
          <p:spPr bwMode="auto">
            <a:xfrm>
              <a:off x="3821112" y="2814638"/>
              <a:ext cx="1912938" cy="623445"/>
            </a:xfrm>
            <a:prstGeom prst="rect">
              <a:avLst/>
            </a:prstGeom>
            <a:solidFill>
              <a:srgbClr val="4472C4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ctr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900"/>
                </a:spcBef>
              </a:pP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1. 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四大注意</a:t>
              </a:r>
            </a:p>
          </p:txBody>
        </p:sp>
        <p:sp>
          <p:nvSpPr>
            <p:cNvPr id="12" name="iśḻîde"/>
            <p:cNvSpPr/>
            <p:nvPr/>
          </p:nvSpPr>
          <p:spPr>
            <a:xfrm flipH="1">
              <a:off x="3821905" y="2586038"/>
              <a:ext cx="127447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  <p:sp>
          <p:nvSpPr>
            <p:cNvPr id="13" name="î$ļiḍè"/>
            <p:cNvSpPr/>
            <p:nvPr/>
          </p:nvSpPr>
          <p:spPr>
            <a:xfrm>
              <a:off x="5602632" y="2586038"/>
              <a:ext cx="128240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</p:grpSp>
      <p:grpSp>
        <p:nvGrpSpPr>
          <p:cNvPr id="14" name="iŝḷiḓê"/>
          <p:cNvGrpSpPr/>
          <p:nvPr/>
        </p:nvGrpSpPr>
        <p:grpSpPr>
          <a:xfrm>
            <a:off x="3953240" y="1498025"/>
            <a:ext cx="4467298" cy="688825"/>
            <a:chOff x="3821112" y="2586038"/>
            <a:chExt cx="2677372" cy="852045"/>
          </a:xfrm>
        </p:grpSpPr>
        <p:sp>
          <p:nvSpPr>
            <p:cNvPr id="15" name="îšļiḍe"/>
            <p:cNvSpPr/>
            <p:nvPr/>
          </p:nvSpPr>
          <p:spPr bwMode="auto">
            <a:xfrm>
              <a:off x="3821112" y="2814638"/>
              <a:ext cx="2677372" cy="623445"/>
            </a:xfrm>
            <a:prstGeom prst="rect">
              <a:avLst/>
            </a:prstGeom>
            <a:solidFill>
              <a:srgbClr val="4472C4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ctr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900"/>
                </a:spcBef>
              </a:pP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不同需求，不同沟通点</a:t>
              </a:r>
            </a:p>
          </p:txBody>
        </p:sp>
        <p:sp>
          <p:nvSpPr>
            <p:cNvPr id="18" name="iśḻîde"/>
            <p:cNvSpPr/>
            <p:nvPr/>
          </p:nvSpPr>
          <p:spPr>
            <a:xfrm flipH="1">
              <a:off x="3821905" y="2586038"/>
              <a:ext cx="127447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  <p:sp>
          <p:nvSpPr>
            <p:cNvPr id="19" name="î$ļiḍè"/>
            <p:cNvSpPr/>
            <p:nvPr/>
          </p:nvSpPr>
          <p:spPr>
            <a:xfrm>
              <a:off x="6370244" y="2586038"/>
              <a:ext cx="128240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57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E3A615B-D130-49C2-99F7-BE147CC5B41C}"/>
              </a:ext>
            </a:extLst>
          </p:cNvPr>
          <p:cNvSpPr/>
          <p:nvPr/>
        </p:nvSpPr>
        <p:spPr>
          <a:xfrm>
            <a:off x="3093639" y="2198254"/>
            <a:ext cx="5311451" cy="29467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"/>
          <p:cNvSpPr txBox="1"/>
          <p:nvPr/>
        </p:nvSpPr>
        <p:spPr>
          <a:xfrm>
            <a:off x="2468851" y="189690"/>
            <a:ext cx="39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（一）招宣工作的目标</a:t>
            </a:r>
          </a:p>
        </p:txBody>
      </p:sp>
      <p:pic>
        <p:nvPicPr>
          <p:cNvPr id="16" name="图片占位符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6381" b="21694"/>
          <a:stretch/>
        </p:blipFill>
        <p:spPr>
          <a:xfrm>
            <a:off x="667145" y="2198254"/>
            <a:ext cx="2426495" cy="29467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FBD6BFB-F70E-4B05-94C6-5CC1D3DA2FB7}"/>
              </a:ext>
            </a:extLst>
          </p:cNvPr>
          <p:cNvSpPr txBox="1"/>
          <p:nvPr/>
        </p:nvSpPr>
        <p:spPr>
          <a:xfrm>
            <a:off x="3203580" y="2339460"/>
            <a:ext cx="5037665" cy="13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家长、考生的需求：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如何拿高分、如何进一所好大学选一个好专业、如何尽量争取和利用招生政策和机会。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4B23536-DD80-45D3-8BA4-624057850ADB}"/>
              </a:ext>
            </a:extLst>
          </p:cNvPr>
          <p:cNvSpPr txBox="1"/>
          <p:nvPr/>
        </p:nvSpPr>
        <p:spPr>
          <a:xfrm>
            <a:off x="3203581" y="3742246"/>
            <a:ext cx="5037665" cy="13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我们招生工作的定位和目标：</a:t>
            </a:r>
            <a:endParaRPr lang="en-US" altLang="zh-CN" sz="2000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招到学生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&gt;&gt;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招到分数高的学生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&gt;&gt;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招到优秀学生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&gt;&gt;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招到合适办学培养模式的优秀学生。</a:t>
            </a:r>
          </a:p>
        </p:txBody>
      </p:sp>
    </p:spTree>
    <p:extLst>
      <p:ext uri="{BB962C8B-B14F-4D97-AF65-F5344CB8AC3E}">
        <p14:creationId xmlns:p14="http://schemas.microsoft.com/office/powerpoint/2010/main" val="3818139670"/>
      </p:ext>
    </p:extLst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"/>
          <p:cNvSpPr txBox="1"/>
          <p:nvPr/>
        </p:nvSpPr>
        <p:spPr>
          <a:xfrm>
            <a:off x="896175" y="1419682"/>
            <a:ext cx="7564685" cy="149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indent="-200025" algn="just">
              <a:lnSpc>
                <a:spcPct val="120000"/>
              </a:lnSpc>
              <a:spcBef>
                <a:spcPts val="900"/>
              </a:spcBef>
            </a:pPr>
            <a:r>
              <a:rPr 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en-US" altLang="zh-CN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学校自有渠道，官网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</a:t>
            </a:r>
            <a:r>
              <a:rPr sz="2400" b="1" dirty="0" err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官微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</a:t>
            </a:r>
            <a:r>
              <a:rPr sz="2400" b="1" dirty="0" err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官博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、抖音、</a:t>
            </a:r>
            <a:r>
              <a:rPr lang="en-US" altLang="zh-CN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B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站</a:t>
            </a:r>
            <a:r>
              <a:rPr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等</a:t>
            </a:r>
          </a:p>
          <a:p>
            <a:pPr marL="200025" indent="-200025" algn="just">
              <a:lnSpc>
                <a:spcPct val="120000"/>
              </a:lnSpc>
              <a:spcBef>
                <a:spcPts val="900"/>
              </a:spcBef>
            </a:pPr>
            <a:r>
              <a:rPr 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2.</a:t>
            </a:r>
            <a:r>
              <a:rPr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借助第三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方</a:t>
            </a:r>
            <a:r>
              <a:rPr sz="2400" b="1" dirty="0" err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平台渠道</a:t>
            </a:r>
            <a:r>
              <a:rPr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譬如腾讯、新浪、今日头条、央视频等</a:t>
            </a:r>
            <a:r>
              <a:rPr sz="2400" b="1" dirty="0" err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直播</a:t>
            </a:r>
            <a:r>
              <a:rPr lang="zh-CN" altLang="en-US" sz="24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平台</a:t>
            </a:r>
            <a:endParaRPr sz="2400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文本框 26"/>
          <p:cNvSpPr txBox="1"/>
          <p:nvPr/>
        </p:nvSpPr>
        <p:spPr>
          <a:xfrm>
            <a:off x="1954331" y="180571"/>
            <a:ext cx="524969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（四）招宣平台使用技术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5" y="3315148"/>
            <a:ext cx="1316024" cy="1295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83441" y="4594344"/>
            <a:ext cx="23928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hangingPunct="0"/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南医大招生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 rtl="0" eaLnBrk="0" hangingPunct="0"/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微信公众号</a:t>
            </a:r>
            <a:endParaRPr lang="zh-CN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06329" y="4634219"/>
            <a:ext cx="1761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南医大招生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 eaLnBrk="0" hangingPunct="0"/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咨询群</a:t>
            </a:r>
            <a:endParaRPr lang="zh-CN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02" y="3418472"/>
            <a:ext cx="1186361" cy="113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20" y="3370389"/>
            <a:ext cx="1326209" cy="1428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4565"/>
          <a:stretch/>
        </p:blipFill>
        <p:spPr>
          <a:xfrm>
            <a:off x="5214813" y="2987052"/>
            <a:ext cx="1452687" cy="19518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>
          <a:xfrm>
            <a:off x="6728988" y="3108818"/>
            <a:ext cx="1524707" cy="1951891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749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6057" y="2451752"/>
            <a:ext cx="838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</a:t>
            </a:r>
            <a:r>
              <a:rPr lang="zh-CN" altLang="en-US" sz="4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、招生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变化</a:t>
            </a:r>
            <a:r>
              <a:rPr lang="zh-CN" altLang="en-US" sz="4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情况及工作安排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D46826E4-E818-4149-AE84-124F319DF28A}"/>
              </a:ext>
            </a:extLst>
          </p:cNvPr>
          <p:cNvCxnSpPr/>
          <p:nvPr/>
        </p:nvCxnSpPr>
        <p:spPr>
          <a:xfrm>
            <a:off x="1489075" y="2221491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BB029F06-8934-48D9-A0B1-BA86C0ED91E3}"/>
              </a:ext>
            </a:extLst>
          </p:cNvPr>
          <p:cNvCxnSpPr/>
          <p:nvPr/>
        </p:nvCxnSpPr>
        <p:spPr>
          <a:xfrm>
            <a:off x="1489075" y="3386893"/>
            <a:ext cx="6186488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8604"/>
      </p:ext>
    </p:extLst>
  </p:cSld>
  <p:clrMapOvr>
    <a:masterClrMapping/>
  </p:clrMapOvr>
  <p:transition spd="med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58488" y="1535581"/>
            <a:ext cx="4978649" cy="35497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文本框 26"/>
          <p:cNvSpPr txBox="1"/>
          <p:nvPr/>
        </p:nvSpPr>
        <p:spPr>
          <a:xfrm>
            <a:off x="511050" y="229164"/>
            <a:ext cx="786699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（五）今年招生情况变化</a:t>
            </a:r>
          </a:p>
        </p:txBody>
      </p:sp>
      <p:sp>
        <p:nvSpPr>
          <p:cNvPr id="17" name="文本框 2"/>
          <p:cNvSpPr txBox="1"/>
          <p:nvPr/>
        </p:nvSpPr>
        <p:spPr>
          <a:xfrm>
            <a:off x="3507139" y="1592522"/>
            <a:ext cx="4729997" cy="331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16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en-US" altLang="zh-CN" sz="16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招生计划情况</a:t>
            </a:r>
            <a:endParaRPr lang="en-US" altLang="zh-CN" sz="1600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本科计划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3200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 （含港澳台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，与去年持平）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省内计划调整情况（常规、农村专项、提前批）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省外计划调整情况（部分省份计划调整）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专科计划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200 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（较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2019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年增加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专科招生省份（广东、河南、贵州）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护理类提前批省份（广东、广西）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护理类单列省份（河南、甘肃、辽宁）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16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2.</a:t>
            </a:r>
            <a:r>
              <a:rPr lang="zh-CN" altLang="en-US" sz="16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专业调整情况（新增、减少）</a:t>
            </a:r>
            <a:endParaRPr lang="en-US" altLang="zh-CN" sz="1600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2" name="图片占位符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0841"/>
          <a:stretch>
            <a:fillRect/>
          </a:stretch>
        </p:blipFill>
        <p:spPr>
          <a:xfrm>
            <a:off x="1054863" y="1535581"/>
            <a:ext cx="2203625" cy="354976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25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326641" y="136927"/>
            <a:ext cx="452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广东计划主要变动情况</a:t>
            </a:r>
          </a:p>
        </p:txBody>
      </p:sp>
      <p:sp>
        <p:nvSpPr>
          <p:cNvPr id="2" name="矩形 1"/>
          <p:cNvSpPr/>
          <p:nvPr/>
        </p:nvSpPr>
        <p:spPr>
          <a:xfrm>
            <a:off x="4987065" y="1310399"/>
            <a:ext cx="2023632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医药类计划略增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43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67A6521-ED44-4C64-ABCF-2534ED31450E}"/>
              </a:ext>
            </a:extLst>
          </p:cNvPr>
          <p:cNvGrpSpPr/>
          <p:nvPr/>
        </p:nvGrpSpPr>
        <p:grpSpPr>
          <a:xfrm>
            <a:off x="814487" y="1399148"/>
            <a:ext cx="2416380" cy="4036155"/>
            <a:chOff x="1347613" y="1849976"/>
            <a:chExt cx="2416380" cy="4036155"/>
          </a:xfrm>
        </p:grpSpPr>
        <p:sp>
          <p:nvSpPr>
            <p:cNvPr id="70" name="object 6"/>
            <p:cNvSpPr txBox="1"/>
            <p:nvPr/>
          </p:nvSpPr>
          <p:spPr>
            <a:xfrm>
              <a:off x="1626372" y="1849976"/>
              <a:ext cx="1874290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100" b="1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总体计划情况</a:t>
              </a: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78682642-4E9D-4A53-ABCA-DACCD97ACC21}"/>
                </a:ext>
              </a:extLst>
            </p:cNvPr>
            <p:cNvSpPr/>
            <p:nvPr/>
          </p:nvSpPr>
          <p:spPr>
            <a:xfrm>
              <a:off x="1347613" y="4675653"/>
              <a:ext cx="2416380" cy="121047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îṧ1iḑê">
              <a:extLst>
                <a:ext uri="{FF2B5EF4-FFF2-40B4-BE49-F238E27FC236}">
                  <a16:creationId xmlns:a16="http://schemas.microsoft.com/office/drawing/2014/main" xmlns="" id="{341F33F5-A6C8-4FBF-9586-818C8AED1145}"/>
                </a:ext>
              </a:extLst>
            </p:cNvPr>
            <p:cNvSpPr/>
            <p:nvPr/>
          </p:nvSpPr>
          <p:spPr bwMode="auto">
            <a:xfrm rot="5400000">
              <a:off x="771924" y="3313953"/>
              <a:ext cx="2496314" cy="787417"/>
            </a:xfrm>
            <a:prstGeom prst="homePlate">
              <a:avLst>
                <a:gd name="adj" fmla="val 28684"/>
              </a:avLst>
            </a:prstGeom>
            <a:solidFill>
              <a:srgbClr val="BDD7EE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18" name="îṧ1iḑê">
              <a:extLst>
                <a:ext uri="{FF2B5EF4-FFF2-40B4-BE49-F238E27FC236}">
                  <a16:creationId xmlns:a16="http://schemas.microsoft.com/office/drawing/2014/main" xmlns="" id="{FAE1752C-D5E3-4E4A-9598-D25E567926E4}"/>
                </a:ext>
              </a:extLst>
            </p:cNvPr>
            <p:cNvSpPr/>
            <p:nvPr/>
          </p:nvSpPr>
          <p:spPr bwMode="auto">
            <a:xfrm rot="16200000" flipV="1">
              <a:off x="1800362" y="3313950"/>
              <a:ext cx="2496316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D70346A1-00C2-453D-9F78-B99A22787564}"/>
                </a:ext>
              </a:extLst>
            </p:cNvPr>
            <p:cNvSpPr/>
            <p:nvPr/>
          </p:nvSpPr>
          <p:spPr>
            <a:xfrm>
              <a:off x="1484501" y="5050059"/>
              <a:ext cx="21018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总体减少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56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785AA594-501B-4AF0-B008-B26438FBCE5A}"/>
                </a:ext>
              </a:extLst>
            </p:cNvPr>
            <p:cNvSpPr/>
            <p:nvPr/>
          </p:nvSpPr>
          <p:spPr>
            <a:xfrm>
              <a:off x="1663887" y="2590460"/>
              <a:ext cx="67243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理科减少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116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endParaRPr lang="zh-CN" altLang="en-US" sz="20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4C72F773-6D76-48D1-939E-0663161F743C}"/>
                </a:ext>
              </a:extLst>
            </p:cNvPr>
            <p:cNvSpPr/>
            <p:nvPr/>
          </p:nvSpPr>
          <p:spPr>
            <a:xfrm>
              <a:off x="2792326" y="2614123"/>
              <a:ext cx="49964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文科增加</a:t>
              </a: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60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endParaRPr lang="zh-CN" altLang="en-US" sz="2000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73C8E375-DE77-4F62-9CB7-0CE7A0D57ACA}"/>
              </a:ext>
            </a:extLst>
          </p:cNvPr>
          <p:cNvGrpSpPr/>
          <p:nvPr/>
        </p:nvGrpSpPr>
        <p:grpSpPr>
          <a:xfrm>
            <a:off x="3470255" y="2008667"/>
            <a:ext cx="4768870" cy="3426636"/>
            <a:chOff x="524562" y="2459495"/>
            <a:chExt cx="4768870" cy="3426636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B6E2373E-CB70-4959-A424-E320310C4B8C}"/>
                </a:ext>
              </a:extLst>
            </p:cNvPr>
            <p:cNvSpPr/>
            <p:nvPr/>
          </p:nvSpPr>
          <p:spPr>
            <a:xfrm>
              <a:off x="524562" y="4675653"/>
              <a:ext cx="4768870" cy="121047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îṧ1iḑê">
              <a:extLst>
                <a:ext uri="{FF2B5EF4-FFF2-40B4-BE49-F238E27FC236}">
                  <a16:creationId xmlns:a16="http://schemas.microsoft.com/office/drawing/2014/main" xmlns="" id="{06694FC5-A1C0-4CFD-9FC1-D85428E3A29C}"/>
                </a:ext>
              </a:extLst>
            </p:cNvPr>
            <p:cNvSpPr/>
            <p:nvPr/>
          </p:nvSpPr>
          <p:spPr bwMode="auto">
            <a:xfrm rot="16200000" flipV="1">
              <a:off x="2544155" y="3313947"/>
              <a:ext cx="2496322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E9377C2D-F5AC-4153-AC88-2BB3CB7FD204}"/>
                </a:ext>
              </a:extLst>
            </p:cNvPr>
            <p:cNvSpPr/>
            <p:nvPr/>
          </p:nvSpPr>
          <p:spPr>
            <a:xfrm>
              <a:off x="1725902" y="5050059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医药类计划略增</a:t>
              </a:r>
            </a:p>
          </p:txBody>
        </p:sp>
        <p:sp>
          <p:nvSpPr>
            <p:cNvPr id="31" name="îṧ1iḑê">
              <a:extLst>
                <a:ext uri="{FF2B5EF4-FFF2-40B4-BE49-F238E27FC236}">
                  <a16:creationId xmlns:a16="http://schemas.microsoft.com/office/drawing/2014/main" xmlns="" id="{367B33FF-48F1-45B5-AF19-B2EB05E10440}"/>
                </a:ext>
              </a:extLst>
            </p:cNvPr>
            <p:cNvSpPr/>
            <p:nvPr/>
          </p:nvSpPr>
          <p:spPr bwMode="auto">
            <a:xfrm rot="16200000" flipV="1">
              <a:off x="1655937" y="3313947"/>
              <a:ext cx="2496322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32" name="îṧ1iḑê">
              <a:extLst>
                <a:ext uri="{FF2B5EF4-FFF2-40B4-BE49-F238E27FC236}">
                  <a16:creationId xmlns:a16="http://schemas.microsoft.com/office/drawing/2014/main" xmlns="" id="{E15524F5-6807-4D12-B550-6E09334CCEAD}"/>
                </a:ext>
              </a:extLst>
            </p:cNvPr>
            <p:cNvSpPr/>
            <p:nvPr/>
          </p:nvSpPr>
          <p:spPr bwMode="auto">
            <a:xfrm rot="16200000" flipV="1">
              <a:off x="767720" y="3313948"/>
              <a:ext cx="2496320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33" name="îṧ1iḑê">
              <a:extLst>
                <a:ext uri="{FF2B5EF4-FFF2-40B4-BE49-F238E27FC236}">
                  <a16:creationId xmlns:a16="http://schemas.microsoft.com/office/drawing/2014/main" xmlns="" id="{15CBD166-AD0A-42F8-8FE5-3BB12496094C}"/>
                </a:ext>
              </a:extLst>
            </p:cNvPr>
            <p:cNvSpPr/>
            <p:nvPr/>
          </p:nvSpPr>
          <p:spPr bwMode="auto">
            <a:xfrm rot="16200000" flipV="1">
              <a:off x="3432372" y="3313947"/>
              <a:ext cx="2496322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  <p:sp>
          <p:nvSpPr>
            <p:cNvPr id="34" name="îṧ1iḑê">
              <a:extLst>
                <a:ext uri="{FF2B5EF4-FFF2-40B4-BE49-F238E27FC236}">
                  <a16:creationId xmlns:a16="http://schemas.microsoft.com/office/drawing/2014/main" xmlns="" id="{EBDE5C58-086E-492D-829A-F3832554788A}"/>
                </a:ext>
              </a:extLst>
            </p:cNvPr>
            <p:cNvSpPr/>
            <p:nvPr/>
          </p:nvSpPr>
          <p:spPr bwMode="auto">
            <a:xfrm rot="16200000" flipV="1">
              <a:off x="-120496" y="3313949"/>
              <a:ext cx="2496318" cy="787417"/>
            </a:xfrm>
            <a:prstGeom prst="homePlate">
              <a:avLst>
                <a:gd name="adj" fmla="val 28684"/>
              </a:avLst>
            </a:prstGeom>
            <a:solidFill>
              <a:srgbClr val="F8CBAD">
                <a:alpha val="89804"/>
              </a:srgbClr>
            </a:solidFill>
            <a:ln>
              <a:noFill/>
            </a:ln>
          </p:spPr>
          <p:txBody>
            <a:bodyPr wrap="square" lIns="68580" tIns="34290" rIns="68580" bIns="34290" anchor="ctr">
              <a:normAutofit/>
            </a:bodyPr>
            <a:lstStyle/>
            <a:p>
              <a:pPr algn="ctr"/>
              <a:endParaRPr sz="1350" dirty="0"/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C3BF8DC9-CCCF-41AB-9FE8-979DDDF67F93}"/>
              </a:ext>
            </a:extLst>
          </p:cNvPr>
          <p:cNvSpPr/>
          <p:nvPr/>
        </p:nvSpPr>
        <p:spPr>
          <a:xfrm>
            <a:off x="3793664" y="2147250"/>
            <a:ext cx="499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理科口腔增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zh-CN" altLang="en-US" sz="2000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F94FF09D-6F59-4BF1-99C4-BD467C3B94F2}"/>
              </a:ext>
            </a:extLst>
          </p:cNvPr>
          <p:cNvSpPr/>
          <p:nvPr/>
        </p:nvSpPr>
        <p:spPr>
          <a:xfrm>
            <a:off x="4706898" y="2147250"/>
            <a:ext cx="4996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药学增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zh-CN" altLang="en-US" sz="20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795A4803-52EE-43AD-96C3-F25E4314FB0E}"/>
              </a:ext>
            </a:extLst>
          </p:cNvPr>
          <p:cNvSpPr/>
          <p:nvPr/>
        </p:nvSpPr>
        <p:spPr>
          <a:xfrm>
            <a:off x="5591325" y="2147250"/>
            <a:ext cx="499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基础医学增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zh-CN" altLang="en-US" sz="2000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1EE8E8BD-43E2-4F0B-9148-817E537447C8}"/>
              </a:ext>
            </a:extLst>
          </p:cNvPr>
          <p:cNvSpPr/>
          <p:nvPr/>
        </p:nvSpPr>
        <p:spPr>
          <a:xfrm>
            <a:off x="6480864" y="2147250"/>
            <a:ext cx="499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医学影像增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zh-CN" altLang="en-US" sz="20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57240A09-59C9-41E7-B227-ADA8427FC88F}"/>
              </a:ext>
            </a:extLst>
          </p:cNvPr>
          <p:cNvSpPr/>
          <p:nvPr/>
        </p:nvSpPr>
        <p:spPr>
          <a:xfrm>
            <a:off x="7382431" y="2147250"/>
            <a:ext cx="4996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麻醉增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93454494"/>
      </p:ext>
    </p:extLst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04571" y="1856372"/>
            <a:ext cx="2761509" cy="3662111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42630"/>
              </p:ext>
            </p:extLst>
          </p:nvPr>
        </p:nvGraphicFramePr>
        <p:xfrm>
          <a:off x="4180499" y="1825604"/>
          <a:ext cx="3993413" cy="3726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7413">
                  <a:extLst>
                    <a:ext uri="{9D8B030D-6E8A-4147-A177-3AD203B41FA5}">
                      <a16:colId xmlns:a16="http://schemas.microsoft.com/office/drawing/2014/main" xmlns="" val="1655169085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8008360"/>
                    </a:ext>
                  </a:extLst>
                </a:gridCol>
                <a:gridCol w="918000">
                  <a:extLst>
                    <a:ext uri="{9D8B030D-6E8A-4147-A177-3AD203B41FA5}">
                      <a16:colId xmlns:a16="http://schemas.microsoft.com/office/drawing/2014/main" xmlns="" val="985891940"/>
                    </a:ext>
                  </a:extLst>
                </a:gridCol>
              </a:tblGrid>
              <a:tr h="4039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专业（部分）</a:t>
                      </a:r>
                    </a:p>
                  </a:txBody>
                  <a:tcPr marL="81000" marR="8100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计划数</a:t>
                      </a:r>
                    </a:p>
                  </a:txBody>
                  <a:tcPr marL="81000" marR="8100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增减量</a:t>
                      </a:r>
                    </a:p>
                  </a:txBody>
                  <a:tcPr marL="81000" marR="81000" marT="34290" marB="34290" anchor="ctr"/>
                </a:tc>
                <a:extLst>
                  <a:ext uri="{0D108BD9-81ED-4DB2-BD59-A6C34878D82A}">
                    <a16:rowId xmlns:a16="http://schemas.microsoft.com/office/drawing/2014/main" xmlns="" val="185356158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生物医学工程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63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-54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575850165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生物技术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-35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2695620917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生物信息学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16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-10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580408907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法学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卫生法学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)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-2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369085420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外国语言文学类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-6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3969666149"/>
                  </a:ext>
                </a:extLst>
              </a:tr>
              <a:tr h="464058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公共事业管理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医院管理</a:t>
                      </a:r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)</a:t>
                      </a: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-5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2276600041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护理学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-10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1263709875"/>
                  </a:ext>
                </a:extLst>
              </a:tr>
              <a:tr h="403941"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助产学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0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81000" marR="81000" marT="34290" marB="3429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-20</a:t>
                      </a:r>
                    </a:p>
                  </a:txBody>
                  <a:tcPr marL="81000" marR="81000" marT="7144" marB="0" anchor="ctr"/>
                </a:tc>
                <a:extLst>
                  <a:ext uri="{0D108BD9-81ED-4DB2-BD59-A6C34878D82A}">
                    <a16:rowId xmlns:a16="http://schemas.microsoft.com/office/drawing/2014/main" xmlns="" val="1673507282"/>
                  </a:ext>
                </a:extLst>
              </a:tr>
            </a:tbl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324783" y="177929"/>
            <a:ext cx="452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广东常规计划变动情况</a:t>
            </a:r>
          </a:p>
        </p:txBody>
      </p:sp>
      <p:sp>
        <p:nvSpPr>
          <p:cNvPr id="24" name="灯片编号占位符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44</a:t>
            </a:fld>
            <a:endParaRPr lang="zh-CN" altLang="en-US"/>
          </a:p>
        </p:txBody>
      </p:sp>
      <p:grpSp>
        <p:nvGrpSpPr>
          <p:cNvPr id="11" name="iŝḷiḓê">
            <a:extLst>
              <a:ext uri="{FF2B5EF4-FFF2-40B4-BE49-F238E27FC236}">
                <a16:creationId xmlns:a16="http://schemas.microsoft.com/office/drawing/2014/main" xmlns="" id="{AD6B58C3-77AE-421A-ADC5-B06EA94D0A91}"/>
              </a:ext>
            </a:extLst>
          </p:cNvPr>
          <p:cNvGrpSpPr/>
          <p:nvPr/>
        </p:nvGrpSpPr>
        <p:grpSpPr>
          <a:xfrm>
            <a:off x="798849" y="1856372"/>
            <a:ext cx="3191810" cy="688825"/>
            <a:chOff x="3821112" y="2586038"/>
            <a:chExt cx="1912938" cy="852045"/>
          </a:xfrm>
        </p:grpSpPr>
        <p:sp>
          <p:nvSpPr>
            <p:cNvPr id="12" name="îšļiḍe">
              <a:extLst>
                <a:ext uri="{FF2B5EF4-FFF2-40B4-BE49-F238E27FC236}">
                  <a16:creationId xmlns:a16="http://schemas.microsoft.com/office/drawing/2014/main" xmlns="" id="{73BEFA7E-6C09-4D3F-803B-B14C8CA1E852}"/>
                </a:ext>
              </a:extLst>
            </p:cNvPr>
            <p:cNvSpPr/>
            <p:nvPr/>
          </p:nvSpPr>
          <p:spPr bwMode="auto">
            <a:xfrm>
              <a:off x="3821112" y="2814638"/>
              <a:ext cx="1912938" cy="623445"/>
            </a:xfrm>
            <a:prstGeom prst="rect">
              <a:avLst/>
            </a:prstGeom>
            <a:solidFill>
              <a:srgbClr val="4472C4"/>
            </a:solidFill>
            <a:ln w="9525">
              <a:noFill/>
              <a:miter lim="800000"/>
            </a:ln>
          </p:spPr>
          <p:txBody>
            <a:bodyPr wrap="square" lIns="68580" tIns="34290" rIns="68580" bIns="34290" anchor="ctr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900"/>
                </a:spcBef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常规计划变动</a:t>
              </a:r>
            </a:p>
          </p:txBody>
        </p:sp>
        <p:sp>
          <p:nvSpPr>
            <p:cNvPr id="13" name="iśḻîde">
              <a:extLst>
                <a:ext uri="{FF2B5EF4-FFF2-40B4-BE49-F238E27FC236}">
                  <a16:creationId xmlns:a16="http://schemas.microsoft.com/office/drawing/2014/main" xmlns="" id="{B298FA7A-879A-45EB-AC10-65892E9F3171}"/>
                </a:ext>
              </a:extLst>
            </p:cNvPr>
            <p:cNvSpPr/>
            <p:nvPr/>
          </p:nvSpPr>
          <p:spPr>
            <a:xfrm flipH="1">
              <a:off x="3821905" y="2586038"/>
              <a:ext cx="127447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  <p:sp>
          <p:nvSpPr>
            <p:cNvPr id="15" name="î$ļiḍè">
              <a:extLst>
                <a:ext uri="{FF2B5EF4-FFF2-40B4-BE49-F238E27FC236}">
                  <a16:creationId xmlns:a16="http://schemas.microsoft.com/office/drawing/2014/main" xmlns="" id="{6B5C7BB3-7705-4497-889C-A7BED7BD03AE}"/>
                </a:ext>
              </a:extLst>
            </p:cNvPr>
            <p:cNvSpPr/>
            <p:nvPr/>
          </p:nvSpPr>
          <p:spPr>
            <a:xfrm>
              <a:off x="5602632" y="2586038"/>
              <a:ext cx="128240" cy="228598"/>
            </a:xfrm>
            <a:prstGeom prst="rtTriangl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8580" tIns="34290" rIns="68580" bIns="34290" anchor="ctr">
              <a:normAutofit fontScale="25000" lnSpcReduction="20000"/>
            </a:bodyPr>
            <a:lstStyle/>
            <a:p>
              <a:pPr algn="ctr"/>
              <a:endParaRPr sz="1350"/>
            </a:p>
          </p:txBody>
        </p:sp>
      </p:grpSp>
      <p:sp>
        <p:nvSpPr>
          <p:cNvPr id="16" name="îṧ1iḑê">
            <a:extLst>
              <a:ext uri="{FF2B5EF4-FFF2-40B4-BE49-F238E27FC236}">
                <a16:creationId xmlns:a16="http://schemas.microsoft.com/office/drawing/2014/main" xmlns="" id="{CCFB50B9-27BE-49BC-8A48-B2246865FEED}"/>
              </a:ext>
            </a:extLst>
          </p:cNvPr>
          <p:cNvSpPr/>
          <p:nvPr/>
        </p:nvSpPr>
        <p:spPr bwMode="auto">
          <a:xfrm rot="5400000">
            <a:off x="555877" y="3467975"/>
            <a:ext cx="2496314" cy="650758"/>
          </a:xfrm>
          <a:prstGeom prst="homePlate">
            <a:avLst>
              <a:gd name="adj" fmla="val 28684"/>
            </a:avLst>
          </a:prstGeom>
          <a:solidFill>
            <a:srgbClr val="5B9BD5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sp>
        <p:nvSpPr>
          <p:cNvPr id="17" name="îṧ1iḑê">
            <a:extLst>
              <a:ext uri="{FF2B5EF4-FFF2-40B4-BE49-F238E27FC236}">
                <a16:creationId xmlns:a16="http://schemas.microsoft.com/office/drawing/2014/main" xmlns="" id="{1443DE53-9733-46C0-84E5-33E29BACBEE4}"/>
              </a:ext>
            </a:extLst>
          </p:cNvPr>
          <p:cNvSpPr/>
          <p:nvPr/>
        </p:nvSpPr>
        <p:spPr bwMode="auto">
          <a:xfrm rot="16200000" flipV="1">
            <a:off x="1533134" y="3944944"/>
            <a:ext cx="2496316" cy="650758"/>
          </a:xfrm>
          <a:prstGeom prst="homePlate">
            <a:avLst>
              <a:gd name="adj" fmla="val 28684"/>
            </a:avLst>
          </a:prstGeom>
          <a:solidFill>
            <a:schemeClr val="accent2"/>
          </a:solidFill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sz="135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CAEC1DE-E276-4F97-A9C8-999D45A0E629}"/>
              </a:ext>
            </a:extLst>
          </p:cNvPr>
          <p:cNvSpPr/>
          <p:nvPr/>
        </p:nvSpPr>
        <p:spPr>
          <a:xfrm>
            <a:off x="1471126" y="2647681"/>
            <a:ext cx="6507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理科减少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/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1C5AA-0941-4176-A59A-27CF36CD27D9}"/>
              </a:ext>
            </a:extLst>
          </p:cNvPr>
          <p:cNvSpPr/>
          <p:nvPr/>
        </p:nvSpPr>
        <p:spPr>
          <a:xfrm>
            <a:off x="1490171" y="3900991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131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C1411EC-7ABE-4D0C-B141-3A8FEF38EA3A}"/>
              </a:ext>
            </a:extLst>
          </p:cNvPr>
          <p:cNvSpPr/>
          <p:nvPr/>
        </p:nvSpPr>
        <p:spPr>
          <a:xfrm>
            <a:off x="2448384" y="3189419"/>
            <a:ext cx="6507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文科增加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37</a:t>
            </a: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905602"/>
      </p:ext>
    </p:extLst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321273" y="209414"/>
            <a:ext cx="452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广东农村专项计划变动情况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45</a:t>
            </a:fld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474329"/>
              </p:ext>
            </p:extLst>
          </p:nvPr>
        </p:nvGraphicFramePr>
        <p:xfrm>
          <a:off x="854499" y="1347536"/>
          <a:ext cx="7386747" cy="4475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1">
                  <a:extLst>
                    <a:ext uri="{9D8B030D-6E8A-4147-A177-3AD203B41FA5}">
                      <a16:colId xmlns:a16="http://schemas.microsoft.com/office/drawing/2014/main" xmlns="" val="2111972757"/>
                    </a:ext>
                  </a:extLst>
                </a:gridCol>
                <a:gridCol w="3513221">
                  <a:extLst>
                    <a:ext uri="{9D8B030D-6E8A-4147-A177-3AD203B41FA5}">
                      <a16:colId xmlns:a16="http://schemas.microsoft.com/office/drawing/2014/main" xmlns="" val="2058930431"/>
                    </a:ext>
                  </a:extLst>
                </a:gridCol>
                <a:gridCol w="924715">
                  <a:extLst>
                    <a:ext uri="{9D8B030D-6E8A-4147-A177-3AD203B41FA5}">
                      <a16:colId xmlns:a16="http://schemas.microsoft.com/office/drawing/2014/main" xmlns="" val="1002873404"/>
                    </a:ext>
                  </a:extLst>
                </a:gridCol>
                <a:gridCol w="924715">
                  <a:extLst>
                    <a:ext uri="{9D8B030D-6E8A-4147-A177-3AD203B41FA5}">
                      <a16:colId xmlns:a16="http://schemas.microsoft.com/office/drawing/2014/main" xmlns="" val="4225449954"/>
                    </a:ext>
                  </a:extLst>
                </a:gridCol>
                <a:gridCol w="924715">
                  <a:extLst>
                    <a:ext uri="{9D8B030D-6E8A-4147-A177-3AD203B41FA5}">
                      <a16:colId xmlns:a16="http://schemas.microsoft.com/office/drawing/2014/main" xmlns="" val="3150996195"/>
                    </a:ext>
                  </a:extLst>
                </a:gridCol>
              </a:tblGrid>
              <a:tr h="3590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文理</a:t>
                      </a:r>
                      <a:endParaRPr lang="en-US" altLang="zh-CN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农村专项 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423287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endParaRPr lang="en-US" altLang="zh-CN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endParaRPr lang="en-US" altLang="zh-CN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增量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2587608"/>
                  </a:ext>
                </a:extLst>
              </a:tr>
              <a:tr h="35905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文科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康复治疗学</a:t>
                      </a:r>
                      <a:endParaRPr lang="zh-CN" alt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944117613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</a:t>
                      </a:r>
                      <a:endParaRPr lang="zh-CN" alt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-3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2715681878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法学</a:t>
                      </a:r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卫生法学</a:t>
                      </a:r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580379088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外国语言文学类</a:t>
                      </a:r>
                      <a:endParaRPr lang="zh-CN" altLang="en-US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799354146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公共事业管理</a:t>
                      </a:r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医院管理</a:t>
                      </a:r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509664641"/>
                  </a:ext>
                </a:extLst>
              </a:tr>
              <a:tr h="526149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经济学</a:t>
                      </a:r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卫生经济与医疗保险</a:t>
                      </a:r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905469797"/>
                  </a:ext>
                </a:extLst>
              </a:tr>
              <a:tr h="35905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理科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</a:t>
                      </a:r>
                      <a:endParaRPr lang="zh-CN" altLang="en-US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662585889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生物信息学</a:t>
                      </a:r>
                      <a:endParaRPr lang="zh-CN" altLang="en-US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355937186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外国语言文学类</a:t>
                      </a:r>
                      <a:endParaRPr lang="zh-CN" alt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112850347"/>
                  </a:ext>
                </a:extLst>
              </a:tr>
              <a:tr h="359055"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公共事业管理</a:t>
                      </a:r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医院管理</a:t>
                      </a:r>
                      <a:r>
                        <a:rPr lang="en-US" altLang="zh-CN" sz="17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7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endParaRPr lang="en-US" altLang="zh-CN" sz="17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3898500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121579"/>
      </p:ext>
    </p:extLst>
  </p:cSld>
  <p:clrMapOvr>
    <a:masterClrMapping/>
  </p:clrMapOvr>
  <p:transition spd="med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B23C731-9423-4A4A-AF3A-5638EFF7563B}"/>
              </a:ext>
            </a:extLst>
          </p:cNvPr>
          <p:cNvSpPr/>
          <p:nvPr/>
        </p:nvSpPr>
        <p:spPr>
          <a:xfrm>
            <a:off x="1276144" y="4696063"/>
            <a:ext cx="6586889" cy="726520"/>
          </a:xfrm>
          <a:prstGeom prst="rect">
            <a:avLst/>
          </a:prstGeom>
          <a:solidFill>
            <a:schemeClr val="accent2">
              <a:lumMod val="20000"/>
              <a:lumOff val="80000"/>
              <a:alpha val="89804"/>
            </a:scheme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39DD18A-AD70-4C15-898C-1D1962E15BC4}"/>
              </a:ext>
            </a:extLst>
          </p:cNvPr>
          <p:cNvSpPr/>
          <p:nvPr/>
        </p:nvSpPr>
        <p:spPr>
          <a:xfrm>
            <a:off x="1276144" y="3977761"/>
            <a:ext cx="6586889" cy="726520"/>
          </a:xfrm>
          <a:prstGeom prst="rect">
            <a:avLst/>
          </a:prstGeom>
          <a:solidFill>
            <a:srgbClr val="BDD7EE">
              <a:alpha val="89804"/>
            </a:srgb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20C6519-1866-41CB-BE49-21B8BF20440D}"/>
              </a:ext>
            </a:extLst>
          </p:cNvPr>
          <p:cNvSpPr/>
          <p:nvPr/>
        </p:nvSpPr>
        <p:spPr>
          <a:xfrm>
            <a:off x="1276144" y="3078770"/>
            <a:ext cx="6586889" cy="726520"/>
          </a:xfrm>
          <a:prstGeom prst="rect">
            <a:avLst/>
          </a:prstGeom>
          <a:solidFill>
            <a:schemeClr val="accent2">
              <a:lumMod val="20000"/>
              <a:lumOff val="80000"/>
              <a:alpha val="89804"/>
            </a:scheme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CDD56D4-B0C1-400A-BF1A-C48E34E9F758}"/>
              </a:ext>
            </a:extLst>
          </p:cNvPr>
          <p:cNvSpPr/>
          <p:nvPr/>
        </p:nvSpPr>
        <p:spPr>
          <a:xfrm>
            <a:off x="1276144" y="2360468"/>
            <a:ext cx="6586889" cy="726520"/>
          </a:xfrm>
          <a:prstGeom prst="rect">
            <a:avLst/>
          </a:prstGeom>
          <a:solidFill>
            <a:srgbClr val="BDD7EE">
              <a:alpha val="89804"/>
            </a:srgb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92F3E92-C625-4DCC-9A7E-2C61DA5988CE}"/>
              </a:ext>
            </a:extLst>
          </p:cNvPr>
          <p:cNvSpPr/>
          <p:nvPr/>
        </p:nvSpPr>
        <p:spPr>
          <a:xfrm>
            <a:off x="3404443" y="1636750"/>
            <a:ext cx="1823705" cy="3802024"/>
          </a:xfrm>
          <a:prstGeom prst="rect">
            <a:avLst/>
          </a:prstGeom>
          <a:solidFill>
            <a:srgbClr val="DEEBF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1021843" y="145245"/>
            <a:ext cx="7122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广东护理学、助产学招生变动情况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46</a:t>
            </a:fld>
            <a:endParaRPr lang="zh-CN" alt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xmlns="" id="{E878E186-1513-449F-B56E-23822FECD433}"/>
              </a:ext>
            </a:extLst>
          </p:cNvPr>
          <p:cNvSpPr/>
          <p:nvPr/>
        </p:nvSpPr>
        <p:spPr>
          <a:xfrm>
            <a:off x="1276144" y="2360467"/>
            <a:ext cx="1719783" cy="1453038"/>
          </a:xfrm>
          <a:prstGeom prst="homePlate">
            <a:avLst>
              <a:gd name="adj" fmla="val 221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箭头: 五边形 7">
            <a:extLst>
              <a:ext uri="{FF2B5EF4-FFF2-40B4-BE49-F238E27FC236}">
                <a16:creationId xmlns:a16="http://schemas.microsoft.com/office/drawing/2014/main" xmlns="" id="{372F9EFD-8EB8-4815-97D6-870F66C6CE9B}"/>
              </a:ext>
            </a:extLst>
          </p:cNvPr>
          <p:cNvSpPr/>
          <p:nvPr/>
        </p:nvSpPr>
        <p:spPr>
          <a:xfrm>
            <a:off x="1276144" y="3977761"/>
            <a:ext cx="1719783" cy="1453038"/>
          </a:xfrm>
          <a:prstGeom prst="homePlate">
            <a:avLst>
              <a:gd name="adj" fmla="val 221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F50012C-B058-42C5-9F71-DA313BF53116}"/>
              </a:ext>
            </a:extLst>
          </p:cNvPr>
          <p:cNvSpPr txBox="1"/>
          <p:nvPr/>
        </p:nvSpPr>
        <p:spPr>
          <a:xfrm>
            <a:off x="3324440" y="2515405"/>
            <a:ext cx="198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护理学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4D7958B-0EA1-4865-A2AF-6FB585181271}"/>
              </a:ext>
            </a:extLst>
          </p:cNvPr>
          <p:cNvSpPr txBox="1"/>
          <p:nvPr/>
        </p:nvSpPr>
        <p:spPr>
          <a:xfrm>
            <a:off x="3324440" y="4123174"/>
            <a:ext cx="198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护理学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98CF761-408C-42EB-BE01-F3DD4219E134}"/>
              </a:ext>
            </a:extLst>
          </p:cNvPr>
          <p:cNvSpPr/>
          <p:nvPr/>
        </p:nvSpPr>
        <p:spPr>
          <a:xfrm>
            <a:off x="1604512" y="2842022"/>
            <a:ext cx="101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 科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D12907F-E6F6-45B9-83D4-1309ED244EE8}"/>
              </a:ext>
            </a:extLst>
          </p:cNvPr>
          <p:cNvSpPr/>
          <p:nvPr/>
        </p:nvSpPr>
        <p:spPr>
          <a:xfrm>
            <a:off x="1604514" y="4438902"/>
            <a:ext cx="1018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 科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FF72E378-996F-4801-AA91-DF14CC6B5E7B}"/>
              </a:ext>
            </a:extLst>
          </p:cNvPr>
          <p:cNvSpPr/>
          <p:nvPr/>
        </p:nvSpPr>
        <p:spPr>
          <a:xfrm>
            <a:off x="3824816" y="1736671"/>
            <a:ext cx="9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  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4A5737B2-0386-46F4-9C3C-4ACDED1A99D4}"/>
              </a:ext>
            </a:extLst>
          </p:cNvPr>
          <p:cNvSpPr txBox="1"/>
          <p:nvPr/>
        </p:nvSpPr>
        <p:spPr>
          <a:xfrm>
            <a:off x="3324440" y="3228207"/>
            <a:ext cx="198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助产学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93837EE-3030-44AE-AB5C-B9F0B261FF4C}"/>
              </a:ext>
            </a:extLst>
          </p:cNvPr>
          <p:cNvSpPr txBox="1"/>
          <p:nvPr/>
        </p:nvSpPr>
        <p:spPr>
          <a:xfrm>
            <a:off x="3324440" y="4828777"/>
            <a:ext cx="1983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助产学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25CAE67F-C0DA-4C97-A86A-895AC6E2901E}"/>
              </a:ext>
            </a:extLst>
          </p:cNvPr>
          <p:cNvSpPr/>
          <p:nvPr/>
        </p:nvSpPr>
        <p:spPr>
          <a:xfrm>
            <a:off x="6039328" y="1636750"/>
            <a:ext cx="1823705" cy="3802024"/>
          </a:xfrm>
          <a:prstGeom prst="rect">
            <a:avLst/>
          </a:prstGeom>
          <a:solidFill>
            <a:srgbClr val="DEEBF7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六边形 29">
            <a:extLst>
              <a:ext uri="{FF2B5EF4-FFF2-40B4-BE49-F238E27FC236}">
                <a16:creationId xmlns:a16="http://schemas.microsoft.com/office/drawing/2014/main" xmlns="" id="{5EE24BF4-17CB-4A1D-9B48-566F2E305ECE}"/>
              </a:ext>
            </a:extLst>
          </p:cNvPr>
          <p:cNvSpPr/>
          <p:nvPr/>
        </p:nvSpPr>
        <p:spPr>
          <a:xfrm>
            <a:off x="6601674" y="2352251"/>
            <a:ext cx="799172" cy="72652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六边形 30">
            <a:extLst>
              <a:ext uri="{FF2B5EF4-FFF2-40B4-BE49-F238E27FC236}">
                <a16:creationId xmlns:a16="http://schemas.microsoft.com/office/drawing/2014/main" xmlns="" id="{513CAC0D-E004-499C-A9F7-380467F822EC}"/>
              </a:ext>
            </a:extLst>
          </p:cNvPr>
          <p:cNvSpPr/>
          <p:nvPr/>
        </p:nvSpPr>
        <p:spPr>
          <a:xfrm>
            <a:off x="6601674" y="3086744"/>
            <a:ext cx="799172" cy="726520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xmlns="" id="{CA308925-A7F4-46EA-95A2-2FB84F8E8BE2}"/>
              </a:ext>
            </a:extLst>
          </p:cNvPr>
          <p:cNvSpPr/>
          <p:nvPr/>
        </p:nvSpPr>
        <p:spPr>
          <a:xfrm>
            <a:off x="6601674" y="3977761"/>
            <a:ext cx="799172" cy="726520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六边形 32">
            <a:extLst>
              <a:ext uri="{FF2B5EF4-FFF2-40B4-BE49-F238E27FC236}">
                <a16:creationId xmlns:a16="http://schemas.microsoft.com/office/drawing/2014/main" xmlns="" id="{748ADDAC-CD3C-4E8B-8CBC-91934C763337}"/>
              </a:ext>
            </a:extLst>
          </p:cNvPr>
          <p:cNvSpPr/>
          <p:nvPr/>
        </p:nvSpPr>
        <p:spPr>
          <a:xfrm>
            <a:off x="6601674" y="4712254"/>
            <a:ext cx="799172" cy="726520"/>
          </a:xfrm>
          <a:prstGeom prst="hex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5BA95754-D26F-44CC-A152-587CF1899C44}"/>
              </a:ext>
            </a:extLst>
          </p:cNvPr>
          <p:cNvSpPr/>
          <p:nvPr/>
        </p:nvSpPr>
        <p:spPr>
          <a:xfrm>
            <a:off x="6139485" y="1727901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12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提前批计划</a:t>
            </a:r>
          </a:p>
        </p:txBody>
      </p:sp>
    </p:spTree>
    <p:extLst>
      <p:ext uri="{BB962C8B-B14F-4D97-AF65-F5344CB8AC3E}">
        <p14:creationId xmlns:p14="http://schemas.microsoft.com/office/powerpoint/2010/main" val="820441695"/>
      </p:ext>
    </p:extLst>
  </p:cSld>
  <p:clrMapOvr>
    <a:masterClrMapping/>
  </p:clrMapOvr>
  <p:transition spd="med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410628" y="158131"/>
            <a:ext cx="452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广东计划主要变动情况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47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38309" y="1408603"/>
            <a:ext cx="7402937" cy="4093838"/>
            <a:chOff x="897265" y="1427437"/>
            <a:chExt cx="10363888" cy="5458451"/>
          </a:xfrm>
        </p:grpSpPr>
        <p:sp>
          <p:nvSpPr>
            <p:cNvPr id="32" name="圆角矩形 31"/>
            <p:cNvSpPr/>
            <p:nvPr/>
          </p:nvSpPr>
          <p:spPr>
            <a:xfrm>
              <a:off x="4417028" y="1754114"/>
              <a:ext cx="3328221" cy="5131774"/>
            </a:xfrm>
            <a:prstGeom prst="roundRect">
              <a:avLst>
                <a:gd name="adj" fmla="val 0"/>
              </a:avLst>
            </a:prstGeom>
            <a:solidFill>
              <a:srgbClr val="FBE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>
                <a:sym typeface="微软雅黑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897265" y="1754114"/>
              <a:ext cx="3292650" cy="5131774"/>
            </a:xfrm>
            <a:prstGeom prst="roundRect">
              <a:avLst>
                <a:gd name="adj" fmla="val 0"/>
              </a:avLst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 dirty="0">
                <a:sym typeface="微软雅黑" panose="020B0503020204020204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5905" y="2215780"/>
              <a:ext cx="303352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护理学、助产学共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45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名计划放本科提前批招生，本科普通批不必担心被调剂到护理类专业。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643278" y="2167688"/>
              <a:ext cx="2877030" cy="357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理科减少往年调剂较多的专业计划，如生物医学工程、生物技术、生物统计、生物信息等。其中法学、外语和管理不在理科招生，相应的增加文科招生量。</a:t>
              </a: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897265" y="1427437"/>
              <a:ext cx="3292650" cy="612000"/>
              <a:chOff x="653487" y="1540221"/>
              <a:chExt cx="3292650" cy="612000"/>
            </a:xfrm>
          </p:grpSpPr>
          <p:sp>
            <p:nvSpPr>
              <p:cNvPr id="30" name="等腰三角形 29"/>
              <p:cNvSpPr/>
              <p:nvPr/>
            </p:nvSpPr>
            <p:spPr>
              <a:xfrm>
                <a:off x="3563055" y="1554254"/>
                <a:ext cx="383082" cy="312645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1" name="平行四边形 30"/>
              <p:cNvSpPr/>
              <p:nvPr/>
            </p:nvSpPr>
            <p:spPr>
              <a:xfrm>
                <a:off x="653487" y="1540221"/>
                <a:ext cx="3101110" cy="61200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741748" y="1626308"/>
                <a:ext cx="29245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50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护理类专业放提前批</a:t>
                </a:r>
                <a:endParaRPr lang="en-US" altLang="zh-CN" sz="165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4417027" y="1427437"/>
              <a:ext cx="3292650" cy="606424"/>
              <a:chOff x="653487" y="1540221"/>
              <a:chExt cx="3292650" cy="606424"/>
            </a:xfrm>
          </p:grpSpPr>
          <p:sp>
            <p:nvSpPr>
              <p:cNvPr id="44" name="等腰三角形 43"/>
              <p:cNvSpPr/>
              <p:nvPr/>
            </p:nvSpPr>
            <p:spPr>
              <a:xfrm>
                <a:off x="3563055" y="1554254"/>
                <a:ext cx="383082" cy="312645"/>
              </a:xfrm>
              <a:prstGeom prst="triangle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5" name="平行四边形 44"/>
              <p:cNvSpPr/>
              <p:nvPr/>
            </p:nvSpPr>
            <p:spPr>
              <a:xfrm>
                <a:off x="653487" y="1540221"/>
                <a:ext cx="3101110" cy="606424"/>
              </a:xfrm>
              <a:prstGeom prst="parallelogram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89863" y="1617880"/>
                <a:ext cx="26283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65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冷门专业计划调整</a:t>
                </a:r>
              </a:p>
            </p:txBody>
          </p:sp>
        </p:grpSp>
        <p:sp>
          <p:nvSpPr>
            <p:cNvPr id="16" name="圆角矩形 15"/>
            <p:cNvSpPr/>
            <p:nvPr/>
          </p:nvSpPr>
          <p:spPr>
            <a:xfrm>
              <a:off x="7932932" y="1754113"/>
              <a:ext cx="3328221" cy="5131775"/>
            </a:xfrm>
            <a:prstGeom prst="roundRect">
              <a:avLst>
                <a:gd name="adj" fmla="val 0"/>
              </a:avLst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350">
                <a:sym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7972364" y="2167688"/>
              <a:ext cx="3101108" cy="4001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理科总体计划减少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116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名，其中常规计划减少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131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名、农村专项减少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名、增加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名提前批；文科总计划增加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60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名，其中常规计划增加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37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名、农村专项增加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名、护理提前批增加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25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、保送生减少</a:t>
              </a:r>
              <a:r>
                <a:rPr lang="en-US" altLang="zh-CN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7</a:t>
              </a:r>
              <a:r>
                <a:rPr lang="zh-CN" altLang="en-US" sz="15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名。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932931" y="1427437"/>
              <a:ext cx="3292650" cy="606424"/>
              <a:chOff x="653487" y="1540221"/>
              <a:chExt cx="3292650" cy="606424"/>
            </a:xfrm>
          </p:grpSpPr>
          <p:sp>
            <p:nvSpPr>
              <p:cNvPr id="19" name="等腰三角形 18"/>
              <p:cNvSpPr/>
              <p:nvPr/>
            </p:nvSpPr>
            <p:spPr>
              <a:xfrm>
                <a:off x="3563055" y="1554254"/>
                <a:ext cx="383082" cy="312645"/>
              </a:xfrm>
              <a:prstGeom prst="triangle">
                <a:avLst/>
              </a:pr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0" name="平行四边形 19"/>
              <p:cNvSpPr/>
              <p:nvPr/>
            </p:nvSpPr>
            <p:spPr>
              <a:xfrm>
                <a:off x="653487" y="1540221"/>
                <a:ext cx="3101110" cy="606424"/>
              </a:xfrm>
              <a:prstGeom prst="parallelogram">
                <a:avLst/>
              </a:prstGeom>
              <a:solidFill>
                <a:srgbClr val="447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889863" y="1617880"/>
                <a:ext cx="26283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65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文理专业计划调整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6656939"/>
      </p:ext>
    </p:extLst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515229" y="226055"/>
            <a:ext cx="452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省外计划主要变动情况</a:t>
            </a:r>
          </a:p>
        </p:txBody>
      </p:sp>
      <p:sp>
        <p:nvSpPr>
          <p:cNvPr id="43" name="object 6"/>
          <p:cNvSpPr txBox="1"/>
          <p:nvPr/>
        </p:nvSpPr>
        <p:spPr>
          <a:xfrm>
            <a:off x="1199491" y="1986599"/>
            <a:ext cx="228106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总体计划情况</a:t>
            </a:r>
            <a:endParaRPr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8832850" y="5727700"/>
            <a:ext cx="311150" cy="273050"/>
          </a:xfrm>
        </p:spPr>
        <p:txBody>
          <a:bodyPr/>
          <a:lstStyle/>
          <a:p>
            <a:fld id="{7BFF87CB-071E-451B-B858-6E139DF0D674}" type="slidenum">
              <a:rPr lang="zh-CN" altLang="en-US" smtClean="0"/>
              <a:pPr/>
              <a:t>48</a:t>
            </a:fld>
            <a:endParaRPr lang="zh-CN" altLang="en-US"/>
          </a:p>
        </p:txBody>
      </p:sp>
      <p:grpSp>
        <p:nvGrpSpPr>
          <p:cNvPr id="6" name="4ce2bbc8-f473-4d45-83c3-5134e7b75b8b" descr="oQgAAB+LCAAAAAAABACtVU1v4jAQ/S/e7o2t8gGF5JYuUHHothJoLysObjIEV4mDHEcCVf3vOzFO44SQhW3FBT/PG7/5zBu5YRHxiU0G5EYedoD/lykVcspoLGj6mEWQ4N2zyHYgJIOc+H/eNMkxSL9pUoC2OiD+yDhLi1TBxLduLYTo3oBsS4FTCFlKkymLmUTfiCzyZxAhcKkNpShgQPTBc0vSg8iKHT5qkfdBJcY1xPzMkkwYYjS5Mh0apk+bDQthtYUUFAuvVozLgEfLLY0q6feCxVvJIc818PTyCqE0aP4IicqlMi/yLTr/Np8PnfFdEKDOTtGjy0XffVL05ArRM3sWzN1zosdmr0jBeHyqmli330k3fWLQ77MsAcpP+ceid9E9g74Isw4uaT68xtAYj1Cm2bu2Zfh5EDRi2HHaTvU7dqU4NGtS1kLARjUb5mYJ+HzUYzUqrTpwR+EUxwskiFzdtJQYt1WJyJwl5SgGPE6qEmO5d/ALLcvQjvEryCbr99OhrV9vBNLQ+6Vm67pstrlhgui1yGXayvg1eao9NDK14BHsie9gZiQuMd0QPzyVrBmPNOCMe7PnXJq99sGMt7EcWc5eWMLkoTfeyfl4la68EWuH+hXsZY/2iSm3fTC1m7u09Fmrbs17rX18fa9/SUwX12PYXrW9pXDPyz5Oe898huXHC1d0DlIv1moPf4Bl95kbu3HxP23pnh1Dt5mGUWt99mbB+2zx/rmMPFNq+7DG31+xydhkoQgAAA==">
            <a:extLst>
              <a:ext uri="{FF2B5EF4-FFF2-40B4-BE49-F238E27FC236}">
                <a16:creationId xmlns:a16="http://schemas.microsoft.com/office/drawing/2014/main" xmlns="" id="{114AB372-2F05-4169-9693-D372E1910F98}"/>
              </a:ext>
            </a:extLst>
          </p:cNvPr>
          <p:cNvGrpSpPr>
            <a:grpSpLocks noChangeAspect="1"/>
          </p:cNvGrpSpPr>
          <p:nvPr/>
        </p:nvGrpSpPr>
        <p:grpSpPr>
          <a:xfrm>
            <a:off x="1072779" y="1786358"/>
            <a:ext cx="6921971" cy="3263878"/>
            <a:chOff x="-5339369" y="-121905"/>
            <a:chExt cx="7429453" cy="3503168"/>
          </a:xfrm>
        </p:grpSpPr>
        <p:sp>
          <p:nvSpPr>
            <p:cNvPr id="7" name="CustomText1">
              <a:extLst>
                <a:ext uri="{FF2B5EF4-FFF2-40B4-BE49-F238E27FC236}">
                  <a16:creationId xmlns:a16="http://schemas.microsoft.com/office/drawing/2014/main" xmlns="" id="{C8309D52-EAE1-4D91-BCB0-B3EE72CABFAE}"/>
                </a:ext>
              </a:extLst>
            </p:cNvPr>
            <p:cNvSpPr/>
            <p:nvPr/>
          </p:nvSpPr>
          <p:spPr>
            <a:xfrm>
              <a:off x="-5339369" y="2461818"/>
              <a:ext cx="6137798" cy="9194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normAutofit/>
            </a:bodyPr>
            <a:lstStyle/>
            <a:p>
              <a:pPr>
                <a:lnSpc>
                  <a:spcPct val="150000"/>
                </a:lnSpc>
              </a:pP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" name="BackShape">
              <a:extLst>
                <a:ext uri="{FF2B5EF4-FFF2-40B4-BE49-F238E27FC236}">
                  <a16:creationId xmlns:a16="http://schemas.microsoft.com/office/drawing/2014/main" xmlns="" id="{32CD99C7-DBD1-4765-86E7-E031C7AD85D5}"/>
                </a:ext>
              </a:extLst>
            </p:cNvPr>
            <p:cNvSpPr/>
            <p:nvPr/>
          </p:nvSpPr>
          <p:spPr>
            <a:xfrm>
              <a:off x="-430364" y="619557"/>
              <a:ext cx="2214064" cy="2214067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9" name="ValueShape2">
              <a:extLst>
                <a:ext uri="{FF2B5EF4-FFF2-40B4-BE49-F238E27FC236}">
                  <a16:creationId xmlns:a16="http://schemas.microsoft.com/office/drawing/2014/main" xmlns="" id="{644DACCA-76BA-4EED-A9F3-56605456EE00}"/>
                </a:ext>
              </a:extLst>
            </p:cNvPr>
            <p:cNvSpPr/>
            <p:nvPr/>
          </p:nvSpPr>
          <p:spPr>
            <a:xfrm>
              <a:off x="-657480" y="392440"/>
              <a:ext cx="2668300" cy="2668302"/>
            </a:xfrm>
            <a:prstGeom prst="pie">
              <a:avLst>
                <a:gd name="adj1" fmla="val 16200000"/>
                <a:gd name="adj2" fmla="val 14688000"/>
              </a:avLst>
            </a:prstGeom>
            <a:solidFill>
              <a:schemeClr val="accent1">
                <a:lumMod val="100000"/>
              </a:schemeClr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2" name="ExtraShape">
              <a:extLst>
                <a:ext uri="{FF2B5EF4-FFF2-40B4-BE49-F238E27FC236}">
                  <a16:creationId xmlns:a16="http://schemas.microsoft.com/office/drawing/2014/main" xmlns="" id="{82F7D256-1F01-47E7-BE76-F8FE67005C37}"/>
                </a:ext>
              </a:extLst>
            </p:cNvPr>
            <p:cNvCxnSpPr/>
            <p:nvPr/>
          </p:nvCxnSpPr>
          <p:spPr>
            <a:xfrm>
              <a:off x="-5195781" y="2456107"/>
              <a:ext cx="4510046" cy="0"/>
            </a:xfrm>
            <a:prstGeom prst="lin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CustomText3">
              <a:extLst>
                <a:ext uri="{FF2B5EF4-FFF2-40B4-BE49-F238E27FC236}">
                  <a16:creationId xmlns:a16="http://schemas.microsoft.com/office/drawing/2014/main" xmlns="" id="{7E624ADB-D1F9-4F6B-AA98-216D74DCB535}"/>
                </a:ext>
              </a:extLst>
            </p:cNvPr>
            <p:cNvSpPr txBox="1"/>
            <p:nvPr/>
          </p:nvSpPr>
          <p:spPr>
            <a:xfrm flipH="1">
              <a:off x="1064378" y="-121905"/>
              <a:ext cx="1025706" cy="60393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理科增加</a:t>
              </a:r>
              <a:endParaRPr lang="en-US" altLang="zh-CN" sz="1600" b="1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r"/>
              <a:r>
                <a:rPr lang="en-US" altLang="zh-CN" sz="1600" b="1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126</a:t>
              </a:r>
              <a:r>
                <a:rPr lang="zh-CN" altLang="en-US" sz="1600" b="1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endParaRPr lang="en-US" altLang="zh-CN" sz="1600" dirty="0">
                <a:solidFill>
                  <a:srgbClr val="5B9BD5"/>
                </a:solidFill>
              </a:endParaRPr>
            </a:p>
          </p:txBody>
        </p:sp>
        <p:sp>
          <p:nvSpPr>
            <p:cNvPr id="14" name="ValueShape1">
              <a:extLst>
                <a:ext uri="{FF2B5EF4-FFF2-40B4-BE49-F238E27FC236}">
                  <a16:creationId xmlns:a16="http://schemas.microsoft.com/office/drawing/2014/main" xmlns="" id="{2D9FE889-8670-45F0-888D-51AB906F26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5195781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</p:sp>
        <p:sp>
          <p:nvSpPr>
            <p:cNvPr id="15" name="ValueShape1">
              <a:extLst>
                <a:ext uri="{FF2B5EF4-FFF2-40B4-BE49-F238E27FC236}">
                  <a16:creationId xmlns:a16="http://schemas.microsoft.com/office/drawing/2014/main" xmlns="" id="{C8FDCD8B-2F48-442A-9BF8-A4E69F5D32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4433274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</p:sp>
        <p:sp>
          <p:nvSpPr>
            <p:cNvPr id="16" name="ValueShape1">
              <a:extLst>
                <a:ext uri="{FF2B5EF4-FFF2-40B4-BE49-F238E27FC236}">
                  <a16:creationId xmlns:a16="http://schemas.microsoft.com/office/drawing/2014/main" xmlns="" id="{B2DAF087-1693-4FD0-AAEA-84EBBD374A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3670767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</p:sp>
        <p:sp>
          <p:nvSpPr>
            <p:cNvPr id="17" name="ValueShape1">
              <a:extLst>
                <a:ext uri="{FF2B5EF4-FFF2-40B4-BE49-F238E27FC236}">
                  <a16:creationId xmlns:a16="http://schemas.microsoft.com/office/drawing/2014/main" xmlns="" id="{1EDAD311-CEEB-4D4D-B91B-0C3DDA4B7F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2908260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</p:sp>
        <p:sp>
          <p:nvSpPr>
            <p:cNvPr id="18" name="ValueShape1">
              <a:extLst>
                <a:ext uri="{FF2B5EF4-FFF2-40B4-BE49-F238E27FC236}">
                  <a16:creationId xmlns:a16="http://schemas.microsoft.com/office/drawing/2014/main" xmlns="" id="{F14D0F80-7809-45F0-B62C-33DE08C913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2145752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</p:spPr>
        </p:sp>
        <p:sp>
          <p:nvSpPr>
            <p:cNvPr id="19" name="ValueShape1">
              <a:extLst>
                <a:ext uri="{FF2B5EF4-FFF2-40B4-BE49-F238E27FC236}">
                  <a16:creationId xmlns:a16="http://schemas.microsoft.com/office/drawing/2014/main" xmlns="" id="{EAB8979F-FF19-4BAA-BE83-BE1CDD4551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383245" y="908449"/>
              <a:ext cx="697510" cy="1443027"/>
            </a:xfrm>
            <a:custGeom>
              <a:avLst/>
              <a:gdLst>
                <a:gd name="connsiteX0" fmla="*/ 82742 w 294085"/>
                <a:gd name="connsiteY0" fmla="*/ 160192 h 608410"/>
                <a:gd name="connsiteX1" fmla="*/ 91183 w 294085"/>
                <a:gd name="connsiteY1" fmla="*/ 160192 h 608410"/>
                <a:gd name="connsiteX2" fmla="*/ 97638 w 294085"/>
                <a:gd name="connsiteY2" fmla="*/ 160192 h 608410"/>
                <a:gd name="connsiteX3" fmla="*/ 196448 w 294085"/>
                <a:gd name="connsiteY3" fmla="*/ 160192 h 608410"/>
                <a:gd name="connsiteX4" fmla="*/ 202903 w 294085"/>
                <a:gd name="connsiteY4" fmla="*/ 160192 h 608410"/>
                <a:gd name="connsiteX5" fmla="*/ 211344 w 294085"/>
                <a:gd name="connsiteY5" fmla="*/ 160192 h 608410"/>
                <a:gd name="connsiteX6" fmla="*/ 235178 w 294085"/>
                <a:gd name="connsiteY6" fmla="*/ 177050 h 608410"/>
                <a:gd name="connsiteX7" fmla="*/ 293272 w 294085"/>
                <a:gd name="connsiteY7" fmla="*/ 357031 h 608410"/>
                <a:gd name="connsiteX8" fmla="*/ 291286 w 294085"/>
                <a:gd name="connsiteY8" fmla="*/ 371906 h 608410"/>
                <a:gd name="connsiteX9" fmla="*/ 277383 w 294085"/>
                <a:gd name="connsiteY9" fmla="*/ 378351 h 608410"/>
                <a:gd name="connsiteX10" fmla="*/ 262487 w 294085"/>
                <a:gd name="connsiteY10" fmla="*/ 378351 h 608410"/>
                <a:gd name="connsiteX11" fmla="*/ 239150 w 294085"/>
                <a:gd name="connsiteY11" fmla="*/ 360998 h 608410"/>
                <a:gd name="connsiteX12" fmla="*/ 222765 w 294085"/>
                <a:gd name="connsiteY12" fmla="*/ 309929 h 608410"/>
                <a:gd name="connsiteX13" fmla="*/ 222765 w 294085"/>
                <a:gd name="connsiteY13" fmla="*/ 379343 h 608410"/>
                <a:gd name="connsiteX14" fmla="*/ 222765 w 294085"/>
                <a:gd name="connsiteY14" fmla="*/ 382318 h 608410"/>
                <a:gd name="connsiteX15" fmla="*/ 222765 w 294085"/>
                <a:gd name="connsiteY15" fmla="*/ 575190 h 608410"/>
                <a:gd name="connsiteX16" fmla="*/ 189497 w 294085"/>
                <a:gd name="connsiteY16" fmla="*/ 608410 h 608410"/>
                <a:gd name="connsiteX17" fmla="*/ 187014 w 294085"/>
                <a:gd name="connsiteY17" fmla="*/ 608410 h 608410"/>
                <a:gd name="connsiteX18" fmla="*/ 154243 w 294085"/>
                <a:gd name="connsiteY18" fmla="*/ 575190 h 608410"/>
                <a:gd name="connsiteX19" fmla="*/ 154243 w 294085"/>
                <a:gd name="connsiteY19" fmla="*/ 402150 h 608410"/>
                <a:gd name="connsiteX20" fmla="*/ 139843 w 294085"/>
                <a:gd name="connsiteY20" fmla="*/ 402150 h 608410"/>
                <a:gd name="connsiteX21" fmla="*/ 139843 w 294085"/>
                <a:gd name="connsiteY21" fmla="*/ 575190 h 608410"/>
                <a:gd name="connsiteX22" fmla="*/ 107072 w 294085"/>
                <a:gd name="connsiteY22" fmla="*/ 608410 h 608410"/>
                <a:gd name="connsiteX23" fmla="*/ 104589 w 294085"/>
                <a:gd name="connsiteY23" fmla="*/ 608410 h 608410"/>
                <a:gd name="connsiteX24" fmla="*/ 71322 w 294085"/>
                <a:gd name="connsiteY24" fmla="*/ 575190 h 608410"/>
                <a:gd name="connsiteX25" fmla="*/ 71322 w 294085"/>
                <a:gd name="connsiteY25" fmla="*/ 382318 h 608410"/>
                <a:gd name="connsiteX26" fmla="*/ 71322 w 294085"/>
                <a:gd name="connsiteY26" fmla="*/ 379343 h 608410"/>
                <a:gd name="connsiteX27" fmla="*/ 71322 w 294085"/>
                <a:gd name="connsiteY27" fmla="*/ 309929 h 608410"/>
                <a:gd name="connsiteX28" fmla="*/ 54936 w 294085"/>
                <a:gd name="connsiteY28" fmla="*/ 360998 h 608410"/>
                <a:gd name="connsiteX29" fmla="*/ 31102 w 294085"/>
                <a:gd name="connsiteY29" fmla="*/ 378351 h 608410"/>
                <a:gd name="connsiteX30" fmla="*/ 16206 w 294085"/>
                <a:gd name="connsiteY30" fmla="*/ 378351 h 608410"/>
                <a:gd name="connsiteX31" fmla="*/ 2800 w 294085"/>
                <a:gd name="connsiteY31" fmla="*/ 371906 h 608410"/>
                <a:gd name="connsiteX32" fmla="*/ 814 w 294085"/>
                <a:gd name="connsiteY32" fmla="*/ 357031 h 608410"/>
                <a:gd name="connsiteX33" fmla="*/ 58908 w 294085"/>
                <a:gd name="connsiteY33" fmla="*/ 177050 h 608410"/>
                <a:gd name="connsiteX34" fmla="*/ 82742 w 294085"/>
                <a:gd name="connsiteY34" fmla="*/ 160192 h 608410"/>
                <a:gd name="connsiteX35" fmla="*/ 147004 w 294085"/>
                <a:gd name="connsiteY35" fmla="*/ 0 h 608410"/>
                <a:gd name="connsiteX36" fmla="*/ 218732 w 294085"/>
                <a:gd name="connsiteY36" fmla="*/ 71648 h 608410"/>
                <a:gd name="connsiteX37" fmla="*/ 147004 w 294085"/>
                <a:gd name="connsiteY37" fmla="*/ 143296 h 608410"/>
                <a:gd name="connsiteX38" fmla="*/ 75276 w 294085"/>
                <a:gd name="connsiteY38" fmla="*/ 71648 h 608410"/>
                <a:gd name="connsiteX39" fmla="*/ 147004 w 294085"/>
                <a:gd name="connsiteY39" fmla="*/ 0 h 6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4085" h="608410">
                  <a:moveTo>
                    <a:pt x="82742" y="160192"/>
                  </a:moveTo>
                  <a:lnTo>
                    <a:pt x="91183" y="160192"/>
                  </a:lnTo>
                  <a:lnTo>
                    <a:pt x="97638" y="160192"/>
                  </a:lnTo>
                  <a:lnTo>
                    <a:pt x="196448" y="160192"/>
                  </a:lnTo>
                  <a:lnTo>
                    <a:pt x="202903" y="160192"/>
                  </a:lnTo>
                  <a:lnTo>
                    <a:pt x="211344" y="160192"/>
                  </a:lnTo>
                  <a:cubicBezTo>
                    <a:pt x="221275" y="160192"/>
                    <a:pt x="231702" y="167629"/>
                    <a:pt x="235178" y="177050"/>
                  </a:cubicBezTo>
                  <a:lnTo>
                    <a:pt x="293272" y="357031"/>
                  </a:lnTo>
                  <a:cubicBezTo>
                    <a:pt x="294762" y="362485"/>
                    <a:pt x="294265" y="367939"/>
                    <a:pt x="291286" y="371906"/>
                  </a:cubicBezTo>
                  <a:cubicBezTo>
                    <a:pt x="288307" y="375872"/>
                    <a:pt x="283342" y="378351"/>
                    <a:pt x="277383" y="378351"/>
                  </a:cubicBezTo>
                  <a:lnTo>
                    <a:pt x="262487" y="378351"/>
                  </a:lnTo>
                  <a:cubicBezTo>
                    <a:pt x="252557" y="378351"/>
                    <a:pt x="242129" y="370914"/>
                    <a:pt x="239150" y="360998"/>
                  </a:cubicBezTo>
                  <a:lnTo>
                    <a:pt x="222765" y="309929"/>
                  </a:lnTo>
                  <a:lnTo>
                    <a:pt x="222765" y="379343"/>
                  </a:lnTo>
                  <a:lnTo>
                    <a:pt x="222765" y="382318"/>
                  </a:lnTo>
                  <a:lnTo>
                    <a:pt x="222765" y="575190"/>
                  </a:lnTo>
                  <a:cubicBezTo>
                    <a:pt x="222765" y="593536"/>
                    <a:pt x="207868" y="608410"/>
                    <a:pt x="189497" y="608410"/>
                  </a:cubicBezTo>
                  <a:lnTo>
                    <a:pt x="187014" y="608410"/>
                  </a:lnTo>
                  <a:cubicBezTo>
                    <a:pt x="168642" y="608410"/>
                    <a:pt x="154243" y="593536"/>
                    <a:pt x="154243" y="575190"/>
                  </a:cubicBezTo>
                  <a:lnTo>
                    <a:pt x="154243" y="402150"/>
                  </a:lnTo>
                  <a:lnTo>
                    <a:pt x="139843" y="402150"/>
                  </a:lnTo>
                  <a:lnTo>
                    <a:pt x="139843" y="575190"/>
                  </a:lnTo>
                  <a:cubicBezTo>
                    <a:pt x="139843" y="593536"/>
                    <a:pt x="124947" y="608410"/>
                    <a:pt x="107072" y="608410"/>
                  </a:cubicBezTo>
                  <a:lnTo>
                    <a:pt x="104589" y="608410"/>
                  </a:lnTo>
                  <a:cubicBezTo>
                    <a:pt x="86218" y="608410"/>
                    <a:pt x="71322" y="593536"/>
                    <a:pt x="71322" y="575190"/>
                  </a:cubicBezTo>
                  <a:lnTo>
                    <a:pt x="71322" y="382318"/>
                  </a:lnTo>
                  <a:lnTo>
                    <a:pt x="71322" y="379343"/>
                  </a:lnTo>
                  <a:lnTo>
                    <a:pt x="71322" y="309929"/>
                  </a:lnTo>
                  <a:lnTo>
                    <a:pt x="54936" y="360998"/>
                  </a:lnTo>
                  <a:cubicBezTo>
                    <a:pt x="51957" y="370914"/>
                    <a:pt x="41529" y="378351"/>
                    <a:pt x="31102" y="378351"/>
                  </a:cubicBezTo>
                  <a:lnTo>
                    <a:pt x="16206" y="378351"/>
                  </a:lnTo>
                  <a:cubicBezTo>
                    <a:pt x="10744" y="378351"/>
                    <a:pt x="5779" y="375872"/>
                    <a:pt x="2800" y="371906"/>
                  </a:cubicBezTo>
                  <a:cubicBezTo>
                    <a:pt x="-179" y="367939"/>
                    <a:pt x="-676" y="362485"/>
                    <a:pt x="814" y="357031"/>
                  </a:cubicBezTo>
                  <a:lnTo>
                    <a:pt x="58908" y="177050"/>
                  </a:lnTo>
                  <a:cubicBezTo>
                    <a:pt x="61887" y="167629"/>
                    <a:pt x="72315" y="160192"/>
                    <a:pt x="82742" y="160192"/>
                  </a:cubicBezTo>
                  <a:close/>
                  <a:moveTo>
                    <a:pt x="147004" y="0"/>
                  </a:moveTo>
                  <a:cubicBezTo>
                    <a:pt x="186618" y="0"/>
                    <a:pt x="218732" y="32078"/>
                    <a:pt x="218732" y="71648"/>
                  </a:cubicBezTo>
                  <a:cubicBezTo>
                    <a:pt x="218732" y="111218"/>
                    <a:pt x="186618" y="143296"/>
                    <a:pt x="147004" y="143296"/>
                  </a:cubicBezTo>
                  <a:cubicBezTo>
                    <a:pt x="107390" y="143296"/>
                    <a:pt x="75276" y="111218"/>
                    <a:pt x="75276" y="71648"/>
                  </a:cubicBezTo>
                  <a:cubicBezTo>
                    <a:pt x="75276" y="32078"/>
                    <a:pt x="107390" y="0"/>
                    <a:pt x="1470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8000">
                  <a:schemeClr val="accent1">
                    <a:lumMod val="100000"/>
                  </a:schemeClr>
                </a:gs>
                <a:gs pos="581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</p:sp>
        <p:sp>
          <p:nvSpPr>
            <p:cNvPr id="22" name="CustomText3">
              <a:extLst>
                <a:ext uri="{FF2B5EF4-FFF2-40B4-BE49-F238E27FC236}">
                  <a16:creationId xmlns:a16="http://schemas.microsoft.com/office/drawing/2014/main" xmlns="" id="{94FD6338-B205-4EAF-8CCB-15D319050152}"/>
                </a:ext>
              </a:extLst>
            </p:cNvPr>
            <p:cNvSpPr txBox="1"/>
            <p:nvPr/>
          </p:nvSpPr>
          <p:spPr>
            <a:xfrm flipH="1">
              <a:off x="-540825" y="-121905"/>
              <a:ext cx="1025706" cy="60393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r"/>
              <a:r>
                <a:rPr lang="zh-CN" altLang="en-US" sz="16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文科增加</a:t>
              </a:r>
              <a:endPara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r"/>
              <a:r>
                <a:rPr lang="en-US" altLang="zh-CN" sz="16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9</a:t>
              </a:r>
              <a:r>
                <a:rPr lang="zh-CN" altLang="en-US" sz="16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名</a:t>
              </a:r>
              <a:endParaRPr lang="en-US" altLang="zh-CN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94352F-6ED7-45BA-A285-E9E986F8D707}"/>
              </a:ext>
            </a:extLst>
          </p:cNvPr>
          <p:cNvSpPr/>
          <p:nvPr/>
        </p:nvSpPr>
        <p:spPr>
          <a:xfrm>
            <a:off x="1074466" y="4285758"/>
            <a:ext cx="4469084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总体增加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135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名，其中理科增加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126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名，文科增加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9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名。</a:t>
            </a:r>
          </a:p>
        </p:txBody>
      </p:sp>
    </p:spTree>
    <p:extLst>
      <p:ext uri="{BB962C8B-B14F-4D97-AF65-F5344CB8AC3E}">
        <p14:creationId xmlns:p14="http://schemas.microsoft.com/office/powerpoint/2010/main" val="3114913461"/>
      </p:ext>
    </p:extLst>
  </p:cSld>
  <p:clrMapOvr>
    <a:masterClrMapping/>
  </p:clrMapOvr>
  <p:transition spd="med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310062" y="149960"/>
            <a:ext cx="452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省外计划主要变动情况</a:t>
            </a:r>
          </a:p>
        </p:txBody>
      </p:sp>
      <p:sp>
        <p:nvSpPr>
          <p:cNvPr id="3" name="矩形 2"/>
          <p:cNvSpPr/>
          <p:nvPr/>
        </p:nvSpPr>
        <p:spPr>
          <a:xfrm>
            <a:off x="3625458" y="1472328"/>
            <a:ext cx="20697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部分省计划增减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49</a:t>
            </a:fld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056929" y="2101146"/>
            <a:ext cx="1318952" cy="1318952"/>
            <a:chOff x="915881" y="2249531"/>
            <a:chExt cx="1488845" cy="1488845"/>
          </a:xfrm>
        </p:grpSpPr>
        <p:grpSp>
          <p:nvGrpSpPr>
            <p:cNvPr id="9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54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浙江</a:t>
                </a:r>
                <a:endParaRPr lang="id-ID" b="1" dirty="0"/>
              </a:p>
            </p:txBody>
          </p:sp>
          <p:sp>
            <p:nvSpPr>
              <p:cNvPr id="57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50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523270" y="2101146"/>
            <a:ext cx="1318952" cy="1318952"/>
            <a:chOff x="915881" y="2249531"/>
            <a:chExt cx="1488845" cy="1488845"/>
          </a:xfrm>
        </p:grpSpPr>
        <p:grpSp>
          <p:nvGrpSpPr>
            <p:cNvPr id="64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66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陕西</a:t>
                </a:r>
                <a:endParaRPr lang="id-ID" b="1" dirty="0"/>
              </a:p>
            </p:txBody>
          </p:sp>
          <p:sp>
            <p:nvSpPr>
              <p:cNvPr id="68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5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35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3989612" y="2101146"/>
            <a:ext cx="1318952" cy="1318952"/>
            <a:chOff x="915881" y="2249531"/>
            <a:chExt cx="1488845" cy="1488845"/>
          </a:xfrm>
        </p:grpSpPr>
        <p:grpSp>
          <p:nvGrpSpPr>
            <p:cNvPr id="70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72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重庆</a:t>
                </a:r>
                <a:endParaRPr lang="id-ID" b="1" dirty="0"/>
              </a:p>
            </p:txBody>
          </p:sp>
          <p:sp>
            <p:nvSpPr>
              <p:cNvPr id="74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1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20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455953" y="2101146"/>
            <a:ext cx="1318952" cy="1318952"/>
            <a:chOff x="915881" y="2249531"/>
            <a:chExt cx="1488845" cy="1488845"/>
          </a:xfrm>
        </p:grpSpPr>
        <p:grpSp>
          <p:nvGrpSpPr>
            <p:cNvPr id="76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78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四川</a:t>
                </a:r>
                <a:endParaRPr lang="id-ID" b="1" dirty="0"/>
              </a:p>
            </p:txBody>
          </p:sp>
          <p:sp>
            <p:nvSpPr>
              <p:cNvPr id="80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10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922294" y="2101146"/>
            <a:ext cx="1318952" cy="1318952"/>
            <a:chOff x="915881" y="2249531"/>
            <a:chExt cx="1488845" cy="1488845"/>
          </a:xfrm>
        </p:grpSpPr>
        <p:grpSp>
          <p:nvGrpSpPr>
            <p:cNvPr id="82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84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江西</a:t>
                </a:r>
                <a:endParaRPr lang="id-ID" b="1" dirty="0"/>
              </a:p>
            </p:txBody>
          </p:sp>
          <p:sp>
            <p:nvSpPr>
              <p:cNvPr id="86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3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10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056929" y="3579162"/>
            <a:ext cx="1318952" cy="1318952"/>
            <a:chOff x="915881" y="2249531"/>
            <a:chExt cx="1488845" cy="1488845"/>
          </a:xfrm>
        </p:grpSpPr>
        <p:grpSp>
          <p:nvGrpSpPr>
            <p:cNvPr id="88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90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广西</a:t>
                </a:r>
                <a:endParaRPr lang="id-ID" b="1" dirty="0"/>
              </a:p>
            </p:txBody>
          </p:sp>
          <p:sp>
            <p:nvSpPr>
              <p:cNvPr id="92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9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100" dirty="0">
                  <a:solidFill>
                    <a:schemeClr val="bg1"/>
                  </a:solidFill>
                  <a:latin typeface="Impact" panose="020B0806030902050204" pitchFamily="34" charset="0"/>
                </a:rPr>
                <a:t>5</a:t>
              </a:r>
              <a:endParaRPr lang="en-AU" sz="21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523270" y="3579162"/>
            <a:ext cx="1318952" cy="1318952"/>
            <a:chOff x="915881" y="2249531"/>
            <a:chExt cx="1488845" cy="1488845"/>
          </a:xfrm>
        </p:grpSpPr>
        <p:grpSp>
          <p:nvGrpSpPr>
            <p:cNvPr id="94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96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江苏</a:t>
                </a:r>
                <a:endParaRPr lang="id-ID" b="1" dirty="0"/>
              </a:p>
            </p:txBody>
          </p:sp>
          <p:sp>
            <p:nvSpPr>
              <p:cNvPr id="98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3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989612" y="3579162"/>
            <a:ext cx="1318952" cy="1318952"/>
            <a:chOff x="915881" y="2249531"/>
            <a:chExt cx="1488845" cy="1488845"/>
          </a:xfrm>
        </p:grpSpPr>
        <p:grpSp>
          <p:nvGrpSpPr>
            <p:cNvPr id="100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102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上海</a:t>
                </a:r>
                <a:endParaRPr lang="id-ID" b="1" dirty="0"/>
              </a:p>
            </p:txBody>
          </p:sp>
          <p:sp>
            <p:nvSpPr>
              <p:cNvPr id="104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chemeClr val="accent1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1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5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5455953" y="3579162"/>
            <a:ext cx="1318952" cy="1318952"/>
            <a:chOff x="915881" y="2249531"/>
            <a:chExt cx="1488845" cy="1488845"/>
          </a:xfrm>
        </p:grpSpPr>
        <p:grpSp>
          <p:nvGrpSpPr>
            <p:cNvPr id="106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108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山东</a:t>
                </a:r>
                <a:endParaRPr lang="id-ID" b="1" dirty="0"/>
              </a:p>
            </p:txBody>
          </p:sp>
          <p:sp>
            <p:nvSpPr>
              <p:cNvPr id="110" name="íṥḷïḍe"/>
              <p:cNvSpPr/>
              <p:nvPr/>
            </p:nvSpPr>
            <p:spPr>
              <a:xfrm>
                <a:off x="2143155" y="1968316"/>
                <a:ext cx="558736" cy="558736"/>
              </a:xfrm>
              <a:prstGeom prst="ellipse">
                <a:avLst/>
              </a:prstGeom>
              <a:solidFill>
                <a:srgbClr val="C00000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7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- 1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6922294" y="3579162"/>
            <a:ext cx="1318952" cy="1318952"/>
            <a:chOff x="915881" y="2249531"/>
            <a:chExt cx="1488845" cy="1488845"/>
          </a:xfrm>
        </p:grpSpPr>
        <p:grpSp>
          <p:nvGrpSpPr>
            <p:cNvPr id="112" name="ïṥḷïḋe"/>
            <p:cNvGrpSpPr/>
            <p:nvPr/>
          </p:nvGrpSpPr>
          <p:grpSpPr>
            <a:xfrm>
              <a:off x="915881" y="2249531"/>
              <a:ext cx="1488845" cy="1488845"/>
              <a:chOff x="1625128" y="1748454"/>
              <a:chExt cx="1594793" cy="1594793"/>
            </a:xfrm>
          </p:grpSpPr>
          <p:sp>
            <p:nvSpPr>
              <p:cNvPr id="114" name="ïśľíḋe"/>
              <p:cNvSpPr/>
              <p:nvPr/>
            </p:nvSpPr>
            <p:spPr>
              <a:xfrm>
                <a:off x="1625128" y="1748454"/>
                <a:ext cx="1594793" cy="1594793"/>
              </a:xfrm>
              <a:prstGeom prst="roundRect">
                <a:avLst>
                  <a:gd name="adj" fmla="val 4178"/>
                </a:avLst>
              </a:prstGeom>
              <a:solidFill>
                <a:schemeClr val="bg1"/>
              </a:solidFill>
              <a:ln w="3175" cap="rnd">
                <a:solidFill>
                  <a:schemeClr val="bg1">
                    <a:lumMod val="75000"/>
                  </a:schemeClr>
                </a:solidFill>
                <a:prstDash val="sysDot"/>
                <a:round/>
                <a:headEnd/>
                <a:tailEnd/>
              </a:ln>
              <a:effectLst>
                <a:outerShdw blurRad="63500" dist="381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iṣľîḍè">
                <a:extLst>
                  <a:ext uri="{FF2B5EF4-FFF2-40B4-BE49-F238E27FC236}">
                    <a16:creationId xmlns:a16="http://schemas.microsoft.com/office/drawing/2014/main" xmlns="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1780130" y="2676689"/>
                <a:ext cx="1284788" cy="446696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r>
                  <a:rPr lang="zh-CN" altLang="en-US" b="1" dirty="0"/>
                  <a:t>湖南</a:t>
                </a:r>
                <a:endParaRPr lang="id-ID" b="1" dirty="0"/>
              </a:p>
            </p:txBody>
          </p:sp>
          <p:sp>
            <p:nvSpPr>
              <p:cNvPr id="116" name="íṥḷïḍe"/>
              <p:cNvSpPr/>
              <p:nvPr/>
            </p:nvSpPr>
            <p:spPr>
              <a:xfrm>
                <a:off x="2128607" y="1957990"/>
                <a:ext cx="558736" cy="558736"/>
              </a:xfrm>
              <a:prstGeom prst="ellipse">
                <a:avLst/>
              </a:prstGeom>
              <a:solidFill>
                <a:srgbClr val="C00000"/>
              </a:solidFill>
              <a:ln w="3175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685766"/>
                <a:endParaRPr lang="zh-CN" altLang="en-US" sz="15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3" name="îṥḷiḓê">
              <a:extLst>
                <a:ext uri="{FF2B5EF4-FFF2-40B4-BE49-F238E27FC236}">
                  <a16:creationId xmlns:a16="http://schemas.microsoft.com/office/drawing/2014/main" xmlns="" id="{8B7886AF-3661-4F55-9366-3BA1F48AE16D}"/>
                </a:ext>
              </a:extLst>
            </p:cNvPr>
            <p:cNvSpPr/>
            <p:nvPr/>
          </p:nvSpPr>
          <p:spPr>
            <a:xfrm>
              <a:off x="1348292" y="2469742"/>
              <a:ext cx="609461" cy="696056"/>
            </a:xfrm>
            <a:prstGeom prst="rect">
              <a:avLst/>
            </a:prstGeom>
          </p:spPr>
          <p:txBody>
            <a:bodyPr wrap="square" lIns="68580" tIns="34290" rIns="68580" bIns="34290">
              <a:norm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pitchFamily="34" charset="0"/>
                </a:rPr>
                <a:t>-2</a:t>
              </a:r>
              <a:endParaRPr lang="en-A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644166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92BF4AF-FAC9-404F-98D1-363ED6A73BB7}"/>
              </a:ext>
            </a:extLst>
          </p:cNvPr>
          <p:cNvSpPr/>
          <p:nvPr/>
        </p:nvSpPr>
        <p:spPr>
          <a:xfrm>
            <a:off x="803564" y="1480020"/>
            <a:ext cx="3809707" cy="40877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文本框 1"/>
          <p:cNvSpPr txBox="1"/>
          <p:nvPr/>
        </p:nvSpPr>
        <p:spPr>
          <a:xfrm>
            <a:off x="2081596" y="97919"/>
            <a:ext cx="493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（二）招宣工作的重要性</a:t>
            </a:r>
          </a:p>
        </p:txBody>
      </p:sp>
      <p:sp>
        <p:nvSpPr>
          <p:cNvPr id="3" name="矩形 2"/>
          <p:cNvSpPr/>
          <p:nvPr/>
        </p:nvSpPr>
        <p:spPr>
          <a:xfrm>
            <a:off x="4535361" y="3406957"/>
            <a:ext cx="3701005" cy="198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40000"/>
              </a:lnSpc>
              <a:buClr>
                <a:srgbClr val="C00000"/>
              </a:buClr>
              <a:buFont typeface="Wingdings" pitchFamily="2" charset="2"/>
              <a:buChar char="l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当高校某些专业处于无或少学生报考时，往往容易面临撤消或被合并的困境。从另一个角度讲，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招生宣传工作的到位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，也是各专业招收到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优质生源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的方式之一。</a:t>
            </a:r>
          </a:p>
        </p:txBody>
      </p:sp>
      <p:sp>
        <p:nvSpPr>
          <p:cNvPr id="12" name="文本框 16"/>
          <p:cNvSpPr txBox="1"/>
          <p:nvPr/>
        </p:nvSpPr>
        <p:spPr>
          <a:xfrm>
            <a:off x="1006692" y="1865471"/>
            <a:ext cx="1388298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基础不牢</a:t>
            </a:r>
            <a:endParaRPr lang="en-US" altLang="zh-CN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1006692" y="3835131"/>
            <a:ext cx="152885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b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无学生报考    </a:t>
            </a:r>
            <a:endParaRPr lang="en-US" altLang="zh-CN" dirty="0">
              <a:sym typeface="微软雅黑" panose="020B0503020204020204" pitchFamily="34" charset="-122"/>
            </a:endParaRPr>
          </a:p>
        </p:txBody>
      </p:sp>
      <p:sp>
        <p:nvSpPr>
          <p:cNvPr id="14" name="文本框 16"/>
          <p:cNvSpPr txBox="1"/>
          <p:nvPr/>
        </p:nvSpPr>
        <p:spPr>
          <a:xfrm>
            <a:off x="1094774" y="2276294"/>
            <a:ext cx="1193661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地动山摇</a:t>
            </a:r>
          </a:p>
        </p:txBody>
      </p:sp>
      <p:sp>
        <p:nvSpPr>
          <p:cNvPr id="15" name="文本框 17"/>
          <p:cNvSpPr txBox="1"/>
          <p:nvPr/>
        </p:nvSpPr>
        <p:spPr>
          <a:xfrm>
            <a:off x="803563" y="4165656"/>
            <a:ext cx="1996509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专业可能面临撤并</a:t>
            </a:r>
            <a:endParaRPr lang="en-US" altLang="zh-CN" dirty="0">
              <a:sym typeface="微软雅黑" panose="020B0503020204020204" pitchFamily="34" charset="-122"/>
            </a:endParaRPr>
          </a:p>
        </p:txBody>
      </p:sp>
      <p:pic>
        <p:nvPicPr>
          <p:cNvPr id="16" name="图片占位符 17">
            <a:extLst>
              <a:ext uri="{FF2B5EF4-FFF2-40B4-BE49-F238E27FC236}">
                <a16:creationId xmlns:a16="http://schemas.microsoft.com/office/drawing/2014/main" xmlns="" id="{1181845D-DBC8-4C89-88C6-EE46BDD8B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9" t="22718" r="415" b="7276"/>
          <a:stretch/>
        </p:blipFill>
        <p:spPr>
          <a:xfrm>
            <a:off x="4768130" y="1473670"/>
            <a:ext cx="3473115" cy="17427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箭头: 五边形 5">
            <a:extLst>
              <a:ext uri="{FF2B5EF4-FFF2-40B4-BE49-F238E27FC236}">
                <a16:creationId xmlns:a16="http://schemas.microsoft.com/office/drawing/2014/main" xmlns="" id="{254DDB50-C94B-41EE-9237-FDD9CE2D0CDF}"/>
              </a:ext>
            </a:extLst>
          </p:cNvPr>
          <p:cNvSpPr/>
          <p:nvPr/>
        </p:nvSpPr>
        <p:spPr>
          <a:xfrm>
            <a:off x="803563" y="1473670"/>
            <a:ext cx="3654135" cy="382839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箭头: 五边形 17">
            <a:extLst>
              <a:ext uri="{FF2B5EF4-FFF2-40B4-BE49-F238E27FC236}">
                <a16:creationId xmlns:a16="http://schemas.microsoft.com/office/drawing/2014/main" xmlns="" id="{6BBAD988-CBF4-4EE1-B787-78C368291B5F}"/>
              </a:ext>
            </a:extLst>
          </p:cNvPr>
          <p:cNvSpPr/>
          <p:nvPr/>
        </p:nvSpPr>
        <p:spPr>
          <a:xfrm flipH="1">
            <a:off x="1062182" y="3406957"/>
            <a:ext cx="3551089" cy="382839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xmlns="" id="{6B016B92-8C89-4107-A0A1-F4C078BDEE83}"/>
              </a:ext>
            </a:extLst>
          </p:cNvPr>
          <p:cNvSpPr txBox="1"/>
          <p:nvPr/>
        </p:nvSpPr>
        <p:spPr>
          <a:xfrm>
            <a:off x="902754" y="1471774"/>
            <a:ext cx="3912094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抢占生源高地 奠定学校发展基石</a:t>
            </a:r>
          </a:p>
        </p:txBody>
      </p:sp>
      <p:sp>
        <p:nvSpPr>
          <p:cNvPr id="20" name="文本框 10">
            <a:extLst>
              <a:ext uri="{FF2B5EF4-FFF2-40B4-BE49-F238E27FC236}">
                <a16:creationId xmlns:a16="http://schemas.microsoft.com/office/drawing/2014/main" xmlns="" id="{E263A411-80F9-48D8-A68C-54A84960C3EC}"/>
              </a:ext>
            </a:extLst>
          </p:cNvPr>
          <p:cNvSpPr txBox="1"/>
          <p:nvPr/>
        </p:nvSpPr>
        <p:spPr>
          <a:xfrm>
            <a:off x="1219200" y="3411685"/>
            <a:ext cx="323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不进则退 院系面临撤并困难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xmlns="" id="{56CF0B5C-623A-49A2-B19E-43F1F48C2000}"/>
              </a:ext>
            </a:extLst>
          </p:cNvPr>
          <p:cNvSpPr txBox="1"/>
          <p:nvPr/>
        </p:nvSpPr>
        <p:spPr>
          <a:xfrm>
            <a:off x="2705423" y="1850093"/>
            <a:ext cx="152885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生源质量优 </a:t>
            </a:r>
            <a:endParaRPr lang="en-US" altLang="zh-CN" b="1" dirty="0">
              <a:solidFill>
                <a:srgbClr val="002B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xmlns="" id="{EDCA7C56-24B8-4EAE-B14E-2C2475A5EE06}"/>
              </a:ext>
            </a:extLst>
          </p:cNvPr>
          <p:cNvSpPr txBox="1"/>
          <p:nvPr/>
        </p:nvSpPr>
        <p:spPr>
          <a:xfrm>
            <a:off x="2528206" y="2254586"/>
            <a:ext cx="1864820" cy="105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学校层次提升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利于学科建设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利于专业评估</a:t>
            </a: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xmlns="" id="{67C0DC9B-0686-400E-BA69-660BABCDC9D0}"/>
              </a:ext>
            </a:extLst>
          </p:cNvPr>
          <p:cNvSpPr txBox="1"/>
          <p:nvPr/>
        </p:nvSpPr>
        <p:spPr>
          <a:xfrm>
            <a:off x="2690913" y="3835131"/>
            <a:ext cx="1528859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b="1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生源质量好 </a:t>
            </a:r>
            <a:endParaRPr lang="en-US" altLang="zh-CN" dirty="0">
              <a:sym typeface="微软雅黑" panose="020B0503020204020204" pitchFamily="34" charset="-122"/>
            </a:endParaRPr>
          </a:p>
        </p:txBody>
      </p:sp>
      <p:sp>
        <p:nvSpPr>
          <p:cNvPr id="24" name="文本框 17">
            <a:extLst>
              <a:ext uri="{FF2B5EF4-FFF2-40B4-BE49-F238E27FC236}">
                <a16:creationId xmlns:a16="http://schemas.microsoft.com/office/drawing/2014/main" xmlns="" id="{E054C444-6955-4C4B-AF2E-D13A3551CF4F}"/>
              </a:ext>
            </a:extLst>
          </p:cNvPr>
          <p:cNvSpPr txBox="1"/>
          <p:nvPr/>
        </p:nvSpPr>
        <p:spPr>
          <a:xfrm>
            <a:off x="2576157" y="4165654"/>
            <a:ext cx="1996509" cy="134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老师教起来顺手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zh-CN" altLang="en-US" dirty="0">
                <a:sym typeface="微软雅黑" panose="020B0503020204020204" pitchFamily="34" charset="-122"/>
              </a:rPr>
              <a:t>学生培养质量高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zh-CN" altLang="en-US" dirty="0">
                <a:sym typeface="微软雅黑" panose="020B0503020204020204" pitchFamily="34" charset="-122"/>
              </a:rPr>
              <a:t>学生升学深造高</a:t>
            </a:r>
            <a:endParaRPr lang="en-US" altLang="zh-CN" dirty="0">
              <a:sym typeface="微软雅黑" panose="020B0503020204020204" pitchFamily="34" charset="-122"/>
            </a:endParaRPr>
          </a:p>
          <a:p>
            <a:r>
              <a:rPr lang="zh-CN" altLang="en-US" dirty="0">
                <a:sym typeface="微软雅黑" panose="020B0503020204020204" pitchFamily="34" charset="-122"/>
              </a:rPr>
              <a:t>学生就业渠道广</a:t>
            </a:r>
          </a:p>
        </p:txBody>
      </p:sp>
    </p:spTree>
    <p:extLst>
      <p:ext uri="{BB962C8B-B14F-4D97-AF65-F5344CB8AC3E}">
        <p14:creationId xmlns:p14="http://schemas.microsoft.com/office/powerpoint/2010/main" val="1350705588"/>
      </p:ext>
    </p:extLst>
  </p:cSld>
  <p:clrMapOvr>
    <a:masterClrMapping/>
  </p:clrMapOvr>
  <p:transition spd="med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28493"/>
              </p:ext>
            </p:extLst>
          </p:nvPr>
        </p:nvGraphicFramePr>
        <p:xfrm>
          <a:off x="1085891" y="2085666"/>
          <a:ext cx="6883577" cy="2919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32">
                  <a:extLst>
                    <a:ext uri="{9D8B030D-6E8A-4147-A177-3AD203B41FA5}">
                      <a16:colId xmlns:a16="http://schemas.microsoft.com/office/drawing/2014/main" xmlns="" val="3713155055"/>
                    </a:ext>
                  </a:extLst>
                </a:gridCol>
                <a:gridCol w="1304732">
                  <a:extLst>
                    <a:ext uri="{9D8B030D-6E8A-4147-A177-3AD203B41FA5}">
                      <a16:colId xmlns:a16="http://schemas.microsoft.com/office/drawing/2014/main" xmlns="" val="2950997120"/>
                    </a:ext>
                  </a:extLst>
                </a:gridCol>
                <a:gridCol w="1304732">
                  <a:extLst>
                    <a:ext uri="{9D8B030D-6E8A-4147-A177-3AD203B41FA5}">
                      <a16:colId xmlns:a16="http://schemas.microsoft.com/office/drawing/2014/main" xmlns="" val="6584035"/>
                    </a:ext>
                  </a:extLst>
                </a:gridCol>
                <a:gridCol w="1081301">
                  <a:extLst>
                    <a:ext uri="{9D8B030D-6E8A-4147-A177-3AD203B41FA5}">
                      <a16:colId xmlns:a16="http://schemas.microsoft.com/office/drawing/2014/main" xmlns="" val="1340231779"/>
                    </a:ext>
                  </a:extLst>
                </a:gridCol>
                <a:gridCol w="1888080">
                  <a:extLst>
                    <a:ext uri="{9D8B030D-6E8A-4147-A177-3AD203B41FA5}">
                      <a16:colId xmlns:a16="http://schemas.microsoft.com/office/drawing/2014/main" xmlns="" val="2409682304"/>
                    </a:ext>
                  </a:extLst>
                </a:gridCol>
              </a:tblGrid>
              <a:tr h="583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  <a:endParaRPr lang="en-US" alt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省份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</a:t>
                      </a:r>
                      <a:endParaRPr lang="en-US" alt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助产学</a:t>
                      </a:r>
                      <a:endParaRPr lang="en-US" altLang="zh-CN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</a:t>
                      </a:r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卓越班</a:t>
                      </a:r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61332892"/>
                  </a:ext>
                </a:extLst>
              </a:tr>
              <a:tr h="583894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辽宁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216913185"/>
                  </a:ext>
                </a:extLst>
              </a:tr>
              <a:tr h="583894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河南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601312780"/>
                  </a:ext>
                </a:extLst>
              </a:tr>
              <a:tr h="583894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甘肃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746911686"/>
                  </a:ext>
                </a:extLst>
              </a:tr>
              <a:tr h="58389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提前批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321645668"/>
                  </a:ext>
                </a:extLst>
              </a:tr>
            </a:tbl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265739" y="113161"/>
            <a:ext cx="452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省外计划主要变动情况</a:t>
            </a:r>
          </a:p>
        </p:txBody>
      </p:sp>
      <p:sp>
        <p:nvSpPr>
          <p:cNvPr id="3" name="矩形 2"/>
          <p:cNvSpPr/>
          <p:nvPr/>
        </p:nvSpPr>
        <p:spPr>
          <a:xfrm>
            <a:off x="3523160" y="1321612"/>
            <a:ext cx="233910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护理单列或提前批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057935"/>
      </p:ext>
    </p:extLst>
  </p:cSld>
  <p:clrMapOvr>
    <a:masterClrMapping/>
  </p:clrMapOvr>
  <p:transition spd="med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294895" y="128336"/>
            <a:ext cx="452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省内录取排位预测预测原则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065795" y="3785938"/>
            <a:ext cx="7361574" cy="2117557"/>
            <a:chOff x="1100218" y="3867150"/>
            <a:chExt cx="9815432" cy="2823409"/>
          </a:xfrm>
        </p:grpSpPr>
        <p:sp>
          <p:nvSpPr>
            <p:cNvPr id="28" name="矩形 27"/>
            <p:cNvSpPr/>
            <p:nvPr/>
          </p:nvSpPr>
          <p:spPr>
            <a:xfrm>
              <a:off x="1100218" y="3867150"/>
              <a:ext cx="9815432" cy="2823409"/>
            </a:xfrm>
            <a:prstGeom prst="rect">
              <a:avLst/>
            </a:prstGeom>
            <a:solidFill>
              <a:srgbClr val="FBE5D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369259" y="4658035"/>
              <a:ext cx="9277351" cy="1719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热门的临床医学专业，预计理科排位前1.8万名报考录取机会比较大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理科排位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前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7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500名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报考临床医学(卓越创新班)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理科排位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前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6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500名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报考临床医学(本硕博连读)录取机会比较大</a:t>
              </a:r>
            </a:p>
          </p:txBody>
        </p:sp>
        <p:sp>
          <p:nvSpPr>
            <p:cNvPr id="2" name="五边形 1"/>
            <p:cNvSpPr/>
            <p:nvPr/>
          </p:nvSpPr>
          <p:spPr>
            <a:xfrm>
              <a:off x="1100218" y="4028826"/>
              <a:ext cx="3330776" cy="62865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object 9"/>
            <p:cNvSpPr txBox="1"/>
            <p:nvPr/>
          </p:nvSpPr>
          <p:spPr>
            <a:xfrm>
              <a:off x="1356373" y="4128922"/>
              <a:ext cx="3074621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能否被热门专业录取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65795" y="1365013"/>
            <a:ext cx="7361574" cy="2159051"/>
            <a:chOff x="1100218" y="1638300"/>
            <a:chExt cx="9815432" cy="2878734"/>
          </a:xfrm>
        </p:grpSpPr>
        <p:sp>
          <p:nvSpPr>
            <p:cNvPr id="29" name="矩形 28"/>
            <p:cNvSpPr/>
            <p:nvPr/>
          </p:nvSpPr>
          <p:spPr>
            <a:xfrm>
              <a:off x="1100218" y="1638300"/>
              <a:ext cx="9815432" cy="2878734"/>
            </a:xfrm>
            <a:prstGeom prst="rect">
              <a:avLst/>
            </a:prstGeom>
            <a:solidFill>
              <a:srgbClr val="DAE3F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69259" y="2453352"/>
              <a:ext cx="9277351" cy="1805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广东理科排位前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4.8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万、文科排位前1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.5</a:t>
              </a: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万，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报考我校被录取的机会比较大</a:t>
              </a:r>
            </a:p>
            <a:p>
              <a:pPr>
                <a:spcBef>
                  <a:spcPts val="1200"/>
                </a:spcBef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凡高于最低录取分数线且选择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“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服从调剂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”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，</a:t>
              </a:r>
              <a:r>
                <a:rPr lang="en-US" altLang="zh-CN" b="1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将追加预留计划予以录取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3" name="五边形 42"/>
            <p:cNvSpPr/>
            <p:nvPr/>
          </p:nvSpPr>
          <p:spPr>
            <a:xfrm>
              <a:off x="1100218" y="1776206"/>
              <a:ext cx="3330776" cy="628650"/>
            </a:xfrm>
            <a:prstGeom prst="homePlat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4" name="object 6"/>
            <p:cNvSpPr txBox="1"/>
            <p:nvPr/>
          </p:nvSpPr>
          <p:spPr>
            <a:xfrm>
              <a:off x="1369259" y="1901752"/>
              <a:ext cx="2499053" cy="4103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能否被录取</a:t>
              </a:r>
              <a:endParaRPr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422547"/>
      </p:ext>
    </p:extLst>
  </p:cSld>
  <p:clrMapOvr>
    <a:masterClrMapping/>
  </p:clrMapOvr>
  <p:transition spd="med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294895" y="128336"/>
            <a:ext cx="452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共同努力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810976"/>
              </p:ext>
            </p:extLst>
          </p:nvPr>
        </p:nvGraphicFramePr>
        <p:xfrm>
          <a:off x="747713" y="1523999"/>
          <a:ext cx="7648575" cy="452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889">
                  <a:extLst>
                    <a:ext uri="{9D8B030D-6E8A-4147-A177-3AD203B41FA5}">
                      <a16:colId xmlns:a16="http://schemas.microsoft.com/office/drawing/2014/main" xmlns="" val="2058424846"/>
                    </a:ext>
                  </a:extLst>
                </a:gridCol>
                <a:gridCol w="2936368">
                  <a:extLst>
                    <a:ext uri="{9D8B030D-6E8A-4147-A177-3AD203B41FA5}">
                      <a16:colId xmlns:a16="http://schemas.microsoft.com/office/drawing/2014/main" xmlns="" val="3970667171"/>
                    </a:ext>
                  </a:extLst>
                </a:gridCol>
                <a:gridCol w="2820318">
                  <a:extLst>
                    <a:ext uri="{9D8B030D-6E8A-4147-A177-3AD203B41FA5}">
                      <a16:colId xmlns:a16="http://schemas.microsoft.com/office/drawing/2014/main" xmlns="" val="2963635527"/>
                    </a:ext>
                  </a:extLst>
                </a:gridCol>
              </a:tblGrid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主题或参加单位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直播平台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333318610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5.1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临床医学（二临）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865781885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5.7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儿科学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3370153798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5.8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康复治疗学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1625196839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5.16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广州市第六中学</a:t>
                      </a:r>
                      <a:r>
                        <a:rPr lang="zh-CN" altLang="en-US" sz="140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宣讲（二临、公卫）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1006923039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5.23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中医药学院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720469332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6.25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6.26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中医药学院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591077129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百度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、哔哩哔哩、抖音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3151301829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7.13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7.14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卫生管理学院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百度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、哔哩哔哩、抖音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4239537242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7.16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金牌专业联展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新浪、哔哩哔哩、抖音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903567460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7.19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第二临床医学院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腾讯课堂、抖音、哔哩哔哩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1449360666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7.24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王牌专业宣讲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腾讯、哔哩哔哩、抖音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3706918442"/>
                  </a:ext>
                </a:extLst>
              </a:tr>
              <a:tr h="3480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7.26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校园云开放日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微信、哔哩哔哩、抖音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938" marR="3938" marT="3938" marB="0" anchor="ctr"/>
                </a:tc>
                <a:extLst>
                  <a:ext uri="{0D108BD9-81ED-4DB2-BD59-A6C34878D82A}">
                    <a16:rowId xmlns:a16="http://schemas.microsoft.com/office/drawing/2014/main" xmlns="" val="239871324"/>
                  </a:ext>
                </a:extLst>
              </a:tr>
            </a:tbl>
          </a:graphicData>
        </a:graphic>
      </p:graphicFrame>
      <p:sp>
        <p:nvSpPr>
          <p:cNvPr id="21" name="矩形 20"/>
          <p:cNvSpPr/>
          <p:nvPr/>
        </p:nvSpPr>
        <p:spPr>
          <a:xfrm>
            <a:off x="2729188" y="978712"/>
            <a:ext cx="368562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 smtClean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在线直播场次（不完全统计）</a:t>
            </a:r>
            <a:endParaRPr lang="zh-CN" altLang="en-US" sz="21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548855"/>
      </p:ext>
    </p:extLst>
  </p:cSld>
  <p:clrMapOvr>
    <a:masterClrMapping/>
  </p:clrMapOvr>
  <p:transition spd="med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294895" y="128336"/>
            <a:ext cx="452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录取工作安排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656587" y="854887"/>
            <a:ext cx="18004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100" b="1" dirty="0" smtClean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阅档大致安排</a:t>
            </a:r>
            <a:endParaRPr lang="zh-CN" altLang="en-US" sz="2100" b="1" dirty="0">
              <a:solidFill>
                <a:srgbClr val="4472C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538376"/>
              </p:ext>
            </p:extLst>
          </p:nvPr>
        </p:nvGraphicFramePr>
        <p:xfrm>
          <a:off x="790575" y="1270388"/>
          <a:ext cx="7826410" cy="5394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225">
                  <a:extLst>
                    <a:ext uri="{9D8B030D-6E8A-4147-A177-3AD203B41FA5}">
                      <a16:colId xmlns:a16="http://schemas.microsoft.com/office/drawing/2014/main" xmlns="" val="21037943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515334166"/>
                    </a:ext>
                  </a:extLst>
                </a:gridCol>
                <a:gridCol w="3664069">
                  <a:extLst>
                    <a:ext uri="{9D8B030D-6E8A-4147-A177-3AD203B41FA5}">
                      <a16:colId xmlns:a16="http://schemas.microsoft.com/office/drawing/2014/main" xmlns="" val="2099976000"/>
                    </a:ext>
                  </a:extLst>
                </a:gridCol>
                <a:gridCol w="2285916">
                  <a:extLst>
                    <a:ext uri="{9D8B030D-6E8A-4147-A177-3AD203B41FA5}">
                      <a16:colId xmlns:a16="http://schemas.microsoft.com/office/drawing/2014/main" xmlns="" val="3662659724"/>
                    </a:ext>
                  </a:extLst>
                </a:gridCol>
              </a:tblGrid>
              <a:tr h="2054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时间安排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0549050"/>
                  </a:ext>
                </a:extLst>
              </a:tr>
              <a:tr h="2054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主班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副班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713098169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卫生管理学院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4107630829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卫生管理学院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护理学院 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3055004896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中医药学院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335412793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中医药学院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296354029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2216077067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外国语学院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9565041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生物医学工程学院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2757806989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生物医学工程学院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202136245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检验与生物技术学院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公共卫生学院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49703286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公共卫生学院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检验与生物技术学院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235375263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第一临床医学院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第二临床医学院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1525859269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第二临床医学院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第一临床医学院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extLst>
                  <a:ext uri="{0D108BD9-81ED-4DB2-BD59-A6C34878D82A}">
                    <a16:rowId xmlns:a16="http://schemas.microsoft.com/office/drawing/2014/main" xmlns="" val="4098442529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7780030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中医药学院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8533270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生物医学工程学院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683325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药学院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9100106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第一临床医学院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8622272"/>
                  </a:ext>
                </a:extLst>
              </a:tr>
              <a:tr h="2054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  <a:r>
                        <a:rPr lang="zh-CN" altLang="en-US" sz="1400" b="1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第二临床医学院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5353647"/>
                  </a:ext>
                </a:extLst>
              </a:tr>
              <a:tr h="44099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-8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日集中阅档期间，安排主、副班值班，负责学院每天安排</a:t>
                      </a:r>
                      <a:r>
                        <a:rPr lang="en-US" altLang="zh-CN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名值班人员，值班员请保持电话畅通，并根据招生办工作需要随时到达阅档现场</a:t>
                      </a:r>
                      <a:r>
                        <a:rPr lang="zh-CN" altLang="en-US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；由于广东录取人数较多，在广东省阅档期间，需根据工作需要抽调各学院人员参加阅档工作；</a:t>
                      </a:r>
                      <a:endParaRPr lang="zh-CN" altLang="en-US" sz="105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224954"/>
                  </a:ext>
                </a:extLst>
              </a:tr>
              <a:tr h="300678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部分提前批招生的安排：</a:t>
                      </a:r>
                      <a:r>
                        <a:rPr lang="zh-CN" altLang="en-US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</a:t>
                      </a:r>
                      <a:r>
                        <a:rPr lang="en-US" altLang="zh-CN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日，</a:t>
                      </a:r>
                      <a:r>
                        <a:rPr lang="zh-CN" altLang="en-US" sz="105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广西时间待定</a:t>
                      </a:r>
                      <a:endParaRPr lang="zh-CN" altLang="en-US" sz="1050" b="1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8556719"/>
                  </a:ext>
                </a:extLst>
              </a:tr>
              <a:tr h="300678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altLang="zh-CN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050" b="1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由于</a:t>
                      </a:r>
                      <a:r>
                        <a:rPr lang="zh-CN" altLang="en-US" sz="1050" b="1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专科录取时间分散，暂不安排值班，专科投档期间，请护理学院协助阅档录取工作。</a:t>
                      </a:r>
                      <a:endParaRPr lang="zh-CN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233" marR="4233" marT="423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283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902097"/>
      </p:ext>
    </p:extLst>
  </p:cSld>
  <p:clrMapOvr>
    <a:masterClrMapping/>
  </p:clrMapOvr>
  <p:transition spd="med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4964AFE3-C9CD-41D1-A654-D351A9E1643E}"/>
              </a:ext>
            </a:extLst>
          </p:cNvPr>
          <p:cNvSpPr/>
          <p:nvPr/>
        </p:nvSpPr>
        <p:spPr>
          <a:xfrm>
            <a:off x="2294895" y="128336"/>
            <a:ext cx="452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联系方式及平台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83585" y="1197317"/>
            <a:ext cx="602212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院校代码：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12121</a:t>
            </a:r>
          </a:p>
          <a:p>
            <a:pPr marL="257175" indent="-257175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学校地址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 </a:t>
            </a: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广州市沙太南路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1023</a:t>
            </a: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号</a:t>
            </a:r>
          </a:p>
          <a:p>
            <a:pPr marL="257175" indent="-257175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招生网址：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  <a:hlinkClick r:id="rId3"/>
              </a:rPr>
              <a:t>http://portal.smu.edu.cn/bkzs/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7175" indent="-257175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咨询电话：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020-61648502</a:t>
            </a: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61648504</a:t>
            </a:r>
            <a:endParaRPr lang="zh-CN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7175" indent="-257175" algn="just">
              <a:lnSpc>
                <a:spcPct val="15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zh-CN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微信号：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nfykdzs</a:t>
            </a:r>
            <a:endParaRPr lang="zh-CN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93319" y="3624145"/>
            <a:ext cx="1840370" cy="1867950"/>
            <a:chOff x="3527690" y="3536139"/>
            <a:chExt cx="2755856" cy="312892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690" y="3536139"/>
              <a:ext cx="2755856" cy="2755856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553178" y="6201075"/>
              <a:ext cx="2568236" cy="463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ts val="450"/>
                </a:spcBef>
                <a:spcAft>
                  <a:spcPts val="450"/>
                </a:spcAft>
              </a:pPr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南医大招生微信公众号</a:t>
              </a:r>
              <a:endParaRPr lang="zh-CN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37" y="3635756"/>
            <a:ext cx="1593122" cy="1824009"/>
          </a:xfrm>
          <a:prstGeom prst="rect">
            <a:avLst/>
          </a:prstGeom>
        </p:spPr>
      </p:pic>
      <p:pic>
        <p:nvPicPr>
          <p:cNvPr id="19" name="Picture 2" descr="C:\Users\ASUS\Documents\Tencent Files\2453249017\Image\C2C\E5184CA94A6C04AFB96EB60CD80D614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81" y="3672432"/>
            <a:ext cx="1254152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SUS\Documents\Tencent Files\2453249017\Image\C2C\312DAF25185DFB3988AE22B25C04194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60" y="3681636"/>
            <a:ext cx="132892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17269"/>
      </p:ext>
    </p:extLst>
  </p:cSld>
  <p:clrMapOvr>
    <a:masterClrMapping/>
  </p:clrMapOvr>
  <p:transition spd="med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"/>
          <p:cNvSpPr txBox="1"/>
          <p:nvPr/>
        </p:nvSpPr>
        <p:spPr>
          <a:xfrm>
            <a:off x="1080036" y="2508727"/>
            <a:ext cx="7219757" cy="590931"/>
          </a:xfrm>
          <a:prstGeom prst="rect">
            <a:avLst/>
          </a:prstGeom>
          <a:ln w="12700">
            <a:miter lim="400000"/>
          </a:ln>
        </p:spPr>
        <p:txBody>
          <a:bodyPr wrap="square" lIns="34289" rIns="34289">
            <a:spAutoFit/>
          </a:bodyPr>
          <a:lstStyle>
            <a:lvl1pPr algn="ctr">
              <a:lnSpc>
                <a:spcPct val="90000"/>
              </a:lnSpc>
              <a:defRPr sz="2800" spc="30"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rPr lang="zh-CN" altLang="en-US" sz="3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招生宣传靠大家，感谢您的支持！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128DF602-ABFB-4273-8747-BA121D8442C7}"/>
              </a:ext>
            </a:extLst>
          </p:cNvPr>
          <p:cNvCxnSpPr/>
          <p:nvPr/>
        </p:nvCxnSpPr>
        <p:spPr>
          <a:xfrm>
            <a:off x="1242000" y="2221491"/>
            <a:ext cx="6660000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5DB50CE9-7C49-438F-975F-CFADB61672D5}"/>
              </a:ext>
            </a:extLst>
          </p:cNvPr>
          <p:cNvCxnSpPr/>
          <p:nvPr/>
        </p:nvCxnSpPr>
        <p:spPr>
          <a:xfrm>
            <a:off x="1242000" y="3386893"/>
            <a:ext cx="6660000" cy="0"/>
          </a:xfrm>
          <a:prstGeom prst="line">
            <a:avLst/>
          </a:prstGeom>
          <a:ln w="381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7641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8829113"/>
              </p:ext>
            </p:extLst>
          </p:nvPr>
        </p:nvGraphicFramePr>
        <p:xfrm>
          <a:off x="1000123" y="1297402"/>
          <a:ext cx="7072312" cy="447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4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院校名称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2019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2018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同比上升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中山大学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9204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6878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-2326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华南理工大学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10169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9301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-868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暨南大学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22092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15383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-6709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深圳大学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24006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20289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-3717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华南师范大学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26823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23716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-3107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汕头大学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42486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31043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-11443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45222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32398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-12824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南方医科大学</a:t>
                      </a:r>
                      <a:endParaRPr lang="zh-CN" alt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47787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38866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-8921</a:t>
                      </a:r>
                      <a:endParaRPr lang="en-US" altLang="zh-CN" sz="14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广东工业大学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52911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50277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-2634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广州大学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54853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53478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-1375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华南农业大学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62205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43159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-19046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广东财经大学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63842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59946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-3896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9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广州中医药大学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66328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57447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b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-8881</a:t>
                      </a:r>
                      <a:endParaRPr lang="en-US" altLang="zh-CN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6" name="矩形 25"/>
          <p:cNvSpPr/>
          <p:nvPr/>
        </p:nvSpPr>
        <p:spPr>
          <a:xfrm>
            <a:off x="1930438" y="132719"/>
            <a:ext cx="521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理科首次投档情况最低排位对比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989152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159948"/>
              </p:ext>
            </p:extLst>
          </p:nvPr>
        </p:nvGraphicFramePr>
        <p:xfrm>
          <a:off x="1014412" y="1528802"/>
          <a:ext cx="7115176" cy="3425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7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74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39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08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学校名称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2019</a:t>
                      </a:r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年最低排位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年最低排位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上升排位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广东技术师范大学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85937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96192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10255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广州医科大学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53065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53525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460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广东医科大学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102728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110692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7964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仲恺农业工程学院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107043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109538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2495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广州航海学院</a:t>
                      </a:r>
                      <a:endParaRPr lang="en-US" altLang="zh-CN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112789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116112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3323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广东海洋大学</a:t>
                      </a:r>
                      <a:endParaRPr lang="en-US" altLang="zh-CN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120569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127880</a:t>
                      </a:r>
                      <a:endParaRPr lang="zh-CN" altLang="en-US" sz="17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7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微软雅黑" panose="020B0503020204020204" pitchFamily="34" charset="-122"/>
                        </a:rPr>
                        <a:t>7311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2023309" y="149151"/>
            <a:ext cx="521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理科首次投档情况最低排位对比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937425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48577" y="4549423"/>
            <a:ext cx="1640001" cy="793395"/>
            <a:chOff x="6804946" y="4308277"/>
            <a:chExt cx="2186668" cy="1057861"/>
          </a:xfrm>
        </p:grpSpPr>
        <p:sp>
          <p:nvSpPr>
            <p:cNvPr id="25" name="Rectangle 24"/>
            <p:cNvSpPr/>
            <p:nvPr/>
          </p:nvSpPr>
          <p:spPr>
            <a:xfrm>
              <a:off x="6804946" y="4935251"/>
              <a:ext cx="21866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35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°46′  139°45′</a:t>
              </a:r>
              <a:endParaRPr 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13009" y="4308277"/>
              <a:ext cx="1725924" cy="714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1200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こんなに早く老けている</a:t>
              </a:r>
              <a:endParaRPr lang="en-US" sz="12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37" name="图片占位符 3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1" r="20841"/>
          <a:stretch>
            <a:fillRect/>
          </a:stretch>
        </p:blipFill>
        <p:spPr>
          <a:xfrm>
            <a:off x="859835" y="1688225"/>
            <a:ext cx="1885950" cy="3128963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2890735" y="1605424"/>
            <a:ext cx="553838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</a:pP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en-US" altLang="zh-CN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 </a:t>
            </a: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国家政策在变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招生宣传必须听党的话，跟着党走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体现：批次合并，高校不再受批次控制线保护（风险与机遇并存）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志愿填报以“专业+院校”为单位（每个专业独立承担风险）</a:t>
            </a:r>
          </a:p>
          <a:p>
            <a:pPr algn="just">
              <a:spcBef>
                <a:spcPts val="900"/>
              </a:spcBef>
            </a:pP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lang="en-US" altLang="zh-CN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. </a:t>
            </a:r>
            <a:r>
              <a:rPr lang="zh-CN" altLang="en-US" sz="2100" b="1" dirty="0">
                <a:solidFill>
                  <a:srgbClr val="002B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学校招生内容在变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需做到因校制宜，与时俱进</a:t>
            </a:r>
          </a:p>
          <a:p>
            <a:pPr marL="257175" indent="-257175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体现：是否有专业停招、新招；是否有冷门专业；是否有单科限选要求或单科成绩要求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2033174" y="133806"/>
            <a:ext cx="5201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（三）招宣工作的必要性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158336" y="1802562"/>
            <a:ext cx="6958517" cy="3033427"/>
            <a:chOff x="1239153" y="1722476"/>
            <a:chExt cx="9278022" cy="4348715"/>
          </a:xfrm>
        </p:grpSpPr>
        <p:sp>
          <p:nvSpPr>
            <p:cNvPr id="25" name="矩形 24"/>
            <p:cNvSpPr/>
            <p:nvPr/>
          </p:nvSpPr>
          <p:spPr>
            <a:xfrm>
              <a:off x="1239155" y="1739383"/>
              <a:ext cx="2227057" cy="433180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6" name="箭头: 五边形 10"/>
            <p:cNvSpPr/>
            <p:nvPr/>
          </p:nvSpPr>
          <p:spPr>
            <a:xfrm rot="5400000">
              <a:off x="1810423" y="1151208"/>
              <a:ext cx="1084520" cy="2227057"/>
            </a:xfrm>
            <a:prstGeom prst="homePlate">
              <a:avLst>
                <a:gd name="adj" fmla="val 3043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239153" y="1722476"/>
              <a:ext cx="2227059" cy="59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2014</a:t>
              </a:r>
              <a:endPara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667224" y="3303252"/>
              <a:ext cx="1332613" cy="1078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浙江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上海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3592190" y="1739383"/>
              <a:ext cx="2227057" cy="4331807"/>
            </a:xfrm>
            <a:prstGeom prst="rect">
              <a:avLst/>
            </a:prstGeom>
            <a:solidFill>
              <a:srgbClr val="FBE5D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0" name="箭头: 五边形 19"/>
            <p:cNvSpPr/>
            <p:nvPr/>
          </p:nvSpPr>
          <p:spPr>
            <a:xfrm rot="5400000">
              <a:off x="4163458" y="1151208"/>
              <a:ext cx="1084520" cy="2227057"/>
            </a:xfrm>
            <a:prstGeom prst="homePlate">
              <a:avLst>
                <a:gd name="adj" fmla="val 3043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584046" y="1811601"/>
              <a:ext cx="2206657" cy="59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2017</a:t>
              </a:r>
              <a:endPara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049830" y="3303252"/>
              <a:ext cx="1332613" cy="217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山东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海南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天津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北京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945225" y="1739384"/>
              <a:ext cx="2227057" cy="4331807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4" name="箭头: 五边形 23"/>
            <p:cNvSpPr/>
            <p:nvPr/>
          </p:nvSpPr>
          <p:spPr>
            <a:xfrm rot="5400000">
              <a:off x="6516493" y="1151209"/>
              <a:ext cx="1084520" cy="2227057"/>
            </a:xfrm>
            <a:prstGeom prst="homePlate">
              <a:avLst>
                <a:gd name="adj" fmla="val 30435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937082" y="1811601"/>
              <a:ext cx="2178113" cy="59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2018</a:t>
              </a:r>
              <a:endPara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932910" y="3286345"/>
              <a:ext cx="1507459" cy="217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湖南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江苏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福建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8290118" y="1739384"/>
              <a:ext cx="2227057" cy="4331807"/>
            </a:xfrm>
            <a:prstGeom prst="rect">
              <a:avLst/>
            </a:prstGeom>
            <a:solidFill>
              <a:srgbClr val="FBE5D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箭头: 五边形 27"/>
            <p:cNvSpPr/>
            <p:nvPr/>
          </p:nvSpPr>
          <p:spPr>
            <a:xfrm rot="5400000">
              <a:off x="8861386" y="1151209"/>
              <a:ext cx="1084520" cy="2227057"/>
            </a:xfrm>
            <a:prstGeom prst="homePlate">
              <a:avLst>
                <a:gd name="adj" fmla="val 3043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376157" y="1811601"/>
              <a:ext cx="1966097" cy="59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接下来</a:t>
              </a:r>
              <a:endPara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796939" y="3317656"/>
              <a:ext cx="1332613" cy="2572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新疆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甘肃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青海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……..</a:t>
              </a:r>
              <a:b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</a:b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980694" y="3286345"/>
              <a:ext cx="1332613" cy="217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辽宁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湖北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河北</a:t>
              </a:r>
            </a:p>
            <a:p>
              <a:pPr marL="171450" lvl="1" indent="-171450" defTabSz="833438">
                <a:spcBef>
                  <a:spcPts val="450"/>
                </a:spcBef>
                <a:spcAft>
                  <a:spcPct val="15000"/>
                </a:spcAft>
                <a:buChar char="•"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重庆</a:t>
              </a:r>
            </a:p>
          </p:txBody>
        </p:sp>
      </p:grpSp>
      <p:sp>
        <p:nvSpPr>
          <p:cNvPr id="41" name="标题 1"/>
          <p:cNvSpPr txBox="1">
            <a:spLocks/>
          </p:cNvSpPr>
          <p:nvPr/>
        </p:nvSpPr>
        <p:spPr>
          <a:xfrm>
            <a:off x="1416586" y="104833"/>
            <a:ext cx="652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招生政策在变</a:t>
            </a:r>
            <a:r>
              <a:rPr lang="en-US" altLang="zh-CN" dirty="0">
                <a:sym typeface="微软雅黑" panose="020B0503020204020204" pitchFamily="34" charset="-122"/>
              </a:rPr>
              <a:t>--</a:t>
            </a:r>
            <a:r>
              <a:rPr lang="zh-CN" altLang="en-US" dirty="0">
                <a:sym typeface="微软雅黑" panose="020B0503020204020204" pitchFamily="34" charset="-122"/>
              </a:rPr>
              <a:t>高考综合改革时间表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FF87CB-071E-451B-B858-6E139DF0D674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xmlns="" id="{D725E504-73DA-40BC-BF4F-297D0BC3D08F}"/>
              </a:ext>
            </a:extLst>
          </p:cNvPr>
          <p:cNvSpPr/>
          <p:nvPr/>
        </p:nvSpPr>
        <p:spPr>
          <a:xfrm>
            <a:off x="1707852" y="2285227"/>
            <a:ext cx="571261" cy="5712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endParaRPr lang="zh-CN" altLang="en-US" sz="1600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AC13553C-D80B-4E2B-A886-261453EB5EE3}"/>
              </a:ext>
            </a:extLst>
          </p:cNvPr>
          <p:cNvSpPr/>
          <p:nvPr/>
        </p:nvSpPr>
        <p:spPr>
          <a:xfrm>
            <a:off x="3475736" y="2285227"/>
            <a:ext cx="571261" cy="571261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endParaRPr lang="zh-CN" altLang="en-US" sz="1600" dirty="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3C97985E-C99D-494F-8F71-75D644444C55}"/>
              </a:ext>
            </a:extLst>
          </p:cNvPr>
          <p:cNvSpPr/>
          <p:nvPr/>
        </p:nvSpPr>
        <p:spPr>
          <a:xfrm>
            <a:off x="5237987" y="2285227"/>
            <a:ext cx="571261" cy="5712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endParaRPr lang="zh-CN" altLang="en-US" sz="1600" dirty="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xmlns="" id="{07FBEF91-E30B-47F0-8F40-19879C164CA7}"/>
              </a:ext>
            </a:extLst>
          </p:cNvPr>
          <p:cNvSpPr/>
          <p:nvPr/>
        </p:nvSpPr>
        <p:spPr>
          <a:xfrm>
            <a:off x="6975347" y="2285227"/>
            <a:ext cx="571261" cy="571261"/>
          </a:xfrm>
          <a:prstGeom prst="ellipse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17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个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8344366"/>
      </p:ext>
    </p:extLst>
  </p:cSld>
  <p:clrMapOvr>
    <a:masterClrMapping/>
  </p:clrMapOvr>
  <p:transition spd="med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df70efd-1b1f-4374-b7e8-ee345541892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125;#36489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436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01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0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013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01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2512</TotalTime>
  <Words>4826</Words>
  <Application>Microsoft Office PowerPoint</Application>
  <PresentationFormat>全屏显示(4:3)</PresentationFormat>
  <Paragraphs>1065</Paragraphs>
  <Slides>55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73" baseType="lpstr">
      <vt:lpstr>HYRunYuan 75W</vt:lpstr>
      <vt:lpstr>News Gothic MT</vt:lpstr>
      <vt:lpstr>Source Sans Pro Black</vt:lpstr>
      <vt:lpstr>等线</vt:lpstr>
      <vt:lpstr>等线 Light</vt:lpstr>
      <vt:lpstr>仿宋_GB2312</vt:lpstr>
      <vt:lpstr>楷体</vt:lpstr>
      <vt:lpstr>隶书</vt:lpstr>
      <vt:lpstr>宋体</vt:lpstr>
      <vt:lpstr>微软雅黑</vt:lpstr>
      <vt:lpstr>游ゴシック</vt:lpstr>
      <vt:lpstr>Arial</vt:lpstr>
      <vt:lpstr>Calibri</vt:lpstr>
      <vt:lpstr>Calibri Light</vt:lpstr>
      <vt:lpstr>Impact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 欣</dc:creator>
  <cp:lastModifiedBy>王飞</cp:lastModifiedBy>
  <cp:revision>186</cp:revision>
  <dcterms:created xsi:type="dcterms:W3CDTF">2020-02-16T14:09:00Z</dcterms:created>
  <dcterms:modified xsi:type="dcterms:W3CDTF">2020-07-24T06:11:29Z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