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550" r:id="rId3"/>
    <p:sldId id="360" r:id="rId4"/>
    <p:sldId id="259" r:id="rId5"/>
    <p:sldId id="508" r:id="rId6"/>
    <p:sldId id="510" r:id="rId7"/>
    <p:sldId id="509" r:id="rId8"/>
    <p:sldId id="507" r:id="rId9"/>
    <p:sldId id="515" r:id="rId10"/>
    <p:sldId id="484" r:id="rId11"/>
    <p:sldId id="514" r:id="rId12"/>
    <p:sldId id="516" r:id="rId13"/>
    <p:sldId id="485" r:id="rId14"/>
    <p:sldId id="518" r:id="rId15"/>
    <p:sldId id="519" r:id="rId16"/>
    <p:sldId id="520" r:id="rId17"/>
    <p:sldId id="521" r:id="rId18"/>
    <p:sldId id="522" r:id="rId19"/>
    <p:sldId id="523" r:id="rId20"/>
    <p:sldId id="525" r:id="rId21"/>
    <p:sldId id="527" r:id="rId22"/>
    <p:sldId id="528" r:id="rId23"/>
    <p:sldId id="529" r:id="rId24"/>
    <p:sldId id="530" r:id="rId25"/>
    <p:sldId id="531" r:id="rId26"/>
    <p:sldId id="532" r:id="rId27"/>
    <p:sldId id="302" r:id="rId28"/>
    <p:sldId id="535" r:id="rId29"/>
    <p:sldId id="533" r:id="rId30"/>
    <p:sldId id="537" r:id="rId31"/>
    <p:sldId id="538" r:id="rId32"/>
    <p:sldId id="539" r:id="rId33"/>
    <p:sldId id="536" r:id="rId34"/>
    <p:sldId id="542" r:id="rId35"/>
    <p:sldId id="359" r:id="rId3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2">
          <p15:clr>
            <a:srgbClr val="A4A3A4"/>
          </p15:clr>
        </p15:guide>
        <p15:guide id="2" pos="2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D24514"/>
    <a:srgbClr val="AE3A11"/>
    <a:srgbClr val="ED653C"/>
    <a:srgbClr val="EE774E"/>
    <a:srgbClr val="EA5926"/>
    <a:srgbClr val="DD4915"/>
    <a:srgbClr val="C1C1C1"/>
    <a:srgbClr val="404040"/>
    <a:srgbClr val="BE6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6" y="48"/>
      </p:cViewPr>
      <p:guideLst>
        <p:guide orient="horz" pos="1612"/>
        <p:guide pos="283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2019/12/3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6900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79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427"/>
            <a:ext cx="8139178" cy="674450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50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918"/>
            <a:ext cx="8139178" cy="713317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81635" indent="0" algn="ctr">
              <a:buNone/>
              <a:defRPr sz="1670"/>
            </a:lvl2pPr>
            <a:lvl3pPr marL="762635" indent="0" algn="ctr">
              <a:buNone/>
              <a:defRPr sz="1500"/>
            </a:lvl3pPr>
            <a:lvl4pPr marL="1144270" indent="0" algn="ctr">
              <a:buNone/>
              <a:defRPr sz="1335"/>
            </a:lvl4pPr>
            <a:lvl5pPr marL="1525270" indent="0" algn="ctr">
              <a:buNone/>
              <a:defRPr sz="1335"/>
            </a:lvl5pPr>
            <a:lvl6pPr marL="1906905" indent="0" algn="ctr">
              <a:buNone/>
              <a:defRPr sz="1335"/>
            </a:lvl6pPr>
            <a:lvl7pPr marL="2287905" indent="0" algn="ctr">
              <a:buNone/>
              <a:defRPr sz="1335"/>
            </a:lvl7pPr>
            <a:lvl8pPr marL="2669540" indent="0" algn="ctr">
              <a:buNone/>
              <a:defRPr sz="1335"/>
            </a:lvl8pPr>
            <a:lvl9pPr marL="3051175" indent="0" algn="ctr">
              <a:buNone/>
              <a:defRPr sz="1335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461"/>
            <a:ext cx="8139178" cy="378042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1941427"/>
            <a:ext cx="8139178" cy="674450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505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科心理正文、小结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7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6" y="4759193"/>
            <a:ext cx="2365375" cy="2833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90"/>
            <a:ext cx="8229600" cy="520939"/>
          </a:xfrm>
        </p:spPr>
        <p:txBody>
          <a:bodyPr>
            <a:normAutofit/>
          </a:bodyPr>
          <a:lstStyle>
            <a:lvl1pPr algn="r">
              <a:defRPr sz="267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1619672" y="1356691"/>
            <a:ext cx="6228692" cy="259243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fontAlgn="base"/>
            <a:endParaRPr lang="en-US" altLang="zh-CN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1"/>
          </p:nvPr>
        </p:nvSpPr>
        <p:spPr>
          <a:xfrm>
            <a:off x="457200" y="4767527"/>
            <a:ext cx="2133600" cy="27385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926499-7433-41DF-A1D3-6E410E48B62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2019/12/3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>
          <a:xfrm>
            <a:off x="3124200" y="4767527"/>
            <a:ext cx="2895600" cy="27385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>
          <a:xfrm>
            <a:off x="6553200" y="4767527"/>
            <a:ext cx="2133600" cy="27385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E98165-72CB-E24E-829A-48EF49662BE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36"/>
            <a:ext cx="8139178" cy="486054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108"/>
            <a:ext cx="8139178" cy="3781438"/>
          </a:xfrm>
        </p:spPr>
        <p:txBody>
          <a:bodyPr vert="horz" lIns="101600" tIns="0" rIns="82550" bIns="0" rtlCol="0">
            <a:noAutofit/>
          </a:bodyPr>
          <a:lstStyle>
            <a:lvl1pPr marL="190500" marR="0" lvl="0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72135" marR="0" lvl="1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53135" marR="0" lvl="2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34770" marR="0" lvl="3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716405" marR="0" lvl="4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2856866"/>
            <a:ext cx="8139178" cy="468686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00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3384133"/>
            <a:ext cx="8139178" cy="808579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335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8163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2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4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527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6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79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954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5117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36"/>
            <a:ext cx="8139178" cy="486054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972108"/>
            <a:ext cx="3962432" cy="3780421"/>
          </a:xfrm>
        </p:spPr>
        <p:txBody>
          <a:bodyPr vert="horz" lIns="101600" tIns="0" rIns="82550" bIns="0" rtlCol="0">
            <a:noAutofit/>
          </a:bodyPr>
          <a:lstStyle>
            <a:lvl1pPr marL="190500" marR="0" lvl="0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72135" marR="0" lvl="1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53135" marR="0" lvl="2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34770" marR="0" lvl="3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716405" marR="0" lvl="4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972108"/>
            <a:ext cx="3962432" cy="3780421"/>
          </a:xfrm>
        </p:spPr>
        <p:txBody>
          <a:bodyPr>
            <a:noAutofit/>
          </a:bodyPr>
          <a:lstStyle>
            <a:lvl1pPr>
              <a:defRPr sz="13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3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33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33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3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36"/>
            <a:ext cx="8139178" cy="486054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8" y="972108"/>
            <a:ext cx="3962432" cy="285785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7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341932"/>
            <a:ext cx="3962400" cy="3414556"/>
          </a:xfrm>
        </p:spPr>
        <p:txBody>
          <a:bodyPr vert="horz" lIns="101600" tIns="0" rIns="82550" bIns="0" rtlCol="0">
            <a:noAutofit/>
          </a:bodyPr>
          <a:lstStyle>
            <a:lvl1pPr marL="190500" marR="0" lvl="0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72135" marR="0" lvl="1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53135" marR="0" lvl="2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34770" marR="0" lvl="3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716405" marR="0" lvl="4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972108"/>
            <a:ext cx="3962432" cy="285785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67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81635" indent="0">
              <a:buNone/>
              <a:defRPr sz="1670" b="1"/>
            </a:lvl2pPr>
            <a:lvl3pPr marL="762635" indent="0">
              <a:buNone/>
              <a:defRPr sz="1500" b="1"/>
            </a:lvl3pPr>
            <a:lvl4pPr marL="1144270" indent="0">
              <a:buNone/>
              <a:defRPr sz="1335" b="1"/>
            </a:lvl4pPr>
            <a:lvl5pPr marL="1525270" indent="0">
              <a:buNone/>
              <a:defRPr sz="1335" b="1"/>
            </a:lvl5pPr>
            <a:lvl6pPr marL="1906905" indent="0">
              <a:buNone/>
              <a:defRPr sz="1335" b="1"/>
            </a:lvl6pPr>
            <a:lvl7pPr marL="2287905" indent="0">
              <a:buNone/>
              <a:defRPr sz="1335" b="1"/>
            </a:lvl7pPr>
            <a:lvl8pPr marL="2669540" indent="0">
              <a:buNone/>
              <a:defRPr sz="1335" b="1"/>
            </a:lvl8pPr>
            <a:lvl9pPr marL="3051175" indent="0">
              <a:buNone/>
              <a:defRPr sz="133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41932"/>
            <a:ext cx="3962432" cy="3414556"/>
          </a:xfrm>
        </p:spPr>
        <p:txBody>
          <a:bodyPr vert="horz" lIns="101600" tIns="0" rIns="82550" bIns="0" rtlCol="0">
            <a:noAutofit/>
          </a:bodyPr>
          <a:lstStyle>
            <a:lvl1pPr marL="190500" marR="0" lvl="0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72135" marR="0" lvl="1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53135" marR="0" lvl="2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34770" marR="0" lvl="3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716405" marR="0" lvl="4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33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8" y="972108"/>
            <a:ext cx="3962432" cy="3780421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72135" marR="0" lvl="1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3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53135" marR="0" lvl="2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34770" marR="0" lvl="3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716405" marR="0" lvl="4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972108"/>
            <a:ext cx="3962432" cy="3780421"/>
          </a:xfrm>
        </p:spPr>
        <p:txBody>
          <a:bodyPr vert="horz" lIns="101600" tIns="0" rIns="82550" bIns="0" rtlCol="0">
            <a:normAutofit/>
          </a:bodyPr>
          <a:lstStyle>
            <a:lvl1pPr marL="190500" marR="0" lvl="0" indent="-1905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35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2019/12/3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461"/>
            <a:ext cx="713238" cy="404213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455"/>
            <a:ext cx="7371076" cy="404213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02412" y="324036"/>
            <a:ext cx="8139178" cy="486054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502412" y="972108"/>
            <a:ext cx="8139178" cy="3780421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59807" y="4762905"/>
            <a:ext cx="2025000" cy="23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4762905"/>
            <a:ext cx="2970000" cy="23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57950" y="4762905"/>
            <a:ext cx="2025000" cy="23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762635" rtl="0" eaLnBrk="1" fontAlgn="auto" latinLnBrk="0" hangingPunct="1">
        <a:lnSpc>
          <a:spcPct val="100000"/>
        </a:lnSpc>
        <a:spcBef>
          <a:spcPct val="0"/>
        </a:spcBef>
        <a:buNone/>
        <a:defRPr sz="233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90500" indent="-190500" algn="l" defTabSz="7626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35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72135" indent="-190500" algn="l" defTabSz="7626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342390" algn="l"/>
        </a:tabLst>
        <a:defRPr sz="1335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53135" indent="-190500" algn="l" defTabSz="7626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35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34770" indent="-190500" algn="l" defTabSz="7626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35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716405" indent="-190500" algn="l" defTabSz="7626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335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09740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04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040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75" indent="-190500" algn="l" defTabSz="762635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63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27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6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790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9540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1175" algn="l" defTabSz="7626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-635" y="1225989"/>
            <a:ext cx="9144000" cy="3226857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0" y="1226560"/>
            <a:ext cx="9145270" cy="3226857"/>
          </a:xfrm>
          <a:prstGeom prst="rect">
            <a:avLst/>
          </a:prstGeom>
          <a:solidFill>
            <a:srgbClr val="C83406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1216026" y="2179029"/>
            <a:ext cx="6388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重启正能量</a:t>
            </a:r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焦虑症</a:t>
            </a:r>
          </a:p>
        </p:txBody>
      </p:sp>
      <p:sp>
        <p:nvSpPr>
          <p:cNvPr id="8" name="椭圆 7"/>
          <p:cNvSpPr/>
          <p:nvPr/>
        </p:nvSpPr>
        <p:spPr>
          <a:xfrm>
            <a:off x="3677286" y="207997"/>
            <a:ext cx="1788795" cy="160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436" name="图片 6" descr="南医大校徽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701" y="233408"/>
            <a:ext cx="1516063" cy="1391871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8437" name="矩形 8"/>
          <p:cNvSpPr/>
          <p:nvPr/>
        </p:nvSpPr>
        <p:spPr>
          <a:xfrm>
            <a:off x="5465445" y="3469542"/>
            <a:ext cx="357886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2400" b="1" dirty="0">
                <a:solidFill>
                  <a:schemeClr val="bg1"/>
                </a:solidFill>
                <a:uFillTx/>
                <a:latin typeface="方正姚体" panose="02010601030101010101" charset="-122"/>
                <a:ea typeface="方正姚体" panose="02010601030101010101" charset="-122"/>
                <a:cs typeface="微软雅黑" panose="020B0503020204020204" charset="-122"/>
              </a:rPr>
              <a:t>南方医科大学心理学系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2400" b="1" dirty="0">
                <a:solidFill>
                  <a:schemeClr val="bg1"/>
                </a:solidFill>
                <a:uFillTx/>
                <a:latin typeface="方正姚体" panose="02010601030101010101" charset="-122"/>
                <a:ea typeface="方正姚体" panose="02010601030101010101" charset="-122"/>
                <a:cs typeface="微软雅黑" panose="020B0503020204020204" charset="-122"/>
                <a:sym typeface="+mn-ea"/>
              </a:rPr>
              <a:t>赵静波</a:t>
            </a:r>
          </a:p>
        </p:txBody>
      </p:sp>
      <p:sp>
        <p:nvSpPr>
          <p:cNvPr id="2" name="矩形 8"/>
          <p:cNvSpPr/>
          <p:nvPr/>
        </p:nvSpPr>
        <p:spPr>
          <a:xfrm>
            <a:off x="0" y="46253"/>
            <a:ext cx="3562350" cy="47705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 fontAlgn="auto">
              <a:lnSpc>
                <a:spcPct val="125000"/>
              </a:lnSpc>
            </a:pPr>
            <a:r>
              <a:rPr lang="zh-CN" altLang="en-US" sz="2000" b="1" dirty="0">
                <a:solidFill>
                  <a:srgbClr val="D24514"/>
                </a:solidFill>
                <a:effectLst/>
                <a:uFillTx/>
                <a:latin typeface="方正姚体" panose="02010601030101010101" charset="-122"/>
                <a:ea typeface="方正姚体" panose="02010601030101010101" charset="-122"/>
                <a:cs typeface="微软雅黑" panose="020B0503020204020204" charset="-122"/>
              </a:rPr>
              <a:t>南方医科大学精品视频公开课</a:t>
            </a:r>
            <a:endParaRPr lang="zh-CN" altLang="en-US" sz="2000" b="1" dirty="0">
              <a:solidFill>
                <a:srgbClr val="D24514"/>
              </a:solidFill>
              <a:effectLst/>
              <a:uFillTx/>
              <a:latin typeface="方正姚体" panose="02010601030101010101" charset="-122"/>
              <a:ea typeface="方正姚体" panose="02010601030101010101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1.4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焦虑是如何产生的？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75" y="1018136"/>
            <a:ext cx="4718050" cy="19300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295" y="3233138"/>
            <a:ext cx="3987800" cy="11077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480" y="3233138"/>
            <a:ext cx="2087880" cy="158858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2145" y="1867249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</a:rPr>
              <a:t>正常人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37845" y="36694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</a:rPr>
              <a:t>焦虑患者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487296" y="4442567"/>
            <a:ext cx="412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C00000"/>
                </a:solidFill>
              </a:rPr>
              <a:t> </a:t>
            </a:r>
            <a:r>
              <a:rPr lang="zh-CN" altLang="en-US" b="1">
                <a:solidFill>
                  <a:srgbClr val="C00000"/>
                </a:solidFill>
              </a:rPr>
              <a:t>无事                 有事                 事后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1.4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焦虑是如何产生的？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25" y="1496083"/>
            <a:ext cx="3962400" cy="3351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081" y="1221992"/>
            <a:ext cx="2508885" cy="18997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49326" y="1096937"/>
            <a:ext cx="431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</a:rPr>
              <a:t>交感神经系统  </a:t>
            </a:r>
            <a:r>
              <a:rPr lang="zh-CN" altLang="en-US" b="1"/>
              <a:t>           </a:t>
            </a:r>
            <a:r>
              <a:rPr lang="zh-CN" altLang="en-US" b="1">
                <a:solidFill>
                  <a:srgbClr val="002060"/>
                </a:solidFill>
              </a:rPr>
              <a:t>副交感神经系统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12585" y="13607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丘脑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061200" y="210136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杏仁核</a:t>
            </a:r>
          </a:p>
        </p:txBody>
      </p:sp>
      <p:sp>
        <p:nvSpPr>
          <p:cNvPr id="13" name="椭圆 12"/>
          <p:cNvSpPr/>
          <p:nvPr/>
        </p:nvSpPr>
        <p:spPr>
          <a:xfrm>
            <a:off x="6560820" y="1774173"/>
            <a:ext cx="631190" cy="50878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634990" y="3301662"/>
            <a:ext cx="267843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/>
              <a:t>  </a:t>
            </a:r>
            <a:r>
              <a:rPr lang="zh-CN" altLang="en-US" b="1"/>
              <a:t>杏仁核的3个可能反应</a:t>
            </a:r>
          </a:p>
          <a:p>
            <a:endParaRPr lang="zh-CN" altLang="en-US" b="1"/>
          </a:p>
          <a:p>
            <a:pPr algn="ctr"/>
            <a:r>
              <a:rPr lang="zh-CN" altLang="en-US" b="1">
                <a:solidFill>
                  <a:srgbClr val="C00000"/>
                </a:solidFill>
              </a:rPr>
              <a:t>负面</a:t>
            </a:r>
            <a:endParaRPr lang="zh-CN" altLang="en-US" b="1"/>
          </a:p>
          <a:p>
            <a:pPr algn="ctr"/>
            <a:r>
              <a:rPr lang="zh-CN" altLang="en-US" b="1"/>
              <a:t>中性</a:t>
            </a:r>
          </a:p>
          <a:p>
            <a:pPr algn="ctr"/>
            <a:r>
              <a:rPr lang="zh-CN" altLang="en-US" b="1"/>
              <a:t>正面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80948"/>
            <a:ext cx="9144000" cy="32845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080377"/>
            <a:ext cx="9144000" cy="3284531"/>
          </a:xfrm>
          <a:prstGeom prst="rect">
            <a:avLst/>
          </a:prstGeom>
          <a:solidFill>
            <a:srgbClr val="C83406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44596" y="1710361"/>
            <a:ext cx="1830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</a:t>
            </a:r>
          </a:p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60390" y="1777742"/>
            <a:ext cx="180000" cy="116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02655" y="1690375"/>
            <a:ext cx="2760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表现与</a:t>
            </a:r>
          </a:p>
          <a:p>
            <a:pPr algn="l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特征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2.1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1" y="379734"/>
            <a:ext cx="7194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广泛性焦虑障碍（generalized anxiety disorder 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97585" y="1217567"/>
            <a:ext cx="742696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慢性</a:t>
            </a: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焦虑障碍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持续的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显著紧张不安</a:t>
            </a: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，伴有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自主神经功能兴奋和过分警觉</a:t>
            </a: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为特征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不受任何特定环境的限制或因环境而持续加重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具有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特征性的表情</a:t>
            </a: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，并且表现出坐立不安，甚至有颤抖、皮肤苍白、手心、脚心以及出汗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始于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儿童或青少年</a:t>
            </a: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，但也可以在任何年龄开始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担忧是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明确过度的、普遍且难以控制的</a:t>
            </a:r>
            <a:r>
              <a:rPr lang="zh-CN" alt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，且伴有明显的痛苦和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社会功能损害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图片_201912020155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885" y="3347914"/>
            <a:ext cx="3131820" cy="1702794"/>
          </a:xfrm>
          <a:prstGeom prst="rect">
            <a:avLst/>
          </a:prstGeom>
        </p:spPr>
      </p:pic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2.1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表现特征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广泛性焦虑障碍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6150" y="1015271"/>
            <a:ext cx="7426960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dirty="0">
                <a:latin typeface="+mn-ea"/>
                <a:sym typeface="+mn-ea"/>
              </a:rPr>
              <a:t>症状具有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持续性</a:t>
            </a:r>
            <a:endParaRPr lang="zh-CN" altLang="en-US" b="1" kern="1200" baseline="0" dirty="0">
              <a:solidFill>
                <a:srgbClr val="A50021"/>
              </a:solidFill>
              <a:latin typeface="+mn-ea"/>
              <a:cs typeface="+mn-cs"/>
            </a:endParaRPr>
          </a:p>
          <a:p>
            <a:pPr marL="742950" lvl="1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经常或持续，无明确对象或固定内容的紧张不安，或对现实生活中的某些问题过分担心和烦恼</a:t>
            </a:r>
            <a:endParaRPr lang="zh-CN" altLang="en-US" kern="1200" baseline="0" dirty="0">
              <a:latin typeface="+mn-ea"/>
              <a:cs typeface="+mn-cs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焦虑体验</a:t>
            </a:r>
            <a:endParaRPr lang="zh-CN" altLang="en-US" b="1" kern="1200" baseline="0" dirty="0">
              <a:solidFill>
                <a:srgbClr val="C00000"/>
              </a:solidFill>
              <a:latin typeface="+mn-ea"/>
              <a:cs typeface="+mn-cs"/>
            </a:endParaRPr>
          </a:p>
          <a:p>
            <a:pPr marL="742950" lvl="1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对未来</a:t>
            </a:r>
            <a:r>
              <a:rPr lang="zh-CN" altLang="en-US" dirty="0">
                <a:latin typeface="+mn-ea"/>
                <a:sym typeface="+mn-ea"/>
              </a:rPr>
              <a:t>可能发生的、难以预料的某种危险或不幸事件的持续、过度担心</a:t>
            </a:r>
            <a:endParaRPr lang="zh-CN" altLang="en-US" kern="1200" baseline="0" dirty="0">
              <a:latin typeface="+mn-ea"/>
              <a:cs typeface="+mn-cs"/>
            </a:endParaRPr>
          </a:p>
          <a:p>
            <a:pPr marL="742950" lvl="1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担心的内容可以是一些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明确的非现实的威胁</a:t>
            </a:r>
            <a:r>
              <a:rPr lang="zh-CN" altLang="en-US" dirty="0">
                <a:latin typeface="+mn-ea"/>
                <a:sym typeface="+mn-ea"/>
              </a:rPr>
              <a:t>或可能发现发生的不幸事件</a:t>
            </a:r>
            <a:endParaRPr lang="zh-CN" altLang="en-US" kern="1200" baseline="0" dirty="0">
              <a:latin typeface="+mn-ea"/>
              <a:cs typeface="+mn-cs"/>
            </a:endParaRPr>
          </a:p>
          <a:p>
            <a:pPr marL="742950" lvl="1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也可以是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无法明确描述的对象或内容</a:t>
            </a:r>
            <a:r>
              <a:rPr lang="zh-CN" altLang="en-US" dirty="0">
                <a:latin typeface="+mn-ea"/>
                <a:sym typeface="+mn-ea"/>
              </a:rPr>
              <a:t>，而是一种莫名的提心吊胆或惶恐不安</a:t>
            </a:r>
            <a:endParaRPr lang="zh-CN" altLang="en-US" kern="1200" baseline="0" dirty="0">
              <a:latin typeface="+mn-ea"/>
              <a:cs typeface="+mn-cs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运动不安</a:t>
            </a:r>
            <a:endParaRPr lang="zh-CN" altLang="en-US" b="1" kern="1200" baseline="0" dirty="0">
              <a:solidFill>
                <a:srgbClr val="C00000"/>
              </a:solidFill>
              <a:latin typeface="+mn-ea"/>
              <a:cs typeface="+mn-cs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自主神经功能亢进</a:t>
            </a:r>
            <a:endParaRPr lang="zh-CN" altLang="en-US" b="1" kern="1200" baseline="0" dirty="0">
              <a:solidFill>
                <a:srgbClr val="C00000"/>
              </a:solidFill>
              <a:latin typeface="+mn-ea"/>
              <a:cs typeface="+mn-cs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警觉性增高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2.1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5229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DSM-5诊断标准——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广泛性焦虑障碍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82675" y="909699"/>
            <a:ext cx="7426960" cy="3647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altLang="zh-CN" dirty="0">
                <a:sym typeface="+mn-ea"/>
              </a:rPr>
              <a:t>A.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至少6个月里</a:t>
            </a:r>
            <a:r>
              <a:rPr lang="zh-CN" altLang="en-US" dirty="0">
                <a:sym typeface="+mn-ea"/>
              </a:rPr>
              <a:t>，对于诸多事件或活动表现出过分的焦虑和担心（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焦虑性期待</a:t>
            </a:r>
            <a:r>
              <a:rPr lang="zh-CN" altLang="en-US" dirty="0">
                <a:sym typeface="+mn-ea"/>
              </a:rPr>
              <a:t>）</a:t>
            </a:r>
            <a:endParaRPr lang="zh-CN" altLang="en-US" kern="1200" baseline="0" dirty="0">
              <a:latin typeface="+mn-lt"/>
              <a:ea typeface="+mn-ea"/>
              <a:cs typeface="+mn-cs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dirty="0">
                <a:sym typeface="+mn-ea"/>
              </a:rPr>
              <a:t>B.</a:t>
            </a:r>
            <a:r>
              <a:rPr lang="zh-CN" altLang="en-US" dirty="0">
                <a:sym typeface="+mn-ea"/>
              </a:rPr>
              <a:t>个体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难以控制</a:t>
            </a:r>
            <a:r>
              <a:rPr lang="zh-CN" altLang="en-US" dirty="0">
                <a:sym typeface="+mn-ea"/>
              </a:rPr>
              <a:t>这种担心</a:t>
            </a:r>
            <a:endParaRPr lang="zh-CN" altLang="en-US" kern="1200" baseline="0" dirty="0">
              <a:latin typeface="+mn-lt"/>
              <a:ea typeface="+mn-ea"/>
              <a:cs typeface="+mn-cs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dirty="0">
                <a:sym typeface="+mn-ea"/>
              </a:rPr>
              <a:t>C.</a:t>
            </a:r>
            <a:r>
              <a:rPr lang="zh-CN" altLang="en-US" dirty="0">
                <a:sym typeface="+mn-ea"/>
              </a:rPr>
              <a:t>这种焦虑和担心与下列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6种症状中至少3种</a:t>
            </a:r>
            <a:r>
              <a:rPr lang="zh-CN" altLang="en-US" dirty="0">
                <a:sym typeface="+mn-ea"/>
              </a:rPr>
              <a:t>有关</a:t>
            </a:r>
            <a:endParaRPr lang="zh-CN" altLang="en-US" kern="1200" baseline="0" dirty="0">
              <a:latin typeface="+mn-lt"/>
              <a:ea typeface="+mn-ea"/>
              <a:cs typeface="+mn-cs"/>
            </a:endParaRPr>
          </a:p>
          <a:p>
            <a:pPr marL="742950" lvl="1" indent="-285750" defTabSz="9144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ym typeface="+mn-ea"/>
              </a:rPr>
              <a:t>坐立不安或感到激动或紧张；容易疲劳；注意力难以集中或头脑一片空白；易怒；肌肉紧张；睡眠障碍</a:t>
            </a:r>
            <a:endParaRPr lang="zh-CN" altLang="en-US" kern="1200" baseline="0" dirty="0">
              <a:latin typeface="+mn-lt"/>
              <a:ea typeface="+mn-ea"/>
              <a:cs typeface="+mn-cs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dirty="0">
                <a:sym typeface="+mn-ea"/>
              </a:rPr>
              <a:t>D.</a:t>
            </a:r>
            <a:r>
              <a:rPr lang="zh-CN" altLang="en-US" dirty="0">
                <a:sym typeface="+mn-ea"/>
              </a:rPr>
              <a:t>这种焦虑、担心或躯体症状引起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有临床意义的痛苦，或导致社交、职业或其他重要功能方面的损害</a:t>
            </a:r>
            <a:endParaRPr lang="zh-CN" altLang="en-US" b="1" kern="1200" baseline="0" dirty="0">
              <a:solidFill>
                <a:srgbClr val="A50021"/>
              </a:solidFill>
              <a:latin typeface="+mn-lt"/>
              <a:ea typeface="+mn-ea"/>
              <a:cs typeface="+mn-cs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dirty="0">
                <a:sym typeface="+mn-ea"/>
              </a:rPr>
              <a:t>E.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不能归因于</a:t>
            </a:r>
            <a:r>
              <a:rPr lang="zh-CN" altLang="en-US" dirty="0">
                <a:sym typeface="+mn-ea"/>
              </a:rPr>
              <a:t>某种物质的生理效应，或其他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躯体疾病</a:t>
            </a:r>
            <a:endParaRPr lang="zh-CN" altLang="en-US" b="1" kern="1200" baseline="0" dirty="0">
              <a:solidFill>
                <a:srgbClr val="C00000"/>
              </a:solidFill>
              <a:latin typeface="+mn-ea"/>
              <a:ea typeface="+mn-ea"/>
              <a:cs typeface="+mn-cs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dirty="0">
                <a:sym typeface="+mn-ea"/>
              </a:rPr>
              <a:t>F.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不能用其他精神障碍来更好地解释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2.2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4150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惊恐障碍（panic disorder）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0945" y="1086939"/>
            <a:ext cx="7426960" cy="38318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>
                <a:sym typeface="+mn-ea"/>
              </a:rPr>
              <a:t>1980年在DSM-III首次独立诊断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>
                <a:sym typeface="+mn-ea"/>
              </a:rPr>
              <a:t>以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反复出现的突如其来</a:t>
            </a:r>
            <a:r>
              <a:rPr lang="zh-CN" altLang="en-US" dirty="0">
                <a:sym typeface="+mn-ea"/>
              </a:rPr>
              <a:t>的惊恐体验为特征的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急性</a:t>
            </a:r>
            <a:r>
              <a:rPr lang="zh-CN" altLang="en-US" dirty="0">
                <a:sym typeface="+mn-ea"/>
              </a:rPr>
              <a:t>焦虑障碍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>
                <a:sym typeface="+mn-ea"/>
              </a:rPr>
              <a:t>自我感受到的表现，突然感到惊恐、失控感、发疯感、崩溃感、好像死亡将要来临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dirty="0">
                <a:sym typeface="+mn-ea"/>
              </a:rPr>
              <a:t>同时伴有严重的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自主功能失调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b="1" dirty="0">
                <a:solidFill>
                  <a:srgbClr val="C00000"/>
                </a:solidFill>
                <a:sym typeface="+mn-ea"/>
              </a:rPr>
              <a:t>起病快，终止也快</a:t>
            </a:r>
            <a:r>
              <a:rPr lang="zh-CN" altLang="en-US" dirty="0">
                <a:sym typeface="+mn-ea"/>
              </a:rPr>
              <a:t>，持续数分钟到几十分钟的急性症状，发作呈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自限性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b="1" dirty="0">
                <a:sym typeface="+mn-ea"/>
              </a:rPr>
              <a:t>核心特点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dirty="0">
                <a:sym typeface="+mn-ea"/>
              </a:rPr>
              <a:t>        </a:t>
            </a:r>
            <a:r>
              <a:rPr lang="zh-CN" altLang="en-US" b="1" dirty="0">
                <a:sym typeface="+mn-ea"/>
              </a:rPr>
              <a:t>惊恐发作的出现，即突然发作以躯体症状为主的焦虑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2.2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表现特征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惊恐障碍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46150" y="990389"/>
            <a:ext cx="7426960" cy="3822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sz="2000" b="1" dirty="0">
                <a:latin typeface="+mn-ea"/>
                <a:sym typeface="+mn-ea"/>
              </a:rPr>
              <a:t>惊恐发作</a:t>
            </a:r>
          </a:p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往往发生在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日常活动</a:t>
            </a:r>
            <a:r>
              <a:rPr lang="zh-CN" altLang="en-US" dirty="0">
                <a:latin typeface="+mn-ea"/>
                <a:sym typeface="+mn-ea"/>
              </a:rPr>
              <a:t>时</a:t>
            </a:r>
          </a:p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体验到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突然发作</a:t>
            </a:r>
            <a:r>
              <a:rPr lang="zh-CN" altLang="en-US" dirty="0">
                <a:latin typeface="+mn-ea"/>
                <a:sym typeface="+mn-ea"/>
              </a:rPr>
              <a:t>的、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不可抗拒</a:t>
            </a:r>
            <a:r>
              <a:rPr lang="zh-CN" altLang="en-US" dirty="0">
                <a:latin typeface="+mn-ea"/>
                <a:sym typeface="+mn-ea"/>
              </a:rPr>
              <a:t>的害怕、恐惧、忧虑和一种厄运将至的感觉</a:t>
            </a:r>
          </a:p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每次发作持续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5~20分钟</a:t>
            </a:r>
          </a:p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突出特点是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突然产生的焦虑</a:t>
            </a:r>
            <a:r>
              <a:rPr lang="zh-CN" altLang="en-US" dirty="0">
                <a:latin typeface="+mn-ea"/>
                <a:sym typeface="+mn-ea"/>
              </a:rPr>
              <a:t>，反应严重且担心会有灾难性的后果</a:t>
            </a:r>
          </a:p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sz="2000" b="1" dirty="0">
                <a:latin typeface="+mn-ea"/>
                <a:sym typeface="+mn-ea"/>
              </a:rPr>
              <a:t>预期焦虑与回避行为</a:t>
            </a:r>
          </a:p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多数患者在首次惊恐发作后和两次发作的间歇期，常表现为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反复担心再次出现相似发作</a:t>
            </a:r>
            <a:r>
              <a:rPr lang="zh-CN" altLang="en-US" dirty="0">
                <a:latin typeface="+mn-ea"/>
                <a:sym typeface="+mn-ea"/>
              </a:rPr>
              <a:t>，因而惶惶不可终日，有时出现自主神经功能亢进；</a:t>
            </a:r>
          </a:p>
          <a:p>
            <a:pPr marL="285750" indent="-28575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sym typeface="+mn-ea"/>
              </a:rPr>
              <a:t>因担心再次发作发生危险，常寻求他人陪伴，或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sym typeface="+mn-ea"/>
              </a:rPr>
              <a:t>回避一些自认为可能再次出现惊恐发作的活动和场合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2.2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4305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DSM-5诊断标准——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惊恐障碍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82675" y="903446"/>
            <a:ext cx="7426960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反复出现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不可预期的惊恐发作，突然发生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强烈的害怕或强烈的不适感，并在几分钟内达到高峰，发作期间出现下列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4项及以上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症状</a:t>
            </a:r>
          </a:p>
          <a:p>
            <a:pPr marL="720090" lvl="0" indent="-899795" defTabSz="91440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心悸、心慌或心率加速；出汗；震颤或发抖；哽咽感；胸痛或胸部不   适；恶心或腹部不适；感到头晕、脚步不稳、头重脚轻或晕厥；发冷或发热感；感觉异常，麻木或针刺感；现实解体或人格解体；害怕失去控制或“发疯”；濒死感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至少在一次发作之后，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出现下列症状中的1~2种，且至少持续1个月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持续地担忧再次发作或其结果，如失去控制等</a:t>
            </a: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相关的行为方面显著的不良变化，如回避行为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C.不能归因于某种物质的生理效应，或其他躯体疾病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D.不能用其他精神障碍来更好地解释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80948"/>
            <a:ext cx="9144000" cy="32845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080377"/>
            <a:ext cx="9144000" cy="3284531"/>
          </a:xfrm>
          <a:prstGeom prst="rect">
            <a:avLst/>
          </a:prstGeom>
          <a:solidFill>
            <a:srgbClr val="C83406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44596" y="1710361"/>
            <a:ext cx="1830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</a:t>
            </a:r>
          </a:p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60390" y="1777742"/>
            <a:ext cx="180000" cy="116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02655" y="1690375"/>
            <a:ext cx="2760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焦虑与</a:t>
            </a:r>
          </a:p>
          <a:p>
            <a:pPr algn="l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焦虑症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/>
          <p:cNvSpPr/>
          <p:nvPr/>
        </p:nvSpPr>
        <p:spPr>
          <a:xfrm>
            <a:off x="662305" y="248540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937895" y="264387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焦虑障碍科普视频</a:t>
            </a:r>
          </a:p>
        </p:txBody>
      </p:sp>
      <p:sp>
        <p:nvSpPr>
          <p:cNvPr id="22537" name="Rectangle 7"/>
          <p:cNvSpPr txBox="1"/>
          <p:nvPr/>
        </p:nvSpPr>
        <p:spPr>
          <a:xfrm>
            <a:off x="149226" y="4536215"/>
            <a:ext cx="8830945" cy="41913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出处：北京大学第六医院公事部     国家精神卫生项目办公室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1202015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021" y="3077249"/>
            <a:ext cx="3128645" cy="1708504"/>
          </a:xfrm>
          <a:prstGeom prst="rect">
            <a:avLst/>
          </a:prstGeom>
        </p:spPr>
      </p:pic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3.1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VS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41045" y="1155326"/>
            <a:ext cx="7426960" cy="18928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b="1">
                <a:sym typeface="+mn-ea"/>
              </a:rPr>
              <a:t>我们也许以为焦虑症离我们很远，其实焦虑症的群体数量远远大于我们的想象。目前，在美国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18岁以上</a:t>
            </a:r>
            <a:r>
              <a:rPr lang="zh-CN" altLang="en-US" b="1">
                <a:sym typeface="+mn-ea"/>
              </a:rPr>
              <a:t>的成年人大约有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4000万</a:t>
            </a:r>
            <a:r>
              <a:rPr lang="zh-CN" altLang="en-US" b="1">
                <a:sym typeface="+mn-ea"/>
              </a:rPr>
              <a:t>患有焦虑症，这使得焦虑症成为了美国最普遍的精神障碍。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b="1">
                <a:sym typeface="+mn-ea"/>
              </a:rPr>
              <a:t>焦虑症不等于焦虑，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那么它们之间的区别又是什么呢？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3.2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1" y="379734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区 别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81025" y="1130200"/>
            <a:ext cx="742696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C00000"/>
                </a:solidFill>
                <a:sym typeface="+mn-ea"/>
              </a:rPr>
              <a:t>1.是否有具体焦虑的对象？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焦虑症</a:t>
            </a:r>
            <a:r>
              <a:rPr lang="zh-CN" altLang="en-US" sz="2000" b="1">
                <a:sym typeface="+mn-ea"/>
              </a:rPr>
              <a:t>患者的焦虑感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没有缘故、也没有明确的对象和内容</a:t>
            </a:r>
            <a:r>
              <a:rPr lang="zh-CN" altLang="en-US" sz="2000" b="1">
                <a:sym typeface="+mn-ea"/>
              </a:rPr>
              <a:t>，似乎感觉到某种威胁一直围绕自己身边，但是患者自身也无法描述这种威胁是什么。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</a:t>
            </a:r>
            <a:r>
              <a:rPr lang="zh-CN" altLang="en-US" sz="2000" b="1">
                <a:sym typeface="+mn-ea"/>
              </a:rPr>
              <a:t>则是有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具体原因的，有明确对象和内容</a:t>
            </a:r>
            <a:r>
              <a:rPr lang="zh-CN" altLang="en-US" sz="2000" b="1">
                <a:sym typeface="+mn-ea"/>
              </a:rPr>
              <a:t>的一种情绪体验。</a:t>
            </a:r>
          </a:p>
          <a:p>
            <a:pPr marL="800100" lvl="1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ym typeface="+mn-ea"/>
              </a:rPr>
              <a:t>如你会因为期末考试、上台演讲、找工作、考研而感到焦虑，这种有着明确的焦虑对象和原因的，并不是焦虑症</a:t>
            </a:r>
            <a:r>
              <a:rPr lang="zh-CN" altLang="en-US" b="1">
                <a:sym typeface="+mn-ea"/>
              </a:rPr>
              <a:t>。</a:t>
            </a:r>
          </a:p>
        </p:txBody>
      </p:sp>
      <p:pic>
        <p:nvPicPr>
          <p:cNvPr id="6" name="图片占位符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986" y="4179469"/>
            <a:ext cx="1141733" cy="97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3.1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1" y="379734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区 别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1860" y="1240409"/>
            <a:ext cx="7426960" cy="2954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C00000"/>
                </a:solidFill>
                <a:sym typeface="+mn-ea"/>
              </a:rPr>
              <a:t>2.是否会无时不刻都感到焦虑？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焦虑症</a:t>
            </a:r>
            <a:r>
              <a:rPr lang="zh-CN" altLang="en-US" sz="2000" b="1">
                <a:sym typeface="+mn-ea"/>
              </a:rPr>
              <a:t>的焦虑体验是一种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不会间断的，持续性的情绪</a:t>
            </a:r>
            <a:r>
              <a:rPr lang="zh-CN" altLang="en-US" sz="2000" b="1">
                <a:sym typeface="+mn-ea"/>
              </a:rPr>
              <a:t>，不是某个时间段经历了焦虑之后就会停止。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endParaRPr lang="zh-CN" altLang="en-US" sz="2000" b="1">
              <a:sym typeface="+mn-ea"/>
            </a:endParaRP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</a:t>
            </a:r>
            <a:r>
              <a:rPr lang="zh-CN" altLang="en-US" sz="2000" b="1">
                <a:sym typeface="+mn-ea"/>
              </a:rPr>
              <a:t>是一种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短时间</a:t>
            </a:r>
            <a:r>
              <a:rPr lang="zh-CN" altLang="en-US" sz="2000" b="1">
                <a:sym typeface="+mn-ea"/>
              </a:rPr>
              <a:t>的情绪感受，也很常见，当焦虑的对象或内容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得到解决时</a:t>
            </a:r>
            <a:r>
              <a:rPr lang="zh-CN" altLang="en-US" sz="2000" b="1">
                <a:sym typeface="+mn-ea"/>
              </a:rPr>
              <a:t>，焦虑的感觉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自动就会消失</a:t>
            </a:r>
            <a:r>
              <a:rPr lang="zh-CN" altLang="en-US" sz="2000" b="1">
                <a:sym typeface="+mn-ea"/>
              </a:rPr>
              <a:t>。</a:t>
            </a:r>
          </a:p>
        </p:txBody>
      </p:sp>
      <p:pic>
        <p:nvPicPr>
          <p:cNvPr id="2" name="图片占位符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986" y="4179469"/>
            <a:ext cx="1141733" cy="97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3.1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1" y="379734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区 别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1860" y="1240409"/>
            <a:ext cx="7426960" cy="2954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C00000"/>
                </a:solidFill>
                <a:sym typeface="+mn-ea"/>
              </a:rPr>
              <a:t>3.是没有及时调节好自己情绪的产物呢？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焦虑症</a:t>
            </a:r>
            <a:r>
              <a:rPr lang="zh-CN" altLang="en-US" sz="2000" b="1">
                <a:sym typeface="+mn-ea"/>
              </a:rPr>
              <a:t>的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成因很复杂</a:t>
            </a:r>
            <a:r>
              <a:rPr lang="zh-CN" altLang="en-US" sz="2000" b="1">
                <a:sym typeface="+mn-ea"/>
              </a:rPr>
              <a:t>，有着遗传因素、大脑本身的器质性因素、化学因素、神经系统等等无法受到情绪调控的方面，焦虑症的成因要更加复杂，不是因为简单的情绪调节不当引起的。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</a:t>
            </a:r>
            <a:r>
              <a:rPr lang="zh-CN" altLang="en-US" sz="2000" b="1">
                <a:sym typeface="+mn-ea"/>
              </a:rPr>
              <a:t>则是受到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现实事件的刺激</a:t>
            </a:r>
            <a:r>
              <a:rPr lang="zh-CN" altLang="en-US" sz="2000" b="1">
                <a:sym typeface="+mn-ea"/>
              </a:rPr>
              <a:t>，产生的一种体验，可以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通过自我的调节缓解</a:t>
            </a:r>
            <a:r>
              <a:rPr lang="zh-CN" altLang="en-US" sz="2000" b="1">
                <a:sym typeface="+mn-ea"/>
              </a:rPr>
              <a:t>。</a:t>
            </a:r>
          </a:p>
        </p:txBody>
      </p:sp>
      <p:pic>
        <p:nvPicPr>
          <p:cNvPr id="2" name="图片占位符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986" y="4179469"/>
            <a:ext cx="1141733" cy="97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图片占位符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986" y="4179469"/>
            <a:ext cx="1141733" cy="97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3.1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1" y="379734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区 别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1860" y="1240408"/>
            <a:ext cx="742696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C00000"/>
                </a:solidFill>
                <a:sym typeface="+mn-ea"/>
              </a:rPr>
              <a:t>4.是否只是有着程度上的不同呢？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焦虑症</a:t>
            </a:r>
            <a:r>
              <a:rPr lang="zh-CN" altLang="en-US" sz="2000" b="1">
                <a:sym typeface="+mn-ea"/>
              </a:rPr>
              <a:t>往往伴有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强烈的生理现象</a:t>
            </a:r>
            <a:r>
              <a:rPr lang="zh-CN" altLang="en-US" sz="2000" b="1">
                <a:sym typeface="+mn-ea"/>
              </a:rPr>
              <a:t>，严重的时候，会威胁到身体的各项机能，例如过度的焦虑症可能出现连续头晕或暂时失去记忆、直肠出血、脉搏加速、手掌冒汗、慢性背痛、颈痛、慢性或严重头痛、颤抖、荨麻疹、免疫系统失调等等。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</a:t>
            </a:r>
            <a:r>
              <a:rPr lang="zh-CN" altLang="en-US" sz="2000" b="1">
                <a:sym typeface="+mn-ea"/>
              </a:rPr>
              <a:t>会影响一个人的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身体健康</a:t>
            </a:r>
            <a:r>
              <a:rPr lang="zh-CN" altLang="en-US" sz="2000" b="1">
                <a:sym typeface="+mn-ea"/>
              </a:rPr>
              <a:t>，但是不会严重到威胁身体健康的地步。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12020241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280" y="3174894"/>
            <a:ext cx="3481070" cy="1761038"/>
          </a:xfrm>
          <a:prstGeom prst="rect">
            <a:avLst/>
          </a:prstGeom>
        </p:spPr>
      </p:pic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3.3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1" y="379734"/>
            <a:ext cx="3039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焦虑症比焦虑更严重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22300" y="1016994"/>
            <a:ext cx="810768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b="1">
                <a:solidFill>
                  <a:srgbClr val="C00000"/>
                </a:solidFill>
                <a:sym typeface="+mn-ea"/>
              </a:rPr>
              <a:t>焦虑症远的感受比焦虑要更折磨，就像网络上的一个科普短剧中说的：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  <a:p>
            <a:pPr lvl="0" indent="-1080135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焦虑症的感觉像是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溺水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、又像是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炙烤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，这种感觉永远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不会停止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；</a:t>
            </a:r>
          </a:p>
          <a:p>
            <a:pPr lvl="0" indent="-1080135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我感觉我好像一直都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紧绷着神经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。我的焦虑感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没有任何理由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，它们是一种不会间断的情绪，我在每时每刻都感受到它们，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它们在拉扯我，在撕裂我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，让我喘不过气来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80948"/>
            <a:ext cx="9144000" cy="32845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080377"/>
            <a:ext cx="9144000" cy="3284531"/>
          </a:xfrm>
          <a:prstGeom prst="rect">
            <a:avLst/>
          </a:prstGeom>
          <a:solidFill>
            <a:srgbClr val="C83406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44596" y="1710361"/>
            <a:ext cx="1830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</a:t>
            </a:r>
          </a:p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60390" y="1777742"/>
            <a:ext cx="180000" cy="116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02655" y="1690375"/>
            <a:ext cx="2760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治疗</a:t>
            </a:r>
          </a:p>
          <a:p>
            <a:pPr algn="l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与应对</a:t>
            </a: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51895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47898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6078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治疗方法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631190" y="1292943"/>
          <a:ext cx="8079740" cy="2901373"/>
        </p:xfrm>
        <a:graphic>
          <a:graphicData uri="http://schemas.openxmlformats.org/drawingml/2006/table">
            <a:tbl>
              <a:tblPr/>
              <a:tblGrid>
                <a:gridCol w="1445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799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200" b="1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治 疗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3A1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2200" b="1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措 施</a:t>
                      </a: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3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101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indent="0" algn="ctr" eaLnBrk="1" fontAlgn="auto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b="1" kern="1200" baseline="0" dirty="0"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黑体" panose="02010609060101010101" pitchFamily="49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marL="0" indent="0" algn="ctr" eaLnBrk="1" fontAlgn="auto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baseline="0" dirty="0">
                          <a:effectLst>
                            <a:outerShdw blurRad="38100" dist="38100" dir="2700000">
                              <a:srgbClr val="FFFFFF"/>
                            </a:outerShdw>
                          </a:effectLst>
                          <a:latin typeface="黑体" panose="02010609060101010101" pitchFamily="49" charset="-122"/>
                          <a:ea typeface="微软雅黑" panose="020B0503020204020204" charset="-122"/>
                          <a:cs typeface="+mn-cs"/>
                        </a:rPr>
                        <a:t>心理治疗</a:t>
                      </a:r>
                    </a:p>
                  </a:txBody>
                  <a:tcPr marT="41114" marB="41114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indent="0" algn="l" eaLnBrk="1" fontAlgn="auto" hangingPunct="1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>
                          <a:effectLst>
                            <a:outerShdw blurRad="38100" dist="38100" dir="2700000">
                              <a:srgbClr val="FFFFFF"/>
                            </a:outerShdw>
                          </a:effectLst>
                          <a:latin typeface="黑体" panose="02010609060101010101" pitchFamily="49" charset="-122"/>
                          <a:ea typeface="微软雅黑" panose="020B0503020204020204" charset="-122"/>
                          <a:sym typeface="+mn-ea"/>
                        </a:rPr>
                        <a:t>1. 认知疗法：倘若要消除情绪症状，必须纠正其错误的认知，使其重新建构对外在世界的合理认知。 </a:t>
                      </a:r>
                    </a:p>
                    <a:p>
                      <a:pPr marL="0" indent="0" algn="l" eaLnBrk="1" fontAlgn="auto" hangingPunct="1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>
                          <a:effectLst>
                            <a:outerShdw blurRad="38100" dist="38100" dir="2700000">
                              <a:srgbClr val="FFFFFF"/>
                            </a:outerShdw>
                          </a:effectLst>
                          <a:latin typeface="黑体" panose="02010609060101010101" pitchFamily="49" charset="-122"/>
                          <a:ea typeface="微软雅黑" panose="020B0503020204020204" charset="-122"/>
                          <a:sym typeface="+mn-ea"/>
                        </a:rPr>
                        <a:t>2. 行为疗法：通过放松有意识地控制自身的心理生理活动，降低唤醒水平、改善机体功能紊乱。</a:t>
                      </a:r>
                    </a:p>
                    <a:p>
                      <a:pPr marL="0" indent="0" algn="l" eaLnBrk="1" fontAlgn="auto" hangingPunct="1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kern="1200" baseline="0" dirty="0">
                          <a:effectLst>
                            <a:outerShdw blurRad="38100" dist="38100" dir="2700000">
                              <a:srgbClr val="FFFFFF"/>
                            </a:outerShdw>
                          </a:effectLst>
                          <a:latin typeface="黑体" panose="02010609060101010101" pitchFamily="49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3.</a:t>
                      </a:r>
                      <a:r>
                        <a:rPr lang="zh-CN" altLang="zh-CN" sz="1800" b="1" kern="1200" baseline="0" dirty="0">
                          <a:effectLst>
                            <a:outerShdw blurRad="38100" dist="38100" dir="2700000">
                              <a:srgbClr val="FFFFFF"/>
                            </a:outerShdw>
                          </a:effectLst>
                          <a:latin typeface="黑体" panose="02010609060101010101" pitchFamily="49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其它心理治疗方法，如叙事疗法、精神分析等</a:t>
                      </a:r>
                    </a:p>
                  </a:txBody>
                  <a:tcPr marT="41114" marB="41114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473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indent="0" algn="ctr" eaLnBrk="1" fontAlgn="auto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>
                          <a:effectLst>
                            <a:outerShdw blurRad="38100" dist="38100" dir="2700000">
                              <a:srgbClr val="FFFFFF"/>
                            </a:outerShdw>
                          </a:effectLst>
                          <a:latin typeface="黑体" panose="02010609060101010101" pitchFamily="49" charset="-122"/>
                          <a:ea typeface="微软雅黑" panose="020B0503020204020204" charset="-122"/>
                          <a:sym typeface="+mn-ea"/>
                        </a:rPr>
                        <a:t>药物治疗</a:t>
                      </a:r>
                      <a:endParaRPr lang="zh-CN" altLang="en-US" sz="1800" b="1" kern="1200" baseline="0" dirty="0"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黑体" panose="02010609060101010101" pitchFamily="49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T="41114" marB="41114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indent="0" algn="l" eaLnBrk="1" fontAlgn="auto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>
                          <a:effectLst>
                            <a:outerShdw blurRad="38100" dist="38100" dir="2700000">
                              <a:srgbClr val="FFFFFF"/>
                            </a:outerShdw>
                          </a:effectLst>
                          <a:latin typeface="黑体" panose="02010609060101010101" pitchFamily="49" charset="-122"/>
                          <a:ea typeface="微软雅黑" panose="020B0503020204020204" charset="-122"/>
                          <a:sym typeface="+mn-ea"/>
                        </a:rPr>
                        <a:t>抗焦虑药物如苯二氮䓬类、芳香族哌嗪类抗焦虑药如丁螺环酮等。</a:t>
                      </a:r>
                    </a:p>
                  </a:txBody>
                  <a:tcPr marT="41114" marB="41114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51895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47898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6078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4.2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接纳焦虑，才能释放焦虑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1080" y="1002147"/>
            <a:ext cx="7101840" cy="40626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我发现，当我们压抑的时候，那些负面的情绪不会消失，恰恰相反，它们反而会更加强烈。</a:t>
            </a:r>
            <a:endParaRPr lang="zh-CN" altLang="en-US" b="1">
              <a:solidFill>
                <a:srgbClr val="C00000"/>
              </a:solidFill>
              <a:sym typeface="+mn-ea"/>
            </a:endParaRP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C00000"/>
                </a:solidFill>
                <a:sym typeface="+mn-ea"/>
              </a:rPr>
              <a:t>现在，我们要做一个实验：请大家在接下来的几秒钟，千万不要想一个粉红色的大象。你们会怎么样？</a:t>
            </a: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endParaRPr lang="zh-CN" altLang="en-US" b="1">
              <a:solidFill>
                <a:srgbClr val="C00000"/>
              </a:solidFill>
              <a:sym typeface="+mn-ea"/>
            </a:endParaRP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endParaRPr lang="zh-CN" altLang="en-US" sz="1600" b="1">
              <a:solidFill>
                <a:schemeClr val="tx1"/>
              </a:solidFill>
              <a:sym typeface="+mn-ea"/>
            </a:endParaRP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endParaRPr lang="zh-CN" altLang="en-US" sz="1600" b="1">
              <a:solidFill>
                <a:schemeClr val="tx1"/>
              </a:solidFill>
              <a:sym typeface="+mn-ea"/>
            </a:endParaRP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endParaRPr lang="zh-CN" altLang="en-US" sz="1600" b="1">
              <a:solidFill>
                <a:schemeClr val="tx1"/>
              </a:solidFill>
              <a:sym typeface="+mn-ea"/>
            </a:endParaRP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endParaRPr lang="zh-CN" altLang="en-US" sz="1600" b="1">
              <a:solidFill>
                <a:schemeClr val="tx1"/>
              </a:solidFill>
              <a:sym typeface="+mn-ea"/>
            </a:endParaRP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为什么？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因为当你要抑制一种情绪的时候，它会变得更加强烈。</a:t>
            </a:r>
          </a:p>
        </p:txBody>
      </p:sp>
      <p:pic>
        <p:nvPicPr>
          <p:cNvPr id="6" name="图片 5" descr="微信截图_20191202030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521" y="2575890"/>
            <a:ext cx="2817495" cy="1558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4.2</a:t>
            </a:r>
          </a:p>
        </p:txBody>
      </p:sp>
      <p:sp>
        <p:nvSpPr>
          <p:cNvPr id="11" name="矩形 10"/>
          <p:cNvSpPr/>
          <p:nvPr/>
        </p:nvSpPr>
        <p:spPr>
          <a:xfrm>
            <a:off x="1260226" y="408857"/>
            <a:ext cx="3655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接纳焦虑，才能释放焦虑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6120" y="1305361"/>
            <a:ext cx="423672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C00000"/>
                </a:solidFill>
                <a:sym typeface="+mn-ea"/>
              </a:rPr>
              <a:t>情绪，没有好坏之分。</a:t>
            </a: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ym typeface="+mn-ea"/>
              </a:rPr>
              <a:t>世界上的各个地方，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人们大都不能接受悲伤、痛苦、难过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等负面情绪。</a:t>
            </a:r>
            <a:endParaRPr lang="zh-CN" altLang="en-US" b="1">
              <a:solidFill>
                <a:srgbClr val="C00000"/>
              </a:solidFill>
              <a:sym typeface="+mn-ea"/>
            </a:endParaRP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正如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大自然法则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一样，我们接受情绪带给我们的束缚，如同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接受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大自然给我们的束缚，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然后享受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它，并选择最好的路径。</a:t>
            </a: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Char char="•"/>
            </a:pPr>
            <a:endParaRPr lang="zh-CN" altLang="en-US" b="1">
              <a:solidFill>
                <a:srgbClr val="C00000"/>
              </a:solidFill>
              <a:sym typeface="+mn-ea"/>
            </a:endParaRPr>
          </a:p>
        </p:txBody>
      </p:sp>
      <p:pic>
        <p:nvPicPr>
          <p:cNvPr id="6" name="图片 5" descr="微信图片_20191202024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336" y="2142482"/>
            <a:ext cx="3317875" cy="19620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41" y="-16560"/>
            <a:ext cx="3275965" cy="5155206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0" y="-16559"/>
            <a:ext cx="3278505" cy="5152921"/>
          </a:xfrm>
          <a:prstGeom prst="rect">
            <a:avLst/>
          </a:prstGeom>
          <a:solidFill>
            <a:srgbClr val="C83406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5211446" y="981164"/>
            <a:ext cx="2785745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概述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211445" y="1886664"/>
            <a:ext cx="278638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表现与特征</a:t>
            </a:r>
          </a:p>
        </p:txBody>
      </p:sp>
      <p:sp>
        <p:nvSpPr>
          <p:cNvPr id="44" name="矩形 43"/>
          <p:cNvSpPr/>
          <p:nvPr/>
        </p:nvSpPr>
        <p:spPr>
          <a:xfrm>
            <a:off x="4493357" y="950538"/>
            <a:ext cx="569163" cy="511820"/>
          </a:xfrm>
          <a:prstGeom prst="rect">
            <a:avLst/>
          </a:prstGeom>
          <a:solidFill>
            <a:srgbClr val="AE3A1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209922" y="1129229"/>
            <a:ext cx="113508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493357" y="2726087"/>
            <a:ext cx="569163" cy="511820"/>
          </a:xfrm>
          <a:prstGeom prst="rect">
            <a:avLst/>
          </a:prstGeom>
          <a:solidFill>
            <a:srgbClr val="AE3A1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206747" y="2899068"/>
            <a:ext cx="113508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493357" y="1838312"/>
            <a:ext cx="569163" cy="511820"/>
          </a:xfrm>
          <a:prstGeom prst="rect">
            <a:avLst/>
          </a:prstGeom>
          <a:solidFill>
            <a:srgbClr val="40404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206747" y="2011294"/>
            <a:ext cx="113508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493357" y="3613862"/>
            <a:ext cx="569163" cy="511820"/>
          </a:xfrm>
          <a:prstGeom prst="rect">
            <a:avLst/>
          </a:prstGeom>
          <a:solidFill>
            <a:srgbClr val="40404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206747" y="3786843"/>
            <a:ext cx="113508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05485" y="1875814"/>
            <a:ext cx="2005330" cy="1202577"/>
            <a:chOff x="1368466" y="2588408"/>
            <a:chExt cx="2005572" cy="1060283"/>
          </a:xfrm>
        </p:grpSpPr>
        <p:sp>
          <p:nvSpPr>
            <p:cNvPr id="53" name="文本框 52"/>
            <p:cNvSpPr txBox="1"/>
            <p:nvPr/>
          </p:nvSpPr>
          <p:spPr>
            <a:xfrm>
              <a:off x="1368466" y="2588408"/>
              <a:ext cx="2005572" cy="6783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/>
              <a:r>
                <a:rPr lang="zh-CN" altLang="en-US" sz="4400" b="1" spc="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目  录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1497307" y="3259211"/>
              <a:ext cx="1829175" cy="36633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CONTENTS</a:t>
              </a: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2027672" y="3648691"/>
              <a:ext cx="55263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211445" y="3606589"/>
            <a:ext cx="33020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治疗与应对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14620" y="2743200"/>
            <a:ext cx="313309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b="1" spc="300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焦虑与焦虑症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截图_201912020315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486" y="2947626"/>
            <a:ext cx="2761615" cy="1732487"/>
          </a:xfrm>
          <a:prstGeom prst="rect">
            <a:avLst/>
          </a:prstGeom>
        </p:spPr>
      </p:pic>
      <p:pic>
        <p:nvPicPr>
          <p:cNvPr id="6" name="图片 5" descr="微信截图_201912020315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85" y="1236267"/>
            <a:ext cx="2467610" cy="1514356"/>
          </a:xfrm>
          <a:prstGeom prst="rect">
            <a:avLst/>
          </a:prstGeom>
        </p:spPr>
      </p:pic>
      <p:sp>
        <p:nvSpPr>
          <p:cNvPr id="4" name="矩形: 圆角 1"/>
          <p:cNvSpPr/>
          <p:nvPr/>
        </p:nvSpPr>
        <p:spPr>
          <a:xfrm>
            <a:off x="-387985" y="351895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47898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6078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4.3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技巧和应对措施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02336" y="962467"/>
            <a:ext cx="4834255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① </a:t>
            </a:r>
            <a:r>
              <a:rPr lang="zh-CN" altLang="en-US" sz="2400" b="1" dirty="0">
                <a:sym typeface="+mn-ea"/>
              </a:rPr>
              <a:t>允许自己哭或笑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b="1" dirty="0">
                <a:sym typeface="+mn-ea"/>
              </a:rPr>
              <a:t>以色列70年代的总理说：</a:t>
            </a:r>
            <a:r>
              <a:rPr lang="zh-CN" altLang="en-US" b="1" dirty="0">
                <a:solidFill>
                  <a:srgbClr val="C00000"/>
                </a:solidFill>
                <a:sym typeface="+mn-ea"/>
              </a:rPr>
              <a:t>“不能够全心全意哭的人，也不能够全心全意地笑。”</a:t>
            </a:r>
            <a:r>
              <a:rPr lang="zh-CN" altLang="en-US" b="1" dirty="0">
                <a:sym typeface="+mn-ea"/>
              </a:rPr>
              <a:t>在这个社会，我们作为服务提供者，有时候要抑制自己的情绪。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b="1" dirty="0">
                <a:sym typeface="+mn-ea"/>
              </a:rPr>
              <a:t>但是在生活当中要有一个空间，允许自己做一个人，当我们跟自己喜欢的人、关心我们的人在一起，他们会去尽可能无条件接受我们的情绪。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51895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47898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6078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4.3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技巧和应对措施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49351" y="1023276"/>
            <a:ext cx="70732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② </a:t>
            </a:r>
            <a:r>
              <a:rPr lang="zh-CN" altLang="en-US" sz="2400" b="1">
                <a:sym typeface="+mn-ea"/>
              </a:rPr>
              <a:t>向他人倾诉情绪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b="1">
                <a:sym typeface="+mn-ea"/>
              </a:rPr>
              <a:t>研究表明，当我们听到了脑子里的声音，这也许会让事情更糟，但是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说出来之后，说不定就会找到一个答案</a:t>
            </a:r>
            <a:r>
              <a:rPr lang="zh-CN" altLang="en-US" b="1">
                <a:sym typeface="+mn-ea"/>
              </a:rPr>
              <a:t>，我们要不停地去表达情绪。</a:t>
            </a:r>
          </a:p>
        </p:txBody>
      </p:sp>
      <p:pic>
        <p:nvPicPr>
          <p:cNvPr id="2" name="图片 1" descr="微信截图_201912020319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406" y="2648410"/>
            <a:ext cx="3813175" cy="2117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51895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47898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6078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4.3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技巧和应对措施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14985" y="901647"/>
            <a:ext cx="6013450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auto">
              <a:lnSpc>
                <a:spcPct val="150000"/>
              </a:lnSpc>
              <a:buClr>
                <a:srgbClr val="AE3A11"/>
              </a:buClr>
              <a:buSzTx/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③</a:t>
            </a:r>
            <a:r>
              <a:rPr lang="zh-CN" altLang="en-US" sz="2400" b="1">
                <a:sym typeface="+mn-ea"/>
              </a:rPr>
              <a:t> 写日志</a:t>
            </a:r>
          </a:p>
          <a:p>
            <a:pPr marL="285750" lvl="0" indent="-28575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b="1">
                <a:solidFill>
                  <a:srgbClr val="C00000"/>
                </a:solidFill>
                <a:sym typeface="+mn-ea"/>
              </a:rPr>
              <a:t>敞开心扉或者把事情记录下来</a:t>
            </a:r>
            <a:r>
              <a:rPr lang="zh-CN" altLang="en-US" b="1">
                <a:sym typeface="+mn-ea"/>
              </a:rPr>
              <a:t>也是一种释放情绪的好方法。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b="1">
                <a:sym typeface="+mn-ea"/>
              </a:rPr>
              <a:t>     用20分钟时间，不用担心语法，想写什么就写什么。</a:t>
            </a:r>
          </a:p>
          <a:p>
            <a:pPr marL="285750" lvl="0" indent="-285750" algn="l" fontAlgn="auto">
              <a:lnSpc>
                <a:spcPct val="150000"/>
              </a:lnSpc>
              <a:spcBef>
                <a:spcPts val="0"/>
              </a:spcBef>
              <a:buClr>
                <a:srgbClr val="AE3A11"/>
              </a:buClr>
              <a:buSzTx/>
              <a:buFont typeface="Wingdings" panose="05000000000000000000" charset="0"/>
              <a:buChar char="p"/>
            </a:pPr>
            <a:r>
              <a:rPr lang="zh-CN" altLang="en-US" b="1">
                <a:sym typeface="+mn-ea"/>
              </a:rPr>
              <a:t>三件好事的心理日记</a:t>
            </a: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buClr>
                <a:srgbClr val="AE3A11"/>
              </a:buClr>
              <a:buSzTx/>
              <a:buFont typeface="Wingdings" panose="05000000000000000000" charset="0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每天晚上入睡前，写下当天发生在自己身上的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件好事</a:t>
            </a:r>
          </a:p>
          <a:p>
            <a:pPr lvl="0" indent="0" algn="l" fontAlgn="auto">
              <a:lnSpc>
                <a:spcPct val="150000"/>
              </a:lnSpc>
              <a:spcBef>
                <a:spcPts val="0"/>
              </a:spcBef>
              <a:buClr>
                <a:srgbClr val="AE3A11"/>
              </a:buClr>
              <a:buSzTx/>
              <a:buFont typeface="Wingdings" panose="05000000000000000000" charset="0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这些事情可大可小，从一顿美食，到与一个好友的畅谈，从日常工作任务到一个有意思的想法，你都可以写下来。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285750" lvl="0" indent="-285750" algn="l" fontAlgn="auto">
              <a:lnSpc>
                <a:spcPct val="150000"/>
              </a:lnSpc>
              <a:spcBef>
                <a:spcPts val="0"/>
              </a:spcBef>
              <a:buClr>
                <a:srgbClr val="AE3A11"/>
              </a:buClr>
              <a:buSzTx/>
              <a:buFont typeface="Wingdings" panose="05000000000000000000" charset="0"/>
              <a:buChar char="p"/>
            </a:pPr>
            <a:endParaRPr lang="zh-CN" altLang="en-US" sz="1800" b="1">
              <a:sym typeface="+mn-ea"/>
            </a:endParaRPr>
          </a:p>
        </p:txBody>
      </p:sp>
      <p:pic>
        <p:nvPicPr>
          <p:cNvPr id="2" name="图片 1" descr="微信截图_20191202032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760" y="1339052"/>
            <a:ext cx="2341880" cy="1416711"/>
          </a:xfrm>
          <a:prstGeom prst="rect">
            <a:avLst/>
          </a:prstGeom>
        </p:spPr>
      </p:pic>
      <p:pic>
        <p:nvPicPr>
          <p:cNvPr id="7" name="图片 6" descr="微信截图_201912020334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85" y="2949911"/>
            <a:ext cx="2005330" cy="19192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51895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47898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6078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4.4</a:t>
            </a:r>
          </a:p>
        </p:txBody>
      </p:sp>
      <p:sp>
        <p:nvSpPr>
          <p:cNvPr id="11" name="矩形 10"/>
          <p:cNvSpPr/>
          <p:nvPr/>
        </p:nvSpPr>
        <p:spPr>
          <a:xfrm>
            <a:off x="1299210" y="379732"/>
            <a:ext cx="2216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正念放松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51840" y="1430987"/>
            <a:ext cx="6328410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1. 闭上眼睛,全身肌肉放松,用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鼻呼吸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。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2. 缓慢的吸气,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腹部慢慢胀起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,吸气时,心中全程觉察吸气。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3. 胀至顶点时,慢慢的呼气,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腹部慢慢收缩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;呼气时,心中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全程觉察呼气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。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4. 集中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注意力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于觉察当下呼吸。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5. 若果分心,</a:t>
            </a:r>
            <a:r>
              <a:rPr lang="zh-CN" altLang="en-US" sz="2000" b="1">
                <a:solidFill>
                  <a:srgbClr val="C00000"/>
                </a:solidFill>
                <a:sym typeface="+mn-ea"/>
              </a:rPr>
              <a:t>不用自责,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只需觉察这些情绪,之后重回觉察呼吸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775" y="1214569"/>
            <a:ext cx="1206500" cy="3421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51895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47898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60783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4.5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良好生活及心智习惯清单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48080" y="878202"/>
            <a:ext cx="6333490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en-US" dirty="0"/>
              <a:t>1.    早餐进食含较高量</a:t>
            </a:r>
            <a:r>
              <a:rPr lang="zh-CN" altLang="en-US" b="1" dirty="0">
                <a:solidFill>
                  <a:srgbClr val="C00000"/>
                </a:solidFill>
              </a:rPr>
              <a:t>酪氨酸</a:t>
            </a:r>
            <a:r>
              <a:rPr lang="zh-CN" altLang="en-US" dirty="0"/>
              <a:t>的食物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2.    </a:t>
            </a:r>
            <a:r>
              <a:rPr lang="zh-CN" altLang="en-US" b="1" dirty="0">
                <a:solidFill>
                  <a:srgbClr val="C00000"/>
                </a:solidFill>
              </a:rPr>
              <a:t>戒咖啡因</a:t>
            </a:r>
            <a:r>
              <a:rPr lang="zh-CN" altLang="en-US" dirty="0"/>
              <a:t>(浓茶,咖啡,可乐)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3.    减少进食</a:t>
            </a:r>
            <a:r>
              <a:rPr lang="zh-CN" altLang="en-US" b="1" dirty="0">
                <a:solidFill>
                  <a:srgbClr val="C00000"/>
                </a:solidFill>
              </a:rPr>
              <a:t>“非天然的加工食物”</a:t>
            </a:r>
            <a:endParaRPr lang="zh-CN" altLang="en-US" dirty="0"/>
          </a:p>
          <a:p>
            <a:pPr>
              <a:lnSpc>
                <a:spcPts val="2100"/>
              </a:lnSpc>
            </a:pPr>
            <a:r>
              <a:rPr lang="zh-CN" altLang="en-US" dirty="0"/>
              <a:t>4.    每天食至少2种不同的水果及3种蔬菜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5.    压力大时每天更要多</a:t>
            </a:r>
            <a:r>
              <a:rPr lang="zh-CN" altLang="en-US" b="1" dirty="0">
                <a:solidFill>
                  <a:srgbClr val="C00000"/>
                </a:solidFill>
              </a:rPr>
              <a:t>饮白开水</a:t>
            </a:r>
            <a:endParaRPr lang="zh-CN" altLang="en-US" dirty="0"/>
          </a:p>
          <a:p>
            <a:pPr>
              <a:lnSpc>
                <a:spcPts val="2100"/>
              </a:lnSpc>
            </a:pPr>
            <a:r>
              <a:rPr lang="zh-CN" altLang="en-US" dirty="0"/>
              <a:t>6.    晚餐进食含较高量色氨酸的食物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7.   </a:t>
            </a:r>
            <a:r>
              <a:rPr lang="zh-CN" altLang="en-US" b="1" dirty="0">
                <a:solidFill>
                  <a:srgbClr val="C00000"/>
                </a:solidFill>
              </a:rPr>
              <a:t> 戒烟</a:t>
            </a:r>
            <a:endParaRPr lang="zh-CN" altLang="en-US" dirty="0"/>
          </a:p>
          <a:p>
            <a:pPr>
              <a:lnSpc>
                <a:spcPts val="2100"/>
              </a:lnSpc>
            </a:pPr>
            <a:r>
              <a:rPr lang="zh-CN" altLang="en-US" dirty="0"/>
              <a:t>8.    工作每90分钟左右,做5分钟</a:t>
            </a:r>
            <a:r>
              <a:rPr lang="zh-CN" altLang="en-US" b="1" dirty="0">
                <a:solidFill>
                  <a:srgbClr val="C00000"/>
                </a:solidFill>
              </a:rPr>
              <a:t>深呼吸或伸展练习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9.    工作尽力而为,量力而为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10.  每天做</a:t>
            </a:r>
            <a:r>
              <a:rPr lang="zh-CN" altLang="en-US" b="1" dirty="0">
                <a:solidFill>
                  <a:srgbClr val="C00000"/>
                </a:solidFill>
              </a:rPr>
              <a:t>30分钟运动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11.  </a:t>
            </a:r>
            <a:r>
              <a:rPr lang="zh-CN" altLang="en-US" b="1" dirty="0">
                <a:solidFill>
                  <a:srgbClr val="C00000"/>
                </a:solidFill>
              </a:rPr>
              <a:t>与人为善</a:t>
            </a:r>
            <a:endParaRPr lang="zh-CN" altLang="en-US" dirty="0"/>
          </a:p>
          <a:p>
            <a:pPr>
              <a:lnSpc>
                <a:spcPts val="2100"/>
              </a:lnSpc>
            </a:pPr>
            <a:r>
              <a:rPr lang="zh-CN" altLang="en-US" dirty="0"/>
              <a:t>12.  与别人分享自己的</a:t>
            </a:r>
            <a:r>
              <a:rPr lang="zh-CN" altLang="en-US" b="1" dirty="0">
                <a:solidFill>
                  <a:srgbClr val="C00000"/>
                </a:solidFill>
              </a:rPr>
              <a:t>感受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1</a:t>
            </a:r>
            <a:r>
              <a:rPr lang="en-US" altLang="zh-CN" dirty="0"/>
              <a:t>3</a:t>
            </a:r>
            <a:r>
              <a:rPr lang="zh-CN" altLang="en-US" dirty="0"/>
              <a:t>.  每晩做10分钟感恩练习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1</a:t>
            </a:r>
            <a:r>
              <a:rPr lang="en-US" altLang="zh-CN" dirty="0"/>
              <a:t>4</a:t>
            </a:r>
            <a:r>
              <a:rPr lang="zh-CN" altLang="en-US" dirty="0"/>
              <a:t>.  每天</a:t>
            </a:r>
            <a:r>
              <a:rPr lang="zh-CN" altLang="en-US" b="1" dirty="0">
                <a:solidFill>
                  <a:srgbClr val="C00000"/>
                </a:solidFill>
              </a:rPr>
              <a:t>睡至少七至九小时</a:t>
            </a:r>
          </a:p>
          <a:p>
            <a:pPr>
              <a:lnSpc>
                <a:spcPts val="2100"/>
              </a:lnSpc>
            </a:pPr>
            <a:r>
              <a:rPr lang="zh-CN" altLang="en-US" dirty="0"/>
              <a:t>1</a:t>
            </a:r>
            <a:r>
              <a:rPr lang="en-US" altLang="zh-CN" dirty="0"/>
              <a:t>5</a:t>
            </a:r>
            <a:r>
              <a:rPr lang="zh-CN" altLang="en-US" dirty="0"/>
              <a:t>.  每周做一次30分钟的正念觉知练习</a:t>
            </a:r>
          </a:p>
        </p:txBody>
      </p:sp>
      <p:pic>
        <p:nvPicPr>
          <p:cNvPr id="7" name="图片 6" descr="微信截图_201912020347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155" y="3245130"/>
            <a:ext cx="2701290" cy="14498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0" y="874382"/>
            <a:ext cx="9144000" cy="3848131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0" y="874382"/>
            <a:ext cx="9144000" cy="3848131"/>
          </a:xfrm>
          <a:prstGeom prst="rect">
            <a:avLst/>
          </a:prstGeom>
          <a:solidFill>
            <a:srgbClr val="C83406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1717040" y="2208295"/>
            <a:ext cx="606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谢谢大家！</a:t>
            </a:r>
          </a:p>
        </p:txBody>
      </p:sp>
      <p:sp>
        <p:nvSpPr>
          <p:cNvPr id="8" name="椭圆 7"/>
          <p:cNvSpPr/>
          <p:nvPr/>
        </p:nvSpPr>
        <p:spPr>
          <a:xfrm>
            <a:off x="3677286" y="45255"/>
            <a:ext cx="1788795" cy="160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436" name="图片 6" descr="南医大校徽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176" y="44970"/>
            <a:ext cx="1516063" cy="1391871"/>
          </a:xfrm>
          <a:prstGeom prst="round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80948"/>
            <a:ext cx="9144000" cy="32845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080377"/>
            <a:ext cx="9144000" cy="3284531"/>
          </a:xfrm>
          <a:prstGeom prst="rect">
            <a:avLst/>
          </a:prstGeom>
          <a:solidFill>
            <a:srgbClr val="C83406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44596" y="1710361"/>
            <a:ext cx="1830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</a:t>
            </a:r>
          </a:p>
          <a:p>
            <a:pPr algn="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60390" y="1777742"/>
            <a:ext cx="180000" cy="116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02655" y="1690375"/>
            <a:ext cx="2760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概述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1.1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什么是焦虑？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58520" y="979381"/>
            <a:ext cx="7426960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“我最近睡得不好，好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焦虑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呀，脸上都爆痘了。”</a:t>
            </a:r>
          </a:p>
          <a:p>
            <a:pPr lvl="0" indent="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“又要做presentataion了，好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焦虑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呀，时间好赶。”</a:t>
            </a:r>
          </a:p>
          <a:p>
            <a:pPr lvl="0" indent="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“最近感觉自己和所有人都合不来，好像没有人愿意和自己做朋友，好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焦虑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。”</a:t>
            </a:r>
          </a:p>
          <a:p>
            <a:pPr lvl="0" indent="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“感觉自己又胖了，好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焦虑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。”</a:t>
            </a:r>
          </a:p>
        </p:txBody>
      </p:sp>
      <p:pic>
        <p:nvPicPr>
          <p:cNvPr id="2" name="图片 1" descr="微信图片_20191202002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016" y="2983602"/>
            <a:ext cx="3114675" cy="18335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12020026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230" y="2971610"/>
            <a:ext cx="4546600" cy="2044266"/>
          </a:xfrm>
          <a:prstGeom prst="rect">
            <a:avLst/>
          </a:prstGeom>
        </p:spPr>
      </p:pic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1.1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什么是焦虑？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49020" y="1159894"/>
            <a:ext cx="7426960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暂时性的焦虑</a:t>
            </a: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并不可怕，因为你知道它还有结束的一天；</a:t>
            </a:r>
          </a:p>
          <a:p>
            <a:pPr lvl="0" indent="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None/>
            </a:pP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真正可怕的是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不间断的、每时每刻都能感受到的、高强度的焦虑，</a:t>
            </a: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甚至会出现生理上的运动不安症状——这就不仅仅是焦虑那么简单了，这时候，你可能已经患上了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焦虑症。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1.2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定 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58520" y="1144477"/>
            <a:ext cx="7426960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没有脑器质性疾病或其他精神疾病</a:t>
            </a: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的情况下，以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精神和躯体</a:t>
            </a: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的焦虑症状或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防止焦虑的行为形式</a:t>
            </a: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为主要特点的一组精神障碍。</a:t>
            </a:r>
          </a:p>
          <a:p>
            <a:pPr marL="342900" lvl="0" indent="-34290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具有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紧张、担忧和畏惧的内心体验，回避的行为反应和认知、言语和运动功能受损</a:t>
            </a: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及各种相关的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生理反应</a:t>
            </a: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等特点。</a:t>
            </a:r>
          </a:p>
          <a:p>
            <a:pPr marL="342900" lvl="0" indent="-342900" fontAlgn="auto">
              <a:lnSpc>
                <a:spcPct val="20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所有精神障碍中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最为普遍的疾病</a:t>
            </a:r>
            <a:r>
              <a:rPr lang="zh-CN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之一。</a:t>
            </a:r>
          </a:p>
        </p:txBody>
      </p:sp>
      <p:graphicFrame>
        <p:nvGraphicFramePr>
          <p:cNvPr id="24580" name="对象 24579"/>
          <p:cNvGraphicFramePr>
            <a:graphicFrameLocks noChangeAspect="1"/>
          </p:cNvGraphicFramePr>
          <p:nvPr/>
        </p:nvGraphicFramePr>
        <p:xfrm>
          <a:off x="6802120" y="3445559"/>
          <a:ext cx="1785938" cy="1508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r:id="rId4" imgW="3764280" imgH="3535680" progId="">
                  <p:embed/>
                </p:oleObj>
              </mc:Choice>
              <mc:Fallback>
                <p:oleObj r:id="rId4" imgW="3764280" imgH="3535680" progId="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02120" y="3445559"/>
                        <a:ext cx="1785938" cy="150893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1.3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分 类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58521" y="1144333"/>
            <a:ext cx="7769225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焦虑症主要表现为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慢性焦虑(广泛性焦虑 generalized anxiety disorder)</a:t>
            </a: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急性焦虑发作(惊恐障碍 panic disorder)</a:t>
            </a: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两种形式。</a:t>
            </a:r>
          </a:p>
          <a:p>
            <a:pPr lvl="0" indent="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None/>
            </a:pPr>
            <a:endParaRPr lang="zh-CN" altLang="en-US" sz="20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慢性焦虑症的症状表现没有那么明显和剧烈；</a:t>
            </a:r>
          </a:p>
          <a:p>
            <a:pPr marL="342900" lvl="0" indent="-342900" fontAlgn="auto">
              <a:lnSpc>
                <a:spcPct val="150000"/>
              </a:lnSpc>
              <a:buClr>
                <a:srgbClr val="AE3A11"/>
              </a:buClr>
              <a:buFont typeface="Wingdings" panose="05000000000000000000" charset="0"/>
              <a:buChar char="p"/>
            </a:pP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急性焦虑则可能表现为</a:t>
            </a:r>
            <a:r>
              <a:rPr lang="zh-CN" altLang="en-US" sz="2000" b="1">
                <a:solidFill>
                  <a:srgbClr val="C00000"/>
                </a:solidFill>
                <a:latin typeface="+mn-ea"/>
                <a:cs typeface="+mn-ea"/>
                <a:sym typeface="+mn-ea"/>
              </a:rPr>
              <a:t>突然的强烈濒死感和失控感、突发性胸闷、心悸、呼吸困难、全身出汗、全身发抖、抽搐的症状，</a:t>
            </a:r>
            <a:r>
              <a:rPr lang="zh-CN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发作时间一般持续几分钟到数小时不计，严重时需要拨打120进行急救。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/>
          <p:cNvSpPr/>
          <p:nvPr/>
        </p:nvSpPr>
        <p:spPr>
          <a:xfrm>
            <a:off x="-387985" y="377591"/>
            <a:ext cx="918210" cy="48559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2"/>
          <p:cNvSpPr/>
          <p:nvPr/>
        </p:nvSpPr>
        <p:spPr>
          <a:xfrm>
            <a:off x="1268730" y="373594"/>
            <a:ext cx="7964170" cy="485370"/>
          </a:xfrm>
          <a:prstGeom prst="roundRect">
            <a:avLst/>
          </a:prstGeom>
          <a:gradFill flip="none" rotWithShape="1">
            <a:gsLst>
              <a:gs pos="0">
                <a:srgbClr val="AE3A11"/>
              </a:gs>
              <a:gs pos="65000">
                <a:srgbClr val="AE3A11"/>
              </a:gs>
              <a:gs pos="100000">
                <a:srgbClr val="AE3A11">
                  <a:alpha val="5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4461" y="386479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3A11"/>
                </a:solidFill>
                <a:latin typeface="微软雅黑" panose="020B0503020204020204" charset="-122"/>
                <a:ea typeface="微软雅黑" panose="020B0503020204020204" charset="-122"/>
              </a:rPr>
              <a:t>1.4</a:t>
            </a:r>
          </a:p>
        </p:txBody>
      </p:sp>
      <p:sp>
        <p:nvSpPr>
          <p:cNvPr id="11" name="矩形 10"/>
          <p:cNvSpPr/>
          <p:nvPr/>
        </p:nvSpPr>
        <p:spPr>
          <a:xfrm>
            <a:off x="1298960" y="379734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焦虑是如何产生的？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焦虑的脑科学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91" y="1100364"/>
            <a:ext cx="5696585" cy="37419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20361" y="1259108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</a:rPr>
              <a:t>1 </a:t>
            </a:r>
            <a:r>
              <a:rPr lang="zh-CN" altLang="en-US" sz="1600" b="1">
                <a:solidFill>
                  <a:srgbClr val="C00000"/>
                </a:solidFill>
              </a:rPr>
              <a:t>感官信号处理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50516" y="2819717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</a:rPr>
              <a:t>2 </a:t>
            </a:r>
            <a:r>
              <a:rPr lang="zh-CN" altLang="en-US" sz="1600" b="1">
                <a:solidFill>
                  <a:srgbClr val="C00000"/>
                </a:solidFill>
              </a:rPr>
              <a:t>情感反应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517266" y="3642563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</a:rPr>
              <a:t>3 </a:t>
            </a:r>
            <a:r>
              <a:rPr lang="zh-CN" altLang="en-US" sz="1600" b="1">
                <a:solidFill>
                  <a:srgbClr val="C00000"/>
                </a:solidFill>
              </a:rPr>
              <a:t>身体反应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623561" y="2654691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</a:rPr>
              <a:t>4 </a:t>
            </a:r>
            <a:r>
              <a:rPr lang="zh-CN" altLang="en-US" sz="1600" b="1">
                <a:solidFill>
                  <a:srgbClr val="C00000"/>
                </a:solidFill>
              </a:rPr>
              <a:t>激发回忆想象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311526" y="1610288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</a:rPr>
              <a:t>5 </a:t>
            </a:r>
            <a:r>
              <a:rPr lang="zh-CN" altLang="en-US" sz="1600" b="1">
                <a:solidFill>
                  <a:srgbClr val="C00000"/>
                </a:solidFill>
              </a:rPr>
              <a:t>前额整合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52041" y="1100364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</a:rPr>
              <a:t>6 </a:t>
            </a:r>
            <a:r>
              <a:rPr lang="zh-CN" altLang="en-US" sz="1600" b="1">
                <a:solidFill>
                  <a:srgbClr val="C00000"/>
                </a:solidFill>
              </a:rPr>
              <a:t>意识体验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847716" y="4391747"/>
            <a:ext cx="316039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无中生有的焦虑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581342e-eda4-4c0d-af2c-937fe435050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5228377118_1_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2394</Words>
  <Application>Microsoft Office PowerPoint</Application>
  <PresentationFormat>全屏显示(16:9)</PresentationFormat>
  <Paragraphs>233</Paragraphs>
  <Slides>35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35</vt:i4>
      </vt:variant>
    </vt:vector>
  </HeadingPairs>
  <TitlesOfParts>
    <vt:vector size="41" baseType="lpstr">
      <vt:lpstr>方正姚体</vt:lpstr>
      <vt:lpstr>黑体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Zhang xin</cp:lastModifiedBy>
  <cp:revision>207</cp:revision>
  <dcterms:created xsi:type="dcterms:W3CDTF">2019-06-14T10:39:00Z</dcterms:created>
  <dcterms:modified xsi:type="dcterms:W3CDTF">2019-12-03T13:25:17Z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2052-11.1.0.9209</vt:lpwstr>
  </property>
</Properties>
</file>