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notesSlides/notesSlide8.xml" ContentType="application/vnd.openxmlformats-officedocument.presentationml.notesSlide+xml"/>
  <Override PartName="/ppt/tags/tag80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60" r:id="rId3"/>
    <p:sldId id="259" r:id="rId4"/>
    <p:sldId id="452" r:id="rId5"/>
    <p:sldId id="267" r:id="rId6"/>
    <p:sldId id="457" r:id="rId7"/>
    <p:sldId id="262" r:id="rId8"/>
    <p:sldId id="303" r:id="rId9"/>
    <p:sldId id="453" r:id="rId10"/>
    <p:sldId id="334" r:id="rId11"/>
    <p:sldId id="332" r:id="rId12"/>
    <p:sldId id="465" r:id="rId13"/>
    <p:sldId id="454" r:id="rId14"/>
    <p:sldId id="459" r:id="rId15"/>
    <p:sldId id="458" r:id="rId16"/>
    <p:sldId id="461" r:id="rId17"/>
    <p:sldId id="463" r:id="rId18"/>
    <p:sldId id="464" r:id="rId19"/>
    <p:sldId id="359" r:id="rId20"/>
  </p:sldIdLst>
  <p:sldSz cx="9144000" cy="571976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D24514"/>
    <a:srgbClr val="AE3A11"/>
    <a:srgbClr val="ED653C"/>
    <a:srgbClr val="EE774E"/>
    <a:srgbClr val="EA5926"/>
    <a:srgbClr val="DD4915"/>
    <a:srgbClr val="C1C1C1"/>
    <a:srgbClr val="404040"/>
    <a:srgbClr val="BE61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912" y="-82"/>
      </p:cViewPr>
      <p:guideLst>
        <p:guide orient="horz" pos="1806"/>
        <p:guide pos="282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2019/12/1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2019/12/1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2451" y="1143000"/>
            <a:ext cx="4933099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2025" y="1143000"/>
            <a:ext cx="49339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1143000"/>
            <a:ext cx="493395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1143000"/>
            <a:ext cx="493395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1143000"/>
            <a:ext cx="493395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1143000"/>
            <a:ext cx="493395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1143000"/>
            <a:ext cx="493395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1143000"/>
            <a:ext cx="493395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1143000"/>
            <a:ext cx="493395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1143000"/>
            <a:ext cx="493395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1143000"/>
            <a:ext cx="493395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502412" y="2158939"/>
            <a:ext cx="8139178" cy="750014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505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502412" y="2974608"/>
            <a:ext cx="8139178" cy="793235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0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81635" indent="0" algn="ctr">
              <a:buNone/>
              <a:defRPr sz="1670"/>
            </a:lvl2pPr>
            <a:lvl3pPr marL="762635" indent="0" algn="ctr">
              <a:buNone/>
              <a:defRPr sz="1500"/>
            </a:lvl3pPr>
            <a:lvl4pPr marL="1144270" indent="0" algn="ctr">
              <a:buNone/>
              <a:defRPr sz="1335"/>
            </a:lvl4pPr>
            <a:lvl5pPr marL="1525270" indent="0" algn="ctr">
              <a:buNone/>
              <a:defRPr sz="1335"/>
            </a:lvl5pPr>
            <a:lvl6pPr marL="1906905" indent="0" algn="ctr">
              <a:buNone/>
              <a:defRPr sz="1335"/>
            </a:lvl6pPr>
            <a:lvl7pPr marL="2287905" indent="0" algn="ctr">
              <a:buNone/>
              <a:defRPr sz="1335"/>
            </a:lvl7pPr>
            <a:lvl8pPr marL="2669540" indent="0" algn="ctr">
              <a:buNone/>
              <a:defRPr sz="1335"/>
            </a:lvl8pPr>
            <a:lvl9pPr marL="3051175" indent="0" algn="ctr">
              <a:buNone/>
              <a:defRPr sz="1335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2019/12/1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2448" y="794507"/>
            <a:ext cx="8139178" cy="420396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02412" y="2158939"/>
            <a:ext cx="8139178" cy="750014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5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60340"/>
            <a:ext cx="8139178" cy="54051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33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2" y="1081020"/>
            <a:ext cx="8139178" cy="4205099"/>
          </a:xfrm>
        </p:spPr>
        <p:txBody>
          <a:bodyPr vert="horz" lIns="101600" tIns="0" rIns="82550" bIns="0" rtlCol="0">
            <a:no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72135" marR="0" lvl="1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53135" marR="0" lvl="2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34770" marR="0" lvl="3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716405" marR="0" lvl="4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8" y="3176941"/>
            <a:ext cx="8139178" cy="521196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005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02444" y="3763282"/>
            <a:ext cx="8139178" cy="899170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335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8163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26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427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4pPr>
            <a:lvl5pPr marL="152527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5pPr>
            <a:lvl6pPr marL="190690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6pPr>
            <a:lvl7pPr marL="228790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7pPr>
            <a:lvl8pPr marL="266954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8pPr>
            <a:lvl9pPr marL="305117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60340"/>
            <a:ext cx="8139178" cy="54051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33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8" y="1081020"/>
            <a:ext cx="3962432" cy="4203968"/>
          </a:xfrm>
        </p:spPr>
        <p:txBody>
          <a:bodyPr vert="horz" lIns="101600" tIns="0" rIns="82550" bIns="0" rtlCol="0">
            <a:no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72135" marR="0" lvl="1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53135" marR="0" lvl="2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34770" marR="0" lvl="3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716405" marR="0" lvl="4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1081020"/>
            <a:ext cx="3962432" cy="4203968"/>
          </a:xfrm>
        </p:spPr>
        <p:txBody>
          <a:bodyPr>
            <a:noAutofit/>
          </a:bodyPr>
          <a:lstStyle>
            <a:lvl1pPr>
              <a:defRPr sz="133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3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33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33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33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60340"/>
            <a:ext cx="8139178" cy="54051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33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02448" y="1081020"/>
            <a:ext cx="3962432" cy="3178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67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81635" indent="0">
              <a:buNone/>
              <a:defRPr sz="1670" b="1"/>
            </a:lvl2pPr>
            <a:lvl3pPr marL="762635" indent="0">
              <a:buNone/>
              <a:defRPr sz="1500" b="1"/>
            </a:lvl3pPr>
            <a:lvl4pPr marL="1144270" indent="0">
              <a:buNone/>
              <a:defRPr sz="1335" b="1"/>
            </a:lvl4pPr>
            <a:lvl5pPr marL="1525270" indent="0">
              <a:buNone/>
              <a:defRPr sz="1335" b="1"/>
            </a:lvl5pPr>
            <a:lvl6pPr marL="1906905" indent="0">
              <a:buNone/>
              <a:defRPr sz="1335" b="1"/>
            </a:lvl6pPr>
            <a:lvl7pPr marL="2287905" indent="0">
              <a:buNone/>
              <a:defRPr sz="1335" b="1"/>
            </a:lvl7pPr>
            <a:lvl8pPr marL="2669540" indent="0">
              <a:buNone/>
              <a:defRPr sz="1335" b="1"/>
            </a:lvl8pPr>
            <a:lvl9pPr marL="3051175" indent="0">
              <a:buNone/>
              <a:defRPr sz="133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2444" y="1492278"/>
            <a:ext cx="3962400" cy="3797113"/>
          </a:xfrm>
        </p:spPr>
        <p:txBody>
          <a:bodyPr vert="horz" lIns="101600" tIns="0" rIns="82550" bIns="0" rtlCol="0">
            <a:no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72135" marR="0" lvl="1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53135" marR="0" lvl="2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34770" marR="0" lvl="3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716405" marR="0" lvl="4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81020"/>
            <a:ext cx="3962432" cy="3178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67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81635" indent="0">
              <a:buNone/>
              <a:defRPr sz="1670" b="1"/>
            </a:lvl2pPr>
            <a:lvl3pPr marL="762635" indent="0">
              <a:buNone/>
              <a:defRPr sz="1500" b="1"/>
            </a:lvl3pPr>
            <a:lvl4pPr marL="1144270" indent="0">
              <a:buNone/>
              <a:defRPr sz="1335" b="1"/>
            </a:lvl4pPr>
            <a:lvl5pPr marL="1525270" indent="0">
              <a:buNone/>
              <a:defRPr sz="1335" b="1"/>
            </a:lvl5pPr>
            <a:lvl6pPr marL="1906905" indent="0">
              <a:buNone/>
              <a:defRPr sz="1335" b="1"/>
            </a:lvl6pPr>
            <a:lvl7pPr marL="2287905" indent="0">
              <a:buNone/>
              <a:defRPr sz="1335" b="1"/>
            </a:lvl7pPr>
            <a:lvl8pPr marL="2669540" indent="0">
              <a:buNone/>
              <a:defRPr sz="1335" b="1"/>
            </a:lvl8pPr>
            <a:lvl9pPr marL="3051175" indent="0">
              <a:buNone/>
              <a:defRPr sz="133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492278"/>
            <a:ext cx="3962432" cy="3797113"/>
          </a:xfrm>
        </p:spPr>
        <p:txBody>
          <a:bodyPr vert="horz" lIns="101600" tIns="0" rIns="82550" bIns="0" rtlCol="0">
            <a:no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72135" marR="0" lvl="1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53135" marR="0" lvl="2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34770" marR="0" lvl="3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716405" marR="0" lvl="4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33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502448" y="1081020"/>
            <a:ext cx="3962432" cy="4203968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72135" marR="0" lvl="1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53135" marR="0" lvl="2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34770" marR="0" lvl="3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716405" marR="0" lvl="4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679194" y="1081020"/>
            <a:ext cx="3962432" cy="4203968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2019/12/1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794507"/>
            <a:ext cx="713238" cy="4494999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4" y="794500"/>
            <a:ext cx="7371076" cy="4494999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02412" y="360340"/>
            <a:ext cx="8139178" cy="54051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502412" y="1081020"/>
            <a:ext cx="8139178" cy="4203968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59807" y="5296527"/>
            <a:ext cx="2025000" cy="264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2019/12/1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5296527"/>
            <a:ext cx="2970000" cy="264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5296527"/>
            <a:ext cx="2025000" cy="264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2635" rtl="0" eaLnBrk="1" fontAlgn="auto" latinLnBrk="0" hangingPunct="1">
        <a:lnSpc>
          <a:spcPct val="100000"/>
        </a:lnSpc>
        <a:spcBef>
          <a:spcPct val="0"/>
        </a:spcBef>
        <a:buNone/>
        <a:defRPr sz="2335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90500" indent="-190500" algn="l" defTabSz="76263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35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72135" indent="-190500" algn="l" defTabSz="76263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342390" algn="l"/>
        </a:tabLst>
        <a:defRPr sz="1335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53135" indent="-190500" algn="l" defTabSz="76263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35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34770" indent="-190500" algn="l" defTabSz="76263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35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716405" indent="-190500" algn="l" defTabSz="76263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35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097405" indent="-190500" algn="l" defTabSz="762635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9040" indent="-190500" algn="l" defTabSz="762635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60040" indent="-190500" algn="l" defTabSz="762635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675" indent="-190500" algn="l" defTabSz="762635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63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63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27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527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690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790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954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117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-635" y="1363345"/>
            <a:ext cx="9144000" cy="3588385"/>
          </a:xfrm>
          <a:prstGeom prst="rect">
            <a:avLst/>
          </a:prstGeom>
        </p:spPr>
      </p:pic>
      <p:sp>
        <p:nvSpPr>
          <p:cNvPr id="88" name="矩形 87"/>
          <p:cNvSpPr/>
          <p:nvPr/>
        </p:nvSpPr>
        <p:spPr>
          <a:xfrm>
            <a:off x="0" y="1363980"/>
            <a:ext cx="9145270" cy="3588385"/>
          </a:xfrm>
          <a:prstGeom prst="rect">
            <a:avLst/>
          </a:prstGeom>
          <a:solidFill>
            <a:srgbClr val="C83406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文本框 89"/>
          <p:cNvSpPr txBox="1"/>
          <p:nvPr/>
        </p:nvSpPr>
        <p:spPr>
          <a:xfrm>
            <a:off x="1539240" y="2423160"/>
            <a:ext cx="6065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星星的孩子</a:t>
            </a:r>
            <a:endParaRPr lang="en-US" altLang="zh-CN" sz="48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儿童心理行为发育障碍</a:t>
            </a:r>
            <a:endParaRPr lang="zh-CN" altLang="en-US" sz="32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677285" y="231300"/>
            <a:ext cx="1788795" cy="17887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436" name="图片 6" descr="南医大校徽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22700" y="259558"/>
            <a:ext cx="1516063" cy="1547812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18437" name="矩形 8"/>
          <p:cNvSpPr/>
          <p:nvPr/>
        </p:nvSpPr>
        <p:spPr>
          <a:xfrm>
            <a:off x="5806440" y="3858260"/>
            <a:ext cx="323786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fontAlgn="auto">
              <a:lnSpc>
                <a:spcPct val="125000"/>
              </a:lnSpc>
            </a:pPr>
            <a:r>
              <a:rPr lang="zh-CN" altLang="en-US" sz="2400" dirty="0">
                <a:solidFill>
                  <a:schemeClr val="bg1"/>
                </a:solidFill>
                <a:uFillTx/>
                <a:latin typeface="方正姚体" panose="02010601030101010101" charset="-122"/>
                <a:ea typeface="方正姚体" panose="02010601030101010101" charset="-122"/>
                <a:cs typeface="微软雅黑" panose="020B0503020204020204" charset="-122"/>
              </a:rPr>
              <a:t>南方医科大学心理学系</a:t>
            </a:r>
          </a:p>
          <a:p>
            <a:pPr algn="ctr" fontAlgn="auto">
              <a:lnSpc>
                <a:spcPct val="125000"/>
              </a:lnSpc>
            </a:pPr>
            <a:r>
              <a:rPr lang="zh-CN" altLang="en-US" sz="2400" dirty="0" smtClean="0">
                <a:solidFill>
                  <a:schemeClr val="bg1"/>
                </a:solidFill>
                <a:uFillTx/>
                <a:latin typeface="方正姚体" panose="02010601030101010101" charset="-122"/>
                <a:ea typeface="方正姚体" panose="02010601030101010101" charset="-122"/>
                <a:cs typeface="微软雅黑" panose="020B0503020204020204" charset="-122"/>
                <a:sym typeface="+mn-ea"/>
              </a:rPr>
              <a:t>陈 洁</a:t>
            </a:r>
            <a:endParaRPr lang="zh-CN" altLang="en-US" sz="2400" dirty="0">
              <a:solidFill>
                <a:schemeClr val="bg1"/>
              </a:solidFill>
              <a:uFillTx/>
              <a:latin typeface="方正姚体" panose="02010601030101010101" charset="-122"/>
              <a:ea typeface="方正姚体" panose="0201060103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矩形 8"/>
          <p:cNvSpPr/>
          <p:nvPr/>
        </p:nvSpPr>
        <p:spPr>
          <a:xfrm>
            <a:off x="0" y="51435"/>
            <a:ext cx="3562350" cy="4756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 fontAlgn="auto">
              <a:lnSpc>
                <a:spcPct val="125000"/>
              </a:lnSpc>
            </a:pPr>
            <a:r>
              <a:rPr lang="zh-CN" altLang="en-US" sz="2000" dirty="0">
                <a:solidFill>
                  <a:srgbClr val="D24514"/>
                </a:solidFill>
                <a:effectLst/>
                <a:uFillTx/>
                <a:latin typeface="方正姚体" panose="02010601030101010101" charset="-122"/>
                <a:ea typeface="方正姚体" panose="02010601030101010101" charset="-122"/>
                <a:cs typeface="微软雅黑" panose="020B0503020204020204" charset="-122"/>
              </a:rPr>
              <a:t>南方医科大学精品视频公开课</a:t>
            </a:r>
            <a:endParaRPr lang="zh-CN" altLang="en-US" sz="2000" dirty="0">
              <a:solidFill>
                <a:srgbClr val="D24514"/>
              </a:solidFill>
              <a:effectLst/>
              <a:uFillTx/>
              <a:latin typeface="方正姚体" panose="02010601030101010101" charset="-122"/>
              <a:ea typeface="方正姚体" panose="02010601030101010101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/>
          <p:cNvSpPr/>
          <p:nvPr/>
        </p:nvSpPr>
        <p:spPr>
          <a:xfrm>
            <a:off x="-387985" y="553245"/>
            <a:ext cx="918210" cy="5400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2"/>
          <p:cNvSpPr/>
          <p:nvPr/>
        </p:nvSpPr>
        <p:spPr>
          <a:xfrm>
            <a:off x="1268730" y="548800"/>
            <a:ext cx="7964170" cy="539750"/>
          </a:xfrm>
          <a:prstGeom prst="roundRect">
            <a:avLst/>
          </a:prstGeom>
          <a:gradFill flip="none" rotWithShape="1">
            <a:gsLst>
              <a:gs pos="0">
                <a:srgbClr val="AE3A11"/>
              </a:gs>
              <a:gs pos="65000">
                <a:srgbClr val="AE3A11"/>
              </a:gs>
              <a:gs pos="100000">
                <a:srgbClr val="AE3A11">
                  <a:alpha val="5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37989" y="563129"/>
            <a:ext cx="7226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AE3A11"/>
                </a:solidFill>
                <a:latin typeface="微软雅黑" panose="020B0503020204020204" charset="-122"/>
                <a:ea typeface="微软雅黑" panose="020B0503020204020204" charset="-122"/>
              </a:rPr>
              <a:t>3.1</a:t>
            </a:r>
            <a:endParaRPr lang="en-US" sz="2800" b="1" dirty="0">
              <a:solidFill>
                <a:srgbClr val="AE3A1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98960" y="584203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孤独症的概念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51535" y="1421925"/>
            <a:ext cx="7312025" cy="4117340"/>
            <a:chOff x="1341" y="2265"/>
            <a:chExt cx="11515" cy="6484"/>
          </a:xfrm>
        </p:grpSpPr>
        <p:sp>
          <p:nvSpPr>
            <p:cNvPr id="7" name="文本框 6"/>
            <p:cNvSpPr txBox="1"/>
            <p:nvPr/>
          </p:nvSpPr>
          <p:spPr>
            <a:xfrm>
              <a:off x="1352" y="2265"/>
              <a:ext cx="11504" cy="91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342900" lvl="0" indent="-342900" fontAlgn="auto">
                <a:lnSpc>
                  <a:spcPct val="150000"/>
                </a:lnSpc>
                <a:buClr>
                  <a:srgbClr val="AE3A11"/>
                </a:buClr>
                <a:buFont typeface="Wingdings" panose="05000000000000000000" charset="0"/>
                <a:buChar char="p"/>
              </a:pPr>
              <a:r>
                <a:rPr lang="zh-CN" alt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</a:rPr>
                <a:t>儿童孤独症：</a:t>
              </a:r>
              <a:r>
                <a:rPr lang="zh-CN" alt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</a:rPr>
                <a:t>广泛性发育障碍的一种亚型</a:t>
              </a:r>
              <a:endParaRPr 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41" y="2768"/>
              <a:ext cx="10605" cy="598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2000" dirty="0" smtClean="0">
                  <a:latin typeface="黑体" pitchFamily="49" charset="-122"/>
                </a:rPr>
                <a:t>    </a:t>
              </a:r>
            </a:p>
            <a:p>
              <a:pPr>
                <a:lnSpc>
                  <a:spcPct val="140000"/>
                </a:lnSpc>
              </a:pPr>
              <a:r>
                <a:rPr lang="zh-CN" altLang="en-US" sz="2000" dirty="0" smtClean="0">
                  <a:latin typeface="黑体" pitchFamily="49" charset="-122"/>
                </a:rPr>
                <a:t>                 交往缺乏</a:t>
              </a:r>
            </a:p>
            <a:p>
              <a:pPr>
                <a:lnSpc>
                  <a:spcPct val="140000"/>
                </a:lnSpc>
              </a:pPr>
              <a:r>
                <a:rPr lang="zh-CN" altLang="en-US" sz="2000" dirty="0" smtClean="0">
                  <a:latin typeface="黑体" pitchFamily="49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</a:rPr>
                <a:t>Kanner</a:t>
              </a:r>
              <a:r>
                <a:rPr lang="zh-CN" alt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</a:rPr>
                <a:t>三联征”</a:t>
              </a:r>
              <a:r>
                <a:rPr lang="zh-CN" altLang="en-US" sz="2000" dirty="0" smtClean="0">
                  <a:latin typeface="黑体" pitchFamily="49" charset="-122"/>
                </a:rPr>
                <a:t>  沟通</a:t>
              </a:r>
              <a:r>
                <a:rPr lang="zh-CN" altLang="en-US" sz="2000" dirty="0" smtClean="0">
                  <a:latin typeface="黑体" pitchFamily="49" charset="-122"/>
                </a:rPr>
                <a:t>困难</a:t>
              </a:r>
              <a:endParaRPr lang="zh-CN" altLang="en-US" sz="2000" dirty="0" smtClean="0">
                <a:latin typeface="黑体" pitchFamily="49" charset="-122"/>
              </a:endParaRPr>
            </a:p>
            <a:p>
              <a:pPr>
                <a:lnSpc>
                  <a:spcPct val="140000"/>
                </a:lnSpc>
              </a:pPr>
              <a:r>
                <a:rPr lang="zh-CN" altLang="en-US" sz="2000" dirty="0" smtClean="0">
                  <a:latin typeface="黑体" pitchFamily="49" charset="-122"/>
                </a:rPr>
                <a:t>                 行为</a:t>
              </a:r>
              <a:r>
                <a:rPr lang="zh-CN" altLang="en-US" sz="2000" dirty="0" smtClean="0">
                  <a:latin typeface="黑体" pitchFamily="49" charset="-122"/>
                </a:rPr>
                <a:t>刻板</a:t>
              </a:r>
              <a:endParaRPr lang="en-US" altLang="zh-CN" sz="2000" dirty="0" smtClean="0">
                <a:latin typeface="黑体" pitchFamily="49" charset="-122"/>
              </a:endParaRPr>
            </a:p>
            <a:p>
              <a:pPr>
                <a:lnSpc>
                  <a:spcPct val="180000"/>
                </a:lnSpc>
              </a:pPr>
              <a:r>
                <a:rPr lang="zh-CN" altLang="en-US" sz="1400" b="1" dirty="0" smtClean="0"/>
                <a:t>发病：男孩多见，婴幼儿期起病，</a:t>
              </a:r>
              <a:r>
                <a:rPr lang="zh-CN" altLang="en-US" sz="1400" b="1" dirty="0" smtClean="0">
                  <a:latin typeface="黑体" pitchFamily="49" charset="-122"/>
                </a:rPr>
                <a:t>患病率约</a:t>
              </a:r>
              <a:r>
                <a:rPr lang="en-US" altLang="zh-CN" sz="1400" b="1" dirty="0" smtClean="0">
                  <a:latin typeface="黑体" pitchFamily="49" charset="-122"/>
                </a:rPr>
                <a:t>2-20/</a:t>
              </a:r>
              <a:r>
                <a:rPr lang="zh-CN" altLang="en-US" sz="1400" b="1" dirty="0" smtClean="0">
                  <a:latin typeface="黑体" pitchFamily="49" charset="-122"/>
                </a:rPr>
                <a:t>万</a:t>
              </a:r>
              <a:endParaRPr lang="en-US" altLang="zh-CN" sz="1400" b="1" dirty="0" smtClean="0"/>
            </a:p>
            <a:p>
              <a:pPr>
                <a:lnSpc>
                  <a:spcPct val="180000"/>
                </a:lnSpc>
              </a:pPr>
              <a:r>
                <a:rPr lang="zh-CN" altLang="en-US" sz="1400" b="1" dirty="0" smtClean="0"/>
                <a:t>表现</a:t>
              </a:r>
              <a:r>
                <a:rPr lang="zh-CN" altLang="en-US" sz="1400" b="1" dirty="0" smtClean="0"/>
                <a:t>：主要为不同程度的 人际交往障碍、兴趣下闸和行为方式刻板</a:t>
              </a:r>
              <a:endParaRPr lang="zh-CN" altLang="en-US" sz="1400" b="1" dirty="0" smtClean="0">
                <a:latin typeface="黑体" pitchFamily="49" charset="-122"/>
              </a:endParaRPr>
            </a:p>
            <a:p>
              <a:pPr>
                <a:lnSpc>
                  <a:spcPct val="180000"/>
                </a:lnSpc>
              </a:pPr>
              <a:r>
                <a:rPr lang="zh-CN" altLang="en-US" sz="1400" b="1" dirty="0" smtClean="0">
                  <a:latin typeface="黑体" pitchFamily="49" charset="-122"/>
                </a:rPr>
                <a:t>伴</a:t>
              </a:r>
              <a:r>
                <a:rPr lang="zh-CN" altLang="en-US" sz="1400" b="1" dirty="0" smtClean="0">
                  <a:latin typeface="黑体" pitchFamily="49" charset="-122"/>
                </a:rPr>
                <a:t>症：</a:t>
              </a:r>
              <a:r>
                <a:rPr lang="en-US" altLang="zh-CN" sz="1400" b="1" dirty="0" smtClean="0">
                  <a:latin typeface="黑体" pitchFamily="49" charset="-122"/>
                </a:rPr>
                <a:t>3/4</a:t>
              </a:r>
              <a:r>
                <a:rPr lang="zh-CN" altLang="en-US" sz="1400" b="1" dirty="0" smtClean="0">
                  <a:latin typeface="黑体" pitchFamily="49" charset="-122"/>
                </a:rPr>
                <a:t>左右伴有明显的精神发育</a:t>
              </a:r>
              <a:r>
                <a:rPr lang="zh-CN" altLang="en-US" sz="1400" b="1" dirty="0" smtClean="0">
                  <a:latin typeface="黑体" pitchFamily="49" charset="-122"/>
                </a:rPr>
                <a:t>迟滞，少</a:t>
              </a:r>
              <a:r>
                <a:rPr lang="zh-CN" altLang="en-US" sz="1400" b="1" dirty="0" smtClean="0">
                  <a:latin typeface="黑体" pitchFamily="49" charset="-122"/>
                </a:rPr>
                <a:t>部分在一般性智力落后的背景下的某方面超强能力</a:t>
              </a:r>
            </a:p>
            <a:p>
              <a:pPr>
                <a:lnSpc>
                  <a:spcPct val="140000"/>
                </a:lnSpc>
              </a:pPr>
              <a:endParaRPr lang="zh-CN" altLang="en-US" sz="2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pic>
        <p:nvPicPr>
          <p:cNvPr id="10242" name="Picture 2" descr="https://timgsa.baidu.com/timg?image&amp;quality=80&amp;size=b9999_10000&amp;sec=1575228269419&amp;di=ee81de19a12f5043c5a7a097222c7214&amp;imgtype=0&amp;src=http%3A%2F%2Fimg3.doubanio.com%2Fview%2Fnote%2Flarge%2Fpublic%2Fp58270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5305" y="2114093"/>
            <a:ext cx="1971002" cy="179767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/>
          <p:cNvSpPr/>
          <p:nvPr/>
        </p:nvSpPr>
        <p:spPr>
          <a:xfrm>
            <a:off x="-387985" y="305595"/>
            <a:ext cx="918210" cy="5400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2"/>
          <p:cNvSpPr/>
          <p:nvPr/>
        </p:nvSpPr>
        <p:spPr>
          <a:xfrm>
            <a:off x="1268730" y="301150"/>
            <a:ext cx="7964170" cy="539750"/>
          </a:xfrm>
          <a:prstGeom prst="roundRect">
            <a:avLst/>
          </a:prstGeom>
          <a:gradFill flip="none" rotWithShape="1">
            <a:gsLst>
              <a:gs pos="0">
                <a:srgbClr val="AE3A11"/>
              </a:gs>
              <a:gs pos="65000">
                <a:srgbClr val="AE3A11"/>
              </a:gs>
              <a:gs pos="100000">
                <a:srgbClr val="AE3A11">
                  <a:alpha val="5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37989" y="315479"/>
            <a:ext cx="7226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AE3A11"/>
                </a:solidFill>
                <a:latin typeface="微软雅黑" panose="020B0503020204020204" charset="-122"/>
                <a:ea typeface="微软雅黑" panose="020B0503020204020204" charset="-122"/>
              </a:rPr>
              <a:t>3.2</a:t>
            </a:r>
            <a:endParaRPr lang="en-US" sz="2800" b="1" dirty="0">
              <a:solidFill>
                <a:srgbClr val="AE3A1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98960" y="336553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孤独症的行为特征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12" name="Picture 12" descr="2008228914928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90"/>
          <a:stretch>
            <a:fillRect/>
          </a:stretch>
        </p:blipFill>
        <p:spPr bwMode="auto">
          <a:xfrm>
            <a:off x="1249604" y="1168120"/>
            <a:ext cx="65436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/>
          <p:cNvSpPr/>
          <p:nvPr/>
        </p:nvSpPr>
        <p:spPr>
          <a:xfrm>
            <a:off x="-387985" y="553245"/>
            <a:ext cx="918210" cy="5400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2"/>
          <p:cNvSpPr/>
          <p:nvPr/>
        </p:nvSpPr>
        <p:spPr>
          <a:xfrm>
            <a:off x="1268730" y="548800"/>
            <a:ext cx="7964170" cy="539750"/>
          </a:xfrm>
          <a:prstGeom prst="roundRect">
            <a:avLst/>
          </a:prstGeom>
          <a:gradFill flip="none" rotWithShape="1">
            <a:gsLst>
              <a:gs pos="0">
                <a:srgbClr val="AE3A11"/>
              </a:gs>
              <a:gs pos="65000">
                <a:srgbClr val="AE3A11"/>
              </a:gs>
              <a:gs pos="100000">
                <a:srgbClr val="AE3A11">
                  <a:alpha val="5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37989" y="563129"/>
            <a:ext cx="7226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AE3A11"/>
                </a:solidFill>
                <a:latin typeface="微软雅黑" panose="020B0503020204020204" charset="-122"/>
                <a:ea typeface="微软雅黑" panose="020B0503020204020204" charset="-122"/>
              </a:rPr>
              <a:t>3.3</a:t>
            </a:r>
            <a:endParaRPr lang="en-US" sz="2800" b="1" dirty="0">
              <a:solidFill>
                <a:srgbClr val="AE3A1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98960" y="584203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孤独症的治疗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10242" name="Picture 2" descr="https://timgsa.baidu.com/timg?image&amp;quality=80&amp;size=b9999_10000&amp;sec=1575228269419&amp;di=ee81de19a12f5043c5a7a097222c7214&amp;imgtype=0&amp;src=http%3A%2F%2Fimg3.doubanio.com%2Fview%2Fnote%2Flarge%2Fpublic%2Fp58270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3088" y="3760012"/>
            <a:ext cx="1971002" cy="1797673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508775" y="1394486"/>
            <a:ext cx="7830554" cy="3989502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buFont typeface="Wingdings" pitchFamily="2" charset="2"/>
              <a:buChar char="p"/>
              <a:defRPr/>
            </a:pPr>
            <a:r>
              <a:rPr lang="zh-CN" altLang="en-US" sz="1800" b="1" dirty="0" smtClean="0">
                <a:solidFill>
                  <a:srgbClr val="FF0000"/>
                </a:solidFill>
                <a:latin typeface="Franklin Gothic Book" pitchFamily="34" charset="0"/>
              </a:rPr>
              <a:t>教育训练与行为治疗：</a:t>
            </a:r>
            <a:r>
              <a:rPr lang="zh-CN" altLang="en-US" sz="1800" b="1" dirty="0" smtClean="0">
                <a:latin typeface="Franklin Gothic Book" pitchFamily="34" charset="0"/>
              </a:rPr>
              <a:t>教育训练与行为治疗是当前治疗儿童孤独症的主要方法。治疗的目的是训练培养语言能力和生活自理能力，减少异常行为（</a:t>
            </a:r>
            <a:r>
              <a:rPr lang="zh-CN" altLang="en-US" sz="1800" b="1" dirty="0" smtClean="0">
                <a:solidFill>
                  <a:srgbClr val="FF0000"/>
                </a:solidFill>
                <a:latin typeface="Franklin Gothic Book" pitchFamily="34" charset="0"/>
              </a:rPr>
              <a:t>提高生活质量</a:t>
            </a:r>
            <a:r>
              <a:rPr lang="zh-CN" altLang="en-US" sz="1800" b="1" dirty="0" smtClean="0">
                <a:latin typeface="Franklin Gothic Book" pitchFamily="34" charset="0"/>
              </a:rPr>
              <a:t>）</a:t>
            </a:r>
          </a:p>
          <a:p>
            <a:pPr marL="342900" indent="-342900" algn="just">
              <a:lnSpc>
                <a:spcPct val="100000"/>
              </a:lnSpc>
              <a:buFont typeface="Wingdings" pitchFamily="2" charset="2"/>
              <a:buChar char="p"/>
              <a:defRPr/>
            </a:pPr>
            <a:r>
              <a:rPr lang="zh-CN" altLang="en-US" sz="1800" b="1" dirty="0" smtClean="0">
                <a:solidFill>
                  <a:srgbClr val="FF0000"/>
                </a:solidFill>
                <a:latin typeface="Franklin Gothic Book" pitchFamily="34" charset="0"/>
              </a:rPr>
              <a:t>家庭教育：</a:t>
            </a:r>
            <a:r>
              <a:rPr lang="zh-CN" altLang="en-US" sz="1800" b="1" dirty="0" smtClean="0">
                <a:latin typeface="Franklin Gothic Book" pitchFamily="34" charset="0"/>
              </a:rPr>
              <a:t>让患者父母充分了解儿童孤独症的性质</a:t>
            </a:r>
          </a:p>
          <a:p>
            <a:pPr marL="342900" indent="-342900" algn="just">
              <a:lnSpc>
                <a:spcPct val="100000"/>
              </a:lnSpc>
              <a:buFont typeface="Wingdings" pitchFamily="2" charset="2"/>
              <a:buChar char="p"/>
              <a:defRPr/>
            </a:pPr>
            <a:r>
              <a:rPr lang="zh-CN" altLang="en-US" sz="1800" b="1" dirty="0" smtClean="0">
                <a:solidFill>
                  <a:srgbClr val="FF0000"/>
                </a:solidFill>
                <a:latin typeface="Franklin Gothic Book" pitchFamily="34" charset="0"/>
              </a:rPr>
              <a:t>药物治疗：</a:t>
            </a:r>
            <a:r>
              <a:rPr lang="zh-CN" altLang="en-US" sz="1800" b="1" dirty="0" smtClean="0">
                <a:solidFill>
                  <a:schemeClr val="accent5">
                    <a:lumMod val="75000"/>
                  </a:schemeClr>
                </a:solidFill>
                <a:latin typeface="Franklin Gothic Book" pitchFamily="34" charset="0"/>
              </a:rPr>
              <a:t>无特效药物</a:t>
            </a:r>
          </a:p>
          <a:p>
            <a:pPr marL="711200" indent="1588" algn="just">
              <a:lnSpc>
                <a:spcPct val="100000"/>
              </a:lnSpc>
              <a:buFont typeface="Wingdings" pitchFamily="2" charset="2"/>
              <a:buChar char="p"/>
              <a:defRPr/>
            </a:pPr>
            <a:r>
              <a:rPr lang="zh-CN" altLang="en-US" sz="1800" b="1" dirty="0" smtClean="0">
                <a:latin typeface="Franklin Gothic Book" pitchFamily="34" charset="0"/>
              </a:rPr>
              <a:t>　</a:t>
            </a:r>
            <a:r>
              <a:rPr lang="zh-CN" altLang="en-US" sz="1600" dirty="0" smtClean="0">
                <a:latin typeface="Franklin Gothic Book" pitchFamily="34" charset="0"/>
              </a:rPr>
              <a:t>抗精神病药</a:t>
            </a:r>
            <a:r>
              <a:rPr lang="zh-CN" altLang="en-US" sz="1600" dirty="0" smtClean="0">
                <a:latin typeface="Franklin Gothic Book" pitchFamily="34" charset="0"/>
              </a:rPr>
              <a:t>物</a:t>
            </a:r>
            <a:r>
              <a:rPr lang="zh-CN" altLang="en-US" sz="1600" dirty="0" smtClean="0">
                <a:latin typeface="Franklin Gothic Book" pitchFamily="34" charset="0"/>
              </a:rPr>
              <a:t>：用于</a:t>
            </a:r>
            <a:r>
              <a:rPr lang="zh-CN" altLang="en-US" sz="1600" dirty="0" smtClean="0">
                <a:latin typeface="Franklin Gothic Book" pitchFamily="34" charset="0"/>
              </a:rPr>
              <a:t>改善或控制激动、活动过度、攻击、冲动或刻板行为，改善与周围人的</a:t>
            </a:r>
            <a:r>
              <a:rPr lang="zh-CN" altLang="en-US" sz="1600" dirty="0" smtClean="0">
                <a:latin typeface="Franklin Gothic Book" pitchFamily="34" charset="0"/>
              </a:rPr>
              <a:t>关系，</a:t>
            </a:r>
            <a:endParaRPr lang="zh-CN" altLang="en-US" sz="1600" dirty="0" smtClean="0">
              <a:latin typeface="Franklin Gothic Book" pitchFamily="34" charset="0"/>
            </a:endParaRPr>
          </a:p>
          <a:p>
            <a:pPr marL="711200" indent="1588" algn="just">
              <a:lnSpc>
                <a:spcPct val="100000"/>
              </a:lnSpc>
              <a:buFont typeface="Wingdings" pitchFamily="2" charset="2"/>
              <a:buChar char="p"/>
              <a:defRPr/>
            </a:pPr>
            <a:r>
              <a:rPr lang="zh-CN" altLang="en-US" sz="1600" dirty="0" smtClean="0">
                <a:latin typeface="Franklin Gothic Book" pitchFamily="34" charset="0"/>
              </a:rPr>
              <a:t>    </a:t>
            </a:r>
            <a:r>
              <a:rPr lang="zh-CN" altLang="en-US" sz="1600" dirty="0" smtClean="0">
                <a:latin typeface="Franklin Gothic Book" pitchFamily="34" charset="0"/>
              </a:rPr>
              <a:t>碳酸锂</a:t>
            </a:r>
            <a:r>
              <a:rPr lang="zh-CN" altLang="en-US" sz="1600" dirty="0" smtClean="0">
                <a:latin typeface="Franklin Gothic Book" pitchFamily="34" charset="0"/>
              </a:rPr>
              <a:t>：可用于攻击行为和自伤行为</a:t>
            </a:r>
          </a:p>
          <a:p>
            <a:pPr marL="711200" indent="1588">
              <a:lnSpc>
                <a:spcPct val="100000"/>
              </a:lnSpc>
              <a:buFont typeface="Wingdings" pitchFamily="2" charset="2"/>
              <a:buChar char="p"/>
              <a:defRPr/>
            </a:pPr>
            <a:r>
              <a:rPr lang="zh-CN" altLang="en-US" sz="1600" dirty="0" smtClean="0">
                <a:latin typeface="Franklin Gothic Book" pitchFamily="34" charset="0"/>
              </a:rPr>
              <a:t>    </a:t>
            </a:r>
            <a:r>
              <a:rPr lang="zh-CN" altLang="en-US" sz="1600" dirty="0" smtClean="0">
                <a:latin typeface="Franklin Gothic Book" pitchFamily="34" charset="0"/>
              </a:rPr>
              <a:t>利他林：</a:t>
            </a:r>
            <a:r>
              <a:rPr lang="zh-CN" altLang="en-US" sz="1600" dirty="0" smtClean="0">
                <a:latin typeface="宋体" pitchFamily="2" charset="-122"/>
              </a:rPr>
              <a:t>改善注意力不集中和</a:t>
            </a:r>
            <a:r>
              <a:rPr lang="zh-CN" altLang="en-US" sz="1600" dirty="0" smtClean="0">
                <a:latin typeface="宋体" pitchFamily="2" charset="-122"/>
              </a:rPr>
              <a:t>冲动行为</a:t>
            </a:r>
            <a:endParaRPr lang="zh-CN" altLang="en-US" sz="1600" dirty="0" smtClean="0">
              <a:latin typeface="Franklin Gothic Book" pitchFamily="34" charset="0"/>
            </a:endParaRPr>
          </a:p>
          <a:p>
            <a:pPr marL="711200" indent="1588">
              <a:lnSpc>
                <a:spcPct val="100000"/>
              </a:lnSpc>
              <a:buFont typeface="Wingdings" pitchFamily="2" charset="2"/>
              <a:buChar char="p"/>
              <a:defRPr/>
            </a:pPr>
            <a:r>
              <a:rPr lang="zh-CN" altLang="en-US" sz="1600" dirty="0" smtClean="0">
                <a:latin typeface="Franklin Gothic Book" pitchFamily="34" charset="0"/>
              </a:rPr>
              <a:t>　</a:t>
            </a:r>
            <a:r>
              <a:rPr lang="zh-CN" altLang="en-US" sz="1600" dirty="0" smtClean="0">
                <a:latin typeface="Franklin Gothic Book" pitchFamily="34" charset="0"/>
              </a:rPr>
              <a:t> </a:t>
            </a:r>
            <a:r>
              <a:rPr lang="zh-CN" altLang="en-US" sz="1600" dirty="0" smtClean="0">
                <a:latin typeface="宋体" pitchFamily="2" charset="-122"/>
              </a:rPr>
              <a:t>抗抑郁药</a:t>
            </a:r>
            <a:r>
              <a:rPr lang="zh-CN" altLang="en-US" sz="1600" dirty="0" smtClean="0">
                <a:latin typeface="宋体" pitchFamily="2" charset="-122"/>
              </a:rPr>
              <a:t>：改善强迫行为和不良情绪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076960"/>
            <a:ext cx="9144000" cy="35191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076960"/>
            <a:ext cx="9144000" cy="3519805"/>
          </a:xfrm>
          <a:prstGeom prst="rect">
            <a:avLst/>
          </a:prstGeom>
          <a:solidFill>
            <a:srgbClr val="C83406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744595" y="2006760"/>
            <a:ext cx="183070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PART </a:t>
            </a:r>
          </a:p>
          <a:p>
            <a:pPr algn="r"/>
            <a:r>
              <a:rPr lang="en-US" altLang="zh-CN" sz="4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60390" y="2081690"/>
            <a:ext cx="180000" cy="1294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29503" y="2074654"/>
            <a:ext cx="27609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其他常见障碍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/>
          <p:cNvSpPr/>
          <p:nvPr/>
        </p:nvSpPr>
        <p:spPr>
          <a:xfrm>
            <a:off x="-387985" y="553245"/>
            <a:ext cx="918210" cy="5400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2"/>
          <p:cNvSpPr/>
          <p:nvPr/>
        </p:nvSpPr>
        <p:spPr>
          <a:xfrm>
            <a:off x="1268730" y="548800"/>
            <a:ext cx="7964170" cy="539750"/>
          </a:xfrm>
          <a:prstGeom prst="roundRect">
            <a:avLst/>
          </a:prstGeom>
          <a:gradFill flip="none" rotWithShape="1">
            <a:gsLst>
              <a:gs pos="0">
                <a:srgbClr val="AE3A11"/>
              </a:gs>
              <a:gs pos="65000">
                <a:srgbClr val="AE3A11"/>
              </a:gs>
              <a:gs pos="100000">
                <a:srgbClr val="AE3A11">
                  <a:alpha val="5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37989" y="563129"/>
            <a:ext cx="7226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AE3A11"/>
                </a:solidFill>
                <a:latin typeface="微软雅黑" panose="020B0503020204020204" charset="-122"/>
                <a:ea typeface="微软雅黑" panose="020B0503020204020204" charset="-122"/>
              </a:rPr>
              <a:t>4.1</a:t>
            </a:r>
            <a:endParaRPr lang="en-US" sz="2800" b="1" dirty="0">
              <a:solidFill>
                <a:srgbClr val="AE3A1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98960" y="584203"/>
            <a:ext cx="4814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注意缺陷多动障碍（</a:t>
            </a:r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ADHD</a:t>
            </a: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）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06691" y="1619507"/>
            <a:ext cx="6747344" cy="312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80000"/>
              </a:lnSpc>
              <a:buFont typeface="Wingdings" pitchFamily="2" charset="2"/>
              <a:buChar char="p"/>
            </a:pP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儿童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多动障碍</a:t>
            </a: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(hyperactive disorder)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：又称注意缺陷</a:t>
            </a: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/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多动障碍</a:t>
            </a: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(attention-deficit/hyperactivity disorder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，</a:t>
            </a: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ADHD</a:t>
            </a: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) </a:t>
            </a:r>
            <a:r>
              <a:rPr lang="zh-CN" altLang="en-US" b="1" dirty="0" smtClean="0">
                <a:latin typeface="黑体" pitchFamily="49" charset="-122"/>
              </a:rPr>
              <a:t>是</a:t>
            </a:r>
            <a:r>
              <a:rPr lang="zh-CN" altLang="en-US" b="1" dirty="0">
                <a:latin typeface="黑体" pitchFamily="49" charset="-122"/>
              </a:rPr>
              <a:t>以活动过多、注意力不集中、冲动任性为主要特征的</a:t>
            </a:r>
            <a:r>
              <a:rPr lang="zh-CN" altLang="en-US" b="1" dirty="0" smtClean="0">
                <a:latin typeface="黑体" pitchFamily="49" charset="-122"/>
              </a:rPr>
              <a:t>行为障碍</a:t>
            </a:r>
            <a:endParaRPr lang="zh-CN" altLang="en-US" b="1" dirty="0">
              <a:latin typeface="黑体" pitchFamily="49" charset="-122"/>
            </a:endParaRPr>
          </a:p>
          <a:p>
            <a:pPr>
              <a:lnSpc>
                <a:spcPct val="180000"/>
              </a:lnSpc>
              <a:buFont typeface="Wingdings" pitchFamily="2" charset="2"/>
              <a:buChar char="p"/>
            </a:pPr>
            <a:r>
              <a:rPr lang="zh-CN" altLang="en-US" b="1" dirty="0" smtClean="0">
                <a:latin typeface="黑体" pitchFamily="49" charset="-122"/>
              </a:rPr>
              <a:t>  患病率</a:t>
            </a:r>
            <a:r>
              <a:rPr lang="zh-CN" altLang="en-US" b="1" dirty="0">
                <a:latin typeface="黑体" pitchFamily="49" charset="-122"/>
              </a:rPr>
              <a:t>：美国约为</a:t>
            </a:r>
            <a:r>
              <a:rPr lang="en-US" altLang="zh-CN" b="1" dirty="0">
                <a:latin typeface="黑体" pitchFamily="49" charset="-122"/>
              </a:rPr>
              <a:t>6%</a:t>
            </a:r>
            <a:r>
              <a:rPr lang="zh-CN" altLang="en-US" b="1" dirty="0">
                <a:latin typeface="黑体" pitchFamily="49" charset="-122"/>
              </a:rPr>
              <a:t>；我国从</a:t>
            </a:r>
            <a:r>
              <a:rPr lang="en-US" altLang="zh-CN" b="1" dirty="0">
                <a:latin typeface="黑体" pitchFamily="49" charset="-122"/>
              </a:rPr>
              <a:t>1.3%</a:t>
            </a:r>
            <a:r>
              <a:rPr lang="zh-CN" altLang="en-US" b="1" dirty="0">
                <a:latin typeface="黑体" pitchFamily="49" charset="-122"/>
              </a:rPr>
              <a:t>到</a:t>
            </a:r>
            <a:r>
              <a:rPr lang="en-US" altLang="zh-CN" b="1" dirty="0">
                <a:latin typeface="黑体" pitchFamily="49" charset="-122"/>
              </a:rPr>
              <a:t>13.4%</a:t>
            </a:r>
            <a:endParaRPr lang="zh-CN" altLang="en-US" b="1" dirty="0">
              <a:latin typeface="黑体" pitchFamily="49" charset="-122"/>
            </a:endParaRPr>
          </a:p>
          <a:p>
            <a:pPr>
              <a:lnSpc>
                <a:spcPct val="180000"/>
              </a:lnSpc>
              <a:buFont typeface="Wingdings" pitchFamily="2" charset="2"/>
              <a:buChar char="p"/>
            </a:pPr>
            <a:r>
              <a:rPr lang="en-US" altLang="zh-CN" b="1" dirty="0" smtClean="0">
                <a:latin typeface="黑体" pitchFamily="49" charset="-122"/>
              </a:rPr>
              <a:t>  3</a:t>
            </a:r>
            <a:r>
              <a:rPr lang="zh-CN" altLang="en-US" b="1" dirty="0">
                <a:latin typeface="黑体" pitchFamily="49" charset="-122"/>
              </a:rPr>
              <a:t>岁左右发病，发病高峰在</a:t>
            </a:r>
            <a:r>
              <a:rPr lang="en-US" altLang="zh-CN" b="1" dirty="0">
                <a:latin typeface="黑体" pitchFamily="49" charset="-122"/>
              </a:rPr>
              <a:t>7</a:t>
            </a:r>
            <a:r>
              <a:rPr lang="zh-CN" altLang="en-US" b="1" dirty="0">
                <a:latin typeface="黑体" pitchFamily="49" charset="-122"/>
              </a:rPr>
              <a:t>岁～</a:t>
            </a:r>
            <a:r>
              <a:rPr lang="en-US" altLang="zh-CN" b="1" dirty="0">
                <a:latin typeface="黑体" pitchFamily="49" charset="-122"/>
              </a:rPr>
              <a:t>9</a:t>
            </a:r>
            <a:r>
              <a:rPr lang="zh-CN" altLang="en-US" b="1" dirty="0">
                <a:latin typeface="黑体" pitchFamily="49" charset="-122"/>
              </a:rPr>
              <a:t>岁，男孩患病率约为女孩的</a:t>
            </a:r>
            <a:r>
              <a:rPr lang="en-US" altLang="zh-CN" b="1" dirty="0">
                <a:latin typeface="黑体" pitchFamily="49" charset="-122"/>
              </a:rPr>
              <a:t>4</a:t>
            </a:r>
            <a:r>
              <a:rPr lang="zh-CN" altLang="en-US" b="1" dirty="0">
                <a:latin typeface="黑体" pitchFamily="49" charset="-122"/>
              </a:rPr>
              <a:t>倍～</a:t>
            </a:r>
            <a:r>
              <a:rPr lang="en-US" altLang="zh-CN" b="1" dirty="0">
                <a:latin typeface="黑体" pitchFamily="49" charset="-122"/>
              </a:rPr>
              <a:t>9</a:t>
            </a:r>
            <a:r>
              <a:rPr lang="zh-CN" altLang="en-US" b="1" dirty="0">
                <a:latin typeface="黑体" pitchFamily="49" charset="-122"/>
              </a:rPr>
              <a:t>倍。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/>
          <p:cNvSpPr/>
          <p:nvPr/>
        </p:nvSpPr>
        <p:spPr>
          <a:xfrm>
            <a:off x="-387985" y="553245"/>
            <a:ext cx="918210" cy="5400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2"/>
          <p:cNvSpPr/>
          <p:nvPr/>
        </p:nvSpPr>
        <p:spPr>
          <a:xfrm>
            <a:off x="1268730" y="548800"/>
            <a:ext cx="7964170" cy="539750"/>
          </a:xfrm>
          <a:prstGeom prst="roundRect">
            <a:avLst/>
          </a:prstGeom>
          <a:gradFill flip="none" rotWithShape="1">
            <a:gsLst>
              <a:gs pos="0">
                <a:srgbClr val="AE3A11"/>
              </a:gs>
              <a:gs pos="65000">
                <a:srgbClr val="AE3A11"/>
              </a:gs>
              <a:gs pos="100000">
                <a:srgbClr val="AE3A11">
                  <a:alpha val="5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34460" y="563129"/>
            <a:ext cx="729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AE3A11"/>
                </a:solidFill>
                <a:latin typeface="微软雅黑" panose="020B0503020204020204" charset="-122"/>
                <a:ea typeface="微软雅黑" panose="020B0503020204020204" charset="-122"/>
              </a:rPr>
              <a:t>4.2</a:t>
            </a:r>
            <a:endParaRPr lang="en-US" sz="2800" b="1" dirty="0">
              <a:solidFill>
                <a:srgbClr val="AE3A1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98960" y="584203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多动症与正常顽皮孩子的差别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11" name="Group 41"/>
          <p:cNvGraphicFramePr>
            <a:graphicFrameLocks noGrp="1"/>
          </p:cNvGraphicFramePr>
          <p:nvPr/>
        </p:nvGraphicFramePr>
        <p:xfrm>
          <a:off x="741019" y="1512139"/>
          <a:ext cx="7634288" cy="2871789"/>
        </p:xfrm>
        <a:graphic>
          <a:graphicData uri="http://schemas.openxmlformats.org/drawingml/2006/table">
            <a:tbl>
              <a:tblPr/>
              <a:tblGrid>
                <a:gridCol w="1928813"/>
                <a:gridCol w="2841625"/>
                <a:gridCol w="2863850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项　目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多动障碍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正常顽皮儿童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注意力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任何场合，都难以集中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对特别感兴趣的事情难以持久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需要集中注意力的事情上很集中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行动目的性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杂乱，冲动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，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有始无终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有目的、计划及安排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自控力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无控制力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，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被指责为“不识相”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在严肃的陌生的环境中能控制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服用利他林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注意力集中，多动减少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兴奋和多动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/>
          <p:cNvSpPr/>
          <p:nvPr/>
        </p:nvSpPr>
        <p:spPr>
          <a:xfrm>
            <a:off x="-387985" y="553245"/>
            <a:ext cx="918210" cy="5400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2"/>
          <p:cNvSpPr/>
          <p:nvPr/>
        </p:nvSpPr>
        <p:spPr>
          <a:xfrm>
            <a:off x="1268730" y="548800"/>
            <a:ext cx="7964170" cy="539750"/>
          </a:xfrm>
          <a:prstGeom prst="roundRect">
            <a:avLst/>
          </a:prstGeom>
          <a:gradFill flip="none" rotWithShape="1">
            <a:gsLst>
              <a:gs pos="0">
                <a:srgbClr val="AE3A11"/>
              </a:gs>
              <a:gs pos="65000">
                <a:srgbClr val="AE3A11"/>
              </a:gs>
              <a:gs pos="100000">
                <a:srgbClr val="AE3A11">
                  <a:alpha val="5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37989" y="563129"/>
            <a:ext cx="7226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AE3A11"/>
                </a:solidFill>
                <a:latin typeface="微软雅黑" panose="020B0503020204020204" charset="-122"/>
                <a:ea typeface="微软雅黑" panose="020B0503020204020204" charset="-122"/>
              </a:rPr>
              <a:t>4.3</a:t>
            </a:r>
            <a:endParaRPr lang="en-US" sz="2800" b="1" dirty="0">
              <a:solidFill>
                <a:srgbClr val="AE3A1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98960" y="584203"/>
            <a:ext cx="2818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学习障碍（</a:t>
            </a:r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L</a:t>
            </a:r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D</a:t>
            </a: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）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99606" y="1181177"/>
            <a:ext cx="4391851" cy="21113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b="1" dirty="0" smtClean="0">
                <a:latin typeface="黑体" pitchFamily="49" charset="-122"/>
              </a:rPr>
              <a:t>ICD-10</a:t>
            </a:r>
            <a:r>
              <a:rPr lang="zh-CN" altLang="en-US" b="1" dirty="0" smtClean="0">
                <a:latin typeface="黑体" pitchFamily="49" charset="-122"/>
              </a:rPr>
              <a:t>    特殊发育障碍类</a:t>
            </a:r>
          </a:p>
          <a:p>
            <a:pPr>
              <a:lnSpc>
                <a:spcPct val="160000"/>
              </a:lnSpc>
            </a:pPr>
            <a:r>
              <a:rPr lang="zh-CN" altLang="en-US" sz="1600" dirty="0" smtClean="0">
                <a:latin typeface="黑体" pitchFamily="49" charset="-122"/>
              </a:rPr>
              <a:t>起</a:t>
            </a:r>
            <a:r>
              <a:rPr lang="zh-CN" altLang="en-US" sz="1600" dirty="0" smtClean="0">
                <a:latin typeface="黑体" pitchFamily="49" charset="-122"/>
              </a:rPr>
              <a:t>病时间：发育的早期阶段</a:t>
            </a:r>
          </a:p>
          <a:p>
            <a:pPr>
              <a:lnSpc>
                <a:spcPct val="160000"/>
              </a:lnSpc>
            </a:pPr>
            <a:r>
              <a:rPr lang="zh-CN" altLang="en-US" sz="1600" dirty="0" smtClean="0">
                <a:latin typeface="黑体" pitchFamily="49" charset="-122"/>
              </a:rPr>
              <a:t>主要</a:t>
            </a:r>
            <a:r>
              <a:rPr lang="zh-CN" altLang="en-US" sz="1600" dirty="0" smtClean="0">
                <a:latin typeface="黑体" pitchFamily="49" charset="-122"/>
              </a:rPr>
              <a:t>表现：儿童获得学习技能的正常方式受损</a:t>
            </a:r>
          </a:p>
          <a:p>
            <a:pPr>
              <a:lnSpc>
                <a:spcPct val="160000"/>
              </a:lnSpc>
            </a:pPr>
            <a:r>
              <a:rPr lang="zh-CN" altLang="en-US" sz="1600" dirty="0" smtClean="0">
                <a:latin typeface="黑体" pitchFamily="49" charset="-122"/>
              </a:rPr>
              <a:t>障碍</a:t>
            </a:r>
            <a:r>
              <a:rPr lang="zh-CN" altLang="en-US" sz="1600" dirty="0" smtClean="0">
                <a:latin typeface="黑体" pitchFamily="49" charset="-122"/>
              </a:rPr>
              <a:t>起源：认知加工过程的异常</a:t>
            </a:r>
          </a:p>
          <a:p>
            <a:pPr>
              <a:lnSpc>
                <a:spcPct val="160000"/>
              </a:lnSpc>
            </a:pPr>
            <a:r>
              <a:rPr lang="zh-CN" altLang="en-US" sz="1600" dirty="0" smtClean="0">
                <a:latin typeface="黑体" pitchFamily="49" charset="-122"/>
              </a:rPr>
              <a:t>障碍</a:t>
            </a:r>
            <a:r>
              <a:rPr lang="zh-CN" altLang="en-US" sz="1600" dirty="0" smtClean="0">
                <a:latin typeface="黑体" pitchFamily="49" charset="-122"/>
              </a:rPr>
              <a:t>基础：大脑发育过程中的生物功能异常</a:t>
            </a:r>
            <a:endParaRPr lang="zh-CN" altLang="en-US" sz="1600" dirty="0">
              <a:latin typeface="黑体" pitchFamily="49" charset="-122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03491" y="3236114"/>
            <a:ext cx="4066096" cy="22898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b="1" dirty="0" smtClean="0">
                <a:latin typeface="黑体" pitchFamily="49" charset="-122"/>
              </a:rPr>
              <a:t>学习障碍的临床诊断分类</a:t>
            </a:r>
            <a:r>
              <a:rPr lang="zh-CN" altLang="en-US" sz="2000" b="1" dirty="0">
                <a:latin typeface="黑体" pitchFamily="49" charset="-122"/>
              </a:rPr>
              <a:t>：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zh-CN" altLang="en-US" sz="1600" dirty="0" smtClean="0">
                <a:latin typeface="黑体" pitchFamily="49" charset="-122"/>
              </a:rPr>
              <a:t>阅读障碍</a:t>
            </a:r>
            <a:r>
              <a:rPr lang="zh-CN" altLang="en-US" sz="1600" dirty="0" smtClean="0">
                <a:latin typeface="黑体" pitchFamily="49" charset="-122"/>
              </a:rPr>
              <a:t>（占</a:t>
            </a:r>
            <a:r>
              <a:rPr lang="en-US" altLang="zh-CN" sz="1600" dirty="0" smtClean="0">
                <a:latin typeface="黑体" pitchFamily="49" charset="-122"/>
              </a:rPr>
              <a:t>4/5</a:t>
            </a:r>
            <a:r>
              <a:rPr lang="zh-CN" altLang="en-US" sz="1600" dirty="0" smtClean="0">
                <a:latin typeface="黑体" pitchFamily="49" charset="-122"/>
              </a:rPr>
              <a:t>）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zh-CN" altLang="en-US" sz="1600" dirty="0" smtClean="0">
                <a:latin typeface="黑体" pitchFamily="49" charset="-122"/>
              </a:rPr>
              <a:t>拼写</a:t>
            </a:r>
            <a:r>
              <a:rPr lang="zh-CN" altLang="en-US" sz="1600" dirty="0" smtClean="0">
                <a:latin typeface="黑体" pitchFamily="49" charset="-122"/>
              </a:rPr>
              <a:t>障碍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zh-CN" altLang="en-US" sz="1600" dirty="0" smtClean="0">
                <a:latin typeface="黑体" pitchFamily="49" charset="-122"/>
              </a:rPr>
              <a:t>计算</a:t>
            </a:r>
            <a:r>
              <a:rPr lang="zh-CN" altLang="en-US" sz="1600" dirty="0" smtClean="0">
                <a:latin typeface="黑体" pitchFamily="49" charset="-122"/>
              </a:rPr>
              <a:t>障碍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zh-CN" altLang="en-US" sz="1600" dirty="0" smtClean="0">
                <a:latin typeface="黑体" pitchFamily="49" charset="-122"/>
              </a:rPr>
              <a:t>运动障碍</a:t>
            </a:r>
            <a:endParaRPr lang="zh-CN" altLang="en-US" sz="1600" dirty="0" smtClean="0">
              <a:latin typeface="黑体" pitchFamily="49" charset="-122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9862" y="1667865"/>
            <a:ext cx="3745829" cy="313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timgsa.baidu.com/timg?image&amp;quality=80&amp;size=b9999_10000&amp;sec=1575230269386&amp;di=942cd6182277613b4749e1d48b908749&amp;imgtype=0&amp;src=http%3A%2F%2Fwww.jingsiedu.com%2Fimages%2Fjingsi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2900" y="3498421"/>
            <a:ext cx="2587041" cy="1740927"/>
          </a:xfrm>
          <a:prstGeom prst="rect">
            <a:avLst/>
          </a:prstGeom>
          <a:noFill/>
        </p:spPr>
      </p:pic>
      <p:sp>
        <p:nvSpPr>
          <p:cNvPr id="4" name="矩形: 圆角 1"/>
          <p:cNvSpPr/>
          <p:nvPr/>
        </p:nvSpPr>
        <p:spPr>
          <a:xfrm>
            <a:off x="-387985" y="553245"/>
            <a:ext cx="918210" cy="5400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2"/>
          <p:cNvSpPr/>
          <p:nvPr/>
        </p:nvSpPr>
        <p:spPr>
          <a:xfrm>
            <a:off x="1268730" y="548800"/>
            <a:ext cx="7964170" cy="539750"/>
          </a:xfrm>
          <a:prstGeom prst="roundRect">
            <a:avLst/>
          </a:prstGeom>
          <a:gradFill flip="none" rotWithShape="1">
            <a:gsLst>
              <a:gs pos="0">
                <a:srgbClr val="AE3A11"/>
              </a:gs>
              <a:gs pos="65000">
                <a:srgbClr val="AE3A11"/>
              </a:gs>
              <a:gs pos="100000">
                <a:srgbClr val="AE3A11">
                  <a:alpha val="5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34460" y="563129"/>
            <a:ext cx="729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AE3A11"/>
                </a:solidFill>
                <a:latin typeface="微软雅黑" panose="020B0503020204020204" charset="-122"/>
                <a:ea typeface="微软雅黑" panose="020B0503020204020204" charset="-122"/>
              </a:rPr>
              <a:t>4.4</a:t>
            </a:r>
            <a:endParaRPr lang="en-US" sz="2800" b="1" dirty="0">
              <a:solidFill>
                <a:srgbClr val="AE3A1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98960" y="584203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学习障碍的干预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3230" y="1343954"/>
            <a:ext cx="627278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2000" b="1" dirty="0" smtClean="0">
                <a:latin typeface="黑体" pitchFamily="49" charset="-122"/>
              </a:rPr>
              <a:t>①</a:t>
            </a:r>
            <a:r>
              <a:rPr lang="zh-CN" altLang="en-US" sz="2000" b="1" dirty="0" smtClean="0">
                <a:latin typeface="黑体" pitchFamily="49" charset="-122"/>
              </a:rPr>
              <a:t>直接改善基本技能的措施；</a:t>
            </a:r>
          </a:p>
          <a:p>
            <a:pPr>
              <a:lnSpc>
                <a:spcPct val="190000"/>
              </a:lnSpc>
            </a:pPr>
            <a:r>
              <a:rPr lang="zh-CN" altLang="en-US" sz="2000" b="1" dirty="0" smtClean="0">
                <a:latin typeface="黑体" pitchFamily="49" charset="-122"/>
              </a:rPr>
              <a:t>②</a:t>
            </a:r>
            <a:r>
              <a:rPr lang="zh-CN" altLang="en-US" sz="2000" b="1" dirty="0" smtClean="0">
                <a:latin typeface="黑体" pitchFamily="49" charset="-122"/>
              </a:rPr>
              <a:t>通过对听说、理解和记忆进行的常规教育而改善其任职技巧的措施；</a:t>
            </a:r>
          </a:p>
          <a:p>
            <a:pPr>
              <a:lnSpc>
                <a:spcPct val="190000"/>
              </a:lnSpc>
            </a:pPr>
            <a:r>
              <a:rPr lang="zh-CN" altLang="en-US" sz="2000" b="1" dirty="0" smtClean="0">
                <a:latin typeface="黑体" pitchFamily="49" charset="-122"/>
              </a:rPr>
              <a:t>③</a:t>
            </a:r>
            <a:r>
              <a:rPr lang="zh-CN" altLang="en-US" sz="2000" b="1" dirty="0" smtClean="0">
                <a:latin typeface="黑体" pitchFamily="49" charset="-122"/>
              </a:rPr>
              <a:t>教给学生行为技能，用以弥补学生在阅读、数学、或者抒写表达方面可能存在特殊问题</a:t>
            </a:r>
            <a:endParaRPr lang="zh-CN" altLang="en-US" sz="20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/>
          <p:cNvSpPr/>
          <p:nvPr/>
        </p:nvSpPr>
        <p:spPr>
          <a:xfrm>
            <a:off x="-387985" y="553245"/>
            <a:ext cx="918210" cy="5400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2"/>
          <p:cNvSpPr/>
          <p:nvPr/>
        </p:nvSpPr>
        <p:spPr>
          <a:xfrm>
            <a:off x="1268730" y="548800"/>
            <a:ext cx="7964170" cy="539750"/>
          </a:xfrm>
          <a:prstGeom prst="roundRect">
            <a:avLst/>
          </a:prstGeom>
          <a:gradFill flip="none" rotWithShape="1">
            <a:gsLst>
              <a:gs pos="0">
                <a:srgbClr val="AE3A11"/>
              </a:gs>
              <a:gs pos="65000">
                <a:srgbClr val="AE3A11"/>
              </a:gs>
              <a:gs pos="100000">
                <a:srgbClr val="AE3A11">
                  <a:alpha val="5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298960" y="58420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总结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043343" y="1203477"/>
            <a:ext cx="67473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p"/>
            </a:pPr>
            <a:r>
              <a:rPr lang="zh-CN" altLang="en-US" sz="2000" b="1" dirty="0" smtClean="0">
                <a:latin typeface="黑体" pitchFamily="49" charset="-122"/>
              </a:rPr>
              <a:t> 重视</a:t>
            </a:r>
            <a:r>
              <a:rPr lang="zh-CN" altLang="en-US" sz="2000" b="1" dirty="0" smtClean="0">
                <a:latin typeface="黑体" pitchFamily="49" charset="-122"/>
              </a:rPr>
              <a:t>和正视儿童发育行为障碍，</a:t>
            </a:r>
            <a:r>
              <a:rPr lang="zh-CN" altLang="en-US" sz="2000" b="1" dirty="0" smtClean="0">
                <a:latin typeface="黑体" pitchFamily="49" charset="-122"/>
              </a:rPr>
              <a:t>积极参与科学治疗</a:t>
            </a:r>
            <a:endParaRPr lang="en-US" altLang="zh-CN" sz="2000" b="1" dirty="0" smtClean="0">
              <a:latin typeface="黑体" pitchFamily="49" charset="-122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p"/>
            </a:pPr>
            <a:r>
              <a:rPr lang="zh-CN" altLang="en-US" sz="2000" b="1" dirty="0" smtClean="0">
                <a:latin typeface="黑体" pitchFamily="49" charset="-122"/>
              </a:rPr>
              <a:t> 儿童发育行为问题越早发现越早干预，预后越好</a:t>
            </a:r>
            <a:endParaRPr lang="en-US" altLang="zh-CN" sz="2000" b="1" dirty="0" smtClean="0">
              <a:latin typeface="黑体" pitchFamily="49" charset="-122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p"/>
            </a:pPr>
            <a:r>
              <a:rPr lang="zh-CN" altLang="en-US" sz="2000" b="1" dirty="0" smtClean="0">
                <a:latin typeface="黑体" pitchFamily="49" charset="-122"/>
              </a:rPr>
              <a:t> 调整儿童发育行为障碍患儿的教育目标，以生活技能教育为重点，培养独立生活能力</a:t>
            </a:r>
            <a:endParaRPr lang="en-US" altLang="zh-CN" sz="2000" b="1" dirty="0" smtClean="0">
              <a:latin typeface="黑体" pitchFamily="49" charset="-122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p"/>
            </a:pPr>
            <a:r>
              <a:rPr lang="en-US" altLang="zh-CN" sz="2000" b="1" dirty="0" smtClean="0">
                <a:latin typeface="黑体" pitchFamily="49" charset="-122"/>
              </a:rPr>
              <a:t> </a:t>
            </a:r>
            <a:r>
              <a:rPr lang="zh-CN" altLang="en-US" sz="2000" b="1" dirty="0" smtClean="0">
                <a:latin typeface="黑体" pitchFamily="49" charset="-122"/>
              </a:rPr>
              <a:t>鼓励融合教育，提高社会接纳程度</a:t>
            </a:r>
            <a:endParaRPr lang="en-US" altLang="zh-CN" sz="2000" b="1" dirty="0" smtClean="0">
              <a:latin typeface="黑体" pitchFamily="49" charset="-122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p"/>
            </a:pPr>
            <a:endParaRPr lang="zh-CN" altLang="en-US" sz="2000" b="1" dirty="0">
              <a:latin typeface="黑体" pitchFamily="49" charset="-122"/>
            </a:endParaRPr>
          </a:p>
        </p:txBody>
      </p:sp>
      <p:pic>
        <p:nvPicPr>
          <p:cNvPr id="7" name="Picture 6" descr="孤独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7714" y="3306966"/>
            <a:ext cx="22288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972345"/>
            <a:ext cx="9144000" cy="4279265"/>
          </a:xfrm>
          <a:prstGeom prst="rect">
            <a:avLst/>
          </a:prstGeom>
        </p:spPr>
      </p:pic>
      <p:sp>
        <p:nvSpPr>
          <p:cNvPr id="88" name="矩形 87"/>
          <p:cNvSpPr/>
          <p:nvPr/>
        </p:nvSpPr>
        <p:spPr>
          <a:xfrm>
            <a:off x="0" y="972345"/>
            <a:ext cx="9144000" cy="4279265"/>
          </a:xfrm>
          <a:prstGeom prst="rect">
            <a:avLst/>
          </a:prstGeom>
          <a:solidFill>
            <a:srgbClr val="C83406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文本框 89"/>
          <p:cNvSpPr txBox="1"/>
          <p:nvPr/>
        </p:nvSpPr>
        <p:spPr>
          <a:xfrm>
            <a:off x="1717040" y="2455705"/>
            <a:ext cx="60655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谢谢大家！</a:t>
            </a:r>
          </a:p>
        </p:txBody>
      </p:sp>
      <p:sp>
        <p:nvSpPr>
          <p:cNvPr id="8" name="椭圆 7"/>
          <p:cNvSpPr/>
          <p:nvPr/>
        </p:nvSpPr>
        <p:spPr>
          <a:xfrm>
            <a:off x="3677285" y="50325"/>
            <a:ext cx="1788795" cy="17887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436" name="图片 6" descr="南医大校徽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3175" y="50008"/>
            <a:ext cx="1516063" cy="1547812"/>
          </a:xfrm>
          <a:prstGeom prst="round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40" y="-18415"/>
            <a:ext cx="3275965" cy="5732780"/>
          </a:xfrm>
          <a:prstGeom prst="rect">
            <a:avLst/>
          </a:prstGeom>
        </p:spPr>
      </p:pic>
      <p:sp>
        <p:nvSpPr>
          <p:cNvPr id="88" name="矩形 87"/>
          <p:cNvSpPr/>
          <p:nvPr/>
        </p:nvSpPr>
        <p:spPr>
          <a:xfrm>
            <a:off x="0" y="-18415"/>
            <a:ext cx="3278505" cy="5730240"/>
          </a:xfrm>
          <a:prstGeom prst="rect">
            <a:avLst/>
          </a:prstGeom>
          <a:solidFill>
            <a:srgbClr val="C83406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5211444" y="1091090"/>
            <a:ext cx="351558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b="1" spc="300" dirty="0" smtClean="0">
                <a:solidFill>
                  <a:srgbClr val="AE3A11"/>
                </a:solidFill>
                <a:latin typeface="微软雅黑" panose="020B0503020204020204" charset="-122"/>
                <a:ea typeface="微软雅黑" panose="020B0503020204020204" charset="-122"/>
              </a:rPr>
              <a:t>儿童心理发育特点</a:t>
            </a:r>
            <a:endParaRPr lang="zh-CN" altLang="en-US" sz="2800" b="1" spc="300" dirty="0">
              <a:solidFill>
                <a:srgbClr val="AE3A1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174869" y="2025048"/>
            <a:ext cx="374236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b="1" spc="3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儿童发育行为障碍</a:t>
            </a:r>
            <a:endParaRPr lang="zh-CN" altLang="en-US" sz="2800" b="1" spc="3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493356" y="1057033"/>
            <a:ext cx="569163" cy="569163"/>
          </a:xfrm>
          <a:prstGeom prst="rect">
            <a:avLst/>
          </a:prstGeom>
          <a:solidFill>
            <a:srgbClr val="AE3A1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bg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209922" y="1255745"/>
            <a:ext cx="1135080" cy="3987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493356" y="3031509"/>
            <a:ext cx="569163" cy="569163"/>
          </a:xfrm>
          <a:prstGeom prst="rect">
            <a:avLst/>
          </a:prstGeom>
          <a:solidFill>
            <a:srgbClr val="AE3A1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bg1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206747" y="3223871"/>
            <a:ext cx="1135080" cy="3987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493356" y="2044271"/>
            <a:ext cx="569163" cy="569163"/>
          </a:xfrm>
          <a:prstGeom prst="rect">
            <a:avLst/>
          </a:prstGeom>
          <a:solidFill>
            <a:srgbClr val="40404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bg1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206747" y="2236633"/>
            <a:ext cx="1135080" cy="3987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493356" y="4018748"/>
            <a:ext cx="569163" cy="569163"/>
          </a:xfrm>
          <a:prstGeom prst="rect">
            <a:avLst/>
          </a:prstGeom>
          <a:solidFill>
            <a:srgbClr val="40404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bg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206747" y="4211110"/>
            <a:ext cx="1135080" cy="3987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705485" y="2085975"/>
            <a:ext cx="2005330" cy="1337310"/>
            <a:chOff x="1368466" y="2588408"/>
            <a:chExt cx="2005572" cy="1060283"/>
          </a:xfrm>
        </p:grpSpPr>
        <p:sp>
          <p:nvSpPr>
            <p:cNvPr id="53" name="文本框 52"/>
            <p:cNvSpPr txBox="1"/>
            <p:nvPr/>
          </p:nvSpPr>
          <p:spPr>
            <a:xfrm>
              <a:off x="1368466" y="2588408"/>
              <a:ext cx="2005572" cy="60918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r"/>
              <a:r>
                <a:rPr lang="zh-CN" altLang="en-US" sz="4400" b="1" spc="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目  录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1497307" y="3259211"/>
              <a:ext cx="1829175" cy="32825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CONTENTS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2027672" y="3648691"/>
              <a:ext cx="55263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5211445" y="4010820"/>
            <a:ext cx="2835275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b="1" spc="3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其他常见障碍</a:t>
            </a:r>
            <a:endParaRPr lang="zh-CN" altLang="en-US" sz="2800" b="1" spc="3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14620" y="3050700"/>
            <a:ext cx="2785745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b="1" spc="300" dirty="0" smtClean="0">
                <a:solidFill>
                  <a:srgbClr val="AE3A11"/>
                </a:solidFill>
                <a:latin typeface="微软雅黑" panose="020B0503020204020204" charset="-122"/>
                <a:ea typeface="微软雅黑" panose="020B0503020204020204" charset="-122"/>
              </a:rPr>
              <a:t>孤独症谱系</a:t>
            </a:r>
            <a:endParaRPr lang="zh-CN" altLang="en-US" sz="2800" b="1" spc="300" dirty="0">
              <a:solidFill>
                <a:srgbClr val="AE3A1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202055"/>
            <a:ext cx="9144000" cy="36525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201420"/>
            <a:ext cx="9144000" cy="3652520"/>
          </a:xfrm>
          <a:prstGeom prst="rect">
            <a:avLst/>
          </a:prstGeom>
          <a:solidFill>
            <a:srgbClr val="C83406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744595" y="1901985"/>
            <a:ext cx="183070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PART </a:t>
            </a:r>
          </a:p>
          <a:p>
            <a:pPr algn="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60390" y="1976915"/>
            <a:ext cx="180000" cy="1294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02655" y="1879760"/>
            <a:ext cx="27609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儿童心理行为发育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/>
          <p:cNvSpPr/>
          <p:nvPr/>
        </p:nvSpPr>
        <p:spPr>
          <a:xfrm>
            <a:off x="-387985" y="419895"/>
            <a:ext cx="918210" cy="5400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2"/>
          <p:cNvSpPr/>
          <p:nvPr/>
        </p:nvSpPr>
        <p:spPr>
          <a:xfrm>
            <a:off x="1268730" y="415450"/>
            <a:ext cx="7964170" cy="539750"/>
          </a:xfrm>
          <a:prstGeom prst="roundRect">
            <a:avLst/>
          </a:prstGeom>
          <a:gradFill flip="none" rotWithShape="1">
            <a:gsLst>
              <a:gs pos="0">
                <a:srgbClr val="AE3A11"/>
              </a:gs>
              <a:gs pos="65000">
                <a:srgbClr val="AE3A11"/>
              </a:gs>
              <a:gs pos="100000">
                <a:srgbClr val="AE3A11">
                  <a:alpha val="5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37989" y="429779"/>
            <a:ext cx="7226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AE3A11"/>
                </a:solidFill>
                <a:latin typeface="微软雅黑" panose="020B0503020204020204" charset="-122"/>
                <a:ea typeface="微软雅黑" panose="020B0503020204020204" charset="-122"/>
              </a:rPr>
              <a:t>1.1</a:t>
            </a:r>
          </a:p>
        </p:txBody>
      </p:sp>
      <p:sp>
        <p:nvSpPr>
          <p:cNvPr id="11" name="矩形 10"/>
          <p:cNvSpPr/>
          <p:nvPr/>
        </p:nvSpPr>
        <p:spPr>
          <a:xfrm>
            <a:off x="1298960" y="42227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先期概念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69035" y="1206660"/>
            <a:ext cx="7426960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AE3A11"/>
              </a:buClr>
              <a:buFont typeface="Wingdings" panose="05000000000000000000" charset="0"/>
              <a:buChar char="p"/>
            </a:pP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心理行为发育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：</a:t>
            </a:r>
            <a:r>
              <a:rPr lang="zh-CN" altLang="en-US" sz="2400" b="1" dirty="0" smtClean="0">
                <a:latin typeface="Franklin Gothic Book" pitchFamily="34" charset="0"/>
              </a:rPr>
              <a:t>指儿童出生后的认知、情感、意志行为等心理活动以及能力、性格等心理特征的发展过程</a:t>
            </a:r>
          </a:p>
          <a:p>
            <a:pPr marL="342900" indent="-342900">
              <a:lnSpc>
                <a:spcPct val="150000"/>
              </a:lnSpc>
              <a:buClr>
                <a:srgbClr val="AE3A11"/>
              </a:buClr>
              <a:buFont typeface="Wingdings" panose="05000000000000000000" charset="0"/>
              <a:buChar char="p"/>
            </a:pP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心理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行为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发育障碍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：</a:t>
            </a:r>
            <a:r>
              <a:rPr lang="zh-CN" altLang="en-US" sz="2400" b="1" dirty="0" smtClean="0">
                <a:latin typeface="Franklin Gothic Book" pitchFamily="34" charset="0"/>
              </a:rPr>
              <a:t>因各种有害因素使儿童的心理发育受阻，心理的各个方面达不到其相应年龄水平       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/>
          <p:cNvSpPr/>
          <p:nvPr/>
        </p:nvSpPr>
        <p:spPr>
          <a:xfrm>
            <a:off x="-387985" y="381795"/>
            <a:ext cx="918210" cy="5400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2"/>
          <p:cNvSpPr/>
          <p:nvPr/>
        </p:nvSpPr>
        <p:spPr>
          <a:xfrm>
            <a:off x="1268730" y="377350"/>
            <a:ext cx="7964170" cy="539750"/>
          </a:xfrm>
          <a:prstGeom prst="roundRect">
            <a:avLst/>
          </a:prstGeom>
          <a:gradFill flip="none" rotWithShape="1">
            <a:gsLst>
              <a:gs pos="0">
                <a:srgbClr val="AE3A11"/>
              </a:gs>
              <a:gs pos="65000">
                <a:srgbClr val="AE3A11"/>
              </a:gs>
              <a:gs pos="100000">
                <a:srgbClr val="AE3A11">
                  <a:alpha val="5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37989" y="391679"/>
            <a:ext cx="7226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AE3A11"/>
                </a:solidFill>
                <a:latin typeface="微软雅黑" panose="020B0503020204020204" charset="-122"/>
                <a:ea typeface="微软雅黑" panose="020B0503020204020204" charset="-122"/>
              </a:rPr>
              <a:t>1.2</a:t>
            </a:r>
            <a:endParaRPr lang="en-US" sz="2800" b="1" dirty="0">
              <a:solidFill>
                <a:srgbClr val="AE3A1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98960" y="384178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儿童心理行为发育特点与规律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 b="14271"/>
          <a:stretch>
            <a:fillRect/>
          </a:stretch>
        </p:blipFill>
        <p:spPr bwMode="auto">
          <a:xfrm>
            <a:off x="964349" y="1624014"/>
            <a:ext cx="6600825" cy="351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868146" y="1191208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特点</a:t>
            </a:r>
            <a:endParaRPr lang="zh-CN" altLang="en-US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90441" y="1182673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规律</a:t>
            </a:r>
            <a:endParaRPr lang="zh-CN" altLang="en-US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/>
          <p:cNvSpPr/>
          <p:nvPr/>
        </p:nvSpPr>
        <p:spPr>
          <a:xfrm>
            <a:off x="-387985" y="381795"/>
            <a:ext cx="918210" cy="5400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2"/>
          <p:cNvSpPr/>
          <p:nvPr/>
        </p:nvSpPr>
        <p:spPr>
          <a:xfrm>
            <a:off x="1268730" y="377350"/>
            <a:ext cx="7964170" cy="539750"/>
          </a:xfrm>
          <a:prstGeom prst="roundRect">
            <a:avLst/>
          </a:prstGeom>
          <a:gradFill flip="none" rotWithShape="1">
            <a:gsLst>
              <a:gs pos="0">
                <a:srgbClr val="AE3A11"/>
              </a:gs>
              <a:gs pos="65000">
                <a:srgbClr val="AE3A11"/>
              </a:gs>
              <a:gs pos="100000">
                <a:srgbClr val="AE3A11">
                  <a:alpha val="5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37989" y="391679"/>
            <a:ext cx="7226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AE3A1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endParaRPr lang="en-US" sz="2800" b="1" dirty="0">
              <a:solidFill>
                <a:srgbClr val="AE3A1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98960" y="384178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儿童心理行为发育问题</a:t>
            </a: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预警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719199" y="950989"/>
            <a:ext cx="3803650" cy="4635500"/>
            <a:chOff x="1719199" y="950989"/>
            <a:chExt cx="3803650" cy="46355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9199" y="950989"/>
              <a:ext cx="3803650" cy="463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矩形 12"/>
            <p:cNvSpPr/>
            <p:nvPr/>
          </p:nvSpPr>
          <p:spPr>
            <a:xfrm>
              <a:off x="4272077" y="4952390"/>
              <a:ext cx="1082649" cy="512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9" name="Picture 5" descr="https://timgsa.baidu.com/timg?image&amp;quality=80&amp;size=b9999_10000&amp;sec=1575227833902&amp;di=367b1dbaf1fcc1848ea93fbd872b22f1&amp;imgtype=0&amp;src=http%3A%2F%2Fnews.cjn.cn%2Fsywh%2F201911%2FW02019111146984843657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4611" y="2018995"/>
            <a:ext cx="2388423" cy="180326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076960"/>
            <a:ext cx="9144000" cy="35191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076960"/>
            <a:ext cx="9144000" cy="3519805"/>
          </a:xfrm>
          <a:prstGeom prst="rect">
            <a:avLst/>
          </a:prstGeom>
          <a:solidFill>
            <a:srgbClr val="C83406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744595" y="2006760"/>
            <a:ext cx="183070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PART </a:t>
            </a:r>
          </a:p>
          <a:p>
            <a:pPr algn="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60390" y="2081690"/>
            <a:ext cx="180000" cy="1294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29503" y="2074654"/>
            <a:ext cx="27609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儿童发育行为障碍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/>
          <p:cNvSpPr/>
          <p:nvPr/>
        </p:nvSpPr>
        <p:spPr>
          <a:xfrm>
            <a:off x="-387985" y="324645"/>
            <a:ext cx="918210" cy="5400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2"/>
          <p:cNvSpPr/>
          <p:nvPr/>
        </p:nvSpPr>
        <p:spPr>
          <a:xfrm>
            <a:off x="1268730" y="320200"/>
            <a:ext cx="7964170" cy="539750"/>
          </a:xfrm>
          <a:prstGeom prst="roundRect">
            <a:avLst/>
          </a:prstGeom>
          <a:gradFill flip="none" rotWithShape="1">
            <a:gsLst>
              <a:gs pos="0">
                <a:srgbClr val="AE3A11"/>
              </a:gs>
              <a:gs pos="65000">
                <a:srgbClr val="AE3A11"/>
              </a:gs>
              <a:gs pos="100000">
                <a:srgbClr val="AE3A11">
                  <a:alpha val="5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37989" y="334529"/>
            <a:ext cx="7226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AE3A11"/>
                </a:solidFill>
                <a:latin typeface="微软雅黑" panose="020B0503020204020204" charset="-122"/>
                <a:ea typeface="微软雅黑" panose="020B0503020204020204" charset="-122"/>
              </a:rPr>
              <a:t>2.1</a:t>
            </a:r>
          </a:p>
        </p:txBody>
      </p:sp>
      <p:sp>
        <p:nvSpPr>
          <p:cNvPr id="9" name="矩形 8"/>
          <p:cNvSpPr/>
          <p:nvPr/>
        </p:nvSpPr>
        <p:spPr>
          <a:xfrm>
            <a:off x="1298960" y="355603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儿童发育行为障碍分类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11" name="Group 34"/>
          <p:cNvGraphicFramePr>
            <a:graphicFrameLocks noGrp="1"/>
          </p:cNvGraphicFramePr>
          <p:nvPr/>
        </p:nvGraphicFramePr>
        <p:xfrm>
          <a:off x="635455" y="1228229"/>
          <a:ext cx="7981850" cy="4005072"/>
        </p:xfrm>
        <a:graphic>
          <a:graphicData uri="http://schemas.openxmlformats.org/drawingml/2006/table">
            <a:tbl>
              <a:tblPr/>
              <a:tblGrid>
                <a:gridCol w="3234286"/>
                <a:gridCol w="2977286"/>
                <a:gridCol w="1770278"/>
              </a:tblGrid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CCMD-3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ICD-10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DSM-Ⅳ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01963">
                <a:tc>
                  <a:txBody>
                    <a:bodyPr/>
                    <a:lstStyle/>
                    <a:p>
                      <a:pPr marL="0" marR="0" lvl="0" indent="2667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7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精神发育迟滞与童年和少年期心理发育障碍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2667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70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精神发育迟滞</a:t>
                      </a:r>
                    </a:p>
                    <a:p>
                      <a:pPr marL="0" marR="0" lvl="0" indent="2667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71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言语与语言发育障碍</a:t>
                      </a:r>
                    </a:p>
                    <a:p>
                      <a:pPr marL="0" marR="0" lvl="0" indent="2667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72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特定性学校技能发育障碍</a:t>
                      </a:r>
                    </a:p>
                    <a:p>
                      <a:pPr marL="0" marR="0" lvl="0" indent="2667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73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特定性运动技能发育障碍</a:t>
                      </a:r>
                    </a:p>
                    <a:p>
                      <a:pPr marL="0" marR="0" lvl="0" indent="2667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74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混合性特定性发育障碍</a:t>
                      </a:r>
                    </a:p>
                    <a:p>
                      <a:pPr marL="0" marR="0" lvl="0" indent="2667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75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广泛性发育障碍</a:t>
                      </a:r>
                    </a:p>
                    <a:p>
                      <a:pPr marL="0" marR="0" lvl="0" indent="2667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8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通常起病于童年与少年期的行为与情绪障碍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2667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80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多动障碍</a:t>
                      </a:r>
                    </a:p>
                    <a:p>
                      <a:pPr marL="0" marR="0" lvl="0" indent="2667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81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品行障碍</a:t>
                      </a:r>
                    </a:p>
                    <a:p>
                      <a:pPr marL="0" marR="0" lvl="0" indent="2667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82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品行与情绪混合障碍</a:t>
                      </a:r>
                    </a:p>
                    <a:p>
                      <a:pPr marL="0" marR="0" lvl="0" indent="2667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83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特发于童年的情绪障碍</a:t>
                      </a:r>
                    </a:p>
                    <a:p>
                      <a:pPr marL="0" marR="0" lvl="0" indent="2667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84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儿童社会功能障碍 </a:t>
                      </a:r>
                    </a:p>
                    <a:p>
                      <a:pPr marL="0" marR="0" lvl="0" indent="2667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85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抽动障碍</a:t>
                      </a:r>
                    </a:p>
                    <a:p>
                      <a:pPr marL="0" marR="0" lvl="0" indent="2667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89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其他或待分类的童年和少年期精神障碍</a:t>
                      </a:r>
                    </a:p>
                    <a:p>
                      <a:pPr marL="0" marR="0" lvl="0" indent="2667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67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F70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－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F79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精神发育迟滞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（轻、中、重、极重、其他）</a:t>
                      </a:r>
                    </a:p>
                    <a:p>
                      <a:pPr marL="0" marR="0" lvl="0" indent="2667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F80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－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F89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心理发育障碍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2667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F80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特定的言语和语言发育障碍</a:t>
                      </a:r>
                    </a:p>
                    <a:p>
                      <a:pPr marL="0" marR="0" lvl="0" indent="2667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F81 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特定的学校技能发育障碍</a:t>
                      </a:r>
                    </a:p>
                    <a:p>
                      <a:pPr marL="0" marR="0" lvl="0" indent="2667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F84 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广泛性发育障碍</a:t>
                      </a:r>
                    </a:p>
                    <a:p>
                      <a:pPr marL="0" marR="0" lvl="0" indent="2667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F90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－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F98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通常起病于童年与少年期的行为与情绪障碍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2667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F90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多动性障碍</a:t>
                      </a:r>
                    </a:p>
                    <a:p>
                      <a:pPr marL="0" marR="0" lvl="0" indent="2667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F91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品行障碍</a:t>
                      </a:r>
                    </a:p>
                    <a:p>
                      <a:pPr marL="0" marR="0" lvl="0" indent="2667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F92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品行与情绪混合性障碍</a:t>
                      </a:r>
                    </a:p>
                    <a:p>
                      <a:pPr marL="0" marR="0" lvl="0" indent="2667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F93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特发于童年的情绪障碍</a:t>
                      </a:r>
                    </a:p>
                    <a:p>
                      <a:pPr marL="0" marR="0" lvl="0" indent="2667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F94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特发于童年与少年期的社会功能障碍</a:t>
                      </a:r>
                    </a:p>
                    <a:p>
                      <a:pPr marL="0" marR="0" lvl="0" indent="2667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F95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抽动障碍</a:t>
                      </a:r>
                    </a:p>
                    <a:p>
                      <a:pPr marL="0" marR="0" lvl="0" indent="2667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F98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通常起病于童年和少年期的其他行为与情绪障碍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Ⅰ.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通常在婴儿、儿童或少年期首次诊断的精神障碍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1.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精神发育迟滞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2.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学习障碍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3.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运动技能障碍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4.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交流技能障碍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5.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广泛性发育障碍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6.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注意缺陷与破坏性行为障碍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7.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婴儿与儿童早期喂食与进食障碍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8.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抽动障碍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9.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排泄障碍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10.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其他障碍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076960"/>
            <a:ext cx="9144000" cy="35191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076960"/>
            <a:ext cx="9144000" cy="3519805"/>
          </a:xfrm>
          <a:prstGeom prst="rect">
            <a:avLst/>
          </a:prstGeom>
          <a:solidFill>
            <a:srgbClr val="C83406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744595" y="2006760"/>
            <a:ext cx="183070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PART </a:t>
            </a:r>
          </a:p>
          <a:p>
            <a:pPr algn="r"/>
            <a:r>
              <a:rPr lang="en-US" altLang="zh-CN" sz="4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60390" y="2081690"/>
            <a:ext cx="180000" cy="1294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29503" y="2074654"/>
            <a:ext cx="2760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孤独症</a:t>
            </a:r>
            <a:endParaRPr lang="en-US" altLang="zh-CN" sz="44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918</Words>
  <Application>Microsoft Office PowerPoint</Application>
  <PresentationFormat>自定义</PresentationFormat>
  <Paragraphs>150</Paragraphs>
  <Slides>19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Sky123.Org</cp:lastModifiedBy>
  <cp:revision>86</cp:revision>
  <dcterms:created xsi:type="dcterms:W3CDTF">2019-06-14T10:39:00Z</dcterms:created>
  <dcterms:modified xsi:type="dcterms:W3CDTF">2019-12-01T17:15:50Z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