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09" r:id="rId3"/>
    <p:sldId id="410" r:id="rId4"/>
    <p:sldId id="411" r:id="rId5"/>
    <p:sldId id="412" r:id="rId6"/>
    <p:sldId id="413" r:id="rId7"/>
    <p:sldId id="414" r:id="rId8"/>
    <p:sldId id="420" r:id="rId9"/>
    <p:sldId id="421" r:id="rId10"/>
    <p:sldId id="422" r:id="rId11"/>
    <p:sldId id="423" r:id="rId12"/>
    <p:sldId id="424" r:id="rId13"/>
    <p:sldId id="415" r:id="rId14"/>
    <p:sldId id="416" r:id="rId15"/>
    <p:sldId id="417" r:id="rId16"/>
    <p:sldId id="418" r:id="rId17"/>
    <p:sldId id="41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17520" y="-302895"/>
            <a:ext cx="9799200" cy="2570400"/>
          </a:xfrm>
        </p:spPr>
        <p:txBody>
          <a:bodyPr/>
          <a:p>
            <a:r>
              <a:rPr lang="zh-CN" altLang="zh-CN"/>
              <a:t>课前赏析</a:t>
            </a:r>
            <a:endParaRPr lang="zh-CN" altLang="zh-CN"/>
          </a:p>
        </p:txBody>
      </p:sp>
      <p:pic>
        <p:nvPicPr>
          <p:cNvPr id="5" name="图片 4" descr="timg (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80" y="2267585"/>
            <a:ext cx="6242050" cy="3940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760" y="549275"/>
            <a:ext cx="4876800" cy="4724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96430" y="3769360"/>
            <a:ext cx="407162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青青子衿，悠悠我心。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纵我不往，子宁不嗣音。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《郑风·子衿》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605" y="666750"/>
            <a:ext cx="4876800" cy="4724400"/>
          </a:xfrm>
          <a:prstGeom prst="rect">
            <a:avLst/>
          </a:prstGeom>
        </p:spPr>
      </p:pic>
      <p:pic>
        <p:nvPicPr>
          <p:cNvPr id="5" name="图片 4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35" y="3619500"/>
            <a:ext cx="4876800" cy="2499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31710" y="1456690"/>
            <a:ext cx="40513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焉得谖草，言树之背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愿言思伯，便我心痗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《卫风·伯兮》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timg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995" y="408305"/>
            <a:ext cx="7430135" cy="4644390"/>
          </a:xfrm>
          <a:prstGeom prst="rect">
            <a:avLst/>
          </a:prstGeom>
        </p:spPr>
      </p:pic>
      <p:pic>
        <p:nvPicPr>
          <p:cNvPr id="5" name="图片 4" descr="timg (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825" y="4034155"/>
            <a:ext cx="3854450" cy="25692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995" y="5770880"/>
            <a:ext cx="7179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琼瑶将《蒹葭》改写成歌曲《在水一方》，请点击右边喇叭图标欣赏。</a:t>
            </a:r>
            <a:endParaRPr lang="zh-CN" altLang="zh-CN"/>
          </a:p>
        </p:txBody>
      </p:sp>
      <p:pic>
        <p:nvPicPr>
          <p:cNvPr id="3" name="邓丽君 - 在水一方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2525" y="570738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6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0170" y="309245"/>
            <a:ext cx="27978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很多名人的名字出自《诗经》，请阅读这些诗歌，说说这些名字的含义。</a:t>
            </a:r>
            <a:endParaRPr lang="zh-CN" altLang="en-US" sz="2000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9740" y="171450"/>
            <a:ext cx="8961755" cy="65144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0460" y="82550"/>
            <a:ext cx="9885045" cy="67754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6810" y="788035"/>
            <a:ext cx="9742170" cy="36722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93470"/>
            <a:ext cx="5995670" cy="43472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35905" y="3149600"/>
            <a:ext cx="61366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/>
              <a:t>谢谢欣赏</a:t>
            </a:r>
            <a:r>
              <a:rPr lang="en-US" altLang="zh-CN" sz="3200"/>
              <a:t>~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/>
              <a:t>欢迎进入《诗经》的世界</a:t>
            </a:r>
            <a:r>
              <a:rPr lang="en-US" altLang="zh-CN" sz="3200"/>
              <a:t>~~</a:t>
            </a:r>
            <a:endParaRPr lang="en-US" altLang="zh-CN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timg (4)"/>
          <p:cNvPicPr>
            <a:picLocks noChangeAspect="1"/>
          </p:cNvPicPr>
          <p:nvPr/>
        </p:nvPicPr>
        <p:blipFill>
          <a:blip r:embed="rId1"/>
          <a:srcRect r="2095" b="15718"/>
          <a:stretch>
            <a:fillRect/>
          </a:stretch>
        </p:blipFill>
        <p:spPr>
          <a:xfrm>
            <a:off x="2661285" y="0"/>
            <a:ext cx="6527800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72855" y="569976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《卫风·氓》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243205" y="258445"/>
            <a:ext cx="41071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       </a:t>
            </a:r>
            <a:r>
              <a:rPr lang="zh-CN" altLang="en-US" sz="2400">
                <a:sym typeface="+mn-ea"/>
              </a:rPr>
              <a:t>请欣赏</a:t>
            </a:r>
            <a:r>
              <a:rPr lang="zh-CN" altLang="en-US" sz="2400"/>
              <a:t>小林老师根据《诗经》创作的书画作品，找到这些诗歌并阅读：</a:t>
            </a:r>
            <a:endParaRPr lang="zh-CN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timg (5) - 副本"/>
          <p:cNvPicPr>
            <a:picLocks noChangeAspect="1"/>
          </p:cNvPicPr>
          <p:nvPr/>
        </p:nvPicPr>
        <p:blipFill>
          <a:blip r:embed="rId1"/>
          <a:srcRect r="881" b="16360"/>
          <a:stretch>
            <a:fillRect/>
          </a:stretch>
        </p:blipFill>
        <p:spPr>
          <a:xfrm>
            <a:off x="2941955" y="161290"/>
            <a:ext cx="6500495" cy="6694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92210" y="5699760"/>
            <a:ext cx="2418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《小雅·苕之华》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u=369828160,3558767787&amp;fm=26&amp;gp=0"/>
          <p:cNvPicPr>
            <a:picLocks noChangeAspect="1"/>
          </p:cNvPicPr>
          <p:nvPr/>
        </p:nvPicPr>
        <p:blipFill>
          <a:blip r:embed="rId1"/>
          <a:srcRect t="131" r="970" b="17033"/>
          <a:stretch>
            <a:fillRect/>
          </a:stretch>
        </p:blipFill>
        <p:spPr>
          <a:xfrm>
            <a:off x="2952115" y="220345"/>
            <a:ext cx="6338570" cy="64687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65845" y="5679440"/>
            <a:ext cx="2113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《小雅·湛露》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u=2345987507,3608562418&amp;fm=15&amp;gp=0"/>
          <p:cNvPicPr>
            <a:picLocks noChangeAspect="1"/>
          </p:cNvPicPr>
          <p:nvPr/>
        </p:nvPicPr>
        <p:blipFill>
          <a:blip r:embed="rId1"/>
          <a:srcRect l="320" t="-3533" r="-630" b="14582"/>
          <a:stretch>
            <a:fillRect/>
          </a:stretch>
        </p:blipFill>
        <p:spPr>
          <a:xfrm>
            <a:off x="2839720" y="-33020"/>
            <a:ext cx="6369685" cy="68910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87715" y="5740400"/>
            <a:ext cx="2113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《卫风·木瓜》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u=3698878733,251781245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0" y="254000"/>
            <a:ext cx="6470650" cy="6470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43900" y="5537200"/>
            <a:ext cx="2113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《周南·桃夭》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8615" y="569595"/>
            <a:ext cx="4876800" cy="4724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89190" y="4297045"/>
            <a:ext cx="38284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宜言饮酒，与子偕老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琴瑟在御，莫不静好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《郑风·女曰鸡鸣》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4" name="图片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680" y="645795"/>
            <a:ext cx="4876800" cy="32537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4125" y="458470"/>
            <a:ext cx="4876800" cy="472440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0" y="3544570"/>
            <a:ext cx="4876800" cy="2263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80910" y="1183005"/>
            <a:ext cx="383857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风雨如晦，鸡鸣不已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既见君子，云胡不喜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《郑风·风雨》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2210" y="539115"/>
            <a:ext cx="4876800" cy="4724400"/>
          </a:xfrm>
          <a:prstGeom prst="rect">
            <a:avLst/>
          </a:prstGeom>
        </p:spPr>
      </p:pic>
      <p:pic>
        <p:nvPicPr>
          <p:cNvPr id="3" name="图片 2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160" y="539115"/>
            <a:ext cx="4876800" cy="2644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96430" y="3616960"/>
            <a:ext cx="419290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死生契阔，与子成说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执子之手，与子偕老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《邶风·击鼓》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WPS 演示</Application>
  <PresentationFormat>宽屏</PresentationFormat>
  <Paragraphs>41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Arial Unicode MS</vt:lpstr>
      <vt:lpstr>华文楷体</vt:lpstr>
      <vt:lpstr>华文仿宋</vt:lpstr>
      <vt:lpstr>华文宋体</vt:lpstr>
      <vt:lpstr>华文行楷</vt:lpstr>
      <vt:lpstr>华文琥珀</vt:lpstr>
      <vt:lpstr>楷体</vt:lpstr>
      <vt:lpstr>Office 主题​​</vt:lpstr>
      <vt:lpstr>课前赏析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简宁</cp:lastModifiedBy>
  <cp:revision>108</cp:revision>
  <dcterms:created xsi:type="dcterms:W3CDTF">2019-06-19T02:08:00Z</dcterms:created>
  <dcterms:modified xsi:type="dcterms:W3CDTF">2020-02-25T02:14:45Z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