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7" r:id="rId3"/>
    <p:sldId id="260" r:id="rId5"/>
    <p:sldId id="316" r:id="rId6"/>
    <p:sldId id="317" r:id="rId7"/>
    <p:sldId id="318" r:id="rId8"/>
    <p:sldId id="319" r:id="rId9"/>
    <p:sldId id="351" r:id="rId10"/>
    <p:sldId id="403" r:id="rId11"/>
    <p:sldId id="352" r:id="rId12"/>
    <p:sldId id="393" r:id="rId13"/>
    <p:sldId id="394" r:id="rId14"/>
    <p:sldId id="353" r:id="rId15"/>
    <p:sldId id="354" r:id="rId16"/>
    <p:sldId id="355" r:id="rId17"/>
    <p:sldId id="388" r:id="rId18"/>
    <p:sldId id="313" r:id="rId19"/>
    <p:sldId id="31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A9902-3D6B-45A8-974A-E059E18D42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3B9FC-3AE7-47EA-BFB4-5B283AE121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50CE-E18D-485B-9E37-9124B62879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诗当作于卫文公元年（公元前659年）。据《左传·闵公二年（前660）》记载：“冬十二月，狄人伐卫，卫懿公好鹤，鹤有乘轩者，将战，国人受甲者，皆曰‘使鹤’。……及狄人战于荥泽，卫师败绩。”当卫国被狄人占领以后，许穆夫人心急如焚，星夜兼程赶到曹邑，吊唁祖国的危亡，写下了这首诗。</a:t>
            </a:r>
            <a:endParaRPr lang="zh-CN" altLang="en-US"/>
          </a:p>
          <a:p>
            <a:r>
              <a:rPr lang="zh-CN" altLang="en-US"/>
              <a:t>许穆夫人名义上是卫宣公与宣姜的女儿，事实上乃卫宣公之子公子顽与宣姜私通所生。她有两个哥哥：戴公和文公；两个姐姐：齐子和宋桓夫人。年方及笄，当许穆公与齐桓公慕名向她求婚时，她便以祖国为念。汉刘向《列女传·仁智篇》云：“初，许求之，齐亦求之。懿公将与许，女因其傅母而言曰：‘……今者许小而远，齐大而近。若今之世，强者为雄。如使边境有寇戎之事，惟是四方之故，赴告大国，妾在，不犹愈乎？’……卫侯不听，而嫁之于许。”由此可见，她在择偶问题上曾考虑将来如何报效祖国。她嫁给许穆公十年左右，卫国果然被狄人所灭。不久，她的姐夫宋桓公迎接卫国的难民渡过黄河，计男女七百三十人，加上共、滕两个别邑的人民共五千人，立戴公于曹邑。戴公即位一月而死，“许穆夫人闵卫之亡，驰驱而归，将以唁卫侯于漕邑，未至，而许之大夫有奔走跋涉而来者，夫人知其必将以不可归之义来告，故心以为忧也。既而终不果归，乃作此诗以自言其意”（朱熹《诗集传》）。据“我行其野，芃芃其麦”二句，诗当作于暮春。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50CE-E18D-485B-9E37-9124B62879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诗当作于卫文公元年（公元前659年）。据《左传·闵公二年（前660）》记载：“冬十二月，狄人伐卫，卫懿公好鹤，鹤有乘轩者，将战，国人受甲者，皆曰‘使鹤’。……及狄人战于荥泽，卫师败绩。”当卫国被狄人占领以后，许穆夫人心急如焚，星夜兼程赶到曹邑，吊唁祖国的危亡，写下了这首诗。</a:t>
            </a:r>
            <a:endParaRPr lang="zh-CN" altLang="en-US"/>
          </a:p>
          <a:p>
            <a:r>
              <a:rPr lang="zh-CN" altLang="en-US"/>
              <a:t>许穆夫人名义上是卫宣公与宣姜的女儿，事实上乃卫宣公之子公子顽与宣姜私通所生。她有两个哥哥：戴公和文公；两个姐姐：齐子和宋桓夫人。年方及笄，当许穆公与齐桓公慕名向她求婚时，她便以祖国为念。汉刘向《列女传·仁智篇》云：“初，许求之，齐亦求之。懿公将与许，女因其傅母而言曰：‘……今者许小而远，齐大而近。若今之世，强者为雄。如使边境有寇戎之事，惟是四方之故，赴告大国，妾在，不犹愈乎？’……卫侯不听，而嫁之于许。”由此可见，她在择偶问题上曾考虑将来如何报效祖国。她嫁给许穆公十年左右，卫国果然被狄人所灭。不久，她的姐夫宋桓公迎接卫国的难民渡过黄河，计男女七百三十人，加上共、滕两个别邑的人民共五千人，立戴公于曹邑。戴公即位一月而死，“许穆夫人闵卫之亡，驰驱而归，将以唁卫侯于漕邑，未至，而许之大夫有奔走跋涉而来者，夫人知其必将以不可归之义来告，故心以为忧也。既而终不果归，乃作此诗以自言其意”（朱熹《诗集传》）。据“我行其野，芃芃其麦”二句，诗当作于暮春。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50CE-E18D-485B-9E37-9124B62879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诗当作于卫文公元年（公元前659年）。据《左传·闵公二年（前660）》记载：“冬十二月，狄人伐卫，卫懿公好鹤，鹤有乘轩者，将战，国人受甲者，皆曰‘使鹤’。……及狄人战于荥泽，卫师败绩。”当卫国被狄人占领以后，许穆夫人心急如焚，星夜兼程赶到曹邑，吊唁祖国的危亡，写下了这首诗。</a:t>
            </a:r>
            <a:endParaRPr lang="zh-CN" altLang="en-US"/>
          </a:p>
          <a:p>
            <a:r>
              <a:rPr lang="zh-CN" altLang="en-US"/>
              <a:t>许穆夫人名义上是卫宣公与宣姜的女儿，事实上乃卫宣公之子公子顽与宣姜私通所生。她有两个哥哥：戴公和文公；两个姐姐：齐子和宋桓夫人。年方及笄，当许穆公与齐桓公慕名向她求婚时，她便以祖国为念。汉刘向《列女传·仁智篇》云：“初，许求之，齐亦求之。懿公将与许，女因其傅母而言曰：‘……今者许小而远，齐大而近。若今之世，强者为雄。如使边境有寇戎之事，惟是四方之故，赴告大国，妾在，不犹愈乎？’……卫侯不听，而嫁之于许。”由此可见，她在择偶问题上曾考虑将来如何报效祖国。她嫁给许穆公十年左右，卫国果然被狄人所灭。不久，她的姐夫宋桓公迎接卫国的难民渡过黄河，计男女七百三十人，加上共、滕两个别邑的人民共五千人，立戴公于曹邑。戴公即位一月而死，“许穆夫人闵卫之亡，驰驱而归，将以唁卫侯于漕邑，未至，而许之大夫有奔走跋涉而来者，夫人知其必将以不可归之义来告，故心以为忧也。既而终不果归，乃作此诗以自言其意”（朱熹《诗集传》）。据“我行其野，芃芃其麦”二句，诗当作于暮春。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50CE-E18D-485B-9E37-9124B62879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诗当作于卫文公元年（公元前659年）。据《左传·闵公二年（前660）》记载：“冬十二月，狄人伐卫，卫懿公好鹤，鹤有乘轩者，将战，国人受甲者，皆曰‘使鹤’。……及狄人战于荥泽，卫师败绩。”当卫国被狄人占领以后，许穆夫人心急如焚，星夜兼程赶到曹邑，吊唁祖国的危亡，写下了这首诗。</a:t>
            </a:r>
            <a:endParaRPr lang="zh-CN" altLang="en-US"/>
          </a:p>
          <a:p>
            <a:r>
              <a:rPr lang="zh-CN" altLang="en-US"/>
              <a:t>许穆夫人名义上是卫宣公与宣姜的女儿，事实上乃卫宣公之子公子顽与宣姜私通所生。她有两个哥哥：戴公和文公；两个姐姐：齐子和宋桓夫人。年方及笄，当许穆公与齐桓公慕名向她求婚时，她便以祖国为念。汉刘向《列女传·仁智篇》云：“初，许求之，齐亦求之。懿公将与许，女因其傅母而言曰：‘……今者许小而远，齐大而近。若今之世，强者为雄。如使边境有寇戎之事，惟是四方之故，赴告大国，妾在，不犹愈乎？’……卫侯不听，而嫁之于许。”由此可见，她在择偶问题上曾考虑将来如何报效祖国。她嫁给许穆公十年左右，卫国果然被狄人所灭。不久，她的姐夫宋桓公迎接卫国的难民渡过黄河，计男女七百三十人，加上共、滕两个别邑的人民共五千人，立戴公于曹邑。戴公即位一月而死，“许穆夫人闵卫之亡，驰驱而归，将以唁卫侯于漕邑，未至，而许之大夫有奔走跋涉而来者，夫人知其必将以不可归之义来告，故心以为忧也。既而终不果归，乃作此诗以自言其意”（朱熹《诗集传》）。据“我行其野，芃芃其麦”二句，诗当作于暮春。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50CE-E18D-485B-9E37-9124B62879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50CE-E18D-485B-9E37-9124B62879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50CE-E18D-485B-9E37-9124B62879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50CE-E18D-485B-9E37-9124B62879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诗当作于卫文公元年（公元前659年）。据《左传·闵公二年（前660）》记载：“冬十二月，狄人伐卫，卫懿公好鹤，鹤有乘轩者，将战，国人受甲者，皆曰‘使鹤’。……及狄人战于荥泽，卫师败绩。”当卫国被狄人占领以后，许穆夫人心急如焚，星夜兼程赶到曹邑，吊唁祖国的危亡，写下了这首诗。</a:t>
            </a:r>
            <a:endParaRPr lang="zh-CN" altLang="en-US"/>
          </a:p>
          <a:p>
            <a:r>
              <a:rPr lang="zh-CN" altLang="en-US"/>
              <a:t>许穆夫人名义上是卫宣公与宣姜的女儿，事实上乃卫宣公之子公子顽与宣姜私通所生。她有两个哥哥：戴公和文公；两个姐姐：齐子和宋桓夫人。年方及笄，当许穆公与齐桓公慕名向她求婚时，她便以祖国为念。汉刘向《列女传·仁智篇》云：“初，许求之，齐亦求之。懿公将与许，女因其傅母而言曰：‘……今者许小而远，齐大而近。若今之世，强者为雄。如使边境有寇戎之事，惟是四方之故，赴告大国，妾在，不犹愈乎？’……卫侯不听，而嫁之于许。”由此可见，她在择偶问题上曾考虑将来如何报效祖国。她嫁给许穆公十年左右，卫国果然被狄人所灭。不久，她的姐夫宋桓公迎接卫国的难民渡过黄河，计男女七百三十人，加上共、滕两个别邑的人民共五千人，立戴公于曹邑。戴公即位一月而死，“许穆夫人闵卫之亡，驰驱而归，将以唁卫侯于漕邑，未至，而许之大夫有奔走跋涉而来者，夫人知其必将以不可归之义来告，故心以为忧也。既而终不果归，乃作此诗以自言其意”（朱熹《诗集传》）。据“我行其野，芃芃其麦”二句，诗当作于暮春。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50CE-E18D-485B-9E37-9124B62879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诗当作于卫文公元年（公元前659年）。据《左传·闵公二年（前660）》记载：“冬十二月，狄人伐卫，卫懿公好鹤，鹤有乘轩者，将战，国人受甲者，皆曰‘使鹤’。……及狄人战于荥泽，卫师败绩。”当卫国被狄人占领以后，许穆夫人心急如焚，星夜兼程赶到曹邑，吊唁祖国的危亡，写下了这首诗。</a:t>
            </a:r>
            <a:endParaRPr lang="zh-CN" altLang="en-US"/>
          </a:p>
          <a:p>
            <a:r>
              <a:rPr lang="zh-CN" altLang="en-US"/>
              <a:t>许穆夫人名义上是卫宣公与宣姜的女儿，事实上乃卫宣公之子公子顽与宣姜私通所生。她有两个哥哥：戴公和文公；两个姐姐：齐子和宋桓夫人。年方及笄，当许穆公与齐桓公慕名向她求婚时，她便以祖国为念。汉刘向《列女传·仁智篇》云：“初，许求之，齐亦求之。懿公将与许，女因其傅母而言曰：‘……今者许小而远，齐大而近。若今之世，强者为雄。如使边境有寇戎之事，惟是四方之故，赴告大国，妾在，不犹愈乎？’……卫侯不听，而嫁之于许。”由此可见，她在择偶问题上曾考虑将来如何报效祖国。她嫁给许穆公十年左右，卫国果然被狄人所灭。不久，她的姐夫宋桓公迎接卫国的难民渡过黄河，计男女七百三十人，加上共、滕两个别邑的人民共五千人，立戴公于曹邑。戴公即位一月而死，“许穆夫人闵卫之亡，驰驱而归，将以唁卫侯于漕邑，未至，而许之大夫有奔走跋涉而来者，夫人知其必将以不可归之义来告，故心以为忧也。既而终不果归，乃作此诗以自言其意”（朱熹《诗集传》）。据“我行其野，芃芃其麦”二句，诗当作于暮春。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50CE-E18D-485B-9E37-9124B62879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诗当作于卫文公元年（公元前659年）。据《左传·闵公二年（前660）》记载：“冬十二月，狄人伐卫，卫懿公好鹤，鹤有乘轩者，将战，国人受甲者，皆曰‘使鹤’。……及狄人战于荥泽，卫师败绩。”当卫国被狄人占领以后，许穆夫人心急如焚，星夜兼程赶到曹邑，吊唁祖国的危亡，写下了这首诗。</a:t>
            </a:r>
            <a:endParaRPr lang="zh-CN" altLang="en-US"/>
          </a:p>
          <a:p>
            <a:r>
              <a:rPr lang="zh-CN" altLang="en-US"/>
              <a:t>许穆夫人名义上是卫宣公与宣姜的女儿，事实上乃卫宣公之子公子顽与宣姜私通所生。她有两个哥哥：戴公和文公；两个姐姐：齐子和宋桓夫人。年方及笄，当许穆公与齐桓公慕名向她求婚时，她便以祖国为念。汉刘向《列女传·仁智篇》云：“初，许求之，齐亦求之。懿公将与许，女因其傅母而言曰：‘……今者许小而远，齐大而近。若今之世，强者为雄。如使边境有寇戎之事，惟是四方之故，赴告大国，妾在，不犹愈乎？’……卫侯不听，而嫁之于许。”由此可见，她在择偶问题上曾考虑将来如何报效祖国。她嫁给许穆公十年左右，卫国果然被狄人所灭。不久，她的姐夫宋桓公迎接卫国的难民渡过黄河，计男女七百三十人，加上共、滕两个别邑的人民共五千人，立戴公于曹邑。戴公即位一月而死，“许穆夫人闵卫之亡，驰驱而归，将以唁卫侯于漕邑，未至，而许之大夫有奔走跋涉而来者，夫人知其必将以不可归之义来告，故心以为忧也。既而终不果归，乃作此诗以自言其意”（朱熹《诗集传》）。据“我行其野，芃芃其麦”二句，诗当作于暮春。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50CE-E18D-485B-9E37-9124B62879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诗当作于卫文公元年（公元前659年）。据《左传·闵公二年（前660）》记载：“冬十二月，狄人伐卫，卫懿公好鹤，鹤有乘轩者，将战，国人受甲者，皆曰‘使鹤’。……及狄人战于荥泽，卫师败绩。”当卫国被狄人占领以后，许穆夫人心急如焚，星夜兼程赶到曹邑，吊唁祖国的危亡，写下了这首诗。</a:t>
            </a:r>
            <a:endParaRPr lang="zh-CN" altLang="en-US"/>
          </a:p>
          <a:p>
            <a:r>
              <a:rPr lang="zh-CN" altLang="en-US"/>
              <a:t>许穆夫人名义上是卫宣公与宣姜的女儿，事实上乃卫宣公之子公子顽与宣姜私通所生。她有两个哥哥：戴公和文公；两个姐姐：齐子和宋桓夫人。年方及笄，当许穆公与齐桓公慕名向她求婚时，她便以祖国为念。汉刘向《列女传·仁智篇》云：“初，许求之，齐亦求之。懿公将与许，女因其傅母而言曰：‘……今者许小而远，齐大而近。若今之世，强者为雄。如使边境有寇戎之事，惟是四方之故，赴告大国，妾在，不犹愈乎？’……卫侯不听，而嫁之于许。”由此可见，她在择偶问题上曾考虑将来如何报效祖国。她嫁给许穆公十年左右，卫国果然被狄人所灭。不久，她的姐夫宋桓公迎接卫国的难民渡过黄河，计男女七百三十人，加上共、滕两个别邑的人民共五千人，立戴公于曹邑。戴公即位一月而死，“许穆夫人闵卫之亡，驰驱而归，将以唁卫侯于漕邑，未至，而许之大夫有奔走跋涉而来者，夫人知其必将以不可归之义来告，故心以为忧也。既而终不果归，乃作此诗以自言其意”（朱熹《诗集传》）。据“我行其野，芃芃其麦”二句，诗当作于暮春。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50CE-E18D-485B-9E37-9124B62879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诗当作于卫文公元年（公元前659年）。据《左传·闵公二年（前660）》记载：“冬十二月，狄人伐卫，卫懿公好鹤，鹤有乘轩者，将战，国人受甲者，皆曰‘使鹤’。……及狄人战于荥泽，卫师败绩。”当卫国被狄人占领以后，许穆夫人心急如焚，星夜兼程赶到曹邑，吊唁祖国的危亡，写下了这首诗。</a:t>
            </a:r>
            <a:endParaRPr lang="zh-CN" altLang="en-US"/>
          </a:p>
          <a:p>
            <a:r>
              <a:rPr lang="zh-CN" altLang="en-US"/>
              <a:t>许穆夫人名义上是卫宣公与宣姜的女儿，事实上乃卫宣公之子公子顽与宣姜私通所生。她有两个哥哥：戴公和文公；两个姐姐：齐子和宋桓夫人。年方及笄，当许穆公与齐桓公慕名向她求婚时，她便以祖国为念。汉刘向《列女传·仁智篇》云：“初，许求之，齐亦求之。懿公将与许，女因其傅母而言曰：‘……今者许小而远，齐大而近。若今之世，强者为雄。如使边境有寇戎之事，惟是四方之故，赴告大国，妾在，不犹愈乎？’……卫侯不听，而嫁之于许。”由此可见，她在择偶问题上曾考虑将来如何报效祖国。她嫁给许穆公十年左右，卫国果然被狄人所灭。不久，她的姐夫宋桓公迎接卫国的难民渡过黄河，计男女七百三十人，加上共、滕两个别邑的人民共五千人，立戴公于曹邑。戴公即位一月而死，“许穆夫人闵卫之亡，驰驱而归，将以唁卫侯于漕邑，未至，而许之大夫有奔走跋涉而来者，夫人知其必将以不可归之义来告，故心以为忧也。既而终不果归，乃作此诗以自言其意”（朱熹《诗集传》）。据“我行其野，芃芃其麦”二句，诗当作于暮春。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50CE-E18D-485B-9E37-9124B62879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诗当作于卫文公元年（公元前659年）。据《左传·闵公二年（前660）》记载：“冬十二月，狄人伐卫，卫懿公好鹤，鹤有乘轩者，将战，国人受甲者，皆曰‘使鹤’。……及狄人战于荥泽，卫师败绩。”当卫国被狄人占领以后，许穆夫人心急如焚，星夜兼程赶到曹邑，吊唁祖国的危亡，写下了这首诗。</a:t>
            </a:r>
            <a:endParaRPr lang="zh-CN" altLang="en-US"/>
          </a:p>
          <a:p>
            <a:r>
              <a:rPr lang="zh-CN" altLang="en-US"/>
              <a:t>许穆夫人名义上是卫宣公与宣姜的女儿，事实上乃卫宣公之子公子顽与宣姜私通所生。她有两个哥哥：戴公和文公；两个姐姐：齐子和宋桓夫人。年方及笄，当许穆公与齐桓公慕名向她求婚时，她便以祖国为念。汉刘向《列女传·仁智篇》云：“初，许求之，齐亦求之。懿公将与许，女因其傅母而言曰：‘……今者许小而远，齐大而近。若今之世，强者为雄。如使边境有寇戎之事，惟是四方之故，赴告大国，妾在，不犹愈乎？’……卫侯不听，而嫁之于许。”由此可见，她在择偶问题上曾考虑将来如何报效祖国。她嫁给许穆公十年左右，卫国果然被狄人所灭。不久，她的姐夫宋桓公迎接卫国的难民渡过黄河，计男女七百三十人，加上共、滕两个别邑的人民共五千人，立戴公于曹邑。戴公即位一月而死，“许穆夫人闵卫之亡，驰驱而归，将以唁卫侯于漕邑，未至，而许之大夫有奔走跋涉而来者，夫人知其必将以不可归之义来告，故心以为忧也。既而终不果归，乃作此诗以自言其意”（朱熹《诗集传》）。据“我行其野，芃芃其麦”二句，诗当作于暮春。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50CE-E18D-485B-9E37-9124B62879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2A25-A0AC-43E4-AFA5-6298702FF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29C-13C6-4461-A34D-3E93593F71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2A25-A0AC-43E4-AFA5-6298702FF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29C-13C6-4461-A34D-3E93593F71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2A25-A0AC-43E4-AFA5-6298702FF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29C-13C6-4461-A34D-3E93593F71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2A25-A0AC-43E4-AFA5-6298702FF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29C-13C6-4461-A34D-3E93593F71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2A25-A0AC-43E4-AFA5-6298702FF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29C-13C6-4461-A34D-3E93593F71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2A25-A0AC-43E4-AFA5-6298702FF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29C-13C6-4461-A34D-3E93593F71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2A25-A0AC-43E4-AFA5-6298702FF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29C-13C6-4461-A34D-3E93593F71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2A25-A0AC-43E4-AFA5-6298702FF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29C-13C6-4461-A34D-3E93593F71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2A25-A0AC-43E4-AFA5-6298702FF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29C-13C6-4461-A34D-3E93593F71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2A25-A0AC-43E4-AFA5-6298702FF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29C-13C6-4461-A34D-3E93593F71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2A25-A0AC-43E4-AFA5-6298702FF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29C-13C6-4461-A34D-3E93593F71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2A25-A0AC-43E4-AFA5-6298702FF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7D29C-13C6-4461-A34D-3E93593F71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边框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7860" y="412750"/>
            <a:ext cx="10876915" cy="6032500"/>
          </a:xfrm>
          <a:prstGeom prst="rect">
            <a:avLst/>
          </a:prstGeom>
        </p:spPr>
      </p:pic>
      <p:pic>
        <p:nvPicPr>
          <p:cNvPr id="4" name="图片 3" descr="花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8930" y="-8255"/>
            <a:ext cx="2981325" cy="3772535"/>
          </a:xfrm>
          <a:prstGeom prst="rect">
            <a:avLst/>
          </a:prstGeom>
        </p:spPr>
      </p:pic>
      <p:pic>
        <p:nvPicPr>
          <p:cNvPr id="5" name="图片 4" descr="花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89860"/>
            <a:ext cx="3920490" cy="41681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09800" y="1490980"/>
            <a:ext cx="77730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《诗  经》导读</a:t>
            </a:r>
            <a:endParaRPr lang="zh-CN" altLang="zh-CN" sz="6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18865" y="4615815"/>
            <a:ext cx="6363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：王   珏    通识教育部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2625" y="3010535"/>
            <a:ext cx="8944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专题一：关于《诗经》的几个基本问题</a:t>
            </a:r>
            <a:endParaRPr lang="zh-CN" altLang="en-US" sz="3600" b="1"/>
          </a:p>
        </p:txBody>
      </p:sp>
      <p:pic>
        <p:nvPicPr>
          <p:cNvPr id="2" name="图片 1" descr="花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8930" y="-8255"/>
            <a:ext cx="2981325" cy="3772535"/>
          </a:xfrm>
          <a:prstGeom prst="rect">
            <a:avLst/>
          </a:prstGeom>
        </p:spPr>
      </p:pic>
      <p:pic>
        <p:nvPicPr>
          <p:cNvPr id="3" name="图片 2" descr="花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89860"/>
            <a:ext cx="3920490" cy="4168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48595" y="-8255"/>
            <a:ext cx="1851660" cy="2343785"/>
          </a:xfrm>
          <a:prstGeom prst="rect">
            <a:avLst/>
          </a:prstGeom>
        </p:spPr>
      </p:pic>
      <p:pic>
        <p:nvPicPr>
          <p:cNvPr id="5" name="图片 4" descr="花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90" y="4514215"/>
            <a:ext cx="2211070" cy="2350770"/>
          </a:xfrm>
          <a:prstGeom prst="rect">
            <a:avLst/>
          </a:prstGeom>
        </p:spPr>
      </p:pic>
      <p:sp>
        <p:nvSpPr>
          <p:cNvPr id="59" name="菱形 58"/>
          <p:cNvSpPr/>
          <p:nvPr/>
        </p:nvSpPr>
        <p:spPr>
          <a:xfrm>
            <a:off x="1083310" y="834390"/>
            <a:ext cx="791210" cy="652145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74520" y="834390"/>
            <a:ext cx="43097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关于《诗经》的基本问题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39570" y="1486535"/>
            <a:ext cx="9394190" cy="3599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1">
                <a:latin typeface="+mj-ea"/>
                <a:ea typeface="+mj-ea"/>
              </a:rPr>
              <a:t>七、《诗经》</a:t>
            </a:r>
            <a:r>
              <a:rPr lang="en-US" altLang="zh-CN" sz="2400" b="1">
                <a:latin typeface="+mj-ea"/>
                <a:ea typeface="+mj-ea"/>
              </a:rPr>
              <a:t>“</a:t>
            </a:r>
            <a:r>
              <a:rPr lang="zh-CN" altLang="en-US" sz="2400" b="1">
                <a:latin typeface="+mj-ea"/>
                <a:ea typeface="+mj-ea"/>
              </a:rPr>
              <a:t>六艺</a:t>
            </a:r>
            <a:r>
              <a:rPr lang="en-US" altLang="zh-CN" sz="2400" b="1">
                <a:latin typeface="+mj-ea"/>
                <a:ea typeface="+mj-ea"/>
              </a:rPr>
              <a:t>”</a:t>
            </a:r>
            <a:r>
              <a:rPr lang="zh-CN" altLang="en-US" sz="2400" b="1">
                <a:latin typeface="+mj-ea"/>
                <a:ea typeface="+mj-ea"/>
              </a:rPr>
              <a:t>是指什么？</a:t>
            </a:r>
            <a:endParaRPr lang="zh-CN" sz="2400" b="1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sz="2400" b="1">
                <a:latin typeface="+mj-ea"/>
                <a:ea typeface="+mj-ea"/>
              </a:rPr>
              <a:t>     </a:t>
            </a:r>
            <a:r>
              <a:rPr 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《毛诗序》： 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故《诗》有六艺焉，一曰风，二曰赋，三曰比，四曰兴，五曰雅，六曰颂。”</a:t>
            </a:r>
            <a:endParaRPr 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《周礼》称其为六诗：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太师掌六律、六同，以合阴阳之声。教六诗：曰</a:t>
            </a:r>
            <a:r>
              <a:rPr 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风，曰赋，曰比，曰兴，曰雅，曰颂。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lnSpc>
                <a:spcPct val="150000"/>
              </a:lnSpc>
            </a:pPr>
            <a:endParaRPr lang="zh-CN" sz="200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sz="2000">
                <a:latin typeface="+mj-ea"/>
                <a:ea typeface="+mj-ea"/>
              </a:rPr>
              <a:t>  </a:t>
            </a:r>
            <a:r>
              <a:rPr lang="zh-CN" sz="2400" b="1">
                <a:latin typeface="+mj-ea"/>
                <a:ea typeface="+mj-ea"/>
              </a:rPr>
              <a:t>                          </a:t>
            </a:r>
            <a:r>
              <a:rPr lang="zh-CN" sz="2000">
                <a:latin typeface="+mj-ea"/>
                <a:ea typeface="+mj-ea"/>
              </a:rPr>
              <a:t>                                                 </a:t>
            </a:r>
            <a:endParaRPr lang="zh-CN" sz="200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3240" y="4110355"/>
            <a:ext cx="934656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    </a:t>
            </a:r>
            <a:r>
              <a:rPr lang="zh-CN" altLang="en-US"/>
              <a:t>其中，</a:t>
            </a:r>
            <a:r>
              <a:rPr lang="en-US" altLang="zh-CN"/>
              <a:t>“</a:t>
            </a:r>
            <a:r>
              <a:rPr lang="zh-CN" altLang="en-US"/>
              <a:t>风、雅、颂</a:t>
            </a:r>
            <a:r>
              <a:rPr lang="en-US" altLang="zh-CN"/>
              <a:t>”</a:t>
            </a:r>
            <a:r>
              <a:rPr lang="zh-CN" altLang="en-US"/>
              <a:t>是按照音乐曲调分类的，而</a:t>
            </a:r>
            <a:r>
              <a:rPr lang="zh-CN" altLang="en-US"/>
              <a:t>“赋、比、兴”则是诗的表现手法。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朱熹《诗集传》:“赋者，敷也，敷陈其事而直言之者也”;比，“以彼物比此物”；兴，“先言他物以引起所咏之辞”。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       简言之，“赋”是直陈其事，描述一件事情的经过；“比”是打比方，用一个事物比喻另一个事物；“兴”是从一个事物联想到另外一件事物。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48595" y="-8255"/>
            <a:ext cx="1851660" cy="2343785"/>
          </a:xfrm>
          <a:prstGeom prst="rect">
            <a:avLst/>
          </a:prstGeom>
        </p:spPr>
      </p:pic>
      <p:pic>
        <p:nvPicPr>
          <p:cNvPr id="5" name="图片 4" descr="花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90" y="4514215"/>
            <a:ext cx="2211070" cy="2350770"/>
          </a:xfrm>
          <a:prstGeom prst="rect">
            <a:avLst/>
          </a:prstGeom>
        </p:spPr>
      </p:pic>
      <p:sp>
        <p:nvSpPr>
          <p:cNvPr id="59" name="菱形 58"/>
          <p:cNvSpPr/>
          <p:nvPr/>
        </p:nvSpPr>
        <p:spPr>
          <a:xfrm>
            <a:off x="1083310" y="834390"/>
            <a:ext cx="791210" cy="652145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74520" y="834390"/>
            <a:ext cx="43097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关于《诗经》的基本问题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39570" y="1486535"/>
            <a:ext cx="93941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1">
                <a:latin typeface="+mj-ea"/>
                <a:ea typeface="+mj-ea"/>
              </a:rPr>
              <a:t>八、</a:t>
            </a:r>
            <a:r>
              <a:rPr lang="en-US" altLang="zh-CN" sz="2400" b="1">
                <a:latin typeface="+mj-ea"/>
                <a:ea typeface="+mj-ea"/>
              </a:rPr>
              <a:t>“</a:t>
            </a:r>
            <a:r>
              <a:rPr lang="zh-CN" altLang="en-US" sz="2400" b="1">
                <a:latin typeface="+mj-ea"/>
                <a:ea typeface="+mj-ea"/>
              </a:rPr>
              <a:t>三家诗</a:t>
            </a:r>
            <a:r>
              <a:rPr lang="en-US" altLang="zh-CN" sz="2400" b="1">
                <a:latin typeface="+mj-ea"/>
                <a:ea typeface="+mj-ea"/>
              </a:rPr>
              <a:t>”</a:t>
            </a:r>
            <a:r>
              <a:rPr lang="zh-CN" altLang="en-US" sz="2400" b="1">
                <a:latin typeface="+mj-ea"/>
                <a:ea typeface="+mj-ea"/>
              </a:rPr>
              <a:t>、</a:t>
            </a:r>
            <a:r>
              <a:rPr lang="en-US" altLang="zh-CN" sz="2400" b="1">
                <a:latin typeface="+mj-ea"/>
                <a:ea typeface="+mj-ea"/>
              </a:rPr>
              <a:t>“</a:t>
            </a:r>
            <a:r>
              <a:rPr lang="zh-CN" altLang="en-US" sz="2400" b="1">
                <a:latin typeface="+mj-ea"/>
                <a:ea typeface="+mj-ea"/>
              </a:rPr>
              <a:t>毛诗</a:t>
            </a:r>
            <a:r>
              <a:rPr lang="en-US" altLang="zh-CN" sz="2400" b="1">
                <a:latin typeface="+mj-ea"/>
                <a:ea typeface="+mj-ea"/>
              </a:rPr>
              <a:t>”</a:t>
            </a:r>
            <a:r>
              <a:rPr lang="zh-CN" altLang="en-US" sz="2400" b="1">
                <a:latin typeface="+mj-ea"/>
                <a:ea typeface="+mj-ea"/>
              </a:rPr>
              <a:t>、毛传、毛诗序是指什么？</a:t>
            </a:r>
            <a:endParaRPr lang="en-US" altLang="zh-CN" sz="2400" b="1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sz="2400" b="1">
                <a:latin typeface="+mj-ea"/>
                <a:ea typeface="+mj-ea"/>
              </a:rPr>
              <a:t>    </a:t>
            </a:r>
            <a:endParaRPr lang="en-US" altLang="zh-CN" sz="2400" b="1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0475" y="2138680"/>
            <a:ext cx="1015238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</a:rPr>
              <a:t>“</a:t>
            </a:r>
            <a:r>
              <a:rPr lang="zh-CN" altLang="en-US" sz="2000" b="1">
                <a:solidFill>
                  <a:srgbClr val="FF0000"/>
                </a:solidFill>
              </a:rPr>
              <a:t>三家诗</a:t>
            </a:r>
            <a:r>
              <a:rPr lang="en-US" altLang="zh-CN" sz="2000" b="1">
                <a:solidFill>
                  <a:srgbClr val="FF0000"/>
                </a:solidFill>
              </a:rPr>
              <a:t>”</a:t>
            </a:r>
            <a:r>
              <a:rPr lang="zh-CN" altLang="en-US" sz="2000" b="1">
                <a:solidFill>
                  <a:srgbClr val="FF0000"/>
                </a:solidFill>
              </a:rPr>
              <a:t>：</a:t>
            </a:r>
            <a:r>
              <a:rPr lang="zh-CN" altLang="en-US" sz="2000"/>
              <a:t>秦焚书后，汉兴而有三家《诗》，齐人辕固传《齐诗》，鲁人申培公传《鲁诗》，燕人韩婴传《韩诗》。三家均用汉代通行的隶书文字</a:t>
            </a:r>
            <a:r>
              <a:rPr lang="zh-CN" altLang="en-US" sz="2000">
                <a:solidFill>
                  <a:schemeClr val="tx1"/>
                </a:solidFill>
              </a:rPr>
              <a:t>书写，又称今文诗。西汉重</a:t>
            </a:r>
            <a:r>
              <a:rPr lang="en-US" altLang="zh-CN" sz="2000">
                <a:solidFill>
                  <a:schemeClr val="tx1"/>
                </a:solidFill>
              </a:rPr>
              <a:t>“</a:t>
            </a:r>
            <a:r>
              <a:rPr lang="zh-CN" altLang="en-US" sz="2000">
                <a:solidFill>
                  <a:schemeClr val="tx1"/>
                </a:solidFill>
              </a:rPr>
              <a:t>三家诗</a:t>
            </a:r>
            <a:r>
              <a:rPr lang="en-US" altLang="zh-CN" sz="2000">
                <a:solidFill>
                  <a:schemeClr val="tx1"/>
                </a:solidFill>
              </a:rPr>
              <a:t>”</a:t>
            </a:r>
            <a:r>
              <a:rPr lang="zh-CN" altLang="en-US" sz="2000">
                <a:solidFill>
                  <a:schemeClr val="tx1"/>
                </a:solidFill>
              </a:rPr>
              <a:t>。</a:t>
            </a:r>
            <a:endParaRPr lang="zh-CN" altLang="en-US" sz="2000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毛诗：</a:t>
            </a:r>
            <a:r>
              <a:rPr lang="zh-CN" altLang="en-US" sz="2000"/>
              <a:t>秦汉时鲁人毛亨和汉初赵人毛苌相承以传的《诗》被称为《毛诗》。毛诗是用秦统一文字前的大篆写的，所以也被称为古文诗。东汉末经学家郑玄作《毛诗传笺》后，毛诗得以兴盛，</a:t>
            </a:r>
            <a:r>
              <a:rPr lang="en-US" altLang="zh-CN" sz="2000"/>
              <a:t>“</a:t>
            </a:r>
            <a:r>
              <a:rPr lang="zh-CN" altLang="en-US" sz="2000"/>
              <a:t>三家诗</a:t>
            </a:r>
            <a:r>
              <a:rPr lang="en-US" altLang="zh-CN" sz="2000"/>
              <a:t>”</a:t>
            </a:r>
            <a:r>
              <a:rPr lang="zh-CN" altLang="en-US" sz="2000"/>
              <a:t>逐渐消亡，毛诗独存。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毛传：</a:t>
            </a:r>
            <a:r>
              <a:rPr lang="zh-CN" altLang="en-US" sz="2000"/>
              <a:t>《毛诗故训传》的简称，他是大毛公毛亨所作，是现存最早的完整的《诗经》注本。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毛诗序：</a:t>
            </a:r>
            <a:r>
              <a:rPr lang="zh-CN" altLang="en-US" sz="2000"/>
              <a:t>毛诗中每篇诗前说明诗文背景的序文，称“诗小序”；《关雎》的诗小序之后，有一段论述诗歌形成和社会功能的长篇诗论，称为</a:t>
            </a:r>
            <a:r>
              <a:rPr lang="en-US" altLang="zh-CN" sz="2000"/>
              <a:t>“</a:t>
            </a:r>
            <a:r>
              <a:rPr lang="zh-CN" altLang="en-US" sz="2000"/>
              <a:t>诗大序</a:t>
            </a:r>
            <a:r>
              <a:rPr lang="en-US" altLang="zh-CN" sz="2000"/>
              <a:t>”</a:t>
            </a:r>
            <a:r>
              <a:rPr lang="zh-CN" altLang="en-US" sz="2000"/>
              <a:t>。毛诗序的作者是东汉的卫宏。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48595" y="-8255"/>
            <a:ext cx="1851660" cy="2343785"/>
          </a:xfrm>
          <a:prstGeom prst="rect">
            <a:avLst/>
          </a:prstGeom>
        </p:spPr>
      </p:pic>
      <p:pic>
        <p:nvPicPr>
          <p:cNvPr id="5" name="图片 4" descr="花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90" y="4514215"/>
            <a:ext cx="2211070" cy="2350770"/>
          </a:xfrm>
          <a:prstGeom prst="rect">
            <a:avLst/>
          </a:prstGeom>
        </p:spPr>
      </p:pic>
      <p:sp>
        <p:nvSpPr>
          <p:cNvPr id="59" name="菱形 58"/>
          <p:cNvSpPr/>
          <p:nvPr/>
        </p:nvSpPr>
        <p:spPr>
          <a:xfrm>
            <a:off x="1083310" y="834390"/>
            <a:ext cx="791210" cy="652145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贰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74520" y="834390"/>
            <a:ext cx="43097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今天我们应怎样读《诗经》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54405" y="1486535"/>
            <a:ext cx="6320790" cy="3076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1">
                <a:latin typeface="+mj-ea"/>
                <a:ea typeface="+mj-ea"/>
              </a:rPr>
              <a:t>一、疏通字词，理解句意。</a:t>
            </a:r>
            <a:r>
              <a:rPr lang="zh-CN" sz="2400">
                <a:latin typeface="+mj-ea"/>
                <a:ea typeface="+mj-ea"/>
              </a:rPr>
              <a:t>如《周南</a:t>
            </a:r>
            <a:r>
              <a:rPr lang="en-US" altLang="zh-CN" sz="2400">
                <a:latin typeface="+mj-ea"/>
                <a:ea typeface="+mj-ea"/>
              </a:rPr>
              <a:t>·</a:t>
            </a:r>
            <a:r>
              <a:rPr lang="zh-CN" altLang="zh-CN" sz="2400">
                <a:latin typeface="+mj-ea"/>
                <a:ea typeface="+mj-ea"/>
              </a:rPr>
              <a:t>芣苢》：</a:t>
            </a:r>
            <a:r>
              <a:rPr lang="zh-CN" altLang="en-US">
                <a:latin typeface="+mj-ea"/>
                <a:ea typeface="+mj-ea"/>
                <a:sym typeface="+mn-ea"/>
              </a:rPr>
              <a:t>      </a:t>
            </a:r>
            <a:endParaRPr lang="zh-CN" altLang="en-US">
              <a:latin typeface="+mj-ea"/>
              <a:ea typeface="+mj-ea"/>
            </a:endParaRPr>
          </a:p>
          <a:p>
            <a:pPr indent="0">
              <a:lnSpc>
                <a:spcPct val="100000"/>
              </a:lnSpc>
            </a:pPr>
            <a:r>
              <a:rPr lang="zh-CN" altLang="en-US" b="0">
                <a:latin typeface="+mj-ea"/>
                <a:ea typeface="+mj-ea"/>
              </a:rPr>
              <a:t>          fú yǐ</a:t>
            </a:r>
            <a:endParaRPr lang="zh-CN" altLang="en-US" b="0">
              <a:latin typeface="+mj-ea"/>
              <a:ea typeface="+mj-ea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400" b="0">
                <a:latin typeface="楷体" panose="02010609060101010101" charset="-122"/>
                <a:ea typeface="楷体" panose="02010609060101010101" charset="-122"/>
              </a:rPr>
              <a:t>采采芣苢，薄言采之。采采芣苢，薄言有之。</a:t>
            </a:r>
            <a:endParaRPr lang="zh-CN" altLang="en-US" sz="2400" b="0"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400" b="0">
                <a:latin typeface="楷体" panose="02010609060101010101" charset="-122"/>
                <a:ea typeface="楷体" panose="02010609060101010101" charset="-122"/>
              </a:rPr>
              <a:t>              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</a:rPr>
              <a:t>duō                   luō</a:t>
            </a:r>
            <a:endParaRPr lang="zh-CN" altLang="en-US" sz="2400" b="0"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400" b="0">
                <a:latin typeface="楷体" panose="02010609060101010101" charset="-122"/>
                <a:ea typeface="楷体" panose="02010609060101010101" charset="-122"/>
              </a:rPr>
              <a:t>采采芣苢，薄言掇之。采采芣苢，薄言捋之。</a:t>
            </a:r>
            <a:endParaRPr lang="zh-CN" altLang="en-US" sz="2400" b="0"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400" b="0">
                <a:latin typeface="楷体" panose="02010609060101010101" charset="-122"/>
                <a:ea typeface="楷体" panose="02010609060101010101" charset="-122"/>
              </a:rPr>
              <a:t>            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</a:rPr>
              <a:t>  jié                    xié</a:t>
            </a:r>
            <a:endParaRPr lang="zh-CN" altLang="en-US" sz="2000" b="0"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400" b="0">
                <a:latin typeface="楷体" panose="02010609060101010101" charset="-122"/>
                <a:ea typeface="楷体" panose="02010609060101010101" charset="-122"/>
              </a:rPr>
              <a:t>采采芣苢，薄言袺之。采采芣苢，薄言襭之。</a:t>
            </a:r>
            <a:endParaRPr lang="zh-CN" altLang="en-US" sz="2400" b="0"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lnSpc>
                <a:spcPct val="100000"/>
              </a:lnSpc>
            </a:pPr>
            <a:endParaRPr lang="zh-CN" altLang="en-US" sz="2000" b="0">
              <a:latin typeface="+mj-ea"/>
              <a:ea typeface="+mj-ea"/>
              <a:cs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17790" y="2215515"/>
            <a:ext cx="371665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采采：</a:t>
            </a:r>
            <a:r>
              <a:rPr lang="zh-CN" altLang="en-US">
                <a:latin typeface="+mj-ea"/>
                <a:ea typeface="+mj-ea"/>
                <a:cs typeface="+mj-ea"/>
                <a:sym typeface="+mn-ea"/>
              </a:rPr>
              <a:t>色彩鲜艳而繁盛的样子。         </a:t>
            </a:r>
            <a:endParaRPr lang="zh-CN" altLang="en-US" b="0">
              <a:latin typeface="+mj-ea"/>
              <a:ea typeface="+mj-ea"/>
              <a:cs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>
                <a:latin typeface="+mj-ea"/>
                <a:ea typeface="+mj-ea"/>
                <a:cs typeface="+mj-ea"/>
                <a:sym typeface="+mn-ea"/>
              </a:rPr>
              <a:t>芣苢：车前草。</a:t>
            </a:r>
            <a:endParaRPr lang="zh-CN" altLang="en-US" b="0">
              <a:latin typeface="+mj-ea"/>
              <a:ea typeface="+mj-ea"/>
              <a:cs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>
                <a:latin typeface="+mj-ea"/>
                <a:ea typeface="+mj-ea"/>
                <a:cs typeface="+mj-ea"/>
                <a:sym typeface="+mn-ea"/>
              </a:rPr>
              <a:t>薄言：发语词，无义。这里主要起补充音节的作用。</a:t>
            </a:r>
            <a:endParaRPr lang="zh-CN" altLang="en-US" b="0">
              <a:latin typeface="+mj-ea"/>
              <a:ea typeface="+mj-ea"/>
              <a:cs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>
                <a:latin typeface="+mj-ea"/>
                <a:ea typeface="+mj-ea"/>
                <a:cs typeface="+mj-ea"/>
                <a:sym typeface="+mn-ea"/>
              </a:rPr>
              <a:t>有：取得。                              </a:t>
            </a:r>
            <a:endParaRPr lang="zh-CN" altLang="en-US" b="0">
              <a:latin typeface="+mj-ea"/>
              <a:ea typeface="+mj-ea"/>
              <a:cs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>
                <a:latin typeface="+mj-ea"/>
                <a:ea typeface="+mj-ea"/>
                <a:cs typeface="+mj-ea"/>
                <a:sym typeface="+mn-ea"/>
              </a:rPr>
              <a:t>掇：拾取，伸长了手去采。</a:t>
            </a:r>
            <a:endParaRPr lang="zh-CN" altLang="en-US" b="0">
              <a:latin typeface="+mj-ea"/>
              <a:ea typeface="+mj-ea"/>
              <a:cs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>
                <a:latin typeface="+mj-ea"/>
                <a:ea typeface="+mj-ea"/>
                <a:cs typeface="+mj-ea"/>
                <a:sym typeface="+mn-ea"/>
              </a:rPr>
              <a:t>捋：顺着茎滑动成把地采取。</a:t>
            </a:r>
            <a:endParaRPr lang="zh-CN" altLang="en-US" b="0">
              <a:latin typeface="+mj-ea"/>
              <a:ea typeface="+mj-ea"/>
              <a:cs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>
                <a:latin typeface="+mj-ea"/>
                <a:ea typeface="+mj-ea"/>
                <a:cs typeface="+mj-ea"/>
                <a:sym typeface="+mn-ea"/>
              </a:rPr>
              <a:t>袺：一手提着衣襟兜着。</a:t>
            </a:r>
            <a:endParaRPr lang="zh-CN" altLang="en-US" b="0">
              <a:latin typeface="+mj-ea"/>
              <a:ea typeface="+mj-ea"/>
              <a:cs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>
                <a:latin typeface="+mj-ea"/>
                <a:ea typeface="+mj-ea"/>
                <a:cs typeface="+mj-ea"/>
                <a:sym typeface="+mn-ea"/>
              </a:rPr>
              <a:t>襭：把衣襟扎在衣带上，再把东西往衣里面塞裹。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48595" y="-8255"/>
            <a:ext cx="1851660" cy="2343785"/>
          </a:xfrm>
          <a:prstGeom prst="rect">
            <a:avLst/>
          </a:prstGeom>
        </p:spPr>
      </p:pic>
      <p:pic>
        <p:nvPicPr>
          <p:cNvPr id="5" name="图片 4" descr="花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90" y="4514215"/>
            <a:ext cx="2211070" cy="2350770"/>
          </a:xfrm>
          <a:prstGeom prst="rect">
            <a:avLst/>
          </a:prstGeom>
        </p:spPr>
      </p:pic>
      <p:sp>
        <p:nvSpPr>
          <p:cNvPr id="59" name="菱形 58"/>
          <p:cNvSpPr/>
          <p:nvPr/>
        </p:nvSpPr>
        <p:spPr>
          <a:xfrm>
            <a:off x="1083310" y="834390"/>
            <a:ext cx="791210" cy="652145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贰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74520" y="834390"/>
            <a:ext cx="43097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今天我们应怎样读《诗经》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39570" y="1486535"/>
            <a:ext cx="9394190" cy="5677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zh-CN" sz="2400">
                <a:latin typeface="+mj-ea"/>
                <a:ea typeface="+mj-ea"/>
              </a:rPr>
              <a:t>二、</a:t>
            </a:r>
            <a:r>
              <a:rPr lang="zh-CN" altLang="zh-CN" sz="2400" b="1">
                <a:latin typeface="+mj-ea"/>
                <a:ea typeface="+mj-ea"/>
              </a:rPr>
              <a:t>通读全篇，把握主旨</a:t>
            </a:r>
            <a:r>
              <a:rPr lang="zh-CN" sz="2400" b="1">
                <a:latin typeface="+mj-ea"/>
                <a:ea typeface="+mj-ea"/>
                <a:sym typeface="+mn-ea"/>
              </a:rPr>
              <a:t>。</a:t>
            </a:r>
            <a:r>
              <a:rPr lang="zh-CN" sz="2400">
                <a:latin typeface="+mj-ea"/>
                <a:ea typeface="+mj-ea"/>
                <a:sym typeface="+mn-ea"/>
              </a:rPr>
              <a:t>如《周南</a:t>
            </a:r>
            <a:r>
              <a:rPr lang="en-US" altLang="zh-CN" sz="2400">
                <a:latin typeface="+mj-ea"/>
                <a:ea typeface="+mj-ea"/>
                <a:sym typeface="+mn-ea"/>
              </a:rPr>
              <a:t>·</a:t>
            </a:r>
            <a:r>
              <a:rPr lang="zh-CN" altLang="zh-CN" sz="2400">
                <a:latin typeface="+mj-ea"/>
                <a:ea typeface="+mj-ea"/>
                <a:sym typeface="+mn-ea"/>
              </a:rPr>
              <a:t>芣苢》</a:t>
            </a:r>
            <a:r>
              <a:rPr lang="zh-CN" altLang="zh-CN" sz="2400">
                <a:latin typeface="+mj-ea"/>
                <a:ea typeface="+mj-ea"/>
              </a:rPr>
              <a:t>：</a:t>
            </a:r>
            <a:r>
              <a:rPr lang="zh-CN" altLang="en-US">
                <a:latin typeface="+mj-ea"/>
                <a:ea typeface="+mj-ea"/>
                <a:sym typeface="+mn-ea"/>
              </a:rPr>
              <a:t>      </a:t>
            </a:r>
            <a:endParaRPr lang="zh-CN" altLang="en-US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>
                <a:latin typeface="+mj-ea"/>
                <a:ea typeface="+mj-ea"/>
              </a:rPr>
              <a:t>   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毛诗序：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《芣苢》，后妃之美也。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>
                <a:latin typeface="+mj-ea"/>
                <a:ea typeface="+mj-ea"/>
                <a:cs typeface="楷体" panose="02010609060101010101" charset="-122"/>
              </a:rPr>
              <a:t>穿凿</a:t>
            </a:r>
            <a:r>
              <a:rPr lang="zh-CN" altLang="en-US" sz="2000">
                <a:latin typeface="+mj-ea"/>
                <a:ea typeface="+mj-ea"/>
                <a:cs typeface="楷体" panose="02010609060101010101" charset="-122"/>
              </a:rPr>
              <a:t>附会，今多不取。</a:t>
            </a:r>
            <a:endParaRPr lang="zh-CN" altLang="en-US" sz="2000">
              <a:latin typeface="+mj-ea"/>
              <a:ea typeface="+mj-ea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endParaRPr lang="en-US" altLang="zh-CN" sz="2000">
              <a:latin typeface="+mj-ea"/>
              <a:ea typeface="+mj-ea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方玉润《诗经原始》：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“读者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试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平心静气，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涵咏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此诗，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恍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听田家妇女，三三五五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，于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平原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绣野、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风和日丽中群歌互答，余音袅袅，若远若近，忽断忽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续，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不知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其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情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何以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移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而神之何以旷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>
                <a:latin typeface="+mj-ea"/>
                <a:ea typeface="+mj-ea"/>
                <a:cs typeface="楷体" panose="02010609060101010101" charset="-122"/>
              </a:rPr>
              <a:t>这是首诗是妇女们劳动时即兴演唱的山歌，展现的是一幅动人的劳动画面。</a:t>
            </a:r>
            <a:endParaRPr lang="zh-CN" altLang="en-US" sz="2000">
              <a:latin typeface="+mj-ea"/>
              <a:ea typeface="+mj-ea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endParaRPr lang="zh-CN" altLang="en-US" b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 b="0">
                <a:latin typeface="+mj-ea"/>
                <a:ea typeface="+mj-ea"/>
              </a:rPr>
              <a:t>       </a:t>
            </a:r>
            <a:r>
              <a:rPr lang="zh-CN" altLang="en-US" sz="2000" b="0">
                <a:latin typeface="+mj-ea"/>
                <a:ea typeface="+mj-ea"/>
              </a:rPr>
              <a:t>相传食芣苢能受胎生子，且可治难产。周朝妇女采集车前子是一种古老的习俗，系于繁衍种族的观念。因此结伴采芣苢的女子们是喜悦、热烈、满怀希望和憧憬的。</a:t>
            </a:r>
            <a:endParaRPr lang="zh-CN" altLang="en-US" sz="2000" b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endParaRPr lang="zh-CN" altLang="en-US" sz="2000" b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endParaRPr lang="zh-CN" sz="2000" b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4665" y="3403600"/>
            <a:ext cx="6131560" cy="15716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花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48595" y="-8255"/>
            <a:ext cx="1851660" cy="2343785"/>
          </a:xfrm>
          <a:prstGeom prst="rect">
            <a:avLst/>
          </a:prstGeom>
        </p:spPr>
      </p:pic>
      <p:pic>
        <p:nvPicPr>
          <p:cNvPr id="5" name="图片 4" descr="花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90" y="4514215"/>
            <a:ext cx="2211070" cy="2350770"/>
          </a:xfrm>
          <a:prstGeom prst="rect">
            <a:avLst/>
          </a:prstGeom>
        </p:spPr>
      </p:pic>
      <p:sp>
        <p:nvSpPr>
          <p:cNvPr id="59" name="菱形 58"/>
          <p:cNvSpPr/>
          <p:nvPr/>
        </p:nvSpPr>
        <p:spPr>
          <a:xfrm>
            <a:off x="1083310" y="834390"/>
            <a:ext cx="791210" cy="652145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贰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74520" y="834390"/>
            <a:ext cx="43097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今天我们应怎样读《诗经》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39570" y="1487170"/>
            <a:ext cx="939419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zh-CN" sz="2400" b="1">
                <a:latin typeface="+mj-ea"/>
                <a:ea typeface="+mj-ea"/>
              </a:rPr>
              <a:t>三、涵咏再三，玩味韵律</a:t>
            </a:r>
            <a:r>
              <a:rPr lang="zh-CN" altLang="zh-CN" sz="2400">
                <a:latin typeface="+mj-ea"/>
                <a:ea typeface="+mj-ea"/>
              </a:rPr>
              <a:t>。如：</a:t>
            </a:r>
            <a:r>
              <a:rPr lang="zh-CN" altLang="en-US" sz="2400">
                <a:latin typeface="+mj-ea"/>
                <a:ea typeface="+mj-ea"/>
                <a:sym typeface="+mn-ea"/>
              </a:rPr>
              <a:t>《周南</a:t>
            </a:r>
            <a:r>
              <a:rPr lang="en-US" altLang="zh-CN" sz="2400">
                <a:latin typeface="+mj-ea"/>
                <a:ea typeface="+mj-ea"/>
                <a:sym typeface="+mn-ea"/>
              </a:rPr>
              <a:t>·</a:t>
            </a:r>
            <a:r>
              <a:rPr lang="zh-CN" altLang="en-US" sz="2400">
                <a:latin typeface="+mj-ea"/>
                <a:ea typeface="+mj-ea"/>
                <a:sym typeface="+mn-ea"/>
              </a:rPr>
              <a:t>卷耳》</a:t>
            </a:r>
            <a:endParaRPr lang="zh-CN" altLang="en-US" sz="2400">
              <a:latin typeface="+mj-ea"/>
              <a:ea typeface="+mj-ea"/>
              <a:sym typeface="+mn-ea"/>
            </a:endParaRPr>
          </a:p>
          <a:p>
            <a:pPr indent="0">
              <a:lnSpc>
                <a:spcPct val="150000"/>
              </a:lnSpc>
            </a:pPr>
            <a:endParaRPr lang="zh-CN" altLang="en-US" sz="2400">
              <a:latin typeface="+mj-ea"/>
              <a:ea typeface="+mj-ea"/>
              <a:sym typeface="+mn-ea"/>
            </a:endParaRPr>
          </a:p>
          <a:p>
            <a:pPr indent="0">
              <a:lnSpc>
                <a:spcPct val="100000"/>
              </a:lnSpc>
            </a:pPr>
            <a:r>
              <a:rPr lang="zh-CN" altLang="en-US">
                <a:latin typeface="+mj-ea"/>
                <a:ea typeface="+mj-ea"/>
                <a:sym typeface="+mn-ea"/>
              </a:rPr>
              <a:t>                                                   </a:t>
            </a:r>
            <a:r>
              <a:rPr lang="zh-CN" altLang="en-US" sz="1600">
                <a:latin typeface="+mj-ea"/>
                <a:ea typeface="+mj-ea"/>
                <a:sym typeface="+mn-ea"/>
              </a:rPr>
              <a:t>     </a:t>
            </a:r>
            <a:r>
              <a:rPr lang="zh-CN" altLang="en-US" sz="1600">
                <a:latin typeface="+mj-ea"/>
                <a:ea typeface="+mj-ea"/>
                <a:sym typeface="+mn-ea"/>
              </a:rPr>
              <a:t>zhì       háng</a:t>
            </a:r>
            <a:endParaRPr lang="zh-CN" altLang="en-US" sz="1600">
              <a:latin typeface="+mj-ea"/>
              <a:ea typeface="+mj-ea"/>
              <a:sym typeface="+mn-ea"/>
            </a:endParaRPr>
          </a:p>
          <a:p>
            <a:pPr indent="0">
              <a:lnSpc>
                <a:spcPct val="100000"/>
              </a:lnSpc>
            </a:pPr>
            <a:r>
              <a:rPr lang="zh-CN" altLang="en-US">
                <a:latin typeface="+mj-ea"/>
                <a:ea typeface="+mj-ea"/>
                <a:sym typeface="+mn-ea"/>
              </a:rPr>
              <a:t>      采采卷耳，不盈顷</a:t>
            </a:r>
            <a:r>
              <a:rPr lang="zh-CN" altLang="en-US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筐</a:t>
            </a:r>
            <a:r>
              <a:rPr lang="zh-CN" altLang="en-US">
                <a:latin typeface="+mj-ea"/>
                <a:ea typeface="+mj-ea"/>
                <a:sym typeface="+mn-ea"/>
              </a:rPr>
              <a:t>。嗟我怀人，寘彼周</a:t>
            </a:r>
            <a:r>
              <a:rPr lang="zh-CN" altLang="en-US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行</a:t>
            </a:r>
            <a:r>
              <a:rPr lang="zh-CN" altLang="en-US">
                <a:latin typeface="+mj-ea"/>
                <a:ea typeface="+mj-ea"/>
                <a:sym typeface="+mn-ea"/>
              </a:rPr>
              <a:t>。</a:t>
            </a:r>
            <a:endParaRPr lang="zh-CN" altLang="en-US">
              <a:latin typeface="+mj-ea"/>
              <a:ea typeface="+mj-ea"/>
              <a:sym typeface="+mn-ea"/>
            </a:endParaRPr>
          </a:p>
          <a:p>
            <a:pPr indent="0">
              <a:lnSpc>
                <a:spcPct val="100000"/>
              </a:lnSpc>
            </a:pPr>
            <a:endParaRPr lang="zh-CN" altLang="en-US">
              <a:latin typeface="+mj-ea"/>
              <a:ea typeface="+mj-ea"/>
              <a:sym typeface="+mn-ea"/>
            </a:endParaRPr>
          </a:p>
          <a:p>
            <a:pPr indent="0">
              <a:lnSpc>
                <a:spcPct val="100000"/>
              </a:lnSpc>
            </a:pPr>
            <a:r>
              <a:rPr lang="zh-CN" altLang="en-US">
                <a:latin typeface="+mj-ea"/>
                <a:ea typeface="+mj-ea"/>
                <a:sym typeface="+mn-ea"/>
              </a:rPr>
              <a:t>      </a:t>
            </a:r>
            <a:r>
              <a:rPr lang="zh-CN" altLang="en-US" sz="1600">
                <a:latin typeface="+mj-ea"/>
                <a:ea typeface="+mj-ea"/>
                <a:sym typeface="+mn-ea"/>
              </a:rPr>
              <a:t>zhì</a:t>
            </a:r>
            <a:r>
              <a:rPr lang="zh-CN" altLang="en-US">
                <a:latin typeface="+mj-ea"/>
                <a:ea typeface="+mj-ea"/>
                <a:sym typeface="+mn-ea"/>
              </a:rPr>
              <a:t>     </a:t>
            </a:r>
            <a:r>
              <a:rPr lang="zh-CN" altLang="en-US" sz="1600">
                <a:latin typeface="+mj-ea"/>
                <a:ea typeface="+mj-ea"/>
                <a:sym typeface="+mn-ea"/>
              </a:rPr>
              <a:t> </a:t>
            </a:r>
            <a:r>
              <a:rPr lang="en-US" altLang="zh-CN" sz="1600">
                <a:latin typeface="+mj-ea"/>
                <a:ea typeface="+mj-ea"/>
                <a:sym typeface="+mn-ea"/>
              </a:rPr>
              <a:t>w</a:t>
            </a:r>
            <a:r>
              <a:rPr lang="zh-CN" altLang="en-US" sz="1600">
                <a:latin typeface="+mj-ea"/>
                <a:ea typeface="+mj-ea"/>
                <a:sym typeface="+mn-ea"/>
              </a:rPr>
              <a:t>éi</a:t>
            </a:r>
            <a:r>
              <a:rPr lang="zh-CN" altLang="en-US" sz="1600">
                <a:latin typeface="+mj-ea"/>
                <a:ea typeface="+mj-ea"/>
                <a:sym typeface="+mn-ea"/>
              </a:rPr>
              <a:t>           huītuí                     léi</a:t>
            </a:r>
            <a:endParaRPr lang="zh-CN" altLang="en-US" sz="1600">
              <a:latin typeface="+mj-ea"/>
              <a:ea typeface="+mj-ea"/>
              <a:sym typeface="+mn-ea"/>
            </a:endParaRPr>
          </a:p>
          <a:p>
            <a:pPr indent="0">
              <a:lnSpc>
                <a:spcPct val="100000"/>
              </a:lnSpc>
            </a:pPr>
            <a:r>
              <a:rPr lang="zh-CN" altLang="en-US">
                <a:latin typeface="+mj-ea"/>
                <a:ea typeface="+mj-ea"/>
                <a:sym typeface="+mn-ea"/>
              </a:rPr>
              <a:t>　　陟彼崔</a:t>
            </a:r>
            <a:r>
              <a:rPr lang="zh-CN" altLang="en-US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嵬</a:t>
            </a:r>
            <a:r>
              <a:rPr lang="zh-CN" altLang="en-US">
                <a:latin typeface="+mj-ea"/>
                <a:ea typeface="+mj-ea"/>
                <a:sym typeface="+mn-ea"/>
              </a:rPr>
              <a:t>，我马</a:t>
            </a:r>
            <a:r>
              <a:rPr lang="zh-CN" altLang="en-US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+mj-ea"/>
                <a:ea typeface="+mj-ea"/>
                <a:sym typeface="+mn-ea"/>
              </a:rPr>
              <a:t>虺隤</a:t>
            </a:r>
            <a:r>
              <a:rPr lang="zh-CN" altLang="en-US">
                <a:latin typeface="+mj-ea"/>
                <a:ea typeface="+mj-ea"/>
                <a:sym typeface="+mn-ea"/>
              </a:rPr>
              <a:t>。我姑酌彼金</a:t>
            </a:r>
            <a:r>
              <a:rPr lang="zh-CN" altLang="en-US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罍</a:t>
            </a:r>
            <a:r>
              <a:rPr lang="zh-CN" altLang="en-US">
                <a:latin typeface="+mj-ea"/>
                <a:ea typeface="+mj-ea"/>
                <a:sym typeface="+mn-ea"/>
              </a:rPr>
              <a:t>，维以不永怀。</a:t>
            </a:r>
            <a:endParaRPr lang="zh-CN" altLang="en-US">
              <a:latin typeface="+mj-ea"/>
              <a:ea typeface="+mj-ea"/>
              <a:sym typeface="+mn-ea"/>
            </a:endParaRPr>
          </a:p>
          <a:p>
            <a:pPr indent="0">
              <a:lnSpc>
                <a:spcPct val="100000"/>
              </a:lnSpc>
            </a:pPr>
            <a:endParaRPr lang="zh-CN" altLang="en-US">
              <a:latin typeface="+mj-ea"/>
              <a:ea typeface="+mj-ea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>
                <a:latin typeface="+mj-ea"/>
                <a:ea typeface="+mj-ea"/>
                <a:sym typeface="+mn-ea"/>
              </a:rPr>
              <a:t>                                                     sìgōng</a:t>
            </a:r>
            <a:endParaRPr lang="zh-CN" altLang="en-US">
              <a:latin typeface="+mj-ea"/>
              <a:ea typeface="+mj-ea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>
                <a:latin typeface="+mj-ea"/>
                <a:ea typeface="+mj-ea"/>
                <a:sym typeface="+mn-ea"/>
              </a:rPr>
              <a:t>　　陟彼高</a:t>
            </a:r>
            <a:r>
              <a:rPr lang="zh-CN" altLang="en-US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冈</a:t>
            </a:r>
            <a:r>
              <a:rPr lang="zh-CN" altLang="en-US">
                <a:latin typeface="+mj-ea"/>
                <a:ea typeface="+mj-ea"/>
                <a:sym typeface="+mn-ea"/>
              </a:rPr>
              <a:t>，我马玄</a:t>
            </a:r>
            <a:r>
              <a:rPr lang="zh-CN" altLang="en-US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黄</a:t>
            </a:r>
            <a:r>
              <a:rPr lang="zh-CN" altLang="en-US">
                <a:latin typeface="+mj-ea"/>
                <a:ea typeface="+mj-ea"/>
                <a:sym typeface="+mn-ea"/>
              </a:rPr>
              <a:t>。我姑酌彼兕</a:t>
            </a:r>
            <a:r>
              <a:rPr lang="zh-CN" altLang="en-US">
                <a:solidFill>
                  <a:schemeClr val="tx1"/>
                </a:solidFill>
                <a:latin typeface="+mj-ea"/>
                <a:ea typeface="+mj-ea"/>
                <a:sym typeface="+mn-ea"/>
              </a:rPr>
              <a:t>觥</a:t>
            </a:r>
            <a:r>
              <a:rPr lang="zh-CN" altLang="en-US">
                <a:latin typeface="+mj-ea"/>
                <a:ea typeface="+mj-ea"/>
                <a:sym typeface="+mn-ea"/>
              </a:rPr>
              <a:t>，维以不永</a:t>
            </a:r>
            <a:r>
              <a:rPr lang="zh-CN" altLang="en-US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伤</a:t>
            </a:r>
            <a:r>
              <a:rPr lang="zh-CN" altLang="en-US">
                <a:latin typeface="+mj-ea"/>
                <a:ea typeface="+mj-ea"/>
                <a:sym typeface="+mn-ea"/>
              </a:rPr>
              <a:t>。</a:t>
            </a:r>
            <a:endParaRPr lang="zh-CN" altLang="en-US">
              <a:latin typeface="+mj-ea"/>
              <a:ea typeface="+mj-ea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endParaRPr lang="zh-CN" altLang="en-US">
              <a:latin typeface="+mj-ea"/>
              <a:ea typeface="+mj-ea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>
                <a:latin typeface="+mj-ea"/>
                <a:ea typeface="+mj-ea"/>
                <a:sym typeface="+mn-ea"/>
              </a:rPr>
              <a:t>             jū               tú           pū</a:t>
            </a:r>
            <a:endParaRPr lang="zh-CN" altLang="en-US">
              <a:latin typeface="+mj-ea"/>
              <a:ea typeface="+mj-ea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>
                <a:latin typeface="+mj-ea"/>
                <a:ea typeface="+mj-ea"/>
                <a:sym typeface="+mn-ea"/>
              </a:rPr>
              <a:t>　　陟彼</a:t>
            </a:r>
            <a:r>
              <a:rPr lang="zh-CN" altLang="en-US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砠</a:t>
            </a:r>
            <a:r>
              <a:rPr lang="zh-CN" altLang="en-US">
                <a:latin typeface="+mj-ea"/>
                <a:ea typeface="+mj-ea"/>
                <a:sym typeface="+mn-ea"/>
              </a:rPr>
              <a:t>矣，我马</a:t>
            </a:r>
            <a:r>
              <a:rPr lang="zh-CN" altLang="en-US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瘏</a:t>
            </a:r>
            <a:r>
              <a:rPr lang="zh-CN" altLang="en-US">
                <a:latin typeface="+mj-ea"/>
                <a:ea typeface="+mj-ea"/>
                <a:sym typeface="+mn-ea"/>
              </a:rPr>
              <a:t>矣。我仆</a:t>
            </a:r>
            <a:r>
              <a:rPr lang="zh-CN" altLang="en-US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痡</a:t>
            </a:r>
            <a:r>
              <a:rPr lang="zh-CN" altLang="en-US">
                <a:latin typeface="+mj-ea"/>
                <a:ea typeface="+mj-ea"/>
                <a:sym typeface="+mn-ea"/>
              </a:rPr>
              <a:t>矣，云何</a:t>
            </a:r>
            <a:r>
              <a:rPr lang="zh-CN" altLang="en-US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吁</a:t>
            </a:r>
            <a:r>
              <a:rPr lang="zh-CN" altLang="en-US">
                <a:latin typeface="+mj-ea"/>
                <a:ea typeface="+mj-ea"/>
                <a:sym typeface="+mn-ea"/>
              </a:rPr>
              <a:t>矣！   </a:t>
            </a:r>
            <a:endParaRPr lang="zh-CN" altLang="en-US">
              <a:latin typeface="+mj-ea"/>
              <a:ea typeface="+mj-ea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>
                <a:latin typeface="+mj-ea"/>
                <a:ea typeface="+mj-ea"/>
              </a:rPr>
              <a:t>    </a:t>
            </a:r>
            <a:r>
              <a:rPr lang="zh-CN" altLang="en-US" sz="1800">
                <a:latin typeface="+mj-ea"/>
                <a:ea typeface="+mj-ea"/>
              </a:rPr>
              <a:t>  </a:t>
            </a:r>
            <a:endParaRPr lang="zh-CN" altLang="en-US" sz="1800" b="0">
              <a:latin typeface="+mj-ea"/>
              <a:ea typeface="+mj-ea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7886700" y="4123690"/>
            <a:ext cx="436245" cy="3905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540750" y="4123690"/>
            <a:ext cx="1144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重章复沓</a:t>
            </a:r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7886700" y="2722245"/>
            <a:ext cx="436245" cy="3905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540750" y="2733675"/>
            <a:ext cx="1144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偶句押韵、句句押韵</a:t>
            </a:r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7896225" y="3403600"/>
            <a:ext cx="436245" cy="3905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40750" y="3425825"/>
            <a:ext cx="2987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叠韵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雎鸠：双声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48595" y="-8255"/>
            <a:ext cx="1851660" cy="2343785"/>
          </a:xfrm>
          <a:prstGeom prst="rect">
            <a:avLst/>
          </a:prstGeom>
        </p:spPr>
      </p:pic>
      <p:pic>
        <p:nvPicPr>
          <p:cNvPr id="5" name="图片 4" descr="花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90" y="4514215"/>
            <a:ext cx="2211070" cy="2350770"/>
          </a:xfrm>
          <a:prstGeom prst="rect">
            <a:avLst/>
          </a:prstGeom>
        </p:spPr>
      </p:pic>
      <p:sp>
        <p:nvSpPr>
          <p:cNvPr id="59" name="菱形 58"/>
          <p:cNvSpPr/>
          <p:nvPr/>
        </p:nvSpPr>
        <p:spPr>
          <a:xfrm>
            <a:off x="1083310" y="834390"/>
            <a:ext cx="791210" cy="652145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贰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74520" y="834390"/>
            <a:ext cx="43097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今天我们应怎样读《诗经》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39570" y="1486535"/>
            <a:ext cx="93941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zh-CN" sz="2400" b="1">
                <a:latin typeface="+mj-ea"/>
                <a:ea typeface="+mj-ea"/>
              </a:rPr>
              <a:t>四、艺术鉴赏，诗无达诂。</a:t>
            </a:r>
            <a:r>
              <a:rPr lang="zh-CN" altLang="en-US" sz="2000">
                <a:latin typeface="+mj-ea"/>
                <a:ea typeface="+mj-ea"/>
                <a:sym typeface="+mn-ea"/>
              </a:rPr>
              <a:t>   </a:t>
            </a:r>
            <a:r>
              <a:rPr lang="zh-CN" altLang="zh-CN" sz="2000">
                <a:latin typeface="+mj-ea"/>
                <a:ea typeface="+mj-ea"/>
                <a:sym typeface="+mn-ea"/>
              </a:rPr>
              <a:t>如：</a:t>
            </a:r>
            <a:r>
              <a:rPr lang="zh-CN" altLang="en-US" sz="2000">
                <a:latin typeface="+mj-ea"/>
                <a:ea typeface="+mj-ea"/>
                <a:sym typeface="+mn-ea"/>
              </a:rPr>
              <a:t>《周南</a:t>
            </a:r>
            <a:r>
              <a:rPr lang="en-US" altLang="zh-CN" sz="2000">
                <a:latin typeface="+mj-ea"/>
                <a:ea typeface="+mj-ea"/>
                <a:sym typeface="+mn-ea"/>
              </a:rPr>
              <a:t>·</a:t>
            </a:r>
            <a:r>
              <a:rPr lang="zh-CN" altLang="en-US" sz="2000">
                <a:latin typeface="+mj-ea"/>
                <a:ea typeface="+mj-ea"/>
                <a:sym typeface="+mn-ea"/>
              </a:rPr>
              <a:t>卷耳》</a:t>
            </a:r>
            <a:r>
              <a:rPr lang="zh-CN" altLang="en-US">
                <a:latin typeface="+mj-ea"/>
                <a:ea typeface="+mj-ea"/>
                <a:sym typeface="+mn-ea"/>
              </a:rPr>
              <a:t>   </a:t>
            </a:r>
            <a:endParaRPr lang="zh-CN" sz="2000" b="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10665" y="2203450"/>
            <a:ext cx="9446260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      </a:t>
            </a:r>
            <a:r>
              <a:rPr lang="zh-CN" altLang="en-US"/>
              <a:t>诗的首章写女方，二、三、四章写男方，对此无异议。</a:t>
            </a: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      对于后三章大多数人都认为是女子想象所怀之人，乃</a:t>
            </a:r>
            <a:r>
              <a:rPr lang="en-US" altLang="zh-CN"/>
              <a:t>”</a:t>
            </a:r>
            <a:r>
              <a:rPr lang="zh-CN" altLang="en-US"/>
              <a:t>己思人乃想人亦思己也</a:t>
            </a:r>
            <a:r>
              <a:rPr lang="en-US" altLang="zh-CN"/>
              <a:t>“</a:t>
            </a:r>
            <a:r>
              <a:rPr lang="zh-CN" altLang="en-US"/>
              <a:t>。这种写法对后世诗家影响很大：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高适《除夕》：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故乡今夜思千里，霜鬓明朝又一年。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白居易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《至夜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思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亲》：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想得家中夜深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坐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，还应说着远行人。”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王维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九月九日忆山东兄弟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遥知兄弟登高处，遍插茱萸少一人。”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欧阳修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春日西湖寄谢法曹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歌》：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“遥知湖上一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樽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酒，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能忆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天涯万里人。”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+mj-ea"/>
                <a:ea typeface="+mj-ea"/>
                <a:cs typeface="楷体" panose="02010609060101010101" charset="-122"/>
              </a:rPr>
              <a:t>       另一种解读认为</a:t>
            </a:r>
            <a:r>
              <a:rPr lang="zh-CN" altLang="en-US">
                <a:latin typeface="+mj-ea"/>
                <a:ea typeface="+mj-ea"/>
                <a:sym typeface="+mn-ea"/>
              </a:rPr>
              <a:t>二、三、四章是实写征夫思家，乃</a:t>
            </a:r>
            <a:r>
              <a:rPr lang="en-US" altLang="zh-CN">
                <a:latin typeface="+mj-ea"/>
                <a:ea typeface="+mj-ea"/>
                <a:sym typeface="+mn-ea"/>
              </a:rPr>
              <a:t>“</a:t>
            </a:r>
            <a:r>
              <a:rPr lang="zh-CN" altLang="en-US">
                <a:latin typeface="+mj-ea"/>
                <a:ea typeface="+mj-ea"/>
                <a:sym typeface="+mn-ea"/>
              </a:rPr>
              <a:t>花开两朵，各表一枝</a:t>
            </a:r>
            <a:r>
              <a:rPr lang="en-US" altLang="zh-CN">
                <a:latin typeface="+mj-ea"/>
                <a:ea typeface="+mj-ea"/>
                <a:sym typeface="+mn-ea"/>
              </a:rPr>
              <a:t>”</a:t>
            </a:r>
            <a:r>
              <a:rPr lang="zh-CN" altLang="en-US">
                <a:latin typeface="+mj-ea"/>
                <a:ea typeface="+mj-ea"/>
                <a:sym typeface="+mn-ea"/>
              </a:rPr>
              <a:t>。写男女两人处两地而情思一也。</a:t>
            </a:r>
            <a:endParaRPr lang="zh-CN" altLang="en-US">
              <a:latin typeface="+mj-ea"/>
              <a:ea typeface="+mj-ea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边框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7860" y="280670"/>
            <a:ext cx="10876915" cy="6032500"/>
          </a:xfrm>
          <a:prstGeom prst="rect">
            <a:avLst/>
          </a:prstGeom>
        </p:spPr>
      </p:pic>
      <p:pic>
        <p:nvPicPr>
          <p:cNvPr id="4" name="图片 3" descr="花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0675" y="0"/>
            <a:ext cx="2981325" cy="3772535"/>
          </a:xfrm>
          <a:prstGeom prst="rect">
            <a:avLst/>
          </a:prstGeom>
        </p:spPr>
      </p:pic>
      <p:pic>
        <p:nvPicPr>
          <p:cNvPr id="5" name="图片 4" descr="花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590" y="2696845"/>
            <a:ext cx="3920490" cy="41681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9690" y="835025"/>
            <a:ext cx="29597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推荐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版本：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timg (6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535" y="1866900"/>
            <a:ext cx="2803525" cy="3739515"/>
          </a:xfrm>
          <a:prstGeom prst="rect">
            <a:avLst/>
          </a:prstGeom>
        </p:spPr>
      </p:pic>
      <p:pic>
        <p:nvPicPr>
          <p:cNvPr id="3" name="图片 2" descr="tim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425" y="1866900"/>
            <a:ext cx="3491865" cy="3739515"/>
          </a:xfrm>
          <a:prstGeom prst="rect">
            <a:avLst/>
          </a:prstGeom>
        </p:spPr>
      </p:pic>
      <p:pic>
        <p:nvPicPr>
          <p:cNvPr id="7" name="图片 6" descr="timg (1)"/>
          <p:cNvPicPr>
            <a:picLocks noChangeAspect="1"/>
          </p:cNvPicPr>
          <p:nvPr/>
        </p:nvPicPr>
        <p:blipFill>
          <a:blip r:embed="rId6"/>
          <a:srcRect l="13748" t="3707" r="18170" b="3970"/>
          <a:stretch>
            <a:fillRect/>
          </a:stretch>
        </p:blipFill>
        <p:spPr>
          <a:xfrm>
            <a:off x="8038465" y="1875790"/>
            <a:ext cx="2743835" cy="3721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  <p:bldLst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谢谢聆听！</a:t>
            </a:r>
            <a:endParaRPr lang="zh-CN" altLang="en-US"/>
          </a:p>
        </p:txBody>
      </p:sp>
      <p:pic>
        <p:nvPicPr>
          <p:cNvPr id="4" name="图片 3" descr="花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9218930" y="-8255"/>
            <a:ext cx="2981325" cy="3772535"/>
          </a:xfrm>
          <a:prstGeom prst="rect">
            <a:avLst/>
          </a:prstGeom>
        </p:spPr>
      </p:pic>
      <p:pic>
        <p:nvPicPr>
          <p:cNvPr id="5" name="图片 4" descr="花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2689860"/>
            <a:ext cx="3920490" cy="41681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89425" y="3672205"/>
            <a:ext cx="6593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欢迎发邮件至</a:t>
            </a:r>
            <a:r>
              <a:rPr lang="en-US" altLang="zh-CN" sz="2400"/>
              <a:t>13269915@qq.com</a:t>
            </a:r>
            <a:r>
              <a:rPr lang="zh-CN" altLang="en-US" sz="2400"/>
              <a:t>交流讨论。</a:t>
            </a:r>
            <a:endParaRPr lang="zh-CN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48595" y="-8255"/>
            <a:ext cx="1851660" cy="2343785"/>
          </a:xfrm>
          <a:prstGeom prst="rect">
            <a:avLst/>
          </a:prstGeom>
        </p:spPr>
      </p:pic>
      <p:pic>
        <p:nvPicPr>
          <p:cNvPr id="5" name="图片 4" descr="花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90" y="4514215"/>
            <a:ext cx="2211070" cy="2350770"/>
          </a:xfrm>
          <a:prstGeom prst="rect">
            <a:avLst/>
          </a:prstGeom>
        </p:spPr>
      </p:pic>
      <p:sp>
        <p:nvSpPr>
          <p:cNvPr id="59" name="菱形 58"/>
          <p:cNvSpPr/>
          <p:nvPr/>
        </p:nvSpPr>
        <p:spPr>
          <a:xfrm>
            <a:off x="1083310" y="834390"/>
            <a:ext cx="791210" cy="652145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74520" y="834390"/>
            <a:ext cx="43097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关于《诗经》的基本问题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39570" y="1562735"/>
            <a:ext cx="9394190" cy="433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1">
                <a:latin typeface="+mj-ea"/>
                <a:ea typeface="+mj-ea"/>
              </a:rPr>
              <a:t>一、名称由来</a:t>
            </a:r>
            <a:r>
              <a:rPr lang="zh-CN" sz="2000" b="0">
                <a:latin typeface="+mj-ea"/>
                <a:ea typeface="+mj-ea"/>
              </a:rPr>
              <a:t>       《诗经》约成书于春秋中期，起初叫做《诗》。</a:t>
            </a:r>
            <a:endParaRPr lang="zh-CN" sz="2000" b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子曰：“小子何莫学夫《诗》？诗可以兴，可以观，可以群，可以怨。迩之事父，远之事君。多识于鸟兽草木之名。”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《论语 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17.9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zh-CN" altLang="en-US" sz="20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《诗》三百篇，大抵贤圣发愤之所为作也。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司马迁《太史公自序》</a:t>
            </a:r>
            <a:endParaRPr lang="zh-CN" altLang="en-US" sz="20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sz="2000" b="0">
                <a:latin typeface="+mj-ea"/>
                <a:ea typeface="+mj-ea"/>
              </a:rPr>
              <a:t>         因传世的版本中共记载有诗歌305首，为了叙述方便，也称作“诗三百”。</a:t>
            </a:r>
            <a:endParaRPr lang="zh-CN" sz="2000" b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诗三百，一言以蔽之，曰：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思无邪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《论语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2.2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lang="zh-CN" altLang="en-US" sz="20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+mj-ea"/>
                <a:ea typeface="+mj-ea"/>
              </a:rPr>
              <a:t>        之所以改称《诗经》，是由于汉武帝以《诗》《书》《礼》《易》《春秋》为五经的缘故。</a:t>
            </a:r>
            <a:endParaRPr lang="zh-CN" sz="2000" b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48595" y="-8255"/>
            <a:ext cx="1851660" cy="2343785"/>
          </a:xfrm>
          <a:prstGeom prst="rect">
            <a:avLst/>
          </a:prstGeom>
        </p:spPr>
      </p:pic>
      <p:pic>
        <p:nvPicPr>
          <p:cNvPr id="5" name="图片 4" descr="花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90" y="4514215"/>
            <a:ext cx="2211070" cy="2350770"/>
          </a:xfrm>
          <a:prstGeom prst="rect">
            <a:avLst/>
          </a:prstGeom>
        </p:spPr>
      </p:pic>
      <p:sp>
        <p:nvSpPr>
          <p:cNvPr id="59" name="菱形 58"/>
          <p:cNvSpPr/>
          <p:nvPr/>
        </p:nvSpPr>
        <p:spPr>
          <a:xfrm>
            <a:off x="1083310" y="834390"/>
            <a:ext cx="791210" cy="652145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74520" y="834390"/>
            <a:ext cx="43097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关于《诗经》的基本问题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39570" y="1562735"/>
            <a:ext cx="9982200" cy="4984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1">
                <a:latin typeface="+mj-ea"/>
                <a:ea typeface="+mj-ea"/>
              </a:rPr>
              <a:t>二、《诗经》的内容</a:t>
            </a:r>
            <a:endParaRPr lang="zh-CN" sz="2400" b="1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+mj-ea"/>
                <a:ea typeface="+mj-ea"/>
              </a:rPr>
              <a:t>《诗经》诗经中的诗，都是配乐的歌词。</a:t>
            </a:r>
            <a:endParaRPr lang="zh-CN" sz="2000" b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《史记·孔子世家》：“三百五篇，孔子皆弦歌之。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20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《诗经·郑风·子衿》毛传：古者教以诗、乐，诵之、弦之、歌之、舞之。</a:t>
            </a:r>
            <a:endParaRPr lang="zh-CN" sz="20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+mj-ea"/>
                <a:ea typeface="+mj-ea"/>
              </a:rPr>
              <a:t>根据音乐曲调，《诗经》分为风、雅、颂三部分。</a:t>
            </a:r>
            <a:endParaRPr lang="zh-CN" sz="2000" b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b="1">
                <a:latin typeface="+mj-ea"/>
                <a:ea typeface="+mj-ea"/>
              </a:rPr>
              <a:t>“风”是各地的民间曲调，</a:t>
            </a:r>
            <a:r>
              <a:rPr lang="zh-CN">
                <a:latin typeface="+mj-ea"/>
                <a:ea typeface="+mj-ea"/>
              </a:rPr>
              <a:t>分为周南、召南、邶（bèi）、鄘（yōng）、卫、王、郑、齐、魏、唐、秦、陈、桧（桧即“郐”kuài）、曹、豳（bīn）十五个地区的歌谣，共</a:t>
            </a:r>
            <a:r>
              <a:rPr lang="en-US" altLang="zh-CN">
                <a:latin typeface="+mj-ea"/>
                <a:ea typeface="+mj-ea"/>
              </a:rPr>
              <a:t>160</a:t>
            </a:r>
            <a:r>
              <a:rPr lang="zh-CN" altLang="en-US">
                <a:latin typeface="+mj-ea"/>
                <a:ea typeface="+mj-ea"/>
              </a:rPr>
              <a:t>篇。</a:t>
            </a:r>
            <a:endParaRPr lang="zh-CN" altLang="en-US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en-US" altLang="zh-CN" b="1">
                <a:latin typeface="+mj-ea"/>
                <a:ea typeface="+mj-ea"/>
              </a:rPr>
              <a:t>“</a:t>
            </a:r>
            <a:r>
              <a:rPr lang="zh-CN" b="1">
                <a:latin typeface="+mj-ea"/>
                <a:ea typeface="+mj-ea"/>
              </a:rPr>
              <a:t>雅</a:t>
            </a:r>
            <a:r>
              <a:rPr lang="en-US" altLang="zh-CN" b="1">
                <a:latin typeface="+mj-ea"/>
                <a:ea typeface="+mj-ea"/>
              </a:rPr>
              <a:t>”</a:t>
            </a:r>
            <a:r>
              <a:rPr lang="zh-CN" b="1">
                <a:latin typeface="+mj-ea"/>
                <a:ea typeface="+mj-ea"/>
              </a:rPr>
              <a:t>是周王畿所在地的曲调</a:t>
            </a:r>
            <a:r>
              <a:rPr lang="zh-CN" b="0">
                <a:latin typeface="+mj-ea"/>
                <a:ea typeface="+mj-ea"/>
              </a:rPr>
              <a:t>，共</a:t>
            </a:r>
            <a:r>
              <a:rPr lang="en-US" altLang="zh-CN" b="0">
                <a:latin typeface="+mj-ea"/>
                <a:ea typeface="+mj-ea"/>
              </a:rPr>
              <a:t>105</a:t>
            </a:r>
            <a:r>
              <a:rPr lang="zh-CN" altLang="en-US" b="0">
                <a:latin typeface="+mj-ea"/>
                <a:ea typeface="+mj-ea"/>
              </a:rPr>
              <a:t>篇</a:t>
            </a:r>
            <a:r>
              <a:rPr lang="zh-CN" b="0">
                <a:latin typeface="+mj-ea"/>
                <a:ea typeface="+mj-ea"/>
              </a:rPr>
              <a:t>，其中小雅乃“燕享之乐”，</a:t>
            </a:r>
            <a:r>
              <a:rPr lang="en-US" altLang="zh-CN" b="0">
                <a:latin typeface="+mj-ea"/>
                <a:ea typeface="+mj-ea"/>
              </a:rPr>
              <a:t>74</a:t>
            </a:r>
            <a:r>
              <a:rPr lang="zh-CN" altLang="en-US" b="0">
                <a:latin typeface="+mj-ea"/>
                <a:ea typeface="+mj-ea"/>
              </a:rPr>
              <a:t>篇；</a:t>
            </a:r>
            <a:r>
              <a:rPr lang="zh-CN" b="0">
                <a:latin typeface="+mj-ea"/>
                <a:ea typeface="+mj-ea"/>
              </a:rPr>
              <a:t>大雅乃“会朝之乐”，</a:t>
            </a:r>
            <a:r>
              <a:rPr lang="en-US" altLang="zh-CN" b="0">
                <a:latin typeface="+mj-ea"/>
                <a:ea typeface="+mj-ea"/>
              </a:rPr>
              <a:t>31</a:t>
            </a:r>
            <a:r>
              <a:rPr lang="zh-CN" altLang="en-US" b="0">
                <a:latin typeface="+mj-ea"/>
                <a:ea typeface="+mj-ea"/>
              </a:rPr>
              <a:t>篇。</a:t>
            </a:r>
            <a:endParaRPr lang="zh-CN" altLang="en-US" b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en-US" altLang="zh-CN" b="0">
                <a:latin typeface="+mj-ea"/>
                <a:ea typeface="+mj-ea"/>
              </a:rPr>
              <a:t>“</a:t>
            </a:r>
            <a:r>
              <a:rPr lang="zh-CN" altLang="en-US" b="1">
                <a:latin typeface="+mj-ea"/>
                <a:ea typeface="+mj-ea"/>
              </a:rPr>
              <a:t>颂</a:t>
            </a:r>
            <a:r>
              <a:rPr lang="en-US" altLang="zh-CN" b="1">
                <a:latin typeface="+mj-ea"/>
                <a:ea typeface="+mj-ea"/>
              </a:rPr>
              <a:t>”</a:t>
            </a:r>
            <a:r>
              <a:rPr lang="zh-CN" b="1">
                <a:latin typeface="+mj-ea"/>
                <a:ea typeface="+mj-ea"/>
              </a:rPr>
              <a:t>是用于宗庙祭祀配合舞蹈的曲调</a:t>
            </a:r>
            <a:r>
              <a:rPr lang="zh-CN" b="0">
                <a:latin typeface="+mj-ea"/>
                <a:ea typeface="+mj-ea"/>
              </a:rPr>
              <a:t>，共</a:t>
            </a:r>
            <a:r>
              <a:rPr lang="en-US" altLang="zh-CN" b="0">
                <a:latin typeface="+mj-ea"/>
                <a:ea typeface="+mj-ea"/>
              </a:rPr>
              <a:t>40</a:t>
            </a:r>
            <a:r>
              <a:rPr lang="zh-CN" altLang="en-US" b="0">
                <a:latin typeface="+mj-ea"/>
                <a:ea typeface="+mj-ea"/>
              </a:rPr>
              <a:t>篇，其中周颂</a:t>
            </a:r>
            <a:r>
              <a:rPr lang="en-US" altLang="zh-CN" b="0">
                <a:latin typeface="+mj-ea"/>
                <a:ea typeface="+mj-ea"/>
              </a:rPr>
              <a:t>31</a:t>
            </a:r>
            <a:r>
              <a:rPr lang="zh-CN" altLang="en-US" b="0">
                <a:latin typeface="+mj-ea"/>
                <a:ea typeface="+mj-ea"/>
              </a:rPr>
              <a:t>篇，鲁颂</a:t>
            </a:r>
            <a:r>
              <a:rPr lang="en-US" altLang="zh-CN" b="0">
                <a:latin typeface="+mj-ea"/>
                <a:ea typeface="+mj-ea"/>
              </a:rPr>
              <a:t>4</a:t>
            </a:r>
            <a:r>
              <a:rPr lang="zh-CN" altLang="en-US" b="0">
                <a:latin typeface="+mj-ea"/>
                <a:ea typeface="+mj-ea"/>
              </a:rPr>
              <a:t>篇，商颂</a:t>
            </a:r>
            <a:r>
              <a:rPr lang="en-US" altLang="zh-CN" b="0">
                <a:latin typeface="+mj-ea"/>
                <a:ea typeface="+mj-ea"/>
              </a:rPr>
              <a:t>5</a:t>
            </a:r>
            <a:r>
              <a:rPr lang="zh-CN" altLang="en-US" b="0">
                <a:latin typeface="+mj-ea"/>
                <a:ea typeface="+mj-ea"/>
              </a:rPr>
              <a:t>篇。</a:t>
            </a:r>
            <a:endParaRPr lang="zh-CN" b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endParaRPr lang="zh-CN" altLang="en-US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48595" y="-8255"/>
            <a:ext cx="1851660" cy="2343785"/>
          </a:xfrm>
          <a:prstGeom prst="rect">
            <a:avLst/>
          </a:prstGeom>
        </p:spPr>
      </p:pic>
      <p:pic>
        <p:nvPicPr>
          <p:cNvPr id="5" name="图片 4" descr="花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90" y="4514215"/>
            <a:ext cx="2211070" cy="2350770"/>
          </a:xfrm>
          <a:prstGeom prst="rect">
            <a:avLst/>
          </a:prstGeom>
        </p:spPr>
      </p:pic>
      <p:sp>
        <p:nvSpPr>
          <p:cNvPr id="59" name="菱形 58"/>
          <p:cNvSpPr/>
          <p:nvPr/>
        </p:nvSpPr>
        <p:spPr>
          <a:xfrm>
            <a:off x="1083310" y="834390"/>
            <a:ext cx="791210" cy="652145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74520" y="834390"/>
            <a:ext cx="43097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关于《诗经》的基本问题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39570" y="1486535"/>
            <a:ext cx="9394190" cy="6600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1">
                <a:latin typeface="+mj-ea"/>
                <a:ea typeface="+mj-ea"/>
              </a:rPr>
              <a:t>三、《诗经》的作者</a:t>
            </a:r>
            <a:endParaRPr lang="zh-CN" sz="2400" b="1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sz="2400" b="1">
                <a:latin typeface="+mj-ea"/>
                <a:ea typeface="+mj-ea"/>
              </a:rPr>
              <a:t>       </a:t>
            </a:r>
            <a:r>
              <a:rPr lang="en-US" altLang="zh-CN" sz="2000" b="0">
                <a:latin typeface="+mj-ea"/>
                <a:ea typeface="+mj-ea"/>
              </a:rPr>
              <a:t>1.</a:t>
            </a:r>
            <a:r>
              <a:rPr lang="zh-CN" altLang="en-US" sz="2000" b="0">
                <a:latin typeface="+mj-ea"/>
                <a:ea typeface="+mj-ea"/>
              </a:rPr>
              <a:t>确知作者之名的诗篇微乎其微。</a:t>
            </a:r>
            <a:endParaRPr lang="zh-CN" altLang="en-US" sz="2000" b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 b="0">
                <a:latin typeface="+mj-ea"/>
                <a:ea typeface="+mj-ea"/>
              </a:rPr>
              <a:t>          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《小雅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节南山》：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家父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作诵，以究王讻。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20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《小雅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巷伯》：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寺人孟子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，作为此诗。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20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《大雅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崧高》：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吉甫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作诵，其诗孔硕。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20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《大雅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烝民》：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吉甫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作诵，穆如清风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0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《鄘风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载驰》：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“载驰载驱，归唁卫侯。驱马悠悠，言至于漕。”</a:t>
            </a:r>
            <a:endParaRPr lang="en-US" altLang="zh-CN" sz="20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 b="0">
                <a:latin typeface="+mj-ea"/>
                <a:ea typeface="+mj-ea"/>
              </a:rPr>
              <a:t>          </a:t>
            </a:r>
            <a:r>
              <a:rPr lang="en-US" altLang="zh-CN" sz="2000" b="0">
                <a:latin typeface="+mj-ea"/>
                <a:ea typeface="+mj-ea"/>
              </a:rPr>
              <a:t>2.</a:t>
            </a:r>
            <a:r>
              <a:rPr lang="zh-CN" altLang="en-US" sz="2000" b="0">
                <a:latin typeface="+mj-ea"/>
                <a:ea typeface="+mj-ea"/>
              </a:rPr>
              <a:t>绝大部分作品作者无法查考。</a:t>
            </a:r>
            <a:endParaRPr lang="zh-CN" altLang="en-US" sz="2000" b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 b="0">
                <a:latin typeface="+mj-ea"/>
                <a:ea typeface="+mj-ea"/>
              </a:rPr>
              <a:t>             </a:t>
            </a:r>
            <a:r>
              <a:rPr lang="zh-CN" altLang="en-US" b="0">
                <a:latin typeface="+mj-ea"/>
                <a:ea typeface="+mj-ea"/>
              </a:rPr>
              <a:t>王公贵族、官吏、平民、役夫、兵士、奴隶、流离者、女子</a:t>
            </a:r>
            <a:endParaRPr lang="zh-CN" altLang="en-US" b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>
                <a:latin typeface="+mj-ea"/>
                <a:ea typeface="+mj-ea"/>
                <a:sym typeface="+mn-ea"/>
              </a:rPr>
              <a:t>         </a:t>
            </a:r>
            <a:endParaRPr lang="zh-CN" altLang="en-US" b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endParaRPr lang="zh-CN" altLang="en-US" b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endParaRPr lang="zh-CN" altLang="en-US" b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endParaRPr lang="zh-CN" altLang="en-US" sz="2000" b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endParaRPr lang="zh-CN" sz="2000" b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48595" y="-8255"/>
            <a:ext cx="1851660" cy="2343785"/>
          </a:xfrm>
          <a:prstGeom prst="rect">
            <a:avLst/>
          </a:prstGeom>
        </p:spPr>
      </p:pic>
      <p:pic>
        <p:nvPicPr>
          <p:cNvPr id="5" name="图片 4" descr="花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90" y="4514215"/>
            <a:ext cx="2211070" cy="2350770"/>
          </a:xfrm>
          <a:prstGeom prst="rect">
            <a:avLst/>
          </a:prstGeom>
        </p:spPr>
      </p:pic>
      <p:sp>
        <p:nvSpPr>
          <p:cNvPr id="59" name="菱形 58"/>
          <p:cNvSpPr/>
          <p:nvPr/>
        </p:nvSpPr>
        <p:spPr>
          <a:xfrm>
            <a:off x="1083310" y="834390"/>
            <a:ext cx="791210" cy="652145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74520" y="834390"/>
            <a:ext cx="43097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关于《诗经》的基本问题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39570" y="1486535"/>
            <a:ext cx="9394190" cy="3507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1">
                <a:latin typeface="+mj-ea"/>
                <a:ea typeface="+mj-ea"/>
              </a:rPr>
              <a:t>四、《诗经》的时代</a:t>
            </a:r>
            <a:endParaRPr lang="zh-CN" sz="2400" b="1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sz="2400" b="1">
                <a:latin typeface="+mj-ea"/>
                <a:ea typeface="+mj-ea"/>
              </a:rPr>
              <a:t>     </a:t>
            </a:r>
            <a:r>
              <a:rPr lang="zh-CN" sz="2000" b="1">
                <a:latin typeface="+mj-ea"/>
                <a:ea typeface="+mj-ea"/>
              </a:rPr>
              <a:t> </a:t>
            </a:r>
            <a:r>
              <a:rPr lang="zh-CN" sz="2000">
                <a:latin typeface="+mj-ea"/>
                <a:ea typeface="+mj-ea"/>
              </a:rPr>
              <a:t> 305篇中最早的诗当以《大雅》中《生民》、《公刘》及《文王》等史诗为代表，大约产生于西周之前或西周初年。</a:t>
            </a:r>
            <a:endParaRPr lang="zh-CN" sz="200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>
                <a:latin typeface="+mj-ea"/>
                <a:ea typeface="+mj-ea"/>
              </a:rPr>
              <a:t>        最晚的诗当推《陈风</a:t>
            </a:r>
            <a:r>
              <a:rPr lang="en-US" altLang="zh-CN" sz="2000">
                <a:latin typeface="+mj-ea"/>
                <a:ea typeface="+mj-ea"/>
              </a:rPr>
              <a:t>·</a:t>
            </a:r>
            <a:r>
              <a:rPr lang="zh-CN" altLang="en-US" sz="2000">
                <a:latin typeface="+mj-ea"/>
                <a:ea typeface="+mj-ea"/>
              </a:rPr>
              <a:t>株林》，事关陈灵公，《左传</a:t>
            </a:r>
            <a:r>
              <a:rPr lang="en-US" altLang="zh-CN" sz="2000">
                <a:latin typeface="+mj-ea"/>
                <a:ea typeface="+mj-ea"/>
              </a:rPr>
              <a:t>·</a:t>
            </a:r>
            <a:r>
              <a:rPr lang="zh-CN" altLang="en-US" sz="2000">
                <a:latin typeface="+mj-ea"/>
                <a:ea typeface="+mj-ea"/>
              </a:rPr>
              <a:t>宣公十年》（前</a:t>
            </a:r>
            <a:r>
              <a:rPr lang="en-US" altLang="zh-CN" sz="2000">
                <a:latin typeface="+mj-ea"/>
                <a:ea typeface="+mj-ea"/>
              </a:rPr>
              <a:t>599</a:t>
            </a:r>
            <a:r>
              <a:rPr lang="zh-CN" altLang="en-US" sz="2000">
                <a:latin typeface="+mj-ea"/>
                <a:ea typeface="+mj-ea"/>
              </a:rPr>
              <a:t>年）有其记载。</a:t>
            </a:r>
            <a:endParaRPr lang="zh-CN" altLang="en-US" sz="200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>
                <a:latin typeface="+mj-ea"/>
                <a:ea typeface="+mj-ea"/>
              </a:rPr>
              <a:t>       故《诗经》产生的年代，应该是在</a:t>
            </a:r>
            <a:r>
              <a:rPr lang="zh-CN" altLang="en-US" sz="2000" b="1">
                <a:latin typeface="+mj-ea"/>
                <a:ea typeface="+mj-ea"/>
              </a:rPr>
              <a:t>公元前11世纪到公元前六世纪的500年间。</a:t>
            </a:r>
            <a:endParaRPr lang="zh-CN" altLang="en-US" sz="200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endParaRPr lang="zh-CN" altLang="en-US" sz="200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10348595" y="-8255"/>
            <a:ext cx="1851660" cy="2343785"/>
          </a:xfrm>
          <a:prstGeom prst="rect">
            <a:avLst/>
          </a:prstGeom>
        </p:spPr>
      </p:pic>
      <p:pic>
        <p:nvPicPr>
          <p:cNvPr id="5" name="图片 4" descr="花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-21590" y="4514215"/>
            <a:ext cx="2211070" cy="2350770"/>
          </a:xfrm>
          <a:prstGeom prst="rect">
            <a:avLst/>
          </a:prstGeom>
        </p:spPr>
      </p:pic>
      <p:sp>
        <p:nvSpPr>
          <p:cNvPr id="59" name="菱形 58"/>
          <p:cNvSpPr/>
          <p:nvPr/>
        </p:nvSpPr>
        <p:spPr>
          <a:xfrm>
            <a:off x="1083310" y="834390"/>
            <a:ext cx="791210" cy="652145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74520" y="834390"/>
            <a:ext cx="43097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关于《诗经》的基本问题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243965" y="1486535"/>
            <a:ext cx="10302875" cy="5815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1">
                <a:latin typeface="+mj-ea"/>
                <a:ea typeface="+mj-ea"/>
              </a:rPr>
              <a:t>五、《诗经》产生的地域</a:t>
            </a:r>
            <a:endParaRPr lang="zh-CN" sz="2400" b="1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sz="2400" b="1">
                <a:latin typeface="+mj-ea"/>
                <a:ea typeface="+mj-ea"/>
              </a:rPr>
              <a:t>    </a:t>
            </a:r>
            <a:r>
              <a:rPr lang="zh-CN" sz="2400">
                <a:latin typeface="+mj-ea"/>
                <a:ea typeface="+mj-ea"/>
              </a:rPr>
              <a:t> </a:t>
            </a:r>
            <a:r>
              <a:rPr lang="zh-CN" sz="2000">
                <a:latin typeface="+mj-ea"/>
                <a:ea typeface="+mj-ea"/>
              </a:rPr>
              <a:t> 《大雅》和《小雅》产生在西周、东周的都城镐京（西安）和洛邑（洛阳），《小雅》中有少数民歌，产生在都城附近的郊区。《周颂》的产地在镐京，《鲁颂》的产地在春秋时鲁国的国都山东曲阜，《商颂》已考定为宋诗，应产生在春秋时宋国的国都河南商丘。</a:t>
            </a:r>
            <a:endParaRPr lang="zh-CN" sz="200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sz="2000" b="1">
                <a:latin typeface="+mj-ea"/>
                <a:ea typeface="+mj-ea"/>
              </a:rPr>
              <a:t>      </a:t>
            </a:r>
            <a:r>
              <a:rPr lang="zh-CN" sz="2000">
                <a:latin typeface="+mj-ea"/>
                <a:ea typeface="+mj-ea"/>
              </a:rPr>
              <a:t> 国风的</a:t>
            </a:r>
            <a:r>
              <a:rPr lang="en-US" altLang="zh-CN" sz="2000">
                <a:latin typeface="+mj-ea"/>
                <a:ea typeface="+mj-ea"/>
              </a:rPr>
              <a:t>“</a:t>
            </a:r>
            <a:r>
              <a:rPr lang="zh-CN" sz="2000">
                <a:latin typeface="+mj-ea"/>
                <a:ea typeface="+mj-ea"/>
              </a:rPr>
              <a:t>国</a:t>
            </a:r>
            <a:r>
              <a:rPr lang="en-US" altLang="zh-CN" sz="2000">
                <a:latin typeface="+mj-ea"/>
                <a:ea typeface="+mj-ea"/>
              </a:rPr>
              <a:t>”</a:t>
            </a:r>
            <a:r>
              <a:rPr lang="zh-CN" sz="2000">
                <a:latin typeface="+mj-ea"/>
                <a:ea typeface="+mj-ea"/>
              </a:rPr>
              <a:t>，</a:t>
            </a:r>
            <a:r>
              <a:rPr lang="zh-CN" sz="2000" b="1">
                <a:latin typeface="+mj-ea"/>
                <a:ea typeface="+mj-ea"/>
              </a:rPr>
              <a:t>既指国家，也指方域或地区</a:t>
            </a:r>
            <a:r>
              <a:rPr lang="zh-CN" sz="2000">
                <a:latin typeface="+mj-ea"/>
                <a:ea typeface="+mj-ea"/>
              </a:rPr>
              <a:t>，15国风就是15个不同地区的乐歌，主要是以黄河流域为主的中原地带，也就是当时周王朝统治势力所及的地方。</a:t>
            </a:r>
            <a:endParaRPr lang="zh-CN" sz="200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《周南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关雎》：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关关雎鸠，在</a:t>
            </a:r>
            <a:r>
              <a:rPr 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河</a:t>
            </a:r>
            <a:r>
              <a:rPr 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之洲。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河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乃黄河）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《周南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汝坟》：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遵彼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汝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坟，伐其条枚。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汝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指的是汝水）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《周南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汉广》：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之广矣，不可泳思。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之永矣，不可方思。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指汉水，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指长江。汉水和汝水，都在黄河和长江之间）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>
                <a:latin typeface="+mj-ea"/>
                <a:ea typeface="+mj-ea"/>
                <a:cs typeface="楷体" panose="02010609060101010101" charset="-122"/>
              </a:rPr>
              <a:t>     《周南》《召南》中的一些诗篇，产生于长江流域，是十五国风中地域最南的了。</a:t>
            </a:r>
            <a:endParaRPr lang="zh-CN" altLang="en-US" sz="2000">
              <a:latin typeface="+mj-ea"/>
              <a:ea typeface="+mj-ea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endParaRPr lang="zh-CN" altLang="en-US" sz="2000">
              <a:latin typeface="+mj-ea"/>
              <a:ea typeface="+mj-ea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8880" y="62230"/>
            <a:ext cx="10057765" cy="67335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00100" y="1080135"/>
            <a:ext cx="1072134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zh-CN" sz="2800">
                <a:solidFill>
                  <a:srgbClr val="FF0000"/>
                </a:solidFill>
              </a:rPr>
              <a:t>国风中的另类：</a:t>
            </a:r>
            <a:r>
              <a:rPr lang="zh-CN" sz="2000">
                <a:latin typeface="+mj-ea"/>
                <a:ea typeface="+mj-ea"/>
                <a:sym typeface="+mn-ea"/>
              </a:rPr>
              <a:t>周南、召南、邶（bèi）、鄘（yōng）、卫、王、郑、齐、魏、唐、秦、陈、桧（桧即“郐”kuài）、曹、豳（bīn）十五国风，国，一般是指诸侯国。</a:t>
            </a:r>
            <a:endParaRPr lang="zh-CN" altLang="zh-CN" sz="2000"/>
          </a:p>
          <a:p>
            <a:pPr>
              <a:lnSpc>
                <a:spcPct val="150000"/>
              </a:lnSpc>
            </a:pPr>
            <a:endParaRPr lang="zh-CN" altLang="zh-CN"/>
          </a:p>
          <a:p>
            <a:pPr>
              <a:lnSpc>
                <a:spcPct val="150000"/>
              </a:lnSpc>
            </a:pPr>
            <a:r>
              <a:rPr lang="zh-CN" altLang="zh-CN" b="1"/>
              <a:t>周南：</a:t>
            </a:r>
            <a:r>
              <a:rPr lang="zh-CN" altLang="zh-CN">
                <a:sym typeface="+mn-ea"/>
              </a:rPr>
              <a:t>周公姬旦的封地。</a:t>
            </a:r>
            <a:r>
              <a:rPr lang="zh-CN" altLang="zh-CN"/>
              <a:t>西周都城以南。</a:t>
            </a:r>
            <a:endParaRPr lang="zh-CN" altLang="zh-CN"/>
          </a:p>
          <a:p>
            <a:pPr>
              <a:lnSpc>
                <a:spcPct val="150000"/>
              </a:lnSpc>
            </a:pPr>
            <a:r>
              <a:rPr lang="zh-CN" altLang="zh-CN" b="1"/>
              <a:t>召南：</a:t>
            </a:r>
            <a:r>
              <a:rPr lang="zh-CN" altLang="zh-CN"/>
              <a:t>召公姬奭的采邑，陕西岐山西南。</a:t>
            </a:r>
            <a:endParaRPr lang="zh-CN" altLang="zh-CN"/>
          </a:p>
          <a:p>
            <a:pPr>
              <a:lnSpc>
                <a:spcPct val="150000"/>
              </a:lnSpc>
            </a:pPr>
            <a:r>
              <a:rPr lang="zh-CN" altLang="zh-CN" b="1"/>
              <a:t>邶风、鄘风、卫风：</a:t>
            </a:r>
            <a:r>
              <a:rPr lang="zh-CN" altLang="zh-CN"/>
              <a:t>邶、鄘、卫三国，都是殷商故地，在朝歌一带。武王灭殷以后，三分其地，朝歌之北是邶，其东是鄘，其南是卫。不久，邶和鄘并入卫国。因此，《邶风》《鄘风》《卫风》实际上都是卫国民歌。</a:t>
            </a:r>
            <a:endParaRPr lang="zh-CN" altLang="zh-CN"/>
          </a:p>
          <a:p>
            <a:pPr>
              <a:lnSpc>
                <a:spcPct val="150000"/>
              </a:lnSpc>
            </a:pPr>
            <a:r>
              <a:rPr lang="zh-CN" altLang="zh-CN" b="1"/>
              <a:t>王风：</a:t>
            </a:r>
            <a:r>
              <a:rPr lang="zh-CN" altLang="zh-CN"/>
              <a:t>东周王都所在地洛邑一带的民歌。东周王都一带的乐歌，不能像西周镐京的民歌那样被尊为雅乐，而列入风诗，说明东周天子地位的衰落。</a:t>
            </a:r>
            <a:endParaRPr lang="zh-CN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48595" y="-8255"/>
            <a:ext cx="1851660" cy="2343785"/>
          </a:xfrm>
          <a:prstGeom prst="rect">
            <a:avLst/>
          </a:prstGeom>
        </p:spPr>
      </p:pic>
      <p:pic>
        <p:nvPicPr>
          <p:cNvPr id="5" name="图片 4" descr="花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90" y="4514215"/>
            <a:ext cx="2211070" cy="2350770"/>
          </a:xfrm>
          <a:prstGeom prst="rect">
            <a:avLst/>
          </a:prstGeom>
        </p:spPr>
      </p:pic>
      <p:sp>
        <p:nvSpPr>
          <p:cNvPr id="59" name="菱形 58"/>
          <p:cNvSpPr/>
          <p:nvPr/>
        </p:nvSpPr>
        <p:spPr>
          <a:xfrm>
            <a:off x="1083310" y="834390"/>
            <a:ext cx="791210" cy="652145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74520" y="834390"/>
            <a:ext cx="43097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关于《诗经》的基本问题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39570" y="1486535"/>
            <a:ext cx="9394190" cy="4431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1">
                <a:latin typeface="+mj-ea"/>
                <a:ea typeface="+mj-ea"/>
              </a:rPr>
              <a:t>六、《诗经》的收集和整理</a:t>
            </a:r>
            <a:endParaRPr lang="zh-CN" sz="2400" b="1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sz="2400" b="1">
                <a:latin typeface="+mj-ea"/>
                <a:ea typeface="+mj-ea"/>
              </a:rPr>
              <a:t>     </a:t>
            </a:r>
            <a:r>
              <a:rPr lang="zh-CN" sz="2000" b="1">
                <a:latin typeface="+mj-ea"/>
                <a:ea typeface="+mj-ea"/>
              </a:rPr>
              <a:t> </a:t>
            </a:r>
            <a:r>
              <a:rPr lang="zh-CN" sz="2000">
                <a:latin typeface="+mj-ea"/>
                <a:ea typeface="+mj-ea"/>
              </a:rPr>
              <a:t> 诗经中既有很多民歌，也有不少贵族文人的作品，这些诗篇所以能够集中起来，一般认为有两条渠道：</a:t>
            </a:r>
            <a:r>
              <a:rPr lang="zh-CN" sz="2000" b="1">
                <a:latin typeface="+mj-ea"/>
                <a:ea typeface="+mj-ea"/>
              </a:rPr>
              <a:t>采诗和献诗。</a:t>
            </a:r>
            <a:endParaRPr lang="zh-CN" sz="200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sz="2000" b="1">
                <a:latin typeface="+mj-ea"/>
                <a:ea typeface="+mj-ea"/>
              </a:rPr>
              <a:t>      一是采诗：</a:t>
            </a:r>
            <a:r>
              <a:rPr lang="zh-CN" sz="2000">
                <a:latin typeface="+mj-ea"/>
                <a:ea typeface="+mj-ea"/>
              </a:rPr>
              <a:t>周王朝设有专门采诗的</a:t>
            </a:r>
            <a:r>
              <a:rPr lang="en-US" altLang="zh-CN" sz="2000">
                <a:latin typeface="+mj-ea"/>
                <a:ea typeface="+mj-ea"/>
              </a:rPr>
              <a:t>”</a:t>
            </a:r>
            <a:r>
              <a:rPr lang="zh-CN" sz="2000">
                <a:latin typeface="+mj-ea"/>
                <a:ea typeface="+mj-ea"/>
              </a:rPr>
              <a:t>行人</a:t>
            </a:r>
            <a:r>
              <a:rPr lang="en-US" altLang="zh-CN" sz="2000">
                <a:latin typeface="+mj-ea"/>
                <a:ea typeface="+mj-ea"/>
              </a:rPr>
              <a:t>“</a:t>
            </a:r>
            <a:r>
              <a:rPr lang="zh-CN" sz="2000">
                <a:latin typeface="+mj-ea"/>
                <a:ea typeface="+mj-ea"/>
              </a:rPr>
              <a:t>，他们四处搜集民歌，以供朝廷考察民情风俗、政治得失，所谓</a:t>
            </a:r>
            <a:r>
              <a:rPr lang="en-US" altLang="zh-CN" sz="2000">
                <a:latin typeface="+mj-ea"/>
                <a:ea typeface="+mj-ea"/>
              </a:rPr>
              <a:t>”</a:t>
            </a:r>
            <a:r>
              <a:rPr lang="zh-CN" sz="2000">
                <a:latin typeface="+mj-ea"/>
                <a:ea typeface="+mj-ea"/>
              </a:rPr>
              <a:t>王者所以观风俗、知得失，自考正也。</a:t>
            </a:r>
            <a:r>
              <a:rPr lang="en-US" altLang="zh-CN" sz="2000">
                <a:latin typeface="+mj-ea"/>
                <a:ea typeface="+mj-ea"/>
              </a:rPr>
              <a:t>“</a:t>
            </a:r>
            <a:endParaRPr lang="zh-CN" sz="200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sz="2000" b="1">
                <a:latin typeface="+mj-ea"/>
                <a:ea typeface="+mj-ea"/>
              </a:rPr>
              <a:t>      二是献诗：</a:t>
            </a:r>
            <a:r>
              <a:rPr lang="zh-CN" sz="2000">
                <a:latin typeface="+mj-ea"/>
                <a:ea typeface="+mj-ea"/>
              </a:rPr>
              <a:t>据《国语</a:t>
            </a:r>
            <a:r>
              <a:rPr lang="en-US" altLang="zh-CN" sz="2000">
                <a:latin typeface="+mj-ea"/>
                <a:ea typeface="+mj-ea"/>
              </a:rPr>
              <a:t>·</a:t>
            </a:r>
            <a:r>
              <a:rPr lang="zh-CN" sz="2000">
                <a:latin typeface="+mj-ea"/>
                <a:ea typeface="+mj-ea"/>
              </a:rPr>
              <a:t>周语》记载：</a:t>
            </a:r>
            <a:r>
              <a:rPr lang="en-US" altLang="zh-CN" sz="2000">
                <a:latin typeface="+mj-ea"/>
                <a:ea typeface="+mj-ea"/>
              </a:rPr>
              <a:t>”</a:t>
            </a:r>
            <a:r>
              <a:rPr lang="zh-CN" sz="2000">
                <a:latin typeface="+mj-ea"/>
                <a:ea typeface="+mj-ea"/>
              </a:rPr>
              <a:t>天子听政，使公卿至于列士献诗。</a:t>
            </a:r>
            <a:r>
              <a:rPr lang="en-US" altLang="zh-CN" sz="2000">
                <a:latin typeface="+mj-ea"/>
                <a:ea typeface="+mj-ea"/>
              </a:rPr>
              <a:t>“</a:t>
            </a:r>
            <a:r>
              <a:rPr lang="zh-CN" sz="2000">
                <a:latin typeface="+mj-ea"/>
                <a:ea typeface="+mj-ea"/>
              </a:rPr>
              <a:t>周朝有献诗的制度，规定公卿大夫在特定场合给天子献诗，以便天子了解下情和考察政治得失。</a:t>
            </a:r>
            <a:endParaRPr lang="zh-CN" sz="200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zh-CN" sz="2000">
                <a:latin typeface="+mj-ea"/>
                <a:ea typeface="+mj-ea"/>
              </a:rPr>
              <a:t>     </a:t>
            </a:r>
            <a:r>
              <a:rPr lang="zh-CN" sz="2000" b="1">
                <a:latin typeface="+mj-ea"/>
                <a:ea typeface="+mj-ea"/>
              </a:rPr>
              <a:t> 三是作诗。</a:t>
            </a:r>
            <a:r>
              <a:rPr lang="zh-CN" sz="2000">
                <a:latin typeface="+mj-ea"/>
                <a:ea typeface="+mj-ea"/>
              </a:rPr>
              <a:t>只有《颂》诗，有可能是乐师为了朝廷祭祀专门制作的。</a:t>
            </a:r>
            <a:endParaRPr lang="zh-CN" sz="200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3691,&quot;width&quot;:2916}"/>
</p:tagLst>
</file>

<file path=ppt/tags/tag2.xml><?xml version="1.0" encoding="utf-8"?>
<p:tagLst xmlns:p="http://schemas.openxmlformats.org/presentationml/2006/main">
  <p:tag name="KSO_WM_UNIT_PLACING_PICTURE_USER_VIEWPORT" val="{&quot;height&quot;:3702,&quot;width&quot;:3482}"/>
</p:tagLst>
</file>

<file path=ppt/tags/tag3.xml><?xml version="1.0" encoding="utf-8"?>
<p:tagLst xmlns:p="http://schemas.openxmlformats.org/presentationml/2006/main">
  <p:tag name="KSO_WM_UNIT_PLACING_PICTURE_USER_VIEWPORT" val="{&quot;height&quot;:5941,&quot;width&quot;:4695}"/>
</p:tagLst>
</file>

<file path=ppt/tags/tag4.xml><?xml version="1.0" encoding="utf-8"?>
<p:tagLst xmlns:p="http://schemas.openxmlformats.org/presentationml/2006/main">
  <p:tag name="REFSHAPE" val="304994524"/>
  <p:tag name="KSO_WM_UNIT_PLACING_PICTURE_USER_VIEWPORT" val="{&quot;height&quot;:6564,&quot;width&quot;:617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dxxwbiq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4094</Words>
  <Application>WPS 演示</Application>
  <PresentationFormat/>
  <Paragraphs>200</Paragraphs>
  <Slides>17</Slides>
  <Notes>14579540</Notes>
  <HiddenSlides>14579684</HiddenSlides>
  <MMClips>14579348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楷体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谢谢聆听！</vt:lpstr>
    </vt:vector>
  </TitlesOfParts>
  <LinksUpToDate>false</LinksUpToDate>
  <SharedDoc>false</SharedDoc>
  <HyperlinksChanged>false</HyperlinksChanged>
  <AppVersion>14.0000</AppVersion>
  <Pages>14579612</Pages>
  <Characters>14579492</Characters>
  <Lines>14579828</Lines>
  <DocSecurity>14579516</DocSecurit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草熊</cp:lastModifiedBy>
  <cp:revision>50</cp:revision>
  <cp:lastPrinted>1900-01-00T00:00:00Z</cp:lastPrinted>
  <dcterms:created xsi:type="dcterms:W3CDTF">1900-01-00T00:00:00Z</dcterms:created>
  <dcterms:modified xsi:type="dcterms:W3CDTF">2020-02-24T13:35:41Z</dcterms:modified>
  <cp:version>14579564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