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7" r:id="rId2"/>
    <p:sldId id="276" r:id="rId3"/>
    <p:sldId id="288" r:id="rId4"/>
    <p:sldId id="272" r:id="rId5"/>
    <p:sldId id="270" r:id="rId6"/>
    <p:sldId id="273" r:id="rId7"/>
    <p:sldId id="271" r:id="rId8"/>
    <p:sldId id="289" r:id="rId9"/>
    <p:sldId id="268" r:id="rId10"/>
    <p:sldId id="269" r:id="rId11"/>
    <p:sldId id="285" r:id="rId12"/>
    <p:sldId id="286" r:id="rId13"/>
    <p:sldId id="277" r:id="rId14"/>
    <p:sldId id="291" r:id="rId15"/>
    <p:sldId id="262" r:id="rId16"/>
    <p:sldId id="260" r:id="rId17"/>
    <p:sldId id="300" r:id="rId18"/>
    <p:sldId id="301" r:id="rId19"/>
    <p:sldId id="292" r:id="rId20"/>
    <p:sldId id="263" r:id="rId21"/>
    <p:sldId id="278" r:id="rId22"/>
    <p:sldId id="295" r:id="rId23"/>
    <p:sldId id="282" r:id="rId24"/>
    <p:sldId id="279" r:id="rId25"/>
    <p:sldId id="305" r:id="rId26"/>
    <p:sldId id="281" r:id="rId27"/>
    <p:sldId id="294" r:id="rId28"/>
    <p:sldId id="266" r:id="rId29"/>
    <p:sldId id="296" r:id="rId30"/>
    <p:sldId id="259" r:id="rId31"/>
    <p:sldId id="297" r:id="rId32"/>
    <p:sldId id="287" r:id="rId33"/>
    <p:sldId id="302" r:id="rId34"/>
    <p:sldId id="303" r:id="rId35"/>
    <p:sldId id="304" r:id="rId3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57" autoAdjust="0"/>
  </p:normalViewPr>
  <p:slideViewPr>
    <p:cSldViewPr>
      <p:cViewPr varScale="1">
        <p:scale>
          <a:sx n="99" d="100"/>
          <a:sy n="99" d="100"/>
        </p:scale>
        <p:origin x="-19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2020/2/25</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2020/2/25</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677545"/>
            <a:ext cx="7772400" cy="2536825"/>
          </a:xfrm>
        </p:spPr>
        <p:txBody>
          <a:bodyPr>
            <a:normAutofit/>
          </a:bodyPr>
          <a:lstStyle/>
          <a:p>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“生命健康经典导读”课程</a:t>
            </a:r>
            <a:r>
              <a:rPr lang="en-US"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r>
            <a:br>
              <a:rPr lang="en-US"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第三节</a:t>
            </a:r>
            <a:r>
              <a:rPr lang="en-US"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r>
            <a:br>
              <a:rPr lang="en-US"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r>
              <a:rPr lang="zh-CN" altLang="en-US" sz="3600" b="1" dirty="0" smtClean="0"/>
              <a:t>中西文学经典中的疾病与</a:t>
            </a:r>
            <a:r>
              <a:rPr lang="zh-CN" altLang="en-US" sz="3600" b="1" dirty="0" smtClean="0"/>
              <a:t>医学（上）</a:t>
            </a:r>
            <a:endParaRPr lang="zh-CN" altLang="en-US" sz="3600" b="1" dirty="0" smtClean="0"/>
          </a:p>
        </p:txBody>
      </p:sp>
      <p:sp>
        <p:nvSpPr>
          <p:cNvPr id="3" name="副标题 2"/>
          <p:cNvSpPr>
            <a:spLocks noGrp="1"/>
          </p:cNvSpPr>
          <p:nvPr>
            <p:ph type="subTitle" idx="1"/>
          </p:nvPr>
        </p:nvSpPr>
        <p:spPr>
          <a:xfrm>
            <a:off x="1470660" y="4732392"/>
            <a:ext cx="6400800" cy="1224136"/>
          </a:xfrm>
        </p:spPr>
        <p:txBody>
          <a:bodyPr>
            <a:normAutofit/>
          </a:bodyPr>
          <a:lstStyle/>
          <a:p>
            <a:r>
              <a:rPr lang="zh-CN" altLang="en-US" b="1" dirty="0" smtClean="0"/>
              <a:t>杨晓霖</a:t>
            </a:r>
            <a:endParaRPr lang="en-US" altLang="zh-CN" b="1" dirty="0" smtClean="0"/>
          </a:p>
          <a:p>
            <a:r>
              <a:rPr lang="zh-CN" altLang="en-US" b="1" dirty="0" smtClean="0"/>
              <a:t>通识教育部</a:t>
            </a:r>
            <a:endParaRPr lang="zh-CN" alt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fontScale="90000"/>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文学与医学的关系：</a:t>
            </a:r>
            <a:r>
              <a:rPr lang="en-US" altLang="zh-CN"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rPr>
              <a:t/>
            </a:r>
            <a:br>
              <a:rPr lang="en-US" altLang="zh-CN"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rPr>
            </a:br>
            <a:r>
              <a:rPr lang="zh-CN" altLang="en-US" sz="4000" dirty="0" smtClean="0"/>
              <a:t>西方文学与医学的故事</a:t>
            </a:r>
            <a:endParaRPr lang="zh-CN" altLang="en-US" sz="4000" dirty="0"/>
          </a:p>
        </p:txBody>
      </p:sp>
      <p:sp>
        <p:nvSpPr>
          <p:cNvPr id="5" name="内容占位符 4"/>
          <p:cNvSpPr>
            <a:spLocks noGrp="1"/>
          </p:cNvSpPr>
          <p:nvPr>
            <p:ph sz="half" idx="1"/>
          </p:nvPr>
        </p:nvSpPr>
        <p:spPr>
          <a:xfrm>
            <a:off x="457200" y="2132856"/>
            <a:ext cx="4618856" cy="3993307"/>
          </a:xfrm>
        </p:spPr>
        <p:txBody>
          <a:bodyPr/>
          <a:lstStyle/>
          <a:p>
            <a:pPr>
              <a:buNone/>
            </a:pPr>
            <a:r>
              <a:rPr lang="en-US" altLang="zh-CN" dirty="0" smtClean="0"/>
              <a:t>     </a:t>
            </a:r>
            <a:r>
              <a:rPr lang="zh-CN" altLang="en-US" dirty="0" smtClean="0"/>
              <a:t>诺贝尔奖获得者</a:t>
            </a:r>
            <a:r>
              <a:rPr lang="zh-CN"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辛克莱·刘易斯</a:t>
            </a:r>
            <a:r>
              <a:rPr lang="zh-CN" altLang="en-US" dirty="0" smtClean="0"/>
              <a:t>在小说</a:t>
            </a:r>
            <a:r>
              <a:rPr lang="zh-CN" altLang="zh-CN" dirty="0" smtClean="0"/>
              <a:t>《阿罗史密斯》中说，医生一生有三本必备书</a:t>
            </a:r>
            <a:r>
              <a:rPr lang="zh-CN" altLang="en-US" dirty="0" smtClean="0"/>
              <a:t>：</a:t>
            </a:r>
            <a:endParaRPr lang="en-US" altLang="zh-CN" dirty="0" smtClean="0"/>
          </a:p>
          <a:p>
            <a:pPr>
              <a:buNone/>
            </a:pPr>
            <a:r>
              <a:rPr lang="zh-CN" altLang="zh-CN" dirty="0" smtClean="0">
                <a:ln w="22225">
                  <a:solidFill>
                    <a:schemeClr val="accent2"/>
                  </a:solidFill>
                  <a:prstDash val="solid"/>
                </a:ln>
                <a:solidFill>
                  <a:schemeClr val="accent2">
                    <a:lumMod val="40000"/>
                    <a:lumOff val="60000"/>
                  </a:schemeClr>
                </a:solidFill>
                <a:effectLst/>
              </a:rPr>
              <a:t>《圣经》</a:t>
            </a:r>
            <a:endParaRPr lang="en-US" altLang="zh-CN" dirty="0" smtClean="0">
              <a:ln w="22225">
                <a:solidFill>
                  <a:schemeClr val="accent2"/>
                </a:solidFill>
                <a:prstDash val="solid"/>
              </a:ln>
              <a:solidFill>
                <a:schemeClr val="accent2">
                  <a:lumMod val="40000"/>
                  <a:lumOff val="60000"/>
                </a:schemeClr>
              </a:solidFill>
              <a:effectLst/>
            </a:endParaRPr>
          </a:p>
          <a:p>
            <a:pPr>
              <a:buNone/>
            </a:pPr>
            <a:r>
              <a:rPr lang="zh-CN" altLang="zh-CN" dirty="0" smtClean="0">
                <a:ln w="22225">
                  <a:solidFill>
                    <a:schemeClr val="accent2"/>
                  </a:solidFill>
                  <a:prstDash val="solid"/>
                </a:ln>
                <a:solidFill>
                  <a:schemeClr val="accent2">
                    <a:lumMod val="40000"/>
                    <a:lumOff val="60000"/>
                  </a:schemeClr>
                </a:solidFill>
                <a:effectLst/>
              </a:rPr>
              <a:t>《莎士比亚》</a:t>
            </a:r>
            <a:endParaRPr lang="en-US" altLang="zh-CN" dirty="0" smtClean="0">
              <a:ln w="22225">
                <a:solidFill>
                  <a:schemeClr val="accent2"/>
                </a:solidFill>
                <a:prstDash val="solid"/>
              </a:ln>
              <a:solidFill>
                <a:schemeClr val="accent2">
                  <a:lumMod val="40000"/>
                  <a:lumOff val="60000"/>
                </a:schemeClr>
              </a:solidFill>
              <a:effectLst/>
            </a:endParaRPr>
          </a:p>
          <a:p>
            <a:pPr>
              <a:buNone/>
            </a:pPr>
            <a:r>
              <a:rPr lang="zh-CN" altLang="zh-CN" dirty="0" smtClean="0">
                <a:ln w="22225">
                  <a:solidFill>
                    <a:schemeClr val="accent2"/>
                  </a:solidFill>
                  <a:prstDash val="solid"/>
                </a:ln>
                <a:solidFill>
                  <a:schemeClr val="accent2">
                    <a:lumMod val="40000"/>
                    <a:lumOff val="60000"/>
                  </a:schemeClr>
                </a:solidFill>
                <a:effectLst/>
              </a:rPr>
              <a:t>《格雷解剖学》 </a:t>
            </a:r>
          </a:p>
          <a:p>
            <a:pPr>
              <a:buNone/>
            </a:pPr>
            <a:endParaRPr lang="zh-CN" altLang="zh-CN" dirty="0" smtClean="0">
              <a:ln w="22225">
                <a:solidFill>
                  <a:schemeClr val="accent2"/>
                </a:solidFill>
                <a:prstDash val="solid"/>
              </a:ln>
              <a:solidFill>
                <a:schemeClr val="accent2">
                  <a:lumMod val="40000"/>
                  <a:lumOff val="60000"/>
                </a:schemeClr>
              </a:solidFill>
              <a:effectLst/>
            </a:endParaRPr>
          </a:p>
        </p:txBody>
      </p:sp>
      <p:sp>
        <p:nvSpPr>
          <p:cNvPr id="6" name="内容占位符 5"/>
          <p:cNvSpPr>
            <a:spLocks noGrp="1"/>
          </p:cNvSpPr>
          <p:nvPr>
            <p:ph sz="half" idx="2"/>
          </p:nvPr>
        </p:nvSpPr>
        <p:spPr>
          <a:xfrm>
            <a:off x="5508104" y="1600200"/>
            <a:ext cx="3178696" cy="4525963"/>
          </a:xfrm>
        </p:spPr>
        <p:txBody>
          <a:bodyPr/>
          <a:lstStyle/>
          <a:p>
            <a:endParaRPr lang="zh-CN" altLang="en-US" dirty="0"/>
          </a:p>
        </p:txBody>
      </p:sp>
      <p:pic>
        <p:nvPicPr>
          <p:cNvPr id="22530" name="Picture 2" descr="“Sinclair Arrowsmith”的图片搜索结果"/>
          <p:cNvPicPr>
            <a:picLocks noChangeAspect="1" noChangeArrowheads="1"/>
          </p:cNvPicPr>
          <p:nvPr/>
        </p:nvPicPr>
        <p:blipFill>
          <a:blip r:embed="rId2" cstate="print"/>
          <a:srcRect/>
          <a:stretch>
            <a:fillRect/>
          </a:stretch>
        </p:blipFill>
        <p:spPr bwMode="auto">
          <a:xfrm>
            <a:off x="5580112" y="1844824"/>
            <a:ext cx="3176250" cy="42191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文学与医学的关系：</a:t>
            </a:r>
            <a:r>
              <a:rPr lang="en-US" altLang="zh-CN"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r>
            <a:br>
              <a:rPr lang="en-US" altLang="zh-CN"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r>
              <a:rPr lang="zh-CN" altLang="en-US" sz="4000" dirty="0" smtClean="0"/>
              <a:t>西方文学与医学的故事</a:t>
            </a:r>
            <a:endParaRPr lang="zh-CN" altLang="en-US" sz="4000" dirty="0"/>
          </a:p>
        </p:txBody>
      </p:sp>
      <p:sp>
        <p:nvSpPr>
          <p:cNvPr id="3" name="内容占位符 2"/>
          <p:cNvSpPr>
            <a:spLocks noGrp="1"/>
          </p:cNvSpPr>
          <p:nvPr>
            <p:ph sz="half" idx="1"/>
          </p:nvPr>
        </p:nvSpPr>
        <p:spPr>
          <a:xfrm>
            <a:off x="457200" y="1120140"/>
            <a:ext cx="4038600" cy="5601335"/>
          </a:xfrm>
        </p:spPr>
        <p:txBody>
          <a:bodyPr>
            <a:normAutofit/>
          </a:bodyPr>
          <a:lstStyle/>
          <a:p>
            <a:pPr>
              <a:buNone/>
            </a:pPr>
            <a:r>
              <a:rPr lang="en-US" altLang="zh-CN" dirty="0" smtClean="0"/>
              <a:t>    </a:t>
            </a:r>
          </a:p>
          <a:p>
            <a:pPr>
              <a:buNone/>
            </a:pPr>
            <a:r>
              <a:rPr lang="en-US" altLang="zh-CN" dirty="0" smtClean="0"/>
              <a:t>    </a:t>
            </a:r>
            <a:r>
              <a:rPr lang="zh-CN" altLang="en-US" dirty="0" smtClean="0"/>
              <a:t>西方</a:t>
            </a:r>
            <a:r>
              <a:rPr lang="zh-CN" altLang="zh-CN" dirty="0" smtClean="0"/>
              <a:t>许多著名文学家都有医学教育背景或行医经历，如</a:t>
            </a:r>
            <a:r>
              <a:rPr lang="zh-CN"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拉伯雷、柯南·道尔、毛姆、契诃夫、阿加莎、威廉斯、米哈伊尔·</a:t>
            </a:r>
            <a:r>
              <a:rPr lang="en-US"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a:t>
            </a:r>
            <a:r>
              <a:rPr lang="zh-CN"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·布尔加科夫、迈克尔·克莱顿、刘易斯·托马斯、苔丝·格里森</a:t>
            </a:r>
            <a:r>
              <a:rPr lang="zh-CN" altLang="zh-CN" dirty="0" smtClean="0"/>
              <a:t>等。</a:t>
            </a:r>
            <a:endParaRPr lang="zh-CN" altLang="en-US" dirty="0"/>
          </a:p>
        </p:txBody>
      </p:sp>
      <p:sp>
        <p:nvSpPr>
          <p:cNvPr id="4" name="内容占位符 3"/>
          <p:cNvSpPr>
            <a:spLocks noGrp="1"/>
          </p:cNvSpPr>
          <p:nvPr>
            <p:ph sz="half" idx="2"/>
          </p:nvPr>
        </p:nvSpPr>
        <p:spPr>
          <a:xfrm>
            <a:off x="4648200" y="2132856"/>
            <a:ext cx="4038600" cy="3993307"/>
          </a:xfrm>
        </p:spPr>
        <p:txBody>
          <a:bodyPr>
            <a:normAutofit/>
          </a:bodyPr>
          <a:lstStyle/>
          <a:p>
            <a:endParaRPr lang="zh-CN" altLang="en-US" dirty="0"/>
          </a:p>
        </p:txBody>
      </p:sp>
      <p:pic>
        <p:nvPicPr>
          <p:cNvPr id="39938" name="Picture 2" descr="http://image.thepaper.cn/wap/image/24/19/123.jpg"/>
          <p:cNvPicPr>
            <a:picLocks noChangeAspect="1" noChangeArrowheads="1"/>
          </p:cNvPicPr>
          <p:nvPr/>
        </p:nvPicPr>
        <p:blipFill>
          <a:blip r:embed="rId2" cstate="print"/>
          <a:srcRect/>
          <a:stretch>
            <a:fillRect/>
          </a:stretch>
        </p:blipFill>
        <p:spPr bwMode="auto">
          <a:xfrm>
            <a:off x="4644008" y="1772816"/>
            <a:ext cx="4218116" cy="2232248"/>
          </a:xfrm>
          <a:prstGeom prst="rect">
            <a:avLst/>
          </a:prstGeom>
          <a:noFill/>
        </p:spPr>
      </p:pic>
      <p:pic>
        <p:nvPicPr>
          <p:cNvPr id="39940" name="Picture 4" descr="http://image.thepaper.cn/wap/image/24/19/137.jpg"/>
          <p:cNvPicPr>
            <a:picLocks noChangeAspect="1" noChangeArrowheads="1"/>
          </p:cNvPicPr>
          <p:nvPr/>
        </p:nvPicPr>
        <p:blipFill>
          <a:blip r:embed="rId3" cstate="print"/>
          <a:srcRect/>
          <a:stretch>
            <a:fillRect/>
          </a:stretch>
        </p:blipFill>
        <p:spPr bwMode="auto">
          <a:xfrm>
            <a:off x="4648453" y="4004935"/>
            <a:ext cx="1872208" cy="2365240"/>
          </a:xfrm>
          <a:prstGeom prst="rect">
            <a:avLst/>
          </a:prstGeom>
          <a:noFill/>
        </p:spPr>
      </p:pic>
      <p:pic>
        <p:nvPicPr>
          <p:cNvPr id="39942" name="Picture 6" descr="“布尔加科夫”的图片搜索结果"/>
          <p:cNvPicPr>
            <a:picLocks noChangeAspect="1" noChangeArrowheads="1"/>
          </p:cNvPicPr>
          <p:nvPr/>
        </p:nvPicPr>
        <p:blipFill>
          <a:blip r:embed="rId4" cstate="print"/>
          <a:srcRect/>
          <a:stretch>
            <a:fillRect/>
          </a:stretch>
        </p:blipFill>
        <p:spPr bwMode="auto">
          <a:xfrm>
            <a:off x="6742653" y="4036050"/>
            <a:ext cx="1944216" cy="2304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文学与医学的关系：</a:t>
            </a:r>
            <a:r>
              <a:rPr lang="en-US" altLang="zh-CN"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r>
            <a:br>
              <a:rPr lang="en-US" altLang="zh-CN"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r>
              <a:rPr lang="zh-CN" altLang="en-US" sz="4000" dirty="0" smtClean="0"/>
              <a:t>西方文学与医学的故事</a:t>
            </a:r>
            <a:endParaRPr lang="zh-CN" altLang="en-US" sz="4000" dirty="0"/>
          </a:p>
        </p:txBody>
      </p:sp>
      <p:sp>
        <p:nvSpPr>
          <p:cNvPr id="3" name="内容占位符 2"/>
          <p:cNvSpPr>
            <a:spLocks noGrp="1"/>
          </p:cNvSpPr>
          <p:nvPr>
            <p:ph sz="half" idx="1"/>
          </p:nvPr>
        </p:nvSpPr>
        <p:spPr>
          <a:xfrm>
            <a:off x="457200" y="1600200"/>
            <a:ext cx="4186808" cy="4525963"/>
          </a:xfrm>
        </p:spPr>
        <p:txBody>
          <a:bodyPr>
            <a:normAutofit fontScale="92500"/>
          </a:bodyPr>
          <a:lstStyle/>
          <a:p>
            <a:pPr>
              <a:buNone/>
            </a:pPr>
            <a:r>
              <a:rPr lang="zh-CN"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米歇尔</a:t>
            </a:r>
            <a:r>
              <a:rPr lang="zh-CN" altLang="zh-CN" dirty="0" smtClean="0"/>
              <a:t>（</a:t>
            </a:r>
            <a:r>
              <a:rPr lang="en-US" altLang="zh-CN" dirty="0" smtClean="0"/>
              <a:t>Silas Weir Mitchell</a:t>
            </a:r>
            <a:r>
              <a:rPr lang="zh-CN" altLang="zh-CN" dirty="0" smtClean="0"/>
              <a:t>，</a:t>
            </a:r>
            <a:r>
              <a:rPr lang="en-US" altLang="zh-CN" dirty="0" smtClean="0"/>
              <a:t>1829–1914</a:t>
            </a:r>
            <a:r>
              <a:rPr lang="zh-CN" altLang="zh-CN" dirty="0" smtClean="0"/>
              <a:t>）</a:t>
            </a:r>
            <a:endParaRPr lang="en-US" altLang="zh-CN" dirty="0" smtClean="0"/>
          </a:p>
          <a:p>
            <a:pPr>
              <a:buNone/>
            </a:pPr>
            <a:r>
              <a:rPr lang="zh-CN" altLang="zh-CN" dirty="0" smtClean="0"/>
              <a:t>为毒理学（</a:t>
            </a:r>
            <a:r>
              <a:rPr lang="en-US" altLang="zh-CN" dirty="0" smtClean="0"/>
              <a:t>toxicology</a:t>
            </a:r>
            <a:r>
              <a:rPr lang="zh-CN" altLang="zh-CN" dirty="0" smtClean="0"/>
              <a:t>）、神经学（</a:t>
            </a:r>
            <a:r>
              <a:rPr lang="en-US" altLang="zh-CN" dirty="0" smtClean="0"/>
              <a:t>neurology</a:t>
            </a:r>
            <a:r>
              <a:rPr lang="zh-CN" altLang="zh-CN" dirty="0" smtClean="0"/>
              <a:t>）以及免疫学（</a:t>
            </a:r>
            <a:r>
              <a:rPr lang="en-US" altLang="zh-CN" dirty="0" smtClean="0"/>
              <a:t>immunology</a:t>
            </a:r>
            <a:r>
              <a:rPr lang="zh-CN" altLang="zh-CN" dirty="0" smtClean="0"/>
              <a:t>）做出了重大贡献，同时是一位诗人和小说家。</a:t>
            </a:r>
            <a:endParaRPr lang="en-US" altLang="zh-CN" dirty="0" smtClean="0"/>
          </a:p>
          <a:p>
            <a:pPr>
              <a:buNone/>
            </a:pPr>
            <a:r>
              <a:rPr lang="zh-CN" altLang="zh-CN" dirty="0" smtClean="0">
                <a:ln w="22225">
                  <a:solidFill>
                    <a:schemeClr val="accent2"/>
                  </a:solidFill>
                  <a:prstDash val="solid"/>
                </a:ln>
                <a:solidFill>
                  <a:schemeClr val="accent2">
                    <a:lumMod val="40000"/>
                    <a:lumOff val="60000"/>
                  </a:schemeClr>
                </a:solidFill>
                <a:effectLst/>
              </a:rPr>
              <a:t>《一个江湖医生的自白》、</a:t>
            </a:r>
            <a:endParaRPr lang="en-US" altLang="zh-CN" dirty="0" smtClean="0">
              <a:ln w="22225">
                <a:solidFill>
                  <a:schemeClr val="accent2"/>
                </a:solidFill>
                <a:prstDash val="solid"/>
              </a:ln>
              <a:solidFill>
                <a:schemeClr val="accent2">
                  <a:lumMod val="40000"/>
                  <a:lumOff val="60000"/>
                </a:schemeClr>
              </a:solidFill>
              <a:effectLst/>
            </a:endParaRPr>
          </a:p>
          <a:p>
            <a:pPr>
              <a:buNone/>
            </a:pPr>
            <a:r>
              <a:rPr lang="zh-CN" altLang="zh-CN" dirty="0" smtClean="0">
                <a:ln w="22225">
                  <a:solidFill>
                    <a:schemeClr val="accent2"/>
                  </a:solidFill>
                  <a:prstDash val="solid"/>
                </a:ln>
                <a:solidFill>
                  <a:schemeClr val="accent2">
                    <a:lumMod val="40000"/>
                    <a:lumOff val="60000"/>
                  </a:schemeClr>
                </a:solidFill>
                <a:effectLst/>
              </a:rPr>
              <a:t>《乔治达德罗病案》</a:t>
            </a:r>
            <a:endParaRPr lang="en-US" altLang="zh-CN" dirty="0" smtClean="0">
              <a:ln w="22225">
                <a:solidFill>
                  <a:schemeClr val="accent2"/>
                </a:solidFill>
                <a:prstDash val="solid"/>
              </a:ln>
              <a:solidFill>
                <a:schemeClr val="accent2">
                  <a:lumMod val="40000"/>
                  <a:lumOff val="60000"/>
                </a:schemeClr>
              </a:solidFill>
              <a:effectLst/>
            </a:endParaRPr>
          </a:p>
          <a:p>
            <a:pPr>
              <a:buNone/>
            </a:pPr>
            <a:r>
              <a:rPr lang="zh-CN" altLang="zh-CN" dirty="0" smtClean="0">
                <a:ln w="22225">
                  <a:solidFill>
                    <a:schemeClr val="accent2"/>
                  </a:solidFill>
                  <a:prstDash val="solid"/>
                </a:ln>
                <a:solidFill>
                  <a:schemeClr val="accent2">
                    <a:lumMod val="40000"/>
                    <a:lumOff val="60000"/>
                  </a:schemeClr>
                </a:solidFill>
                <a:effectLst/>
              </a:rPr>
              <a:t>《当绿意盎然时：一部小说》</a:t>
            </a:r>
            <a:endParaRPr lang="en-US" altLang="zh-CN" dirty="0" smtClean="0"/>
          </a:p>
          <a:p>
            <a:pPr>
              <a:buNone/>
            </a:pPr>
            <a:endParaRPr lang="zh-CN" altLang="en-US" dirty="0"/>
          </a:p>
        </p:txBody>
      </p:sp>
      <p:sp>
        <p:nvSpPr>
          <p:cNvPr id="4" name="内容占位符 3"/>
          <p:cNvSpPr>
            <a:spLocks noGrp="1"/>
          </p:cNvSpPr>
          <p:nvPr>
            <p:ph sz="half" idx="2"/>
          </p:nvPr>
        </p:nvSpPr>
        <p:spPr>
          <a:xfrm>
            <a:off x="5004048" y="1600200"/>
            <a:ext cx="3682752" cy="4525963"/>
          </a:xfrm>
        </p:spPr>
        <p:txBody>
          <a:bodyPr>
            <a:normAutofit fontScale="92500"/>
          </a:bodyPr>
          <a:lstStyle/>
          <a:p>
            <a:endParaRPr lang="zh-CN" altLang="en-US" dirty="0"/>
          </a:p>
        </p:txBody>
      </p:sp>
      <p:pic>
        <p:nvPicPr>
          <p:cNvPr id="43010" name="Picture 2" descr="一个江湖医生的自白 The Autobiography of a Quack"/>
          <p:cNvPicPr>
            <a:picLocks noChangeAspect="1" noChangeArrowheads="1"/>
          </p:cNvPicPr>
          <p:nvPr/>
        </p:nvPicPr>
        <p:blipFill>
          <a:blip r:embed="rId2" cstate="print"/>
          <a:srcRect/>
          <a:stretch>
            <a:fillRect/>
          </a:stretch>
        </p:blipFill>
        <p:spPr bwMode="auto">
          <a:xfrm>
            <a:off x="5220072" y="1556792"/>
            <a:ext cx="3429000" cy="4572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6200"/>
            <a:ext cx="8229600" cy="1102360"/>
          </a:xfrm>
        </p:spPr>
        <p:txBody>
          <a:bodyPr>
            <a:normAutofit fontScale="90000"/>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文学与医学的关系：</a:t>
            </a:r>
            <a:r>
              <a:rPr lang="en-US" altLang="zh-CN"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r>
            <a:br>
              <a:rPr lang="en-US" altLang="zh-CN"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r>
              <a:rPr lang="en-US" altLang="zh-CN" b="1" dirty="0" smtClean="0">
                <a:ln w="22225">
                  <a:solidFill>
                    <a:schemeClr val="accent2"/>
                  </a:solidFill>
                  <a:prstDash val="solid"/>
                </a:ln>
                <a:solidFill>
                  <a:schemeClr val="accent2">
                    <a:lumMod val="40000"/>
                    <a:lumOff val="60000"/>
                  </a:schemeClr>
                </a:solidFill>
                <a:effectLst/>
              </a:rPr>
              <a:t>《</a:t>
            </a:r>
            <a:r>
              <a:rPr lang="zh-CN" altLang="en-US" b="1" dirty="0" smtClean="0">
                <a:ln w="22225">
                  <a:solidFill>
                    <a:schemeClr val="accent2"/>
                  </a:solidFill>
                  <a:prstDash val="solid"/>
                </a:ln>
                <a:solidFill>
                  <a:schemeClr val="accent2">
                    <a:lumMod val="40000"/>
                    <a:lumOff val="60000"/>
                  </a:schemeClr>
                </a:solidFill>
                <a:effectLst/>
              </a:rPr>
              <a:t>文学中的医学</a:t>
            </a:r>
            <a:r>
              <a:rPr lang="en-US" altLang="zh-CN" b="1" dirty="0" smtClean="0">
                <a:ln w="22225">
                  <a:solidFill>
                    <a:schemeClr val="accent2"/>
                  </a:solidFill>
                  <a:prstDash val="solid"/>
                </a:ln>
                <a:solidFill>
                  <a:schemeClr val="accent2">
                    <a:lumMod val="40000"/>
                    <a:lumOff val="60000"/>
                  </a:schemeClr>
                </a:solidFill>
                <a:effectLst/>
              </a:rPr>
              <a:t>》</a:t>
            </a:r>
          </a:p>
        </p:txBody>
      </p:sp>
      <p:sp>
        <p:nvSpPr>
          <p:cNvPr id="3" name="内容占位符 2"/>
          <p:cNvSpPr>
            <a:spLocks noGrp="1"/>
          </p:cNvSpPr>
          <p:nvPr>
            <p:ph sz="half" idx="1"/>
          </p:nvPr>
        </p:nvSpPr>
        <p:spPr/>
        <p:txBody>
          <a:bodyPr/>
          <a:lstStyle/>
          <a:p>
            <a:pPr>
              <a:buNone/>
            </a:pPr>
            <a:endParaRPr lang="zh-CN" altLang="en-US" dirty="0"/>
          </a:p>
        </p:txBody>
      </p:sp>
      <p:sp>
        <p:nvSpPr>
          <p:cNvPr id="4" name="内容占位符 3"/>
          <p:cNvSpPr>
            <a:spLocks noGrp="1"/>
          </p:cNvSpPr>
          <p:nvPr>
            <p:ph sz="half" idx="2"/>
          </p:nvPr>
        </p:nvSpPr>
        <p:spPr/>
        <p:txBody>
          <a:bodyPr/>
          <a:lstStyle/>
          <a:p>
            <a:endParaRPr lang="zh-CN" altLang="en-US"/>
          </a:p>
        </p:txBody>
      </p:sp>
      <p:pic>
        <p:nvPicPr>
          <p:cNvPr id="33794" name="Picture 2" descr="“文学中的医学”的图片搜索结果"/>
          <p:cNvPicPr>
            <a:picLocks noChangeAspect="1" noChangeArrowheads="1"/>
          </p:cNvPicPr>
          <p:nvPr/>
        </p:nvPicPr>
        <p:blipFill>
          <a:blip r:embed="rId2" cstate="print"/>
          <a:srcRect/>
          <a:stretch>
            <a:fillRect/>
          </a:stretch>
        </p:blipFill>
        <p:spPr bwMode="auto">
          <a:xfrm>
            <a:off x="4402320" y="1628800"/>
            <a:ext cx="4741680" cy="4633160"/>
          </a:xfrm>
          <a:prstGeom prst="rect">
            <a:avLst/>
          </a:prstGeom>
          <a:noFill/>
        </p:spPr>
      </p:pic>
      <p:pic>
        <p:nvPicPr>
          <p:cNvPr id="33795" name="Picture 3" descr="C:\Users\Administrator\AppData\Roaming\Tencent\Users\552089322\QQ\WinTemp\RichOle\6({FGRM@%`RM`~XKOR(%}@T.png"/>
          <p:cNvPicPr>
            <a:picLocks noChangeAspect="1" noChangeArrowheads="1"/>
          </p:cNvPicPr>
          <p:nvPr/>
        </p:nvPicPr>
        <p:blipFill>
          <a:blip r:embed="rId3" cstate="print"/>
          <a:srcRect/>
          <a:stretch>
            <a:fillRect/>
          </a:stretch>
        </p:blipFill>
        <p:spPr bwMode="auto">
          <a:xfrm>
            <a:off x="243840" y="1276350"/>
            <a:ext cx="4687570" cy="509206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smtClean="0"/>
              <a:t>中西文学经典中的疾病与医学</a:t>
            </a:r>
            <a:endParaRPr lang="zh-CN" altLang="en-US" dirty="0"/>
          </a:p>
        </p:txBody>
      </p:sp>
      <p:sp>
        <p:nvSpPr>
          <p:cNvPr id="6" name="内容占位符 5"/>
          <p:cNvSpPr>
            <a:spLocks noGrp="1"/>
          </p:cNvSpPr>
          <p:nvPr>
            <p:ph idx="1"/>
          </p:nvPr>
        </p:nvSpPr>
        <p:spPr>
          <a:xfrm>
            <a:off x="827584" y="1628800"/>
            <a:ext cx="7272808" cy="4525963"/>
          </a:xfrm>
        </p:spPr>
        <p:txBody>
          <a:bodyPr/>
          <a:lstStyle/>
          <a:p>
            <a:pPr marL="514350" indent="-514350">
              <a:buNone/>
            </a:pPr>
            <a:r>
              <a:rPr lang="zh-CN" altLang="en-US" b="1" dirty="0" smtClean="0">
                <a:gradFill>
                  <a:gsLst>
                    <a:gs pos="0">
                      <a:srgbClr val="007BD3"/>
                    </a:gs>
                    <a:gs pos="100000">
                      <a:srgbClr val="034373"/>
                    </a:gs>
                  </a:gsLst>
                  <a:lin scaled="0"/>
                </a:gradFill>
              </a:rPr>
              <a:t>（</a:t>
            </a:r>
            <a:r>
              <a:rPr lang="en-US" altLang="zh-CN" b="1" dirty="0" smtClean="0">
                <a:gradFill>
                  <a:gsLst>
                    <a:gs pos="0">
                      <a:srgbClr val="007BD3"/>
                    </a:gs>
                    <a:gs pos="100000">
                      <a:srgbClr val="034373"/>
                    </a:gs>
                  </a:gsLst>
                  <a:lin scaled="0"/>
                </a:gradFill>
              </a:rPr>
              <a:t>2</a:t>
            </a:r>
            <a:r>
              <a:rPr lang="zh-CN" altLang="en-US" b="1" dirty="0" smtClean="0">
                <a:gradFill>
                  <a:gsLst>
                    <a:gs pos="0">
                      <a:srgbClr val="007BD3"/>
                    </a:gs>
                    <a:gs pos="100000">
                      <a:srgbClr val="034373"/>
                    </a:gs>
                  </a:gsLst>
                  <a:lin scaled="0"/>
                </a:gradFill>
              </a:rPr>
              <a:t>）文学中的疾病与瘟疫</a:t>
            </a:r>
            <a:endParaRPr lang="en-US" altLang="zh-CN" b="1" dirty="0" smtClean="0">
              <a:gradFill>
                <a:gsLst>
                  <a:gs pos="0">
                    <a:srgbClr val="007BD3"/>
                  </a:gs>
                  <a:gs pos="100000">
                    <a:srgbClr val="034373"/>
                  </a:gs>
                </a:gsLst>
                <a:lin scaled="0"/>
              </a:gradFill>
            </a:endParaRPr>
          </a:p>
          <a:p>
            <a:pPr marL="514350" indent="-514350">
              <a:buNone/>
            </a:pPr>
            <a:endParaRPr lang="en-US" altLang="zh-CN" dirty="0" smtClean="0"/>
          </a:p>
          <a:p>
            <a:pPr marL="514350" indent="-514350">
              <a:buNone/>
            </a:pPr>
            <a:r>
              <a:rPr lang="zh-CN" altLang="en-US" sz="4000" b="1" dirty="0" smtClean="0">
                <a:ln w="22225">
                  <a:solidFill>
                    <a:schemeClr val="accent2"/>
                  </a:solidFill>
                  <a:prstDash val="solid"/>
                </a:ln>
                <a:solidFill>
                  <a:schemeClr val="accent2">
                    <a:lumMod val="40000"/>
                    <a:lumOff val="60000"/>
                  </a:schemeClr>
                </a:solidFill>
                <a:latin typeface="+mj-lt"/>
                <a:ea typeface="+mj-ea"/>
                <a:cs typeface="+mj-cs"/>
              </a:rPr>
              <a:t>中国文学中的疾病描述</a:t>
            </a:r>
            <a:endParaRPr lang="en-US" altLang="zh-CN" sz="4000" b="1" dirty="0" smtClean="0">
              <a:ln w="22225">
                <a:solidFill>
                  <a:schemeClr val="accent2"/>
                </a:solidFill>
                <a:prstDash val="solid"/>
              </a:ln>
              <a:solidFill>
                <a:schemeClr val="accent2">
                  <a:lumMod val="40000"/>
                  <a:lumOff val="60000"/>
                </a:schemeClr>
              </a:solidFill>
              <a:latin typeface="+mj-lt"/>
              <a:ea typeface="+mj-ea"/>
              <a:cs typeface="+mj-cs"/>
            </a:endParaRPr>
          </a:p>
          <a:p>
            <a:pPr marL="514350" indent="-514350">
              <a:buNone/>
            </a:pPr>
            <a:endParaRPr lang="en-US" altLang="zh-CN" dirty="0" smtClean="0"/>
          </a:p>
          <a:p>
            <a:pPr marL="514350" indent="-514350">
              <a:buNone/>
            </a:pPr>
            <a:r>
              <a:rPr lang="zh-CN" altLang="en-US" dirty="0" smtClean="0"/>
              <a:t>中国文学中的疾病应对</a:t>
            </a:r>
            <a:endParaRPr lang="en-US" altLang="zh-CN" dirty="0" smtClean="0"/>
          </a:p>
          <a:p>
            <a:pPr marL="514350" indent="-514350">
              <a:buNone/>
            </a:pPr>
            <a:endParaRPr lang="en-US" altLang="zh-CN" dirty="0" smtClean="0"/>
          </a:p>
          <a:p>
            <a:pPr marL="514350" indent="-514350">
              <a:buNone/>
            </a:pPr>
            <a:r>
              <a:rPr lang="zh-CN" altLang="en-US" dirty="0" smtClean="0"/>
              <a:t>西方文学中的瘟疫故事</a:t>
            </a:r>
            <a:endParaRPr lang="zh-CN" altLang="en-US" dirty="0" smtClean="0">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25730"/>
            <a:ext cx="8229600" cy="885825"/>
          </a:xfrm>
        </p:spPr>
        <p:txBody>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中国文学中的疾病与瘟疫</a:t>
            </a:r>
          </a:p>
        </p:txBody>
      </p:sp>
      <p:sp>
        <p:nvSpPr>
          <p:cNvPr id="3" name="内容占位符 2"/>
          <p:cNvSpPr>
            <a:spLocks noGrp="1"/>
          </p:cNvSpPr>
          <p:nvPr>
            <p:ph idx="1"/>
          </p:nvPr>
        </p:nvSpPr>
        <p:spPr>
          <a:xfrm>
            <a:off x="755650" y="1011555"/>
            <a:ext cx="7848600" cy="5535930"/>
          </a:xfrm>
        </p:spPr>
        <p:txBody>
          <a:bodyPr>
            <a:normAutofit fontScale="77500" lnSpcReduction="20000"/>
          </a:bodyPr>
          <a:lstStyle/>
          <a:p>
            <a:pPr>
              <a:lnSpc>
                <a:spcPct val="120000"/>
              </a:lnSpc>
              <a:spcBef>
                <a:spcPts val="0"/>
              </a:spcBef>
              <a:buNone/>
            </a:pP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东汉末年</a:t>
            </a:r>
            <a:r>
              <a:rPr lang="zh-CN" altLang="en-US" dirty="0" smtClean="0"/>
              <a:t>，洛阳城外，人迹罕至、杂草丛生， “道殣相望，葬以藁席”。</a:t>
            </a:r>
          </a:p>
          <a:p>
            <a:pPr>
              <a:lnSpc>
                <a:spcPct val="120000"/>
              </a:lnSpc>
              <a:spcBef>
                <a:spcPts val="0"/>
              </a:spcBef>
              <a:buNone/>
            </a:pPr>
            <a:endParaRPr lang="en-US" altLang="zh-CN" dirty="0" smtClean="0"/>
          </a:p>
          <a:p>
            <a:pPr>
              <a:lnSpc>
                <a:spcPct val="120000"/>
              </a:lnSpc>
              <a:spcBef>
                <a:spcPts val="0"/>
              </a:spcBef>
              <a:buNone/>
            </a:pP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曹操</a:t>
            </a:r>
            <a:r>
              <a:rPr lang="zh-CN" altLang="en-US" dirty="0" smtClean="0"/>
              <a:t>有</a:t>
            </a:r>
            <a:r>
              <a:rPr lang="en-US" altLang="zh-CN" dirty="0" smtClean="0"/>
              <a:t>《</a:t>
            </a:r>
            <a:r>
              <a:rPr lang="zh-CN" altLang="en-US" dirty="0" smtClean="0"/>
              <a:t>蒿里行</a:t>
            </a:r>
            <a:r>
              <a:rPr lang="en-US" altLang="zh-CN" dirty="0" smtClean="0"/>
              <a:t>》</a:t>
            </a:r>
            <a:r>
              <a:rPr lang="zh-CN" altLang="en-US" dirty="0" smtClean="0"/>
              <a:t>一诗描写这一景象：</a:t>
            </a:r>
            <a:endParaRPr lang="en-US" altLang="zh-CN" dirty="0" smtClean="0"/>
          </a:p>
          <a:p>
            <a:pPr>
              <a:lnSpc>
                <a:spcPct val="120000"/>
              </a:lnSpc>
              <a:spcBef>
                <a:spcPts val="0"/>
              </a:spcBef>
              <a:buNone/>
            </a:pPr>
            <a:r>
              <a:rPr lang="zh-CN" altLang="en-US" dirty="0" smtClean="0"/>
              <a:t>铠甲生虮虱，万姓以死亡。</a:t>
            </a:r>
            <a:endParaRPr lang="en-US" altLang="zh-CN" dirty="0" smtClean="0"/>
          </a:p>
          <a:p>
            <a:pPr>
              <a:lnSpc>
                <a:spcPct val="120000"/>
              </a:lnSpc>
              <a:spcBef>
                <a:spcPts val="0"/>
              </a:spcBef>
              <a:buNone/>
            </a:pPr>
            <a:r>
              <a:rPr lang="zh-CN" altLang="en-US" dirty="0" smtClean="0"/>
              <a:t>白骨露于野，千里无鸡鸣。</a:t>
            </a:r>
            <a:endParaRPr lang="en-US" altLang="zh-CN" dirty="0" smtClean="0"/>
          </a:p>
          <a:p>
            <a:pPr>
              <a:lnSpc>
                <a:spcPct val="120000"/>
              </a:lnSpc>
              <a:spcBef>
                <a:spcPts val="0"/>
              </a:spcBef>
              <a:buNone/>
            </a:pPr>
            <a:r>
              <a:rPr lang="zh-CN" altLang="en-US" dirty="0" smtClean="0"/>
              <a:t>生民百遗一，念之断人肠。</a:t>
            </a:r>
          </a:p>
          <a:p>
            <a:pPr>
              <a:lnSpc>
                <a:spcPct val="120000"/>
              </a:lnSpc>
              <a:spcBef>
                <a:spcPts val="0"/>
              </a:spcBef>
              <a:buNone/>
            </a:pPr>
            <a:endParaRPr lang="en-US" altLang="zh-CN" dirty="0" smtClean="0"/>
          </a:p>
          <a:p>
            <a:pPr>
              <a:lnSpc>
                <a:spcPct val="120000"/>
              </a:lnSpc>
              <a:spcBef>
                <a:spcPts val="0"/>
              </a:spcBef>
              <a:buNone/>
            </a:pP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曹植</a:t>
            </a:r>
            <a:r>
              <a:rPr lang="en-US" altLang="zh-CN" dirty="0" smtClean="0"/>
              <a:t>《</a:t>
            </a:r>
            <a:r>
              <a:rPr lang="zh-CN" altLang="en-US" dirty="0" smtClean="0"/>
              <a:t>说疫气</a:t>
            </a:r>
            <a:r>
              <a:rPr lang="en-US" altLang="zh-CN" dirty="0" smtClean="0"/>
              <a:t>》</a:t>
            </a:r>
            <a:r>
              <a:rPr lang="zh-CN" altLang="en-US" dirty="0" smtClean="0"/>
              <a:t>：</a:t>
            </a:r>
            <a:endParaRPr lang="en-US" altLang="zh-CN" dirty="0" smtClean="0"/>
          </a:p>
          <a:p>
            <a:pPr>
              <a:lnSpc>
                <a:spcPct val="120000"/>
              </a:lnSpc>
              <a:spcBef>
                <a:spcPts val="0"/>
              </a:spcBef>
              <a:buNone/>
            </a:pPr>
            <a:r>
              <a:rPr lang="zh-CN" altLang="en-US" dirty="0" smtClean="0"/>
              <a:t>“阴阳失位，寒暑错时，是故生疫。”“家家有位尸之痛，室室有号泣之哀。</a:t>
            </a:r>
            <a:r>
              <a:rPr lang="zh-CN" altLang="zh-CN" dirty="0" smtClean="0"/>
              <a:t>或阖门而殪，或覆族而丧。</a:t>
            </a:r>
            <a:r>
              <a:rPr lang="zh-CN" altLang="en-US" dirty="0" smtClean="0"/>
              <a:t>夫罹此难者，悉被褐茹藿之子，荆室蓬户之人耳！若夫殿处鼎食之家，重貂累蓐之门，若是者鲜焉！此乃阴阳失位，寒暑错时，是故生疫。”</a:t>
            </a:r>
            <a:endParaRPr lang="en-US" altLang="zh-CN" dirty="0" smtClean="0"/>
          </a:p>
          <a:p>
            <a:pPr>
              <a:buNone/>
            </a:pPr>
            <a:endParaRPr lang="zh-C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中国文学中的疾病与瘟疫</a:t>
            </a:r>
          </a:p>
        </p:txBody>
      </p:sp>
      <p:sp>
        <p:nvSpPr>
          <p:cNvPr id="3" name="内容占位符 2"/>
          <p:cNvSpPr>
            <a:spLocks noGrp="1"/>
          </p:cNvSpPr>
          <p:nvPr>
            <p:ph sz="half" idx="1"/>
          </p:nvPr>
        </p:nvSpPr>
        <p:spPr>
          <a:xfrm>
            <a:off x="457200" y="1530985"/>
            <a:ext cx="4258945" cy="4922520"/>
          </a:xfrm>
        </p:spPr>
        <p:txBody>
          <a:bodyPr>
            <a:normAutofit fontScale="85000" lnSpcReduction="20000"/>
          </a:bodyPr>
          <a:lstStyle/>
          <a:p>
            <a:pPr>
              <a:lnSpc>
                <a:spcPct val="120000"/>
              </a:lnSpc>
              <a:spcBef>
                <a:spcPts val="0"/>
              </a:spcBef>
              <a:buNone/>
            </a:pPr>
            <a:r>
              <a:rPr lang="en-US" altLang="zh-CN" dirty="0" smtClean="0"/>
              <a:t>     </a:t>
            </a:r>
            <a:r>
              <a:rPr lang="zh-CN" altLang="en-US" dirty="0" smtClean="0"/>
              <a:t>伤寒鼻祖</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张仲景</a:t>
            </a:r>
            <a:r>
              <a:rPr lang="zh-CN" altLang="en-US" dirty="0" smtClean="0"/>
              <a:t>在</a:t>
            </a:r>
            <a:r>
              <a:rPr lang="en-US" altLang="zh-CN" dirty="0" smtClean="0"/>
              <a:t>《</a:t>
            </a:r>
            <a:r>
              <a:rPr lang="zh-CN" altLang="en-US" dirty="0" smtClean="0"/>
              <a:t>伤寒论</a:t>
            </a:r>
            <a:r>
              <a:rPr lang="en-US" altLang="zh-CN" dirty="0" smtClean="0"/>
              <a:t>》</a:t>
            </a:r>
            <a:r>
              <a:rPr lang="zh-CN" altLang="en-US" dirty="0" smtClean="0"/>
              <a:t>序中写道：“余宗族素多，向余二百，建安纪年以来，犹未十年，其死亡者，三分有二，伤寒十居其七。”</a:t>
            </a:r>
          </a:p>
          <a:p>
            <a:pPr>
              <a:lnSpc>
                <a:spcPct val="120000"/>
              </a:lnSpc>
              <a:spcBef>
                <a:spcPts val="0"/>
              </a:spcBef>
              <a:buNone/>
            </a:pPr>
            <a:endParaRPr lang="en-US" altLang="zh-CN" dirty="0" smtClean="0"/>
          </a:p>
          <a:p>
            <a:pPr>
              <a:lnSpc>
                <a:spcPct val="120000"/>
              </a:lnSpc>
              <a:spcBef>
                <a:spcPts val="0"/>
              </a:spcBef>
              <a:buNone/>
            </a:pPr>
            <a:r>
              <a:rPr lang="en-US" altLang="zh-CN" dirty="0" smtClean="0"/>
              <a:t>《</a:t>
            </a:r>
            <a:r>
              <a:rPr lang="zh-CN" altLang="en-US" dirty="0" smtClean="0"/>
              <a:t>三国志</a:t>
            </a:r>
            <a:r>
              <a:rPr lang="en-US" altLang="zh-CN" dirty="0" smtClean="0"/>
              <a:t>•</a:t>
            </a:r>
            <a:r>
              <a:rPr lang="zh-CN" altLang="en-US" dirty="0" smtClean="0"/>
              <a:t>魏志</a:t>
            </a:r>
            <a:r>
              <a:rPr lang="en-US" altLang="zh-CN" dirty="0" smtClean="0"/>
              <a:t>•</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王粲</a:t>
            </a:r>
            <a:r>
              <a:rPr lang="zh-CN" altLang="en-US" dirty="0" smtClean="0"/>
              <a:t>传</a:t>
            </a:r>
            <a:r>
              <a:rPr lang="en-US" altLang="zh-CN" dirty="0" smtClean="0"/>
              <a:t>》</a:t>
            </a:r>
            <a:r>
              <a:rPr lang="zh-CN" altLang="en-US" dirty="0" smtClean="0"/>
              <a:t>中记载：“阮瑀以建安十七年卒，干、琳、玚、桢二十二年卒。（魏文）帝书与元城令吴质曰：昔年疾疫，亲故多离其灾，徐、陈、应、刘，一时俱逝。</a:t>
            </a:r>
            <a:endParaRPr lang="zh-CN" altLang="en-US" dirty="0"/>
          </a:p>
        </p:txBody>
      </p:sp>
      <p:sp>
        <p:nvSpPr>
          <p:cNvPr id="4" name="内容占位符 3"/>
          <p:cNvSpPr>
            <a:spLocks noGrp="1"/>
          </p:cNvSpPr>
          <p:nvPr>
            <p:ph sz="half" idx="2"/>
          </p:nvPr>
        </p:nvSpPr>
        <p:spPr>
          <a:xfrm>
            <a:off x="5148064" y="1600200"/>
            <a:ext cx="3538736" cy="4525963"/>
          </a:xfrm>
        </p:spPr>
        <p:txBody>
          <a:bodyPr>
            <a:normAutofit fontScale="85000" lnSpcReduction="20000"/>
          </a:bodyPr>
          <a:lstStyle/>
          <a:p>
            <a:endParaRPr lang="zh-CN" altLang="en-US" dirty="0"/>
          </a:p>
        </p:txBody>
      </p:sp>
      <p:sp>
        <p:nvSpPr>
          <p:cNvPr id="7170" name="AutoShape 2" descr="http://www.hwjyw.com/zhwh/ctwh/zgwx/wxlp/200710/W020071019383691633190.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lstStyle/>
          <a:p>
            <a:endParaRPr lang="zh-CN" altLang="en-US"/>
          </a:p>
        </p:txBody>
      </p:sp>
      <p:pic>
        <p:nvPicPr>
          <p:cNvPr id="7172" name="Picture 4" descr="C:\Users\Administrator\AppData\Roaming\Tencent\Users\552089322\QQ\WinTemp\RichOle\P}RQK[HRI69)N(86~E_3P99.png"/>
          <p:cNvPicPr>
            <a:picLocks noChangeAspect="1" noChangeArrowheads="1"/>
          </p:cNvPicPr>
          <p:nvPr/>
        </p:nvPicPr>
        <p:blipFill>
          <a:blip r:embed="rId2" cstate="print"/>
          <a:srcRect/>
          <a:stretch>
            <a:fillRect/>
          </a:stretch>
        </p:blipFill>
        <p:spPr bwMode="auto">
          <a:xfrm>
            <a:off x="5004048" y="1628801"/>
            <a:ext cx="3816424" cy="2232248"/>
          </a:xfrm>
          <a:prstGeom prst="rect">
            <a:avLst/>
          </a:prstGeom>
          <a:noFill/>
        </p:spPr>
      </p:pic>
      <p:pic>
        <p:nvPicPr>
          <p:cNvPr id="7173" name="Picture 5" descr="C:\Users\Administrator\AppData\Roaming\Tencent\Users\552089322\QQ\WinTemp\RichOle\NE8P~R3SWXO(97V[GKEEF}9.png"/>
          <p:cNvPicPr>
            <a:picLocks noChangeAspect="1" noChangeArrowheads="1"/>
          </p:cNvPicPr>
          <p:nvPr/>
        </p:nvPicPr>
        <p:blipFill>
          <a:blip r:embed="rId3" cstate="print"/>
          <a:srcRect/>
          <a:stretch>
            <a:fillRect/>
          </a:stretch>
        </p:blipFill>
        <p:spPr bwMode="auto">
          <a:xfrm>
            <a:off x="5004048" y="4077072"/>
            <a:ext cx="3816424" cy="243802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755576" y="3717032"/>
            <a:ext cx="7772400" cy="1938139"/>
          </a:xfrm>
        </p:spPr>
        <p:txBody>
          <a:bodyPr>
            <a:normAutofit/>
          </a:bodyPr>
          <a:lstStyle/>
          <a:p>
            <a:r>
              <a:rPr lang="zh-CN" altLang="en-US" dirty="0" smtClean="0"/>
              <a:t>通识教育部</a:t>
            </a:r>
            <a:r>
              <a:rPr lang="en-US" altLang="zh-CN" dirty="0" smtClean="0"/>
              <a:t/>
            </a:r>
            <a:br>
              <a:rPr lang="en-US" altLang="zh-CN" dirty="0" smtClean="0"/>
            </a:br>
            <a:r>
              <a:rPr lang="en-US" altLang="zh-CN" dirty="0" smtClean="0"/>
              <a:t>《</a:t>
            </a:r>
            <a:r>
              <a:rPr lang="zh-CN" altLang="en-US" dirty="0" smtClean="0"/>
              <a:t>生命健康经典导读</a:t>
            </a:r>
            <a:r>
              <a:rPr lang="en-US" altLang="zh-CN" dirty="0" smtClean="0"/>
              <a:t>》</a:t>
            </a:r>
            <a:r>
              <a:rPr lang="zh-CN" altLang="en-US" dirty="0" smtClean="0"/>
              <a:t>课程</a:t>
            </a:r>
            <a:r>
              <a:rPr lang="en-US" altLang="zh-CN" dirty="0" smtClean="0"/>
              <a:t/>
            </a:r>
            <a:br>
              <a:rPr lang="en-US" altLang="zh-CN" dirty="0" smtClean="0"/>
            </a:br>
            <a:r>
              <a:rPr lang="zh-CN" altLang="en-US" dirty="0" smtClean="0"/>
              <a:t>杨晓霖</a:t>
            </a:r>
            <a:endParaRPr lang="zh-CN" altLang="en-US" dirty="0"/>
          </a:p>
        </p:txBody>
      </p:sp>
      <p:sp>
        <p:nvSpPr>
          <p:cNvPr id="6" name="文本占位符 5"/>
          <p:cNvSpPr>
            <a:spLocks noGrp="1"/>
          </p:cNvSpPr>
          <p:nvPr>
            <p:ph type="body" idx="1"/>
          </p:nvPr>
        </p:nvSpPr>
        <p:spPr>
          <a:xfrm>
            <a:off x="683568" y="476672"/>
            <a:ext cx="7772400" cy="1800200"/>
          </a:xfrm>
        </p:spPr>
        <p:txBody>
          <a:bodyPr>
            <a:normAutofit/>
            <a:scene3d>
              <a:camera prst="orthographicFront"/>
              <a:lightRig rig="threePt" dir="t"/>
            </a:scene3d>
          </a:bodyPr>
          <a:lstStyle/>
          <a:p>
            <a:r>
              <a:rPr lang="zh-CN" altLang="en-US" sz="4400" dirty="0" smtClean="0">
                <a:solidFill>
                  <a:schemeClr val="accent1"/>
                </a:solidFill>
                <a:effectLst>
                  <a:outerShdw blurRad="38100" dist="25400" dir="5400000" algn="ctr" rotWithShape="0">
                    <a:srgbClr val="6E747A">
                      <a:alpha val="43000"/>
                    </a:srgbClr>
                  </a:outerShdw>
                </a:effectLst>
              </a:rPr>
              <a:t>谢谢</a:t>
            </a:r>
            <a:r>
              <a:rPr lang="zh-CN" altLang="en-US" sz="4400" dirty="0" smtClean="0">
                <a:solidFill>
                  <a:schemeClr val="accent1"/>
                </a:solidFill>
                <a:effectLst>
                  <a:outerShdw blurRad="38100" dist="25400" dir="5400000" algn="ctr" rotWithShape="0">
                    <a:srgbClr val="6E747A">
                      <a:alpha val="43000"/>
                    </a:srgbClr>
                  </a:outerShdw>
                </a:effectLst>
              </a:rPr>
              <a:t>大家！请大家继续收听这一讲的后半段！</a:t>
            </a:r>
            <a:endParaRPr lang="zh-CN" altLang="en-US" sz="4400" dirty="0" smtClean="0">
              <a:solidFill>
                <a:schemeClr val="accent1"/>
              </a:solidFill>
              <a:effectLst>
                <a:outerShdw blurRad="38100" dist="25400" dir="5400000" algn="ctr" rotWithShape="0">
                  <a:srgbClr val="6E747A">
                    <a:alpha val="43000"/>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5220072" y="1772816"/>
            <a:ext cx="2664296" cy="237626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677545"/>
            <a:ext cx="7772400" cy="2536825"/>
          </a:xfrm>
        </p:spPr>
        <p:txBody>
          <a:bodyPr>
            <a:normAutofit/>
          </a:bodyPr>
          <a:lstStyle/>
          <a:p>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“生命健康经典导读”课程</a:t>
            </a:r>
            <a:r>
              <a:rPr lang="en-US"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r>
            <a:br>
              <a:rPr lang="en-US"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第三节</a:t>
            </a:r>
            <a:r>
              <a:rPr lang="en-US"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r>
            <a:br>
              <a:rPr lang="en-US"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r>
              <a:rPr lang="zh-CN" altLang="en-US" sz="3600" b="1" dirty="0" smtClean="0"/>
              <a:t>中西文学经典中的疾病与</a:t>
            </a:r>
            <a:r>
              <a:rPr lang="zh-CN" altLang="en-US" sz="3600" b="1" dirty="0" smtClean="0"/>
              <a:t>医学（下）</a:t>
            </a:r>
            <a:endParaRPr lang="zh-CN" altLang="en-US" sz="3600" b="1" dirty="0" smtClean="0"/>
          </a:p>
        </p:txBody>
      </p:sp>
      <p:sp>
        <p:nvSpPr>
          <p:cNvPr id="3" name="副标题 2"/>
          <p:cNvSpPr>
            <a:spLocks noGrp="1"/>
          </p:cNvSpPr>
          <p:nvPr>
            <p:ph type="subTitle" idx="1"/>
          </p:nvPr>
        </p:nvSpPr>
        <p:spPr>
          <a:xfrm>
            <a:off x="1470660" y="4732392"/>
            <a:ext cx="6400800" cy="1224136"/>
          </a:xfrm>
        </p:spPr>
        <p:txBody>
          <a:bodyPr>
            <a:normAutofit/>
          </a:bodyPr>
          <a:lstStyle/>
          <a:p>
            <a:r>
              <a:rPr lang="zh-CN" altLang="en-US" b="1" dirty="0" smtClean="0"/>
              <a:t>杨晓霖</a:t>
            </a:r>
            <a:endParaRPr lang="en-US" altLang="zh-CN" b="1" dirty="0" smtClean="0"/>
          </a:p>
          <a:p>
            <a:r>
              <a:rPr lang="zh-CN" altLang="en-US" b="1" dirty="0" smtClean="0"/>
              <a:t>通识教育部</a:t>
            </a:r>
            <a:endParaRPr lang="zh-CN" alt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smtClean="0"/>
              <a:t>中西文学经典中的疾病与医学</a:t>
            </a:r>
            <a:endParaRPr lang="zh-CN" altLang="en-US" dirty="0"/>
          </a:p>
        </p:txBody>
      </p:sp>
      <p:sp>
        <p:nvSpPr>
          <p:cNvPr id="6" name="内容占位符 5"/>
          <p:cNvSpPr>
            <a:spLocks noGrp="1"/>
          </p:cNvSpPr>
          <p:nvPr>
            <p:ph idx="1"/>
          </p:nvPr>
        </p:nvSpPr>
        <p:spPr>
          <a:xfrm>
            <a:off x="827584" y="1628800"/>
            <a:ext cx="7272808" cy="4525963"/>
          </a:xfrm>
        </p:spPr>
        <p:txBody>
          <a:bodyPr/>
          <a:lstStyle/>
          <a:p>
            <a:pPr marL="514350" indent="-514350">
              <a:buNone/>
            </a:pPr>
            <a:r>
              <a:rPr lang="zh-CN" altLang="en-US" b="1" dirty="0" smtClean="0">
                <a:gradFill>
                  <a:gsLst>
                    <a:gs pos="0">
                      <a:srgbClr val="007BD3"/>
                    </a:gs>
                    <a:gs pos="100000">
                      <a:srgbClr val="034373"/>
                    </a:gs>
                  </a:gsLst>
                  <a:lin scaled="0"/>
                </a:gradFill>
              </a:rPr>
              <a:t>（</a:t>
            </a:r>
            <a:r>
              <a:rPr lang="en-US" altLang="zh-CN" b="1" dirty="0" smtClean="0">
                <a:gradFill>
                  <a:gsLst>
                    <a:gs pos="0">
                      <a:srgbClr val="007BD3"/>
                    </a:gs>
                    <a:gs pos="100000">
                      <a:srgbClr val="034373"/>
                    </a:gs>
                  </a:gsLst>
                  <a:lin scaled="0"/>
                </a:gradFill>
              </a:rPr>
              <a:t>2</a:t>
            </a:r>
            <a:r>
              <a:rPr lang="zh-CN" altLang="en-US" b="1" dirty="0" smtClean="0">
                <a:gradFill>
                  <a:gsLst>
                    <a:gs pos="0">
                      <a:srgbClr val="007BD3"/>
                    </a:gs>
                    <a:gs pos="100000">
                      <a:srgbClr val="034373"/>
                    </a:gs>
                  </a:gsLst>
                  <a:lin scaled="0"/>
                </a:gradFill>
              </a:rPr>
              <a:t>）文学中的疾病与瘟疫</a:t>
            </a:r>
            <a:endParaRPr lang="en-US" altLang="zh-CN" b="1" dirty="0" smtClean="0">
              <a:gradFill>
                <a:gsLst>
                  <a:gs pos="0">
                    <a:srgbClr val="007BD3"/>
                  </a:gs>
                  <a:gs pos="100000">
                    <a:srgbClr val="034373"/>
                  </a:gs>
                </a:gsLst>
                <a:lin scaled="0"/>
              </a:gradFill>
            </a:endParaRPr>
          </a:p>
          <a:p>
            <a:pPr marL="514350" indent="-514350">
              <a:buNone/>
            </a:pPr>
            <a:endParaRPr lang="en-US" altLang="zh-CN" dirty="0" smtClean="0"/>
          </a:p>
          <a:p>
            <a:pPr marL="514350" indent="-514350">
              <a:buNone/>
            </a:pPr>
            <a:r>
              <a:rPr lang="zh-CN" altLang="en-US" dirty="0" smtClean="0"/>
              <a:t>中国文学中的疾病描述</a:t>
            </a:r>
            <a:endParaRPr lang="en-US" altLang="zh-CN" dirty="0" smtClean="0"/>
          </a:p>
          <a:p>
            <a:pPr marL="514350" indent="-514350">
              <a:buNone/>
            </a:pPr>
            <a:endParaRPr lang="en-US" altLang="zh-CN" dirty="0" smtClean="0"/>
          </a:p>
          <a:p>
            <a:pPr marL="514350" indent="-514350">
              <a:buNone/>
            </a:pPr>
            <a:r>
              <a:rPr lang="zh-CN" altLang="en-US" sz="4000" b="1" dirty="0" smtClean="0">
                <a:ln w="22225">
                  <a:solidFill>
                    <a:schemeClr val="accent2"/>
                  </a:solidFill>
                  <a:prstDash val="solid"/>
                </a:ln>
                <a:solidFill>
                  <a:schemeClr val="accent2">
                    <a:lumMod val="40000"/>
                    <a:lumOff val="60000"/>
                  </a:schemeClr>
                </a:solidFill>
                <a:latin typeface="+mj-lt"/>
                <a:ea typeface="+mj-ea"/>
                <a:cs typeface="+mj-cs"/>
              </a:rPr>
              <a:t>中国文学中的疾病应对</a:t>
            </a:r>
            <a:endParaRPr lang="en-US" altLang="zh-CN" sz="4000" b="1" dirty="0" smtClean="0">
              <a:ln w="22225">
                <a:solidFill>
                  <a:schemeClr val="accent2"/>
                </a:solidFill>
                <a:prstDash val="solid"/>
              </a:ln>
              <a:solidFill>
                <a:schemeClr val="accent2">
                  <a:lumMod val="40000"/>
                  <a:lumOff val="60000"/>
                </a:schemeClr>
              </a:solidFill>
              <a:latin typeface="+mj-lt"/>
              <a:ea typeface="+mj-ea"/>
              <a:cs typeface="+mj-cs"/>
            </a:endParaRPr>
          </a:p>
          <a:p>
            <a:pPr marL="514350" indent="-514350">
              <a:buNone/>
            </a:pPr>
            <a:endParaRPr lang="en-US" altLang="zh-CN" dirty="0" smtClean="0"/>
          </a:p>
          <a:p>
            <a:pPr marL="514350" indent="-514350">
              <a:buNone/>
            </a:pPr>
            <a:r>
              <a:rPr lang="zh-CN" altLang="en-US" dirty="0" smtClean="0"/>
              <a:t>西方文学中的瘟疫故事</a:t>
            </a:r>
            <a:endParaRPr lang="zh-CN" altLang="en-US" dirty="0" smtClean="0">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06680"/>
            <a:ext cx="8229600" cy="685800"/>
          </a:xfrm>
        </p:spPr>
        <p:txBody>
          <a:bodyPr>
            <a:normAutofit fontScale="90000"/>
          </a:bodyPr>
          <a:lstStyle/>
          <a:p>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本节内容提要</a:t>
            </a:r>
          </a:p>
        </p:txBody>
      </p:sp>
      <p:sp>
        <p:nvSpPr>
          <p:cNvPr id="3" name="内容占位符 2"/>
          <p:cNvSpPr>
            <a:spLocks noGrp="1"/>
          </p:cNvSpPr>
          <p:nvPr>
            <p:ph sz="half" idx="1"/>
          </p:nvPr>
        </p:nvSpPr>
        <p:spPr>
          <a:xfrm>
            <a:off x="387985" y="721995"/>
            <a:ext cx="4392295" cy="6003925"/>
          </a:xfrm>
        </p:spPr>
        <p:txBody>
          <a:bodyPr>
            <a:normAutofit fontScale="92500" lnSpcReduction="20000"/>
          </a:bodyPr>
          <a:lstStyle/>
          <a:p>
            <a:pPr marL="514350" indent="-514350">
              <a:buNone/>
            </a:pP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一、</a:t>
            </a:r>
            <a:r>
              <a:rPr lang="en-US"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课前内容回顾</a:t>
            </a:r>
            <a:endParaRPr lang="en-US"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pPr marL="514350" indent="-514350">
              <a:buNone/>
            </a:pPr>
            <a:endParaRPr lang="en-US" altLang="zh-CN" dirty="0" smtClean="0"/>
          </a:p>
          <a:p>
            <a:pPr marL="514350" indent="-514350">
              <a:buNone/>
            </a:pP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二、本节涵盖维度</a:t>
            </a:r>
            <a:endParaRPr lang="en-US"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pPr marL="514350" indent="-514350">
              <a:buNone/>
            </a:pPr>
            <a:r>
              <a:rPr lang="zh-CN" altLang="en-US" sz="2400" b="1" dirty="0" smtClean="0"/>
              <a:t>中西文学经典中的疾病与医学</a:t>
            </a:r>
            <a:endParaRPr lang="en-US" altLang="zh-CN" sz="2400" b="1" dirty="0" smtClean="0"/>
          </a:p>
          <a:p>
            <a:pPr marL="514350" indent="-514350">
              <a:buNone/>
            </a:pPr>
            <a:r>
              <a:rPr lang="zh-CN" altLang="en-US" sz="2400"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rPr>
              <a:t>（</a:t>
            </a:r>
            <a:r>
              <a:rPr lang="en-US" altLang="zh-CN" sz="2400"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rPr>
              <a:t>1</a:t>
            </a:r>
            <a:r>
              <a:rPr lang="zh-CN" altLang="en-US" sz="2400"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rPr>
              <a:t>）文学与医学的关系</a:t>
            </a:r>
            <a:endParaRPr lang="en-US" altLang="zh-CN" sz="2400"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endParaRPr>
          </a:p>
          <a:p>
            <a:pPr marL="514350" indent="-514350">
              <a:buNone/>
            </a:pPr>
            <a:r>
              <a:rPr lang="zh-CN" altLang="en-US" sz="2400" dirty="0" smtClean="0"/>
              <a:t>中国文学与医学的故事</a:t>
            </a:r>
            <a:endParaRPr lang="en-US" altLang="zh-CN" sz="2400" dirty="0" smtClean="0"/>
          </a:p>
          <a:p>
            <a:pPr marL="514350" indent="-514350">
              <a:buNone/>
            </a:pPr>
            <a:r>
              <a:rPr lang="zh-CN" altLang="en-US" sz="2400" dirty="0" smtClean="0"/>
              <a:t>西方文学与医学的故事</a:t>
            </a:r>
            <a:endParaRPr lang="en-US" altLang="zh-CN" sz="2400" dirty="0" smtClean="0"/>
          </a:p>
          <a:p>
            <a:pPr marL="514350" indent="-514350">
              <a:buNone/>
            </a:pPr>
            <a:r>
              <a:rPr lang="zh-CN" altLang="en-US" sz="2400" b="1" dirty="0" smtClean="0">
                <a:gradFill>
                  <a:gsLst>
                    <a:gs pos="0">
                      <a:srgbClr val="007BD3"/>
                    </a:gs>
                    <a:gs pos="100000">
                      <a:srgbClr val="034373"/>
                    </a:gs>
                  </a:gsLst>
                  <a:lin scaled="0"/>
                </a:gradFill>
              </a:rPr>
              <a:t>（</a:t>
            </a:r>
            <a:r>
              <a:rPr lang="en-US" altLang="zh-CN" sz="2400" b="1" dirty="0" smtClean="0">
                <a:gradFill>
                  <a:gsLst>
                    <a:gs pos="0">
                      <a:srgbClr val="007BD3"/>
                    </a:gs>
                    <a:gs pos="100000">
                      <a:srgbClr val="034373"/>
                    </a:gs>
                  </a:gsLst>
                  <a:lin scaled="0"/>
                </a:gradFill>
              </a:rPr>
              <a:t>2</a:t>
            </a:r>
            <a:r>
              <a:rPr lang="zh-CN" altLang="en-US" sz="2400" b="1" dirty="0" smtClean="0">
                <a:gradFill>
                  <a:gsLst>
                    <a:gs pos="0">
                      <a:srgbClr val="007BD3"/>
                    </a:gs>
                    <a:gs pos="100000">
                      <a:srgbClr val="034373"/>
                    </a:gs>
                  </a:gsLst>
                  <a:lin scaled="0"/>
                </a:gradFill>
              </a:rPr>
              <a:t>）文学中的疾病与瘟疫</a:t>
            </a:r>
            <a:endParaRPr lang="en-US" altLang="zh-CN" sz="2400" b="1" dirty="0" smtClean="0">
              <a:gradFill>
                <a:gsLst>
                  <a:gs pos="0">
                    <a:srgbClr val="007BD3"/>
                  </a:gs>
                  <a:gs pos="100000">
                    <a:srgbClr val="034373"/>
                  </a:gs>
                </a:gsLst>
                <a:lin scaled="0"/>
              </a:gradFill>
            </a:endParaRPr>
          </a:p>
          <a:p>
            <a:pPr marL="514350" indent="-514350">
              <a:buNone/>
            </a:pPr>
            <a:r>
              <a:rPr lang="zh-CN" altLang="en-US" sz="2400" dirty="0" smtClean="0"/>
              <a:t>中国文学中的疾病描述</a:t>
            </a:r>
            <a:endParaRPr lang="en-US" altLang="zh-CN" sz="2400" dirty="0" smtClean="0"/>
          </a:p>
          <a:p>
            <a:pPr marL="514350" indent="-514350">
              <a:buNone/>
            </a:pPr>
            <a:r>
              <a:rPr lang="zh-CN" altLang="en-US" sz="2400" dirty="0" smtClean="0"/>
              <a:t>中国文学中的疾病应对</a:t>
            </a:r>
            <a:endParaRPr lang="en-US" altLang="zh-CN" sz="2400" dirty="0" smtClean="0"/>
          </a:p>
          <a:p>
            <a:pPr marL="514350" indent="-514350">
              <a:buNone/>
            </a:pPr>
            <a:r>
              <a:rPr lang="zh-CN" altLang="en-US" sz="2400" dirty="0" smtClean="0"/>
              <a:t>西方文学中的瘟疫故事</a:t>
            </a:r>
            <a:endParaRPr lang="en-US" altLang="zh-CN" sz="2400" dirty="0" smtClean="0"/>
          </a:p>
          <a:p>
            <a:pPr marL="514350" indent="-514350">
              <a:buNone/>
            </a:pPr>
            <a:r>
              <a:rPr lang="zh-CN" altLang="en-US" sz="2400" b="1" dirty="0" smtClean="0">
                <a:gradFill>
                  <a:gsLst>
                    <a:gs pos="0">
                      <a:srgbClr val="007BD3"/>
                    </a:gs>
                    <a:gs pos="100000">
                      <a:srgbClr val="034373"/>
                    </a:gs>
                  </a:gsLst>
                  <a:lin scaled="0"/>
                </a:gradFill>
              </a:rPr>
              <a:t>（</a:t>
            </a:r>
            <a:r>
              <a:rPr lang="en-US" altLang="zh-CN" sz="2400" b="1" dirty="0" smtClean="0">
                <a:gradFill>
                  <a:gsLst>
                    <a:gs pos="0">
                      <a:srgbClr val="007BD3"/>
                    </a:gs>
                    <a:gs pos="100000">
                      <a:srgbClr val="034373"/>
                    </a:gs>
                  </a:gsLst>
                  <a:lin scaled="0"/>
                </a:gradFill>
              </a:rPr>
              <a:t>3</a:t>
            </a:r>
            <a:r>
              <a:rPr lang="zh-CN" altLang="en-US" sz="2400" b="1" dirty="0" smtClean="0">
                <a:gradFill>
                  <a:gsLst>
                    <a:gs pos="0">
                      <a:srgbClr val="007BD3"/>
                    </a:gs>
                    <a:gs pos="100000">
                      <a:srgbClr val="034373"/>
                    </a:gs>
                  </a:gsLst>
                  <a:lin scaled="0"/>
                </a:gradFill>
              </a:rPr>
              <a:t>）疾病文学叙事经典选读</a:t>
            </a:r>
            <a:endParaRPr lang="en-US" altLang="zh-CN" sz="2400" b="1" dirty="0" smtClean="0">
              <a:gradFill>
                <a:gsLst>
                  <a:gs pos="0">
                    <a:srgbClr val="007BD3"/>
                  </a:gs>
                  <a:gs pos="100000">
                    <a:srgbClr val="034373"/>
                  </a:gs>
                </a:gsLst>
                <a:lin scaled="0"/>
              </a:gradFill>
            </a:endParaRPr>
          </a:p>
          <a:p>
            <a:pPr marL="514350" indent="-514350">
              <a:buNone/>
            </a:pPr>
            <a:r>
              <a:rPr lang="zh-CN" altLang="en-US" sz="2400" dirty="0" smtClean="0"/>
              <a:t>托尔斯泰的</a:t>
            </a:r>
            <a:r>
              <a:rPr lang="en-US" altLang="zh-CN" sz="2000" dirty="0" smtClean="0">
                <a:ln w="22225">
                  <a:solidFill>
                    <a:schemeClr val="accent2"/>
                  </a:solidFill>
                  <a:prstDash val="solid"/>
                </a:ln>
                <a:solidFill>
                  <a:schemeClr val="accent2">
                    <a:lumMod val="40000"/>
                    <a:lumOff val="60000"/>
                  </a:schemeClr>
                </a:solidFill>
              </a:rPr>
              <a:t>《</a:t>
            </a:r>
            <a:r>
              <a:rPr lang="zh-CN" altLang="en-US" sz="2000" dirty="0" smtClean="0">
                <a:ln w="22225">
                  <a:solidFill>
                    <a:schemeClr val="accent2"/>
                  </a:solidFill>
                  <a:prstDash val="solid"/>
                </a:ln>
                <a:solidFill>
                  <a:schemeClr val="accent2">
                    <a:lumMod val="40000"/>
                    <a:lumOff val="60000"/>
                  </a:schemeClr>
                </a:solidFill>
              </a:rPr>
              <a:t>伊万伊里奇之死</a:t>
            </a:r>
            <a:r>
              <a:rPr lang="en-US" altLang="zh-CN" sz="2000" dirty="0" smtClean="0">
                <a:ln w="22225">
                  <a:solidFill>
                    <a:schemeClr val="accent2"/>
                  </a:solidFill>
                  <a:prstDash val="solid"/>
                </a:ln>
                <a:solidFill>
                  <a:schemeClr val="accent2">
                    <a:lumMod val="40000"/>
                    <a:lumOff val="60000"/>
                  </a:schemeClr>
                </a:solidFill>
              </a:rPr>
              <a:t>》</a:t>
            </a:r>
          </a:p>
          <a:p>
            <a:pPr marL="514350" indent="-514350">
              <a:buNone/>
            </a:pPr>
            <a:r>
              <a:rPr lang="zh-CN" altLang="zh-CN" sz="2300" dirty="0" smtClean="0"/>
              <a:t>索尔仁尼琴的</a:t>
            </a:r>
            <a:r>
              <a:rPr lang="zh-CN" altLang="zh-CN" sz="2000" dirty="0" smtClean="0">
                <a:ln w="22225">
                  <a:solidFill>
                    <a:schemeClr val="accent2"/>
                  </a:solidFill>
                  <a:prstDash val="solid"/>
                </a:ln>
                <a:solidFill>
                  <a:schemeClr val="accent2">
                    <a:lumMod val="40000"/>
                    <a:lumOff val="60000"/>
                  </a:schemeClr>
                </a:solidFill>
              </a:rPr>
              <a:t>《癌症楼》</a:t>
            </a:r>
            <a:endParaRPr lang="en-US" altLang="zh-CN" sz="2400" b="1" dirty="0" smtClean="0">
              <a:gradFill>
                <a:gsLst>
                  <a:gs pos="0">
                    <a:srgbClr val="007BD3"/>
                  </a:gs>
                  <a:gs pos="100000">
                    <a:srgbClr val="034373"/>
                  </a:gs>
                </a:gsLst>
                <a:lin scaled="0"/>
              </a:gradFill>
            </a:endParaRPr>
          </a:p>
          <a:p>
            <a:pPr marL="514350" indent="-514350">
              <a:buNone/>
            </a:pPr>
            <a:r>
              <a:rPr lang="zh-CN" altLang="en-US" sz="2400" dirty="0" smtClean="0"/>
              <a:t>穆尔勒医生的</a:t>
            </a:r>
            <a:r>
              <a:rPr lang="en-US" altLang="zh-CN" sz="2000" dirty="0" smtClean="0">
                <a:ln w="22225">
                  <a:solidFill>
                    <a:schemeClr val="accent2"/>
                  </a:solidFill>
                  <a:prstDash val="solid"/>
                </a:ln>
                <a:solidFill>
                  <a:schemeClr val="accent2">
                    <a:lumMod val="40000"/>
                    <a:lumOff val="60000"/>
                  </a:schemeClr>
                </a:solidFill>
              </a:rPr>
              <a:t>《</a:t>
            </a:r>
            <a:r>
              <a:rPr lang="zh-CN" altLang="en-US" sz="2000" dirty="0" smtClean="0">
                <a:ln w="22225">
                  <a:solidFill>
                    <a:schemeClr val="accent2"/>
                  </a:solidFill>
                  <a:prstDash val="solid"/>
                </a:ln>
                <a:solidFill>
                  <a:schemeClr val="accent2">
                    <a:lumMod val="40000"/>
                    <a:lumOff val="60000"/>
                  </a:schemeClr>
                </a:solidFill>
              </a:rPr>
              <a:t>莫奈拒绝手术</a:t>
            </a:r>
            <a:r>
              <a:rPr lang="en-US" altLang="zh-CN" sz="2000" dirty="0" smtClean="0">
                <a:ln w="22225">
                  <a:solidFill>
                    <a:schemeClr val="accent2"/>
                  </a:solidFill>
                  <a:prstDash val="solid"/>
                </a:ln>
                <a:solidFill>
                  <a:schemeClr val="accent2">
                    <a:lumMod val="40000"/>
                    <a:lumOff val="60000"/>
                  </a:schemeClr>
                </a:solidFill>
              </a:rPr>
              <a:t>》</a:t>
            </a:r>
            <a:r>
              <a:rPr lang="en-US" altLang="zh-CN" sz="2400" dirty="0" smtClean="0"/>
              <a:t> </a:t>
            </a:r>
          </a:p>
          <a:p>
            <a:pPr marL="514350" indent="-514350">
              <a:buNone/>
            </a:pPr>
            <a:endParaRPr lang="en-US" altLang="zh-CN" dirty="0" smtClean="0">
              <a:ln w="22225">
                <a:solidFill>
                  <a:schemeClr val="accent2"/>
                </a:solidFill>
                <a:prstDash val="solid"/>
              </a:ln>
              <a:solidFill>
                <a:schemeClr val="accent2">
                  <a:lumMod val="40000"/>
                  <a:lumOff val="60000"/>
                </a:schemeClr>
              </a:solidFill>
              <a:effectLst/>
            </a:endParaRPr>
          </a:p>
          <a:p>
            <a:pPr marL="514350" indent="-514350">
              <a:buNone/>
            </a:pP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三、课后阅读与思考</a:t>
            </a:r>
            <a:endParaRPr lang="en-US"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a:p>
            <a:pPr marL="514350" indent="-514350">
              <a:buAutoNum type="arabicPeriod"/>
            </a:pPr>
            <a:endParaRPr lang="en-US"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内容占位符 3"/>
          <p:cNvSpPr>
            <a:spLocks noGrp="1"/>
          </p:cNvSpPr>
          <p:nvPr>
            <p:ph sz="half" idx="2"/>
          </p:nvPr>
        </p:nvSpPr>
        <p:spPr>
          <a:xfrm>
            <a:off x="5724128" y="1600200"/>
            <a:ext cx="2808312" cy="4525963"/>
          </a:xfrm>
        </p:spPr>
        <p:txBody>
          <a:bodyPr>
            <a:normAutofit fontScale="92500" lnSpcReduction="20000"/>
          </a:bodyPr>
          <a:lstStyle/>
          <a:p>
            <a:pPr>
              <a:buNone/>
            </a:pPr>
            <a:endParaRPr lang="zh-CN" altLang="en-US" dirty="0"/>
          </a:p>
        </p:txBody>
      </p:sp>
      <p:pic>
        <p:nvPicPr>
          <p:cNvPr id="6" name="Picture 2" descr="C:\Users\Administrator\Documents\Tencent Files\552089322\Image\C2C\PN9(G]94OMD3S67E6{%1X6I.png"/>
          <p:cNvPicPr>
            <a:picLocks noChangeAspect="1" noChangeArrowheads="1"/>
          </p:cNvPicPr>
          <p:nvPr/>
        </p:nvPicPr>
        <p:blipFill>
          <a:blip r:embed="rId3" cstate="print"/>
          <a:srcRect/>
          <a:stretch>
            <a:fillRect/>
          </a:stretch>
        </p:blipFill>
        <p:spPr bwMode="auto">
          <a:xfrm>
            <a:off x="5046345" y="1060450"/>
            <a:ext cx="3714750" cy="525272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7310"/>
            <a:ext cx="8229600" cy="735330"/>
          </a:xfrm>
        </p:spPr>
        <p:txBody>
          <a:bodyPr>
            <a:normAutofit fontScale="90000"/>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中国文学中的疾病与瘟疫</a:t>
            </a:r>
          </a:p>
        </p:txBody>
      </p:sp>
      <p:sp>
        <p:nvSpPr>
          <p:cNvPr id="3" name="内容占位符 2"/>
          <p:cNvSpPr>
            <a:spLocks noGrp="1"/>
          </p:cNvSpPr>
          <p:nvPr>
            <p:ph sz="half" idx="1"/>
          </p:nvPr>
        </p:nvSpPr>
        <p:spPr>
          <a:xfrm>
            <a:off x="228600" y="803275"/>
            <a:ext cx="4744720" cy="5659755"/>
          </a:xfrm>
        </p:spPr>
        <p:txBody>
          <a:bodyPr>
            <a:normAutofit fontScale="77500" lnSpcReduction="20000"/>
          </a:bodyPr>
          <a:lstStyle/>
          <a:p>
            <a:pPr>
              <a:lnSpc>
                <a:spcPct val="120000"/>
              </a:lnSpc>
              <a:spcBef>
                <a:spcPts val="0"/>
              </a:spcBef>
              <a:buNone/>
            </a:pPr>
            <a:r>
              <a:rPr lang="zh-CN" altLang="en-US" dirty="0" smtClean="0"/>
              <a:t> </a:t>
            </a:r>
            <a:r>
              <a:rPr lang="zh-CN" altLang="en-US" b="1" dirty="0" smtClean="0"/>
              <a:t>半盏屠苏犹未举，灯前小草写桃符</a:t>
            </a:r>
            <a:r>
              <a:rPr lang="zh-CN" altLang="en-US" dirty="0" smtClean="0"/>
              <a:t>。</a:t>
            </a:r>
            <a:endParaRPr lang="en-US" altLang="zh-CN" dirty="0" smtClean="0"/>
          </a:p>
          <a:p>
            <a:pPr>
              <a:lnSpc>
                <a:spcPct val="120000"/>
              </a:lnSpc>
              <a:spcBef>
                <a:spcPts val="0"/>
              </a:spcBef>
              <a:buNone/>
            </a:pPr>
            <a:endParaRPr lang="zh-CN" altLang="zh-CN" dirty="0" smtClean="0"/>
          </a:p>
          <a:p>
            <a:pPr>
              <a:lnSpc>
                <a:spcPct val="120000"/>
              </a:lnSpc>
              <a:spcBef>
                <a:spcPts val="0"/>
              </a:spcBef>
              <a:buNone/>
            </a:pPr>
            <a:r>
              <a:rPr lang="zh-CN" altLang="zh-CN" dirty="0" smtClean="0"/>
              <a:t>     古人制屠苏酒怯瘟病。据传是</a:t>
            </a:r>
            <a:r>
              <a:rPr lang="zh-CN"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华佗</a:t>
            </a:r>
            <a:r>
              <a:rPr lang="zh-CN" altLang="zh-CN" dirty="0" smtClean="0"/>
              <a:t>创制</a:t>
            </a:r>
            <a:r>
              <a:rPr lang="zh-CN" altLang="en-US" dirty="0" smtClean="0"/>
              <a:t>。明代李时珍</a:t>
            </a:r>
            <a:r>
              <a:rPr lang="en-US" altLang="zh-CN" dirty="0" smtClean="0"/>
              <a:t>《</a:t>
            </a:r>
            <a:r>
              <a:rPr lang="zh-CN" altLang="en-US" dirty="0" smtClean="0"/>
              <a:t>本草纲目</a:t>
            </a:r>
            <a:r>
              <a:rPr lang="en-US" altLang="zh-CN" dirty="0" smtClean="0"/>
              <a:t>》</a:t>
            </a:r>
            <a:r>
              <a:rPr lang="zh-CN" altLang="en-US" dirty="0" smtClean="0"/>
              <a:t>：</a:t>
            </a:r>
            <a:r>
              <a:rPr lang="zh-CN" altLang="zh-CN" dirty="0" smtClean="0"/>
              <a:t>“</a:t>
            </a:r>
            <a:r>
              <a:rPr lang="zh-CN" altLang="en-US" dirty="0" smtClean="0"/>
              <a:t>屠苏酒，陈延之</a:t>
            </a:r>
            <a:r>
              <a:rPr lang="en-US" altLang="zh-CN" dirty="0" smtClean="0"/>
              <a:t>《</a:t>
            </a:r>
            <a:r>
              <a:rPr lang="zh-CN" altLang="en-US" dirty="0" smtClean="0"/>
              <a:t>小品方</a:t>
            </a:r>
            <a:r>
              <a:rPr lang="en-US" altLang="zh-CN" dirty="0" smtClean="0"/>
              <a:t>》</a:t>
            </a:r>
            <a:r>
              <a:rPr lang="zh-CN" altLang="en-US" dirty="0" smtClean="0"/>
              <a:t>云，“此华佗方也”，元旦饮之，</a:t>
            </a:r>
            <a:r>
              <a:rPr lang="zh-CN" altLang="zh-CN" dirty="0" smtClean="0"/>
              <a:t>辟</a:t>
            </a:r>
            <a:r>
              <a:rPr lang="zh-CN" altLang="en-US" dirty="0" smtClean="0"/>
              <a:t>疫疠一切不正之气。”</a:t>
            </a:r>
            <a:endParaRPr lang="zh-CN" altLang="zh-CN" dirty="0" smtClean="0"/>
          </a:p>
          <a:p>
            <a:pPr>
              <a:lnSpc>
                <a:spcPct val="120000"/>
              </a:lnSpc>
              <a:spcBef>
                <a:spcPts val="0"/>
              </a:spcBef>
              <a:buNone/>
            </a:pPr>
            <a:r>
              <a:rPr lang="zh-CN" altLang="en-US" dirty="0" smtClean="0"/>
              <a:t>     药王</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孙思邈</a:t>
            </a:r>
            <a:r>
              <a:rPr lang="en-US" altLang="zh-CN" dirty="0" smtClean="0"/>
              <a:t>《</a:t>
            </a:r>
            <a:r>
              <a:rPr lang="zh-CN" altLang="en-US" dirty="0" smtClean="0"/>
              <a:t>屠苏饮论</a:t>
            </a:r>
            <a:r>
              <a:rPr lang="en-US" altLang="zh-CN" dirty="0" smtClean="0"/>
              <a:t>》</a:t>
            </a:r>
            <a:r>
              <a:rPr lang="zh-CN" altLang="en-US" dirty="0" smtClean="0"/>
              <a:t>：“屠”就是屠绝鬼炁，“苏”就是苏醒人魂，可以“一人饮之，一家无疾；一家饮之，一里无病。”</a:t>
            </a:r>
            <a:endParaRPr lang="en-US" altLang="zh-CN" dirty="0" smtClean="0"/>
          </a:p>
          <a:p>
            <a:pPr>
              <a:lnSpc>
                <a:spcPct val="120000"/>
              </a:lnSpc>
              <a:spcBef>
                <a:spcPts val="0"/>
              </a:spcBef>
              <a:buNone/>
            </a:pPr>
            <a:r>
              <a:rPr lang="zh-CN" altLang="en-US" dirty="0" smtClean="0"/>
              <a:t>     </a:t>
            </a:r>
          </a:p>
          <a:p>
            <a:pPr>
              <a:lnSpc>
                <a:spcPct val="120000"/>
              </a:lnSpc>
              <a:spcBef>
                <a:spcPts val="0"/>
              </a:spcBef>
              <a:buNone/>
            </a:pPr>
            <a:r>
              <a:rPr lang="zh-CN" altLang="en-US" dirty="0" smtClean="0"/>
              <a:t>      孙思邈</a:t>
            </a:r>
            <a:r>
              <a:rPr lang="en-US" altLang="zh-CN" dirty="0" smtClean="0"/>
              <a:t>《</a:t>
            </a:r>
            <a:r>
              <a:rPr lang="zh-CN" altLang="en-US" dirty="0" smtClean="0"/>
              <a:t>备急千金要方</a:t>
            </a:r>
            <a:r>
              <a:rPr lang="en-US" altLang="zh-CN" dirty="0" smtClean="0"/>
              <a:t>》</a:t>
            </a:r>
            <a:r>
              <a:rPr lang="zh-CN" altLang="en-US" dirty="0" smtClean="0"/>
              <a:t>：“饮屠苏，岁旦辟疫气，不染瘟疫及伤寒。</a:t>
            </a:r>
            <a:endParaRPr lang="zh-CN" altLang="en-US" dirty="0"/>
          </a:p>
        </p:txBody>
      </p:sp>
      <p:pic>
        <p:nvPicPr>
          <p:cNvPr id="6145" name="Picture 1" descr="C:\Users\Administrator\AppData\Roaming\Tencent\Users\552089322\QQ\WinTemp\RichOle\BZO4L(G4(HSPB$_59}R5MPJ.png"/>
          <p:cNvPicPr>
            <a:picLocks noChangeAspect="1" noChangeArrowheads="1"/>
          </p:cNvPicPr>
          <p:nvPr/>
        </p:nvPicPr>
        <p:blipFill>
          <a:blip r:embed="rId2" cstate="print"/>
          <a:srcRect/>
          <a:stretch>
            <a:fillRect/>
          </a:stretch>
        </p:blipFill>
        <p:spPr bwMode="auto">
          <a:xfrm>
            <a:off x="4973320" y="708025"/>
            <a:ext cx="4030980" cy="5680075"/>
          </a:xfrm>
          <a:prstGeom prst="rect">
            <a:avLst/>
          </a:prstGeom>
          <a:noFill/>
        </p:spPr>
      </p:pic>
      <p:pic>
        <p:nvPicPr>
          <p:cNvPr id="5" name="内容占位符 4"/>
          <p:cNvPicPr>
            <a:picLocks noGrp="1" noChangeAspect="1"/>
          </p:cNvPicPr>
          <p:nvPr>
            <p:ph sz="half" idx="2"/>
          </p:nvPr>
        </p:nvPicPr>
        <p:blipFill>
          <a:blip r:embed="rId3" cstate="print"/>
          <a:stretch>
            <a:fillRect/>
          </a:stretch>
        </p:blipFill>
        <p:spPr>
          <a:xfrm>
            <a:off x="6832600" y="3665855"/>
            <a:ext cx="457200" cy="3937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45415"/>
            <a:ext cx="8229600" cy="636905"/>
          </a:xfrm>
        </p:spPr>
        <p:txBody>
          <a:bodyPr>
            <a:normAutofit fontScale="90000"/>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中国文学中的疾病与瘟疫</a:t>
            </a:r>
          </a:p>
        </p:txBody>
      </p:sp>
      <p:sp>
        <p:nvSpPr>
          <p:cNvPr id="3" name="内容占位符 2"/>
          <p:cNvSpPr>
            <a:spLocks noGrp="1"/>
          </p:cNvSpPr>
          <p:nvPr>
            <p:ph sz="half" idx="1"/>
          </p:nvPr>
        </p:nvSpPr>
        <p:spPr>
          <a:xfrm>
            <a:off x="457200" y="904240"/>
            <a:ext cx="4038600" cy="5509895"/>
          </a:xfrm>
        </p:spPr>
        <p:txBody>
          <a:bodyPr>
            <a:normAutofit lnSpcReduction="10000"/>
          </a:bodyPr>
          <a:lstStyle/>
          <a:p>
            <a:pPr>
              <a:buNone/>
            </a:pPr>
            <a:endParaRPr lang="en-US" altLang="zh-CN" dirty="0" smtClean="0"/>
          </a:p>
          <a:p>
            <a:pPr>
              <a:buNone/>
            </a:pPr>
            <a:r>
              <a:rPr lang="en-US" altLang="zh-CN" sz="3200" dirty="0" smtClean="0"/>
              <a:t>《</a:t>
            </a:r>
            <a:r>
              <a:rPr lang="zh-CN" altLang="en-US" sz="3200" dirty="0" smtClean="0"/>
              <a:t>荆楚岁时记</a:t>
            </a:r>
            <a:r>
              <a:rPr lang="en-US" altLang="zh-CN" sz="3200" dirty="0" smtClean="0"/>
              <a:t>》</a:t>
            </a:r>
            <a:r>
              <a:rPr lang="zh-CN" altLang="en-US" sz="3200" dirty="0" smtClean="0"/>
              <a:t>： “五月五日，谓之浴兰节”。</a:t>
            </a:r>
            <a:endParaRPr lang="en-US" altLang="zh-CN" sz="3200" dirty="0" smtClean="0"/>
          </a:p>
          <a:p>
            <a:pPr>
              <a:buNone/>
            </a:pPr>
            <a:r>
              <a:rPr lang="zh-CN" altLang="en-US" sz="3200" dirty="0" smtClean="0"/>
              <a:t>   </a:t>
            </a:r>
            <a:r>
              <a:rPr lang="zh-CN" altLang="en-US" sz="320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屈原</a:t>
            </a:r>
            <a:r>
              <a:rPr lang="en-US" altLang="zh-CN" sz="3200" dirty="0" smtClean="0"/>
              <a:t>《</a:t>
            </a:r>
            <a:r>
              <a:rPr lang="zh-CN" altLang="en-US" sz="3200" dirty="0" smtClean="0"/>
              <a:t>九歌</a:t>
            </a:r>
            <a:r>
              <a:rPr lang="en-US" altLang="zh-CN" sz="3200" dirty="0" smtClean="0"/>
              <a:t>·</a:t>
            </a:r>
            <a:r>
              <a:rPr lang="zh-CN" altLang="en-US" sz="3200" dirty="0" smtClean="0"/>
              <a:t>云中君</a:t>
            </a:r>
            <a:r>
              <a:rPr lang="en-US" altLang="zh-CN" sz="3200" dirty="0" smtClean="0"/>
              <a:t>》</a:t>
            </a:r>
            <a:r>
              <a:rPr lang="zh-CN" altLang="en-US" sz="3200" dirty="0" smtClean="0"/>
              <a:t>：“浴兰汤兮沐芳，华采衣兮若英。”古时流传瘟疫，人们在端午时节沐浴熏衣，祛除病菌，远离瘟疫邪气。</a:t>
            </a:r>
            <a:endParaRPr lang="en-US" altLang="zh-CN" sz="3200" dirty="0" smtClean="0"/>
          </a:p>
        </p:txBody>
      </p:sp>
      <p:sp>
        <p:nvSpPr>
          <p:cNvPr id="4" name="内容占位符 3"/>
          <p:cNvSpPr>
            <a:spLocks noGrp="1"/>
          </p:cNvSpPr>
          <p:nvPr>
            <p:ph sz="half" idx="2"/>
          </p:nvPr>
        </p:nvSpPr>
        <p:spPr>
          <a:xfrm>
            <a:off x="4648200" y="1772816"/>
            <a:ext cx="4038600" cy="4353347"/>
          </a:xfrm>
        </p:spPr>
        <p:txBody>
          <a:bodyPr>
            <a:normAutofit lnSpcReduction="10000"/>
          </a:bodyPr>
          <a:lstStyle/>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pPr>
              <a:buNone/>
            </a:pPr>
            <a:r>
              <a:rPr lang="zh-CN" altLang="en-US" dirty="0" smtClean="0"/>
              <a:t>    明代</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高濂</a:t>
            </a:r>
            <a:r>
              <a:rPr lang="zh-CN" altLang="en-US" dirty="0" smtClean="0"/>
              <a:t>的</a:t>
            </a:r>
            <a:r>
              <a:rPr lang="en-US" altLang="zh-CN" dirty="0" smtClean="0"/>
              <a:t>《</a:t>
            </a:r>
            <a:r>
              <a:rPr lang="zh-CN" altLang="en-US" dirty="0" smtClean="0"/>
              <a:t>遵生八笺</a:t>
            </a:r>
            <a:r>
              <a:rPr lang="en-US" altLang="zh-CN" dirty="0" smtClean="0"/>
              <a:t>》</a:t>
            </a:r>
            <a:r>
              <a:rPr lang="zh-CN" altLang="en-US" dirty="0" smtClean="0"/>
              <a:t>则认为浴兰是夏时调摄的重要手段，可“令人不老不病”。</a:t>
            </a:r>
            <a:endParaRPr lang="en-US" altLang="zh-CN" dirty="0" smtClean="0"/>
          </a:p>
        </p:txBody>
      </p:sp>
      <p:pic>
        <p:nvPicPr>
          <p:cNvPr id="35841" name="Picture 1" descr="C:\Users\Administrator\AppData\Roaming\Tencent\Users\552089322\QQ\WinTemp\RichOle\HNW5645@SW(GF4_7UT`X9WU.png"/>
          <p:cNvPicPr>
            <a:picLocks noChangeAspect="1" noChangeArrowheads="1"/>
          </p:cNvPicPr>
          <p:nvPr/>
        </p:nvPicPr>
        <p:blipFill>
          <a:blip r:embed="rId2" cstate="print"/>
          <a:srcRect/>
          <a:stretch>
            <a:fillRect/>
          </a:stretch>
        </p:blipFill>
        <p:spPr bwMode="auto">
          <a:xfrm>
            <a:off x="4510276" y="1238657"/>
            <a:ext cx="4176464" cy="244827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smtClean="0"/>
              <a:t>中西文学经典中的疾病与医学</a:t>
            </a:r>
            <a:endParaRPr lang="zh-CN" altLang="en-US" dirty="0"/>
          </a:p>
        </p:txBody>
      </p:sp>
      <p:sp>
        <p:nvSpPr>
          <p:cNvPr id="6" name="内容占位符 5"/>
          <p:cNvSpPr>
            <a:spLocks noGrp="1"/>
          </p:cNvSpPr>
          <p:nvPr>
            <p:ph idx="1"/>
          </p:nvPr>
        </p:nvSpPr>
        <p:spPr>
          <a:xfrm>
            <a:off x="827584" y="1628800"/>
            <a:ext cx="7272808" cy="4525963"/>
          </a:xfrm>
        </p:spPr>
        <p:txBody>
          <a:bodyPr/>
          <a:lstStyle/>
          <a:p>
            <a:pPr marL="514350" indent="-514350">
              <a:buNone/>
            </a:pPr>
            <a:r>
              <a:rPr lang="zh-CN" altLang="en-US" b="1" dirty="0" smtClean="0">
                <a:gradFill>
                  <a:gsLst>
                    <a:gs pos="0">
                      <a:srgbClr val="007BD3"/>
                    </a:gs>
                    <a:gs pos="100000">
                      <a:srgbClr val="034373"/>
                    </a:gs>
                  </a:gsLst>
                  <a:lin scaled="0"/>
                </a:gradFill>
              </a:rPr>
              <a:t>（</a:t>
            </a:r>
            <a:r>
              <a:rPr lang="en-US" altLang="zh-CN" b="1" dirty="0" smtClean="0">
                <a:gradFill>
                  <a:gsLst>
                    <a:gs pos="0">
                      <a:srgbClr val="007BD3"/>
                    </a:gs>
                    <a:gs pos="100000">
                      <a:srgbClr val="034373"/>
                    </a:gs>
                  </a:gsLst>
                  <a:lin scaled="0"/>
                </a:gradFill>
              </a:rPr>
              <a:t>2</a:t>
            </a:r>
            <a:r>
              <a:rPr lang="zh-CN" altLang="en-US" b="1" dirty="0" smtClean="0">
                <a:gradFill>
                  <a:gsLst>
                    <a:gs pos="0">
                      <a:srgbClr val="007BD3"/>
                    </a:gs>
                    <a:gs pos="100000">
                      <a:srgbClr val="034373"/>
                    </a:gs>
                  </a:gsLst>
                  <a:lin scaled="0"/>
                </a:gradFill>
              </a:rPr>
              <a:t>）文学中的疾病与瘟疫</a:t>
            </a:r>
            <a:endParaRPr lang="en-US" altLang="zh-CN" b="1" dirty="0" smtClean="0">
              <a:gradFill>
                <a:gsLst>
                  <a:gs pos="0">
                    <a:srgbClr val="007BD3"/>
                  </a:gs>
                  <a:gs pos="100000">
                    <a:srgbClr val="034373"/>
                  </a:gs>
                </a:gsLst>
                <a:lin scaled="0"/>
              </a:gradFill>
            </a:endParaRPr>
          </a:p>
          <a:p>
            <a:pPr marL="514350" indent="-514350">
              <a:buNone/>
            </a:pPr>
            <a:endParaRPr lang="en-US" altLang="zh-CN" dirty="0" smtClean="0"/>
          </a:p>
          <a:p>
            <a:pPr marL="514350" indent="-514350">
              <a:buNone/>
            </a:pPr>
            <a:r>
              <a:rPr lang="zh-CN" altLang="en-US" dirty="0" smtClean="0"/>
              <a:t>中国文学中的疾病描述</a:t>
            </a:r>
            <a:endParaRPr lang="en-US" altLang="zh-CN" dirty="0" smtClean="0"/>
          </a:p>
          <a:p>
            <a:pPr marL="514350" indent="-514350">
              <a:buNone/>
            </a:pPr>
            <a:endParaRPr lang="en-US" altLang="zh-CN" dirty="0" smtClean="0"/>
          </a:p>
          <a:p>
            <a:pPr marL="514350" indent="-514350">
              <a:buNone/>
            </a:pPr>
            <a:r>
              <a:rPr lang="zh-CN" altLang="en-US" dirty="0" smtClean="0"/>
              <a:t>中国文学中的疾病应对</a:t>
            </a:r>
            <a:endParaRPr lang="en-US" altLang="zh-CN" dirty="0" smtClean="0"/>
          </a:p>
          <a:p>
            <a:pPr marL="514350" indent="-514350">
              <a:buNone/>
            </a:pPr>
            <a:endParaRPr lang="en-US" altLang="zh-CN" dirty="0" smtClean="0"/>
          </a:p>
          <a:p>
            <a:pPr marL="514350" indent="-514350">
              <a:buNone/>
            </a:pPr>
            <a:r>
              <a:rPr lang="zh-CN" altLang="en-US" sz="4000" b="1" dirty="0" smtClean="0">
                <a:ln w="22225">
                  <a:solidFill>
                    <a:schemeClr val="accent2"/>
                  </a:solidFill>
                  <a:prstDash val="solid"/>
                </a:ln>
                <a:solidFill>
                  <a:schemeClr val="accent2">
                    <a:lumMod val="40000"/>
                    <a:lumOff val="60000"/>
                  </a:schemeClr>
                </a:solidFill>
                <a:latin typeface="+mj-lt"/>
                <a:ea typeface="+mj-ea"/>
                <a:cs typeface="+mj-cs"/>
              </a:rPr>
              <a:t>西方文学中的瘟疫故事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西方文学中的疾病与瘟疫：</a:t>
            </a:r>
            <a:r>
              <a:rPr lang="en-US" altLang="zh-CN" b="1" dirty="0" smtClean="0">
                <a:gradFill>
                  <a:gsLst>
                    <a:gs pos="0">
                      <a:srgbClr val="007BD3"/>
                    </a:gs>
                    <a:gs pos="100000">
                      <a:srgbClr val="034373"/>
                    </a:gs>
                  </a:gsLst>
                  <a:lin scaled="0"/>
                </a:gradFill>
              </a:rPr>
              <a:t/>
            </a:r>
            <a:br>
              <a:rPr lang="en-US" altLang="zh-CN" b="1" dirty="0" smtClean="0">
                <a:gradFill>
                  <a:gsLst>
                    <a:gs pos="0">
                      <a:srgbClr val="007BD3"/>
                    </a:gs>
                    <a:gs pos="100000">
                      <a:srgbClr val="034373"/>
                    </a:gs>
                  </a:gsLst>
                  <a:lin scaled="0"/>
                </a:gradFill>
              </a:rPr>
            </a:br>
            <a:r>
              <a:rPr lang="zh-CN" altLang="en-US" sz="4000" b="1" dirty="0" smtClean="0"/>
              <a:t>经典医学传记小说推介</a:t>
            </a:r>
          </a:p>
        </p:txBody>
      </p:sp>
      <p:sp>
        <p:nvSpPr>
          <p:cNvPr id="3" name="内容占位符 2"/>
          <p:cNvSpPr>
            <a:spLocks noGrp="1"/>
          </p:cNvSpPr>
          <p:nvPr>
            <p:ph sz="half" idx="1"/>
          </p:nvPr>
        </p:nvSpPr>
        <p:spPr>
          <a:xfrm>
            <a:off x="457200" y="1630680"/>
            <a:ext cx="3538855" cy="4783455"/>
          </a:xfrm>
        </p:spPr>
        <p:txBody>
          <a:bodyPr>
            <a:normAutofit fontScale="92500" lnSpcReduction="10000"/>
          </a:bodyPr>
          <a:lstStyle/>
          <a:p>
            <a:pPr>
              <a:buNone/>
            </a:pPr>
            <a:r>
              <a:rPr lang="en-US" altLang="zh-CN" dirty="0" smtClean="0"/>
              <a:t>     </a:t>
            </a:r>
            <a:r>
              <a:rPr lang="zh-CN" altLang="en-US" dirty="0" smtClean="0"/>
              <a:t>法国作家</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帕特里克</a:t>
            </a:r>
            <a:r>
              <a:rPr lang="en-US"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德维尔</a:t>
            </a:r>
            <a:r>
              <a:rPr lang="zh-CN" altLang="en-US" dirty="0" smtClean="0"/>
              <a:t>（</a:t>
            </a:r>
            <a:r>
              <a:rPr lang="en-US" altLang="zh-CN" dirty="0" smtClean="0"/>
              <a:t>Patrick Deville</a:t>
            </a:r>
            <a:r>
              <a:rPr lang="zh-CN" altLang="en-US" dirty="0" smtClean="0"/>
              <a:t>） 的</a:t>
            </a:r>
            <a:r>
              <a:rPr lang="en-US" altLang="zh-CN" dirty="0" smtClean="0"/>
              <a:t>《</a:t>
            </a:r>
            <a:r>
              <a:rPr lang="zh-CN" altLang="en-US" dirty="0" smtClean="0"/>
              <a:t>瘟疫与霍乱</a:t>
            </a:r>
            <a:r>
              <a:rPr lang="en-US" altLang="zh-CN" dirty="0" smtClean="0"/>
              <a:t>》</a:t>
            </a:r>
            <a:r>
              <a:rPr lang="zh-CN" altLang="en-US" dirty="0" smtClean="0"/>
              <a:t>（</a:t>
            </a:r>
            <a:r>
              <a:rPr lang="en-US" altLang="zh-CN" i="1" dirty="0" err="1" smtClean="0"/>
              <a:t>Peste</a:t>
            </a:r>
            <a:r>
              <a:rPr lang="en-US" altLang="zh-CN" i="1" dirty="0" smtClean="0"/>
              <a:t> &amp; </a:t>
            </a:r>
            <a:r>
              <a:rPr lang="en-US" altLang="zh-CN" i="1" dirty="0" err="1" smtClean="0"/>
              <a:t>Choléra</a:t>
            </a:r>
            <a:r>
              <a:rPr lang="zh-CN" altLang="en-US" dirty="0" smtClean="0"/>
              <a:t>）</a:t>
            </a:r>
            <a:endParaRPr lang="en-US" altLang="zh-CN" dirty="0" smtClean="0"/>
          </a:p>
          <a:p>
            <a:pPr>
              <a:buNone/>
            </a:pPr>
            <a:endParaRPr lang="zh-CN" altLang="en-US" dirty="0" smtClean="0"/>
          </a:p>
          <a:p>
            <a:pPr>
              <a:buNone/>
            </a:pPr>
            <a:r>
              <a:rPr lang="zh-CN" altLang="en-US" dirty="0" smtClean="0"/>
              <a:t>     用文学手法讲述细菌学家、鼠疫杆菌的发现者之一</a:t>
            </a:r>
            <a:r>
              <a:rPr lang="zh-CN"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耶尔森</a:t>
            </a:r>
            <a:r>
              <a:rPr lang="zh-CN" altLang="zh-CN" dirty="0" smtClean="0"/>
              <a:t>（</a:t>
            </a:r>
            <a:r>
              <a:rPr lang="en-US" altLang="zh-CN" dirty="0" err="1" smtClean="0"/>
              <a:t>Alexandre</a:t>
            </a:r>
            <a:r>
              <a:rPr lang="en-US" altLang="zh-CN" dirty="0" smtClean="0"/>
              <a:t> </a:t>
            </a:r>
            <a:r>
              <a:rPr lang="en-US" altLang="zh-CN" dirty="0" err="1" smtClean="0"/>
              <a:t>Yersin</a:t>
            </a:r>
            <a:r>
              <a:rPr lang="zh-CN" altLang="en-US" dirty="0" smtClean="0"/>
              <a:t>，</a:t>
            </a:r>
            <a:r>
              <a:rPr lang="en-US" altLang="zh-CN" dirty="0" smtClean="0"/>
              <a:t>1863-1943</a:t>
            </a:r>
            <a:r>
              <a:rPr lang="zh-CN" altLang="zh-CN" dirty="0" smtClean="0"/>
              <a:t>）</a:t>
            </a:r>
            <a:r>
              <a:rPr lang="zh-CN" altLang="en-US" dirty="0" smtClean="0"/>
              <a:t>的生平故事；</a:t>
            </a:r>
            <a:endParaRPr lang="zh-CN" altLang="en-US" dirty="0"/>
          </a:p>
        </p:txBody>
      </p:sp>
      <p:sp>
        <p:nvSpPr>
          <p:cNvPr id="4" name="内容占位符 3"/>
          <p:cNvSpPr>
            <a:spLocks noGrp="1"/>
          </p:cNvSpPr>
          <p:nvPr>
            <p:ph sz="half" idx="2"/>
          </p:nvPr>
        </p:nvSpPr>
        <p:spPr>
          <a:xfrm>
            <a:off x="4648200" y="2564904"/>
            <a:ext cx="4038600" cy="3561259"/>
          </a:xfrm>
        </p:spPr>
        <p:txBody>
          <a:bodyPr>
            <a:normAutofit fontScale="92500" lnSpcReduction="10000"/>
          </a:bodyPr>
          <a:lstStyle/>
          <a:p>
            <a:endParaRPr lang="zh-CN" altLang="en-US" dirty="0"/>
          </a:p>
        </p:txBody>
      </p:sp>
      <p:pic>
        <p:nvPicPr>
          <p:cNvPr id="38914" name="Picture 2" descr="http://epaper.gmw.cn/zhdsb/images/2012-11/07/04/res04_attpic_brief.jpg"/>
          <p:cNvPicPr>
            <a:picLocks noChangeAspect="1" noChangeArrowheads="1"/>
          </p:cNvPicPr>
          <p:nvPr/>
        </p:nvPicPr>
        <p:blipFill>
          <a:blip r:embed="rId2" cstate="print"/>
          <a:srcRect/>
          <a:stretch>
            <a:fillRect/>
          </a:stretch>
        </p:blipFill>
        <p:spPr bwMode="auto">
          <a:xfrm>
            <a:off x="4065905" y="2202815"/>
            <a:ext cx="4676140" cy="28098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85420"/>
            <a:ext cx="8229600" cy="757555"/>
          </a:xfrm>
        </p:spPr>
        <p:txBody>
          <a:bodyPr>
            <a:normAutofit fontScale="90000"/>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西方文学中的疾病与瘟疫</a:t>
            </a:r>
          </a:p>
        </p:txBody>
      </p:sp>
      <p:sp>
        <p:nvSpPr>
          <p:cNvPr id="3" name="内容占位符 2"/>
          <p:cNvSpPr>
            <a:spLocks noGrp="1"/>
          </p:cNvSpPr>
          <p:nvPr>
            <p:ph sz="half" idx="1"/>
          </p:nvPr>
        </p:nvSpPr>
        <p:spPr/>
        <p:txBody>
          <a:bodyPr>
            <a:normAutofit fontScale="92500" lnSpcReduction="10000"/>
          </a:bodyPr>
          <a:lstStyle/>
          <a:p>
            <a:pPr>
              <a:buNone/>
            </a:pP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薄伽丘</a:t>
            </a:r>
            <a:r>
              <a:rPr lang="zh-CN" altLang="en-US" dirty="0" smtClean="0"/>
              <a:t>的</a:t>
            </a:r>
            <a:r>
              <a:rPr lang="en-US" altLang="zh-CN" dirty="0" smtClean="0">
                <a:ln w="22225">
                  <a:solidFill>
                    <a:schemeClr val="accent2"/>
                  </a:solidFill>
                  <a:prstDash val="solid"/>
                </a:ln>
                <a:solidFill>
                  <a:schemeClr val="accent2">
                    <a:lumMod val="40000"/>
                    <a:lumOff val="60000"/>
                  </a:schemeClr>
                </a:solidFill>
              </a:rPr>
              <a:t>《</a:t>
            </a:r>
            <a:r>
              <a:rPr lang="zh-CN" altLang="en-US" dirty="0" smtClean="0">
                <a:ln w="22225">
                  <a:solidFill>
                    <a:schemeClr val="accent2"/>
                  </a:solidFill>
                  <a:prstDash val="solid"/>
                </a:ln>
                <a:solidFill>
                  <a:schemeClr val="accent2">
                    <a:lumMod val="40000"/>
                    <a:lumOff val="60000"/>
                  </a:schemeClr>
                </a:solidFill>
              </a:rPr>
              <a:t>十日谈</a:t>
            </a:r>
            <a:r>
              <a:rPr lang="en-US" altLang="zh-CN" dirty="0" smtClean="0"/>
              <a:t>》</a:t>
            </a:r>
            <a:r>
              <a:rPr lang="zh-CN" altLang="en-US" dirty="0" smtClean="0"/>
              <a:t>（</a:t>
            </a:r>
            <a:r>
              <a:rPr lang="en-US" altLang="zh-CN" dirty="0" smtClean="0"/>
              <a:t>1348 </a:t>
            </a:r>
            <a:r>
              <a:rPr lang="zh-CN" altLang="en-US" dirty="0" smtClean="0"/>
              <a:t>年佛罗伦萨鼠疫）</a:t>
            </a:r>
            <a:endParaRPr lang="en-US" altLang="zh-CN" dirty="0" smtClean="0"/>
          </a:p>
          <a:p>
            <a:pPr>
              <a:buNone/>
            </a:pP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笛福</a:t>
            </a:r>
            <a:r>
              <a:rPr lang="zh-CN" altLang="en-US" dirty="0" smtClean="0"/>
              <a:t>的小说</a:t>
            </a:r>
            <a:r>
              <a:rPr lang="en-US" altLang="zh-CN" dirty="0" smtClean="0">
                <a:ln w="22225">
                  <a:solidFill>
                    <a:schemeClr val="accent2"/>
                  </a:solidFill>
                  <a:prstDash val="solid"/>
                </a:ln>
                <a:solidFill>
                  <a:schemeClr val="accent2">
                    <a:lumMod val="40000"/>
                    <a:lumOff val="60000"/>
                  </a:schemeClr>
                </a:solidFill>
              </a:rPr>
              <a:t>《</a:t>
            </a:r>
            <a:r>
              <a:rPr lang="zh-CN" altLang="en-US" dirty="0" smtClean="0">
                <a:ln w="22225">
                  <a:solidFill>
                    <a:schemeClr val="accent2"/>
                  </a:solidFill>
                  <a:prstDash val="solid"/>
                </a:ln>
                <a:solidFill>
                  <a:schemeClr val="accent2">
                    <a:lumMod val="40000"/>
                    <a:lumOff val="60000"/>
                  </a:schemeClr>
                </a:solidFill>
              </a:rPr>
              <a:t>瘟疫年纪事</a:t>
            </a:r>
            <a:r>
              <a:rPr lang="en-US" altLang="zh-CN" dirty="0" smtClean="0">
                <a:ln w="22225">
                  <a:solidFill>
                    <a:schemeClr val="accent2"/>
                  </a:solidFill>
                  <a:prstDash val="solid"/>
                </a:ln>
                <a:solidFill>
                  <a:schemeClr val="accent2">
                    <a:lumMod val="40000"/>
                    <a:lumOff val="60000"/>
                  </a:schemeClr>
                </a:solidFill>
              </a:rPr>
              <a:t>》</a:t>
            </a:r>
            <a:r>
              <a:rPr lang="zh-CN" altLang="en-US" dirty="0" smtClean="0"/>
              <a:t>（</a:t>
            </a:r>
            <a:r>
              <a:rPr lang="en-US" altLang="zh-CN" dirty="0" smtClean="0"/>
              <a:t>1665 </a:t>
            </a:r>
            <a:r>
              <a:rPr lang="zh-CN" altLang="en-US" dirty="0" smtClean="0"/>
              <a:t>年伦敦鼠疫）</a:t>
            </a:r>
            <a:endParaRPr lang="en-US" altLang="zh-CN" dirty="0" smtClean="0"/>
          </a:p>
          <a:p>
            <a:pPr>
              <a:buNone/>
            </a:pP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爱伦坡</a:t>
            </a:r>
            <a:r>
              <a:rPr lang="zh-CN" altLang="en-US" dirty="0" smtClean="0"/>
              <a:t>的</a:t>
            </a:r>
            <a:r>
              <a:rPr lang="en-US" altLang="zh-CN" dirty="0" smtClean="0">
                <a:ln w="22225">
                  <a:solidFill>
                    <a:schemeClr val="accent2"/>
                  </a:solidFill>
                  <a:prstDash val="solid"/>
                </a:ln>
                <a:solidFill>
                  <a:schemeClr val="accent2">
                    <a:lumMod val="40000"/>
                    <a:lumOff val="60000"/>
                  </a:schemeClr>
                </a:solidFill>
              </a:rPr>
              <a:t>《</a:t>
            </a:r>
            <a:r>
              <a:rPr lang="zh-CN" altLang="en-US" dirty="0" smtClean="0">
                <a:ln w="22225">
                  <a:solidFill>
                    <a:schemeClr val="accent2"/>
                  </a:solidFill>
                  <a:prstDash val="solid"/>
                </a:ln>
                <a:solidFill>
                  <a:schemeClr val="accent2">
                    <a:lumMod val="40000"/>
                    <a:lumOff val="60000"/>
                  </a:schemeClr>
                </a:solidFill>
              </a:rPr>
              <a:t>斯芬克斯</a:t>
            </a:r>
            <a:r>
              <a:rPr lang="en-US" altLang="zh-CN" dirty="0" smtClean="0">
                <a:ln w="22225">
                  <a:solidFill>
                    <a:schemeClr val="accent2"/>
                  </a:solidFill>
                  <a:prstDash val="solid"/>
                </a:ln>
                <a:solidFill>
                  <a:schemeClr val="accent2">
                    <a:lumMod val="40000"/>
                    <a:lumOff val="60000"/>
                  </a:schemeClr>
                </a:solidFill>
              </a:rPr>
              <a:t>》</a:t>
            </a:r>
            <a:r>
              <a:rPr lang="zh-CN" altLang="en-US" dirty="0" smtClean="0"/>
              <a:t>、</a:t>
            </a:r>
            <a:r>
              <a:rPr lang="en-US" altLang="zh-CN" dirty="0" smtClean="0">
                <a:ln w="22225">
                  <a:solidFill>
                    <a:schemeClr val="accent2"/>
                  </a:solidFill>
                  <a:prstDash val="solid"/>
                </a:ln>
                <a:solidFill>
                  <a:schemeClr val="accent2">
                    <a:lumMod val="40000"/>
                    <a:lumOff val="60000"/>
                  </a:schemeClr>
                </a:solidFill>
              </a:rPr>
              <a:t>《</a:t>
            </a:r>
            <a:r>
              <a:rPr lang="zh-CN" altLang="en-US" dirty="0" smtClean="0">
                <a:ln w="22225">
                  <a:solidFill>
                    <a:schemeClr val="accent2"/>
                  </a:solidFill>
                  <a:prstDash val="solid"/>
                </a:ln>
                <a:solidFill>
                  <a:schemeClr val="accent2">
                    <a:lumMod val="40000"/>
                    <a:lumOff val="60000"/>
                  </a:schemeClr>
                </a:solidFill>
              </a:rPr>
              <a:t>红死魔的假面舞会</a:t>
            </a:r>
            <a:r>
              <a:rPr lang="en-US" altLang="zh-CN" dirty="0" smtClean="0">
                <a:ln w="22225">
                  <a:solidFill>
                    <a:schemeClr val="accent2"/>
                  </a:solidFill>
                  <a:prstDash val="solid"/>
                </a:ln>
                <a:solidFill>
                  <a:schemeClr val="accent2">
                    <a:lumMod val="40000"/>
                    <a:lumOff val="60000"/>
                  </a:schemeClr>
                </a:solidFill>
              </a:rPr>
              <a:t>》</a:t>
            </a:r>
          </a:p>
          <a:p>
            <a:pPr>
              <a:buNone/>
            </a:pP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加缪</a:t>
            </a:r>
            <a:r>
              <a:rPr lang="zh-CN" altLang="en-US" dirty="0" smtClean="0"/>
              <a:t>的</a:t>
            </a:r>
            <a:r>
              <a:rPr lang="en-US" altLang="zh-CN" dirty="0" smtClean="0">
                <a:ln w="22225">
                  <a:solidFill>
                    <a:schemeClr val="accent2"/>
                  </a:solidFill>
                  <a:prstDash val="solid"/>
                </a:ln>
                <a:solidFill>
                  <a:schemeClr val="accent2">
                    <a:lumMod val="40000"/>
                    <a:lumOff val="60000"/>
                  </a:schemeClr>
                </a:solidFill>
              </a:rPr>
              <a:t>《</a:t>
            </a:r>
            <a:r>
              <a:rPr lang="zh-CN" altLang="en-US" dirty="0" smtClean="0">
                <a:ln w="22225">
                  <a:solidFill>
                    <a:schemeClr val="accent2"/>
                  </a:solidFill>
                  <a:prstDash val="solid"/>
                </a:ln>
                <a:solidFill>
                  <a:schemeClr val="accent2">
                    <a:lumMod val="40000"/>
                    <a:lumOff val="60000"/>
                  </a:schemeClr>
                </a:solidFill>
              </a:rPr>
              <a:t>鼠疫</a:t>
            </a:r>
            <a:r>
              <a:rPr lang="en-US" altLang="zh-CN" dirty="0" smtClean="0">
                <a:ln w="22225">
                  <a:solidFill>
                    <a:schemeClr val="accent2"/>
                  </a:solidFill>
                  <a:prstDash val="solid"/>
                </a:ln>
                <a:solidFill>
                  <a:schemeClr val="accent2">
                    <a:lumMod val="40000"/>
                    <a:lumOff val="60000"/>
                  </a:schemeClr>
                </a:solidFill>
              </a:rPr>
              <a:t>》</a:t>
            </a:r>
          </a:p>
          <a:p>
            <a:pPr>
              <a:buNone/>
            </a:pPr>
            <a:r>
              <a:rPr lang="zh-CN" altLang="en-US" dirty="0" smtClean="0"/>
              <a:t>在</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托马斯</a:t>
            </a:r>
            <a:r>
              <a:rPr lang="en-US"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曼</a:t>
            </a:r>
            <a:r>
              <a:rPr lang="zh-CN" altLang="en-US" dirty="0" smtClean="0"/>
              <a:t>的</a:t>
            </a:r>
            <a:r>
              <a:rPr lang="en-US" altLang="zh-CN" dirty="0" smtClean="0">
                <a:ln w="22225">
                  <a:solidFill>
                    <a:schemeClr val="accent2"/>
                  </a:solidFill>
                  <a:prstDash val="solid"/>
                </a:ln>
                <a:solidFill>
                  <a:schemeClr val="accent2">
                    <a:lumMod val="40000"/>
                    <a:lumOff val="60000"/>
                  </a:schemeClr>
                </a:solidFill>
              </a:rPr>
              <a:t>《</a:t>
            </a:r>
            <a:r>
              <a:rPr lang="zh-CN" altLang="en-US" dirty="0" smtClean="0">
                <a:ln w="22225">
                  <a:solidFill>
                    <a:schemeClr val="accent2"/>
                  </a:solidFill>
                  <a:prstDash val="solid"/>
                </a:ln>
                <a:solidFill>
                  <a:schemeClr val="accent2">
                    <a:lumMod val="40000"/>
                    <a:lumOff val="60000"/>
                  </a:schemeClr>
                </a:solidFill>
              </a:rPr>
              <a:t>魔 山</a:t>
            </a:r>
            <a:r>
              <a:rPr lang="en-US" altLang="zh-CN" dirty="0" smtClean="0">
                <a:ln w="22225">
                  <a:solidFill>
                    <a:schemeClr val="accent2"/>
                  </a:solidFill>
                  <a:prstDash val="solid"/>
                </a:ln>
                <a:solidFill>
                  <a:schemeClr val="accent2">
                    <a:lumMod val="40000"/>
                    <a:lumOff val="60000"/>
                  </a:schemeClr>
                </a:solidFill>
              </a:rPr>
              <a:t>》</a:t>
            </a:r>
            <a:r>
              <a:rPr lang="zh-CN" altLang="en-US" dirty="0" smtClean="0"/>
              <a:t>（肺结核）</a:t>
            </a:r>
            <a:endParaRPr lang="en-US" altLang="zh-CN" dirty="0" smtClean="0"/>
          </a:p>
          <a:p>
            <a:pPr>
              <a:buNone/>
            </a:pPr>
            <a:r>
              <a:rPr lang="zh-CN" altLang="en-US" dirty="0" smtClean="0"/>
              <a:t>法国作家</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让</a:t>
            </a:r>
            <a:r>
              <a:rPr lang="en-US"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吉奥诺</a:t>
            </a:r>
            <a:r>
              <a:rPr lang="zh-CN" altLang="en-US" dirty="0" smtClean="0"/>
              <a:t>的</a:t>
            </a:r>
            <a:r>
              <a:rPr lang="en-US" altLang="zh-CN" dirty="0" smtClean="0">
                <a:ln w="22225">
                  <a:solidFill>
                    <a:schemeClr val="accent2"/>
                  </a:solidFill>
                  <a:prstDash val="solid"/>
                </a:ln>
                <a:solidFill>
                  <a:schemeClr val="accent2">
                    <a:lumMod val="40000"/>
                    <a:lumOff val="60000"/>
                  </a:schemeClr>
                </a:solidFill>
              </a:rPr>
              <a:t>《</a:t>
            </a:r>
            <a:r>
              <a:rPr lang="zh-CN" altLang="en-US" dirty="0" smtClean="0">
                <a:ln w="22225">
                  <a:solidFill>
                    <a:schemeClr val="accent2"/>
                  </a:solidFill>
                  <a:prstDash val="solid"/>
                </a:ln>
                <a:solidFill>
                  <a:schemeClr val="accent2">
                    <a:lumMod val="40000"/>
                    <a:lumOff val="60000"/>
                  </a:schemeClr>
                </a:solidFill>
              </a:rPr>
              <a:t>屋顶轻骑兵</a:t>
            </a:r>
            <a:r>
              <a:rPr lang="en-US" altLang="zh-CN" dirty="0" smtClean="0">
                <a:ln w="22225">
                  <a:solidFill>
                    <a:schemeClr val="accent2"/>
                  </a:solidFill>
                  <a:prstDash val="solid"/>
                </a:ln>
                <a:solidFill>
                  <a:schemeClr val="accent2">
                    <a:lumMod val="40000"/>
                    <a:lumOff val="60000"/>
                  </a:schemeClr>
                </a:solidFill>
              </a:rPr>
              <a:t>》</a:t>
            </a:r>
            <a:r>
              <a:rPr lang="zh-CN" altLang="en-US" dirty="0" smtClean="0"/>
              <a:t>（霍乱）</a:t>
            </a:r>
            <a:endParaRPr lang="en-US" altLang="zh-CN" dirty="0" smtClean="0"/>
          </a:p>
          <a:p>
            <a:pPr>
              <a:buNone/>
            </a:pPr>
            <a:endParaRPr lang="zh-CN" altLang="en-US" dirty="0"/>
          </a:p>
        </p:txBody>
      </p:sp>
      <p:sp>
        <p:nvSpPr>
          <p:cNvPr id="4" name="内容占位符 3"/>
          <p:cNvSpPr>
            <a:spLocks noGrp="1"/>
          </p:cNvSpPr>
          <p:nvPr>
            <p:ph sz="half" idx="2"/>
          </p:nvPr>
        </p:nvSpPr>
        <p:spPr>
          <a:xfrm>
            <a:off x="4860032" y="1600200"/>
            <a:ext cx="3826768" cy="4525963"/>
          </a:xfrm>
        </p:spPr>
        <p:txBody>
          <a:bodyPr>
            <a:normAutofit fontScale="92500" lnSpcReduction="10000"/>
          </a:bodyPr>
          <a:lstStyle/>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endParaRPr lang="en-US" altLang="zh-CN" dirty="0" smtClean="0"/>
          </a:p>
          <a:p>
            <a:pPr>
              <a:buNone/>
            </a:pP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毛姆</a:t>
            </a:r>
            <a:r>
              <a:rPr lang="zh-CN" altLang="en-US" dirty="0" smtClean="0"/>
              <a:t>同名原著改编的电影</a:t>
            </a:r>
            <a:r>
              <a:rPr lang="en-US" altLang="zh-CN" dirty="0" smtClean="0">
                <a:ln w="22225">
                  <a:solidFill>
                    <a:schemeClr val="accent2"/>
                  </a:solidFill>
                  <a:prstDash val="solid"/>
                </a:ln>
                <a:solidFill>
                  <a:schemeClr val="accent2">
                    <a:lumMod val="40000"/>
                    <a:lumOff val="60000"/>
                  </a:schemeClr>
                </a:solidFill>
              </a:rPr>
              <a:t>《</a:t>
            </a:r>
            <a:r>
              <a:rPr lang="zh-CN" altLang="en-US" dirty="0" smtClean="0">
                <a:ln w="22225">
                  <a:solidFill>
                    <a:schemeClr val="accent2"/>
                  </a:solidFill>
                  <a:prstDash val="solid"/>
                </a:ln>
                <a:solidFill>
                  <a:schemeClr val="accent2">
                    <a:lumMod val="40000"/>
                    <a:lumOff val="60000"/>
                  </a:schemeClr>
                </a:solidFill>
              </a:rPr>
              <a:t>面纱</a:t>
            </a:r>
            <a:r>
              <a:rPr lang="en-US" altLang="zh-CN" dirty="0" smtClean="0">
                <a:ln w="22225">
                  <a:solidFill>
                    <a:schemeClr val="accent2"/>
                  </a:solidFill>
                  <a:prstDash val="solid"/>
                </a:ln>
                <a:solidFill>
                  <a:schemeClr val="accent2">
                    <a:lumMod val="40000"/>
                    <a:lumOff val="60000"/>
                  </a:schemeClr>
                </a:solidFill>
              </a:rPr>
              <a:t>》</a:t>
            </a:r>
          </a:p>
          <a:p>
            <a:pPr>
              <a:buNone/>
            </a:pP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辛克莱路易斯</a:t>
            </a:r>
            <a:r>
              <a:rPr lang="zh-CN" altLang="en-US" dirty="0" smtClean="0"/>
              <a:t>的</a:t>
            </a:r>
            <a:r>
              <a:rPr lang="en-US" altLang="zh-CN" dirty="0" smtClean="0">
                <a:ln w="22225">
                  <a:solidFill>
                    <a:schemeClr val="accent2"/>
                  </a:solidFill>
                  <a:prstDash val="solid"/>
                </a:ln>
                <a:solidFill>
                  <a:schemeClr val="accent2">
                    <a:lumMod val="40000"/>
                    <a:lumOff val="60000"/>
                  </a:schemeClr>
                </a:solidFill>
              </a:rPr>
              <a:t>《</a:t>
            </a:r>
            <a:r>
              <a:rPr lang="zh-CN" altLang="en-US" dirty="0" smtClean="0">
                <a:ln w="22225">
                  <a:solidFill>
                    <a:schemeClr val="accent2"/>
                  </a:solidFill>
                  <a:prstDash val="solid"/>
                </a:ln>
                <a:solidFill>
                  <a:schemeClr val="accent2">
                    <a:lumMod val="40000"/>
                    <a:lumOff val="60000"/>
                  </a:schemeClr>
                </a:solidFill>
              </a:rPr>
              <a:t>阿罗史密斯</a:t>
            </a:r>
            <a:r>
              <a:rPr lang="en-US" altLang="zh-CN" dirty="0" smtClean="0">
                <a:ln w="22225">
                  <a:solidFill>
                    <a:schemeClr val="accent2"/>
                  </a:solidFill>
                  <a:prstDash val="solid"/>
                </a:ln>
                <a:solidFill>
                  <a:schemeClr val="accent2">
                    <a:lumMod val="40000"/>
                    <a:lumOff val="60000"/>
                  </a:schemeClr>
                </a:solidFill>
              </a:rPr>
              <a:t>》</a:t>
            </a:r>
          </a:p>
        </p:txBody>
      </p:sp>
      <p:pic>
        <p:nvPicPr>
          <p:cNvPr id="34818" name="Picture 2" descr="http://image.thepaper.cn/www/image/4/162/395.jpg"/>
          <p:cNvPicPr>
            <a:picLocks noChangeAspect="1" noChangeArrowheads="1"/>
          </p:cNvPicPr>
          <p:nvPr/>
        </p:nvPicPr>
        <p:blipFill>
          <a:blip r:embed="rId2" cstate="print"/>
          <a:srcRect/>
          <a:stretch>
            <a:fillRect/>
          </a:stretch>
        </p:blipFill>
        <p:spPr bwMode="auto">
          <a:xfrm>
            <a:off x="4788024" y="1556792"/>
            <a:ext cx="4058816" cy="2448272"/>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西方文学中的疾病与瘟疫</a:t>
            </a:r>
            <a:r>
              <a:rPr lang="en-US" altLang="zh-CN"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r>
            <a:br>
              <a:rPr lang="en-US" altLang="zh-CN"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爱伦坡</a:t>
            </a:r>
            <a:r>
              <a:rPr lang="zh-CN" altLang="en-US" dirty="0" smtClean="0"/>
              <a:t>的</a:t>
            </a:r>
            <a:r>
              <a:rPr lang="en-US" altLang="zh-CN" dirty="0" smtClean="0">
                <a:ln w="22225">
                  <a:solidFill>
                    <a:schemeClr val="accent2"/>
                  </a:solidFill>
                  <a:prstDash val="solid"/>
                </a:ln>
                <a:solidFill>
                  <a:schemeClr val="accent2">
                    <a:lumMod val="40000"/>
                    <a:lumOff val="60000"/>
                  </a:schemeClr>
                </a:solidFill>
              </a:rPr>
              <a:t>《</a:t>
            </a:r>
            <a:r>
              <a:rPr lang="zh-CN" altLang="en-US" dirty="0" smtClean="0">
                <a:ln w="22225">
                  <a:solidFill>
                    <a:schemeClr val="accent2"/>
                  </a:solidFill>
                  <a:prstDash val="solid"/>
                </a:ln>
                <a:solidFill>
                  <a:schemeClr val="accent2">
                    <a:lumMod val="40000"/>
                    <a:lumOff val="60000"/>
                  </a:schemeClr>
                </a:solidFill>
              </a:rPr>
              <a:t>斯芬克斯</a:t>
            </a:r>
            <a:r>
              <a:rPr lang="en-US" altLang="zh-CN" dirty="0" smtClean="0">
                <a:ln w="22225">
                  <a:solidFill>
                    <a:schemeClr val="accent2"/>
                  </a:solidFill>
                  <a:prstDash val="solid"/>
                </a:ln>
                <a:solidFill>
                  <a:schemeClr val="accent2">
                    <a:lumMod val="40000"/>
                    <a:lumOff val="60000"/>
                  </a:schemeClr>
                </a:solidFill>
              </a:rPr>
              <a:t>》</a:t>
            </a:r>
            <a:endParaRPr lang="zh-CN" altLang="en-US" dirty="0"/>
          </a:p>
        </p:txBody>
      </p:sp>
      <p:sp>
        <p:nvSpPr>
          <p:cNvPr id="3" name="内容占位符 2"/>
          <p:cNvSpPr>
            <a:spLocks noGrp="1"/>
          </p:cNvSpPr>
          <p:nvPr>
            <p:ph sz="half" idx="1"/>
          </p:nvPr>
        </p:nvSpPr>
        <p:spPr>
          <a:xfrm>
            <a:off x="457200" y="1844824"/>
            <a:ext cx="4834880" cy="4281339"/>
          </a:xfrm>
        </p:spPr>
        <p:txBody>
          <a:bodyPr>
            <a:normAutofit fontScale="85000" lnSpcReduction="10000"/>
          </a:bodyPr>
          <a:lstStyle/>
          <a:p>
            <a:pPr>
              <a:lnSpc>
                <a:spcPct val="120000"/>
              </a:lnSpc>
              <a:spcBef>
                <a:spcPts val="0"/>
              </a:spcBef>
              <a:buNone/>
            </a:pPr>
            <a:r>
              <a:rPr lang="zh-CN" altLang="zh-CN" dirty="0" smtClean="0"/>
              <a:t>故事发生在纽约爆发霍乱疫情期间，</a:t>
            </a:r>
            <a:endParaRPr lang="en-US" altLang="zh-CN" dirty="0" smtClean="0"/>
          </a:p>
          <a:p>
            <a:pPr>
              <a:lnSpc>
                <a:spcPct val="120000"/>
              </a:lnSpc>
              <a:spcBef>
                <a:spcPts val="0"/>
              </a:spcBef>
              <a:buNone/>
            </a:pPr>
            <a:r>
              <a:rPr lang="zh-CN" altLang="zh-CN" dirty="0" smtClean="0"/>
              <a:t>叙述者声称看到近处山边的巨兽。 </a:t>
            </a:r>
            <a:endParaRPr lang="en-US" altLang="zh-CN" dirty="0" smtClean="0"/>
          </a:p>
          <a:p>
            <a:pPr>
              <a:lnSpc>
                <a:spcPct val="120000"/>
              </a:lnSpc>
              <a:spcBef>
                <a:spcPts val="0"/>
              </a:spcBef>
              <a:buNone/>
            </a:pPr>
            <a:r>
              <a:rPr lang="zh-CN" altLang="zh-CN" dirty="0" smtClean="0"/>
              <a:t>叙事者“我陷入了无边的惊惧中，</a:t>
            </a:r>
            <a:endParaRPr lang="en-US" altLang="zh-CN" dirty="0" smtClean="0"/>
          </a:p>
          <a:p>
            <a:pPr>
              <a:lnSpc>
                <a:spcPct val="120000"/>
              </a:lnSpc>
              <a:spcBef>
                <a:spcPts val="0"/>
              </a:spcBef>
              <a:buNone/>
            </a:pPr>
            <a:r>
              <a:rPr lang="zh-CN" altLang="zh-CN" dirty="0" smtClean="0"/>
              <a:t>认为怪物的出现是死到临头的兆”。</a:t>
            </a:r>
          </a:p>
          <a:p>
            <a:pPr>
              <a:lnSpc>
                <a:spcPct val="120000"/>
              </a:lnSpc>
              <a:spcBef>
                <a:spcPts val="0"/>
              </a:spcBef>
              <a:buNone/>
            </a:pPr>
            <a:r>
              <a:rPr lang="zh-CN" altLang="zh-CN" dirty="0" smtClean="0"/>
              <a:t>原来所谓</a:t>
            </a:r>
            <a:r>
              <a:rPr lang="zh-CN" altLang="zh-CN" sz="3100" dirty="0" smtClean="0">
                <a:ln w="22225">
                  <a:solidFill>
                    <a:schemeClr val="accent2"/>
                  </a:solidFill>
                  <a:prstDash val="solid"/>
                </a:ln>
                <a:solidFill>
                  <a:schemeClr val="accent2">
                    <a:lumMod val="40000"/>
                    <a:lumOff val="60000"/>
                  </a:schemeClr>
                </a:solidFill>
              </a:rPr>
              <a:t>“巨兽”</a:t>
            </a:r>
            <a:r>
              <a:rPr lang="zh-CN" altLang="zh-CN" dirty="0" smtClean="0"/>
              <a:t> 是一种名为</a:t>
            </a:r>
            <a:r>
              <a:rPr lang="en-US" altLang="zh-CN" sz="3100" dirty="0" smtClean="0">
                <a:ln w="22225">
                  <a:solidFill>
                    <a:schemeClr val="accent2"/>
                  </a:solidFill>
                  <a:prstDash val="solid"/>
                </a:ln>
                <a:solidFill>
                  <a:schemeClr val="accent2">
                    <a:lumMod val="40000"/>
                    <a:lumOff val="60000"/>
                  </a:schemeClr>
                </a:solidFill>
              </a:rPr>
              <a:t>“</a:t>
            </a:r>
            <a:r>
              <a:rPr lang="zh-CN" altLang="zh-CN" sz="3100" dirty="0" smtClean="0">
                <a:ln w="22225">
                  <a:solidFill>
                    <a:schemeClr val="accent2"/>
                  </a:solidFill>
                  <a:prstDash val="solid"/>
                </a:ln>
                <a:solidFill>
                  <a:schemeClr val="accent2">
                    <a:lumMod val="40000"/>
                    <a:lumOff val="60000"/>
                  </a:schemeClr>
                </a:solidFill>
              </a:rPr>
              <a:t>斯</a:t>
            </a:r>
            <a:endParaRPr lang="en-US" altLang="zh-CN" sz="3100" dirty="0" smtClean="0">
              <a:ln w="22225">
                <a:solidFill>
                  <a:schemeClr val="accent2"/>
                </a:solidFill>
                <a:prstDash val="solid"/>
              </a:ln>
              <a:solidFill>
                <a:schemeClr val="accent2">
                  <a:lumMod val="40000"/>
                  <a:lumOff val="60000"/>
                </a:schemeClr>
              </a:solidFill>
            </a:endParaRPr>
          </a:p>
          <a:p>
            <a:pPr>
              <a:lnSpc>
                <a:spcPct val="120000"/>
              </a:lnSpc>
              <a:spcBef>
                <a:spcPts val="0"/>
              </a:spcBef>
              <a:buNone/>
            </a:pPr>
            <a:r>
              <a:rPr lang="zh-CN" altLang="zh-CN" sz="3100" dirty="0" smtClean="0">
                <a:ln w="22225">
                  <a:solidFill>
                    <a:schemeClr val="accent2"/>
                  </a:solidFill>
                  <a:prstDash val="solid"/>
                </a:ln>
                <a:solidFill>
                  <a:schemeClr val="accent2">
                    <a:lumMod val="40000"/>
                    <a:lumOff val="60000"/>
                  </a:schemeClr>
                </a:solidFill>
              </a:rPr>
              <a:t>芬克斯蛾</a:t>
            </a:r>
            <a:r>
              <a:rPr lang="en-US" altLang="zh-CN" sz="3100" dirty="0" smtClean="0">
                <a:ln w="22225">
                  <a:solidFill>
                    <a:schemeClr val="accent2"/>
                  </a:solidFill>
                  <a:prstDash val="solid"/>
                </a:ln>
                <a:solidFill>
                  <a:schemeClr val="accent2">
                    <a:lumMod val="40000"/>
                    <a:lumOff val="60000"/>
                  </a:schemeClr>
                </a:solidFill>
              </a:rPr>
              <a:t>”</a:t>
            </a:r>
            <a:r>
              <a:rPr lang="zh-CN" altLang="zh-CN" dirty="0" smtClean="0"/>
              <a:t>的鬼脸小昆虫，当身长</a:t>
            </a:r>
            <a:endParaRPr lang="en-US" altLang="zh-CN" dirty="0" smtClean="0"/>
          </a:p>
          <a:p>
            <a:pPr>
              <a:lnSpc>
                <a:spcPct val="120000"/>
              </a:lnSpc>
              <a:spcBef>
                <a:spcPts val="0"/>
              </a:spcBef>
              <a:buNone/>
            </a:pPr>
            <a:r>
              <a:rPr lang="zh-CN" altLang="zh-CN" dirty="0" smtClean="0"/>
              <a:t>不过</a:t>
            </a:r>
            <a:r>
              <a:rPr lang="en-US" altLang="zh-CN" dirty="0" smtClean="0"/>
              <a:t>“1/16</a:t>
            </a:r>
            <a:r>
              <a:rPr lang="zh-CN" altLang="zh-CN" dirty="0" smtClean="0"/>
              <a:t>英寸”的生物在距离</a:t>
            </a:r>
            <a:endParaRPr lang="en-US" altLang="zh-CN" dirty="0" smtClean="0"/>
          </a:p>
          <a:p>
            <a:pPr>
              <a:lnSpc>
                <a:spcPct val="120000"/>
              </a:lnSpc>
              <a:spcBef>
                <a:spcPts val="0"/>
              </a:spcBef>
              <a:buNone/>
            </a:pPr>
            <a:r>
              <a:rPr lang="zh-CN" altLang="zh-CN" dirty="0" smtClean="0"/>
              <a:t>“我”的瞳孔仅</a:t>
            </a:r>
            <a:r>
              <a:rPr lang="en-US" altLang="zh-CN" dirty="0" smtClean="0"/>
              <a:t>“1/16</a:t>
            </a:r>
            <a:r>
              <a:rPr lang="zh-CN" altLang="zh-CN" dirty="0" smtClean="0"/>
              <a:t>英寸”的地</a:t>
            </a:r>
            <a:endParaRPr lang="en-US" altLang="zh-CN" dirty="0" smtClean="0"/>
          </a:p>
          <a:p>
            <a:pPr>
              <a:lnSpc>
                <a:spcPct val="120000"/>
              </a:lnSpc>
              <a:spcBef>
                <a:spcPts val="0"/>
              </a:spcBef>
              <a:buNone/>
            </a:pPr>
            <a:r>
              <a:rPr lang="zh-CN" altLang="zh-CN" dirty="0" smtClean="0"/>
              <a:t>方爬行时，便被放大成了叙事者眼</a:t>
            </a:r>
            <a:endParaRPr lang="en-US" altLang="zh-CN" dirty="0" smtClean="0"/>
          </a:p>
          <a:p>
            <a:pPr>
              <a:lnSpc>
                <a:spcPct val="120000"/>
              </a:lnSpc>
              <a:spcBef>
                <a:spcPts val="0"/>
              </a:spcBef>
              <a:buNone/>
            </a:pPr>
            <a:r>
              <a:rPr lang="zh-CN" altLang="zh-CN" dirty="0" smtClean="0"/>
              <a:t>中的</a:t>
            </a:r>
            <a:r>
              <a:rPr lang="zh-CN" altLang="en-US" dirty="0" smtClean="0"/>
              <a:t>“</a:t>
            </a:r>
            <a:r>
              <a:rPr lang="zh-CN" altLang="zh-CN" dirty="0" smtClean="0"/>
              <a:t>巨兽”。 </a:t>
            </a:r>
          </a:p>
        </p:txBody>
      </p:sp>
      <p:sp>
        <p:nvSpPr>
          <p:cNvPr id="4" name="内容占位符 3"/>
          <p:cNvSpPr>
            <a:spLocks noGrp="1"/>
          </p:cNvSpPr>
          <p:nvPr>
            <p:ph sz="half" idx="2"/>
          </p:nvPr>
        </p:nvSpPr>
        <p:spPr>
          <a:xfrm>
            <a:off x="5796136" y="1844824"/>
            <a:ext cx="2890664" cy="4281339"/>
          </a:xfrm>
        </p:spPr>
        <p:txBody>
          <a:bodyPr>
            <a:normAutofit fontScale="85000" lnSpcReduction="10000"/>
          </a:bodyPr>
          <a:lstStyle/>
          <a:p>
            <a:pPr>
              <a:buNone/>
            </a:pPr>
            <a:endParaRPr lang="zh-CN" altLang="en-US" dirty="0"/>
          </a:p>
        </p:txBody>
      </p:sp>
      <p:pic>
        <p:nvPicPr>
          <p:cNvPr id="1025" name="Picture 1" descr="C:\Users\Administrator\AppData\Roaming\Tencent\Users\552089322\QQ\WinTemp\RichOle\O_]6Z0_~%A@VUFV@)6Q1J)Y.png"/>
          <p:cNvPicPr>
            <a:picLocks noChangeAspect="1" noChangeArrowheads="1"/>
          </p:cNvPicPr>
          <p:nvPr/>
        </p:nvPicPr>
        <p:blipFill>
          <a:blip r:embed="rId2" cstate="print"/>
          <a:srcRect/>
          <a:stretch>
            <a:fillRect/>
          </a:stretch>
        </p:blipFill>
        <p:spPr bwMode="auto">
          <a:xfrm>
            <a:off x="5652120" y="1844824"/>
            <a:ext cx="3036565" cy="418566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西方文学中的疾病与瘟疫</a:t>
            </a:r>
          </a:p>
        </p:txBody>
      </p:sp>
      <p:sp>
        <p:nvSpPr>
          <p:cNvPr id="3" name="内容占位符 2"/>
          <p:cNvSpPr>
            <a:spLocks noGrp="1"/>
          </p:cNvSpPr>
          <p:nvPr>
            <p:ph sz="half" idx="1"/>
          </p:nvPr>
        </p:nvSpPr>
        <p:spPr>
          <a:xfrm>
            <a:off x="169545" y="1312545"/>
            <a:ext cx="4157980" cy="4813935"/>
          </a:xfrm>
        </p:spPr>
        <p:txBody>
          <a:bodyPr>
            <a:normAutofit fontScale="90000"/>
          </a:bodyPr>
          <a:lstStyle/>
          <a:p>
            <a:pPr>
              <a:buNone/>
            </a:pPr>
            <a:r>
              <a:rPr lang="zh-CN" altLang="en-US" dirty="0" smtClean="0"/>
              <a:t> 没有人是一座孤岛，</a:t>
            </a:r>
            <a:endParaRPr lang="en-US" altLang="zh-CN" dirty="0" smtClean="0"/>
          </a:p>
          <a:p>
            <a:pPr>
              <a:buNone/>
            </a:pPr>
            <a:r>
              <a:rPr lang="zh-CN" altLang="en-US" dirty="0" smtClean="0"/>
              <a:t>每个人都是大陆的一部分，</a:t>
            </a:r>
            <a:endParaRPr lang="en-US" altLang="zh-CN" dirty="0" smtClean="0"/>
          </a:p>
          <a:p>
            <a:pPr>
              <a:buNone/>
            </a:pPr>
            <a:r>
              <a:rPr lang="zh-CN" altLang="en-US" dirty="0" smtClean="0"/>
              <a:t>如果海流冲走一团泥土，</a:t>
            </a:r>
            <a:endParaRPr lang="en-US" altLang="zh-CN" dirty="0" smtClean="0"/>
          </a:p>
          <a:p>
            <a:pPr>
              <a:buNone/>
            </a:pPr>
            <a:r>
              <a:rPr lang="zh-CN" altLang="en-US" dirty="0" smtClean="0"/>
              <a:t>大陆就失去了一块，</a:t>
            </a:r>
            <a:endParaRPr lang="en-US" altLang="zh-CN" dirty="0" smtClean="0"/>
          </a:p>
          <a:p>
            <a:pPr>
              <a:buNone/>
            </a:pPr>
            <a:r>
              <a:rPr lang="zh-CN" altLang="en-US" dirty="0" smtClean="0"/>
              <a:t>任何人死亡都让我失落，</a:t>
            </a:r>
            <a:endParaRPr lang="en-US" altLang="zh-CN" dirty="0" smtClean="0"/>
          </a:p>
          <a:p>
            <a:pPr>
              <a:buNone/>
            </a:pPr>
            <a:r>
              <a:rPr lang="zh-CN" altLang="en-US" dirty="0" smtClean="0"/>
              <a:t>因为我是人类的一员。</a:t>
            </a:r>
            <a:endParaRPr lang="en-US" altLang="zh-CN" dirty="0" smtClean="0"/>
          </a:p>
          <a:p>
            <a:pPr>
              <a:buNone/>
            </a:pPr>
            <a:r>
              <a:rPr lang="zh-CN" altLang="en-US" dirty="0" smtClean="0"/>
              <a:t>不要问丧钟为谁而鸣，</a:t>
            </a:r>
            <a:endParaRPr lang="en-US" altLang="zh-CN" dirty="0" smtClean="0"/>
          </a:p>
          <a:p>
            <a:pPr>
              <a:buNone/>
            </a:pPr>
            <a:r>
              <a:rPr lang="zh-CN" altLang="en-US" dirty="0" smtClean="0"/>
              <a:t>丧钟为你而鸣。”</a:t>
            </a:r>
            <a:br>
              <a:rPr lang="zh-CN" altLang="en-US" dirty="0" smtClean="0"/>
            </a:br>
            <a:endParaRPr lang="zh-CN" altLang="en-US" dirty="0" smtClean="0"/>
          </a:p>
          <a:p>
            <a:pPr>
              <a:buNone/>
            </a:pPr>
            <a:r>
              <a:rPr lang="en-US" altLang="zh-CN" sz="2160" b="1" dirty="0" smtClean="0"/>
              <a:t>        ——</a:t>
            </a:r>
            <a:r>
              <a:rPr lang="zh-CN" altLang="en-US" sz="2160" b="1" dirty="0" smtClean="0"/>
              <a:t>英国诗人</a:t>
            </a:r>
            <a:r>
              <a:rPr lang="zh-CN" altLang="en-US" sz="216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约翰多恩</a:t>
            </a:r>
            <a:endParaRPr lang="en-US" altLang="zh-CN" sz="2160" b="1" dirty="0" smtClean="0"/>
          </a:p>
          <a:p>
            <a:pPr>
              <a:buNone/>
            </a:pPr>
            <a:r>
              <a:rPr lang="en-US" altLang="zh-CN" sz="2160" b="1" dirty="0" smtClean="0"/>
              <a:t>《</a:t>
            </a:r>
            <a:r>
              <a:rPr lang="zh-CN" altLang="en-US" sz="2160" b="1" dirty="0" smtClean="0"/>
              <a:t>丧钟为谁而鸣：生死边缘的沉思录</a:t>
            </a:r>
            <a:r>
              <a:rPr lang="en-US" altLang="zh-CN" sz="2160" b="1" dirty="0" smtClean="0"/>
              <a:t>》</a:t>
            </a:r>
            <a:endParaRPr lang="zh-CN" altLang="en-US" sz="2160" b="1" dirty="0"/>
          </a:p>
        </p:txBody>
      </p:sp>
      <p:sp>
        <p:nvSpPr>
          <p:cNvPr id="4" name="内容占位符 3"/>
          <p:cNvSpPr>
            <a:spLocks noGrp="1"/>
          </p:cNvSpPr>
          <p:nvPr>
            <p:ph sz="half" idx="2"/>
          </p:nvPr>
        </p:nvSpPr>
        <p:spPr>
          <a:xfrm>
            <a:off x="4648200" y="1203325"/>
            <a:ext cx="4038600" cy="4923155"/>
          </a:xfrm>
        </p:spPr>
        <p:txBody>
          <a:bodyPr>
            <a:normAutofit fontScale="90000"/>
          </a:bodyPr>
          <a:lstStyle/>
          <a:p>
            <a:pPr>
              <a:spcBef>
                <a:spcPts val="0"/>
              </a:spcBef>
              <a:buNone/>
            </a:pPr>
            <a:r>
              <a:rPr lang="zh-CN" altLang="en-US" dirty="0" smtClean="0"/>
              <a:t>在疫情中，互相鼓励，互</a:t>
            </a:r>
            <a:endParaRPr lang="en-US" altLang="zh-CN" dirty="0" smtClean="0"/>
          </a:p>
          <a:p>
            <a:pPr>
              <a:spcBef>
                <a:spcPts val="0"/>
              </a:spcBef>
              <a:buNone/>
            </a:pPr>
            <a:r>
              <a:rPr lang="zh-CN" altLang="en-US" dirty="0" smtClean="0"/>
              <a:t>相帮助，战胜疫情。</a:t>
            </a:r>
            <a:endParaRPr lang="en-US" altLang="zh-CN" dirty="0" smtClean="0"/>
          </a:p>
          <a:p>
            <a:pPr>
              <a:spcBef>
                <a:spcPts val="0"/>
              </a:spcBef>
              <a:buNone/>
            </a:pPr>
            <a:r>
              <a:rPr lang="zh-CN" altLang="zh-CN" dirty="0" smtClean="0"/>
              <a:t>瘟疫始于大雪，发于冬至</a:t>
            </a:r>
            <a:endParaRPr lang="en-US" altLang="zh-CN" dirty="0" smtClean="0"/>
          </a:p>
          <a:p>
            <a:pPr>
              <a:spcBef>
                <a:spcPts val="0"/>
              </a:spcBef>
              <a:buNone/>
            </a:pPr>
            <a:r>
              <a:rPr lang="zh-CN" altLang="zh-CN" dirty="0" smtClean="0"/>
              <a:t>生于小寒，长于大寒，盛于</a:t>
            </a:r>
            <a:endParaRPr lang="en-US" altLang="zh-CN" dirty="0" smtClean="0"/>
          </a:p>
          <a:p>
            <a:pPr>
              <a:spcBef>
                <a:spcPts val="0"/>
              </a:spcBef>
              <a:buNone/>
            </a:pPr>
            <a:r>
              <a:rPr lang="zh-CN" altLang="zh-CN" dirty="0" smtClean="0"/>
              <a:t>立春，弱于雨水，衰于惊蜇。</a:t>
            </a:r>
            <a:endParaRPr lang="zh-CN" altLang="en-US" dirty="0"/>
          </a:p>
        </p:txBody>
      </p:sp>
      <p:pic>
        <p:nvPicPr>
          <p:cNvPr id="36866" name="Picture 2" descr="https://file.788v.com/new_home1/news_14/image/bd/15/bd158a2530e0de30e33e02db413b41d4.jpg"/>
          <p:cNvPicPr>
            <a:picLocks noChangeAspect="1" noChangeArrowheads="1"/>
          </p:cNvPicPr>
          <p:nvPr/>
        </p:nvPicPr>
        <p:blipFill>
          <a:blip r:embed="rId2" cstate="print"/>
          <a:srcRect/>
          <a:stretch>
            <a:fillRect/>
          </a:stretch>
        </p:blipFill>
        <p:spPr bwMode="auto">
          <a:xfrm>
            <a:off x="4355976" y="3429000"/>
            <a:ext cx="4464496" cy="272403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smtClean="0"/>
              <a:t>中西文学经典中的疾病与医学</a:t>
            </a:r>
            <a:endParaRPr lang="zh-CN" altLang="en-US" dirty="0"/>
          </a:p>
        </p:txBody>
      </p:sp>
      <p:sp>
        <p:nvSpPr>
          <p:cNvPr id="6" name="内容占位符 5"/>
          <p:cNvSpPr>
            <a:spLocks noGrp="1"/>
          </p:cNvSpPr>
          <p:nvPr>
            <p:ph idx="1"/>
          </p:nvPr>
        </p:nvSpPr>
        <p:spPr>
          <a:xfrm>
            <a:off x="827584" y="1556792"/>
            <a:ext cx="7272808" cy="4525963"/>
          </a:xfrm>
        </p:spPr>
        <p:txBody>
          <a:bodyPr>
            <a:normAutofit/>
          </a:bodyPr>
          <a:lstStyle/>
          <a:p>
            <a:pPr marL="514350" indent="-514350">
              <a:buNone/>
            </a:pPr>
            <a:r>
              <a:rPr lang="zh-CN" altLang="en-US" b="1" dirty="0" smtClean="0">
                <a:gradFill>
                  <a:gsLst>
                    <a:gs pos="0">
                      <a:srgbClr val="007BD3"/>
                    </a:gs>
                    <a:gs pos="100000">
                      <a:srgbClr val="034373"/>
                    </a:gs>
                  </a:gsLst>
                  <a:lin scaled="0"/>
                </a:gradFill>
              </a:rPr>
              <a:t>（</a:t>
            </a:r>
            <a:r>
              <a:rPr lang="en-US" altLang="zh-CN" b="1" dirty="0" smtClean="0">
                <a:gradFill>
                  <a:gsLst>
                    <a:gs pos="0">
                      <a:srgbClr val="007BD3"/>
                    </a:gs>
                    <a:gs pos="100000">
                      <a:srgbClr val="034373"/>
                    </a:gs>
                  </a:gsLst>
                  <a:lin scaled="0"/>
                </a:gradFill>
              </a:rPr>
              <a:t>3</a:t>
            </a:r>
            <a:r>
              <a:rPr lang="zh-CN" altLang="en-US" b="1" dirty="0" smtClean="0">
                <a:gradFill>
                  <a:gsLst>
                    <a:gs pos="0">
                      <a:srgbClr val="007BD3"/>
                    </a:gs>
                    <a:gs pos="100000">
                      <a:srgbClr val="034373"/>
                    </a:gs>
                  </a:gsLst>
                  <a:lin scaled="0"/>
                </a:gradFill>
              </a:rPr>
              <a:t>）疾病文学叙事经典选读</a:t>
            </a:r>
            <a:endParaRPr lang="en-US" altLang="zh-CN" b="1" dirty="0" smtClean="0">
              <a:gradFill>
                <a:gsLst>
                  <a:gs pos="0">
                    <a:srgbClr val="007BD3"/>
                  </a:gs>
                  <a:gs pos="100000">
                    <a:srgbClr val="034373"/>
                  </a:gs>
                </a:gsLst>
                <a:lin scaled="0"/>
              </a:gradFill>
            </a:endParaRPr>
          </a:p>
          <a:p>
            <a:pPr marL="514350" indent="-514350">
              <a:buNone/>
            </a:pPr>
            <a:r>
              <a:rPr lang="zh-CN" altLang="en-US" b="1" u="sng" dirty="0" smtClean="0"/>
              <a:t>托尔斯泰的</a:t>
            </a:r>
            <a:r>
              <a:rPr lang="en-US" altLang="zh-CN" b="1" u="sng" dirty="0" smtClean="0">
                <a:ln w="22225">
                  <a:solidFill>
                    <a:schemeClr val="accent2"/>
                  </a:solidFill>
                  <a:prstDash val="solid"/>
                </a:ln>
                <a:solidFill>
                  <a:schemeClr val="accent2">
                    <a:lumMod val="40000"/>
                    <a:lumOff val="60000"/>
                  </a:schemeClr>
                </a:solidFill>
              </a:rPr>
              <a:t>《</a:t>
            </a:r>
            <a:r>
              <a:rPr lang="zh-CN" altLang="en-US" b="1" u="sng" dirty="0" smtClean="0">
                <a:ln w="22225">
                  <a:solidFill>
                    <a:schemeClr val="accent2"/>
                  </a:solidFill>
                  <a:prstDash val="solid"/>
                </a:ln>
                <a:solidFill>
                  <a:schemeClr val="accent2">
                    <a:lumMod val="40000"/>
                    <a:lumOff val="60000"/>
                  </a:schemeClr>
                </a:solidFill>
              </a:rPr>
              <a:t>伊万伊里奇之死</a:t>
            </a:r>
            <a:r>
              <a:rPr lang="en-US" altLang="zh-CN" b="1" u="sng" dirty="0" smtClean="0">
                <a:ln w="22225">
                  <a:solidFill>
                    <a:schemeClr val="accent2"/>
                  </a:solidFill>
                  <a:prstDash val="solid"/>
                </a:ln>
                <a:solidFill>
                  <a:schemeClr val="accent2">
                    <a:lumMod val="40000"/>
                    <a:lumOff val="60000"/>
                  </a:schemeClr>
                </a:solidFill>
              </a:rPr>
              <a:t>》</a:t>
            </a:r>
          </a:p>
          <a:p>
            <a:pPr marL="514350" indent="-514350">
              <a:buNone/>
            </a:pPr>
            <a:endParaRPr lang="en-US" altLang="zh-CN" sz="2800" dirty="0" smtClean="0">
              <a:ln w="22225">
                <a:solidFill>
                  <a:schemeClr val="accent2"/>
                </a:solidFill>
                <a:prstDash val="solid"/>
              </a:ln>
              <a:solidFill>
                <a:schemeClr val="accent2">
                  <a:lumMod val="40000"/>
                  <a:lumOff val="60000"/>
                </a:schemeClr>
              </a:solidFill>
            </a:endParaRPr>
          </a:p>
          <a:p>
            <a:pPr marL="514350" indent="-514350">
              <a:buNone/>
            </a:pPr>
            <a:r>
              <a:rPr lang="zh-CN" altLang="zh-CN" dirty="0" smtClean="0"/>
              <a:t>索尔仁尼琴的</a:t>
            </a:r>
            <a:r>
              <a:rPr lang="zh-CN" altLang="zh-CN" sz="2800" dirty="0" smtClean="0">
                <a:ln w="22225">
                  <a:solidFill>
                    <a:schemeClr val="accent2"/>
                  </a:solidFill>
                  <a:prstDash val="solid"/>
                </a:ln>
                <a:solidFill>
                  <a:schemeClr val="accent2">
                    <a:lumMod val="40000"/>
                    <a:lumOff val="60000"/>
                  </a:schemeClr>
                </a:solidFill>
              </a:rPr>
              <a:t>《癌症楼》</a:t>
            </a:r>
            <a:endParaRPr lang="en-US" altLang="zh-CN" sz="2800" dirty="0" smtClean="0">
              <a:ln w="22225">
                <a:solidFill>
                  <a:schemeClr val="accent2"/>
                </a:solidFill>
                <a:prstDash val="solid"/>
              </a:ln>
              <a:solidFill>
                <a:schemeClr val="accent2">
                  <a:lumMod val="40000"/>
                  <a:lumOff val="60000"/>
                </a:schemeClr>
              </a:solidFill>
            </a:endParaRPr>
          </a:p>
          <a:p>
            <a:pPr marL="514350" indent="-514350">
              <a:buNone/>
            </a:pPr>
            <a:endParaRPr lang="en-US" altLang="zh-CN" b="1" dirty="0" smtClean="0">
              <a:gradFill>
                <a:gsLst>
                  <a:gs pos="0">
                    <a:srgbClr val="007BD3"/>
                  </a:gs>
                  <a:gs pos="100000">
                    <a:srgbClr val="034373"/>
                  </a:gs>
                </a:gsLst>
                <a:lin scaled="0"/>
              </a:gradFill>
            </a:endParaRPr>
          </a:p>
          <a:p>
            <a:pPr marL="514350" indent="-514350">
              <a:buNone/>
            </a:pPr>
            <a:r>
              <a:rPr lang="zh-CN" altLang="en-US" dirty="0" smtClean="0"/>
              <a:t>穆尔勒医生的</a:t>
            </a:r>
            <a:r>
              <a:rPr lang="en-US" altLang="zh-CN" sz="2800" dirty="0" smtClean="0">
                <a:ln w="22225">
                  <a:solidFill>
                    <a:schemeClr val="accent2"/>
                  </a:solidFill>
                  <a:prstDash val="solid"/>
                </a:ln>
                <a:solidFill>
                  <a:schemeClr val="accent2">
                    <a:lumMod val="40000"/>
                    <a:lumOff val="60000"/>
                  </a:schemeClr>
                </a:solidFill>
              </a:rPr>
              <a:t>《</a:t>
            </a:r>
            <a:r>
              <a:rPr lang="zh-CN" altLang="en-US" sz="2800" dirty="0" smtClean="0">
                <a:ln w="22225">
                  <a:solidFill>
                    <a:schemeClr val="accent2"/>
                  </a:solidFill>
                  <a:prstDash val="solid"/>
                </a:ln>
                <a:solidFill>
                  <a:schemeClr val="accent2">
                    <a:lumMod val="40000"/>
                    <a:lumOff val="60000"/>
                  </a:schemeClr>
                </a:solidFill>
              </a:rPr>
              <a:t>莫奈拒绝手术</a:t>
            </a:r>
            <a:r>
              <a:rPr lang="en-US" altLang="zh-CN" sz="2800" dirty="0" smtClean="0">
                <a:ln w="22225">
                  <a:solidFill>
                    <a:schemeClr val="accent2"/>
                  </a:solidFill>
                  <a:prstDash val="solid"/>
                </a:ln>
                <a:solidFill>
                  <a:schemeClr val="accent2">
                    <a:lumMod val="40000"/>
                    <a:lumOff val="60000"/>
                  </a:schemeClr>
                </a:solidFill>
              </a:rPr>
              <a:t>》</a:t>
            </a:r>
            <a:endParaRPr lang="zh-CN" altLang="en-US" b="1" dirty="0" smtClean="0">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57200" y="146685"/>
            <a:ext cx="8229600" cy="735965"/>
          </a:xfrm>
        </p:spPr>
        <p:txBody>
          <a:bodyPr>
            <a:normAutofit fontScale="90000"/>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疾病文学叙事经典选读</a:t>
            </a:r>
          </a:p>
        </p:txBody>
      </p:sp>
      <p:sp>
        <p:nvSpPr>
          <p:cNvPr id="5" name="内容占位符 4"/>
          <p:cNvSpPr>
            <a:spLocks noGrp="1"/>
          </p:cNvSpPr>
          <p:nvPr>
            <p:ph sz="half" idx="1"/>
          </p:nvPr>
        </p:nvSpPr>
        <p:spPr>
          <a:xfrm>
            <a:off x="457200" y="882015"/>
            <a:ext cx="4690745" cy="5626100"/>
          </a:xfrm>
        </p:spPr>
        <p:txBody>
          <a:bodyPr>
            <a:normAutofit fontScale="85000" lnSpcReduction="10000"/>
          </a:bodyPr>
          <a:lstStyle/>
          <a:p>
            <a:pPr>
              <a:buNone/>
            </a:pPr>
            <a:r>
              <a:rPr lang="en-US" altLang="zh-CN" dirty="0" smtClean="0"/>
              <a:t>     </a:t>
            </a:r>
            <a:r>
              <a:rPr lang="zh-CN" altLang="zh-CN" dirty="0" smtClean="0"/>
              <a:t>人类文学上描写疾病和死亡的巅峰神作</a:t>
            </a:r>
            <a:r>
              <a:rPr lang="zh-CN" altLang="en-US" dirty="0" smtClean="0"/>
              <a:t>；</a:t>
            </a:r>
            <a:endParaRPr lang="en-US" altLang="zh-CN" dirty="0" smtClean="0"/>
          </a:p>
          <a:p>
            <a:pPr>
              <a:buNone/>
            </a:pPr>
            <a:r>
              <a:rPr lang="zh-CN" altLang="zh-CN" dirty="0" smtClean="0"/>
              <a:t>     医生小说家</a:t>
            </a:r>
            <a:r>
              <a:rPr lang="zh-CN"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珀西</a:t>
            </a:r>
            <a:r>
              <a:rPr lang="zh-CN" altLang="zh-CN" dirty="0" smtClean="0"/>
              <a:t>（</a:t>
            </a:r>
            <a:r>
              <a:rPr lang="en-US" altLang="zh-CN" dirty="0" smtClean="0"/>
              <a:t>Walker Percy</a:t>
            </a:r>
            <a:r>
              <a:rPr lang="zh-CN" altLang="zh-CN" dirty="0" smtClean="0"/>
              <a:t>）说，“接受了十二年的科学教育之后，我感觉自己就像阅读完黑格尔全集的</a:t>
            </a:r>
            <a:r>
              <a:rPr lang="en-US" altLang="zh-CN" dirty="0" smtClean="0"/>
              <a:t>Kierkegaard</a:t>
            </a:r>
            <a:r>
              <a:rPr lang="zh-CN" altLang="zh-CN" dirty="0" smtClean="0"/>
              <a:t>。</a:t>
            </a:r>
            <a:r>
              <a:rPr lang="en-US" altLang="zh-CN" dirty="0" smtClean="0"/>
              <a:t> Kierkegaard</a:t>
            </a:r>
            <a:r>
              <a:rPr lang="zh-CN" altLang="zh-CN" dirty="0" smtClean="0"/>
              <a:t>说黑格尔解释了太阳底下的一切事情，却遗漏了一个小的细节：那就是一个生活在这世界上的人必有一死意味着什么？”</a:t>
            </a:r>
            <a:endParaRPr lang="en-US" altLang="zh-CN" dirty="0" smtClean="0"/>
          </a:p>
          <a:p>
            <a:pPr>
              <a:buNone/>
            </a:pPr>
            <a:r>
              <a:rPr lang="zh-CN" altLang="zh-CN" dirty="0" smtClean="0"/>
              <a:t>     </a:t>
            </a:r>
            <a:r>
              <a:rPr lang="zh-CN" altLang="zh-CN" b="1" dirty="0" smtClean="0"/>
              <a:t>对于一个临终患者而言，疾病的心理、社会、精神层面都至关重要，而我们</a:t>
            </a:r>
            <a:r>
              <a:rPr lang="zh-CN" altLang="en-US" b="1" dirty="0" smtClean="0"/>
              <a:t>的</a:t>
            </a:r>
            <a:r>
              <a:rPr lang="zh-CN" altLang="zh-CN" b="1" dirty="0" smtClean="0"/>
              <a:t>生物医学</a:t>
            </a:r>
            <a:r>
              <a:rPr lang="zh-CN" altLang="en-US" b="1" dirty="0" smtClean="0"/>
              <a:t>知识</a:t>
            </a:r>
            <a:r>
              <a:rPr lang="zh-CN" altLang="zh-CN" b="1" dirty="0" smtClean="0"/>
              <a:t>不可能满足患者的需求。</a:t>
            </a:r>
          </a:p>
          <a:p>
            <a:pPr>
              <a:buNone/>
            </a:pPr>
            <a:endParaRPr lang="zh-CN" altLang="en-US" b="1" dirty="0"/>
          </a:p>
        </p:txBody>
      </p:sp>
      <p:sp>
        <p:nvSpPr>
          <p:cNvPr id="6" name="内容占位符 5"/>
          <p:cNvSpPr>
            <a:spLocks noGrp="1"/>
          </p:cNvSpPr>
          <p:nvPr>
            <p:ph sz="half" idx="2"/>
          </p:nvPr>
        </p:nvSpPr>
        <p:spPr>
          <a:xfrm>
            <a:off x="5292080" y="1600200"/>
            <a:ext cx="3394720" cy="4525963"/>
          </a:xfrm>
        </p:spPr>
        <p:txBody>
          <a:bodyPr>
            <a:normAutofit fontScale="85000" lnSpcReduction="10000"/>
          </a:bodyPr>
          <a:lstStyle/>
          <a:p>
            <a:endParaRPr lang="zh-CN" altLang="en-US" dirty="0"/>
          </a:p>
        </p:txBody>
      </p:sp>
      <p:pic>
        <p:nvPicPr>
          <p:cNvPr id="1026" name="Picture 2" descr="C:\Users\Administrator\Documents\Tencent Files\552089322\Image\C2C\PN9(G]94OMD3S67E6{%1X6I.png"/>
          <p:cNvPicPr>
            <a:picLocks noChangeAspect="1" noChangeArrowheads="1"/>
          </p:cNvPicPr>
          <p:nvPr/>
        </p:nvPicPr>
        <p:blipFill>
          <a:blip r:embed="rId2" cstate="print"/>
          <a:srcRect/>
          <a:stretch>
            <a:fillRect/>
          </a:stretch>
        </p:blipFill>
        <p:spPr bwMode="auto">
          <a:xfrm>
            <a:off x="5436096" y="1628800"/>
            <a:ext cx="3288035" cy="4444753"/>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smtClean="0"/>
              <a:t>中西文学经典中的疾病与医学</a:t>
            </a:r>
            <a:endParaRPr lang="zh-CN" altLang="en-US" dirty="0"/>
          </a:p>
        </p:txBody>
      </p:sp>
      <p:sp>
        <p:nvSpPr>
          <p:cNvPr id="6" name="内容占位符 5"/>
          <p:cNvSpPr>
            <a:spLocks noGrp="1"/>
          </p:cNvSpPr>
          <p:nvPr>
            <p:ph idx="1"/>
          </p:nvPr>
        </p:nvSpPr>
        <p:spPr>
          <a:xfrm>
            <a:off x="827584" y="1556792"/>
            <a:ext cx="7272808" cy="4525963"/>
          </a:xfrm>
        </p:spPr>
        <p:txBody>
          <a:bodyPr>
            <a:normAutofit/>
          </a:bodyPr>
          <a:lstStyle/>
          <a:p>
            <a:pPr marL="514350" indent="-514350">
              <a:buNone/>
            </a:pPr>
            <a:r>
              <a:rPr lang="zh-CN" altLang="en-US" b="1" dirty="0" smtClean="0">
                <a:gradFill>
                  <a:gsLst>
                    <a:gs pos="0">
                      <a:srgbClr val="007BD3"/>
                    </a:gs>
                    <a:gs pos="100000">
                      <a:srgbClr val="034373"/>
                    </a:gs>
                  </a:gsLst>
                  <a:lin scaled="0"/>
                </a:gradFill>
              </a:rPr>
              <a:t>（</a:t>
            </a:r>
            <a:r>
              <a:rPr lang="en-US" altLang="zh-CN" b="1" dirty="0" smtClean="0">
                <a:gradFill>
                  <a:gsLst>
                    <a:gs pos="0">
                      <a:srgbClr val="007BD3"/>
                    </a:gs>
                    <a:gs pos="100000">
                      <a:srgbClr val="034373"/>
                    </a:gs>
                  </a:gsLst>
                  <a:lin scaled="0"/>
                </a:gradFill>
              </a:rPr>
              <a:t>3</a:t>
            </a:r>
            <a:r>
              <a:rPr lang="zh-CN" altLang="en-US" b="1" dirty="0" smtClean="0">
                <a:gradFill>
                  <a:gsLst>
                    <a:gs pos="0">
                      <a:srgbClr val="007BD3"/>
                    </a:gs>
                    <a:gs pos="100000">
                      <a:srgbClr val="034373"/>
                    </a:gs>
                  </a:gsLst>
                  <a:lin scaled="0"/>
                </a:gradFill>
              </a:rPr>
              <a:t>）疾病文学叙事经典选读</a:t>
            </a:r>
            <a:endParaRPr lang="en-US" altLang="zh-CN" b="1" dirty="0" smtClean="0">
              <a:gradFill>
                <a:gsLst>
                  <a:gs pos="0">
                    <a:srgbClr val="007BD3"/>
                  </a:gs>
                  <a:gs pos="100000">
                    <a:srgbClr val="034373"/>
                  </a:gs>
                </a:gsLst>
                <a:lin scaled="0"/>
              </a:gradFill>
            </a:endParaRPr>
          </a:p>
          <a:p>
            <a:pPr marL="514350" indent="-514350">
              <a:buNone/>
            </a:pPr>
            <a:r>
              <a:rPr lang="zh-CN" altLang="en-US" dirty="0" smtClean="0"/>
              <a:t>托尔斯泰的</a:t>
            </a:r>
            <a:r>
              <a:rPr lang="en-US" altLang="zh-CN" sz="2800" dirty="0" smtClean="0">
                <a:ln w="22225">
                  <a:solidFill>
                    <a:schemeClr val="accent2"/>
                  </a:solidFill>
                  <a:prstDash val="solid"/>
                </a:ln>
                <a:solidFill>
                  <a:schemeClr val="accent2">
                    <a:lumMod val="40000"/>
                    <a:lumOff val="60000"/>
                  </a:schemeClr>
                </a:solidFill>
              </a:rPr>
              <a:t>《</a:t>
            </a:r>
            <a:r>
              <a:rPr lang="zh-CN" altLang="en-US" sz="2800" dirty="0" smtClean="0">
                <a:ln w="22225">
                  <a:solidFill>
                    <a:schemeClr val="accent2"/>
                  </a:solidFill>
                  <a:prstDash val="solid"/>
                </a:ln>
                <a:solidFill>
                  <a:schemeClr val="accent2">
                    <a:lumMod val="40000"/>
                    <a:lumOff val="60000"/>
                  </a:schemeClr>
                </a:solidFill>
              </a:rPr>
              <a:t>伊万伊里奇之死</a:t>
            </a:r>
            <a:r>
              <a:rPr lang="en-US" altLang="zh-CN" sz="2800" dirty="0" smtClean="0">
                <a:ln w="22225">
                  <a:solidFill>
                    <a:schemeClr val="accent2"/>
                  </a:solidFill>
                  <a:prstDash val="solid"/>
                </a:ln>
                <a:solidFill>
                  <a:schemeClr val="accent2">
                    <a:lumMod val="40000"/>
                    <a:lumOff val="60000"/>
                  </a:schemeClr>
                </a:solidFill>
              </a:rPr>
              <a:t>》</a:t>
            </a:r>
          </a:p>
          <a:p>
            <a:pPr marL="514350" indent="-514350">
              <a:buNone/>
            </a:pPr>
            <a:endParaRPr lang="en-US" altLang="zh-CN" sz="2800" dirty="0" smtClean="0">
              <a:ln w="22225">
                <a:solidFill>
                  <a:schemeClr val="accent2"/>
                </a:solidFill>
                <a:prstDash val="solid"/>
              </a:ln>
              <a:solidFill>
                <a:schemeClr val="accent2">
                  <a:lumMod val="40000"/>
                  <a:lumOff val="60000"/>
                </a:schemeClr>
              </a:solidFill>
            </a:endParaRPr>
          </a:p>
          <a:p>
            <a:pPr marL="514350" indent="-514350">
              <a:buNone/>
            </a:pPr>
            <a:r>
              <a:rPr lang="zh-CN" altLang="zh-CN" b="1" u="sng" dirty="0" smtClean="0"/>
              <a:t>索尔仁尼琴的</a:t>
            </a:r>
            <a:r>
              <a:rPr lang="zh-CN" altLang="zh-CN" b="1" u="sng" dirty="0" smtClean="0">
                <a:ln w="22225">
                  <a:solidFill>
                    <a:schemeClr val="accent2"/>
                  </a:solidFill>
                  <a:prstDash val="solid"/>
                </a:ln>
                <a:solidFill>
                  <a:schemeClr val="accent2">
                    <a:lumMod val="40000"/>
                    <a:lumOff val="60000"/>
                  </a:schemeClr>
                </a:solidFill>
              </a:rPr>
              <a:t>《癌症楼》</a:t>
            </a:r>
            <a:endParaRPr lang="en-US" altLang="zh-CN" b="1" u="sng" dirty="0" smtClean="0">
              <a:ln w="22225">
                <a:solidFill>
                  <a:schemeClr val="accent2"/>
                </a:solidFill>
                <a:prstDash val="solid"/>
              </a:ln>
              <a:solidFill>
                <a:schemeClr val="accent2">
                  <a:lumMod val="40000"/>
                  <a:lumOff val="60000"/>
                </a:schemeClr>
              </a:solidFill>
            </a:endParaRPr>
          </a:p>
          <a:p>
            <a:pPr marL="514350" indent="-514350">
              <a:buNone/>
            </a:pPr>
            <a:endParaRPr lang="en-US" altLang="zh-CN" b="1" dirty="0" smtClean="0">
              <a:gradFill>
                <a:gsLst>
                  <a:gs pos="0">
                    <a:srgbClr val="007BD3"/>
                  </a:gs>
                  <a:gs pos="100000">
                    <a:srgbClr val="034373"/>
                  </a:gs>
                </a:gsLst>
                <a:lin scaled="0"/>
              </a:gradFill>
            </a:endParaRPr>
          </a:p>
          <a:p>
            <a:pPr marL="514350" indent="-514350">
              <a:buNone/>
            </a:pPr>
            <a:r>
              <a:rPr lang="zh-CN" altLang="en-US" dirty="0" smtClean="0"/>
              <a:t>穆尔勒医生的</a:t>
            </a:r>
            <a:r>
              <a:rPr lang="en-US" altLang="zh-CN" sz="2800" dirty="0" smtClean="0">
                <a:ln w="22225">
                  <a:solidFill>
                    <a:schemeClr val="accent2"/>
                  </a:solidFill>
                  <a:prstDash val="solid"/>
                </a:ln>
                <a:solidFill>
                  <a:schemeClr val="accent2">
                    <a:lumMod val="40000"/>
                    <a:lumOff val="60000"/>
                  </a:schemeClr>
                </a:solidFill>
              </a:rPr>
              <a:t>《</a:t>
            </a:r>
            <a:r>
              <a:rPr lang="zh-CN" altLang="en-US" sz="2800" dirty="0" smtClean="0">
                <a:ln w="22225">
                  <a:solidFill>
                    <a:schemeClr val="accent2"/>
                  </a:solidFill>
                  <a:prstDash val="solid"/>
                </a:ln>
                <a:solidFill>
                  <a:schemeClr val="accent2">
                    <a:lumMod val="40000"/>
                    <a:lumOff val="60000"/>
                  </a:schemeClr>
                </a:solidFill>
              </a:rPr>
              <a:t>莫奈拒绝手术</a:t>
            </a:r>
            <a:r>
              <a:rPr lang="en-US" altLang="zh-CN" sz="2800" dirty="0" smtClean="0">
                <a:ln w="22225">
                  <a:solidFill>
                    <a:schemeClr val="accent2"/>
                  </a:solidFill>
                  <a:prstDash val="solid"/>
                </a:ln>
                <a:solidFill>
                  <a:schemeClr val="accent2">
                    <a:lumMod val="40000"/>
                    <a:lumOff val="60000"/>
                  </a:schemeClr>
                </a:solidFill>
              </a:rPr>
              <a:t>》</a:t>
            </a:r>
            <a:endParaRPr lang="zh-CN" altLang="en-US" b="1" dirty="0" smtClean="0">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smtClean="0"/>
              <a:t>中西文学经典中的疾病与医学</a:t>
            </a:r>
            <a:endParaRPr lang="zh-CN" altLang="en-US" dirty="0"/>
          </a:p>
        </p:txBody>
      </p:sp>
      <p:sp>
        <p:nvSpPr>
          <p:cNvPr id="6" name="内容占位符 5"/>
          <p:cNvSpPr>
            <a:spLocks noGrp="1"/>
          </p:cNvSpPr>
          <p:nvPr>
            <p:ph idx="1"/>
          </p:nvPr>
        </p:nvSpPr>
        <p:spPr>
          <a:xfrm>
            <a:off x="827584" y="1556792"/>
            <a:ext cx="7272808" cy="4525963"/>
          </a:xfrm>
        </p:spPr>
        <p:txBody>
          <a:bodyPr/>
          <a:lstStyle/>
          <a:p>
            <a:pPr marL="514350" indent="-514350">
              <a:buNone/>
            </a:pPr>
            <a:r>
              <a:rPr lang="zh-CN" altLang="en-US"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rPr>
              <a:t>（</a:t>
            </a:r>
            <a:r>
              <a:rPr lang="en-US" altLang="zh-CN"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rPr>
              <a:t>1</a:t>
            </a:r>
            <a:r>
              <a:rPr lang="zh-CN" altLang="en-US"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rPr>
              <a:t>）文学与医学的关系</a:t>
            </a:r>
            <a:endParaRPr lang="en-US" altLang="zh-CN"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endParaRPr>
          </a:p>
          <a:p>
            <a:pPr marL="514350" indent="-514350">
              <a:buNone/>
            </a:pPr>
            <a:endParaRPr lang="en-US" altLang="zh-CN" dirty="0" smtClean="0">
              <a:ln w="22225">
                <a:solidFill>
                  <a:schemeClr val="accent2"/>
                </a:solidFill>
                <a:prstDash val="solid"/>
              </a:ln>
              <a:solidFill>
                <a:schemeClr val="accent2">
                  <a:lumMod val="40000"/>
                  <a:lumOff val="60000"/>
                </a:schemeClr>
              </a:solidFill>
            </a:endParaRPr>
          </a:p>
          <a:p>
            <a:pPr marL="514350" indent="-514350">
              <a:buNone/>
            </a:pPr>
            <a:r>
              <a:rPr lang="zh-CN" altLang="en-US" dirty="0" smtClean="0">
                <a:ln w="22225">
                  <a:solidFill>
                    <a:schemeClr val="accent2"/>
                  </a:solidFill>
                  <a:prstDash val="solid"/>
                </a:ln>
                <a:solidFill>
                  <a:schemeClr val="accent2">
                    <a:lumMod val="40000"/>
                    <a:lumOff val="60000"/>
                  </a:schemeClr>
                </a:solidFill>
              </a:rPr>
              <a:t>中国文学与医学的故事</a:t>
            </a:r>
            <a:endParaRPr lang="en-US" altLang="zh-CN" dirty="0" smtClean="0">
              <a:ln w="22225">
                <a:solidFill>
                  <a:schemeClr val="accent2"/>
                </a:solidFill>
                <a:prstDash val="solid"/>
              </a:ln>
              <a:solidFill>
                <a:schemeClr val="accent2">
                  <a:lumMod val="40000"/>
                  <a:lumOff val="60000"/>
                </a:schemeClr>
              </a:solidFill>
            </a:endParaRPr>
          </a:p>
          <a:p>
            <a:pPr marL="514350" indent="-514350">
              <a:buNone/>
            </a:pPr>
            <a:endParaRPr lang="en-US" altLang="zh-CN" dirty="0" smtClean="0"/>
          </a:p>
          <a:p>
            <a:pPr marL="514350" indent="-514350">
              <a:buNone/>
            </a:pPr>
            <a:r>
              <a:rPr lang="zh-CN" altLang="en-US" dirty="0" smtClean="0"/>
              <a:t>西方文学与医学的故事</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疾病文学叙事经典选读</a:t>
            </a:r>
          </a:p>
        </p:txBody>
      </p:sp>
      <p:sp>
        <p:nvSpPr>
          <p:cNvPr id="5" name="内容占位符 4"/>
          <p:cNvSpPr>
            <a:spLocks noGrp="1"/>
          </p:cNvSpPr>
          <p:nvPr>
            <p:ph sz="half" idx="1"/>
          </p:nvPr>
        </p:nvSpPr>
        <p:spPr>
          <a:xfrm>
            <a:off x="457200" y="1600200"/>
            <a:ext cx="4546848" cy="4525963"/>
          </a:xfrm>
        </p:spPr>
        <p:txBody>
          <a:bodyPr/>
          <a:lstStyle/>
          <a:p>
            <a:pPr>
              <a:buNone/>
            </a:pPr>
            <a:r>
              <a:rPr lang="zh-CN" altLang="zh-CN" dirty="0" smtClean="0"/>
              <a:t>一栋破旧不堪的癌症住院楼挺立在苏联一个小城市里。这座住院楼里，住着的都是带着各自经历和故事的癌症患者。</a:t>
            </a:r>
            <a:endParaRPr lang="en-US" altLang="zh-CN" dirty="0" smtClean="0"/>
          </a:p>
          <a:p>
            <a:pPr>
              <a:buNone/>
            </a:pPr>
            <a:r>
              <a:rPr lang="zh-CN" altLang="zh-CN" dirty="0" smtClean="0"/>
              <a:t>在</a:t>
            </a:r>
            <a:r>
              <a:rPr lang="zh-CN"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《癌症楼》</a:t>
            </a:r>
            <a:r>
              <a:rPr lang="zh-CN" altLang="zh-CN" dirty="0" smtClean="0"/>
              <a:t>这个故事里，我们也在不断遭遇医生眼中的治愈与患者眼中的治愈之间的视域差距。</a:t>
            </a:r>
            <a:endParaRPr lang="zh-CN" altLang="en-US" dirty="0"/>
          </a:p>
        </p:txBody>
      </p:sp>
      <p:sp>
        <p:nvSpPr>
          <p:cNvPr id="6" name="内容占位符 5"/>
          <p:cNvSpPr>
            <a:spLocks noGrp="1"/>
          </p:cNvSpPr>
          <p:nvPr>
            <p:ph sz="half" idx="2"/>
          </p:nvPr>
        </p:nvSpPr>
        <p:spPr>
          <a:xfrm>
            <a:off x="5292080" y="1600200"/>
            <a:ext cx="3394720" cy="4525963"/>
          </a:xfrm>
        </p:spPr>
        <p:txBody>
          <a:bodyPr/>
          <a:lstStyle/>
          <a:p>
            <a:endParaRPr lang="zh-CN" altLang="en-US" dirty="0"/>
          </a:p>
        </p:txBody>
      </p:sp>
      <p:pic>
        <p:nvPicPr>
          <p:cNvPr id="3073" name="Picture 1" descr="C:\Users\Administrator\AppData\Roaming\Tencent\Users\552089322\QQ\WinTemp\RichOle\3F(U6NM[4]F~O{6[JGBH_W4.png"/>
          <p:cNvPicPr>
            <a:picLocks noChangeAspect="1" noChangeArrowheads="1"/>
          </p:cNvPicPr>
          <p:nvPr/>
        </p:nvPicPr>
        <p:blipFill>
          <a:blip r:embed="rId2" cstate="print"/>
          <a:srcRect/>
          <a:stretch>
            <a:fillRect/>
          </a:stretch>
        </p:blipFill>
        <p:spPr bwMode="auto">
          <a:xfrm>
            <a:off x="5436096" y="1556793"/>
            <a:ext cx="3168352" cy="432047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smtClean="0"/>
              <a:t>中西文学经典中的疾病与医学</a:t>
            </a:r>
            <a:endParaRPr lang="zh-CN" altLang="en-US" dirty="0"/>
          </a:p>
        </p:txBody>
      </p:sp>
      <p:sp>
        <p:nvSpPr>
          <p:cNvPr id="6" name="内容占位符 5"/>
          <p:cNvSpPr>
            <a:spLocks noGrp="1"/>
          </p:cNvSpPr>
          <p:nvPr>
            <p:ph idx="1"/>
          </p:nvPr>
        </p:nvSpPr>
        <p:spPr>
          <a:xfrm>
            <a:off x="827584" y="1556792"/>
            <a:ext cx="7272808" cy="4525963"/>
          </a:xfrm>
        </p:spPr>
        <p:txBody>
          <a:bodyPr>
            <a:normAutofit/>
          </a:bodyPr>
          <a:lstStyle/>
          <a:p>
            <a:pPr marL="514350" indent="-514350">
              <a:buNone/>
            </a:pPr>
            <a:r>
              <a:rPr lang="zh-CN" altLang="en-US" b="1" dirty="0" smtClean="0">
                <a:gradFill>
                  <a:gsLst>
                    <a:gs pos="0">
                      <a:srgbClr val="007BD3"/>
                    </a:gs>
                    <a:gs pos="100000">
                      <a:srgbClr val="034373"/>
                    </a:gs>
                  </a:gsLst>
                  <a:lin scaled="0"/>
                </a:gradFill>
              </a:rPr>
              <a:t>（</a:t>
            </a:r>
            <a:r>
              <a:rPr lang="en-US" altLang="zh-CN" b="1" dirty="0" smtClean="0">
                <a:gradFill>
                  <a:gsLst>
                    <a:gs pos="0">
                      <a:srgbClr val="007BD3"/>
                    </a:gs>
                    <a:gs pos="100000">
                      <a:srgbClr val="034373"/>
                    </a:gs>
                  </a:gsLst>
                  <a:lin scaled="0"/>
                </a:gradFill>
              </a:rPr>
              <a:t>3</a:t>
            </a:r>
            <a:r>
              <a:rPr lang="zh-CN" altLang="en-US" b="1" dirty="0" smtClean="0">
                <a:gradFill>
                  <a:gsLst>
                    <a:gs pos="0">
                      <a:srgbClr val="007BD3"/>
                    </a:gs>
                    <a:gs pos="100000">
                      <a:srgbClr val="034373"/>
                    </a:gs>
                  </a:gsLst>
                  <a:lin scaled="0"/>
                </a:gradFill>
              </a:rPr>
              <a:t>）疾病文学叙事经典选读</a:t>
            </a:r>
            <a:endParaRPr lang="en-US" altLang="zh-CN" b="1" dirty="0" smtClean="0">
              <a:gradFill>
                <a:gsLst>
                  <a:gs pos="0">
                    <a:srgbClr val="007BD3"/>
                  </a:gs>
                  <a:gs pos="100000">
                    <a:srgbClr val="034373"/>
                  </a:gs>
                </a:gsLst>
                <a:lin scaled="0"/>
              </a:gradFill>
            </a:endParaRPr>
          </a:p>
          <a:p>
            <a:pPr marL="514350" indent="-514350">
              <a:buNone/>
            </a:pPr>
            <a:r>
              <a:rPr lang="zh-CN" altLang="en-US" dirty="0" smtClean="0"/>
              <a:t>托尔斯泰的</a:t>
            </a:r>
            <a:r>
              <a:rPr lang="en-US" altLang="zh-CN" sz="2800" dirty="0" smtClean="0">
                <a:ln w="22225">
                  <a:solidFill>
                    <a:schemeClr val="accent2"/>
                  </a:solidFill>
                  <a:prstDash val="solid"/>
                </a:ln>
                <a:solidFill>
                  <a:schemeClr val="accent2">
                    <a:lumMod val="40000"/>
                    <a:lumOff val="60000"/>
                  </a:schemeClr>
                </a:solidFill>
              </a:rPr>
              <a:t>《</a:t>
            </a:r>
            <a:r>
              <a:rPr lang="zh-CN" altLang="en-US" sz="2800" dirty="0" smtClean="0">
                <a:ln w="22225">
                  <a:solidFill>
                    <a:schemeClr val="accent2"/>
                  </a:solidFill>
                  <a:prstDash val="solid"/>
                </a:ln>
                <a:solidFill>
                  <a:schemeClr val="accent2">
                    <a:lumMod val="40000"/>
                    <a:lumOff val="60000"/>
                  </a:schemeClr>
                </a:solidFill>
              </a:rPr>
              <a:t>伊万伊里奇之死</a:t>
            </a:r>
            <a:r>
              <a:rPr lang="en-US" altLang="zh-CN" sz="2800" dirty="0" smtClean="0">
                <a:ln w="22225">
                  <a:solidFill>
                    <a:schemeClr val="accent2"/>
                  </a:solidFill>
                  <a:prstDash val="solid"/>
                </a:ln>
                <a:solidFill>
                  <a:schemeClr val="accent2">
                    <a:lumMod val="40000"/>
                    <a:lumOff val="60000"/>
                  </a:schemeClr>
                </a:solidFill>
              </a:rPr>
              <a:t>》</a:t>
            </a:r>
          </a:p>
          <a:p>
            <a:pPr marL="514350" indent="-514350">
              <a:buNone/>
            </a:pPr>
            <a:endParaRPr lang="en-US" altLang="zh-CN" sz="2800" dirty="0" smtClean="0">
              <a:ln w="22225">
                <a:solidFill>
                  <a:schemeClr val="accent2"/>
                </a:solidFill>
                <a:prstDash val="solid"/>
              </a:ln>
              <a:solidFill>
                <a:schemeClr val="accent2">
                  <a:lumMod val="40000"/>
                  <a:lumOff val="60000"/>
                </a:schemeClr>
              </a:solidFill>
            </a:endParaRPr>
          </a:p>
          <a:p>
            <a:pPr marL="514350" indent="-514350">
              <a:buNone/>
            </a:pPr>
            <a:r>
              <a:rPr lang="zh-CN" altLang="zh-CN" dirty="0" smtClean="0"/>
              <a:t>索尔仁尼琴的</a:t>
            </a:r>
            <a:r>
              <a:rPr lang="zh-CN" altLang="zh-CN" sz="2800" dirty="0" smtClean="0">
                <a:ln w="22225">
                  <a:solidFill>
                    <a:schemeClr val="accent2"/>
                  </a:solidFill>
                  <a:prstDash val="solid"/>
                </a:ln>
                <a:solidFill>
                  <a:schemeClr val="accent2">
                    <a:lumMod val="40000"/>
                    <a:lumOff val="60000"/>
                  </a:schemeClr>
                </a:solidFill>
              </a:rPr>
              <a:t>《癌症楼》</a:t>
            </a:r>
            <a:endParaRPr lang="en-US" altLang="zh-CN" sz="2800" dirty="0" smtClean="0">
              <a:ln w="22225">
                <a:solidFill>
                  <a:schemeClr val="accent2"/>
                </a:solidFill>
                <a:prstDash val="solid"/>
              </a:ln>
              <a:solidFill>
                <a:schemeClr val="accent2">
                  <a:lumMod val="40000"/>
                  <a:lumOff val="60000"/>
                </a:schemeClr>
              </a:solidFill>
            </a:endParaRPr>
          </a:p>
          <a:p>
            <a:pPr marL="514350" indent="-514350">
              <a:buNone/>
            </a:pPr>
            <a:endParaRPr lang="en-US" altLang="zh-CN" b="1" dirty="0" smtClean="0">
              <a:gradFill>
                <a:gsLst>
                  <a:gs pos="0">
                    <a:srgbClr val="007BD3"/>
                  </a:gs>
                  <a:gs pos="100000">
                    <a:srgbClr val="034373"/>
                  </a:gs>
                </a:gsLst>
                <a:lin scaled="0"/>
              </a:gradFill>
            </a:endParaRPr>
          </a:p>
          <a:p>
            <a:pPr marL="514350" indent="-514350">
              <a:buNone/>
            </a:pPr>
            <a:r>
              <a:rPr lang="zh-CN" altLang="en-US" b="1" u="sng" dirty="0" smtClean="0"/>
              <a:t>穆尔勒医生的</a:t>
            </a:r>
            <a:r>
              <a:rPr lang="en-US" altLang="zh-CN" b="1" u="sng" dirty="0" smtClean="0">
                <a:ln w="22225">
                  <a:solidFill>
                    <a:schemeClr val="accent2"/>
                  </a:solidFill>
                  <a:prstDash val="solid"/>
                </a:ln>
                <a:solidFill>
                  <a:schemeClr val="accent2">
                    <a:lumMod val="40000"/>
                    <a:lumOff val="60000"/>
                  </a:schemeClr>
                </a:solidFill>
              </a:rPr>
              <a:t>《</a:t>
            </a:r>
            <a:r>
              <a:rPr lang="zh-CN" altLang="en-US" b="1" u="sng" dirty="0" smtClean="0">
                <a:ln w="22225">
                  <a:solidFill>
                    <a:schemeClr val="accent2"/>
                  </a:solidFill>
                  <a:prstDash val="solid"/>
                </a:ln>
                <a:solidFill>
                  <a:schemeClr val="accent2">
                    <a:lumMod val="40000"/>
                    <a:lumOff val="60000"/>
                  </a:schemeClr>
                </a:solidFill>
              </a:rPr>
              <a:t>莫奈拒绝手术</a:t>
            </a:r>
            <a:r>
              <a:rPr lang="en-US" altLang="zh-CN" b="1" u="sng" dirty="0" smtClean="0">
                <a:ln w="22225">
                  <a:solidFill>
                    <a:schemeClr val="accent2"/>
                  </a:solidFill>
                  <a:prstDash val="solid"/>
                </a:ln>
                <a:solidFill>
                  <a:schemeClr val="accent2">
                    <a:lumMod val="40000"/>
                    <a:lumOff val="60000"/>
                  </a:schemeClr>
                </a:solidFill>
              </a:rPr>
              <a:t>》</a:t>
            </a:r>
            <a:endParaRPr lang="zh-CN" altLang="en-US" b="1" u="sng" dirty="0" smtClean="0">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750" y="318135"/>
            <a:ext cx="8229600" cy="567055"/>
          </a:xfrm>
        </p:spPr>
        <p:txBody>
          <a:bodyPr>
            <a:normAutofit fontScale="90000"/>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疾病文学叙事经典选读</a:t>
            </a:r>
          </a:p>
        </p:txBody>
      </p:sp>
      <p:sp>
        <p:nvSpPr>
          <p:cNvPr id="5" name="内容占位符 4"/>
          <p:cNvSpPr>
            <a:spLocks noGrp="1"/>
          </p:cNvSpPr>
          <p:nvPr>
            <p:ph idx="1"/>
          </p:nvPr>
        </p:nvSpPr>
        <p:spPr>
          <a:xfrm>
            <a:off x="539750" y="1191895"/>
            <a:ext cx="4320540" cy="5045710"/>
          </a:xfrm>
        </p:spPr>
        <p:txBody>
          <a:bodyPr>
            <a:normAutofit fontScale="70000" lnSpcReduction="20000"/>
          </a:bodyPr>
          <a:lstStyle/>
          <a:p>
            <a:pPr>
              <a:lnSpc>
                <a:spcPct val="120000"/>
              </a:lnSpc>
              <a:spcBef>
                <a:spcPts val="0"/>
              </a:spcBef>
              <a:buNone/>
            </a:pPr>
            <a:r>
              <a:rPr lang="en-US" altLang="zh-CN" dirty="0" smtClean="0"/>
              <a:t>     </a:t>
            </a:r>
            <a:r>
              <a:rPr lang="zh-CN"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李瑟尔・穆尔勒</a:t>
            </a:r>
            <a:r>
              <a:rPr lang="zh-CN" altLang="zh-CN" dirty="0" smtClean="0"/>
              <a:t>医生</a:t>
            </a:r>
            <a:r>
              <a:rPr lang="zh-CN" altLang="en-US" dirty="0" smtClean="0"/>
              <a:t>的</a:t>
            </a:r>
            <a:r>
              <a:rPr lang="zh-CN" altLang="zh-CN" dirty="0" smtClean="0"/>
              <a:t>诗《莫奈拒绝手术》（</a:t>
            </a:r>
            <a:r>
              <a:rPr lang="en-US" altLang="zh-CN" dirty="0" smtClean="0"/>
              <a:t>“Monet Refuses the Operation”</a:t>
            </a:r>
            <a:r>
              <a:rPr lang="zh-CN" altLang="zh-CN" dirty="0" smtClean="0"/>
              <a:t>，</a:t>
            </a:r>
            <a:r>
              <a:rPr lang="en-US" altLang="zh-CN" dirty="0" smtClean="0"/>
              <a:t>2014</a:t>
            </a:r>
            <a:r>
              <a:rPr lang="zh-CN" altLang="zh-CN" dirty="0" smtClean="0"/>
              <a:t>）</a:t>
            </a:r>
            <a:endParaRPr lang="en-US" altLang="zh-CN" dirty="0" smtClean="0"/>
          </a:p>
          <a:p>
            <a:pPr>
              <a:lnSpc>
                <a:spcPct val="120000"/>
              </a:lnSpc>
              <a:spcBef>
                <a:spcPts val="0"/>
              </a:spcBef>
              <a:buNone/>
            </a:pPr>
            <a:r>
              <a:rPr lang="zh-CN" altLang="zh-CN" dirty="0" smtClean="0"/>
              <a:t>   </a:t>
            </a:r>
            <a:r>
              <a:rPr lang="en-US" altLang="zh-CN" dirty="0" smtClean="0"/>
              <a:t> </a:t>
            </a:r>
            <a:r>
              <a:rPr lang="zh-CN" altLang="zh-CN" dirty="0" smtClean="0"/>
              <a:t> </a:t>
            </a:r>
          </a:p>
          <a:p>
            <a:pPr>
              <a:lnSpc>
                <a:spcPct val="120000"/>
              </a:lnSpc>
              <a:spcBef>
                <a:spcPts val="0"/>
              </a:spcBef>
              <a:buNone/>
            </a:pPr>
            <a:r>
              <a:rPr lang="zh-CN" altLang="zh-CN" dirty="0" smtClean="0"/>
              <a:t>      以</a:t>
            </a:r>
            <a:r>
              <a:rPr lang="zh-CN" altLang="zh-CN"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莫奈</a:t>
            </a:r>
            <a:r>
              <a:rPr lang="zh-CN" altLang="zh-CN" dirty="0" smtClean="0"/>
              <a:t>作为叙事者，叙述法国印象派著名画家莫奈在得了白内障之后如何说服医生并告诉他们自己不愿意通过手术移除的原因。</a:t>
            </a:r>
          </a:p>
          <a:p>
            <a:pPr>
              <a:lnSpc>
                <a:spcPct val="120000"/>
              </a:lnSpc>
              <a:spcBef>
                <a:spcPts val="0"/>
              </a:spcBef>
              <a:buNone/>
            </a:pPr>
            <a:r>
              <a:rPr lang="zh-CN" altLang="zh-CN" dirty="0" smtClean="0"/>
              <a:t> </a:t>
            </a:r>
            <a:endParaRPr lang="en-US" altLang="zh-CN" dirty="0" smtClean="0"/>
          </a:p>
          <a:p>
            <a:pPr>
              <a:lnSpc>
                <a:spcPct val="120000"/>
              </a:lnSpc>
              <a:spcBef>
                <a:spcPts val="0"/>
              </a:spcBef>
              <a:buNone/>
            </a:pPr>
            <a:r>
              <a:rPr lang="en-US" altLang="zh-CN" dirty="0" smtClean="0"/>
              <a:t>     </a:t>
            </a:r>
            <a:r>
              <a:rPr lang="zh-CN" altLang="zh-CN" dirty="0" smtClean="0"/>
              <a:t>在没有手术摘除白内障的状况下，莫奈晚年创作出风格迥异的作品，达到</a:t>
            </a:r>
            <a:r>
              <a:rPr lang="zh-CN" altLang="en-US" dirty="0" smtClean="0"/>
              <a:t>艺术</a:t>
            </a:r>
            <a:r>
              <a:rPr lang="zh-CN" altLang="zh-CN" dirty="0" smtClean="0"/>
              <a:t>高峰。</a:t>
            </a:r>
          </a:p>
        </p:txBody>
      </p:sp>
      <p:sp>
        <p:nvSpPr>
          <p:cNvPr id="2050" name="AutoShape 2" descr="“莫奈 白内障 是抽象主义画派的源头，从而在另一个艺术领域达到了高峰”的图片搜索结果"/>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lstStyle/>
          <a:p>
            <a:endParaRPr lang="zh-CN" altLang="en-US"/>
          </a:p>
        </p:txBody>
      </p:sp>
      <p:pic>
        <p:nvPicPr>
          <p:cNvPr id="2052" name="Picture 4" descr="https://pic1.zhimg.com/80/718b27e74f8a0b6ed51acb8c2a7addbe_hd.jpg"/>
          <p:cNvPicPr>
            <a:picLocks noChangeAspect="1" noChangeArrowheads="1"/>
          </p:cNvPicPr>
          <p:nvPr/>
        </p:nvPicPr>
        <p:blipFill>
          <a:blip r:embed="rId2" cstate="print"/>
          <a:srcRect/>
          <a:stretch>
            <a:fillRect/>
          </a:stretch>
        </p:blipFill>
        <p:spPr bwMode="auto">
          <a:xfrm>
            <a:off x="5292080" y="1412776"/>
            <a:ext cx="3312368" cy="2376264"/>
          </a:xfrm>
          <a:prstGeom prst="rect">
            <a:avLst/>
          </a:prstGeom>
          <a:noFill/>
        </p:spPr>
      </p:pic>
      <p:pic>
        <p:nvPicPr>
          <p:cNvPr id="2054" name="Picture 6" descr="https://pic2.zhimg.com/80/08d32204eb21f7e7d1f073e0b4a40013_hd.jpg"/>
          <p:cNvPicPr>
            <a:picLocks noChangeAspect="1" noChangeArrowheads="1"/>
          </p:cNvPicPr>
          <p:nvPr/>
        </p:nvPicPr>
        <p:blipFill>
          <a:blip r:embed="rId3" cstate="print"/>
          <a:srcRect/>
          <a:stretch>
            <a:fillRect/>
          </a:stretch>
        </p:blipFill>
        <p:spPr bwMode="auto">
          <a:xfrm>
            <a:off x="5292080" y="3861048"/>
            <a:ext cx="3312368" cy="208823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scene3d>
              <a:camera prst="orthographicFront"/>
              <a:lightRig rig="threePt" dir="t"/>
            </a:scene3d>
          </a:bodyPr>
          <a:lstStyle/>
          <a:p>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与医学或疾病相关的经典艺术著作</a:t>
            </a:r>
          </a:p>
        </p:txBody>
      </p:sp>
      <p:sp>
        <p:nvSpPr>
          <p:cNvPr id="3" name="内容占位符 2"/>
          <p:cNvSpPr>
            <a:spLocks noGrp="1"/>
          </p:cNvSpPr>
          <p:nvPr>
            <p:ph sz="half" idx="1"/>
          </p:nvPr>
        </p:nvSpPr>
        <p:spPr>
          <a:xfrm>
            <a:off x="467544" y="1700808"/>
            <a:ext cx="4402832" cy="4525963"/>
          </a:xfrm>
        </p:spPr>
        <p:txBody>
          <a:bodyPr>
            <a:normAutofit/>
          </a:bodyPr>
          <a:lstStyle/>
          <a:p>
            <a:pPr>
              <a:lnSpc>
                <a:spcPct val="150000"/>
              </a:lnSpc>
              <a:spcBef>
                <a:spcPts val="0"/>
              </a:spcBef>
              <a:buNone/>
            </a:pPr>
            <a:r>
              <a:rPr lang="en-US" altLang="zh-CN" sz="2400" dirty="0" smtClean="0">
                <a:ln w="22225">
                  <a:solidFill>
                    <a:schemeClr val="accent2"/>
                  </a:solidFill>
                  <a:prstDash val="solid"/>
                </a:ln>
                <a:solidFill>
                  <a:schemeClr val="accent2">
                    <a:lumMod val="40000"/>
                    <a:lumOff val="60000"/>
                  </a:schemeClr>
                </a:solidFill>
                <a:effectLst/>
              </a:rPr>
              <a:t>《</a:t>
            </a:r>
            <a:r>
              <a:rPr lang="zh-CN" altLang="en-US" sz="2400" dirty="0" smtClean="0">
                <a:ln w="22225">
                  <a:solidFill>
                    <a:schemeClr val="accent2"/>
                  </a:solidFill>
                  <a:prstDash val="solid"/>
                </a:ln>
                <a:solidFill>
                  <a:schemeClr val="accent2">
                    <a:lumMod val="40000"/>
                    <a:lumOff val="60000"/>
                  </a:schemeClr>
                </a:solidFill>
                <a:effectLst/>
              </a:rPr>
              <a:t>叙事医学人文读本</a:t>
            </a:r>
            <a:r>
              <a:rPr lang="en-US" altLang="zh-CN" sz="2400" dirty="0" smtClean="0">
                <a:ln w="22225">
                  <a:solidFill>
                    <a:schemeClr val="accent2"/>
                  </a:solidFill>
                  <a:prstDash val="solid"/>
                </a:ln>
                <a:solidFill>
                  <a:schemeClr val="accent2">
                    <a:lumMod val="40000"/>
                    <a:lumOff val="60000"/>
                  </a:schemeClr>
                </a:solidFill>
                <a:effectLst/>
              </a:rPr>
              <a:t>》</a:t>
            </a:r>
          </a:p>
          <a:p>
            <a:pPr>
              <a:lnSpc>
                <a:spcPct val="150000"/>
              </a:lnSpc>
              <a:spcBef>
                <a:spcPts val="0"/>
              </a:spcBef>
              <a:buNone/>
            </a:pPr>
            <a:r>
              <a:rPr lang="zh-CN" altLang="en-US" sz="2400" dirty="0" smtClean="0"/>
              <a:t>杨晓霖的</a:t>
            </a:r>
            <a:r>
              <a:rPr lang="en-US" altLang="zh-CN" sz="2400" dirty="0" smtClean="0">
                <a:ln w="22225">
                  <a:solidFill>
                    <a:schemeClr val="accent2"/>
                  </a:solidFill>
                  <a:prstDash val="solid"/>
                </a:ln>
                <a:solidFill>
                  <a:schemeClr val="accent2">
                    <a:lumMod val="40000"/>
                    <a:lumOff val="60000"/>
                  </a:schemeClr>
                </a:solidFill>
              </a:rPr>
              <a:t>《</a:t>
            </a:r>
            <a:r>
              <a:rPr lang="zh-CN" altLang="en-US" sz="2400" dirty="0" smtClean="0">
                <a:ln w="22225">
                  <a:solidFill>
                    <a:schemeClr val="accent2"/>
                  </a:solidFill>
                  <a:prstDash val="solid"/>
                </a:ln>
                <a:solidFill>
                  <a:schemeClr val="accent2">
                    <a:lumMod val="40000"/>
                    <a:lumOff val="60000"/>
                  </a:schemeClr>
                </a:solidFill>
              </a:rPr>
              <a:t>文学中的医学</a:t>
            </a:r>
            <a:r>
              <a:rPr lang="en-US" altLang="zh-CN" sz="2400" dirty="0" smtClean="0">
                <a:ln w="22225">
                  <a:solidFill>
                    <a:schemeClr val="accent2"/>
                  </a:solidFill>
                  <a:prstDash val="solid"/>
                </a:ln>
                <a:solidFill>
                  <a:schemeClr val="accent2">
                    <a:lumMod val="40000"/>
                    <a:lumOff val="60000"/>
                  </a:schemeClr>
                </a:solidFill>
              </a:rPr>
              <a:t>》</a:t>
            </a:r>
            <a:r>
              <a:rPr lang="zh-CN" altLang="en-US" sz="2400" dirty="0" smtClean="0"/>
              <a:t>（</a:t>
            </a:r>
            <a:r>
              <a:rPr lang="en-US" altLang="zh-CN" sz="2400" dirty="0" smtClean="0"/>
              <a:t>2018</a:t>
            </a:r>
            <a:r>
              <a:rPr lang="zh-CN" altLang="en-US" sz="2400" dirty="0" smtClean="0"/>
              <a:t>年暨大出版社）</a:t>
            </a:r>
            <a:endParaRPr lang="en-US" altLang="zh-CN" sz="2400" dirty="0" smtClean="0"/>
          </a:p>
          <a:p>
            <a:pPr>
              <a:lnSpc>
                <a:spcPct val="150000"/>
              </a:lnSpc>
              <a:spcBef>
                <a:spcPts val="0"/>
              </a:spcBef>
              <a:buNone/>
            </a:pPr>
            <a:r>
              <a:rPr lang="zh-CN" altLang="en-US" sz="2400" dirty="0" smtClean="0"/>
              <a:t>托尔斯泰的</a:t>
            </a:r>
            <a:r>
              <a:rPr lang="en-US" altLang="zh-CN" sz="2400" dirty="0" smtClean="0">
                <a:ln w="22225">
                  <a:solidFill>
                    <a:schemeClr val="accent2"/>
                  </a:solidFill>
                  <a:prstDash val="solid"/>
                </a:ln>
                <a:solidFill>
                  <a:schemeClr val="accent2">
                    <a:lumMod val="40000"/>
                    <a:lumOff val="60000"/>
                  </a:schemeClr>
                </a:solidFill>
              </a:rPr>
              <a:t>《</a:t>
            </a:r>
            <a:r>
              <a:rPr lang="zh-CN" altLang="en-US" sz="2400" dirty="0" smtClean="0">
                <a:ln w="22225">
                  <a:solidFill>
                    <a:schemeClr val="accent2"/>
                  </a:solidFill>
                  <a:prstDash val="solid"/>
                </a:ln>
                <a:solidFill>
                  <a:schemeClr val="accent2">
                    <a:lumMod val="40000"/>
                    <a:lumOff val="60000"/>
                  </a:schemeClr>
                </a:solidFill>
              </a:rPr>
              <a:t>伊万伊里奇之死</a:t>
            </a:r>
            <a:r>
              <a:rPr lang="en-US" altLang="zh-CN" sz="2400" dirty="0" smtClean="0">
                <a:ln w="22225">
                  <a:solidFill>
                    <a:schemeClr val="accent2"/>
                  </a:solidFill>
                  <a:prstDash val="solid"/>
                </a:ln>
                <a:solidFill>
                  <a:schemeClr val="accent2">
                    <a:lumMod val="40000"/>
                    <a:lumOff val="60000"/>
                  </a:schemeClr>
                </a:solidFill>
              </a:rPr>
              <a:t>》</a:t>
            </a:r>
          </a:p>
          <a:p>
            <a:pPr>
              <a:lnSpc>
                <a:spcPct val="150000"/>
              </a:lnSpc>
              <a:spcBef>
                <a:spcPts val="0"/>
              </a:spcBef>
              <a:buNone/>
            </a:pPr>
            <a:r>
              <a:rPr lang="zh-CN" altLang="en-US" sz="2400" dirty="0" smtClean="0"/>
              <a:t>辛克莱</a:t>
            </a:r>
            <a:r>
              <a:rPr lang="en-US" altLang="zh-CN" sz="2400" dirty="0" smtClean="0"/>
              <a:t>·</a:t>
            </a:r>
            <a:r>
              <a:rPr lang="zh-CN" altLang="en-US" sz="2400" dirty="0" smtClean="0"/>
              <a:t>路易斯的</a:t>
            </a:r>
            <a:r>
              <a:rPr lang="en-US" altLang="zh-CN" sz="2400" dirty="0" smtClean="0">
                <a:ln w="22225">
                  <a:solidFill>
                    <a:schemeClr val="accent2"/>
                  </a:solidFill>
                  <a:prstDash val="solid"/>
                </a:ln>
                <a:solidFill>
                  <a:schemeClr val="accent2">
                    <a:lumMod val="40000"/>
                    <a:lumOff val="60000"/>
                  </a:schemeClr>
                </a:solidFill>
              </a:rPr>
              <a:t>《</a:t>
            </a:r>
            <a:r>
              <a:rPr lang="zh-CN" altLang="en-US" sz="2400" dirty="0" smtClean="0">
                <a:ln w="22225">
                  <a:solidFill>
                    <a:schemeClr val="accent2"/>
                  </a:solidFill>
                  <a:prstDash val="solid"/>
                </a:ln>
                <a:solidFill>
                  <a:schemeClr val="accent2">
                    <a:lumMod val="40000"/>
                    <a:lumOff val="60000"/>
                  </a:schemeClr>
                </a:solidFill>
              </a:rPr>
              <a:t>阿罗史密斯</a:t>
            </a:r>
            <a:r>
              <a:rPr lang="en-US" altLang="zh-CN" sz="2400" dirty="0" smtClean="0">
                <a:ln w="22225">
                  <a:solidFill>
                    <a:schemeClr val="accent2"/>
                  </a:solidFill>
                  <a:prstDash val="solid"/>
                </a:ln>
                <a:solidFill>
                  <a:schemeClr val="accent2">
                    <a:lumMod val="40000"/>
                    <a:lumOff val="60000"/>
                  </a:schemeClr>
                </a:solidFill>
              </a:rPr>
              <a:t>》</a:t>
            </a:r>
          </a:p>
          <a:p>
            <a:pPr>
              <a:lnSpc>
                <a:spcPct val="150000"/>
              </a:lnSpc>
              <a:spcBef>
                <a:spcPts val="0"/>
              </a:spcBef>
              <a:buNone/>
            </a:pPr>
            <a:r>
              <a:rPr lang="en-US" altLang="zh-CN" sz="2400" dirty="0" smtClean="0"/>
              <a:t>Margaret Atwood</a:t>
            </a:r>
            <a:r>
              <a:rPr lang="zh-CN" altLang="en-US" sz="2400" dirty="0" smtClean="0"/>
              <a:t>的小说</a:t>
            </a:r>
            <a:r>
              <a:rPr lang="en-US" altLang="zh-CN" sz="2400" dirty="0" smtClean="0">
                <a:ln w="22225">
                  <a:solidFill>
                    <a:schemeClr val="accent2"/>
                  </a:solidFill>
                  <a:prstDash val="solid"/>
                </a:ln>
                <a:solidFill>
                  <a:schemeClr val="accent2">
                    <a:lumMod val="40000"/>
                    <a:lumOff val="60000"/>
                  </a:schemeClr>
                </a:solidFill>
              </a:rPr>
              <a:t>《</a:t>
            </a:r>
            <a:r>
              <a:rPr lang="zh-CN" altLang="en-US" sz="2400" dirty="0" smtClean="0">
                <a:ln w="22225">
                  <a:solidFill>
                    <a:schemeClr val="accent2"/>
                  </a:solidFill>
                  <a:prstDash val="solid"/>
                </a:ln>
                <a:solidFill>
                  <a:schemeClr val="accent2">
                    <a:lumMod val="40000"/>
                    <a:lumOff val="60000"/>
                  </a:schemeClr>
                </a:solidFill>
              </a:rPr>
              <a:t>欧依克丝和克雷克</a:t>
            </a:r>
            <a:r>
              <a:rPr lang="en-US" altLang="zh-CN" sz="2400" dirty="0" smtClean="0">
                <a:ln w="22225">
                  <a:solidFill>
                    <a:schemeClr val="accent2"/>
                  </a:solidFill>
                  <a:prstDash val="solid"/>
                </a:ln>
                <a:solidFill>
                  <a:schemeClr val="accent2">
                    <a:lumMod val="40000"/>
                    <a:lumOff val="60000"/>
                  </a:schemeClr>
                </a:solidFill>
              </a:rPr>
              <a:t>》</a:t>
            </a:r>
          </a:p>
          <a:p>
            <a:pPr>
              <a:lnSpc>
                <a:spcPct val="110000"/>
              </a:lnSpc>
              <a:spcBef>
                <a:spcPts val="0"/>
              </a:spcBef>
              <a:buNone/>
            </a:pPr>
            <a:endParaRPr lang="zh-CN" altLang="zh-CN" sz="2400" dirty="0" smtClean="0">
              <a:ln w="22225">
                <a:solidFill>
                  <a:schemeClr val="accent2"/>
                </a:solidFill>
                <a:prstDash val="solid"/>
              </a:ln>
              <a:solidFill>
                <a:schemeClr val="accent2">
                  <a:lumMod val="40000"/>
                  <a:lumOff val="60000"/>
                </a:schemeClr>
              </a:solidFill>
              <a:effectLst/>
            </a:endParaRPr>
          </a:p>
        </p:txBody>
      </p:sp>
      <p:sp>
        <p:nvSpPr>
          <p:cNvPr id="4" name="内容占位符 3"/>
          <p:cNvSpPr>
            <a:spLocks noGrp="1"/>
          </p:cNvSpPr>
          <p:nvPr>
            <p:ph sz="half" idx="2"/>
          </p:nvPr>
        </p:nvSpPr>
        <p:spPr>
          <a:xfrm>
            <a:off x="5004048" y="1700808"/>
            <a:ext cx="3826510" cy="4454272"/>
          </a:xfrm>
        </p:spPr>
        <p:txBody>
          <a:bodyPr>
            <a:normAutofit/>
          </a:bodyPr>
          <a:lstStyle/>
          <a:p>
            <a:pPr>
              <a:lnSpc>
                <a:spcPct val="150000"/>
              </a:lnSpc>
              <a:spcBef>
                <a:spcPts val="0"/>
              </a:spcBef>
              <a:buNone/>
            </a:pPr>
            <a:r>
              <a:rPr lang="zh-CN" altLang="zh-CN" dirty="0" smtClean="0"/>
              <a:t>索尔仁尼琴的</a:t>
            </a:r>
            <a:r>
              <a:rPr lang="zh-CN" altLang="zh-CN" sz="2400" dirty="0" smtClean="0">
                <a:ln w="22225">
                  <a:solidFill>
                    <a:schemeClr val="accent2"/>
                  </a:solidFill>
                  <a:prstDash val="solid"/>
                </a:ln>
                <a:solidFill>
                  <a:schemeClr val="accent2">
                    <a:lumMod val="40000"/>
                    <a:lumOff val="60000"/>
                  </a:schemeClr>
                </a:solidFill>
              </a:rPr>
              <a:t>《癌症楼》</a:t>
            </a:r>
            <a:endParaRPr lang="en-US" altLang="zh-CN" sz="2400" dirty="0" smtClean="0">
              <a:ln w="22225">
                <a:solidFill>
                  <a:schemeClr val="accent2"/>
                </a:solidFill>
                <a:prstDash val="solid"/>
              </a:ln>
              <a:solidFill>
                <a:schemeClr val="accent2">
                  <a:lumMod val="40000"/>
                  <a:lumOff val="60000"/>
                </a:schemeClr>
              </a:solidFill>
            </a:endParaRPr>
          </a:p>
          <a:p>
            <a:pPr>
              <a:lnSpc>
                <a:spcPct val="150000"/>
              </a:lnSpc>
              <a:spcBef>
                <a:spcPts val="0"/>
              </a:spcBef>
              <a:buNone/>
            </a:pPr>
            <a:r>
              <a:rPr lang="zh-CN" altLang="zh-CN" sz="2400" dirty="0" smtClean="0"/>
              <a:t>毛姆的</a:t>
            </a:r>
            <a:r>
              <a:rPr lang="zh-CN" altLang="zh-CN" sz="2400" dirty="0" smtClean="0">
                <a:ln w="22225">
                  <a:solidFill>
                    <a:schemeClr val="accent2"/>
                  </a:solidFill>
                  <a:prstDash val="solid"/>
                </a:ln>
                <a:solidFill>
                  <a:schemeClr val="accent2">
                    <a:lumMod val="40000"/>
                    <a:lumOff val="60000"/>
                  </a:schemeClr>
                </a:solidFill>
              </a:rPr>
              <a:t>《疗养院》</a:t>
            </a:r>
            <a:endParaRPr lang="en-US" altLang="zh-CN" sz="2400" dirty="0" smtClean="0">
              <a:ln w="22225">
                <a:solidFill>
                  <a:schemeClr val="accent2"/>
                </a:solidFill>
                <a:prstDash val="solid"/>
              </a:ln>
              <a:solidFill>
                <a:schemeClr val="accent2">
                  <a:lumMod val="40000"/>
                  <a:lumOff val="60000"/>
                </a:schemeClr>
              </a:solidFill>
            </a:endParaRPr>
          </a:p>
          <a:p>
            <a:pPr>
              <a:lnSpc>
                <a:spcPct val="150000"/>
              </a:lnSpc>
              <a:spcBef>
                <a:spcPts val="0"/>
              </a:spcBef>
              <a:buNone/>
            </a:pPr>
            <a:r>
              <a:rPr lang="zh-CN" altLang="en-US" sz="2400" dirty="0" smtClean="0"/>
              <a:t>托尔斯泰的</a:t>
            </a:r>
            <a:r>
              <a:rPr lang="en-US" altLang="zh-CN" sz="2400" dirty="0" smtClean="0">
                <a:ln w="22225">
                  <a:solidFill>
                    <a:schemeClr val="accent2"/>
                  </a:solidFill>
                  <a:prstDash val="solid"/>
                </a:ln>
                <a:solidFill>
                  <a:schemeClr val="accent2">
                    <a:lumMod val="40000"/>
                    <a:lumOff val="60000"/>
                  </a:schemeClr>
                </a:solidFill>
              </a:rPr>
              <a:t>《</a:t>
            </a:r>
            <a:r>
              <a:rPr lang="zh-CN" altLang="en-US" sz="2400" dirty="0" smtClean="0">
                <a:ln w="22225">
                  <a:solidFill>
                    <a:schemeClr val="accent2"/>
                  </a:solidFill>
                  <a:prstDash val="solid"/>
                </a:ln>
                <a:solidFill>
                  <a:schemeClr val="accent2">
                    <a:lumMod val="40000"/>
                    <a:lumOff val="60000"/>
                  </a:schemeClr>
                </a:solidFill>
              </a:rPr>
              <a:t>战争与和平</a:t>
            </a:r>
            <a:r>
              <a:rPr lang="en-US" altLang="zh-CN" sz="2400" dirty="0" smtClean="0">
                <a:ln w="22225">
                  <a:solidFill>
                    <a:schemeClr val="accent2"/>
                  </a:solidFill>
                  <a:prstDash val="solid"/>
                </a:ln>
                <a:solidFill>
                  <a:schemeClr val="accent2">
                    <a:lumMod val="40000"/>
                    <a:lumOff val="60000"/>
                  </a:schemeClr>
                </a:solidFill>
              </a:rPr>
              <a:t>》</a:t>
            </a:r>
          </a:p>
          <a:p>
            <a:pPr>
              <a:lnSpc>
                <a:spcPct val="150000"/>
              </a:lnSpc>
              <a:spcBef>
                <a:spcPts val="0"/>
              </a:spcBef>
              <a:buNone/>
            </a:pPr>
            <a:r>
              <a:rPr lang="zh-CN" altLang="zh-CN" sz="2400" dirty="0" smtClean="0"/>
              <a:t>卡夫卡的</a:t>
            </a:r>
            <a:r>
              <a:rPr lang="zh-CN" altLang="zh-CN" sz="2400" dirty="0" smtClean="0">
                <a:ln w="22225">
                  <a:solidFill>
                    <a:schemeClr val="accent2"/>
                  </a:solidFill>
                  <a:prstDash val="solid"/>
                </a:ln>
                <a:solidFill>
                  <a:schemeClr val="accent2">
                    <a:lumMod val="40000"/>
                    <a:lumOff val="60000"/>
                  </a:schemeClr>
                </a:solidFill>
              </a:rPr>
              <a:t>《变形记》</a:t>
            </a:r>
            <a:endParaRPr lang="en-US" altLang="zh-CN" sz="2400" dirty="0" smtClean="0">
              <a:ln w="22225">
                <a:solidFill>
                  <a:schemeClr val="accent2"/>
                </a:solidFill>
                <a:prstDash val="solid"/>
              </a:ln>
              <a:solidFill>
                <a:schemeClr val="accent2">
                  <a:lumMod val="40000"/>
                  <a:lumOff val="60000"/>
                </a:schemeClr>
              </a:solidFill>
            </a:endParaRPr>
          </a:p>
          <a:p>
            <a:pPr>
              <a:lnSpc>
                <a:spcPct val="150000"/>
              </a:lnSpc>
              <a:spcBef>
                <a:spcPts val="0"/>
              </a:spcBef>
              <a:buNone/>
            </a:pPr>
            <a:r>
              <a:rPr lang="zh-CN" altLang="en-US" sz="2400" dirty="0" smtClean="0"/>
              <a:t>毛姆的</a:t>
            </a:r>
            <a:r>
              <a:rPr lang="en-US" altLang="zh-CN" sz="2400" dirty="0" smtClean="0">
                <a:ln w="22225">
                  <a:solidFill>
                    <a:schemeClr val="accent2"/>
                  </a:solidFill>
                  <a:prstDash val="solid"/>
                </a:ln>
                <a:solidFill>
                  <a:schemeClr val="accent2">
                    <a:lumMod val="40000"/>
                    <a:lumOff val="60000"/>
                  </a:schemeClr>
                </a:solidFill>
              </a:rPr>
              <a:t>《</a:t>
            </a:r>
            <a:r>
              <a:rPr lang="zh-CN" altLang="en-US" sz="2400" dirty="0" smtClean="0">
                <a:ln w="22225">
                  <a:solidFill>
                    <a:schemeClr val="accent2"/>
                  </a:solidFill>
                  <a:prstDash val="solid"/>
                </a:ln>
                <a:solidFill>
                  <a:schemeClr val="accent2">
                    <a:lumMod val="40000"/>
                    <a:lumOff val="60000"/>
                  </a:schemeClr>
                </a:solidFill>
              </a:rPr>
              <a:t>面纱</a:t>
            </a:r>
            <a:r>
              <a:rPr lang="en-US" altLang="zh-CN" sz="2400" dirty="0" smtClean="0">
                <a:ln w="22225">
                  <a:solidFill>
                    <a:schemeClr val="accent2"/>
                  </a:solidFill>
                  <a:prstDash val="solid"/>
                </a:ln>
                <a:solidFill>
                  <a:schemeClr val="accent2">
                    <a:lumMod val="40000"/>
                    <a:lumOff val="60000"/>
                  </a:schemeClr>
                </a:solidFill>
              </a:rPr>
              <a:t>》</a:t>
            </a:r>
          </a:p>
          <a:p>
            <a:pPr>
              <a:lnSpc>
                <a:spcPct val="150000"/>
              </a:lnSpc>
              <a:spcBef>
                <a:spcPts val="0"/>
              </a:spcBef>
              <a:buNone/>
            </a:pPr>
            <a:r>
              <a:rPr lang="zh-CN" altLang="en-US" sz="2400" dirty="0" smtClean="0"/>
              <a:t>德维尔的</a:t>
            </a:r>
            <a:r>
              <a:rPr lang="en-US" altLang="zh-CN" sz="2400" dirty="0" smtClean="0">
                <a:ln w="22225">
                  <a:solidFill>
                    <a:schemeClr val="accent2"/>
                  </a:solidFill>
                  <a:prstDash val="solid"/>
                </a:ln>
                <a:solidFill>
                  <a:schemeClr val="accent2">
                    <a:lumMod val="40000"/>
                    <a:lumOff val="60000"/>
                  </a:schemeClr>
                </a:solidFill>
              </a:rPr>
              <a:t>《</a:t>
            </a:r>
            <a:r>
              <a:rPr lang="zh-CN" altLang="en-US" sz="2400" dirty="0" smtClean="0">
                <a:ln w="22225">
                  <a:solidFill>
                    <a:schemeClr val="accent2"/>
                  </a:solidFill>
                  <a:prstDash val="solid"/>
                </a:ln>
                <a:solidFill>
                  <a:schemeClr val="accent2">
                    <a:lumMod val="40000"/>
                    <a:lumOff val="60000"/>
                  </a:schemeClr>
                </a:solidFill>
              </a:rPr>
              <a:t>瘟疫与霍乱</a:t>
            </a:r>
            <a:r>
              <a:rPr lang="en-US" altLang="zh-CN" sz="2400" dirty="0" smtClean="0">
                <a:ln w="22225">
                  <a:solidFill>
                    <a:schemeClr val="accent2"/>
                  </a:solidFill>
                  <a:prstDash val="solid"/>
                </a:ln>
                <a:solidFill>
                  <a:schemeClr val="accent2">
                    <a:lumMod val="40000"/>
                    <a:lumOff val="60000"/>
                  </a:schemeClr>
                </a:solidFill>
              </a:rPr>
              <a:t>》</a:t>
            </a:r>
          </a:p>
          <a:p>
            <a:pPr>
              <a:lnSpc>
                <a:spcPct val="120000"/>
              </a:lnSpc>
              <a:spcBef>
                <a:spcPts val="0"/>
              </a:spcBef>
              <a:buNone/>
            </a:pPr>
            <a:endParaRPr lang="en-US" altLang="zh-CN" sz="2400" dirty="0" smtClean="0">
              <a:ln w="22225">
                <a:solidFill>
                  <a:schemeClr val="accent2"/>
                </a:solidFill>
                <a:prstDash val="solid"/>
              </a:ln>
              <a:solidFill>
                <a:schemeClr val="accent2">
                  <a:lumMod val="40000"/>
                  <a:lumOff val="60000"/>
                </a:schemeClr>
              </a:solidFill>
            </a:endParaRPr>
          </a:p>
          <a:p>
            <a:pPr>
              <a:lnSpc>
                <a:spcPct val="120000"/>
              </a:lnSpc>
              <a:spcBef>
                <a:spcPts val="0"/>
              </a:spcBef>
              <a:buNone/>
            </a:pPr>
            <a:endParaRPr lang="en-US" altLang="zh-CN" sz="2400" dirty="0" smtClean="0"/>
          </a:p>
          <a:p>
            <a:pPr>
              <a:lnSpc>
                <a:spcPct val="120000"/>
              </a:lnSpc>
              <a:spcBef>
                <a:spcPts val="0"/>
              </a:spcBef>
              <a:buNone/>
            </a:pPr>
            <a:endParaRPr lang="en-US" altLang="zh-CN" sz="2400" dirty="0" smtClean="0"/>
          </a:p>
          <a:p>
            <a:pPr>
              <a:lnSpc>
                <a:spcPct val="120000"/>
              </a:lnSpc>
              <a:spcBef>
                <a:spcPts val="0"/>
              </a:spcBef>
              <a:buNone/>
            </a:pPr>
            <a:endParaRPr lang="zh-CN" altLang="en-US" sz="2400" dirty="0" smtClean="0">
              <a:ln w="22225">
                <a:solidFill>
                  <a:schemeClr val="accent2"/>
                </a:solidFill>
                <a:prstDash val="solid"/>
              </a:ln>
              <a:solidFill>
                <a:schemeClr val="accent2">
                  <a:lumMod val="40000"/>
                  <a:lumOff val="60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400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思考问题</a:t>
            </a:r>
          </a:p>
        </p:txBody>
      </p:sp>
      <p:sp>
        <p:nvSpPr>
          <p:cNvPr id="3" name="内容占位符 2"/>
          <p:cNvSpPr>
            <a:spLocks noGrp="1"/>
          </p:cNvSpPr>
          <p:nvPr>
            <p:ph sz="half" idx="1"/>
          </p:nvPr>
        </p:nvSpPr>
        <p:spPr/>
        <p:txBody>
          <a:bodyPr/>
          <a:lstStyle/>
          <a:p>
            <a:pPr>
              <a:buNone/>
            </a:pPr>
            <a:r>
              <a:rPr lang="zh-CN" altLang="zh-CN" b="1" dirty="0" smtClean="0">
                <a:solidFill>
                  <a:schemeClr val="accent1">
                    <a:lumMod val="75000"/>
                  </a:schemeClr>
                </a:solidFill>
              </a:rPr>
              <a:t>患者眼中</a:t>
            </a:r>
            <a:r>
              <a:rPr lang="zh-CN" altLang="zh-CN" dirty="0" smtClean="0"/>
              <a:t>的</a:t>
            </a:r>
            <a:r>
              <a:rPr lang="zh-CN" altLang="zh-CN" sz="2400" dirty="0" smtClean="0">
                <a:ln w="22225">
                  <a:solidFill>
                    <a:schemeClr val="accent2"/>
                  </a:solidFill>
                  <a:prstDash val="solid"/>
                </a:ln>
                <a:solidFill>
                  <a:schemeClr val="accent2">
                    <a:lumMod val="40000"/>
                    <a:lumOff val="60000"/>
                  </a:schemeClr>
                </a:solidFill>
              </a:rPr>
              <a:t>死亡</a:t>
            </a:r>
            <a:r>
              <a:rPr lang="zh-CN" altLang="zh-CN" dirty="0" smtClean="0"/>
              <a:t>与</a:t>
            </a:r>
            <a:r>
              <a:rPr lang="zh-CN" altLang="zh-CN" b="1" dirty="0" smtClean="0">
                <a:solidFill>
                  <a:schemeClr val="accent1">
                    <a:lumMod val="75000"/>
                  </a:schemeClr>
                </a:solidFill>
              </a:rPr>
              <a:t>医生眼中</a:t>
            </a:r>
            <a:r>
              <a:rPr lang="zh-CN" altLang="zh-CN" dirty="0" smtClean="0"/>
              <a:t>的</a:t>
            </a:r>
            <a:r>
              <a:rPr lang="zh-CN" altLang="zh-CN" sz="2400" dirty="0" smtClean="0">
                <a:ln w="22225">
                  <a:solidFill>
                    <a:schemeClr val="accent2"/>
                  </a:solidFill>
                  <a:prstDash val="solid"/>
                </a:ln>
                <a:solidFill>
                  <a:schemeClr val="accent2">
                    <a:lumMod val="40000"/>
                    <a:lumOff val="60000"/>
                  </a:schemeClr>
                </a:solidFill>
              </a:rPr>
              <a:t>死亡</a:t>
            </a:r>
            <a:r>
              <a:rPr lang="zh-CN" altLang="zh-CN" dirty="0" smtClean="0"/>
              <a:t>有什么区别</a:t>
            </a:r>
            <a:r>
              <a:rPr lang="zh-CN" altLang="en-US" dirty="0" smtClean="0"/>
              <a:t>？</a:t>
            </a:r>
            <a:endParaRPr lang="en-US" altLang="zh-CN" dirty="0" smtClean="0"/>
          </a:p>
          <a:p>
            <a:pPr>
              <a:buNone/>
            </a:pPr>
            <a:endParaRPr lang="en-US" altLang="zh-CN" dirty="0" smtClean="0"/>
          </a:p>
          <a:p>
            <a:pPr>
              <a:buNone/>
            </a:pPr>
            <a:r>
              <a:rPr lang="zh-CN" altLang="en-US" dirty="0" smtClean="0"/>
              <a:t>联系第一章的哲学经典著作中的生老病死主题，有什么收获？</a:t>
            </a:r>
            <a:endParaRPr lang="zh-CN" altLang="en-US" dirty="0"/>
          </a:p>
        </p:txBody>
      </p:sp>
      <p:sp>
        <p:nvSpPr>
          <p:cNvPr id="4" name="内容占位符 3"/>
          <p:cNvSpPr>
            <a:spLocks noGrp="1"/>
          </p:cNvSpPr>
          <p:nvPr>
            <p:ph sz="half" idx="2"/>
          </p:nvPr>
        </p:nvSpPr>
        <p:spPr/>
        <p:txBody>
          <a:bodyPr/>
          <a:lstStyle/>
          <a:p>
            <a:pPr>
              <a:buNone/>
            </a:pPr>
            <a:r>
              <a:rPr lang="zh-CN" altLang="zh-CN" dirty="0" smtClean="0"/>
              <a:t>患者眼中的</a:t>
            </a:r>
            <a:r>
              <a:rPr lang="zh-CN" altLang="en-US" sz="2400" dirty="0" smtClean="0">
                <a:ln w="22225">
                  <a:solidFill>
                    <a:schemeClr val="accent2"/>
                  </a:solidFill>
                  <a:prstDash val="solid"/>
                </a:ln>
                <a:solidFill>
                  <a:schemeClr val="accent2">
                    <a:lumMod val="40000"/>
                    <a:lumOff val="60000"/>
                  </a:schemeClr>
                </a:solidFill>
              </a:rPr>
              <a:t>疾病</a:t>
            </a:r>
            <a:r>
              <a:rPr lang="zh-CN" altLang="zh-CN" dirty="0" smtClean="0"/>
              <a:t>与医生眼中的</a:t>
            </a:r>
            <a:r>
              <a:rPr lang="zh-CN" altLang="en-US" sz="2400" dirty="0" smtClean="0">
                <a:ln w="22225">
                  <a:solidFill>
                    <a:schemeClr val="accent2"/>
                  </a:solidFill>
                  <a:prstDash val="solid"/>
                </a:ln>
                <a:solidFill>
                  <a:schemeClr val="accent2">
                    <a:lumMod val="40000"/>
                    <a:lumOff val="60000"/>
                  </a:schemeClr>
                </a:solidFill>
              </a:rPr>
              <a:t>疾病</a:t>
            </a:r>
            <a:r>
              <a:rPr lang="zh-CN" altLang="zh-CN" dirty="0" smtClean="0"/>
              <a:t>有什么区别</a:t>
            </a:r>
            <a:r>
              <a:rPr lang="zh-CN" altLang="en-US" dirty="0" smtClean="0"/>
              <a:t>？</a:t>
            </a:r>
            <a:endParaRPr lang="en-US" altLang="zh-CN" dirty="0" smtClean="0"/>
          </a:p>
          <a:p>
            <a:pPr>
              <a:buNone/>
            </a:pPr>
            <a:endParaRPr lang="en-US" altLang="zh-CN" dirty="0" smtClean="0"/>
          </a:p>
          <a:p>
            <a:pPr>
              <a:buNone/>
            </a:pPr>
            <a:r>
              <a:rPr lang="zh-CN" altLang="zh-CN" dirty="0" smtClean="0"/>
              <a:t>再找一些与疾病、医学发展相关的经典文学作品，与大家分享。</a:t>
            </a:r>
            <a:endParaRPr lang="zh-CN" altLang="en-US"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755576" y="3717032"/>
            <a:ext cx="7772400" cy="1938139"/>
          </a:xfrm>
        </p:spPr>
        <p:txBody>
          <a:bodyPr>
            <a:normAutofit/>
          </a:bodyPr>
          <a:lstStyle/>
          <a:p>
            <a:r>
              <a:rPr lang="zh-CN" altLang="en-US" dirty="0" smtClean="0"/>
              <a:t>通识教育部</a:t>
            </a:r>
            <a:r>
              <a:rPr lang="en-US" altLang="zh-CN" dirty="0" smtClean="0"/>
              <a:t/>
            </a:r>
            <a:br>
              <a:rPr lang="en-US" altLang="zh-CN" dirty="0" smtClean="0"/>
            </a:br>
            <a:r>
              <a:rPr lang="en-US" altLang="zh-CN" dirty="0" smtClean="0"/>
              <a:t>《</a:t>
            </a:r>
            <a:r>
              <a:rPr lang="zh-CN" altLang="en-US" dirty="0" smtClean="0"/>
              <a:t>生命健康经典导读</a:t>
            </a:r>
            <a:r>
              <a:rPr lang="en-US" altLang="zh-CN" dirty="0" smtClean="0"/>
              <a:t>》</a:t>
            </a:r>
            <a:r>
              <a:rPr lang="zh-CN" altLang="en-US" dirty="0" smtClean="0"/>
              <a:t>课程</a:t>
            </a:r>
            <a:r>
              <a:rPr lang="en-US" altLang="zh-CN" dirty="0" smtClean="0"/>
              <a:t/>
            </a:r>
            <a:br>
              <a:rPr lang="en-US" altLang="zh-CN" dirty="0" smtClean="0"/>
            </a:br>
            <a:r>
              <a:rPr lang="zh-CN" altLang="en-US" dirty="0" smtClean="0"/>
              <a:t>杨晓霖</a:t>
            </a:r>
            <a:endParaRPr lang="zh-CN" altLang="en-US" dirty="0"/>
          </a:p>
        </p:txBody>
      </p:sp>
      <p:sp>
        <p:nvSpPr>
          <p:cNvPr id="6" name="文本占位符 5"/>
          <p:cNvSpPr>
            <a:spLocks noGrp="1"/>
          </p:cNvSpPr>
          <p:nvPr>
            <p:ph type="body" idx="1"/>
          </p:nvPr>
        </p:nvSpPr>
        <p:spPr>
          <a:xfrm>
            <a:off x="722313" y="1196753"/>
            <a:ext cx="7772400" cy="1728192"/>
          </a:xfrm>
        </p:spPr>
        <p:txBody>
          <a:bodyPr>
            <a:normAutofit/>
            <a:scene3d>
              <a:camera prst="orthographicFront"/>
              <a:lightRig rig="threePt" dir="t"/>
            </a:scene3d>
          </a:bodyPr>
          <a:lstStyle/>
          <a:p>
            <a:r>
              <a:rPr lang="zh-CN" altLang="en-US" sz="4400" dirty="0" smtClean="0">
                <a:solidFill>
                  <a:schemeClr val="accent1"/>
                </a:solidFill>
                <a:effectLst>
                  <a:outerShdw blurRad="38100" dist="25400" dir="5400000" algn="ctr" rotWithShape="0">
                    <a:srgbClr val="6E747A">
                      <a:alpha val="43000"/>
                    </a:srgbClr>
                  </a:outerShdw>
                </a:effectLst>
              </a:rPr>
              <a:t>谢谢</a:t>
            </a:r>
            <a:r>
              <a:rPr lang="zh-CN" altLang="en-US" sz="4400" dirty="0" smtClean="0">
                <a:solidFill>
                  <a:schemeClr val="accent1"/>
                </a:solidFill>
                <a:effectLst>
                  <a:outerShdw blurRad="38100" dist="25400" dir="5400000" algn="ctr" rotWithShape="0">
                    <a:srgbClr val="6E747A">
                      <a:alpha val="43000"/>
                    </a:srgbClr>
                  </a:outerShdw>
                </a:effectLst>
              </a:rPr>
              <a:t>大家！</a:t>
            </a:r>
            <a:endParaRPr lang="zh-CN" altLang="en-US" sz="4400" dirty="0" smtClean="0">
              <a:solidFill>
                <a:schemeClr val="accent1"/>
              </a:solidFill>
              <a:effectLst>
                <a:outerShdw blurRad="38100" dist="25400" dir="5400000" algn="ctr" rotWithShape="0">
                  <a:srgbClr val="6E747A">
                    <a:alpha val="43000"/>
                  </a:srgbClr>
                </a:outerShdw>
              </a:effectLst>
            </a:endParaRPr>
          </a:p>
        </p:txBody>
      </p:sp>
      <p:pic>
        <p:nvPicPr>
          <p:cNvPr id="2050" name="Picture 2"/>
          <p:cNvPicPr>
            <a:picLocks noChangeAspect="1" noChangeArrowheads="1"/>
          </p:cNvPicPr>
          <p:nvPr/>
        </p:nvPicPr>
        <p:blipFill>
          <a:blip r:embed="rId2" cstate="print"/>
          <a:srcRect/>
          <a:stretch>
            <a:fillRect/>
          </a:stretch>
        </p:blipFill>
        <p:spPr bwMode="auto">
          <a:xfrm>
            <a:off x="4788024" y="836712"/>
            <a:ext cx="3456384" cy="319087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marL="514350" indent="-514350"/>
            <a:r>
              <a:rPr lang="en-US" altLang="zh-CN"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文学与医学的关系</a:t>
            </a:r>
            <a:r>
              <a:rPr lang="zh-CN" altLang="en-US"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rPr>
              <a:t>：</a:t>
            </a:r>
            <a:r>
              <a:rPr lang="en-US" altLang="zh-CN"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rPr>
              <a:t/>
            </a:r>
            <a:br>
              <a:rPr lang="en-US" altLang="zh-CN"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rPr>
            </a:br>
            <a:r>
              <a:rPr lang="zh-CN" altLang="en-US" sz="4000" b="1" dirty="0" smtClean="0"/>
              <a:t>中国古代医文相尚的故事</a:t>
            </a:r>
            <a:endParaRPr lang="zh-CN" altLang="en-US" sz="4000" b="1" dirty="0"/>
          </a:p>
        </p:txBody>
      </p:sp>
      <p:sp>
        <p:nvSpPr>
          <p:cNvPr id="3" name="内容占位符 2"/>
          <p:cNvSpPr>
            <a:spLocks noGrp="1"/>
          </p:cNvSpPr>
          <p:nvPr>
            <p:ph idx="1"/>
          </p:nvPr>
        </p:nvSpPr>
        <p:spPr>
          <a:xfrm>
            <a:off x="457200" y="1539875"/>
            <a:ext cx="8229600" cy="4924425"/>
          </a:xfrm>
        </p:spPr>
        <p:txBody>
          <a:bodyPr>
            <a:normAutofit/>
          </a:bodyPr>
          <a:lstStyle/>
          <a:p>
            <a:pPr>
              <a:buNone/>
            </a:pP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古代</a:t>
            </a:r>
            <a:r>
              <a:rPr lang="zh-CN" altLang="en-US" dirty="0" smtClean="0"/>
              <a:t>学医：“幼习儒书，长究医业”。通过儒学，有利于习医者鉴识、理解医著中的真义。</a:t>
            </a:r>
            <a:endParaRPr lang="en-US" altLang="zh-CN" dirty="0" smtClean="0"/>
          </a:p>
          <a:p>
            <a:pPr>
              <a:buNone/>
            </a:pP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明代</a:t>
            </a:r>
            <a:r>
              <a:rPr lang="zh-CN" altLang="en-US" dirty="0" smtClean="0"/>
              <a:t>医家</a:t>
            </a:r>
            <a:r>
              <a:rPr lang="zh-CN" altLang="en-US" dirty="0" smtClean="0">
                <a:ln w="22225">
                  <a:solidFill>
                    <a:schemeClr val="accent2"/>
                  </a:solidFill>
                  <a:prstDash val="solid"/>
                </a:ln>
                <a:solidFill>
                  <a:schemeClr val="accent2">
                    <a:lumMod val="40000"/>
                    <a:lumOff val="60000"/>
                  </a:schemeClr>
                </a:solidFill>
                <a:effectLst/>
              </a:rPr>
              <a:t>楼英</a:t>
            </a:r>
            <a:r>
              <a:rPr lang="en-US" altLang="zh-CN" dirty="0" smtClean="0"/>
              <a:t>《</a:t>
            </a:r>
            <a:r>
              <a:rPr lang="zh-CN" altLang="en-US" dirty="0" smtClean="0"/>
              <a:t>医学纲目</a:t>
            </a:r>
            <a:r>
              <a:rPr lang="en-US" altLang="zh-CN" dirty="0" smtClean="0"/>
              <a:t>》</a:t>
            </a:r>
            <a:r>
              <a:rPr lang="zh-CN" altLang="en-US" dirty="0" smtClean="0"/>
              <a:t>：“医之为道，其意深，其书浩瀚”。</a:t>
            </a:r>
            <a:endParaRPr lang="en-US" altLang="zh-CN" dirty="0" smtClean="0"/>
          </a:p>
          <a:p>
            <a:pPr>
              <a:buNone/>
            </a:pP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清代</a:t>
            </a:r>
            <a:r>
              <a:rPr lang="zh-CN" altLang="en-US" dirty="0" smtClean="0"/>
              <a:t>医学大家</a:t>
            </a:r>
            <a:r>
              <a:rPr lang="zh-CN" altLang="en-US" dirty="0" smtClean="0">
                <a:ln w="22225">
                  <a:solidFill>
                    <a:schemeClr val="accent2"/>
                  </a:solidFill>
                  <a:prstDash val="solid"/>
                </a:ln>
                <a:solidFill>
                  <a:schemeClr val="accent2">
                    <a:lumMod val="40000"/>
                    <a:lumOff val="60000"/>
                  </a:schemeClr>
                </a:solidFill>
                <a:effectLst/>
              </a:rPr>
              <a:t>徐灵胎</a:t>
            </a:r>
            <a:r>
              <a:rPr lang="en-US" altLang="zh-CN" dirty="0" smtClean="0"/>
              <a:t>《</a:t>
            </a:r>
            <a:r>
              <a:rPr lang="zh-CN" altLang="en-US" dirty="0" smtClean="0"/>
              <a:t>兰台轨范</a:t>
            </a:r>
            <a:r>
              <a:rPr lang="en-US" altLang="zh-CN" dirty="0" smtClean="0"/>
              <a:t>》</a:t>
            </a:r>
            <a:r>
              <a:rPr lang="zh-CN" altLang="en-US" dirty="0" smtClean="0"/>
              <a:t>：“盖医经文字古奥，非儒不能明”。</a:t>
            </a:r>
            <a:endParaRPr lang="en-US" altLang="zh-CN" dirty="0" smtClean="0"/>
          </a:p>
          <a:p>
            <a:pPr>
              <a:buNone/>
            </a:pP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明代</a:t>
            </a:r>
            <a:r>
              <a:rPr lang="zh-CN" altLang="en-US" dirty="0" smtClean="0">
                <a:ln w="22225">
                  <a:solidFill>
                    <a:schemeClr val="accent2"/>
                  </a:solidFill>
                  <a:prstDash val="solid"/>
                </a:ln>
                <a:solidFill>
                  <a:schemeClr val="accent2">
                    <a:lumMod val="40000"/>
                    <a:lumOff val="60000"/>
                  </a:schemeClr>
                </a:solidFill>
                <a:effectLst/>
              </a:rPr>
              <a:t>李梃</a:t>
            </a:r>
            <a:r>
              <a:rPr lang="en-US" altLang="zh-CN" dirty="0" smtClean="0"/>
              <a:t>《</a:t>
            </a:r>
            <a:r>
              <a:rPr lang="zh-CN" altLang="en-US" dirty="0" smtClean="0"/>
              <a:t>医学入门</a:t>
            </a:r>
            <a:r>
              <a:rPr lang="en-US" altLang="zh-CN" dirty="0" smtClean="0"/>
              <a:t>》</a:t>
            </a:r>
            <a:r>
              <a:rPr lang="zh-CN" altLang="en-US" dirty="0" smtClean="0"/>
              <a:t>：“秦汉以后，有通经博史、修身慎行闻人巨儒，兼能乎医”</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65113"/>
            <a:ext cx="8229600" cy="1143000"/>
          </a:xfrm>
        </p:spPr>
        <p:txBody>
          <a:bodyPr>
            <a:normAutofit fontScale="90000"/>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文学与医学的关系：</a:t>
            </a:r>
            <a:r>
              <a:rPr lang="en-US" altLang="zh-CN"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rPr>
              <a:t/>
            </a:r>
            <a:br>
              <a:rPr lang="en-US" altLang="zh-CN"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rPr>
            </a:br>
            <a:r>
              <a:rPr lang="zh-CN" altLang="en-US" sz="4000" b="1" dirty="0" smtClean="0"/>
              <a:t>中国古代医文相尚的故事</a:t>
            </a:r>
          </a:p>
        </p:txBody>
      </p:sp>
      <p:sp>
        <p:nvSpPr>
          <p:cNvPr id="3" name="内容占位符 2"/>
          <p:cNvSpPr>
            <a:spLocks noGrp="1"/>
          </p:cNvSpPr>
          <p:nvPr>
            <p:ph idx="1"/>
          </p:nvPr>
        </p:nvSpPr>
        <p:spPr/>
        <p:txBody>
          <a:bodyPr>
            <a:normAutofit fontScale="62500" lnSpcReduction="20000"/>
          </a:bodyPr>
          <a:lstStyle/>
          <a:p>
            <a:pPr>
              <a:lnSpc>
                <a:spcPct val="170000"/>
              </a:lnSpc>
              <a:spcBef>
                <a:spcPts val="0"/>
              </a:spcBef>
              <a:buNone/>
            </a:pPr>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宋</a:t>
            </a:r>
            <a:r>
              <a:rPr lang="zh-CN" altLang="en-US" b="1" dirty="0" smtClean="0"/>
              <a:t>设</a:t>
            </a:r>
            <a:r>
              <a:rPr lang="en-US" altLang="zh-CN" b="1" dirty="0" smtClean="0"/>
              <a:t>【</a:t>
            </a:r>
            <a:r>
              <a:rPr lang="zh-CN" altLang="en-US" b="1" dirty="0" smtClean="0"/>
              <a:t>太医局</a:t>
            </a:r>
            <a:r>
              <a:rPr lang="en-US" altLang="zh-CN" b="1" dirty="0" smtClean="0"/>
              <a:t>】</a:t>
            </a:r>
            <a:r>
              <a:rPr lang="zh-CN" altLang="en-US" b="1" dirty="0" smtClean="0"/>
              <a:t>专管医学教育，培养专业医学人才，并规定所有医学生必须学习儒家经典。</a:t>
            </a:r>
            <a:r>
              <a:rPr lang="zh-CN" altLang="en-US" dirty="0" smtClean="0"/>
              <a:t>医者的地位得到显著提升，不单统治者习医，许多名人雅士也尚医。</a:t>
            </a:r>
            <a:endParaRPr lang="en-US" altLang="zh-CN" dirty="0" smtClean="0"/>
          </a:p>
          <a:p>
            <a:pPr>
              <a:lnSpc>
                <a:spcPct val="170000"/>
              </a:lnSpc>
              <a:spcBef>
                <a:spcPts val="0"/>
              </a:spcBef>
              <a:buNone/>
            </a:pPr>
            <a:r>
              <a:rPr lang="zh-CN" altLang="en-US" dirty="0" smtClean="0"/>
              <a:t>在宋代的</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儒医</a:t>
            </a:r>
            <a:r>
              <a:rPr lang="zh-CN" altLang="en-US" dirty="0" smtClean="0"/>
              <a:t>中，最有名的是</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苏轼</a:t>
            </a:r>
            <a:r>
              <a:rPr lang="zh-CN" altLang="en-US" dirty="0" smtClean="0"/>
              <a:t>。医学著作有</a:t>
            </a:r>
            <a:r>
              <a:rPr lang="en-US" altLang="zh-CN" dirty="0" smtClean="0"/>
              <a:t>《</a:t>
            </a:r>
            <a:r>
              <a:rPr lang="zh-CN" altLang="en-US" dirty="0" smtClean="0"/>
              <a:t>苏学士良方</a:t>
            </a:r>
            <a:r>
              <a:rPr lang="en-US" altLang="zh-CN" dirty="0" smtClean="0"/>
              <a:t>》</a:t>
            </a:r>
            <a:r>
              <a:rPr lang="zh-CN" altLang="en-US" dirty="0" smtClean="0"/>
              <a:t>、</a:t>
            </a:r>
            <a:r>
              <a:rPr lang="en-US" altLang="zh-CN" dirty="0" smtClean="0"/>
              <a:t>《</a:t>
            </a:r>
            <a:r>
              <a:rPr lang="zh-CN" altLang="en-US" dirty="0" smtClean="0"/>
              <a:t>别药性论</a:t>
            </a:r>
            <a:r>
              <a:rPr lang="en-US" altLang="zh-CN" dirty="0" smtClean="0"/>
              <a:t>》</a:t>
            </a:r>
            <a:r>
              <a:rPr lang="zh-CN" altLang="en-US" dirty="0" smtClean="0"/>
              <a:t>、</a:t>
            </a:r>
            <a:r>
              <a:rPr lang="en-US" altLang="zh-CN" dirty="0" smtClean="0"/>
              <a:t>《</a:t>
            </a:r>
            <a:r>
              <a:rPr lang="zh-CN" altLang="en-US" dirty="0" smtClean="0"/>
              <a:t>问养生</a:t>
            </a:r>
            <a:r>
              <a:rPr lang="en-US" altLang="zh-CN" dirty="0" smtClean="0"/>
              <a:t>》</a:t>
            </a:r>
            <a:r>
              <a:rPr lang="zh-CN" altLang="en-US" dirty="0" smtClean="0"/>
              <a:t>、</a:t>
            </a:r>
            <a:r>
              <a:rPr lang="en-US" altLang="zh-CN" dirty="0" smtClean="0"/>
              <a:t>《</a:t>
            </a:r>
            <a:r>
              <a:rPr lang="zh-CN" altLang="en-US" dirty="0" smtClean="0"/>
              <a:t>养生说</a:t>
            </a:r>
            <a:r>
              <a:rPr lang="en-US" altLang="zh-CN" dirty="0" smtClean="0"/>
              <a:t>》</a:t>
            </a:r>
            <a:r>
              <a:rPr lang="zh-CN" altLang="en-US" dirty="0" smtClean="0"/>
              <a:t>等。</a:t>
            </a:r>
            <a:endParaRPr lang="en-US" altLang="zh-CN" dirty="0" smtClean="0"/>
          </a:p>
          <a:p>
            <a:pPr>
              <a:lnSpc>
                <a:spcPct val="120000"/>
              </a:lnSpc>
              <a:spcBef>
                <a:spcPts val="0"/>
              </a:spcBef>
              <a:buNone/>
            </a:pPr>
            <a:r>
              <a:rPr lang="zh-CN" altLang="en-US" dirty="0" smtClean="0"/>
              <a:t>除苏轼外，</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陆游、王安石、文彦博、范仲淹</a:t>
            </a:r>
            <a:r>
              <a:rPr lang="zh-CN" altLang="en-US" dirty="0" smtClean="0"/>
              <a:t>等不仅著文立说，完善医学理论、医学制度，且能治病救人。其中</a:t>
            </a:r>
            <a:r>
              <a:rPr lang="en-US" altLang="zh-CN" dirty="0" smtClean="0"/>
              <a:t>《</a:t>
            </a:r>
            <a:r>
              <a:rPr lang="zh-CN" altLang="en-US" dirty="0" smtClean="0"/>
              <a:t>苏沈良方</a:t>
            </a:r>
            <a:r>
              <a:rPr lang="en-US" altLang="zh-CN" dirty="0" smtClean="0"/>
              <a:t>》</a:t>
            </a:r>
            <a:r>
              <a:rPr lang="zh-CN" altLang="en-US" dirty="0" smtClean="0"/>
              <a:t>为</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北宋</a:t>
            </a:r>
            <a:r>
              <a:rPr lang="zh-CN" altLang="en-US" dirty="0" smtClean="0"/>
              <a:t>沈括所撰的</a:t>
            </a:r>
            <a:r>
              <a:rPr lang="en-US" altLang="zh-CN" dirty="0" smtClean="0"/>
              <a:t>《</a:t>
            </a:r>
            <a:r>
              <a:rPr lang="zh-CN" altLang="en-US" dirty="0" smtClean="0"/>
              <a:t>良方</a:t>
            </a:r>
            <a:r>
              <a:rPr lang="en-US" altLang="zh-CN" dirty="0" smtClean="0"/>
              <a:t>》</a:t>
            </a:r>
            <a:r>
              <a:rPr lang="zh-CN" altLang="en-US" dirty="0" smtClean="0"/>
              <a:t>与苏轼所撰的</a:t>
            </a:r>
            <a:r>
              <a:rPr lang="en-US" altLang="zh-CN" dirty="0" smtClean="0"/>
              <a:t>《</a:t>
            </a:r>
            <a:r>
              <a:rPr lang="zh-CN" altLang="en-US" dirty="0" smtClean="0"/>
              <a:t>苏学士方</a:t>
            </a:r>
            <a:r>
              <a:rPr lang="en-US" altLang="zh-CN" dirty="0" smtClean="0"/>
              <a:t>》</a:t>
            </a:r>
            <a:r>
              <a:rPr lang="zh-CN" altLang="en-US" dirty="0" smtClean="0"/>
              <a:t>两书的合编本。</a:t>
            </a:r>
            <a:endParaRPr lang="en-US" altLang="zh-CN" dirty="0" smtClean="0"/>
          </a:p>
          <a:p>
            <a:pPr>
              <a:lnSpc>
                <a:spcPct val="170000"/>
              </a:lnSpc>
              <a:spcBef>
                <a:spcPts val="0"/>
              </a:spcBef>
              <a:buNone/>
            </a:pPr>
            <a:r>
              <a:rPr lang="zh-CN" altLang="en-US" dirty="0" smtClean="0"/>
              <a:t>两宋时期，仕途不顺的儒生转而投医，不少成为当时著名医家，如</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许叔微、朱肱、董汲、崔世明</a:t>
            </a:r>
            <a:r>
              <a:rPr lang="zh-CN" altLang="en-US" dirty="0" smtClean="0"/>
              <a:t>等人。</a:t>
            </a:r>
            <a:endParaRPr lang="en-US" altLang="zh-CN"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106045"/>
            <a:ext cx="8229600" cy="1153160"/>
          </a:xfrm>
        </p:spPr>
        <p:txBody>
          <a:bodyPr>
            <a:normAutofit fontScale="90000"/>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文学与医学的关系：</a:t>
            </a:r>
            <a:r>
              <a:rPr lang="en-US" altLang="zh-CN"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r>
            <a:br>
              <a:rPr lang="en-US" altLang="zh-CN"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r>
              <a:rPr lang="zh-CN" altLang="en-US" sz="4000" b="1" dirty="0" smtClean="0"/>
              <a:t>中国古代医文相尚的故事</a:t>
            </a:r>
            <a:endParaRPr lang="zh-CN" altLang="en-US" sz="4000" b="1" dirty="0"/>
          </a:p>
        </p:txBody>
      </p:sp>
      <p:sp>
        <p:nvSpPr>
          <p:cNvPr id="3" name="内容占位符 2"/>
          <p:cNvSpPr>
            <a:spLocks noGrp="1"/>
          </p:cNvSpPr>
          <p:nvPr>
            <p:ph idx="1"/>
          </p:nvPr>
        </p:nvSpPr>
        <p:spPr>
          <a:xfrm>
            <a:off x="457200" y="1417320"/>
            <a:ext cx="8229600" cy="5035550"/>
          </a:xfrm>
        </p:spPr>
        <p:txBody>
          <a:bodyPr>
            <a:normAutofit fontScale="92500" lnSpcReduction="20000"/>
          </a:bodyPr>
          <a:lstStyle/>
          <a:p>
            <a:pPr>
              <a:lnSpc>
                <a:spcPct val="120000"/>
              </a:lnSpc>
              <a:spcBef>
                <a:spcPts val="0"/>
              </a:spcBef>
              <a:buNone/>
            </a:pP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陆游</a:t>
            </a:r>
            <a:r>
              <a:rPr lang="zh-CN" altLang="en-US" dirty="0" smtClean="0"/>
              <a:t>：</a:t>
            </a:r>
            <a:endParaRPr lang="en-US" altLang="zh-CN" dirty="0" smtClean="0"/>
          </a:p>
          <a:p>
            <a:pPr>
              <a:lnSpc>
                <a:spcPct val="120000"/>
              </a:lnSpc>
              <a:spcBef>
                <a:spcPts val="0"/>
              </a:spcBef>
              <a:buNone/>
            </a:pPr>
            <a:r>
              <a:rPr lang="zh-CN" altLang="en-US" dirty="0" smtClean="0"/>
              <a:t>“采药思长往，传书却小留。”</a:t>
            </a:r>
            <a:endParaRPr lang="en-US" altLang="zh-CN" dirty="0" smtClean="0"/>
          </a:p>
          <a:p>
            <a:pPr>
              <a:lnSpc>
                <a:spcPct val="120000"/>
              </a:lnSpc>
              <a:spcBef>
                <a:spcPts val="0"/>
              </a:spcBef>
              <a:buNone/>
            </a:pPr>
            <a:r>
              <a:rPr lang="zh-CN" altLang="en-US" dirty="0" smtClean="0"/>
              <a:t>“采药喜逢岷下客，说诗曾对剡中僧。”</a:t>
            </a:r>
            <a:endParaRPr lang="en-US" altLang="zh-CN" dirty="0" smtClean="0"/>
          </a:p>
          <a:p>
            <a:pPr>
              <a:lnSpc>
                <a:spcPct val="120000"/>
              </a:lnSpc>
              <a:spcBef>
                <a:spcPts val="0"/>
              </a:spcBef>
              <a:buNone/>
            </a:pPr>
            <a:r>
              <a:rPr lang="zh-CN" altLang="en-US" dirty="0" smtClean="0"/>
              <a:t>“村翁不解读本草，争就先生辨药苗。” </a:t>
            </a:r>
            <a:endParaRPr lang="en-US" altLang="zh-CN" dirty="0" smtClean="0"/>
          </a:p>
          <a:p>
            <a:pPr>
              <a:lnSpc>
                <a:spcPct val="120000"/>
              </a:lnSpc>
              <a:spcBef>
                <a:spcPts val="0"/>
              </a:spcBef>
              <a:buNone/>
            </a:pPr>
            <a:r>
              <a:rPr lang="zh-CN" altLang="en-US" dirty="0" smtClean="0"/>
              <a:t>“村西行药到村东，沙路溪流曲折通。”</a:t>
            </a:r>
            <a:endParaRPr lang="en-US" altLang="zh-CN" dirty="0" smtClean="0"/>
          </a:p>
          <a:p>
            <a:pPr>
              <a:lnSpc>
                <a:spcPct val="120000"/>
              </a:lnSpc>
              <a:spcBef>
                <a:spcPts val="0"/>
              </a:spcBef>
              <a:buNone/>
            </a:pPr>
            <a:r>
              <a:rPr lang="zh-CN" altLang="en-US" dirty="0" smtClean="0"/>
              <a:t>“药粗野志偏生效，诗浅山僧妄谓工。”</a:t>
            </a:r>
            <a:endParaRPr lang="en-US" altLang="zh-CN" dirty="0" smtClean="0"/>
          </a:p>
          <a:p>
            <a:pPr>
              <a:lnSpc>
                <a:spcPct val="120000"/>
              </a:lnSpc>
              <a:spcBef>
                <a:spcPts val="0"/>
              </a:spcBef>
              <a:buNone/>
            </a:pPr>
            <a:r>
              <a:rPr lang="zh-CN" altLang="en-US" dirty="0" smtClean="0"/>
              <a:t>“蓍囊药芨每随身，问病求占日日新。”</a:t>
            </a:r>
            <a:endParaRPr lang="en-US" altLang="zh-CN" dirty="0" smtClean="0"/>
          </a:p>
          <a:p>
            <a:pPr>
              <a:lnSpc>
                <a:spcPct val="120000"/>
              </a:lnSpc>
              <a:spcBef>
                <a:spcPts val="0"/>
              </a:spcBef>
              <a:buNone/>
            </a:pPr>
            <a:r>
              <a:rPr lang="zh-CN" altLang="en-US" dirty="0" smtClean="0"/>
              <a:t>“我游四方不得意，阳狂施药成都市。”</a:t>
            </a:r>
            <a:endParaRPr lang="en-US" altLang="zh-CN" dirty="0" smtClean="0"/>
          </a:p>
          <a:p>
            <a:pPr>
              <a:lnSpc>
                <a:spcPct val="120000"/>
              </a:lnSpc>
              <a:spcBef>
                <a:spcPts val="0"/>
              </a:spcBef>
              <a:buNone/>
            </a:pPr>
            <a:r>
              <a:rPr lang="zh-CN" altLang="en-US" b="1" dirty="0" smtClean="0">
                <a:solidFill>
                  <a:schemeClr val="accent2">
                    <a:lumMod val="75000"/>
                  </a:schemeClr>
                </a:solidFill>
              </a:rPr>
              <a:t>“儿扶一老候溪边，来告头风久未痊，不用更 求芎芷辈，吾诗读罢自醒然”。</a:t>
            </a:r>
            <a:endParaRPr lang="zh-CN" altLang="en-US" b="1" dirty="0">
              <a:solidFill>
                <a:schemeClr val="accent2">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文学与医学的关系：</a:t>
            </a:r>
            <a:r>
              <a:rPr lang="en-US" altLang="zh-CN"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r>
            <a:br>
              <a:rPr lang="en-US" altLang="zh-CN"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r>
              <a:rPr lang="zh-CN" altLang="en-US" sz="4000" b="1" dirty="0" smtClean="0"/>
              <a:t>中国古代医文相尚的故事</a:t>
            </a:r>
          </a:p>
        </p:txBody>
      </p:sp>
      <p:sp>
        <p:nvSpPr>
          <p:cNvPr id="3" name="内容占位符 2"/>
          <p:cNvSpPr>
            <a:spLocks noGrp="1"/>
          </p:cNvSpPr>
          <p:nvPr>
            <p:ph sz="half" idx="1"/>
          </p:nvPr>
        </p:nvSpPr>
        <p:spPr>
          <a:xfrm>
            <a:off x="457200" y="1352550"/>
            <a:ext cx="4114800" cy="4942205"/>
          </a:xfrm>
        </p:spPr>
        <p:txBody>
          <a:bodyPr>
            <a:normAutofit lnSpcReduction="10000"/>
          </a:bodyPr>
          <a:lstStyle/>
          <a:p>
            <a:pPr>
              <a:buNone/>
            </a:pPr>
            <a:endParaRPr lang="en-US" altLang="zh-CN" dirty="0" smtClean="0"/>
          </a:p>
          <a:p>
            <a:pPr>
              <a:buNone/>
            </a:pPr>
            <a:r>
              <a:rPr lang="en-US" altLang="zh-CN" dirty="0" smtClean="0"/>
              <a:t>《</a:t>
            </a:r>
            <a:r>
              <a:rPr lang="zh-CN" altLang="en-US" dirty="0" smtClean="0"/>
              <a:t>古今医统</a:t>
            </a:r>
            <a:r>
              <a:rPr lang="en-US" altLang="zh-CN" dirty="0" smtClean="0"/>
              <a:t>》</a:t>
            </a:r>
            <a:r>
              <a:rPr lang="zh-CN" altLang="en-US" dirty="0" smtClean="0"/>
              <a:t>云：“</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葛洪</a:t>
            </a:r>
            <a:r>
              <a:rPr lang="zh-CN" altLang="en-US" dirty="0" smtClean="0"/>
              <a:t>，自号抱朴子，广览群书诸子百家之言，诵记万卷。”</a:t>
            </a:r>
          </a:p>
          <a:p>
            <a:pPr>
              <a:buNone/>
            </a:pPr>
            <a:endParaRPr lang="en-US" altLang="zh-CN" dirty="0" smtClean="0"/>
          </a:p>
          <a:p>
            <a:pPr>
              <a:buNone/>
            </a:pPr>
            <a:r>
              <a:rPr lang="zh-CN" altLang="en-US" dirty="0" smtClean="0"/>
              <a:t>    脾胃学说创始人、金代医学家</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李杲（李东垣</a:t>
            </a:r>
            <a:r>
              <a:rPr lang="zh-CN" altLang="en-US" dirty="0" smtClean="0"/>
              <a:t>）随名儒</a:t>
            </a:r>
            <a:r>
              <a:rPr lang="zh-CN" altLang="en-US"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王若虚、冯叔献</a:t>
            </a:r>
            <a:r>
              <a:rPr lang="zh-CN" altLang="en-US" dirty="0" smtClean="0"/>
              <a:t>学</a:t>
            </a:r>
            <a:r>
              <a:rPr lang="en-US" altLang="zh-CN" dirty="0" smtClean="0"/>
              <a:t>《</a:t>
            </a:r>
            <a:r>
              <a:rPr lang="zh-CN" altLang="en-US" dirty="0" smtClean="0"/>
              <a:t>论语</a:t>
            </a:r>
            <a:r>
              <a:rPr lang="en-US" altLang="zh-CN" dirty="0" smtClean="0"/>
              <a:t>》</a:t>
            </a:r>
            <a:r>
              <a:rPr lang="zh-CN" altLang="en-US" dirty="0" smtClean="0"/>
              <a:t>、</a:t>
            </a:r>
            <a:r>
              <a:rPr lang="en-US" altLang="zh-CN" dirty="0" smtClean="0"/>
              <a:t>《</a:t>
            </a:r>
            <a:r>
              <a:rPr lang="zh-CN" altLang="en-US" dirty="0" smtClean="0"/>
              <a:t>孟子</a:t>
            </a:r>
            <a:r>
              <a:rPr lang="en-US" altLang="zh-CN" dirty="0" smtClean="0"/>
              <a:t>》</a:t>
            </a:r>
            <a:r>
              <a:rPr lang="zh-CN" altLang="en-US" dirty="0" smtClean="0"/>
              <a:t>、</a:t>
            </a:r>
            <a:r>
              <a:rPr lang="en-US" altLang="zh-CN" dirty="0" smtClean="0"/>
              <a:t>《</a:t>
            </a:r>
            <a:r>
              <a:rPr lang="zh-CN" altLang="en-US" dirty="0" smtClean="0"/>
              <a:t>春秋</a:t>
            </a:r>
            <a:r>
              <a:rPr lang="en-US" altLang="zh-CN" dirty="0" smtClean="0"/>
              <a:t>》</a:t>
            </a:r>
            <a:r>
              <a:rPr lang="zh-CN" altLang="en-US" dirty="0" smtClean="0"/>
              <a:t>；</a:t>
            </a:r>
            <a:endParaRPr lang="en-US" altLang="zh-CN" dirty="0" smtClean="0"/>
          </a:p>
          <a:p>
            <a:pPr>
              <a:buNone/>
            </a:pPr>
            <a:endParaRPr lang="zh-CN" altLang="en-US" dirty="0"/>
          </a:p>
        </p:txBody>
      </p:sp>
      <p:sp>
        <p:nvSpPr>
          <p:cNvPr id="4" name="内容占位符 3"/>
          <p:cNvSpPr>
            <a:spLocks noGrp="1"/>
          </p:cNvSpPr>
          <p:nvPr>
            <p:ph sz="half" idx="2"/>
          </p:nvPr>
        </p:nvSpPr>
        <p:spPr>
          <a:xfrm>
            <a:off x="4932040" y="1600200"/>
            <a:ext cx="3754760" cy="4525963"/>
          </a:xfrm>
        </p:spPr>
        <p:txBody>
          <a:bodyPr>
            <a:normAutofit lnSpcReduction="10000"/>
          </a:bodyPr>
          <a:lstStyle/>
          <a:p>
            <a:pPr>
              <a:buNone/>
            </a:pPr>
            <a:endParaRPr lang="zh-CN" altLang="en-US" dirty="0"/>
          </a:p>
        </p:txBody>
      </p:sp>
      <p:pic>
        <p:nvPicPr>
          <p:cNvPr id="28674" name="Picture 2" descr="“抱朴子”的图片搜索结果"/>
          <p:cNvPicPr>
            <a:picLocks noChangeAspect="1" noChangeArrowheads="1"/>
          </p:cNvPicPr>
          <p:nvPr/>
        </p:nvPicPr>
        <p:blipFill>
          <a:blip r:embed="rId2" cstate="print"/>
          <a:srcRect/>
          <a:stretch>
            <a:fillRect/>
          </a:stretch>
        </p:blipFill>
        <p:spPr bwMode="auto">
          <a:xfrm>
            <a:off x="4932040" y="1700808"/>
            <a:ext cx="3941093" cy="331236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b="1" dirty="0" smtClean="0"/>
              <a:t>中西文学经典中的疾病与医学</a:t>
            </a:r>
            <a:endParaRPr lang="zh-CN" altLang="en-US" dirty="0"/>
          </a:p>
        </p:txBody>
      </p:sp>
      <p:sp>
        <p:nvSpPr>
          <p:cNvPr id="6" name="内容占位符 5"/>
          <p:cNvSpPr>
            <a:spLocks noGrp="1"/>
          </p:cNvSpPr>
          <p:nvPr>
            <p:ph idx="1"/>
          </p:nvPr>
        </p:nvSpPr>
        <p:spPr>
          <a:xfrm>
            <a:off x="827584" y="1556792"/>
            <a:ext cx="7272808" cy="4525963"/>
          </a:xfrm>
        </p:spPr>
        <p:txBody>
          <a:bodyPr/>
          <a:lstStyle/>
          <a:p>
            <a:pPr marL="514350" indent="-514350">
              <a:buNone/>
            </a:pPr>
            <a:r>
              <a:rPr lang="zh-CN" altLang="en-US"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rPr>
              <a:t>（</a:t>
            </a:r>
            <a:r>
              <a:rPr lang="en-US" altLang="zh-CN"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rPr>
              <a:t>1</a:t>
            </a:r>
            <a:r>
              <a:rPr lang="zh-CN" altLang="en-US"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rPr>
              <a:t>）文学与医学的关系</a:t>
            </a:r>
            <a:endParaRPr lang="en-US" altLang="zh-CN" b="1" dirty="0" smtClean="0">
              <a:gradFill>
                <a:gsLst>
                  <a:gs pos="0">
                    <a:srgbClr val="007BD3"/>
                  </a:gs>
                  <a:gs pos="100000">
                    <a:srgbClr val="034373"/>
                  </a:gs>
                </a:gsLst>
                <a:lin scaled="0"/>
              </a:gradFill>
              <a:effectLst>
                <a:outerShdw blurRad="38100" dist="25400" dir="5400000" algn="ctr" rotWithShape="0">
                  <a:srgbClr val="6E747A">
                    <a:alpha val="43000"/>
                  </a:srgbClr>
                </a:outerShdw>
              </a:effectLst>
            </a:endParaRPr>
          </a:p>
          <a:p>
            <a:pPr marL="514350" indent="-514350">
              <a:buNone/>
            </a:pPr>
            <a:endParaRPr lang="en-US" altLang="zh-CN" dirty="0" smtClean="0">
              <a:ln w="22225">
                <a:solidFill>
                  <a:schemeClr val="accent2"/>
                </a:solidFill>
                <a:prstDash val="solid"/>
              </a:ln>
              <a:solidFill>
                <a:schemeClr val="accent2">
                  <a:lumMod val="40000"/>
                  <a:lumOff val="60000"/>
                </a:schemeClr>
              </a:solidFill>
            </a:endParaRPr>
          </a:p>
          <a:p>
            <a:pPr marL="514350" indent="-514350">
              <a:buNone/>
            </a:pPr>
            <a:r>
              <a:rPr lang="zh-CN" altLang="en-US" dirty="0" smtClean="0">
                <a:latin typeface="+mj-lt"/>
                <a:ea typeface="+mj-ea"/>
                <a:cs typeface="+mj-cs"/>
              </a:rPr>
              <a:t>中国文学与医学的故事</a:t>
            </a:r>
            <a:endParaRPr lang="en-US" altLang="zh-CN" dirty="0" smtClean="0">
              <a:latin typeface="+mj-lt"/>
              <a:ea typeface="+mj-ea"/>
              <a:cs typeface="+mj-cs"/>
            </a:endParaRPr>
          </a:p>
          <a:p>
            <a:pPr marL="514350" indent="-514350">
              <a:buNone/>
            </a:pPr>
            <a:endParaRPr lang="en-US" altLang="zh-CN" dirty="0" smtClean="0"/>
          </a:p>
          <a:p>
            <a:pPr marL="514350" indent="-514350">
              <a:buNone/>
            </a:pPr>
            <a:r>
              <a:rPr lang="zh-CN" altLang="en-US" dirty="0" smtClean="0">
                <a:ln w="22225">
                  <a:solidFill>
                    <a:schemeClr val="accent2"/>
                  </a:solidFill>
                  <a:prstDash val="solid"/>
                </a:ln>
                <a:solidFill>
                  <a:schemeClr val="accent2">
                    <a:lumMod val="40000"/>
                    <a:lumOff val="60000"/>
                  </a:schemeClr>
                </a:solidFill>
              </a:rPr>
              <a:t>西方文学与医学的故事</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6360"/>
            <a:ext cx="8229600" cy="1044575"/>
          </a:xfrm>
        </p:spPr>
        <p:txBody>
          <a:bodyPr>
            <a:normAutofit fontScale="90000"/>
          </a:bodyPr>
          <a:lstStyle/>
          <a:p>
            <a:r>
              <a:rPr lang="zh-CN" altLang="en-US"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文学与医学的关系：</a:t>
            </a:r>
            <a:r>
              <a:rPr lang="en-US" altLang="zh-CN"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r>
            <a:br>
              <a:rPr lang="en-US" altLang="zh-CN"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br>
            <a:r>
              <a:rPr lang="zh-CN" altLang="en-US" sz="4000" b="1" dirty="0" smtClean="0"/>
              <a:t>西方文学与医学的故事</a:t>
            </a:r>
            <a:endParaRPr lang="zh-CN" altLang="en-US" sz="4000" b="1" dirty="0"/>
          </a:p>
        </p:txBody>
      </p:sp>
      <p:sp>
        <p:nvSpPr>
          <p:cNvPr id="3" name="内容占位符 2"/>
          <p:cNvSpPr>
            <a:spLocks noGrp="1"/>
          </p:cNvSpPr>
          <p:nvPr>
            <p:ph idx="1"/>
          </p:nvPr>
        </p:nvSpPr>
        <p:spPr>
          <a:xfrm>
            <a:off x="457200" y="1130935"/>
            <a:ext cx="8229600" cy="5495290"/>
          </a:xfrm>
        </p:spPr>
        <p:txBody>
          <a:bodyPr>
            <a:noAutofit/>
          </a:bodyPr>
          <a:lstStyle/>
          <a:p>
            <a:pPr>
              <a:lnSpc>
                <a:spcPct val="120000"/>
              </a:lnSpc>
              <a:spcBef>
                <a:spcPts val="0"/>
              </a:spcBef>
              <a:buNone/>
            </a:pPr>
            <a:r>
              <a:rPr lang="zh-CN" altLang="en-US" sz="200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n-ea"/>
              </a:rPr>
              <a:t> 威廉</a:t>
            </a:r>
            <a:r>
              <a:rPr lang="zh-CN" altLang="zh-CN" sz="200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a:t>
            </a:r>
            <a:r>
              <a:rPr lang="zh-CN" altLang="en-US" sz="200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mn-ea"/>
              </a:rPr>
              <a:t>奥斯勒</a:t>
            </a:r>
            <a:r>
              <a:rPr lang="zh-CN" altLang="en-US" sz="2000" dirty="0" smtClean="0">
                <a:latin typeface="+mn-ea"/>
              </a:rPr>
              <a:t>的</a:t>
            </a:r>
            <a:r>
              <a:rPr lang="en-US" altLang="zh-CN" sz="2000" dirty="0" smtClean="0">
                <a:latin typeface="+mn-ea"/>
              </a:rPr>
              <a:t>《</a:t>
            </a:r>
            <a:r>
              <a:rPr lang="zh-CN" altLang="en-US" sz="2000" dirty="0" smtClean="0">
                <a:latin typeface="+mn-ea"/>
              </a:rPr>
              <a:t>医学生枕边书</a:t>
            </a:r>
            <a:r>
              <a:rPr lang="en-US" altLang="zh-CN" sz="2000" dirty="0" smtClean="0">
                <a:latin typeface="+mn-ea"/>
              </a:rPr>
              <a:t>》</a:t>
            </a:r>
          </a:p>
          <a:p>
            <a:pPr>
              <a:lnSpc>
                <a:spcPct val="120000"/>
              </a:lnSpc>
              <a:spcBef>
                <a:spcPts val="0"/>
              </a:spcBef>
              <a:buNone/>
            </a:pPr>
            <a:r>
              <a:rPr lang="zh-CN" altLang="en-US" sz="2000" dirty="0" smtClean="0">
                <a:latin typeface="+mn-ea"/>
              </a:rPr>
              <a:t>   </a:t>
            </a:r>
            <a:r>
              <a:rPr lang="en-US" altLang="zh-TW" sz="2000" dirty="0" smtClean="0">
                <a:latin typeface="+mn-ea"/>
              </a:rPr>
              <a:t>(1) </a:t>
            </a:r>
            <a:r>
              <a:rPr lang="zh-CN" altLang="en-US" sz="2000" dirty="0" smtClean="0">
                <a:latin typeface="+mn-ea"/>
              </a:rPr>
              <a:t>新旧约圣经</a:t>
            </a:r>
            <a:br>
              <a:rPr lang="zh-CN" altLang="en-US" sz="2000" dirty="0" smtClean="0">
                <a:latin typeface="+mn-ea"/>
              </a:rPr>
            </a:br>
            <a:r>
              <a:rPr lang="en-US" altLang="zh-TW" sz="2000" dirty="0" smtClean="0">
                <a:latin typeface="+mn-ea"/>
              </a:rPr>
              <a:t>(2) </a:t>
            </a:r>
            <a:r>
              <a:rPr lang="zh-CN" altLang="en-US" sz="2000" dirty="0" smtClean="0">
                <a:latin typeface="+mn-ea"/>
              </a:rPr>
              <a:t>莎士比亚的作品</a:t>
            </a:r>
            <a:br>
              <a:rPr lang="zh-CN" altLang="en-US" sz="2000" dirty="0" smtClean="0">
                <a:latin typeface="+mn-ea"/>
              </a:rPr>
            </a:br>
            <a:r>
              <a:rPr lang="en-US" altLang="zh-TW" sz="2000" dirty="0" smtClean="0">
                <a:latin typeface="+mn-ea"/>
              </a:rPr>
              <a:t>(3) </a:t>
            </a:r>
            <a:r>
              <a:rPr lang="zh-CN" altLang="en-US" sz="2000" dirty="0" smtClean="0">
                <a:latin typeface="+mn-ea"/>
              </a:rPr>
              <a:t>蒙田散文集</a:t>
            </a:r>
            <a:r>
              <a:rPr lang="zh-TW" altLang="en-US" sz="2000" dirty="0" smtClean="0">
                <a:latin typeface="+mn-ea"/>
              </a:rPr>
              <a:t/>
            </a:r>
            <a:br>
              <a:rPr lang="zh-TW" altLang="en-US" sz="2000" dirty="0" smtClean="0">
                <a:latin typeface="+mn-ea"/>
              </a:rPr>
            </a:br>
            <a:r>
              <a:rPr lang="en-US" altLang="zh-TW" sz="2000" dirty="0" smtClean="0">
                <a:latin typeface="+mn-ea"/>
              </a:rPr>
              <a:t>(4) </a:t>
            </a:r>
            <a:r>
              <a:rPr lang="zh-CN" altLang="en-US" sz="2000" dirty="0" smtClean="0">
                <a:latin typeface="+mn-ea"/>
              </a:rPr>
              <a:t>普鲁塔克的传记</a:t>
            </a:r>
            <a:br>
              <a:rPr lang="zh-CN" altLang="en-US" sz="2000" dirty="0" smtClean="0">
                <a:latin typeface="+mn-ea"/>
              </a:rPr>
            </a:br>
            <a:r>
              <a:rPr lang="en-US" altLang="zh-TW" sz="2000" dirty="0" smtClean="0">
                <a:latin typeface="+mn-ea"/>
              </a:rPr>
              <a:t>(5) </a:t>
            </a:r>
            <a:r>
              <a:rPr lang="zh-CN" altLang="en-US" sz="2000" dirty="0" smtClean="0">
                <a:latin typeface="+mn-ea"/>
              </a:rPr>
              <a:t>罗马帝王哲学家马可</a:t>
            </a:r>
            <a:r>
              <a:rPr lang="zh-CN" altLang="zh-CN" sz="2000" dirty="0" smtClean="0"/>
              <a:t>•</a:t>
            </a:r>
            <a:r>
              <a:rPr lang="zh-CN" altLang="en-US" sz="2000" dirty="0" smtClean="0">
                <a:latin typeface="+mn-ea"/>
              </a:rPr>
              <a:t>奥勒留的回忆录</a:t>
            </a:r>
            <a:br>
              <a:rPr lang="zh-CN" altLang="en-US" sz="2000" dirty="0" smtClean="0">
                <a:latin typeface="+mn-ea"/>
              </a:rPr>
            </a:br>
            <a:r>
              <a:rPr lang="en-US" altLang="zh-TW" sz="2000" dirty="0" smtClean="0">
                <a:latin typeface="+mn-ea"/>
              </a:rPr>
              <a:t>(6) </a:t>
            </a:r>
            <a:r>
              <a:rPr lang="zh-CN" altLang="en-US" sz="2000" dirty="0" smtClean="0"/>
              <a:t>艾比克泰德</a:t>
            </a:r>
            <a:r>
              <a:rPr lang="en-US" altLang="zh-TW" sz="2000" dirty="0" smtClean="0">
                <a:latin typeface="+mn-ea"/>
              </a:rPr>
              <a:t>(Epictetus)</a:t>
            </a:r>
            <a:r>
              <a:rPr lang="zh-CN" altLang="en-US" sz="2000" dirty="0" smtClean="0">
                <a:latin typeface="+mn-ea"/>
              </a:rPr>
              <a:t>的</a:t>
            </a:r>
            <a:r>
              <a:rPr lang="zh-TW" altLang="en-US" sz="2000" dirty="0" smtClean="0">
                <a:latin typeface="+mn-ea"/>
              </a:rPr>
              <a:t>作品</a:t>
            </a:r>
            <a:br>
              <a:rPr lang="zh-TW" altLang="en-US" sz="2000" dirty="0" smtClean="0">
                <a:latin typeface="+mn-ea"/>
              </a:rPr>
            </a:br>
            <a:r>
              <a:rPr lang="en-US" altLang="zh-TW" sz="2000" dirty="0" smtClean="0">
                <a:latin typeface="+mn-ea"/>
              </a:rPr>
              <a:t>(7)</a:t>
            </a:r>
            <a:r>
              <a:rPr lang="zh-CN" altLang="zh-CN" sz="2000" dirty="0" smtClean="0"/>
              <a:t>托马斯•布朗恩（</a:t>
            </a:r>
            <a:r>
              <a:rPr lang="en-US" altLang="zh-CN" sz="2000" spc="-100" dirty="0" smtClean="0">
                <a:latin typeface="+mn-ea"/>
              </a:rPr>
              <a:t>Sir Thomas Browne</a:t>
            </a:r>
            <a:r>
              <a:rPr lang="zh-CN" altLang="zh-CN" sz="2000" spc="-100" dirty="0" smtClean="0">
                <a:latin typeface="+mn-ea"/>
              </a:rPr>
              <a:t>，</a:t>
            </a:r>
            <a:r>
              <a:rPr lang="en-US" altLang="zh-CN" sz="2000" spc="-100" dirty="0" smtClean="0">
                <a:latin typeface="+mn-ea"/>
              </a:rPr>
              <a:t>1605-1682</a:t>
            </a:r>
            <a:r>
              <a:rPr lang="zh-CN" altLang="zh-CN" sz="2000" dirty="0" smtClean="0"/>
              <a:t>）的《医生的信仰》</a:t>
            </a:r>
            <a:r>
              <a:rPr lang="en-US" altLang="zh-TW" sz="2000" dirty="0" smtClean="0">
                <a:latin typeface="+mn-ea"/>
              </a:rPr>
              <a:t> ( </a:t>
            </a:r>
            <a:r>
              <a:rPr lang="en-US" altLang="zh-TW" sz="2000" dirty="0" err="1" smtClean="0">
                <a:latin typeface="+mn-ea"/>
              </a:rPr>
              <a:t>Religio</a:t>
            </a:r>
            <a:r>
              <a:rPr lang="en-US" altLang="zh-TW" sz="2000" dirty="0" smtClean="0">
                <a:latin typeface="+mn-ea"/>
              </a:rPr>
              <a:t> Medici</a:t>
            </a:r>
            <a:r>
              <a:rPr lang="zh-CN" altLang="zh-CN" sz="2000" dirty="0" smtClean="0"/>
              <a:t>或</a:t>
            </a:r>
            <a:r>
              <a:rPr lang="en-US" altLang="zh-CN" sz="2000" spc="-100" dirty="0" smtClean="0">
                <a:latin typeface="Adobe 宋体 Std L" pitchFamily="18" charset="-122"/>
                <a:ea typeface="Adobe 宋体 Std L" pitchFamily="18" charset="-122"/>
              </a:rPr>
              <a:t>A Doctors Faith</a:t>
            </a:r>
            <a:r>
              <a:rPr lang="en-US" altLang="zh-TW" sz="2000" dirty="0" smtClean="0">
                <a:latin typeface="+mn-ea"/>
              </a:rPr>
              <a:t>) </a:t>
            </a:r>
            <a:r>
              <a:rPr lang="zh-TW" altLang="en-US" sz="2000" dirty="0" smtClean="0">
                <a:latin typeface="+mn-ea"/>
              </a:rPr>
              <a:t/>
            </a:r>
            <a:br>
              <a:rPr lang="zh-TW" altLang="en-US" sz="2000" dirty="0" smtClean="0">
                <a:latin typeface="+mn-ea"/>
              </a:rPr>
            </a:br>
            <a:r>
              <a:rPr lang="en-US" altLang="zh-TW" sz="2000" dirty="0" smtClean="0">
                <a:latin typeface="+mn-ea"/>
              </a:rPr>
              <a:t>(8) </a:t>
            </a:r>
            <a:r>
              <a:rPr lang="zh-TW" altLang="en-US" sz="2000" dirty="0" smtClean="0">
                <a:latin typeface="+mn-ea"/>
              </a:rPr>
              <a:t>唐</a:t>
            </a:r>
            <a:r>
              <a:rPr lang="zh-CN" altLang="zh-CN" sz="2000" dirty="0" smtClean="0"/>
              <a:t>•</a:t>
            </a:r>
            <a:r>
              <a:rPr lang="zh-TW" altLang="en-US" sz="2000" dirty="0" smtClean="0">
                <a:latin typeface="+mn-ea"/>
              </a:rPr>
              <a:t>吉诃德</a:t>
            </a:r>
            <a:br>
              <a:rPr lang="zh-TW" altLang="en-US" sz="2000" dirty="0" smtClean="0">
                <a:latin typeface="+mn-ea"/>
              </a:rPr>
            </a:br>
            <a:r>
              <a:rPr lang="en-US" altLang="zh-TW" sz="2000" dirty="0" smtClean="0">
                <a:latin typeface="+mn-ea"/>
              </a:rPr>
              <a:t>(9) </a:t>
            </a:r>
            <a:r>
              <a:rPr lang="zh-CN" altLang="en-US" sz="2000" dirty="0" smtClean="0">
                <a:latin typeface="+mn-ea"/>
              </a:rPr>
              <a:t>爱</a:t>
            </a:r>
            <a:r>
              <a:rPr lang="zh-TW" altLang="en-US" sz="2000" dirty="0" smtClean="0">
                <a:latin typeface="+mn-ea"/>
              </a:rPr>
              <a:t>默</a:t>
            </a:r>
            <a:r>
              <a:rPr lang="zh-CN" altLang="en-US" sz="2000" dirty="0" smtClean="0">
                <a:latin typeface="+mn-ea"/>
              </a:rPr>
              <a:t>生</a:t>
            </a:r>
            <a:r>
              <a:rPr lang="zh-TW" altLang="en-US" sz="2000" dirty="0" smtClean="0">
                <a:latin typeface="+mn-ea"/>
              </a:rPr>
              <a:t>的作品</a:t>
            </a:r>
            <a:br>
              <a:rPr lang="zh-TW" altLang="en-US" sz="2000" dirty="0" smtClean="0">
                <a:latin typeface="+mn-ea"/>
              </a:rPr>
            </a:br>
            <a:r>
              <a:rPr lang="en-US" altLang="zh-TW" sz="2000" dirty="0" smtClean="0">
                <a:latin typeface="+mn-ea"/>
              </a:rPr>
              <a:t>(10) </a:t>
            </a:r>
            <a:r>
              <a:rPr lang="zh-TW" altLang="en-US" sz="2000" dirty="0" smtClean="0">
                <a:latin typeface="+mn-ea"/>
              </a:rPr>
              <a:t>早餐桌上的篇章</a:t>
            </a:r>
            <a:r>
              <a:rPr lang="en-US" altLang="zh-TW" sz="2000" dirty="0" smtClean="0">
                <a:latin typeface="+mn-ea"/>
              </a:rPr>
              <a:t>(</a:t>
            </a:r>
            <a:r>
              <a:rPr lang="zh-TW" altLang="en-US" sz="2000" dirty="0" smtClean="0">
                <a:latin typeface="+mn-ea"/>
              </a:rPr>
              <a:t>奥利佛</a:t>
            </a:r>
            <a:r>
              <a:rPr lang="zh-CN" altLang="zh-CN" sz="2000" dirty="0" smtClean="0"/>
              <a:t>•</a:t>
            </a:r>
            <a:r>
              <a:rPr lang="zh-TW" altLang="en-US" sz="2000" dirty="0" smtClean="0">
                <a:latin typeface="+mn-ea"/>
              </a:rPr>
              <a:t>温道尔</a:t>
            </a:r>
            <a:r>
              <a:rPr lang="zh-CN" altLang="zh-CN" sz="2000" dirty="0" smtClean="0"/>
              <a:t>•</a:t>
            </a:r>
            <a:r>
              <a:rPr lang="zh-CN" altLang="en-US" sz="2000" dirty="0" smtClean="0">
                <a:latin typeface="+mn-ea"/>
              </a:rPr>
              <a:t>霍姆斯医著</a:t>
            </a:r>
            <a:r>
              <a:rPr lang="en-US" altLang="zh-TW" sz="2000" dirty="0" smtClean="0">
                <a:latin typeface="+mn-ea"/>
              </a:rPr>
              <a:t>)(Breakfast-Table Series</a:t>
            </a:r>
            <a:r>
              <a:rPr lang="en-US" altLang="zh-CN" sz="2000" dirty="0" smtClean="0">
                <a:latin typeface="+mn-ea"/>
              </a:rPr>
              <a:t>: </a:t>
            </a:r>
            <a:r>
              <a:rPr lang="en-US" altLang="zh-TW" sz="2000" dirty="0" smtClean="0">
                <a:latin typeface="+mn-ea"/>
              </a:rPr>
              <a:t>Oliver Wendell Holmes)</a:t>
            </a:r>
          </a:p>
          <a:p>
            <a:pPr>
              <a:lnSpc>
                <a:spcPct val="120000"/>
              </a:lnSpc>
              <a:spcBef>
                <a:spcPts val="0"/>
              </a:spcBef>
              <a:buNone/>
            </a:pPr>
            <a:r>
              <a:rPr lang="en-US" altLang="zh-CN" sz="2000" dirty="0" smtClean="0">
                <a:latin typeface="+mn-ea"/>
              </a:rPr>
              <a:t>Humility, Humanities, Humor</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2226</Words>
  <Application>Microsoft Office PowerPoint</Application>
  <PresentationFormat>全屏显示(4:3)</PresentationFormat>
  <Paragraphs>240</Paragraphs>
  <Slides>35</Slides>
  <Notes>1</Notes>
  <HiddenSlides>0</HiddenSlides>
  <MMClips>0</MMClips>
  <ScaleCrop>false</ScaleCrop>
  <HeadingPairs>
    <vt:vector size="4" baseType="variant">
      <vt:variant>
        <vt:lpstr>主题</vt:lpstr>
      </vt:variant>
      <vt:variant>
        <vt:i4>1</vt:i4>
      </vt:variant>
      <vt:variant>
        <vt:lpstr>幻灯片标题</vt:lpstr>
      </vt:variant>
      <vt:variant>
        <vt:i4>35</vt:i4>
      </vt:variant>
    </vt:vector>
  </HeadingPairs>
  <TitlesOfParts>
    <vt:vector size="36" baseType="lpstr">
      <vt:lpstr>Office 主题</vt:lpstr>
      <vt:lpstr>“生命健康经典导读”课程 第三节 中西文学经典中的疾病与医学（上）</vt:lpstr>
      <vt:lpstr>本节内容提要</vt:lpstr>
      <vt:lpstr>中西文学经典中的疾病与医学</vt:lpstr>
      <vt:lpstr>        文学与医学的关系： 中国古代医文相尚的故事</vt:lpstr>
      <vt:lpstr>文学与医学的关系： 中国古代医文相尚的故事</vt:lpstr>
      <vt:lpstr>文学与医学的关系： 中国古代医文相尚的故事</vt:lpstr>
      <vt:lpstr>文学与医学的关系： 中国古代医文相尚的故事</vt:lpstr>
      <vt:lpstr>中西文学经典中的疾病与医学</vt:lpstr>
      <vt:lpstr>文学与医学的关系： 西方文学与医学的故事</vt:lpstr>
      <vt:lpstr>文学与医学的关系： 西方文学与医学的故事</vt:lpstr>
      <vt:lpstr>文学与医学的关系： 西方文学与医学的故事</vt:lpstr>
      <vt:lpstr>文学与医学的关系： 西方文学与医学的故事</vt:lpstr>
      <vt:lpstr>文学与医学的关系： 《文学中的医学》</vt:lpstr>
      <vt:lpstr>中西文学经典中的疾病与医学</vt:lpstr>
      <vt:lpstr>中国文学中的疾病与瘟疫</vt:lpstr>
      <vt:lpstr>中国文学中的疾病与瘟疫</vt:lpstr>
      <vt:lpstr>通识教育部 《生命健康经典导读》课程 杨晓霖</vt:lpstr>
      <vt:lpstr>“生命健康经典导读”课程 第三节 中西文学经典中的疾病与医学（下）</vt:lpstr>
      <vt:lpstr>中西文学经典中的疾病与医学</vt:lpstr>
      <vt:lpstr>中国文学中的疾病与瘟疫</vt:lpstr>
      <vt:lpstr>中国文学中的疾病与瘟疫</vt:lpstr>
      <vt:lpstr>中西文学经典中的疾病与医学</vt:lpstr>
      <vt:lpstr>西方文学中的疾病与瘟疫： 经典医学传记小说推介</vt:lpstr>
      <vt:lpstr>西方文学中的疾病与瘟疫</vt:lpstr>
      <vt:lpstr>西方文学中的疾病与瘟疫 爱伦坡的《斯芬克斯》</vt:lpstr>
      <vt:lpstr>西方文学中的疾病与瘟疫</vt:lpstr>
      <vt:lpstr>中西文学经典中的疾病与医学</vt:lpstr>
      <vt:lpstr>疾病文学叙事经典选读</vt:lpstr>
      <vt:lpstr>中西文学经典中的疾病与医学</vt:lpstr>
      <vt:lpstr>疾病文学叙事经典选读</vt:lpstr>
      <vt:lpstr>中西文学经典中的疾病与医学</vt:lpstr>
      <vt:lpstr>疾病文学叙事经典选读</vt:lpstr>
      <vt:lpstr>与医学或疾病相关的经典艺术著作</vt:lpstr>
      <vt:lpstr>思考问题</vt:lpstr>
      <vt:lpstr>通识教育部 《生命健康经典导读》课程 杨晓霖</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“生命健康经典导读”课程 第三节 西方文学经典中的疾病与医生</dc:title>
  <dc:creator>Administrator</dc:creator>
  <cp:lastModifiedBy>微软用户</cp:lastModifiedBy>
  <cp:revision>121</cp:revision>
  <dcterms:created xsi:type="dcterms:W3CDTF">2020-02-20T01:16:00Z</dcterms:created>
  <dcterms:modified xsi:type="dcterms:W3CDTF">2020-02-25T12:03:46Z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2052-11.1.0.9440</vt:lpwstr>
  </property>
</Properties>
</file>