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1.xml" ContentType="application/inkml+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339" r:id="rId3"/>
    <p:sldId id="263" r:id="rId4"/>
    <p:sldId id="259" r:id="rId5"/>
    <p:sldId id="261" r:id="rId6"/>
    <p:sldId id="262" r:id="rId7"/>
    <p:sldId id="301" r:id="rId8"/>
    <p:sldId id="335" r:id="rId9"/>
    <p:sldId id="336" r:id="rId10"/>
    <p:sldId id="337" r:id="rId11"/>
    <p:sldId id="338" r:id="rId12"/>
    <p:sldId id="287" r:id="rId13"/>
    <p:sldId id="264" r:id="rId14"/>
    <p:sldId id="265" r:id="rId15"/>
    <p:sldId id="267" r:id="rId16"/>
    <p:sldId id="266" r:id="rId17"/>
    <p:sldId id="268" r:id="rId18"/>
    <p:sldId id="277" r:id="rId19"/>
    <p:sldId id="278" r:id="rId20"/>
    <p:sldId id="280" r:id="rId21"/>
    <p:sldId id="279" r:id="rId22"/>
    <p:sldId id="306" r:id="rId23"/>
    <p:sldId id="281" r:id="rId24"/>
    <p:sldId id="299" r:id="rId25"/>
    <p:sldId id="285" r:id="rId26"/>
    <p:sldId id="284" r:id="rId27"/>
    <p:sldId id="302" r:id="rId28"/>
    <p:sldId id="288" r:id="rId29"/>
    <p:sldId id="289" r:id="rId30"/>
    <p:sldId id="290" r:id="rId31"/>
    <p:sldId id="291" r:id="rId32"/>
    <p:sldId id="294" r:id="rId33"/>
    <p:sldId id="292" r:id="rId34"/>
    <p:sldId id="305" r:id="rId35"/>
    <p:sldId id="296" r:id="rId36"/>
    <p:sldId id="304" r:id="rId37"/>
    <p:sldId id="303" r:id="rId38"/>
    <p:sldId id="297"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403" r:id="rId66"/>
  </p:sldIdLst>
  <p:sldSz cx="9144000" cy="6858000" type="screen4x3"/>
  <p:notesSz cx="6858000" cy="9144000"/>
  <p:custDataLst>
    <p:tags r:id="rId68"/>
  </p:custDataLst>
  <p:defaultTex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000000"/>
    <a:srgbClr val="00FFFF"/>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9" autoAdjust="0"/>
  </p:normalViewPr>
  <p:slideViewPr>
    <p:cSldViewPr>
      <p:cViewPr varScale="1">
        <p:scale>
          <a:sx n="84" d="100"/>
          <a:sy n="84" d="100"/>
        </p:scale>
        <p:origin x="118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pieChart>
        <c:varyColors val="1"/>
        <c:ser>
          <c:idx val="0"/>
          <c:order val="0"/>
          <c:explosion val="25"/>
          <c:dPt>
            <c:idx val="0"/>
            <c:bubble3D val="0"/>
            <c:explosion val="22"/>
            <c:spPr>
              <a:solidFill>
                <a:schemeClr val="tx2">
                  <a:lumMod val="60000"/>
                  <a:lumOff val="40000"/>
                </a:schemeClr>
              </a:solidFill>
            </c:spPr>
            <c:extLst>
              <c:ext xmlns:c16="http://schemas.microsoft.com/office/drawing/2014/chart" uri="{C3380CC4-5D6E-409C-BE32-E72D297353CC}">
                <c16:uniqueId val="{00000001-E143-43EF-9441-6706498EFADA}"/>
              </c:ext>
            </c:extLst>
          </c:dPt>
          <c:dPt>
            <c:idx val="1"/>
            <c:bubble3D val="0"/>
            <c:spPr>
              <a:solidFill>
                <a:srgbClr val="FFC000"/>
              </a:solidFill>
            </c:spPr>
            <c:extLst>
              <c:ext xmlns:c16="http://schemas.microsoft.com/office/drawing/2014/chart" uri="{C3380CC4-5D6E-409C-BE32-E72D297353CC}">
                <c16:uniqueId val="{00000003-E143-43EF-9441-6706498EFADA}"/>
              </c:ext>
            </c:extLst>
          </c:dPt>
          <c:dPt>
            <c:idx val="2"/>
            <c:bubble3D val="0"/>
            <c:spPr>
              <a:solidFill>
                <a:schemeClr val="accent4">
                  <a:lumMod val="40000"/>
                  <a:lumOff val="60000"/>
                </a:schemeClr>
              </a:solidFill>
            </c:spPr>
            <c:extLst>
              <c:ext xmlns:c16="http://schemas.microsoft.com/office/drawing/2014/chart" uri="{C3380CC4-5D6E-409C-BE32-E72D297353CC}">
                <c16:uniqueId val="{00000005-E143-43EF-9441-6706498EFADA}"/>
              </c:ext>
            </c:extLst>
          </c:dPt>
          <c:dPt>
            <c:idx val="3"/>
            <c:bubble3D val="0"/>
            <c:spPr>
              <a:solidFill>
                <a:schemeClr val="accent6">
                  <a:lumMod val="40000"/>
                  <a:lumOff val="60000"/>
                </a:schemeClr>
              </a:solidFill>
            </c:spPr>
            <c:extLst>
              <c:ext xmlns:c16="http://schemas.microsoft.com/office/drawing/2014/chart" uri="{C3380CC4-5D6E-409C-BE32-E72D297353CC}">
                <c16:uniqueId val="{00000007-E143-43EF-9441-6706498EFADA}"/>
              </c:ext>
            </c:extLst>
          </c:dPt>
          <c:dLbls>
            <c:dLbl>
              <c:idx val="0"/>
              <c:tx>
                <c:rich>
                  <a:bodyPr rot="0" spcFirstLastPara="0" vertOverflow="ellipsis" vert="horz" wrap="square" lIns="38100" tIns="19050" rIns="38100" bIns="19050" anchor="ctr" anchorCtr="1"/>
                  <a:lstStyle/>
                  <a:p>
                    <a:pPr>
                      <a:defRPr lang="zh-CN" sz="1000" b="0" i="0" u="none" strike="noStrike" kern="1200" baseline="0">
                        <a:solidFill>
                          <a:schemeClr val="bg1">
                            <a:lumMod val="95000"/>
                            <a:lumOff val="5000"/>
                          </a:schemeClr>
                        </a:solidFill>
                        <a:latin typeface="+mn-lt"/>
                        <a:ea typeface="+mn-ea"/>
                        <a:cs typeface="+mn-cs"/>
                      </a:defRPr>
                    </a:pPr>
                    <a:r>
                      <a:rPr lang="zh-CN" altLang="en-US" sz="1000" b="1" dirty="0">
                        <a:solidFill>
                          <a:schemeClr val="bg1">
                            <a:lumMod val="95000"/>
                            <a:lumOff val="5000"/>
                          </a:schemeClr>
                        </a:solidFill>
                      </a:rPr>
                      <a:t>非</a:t>
                    </a:r>
                    <a:r>
                      <a:rPr lang="en-US" altLang="en-US" sz="1000" b="1" dirty="0">
                        <a:solidFill>
                          <a:schemeClr val="bg1">
                            <a:lumMod val="95000"/>
                            <a:lumOff val="5000"/>
                          </a:schemeClr>
                        </a:solidFill>
                      </a:rPr>
                      <a:t>FGIDs</a:t>
                    </a:r>
                    <a:r>
                      <a:rPr lang="zh-CN" altLang="en-US" sz="1000" b="1" dirty="0">
                        <a:solidFill>
                          <a:schemeClr val="bg1">
                            <a:lumMod val="95000"/>
                            <a:lumOff val="5000"/>
                          </a:schemeClr>
                        </a:solidFill>
                      </a:rPr>
                      <a:t>的胃肠疾病
</a:t>
                    </a:r>
                    <a:r>
                      <a:rPr lang="en-US" altLang="zh-CN" sz="1000" b="1" dirty="0">
                        <a:solidFill>
                          <a:schemeClr val="bg1">
                            <a:lumMod val="95000"/>
                            <a:lumOff val="5000"/>
                          </a:schemeClr>
                        </a:solidFill>
                      </a:rPr>
                      <a:t>63%</a:t>
                    </a:r>
                  </a:p>
                </c:rich>
              </c:tx>
              <c:spPr>
                <a:noFill/>
                <a:ln>
                  <a:noFill/>
                </a:ln>
                <a:effectLst/>
              </c:sp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143-43EF-9441-6706498EFADA}"/>
                </c:ext>
              </c:extLst>
            </c:dLbl>
            <c:dLbl>
              <c:idx val="1"/>
              <c:tx>
                <c:rich>
                  <a:bodyPr rot="0" spcFirstLastPara="0" vertOverflow="ellipsis" vert="horz" wrap="square" lIns="38100" tIns="19050" rIns="38100" bIns="19050" anchor="ctr" anchorCtr="1"/>
                  <a:lstStyle/>
                  <a:p>
                    <a:pPr>
                      <a:defRPr lang="zh-CN" sz="1000" b="0" i="0" u="none" strike="noStrike" kern="1200" baseline="0">
                        <a:solidFill>
                          <a:schemeClr val="bg1">
                            <a:lumMod val="95000"/>
                            <a:lumOff val="5000"/>
                          </a:schemeClr>
                        </a:solidFill>
                        <a:latin typeface="+mn-lt"/>
                        <a:ea typeface="+mn-ea"/>
                        <a:cs typeface="+mn-cs"/>
                      </a:defRPr>
                    </a:pPr>
                    <a:r>
                      <a:rPr lang="en-US" altLang="en-US" sz="1800" b="1" dirty="0">
                        <a:solidFill>
                          <a:schemeClr val="bg1">
                            <a:lumMod val="95000"/>
                            <a:lumOff val="5000"/>
                          </a:schemeClr>
                        </a:solidFill>
                      </a:rPr>
                      <a:t>FGIDs
15%</a:t>
                    </a:r>
                    <a:endParaRPr lang="en-US" altLang="zh-CN" sz="1800" b="1" dirty="0">
                      <a:solidFill>
                        <a:schemeClr val="bg1">
                          <a:lumMod val="95000"/>
                          <a:lumOff val="5000"/>
                        </a:schemeClr>
                      </a:solidFill>
                    </a:endParaRPr>
                  </a:p>
                </c:rich>
              </c:tx>
              <c:spPr>
                <a:noFill/>
                <a:ln>
                  <a:noFill/>
                </a:ln>
                <a:effectLst/>
              </c:sp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143-43EF-9441-6706498EFADA}"/>
                </c:ext>
              </c:extLst>
            </c:dLbl>
            <c:dLbl>
              <c:idx val="2"/>
              <c:tx>
                <c:rich>
                  <a:bodyPr/>
                  <a:lstStyle/>
                  <a:p>
                    <a:r>
                      <a:rPr lang="zh-CN" altLang="en-US" b="1" dirty="0">
                        <a:solidFill>
                          <a:srgbClr val="000000"/>
                        </a:solidFill>
                      </a:rPr>
                      <a:t>胆胰疾病
</a:t>
                    </a:r>
                    <a:r>
                      <a:rPr lang="en-US" altLang="zh-CN" b="1" dirty="0">
                        <a:solidFill>
                          <a:srgbClr val="000000"/>
                        </a:solidFill>
                      </a:rPr>
                      <a:t>9%</a:t>
                    </a:r>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143-43EF-9441-6706498EFADA}"/>
                </c:ext>
              </c:extLst>
            </c:dLbl>
            <c:dLbl>
              <c:idx val="3"/>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mn-lt"/>
                        <a:ea typeface="+mn-ea"/>
                        <a:cs typeface="+mn-cs"/>
                      </a:defRPr>
                    </a:pPr>
                    <a:r>
                      <a:rPr lang="zh-CN" altLang="en-US" sz="1100" b="1" dirty="0">
                        <a:solidFill>
                          <a:srgbClr val="000000"/>
                        </a:solidFill>
                      </a:rPr>
                      <a:t>其他
</a:t>
                    </a:r>
                    <a:r>
                      <a:rPr lang="en-US" altLang="zh-CN" sz="1100" b="1" dirty="0">
                        <a:solidFill>
                          <a:srgbClr val="000000"/>
                        </a:solidFill>
                      </a:rPr>
                      <a:t>13%</a:t>
                    </a:r>
                  </a:p>
                </c:rich>
              </c:tx>
              <c:spPr>
                <a:noFill/>
                <a:ln>
                  <a:noFill/>
                </a:ln>
                <a:effectLst/>
              </c:sp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143-43EF-9441-6706498EFADA}"/>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Sheet1!$A$3:$A$6</c:f>
              <c:strCache>
                <c:ptCount val="4"/>
                <c:pt idx="0">
                  <c:v>非FGIDs的胃肠疾病</c:v>
                </c:pt>
                <c:pt idx="1">
                  <c:v>FGIDs</c:v>
                </c:pt>
                <c:pt idx="2">
                  <c:v>胆胰疾病</c:v>
                </c:pt>
                <c:pt idx="3">
                  <c:v>其他</c:v>
                </c:pt>
              </c:strCache>
            </c:strRef>
          </c:cat>
          <c:val>
            <c:numRef>
              <c:f>Sheet1!$B$3:$B$6</c:f>
              <c:numCache>
                <c:formatCode>General</c:formatCode>
                <c:ptCount val="4"/>
                <c:pt idx="0">
                  <c:v>133</c:v>
                </c:pt>
                <c:pt idx="1">
                  <c:v>33</c:v>
                </c:pt>
                <c:pt idx="2">
                  <c:v>19</c:v>
                </c:pt>
                <c:pt idx="3">
                  <c:v>27</c:v>
                </c:pt>
              </c:numCache>
            </c:numRef>
          </c:val>
          <c:extLst>
            <c:ext xmlns:c16="http://schemas.microsoft.com/office/drawing/2014/chart" uri="{C3380CC4-5D6E-409C-BE32-E72D297353CC}">
              <c16:uniqueId val="{00000008-E143-43EF-9441-6706498EFADA}"/>
            </c:ext>
          </c:extLst>
        </c:ser>
        <c:dLbls>
          <c:showLegendKey val="0"/>
          <c:showVal val="0"/>
          <c:showCatName val="1"/>
          <c:showSerName val="0"/>
          <c:showPercent val="1"/>
          <c:showBubbleSize val="0"/>
          <c:showLeaderLines val="1"/>
        </c:dLbls>
        <c:firstSliceAng val="275"/>
      </c:pieChart>
      <c:spPr>
        <a:noFill/>
        <a:ln>
          <a:noFill/>
        </a:ln>
        <a:effectLst/>
      </c:spPr>
    </c:plotArea>
    <c:plotVisOnly val="1"/>
    <c:dispBlanksAs val="gap"/>
    <c:showDLblsOverMax val="0"/>
  </c:chart>
  <c:txPr>
    <a:bodyPr/>
    <a:lstStyle/>
    <a:p>
      <a:pPr>
        <a:defRPr lang="zh-CN"/>
      </a:pPr>
      <a:endParaRPr lang="zh-C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28.34646" units="1/dev"/>
        </inkml:channelProperties>
      </inkml:inkSource>
      <inkml:timestamp xml:id="ts0" timeString="2020-02-22T14:26:18"/>
    </inkml:context>
    <inkml:brush xml:id="br0">
      <inkml:brushProperty name="width" value="0.05292" units="cm"/>
      <inkml:brushProperty name="height" value="0.05292" units="cm"/>
      <inkml:brushProperty name="color" value="#ff0000"/>
    </inkml:brush>
  </inkml:definitions>
  <inkml:trace contextRef="#ctx0" brushRef="#br0">23913 16666 0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defRPr sz="1200" b="0">
                <a:solidFill>
                  <a:schemeClr val="tx1"/>
                </a:solidFill>
                <a:latin typeface="Arial" panose="020B0604020202020204" pitchFamily="34" charset="0"/>
              </a:defRPr>
            </a:lvl1pPr>
          </a:lstStyle>
          <a:p>
            <a:pPr>
              <a:defRPr/>
            </a:pPr>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defRPr sz="1200" b="0">
                <a:solidFill>
                  <a:schemeClr val="tx1"/>
                </a:solidFill>
                <a:latin typeface="Arial" panose="020B0604020202020204" pitchFamily="34" charset="0"/>
              </a:defRPr>
            </a:lvl1pPr>
          </a:lstStyle>
          <a:p>
            <a:pPr>
              <a:defRPr/>
            </a:pPr>
            <a:endParaRPr lang="en-US" altLang="zh-CN"/>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spcBef>
                <a:spcPct val="0"/>
              </a:spcBef>
              <a:defRPr sz="1200" b="0">
                <a:solidFill>
                  <a:schemeClr val="tx1"/>
                </a:solidFill>
                <a:latin typeface="Arial" panose="020B0604020202020204" pitchFamily="34" charset="0"/>
              </a:defRPr>
            </a:lvl1pPr>
          </a:lstStyle>
          <a:p>
            <a:pPr>
              <a:defRPr/>
            </a:pPr>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spcBef>
                <a:spcPct val="0"/>
              </a:spcBef>
              <a:defRPr sz="1200" b="0">
                <a:solidFill>
                  <a:schemeClr val="tx1"/>
                </a:solidFill>
                <a:latin typeface="Arial" panose="020B0604020202020204" pitchFamily="34" charset="0"/>
              </a:defRPr>
            </a:lvl1pPr>
          </a:lstStyle>
          <a:p>
            <a:pPr>
              <a:defRPr/>
            </a:pPr>
            <a:fld id="{CD2DA165-D6FA-49C0-9DD1-DD70CF917BE4}"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a:t>
            </a:fld>
            <a:endParaRPr lang="en-US" altLang="zh-CN"/>
          </a:p>
        </p:txBody>
      </p:sp>
    </p:spTree>
    <p:extLst>
      <p:ext uri="{BB962C8B-B14F-4D97-AF65-F5344CB8AC3E}">
        <p14:creationId xmlns:p14="http://schemas.microsoft.com/office/powerpoint/2010/main" val="428138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10</a:t>
            </a:fld>
            <a:endParaRPr lang="en-US" altLang="zh-CN"/>
          </a:p>
        </p:txBody>
      </p:sp>
    </p:spTree>
    <p:extLst>
      <p:ext uri="{BB962C8B-B14F-4D97-AF65-F5344CB8AC3E}">
        <p14:creationId xmlns:p14="http://schemas.microsoft.com/office/powerpoint/2010/main" val="347216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11</a:t>
            </a:fld>
            <a:endParaRPr lang="en-US" altLang="zh-CN"/>
          </a:p>
        </p:txBody>
      </p:sp>
    </p:spTree>
    <p:extLst>
      <p:ext uri="{BB962C8B-B14F-4D97-AF65-F5344CB8AC3E}">
        <p14:creationId xmlns:p14="http://schemas.microsoft.com/office/powerpoint/2010/main" val="57043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12</a:t>
            </a:fld>
            <a:endParaRPr lang="en-US" altLang="zh-CN"/>
          </a:p>
        </p:txBody>
      </p:sp>
    </p:spTree>
    <p:extLst>
      <p:ext uri="{BB962C8B-B14F-4D97-AF65-F5344CB8AC3E}">
        <p14:creationId xmlns:p14="http://schemas.microsoft.com/office/powerpoint/2010/main" val="312995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a:lstStyle/>
          <a:p>
            <a:pPr eaLnBrk="1" hangingPunct="1"/>
            <a:r>
              <a:rPr lang="zh-CN" altLang="en-US"/>
              <a:t>胃和十二指肠功能紊乱引起的症状。</a:t>
            </a:r>
          </a:p>
        </p:txBody>
      </p:sp>
      <p:sp>
        <p:nvSpPr>
          <p:cNvPr id="59396"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052A16D5-F710-4527-AB9F-0512F1791F62}"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14</a:t>
            </a:fld>
            <a:endParaRPr lang="en-US" altLang="zh-CN"/>
          </a:p>
        </p:txBody>
      </p:sp>
    </p:spTree>
    <p:extLst>
      <p:ext uri="{BB962C8B-B14F-4D97-AF65-F5344CB8AC3E}">
        <p14:creationId xmlns:p14="http://schemas.microsoft.com/office/powerpoint/2010/main" val="353107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15</a:t>
            </a:fld>
            <a:endParaRPr lang="en-US" altLang="zh-CN"/>
          </a:p>
        </p:txBody>
      </p:sp>
    </p:spTree>
    <p:extLst>
      <p:ext uri="{BB962C8B-B14F-4D97-AF65-F5344CB8AC3E}">
        <p14:creationId xmlns:p14="http://schemas.microsoft.com/office/powerpoint/2010/main" val="211595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A338FCB7-E812-445A-B2DE-F70ECD6270CE}" type="slidenum">
              <a:rPr lang="en-US" altLang="zh-CN" smtClean="0"/>
              <a:t>16</a:t>
            </a:fld>
            <a:endParaRPr lang="en-US" altLang="zh-CN"/>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r>
              <a:rPr lang="zh-CN" altLang="en-US" b="1" dirty="0">
                <a:solidFill>
                  <a:srgbClr val="FFFF00"/>
                </a:solidFill>
              </a:rPr>
              <a:t>进食普通餐量后后饱胀不适</a:t>
            </a:r>
            <a:r>
              <a:rPr lang="en-US" altLang="zh-CN" b="1" dirty="0">
                <a:solidFill>
                  <a:srgbClr val="FFFF00"/>
                </a:solidFill>
              </a:rPr>
              <a:t>,  </a:t>
            </a:r>
            <a:r>
              <a:rPr lang="zh-CN" altLang="en-US" b="1" dirty="0">
                <a:solidFill>
                  <a:srgbClr val="FFFF00"/>
                </a:solidFill>
              </a:rPr>
              <a:t>一周至少发作数次</a:t>
            </a:r>
          </a:p>
          <a:p>
            <a:pPr eaLnBrk="1" hangingPunct="1"/>
            <a:r>
              <a:rPr lang="zh-CN" altLang="en-US" b="1" dirty="0">
                <a:solidFill>
                  <a:srgbClr val="FFFF00"/>
                </a:solidFill>
              </a:rPr>
              <a:t>早 饱  影响规律进餐  一周至少发作数次</a:t>
            </a:r>
          </a:p>
          <a:p>
            <a:pPr eaLnBrk="1" hangingPunct="1"/>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17</a:t>
            </a:fld>
            <a:endParaRPr lang="en-US" altLang="zh-CN"/>
          </a:p>
        </p:txBody>
      </p:sp>
    </p:spTree>
    <p:extLst>
      <p:ext uri="{BB962C8B-B14F-4D97-AF65-F5344CB8AC3E}">
        <p14:creationId xmlns:p14="http://schemas.microsoft.com/office/powerpoint/2010/main" val="283259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6C027CFF-4689-4475-BB78-0CD9CCF78A1D}" type="slidenum">
              <a:rPr lang="en-US" altLang="zh-CN" smtClean="0"/>
              <a:t>18</a:t>
            </a:fld>
            <a:endParaRPr lang="en-US" altLang="zh-CN"/>
          </a:p>
        </p:txBody>
      </p:sp>
      <p:sp>
        <p:nvSpPr>
          <p:cNvPr id="61443" name="Rectangle 2"/>
          <p:cNvSpPr>
            <a:spLocks noGrp="1" noRot="1" noChangeAspect="1" noChangeArrowheads="1" noTextEdit="1"/>
          </p:cNvSpPr>
          <p:nvPr>
            <p:ph type="sldImg"/>
          </p:nvPr>
        </p:nvSpPr>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r>
              <a:rPr lang="zh-CN" altLang="en-US"/>
              <a:t>其相关性有争议，绝大部分学者认为有相关性。</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19</a:t>
            </a:fld>
            <a:endParaRPr lang="en-US" altLang="zh-CN"/>
          </a:p>
        </p:txBody>
      </p:sp>
    </p:spTree>
    <p:extLst>
      <p:ext uri="{BB962C8B-B14F-4D97-AF65-F5344CB8AC3E}">
        <p14:creationId xmlns:p14="http://schemas.microsoft.com/office/powerpoint/2010/main" val="209777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a:t>
            </a:fld>
            <a:endParaRPr lang="en-US" altLang="zh-CN"/>
          </a:p>
        </p:txBody>
      </p:sp>
    </p:spTree>
    <p:extLst>
      <p:ext uri="{BB962C8B-B14F-4D97-AF65-F5344CB8AC3E}">
        <p14:creationId xmlns:p14="http://schemas.microsoft.com/office/powerpoint/2010/main" val="2775833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A1DFEB2D-4621-45C9-AC72-B3216FE0317B}" type="slidenum">
              <a:rPr lang="en-US" altLang="zh-CN" smtClean="0"/>
              <a:t>20</a:t>
            </a:fld>
            <a:endParaRPr lang="en-US" altLang="zh-CN"/>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lgn="r" eaLnBrk="1" hangingPunct="1">
              <a:spcBef>
                <a:spcPct val="0"/>
              </a:spcBef>
            </a:pPr>
            <a:fld id="{B43BD80D-C76C-4B82-A021-F03B098A0546}" type="slidenum">
              <a:rPr lang="en-US" altLang="zh-CN" b="0"/>
              <a:t>20</a:t>
            </a:fld>
            <a:endParaRPr lang="en-US" altLang="zh-CN" b="0"/>
          </a:p>
        </p:txBody>
      </p:sp>
      <p:sp>
        <p:nvSpPr>
          <p:cNvPr id="62468" name="Rectangle 2"/>
          <p:cNvSpPr>
            <a:spLocks noGrp="1" noRot="1" noChangeAspect="1" noChangeArrowheads="1" noTextEdit="1"/>
          </p:cNvSpPr>
          <p:nvPr>
            <p:ph type="sldImg"/>
          </p:nvPr>
        </p:nvSpPr>
        <p:spPr/>
      </p:sp>
      <p:sp>
        <p:nvSpPr>
          <p:cNvPr id="62469" name="Rectangle 3"/>
          <p:cNvSpPr>
            <a:spLocks noGrp="1" noChangeArrowheads="1"/>
          </p:cNvSpPr>
          <p:nvPr>
            <p:ph type="body" idx="1"/>
          </p:nvPr>
        </p:nvSpPr>
        <p:spPr>
          <a:noFill/>
        </p:spPr>
        <p:txBody>
          <a:bodyPr lIns="91435" tIns="45718" rIns="91435" bIns="45718"/>
          <a:lstStyle/>
          <a:p>
            <a:pPr eaLnBrk="1" hangingPunct="1"/>
            <a:r>
              <a:rPr lang="zh-CN" altLang="en-US"/>
              <a:t>功能性消化不良常表现为上腹痛、餐后饱胀、早饱感、胀气、上腹烧灼感、恶心、呕吐，嗳气。其中餐后饱胀约占</a:t>
            </a:r>
            <a:r>
              <a:rPr lang="en-US" altLang="zh-CN"/>
              <a:t>24%</a:t>
            </a:r>
            <a:r>
              <a:rPr lang="zh-CN" altLang="en-US"/>
              <a:t>，其次为上腹痛、胀气及早饱感，分别占</a:t>
            </a:r>
            <a:r>
              <a:rPr lang="en-US" altLang="zh-CN"/>
              <a:t>22%</a:t>
            </a:r>
            <a:r>
              <a:rPr lang="zh-CN" altLang="en-US"/>
              <a:t>、</a:t>
            </a:r>
            <a:r>
              <a:rPr lang="en-US" altLang="zh-CN"/>
              <a:t>15%</a:t>
            </a:r>
            <a:r>
              <a:rPr lang="zh-CN" altLang="en-US"/>
              <a:t>和</a:t>
            </a:r>
            <a:r>
              <a:rPr lang="en-US" altLang="zh-CN"/>
              <a:t>12%</a:t>
            </a:r>
            <a:r>
              <a:rPr lang="zh-CN" altLang="en-US"/>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21</a:t>
            </a:fld>
            <a:endParaRPr lang="en-US" altLang="zh-CN"/>
          </a:p>
        </p:txBody>
      </p:sp>
    </p:spTree>
    <p:extLst>
      <p:ext uri="{BB962C8B-B14F-4D97-AF65-F5344CB8AC3E}">
        <p14:creationId xmlns:p14="http://schemas.microsoft.com/office/powerpoint/2010/main" val="266868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22</a:t>
            </a:fld>
            <a:endParaRPr lang="en-US" altLang="zh-CN"/>
          </a:p>
        </p:txBody>
      </p:sp>
    </p:spTree>
    <p:extLst>
      <p:ext uri="{BB962C8B-B14F-4D97-AF65-F5344CB8AC3E}">
        <p14:creationId xmlns:p14="http://schemas.microsoft.com/office/powerpoint/2010/main" val="2304127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23</a:t>
            </a:fld>
            <a:endParaRPr lang="en-US" altLang="zh-CN"/>
          </a:p>
        </p:txBody>
      </p:sp>
    </p:spTree>
    <p:extLst>
      <p:ext uri="{BB962C8B-B14F-4D97-AF65-F5344CB8AC3E}">
        <p14:creationId xmlns:p14="http://schemas.microsoft.com/office/powerpoint/2010/main" val="115991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24</a:t>
            </a:fld>
            <a:endParaRPr lang="en-US" altLang="zh-CN"/>
          </a:p>
        </p:txBody>
      </p:sp>
    </p:spTree>
    <p:extLst>
      <p:ext uri="{BB962C8B-B14F-4D97-AF65-F5344CB8AC3E}">
        <p14:creationId xmlns:p14="http://schemas.microsoft.com/office/powerpoint/2010/main" val="66047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25</a:t>
            </a:fld>
            <a:endParaRPr lang="en-US" altLang="zh-CN"/>
          </a:p>
        </p:txBody>
      </p:sp>
    </p:spTree>
    <p:extLst>
      <p:ext uri="{BB962C8B-B14F-4D97-AF65-F5344CB8AC3E}">
        <p14:creationId xmlns:p14="http://schemas.microsoft.com/office/powerpoint/2010/main" val="4181475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26</a:t>
            </a:fld>
            <a:endParaRPr lang="en-US" altLang="zh-CN"/>
          </a:p>
        </p:txBody>
      </p:sp>
    </p:spTree>
    <p:extLst>
      <p:ext uri="{BB962C8B-B14F-4D97-AF65-F5344CB8AC3E}">
        <p14:creationId xmlns:p14="http://schemas.microsoft.com/office/powerpoint/2010/main" val="1067874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27</a:t>
            </a:fld>
            <a:endParaRPr lang="en-US" altLang="zh-CN"/>
          </a:p>
        </p:txBody>
      </p:sp>
    </p:spTree>
    <p:extLst>
      <p:ext uri="{BB962C8B-B14F-4D97-AF65-F5344CB8AC3E}">
        <p14:creationId xmlns:p14="http://schemas.microsoft.com/office/powerpoint/2010/main" val="95853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28</a:t>
            </a:fld>
            <a:endParaRPr lang="en-US" altLang="zh-CN"/>
          </a:p>
        </p:txBody>
      </p:sp>
    </p:spTree>
    <p:extLst>
      <p:ext uri="{BB962C8B-B14F-4D97-AF65-F5344CB8AC3E}">
        <p14:creationId xmlns:p14="http://schemas.microsoft.com/office/powerpoint/2010/main" val="692830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29</a:t>
            </a:fld>
            <a:endParaRPr lang="en-US" altLang="zh-CN"/>
          </a:p>
        </p:txBody>
      </p:sp>
    </p:spTree>
    <p:extLst>
      <p:ext uri="{BB962C8B-B14F-4D97-AF65-F5344CB8AC3E}">
        <p14:creationId xmlns:p14="http://schemas.microsoft.com/office/powerpoint/2010/main" val="424299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a:t>
            </a:fld>
            <a:endParaRPr lang="en-US" altLang="zh-CN"/>
          </a:p>
        </p:txBody>
      </p:sp>
    </p:spTree>
    <p:extLst>
      <p:ext uri="{BB962C8B-B14F-4D97-AF65-F5344CB8AC3E}">
        <p14:creationId xmlns:p14="http://schemas.microsoft.com/office/powerpoint/2010/main" val="1317613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30</a:t>
            </a:fld>
            <a:endParaRPr lang="en-US" altLang="zh-CN"/>
          </a:p>
        </p:txBody>
      </p:sp>
    </p:spTree>
    <p:extLst>
      <p:ext uri="{BB962C8B-B14F-4D97-AF65-F5344CB8AC3E}">
        <p14:creationId xmlns:p14="http://schemas.microsoft.com/office/powerpoint/2010/main" val="4101957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31</a:t>
            </a:fld>
            <a:endParaRPr lang="en-US" altLang="zh-CN"/>
          </a:p>
        </p:txBody>
      </p:sp>
    </p:spTree>
    <p:extLst>
      <p:ext uri="{BB962C8B-B14F-4D97-AF65-F5344CB8AC3E}">
        <p14:creationId xmlns:p14="http://schemas.microsoft.com/office/powerpoint/2010/main" val="1443284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32</a:t>
            </a:fld>
            <a:endParaRPr lang="en-US" altLang="zh-CN"/>
          </a:p>
        </p:txBody>
      </p:sp>
    </p:spTree>
    <p:extLst>
      <p:ext uri="{BB962C8B-B14F-4D97-AF65-F5344CB8AC3E}">
        <p14:creationId xmlns:p14="http://schemas.microsoft.com/office/powerpoint/2010/main" val="1890391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33</a:t>
            </a:fld>
            <a:endParaRPr lang="en-US" altLang="zh-CN"/>
          </a:p>
        </p:txBody>
      </p:sp>
    </p:spTree>
    <p:extLst>
      <p:ext uri="{BB962C8B-B14F-4D97-AF65-F5344CB8AC3E}">
        <p14:creationId xmlns:p14="http://schemas.microsoft.com/office/powerpoint/2010/main" val="3454881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34</a:t>
            </a:fld>
            <a:endParaRPr lang="en-US" altLang="zh-CN"/>
          </a:p>
        </p:txBody>
      </p:sp>
    </p:spTree>
    <p:extLst>
      <p:ext uri="{BB962C8B-B14F-4D97-AF65-F5344CB8AC3E}">
        <p14:creationId xmlns:p14="http://schemas.microsoft.com/office/powerpoint/2010/main" val="1316775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35</a:t>
            </a:fld>
            <a:endParaRPr lang="en-US" altLang="zh-CN"/>
          </a:p>
        </p:txBody>
      </p:sp>
    </p:spTree>
    <p:extLst>
      <p:ext uri="{BB962C8B-B14F-4D97-AF65-F5344CB8AC3E}">
        <p14:creationId xmlns:p14="http://schemas.microsoft.com/office/powerpoint/2010/main" val="1089866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36</a:t>
            </a:fld>
            <a:endParaRPr lang="en-US" altLang="zh-CN"/>
          </a:p>
        </p:txBody>
      </p:sp>
    </p:spTree>
    <p:extLst>
      <p:ext uri="{BB962C8B-B14F-4D97-AF65-F5344CB8AC3E}">
        <p14:creationId xmlns:p14="http://schemas.microsoft.com/office/powerpoint/2010/main" val="2779346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37</a:t>
            </a:fld>
            <a:endParaRPr lang="en-US" altLang="zh-CN"/>
          </a:p>
        </p:txBody>
      </p:sp>
    </p:spTree>
    <p:extLst>
      <p:ext uri="{BB962C8B-B14F-4D97-AF65-F5344CB8AC3E}">
        <p14:creationId xmlns:p14="http://schemas.microsoft.com/office/powerpoint/2010/main" val="3949250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026B6792-BEE2-49CF-8AB2-D9F34F38BB8C}" type="slidenum">
              <a:rPr lang="en-US" altLang="zh-CN" smtClean="0"/>
              <a:t>38</a:t>
            </a:fld>
            <a:endParaRPr lang="en-US" altLang="zh-CN"/>
          </a:p>
        </p:txBody>
      </p:sp>
      <p:sp>
        <p:nvSpPr>
          <p:cNvPr id="2" name="Rectangle 7"/>
          <p:cNvSpPr txBox="1">
            <a:spLocks noGrp="1" noChangeArrowheads="1"/>
          </p:cNvSpPr>
          <p:nvPr/>
        </p:nvSpPr>
        <p:spPr>
          <a:xfrm>
            <a:off x="3884613" y="8685213"/>
            <a:ext cx="2971800" cy="457200"/>
          </a:xfrm>
          <a:prstGeom prst="rect">
            <a:avLst/>
          </a:prstGeom>
          <a:noFill/>
        </p:spPr>
        <p:txBody>
          <a:bodyPr anchor="b"/>
          <a:lstStyle/>
          <a:p>
            <a:pPr algn="r" eaLnBrk="0" hangingPunct="0">
              <a:spcBef>
                <a:spcPct val="20000"/>
              </a:spcBef>
              <a:buClr>
                <a:schemeClr val="tx2"/>
              </a:buClr>
              <a:buSzPct val="75000"/>
              <a:buFont typeface="Monotype Sorts" pitchFamily="2" charset="2"/>
              <a:buChar char="l"/>
              <a:defRPr/>
            </a:pPr>
            <a:fld id="{B8B5839B-1B66-4205-9C18-5D50DC6C02EE}" type="slidenum">
              <a:rPr kumimoji="1" lang="en-US" altLang="zh-CN" sz="1200" b="0">
                <a:solidFill>
                  <a:schemeClr val="tx1"/>
                </a:solidFill>
                <a:effectLst>
                  <a:outerShdw blurRad="38100" dist="38100" dir="2700000" algn="tl">
                    <a:srgbClr val="000000">
                      <a:alpha val="43137"/>
                    </a:srgbClr>
                  </a:outerShdw>
                </a:effectLst>
                <a:latin typeface="Book Antiqua" panose="02040602050305030304" pitchFamily="18" charset="0"/>
              </a:rPr>
              <a:t>38</a:t>
            </a:fld>
            <a:endParaRPr kumimoji="1" lang="en-US" altLang="zh-CN" sz="1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64516" name="Rectangle 2"/>
          <p:cNvSpPr>
            <a:spLocks noGrp="1" noRot="1" noChangeAspect="1" noChangeArrowheads="1" noTextEdit="1"/>
          </p:cNvSpPr>
          <p:nvPr>
            <p:ph type="sldImg"/>
          </p:nvPr>
        </p:nvSpPr>
        <p:spPr/>
      </p:sp>
      <p:sp>
        <p:nvSpPr>
          <p:cNvPr id="64517" name="Rectangle 3"/>
          <p:cNvSpPr>
            <a:spLocks noGrp="1" noChangeArrowheads="1"/>
          </p:cNvSpPr>
          <p:nvPr>
            <p:ph type="body" idx="1"/>
          </p:nvPr>
        </p:nvSpPr>
        <p:spPr>
          <a:xfrm>
            <a:off x="914400" y="4343400"/>
            <a:ext cx="5029200" cy="4114800"/>
          </a:xfrm>
          <a:noFill/>
        </p:spPr>
        <p:txBody>
          <a:bodyPr/>
          <a:lstStyle/>
          <a:p>
            <a:pPr eaLnBrk="1" hangingPunct="1">
              <a:spcBef>
                <a:spcPct val="0"/>
              </a:spcBef>
            </a:pPr>
            <a:r>
              <a:rPr lang="en-US" altLang="zh-CN"/>
              <a:t>slide25</a:t>
            </a:r>
            <a:endParaRPr lang="en-US" altLang="zh-CN">
              <a:latin typeface="宋体" panose="02010600030101010101" pitchFamily="2" charset="-122"/>
            </a:endParaRPr>
          </a:p>
          <a:p>
            <a:pPr eaLnBrk="1" hangingPunct="1">
              <a:spcBef>
                <a:spcPct val="0"/>
              </a:spcBef>
            </a:pPr>
            <a:r>
              <a:rPr lang="zh-CN" altLang="en-US">
                <a:latin typeface="宋体" panose="02010600030101010101" pitchFamily="2" charset="-122"/>
              </a:rPr>
              <a:t>此项共识对</a:t>
            </a:r>
            <a:r>
              <a:rPr lang="en-US" altLang="zh-CN">
                <a:latin typeface="宋体" panose="02010600030101010101" pitchFamily="2" charset="-122"/>
              </a:rPr>
              <a:t>IBS</a:t>
            </a:r>
            <a:r>
              <a:rPr lang="zh-CN" altLang="en-US">
                <a:latin typeface="宋体" panose="02010600030101010101" pitchFamily="2" charset="-122"/>
              </a:rPr>
              <a:t>的诊治进行了规范，更适于临床操作、更有利于快速诊断和尽早治疗。</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39</a:t>
            </a:fld>
            <a:endParaRPr lang="en-US" altLang="zh-CN"/>
          </a:p>
        </p:txBody>
      </p:sp>
    </p:spTree>
    <p:extLst>
      <p:ext uri="{BB962C8B-B14F-4D97-AF65-F5344CB8AC3E}">
        <p14:creationId xmlns:p14="http://schemas.microsoft.com/office/powerpoint/2010/main" val="253344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A64FC0A3-59E3-4BD3-B83F-E648BB98B843}" type="slidenum">
              <a:rPr lang="en-US" altLang="zh-CN" smtClean="0"/>
              <a:t>4</a:t>
            </a:fld>
            <a:endParaRPr lang="en-US" altLang="zh-CN"/>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r>
              <a:rPr lang="en-US" altLang="zh-CN" dirty="0"/>
              <a:t>The consensus review process of meetings and publications organized by the Rome Foundation, known as the Rome process, has helped to define the functional gastrointestinal disorders. Successively, the Rome I, Rome II, Rome III and Rome IV</a:t>
            </a:r>
            <a:r>
              <a:rPr lang="zh-CN" altLang="en-US" dirty="0"/>
              <a:t>，</a:t>
            </a:r>
            <a:r>
              <a:rPr lang="en-US" altLang="zh-CN" baseline="0" dirty="0"/>
              <a:t>have been </a:t>
            </a:r>
            <a:r>
              <a:rPr lang="en-US" altLang="zh-CN" dirty="0"/>
              <a:t>recommended by the Rome Coordinating Committee. </a:t>
            </a:r>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40</a:t>
            </a:fld>
            <a:endParaRPr lang="en-US" altLang="zh-CN"/>
          </a:p>
        </p:txBody>
      </p:sp>
    </p:spTree>
    <p:extLst>
      <p:ext uri="{BB962C8B-B14F-4D97-AF65-F5344CB8AC3E}">
        <p14:creationId xmlns:p14="http://schemas.microsoft.com/office/powerpoint/2010/main" val="3862924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41</a:t>
            </a:fld>
            <a:endParaRPr lang="en-US" altLang="zh-CN"/>
          </a:p>
        </p:txBody>
      </p:sp>
    </p:spTree>
    <p:extLst>
      <p:ext uri="{BB962C8B-B14F-4D97-AF65-F5344CB8AC3E}">
        <p14:creationId xmlns:p14="http://schemas.microsoft.com/office/powerpoint/2010/main" val="1887880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42</a:t>
            </a:fld>
            <a:endParaRPr lang="en-US" altLang="zh-CN"/>
          </a:p>
        </p:txBody>
      </p:sp>
    </p:spTree>
    <p:extLst>
      <p:ext uri="{BB962C8B-B14F-4D97-AF65-F5344CB8AC3E}">
        <p14:creationId xmlns:p14="http://schemas.microsoft.com/office/powerpoint/2010/main" val="3642375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43</a:t>
            </a:fld>
            <a:endParaRPr lang="en-US" altLang="zh-CN"/>
          </a:p>
        </p:txBody>
      </p:sp>
    </p:spTree>
    <p:extLst>
      <p:ext uri="{BB962C8B-B14F-4D97-AF65-F5344CB8AC3E}">
        <p14:creationId xmlns:p14="http://schemas.microsoft.com/office/powerpoint/2010/main" val="3711947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44</a:t>
            </a:fld>
            <a:endParaRPr lang="en-US" altLang="zh-CN"/>
          </a:p>
        </p:txBody>
      </p:sp>
    </p:spTree>
    <p:extLst>
      <p:ext uri="{BB962C8B-B14F-4D97-AF65-F5344CB8AC3E}">
        <p14:creationId xmlns:p14="http://schemas.microsoft.com/office/powerpoint/2010/main" val="2410661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45</a:t>
            </a:fld>
            <a:endParaRPr lang="en-US" altLang="zh-CN"/>
          </a:p>
        </p:txBody>
      </p:sp>
    </p:spTree>
    <p:extLst>
      <p:ext uri="{BB962C8B-B14F-4D97-AF65-F5344CB8AC3E}">
        <p14:creationId xmlns:p14="http://schemas.microsoft.com/office/powerpoint/2010/main" val="1547835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46</a:t>
            </a:fld>
            <a:endParaRPr lang="en-US" altLang="zh-CN"/>
          </a:p>
        </p:txBody>
      </p:sp>
    </p:spTree>
    <p:extLst>
      <p:ext uri="{BB962C8B-B14F-4D97-AF65-F5344CB8AC3E}">
        <p14:creationId xmlns:p14="http://schemas.microsoft.com/office/powerpoint/2010/main" val="966461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47</a:t>
            </a:fld>
            <a:endParaRPr lang="en-US" altLang="zh-CN"/>
          </a:p>
        </p:txBody>
      </p:sp>
    </p:spTree>
    <p:extLst>
      <p:ext uri="{BB962C8B-B14F-4D97-AF65-F5344CB8AC3E}">
        <p14:creationId xmlns:p14="http://schemas.microsoft.com/office/powerpoint/2010/main" val="2265406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48</a:t>
            </a:fld>
            <a:endParaRPr lang="en-US" altLang="zh-CN"/>
          </a:p>
        </p:txBody>
      </p:sp>
    </p:spTree>
    <p:extLst>
      <p:ext uri="{BB962C8B-B14F-4D97-AF65-F5344CB8AC3E}">
        <p14:creationId xmlns:p14="http://schemas.microsoft.com/office/powerpoint/2010/main" val="3637702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49</a:t>
            </a:fld>
            <a:endParaRPr lang="en-US" altLang="zh-CN"/>
          </a:p>
        </p:txBody>
      </p:sp>
    </p:spTree>
    <p:extLst>
      <p:ext uri="{BB962C8B-B14F-4D97-AF65-F5344CB8AC3E}">
        <p14:creationId xmlns:p14="http://schemas.microsoft.com/office/powerpoint/2010/main" val="355848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3CAF9807-2B7E-421C-B9BE-2C18C7CD4D4F}" type="slidenum">
              <a:rPr lang="en-US" altLang="zh-CN" smtClean="0"/>
              <a:t>5</a:t>
            </a:fld>
            <a:endParaRPr lang="en-US" altLang="zh-CN"/>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xfrm>
            <a:off x="914400" y="4341813"/>
            <a:ext cx="5029200" cy="4116387"/>
          </a:xfrm>
          <a:noFill/>
        </p:spPr>
        <p:txBody>
          <a:bodyPr/>
          <a:lstStyle/>
          <a:p>
            <a:pPr eaLnBrk="1" hangingPunct="1"/>
            <a:endParaRPr lang="zh-CN"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50</a:t>
            </a:fld>
            <a:endParaRPr lang="en-US" altLang="zh-CN"/>
          </a:p>
        </p:txBody>
      </p:sp>
    </p:spTree>
    <p:extLst>
      <p:ext uri="{BB962C8B-B14F-4D97-AF65-F5344CB8AC3E}">
        <p14:creationId xmlns:p14="http://schemas.microsoft.com/office/powerpoint/2010/main" val="2447682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51</a:t>
            </a:fld>
            <a:endParaRPr lang="en-US" altLang="zh-CN"/>
          </a:p>
        </p:txBody>
      </p:sp>
    </p:spTree>
    <p:extLst>
      <p:ext uri="{BB962C8B-B14F-4D97-AF65-F5344CB8AC3E}">
        <p14:creationId xmlns:p14="http://schemas.microsoft.com/office/powerpoint/2010/main" val="2431015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52</a:t>
            </a:fld>
            <a:endParaRPr lang="en-US" altLang="zh-CN"/>
          </a:p>
        </p:txBody>
      </p:sp>
    </p:spTree>
    <p:extLst>
      <p:ext uri="{BB962C8B-B14F-4D97-AF65-F5344CB8AC3E}">
        <p14:creationId xmlns:p14="http://schemas.microsoft.com/office/powerpoint/2010/main" val="2137238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53</a:t>
            </a:fld>
            <a:endParaRPr lang="en-US" altLang="zh-CN"/>
          </a:p>
        </p:txBody>
      </p:sp>
    </p:spTree>
    <p:extLst>
      <p:ext uri="{BB962C8B-B14F-4D97-AF65-F5344CB8AC3E}">
        <p14:creationId xmlns:p14="http://schemas.microsoft.com/office/powerpoint/2010/main" val="985450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54</a:t>
            </a:fld>
            <a:endParaRPr lang="en-US" altLang="zh-CN"/>
          </a:p>
        </p:txBody>
      </p:sp>
    </p:spTree>
    <p:extLst>
      <p:ext uri="{BB962C8B-B14F-4D97-AF65-F5344CB8AC3E}">
        <p14:creationId xmlns:p14="http://schemas.microsoft.com/office/powerpoint/2010/main" val="2309581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55</a:t>
            </a:fld>
            <a:endParaRPr lang="en-US" altLang="zh-CN"/>
          </a:p>
        </p:txBody>
      </p:sp>
    </p:spTree>
    <p:extLst>
      <p:ext uri="{BB962C8B-B14F-4D97-AF65-F5344CB8AC3E}">
        <p14:creationId xmlns:p14="http://schemas.microsoft.com/office/powerpoint/2010/main" val="2610889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56</a:t>
            </a:fld>
            <a:endParaRPr lang="en-US" altLang="zh-CN"/>
          </a:p>
        </p:txBody>
      </p:sp>
    </p:spTree>
    <p:extLst>
      <p:ext uri="{BB962C8B-B14F-4D97-AF65-F5344CB8AC3E}">
        <p14:creationId xmlns:p14="http://schemas.microsoft.com/office/powerpoint/2010/main" val="19895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57</a:t>
            </a:fld>
            <a:endParaRPr lang="en-US" altLang="zh-CN"/>
          </a:p>
        </p:txBody>
      </p:sp>
    </p:spTree>
    <p:extLst>
      <p:ext uri="{BB962C8B-B14F-4D97-AF65-F5344CB8AC3E}">
        <p14:creationId xmlns:p14="http://schemas.microsoft.com/office/powerpoint/2010/main" val="3490530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58</a:t>
            </a:fld>
            <a:endParaRPr lang="en-US" altLang="zh-CN"/>
          </a:p>
        </p:txBody>
      </p:sp>
    </p:spTree>
    <p:extLst>
      <p:ext uri="{BB962C8B-B14F-4D97-AF65-F5344CB8AC3E}">
        <p14:creationId xmlns:p14="http://schemas.microsoft.com/office/powerpoint/2010/main" val="19256769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eaLnBrk="1" hangingPunct="1"/>
            <a:fld id="{5BB80A83-A37B-4310-8177-15CEE887FD34}" type="slidenum">
              <a:rPr lang="en-US" altLang="zh-CN" sz="1200" smtClean="0">
                <a:latin typeface="Times New Roman" panose="02020603050405020304" pitchFamily="18" charset="0"/>
              </a:rPr>
              <a:t>59</a:t>
            </a:fld>
            <a:endParaRPr lang="en-US" altLang="zh-CN" sz="12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p:spPr>
        <p:txBody>
          <a:bodyPr/>
          <a:lstStyle/>
          <a:p>
            <a:pPr eaLnBrk="1" hangingPunct="1"/>
            <a:r>
              <a:rPr lang="zh-CN" altLang="en-US">
                <a:ea typeface="宋体" panose="02010600030101010101" pitchFamily="2" charset="-122"/>
              </a:rPr>
              <a:t>不客气</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AA66F677-BE38-42F5-81EF-8ADC75F9BFC5}" type="slidenum">
              <a:rPr lang="en-US" altLang="zh-CN" smtClean="0"/>
              <a:t>6</a:t>
            </a:fld>
            <a:endParaRPr lang="en-US" altLang="zh-CN"/>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xfrm>
            <a:off x="914400" y="4341813"/>
            <a:ext cx="5029200" cy="4116387"/>
          </a:xfrm>
          <a:noFill/>
        </p:spPr>
        <p:txBody>
          <a:bodyPr/>
          <a:lstStyle/>
          <a:p>
            <a:pPr eaLnBrk="1" hangingPunct="1"/>
            <a:r>
              <a:rPr lang="en-US" altLang="zh-CN"/>
              <a:t>distress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60</a:t>
            </a:fld>
            <a:endParaRPr lang="en-US" altLang="zh-CN"/>
          </a:p>
        </p:txBody>
      </p:sp>
    </p:spTree>
    <p:extLst>
      <p:ext uri="{BB962C8B-B14F-4D97-AF65-F5344CB8AC3E}">
        <p14:creationId xmlns:p14="http://schemas.microsoft.com/office/powerpoint/2010/main" val="2690878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61</a:t>
            </a:fld>
            <a:endParaRPr lang="en-US" altLang="zh-CN"/>
          </a:p>
        </p:txBody>
      </p:sp>
    </p:spTree>
    <p:extLst>
      <p:ext uri="{BB962C8B-B14F-4D97-AF65-F5344CB8AC3E}">
        <p14:creationId xmlns:p14="http://schemas.microsoft.com/office/powerpoint/2010/main" val="29945333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62</a:t>
            </a:fld>
            <a:endParaRPr lang="en-US" altLang="zh-CN"/>
          </a:p>
        </p:txBody>
      </p:sp>
    </p:spTree>
    <p:extLst>
      <p:ext uri="{BB962C8B-B14F-4D97-AF65-F5344CB8AC3E}">
        <p14:creationId xmlns:p14="http://schemas.microsoft.com/office/powerpoint/2010/main" val="2457572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63</a:t>
            </a:fld>
            <a:endParaRPr lang="en-US" altLang="zh-CN"/>
          </a:p>
        </p:txBody>
      </p:sp>
    </p:spTree>
    <p:extLst>
      <p:ext uri="{BB962C8B-B14F-4D97-AF65-F5344CB8AC3E}">
        <p14:creationId xmlns:p14="http://schemas.microsoft.com/office/powerpoint/2010/main" val="16306716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64</a:t>
            </a:fld>
            <a:endParaRPr lang="en-US" altLang="zh-CN"/>
          </a:p>
        </p:txBody>
      </p:sp>
    </p:spTree>
    <p:extLst>
      <p:ext uri="{BB962C8B-B14F-4D97-AF65-F5344CB8AC3E}">
        <p14:creationId xmlns:p14="http://schemas.microsoft.com/office/powerpoint/2010/main" val="1210936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65</a:t>
            </a:fld>
            <a:endParaRPr lang="en-US" altLang="zh-CN"/>
          </a:p>
        </p:txBody>
      </p:sp>
    </p:spTree>
    <p:extLst>
      <p:ext uri="{BB962C8B-B14F-4D97-AF65-F5344CB8AC3E}">
        <p14:creationId xmlns:p14="http://schemas.microsoft.com/office/powerpoint/2010/main" val="137864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7</a:t>
            </a:fld>
            <a:endParaRPr lang="en-US" altLang="zh-CN"/>
          </a:p>
        </p:txBody>
      </p:sp>
    </p:spTree>
    <p:extLst>
      <p:ext uri="{BB962C8B-B14F-4D97-AF65-F5344CB8AC3E}">
        <p14:creationId xmlns:p14="http://schemas.microsoft.com/office/powerpoint/2010/main" val="219623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8</a:t>
            </a:fld>
            <a:endParaRPr lang="en-US" altLang="zh-CN"/>
          </a:p>
        </p:txBody>
      </p:sp>
    </p:spTree>
    <p:extLst>
      <p:ext uri="{BB962C8B-B14F-4D97-AF65-F5344CB8AC3E}">
        <p14:creationId xmlns:p14="http://schemas.microsoft.com/office/powerpoint/2010/main" val="178467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2DA165-D6FA-49C0-9DD1-DD70CF917BE4}" type="slidenum">
              <a:rPr lang="en-US" altLang="zh-CN" smtClean="0"/>
              <a:t>9</a:t>
            </a:fld>
            <a:endParaRPr lang="en-US" altLang="zh-CN"/>
          </a:p>
        </p:txBody>
      </p:sp>
    </p:spTree>
    <p:extLst>
      <p:ext uri="{BB962C8B-B14F-4D97-AF65-F5344CB8AC3E}">
        <p14:creationId xmlns:p14="http://schemas.microsoft.com/office/powerpoint/2010/main" val="143880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lang="zh-CN" altLang="en-US"/>
              <a:t>单击此处编辑母版标题样式</a:t>
            </a:r>
            <a:endParaRPr lang="en-US"/>
          </a:p>
        </p:txBody>
      </p:sp>
      <p:sp>
        <p:nvSpPr>
          <p:cNvPr id="3" name="副标题 2"/>
          <p:cNvSpPr>
            <a:spLocks noGrp="1"/>
          </p:cNvSpPr>
          <p:nvPr>
            <p:ph type="subTitle" idx="1"/>
          </p:nvPr>
        </p:nvSpPr>
        <p:spPr>
          <a:xfrm>
            <a:off x="1521733" y="2759581"/>
            <a:ext cx="6100534"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23AC9940-2C3A-4F99-B835-7A7EA51933B1}" type="slidenum">
              <a:rPr lang="en-US" altLang="zh-CN"/>
              <a:t>‹#›</a:t>
            </a:fld>
            <a:endParaRPr lang="en-US" altLang="zh-CN"/>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4"/>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lvl1pPr algn="r">
              <a:defRPr/>
            </a:lvl1pPr>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3"/>
          <p:cNvSpPr>
            <a:spLocks noGrp="1"/>
          </p:cNvSpPr>
          <p:nvPr>
            <p:ph type="dt" sz="half" idx="10"/>
          </p:nvPr>
        </p:nvSpPr>
        <p:spPr/>
        <p:txBody>
          <a:bodyPr/>
          <a:lstStyle>
            <a:lvl1pPr>
              <a:defRPr/>
            </a:lvl1pPr>
          </a:lstStyle>
          <a:p>
            <a:pPr>
              <a:defRPr/>
            </a:pPr>
            <a:endParaRPr lang="en-US" altLang="zh-CN"/>
          </a:p>
        </p:txBody>
      </p:sp>
      <p:sp>
        <p:nvSpPr>
          <p:cNvPr id="7" name="页脚占位符 4"/>
          <p:cNvSpPr>
            <a:spLocks noGrp="1"/>
          </p:cNvSpPr>
          <p:nvPr>
            <p:ph type="ftr" sz="quarter" idx="11"/>
          </p:nvPr>
        </p:nvSpPr>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pPr>
              <a:defRPr/>
            </a:pPr>
            <a:fld id="{DDC7FE32-7163-4CD6-9096-677E87215754}" type="slidenum">
              <a:rPr lang="en-US" altLang="zh-CN"/>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矩形 3"/>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4"/>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758006" cy="59404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3"/>
          <p:cNvSpPr>
            <a:spLocks noGrp="1"/>
          </p:cNvSpPr>
          <p:nvPr>
            <p:ph type="dt" sz="half" idx="10"/>
          </p:nvPr>
        </p:nvSpPr>
        <p:spPr/>
        <p:txBody>
          <a:bodyPr/>
          <a:lstStyle>
            <a:lvl1pPr>
              <a:defRPr/>
            </a:lvl1pPr>
          </a:lstStyle>
          <a:p>
            <a:pPr>
              <a:defRPr/>
            </a:pPr>
            <a:endParaRPr lang="en-US" altLang="zh-CN"/>
          </a:p>
        </p:txBody>
      </p:sp>
      <p:sp>
        <p:nvSpPr>
          <p:cNvPr id="7" name="页脚占位符 4"/>
          <p:cNvSpPr>
            <a:spLocks noGrp="1"/>
          </p:cNvSpPr>
          <p:nvPr>
            <p:ph type="ftr" sz="quarter" idx="11"/>
          </p:nvPr>
        </p:nvSpPr>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pPr>
              <a:defRPr/>
            </a:pPr>
            <a:fld id="{733C823F-3771-4804-BF13-FBD2BEA81B55}" type="slidenum">
              <a:rPr lang="en-US" altLang="zh-CN"/>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28600"/>
            <a:ext cx="8229600" cy="5867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4"/>
          <p:cNvSpPr>
            <a:spLocks noGrp="1" noChangeArrowheads="1"/>
          </p:cNvSpPr>
          <p:nvPr>
            <p:ph type="dt" sz="half" idx="10"/>
          </p:nvPr>
        </p:nvSpPr>
        <p:spPr/>
        <p:txBody>
          <a:bodyPr/>
          <a:lstStyle>
            <a:lvl1pPr>
              <a:defRPr/>
            </a:lvl1pPr>
          </a:lstStyle>
          <a:p>
            <a:pPr>
              <a:defRPr/>
            </a:pPr>
            <a:endParaRPr lang="en-US" altLang="zh-CN"/>
          </a:p>
        </p:txBody>
      </p:sp>
      <p:sp>
        <p:nvSpPr>
          <p:cNvPr id="4" name="Rectangle 25"/>
          <p:cNvSpPr>
            <a:spLocks noGrp="1" noChangeArrowheads="1"/>
          </p:cNvSpPr>
          <p:nvPr>
            <p:ph type="ftr" sz="quarter" idx="11"/>
          </p:nvPr>
        </p:nvSpPr>
        <p:spPr/>
        <p:txBody>
          <a:bodyPr/>
          <a:lstStyle>
            <a:lvl1pPr>
              <a:defRPr/>
            </a:lvl1pPr>
          </a:lstStyle>
          <a:p>
            <a:pPr>
              <a:defRPr/>
            </a:pPr>
            <a:endParaRPr lang="en-US" altLang="zh-CN"/>
          </a:p>
        </p:txBody>
      </p:sp>
      <p:sp>
        <p:nvSpPr>
          <p:cNvPr id="5" name="Rectangle 26"/>
          <p:cNvSpPr>
            <a:spLocks noGrp="1" noChangeArrowheads="1"/>
          </p:cNvSpPr>
          <p:nvPr>
            <p:ph type="sldNum" sz="quarter" idx="12"/>
          </p:nvPr>
        </p:nvSpPr>
        <p:spPr/>
        <p:txBody>
          <a:bodyPr/>
          <a:lstStyle>
            <a:lvl1pPr>
              <a:defRPr/>
            </a:lvl1pPr>
          </a:lstStyle>
          <a:p>
            <a:pPr>
              <a:defRPr/>
            </a:pPr>
            <a:fld id="{3417AB19-3275-4823-8439-AC262AFFDBC6}"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1143000"/>
          </a:xfr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495800"/>
          </a:xfrm>
        </p:spPr>
        <p:txBody>
          <a:bodyPr rtlCol="0">
            <a:normAutofit/>
          </a:bodyPr>
          <a:lstStyle/>
          <a:p>
            <a:pPr lvl="0"/>
            <a:endParaRPr lang="zh-CN" altLang="en-US" noProof="0"/>
          </a:p>
        </p:txBody>
      </p:sp>
      <p:sp>
        <p:nvSpPr>
          <p:cNvPr id="4" name="Rectangle 24"/>
          <p:cNvSpPr>
            <a:spLocks noGrp="1" noChangeArrowheads="1"/>
          </p:cNvSpPr>
          <p:nvPr>
            <p:ph type="dt" sz="half" idx="10"/>
          </p:nvPr>
        </p:nvSpPr>
        <p:spPr/>
        <p:txBody>
          <a:bodyPr/>
          <a:lstStyle>
            <a:lvl1pPr>
              <a:defRPr/>
            </a:lvl1pPr>
          </a:lstStyle>
          <a:p>
            <a:pPr>
              <a:defRPr/>
            </a:pPr>
            <a:endParaRPr lang="en-US" altLang="zh-CN"/>
          </a:p>
        </p:txBody>
      </p:sp>
      <p:sp>
        <p:nvSpPr>
          <p:cNvPr id="5" name="Rectangle 25"/>
          <p:cNvSpPr>
            <a:spLocks noGrp="1" noChangeArrowheads="1"/>
          </p:cNvSpPr>
          <p:nvPr>
            <p:ph type="ftr" sz="quarter" idx="11"/>
          </p:nvPr>
        </p:nvSpPr>
        <p:spPr/>
        <p:txBody>
          <a:bodyPr/>
          <a:lstStyle>
            <a:lvl1pPr>
              <a:defRPr/>
            </a:lvl1pPr>
          </a:lstStyle>
          <a:p>
            <a:pPr>
              <a:defRPr/>
            </a:pPr>
            <a:endParaRPr lang="en-US" altLang="zh-CN"/>
          </a:p>
        </p:txBody>
      </p:sp>
      <p:sp>
        <p:nvSpPr>
          <p:cNvPr id="6" name="Rectangle 26"/>
          <p:cNvSpPr>
            <a:spLocks noGrp="1" noChangeArrowheads="1"/>
          </p:cNvSpPr>
          <p:nvPr>
            <p:ph type="sldNum" sz="quarter" idx="12"/>
          </p:nvPr>
        </p:nvSpPr>
        <p:spPr/>
        <p:txBody>
          <a:bodyPr/>
          <a:lstStyle>
            <a:lvl1pPr>
              <a:defRPr/>
            </a:lvl1pPr>
          </a:lstStyle>
          <a:p>
            <a:pPr>
              <a:defRPr/>
            </a:pPr>
            <a:fld id="{4B0290AD-C2A3-4908-98A6-04AAA49F68B8}"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4"/>
          <p:cNvSpPr>
            <a:spLocks noGrp="1" noChangeArrowheads="1"/>
          </p:cNvSpPr>
          <p:nvPr>
            <p:ph type="dt" sz="half" idx="10"/>
          </p:nvPr>
        </p:nvSpPr>
        <p:spPr/>
        <p:txBody>
          <a:bodyPr/>
          <a:lstStyle>
            <a:lvl1pPr>
              <a:defRPr/>
            </a:lvl1pPr>
          </a:lstStyle>
          <a:p>
            <a:pPr>
              <a:defRPr/>
            </a:pPr>
            <a:endParaRPr lang="en-US" altLang="zh-CN"/>
          </a:p>
        </p:txBody>
      </p:sp>
      <p:sp>
        <p:nvSpPr>
          <p:cNvPr id="6" name="Rectangle 25"/>
          <p:cNvSpPr>
            <a:spLocks noGrp="1" noChangeArrowheads="1"/>
          </p:cNvSpPr>
          <p:nvPr>
            <p:ph type="ftr" sz="quarter" idx="11"/>
          </p:nvPr>
        </p:nvSpPr>
        <p:spPr/>
        <p:txBody>
          <a:bodyPr/>
          <a:lstStyle>
            <a:lvl1pPr>
              <a:defRPr/>
            </a:lvl1pPr>
          </a:lstStyle>
          <a:p>
            <a:pPr>
              <a:defRPr/>
            </a:pPr>
            <a:endParaRPr lang="en-US" altLang="zh-CN"/>
          </a:p>
        </p:txBody>
      </p:sp>
      <p:sp>
        <p:nvSpPr>
          <p:cNvPr id="7" name="Rectangle 26"/>
          <p:cNvSpPr>
            <a:spLocks noGrp="1" noChangeArrowheads="1"/>
          </p:cNvSpPr>
          <p:nvPr>
            <p:ph type="sldNum" sz="quarter" idx="12"/>
          </p:nvPr>
        </p:nvSpPr>
        <p:spPr/>
        <p:txBody>
          <a:bodyPr/>
          <a:lstStyle>
            <a:lvl1pPr>
              <a:defRPr/>
            </a:lvl1pPr>
          </a:lstStyle>
          <a:p>
            <a:pPr>
              <a:defRPr/>
            </a:pPr>
            <a:fld id="{CCF229CF-0250-48D0-A10D-9E8AA41C7F84}"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257300" y="6096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2573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5219700" y="1981200"/>
            <a:ext cx="3810000" cy="4114800"/>
          </a:xfrm>
        </p:spPr>
        <p:txBody>
          <a:bodyPr/>
          <a:lstStyle/>
          <a:p>
            <a:pPr lvl="0"/>
            <a:endParaRPr lang="zh-CN" altLang="en-US" noProof="0"/>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100FB365-E268-4939-A602-B7C0A35764BF}"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57300" y="609600"/>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1257300" y="1981200"/>
            <a:ext cx="7772400" cy="4114800"/>
          </a:xfrm>
        </p:spPr>
        <p:txBody>
          <a:bodyPr/>
          <a:lstStyle/>
          <a:p>
            <a:pPr lvl="0"/>
            <a:endParaRPr lang="zh-CN" altLang="en-US" noProof="0"/>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798E58F1-BDF0-4556-BBA9-071CC64EBB0A}"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4"/>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lvl1pPr algn="l">
              <a:defRPr/>
            </a:lvl1p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3"/>
          <p:cNvSpPr>
            <a:spLocks noGrp="1"/>
          </p:cNvSpPr>
          <p:nvPr>
            <p:ph type="dt" sz="half" idx="10"/>
          </p:nvPr>
        </p:nvSpPr>
        <p:spPr/>
        <p:txBody>
          <a:bodyPr/>
          <a:lstStyle>
            <a:lvl1pPr>
              <a:defRPr/>
            </a:lvl1pPr>
          </a:lstStyle>
          <a:p>
            <a:pPr>
              <a:defRPr/>
            </a:pPr>
            <a:endParaRPr lang="en-US" altLang="zh-CN"/>
          </a:p>
        </p:txBody>
      </p:sp>
      <p:sp>
        <p:nvSpPr>
          <p:cNvPr id="7" name="页脚占位符 4"/>
          <p:cNvSpPr>
            <a:spLocks noGrp="1"/>
          </p:cNvSpPr>
          <p:nvPr>
            <p:ph type="ftr" sz="quarter" idx="11"/>
          </p:nvPr>
        </p:nvSpPr>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pPr>
              <a:defRPr/>
            </a:pPr>
            <a:fld id="{D5081E7A-E4AE-427E-9D88-7F0C580353AA}"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duotone>
              <a:schemeClr val="bg2"/>
              <a:srgbClr val="FFF1C1"/>
            </a:duotone>
            <a:lum bright="-10000" contrast="-30000"/>
          </a:blip>
          <a:stretch>
            <a:fillRect/>
          </a:stretch>
        </p:blipFill>
        <p:spPr>
          <a:xfrm>
            <a:off x="7480636" y="0"/>
            <a:ext cx="1663364" cy="2357430"/>
          </a:xfrm>
          <a:prstGeom prst="rect">
            <a:avLst/>
          </a:prstGeom>
          <a:noFill/>
          <a:ln>
            <a:noFill/>
          </a:ln>
        </p:spPr>
      </p:pic>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ED6E1635-C3E8-4211-B58F-FFF3BAD7EC6F}" type="slidenum">
              <a:rPr lang="en-US" altLang="zh-CN"/>
              <a:t>‹#›</a:t>
            </a:fld>
            <a:endParaRPr lang="en-US" altLang="zh-CN"/>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0" y="0"/>
            <a:ext cx="655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4"/>
          <p:cNvSpPr>
            <a:spLocks noGrp="1"/>
          </p:cNvSpPr>
          <p:nvPr>
            <p:ph type="dt" sz="half" idx="10"/>
          </p:nvPr>
        </p:nvSpPr>
        <p:spPr/>
        <p:txBody>
          <a:bodyPr/>
          <a:lstStyle>
            <a:lvl1pPr>
              <a:defRPr/>
            </a:lvl1pPr>
          </a:lstStyle>
          <a:p>
            <a:pPr>
              <a:defRPr/>
            </a:pPr>
            <a:endParaRPr lang="en-US" altLang="zh-CN"/>
          </a:p>
        </p:txBody>
      </p:sp>
      <p:sp>
        <p:nvSpPr>
          <p:cNvPr id="8" name="页脚占位符 5"/>
          <p:cNvSpPr>
            <a:spLocks noGrp="1"/>
          </p:cNvSpPr>
          <p:nvPr>
            <p:ph type="ftr" sz="quarter" idx="11"/>
          </p:nvPr>
        </p:nvSpPr>
        <p:spPr/>
        <p:txBody>
          <a:bodyPr/>
          <a:lstStyle>
            <a:lvl1pPr>
              <a:defRPr/>
            </a:lvl1pPr>
          </a:lstStyle>
          <a:p>
            <a:pPr>
              <a:defRPr/>
            </a:pPr>
            <a:endParaRPr lang="en-US" altLang="zh-CN"/>
          </a:p>
        </p:txBody>
      </p:sp>
      <p:sp>
        <p:nvSpPr>
          <p:cNvPr id="9" name="灯片编号占位符 6"/>
          <p:cNvSpPr>
            <a:spLocks noGrp="1"/>
          </p:cNvSpPr>
          <p:nvPr>
            <p:ph type="sldNum" sz="quarter" idx="12"/>
          </p:nvPr>
        </p:nvSpPr>
        <p:spPr/>
        <p:txBody>
          <a:bodyPr/>
          <a:lstStyle>
            <a:lvl1pPr>
              <a:defRPr/>
            </a:lvl1pPr>
          </a:lstStyle>
          <a:p>
            <a:pPr>
              <a:defRPr/>
            </a:pPr>
            <a:fld id="{2A6B4CA9-1BAC-44FE-ACBA-FD518A76A785}" type="slidenum">
              <a:rPr lang="en-US" altLang="zh-CN"/>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0" y="0"/>
            <a:ext cx="6408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日期占位符 6"/>
          <p:cNvSpPr>
            <a:spLocks noGrp="1"/>
          </p:cNvSpPr>
          <p:nvPr>
            <p:ph type="dt" sz="half" idx="10"/>
          </p:nvPr>
        </p:nvSpPr>
        <p:spPr/>
        <p:txBody>
          <a:bodyPr/>
          <a:lstStyle>
            <a:lvl1pPr>
              <a:defRPr/>
            </a:lvl1pPr>
          </a:lstStyle>
          <a:p>
            <a:pPr>
              <a:defRPr/>
            </a:pPr>
            <a:endParaRPr lang="en-US" altLang="zh-CN"/>
          </a:p>
        </p:txBody>
      </p:sp>
      <p:sp>
        <p:nvSpPr>
          <p:cNvPr id="10" name="页脚占位符 7"/>
          <p:cNvSpPr>
            <a:spLocks noGrp="1"/>
          </p:cNvSpPr>
          <p:nvPr>
            <p:ph type="ftr" sz="quarter" idx="11"/>
          </p:nvPr>
        </p:nvSpPr>
        <p:spPr/>
        <p:txBody>
          <a:bodyPr/>
          <a:lstStyle>
            <a:lvl1pPr>
              <a:defRPr/>
            </a:lvl1pPr>
          </a:lstStyle>
          <a:p>
            <a:pPr>
              <a:defRPr/>
            </a:pPr>
            <a:endParaRPr lang="en-US" altLang="zh-CN"/>
          </a:p>
        </p:txBody>
      </p:sp>
      <p:sp>
        <p:nvSpPr>
          <p:cNvPr id="11" name="灯片编号占位符 8"/>
          <p:cNvSpPr>
            <a:spLocks noGrp="1"/>
          </p:cNvSpPr>
          <p:nvPr>
            <p:ph type="sldNum" sz="quarter" idx="12"/>
          </p:nvPr>
        </p:nvSpPr>
        <p:spPr/>
        <p:txBody>
          <a:bodyPr/>
          <a:lstStyle>
            <a:lvl1pPr>
              <a:defRPr/>
            </a:lvl1pPr>
          </a:lstStyle>
          <a:p>
            <a:pPr>
              <a:defRPr/>
            </a:pPr>
            <a:fld id="{D5237B65-1094-4D03-B927-FF9E3BF036AB}" type="slidenum">
              <a:rPr lang="en-US" altLang="zh-CN"/>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p>
            <a:r>
              <a:rPr lang="zh-CN" altLang="en-US"/>
              <a:t>单击此处编辑母版标题样式</a:t>
            </a:r>
            <a:endParaRPr lang="en-US"/>
          </a:p>
        </p:txBody>
      </p:sp>
      <p:sp>
        <p:nvSpPr>
          <p:cNvPr id="5" name="日期占位符 2"/>
          <p:cNvSpPr>
            <a:spLocks noGrp="1"/>
          </p:cNvSpPr>
          <p:nvPr>
            <p:ph type="dt" sz="half" idx="10"/>
          </p:nvPr>
        </p:nvSpPr>
        <p:spPr/>
        <p:txBody>
          <a:bodyPr/>
          <a:lstStyle>
            <a:lvl1pPr>
              <a:defRPr/>
            </a:lvl1pPr>
          </a:lstStyle>
          <a:p>
            <a:pPr>
              <a:defRPr/>
            </a:pPr>
            <a:endParaRPr lang="en-US" altLang="zh-CN"/>
          </a:p>
        </p:txBody>
      </p:sp>
      <p:sp>
        <p:nvSpPr>
          <p:cNvPr id="6" name="页脚占位符 3"/>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B666026F-781A-4DAF-93D3-911254F1BF69}"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 name="图片 2"/>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4" name="日期占位符 1"/>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3"/>
          <p:cNvSpPr>
            <a:spLocks noGrp="1"/>
          </p:cNvSpPr>
          <p:nvPr>
            <p:ph type="sldNum" sz="quarter" idx="12"/>
          </p:nvPr>
        </p:nvSpPr>
        <p:spPr/>
        <p:txBody>
          <a:bodyPr/>
          <a:lstStyle>
            <a:lvl1pPr>
              <a:defRPr/>
            </a:lvl1pPr>
          </a:lstStyle>
          <a:p>
            <a:pPr>
              <a:defRPr/>
            </a:pPr>
            <a:fld id="{2233AF7D-E984-4722-8167-AF9FE7ADE207}" type="slidenum">
              <a:rPr lang="en-US" altLang="zh-CN"/>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0" y="0"/>
            <a:ext cx="673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a:xfrm>
            <a:off x="461175" y="5357826"/>
            <a:ext cx="8226225"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a:t>单击此处编辑母版标题样式</a:t>
            </a:r>
            <a:endParaRPr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4"/>
          <p:cNvSpPr>
            <a:spLocks noGrp="1"/>
          </p:cNvSpPr>
          <p:nvPr>
            <p:ph type="dt" sz="half" idx="10"/>
          </p:nvPr>
        </p:nvSpPr>
        <p:spPr/>
        <p:txBody>
          <a:bodyPr/>
          <a:lstStyle>
            <a:lvl1pPr>
              <a:defRPr/>
            </a:lvl1pPr>
          </a:lstStyle>
          <a:p>
            <a:pPr>
              <a:defRPr/>
            </a:pPr>
            <a:endParaRPr lang="en-US" altLang="zh-CN"/>
          </a:p>
        </p:txBody>
      </p:sp>
      <p:sp>
        <p:nvSpPr>
          <p:cNvPr id="8" name="页脚占位符 5"/>
          <p:cNvSpPr>
            <a:spLocks noGrp="1"/>
          </p:cNvSpPr>
          <p:nvPr>
            <p:ph type="ftr" sz="quarter" idx="11"/>
          </p:nvPr>
        </p:nvSpPr>
        <p:spPr/>
        <p:txBody>
          <a:bodyPr/>
          <a:lstStyle>
            <a:lvl1pPr>
              <a:defRPr/>
            </a:lvl1pPr>
          </a:lstStyle>
          <a:p>
            <a:pPr>
              <a:defRPr/>
            </a:pPr>
            <a:endParaRPr lang="en-US" altLang="zh-CN"/>
          </a:p>
        </p:txBody>
      </p:sp>
      <p:sp>
        <p:nvSpPr>
          <p:cNvPr id="9" name="灯片编号占位符 6"/>
          <p:cNvSpPr>
            <a:spLocks noGrp="1"/>
          </p:cNvSpPr>
          <p:nvPr>
            <p:ph type="sldNum" sz="quarter" idx="12"/>
          </p:nvPr>
        </p:nvSpPr>
        <p:spPr/>
        <p:txBody>
          <a:bodyPr/>
          <a:lstStyle>
            <a:lvl1pPr>
              <a:defRPr/>
            </a:lvl1pPr>
          </a:lstStyle>
          <a:p>
            <a:pPr>
              <a:defRPr/>
            </a:pPr>
            <a:fld id="{A21A1E1B-27D5-4B1C-A24B-EEDD509FBFB9}" type="slidenum">
              <a:rPr lang="en-US" altLang="zh-CN"/>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a:xfrm>
            <a:off x="695298" y="214290"/>
            <a:ext cx="7448602"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a:t>单击此处编辑母版标题样式</a:t>
            </a:r>
            <a:endParaRPr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4953000" y="6243633"/>
            <a:ext cx="3180375"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4"/>
          <p:cNvSpPr>
            <a:spLocks noGrp="1"/>
          </p:cNvSpPr>
          <p:nvPr>
            <p:ph type="dt" sz="half" idx="10"/>
          </p:nvPr>
        </p:nvSpPr>
        <p:spPr>
          <a:xfrm>
            <a:off x="609600" y="6492875"/>
            <a:ext cx="1676400" cy="365125"/>
          </a:xfrm>
        </p:spPr>
        <p:txBody>
          <a:bodyPr/>
          <a:lstStyle>
            <a:lvl1pPr>
              <a:defRPr/>
            </a:lvl1pPr>
          </a:lstStyle>
          <a:p>
            <a:pPr>
              <a:defRPr/>
            </a:pPr>
            <a:endParaRPr lang="en-US" altLang="zh-CN"/>
          </a:p>
        </p:txBody>
      </p:sp>
      <p:sp>
        <p:nvSpPr>
          <p:cNvPr id="8" name="页脚占位符 5"/>
          <p:cNvSpPr>
            <a:spLocks noGrp="1"/>
          </p:cNvSpPr>
          <p:nvPr>
            <p:ph type="ftr" sz="quarter" idx="11"/>
          </p:nvPr>
        </p:nvSpPr>
        <p:spPr>
          <a:xfrm>
            <a:off x="2286000" y="6492875"/>
            <a:ext cx="2643188" cy="365125"/>
          </a:xfrm>
        </p:spPr>
        <p:txBody>
          <a:bodyPr/>
          <a:lstStyle>
            <a:lvl1pPr>
              <a:defRPr/>
            </a:lvl1pPr>
          </a:lstStyle>
          <a:p>
            <a:pPr>
              <a:defRPr/>
            </a:pPr>
            <a:endParaRPr lang="en-US" altLang="zh-CN"/>
          </a:p>
        </p:txBody>
      </p:sp>
      <p:sp>
        <p:nvSpPr>
          <p:cNvPr id="9" name="灯片编号占位符 6"/>
          <p:cNvSpPr>
            <a:spLocks noGrp="1"/>
          </p:cNvSpPr>
          <p:nvPr>
            <p:ph type="sldNum" sz="quarter" idx="12"/>
          </p:nvPr>
        </p:nvSpPr>
        <p:spPr>
          <a:xfrm>
            <a:off x="682625" y="5346700"/>
            <a:ext cx="871538"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vl1pPr>
          </a:lstStyle>
          <a:p>
            <a:pPr>
              <a:defRPr/>
            </a:pPr>
            <a:fld id="{F942C9FC-E707-4E48-AF4A-4619DE46E85E}" type="slidenum">
              <a:rPr lang="en-US" altLang="zh-CN"/>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64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5575" cy="1143000"/>
          </a:xfrm>
          <a:prstGeom prst="rect">
            <a:avLst/>
          </a:prstGeom>
        </p:spPr>
        <p:txBody>
          <a:bodyPr vert="horz" rtlCol="0" anchor="ctr">
            <a:normAutofit/>
            <a:scene3d>
              <a:camera prst="orthographicFront"/>
              <a:lightRig rig="soft" dir="t"/>
            </a:scene3d>
            <a:sp3d prstMaterial="matte">
              <a:bevelT w="12700" h="12700"/>
            </a:sp3d>
          </a:bodyPr>
          <a:lstStyle/>
          <a:p>
            <a:r>
              <a:rPr lang="zh-CN" altLang="en-US"/>
              <a:t>单击此处编辑母版标题样式</a:t>
            </a:r>
            <a:endParaRPr lang="en-US"/>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smtClean="0">
                <a:solidFill>
                  <a:schemeClr val="tx1"/>
                </a:solidFill>
              </a:defRPr>
            </a:lvl1pPr>
          </a:lstStyle>
          <a:p>
            <a:pPr>
              <a:defRPr/>
            </a:pPr>
            <a:fld id="{582765AF-F41D-42FD-9F45-7A5E81D91F32}" type="slidenum">
              <a:rPr lang="en-US" altLang="zh-CN"/>
              <a:t>‹#›</a:t>
            </a:fld>
            <a:endParaRPr lang="en-US" altLang="zh-C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random/>
  </p:transition>
  <p:timing>
    <p:tnLst>
      <p:par>
        <p:cTn id="1" dur="indefinite" restart="never" nodeType="tmRoot"/>
      </p:par>
    </p:tnLst>
  </p:timing>
  <p:txStyles>
    <p:titleStyle>
      <a:lvl1pPr algn="l" rtl="0" fontAlgn="base">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mj-cs"/>
        </a:defRPr>
      </a:lvl1pPr>
      <a:lvl2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2pPr>
      <a:lvl3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3pPr>
      <a:lvl4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4pPr>
      <a:lvl5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5.xml"/><Relationship Id="rId5" Type="http://schemas.openxmlformats.org/officeDocument/2006/relationships/image" Target="../media/image6.jpe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28.jpe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0.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76516" y="1905000"/>
            <a:ext cx="8005484" cy="1524000"/>
          </a:xfrm>
        </p:spPr>
        <p:txBody>
          <a:bodyPr>
            <a:normAutofit/>
          </a:bodyPr>
          <a:lstStyle/>
          <a:p>
            <a:pPr fontAlgn="auto">
              <a:spcAft>
                <a:spcPts val="0"/>
              </a:spcAft>
              <a:defRPr/>
            </a:pPr>
            <a:r>
              <a:rPr sz="6600" b="1" dirty="0">
                <a:solidFill>
                  <a:srgbClr val="FFFF00"/>
                </a:solidFill>
                <a:ea typeface="黑体" panose="02010609060101010101" pitchFamily="49" charset="-122"/>
              </a:rPr>
              <a:t>功能性胃肠病</a:t>
            </a:r>
            <a:r>
              <a:rPr lang="en-US" sz="6600" b="1" dirty="0">
                <a:solidFill>
                  <a:srgbClr val="FFFF00"/>
                </a:solidFill>
                <a:ea typeface="黑体" panose="02010609060101010101" pitchFamily="49" charset="-122"/>
              </a:rPr>
              <a:t/>
            </a:r>
            <a:br>
              <a:rPr lang="en-US" sz="6600" b="1" dirty="0">
                <a:solidFill>
                  <a:srgbClr val="FFFF00"/>
                </a:solidFill>
                <a:ea typeface="黑体" panose="02010609060101010101" pitchFamily="49" charset="-122"/>
              </a:rPr>
            </a:br>
            <a:r>
              <a:rPr lang="en-US" sz="2700" b="1" dirty="0">
                <a:solidFill>
                  <a:srgbClr val="FFFF00"/>
                </a:solidFill>
                <a:ea typeface="黑体" panose="02010609060101010101" pitchFamily="49" charset="-122"/>
              </a:rPr>
              <a:t>Functional Gastrointestinal Disorder</a:t>
            </a:r>
            <a:endParaRPr sz="2700" b="1" dirty="0">
              <a:solidFill>
                <a:srgbClr val="FFFF00"/>
              </a:solidFill>
              <a:ea typeface="黑体" panose="02010609060101010101" pitchFamily="49" charset="-122"/>
            </a:endParaRPr>
          </a:p>
        </p:txBody>
      </p:sp>
      <p:sp>
        <p:nvSpPr>
          <p:cNvPr id="5" name="Text Box 4"/>
          <p:cNvSpPr txBox="1">
            <a:spLocks noChangeArrowheads="1"/>
          </p:cNvSpPr>
          <p:nvPr/>
        </p:nvSpPr>
        <p:spPr bwMode="auto">
          <a:xfrm>
            <a:off x="1690688" y="4106863"/>
            <a:ext cx="57626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gn="ctr" eaLnBrk="0" fontAlgn="auto" hangingPunct="0">
              <a:spcBef>
                <a:spcPts val="0"/>
              </a:spcBef>
              <a:spcAft>
                <a:spcPts val="0"/>
              </a:spcAft>
              <a:defRPr/>
            </a:pPr>
            <a:r>
              <a:rPr lang="zh-CN" altLang="en-US" sz="3200" kern="0" dirty="0">
                <a:solidFill>
                  <a:srgbClr val="FFFF00"/>
                </a:solidFill>
                <a:latin typeface="华文新魏" panose="02010800040101010101" pitchFamily="2" charset="-122"/>
                <a:ea typeface="华文新魏" panose="02010800040101010101" pitchFamily="2" charset="-122"/>
              </a:rPr>
              <a:t>第二临床医学院  张绍衡</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12515"/>
    </mc:Choice>
    <mc:Fallback xmlns="">
      <p:transition advTm="125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65036"/>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lnSpc>
                <a:spcPct val="150000"/>
              </a:lnSpc>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TextBox 5"/>
          <p:cNvSpPr txBox="1"/>
          <p:nvPr/>
        </p:nvSpPr>
        <p:spPr>
          <a:xfrm>
            <a:off x="539552" y="1005681"/>
            <a:ext cx="7200800" cy="695127"/>
          </a:xfrm>
          <a:prstGeom prst="rect">
            <a:avLst/>
          </a:prstGeom>
          <a:noFill/>
        </p:spPr>
        <p:txBody>
          <a:bodyPr wrap="square" rtlCol="0">
            <a:spAutoFit/>
          </a:bodyPr>
          <a:lstStyle/>
          <a:p>
            <a:pPr>
              <a:lnSpc>
                <a:spcPct val="150000"/>
              </a:lnSpc>
              <a:buNone/>
            </a:pPr>
            <a:r>
              <a:rPr lang="zh-CN" altLang="en-US" sz="3000" dirty="0">
                <a:solidFill>
                  <a:srgbClr val="FFC000"/>
                </a:solidFill>
              </a:rPr>
              <a:t>微型问卷调查结果的初步判读</a:t>
            </a:r>
            <a:r>
              <a:rPr lang="en-US" altLang="zh-CN" sz="3000" dirty="0">
                <a:solidFill>
                  <a:srgbClr val="FFC000"/>
                </a:solidFill>
              </a:rPr>
              <a:t>(3)</a:t>
            </a:r>
            <a:endParaRPr lang="zh-CN" altLang="en-US" sz="3000" dirty="0">
              <a:solidFill>
                <a:srgbClr val="FFC000"/>
              </a:solidFill>
            </a:endParaRPr>
          </a:p>
        </p:txBody>
      </p:sp>
      <p:sp>
        <p:nvSpPr>
          <p:cNvPr id="7" name="TextBox 6"/>
          <p:cNvSpPr txBox="1"/>
          <p:nvPr/>
        </p:nvSpPr>
        <p:spPr>
          <a:xfrm>
            <a:off x="1043608" y="1700808"/>
            <a:ext cx="7488832" cy="3785652"/>
          </a:xfrm>
          <a:prstGeom prst="rect">
            <a:avLst/>
          </a:prstGeom>
          <a:noFill/>
        </p:spPr>
        <p:txBody>
          <a:bodyPr wrap="square" rtlCol="0">
            <a:spAutoFit/>
          </a:bodyPr>
          <a:lstStyle/>
          <a:p>
            <a:pPr>
              <a:lnSpc>
                <a:spcPct val="150000"/>
              </a:lnSpc>
              <a:buNone/>
            </a:pPr>
            <a:r>
              <a:rPr lang="zh-CN" altLang="en-US" sz="3000" dirty="0">
                <a:latin typeface="+mj-ea"/>
                <a:ea typeface="+mj-ea"/>
              </a:rPr>
              <a:t>一定比例的同学出现了排便异常：</a:t>
            </a:r>
            <a:endParaRPr lang="en-US" altLang="zh-CN" sz="3000" dirty="0">
              <a:latin typeface="+mj-ea"/>
              <a:ea typeface="+mj-ea"/>
            </a:endParaRPr>
          </a:p>
          <a:p>
            <a:pPr marL="457200" indent="720090">
              <a:buClr>
                <a:srgbClr val="FFC000"/>
              </a:buClr>
              <a:buFont typeface="Wingdings" panose="05000000000000000000" pitchFamily="2" charset="2"/>
              <a:buChar char="Ø"/>
            </a:pPr>
            <a:r>
              <a:rPr lang="zh-CN" altLang="en-US" sz="2600" dirty="0">
                <a:solidFill>
                  <a:schemeClr val="tx1"/>
                </a:solidFill>
                <a:latin typeface="+mj-ea"/>
                <a:ea typeface="+mj-ea"/>
              </a:rPr>
              <a:t>排便次数减少 ：</a:t>
            </a:r>
            <a:r>
              <a:rPr lang="en-US" altLang="zh-CN" sz="2600" dirty="0">
                <a:solidFill>
                  <a:schemeClr val="tx1"/>
                </a:solidFill>
                <a:latin typeface="+mj-ea"/>
                <a:ea typeface="+mj-ea"/>
              </a:rPr>
              <a:t>8% (9/113)</a:t>
            </a:r>
          </a:p>
          <a:p>
            <a:pPr marL="457200" indent="720090">
              <a:buClr>
                <a:srgbClr val="FFC000"/>
              </a:buClr>
              <a:buFont typeface="Wingdings" panose="05000000000000000000" pitchFamily="2" charset="2"/>
              <a:buChar char="Ø"/>
            </a:pPr>
            <a:r>
              <a:rPr lang="zh-CN" altLang="en-US" sz="2600" dirty="0">
                <a:solidFill>
                  <a:schemeClr val="tx1"/>
                </a:solidFill>
                <a:latin typeface="+mj-ea"/>
                <a:ea typeface="+mj-ea"/>
              </a:rPr>
              <a:t>经常性排便费力感：</a:t>
            </a:r>
            <a:r>
              <a:rPr lang="en-US" altLang="zh-CN" sz="2600" dirty="0">
                <a:solidFill>
                  <a:schemeClr val="tx1"/>
                </a:solidFill>
                <a:latin typeface="+mj-ea"/>
              </a:rPr>
              <a:t>7% (8/113)</a:t>
            </a:r>
          </a:p>
          <a:p>
            <a:pPr marL="457200" indent="720090">
              <a:buClr>
                <a:srgbClr val="FFC000"/>
              </a:buClr>
              <a:buFont typeface="Wingdings" panose="05000000000000000000" pitchFamily="2" charset="2"/>
              <a:buChar char="Ø"/>
            </a:pPr>
            <a:r>
              <a:rPr lang="zh-CN" altLang="en-US" sz="2600" dirty="0">
                <a:solidFill>
                  <a:schemeClr val="tx1"/>
                </a:solidFill>
                <a:latin typeface="+mj-ea"/>
                <a:ea typeface="+mj-ea"/>
              </a:rPr>
              <a:t>经常性排便不净感：</a:t>
            </a:r>
            <a:r>
              <a:rPr lang="en-US" altLang="zh-CN" sz="2600" dirty="0">
                <a:solidFill>
                  <a:schemeClr val="tx1"/>
                </a:solidFill>
                <a:latin typeface="+mj-ea"/>
              </a:rPr>
              <a:t>10% (11/113)</a:t>
            </a:r>
          </a:p>
          <a:p>
            <a:pPr marL="457200" indent="720090">
              <a:buClr>
                <a:srgbClr val="FFC000"/>
              </a:buClr>
              <a:buFont typeface="Wingdings" panose="05000000000000000000" pitchFamily="2" charset="2"/>
              <a:buChar char="Ø"/>
            </a:pPr>
            <a:r>
              <a:rPr lang="zh-CN" altLang="en-US" sz="2600" dirty="0">
                <a:solidFill>
                  <a:schemeClr val="tx1"/>
                </a:solidFill>
                <a:latin typeface="+mj-ea"/>
                <a:ea typeface="+mj-ea"/>
              </a:rPr>
              <a:t>经常性排便梗阻感：</a:t>
            </a:r>
            <a:r>
              <a:rPr lang="en-US" altLang="zh-CN" sz="2600" dirty="0">
                <a:solidFill>
                  <a:schemeClr val="tx1"/>
                </a:solidFill>
                <a:latin typeface="+mj-ea"/>
              </a:rPr>
              <a:t>7% (8/113)</a:t>
            </a:r>
          </a:p>
          <a:p>
            <a:pPr marL="457200" indent="720090">
              <a:buClr>
                <a:srgbClr val="FFC000"/>
              </a:buClr>
              <a:buFont typeface="Wingdings" panose="05000000000000000000" pitchFamily="2" charset="2"/>
              <a:buChar char="Ø"/>
            </a:pPr>
            <a:r>
              <a:rPr lang="zh-CN" altLang="en-US" sz="2600" dirty="0">
                <a:solidFill>
                  <a:schemeClr val="tx1"/>
                </a:solidFill>
                <a:latin typeface="+mj-ea"/>
                <a:ea typeface="+mj-ea"/>
              </a:rPr>
              <a:t>经常性排便干结：</a:t>
            </a:r>
            <a:r>
              <a:rPr lang="en-US" altLang="zh-CN" sz="2600" dirty="0">
                <a:solidFill>
                  <a:schemeClr val="tx1"/>
                </a:solidFill>
                <a:latin typeface="+mj-ea"/>
              </a:rPr>
              <a:t>11% (12/113)</a:t>
            </a:r>
          </a:p>
        </p:txBody>
      </p:sp>
    </p:spTree>
  </p:cSld>
  <p:clrMapOvr>
    <a:masterClrMapping/>
  </p:clrMapOvr>
  <mc:AlternateContent xmlns:mc="http://schemas.openxmlformats.org/markup-compatibility/2006" xmlns:p14="http://schemas.microsoft.com/office/powerpoint/2010/main">
    <mc:Choice Requires="p14">
      <p:transition p14:dur="0" advTm="32148"/>
    </mc:Choice>
    <mc:Fallback xmlns="">
      <p:transition advTm="321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65036"/>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lnSpc>
                <a:spcPct val="150000"/>
              </a:lnSpc>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TextBox 5"/>
          <p:cNvSpPr txBox="1"/>
          <p:nvPr/>
        </p:nvSpPr>
        <p:spPr>
          <a:xfrm>
            <a:off x="539552" y="1005681"/>
            <a:ext cx="7200800" cy="784830"/>
          </a:xfrm>
          <a:prstGeom prst="rect">
            <a:avLst/>
          </a:prstGeom>
          <a:noFill/>
        </p:spPr>
        <p:txBody>
          <a:bodyPr wrap="square" rtlCol="0">
            <a:spAutoFit/>
          </a:bodyPr>
          <a:lstStyle/>
          <a:p>
            <a:pPr>
              <a:lnSpc>
                <a:spcPct val="150000"/>
              </a:lnSpc>
              <a:buNone/>
            </a:pPr>
            <a:r>
              <a:rPr lang="zh-CN" altLang="en-US" sz="3000" dirty="0">
                <a:solidFill>
                  <a:srgbClr val="FFC000"/>
                </a:solidFill>
              </a:rPr>
              <a:t>微型问卷调查结果的初步判读</a:t>
            </a:r>
            <a:r>
              <a:rPr lang="en-US" altLang="zh-CN" sz="3000" dirty="0">
                <a:solidFill>
                  <a:srgbClr val="FFC000"/>
                </a:solidFill>
              </a:rPr>
              <a:t>(4)</a:t>
            </a:r>
            <a:endParaRPr lang="zh-CN" altLang="en-US" sz="3000" dirty="0">
              <a:solidFill>
                <a:srgbClr val="FFC000"/>
              </a:solidFill>
            </a:endParaRPr>
          </a:p>
        </p:txBody>
      </p:sp>
      <p:sp>
        <p:nvSpPr>
          <p:cNvPr id="7" name="TextBox 6"/>
          <p:cNvSpPr txBox="1"/>
          <p:nvPr/>
        </p:nvSpPr>
        <p:spPr>
          <a:xfrm>
            <a:off x="755576" y="2060848"/>
            <a:ext cx="7488832" cy="2385268"/>
          </a:xfrm>
          <a:prstGeom prst="rect">
            <a:avLst/>
          </a:prstGeom>
          <a:noFill/>
        </p:spPr>
        <p:txBody>
          <a:bodyPr wrap="square" rtlCol="0">
            <a:spAutoFit/>
          </a:bodyPr>
          <a:lstStyle/>
          <a:p>
            <a:pPr>
              <a:lnSpc>
                <a:spcPct val="150000"/>
              </a:lnSpc>
              <a:buNone/>
            </a:pPr>
            <a:r>
              <a:rPr lang="zh-CN" altLang="en-US" sz="3000" dirty="0">
                <a:latin typeface="+mj-ea"/>
                <a:ea typeface="+mj-ea"/>
              </a:rPr>
              <a:t>小部分同学出现了“心理阴影” ：</a:t>
            </a:r>
            <a:endParaRPr lang="en-US" altLang="zh-CN" sz="3000" dirty="0">
              <a:latin typeface="+mj-ea"/>
              <a:ea typeface="+mj-ea"/>
            </a:endParaRPr>
          </a:p>
          <a:p>
            <a:pPr marL="457200" indent="720090">
              <a:lnSpc>
                <a:spcPct val="150000"/>
              </a:lnSpc>
              <a:buClr>
                <a:srgbClr val="FFC000"/>
              </a:buClr>
              <a:buFont typeface="Wingdings" panose="05000000000000000000" pitchFamily="2" charset="2"/>
              <a:buChar char="Ø"/>
            </a:pPr>
            <a:r>
              <a:rPr lang="zh-CN" altLang="en-US" sz="2600" dirty="0">
                <a:solidFill>
                  <a:schemeClr val="tx1"/>
                </a:solidFill>
                <a:latin typeface="+mj-ea"/>
                <a:ea typeface="+mj-ea"/>
              </a:rPr>
              <a:t>较为担心肠道问题加重：</a:t>
            </a:r>
            <a:r>
              <a:rPr lang="en-US" altLang="zh-CN" sz="2600" dirty="0">
                <a:solidFill>
                  <a:schemeClr val="tx1"/>
                </a:solidFill>
                <a:latin typeface="+mj-ea"/>
                <a:ea typeface="+mj-ea"/>
              </a:rPr>
              <a:t>8% (9/113)</a:t>
            </a:r>
          </a:p>
          <a:p>
            <a:pPr marL="457200" indent="720090">
              <a:lnSpc>
                <a:spcPct val="150000"/>
              </a:lnSpc>
              <a:buClr>
                <a:srgbClr val="FFC000"/>
              </a:buClr>
              <a:buFont typeface="Wingdings" panose="05000000000000000000" pitchFamily="2" charset="2"/>
              <a:buChar char="Ø"/>
            </a:pPr>
            <a:r>
              <a:rPr lang="zh-CN" altLang="en-US" sz="2600" dirty="0">
                <a:solidFill>
                  <a:schemeClr val="tx1"/>
                </a:solidFill>
                <a:latin typeface="+mj-ea"/>
                <a:ea typeface="+mj-ea"/>
              </a:rPr>
              <a:t>已影响了或潜在影响日常生活：</a:t>
            </a:r>
            <a:r>
              <a:rPr lang="en-US" altLang="zh-CN" sz="2600" dirty="0">
                <a:solidFill>
                  <a:schemeClr val="tx1"/>
                </a:solidFill>
                <a:latin typeface="+mj-ea"/>
              </a:rPr>
              <a:t>6% (7/113)</a:t>
            </a:r>
          </a:p>
        </p:txBody>
      </p:sp>
    </p:spTree>
  </p:cSld>
  <p:clrMapOvr>
    <a:masterClrMapping/>
  </p:clrMapOvr>
  <mc:AlternateContent xmlns:mc="http://schemas.openxmlformats.org/markup-compatibility/2006" xmlns:p14="http://schemas.microsoft.com/office/powerpoint/2010/main">
    <mc:Choice Requires="p14">
      <p:transition p14:dur="0" advTm="32524"/>
    </mc:Choice>
    <mc:Fallback xmlns="">
      <p:transition advTm="3252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838200" y="1905000"/>
            <a:ext cx="7772400" cy="1143000"/>
          </a:xfrm>
        </p:spPr>
        <p:txBody>
          <a:bodyPr>
            <a:normAutofit fontScale="90000"/>
          </a:bodyPr>
          <a:lstStyle/>
          <a:p>
            <a:pPr fontAlgn="auto">
              <a:lnSpc>
                <a:spcPct val="110000"/>
              </a:lnSpc>
              <a:spcAft>
                <a:spcPts val="0"/>
              </a:spcAft>
              <a:defRPr/>
            </a:pPr>
            <a:r>
              <a:rPr sz="6600" b="1" dirty="0">
                <a:solidFill>
                  <a:srgbClr val="FFC000"/>
                </a:solidFill>
                <a:ea typeface="黑体" panose="02010609060101010101" pitchFamily="49" charset="-122"/>
              </a:rPr>
              <a:t>功能性消化不良</a:t>
            </a:r>
          </a:p>
        </p:txBody>
      </p:sp>
      <p:sp>
        <p:nvSpPr>
          <p:cNvPr id="22531" name="Rectangle 3"/>
          <p:cNvSpPr>
            <a:spLocks noGrp="1" noChangeArrowheads="1"/>
          </p:cNvSpPr>
          <p:nvPr>
            <p:ph type="subTitle" idx="1"/>
          </p:nvPr>
        </p:nvSpPr>
        <p:spPr>
          <a:xfrm>
            <a:off x="1524000" y="3200400"/>
            <a:ext cx="6400800" cy="914400"/>
          </a:xfrm>
        </p:spPr>
        <p:txBody>
          <a:bodyPr/>
          <a:lstStyle/>
          <a:p>
            <a:r>
              <a:rPr lang="en-US" altLang="zh-CN" sz="4000" dirty="0">
                <a:solidFill>
                  <a:srgbClr val="FFC000"/>
                </a:solidFill>
                <a:latin typeface="Times New Roman" panose="02020603050405020304" pitchFamily="18" charset="0"/>
                <a:cs typeface="Times New Roman" panose="02020603050405020304" pitchFamily="18" charset="0"/>
              </a:rPr>
              <a:t>Functional Dyspepsia</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12552"/>
    </mc:Choice>
    <mc:Fallback xmlns="">
      <p:transition advTm="1255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2107960"/>
            <a:ext cx="8382000" cy="391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3375" indent="-333375">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698500" indent="-333375">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nSpc>
                <a:spcPct val="120000"/>
              </a:lnSpc>
              <a:spcBef>
                <a:spcPct val="25000"/>
              </a:spcBef>
              <a:buClr>
                <a:schemeClr val="accent2"/>
              </a:buClr>
              <a:buSzTx/>
              <a:buFont typeface="Wingdings" panose="05000000000000000000" pitchFamily="2" charset="2"/>
              <a:buChar char="§"/>
            </a:pPr>
            <a:r>
              <a:rPr kumimoji="1" lang="zh-CN" altLang="en-US" sz="2600" dirty="0">
                <a:latin typeface="宋体" panose="02010600030101010101" pitchFamily="2" charset="-122"/>
              </a:rPr>
              <a:t>符合以下一项或多项</a:t>
            </a:r>
            <a:r>
              <a:rPr kumimoji="1" lang="en-US" altLang="zh-CN" sz="2600" dirty="0">
                <a:latin typeface="宋体" panose="02010600030101010101" pitchFamily="2" charset="-122"/>
              </a:rPr>
              <a:t>(</a:t>
            </a:r>
            <a:r>
              <a:rPr kumimoji="1" lang="zh-CN" altLang="en-US" sz="2600" b="0" dirty="0">
                <a:latin typeface="Times New Roman" panose="02020603050405020304" pitchFamily="18" charset="0"/>
                <a:ea typeface="黑体" panose="02010609060101010101" pitchFamily="49" charset="-122"/>
              </a:rPr>
              <a:t>罗马</a:t>
            </a:r>
            <a:r>
              <a:rPr kumimoji="1" lang="en-US" altLang="zh-CN" sz="2600" b="0" dirty="0">
                <a:latin typeface="Times New Roman" panose="02020603050405020304" pitchFamily="18" charset="0"/>
                <a:ea typeface="黑体" panose="02010609060101010101" pitchFamily="49" charset="-122"/>
              </a:rPr>
              <a:t>III</a:t>
            </a:r>
            <a:r>
              <a:rPr kumimoji="1" lang="zh-CN" altLang="en-US" sz="2600" b="0" dirty="0">
                <a:latin typeface="Times New Roman" panose="02020603050405020304" pitchFamily="18" charset="0"/>
                <a:ea typeface="黑体" panose="02010609060101010101" pitchFamily="49" charset="-122"/>
              </a:rPr>
              <a:t>标准</a:t>
            </a:r>
            <a:r>
              <a:rPr kumimoji="1" lang="en-US" altLang="zh-CN" sz="2600" dirty="0">
                <a:latin typeface="宋体" panose="02010600030101010101" pitchFamily="2" charset="-122"/>
              </a:rPr>
              <a:t>)</a:t>
            </a:r>
            <a:endParaRPr kumimoji="1" lang="zh-CN" altLang="en-US" sz="2600" dirty="0">
              <a:latin typeface="宋体" panose="02010600030101010101" pitchFamily="2" charset="-122"/>
            </a:endParaRPr>
          </a:p>
          <a:p>
            <a:pPr lvl="1">
              <a:lnSpc>
                <a:spcPct val="120000"/>
              </a:lnSpc>
              <a:spcBef>
                <a:spcPct val="25000"/>
              </a:spcBef>
              <a:buClr>
                <a:schemeClr val="accent2"/>
              </a:buClr>
              <a:buSzTx/>
              <a:buFont typeface="Wingdings" panose="05000000000000000000" pitchFamily="2" charset="2"/>
              <a:buChar char="§"/>
            </a:pPr>
            <a:r>
              <a:rPr kumimoji="1" lang="zh-CN" altLang="en-US" sz="2400" dirty="0">
                <a:latin typeface="宋体" panose="02010600030101010101" pitchFamily="2" charset="-122"/>
              </a:rPr>
              <a:t>餐后饱胀</a:t>
            </a:r>
          </a:p>
          <a:p>
            <a:pPr lvl="1">
              <a:lnSpc>
                <a:spcPct val="120000"/>
              </a:lnSpc>
              <a:spcBef>
                <a:spcPct val="25000"/>
              </a:spcBef>
              <a:buClr>
                <a:schemeClr val="accent2"/>
              </a:buClr>
              <a:buSzTx/>
              <a:buFont typeface="Wingdings" panose="05000000000000000000" pitchFamily="2" charset="2"/>
              <a:buChar char="§"/>
            </a:pPr>
            <a:r>
              <a:rPr kumimoji="1" lang="zh-CN" altLang="en-US" sz="2400" dirty="0">
                <a:latin typeface="宋体" panose="02010600030101010101" pitchFamily="2" charset="-122"/>
              </a:rPr>
              <a:t>早饱</a:t>
            </a:r>
          </a:p>
          <a:p>
            <a:pPr lvl="1">
              <a:lnSpc>
                <a:spcPct val="120000"/>
              </a:lnSpc>
              <a:spcBef>
                <a:spcPct val="25000"/>
              </a:spcBef>
              <a:buClr>
                <a:schemeClr val="accent2"/>
              </a:buClr>
              <a:buSzTx/>
              <a:buFont typeface="Wingdings" panose="05000000000000000000" pitchFamily="2" charset="2"/>
              <a:buChar char="§"/>
            </a:pPr>
            <a:r>
              <a:rPr kumimoji="1" lang="zh-CN" altLang="en-US" sz="2400" dirty="0">
                <a:latin typeface="宋体" panose="02010600030101010101" pitchFamily="2" charset="-122"/>
              </a:rPr>
              <a:t>上腹痛</a:t>
            </a:r>
          </a:p>
          <a:p>
            <a:pPr lvl="1">
              <a:lnSpc>
                <a:spcPct val="120000"/>
              </a:lnSpc>
              <a:spcBef>
                <a:spcPct val="25000"/>
              </a:spcBef>
              <a:buClr>
                <a:schemeClr val="accent2"/>
              </a:buClr>
              <a:buSzTx/>
              <a:buFont typeface="Wingdings" panose="05000000000000000000" pitchFamily="2" charset="2"/>
              <a:buChar char="§"/>
            </a:pPr>
            <a:r>
              <a:rPr kumimoji="1" lang="zh-CN" altLang="en-US" sz="2400" dirty="0">
                <a:latin typeface="宋体" panose="02010600030101010101" pitchFamily="2" charset="-122"/>
              </a:rPr>
              <a:t>上腹烧灼感</a:t>
            </a:r>
          </a:p>
          <a:p>
            <a:pPr>
              <a:lnSpc>
                <a:spcPct val="120000"/>
              </a:lnSpc>
              <a:spcBef>
                <a:spcPct val="25000"/>
              </a:spcBef>
              <a:buClr>
                <a:schemeClr val="accent2"/>
              </a:buClr>
              <a:buSzTx/>
              <a:buFont typeface="Wingdings" panose="05000000000000000000" pitchFamily="2" charset="2"/>
              <a:buChar char="§"/>
            </a:pPr>
            <a:r>
              <a:rPr kumimoji="1" lang="zh-CN" altLang="en-US" sz="2600" dirty="0">
                <a:latin typeface="宋体" panose="02010600030101010101" pitchFamily="2" charset="-122"/>
              </a:rPr>
              <a:t>无可以解释上述症状的器质性疾病证据</a:t>
            </a:r>
          </a:p>
          <a:p>
            <a:pPr>
              <a:lnSpc>
                <a:spcPct val="120000"/>
              </a:lnSpc>
              <a:spcBef>
                <a:spcPct val="25000"/>
              </a:spcBef>
              <a:buClr>
                <a:schemeClr val="accent2"/>
              </a:buClr>
              <a:buSzTx/>
              <a:buFont typeface="Wingdings" panose="05000000000000000000" pitchFamily="2" charset="2"/>
              <a:buChar char="§"/>
            </a:pPr>
            <a:r>
              <a:rPr kumimoji="1" lang="zh-CN" altLang="en-US" sz="2600" dirty="0">
                <a:latin typeface="宋体" panose="02010600030101010101" pitchFamily="2" charset="-122"/>
              </a:rPr>
              <a:t>诊断之前症状出现至少</a:t>
            </a:r>
            <a:r>
              <a:rPr kumimoji="1" lang="en-US" altLang="zh-CN" sz="2600" dirty="0">
                <a:latin typeface="宋体" panose="02010600030101010101" pitchFamily="2" charset="-122"/>
              </a:rPr>
              <a:t>6</a:t>
            </a:r>
            <a:r>
              <a:rPr kumimoji="1" lang="zh-CN" altLang="en-US" sz="2600" dirty="0">
                <a:latin typeface="宋体" panose="02010600030101010101" pitchFamily="2" charset="-122"/>
              </a:rPr>
              <a:t>个月，近</a:t>
            </a:r>
            <a:r>
              <a:rPr kumimoji="1" lang="en-US" altLang="zh-CN" sz="2600" dirty="0">
                <a:latin typeface="宋体" panose="02010600030101010101" pitchFamily="2" charset="-122"/>
              </a:rPr>
              <a:t>3</a:t>
            </a:r>
            <a:r>
              <a:rPr kumimoji="1" lang="zh-CN" altLang="en-US" sz="2600" dirty="0">
                <a:latin typeface="宋体" panose="02010600030101010101" pitchFamily="2" charset="-122"/>
              </a:rPr>
              <a:t>个月满足以上标准</a:t>
            </a:r>
          </a:p>
        </p:txBody>
      </p:sp>
      <p:sp>
        <p:nvSpPr>
          <p:cNvPr id="34819" name="Rectangle 3"/>
          <p:cNvSpPr>
            <a:spLocks noChangeArrowheads="1"/>
          </p:cNvSpPr>
          <p:nvPr/>
        </p:nvSpPr>
        <p:spPr bwMode="auto">
          <a:xfrm>
            <a:off x="685800" y="1044714"/>
            <a:ext cx="762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kumimoji="1" lang="zh-CN" altLang="en-US" sz="4000" dirty="0">
                <a:solidFill>
                  <a:srgbClr val="FF9900"/>
                </a:solidFill>
                <a:latin typeface="Arial" panose="020B0604020202020204" pitchFamily="34" charset="0"/>
                <a:ea typeface="黑体" panose="02010609060101010101" pitchFamily="49" charset="-122"/>
              </a:rPr>
              <a:t>功能性消化不良</a:t>
            </a:r>
            <a:r>
              <a:rPr kumimoji="1" lang="en-US" altLang="zh-CN" sz="4000" dirty="0">
                <a:solidFill>
                  <a:srgbClr val="FF9900"/>
                </a:solidFill>
                <a:latin typeface="Arial" panose="020B0604020202020204" pitchFamily="34" charset="0"/>
                <a:ea typeface="黑体" panose="02010609060101010101" pitchFamily="49" charset="-122"/>
              </a:rPr>
              <a:t>(FD)</a:t>
            </a:r>
            <a:endParaRPr lang="en-US" altLang="zh-CN" sz="3200" dirty="0">
              <a:solidFill>
                <a:schemeClr val="tx2"/>
              </a:solidFill>
              <a:effectLst>
                <a:outerShdw blurRad="38100" dist="38100" dir="2700000" algn="tl">
                  <a:srgbClr val="000000"/>
                </a:outerShdw>
              </a:effectLst>
              <a:latin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7979"/>
    </mc:Choice>
    <mc:Fallback xmlns="">
      <p:transition advTm="3797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23850" y="1447800"/>
            <a:ext cx="8540750" cy="1143000"/>
          </a:xfrm>
        </p:spPr>
        <p:txBody>
          <a:bodyPr>
            <a:normAutofit/>
          </a:bodyPr>
          <a:lstStyle/>
          <a:p>
            <a:pPr algn="ctr" fontAlgn="auto">
              <a:spcAft>
                <a:spcPts val="0"/>
              </a:spcAft>
              <a:defRPr/>
            </a:pPr>
            <a:r>
              <a:rPr lang="en-GB" altLang="zh-CN" sz="3600" b="1" dirty="0">
                <a:solidFill>
                  <a:srgbClr val="FFC000"/>
                </a:solidFill>
                <a:latin typeface="Times New Roman" panose="02020603050405020304" pitchFamily="18" charset="0"/>
                <a:cs typeface="Times New Roman" panose="02020603050405020304" pitchFamily="18" charset="0"/>
              </a:rPr>
              <a:t>Functional Dyspepsia</a:t>
            </a:r>
            <a:r>
              <a:rPr lang="zh-CN" altLang="en-US" sz="3600" b="1" dirty="0">
                <a:solidFill>
                  <a:srgbClr val="FFC000"/>
                </a:solidFill>
                <a:latin typeface="Times New Roman" panose="02020603050405020304" pitchFamily="18" charset="0"/>
                <a:cs typeface="Times New Roman" panose="02020603050405020304" pitchFamily="18" charset="0"/>
              </a:rPr>
              <a:t> </a:t>
            </a:r>
            <a:r>
              <a:rPr lang="en-US" altLang="zh-CN" sz="3600" b="1" dirty="0">
                <a:solidFill>
                  <a:srgbClr val="FFC000"/>
                </a:solidFill>
                <a:latin typeface="Times New Roman" panose="02020603050405020304" pitchFamily="18" charset="0"/>
                <a:cs typeface="Times New Roman" panose="02020603050405020304" pitchFamily="18" charset="0"/>
              </a:rPr>
              <a:t>(</a:t>
            </a:r>
            <a:r>
              <a:rPr kumimoji="1" lang="en-US" altLang="zh-CN" sz="3600" dirty="0">
                <a:solidFill>
                  <a:srgbClr val="FFC000"/>
                </a:solidFill>
                <a:latin typeface="Times New Roman" panose="02020603050405020304" pitchFamily="18" charset="0"/>
                <a:cs typeface="Times New Roman" panose="02020603050405020304" pitchFamily="18" charset="0"/>
              </a:rPr>
              <a:t>Rome Ⅲ </a:t>
            </a:r>
            <a:r>
              <a:rPr kumimoji="1" lang="zh-CN" altLang="en-US" sz="3600" dirty="0">
                <a:solidFill>
                  <a:srgbClr val="FFC000"/>
                </a:solidFill>
                <a:latin typeface="Times New Roman" panose="02020603050405020304" pitchFamily="18" charset="0"/>
                <a:cs typeface="Times New Roman" panose="02020603050405020304" pitchFamily="18" charset="0"/>
              </a:rPr>
              <a:t>分型</a:t>
            </a:r>
            <a:r>
              <a:rPr kumimoji="1" lang="en-US" altLang="zh-CN" sz="3600" dirty="0">
                <a:solidFill>
                  <a:srgbClr val="FFC000"/>
                </a:solidFill>
                <a:latin typeface="Times New Roman" panose="02020603050405020304" pitchFamily="18" charset="0"/>
                <a:cs typeface="Times New Roman" panose="02020603050405020304" pitchFamily="18" charset="0"/>
              </a:rPr>
              <a:t>)</a:t>
            </a:r>
            <a:endParaRPr lang="en-US" altLang="zh-CN" sz="3600" b="1" dirty="0">
              <a:solidFill>
                <a:srgbClr val="FFC000"/>
              </a:solidFill>
              <a:latin typeface="Times New Roman" panose="02020603050405020304" pitchFamily="18" charset="0"/>
              <a:cs typeface="Times New Roman" panose="02020603050405020304" pitchFamily="18" charset="0"/>
            </a:endParaRPr>
          </a:p>
        </p:txBody>
      </p:sp>
      <p:grpSp>
        <p:nvGrpSpPr>
          <p:cNvPr id="2" name="组合 1"/>
          <p:cNvGrpSpPr/>
          <p:nvPr/>
        </p:nvGrpSpPr>
        <p:grpSpPr>
          <a:xfrm>
            <a:off x="446088" y="2598738"/>
            <a:ext cx="8181974" cy="2735262"/>
            <a:chOff x="209550" y="3436938"/>
            <a:chExt cx="8181974" cy="2735262"/>
          </a:xfrm>
        </p:grpSpPr>
        <p:sp>
          <p:nvSpPr>
            <p:cNvPr id="24578" name="Oval 2"/>
            <p:cNvSpPr>
              <a:spLocks noChangeArrowheads="1"/>
            </p:cNvSpPr>
            <p:nvPr/>
          </p:nvSpPr>
          <p:spPr bwMode="auto">
            <a:xfrm>
              <a:off x="2987675" y="3436938"/>
              <a:ext cx="3313113" cy="2735262"/>
            </a:xfrm>
            <a:prstGeom prst="ellipse">
              <a:avLst/>
            </a:prstGeom>
            <a:solidFill>
              <a:schemeClr val="tx2">
                <a:alpha val="72156"/>
              </a:schemeClr>
            </a:solidFill>
            <a:ln>
              <a:noFill/>
            </a:ln>
            <a:effectLst/>
            <a:extLst>
              <a:ext uri="{91240B29-F687-4F45-9708-019B960494DF}">
                <a14:hiddenLine xmlns:a14="http://schemas.microsoft.com/office/drawing/2010/main" w="9525">
                  <a:solidFill>
                    <a:srgbClr val="66FFFF"/>
                  </a:solidFill>
                  <a:rou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nchor="ct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24580" name="Text Box 4"/>
            <p:cNvSpPr txBox="1">
              <a:spLocks noChangeArrowheads="1"/>
            </p:cNvSpPr>
            <p:nvPr/>
          </p:nvSpPr>
          <p:spPr bwMode="auto">
            <a:xfrm>
              <a:off x="4211638" y="3436938"/>
              <a:ext cx="725487" cy="579437"/>
            </a:xfrm>
            <a:prstGeom prst="rect">
              <a:avLst/>
            </a:prstGeom>
            <a:noFill/>
            <a:ln>
              <a:noFill/>
            </a:ln>
            <a:effectLst/>
            <a:extLst>
              <a:ext uri="{909E8E84-426E-40DD-AFC4-6F175D3DCCD1}">
                <a14:hiddenFill xmlns:a14="http://schemas.microsoft.com/office/drawing/2010/main">
                  <a:solidFill>
                    <a:schemeClr val="tx2">
                      <a:alpha val="96077"/>
                    </a:schemeClr>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GB" altLang="zh-CN">
                  <a:solidFill>
                    <a:srgbClr val="CC3300"/>
                  </a:solidFill>
                  <a:latin typeface="Times New Roman" panose="02020603050405020304" pitchFamily="18" charset="0"/>
                </a:rPr>
                <a:t>FD</a:t>
              </a:r>
              <a:endParaRPr lang="en-US" altLang="zh-CN">
                <a:solidFill>
                  <a:srgbClr val="CC3300"/>
                </a:solidFill>
                <a:latin typeface="Times New Roman" panose="02020603050405020304" pitchFamily="18" charset="0"/>
              </a:endParaRPr>
            </a:p>
          </p:txBody>
        </p:sp>
        <p:sp>
          <p:nvSpPr>
            <p:cNvPr id="24581" name="Oval 6"/>
            <p:cNvSpPr>
              <a:spLocks noChangeArrowheads="1"/>
            </p:cNvSpPr>
            <p:nvPr/>
          </p:nvSpPr>
          <p:spPr bwMode="auto">
            <a:xfrm>
              <a:off x="2987675" y="3797300"/>
              <a:ext cx="2160588" cy="2087563"/>
            </a:xfrm>
            <a:prstGeom prst="ellipse">
              <a:avLst/>
            </a:prstGeom>
            <a:gradFill rotWithShape="1">
              <a:gsLst>
                <a:gs pos="0">
                  <a:srgbClr val="66FFFF"/>
                </a:gs>
                <a:gs pos="100000">
                  <a:srgbClr val="2F7676"/>
                </a:gs>
              </a:gsLst>
              <a:path path="shape">
                <a:fillToRect l="50000" t="50000" r="50000" b="50000"/>
              </a:path>
            </a:gradFill>
            <a:ln>
              <a:noFill/>
            </a:ln>
            <a:effectLst/>
            <a:extLst>
              <a:ext uri="{91240B29-F687-4F45-9708-019B960494DF}">
                <a14:hiddenLine xmlns:a14="http://schemas.microsoft.com/office/drawing/2010/main" w="9525">
                  <a:solidFill>
                    <a:srgbClr val="66FFFF"/>
                  </a:solidFill>
                  <a:rou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nchor="ct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endParaRPr lang="zh-CN" altLang="zh-CN" sz="2000">
                <a:latin typeface="Times New Roman" panose="02020603050405020304" pitchFamily="18" charset="0"/>
                <a:ea typeface="黑体" panose="02010609060101010101" pitchFamily="49" charset="-122"/>
              </a:endParaRPr>
            </a:p>
          </p:txBody>
        </p:sp>
        <p:sp>
          <p:nvSpPr>
            <p:cNvPr id="24582" name="Oval 7"/>
            <p:cNvSpPr>
              <a:spLocks noChangeArrowheads="1"/>
            </p:cNvSpPr>
            <p:nvPr/>
          </p:nvSpPr>
          <p:spPr bwMode="auto">
            <a:xfrm>
              <a:off x="4067175" y="3797300"/>
              <a:ext cx="2232025" cy="2087563"/>
            </a:xfrm>
            <a:prstGeom prst="ellipse">
              <a:avLst/>
            </a:prstGeom>
            <a:solidFill>
              <a:schemeClr val="accent1">
                <a:alpha val="63136"/>
              </a:schemeClr>
            </a:solidFill>
            <a:ln>
              <a:noFill/>
            </a:ln>
            <a:effectLst/>
            <a:extLst>
              <a:ext uri="{91240B29-F687-4F45-9708-019B960494DF}">
                <a14:hiddenLine xmlns:a14="http://schemas.microsoft.com/office/drawing/2010/main" w="9525">
                  <a:solidFill>
                    <a:schemeClr val="accent2"/>
                  </a:solidFill>
                  <a:rou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nchor="ct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24583" name="Text Box 8"/>
            <p:cNvSpPr txBox="1">
              <a:spLocks noChangeArrowheads="1"/>
            </p:cNvSpPr>
            <p:nvPr/>
          </p:nvSpPr>
          <p:spPr bwMode="auto">
            <a:xfrm>
              <a:off x="3132138" y="4516438"/>
              <a:ext cx="950912" cy="579437"/>
            </a:xfrm>
            <a:prstGeom prst="rect">
              <a:avLst/>
            </a:prstGeom>
            <a:noFill/>
            <a:ln>
              <a:noFill/>
            </a:ln>
            <a:effectLst/>
            <a:extLst>
              <a:ext uri="{909E8E84-426E-40DD-AFC4-6F175D3DCCD1}">
                <a14:hiddenFill xmlns:a14="http://schemas.microsoft.com/office/drawing/2010/main">
                  <a:gradFill rotWithShape="1">
                    <a:gsLst>
                      <a:gs pos="0">
                        <a:srgbClr val="C0C0C0">
                          <a:alpha val="62999"/>
                        </a:srgbClr>
                      </a:gs>
                      <a:gs pos="100000">
                        <a:srgbClr val="595959"/>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GB" altLang="zh-CN">
                  <a:solidFill>
                    <a:srgbClr val="CC3300"/>
                  </a:solidFill>
                  <a:latin typeface="Times New Roman" panose="02020603050405020304" pitchFamily="18" charset="0"/>
                </a:rPr>
                <a:t>PDS</a:t>
              </a:r>
              <a:endParaRPr lang="en-US" altLang="zh-CN">
                <a:solidFill>
                  <a:srgbClr val="CC3300"/>
                </a:solidFill>
                <a:latin typeface="Times New Roman" panose="02020603050405020304" pitchFamily="18" charset="0"/>
              </a:endParaRPr>
            </a:p>
          </p:txBody>
        </p:sp>
        <p:sp>
          <p:nvSpPr>
            <p:cNvPr id="24584" name="Text Box 9"/>
            <p:cNvSpPr txBox="1">
              <a:spLocks noChangeArrowheads="1"/>
            </p:cNvSpPr>
            <p:nvPr/>
          </p:nvSpPr>
          <p:spPr bwMode="auto">
            <a:xfrm>
              <a:off x="209550" y="3925888"/>
              <a:ext cx="3024188" cy="822325"/>
            </a:xfrm>
            <a:prstGeom prst="rect">
              <a:avLst/>
            </a:prstGeom>
            <a:noFill/>
            <a:ln>
              <a:noFill/>
            </a:ln>
            <a:effectLst/>
            <a:extLst>
              <a:ext uri="{909E8E84-426E-40DD-AFC4-6F175D3DCCD1}">
                <a14:hiddenFill xmlns:a14="http://schemas.microsoft.com/office/drawing/2010/main">
                  <a:solidFill>
                    <a:srgbClr val="66FFFF">
                      <a:alpha val="72156"/>
                    </a:srgbClr>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0"/>
                </a:spcBef>
                <a:buClrTx/>
                <a:buSzTx/>
                <a:buFontTx/>
                <a:buNone/>
              </a:pPr>
              <a:r>
                <a:rPr lang="en-US" altLang="zh-CN" sz="2400" dirty="0">
                  <a:latin typeface="Times New Roman" panose="02020603050405020304" pitchFamily="18" charset="0"/>
                </a:rPr>
                <a:t>Postprandial Distress </a:t>
              </a:r>
            </a:p>
            <a:p>
              <a:pPr algn="ctr">
                <a:spcBef>
                  <a:spcPct val="0"/>
                </a:spcBef>
                <a:buClrTx/>
                <a:buSzTx/>
                <a:buFontTx/>
                <a:buNone/>
              </a:pPr>
              <a:r>
                <a:rPr lang="en-US" altLang="zh-CN" sz="2400" dirty="0">
                  <a:latin typeface="Times New Roman" panose="02020603050405020304" pitchFamily="18" charset="0"/>
                </a:rPr>
                <a:t>Syndrome</a:t>
              </a:r>
            </a:p>
          </p:txBody>
        </p:sp>
        <p:sp>
          <p:nvSpPr>
            <p:cNvPr id="24585" name="Text Box 10"/>
            <p:cNvSpPr txBox="1">
              <a:spLocks noChangeArrowheads="1"/>
            </p:cNvSpPr>
            <p:nvPr/>
          </p:nvSpPr>
          <p:spPr bwMode="auto">
            <a:xfrm>
              <a:off x="5219700" y="4589463"/>
              <a:ext cx="928688" cy="57943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GB" altLang="zh-CN">
                  <a:solidFill>
                    <a:srgbClr val="CC3300"/>
                  </a:solidFill>
                  <a:latin typeface="Times New Roman" panose="02020603050405020304" pitchFamily="18" charset="0"/>
                </a:rPr>
                <a:t>EPS</a:t>
              </a:r>
              <a:endParaRPr lang="en-US" altLang="zh-CN">
                <a:solidFill>
                  <a:srgbClr val="CC3300"/>
                </a:solidFill>
                <a:latin typeface="Times New Roman" panose="02020603050405020304" pitchFamily="18" charset="0"/>
              </a:endParaRPr>
            </a:p>
          </p:txBody>
        </p:sp>
        <p:sp>
          <p:nvSpPr>
            <p:cNvPr id="24586" name="Text Box 11"/>
            <p:cNvSpPr txBox="1">
              <a:spLocks noChangeArrowheads="1"/>
            </p:cNvSpPr>
            <p:nvPr/>
          </p:nvSpPr>
          <p:spPr bwMode="auto">
            <a:xfrm>
              <a:off x="6088062" y="3968750"/>
              <a:ext cx="2303462" cy="822325"/>
            </a:xfrm>
            <a:prstGeom prst="rect">
              <a:avLst/>
            </a:prstGeom>
            <a:noFill/>
            <a:ln>
              <a:noFill/>
            </a:ln>
            <a:effectLst/>
            <a:extLst>
              <a:ext uri="{909E8E84-426E-40DD-AFC4-6F175D3DCCD1}">
                <a14:hiddenFill xmlns:a14="http://schemas.microsoft.com/office/drawing/2010/main">
                  <a:solidFill>
                    <a:srgbClr val="66FFFF">
                      <a:alpha val="72156"/>
                    </a:srgbClr>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US" altLang="zh-CN" sz="2400" dirty="0">
                  <a:latin typeface="Times New Roman" panose="02020603050405020304" pitchFamily="18" charset="0"/>
                </a:rPr>
                <a:t>Epigastric Pain</a:t>
              </a:r>
            </a:p>
            <a:p>
              <a:pPr algn="ctr">
                <a:spcBef>
                  <a:spcPct val="0"/>
                </a:spcBef>
                <a:buClrTx/>
                <a:buSzTx/>
                <a:buFontTx/>
                <a:buNone/>
              </a:pPr>
              <a:r>
                <a:rPr lang="en-US" altLang="zh-CN" sz="2400" dirty="0">
                  <a:latin typeface="Times New Roman" panose="02020603050405020304" pitchFamily="18" charset="0"/>
                </a:rPr>
                <a:t> Syndrome</a:t>
              </a:r>
            </a:p>
          </p:txBody>
        </p:sp>
      </p:gr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28275"/>
    </mc:Choice>
    <mc:Fallback xmlns="">
      <p:transition advTm="2827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p:nvPr>
        </p:nvSpPr>
        <p:spPr>
          <a:xfrm>
            <a:off x="527050" y="762000"/>
            <a:ext cx="8540750" cy="1143000"/>
          </a:xfrm>
        </p:spPr>
        <p:txBody>
          <a:bodyPr/>
          <a:lstStyle/>
          <a:p>
            <a:pPr fontAlgn="auto">
              <a:spcAft>
                <a:spcPts val="0"/>
              </a:spcAft>
              <a:defRPr/>
            </a:pPr>
            <a:r>
              <a:rPr sz="3600" b="1" dirty="0">
                <a:solidFill>
                  <a:srgbClr val="FFFF00"/>
                </a:solidFill>
                <a:latin typeface="黑体" panose="02010609060101010101" pitchFamily="49" charset="-122"/>
                <a:ea typeface="黑体" panose="02010609060101010101" pitchFamily="49" charset="-122"/>
              </a:rPr>
              <a:t>上腹痛综合征</a:t>
            </a:r>
            <a:r>
              <a:rPr lang="en-US" altLang="zh-CN" sz="3600" b="1" dirty="0">
                <a:solidFill>
                  <a:srgbClr val="FFFF00"/>
                </a:solidFill>
                <a:latin typeface="黑体" panose="02010609060101010101" pitchFamily="49" charset="-122"/>
                <a:ea typeface="黑体" panose="02010609060101010101" pitchFamily="49" charset="-122"/>
              </a:rPr>
              <a:t>(</a:t>
            </a:r>
            <a:r>
              <a:rPr lang="en-US" altLang="zh-CN" sz="3600" b="1" dirty="0">
                <a:solidFill>
                  <a:srgbClr val="FFFF00"/>
                </a:solidFill>
                <a:ea typeface="黑体" panose="02010609060101010101" pitchFamily="49" charset="-122"/>
              </a:rPr>
              <a:t>EPS)</a:t>
            </a:r>
            <a:r>
              <a:rPr sz="3600" b="1" dirty="0">
                <a:solidFill>
                  <a:srgbClr val="FFFF00"/>
                </a:solidFill>
                <a:latin typeface="黑体" panose="02010609060101010101" pitchFamily="49" charset="-122"/>
                <a:ea typeface="黑体" panose="02010609060101010101" pitchFamily="49" charset="-122"/>
              </a:rPr>
              <a:t>诊断标准</a:t>
            </a:r>
          </a:p>
        </p:txBody>
      </p:sp>
      <p:sp>
        <p:nvSpPr>
          <p:cNvPr id="26630" name="Rectangle 6"/>
          <p:cNvSpPr>
            <a:spLocks noGrp="1" noChangeArrowheads="1"/>
          </p:cNvSpPr>
          <p:nvPr>
            <p:ph idx="1"/>
          </p:nvPr>
        </p:nvSpPr>
        <p:spPr>
          <a:xfrm>
            <a:off x="609600" y="1905000"/>
            <a:ext cx="8305800" cy="3886200"/>
          </a:xfrm>
        </p:spPr>
        <p:txBody>
          <a:bodyPr/>
          <a:lstStyle/>
          <a:p>
            <a:pPr>
              <a:buFontTx/>
              <a:buNone/>
            </a:pPr>
            <a:r>
              <a:rPr lang="zh-CN" altLang="en-US" sz="2800" b="1" dirty="0">
                <a:solidFill>
                  <a:schemeClr val="tx2"/>
                </a:solidFill>
              </a:rPr>
              <a:t>必须包括以下条件：</a:t>
            </a:r>
          </a:p>
          <a:p>
            <a:pPr>
              <a:buFont typeface="Wingdings" panose="05000000000000000000" pitchFamily="2" charset="2"/>
              <a:buChar char="ü"/>
            </a:pPr>
            <a:r>
              <a:rPr lang="zh-CN" altLang="en-US" sz="2400" b="1" dirty="0">
                <a:solidFill>
                  <a:srgbClr val="FFFF00"/>
                </a:solidFill>
              </a:rPr>
              <a:t>上腹疼痛或烧灼痛，中等程度以上，至少每周</a:t>
            </a:r>
            <a:r>
              <a:rPr lang="en-US" altLang="zh-CN" sz="2400" b="1" dirty="0">
                <a:solidFill>
                  <a:srgbClr val="FFFF00"/>
                </a:solidFill>
              </a:rPr>
              <a:t>1</a:t>
            </a:r>
            <a:r>
              <a:rPr lang="zh-CN" altLang="en-US" sz="2400" b="1" dirty="0">
                <a:solidFill>
                  <a:srgbClr val="FFFF00"/>
                </a:solidFill>
              </a:rPr>
              <a:t>次；</a:t>
            </a:r>
          </a:p>
          <a:p>
            <a:pPr>
              <a:buFont typeface="Wingdings" panose="05000000000000000000" pitchFamily="2" charset="2"/>
              <a:buChar char="ü"/>
            </a:pPr>
            <a:r>
              <a:rPr lang="zh-CN" altLang="en-US" sz="2400" b="1" dirty="0">
                <a:solidFill>
                  <a:srgbClr val="FFFF00"/>
                </a:solidFill>
              </a:rPr>
              <a:t>间断性；</a:t>
            </a:r>
            <a:endParaRPr lang="en-US" altLang="zh-CN" sz="2400" b="1" dirty="0">
              <a:solidFill>
                <a:srgbClr val="FFFF00"/>
              </a:solidFill>
            </a:endParaRPr>
          </a:p>
          <a:p>
            <a:pPr>
              <a:buFont typeface="Wingdings" panose="05000000000000000000" pitchFamily="2" charset="2"/>
              <a:buChar char="ü"/>
            </a:pPr>
            <a:r>
              <a:rPr lang="zh-CN" altLang="en-US" sz="2400" b="1" dirty="0">
                <a:solidFill>
                  <a:srgbClr val="FFFF00"/>
                </a:solidFill>
              </a:rPr>
              <a:t>符合“三不”：</a:t>
            </a:r>
            <a:endParaRPr lang="en-US" altLang="zh-CN" sz="2400" b="1" dirty="0">
              <a:solidFill>
                <a:srgbClr val="FFFF00"/>
              </a:solidFill>
            </a:endParaRPr>
          </a:p>
          <a:p>
            <a:pPr marL="0" indent="0">
              <a:buNone/>
            </a:pPr>
            <a:r>
              <a:rPr lang="en-US" altLang="zh-CN" sz="2400" b="1" dirty="0">
                <a:solidFill>
                  <a:srgbClr val="FFFF00"/>
                </a:solidFill>
                <a:latin typeface="Arial" panose="020B0604020202020204" pitchFamily="34" charset="0"/>
              </a:rPr>
              <a:t>        </a:t>
            </a:r>
            <a:r>
              <a:rPr lang="zh-CN" altLang="en-US" sz="2400" b="1" dirty="0">
                <a:solidFill>
                  <a:srgbClr val="FFC000"/>
                </a:solidFill>
                <a:latin typeface="Arial" panose="020B0604020202020204" pitchFamily="34" charset="0"/>
              </a:rPr>
              <a:t>不</a:t>
            </a:r>
            <a:r>
              <a:rPr lang="zh-CN" altLang="en-US" sz="2400" b="1" dirty="0">
                <a:latin typeface="Arial" panose="020B0604020202020204" pitchFamily="34" charset="0"/>
              </a:rPr>
              <a:t>是全腹痛 </a:t>
            </a:r>
            <a:r>
              <a:rPr lang="en-US" altLang="zh-CN" sz="2400" b="1" dirty="0">
                <a:latin typeface="Arial" panose="020B0604020202020204" pitchFamily="34" charset="0"/>
              </a:rPr>
              <a:t>(</a:t>
            </a:r>
            <a:r>
              <a:rPr lang="zh-CN" altLang="en-US" sz="2400" b="1" dirty="0">
                <a:solidFill>
                  <a:srgbClr val="FFC000"/>
                </a:solidFill>
                <a:latin typeface="Arial" panose="020B0604020202020204" pitchFamily="34" charset="0"/>
              </a:rPr>
              <a:t>不</a:t>
            </a:r>
            <a:r>
              <a:rPr lang="zh-CN" altLang="en-US" sz="2400" b="1" dirty="0">
                <a:latin typeface="Arial" panose="020B0604020202020204" pitchFamily="34" charset="0"/>
              </a:rPr>
              <a:t>位于腹部其他部位或胸部</a:t>
            </a:r>
            <a:r>
              <a:rPr lang="en-US" altLang="zh-CN" sz="2400" b="1" dirty="0">
                <a:latin typeface="Arial" panose="020B0604020202020204" pitchFamily="34" charset="0"/>
              </a:rPr>
              <a:t>)</a:t>
            </a:r>
            <a:r>
              <a:rPr lang="zh-CN" altLang="en-US" sz="2400" b="1" dirty="0">
                <a:latin typeface="Arial" panose="020B0604020202020204" pitchFamily="34" charset="0"/>
              </a:rPr>
              <a:t>；</a:t>
            </a:r>
            <a:endParaRPr lang="en-US" altLang="zh-CN" sz="2400" b="1" dirty="0">
              <a:latin typeface="Arial" panose="020B0604020202020204" pitchFamily="34" charset="0"/>
            </a:endParaRPr>
          </a:p>
          <a:p>
            <a:pPr marL="0" indent="0">
              <a:buNone/>
            </a:pPr>
            <a:r>
              <a:rPr lang="en-US" altLang="zh-CN" sz="2400" b="1" dirty="0">
                <a:latin typeface="Arial" panose="020B0604020202020204" pitchFamily="34" charset="0"/>
              </a:rPr>
              <a:t>        </a:t>
            </a:r>
            <a:r>
              <a:rPr lang="zh-CN" altLang="en-US" sz="2400" b="1" dirty="0">
                <a:latin typeface="Arial" panose="020B0604020202020204" pitchFamily="34" charset="0"/>
              </a:rPr>
              <a:t>排便排气后</a:t>
            </a:r>
            <a:r>
              <a:rPr lang="zh-CN" altLang="en-US" sz="2400" b="1" dirty="0">
                <a:solidFill>
                  <a:srgbClr val="FFC000"/>
                </a:solidFill>
                <a:latin typeface="Arial" panose="020B0604020202020204" pitchFamily="34" charset="0"/>
              </a:rPr>
              <a:t>不</a:t>
            </a:r>
            <a:r>
              <a:rPr lang="zh-CN" altLang="en-US" sz="2400" b="1" dirty="0">
                <a:latin typeface="Arial" panose="020B0604020202020204" pitchFamily="34" charset="0"/>
              </a:rPr>
              <a:t>能缓解；</a:t>
            </a:r>
            <a:endParaRPr lang="en-US" altLang="zh-CN" sz="2400" b="1" dirty="0">
              <a:latin typeface="Arial" panose="020B0604020202020204" pitchFamily="34" charset="0"/>
            </a:endParaRPr>
          </a:p>
          <a:p>
            <a:pPr marL="0" indent="0">
              <a:buNone/>
            </a:pPr>
            <a:r>
              <a:rPr lang="en-US" altLang="zh-CN" sz="2400" b="1" dirty="0">
                <a:solidFill>
                  <a:srgbClr val="FFC000"/>
                </a:solidFill>
                <a:latin typeface="Arial" panose="020B0604020202020204" pitchFamily="34" charset="0"/>
              </a:rPr>
              <a:t>        </a:t>
            </a:r>
            <a:r>
              <a:rPr lang="zh-CN" altLang="en-US" sz="2400" b="1" dirty="0">
                <a:solidFill>
                  <a:srgbClr val="FFC000"/>
                </a:solidFill>
                <a:latin typeface="Arial" panose="020B0604020202020204" pitchFamily="34" charset="0"/>
              </a:rPr>
              <a:t>不</a:t>
            </a:r>
            <a:r>
              <a:rPr lang="zh-CN" altLang="en-US" sz="2400" b="1" dirty="0">
                <a:latin typeface="Arial" panose="020B0604020202020204" pitchFamily="34" charset="0"/>
              </a:rPr>
              <a:t>符合胆囊或</a:t>
            </a:r>
            <a:r>
              <a:rPr lang="en-US" altLang="zh-CN" sz="2400" b="1" dirty="0" err="1">
                <a:latin typeface="Arial" panose="020B0604020202020204" pitchFamily="34" charset="0"/>
              </a:rPr>
              <a:t>oddi</a:t>
            </a:r>
            <a:r>
              <a:rPr lang="zh-CN" altLang="en-US" sz="2400" b="1" dirty="0">
                <a:latin typeface="Arial" panose="020B0604020202020204" pitchFamily="34" charset="0"/>
              </a:rPr>
              <a:t>括约肌疾病诊断标准</a:t>
            </a:r>
            <a:endParaRPr lang="en-US" altLang="zh-CN" sz="2400" b="1" dirty="0">
              <a:latin typeface="Arial" panose="020B0604020202020204" pitchFamily="34" charset="0"/>
            </a:endParaRPr>
          </a:p>
          <a:p>
            <a:pPr>
              <a:buFont typeface="Wingdings" panose="05000000000000000000" pitchFamily="2" charset="2"/>
              <a:buChar char="ü"/>
            </a:pPr>
            <a:r>
              <a:rPr lang="zh-CN" altLang="en-US" sz="2400" b="1" dirty="0">
                <a:solidFill>
                  <a:srgbClr val="FFFF00"/>
                </a:solidFill>
              </a:rPr>
              <a:t>诊断前症状出现至少</a:t>
            </a:r>
            <a:r>
              <a:rPr lang="en-US" altLang="zh-CN" sz="2400" b="1" dirty="0">
                <a:solidFill>
                  <a:srgbClr val="FFFF00"/>
                </a:solidFill>
              </a:rPr>
              <a:t>6</a:t>
            </a:r>
            <a:r>
              <a:rPr lang="zh-CN" altLang="en-US" sz="2400" b="1" dirty="0">
                <a:solidFill>
                  <a:srgbClr val="FFFF00"/>
                </a:solidFill>
              </a:rPr>
              <a:t>个月，近</a:t>
            </a:r>
            <a:r>
              <a:rPr lang="en-US" altLang="zh-CN" sz="2400" b="1" dirty="0">
                <a:solidFill>
                  <a:srgbClr val="FFFF00"/>
                </a:solidFill>
              </a:rPr>
              <a:t>3</a:t>
            </a:r>
            <a:r>
              <a:rPr lang="zh-CN" altLang="en-US" sz="2400" b="1" dirty="0">
                <a:solidFill>
                  <a:srgbClr val="FFFF00"/>
                </a:solidFill>
              </a:rPr>
              <a:t>个月满足以上标准</a:t>
            </a:r>
          </a:p>
          <a:p>
            <a:pPr marL="0" indent="0">
              <a:buNone/>
            </a:pPr>
            <a:endParaRPr lang="zh-CN" altLang="en-US" sz="2400" b="1" dirty="0">
              <a:solidFill>
                <a:srgbClr val="FFFF00"/>
              </a:solidFill>
              <a:latin typeface="Arial" panose="020B0604020202020204" pitchFamily="34" charset="0"/>
            </a:endParaRPr>
          </a:p>
          <a:p>
            <a:pPr algn="ctr">
              <a:spcBef>
                <a:spcPct val="50000"/>
              </a:spcBef>
              <a:buClrTx/>
              <a:buSzTx/>
              <a:buNone/>
            </a:pPr>
            <a:endParaRPr lang="zh-CN" altLang="en-US" sz="2800" dirty="0">
              <a:latin typeface="Arial" panose="020B0604020202020204" pitchFamily="34" charset="0"/>
            </a:endParaRPr>
          </a:p>
          <a:p>
            <a:pPr algn="ctr">
              <a:spcBef>
                <a:spcPct val="50000"/>
              </a:spcBef>
              <a:buClrTx/>
              <a:buSzTx/>
              <a:buFontTx/>
              <a:buNone/>
            </a:pPr>
            <a:endParaRPr lang="zh-CN" altLang="en-US" sz="2400" dirty="0">
              <a:latin typeface="Arial" panose="020B0604020202020204" pitchFamily="34" charset="0"/>
            </a:endParaRPr>
          </a:p>
          <a:p>
            <a:pPr>
              <a:buFont typeface="Wingdings" panose="05000000000000000000" pitchFamily="2" charset="2"/>
              <a:buChar char="ü"/>
            </a:pPr>
            <a:endParaRPr lang="zh-CN" altLang="en-US" sz="2400" dirty="0">
              <a:latin typeface="Arial" panose="020B0604020202020204" pitchFamily="34" charset="0"/>
            </a:endParaRPr>
          </a:p>
          <a:p>
            <a:pPr>
              <a:buFont typeface="Wingdings" panose="05000000000000000000" pitchFamily="2" charset="2"/>
              <a:buChar char="ü"/>
            </a:pPr>
            <a:endParaRPr lang="zh-CN" altLang="en-US" sz="2400" b="1" dirty="0">
              <a:solidFill>
                <a:srgbClr val="FFFF00"/>
              </a:solidFill>
            </a:endParaRPr>
          </a:p>
        </p:txBody>
      </p:sp>
      <p:sp>
        <p:nvSpPr>
          <p:cNvPr id="26631" name="Text Box 10"/>
          <p:cNvSpPr txBox="1">
            <a:spLocks noChangeArrowheads="1"/>
          </p:cNvSpPr>
          <p:nvPr/>
        </p:nvSpPr>
        <p:spPr bwMode="auto">
          <a:xfrm>
            <a:off x="685800" y="5638800"/>
            <a:ext cx="7705725" cy="579438"/>
          </a:xfrm>
          <a:prstGeom prst="rect">
            <a:avLst/>
          </a:prstGeom>
          <a:noFill/>
          <a:ln>
            <a:noFill/>
          </a:ln>
          <a:effectLst/>
          <a:extLst>
            <a:ext uri="{909E8E84-426E-40DD-AFC4-6F175D3DCCD1}">
              <a14:hiddenFill xmlns:a14="http://schemas.microsoft.com/office/drawing/2010/main">
                <a:solidFill>
                  <a:srgbClr val="66FFFF">
                    <a:alpha val="72156"/>
                  </a:srgbClr>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50000"/>
              </a:spcBef>
              <a:buClrTx/>
              <a:buSzTx/>
              <a:buFontTx/>
              <a:buNone/>
            </a:pPr>
            <a:endParaRPr lang="zh-CN" altLang="zh-CN" b="0">
              <a:solidFill>
                <a:schemeClr val="accent2"/>
              </a:solidFill>
              <a:latin typeface="Tahoma" panose="020B0604030504040204" pitchFamily="34"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58687"/>
    </mc:Choice>
    <mc:Fallback xmlns="">
      <p:transition advTm="5868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4967287"/>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r>
              <a:rPr lang="zh-CN" altLang="en-US" sz="2800" dirty="0">
                <a:solidFill>
                  <a:srgbClr val="FFFF00"/>
                </a:solidFill>
                <a:latin typeface="Arial" panose="020B0604020202020204" pitchFamily="34" charset="0"/>
              </a:rPr>
              <a:t>诊断前症状出现至少</a:t>
            </a:r>
            <a:r>
              <a:rPr lang="en-US" altLang="zh-CN" sz="2800" dirty="0">
                <a:solidFill>
                  <a:srgbClr val="FFFF00"/>
                </a:solidFill>
                <a:latin typeface="Arial" panose="020B0604020202020204" pitchFamily="34" charset="0"/>
              </a:rPr>
              <a:t>6</a:t>
            </a:r>
            <a:r>
              <a:rPr lang="zh-CN" altLang="en-US" sz="2800" dirty="0">
                <a:solidFill>
                  <a:srgbClr val="FFFF00"/>
                </a:solidFill>
                <a:latin typeface="Arial" panose="020B0604020202020204" pitchFamily="34" charset="0"/>
              </a:rPr>
              <a:t>个月，近</a:t>
            </a:r>
            <a:r>
              <a:rPr lang="en-US" altLang="zh-CN" sz="2800" dirty="0">
                <a:solidFill>
                  <a:srgbClr val="FFFF00"/>
                </a:solidFill>
                <a:latin typeface="Arial" panose="020B0604020202020204" pitchFamily="34" charset="0"/>
              </a:rPr>
              <a:t>3</a:t>
            </a:r>
            <a:r>
              <a:rPr lang="zh-CN" altLang="en-US" sz="2800" dirty="0">
                <a:solidFill>
                  <a:srgbClr val="FFFF00"/>
                </a:solidFill>
                <a:latin typeface="Arial" panose="020B0604020202020204" pitchFamily="34" charset="0"/>
              </a:rPr>
              <a:t>个月满足以上标准</a:t>
            </a:r>
          </a:p>
        </p:txBody>
      </p:sp>
      <p:sp>
        <p:nvSpPr>
          <p:cNvPr id="25604" name="Text Box 4"/>
          <p:cNvSpPr txBox="1">
            <a:spLocks noChangeArrowheads="1"/>
          </p:cNvSpPr>
          <p:nvPr/>
        </p:nvSpPr>
        <p:spPr bwMode="auto">
          <a:xfrm>
            <a:off x="952500" y="1701225"/>
            <a:ext cx="7658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r>
              <a:rPr lang="zh-CN" altLang="en-US" dirty="0">
                <a:solidFill>
                  <a:srgbClr val="FFFF00"/>
                </a:solidFill>
                <a:latin typeface="Arial" panose="020B0604020202020204" pitchFamily="34" charset="0"/>
                <a:ea typeface="黑体" panose="02010609060101010101" pitchFamily="49" charset="-122"/>
              </a:rPr>
              <a:t>餐后不适综合征 </a:t>
            </a:r>
            <a:r>
              <a:rPr lang="en-US" altLang="zh-CN" dirty="0">
                <a:solidFill>
                  <a:srgbClr val="FFFF00"/>
                </a:solidFill>
                <a:latin typeface="Arial" panose="020B0604020202020204" pitchFamily="34" charset="0"/>
                <a:ea typeface="黑体" panose="02010609060101010101" pitchFamily="49" charset="-122"/>
              </a:rPr>
              <a:t>(PDS) </a:t>
            </a:r>
            <a:r>
              <a:rPr lang="zh-CN" altLang="en-US" dirty="0">
                <a:solidFill>
                  <a:srgbClr val="FFFF00"/>
                </a:solidFill>
                <a:latin typeface="Arial" panose="020B0604020202020204" pitchFamily="34" charset="0"/>
                <a:ea typeface="黑体" panose="02010609060101010101" pitchFamily="49" charset="-122"/>
              </a:rPr>
              <a:t>诊断标准</a:t>
            </a:r>
            <a:endParaRPr lang="zh-CN" altLang="en-US" dirty="0">
              <a:solidFill>
                <a:srgbClr val="FFFF00"/>
              </a:solidFill>
              <a:latin typeface="Arial" panose="020B0604020202020204" pitchFamily="34" charset="0"/>
            </a:endParaRPr>
          </a:p>
        </p:txBody>
      </p:sp>
      <p:sp>
        <p:nvSpPr>
          <p:cNvPr id="25605" name="Text Box 5"/>
          <p:cNvSpPr txBox="1">
            <a:spLocks noChangeArrowheads="1"/>
          </p:cNvSpPr>
          <p:nvPr/>
        </p:nvSpPr>
        <p:spPr bwMode="auto">
          <a:xfrm>
            <a:off x="1066800" y="2659062"/>
            <a:ext cx="3313113" cy="1989138"/>
          </a:xfrm>
          <a:prstGeom prst="rect">
            <a:avLst/>
          </a:prstGeom>
          <a:solidFill>
            <a:srgbClr val="0033CC"/>
          </a:solidFill>
          <a:ln w="9525">
            <a:solidFill>
              <a:schemeClr val="bg2"/>
            </a:solidFill>
            <a:miter lim="800000"/>
          </a:ln>
          <a:effectLst>
            <a:prstShdw prst="shdw13" dist="53882" dir="13500000">
              <a:srgbClr val="99CCFF">
                <a:alpha val="50000"/>
              </a:srgbClr>
            </a:prst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r>
              <a:rPr lang="zh-CN" altLang="en-US" sz="2800" dirty="0">
                <a:solidFill>
                  <a:srgbClr val="FFFF00"/>
                </a:solidFill>
                <a:latin typeface="宋体" panose="02010600030101010101" pitchFamily="2" charset="-122"/>
              </a:rPr>
              <a:t>餐后饱胀不适</a:t>
            </a:r>
          </a:p>
          <a:p>
            <a:pPr>
              <a:lnSpc>
                <a:spcPct val="150000"/>
              </a:lnSpc>
              <a:spcBef>
                <a:spcPct val="50000"/>
              </a:spcBef>
              <a:buClrTx/>
              <a:buSzTx/>
              <a:buFont typeface="Wingdings" panose="05000000000000000000" pitchFamily="2" charset="2"/>
              <a:buChar char="ü"/>
            </a:pPr>
            <a:r>
              <a:rPr lang="zh-CN" altLang="en-US" sz="2400" dirty="0">
                <a:solidFill>
                  <a:srgbClr val="FFFF00"/>
                </a:solidFill>
                <a:latin typeface="宋体" panose="02010600030101010101" pitchFamily="2" charset="-122"/>
              </a:rPr>
              <a:t> 进食正常餐量后</a:t>
            </a:r>
          </a:p>
          <a:p>
            <a:pPr>
              <a:lnSpc>
                <a:spcPct val="150000"/>
              </a:lnSpc>
              <a:spcBef>
                <a:spcPct val="50000"/>
              </a:spcBef>
              <a:buClrTx/>
              <a:buSzTx/>
              <a:buFont typeface="Wingdings" panose="05000000000000000000" pitchFamily="2" charset="2"/>
              <a:buChar char="ü"/>
            </a:pPr>
            <a:r>
              <a:rPr lang="zh-CN" altLang="en-US" sz="2400" dirty="0">
                <a:solidFill>
                  <a:srgbClr val="FFFF00"/>
                </a:solidFill>
                <a:latin typeface="宋体" panose="02010600030101010101" pitchFamily="2" charset="-122"/>
              </a:rPr>
              <a:t> 每周至少发作数次</a:t>
            </a:r>
          </a:p>
        </p:txBody>
      </p:sp>
      <p:sp>
        <p:nvSpPr>
          <p:cNvPr id="25606" name="Text Box 6"/>
          <p:cNvSpPr txBox="1">
            <a:spLocks noChangeArrowheads="1"/>
          </p:cNvSpPr>
          <p:nvPr/>
        </p:nvSpPr>
        <p:spPr bwMode="auto">
          <a:xfrm>
            <a:off x="4368800" y="3233737"/>
            <a:ext cx="647700" cy="5794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r>
              <a:rPr lang="zh-CN" altLang="en-US" dirty="0">
                <a:solidFill>
                  <a:srgbClr val="FFFF00"/>
                </a:solidFill>
                <a:latin typeface="Arial" panose="020B0604020202020204" pitchFamily="34" charset="0"/>
              </a:rPr>
              <a:t>或 </a:t>
            </a:r>
            <a:r>
              <a:rPr lang="zh-CN" altLang="en-US" sz="2000" dirty="0">
                <a:solidFill>
                  <a:srgbClr val="FFFF00"/>
                </a:solidFill>
                <a:latin typeface="Arial" panose="020B0604020202020204" pitchFamily="34" charset="0"/>
              </a:rPr>
              <a:t>   </a:t>
            </a:r>
          </a:p>
        </p:txBody>
      </p:sp>
      <p:sp>
        <p:nvSpPr>
          <p:cNvPr id="25607" name="Text Box 7"/>
          <p:cNvSpPr txBox="1">
            <a:spLocks noChangeArrowheads="1"/>
          </p:cNvSpPr>
          <p:nvPr/>
        </p:nvSpPr>
        <p:spPr bwMode="auto">
          <a:xfrm>
            <a:off x="5181600" y="2659062"/>
            <a:ext cx="3200400" cy="1989138"/>
          </a:xfrm>
          <a:prstGeom prst="rect">
            <a:avLst/>
          </a:prstGeom>
          <a:solidFill>
            <a:srgbClr val="0033CC"/>
          </a:solidFill>
          <a:ln w="9525">
            <a:solidFill>
              <a:schemeClr val="bg2"/>
            </a:solidFill>
            <a:miter lim="800000"/>
          </a:ln>
          <a:effectLst>
            <a:prstShdw prst="shdw13" dist="53882" dir="13500000">
              <a:srgbClr val="99CCFF">
                <a:alpha val="50000"/>
              </a:srgbClr>
            </a:prst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r>
              <a:rPr lang="zh-CN" altLang="en-US" sz="2800" dirty="0">
                <a:solidFill>
                  <a:srgbClr val="FFFF00"/>
                </a:solidFill>
                <a:latin typeface="Arial" panose="020B0604020202020204" pitchFamily="34" charset="0"/>
              </a:rPr>
              <a:t>早饱感</a:t>
            </a:r>
          </a:p>
          <a:p>
            <a:pPr>
              <a:lnSpc>
                <a:spcPct val="150000"/>
              </a:lnSpc>
              <a:spcBef>
                <a:spcPct val="50000"/>
              </a:spcBef>
              <a:buClrTx/>
              <a:buSzTx/>
              <a:buFont typeface="Wingdings" panose="05000000000000000000" pitchFamily="2" charset="2"/>
              <a:buChar char="ü"/>
            </a:pPr>
            <a:r>
              <a:rPr lang="zh-CN" altLang="en-US" sz="2400" dirty="0">
                <a:solidFill>
                  <a:srgbClr val="FFFF00"/>
                </a:solidFill>
                <a:latin typeface="Arial" panose="020B0604020202020204" pitchFamily="34" charset="0"/>
              </a:rPr>
              <a:t>  影响正常进餐量</a:t>
            </a:r>
          </a:p>
          <a:p>
            <a:pPr>
              <a:lnSpc>
                <a:spcPct val="150000"/>
              </a:lnSpc>
              <a:spcBef>
                <a:spcPct val="50000"/>
              </a:spcBef>
              <a:buClrTx/>
              <a:buSzTx/>
              <a:buFont typeface="Wingdings" panose="05000000000000000000" pitchFamily="2" charset="2"/>
              <a:buChar char="ü"/>
            </a:pPr>
            <a:r>
              <a:rPr lang="zh-CN" altLang="en-US" sz="2400" dirty="0">
                <a:solidFill>
                  <a:srgbClr val="FFFF00"/>
                </a:solidFill>
                <a:latin typeface="Arial" panose="020B0604020202020204" pitchFamily="34" charset="0"/>
              </a:rPr>
              <a:t>  每周至少发作数次</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44987"/>
    </mc:Choice>
    <mc:Fallback xmlns="">
      <p:transition advTm="4498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5" name="Rectangle 25"/>
          <p:cNvSpPr>
            <a:spLocks noChangeArrowheads="1"/>
          </p:cNvSpPr>
          <p:nvPr/>
        </p:nvSpPr>
        <p:spPr bwMode="auto">
          <a:xfrm>
            <a:off x="611188" y="838200"/>
            <a:ext cx="7958137" cy="990600"/>
          </a:xfrm>
          <a:prstGeom prst="rect">
            <a:avLst/>
          </a:prstGeom>
          <a:solidFill>
            <a:srgbClr val="000000">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en-US" altLang="zh-CN" sz="4100" dirty="0">
                <a:solidFill>
                  <a:schemeClr val="tx2"/>
                </a:solidFill>
                <a:effectLst>
                  <a:outerShdw blurRad="38100" dist="38100" dir="2700000" algn="tl">
                    <a:srgbClr val="FFFFFF"/>
                  </a:outerShdw>
                </a:effectLst>
                <a:latin typeface="Arial" panose="020B0604020202020204" pitchFamily="34" charset="0"/>
                <a:ea typeface="黑体" panose="02010609060101010101" pitchFamily="49" charset="-122"/>
              </a:rPr>
              <a:t>FD</a:t>
            </a:r>
            <a:r>
              <a:rPr lang="zh-CN" altLang="en-US" sz="4100" dirty="0">
                <a:solidFill>
                  <a:schemeClr val="tx2"/>
                </a:solidFill>
                <a:effectLst>
                  <a:outerShdw blurRad="38100" dist="38100" dir="2700000" algn="tl">
                    <a:srgbClr val="FFFFFF"/>
                  </a:outerShdw>
                </a:effectLst>
                <a:latin typeface="黑体" panose="02010609060101010101" pitchFamily="49" charset="-122"/>
                <a:ea typeface="黑体" panose="02010609060101010101" pitchFamily="49" charset="-122"/>
              </a:rPr>
              <a:t>的发病机制</a:t>
            </a:r>
          </a:p>
        </p:txBody>
      </p:sp>
      <p:grpSp>
        <p:nvGrpSpPr>
          <p:cNvPr id="3" name="组合 2"/>
          <p:cNvGrpSpPr/>
          <p:nvPr/>
        </p:nvGrpSpPr>
        <p:grpSpPr>
          <a:xfrm>
            <a:off x="381000" y="2278063"/>
            <a:ext cx="8420100" cy="4017962"/>
            <a:chOff x="381000" y="2611438"/>
            <a:chExt cx="8420100" cy="4017962"/>
          </a:xfrm>
        </p:grpSpPr>
        <p:sp>
          <p:nvSpPr>
            <p:cNvPr id="5" name="AutoShape 3"/>
            <p:cNvSpPr>
              <a:spLocks noChangeArrowheads="1"/>
            </p:cNvSpPr>
            <p:nvPr/>
          </p:nvSpPr>
          <p:spPr bwMode="gray">
            <a:xfrm>
              <a:off x="2124075" y="3332163"/>
              <a:ext cx="4972050" cy="2311400"/>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w="9525" algn="ctr">
              <a:noFill/>
              <a:miter lim="800000"/>
            </a:ln>
            <a:effectLst/>
          </p:spPr>
          <p:txBody>
            <a:bodyPr wrap="none" anchor="ctr"/>
            <a:lstStyle/>
            <a:p>
              <a:pPr fontAlgn="auto">
                <a:spcBef>
                  <a:spcPts val="0"/>
                </a:spcBef>
                <a:spcAft>
                  <a:spcPts val="0"/>
                </a:spcAft>
                <a:defRPr/>
              </a:pPr>
              <a:endParaRPr lang="zh-CN" altLang="en-US" sz="1800" b="0">
                <a:solidFill>
                  <a:schemeClr val="tx1"/>
                </a:solidFill>
                <a:latin typeface="+mn-lt"/>
                <a:ea typeface="+mn-ea"/>
              </a:endParaRPr>
            </a:p>
          </p:txBody>
        </p:sp>
        <p:sp>
          <p:nvSpPr>
            <p:cNvPr id="6" name="AutoShape 4"/>
            <p:cNvSpPr>
              <a:spLocks noChangeArrowheads="1"/>
            </p:cNvSpPr>
            <p:nvPr/>
          </p:nvSpPr>
          <p:spPr bwMode="gray">
            <a:xfrm>
              <a:off x="1692275" y="2611438"/>
              <a:ext cx="5791200" cy="574675"/>
            </a:xfrm>
            <a:prstGeom prst="roundRect">
              <a:avLst>
                <a:gd name="adj" fmla="val 50000"/>
              </a:avLst>
            </a:prstGeom>
            <a:gradFill rotWithShape="1">
              <a:gsLst>
                <a:gs pos="0">
                  <a:schemeClr val="tx2"/>
                </a:gs>
                <a:gs pos="50000">
                  <a:schemeClr val="tx2">
                    <a:gamma/>
                    <a:tint val="64314"/>
                    <a:invGamma/>
                  </a:schemeClr>
                </a:gs>
                <a:gs pos="100000">
                  <a:schemeClr val="tx2"/>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eaLnBrk="0" fontAlgn="auto" hangingPunct="0">
                <a:spcBef>
                  <a:spcPts val="0"/>
                </a:spcBef>
                <a:spcAft>
                  <a:spcPts val="0"/>
                </a:spcAft>
                <a:defRPr/>
              </a:pPr>
              <a:r>
                <a:rPr lang="zh-CN" altLang="en-US"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功能性消化不良</a:t>
              </a:r>
              <a:endParaRPr lang="en-US" altLang="zh-CN"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27652" name="Text Box 5"/>
            <p:cNvSpPr txBox="1">
              <a:spLocks noChangeArrowheads="1"/>
            </p:cNvSpPr>
            <p:nvPr/>
          </p:nvSpPr>
          <p:spPr bwMode="gray">
            <a:xfrm>
              <a:off x="3203575" y="4124325"/>
              <a:ext cx="2684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800">
                  <a:solidFill>
                    <a:srgbClr val="000099"/>
                  </a:solidFill>
                  <a:latin typeface="黑体" panose="02010609060101010101" pitchFamily="49" charset="-122"/>
                  <a:ea typeface="黑体" panose="02010609060101010101" pitchFamily="49" charset="-122"/>
                </a:rPr>
                <a:t>病理生理学基础</a:t>
              </a:r>
            </a:p>
          </p:txBody>
        </p:sp>
        <p:grpSp>
          <p:nvGrpSpPr>
            <p:cNvPr id="27653" name="Group 7"/>
            <p:cNvGrpSpPr/>
            <p:nvPr/>
          </p:nvGrpSpPr>
          <p:grpSpPr bwMode="auto">
            <a:xfrm>
              <a:off x="381000" y="5097463"/>
              <a:ext cx="1485900" cy="1514475"/>
              <a:chOff x="624" y="1584"/>
              <a:chExt cx="1248" cy="1296"/>
            </a:xfrm>
          </p:grpSpPr>
          <p:grpSp>
            <p:nvGrpSpPr>
              <p:cNvPr id="27677" name="Group 8"/>
              <p:cNvGrpSpPr/>
              <p:nvPr/>
            </p:nvGrpSpPr>
            <p:grpSpPr bwMode="auto">
              <a:xfrm>
                <a:off x="624" y="1584"/>
                <a:ext cx="1248" cy="1296"/>
                <a:chOff x="2016" y="1920"/>
                <a:chExt cx="1680" cy="1680"/>
              </a:xfrm>
            </p:grpSpPr>
            <p:sp>
              <p:nvSpPr>
                <p:cNvPr id="2"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1800" b="0">
                    <a:solidFill>
                      <a:schemeClr val="tx1"/>
                    </a:solidFill>
                    <a:latin typeface="+mn-lt"/>
                    <a:ea typeface="+mn-ea"/>
                  </a:endParaRPr>
                </a:p>
              </p:txBody>
            </p:sp>
            <p:sp>
              <p:nvSpPr>
                <p:cNvPr id="27680" name="Freeform 10"/>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7678" name="Text Box 11"/>
              <p:cNvSpPr txBox="1">
                <a:spLocks noChangeArrowheads="1"/>
              </p:cNvSpPr>
              <p:nvPr/>
            </p:nvSpPr>
            <p:spPr bwMode="gray">
              <a:xfrm>
                <a:off x="748" y="1811"/>
                <a:ext cx="1055"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800" dirty="0">
                    <a:solidFill>
                      <a:srgbClr val="FFFFFF"/>
                    </a:solidFill>
                    <a:latin typeface="黑体" panose="02010609060101010101" pitchFamily="49" charset="-122"/>
                    <a:ea typeface="黑体" panose="02010609060101010101" pitchFamily="49" charset="-122"/>
                  </a:rPr>
                  <a:t>胃肠道</a:t>
                </a:r>
              </a:p>
              <a:p>
                <a:pPr algn="ctr" eaLnBrk="0" hangingPunct="0">
                  <a:spcBef>
                    <a:spcPct val="0"/>
                  </a:spcBef>
                  <a:buClrTx/>
                  <a:buSzTx/>
                  <a:buFontTx/>
                  <a:buNone/>
                </a:pPr>
                <a:r>
                  <a:rPr lang="zh-CN" altLang="en-US" sz="2800" dirty="0">
                    <a:solidFill>
                      <a:srgbClr val="FFFFFF"/>
                    </a:solidFill>
                    <a:latin typeface="黑体" panose="02010609060101010101" pitchFamily="49" charset="-122"/>
                    <a:ea typeface="黑体" panose="02010609060101010101" pitchFamily="49" charset="-122"/>
                  </a:rPr>
                  <a:t>动力</a:t>
                </a:r>
              </a:p>
            </p:txBody>
          </p:sp>
        </p:grpSp>
        <p:grpSp>
          <p:nvGrpSpPr>
            <p:cNvPr id="27654" name="Group 14"/>
            <p:cNvGrpSpPr/>
            <p:nvPr/>
          </p:nvGrpSpPr>
          <p:grpSpPr bwMode="auto">
            <a:xfrm>
              <a:off x="3657600" y="5097463"/>
              <a:ext cx="1749425" cy="1531937"/>
              <a:chOff x="2310" y="1488"/>
              <a:chExt cx="1322" cy="1152"/>
            </a:xfrm>
          </p:grpSpPr>
          <p:grpSp>
            <p:nvGrpSpPr>
              <p:cNvPr id="27673" name="Group 15"/>
              <p:cNvGrpSpPr/>
              <p:nvPr/>
            </p:nvGrpSpPr>
            <p:grpSpPr bwMode="auto">
              <a:xfrm>
                <a:off x="2400" y="1488"/>
                <a:ext cx="1152" cy="1152"/>
                <a:chOff x="2016" y="1920"/>
                <a:chExt cx="1680" cy="1680"/>
              </a:xfrm>
            </p:grpSpPr>
            <p:sp>
              <p:nvSpPr>
                <p:cNvPr id="22" name="Oval 16"/>
                <p:cNvSpPr>
                  <a:spLocks noChangeArrowheads="1"/>
                </p:cNvSpPr>
                <p:nvPr/>
              </p:nvSpPr>
              <p:spPr bwMode="gray">
                <a:xfrm>
                  <a:off x="2016" y="1920"/>
                  <a:ext cx="1678" cy="1680"/>
                </a:xfrm>
                <a:prstGeom prst="ellipse">
                  <a:avLst/>
                </a:prstGeom>
                <a:gradFill rotWithShape="1">
                  <a:gsLst>
                    <a:gs pos="0">
                      <a:schemeClr val="folHlink"/>
                    </a:gs>
                    <a:gs pos="100000">
                      <a:schemeClr val="folHlink">
                        <a:gamma/>
                        <a:shade val="24314"/>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1800" b="0">
                    <a:solidFill>
                      <a:schemeClr val="tx1"/>
                    </a:solidFill>
                    <a:latin typeface="+mn-lt"/>
                    <a:ea typeface="+mn-ea"/>
                  </a:endParaRPr>
                </a:p>
              </p:txBody>
            </p:sp>
            <p:sp>
              <p:nvSpPr>
                <p:cNvPr id="27676" name="Freeform 17"/>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1" name="Text Box 18"/>
              <p:cNvSpPr txBox="1">
                <a:spLocks noChangeArrowheads="1"/>
              </p:cNvSpPr>
              <p:nvPr/>
            </p:nvSpPr>
            <p:spPr bwMode="gray">
              <a:xfrm>
                <a:off x="2310" y="1859"/>
                <a:ext cx="1322" cy="390"/>
              </a:xfrm>
              <a:prstGeom prst="rect">
                <a:avLst/>
              </a:prstGeom>
              <a:noFill/>
              <a:ln w="9525">
                <a:noFill/>
                <a:miter lim="800000"/>
              </a:ln>
              <a:effectLst/>
            </p:spPr>
            <p:txBody>
              <a:bodyPr wrap="none">
                <a:spAutoFit/>
              </a:bodyPr>
              <a:lstStyle/>
              <a:p>
                <a:pPr algn="ctr" eaLnBrk="0" hangingPunct="0">
                  <a:spcBef>
                    <a:spcPct val="0"/>
                  </a:spcBef>
                  <a:defRPr/>
                </a:pPr>
                <a:r>
                  <a:rPr lang="en-US" altLang="zh-CN" dirty="0">
                    <a:solidFill>
                      <a:srgbClr val="FFFFFF"/>
                    </a:solidFill>
                    <a:effectLst>
                      <a:outerShdw blurRad="38100" dist="38100" dir="2700000" algn="tl">
                        <a:srgbClr val="C0C0C0"/>
                      </a:outerShdw>
                    </a:effectLst>
                    <a:latin typeface="Arial" panose="020B0604020202020204" pitchFamily="34" charset="0"/>
                    <a:ea typeface="黑体" panose="02010609060101010101" pitchFamily="49" charset="-122"/>
                    <a:cs typeface="Arial" panose="020B0604020202020204" pitchFamily="34" charset="0"/>
                  </a:rPr>
                  <a:t>  </a:t>
                </a:r>
                <a:r>
                  <a:rPr lang="en-US" altLang="zh-CN" dirty="0" err="1">
                    <a:solidFill>
                      <a:srgbClr val="FFFFFF"/>
                    </a:solidFill>
                    <a:effectLst>
                      <a:outerShdw blurRad="38100" dist="38100" dir="2700000" algn="tl">
                        <a:srgbClr val="C0C0C0"/>
                      </a:outerShdw>
                    </a:effectLst>
                    <a:latin typeface="Arial" panose="020B0604020202020204" pitchFamily="34" charset="0"/>
                    <a:ea typeface="黑体" panose="02010609060101010101" pitchFamily="49" charset="-122"/>
                    <a:cs typeface="Arial" panose="020B0604020202020204" pitchFamily="34" charset="0"/>
                  </a:rPr>
                  <a:t>Hp</a:t>
                </a:r>
                <a:r>
                  <a:rPr lang="zh-CN" altLang="en-US" dirty="0">
                    <a:solidFill>
                      <a:srgbClr val="FFFFFF"/>
                    </a:solidFill>
                    <a:effectLst>
                      <a:outerShdw blurRad="38100" dist="38100" dir="2700000" algn="tl">
                        <a:srgbClr val="C0C0C0"/>
                      </a:outerShdw>
                    </a:effectLst>
                    <a:latin typeface="黑体" panose="02010609060101010101" pitchFamily="49" charset="-122"/>
                    <a:ea typeface="黑体" panose="02010609060101010101" pitchFamily="49" charset="-122"/>
                    <a:cs typeface="Arial" panose="020B0604020202020204" pitchFamily="34" charset="0"/>
                  </a:rPr>
                  <a:t>感染 </a:t>
                </a:r>
                <a:endParaRPr lang="en-US" altLang="zh-CN" dirty="0">
                  <a:solidFill>
                    <a:srgbClr val="FFFFFF"/>
                  </a:solidFill>
                  <a:effectLst>
                    <a:outerShdw blurRad="38100" dist="38100" dir="2700000" algn="tl">
                      <a:srgbClr val="C0C0C0"/>
                    </a:outerShdw>
                  </a:effectLst>
                  <a:latin typeface="黑体" panose="02010609060101010101" pitchFamily="49" charset="-122"/>
                  <a:ea typeface="黑体" panose="02010609060101010101" pitchFamily="49" charset="-122"/>
                  <a:cs typeface="Arial" panose="020B0604020202020204" pitchFamily="34" charset="0"/>
                </a:endParaRPr>
              </a:p>
            </p:txBody>
          </p:sp>
        </p:grpSp>
        <p:grpSp>
          <p:nvGrpSpPr>
            <p:cNvPr id="27655" name="Group 33"/>
            <p:cNvGrpSpPr/>
            <p:nvPr/>
          </p:nvGrpSpPr>
          <p:grpSpPr bwMode="auto">
            <a:xfrm>
              <a:off x="2057400" y="5097463"/>
              <a:ext cx="1524000" cy="1520825"/>
              <a:chOff x="1776" y="2764"/>
              <a:chExt cx="960" cy="958"/>
            </a:xfrm>
          </p:grpSpPr>
          <p:grpSp>
            <p:nvGrpSpPr>
              <p:cNvPr id="27669" name="Group 21"/>
              <p:cNvGrpSpPr/>
              <p:nvPr/>
            </p:nvGrpSpPr>
            <p:grpSpPr bwMode="auto">
              <a:xfrm>
                <a:off x="1776" y="2764"/>
                <a:ext cx="960" cy="958"/>
                <a:chOff x="2015" y="1920"/>
                <a:chExt cx="1679" cy="1680"/>
              </a:xfrm>
            </p:grpSpPr>
            <p:sp>
              <p:nvSpPr>
                <p:cNvPr id="18" name="Oval 22"/>
                <p:cNvSpPr>
                  <a:spLocks noChangeArrowheads="1"/>
                </p:cNvSpPr>
                <p:nvPr/>
              </p:nvSpPr>
              <p:spPr bwMode="gray">
                <a:xfrm>
                  <a:off x="2015" y="1920"/>
                  <a:ext cx="1679" cy="1680"/>
                </a:xfrm>
                <a:prstGeom prst="ellipse">
                  <a:avLst/>
                </a:prstGeom>
                <a:gradFill rotWithShape="1">
                  <a:gsLst>
                    <a:gs pos="0">
                      <a:schemeClr val="hlink"/>
                    </a:gs>
                    <a:gs pos="100000">
                      <a:schemeClr val="hlink">
                        <a:gamma/>
                        <a:shade val="51373"/>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1800" b="0">
                    <a:solidFill>
                      <a:schemeClr val="tx1"/>
                    </a:solidFill>
                    <a:latin typeface="+mn-lt"/>
                    <a:ea typeface="+mn-ea"/>
                  </a:endParaRPr>
                </a:p>
              </p:txBody>
            </p:sp>
            <p:sp>
              <p:nvSpPr>
                <p:cNvPr id="19" name="Freeform 23"/>
                <p:cNvSpPr/>
                <p:nvPr/>
              </p:nvSpPr>
              <p:spPr bwMode="gray">
                <a:xfrm>
                  <a:off x="2209" y="1948"/>
                  <a:ext cx="1294"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ln>
                <a:effectLst/>
              </p:spPr>
              <p:txBody>
                <a:bodyPr/>
                <a:lstStyle/>
                <a:p>
                  <a:pPr fontAlgn="auto">
                    <a:spcBef>
                      <a:spcPts val="0"/>
                    </a:spcBef>
                    <a:spcAft>
                      <a:spcPts val="0"/>
                    </a:spcAft>
                    <a:defRPr/>
                  </a:pPr>
                  <a:endParaRPr lang="zh-CN" altLang="en-US" sz="1800" b="0">
                    <a:solidFill>
                      <a:schemeClr val="tx1"/>
                    </a:solidFill>
                    <a:latin typeface="+mn-lt"/>
                    <a:ea typeface="+mn-ea"/>
                  </a:endParaRPr>
                </a:p>
              </p:txBody>
            </p:sp>
          </p:grpSp>
          <p:sp>
            <p:nvSpPr>
              <p:cNvPr id="27670" name="Text Box 24"/>
              <p:cNvSpPr txBox="1">
                <a:spLocks noChangeArrowheads="1"/>
              </p:cNvSpPr>
              <p:nvPr/>
            </p:nvSpPr>
            <p:spPr bwMode="gray">
              <a:xfrm>
                <a:off x="1824" y="3084"/>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800" dirty="0">
                    <a:solidFill>
                      <a:srgbClr val="FFFFFF"/>
                    </a:solidFill>
                    <a:latin typeface="黑体" panose="02010609060101010101" pitchFamily="49" charset="-122"/>
                    <a:ea typeface="黑体" panose="02010609060101010101" pitchFamily="49" charset="-122"/>
                  </a:rPr>
                  <a:t>酸分泌</a:t>
                </a:r>
              </a:p>
            </p:txBody>
          </p:sp>
        </p:grpSp>
        <p:grpSp>
          <p:nvGrpSpPr>
            <p:cNvPr id="27656" name="Group 34"/>
            <p:cNvGrpSpPr/>
            <p:nvPr/>
          </p:nvGrpSpPr>
          <p:grpSpPr bwMode="auto">
            <a:xfrm>
              <a:off x="5486400" y="5097463"/>
              <a:ext cx="1747838" cy="1520825"/>
              <a:chOff x="3030" y="2736"/>
              <a:chExt cx="1101" cy="958"/>
            </a:xfrm>
          </p:grpSpPr>
          <p:grpSp>
            <p:nvGrpSpPr>
              <p:cNvPr id="27665" name="Group 27"/>
              <p:cNvGrpSpPr/>
              <p:nvPr/>
            </p:nvGrpSpPr>
            <p:grpSpPr bwMode="auto">
              <a:xfrm>
                <a:off x="3072" y="2736"/>
                <a:ext cx="960" cy="958"/>
                <a:chOff x="2016" y="1920"/>
                <a:chExt cx="1680" cy="1680"/>
              </a:xfrm>
            </p:grpSpPr>
            <p:sp>
              <p:nvSpPr>
                <p:cNvPr id="14" name="Oval 28"/>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1800" b="0">
                    <a:solidFill>
                      <a:schemeClr val="tx1"/>
                    </a:solidFill>
                    <a:latin typeface="+mn-lt"/>
                    <a:ea typeface="+mn-ea"/>
                  </a:endParaRPr>
                </a:p>
              </p:txBody>
            </p:sp>
            <p:sp>
              <p:nvSpPr>
                <p:cNvPr id="15" name="Freeform 29"/>
                <p:cNvSpPr/>
                <p:nvPr/>
              </p:nvSpPr>
              <p:spPr bwMode="gray">
                <a:xfrm>
                  <a:off x="2209" y="1948"/>
                  <a:ext cx="1295"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ln>
                <a:effectLst/>
              </p:spPr>
              <p:txBody>
                <a:bodyPr/>
                <a:lstStyle/>
                <a:p>
                  <a:pPr fontAlgn="auto">
                    <a:spcBef>
                      <a:spcPts val="0"/>
                    </a:spcBef>
                    <a:spcAft>
                      <a:spcPts val="0"/>
                    </a:spcAft>
                    <a:defRPr/>
                  </a:pPr>
                  <a:endParaRPr lang="zh-CN" altLang="en-US" sz="1800" b="0">
                    <a:solidFill>
                      <a:schemeClr val="tx1"/>
                    </a:solidFill>
                    <a:latin typeface="+mn-lt"/>
                    <a:ea typeface="+mn-ea"/>
                  </a:endParaRPr>
                </a:p>
              </p:txBody>
            </p:sp>
          </p:grpSp>
          <p:sp>
            <p:nvSpPr>
              <p:cNvPr id="27666" name="Text Box 30"/>
              <p:cNvSpPr txBox="1">
                <a:spLocks noChangeArrowheads="1"/>
              </p:cNvSpPr>
              <p:nvPr/>
            </p:nvSpPr>
            <p:spPr bwMode="gray">
              <a:xfrm>
                <a:off x="3030" y="3047"/>
                <a:ext cx="11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800" dirty="0">
                    <a:solidFill>
                      <a:srgbClr val="FFFFFF"/>
                    </a:solidFill>
                    <a:latin typeface="黑体" panose="02010609060101010101" pitchFamily="49" charset="-122"/>
                    <a:ea typeface="黑体" panose="02010609060101010101" pitchFamily="49" charset="-122"/>
                  </a:rPr>
                  <a:t>内脏感觉</a:t>
                </a:r>
              </a:p>
            </p:txBody>
          </p:sp>
        </p:grpSp>
        <p:grpSp>
          <p:nvGrpSpPr>
            <p:cNvPr id="27658" name="Group 7"/>
            <p:cNvGrpSpPr/>
            <p:nvPr/>
          </p:nvGrpSpPr>
          <p:grpSpPr bwMode="auto">
            <a:xfrm>
              <a:off x="7315200" y="5097463"/>
              <a:ext cx="1485900" cy="1514475"/>
              <a:chOff x="624" y="1584"/>
              <a:chExt cx="1248" cy="1296"/>
            </a:xfrm>
          </p:grpSpPr>
          <p:grpSp>
            <p:nvGrpSpPr>
              <p:cNvPr id="27661" name="Group 8"/>
              <p:cNvGrpSpPr/>
              <p:nvPr/>
            </p:nvGrpSpPr>
            <p:grpSpPr bwMode="auto">
              <a:xfrm>
                <a:off x="624" y="1584"/>
                <a:ext cx="1248" cy="1296"/>
                <a:chOff x="2016" y="1920"/>
                <a:chExt cx="1680" cy="1680"/>
              </a:xfrm>
            </p:grpSpPr>
            <p:sp>
              <p:nvSpPr>
                <p:cNvPr id="26"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1800" b="0">
                    <a:solidFill>
                      <a:schemeClr val="tx1"/>
                    </a:solidFill>
                    <a:latin typeface="+mn-lt"/>
                    <a:ea typeface="+mn-ea"/>
                  </a:endParaRPr>
                </a:p>
              </p:txBody>
            </p:sp>
            <p:sp>
              <p:nvSpPr>
                <p:cNvPr id="27664" name="Freeform 10"/>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7662" name="Text Box 11"/>
              <p:cNvSpPr txBox="1">
                <a:spLocks noChangeArrowheads="1"/>
              </p:cNvSpPr>
              <p:nvPr/>
            </p:nvSpPr>
            <p:spPr bwMode="gray">
              <a:xfrm>
                <a:off x="893" y="1849"/>
                <a:ext cx="755"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800" dirty="0">
                    <a:solidFill>
                      <a:srgbClr val="FFFFFF"/>
                    </a:solidFill>
                    <a:latin typeface="黑体" panose="02010609060101010101" pitchFamily="49" charset="-122"/>
                    <a:ea typeface="黑体" panose="02010609060101010101" pitchFamily="49" charset="-122"/>
                  </a:rPr>
                  <a:t>精神</a:t>
                </a:r>
              </a:p>
              <a:p>
                <a:pPr algn="ctr" eaLnBrk="0" hangingPunct="0">
                  <a:spcBef>
                    <a:spcPct val="0"/>
                  </a:spcBef>
                  <a:buClrTx/>
                  <a:buSzTx/>
                  <a:buFontTx/>
                  <a:buNone/>
                </a:pPr>
                <a:r>
                  <a:rPr lang="zh-CN" altLang="en-US" sz="2800" dirty="0">
                    <a:solidFill>
                      <a:srgbClr val="FFFFFF"/>
                    </a:solidFill>
                    <a:latin typeface="黑体" panose="02010609060101010101" pitchFamily="49" charset="-122"/>
                    <a:ea typeface="黑体" panose="02010609060101010101" pitchFamily="49" charset="-122"/>
                  </a:rPr>
                  <a:t>心理</a:t>
                </a:r>
              </a:p>
            </p:txBody>
          </p:sp>
        </p:grpSp>
      </p:gr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 name="TextBox 31"/>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2275"/>
    </mc:Choice>
    <mc:Fallback xmlns="">
      <p:transition advTm="3227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219200"/>
            <a:ext cx="9144000" cy="627062"/>
          </a:xfrm>
        </p:spPr>
        <p:txBody>
          <a:bodyPr>
            <a:normAutofit fontScale="90000"/>
          </a:bodyPr>
          <a:lstStyle/>
          <a:p>
            <a:pPr algn="ctr" fontAlgn="auto">
              <a:spcAft>
                <a:spcPts val="0"/>
              </a:spcAft>
              <a:defRPr/>
            </a:pPr>
            <a:r>
              <a:rPr lang="en-US" altLang="zh-CN" sz="4000" b="1" dirty="0">
                <a:solidFill>
                  <a:srgbClr val="FFC000"/>
                </a:solidFill>
              </a:rPr>
              <a:t>FD</a:t>
            </a:r>
            <a:r>
              <a:rPr sz="4000" b="1" dirty="0">
                <a:solidFill>
                  <a:srgbClr val="FFC000"/>
                </a:solidFill>
                <a:ea typeface="黑体" panose="02010609060101010101" pitchFamily="49" charset="-122"/>
              </a:rPr>
              <a:t>与幽门螺杆菌感染</a:t>
            </a:r>
          </a:p>
        </p:txBody>
      </p:sp>
      <p:sp>
        <p:nvSpPr>
          <p:cNvPr id="34819" name="Rectangle 3"/>
          <p:cNvSpPr>
            <a:spLocks noGrp="1" noChangeArrowheads="1"/>
          </p:cNvSpPr>
          <p:nvPr>
            <p:ph idx="1"/>
          </p:nvPr>
        </p:nvSpPr>
        <p:spPr>
          <a:xfrm>
            <a:off x="533400" y="4404492"/>
            <a:ext cx="8169196" cy="1310508"/>
          </a:xfrm>
        </p:spPr>
        <p:txBody>
          <a:bodyPr/>
          <a:lstStyle/>
          <a:p>
            <a:pPr marL="0" indent="0" algn="ctr">
              <a:lnSpc>
                <a:spcPct val="120000"/>
              </a:lnSpc>
              <a:buClr>
                <a:srgbClr val="FF0000"/>
              </a:buClr>
              <a:buNone/>
            </a:pPr>
            <a:r>
              <a:rPr lang="en-US" altLang="zh-CN" sz="2300" b="1" dirty="0">
                <a:ea typeface="黑体" panose="02010609060101010101" pitchFamily="49" charset="-122"/>
              </a:rPr>
              <a:t>FD</a:t>
            </a:r>
            <a:r>
              <a:rPr lang="zh-CN" altLang="en-US" sz="2300" b="1" dirty="0">
                <a:latin typeface="黑体" panose="02010609060101010101" pitchFamily="49" charset="-122"/>
                <a:ea typeface="黑体" panose="02010609060101010101" pitchFamily="49" charset="-122"/>
              </a:rPr>
              <a:t>患者幽门螺杆菌检出率：</a:t>
            </a:r>
            <a:r>
              <a:rPr lang="en-US" altLang="zh-CN" sz="2300" b="1" dirty="0">
                <a:latin typeface="黑体" panose="02010609060101010101" pitchFamily="49" charset="-122"/>
                <a:ea typeface="黑体" panose="02010609060101010101" pitchFamily="49" charset="-122"/>
              </a:rPr>
              <a:t>65%~75%</a:t>
            </a:r>
            <a:r>
              <a:rPr lang="zh-CN" altLang="en-US" sz="2300" b="1" dirty="0">
                <a:latin typeface="黑体" panose="02010609060101010101" pitchFamily="49" charset="-122"/>
                <a:ea typeface="黑体" panose="02010609060101010101" pitchFamily="49" charset="-122"/>
              </a:rPr>
              <a:t>； 根除</a:t>
            </a:r>
            <a:r>
              <a:rPr lang="en-US" altLang="zh-CN" sz="2300" b="1" dirty="0" err="1">
                <a:latin typeface="黑体" panose="02010609060101010101" pitchFamily="49" charset="-122"/>
                <a:ea typeface="黑体" panose="02010609060101010101" pitchFamily="49" charset="-122"/>
              </a:rPr>
              <a:t>Hp</a:t>
            </a:r>
            <a:r>
              <a:rPr lang="zh-CN" altLang="en-US" sz="2300" b="1" dirty="0">
                <a:latin typeface="黑体" panose="02010609060101010101" pitchFamily="49" charset="-122"/>
                <a:ea typeface="黑体" panose="02010609060101010101" pitchFamily="49" charset="-122"/>
              </a:rPr>
              <a:t>可使部分</a:t>
            </a:r>
            <a:r>
              <a:rPr lang="en-US" altLang="zh-CN" sz="2300" b="1" dirty="0">
                <a:latin typeface="黑体" panose="02010609060101010101" pitchFamily="49" charset="-122"/>
                <a:ea typeface="黑体" panose="02010609060101010101" pitchFamily="49" charset="-122"/>
              </a:rPr>
              <a:t>FD</a:t>
            </a:r>
            <a:r>
              <a:rPr lang="zh-CN" altLang="en-US" sz="2300" b="1" dirty="0">
                <a:latin typeface="黑体" panose="02010609060101010101" pitchFamily="49" charset="-122"/>
                <a:ea typeface="黑体" panose="02010609060101010101" pitchFamily="49" charset="-122"/>
              </a:rPr>
              <a:t>患者症状得到长期改善；消化不良症状明显的患者可能 </a:t>
            </a:r>
            <a:r>
              <a:rPr lang="en-US" altLang="zh-CN" sz="2300" b="1" dirty="0" err="1">
                <a:latin typeface="黑体" panose="02010609060101010101" pitchFamily="49" charset="-122"/>
                <a:ea typeface="黑体" panose="02010609060101010101" pitchFamily="49" charset="-122"/>
              </a:rPr>
              <a:t>H</a:t>
            </a:r>
            <a:r>
              <a:rPr lang="en-US" altLang="zh-CN" sz="2300" b="1" i="1" dirty="0" err="1">
                <a:latin typeface="黑体" panose="02010609060101010101" pitchFamily="49" charset="-122"/>
                <a:ea typeface="黑体" panose="02010609060101010101" pitchFamily="49" charset="-122"/>
              </a:rPr>
              <a:t>p</a:t>
            </a:r>
            <a:r>
              <a:rPr lang="en-US" altLang="zh-CN" sz="2300" b="1" dirty="0">
                <a:latin typeface="黑体" panose="02010609060101010101" pitchFamily="49" charset="-122"/>
                <a:ea typeface="黑体" panose="02010609060101010101" pitchFamily="49" charset="-122"/>
              </a:rPr>
              <a:t>(</a:t>
            </a:r>
            <a:r>
              <a:rPr lang="zh-CN" altLang="en-US" sz="2300" b="1" dirty="0">
                <a:latin typeface="黑体" panose="02010609060101010101" pitchFamily="49" charset="-122"/>
                <a:ea typeface="黑体" panose="02010609060101010101" pitchFamily="49" charset="-122"/>
              </a:rPr>
              <a:t>－</a:t>
            </a:r>
            <a:r>
              <a:rPr lang="en-US" altLang="zh-CN" sz="2300" b="1" dirty="0">
                <a:latin typeface="黑体" panose="02010609060101010101" pitchFamily="49" charset="-122"/>
                <a:ea typeface="黑体" panose="02010609060101010101" pitchFamily="49" charset="-122"/>
              </a:rPr>
              <a:t>)</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16800" cy="205740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9844"/>
    </mc:Choice>
    <mc:Fallback xmlns="">
      <p:transition advTm="3984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sz="half" idx="1"/>
          </p:nvPr>
        </p:nvSpPr>
        <p:spPr>
          <a:xfrm>
            <a:off x="755650" y="2362200"/>
            <a:ext cx="7962900" cy="1219200"/>
          </a:xfrm>
        </p:spPr>
        <p:txBody>
          <a:bodyPr/>
          <a:lstStyle/>
          <a:p>
            <a:pPr>
              <a:lnSpc>
                <a:spcPct val="120000"/>
              </a:lnSpc>
              <a:buClr>
                <a:srgbClr val="FF0000"/>
              </a:buClr>
              <a:buFont typeface="Wingdings" panose="05000000000000000000" pitchFamily="2" charset="2"/>
              <a:buChar char="§"/>
            </a:pPr>
            <a:r>
              <a:rPr lang="en-US" altLang="zh-CN" sz="2800" b="1" dirty="0">
                <a:ea typeface="黑体" panose="02010609060101010101" pitchFamily="49" charset="-122"/>
              </a:rPr>
              <a:t>FD</a:t>
            </a:r>
            <a:r>
              <a:rPr lang="zh-CN" altLang="en-US" sz="2800" b="1" dirty="0">
                <a:latin typeface="黑体" panose="02010609060101010101" pitchFamily="49" charset="-122"/>
                <a:ea typeface="黑体" panose="02010609060101010101" pitchFamily="49" charset="-122"/>
              </a:rPr>
              <a:t>患者焦虑、抑郁和疑病评分高于正常人</a:t>
            </a:r>
          </a:p>
          <a:p>
            <a:pPr>
              <a:lnSpc>
                <a:spcPct val="120000"/>
              </a:lnSpc>
              <a:buClr>
                <a:srgbClr val="FF0000"/>
              </a:buClr>
              <a:buFont typeface="Wingdings" panose="05000000000000000000" pitchFamily="2" charset="2"/>
              <a:buChar char="§"/>
            </a:pPr>
            <a:r>
              <a:rPr lang="en-US" altLang="zh-CN" sz="2800" b="1" dirty="0">
                <a:latin typeface="黑体" panose="02010609060101010101" pitchFamily="49" charset="-122"/>
                <a:ea typeface="黑体" panose="02010609060101010101" pitchFamily="49" charset="-122"/>
              </a:rPr>
              <a:t>26.3%</a:t>
            </a:r>
            <a:r>
              <a:rPr lang="zh-CN" altLang="en-US" sz="2800" b="1" dirty="0">
                <a:latin typeface="黑体" panose="02010609060101010101" pitchFamily="49" charset="-122"/>
                <a:ea typeface="黑体" panose="02010609060101010101" pitchFamily="49" charset="-122"/>
              </a:rPr>
              <a:t>有焦虑情绪，</a:t>
            </a:r>
            <a:r>
              <a:rPr lang="en-US" altLang="zh-CN" sz="2800" b="1" dirty="0">
                <a:latin typeface="黑体" panose="02010609060101010101" pitchFamily="49" charset="-122"/>
                <a:ea typeface="黑体" panose="02010609060101010101" pitchFamily="49" charset="-122"/>
              </a:rPr>
              <a:t>31.7%</a:t>
            </a:r>
            <a:r>
              <a:rPr lang="zh-CN" altLang="en-US" sz="2800" b="1" dirty="0">
                <a:latin typeface="黑体" panose="02010609060101010101" pitchFamily="49" charset="-122"/>
                <a:ea typeface="黑体" panose="02010609060101010101" pitchFamily="49" charset="-122"/>
              </a:rPr>
              <a:t>有抑郁情绪</a:t>
            </a:r>
          </a:p>
        </p:txBody>
      </p:sp>
      <p:graphicFrame>
        <p:nvGraphicFramePr>
          <p:cNvPr id="53252" name="Group 4"/>
          <p:cNvGraphicFramePr>
            <a:graphicFrameLocks noGrp="1"/>
          </p:cNvGraphicFramePr>
          <p:nvPr>
            <p:ph sz="half" idx="2"/>
          </p:nvPr>
        </p:nvGraphicFramePr>
        <p:xfrm>
          <a:off x="755650" y="4084280"/>
          <a:ext cx="7921625" cy="1402120"/>
        </p:xfrm>
        <a:graphic>
          <a:graphicData uri="http://schemas.openxmlformats.org/drawingml/2006/table">
            <a:tbl>
              <a:tblPr/>
              <a:tblGrid>
                <a:gridCol w="1836738">
                  <a:extLst>
                    <a:ext uri="{9D8B030D-6E8A-4147-A177-3AD203B41FA5}">
                      <a16:colId xmlns:a16="http://schemas.microsoft.com/office/drawing/2014/main" val="20000"/>
                    </a:ext>
                  </a:extLst>
                </a:gridCol>
                <a:gridCol w="2771775">
                  <a:extLst>
                    <a:ext uri="{9D8B030D-6E8A-4147-A177-3AD203B41FA5}">
                      <a16:colId xmlns:a16="http://schemas.microsoft.com/office/drawing/2014/main" val="20001"/>
                    </a:ext>
                  </a:extLst>
                </a:gridCol>
                <a:gridCol w="3313112">
                  <a:extLst>
                    <a:ext uri="{9D8B030D-6E8A-4147-A177-3AD203B41FA5}">
                      <a16:colId xmlns:a16="http://schemas.microsoft.com/office/drawing/2014/main" val="20002"/>
                    </a:ext>
                  </a:extLst>
                </a:gridCol>
              </a:tblGrid>
              <a:tr h="331042">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cs typeface="Times New Roman" panose="02020603050405020304" pitchFamily="18" charset="0"/>
                        </a:rPr>
                        <a:t>Investigator </a:t>
                      </a:r>
                      <a:endPar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endParaRP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cs typeface="Times New Roman" panose="02020603050405020304" pitchFamily="18" charset="0"/>
                        </a:rPr>
                        <a:t>Design</a:t>
                      </a:r>
                      <a:endPar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endParaRP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cs typeface="Times New Roman" panose="02020603050405020304" pitchFamily="18" charset="0"/>
                        </a:rPr>
                        <a:t>Results</a:t>
                      </a:r>
                      <a:endPar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endParaRP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042">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Zhang ZX, et al</a:t>
                      </a: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FD =130   HS  =110</a:t>
                      </a: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1000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Negative event affects psychological health in FD</a:t>
                      </a: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690">
                <a:tc v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LES</a:t>
                      </a:r>
                      <a:r>
                        <a:rPr kumimoji="0" lang="zh-CN" altLang="en-US"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a:t>
                      </a: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SAS</a:t>
                      </a:r>
                      <a:r>
                        <a:rPr kumimoji="0" lang="zh-CN" altLang="en-US"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a:t>
                      </a:r>
                      <a:r>
                        <a:rPr kumimoji="0" lang="en-US" altLang="zh-CN" sz="2000" b="1" i="0" u="none" strike="noStrike" cap="none" normalizeH="0" baseline="0" dirty="0">
                          <a:ln>
                            <a:noFill/>
                          </a:ln>
                          <a:solidFill>
                            <a:srgbClr val="FFC000"/>
                          </a:solidFill>
                          <a:effectLst/>
                          <a:latin typeface="Arial" panose="020B0604020202020204" pitchFamily="34" charset="0"/>
                          <a:ea typeface="宋体" panose="02010600030101010101" pitchFamily="2" charset="-122"/>
                        </a:rPr>
                        <a:t>SDS </a:t>
                      </a:r>
                    </a:p>
                  </a:txBody>
                  <a:tcPr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2"/>
                  </a:ext>
                </a:extLst>
              </a:tr>
            </a:tbl>
          </a:graphicData>
        </a:graphic>
      </p:graphicFrame>
      <p:sp>
        <p:nvSpPr>
          <p:cNvPr id="53251" name="Rectangle 3"/>
          <p:cNvSpPr>
            <a:spLocks noChangeArrowheads="1"/>
          </p:cNvSpPr>
          <p:nvPr/>
        </p:nvSpPr>
        <p:spPr bwMode="auto">
          <a:xfrm>
            <a:off x="1066800" y="1219200"/>
            <a:ext cx="9144000" cy="1066800"/>
          </a:xfrm>
          <a:prstGeom prst="rect">
            <a:avLst/>
          </a:prstGeom>
          <a:solidFill>
            <a:srgbClr val="000000">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en-US" altLang="zh-CN" sz="3600" dirty="0">
                <a:solidFill>
                  <a:srgbClr val="FFC000"/>
                </a:solidFill>
                <a:latin typeface="Arial" panose="020B0604020202020204" pitchFamily="34" charset="0"/>
              </a:rPr>
              <a:t>FD</a:t>
            </a:r>
            <a:r>
              <a:rPr lang="zh-CN" altLang="en-US" sz="3600" dirty="0">
                <a:solidFill>
                  <a:srgbClr val="FFC000"/>
                </a:solidFill>
                <a:latin typeface="Arial" panose="020B0604020202020204" pitchFamily="34" charset="0"/>
                <a:ea typeface="黑体" panose="02010609060101010101" pitchFamily="49" charset="-122"/>
              </a:rPr>
              <a:t>与社会－心理因素</a:t>
            </a:r>
            <a:r>
              <a:rPr lang="zh-CN" altLang="en-US" sz="3600" dirty="0">
                <a:solidFill>
                  <a:srgbClr val="FFC000"/>
                </a:solidFill>
                <a:latin typeface="Arial" panose="020B0604020202020204" pitchFamily="34" charset="0"/>
              </a:rPr>
              <a:t> </a:t>
            </a:r>
          </a:p>
        </p:txBody>
      </p:sp>
      <p:sp>
        <p:nvSpPr>
          <p:cNvPr id="35859" name="Rectangle 19"/>
          <p:cNvSpPr>
            <a:spLocks noChangeArrowheads="1"/>
          </p:cNvSpPr>
          <p:nvPr/>
        </p:nvSpPr>
        <p:spPr bwMode="auto">
          <a:xfrm>
            <a:off x="5580063" y="6237288"/>
            <a:ext cx="3097212" cy="274637"/>
          </a:xfrm>
          <a:prstGeom prst="rect">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US" altLang="zh-CN" sz="1200" b="0">
                <a:latin typeface="Arial" panose="020B0604020202020204" pitchFamily="34" charset="0"/>
                <a:ea typeface="黑体" panose="02010609060101010101" pitchFamily="49" charset="-122"/>
                <a:cs typeface="Arial" panose="020B0604020202020204" pitchFamily="34" charset="0"/>
              </a:rPr>
              <a:t>Am J Gastroenterology 2001;96:1133-1138</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25128"/>
    </mc:Choice>
    <mc:Fallback xmlns="">
      <p:transition advTm="251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生活工作\个人情况\20180926_工作寸照\工作照（抠图后）.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96" y="1618526"/>
            <a:ext cx="1854004" cy="2343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p:nvPr/>
        </p:nvSpPr>
        <p:spPr>
          <a:xfrm>
            <a:off x="2627784" y="1628800"/>
            <a:ext cx="6135216" cy="4201791"/>
          </a:xfrm>
          <a:prstGeom prst="rect">
            <a:avLst/>
          </a:prstGeom>
          <a:noFill/>
        </p:spPr>
        <p:txBody>
          <a:bodyPr wrap="square" rtlCol="0">
            <a:spAutoFit/>
          </a:bodyPr>
          <a:lstStyle/>
          <a:p>
            <a:pPr algn="just">
              <a:lnSpc>
                <a:spcPct val="125000"/>
              </a:lnSpc>
            </a:pPr>
            <a:r>
              <a:rPr lang="zh-CN" altLang="zh-CN" sz="2000" b="1" u="sng" dirty="0">
                <a:latin typeface="黑体" panose="02010609060101010101" pitchFamily="49" charset="-122"/>
                <a:ea typeface="黑体" panose="02010609060101010101" pitchFamily="49" charset="-122"/>
              </a:rPr>
              <a:t>张绍衡</a:t>
            </a:r>
            <a:endParaRPr lang="en-US" altLang="zh-CN" sz="2000" dirty="0">
              <a:latin typeface="黑体" panose="02010609060101010101" pitchFamily="49" charset="-122"/>
              <a:ea typeface="黑体" panose="02010609060101010101" pitchFamily="49" charset="-122"/>
            </a:endParaRPr>
          </a:p>
          <a:p>
            <a:pPr algn="just">
              <a:lnSpc>
                <a:spcPct val="125000"/>
              </a:lnSpc>
            </a:pPr>
            <a:r>
              <a:rPr lang="zh-CN" altLang="zh-CN" sz="1800" b="1" dirty="0">
                <a:latin typeface="黑体" panose="02010609060101010101" pitchFamily="49" charset="-122"/>
                <a:ea typeface="黑体" panose="02010609060101010101" pitchFamily="49" charset="-122"/>
              </a:rPr>
              <a:t>南方医科大学</a:t>
            </a:r>
            <a:r>
              <a:rPr lang="zh-CN" altLang="en-US" sz="1800" b="1" dirty="0">
                <a:latin typeface="黑体" panose="02010609060101010101" pitchFamily="49" charset="-122"/>
                <a:ea typeface="黑体" panose="02010609060101010101" pitchFamily="49" charset="-122"/>
              </a:rPr>
              <a:t>第二临床医学院（珠江医院</a:t>
            </a:r>
            <a:r>
              <a:rPr lang="zh-CN" altLang="en-GB" sz="1800" b="1" dirty="0">
                <a:latin typeface="黑体" panose="02010609060101010101" pitchFamily="49" charset="-122"/>
                <a:ea typeface="黑体" panose="02010609060101010101" pitchFamily="49" charset="-122"/>
              </a:rPr>
              <a:t>消化</a:t>
            </a:r>
            <a:r>
              <a:rPr lang="zh-CN" altLang="en-US" sz="1800" b="1" dirty="0">
                <a:latin typeface="黑体" panose="02010609060101010101" pitchFamily="49" charset="-122"/>
                <a:ea typeface="黑体" panose="02010609060101010101" pitchFamily="49" charset="-122"/>
              </a:rPr>
              <a:t>内</a:t>
            </a:r>
            <a:r>
              <a:rPr lang="zh-CN" altLang="en-GB" sz="1800" b="1" dirty="0">
                <a:latin typeface="黑体" panose="02010609060101010101" pitchFamily="49" charset="-122"/>
                <a:ea typeface="黑体" panose="02010609060101010101" pitchFamily="49" charset="-122"/>
              </a:rPr>
              <a:t>科</a:t>
            </a:r>
            <a:r>
              <a:rPr lang="zh-CN" altLang="en-US" sz="1800" b="1" dirty="0">
                <a:latin typeface="黑体" panose="02010609060101010101" pitchFamily="49" charset="-122"/>
                <a:ea typeface="黑体" panose="02010609060101010101" pitchFamily="49" charset="-122"/>
              </a:rPr>
              <a:t>）</a:t>
            </a:r>
            <a:endParaRPr lang="en-US" altLang="zh-CN" sz="1800" b="1" dirty="0">
              <a:latin typeface="黑体" panose="02010609060101010101" pitchFamily="49" charset="-122"/>
              <a:ea typeface="黑体" panose="02010609060101010101" pitchFamily="49" charset="-122"/>
            </a:endParaRPr>
          </a:p>
          <a:p>
            <a:pPr algn="just">
              <a:lnSpc>
                <a:spcPct val="125000"/>
              </a:lnSpc>
              <a:spcBef>
                <a:spcPts val="1200"/>
              </a:spcBef>
            </a:pPr>
            <a:r>
              <a:rPr lang="zh-CN" altLang="en-US" sz="1800" dirty="0">
                <a:latin typeface="黑体" panose="02010609060101010101" pitchFamily="49" charset="-122"/>
                <a:ea typeface="黑体" panose="02010609060101010101" pitchFamily="49" charset="-122"/>
              </a:rPr>
              <a:t>学术任职：中国炎症性肠病青年俱乐部成员、中华医学会消化内镜学分会第八届委员会设备研发协作组委员；</a:t>
            </a:r>
            <a:r>
              <a:rPr lang="zh-CN" altLang="zh-CN" sz="1800" dirty="0">
                <a:latin typeface="黑体" panose="02010609060101010101" pitchFamily="49" charset="-122"/>
                <a:ea typeface="黑体" panose="02010609060101010101" pitchFamily="49" charset="-122"/>
              </a:rPr>
              <a:t>中国炎症性肠病联盟肠道微生态专业委员会委员；广东省健康管理学会医学营养与健康促进委员会炎症性肠病营养治疗学组委员；广东省医师协会消化医师分会幽门螺杆菌与微生态专业组委员；广东省中西医结合学会肿瘤姑息治疗专业委员会委员；吴阶平医学基金会中国炎症性肠病联盟青年委员；广东省医学会消化病学分会炎症性肠病学组委员；国际</a:t>
            </a:r>
            <a:r>
              <a:rPr lang="en-US" altLang="zh-CN" sz="1800" dirty="0">
                <a:latin typeface="黑体" panose="02010609060101010101" pitchFamily="49" charset="-122"/>
                <a:ea typeface="黑体" panose="02010609060101010101" pitchFamily="49" charset="-122"/>
              </a:rPr>
              <a:t>Cochrane </a:t>
            </a:r>
            <a:r>
              <a:rPr lang="zh-CN" altLang="zh-CN" sz="1800" dirty="0">
                <a:latin typeface="黑体" panose="02010609060101010101" pitchFamily="49" charset="-122"/>
                <a:ea typeface="黑体" panose="02010609060101010101" pitchFamily="49" charset="-122"/>
              </a:rPr>
              <a:t>协作网</a:t>
            </a:r>
            <a:r>
              <a:rPr lang="en-US" altLang="zh-CN" sz="1800" dirty="0">
                <a:latin typeface="黑体" panose="02010609060101010101" pitchFamily="49" charset="-122"/>
                <a:ea typeface="黑体" panose="02010609060101010101" pitchFamily="49" charset="-122"/>
              </a:rPr>
              <a:t>IBD</a:t>
            </a:r>
            <a:r>
              <a:rPr lang="zh-CN" altLang="zh-CN" sz="1800" dirty="0">
                <a:latin typeface="黑体" panose="02010609060101010101" pitchFamily="49" charset="-122"/>
                <a:ea typeface="黑体" panose="02010609060101010101" pitchFamily="49" charset="-122"/>
              </a:rPr>
              <a:t>组、肝病组成员</a:t>
            </a:r>
            <a:r>
              <a:rPr lang="zh-CN" altLang="en-US" sz="1800" dirty="0">
                <a:latin typeface="黑体" panose="02010609060101010101" pitchFamily="49" charset="-122"/>
                <a:ea typeface="黑体" panose="02010609060101010101" pitchFamily="49" charset="-122"/>
              </a:rPr>
              <a:t>等</a:t>
            </a:r>
            <a:r>
              <a:rPr lang="zh-CN" altLang="zh-CN"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TextBox 8"/>
          <p:cNvSpPr txBox="1"/>
          <p:nvPr/>
        </p:nvSpPr>
        <p:spPr>
          <a:xfrm>
            <a:off x="6372200" y="228798"/>
            <a:ext cx="2736304" cy="307777"/>
          </a:xfrm>
          <a:prstGeom prst="rect">
            <a:avLst/>
          </a:prstGeom>
          <a:noFill/>
        </p:spPr>
        <p:txBody>
          <a:bodyPr wrap="square">
            <a:spAutoFit/>
          </a:bodyPr>
          <a:lstStyle/>
          <a:p>
            <a:pPr algn="ct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内科学教学</a:t>
            </a:r>
          </a:p>
        </p:txBody>
      </p:sp>
    </p:spTree>
  </p:cSld>
  <p:clrMapOvr>
    <a:masterClrMapping/>
  </p:clrMapOvr>
  <mc:AlternateContent xmlns:mc="http://schemas.openxmlformats.org/markup-compatibility/2006" xmlns:p14="http://schemas.microsoft.com/office/powerpoint/2010/main">
    <mc:Choice Requires="p14">
      <p:transition p14:dur="0" advTm="3499"/>
    </mc:Choice>
    <mc:Fallback xmlns="">
      <p:transition advTm="34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1" name="Rectangle 11"/>
          <p:cNvSpPr>
            <a:spLocks noGrp="1" noChangeArrowheads="1"/>
          </p:cNvSpPr>
          <p:nvPr>
            <p:ph type="title" idx="4294967295"/>
          </p:nvPr>
        </p:nvSpPr>
        <p:spPr>
          <a:xfrm>
            <a:off x="619125" y="849317"/>
            <a:ext cx="6934200" cy="1143000"/>
          </a:xfrm>
        </p:spPr>
        <p:txBody>
          <a:bodyPr anchorCtr="1">
            <a:normAutofit/>
          </a:bodyPr>
          <a:lstStyle/>
          <a:p>
            <a:pPr fontAlgn="auto">
              <a:spcAft>
                <a:spcPts val="0"/>
              </a:spcAft>
              <a:defRPr/>
            </a:pPr>
            <a:r>
              <a:rPr sz="3200" b="1" dirty="0">
                <a:solidFill>
                  <a:schemeClr val="tx1"/>
                </a:solidFill>
                <a:latin typeface="黑体" panose="02010609060101010101" pitchFamily="49" charset="-122"/>
                <a:ea typeface="黑体" panose="02010609060101010101" pitchFamily="49" charset="-122"/>
              </a:rPr>
              <a:t>功能性消化不良的临床表现</a:t>
            </a:r>
          </a:p>
        </p:txBody>
      </p:sp>
      <p:sp>
        <p:nvSpPr>
          <p:cNvPr id="37891" name="Text Box 3"/>
          <p:cNvSpPr txBox="1">
            <a:spLocks noChangeArrowheads="1"/>
          </p:cNvSpPr>
          <p:nvPr/>
        </p:nvSpPr>
        <p:spPr bwMode="auto">
          <a:xfrm>
            <a:off x="4953000" y="6477000"/>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a:spcBef>
                <a:spcPct val="0"/>
              </a:spcBef>
              <a:buClrTx/>
              <a:buSzTx/>
              <a:buFontTx/>
              <a:buNone/>
            </a:pPr>
            <a:r>
              <a:rPr lang="en-US" altLang="zh-CN" sz="1200" b="0" dirty="0">
                <a:latin typeface="Arial" panose="020B0604020202020204" pitchFamily="34" charset="0"/>
                <a:ea typeface="黑体" panose="02010609060101010101" pitchFamily="49" charset="-122"/>
                <a:cs typeface="Arial" panose="020B0604020202020204" pitchFamily="34" charset="0"/>
              </a:rPr>
              <a:t>Gastroenterology 2006; 130: 296~303</a:t>
            </a:r>
          </a:p>
        </p:txBody>
      </p:sp>
      <p:graphicFrame>
        <p:nvGraphicFramePr>
          <p:cNvPr id="37892" name="Object 4"/>
          <p:cNvGraphicFramePr>
            <a:graphicFrameLocks noChangeAspect="1"/>
          </p:cNvGraphicFramePr>
          <p:nvPr/>
        </p:nvGraphicFramePr>
        <p:xfrm>
          <a:off x="1619250" y="1981200"/>
          <a:ext cx="5924550" cy="3465482"/>
        </p:xfrm>
        <a:graphic>
          <a:graphicData uri="http://schemas.openxmlformats.org/presentationml/2006/ole">
            <mc:AlternateContent xmlns:mc="http://schemas.openxmlformats.org/markup-compatibility/2006">
              <mc:Choice xmlns:v="urn:schemas-microsoft-com:vml" Requires="v">
                <p:oleObj spid="_x0000_s37936" name="Chart" r:id="rId4" imgW="6784340" imgH="3973830" progId="Excel.Chart.8">
                  <p:embed/>
                </p:oleObj>
              </mc:Choice>
              <mc:Fallback>
                <p:oleObj name="Chart" r:id="rId4" imgW="6784340" imgH="397383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981200"/>
                        <a:ext cx="5924550" cy="3465482"/>
                      </a:xfrm>
                      <a:prstGeom prst="rect">
                        <a:avLst/>
                      </a:prstGeom>
                      <a:solidFill>
                        <a:schemeClr val="tx1"/>
                      </a:solidFill>
                      <a:ln>
                        <a:noFill/>
                      </a:ln>
                      <a:effectLst/>
                    </p:spPr>
                  </p:pic>
                </p:oleObj>
              </mc:Fallback>
            </mc:AlternateContent>
          </a:graphicData>
        </a:graphic>
      </p:graphicFrame>
      <p:sp>
        <p:nvSpPr>
          <p:cNvPr id="37893" name="Text Box 5"/>
          <p:cNvSpPr txBox="1">
            <a:spLocks noChangeArrowheads="1"/>
          </p:cNvSpPr>
          <p:nvPr/>
        </p:nvSpPr>
        <p:spPr bwMode="auto">
          <a:xfrm>
            <a:off x="2253898" y="5715000"/>
            <a:ext cx="4636206" cy="461665"/>
          </a:xfrm>
          <a:prstGeom prst="rect">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US" altLang="zh-CN" sz="2400" dirty="0">
                <a:latin typeface="Arial" panose="020B0604020202020204" pitchFamily="34" charset="0"/>
              </a:rPr>
              <a:t>FD</a:t>
            </a:r>
            <a:r>
              <a:rPr lang="zh-CN" altLang="en-US" sz="2400" dirty="0">
                <a:latin typeface="Arial" panose="020B0604020202020204" pitchFamily="34" charset="0"/>
              </a:rPr>
              <a:t>患者的第一主要症状  </a:t>
            </a:r>
            <a:r>
              <a:rPr lang="en-US" altLang="zh-CN" sz="2400" dirty="0">
                <a:latin typeface="Arial" panose="020B0604020202020204" pitchFamily="34" charset="0"/>
              </a:rPr>
              <a:t>(n=720)</a:t>
            </a:r>
            <a:endParaRPr lang="zh-CN" altLang="en-US" sz="2400" dirty="0">
              <a:latin typeface="Arial" panose="020B0604020202020204" pitchFamily="34" charset="0"/>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墨迹 2"/>
          <p:cNvSpPr/>
          <p:nvPr/>
        </p:nvSpPr>
        <p:spPr bwMode="auto">
          <a:xfrm>
            <a:off x="3951720" y="1640160"/>
            <a:ext cx="3629160" cy="3900960"/>
          </a:xfrm>
        </p:spPr>
      </p:sp>
    </p:spTree>
  </p:cSld>
  <p:clrMapOvr>
    <a:masterClrMapping/>
  </p:clrMapOvr>
  <mc:AlternateContent xmlns:mc="http://schemas.openxmlformats.org/markup-compatibility/2006" xmlns:p14="http://schemas.microsoft.com/office/powerpoint/2010/main">
    <mc:Choice Requires="p14">
      <p:transition p14:dur="0" advTm="34719"/>
    </mc:Choice>
    <mc:Fallback xmlns="">
      <p:transition advTm="34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838200"/>
            <a:ext cx="7772400" cy="1143000"/>
          </a:xfrm>
        </p:spPr>
        <p:txBody>
          <a:bodyPr/>
          <a:lstStyle/>
          <a:p>
            <a:pPr fontAlgn="auto">
              <a:spcAft>
                <a:spcPts val="0"/>
              </a:spcAft>
              <a:defRPr/>
            </a:pPr>
            <a:r>
              <a:rPr sz="4000" b="1" dirty="0">
                <a:solidFill>
                  <a:srgbClr val="FFC000"/>
                </a:solidFill>
                <a:ea typeface="黑体" panose="02010609060101010101" pitchFamily="49" charset="-122"/>
              </a:rPr>
              <a:t>临床表现</a:t>
            </a:r>
          </a:p>
        </p:txBody>
      </p:sp>
      <p:sp>
        <p:nvSpPr>
          <p:cNvPr id="36867" name="Rectangle 3"/>
          <p:cNvSpPr>
            <a:spLocks noGrp="1" noChangeArrowheads="1"/>
          </p:cNvSpPr>
          <p:nvPr>
            <p:ph idx="1"/>
          </p:nvPr>
        </p:nvSpPr>
        <p:spPr>
          <a:xfrm>
            <a:off x="684213" y="1981200"/>
            <a:ext cx="7777162" cy="4114800"/>
          </a:xfrm>
        </p:spPr>
        <p:txBody>
          <a:bodyPr/>
          <a:lstStyle/>
          <a:p>
            <a:pPr>
              <a:lnSpc>
                <a:spcPct val="140000"/>
              </a:lnSpc>
              <a:buFont typeface="Wingdings" panose="05000000000000000000" pitchFamily="2" charset="2"/>
              <a:buChar char="n"/>
            </a:pPr>
            <a:r>
              <a:rPr lang="zh-CN" altLang="en-US" sz="2800" b="1" dirty="0">
                <a:ea typeface="黑体" panose="02010609060101010101" pitchFamily="49" charset="-122"/>
              </a:rPr>
              <a:t>缺乏特异性</a:t>
            </a:r>
          </a:p>
          <a:p>
            <a:pPr>
              <a:lnSpc>
                <a:spcPct val="140000"/>
              </a:lnSpc>
              <a:buFont typeface="Wingdings" panose="05000000000000000000" pitchFamily="2" charset="2"/>
              <a:buChar char="n"/>
            </a:pPr>
            <a:r>
              <a:rPr lang="zh-CN" altLang="en-US" sz="2800" b="1" dirty="0">
                <a:ea typeface="黑体" panose="02010609060101010101" pitchFamily="49" charset="-122"/>
              </a:rPr>
              <a:t>持续或反复发作的上腹痛或不适、腹胀、早饱、厌食、嗳气、恶心、呕吐等消化不良症状</a:t>
            </a:r>
          </a:p>
          <a:p>
            <a:pPr>
              <a:lnSpc>
                <a:spcPct val="140000"/>
              </a:lnSpc>
              <a:buFont typeface="Wingdings" panose="05000000000000000000" pitchFamily="2" charset="2"/>
              <a:buChar char="n"/>
            </a:pPr>
            <a:r>
              <a:rPr lang="zh-CN" altLang="en-US" sz="2800" b="1" dirty="0">
                <a:ea typeface="黑体" panose="02010609060101010101" pitchFamily="49" charset="-122"/>
              </a:rPr>
              <a:t>可伴有失眠、焦虑、头痛、注意力不集中等精神症状</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59402"/>
    </mc:Choice>
    <mc:Fallback xmlns="">
      <p:transition advTm="5940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TextBox 5"/>
          <p:cNvSpPr txBox="1"/>
          <p:nvPr/>
        </p:nvSpPr>
        <p:spPr>
          <a:xfrm>
            <a:off x="783020" y="1752600"/>
            <a:ext cx="7675179" cy="3323987"/>
          </a:xfrm>
          <a:prstGeom prst="rect">
            <a:avLst/>
          </a:prstGeom>
          <a:noFill/>
        </p:spPr>
        <p:txBody>
          <a:bodyPr wrap="square" rtlCol="0">
            <a:spAutoFit/>
          </a:bodyPr>
          <a:lstStyle/>
          <a:p>
            <a:r>
              <a:rPr lang="en-US" altLang="zh-CN" dirty="0"/>
              <a:t>FD</a:t>
            </a:r>
            <a:r>
              <a:rPr lang="zh-CN" altLang="en-US" dirty="0"/>
              <a:t>的报警症状和体征！！！</a:t>
            </a:r>
            <a:endParaRPr lang="en-US" altLang="zh-CN" dirty="0"/>
          </a:p>
          <a:p>
            <a:pPr marL="457200" indent="-457200">
              <a:buFont typeface="Wingdings" panose="05000000000000000000" pitchFamily="2" charset="2"/>
              <a:buChar char="Ø"/>
            </a:pPr>
            <a:r>
              <a:rPr lang="en-US" altLang="zh-CN" sz="2600" dirty="0">
                <a:solidFill>
                  <a:schemeClr val="tx1">
                    <a:lumMod val="95000"/>
                  </a:schemeClr>
                </a:solidFill>
              </a:rPr>
              <a:t>45</a:t>
            </a:r>
            <a:r>
              <a:rPr lang="zh-CN" altLang="en-US" sz="2600" dirty="0">
                <a:solidFill>
                  <a:schemeClr val="tx1">
                    <a:lumMod val="95000"/>
                  </a:schemeClr>
                </a:solidFill>
              </a:rPr>
              <a:t>岁以上；</a:t>
            </a:r>
            <a:endParaRPr lang="en-US" altLang="zh-CN" sz="2600" dirty="0">
              <a:solidFill>
                <a:schemeClr val="tx1">
                  <a:lumMod val="95000"/>
                </a:schemeClr>
              </a:solidFill>
            </a:endParaRPr>
          </a:p>
          <a:p>
            <a:pPr marL="457200" indent="-457200">
              <a:buFont typeface="Wingdings" panose="05000000000000000000" pitchFamily="2" charset="2"/>
              <a:buChar char="Ø"/>
            </a:pPr>
            <a:r>
              <a:rPr lang="zh-CN" altLang="en-US" sz="2600" dirty="0">
                <a:solidFill>
                  <a:schemeClr val="tx1">
                    <a:lumMod val="95000"/>
                  </a:schemeClr>
                </a:solidFill>
              </a:rPr>
              <a:t>近期出现消化不良症状；</a:t>
            </a:r>
            <a:endParaRPr lang="en-US" altLang="zh-CN" sz="2600" dirty="0">
              <a:solidFill>
                <a:schemeClr val="tx1">
                  <a:lumMod val="95000"/>
                </a:schemeClr>
              </a:solidFill>
            </a:endParaRPr>
          </a:p>
          <a:p>
            <a:pPr marL="457200" indent="-457200">
              <a:buFont typeface="Wingdings" panose="05000000000000000000" pitchFamily="2" charset="2"/>
              <a:buChar char="Ø"/>
            </a:pPr>
            <a:r>
              <a:rPr lang="zh-CN" altLang="en-US" sz="2600" dirty="0">
                <a:solidFill>
                  <a:schemeClr val="tx1">
                    <a:lumMod val="95000"/>
                  </a:schemeClr>
                </a:solidFill>
              </a:rPr>
              <a:t>有消瘦、贫血、呕血、黑粪、吞咽困难、腹部肿块、黄疸等；</a:t>
            </a:r>
            <a:endParaRPr lang="en-US" altLang="zh-CN" sz="2600" dirty="0">
              <a:solidFill>
                <a:schemeClr val="tx1">
                  <a:lumMod val="95000"/>
                </a:schemeClr>
              </a:solidFill>
            </a:endParaRPr>
          </a:p>
          <a:p>
            <a:pPr marL="457200" indent="-457200">
              <a:buFont typeface="Wingdings" panose="05000000000000000000" pitchFamily="2" charset="2"/>
              <a:buChar char="Ø"/>
            </a:pPr>
            <a:r>
              <a:rPr lang="zh-CN" altLang="en-US" sz="2600" dirty="0">
                <a:solidFill>
                  <a:schemeClr val="tx1">
                    <a:lumMod val="95000"/>
                  </a:schemeClr>
                </a:solidFill>
              </a:rPr>
              <a:t>消化不良症状持续加重。</a:t>
            </a:r>
            <a:endParaRPr lang="en-US" altLang="zh-CN" sz="2600" dirty="0">
              <a:solidFill>
                <a:schemeClr val="tx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advTm="50019"/>
    </mc:Choice>
    <mc:Fallback xmlns="">
      <p:transition advTm="500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990600"/>
            <a:ext cx="9144000" cy="627063"/>
          </a:xfrm>
        </p:spPr>
        <p:txBody>
          <a:bodyPr>
            <a:normAutofit fontScale="90000"/>
          </a:bodyPr>
          <a:lstStyle/>
          <a:p>
            <a:pPr fontAlgn="auto">
              <a:spcAft>
                <a:spcPts val="0"/>
              </a:spcAft>
              <a:defRPr/>
            </a:pPr>
            <a:r>
              <a:rPr lang="en-US" altLang="zh-CN" sz="4100" dirty="0">
                <a:solidFill>
                  <a:srgbClr val="FFFF00"/>
                </a:solidFill>
              </a:rPr>
              <a:t>FD</a:t>
            </a:r>
            <a:r>
              <a:rPr sz="4100" b="1" dirty="0">
                <a:solidFill>
                  <a:srgbClr val="FFFF00"/>
                </a:solidFill>
                <a:latin typeface="黑体" panose="02010609060101010101" pitchFamily="49" charset="-122"/>
                <a:ea typeface="黑体" panose="02010609060101010101" pitchFamily="49" charset="-122"/>
              </a:rPr>
              <a:t>治疗目的</a:t>
            </a:r>
            <a:r>
              <a:rPr lang="en-US" altLang="zh-CN" sz="4100" b="1" dirty="0">
                <a:solidFill>
                  <a:srgbClr val="FFFF00"/>
                </a:solidFill>
                <a:latin typeface="宋体" panose="02010600030101010101" pitchFamily="2" charset="-122"/>
              </a:rPr>
              <a:t>&amp;</a:t>
            </a:r>
            <a:r>
              <a:rPr sz="4100" b="1" dirty="0">
                <a:solidFill>
                  <a:srgbClr val="FFFF00"/>
                </a:solidFill>
                <a:latin typeface="黑体" panose="02010609060101010101" pitchFamily="49" charset="-122"/>
                <a:ea typeface="黑体" panose="02010609060101010101" pitchFamily="49" charset="-122"/>
              </a:rPr>
              <a:t>策略</a:t>
            </a:r>
          </a:p>
        </p:txBody>
      </p:sp>
      <p:sp>
        <p:nvSpPr>
          <p:cNvPr id="38915" name="Rectangle 3"/>
          <p:cNvSpPr>
            <a:spLocks noGrp="1" noChangeArrowheads="1"/>
          </p:cNvSpPr>
          <p:nvPr>
            <p:ph idx="1"/>
          </p:nvPr>
        </p:nvSpPr>
        <p:spPr>
          <a:xfrm>
            <a:off x="771525" y="1847850"/>
            <a:ext cx="7762875" cy="4400550"/>
          </a:xfrm>
        </p:spPr>
        <p:txBody>
          <a:bodyPr/>
          <a:lstStyle/>
          <a:p>
            <a:pPr>
              <a:lnSpc>
                <a:spcPct val="115000"/>
              </a:lnSpc>
              <a:spcAft>
                <a:spcPct val="20000"/>
              </a:spcAft>
              <a:buFont typeface="Wingdings" panose="05000000000000000000" pitchFamily="2" charset="2"/>
              <a:buChar char="n"/>
            </a:pPr>
            <a:r>
              <a:rPr lang="zh-CN" altLang="en-US" sz="2800" b="1" dirty="0">
                <a:solidFill>
                  <a:srgbClr val="FFFF00"/>
                </a:solidFill>
              </a:rPr>
              <a:t>治疗目的</a:t>
            </a:r>
            <a:endParaRPr lang="zh-CN" altLang="en-US" sz="2800" dirty="0">
              <a:solidFill>
                <a:srgbClr val="FFFF00"/>
              </a:solidFill>
            </a:endParaRPr>
          </a:p>
          <a:p>
            <a:pPr lvl="1">
              <a:spcAft>
                <a:spcPct val="20000"/>
              </a:spcAft>
              <a:buClr>
                <a:srgbClr val="FF0000"/>
              </a:buClr>
              <a:buFont typeface="Wingdings" panose="05000000000000000000" pitchFamily="2" charset="2"/>
              <a:buChar char="n"/>
            </a:pPr>
            <a:r>
              <a:rPr lang="zh-CN" altLang="en-US" sz="2400" b="1" dirty="0"/>
              <a:t>迅速缓解症状，提高患者生活质量</a:t>
            </a:r>
          </a:p>
          <a:p>
            <a:pPr lvl="1">
              <a:spcAft>
                <a:spcPct val="20000"/>
              </a:spcAft>
              <a:buClr>
                <a:srgbClr val="FF0000"/>
              </a:buClr>
              <a:buFont typeface="Wingdings" panose="05000000000000000000" pitchFamily="2" charset="2"/>
              <a:buChar char="n"/>
            </a:pPr>
            <a:r>
              <a:rPr lang="zh-CN" altLang="en-US" sz="2400" b="1" dirty="0"/>
              <a:t>去除诱因，恢复正常生理功能，预防复发</a:t>
            </a:r>
          </a:p>
          <a:p>
            <a:pPr>
              <a:lnSpc>
                <a:spcPct val="115000"/>
              </a:lnSpc>
              <a:spcBef>
                <a:spcPct val="85000"/>
              </a:spcBef>
              <a:spcAft>
                <a:spcPct val="20000"/>
              </a:spcAft>
              <a:buFont typeface="Wingdings" panose="05000000000000000000" pitchFamily="2" charset="2"/>
              <a:buChar char="n"/>
            </a:pPr>
            <a:r>
              <a:rPr lang="zh-CN" altLang="en-US" sz="2800" b="1" dirty="0">
                <a:solidFill>
                  <a:srgbClr val="FFFF00"/>
                </a:solidFill>
              </a:rPr>
              <a:t>治疗策略</a:t>
            </a:r>
            <a:endParaRPr lang="zh-CN" altLang="en-US" sz="2800" dirty="0">
              <a:solidFill>
                <a:srgbClr val="FFFF00"/>
              </a:solidFill>
            </a:endParaRPr>
          </a:p>
          <a:p>
            <a:pPr lvl="1">
              <a:lnSpc>
                <a:spcPct val="115000"/>
              </a:lnSpc>
              <a:spcAft>
                <a:spcPct val="20000"/>
              </a:spcAft>
              <a:buClr>
                <a:srgbClr val="FF0000"/>
              </a:buClr>
              <a:buFont typeface="Wingdings" panose="05000000000000000000" pitchFamily="2" charset="2"/>
              <a:buChar char="n"/>
            </a:pPr>
            <a:r>
              <a:rPr lang="zh-CN" altLang="en-US" sz="2400" b="1" dirty="0"/>
              <a:t>依据其可能存在的病理生理学异常进行整体调节，选择个体化的治疗方案</a:t>
            </a:r>
          </a:p>
        </p:txBody>
      </p:sp>
      <p:sp>
        <p:nvSpPr>
          <p:cNvPr id="38916" name="Text Box 4"/>
          <p:cNvSpPr txBox="1">
            <a:spLocks noChangeArrowheads="1"/>
          </p:cNvSpPr>
          <p:nvPr/>
        </p:nvSpPr>
        <p:spPr bwMode="auto">
          <a:xfrm>
            <a:off x="468313" y="6092825"/>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a:spcBef>
                <a:spcPct val="0"/>
              </a:spcBef>
              <a:buClrTx/>
              <a:buSzTx/>
              <a:buFontTx/>
              <a:buNone/>
            </a:pPr>
            <a:r>
              <a:rPr lang="zh-CN" altLang="en-US" sz="1200" b="0">
                <a:latin typeface="Arial" panose="020B0604020202020204" pitchFamily="34" charset="0"/>
                <a:ea typeface="黑体" panose="02010609060101010101" pitchFamily="49" charset="-122"/>
                <a:cs typeface="Arial" panose="020B0604020202020204" pitchFamily="34" charset="0"/>
              </a:rPr>
              <a:t>中国消化不良的诊治指南</a:t>
            </a:r>
            <a:r>
              <a:rPr lang="en-US" altLang="zh-CN" sz="1200" b="0">
                <a:latin typeface="Arial" panose="020B0604020202020204" pitchFamily="34" charset="0"/>
                <a:ea typeface="黑体" panose="02010609060101010101" pitchFamily="49" charset="-122"/>
                <a:cs typeface="Arial" panose="020B0604020202020204" pitchFamily="34" charset="0"/>
              </a:rPr>
              <a:t>(2007,</a:t>
            </a:r>
            <a:r>
              <a:rPr lang="zh-CN" altLang="en-US" sz="1200" b="0">
                <a:latin typeface="Arial" panose="020B0604020202020204" pitchFamily="34" charset="0"/>
                <a:ea typeface="黑体" panose="02010609060101010101" pitchFamily="49" charset="-122"/>
                <a:cs typeface="Arial" panose="020B0604020202020204" pitchFamily="34" charset="0"/>
              </a:rPr>
              <a:t>大连）， 中华消化杂志</a:t>
            </a:r>
            <a:r>
              <a:rPr lang="en-US" altLang="zh-CN" sz="1200" b="0">
                <a:latin typeface="Arial" panose="020B0604020202020204" pitchFamily="34" charset="0"/>
                <a:ea typeface="黑体" panose="02010609060101010101" pitchFamily="49" charset="-122"/>
                <a:cs typeface="Arial" panose="020B0604020202020204" pitchFamily="34" charset="0"/>
              </a:rPr>
              <a:t>, 2007, 27(12): 832-834</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4084"/>
    </mc:Choice>
    <mc:Fallback xmlns="">
      <p:transition advTm="3408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461331" y="1219200"/>
            <a:ext cx="2634669" cy="1143000"/>
          </a:xfrm>
        </p:spPr>
        <p:txBody>
          <a:bodyPr/>
          <a:lstStyle/>
          <a:p>
            <a:pPr fontAlgn="auto">
              <a:spcAft>
                <a:spcPts val="0"/>
              </a:spcAft>
              <a:defRPr/>
            </a:pPr>
            <a:r>
              <a:rPr b="1" dirty="0">
                <a:solidFill>
                  <a:srgbClr val="FFFF00"/>
                </a:solidFill>
              </a:rPr>
              <a:t>治疗措施</a:t>
            </a:r>
          </a:p>
        </p:txBody>
      </p:sp>
      <p:grpSp>
        <p:nvGrpSpPr>
          <p:cNvPr id="2" name="组合 1"/>
          <p:cNvGrpSpPr/>
          <p:nvPr/>
        </p:nvGrpSpPr>
        <p:grpSpPr>
          <a:xfrm>
            <a:off x="504825" y="1981200"/>
            <a:ext cx="8181975" cy="3962400"/>
            <a:chOff x="457200" y="2057400"/>
            <a:chExt cx="8181975" cy="3962400"/>
          </a:xfrm>
        </p:grpSpPr>
        <p:sp>
          <p:nvSpPr>
            <p:cNvPr id="39939" name="AutoShape 3"/>
            <p:cNvSpPr>
              <a:spLocks noChangeArrowheads="1"/>
            </p:cNvSpPr>
            <p:nvPr/>
          </p:nvSpPr>
          <p:spPr bwMode="gray">
            <a:xfrm>
              <a:off x="457200" y="4419600"/>
              <a:ext cx="2543175" cy="1600200"/>
            </a:xfrm>
            <a:prstGeom prst="roundRect">
              <a:avLst>
                <a:gd name="adj" fmla="val 12699"/>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1F5C99"/>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40" name="Text Box 4"/>
            <p:cNvSpPr txBox="1">
              <a:spLocks noChangeArrowheads="1"/>
            </p:cNvSpPr>
            <p:nvPr/>
          </p:nvSpPr>
          <p:spPr bwMode="gray">
            <a:xfrm>
              <a:off x="3581400" y="3581400"/>
              <a:ext cx="1905000" cy="8540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D9D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50000"/>
                </a:spcBef>
                <a:buClrTx/>
                <a:buSzTx/>
                <a:buFontTx/>
                <a:buNone/>
              </a:pPr>
              <a:r>
                <a:rPr lang="en-US" altLang="zh-CN" sz="1600">
                  <a:latin typeface="Arial" panose="020B0604020202020204" pitchFamily="34" charset="0"/>
                  <a:cs typeface="Arial" panose="020B0604020202020204" pitchFamily="34" charset="0"/>
                </a:rPr>
                <a:t> </a:t>
              </a:r>
              <a:r>
                <a:rPr lang="zh-CN" altLang="en-US" sz="2000">
                  <a:solidFill>
                    <a:srgbClr val="FFFF00"/>
                  </a:solidFill>
                  <a:latin typeface="Arial" panose="020B0604020202020204" pitchFamily="34" charset="0"/>
                  <a:cs typeface="Arial" panose="020B0604020202020204" pitchFamily="34" charset="0"/>
                </a:rPr>
                <a:t>缓解症状</a:t>
              </a:r>
            </a:p>
            <a:p>
              <a:pPr algn="ctr">
                <a:spcBef>
                  <a:spcPct val="50000"/>
                </a:spcBef>
                <a:buClrTx/>
                <a:buSzTx/>
                <a:buFontTx/>
                <a:buNone/>
              </a:pPr>
              <a:r>
                <a:rPr lang="zh-CN" altLang="en-US" sz="2000">
                  <a:solidFill>
                    <a:srgbClr val="FFFF00"/>
                  </a:solidFill>
                  <a:latin typeface="Arial" panose="020B0604020202020204" pitchFamily="34" charset="0"/>
                  <a:cs typeface="Arial" panose="020B0604020202020204" pitchFamily="34" charset="0"/>
                </a:rPr>
                <a:t>提高生活质量</a:t>
              </a:r>
            </a:p>
          </p:txBody>
        </p:sp>
        <p:sp>
          <p:nvSpPr>
            <p:cNvPr id="39941" name="AutoShape 5"/>
            <p:cNvSpPr>
              <a:spLocks noChangeArrowheads="1"/>
            </p:cNvSpPr>
            <p:nvPr/>
          </p:nvSpPr>
          <p:spPr bwMode="gray">
            <a:xfrm>
              <a:off x="533400" y="4876800"/>
              <a:ext cx="2408238" cy="1114425"/>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99DEE7"/>
                  </a:solidFill>
                  <a:rou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42" name="Text Box 18"/>
            <p:cNvSpPr txBox="1">
              <a:spLocks noChangeArrowheads="1"/>
            </p:cNvSpPr>
            <p:nvPr/>
          </p:nvSpPr>
          <p:spPr bwMode="white">
            <a:xfrm>
              <a:off x="914400" y="4419600"/>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50000"/>
                </a:spcBef>
                <a:buClrTx/>
                <a:buSzTx/>
                <a:buFontTx/>
                <a:buNone/>
              </a:pPr>
              <a:r>
                <a:rPr lang="zh-CN" altLang="en-US" sz="2000">
                  <a:solidFill>
                    <a:srgbClr val="FFFFFF"/>
                  </a:solidFill>
                  <a:latin typeface="Arial" panose="020B0604020202020204" pitchFamily="34" charset="0"/>
                  <a:cs typeface="Arial" panose="020B0604020202020204" pitchFamily="34" charset="0"/>
                </a:rPr>
                <a:t>对症治疗</a:t>
              </a:r>
            </a:p>
          </p:txBody>
        </p:sp>
        <p:sp>
          <p:nvSpPr>
            <p:cNvPr id="39943" name="Text Box 9"/>
            <p:cNvSpPr txBox="1">
              <a:spLocks noChangeArrowheads="1"/>
            </p:cNvSpPr>
            <p:nvPr/>
          </p:nvSpPr>
          <p:spPr bwMode="gray">
            <a:xfrm>
              <a:off x="552450" y="4926013"/>
              <a:ext cx="2316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000">
                  <a:solidFill>
                    <a:srgbClr val="000000"/>
                  </a:solidFill>
                  <a:latin typeface="Arial" panose="020B0604020202020204" pitchFamily="34" charset="0"/>
                  <a:cs typeface="Arial" panose="020B0604020202020204" pitchFamily="34" charset="0"/>
                </a:rPr>
                <a:t>抑酸、抗酸、促胃动力、胃粘膜保护</a:t>
              </a:r>
            </a:p>
          </p:txBody>
        </p:sp>
        <p:sp>
          <p:nvSpPr>
            <p:cNvPr id="39944" name="AutoShape 8"/>
            <p:cNvSpPr>
              <a:spLocks noChangeArrowheads="1"/>
            </p:cNvSpPr>
            <p:nvPr/>
          </p:nvSpPr>
          <p:spPr bwMode="gray">
            <a:xfrm>
              <a:off x="457200" y="2057400"/>
              <a:ext cx="2543175" cy="1600200"/>
            </a:xfrm>
            <a:prstGeom prst="roundRect">
              <a:avLst>
                <a:gd name="adj" fmla="val 12699"/>
              </a:avLst>
            </a:prstGeom>
            <a:solidFill>
              <a:schemeClr val="fo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4D4D0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45" name="AutoShape 9"/>
            <p:cNvSpPr>
              <a:spLocks noChangeArrowheads="1"/>
            </p:cNvSpPr>
            <p:nvPr/>
          </p:nvSpPr>
          <p:spPr bwMode="gray">
            <a:xfrm>
              <a:off x="533400" y="2514600"/>
              <a:ext cx="2408238" cy="1114425"/>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99DEE7"/>
                  </a:solidFill>
                  <a:rou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46" name="Text Box 18"/>
            <p:cNvSpPr txBox="1">
              <a:spLocks noChangeArrowheads="1"/>
            </p:cNvSpPr>
            <p:nvPr/>
          </p:nvSpPr>
          <p:spPr bwMode="white">
            <a:xfrm>
              <a:off x="912813" y="2081213"/>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50000"/>
                </a:spcBef>
                <a:buClrTx/>
                <a:buSzTx/>
                <a:buFontTx/>
                <a:buNone/>
              </a:pPr>
              <a:r>
                <a:rPr lang="zh-CN" altLang="en-US" sz="2000">
                  <a:solidFill>
                    <a:srgbClr val="FFFFFF"/>
                  </a:solidFill>
                  <a:latin typeface="Arial" panose="020B0604020202020204" pitchFamily="34" charset="0"/>
                  <a:cs typeface="Arial" panose="020B0604020202020204" pitchFamily="34" charset="0"/>
                </a:rPr>
                <a:t>一般治疗</a:t>
              </a:r>
            </a:p>
          </p:txBody>
        </p:sp>
        <p:sp>
          <p:nvSpPr>
            <p:cNvPr id="39947" name="Text Box 9"/>
            <p:cNvSpPr txBox="1">
              <a:spLocks noChangeArrowheads="1"/>
            </p:cNvSpPr>
            <p:nvPr/>
          </p:nvSpPr>
          <p:spPr bwMode="gray">
            <a:xfrm>
              <a:off x="552450" y="2563813"/>
              <a:ext cx="2316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400">
                  <a:solidFill>
                    <a:srgbClr val="000000"/>
                  </a:solidFill>
                  <a:latin typeface="Arial" panose="020B0604020202020204" pitchFamily="34" charset="0"/>
                  <a:cs typeface="Arial" panose="020B0604020202020204" pitchFamily="34" charset="0"/>
                </a:rPr>
                <a:t>解释病情</a:t>
              </a:r>
            </a:p>
            <a:p>
              <a:pPr algn="ctr" eaLnBrk="0" hangingPunct="0">
                <a:spcBef>
                  <a:spcPct val="0"/>
                </a:spcBef>
                <a:buClrTx/>
                <a:buSzTx/>
                <a:buFontTx/>
                <a:buNone/>
              </a:pPr>
              <a:r>
                <a:rPr lang="zh-CN" altLang="en-US" sz="2400">
                  <a:solidFill>
                    <a:srgbClr val="000000"/>
                  </a:solidFill>
                  <a:latin typeface="Arial" panose="020B0604020202020204" pitchFamily="34" charset="0"/>
                  <a:cs typeface="Arial" panose="020B0604020202020204" pitchFamily="34" charset="0"/>
                </a:rPr>
                <a:t>避免紧张</a:t>
              </a:r>
            </a:p>
          </p:txBody>
        </p:sp>
        <p:sp>
          <p:nvSpPr>
            <p:cNvPr id="39948" name="AutoShape 12"/>
            <p:cNvSpPr>
              <a:spLocks noChangeArrowheads="1"/>
            </p:cNvSpPr>
            <p:nvPr/>
          </p:nvSpPr>
          <p:spPr bwMode="gray">
            <a:xfrm>
              <a:off x="6067425" y="4419600"/>
              <a:ext cx="2543175" cy="1600200"/>
            </a:xfrm>
            <a:prstGeom prst="roundRect">
              <a:avLst>
                <a:gd name="adj" fmla="val 12699"/>
              </a:avLst>
            </a:prstGeom>
            <a:solidFill>
              <a:schemeClr va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00997A"/>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49" name="AutoShape 13"/>
            <p:cNvSpPr>
              <a:spLocks noChangeArrowheads="1"/>
            </p:cNvSpPr>
            <p:nvPr/>
          </p:nvSpPr>
          <p:spPr bwMode="gray">
            <a:xfrm>
              <a:off x="6121400" y="4848225"/>
              <a:ext cx="2408238" cy="1114425"/>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99DEE7"/>
                  </a:solidFill>
                  <a:rou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50" name="Text Box 18"/>
            <p:cNvSpPr txBox="1">
              <a:spLocks noChangeArrowheads="1"/>
            </p:cNvSpPr>
            <p:nvPr/>
          </p:nvSpPr>
          <p:spPr bwMode="white">
            <a:xfrm>
              <a:off x="6553200" y="4495800"/>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50000"/>
                </a:spcBef>
                <a:buClrTx/>
                <a:buSzTx/>
                <a:buFontTx/>
                <a:buNone/>
              </a:pPr>
              <a:r>
                <a:rPr lang="zh-CN" altLang="en-US" sz="2000">
                  <a:solidFill>
                    <a:srgbClr val="FFFFFF"/>
                  </a:solidFill>
                  <a:latin typeface="Arial" panose="020B0604020202020204" pitchFamily="34" charset="0"/>
                  <a:cs typeface="Arial" panose="020B0604020202020204" pitchFamily="34" charset="0"/>
                </a:rPr>
                <a:t>调整心理</a:t>
              </a:r>
            </a:p>
          </p:txBody>
        </p:sp>
        <p:sp>
          <p:nvSpPr>
            <p:cNvPr id="39951" name="Text Box 9"/>
            <p:cNvSpPr txBox="1">
              <a:spLocks noChangeArrowheads="1"/>
            </p:cNvSpPr>
            <p:nvPr/>
          </p:nvSpPr>
          <p:spPr bwMode="gray">
            <a:xfrm>
              <a:off x="6162675" y="4926013"/>
              <a:ext cx="23161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000">
                  <a:solidFill>
                    <a:srgbClr val="000000"/>
                  </a:solidFill>
                  <a:latin typeface="Times New Roman" panose="02020603050405020304" pitchFamily="18" charset="0"/>
                </a:rPr>
                <a:t>心理治疗，</a:t>
              </a:r>
            </a:p>
            <a:p>
              <a:pPr algn="ctr" eaLnBrk="0" hangingPunct="0">
                <a:spcBef>
                  <a:spcPct val="0"/>
                </a:spcBef>
                <a:buClrTx/>
                <a:buSzTx/>
                <a:buFontTx/>
                <a:buNone/>
              </a:pPr>
              <a:r>
                <a:rPr lang="zh-CN" altLang="en-US" sz="2000">
                  <a:solidFill>
                    <a:srgbClr val="000000"/>
                  </a:solidFill>
                  <a:latin typeface="Times New Roman" panose="02020603050405020304" pitchFamily="18" charset="0"/>
                </a:rPr>
                <a:t>必要时可应用抗抑郁药</a:t>
              </a:r>
            </a:p>
          </p:txBody>
        </p:sp>
        <p:sp>
          <p:nvSpPr>
            <p:cNvPr id="39952" name="AutoShape 16"/>
            <p:cNvSpPr>
              <a:spLocks noChangeArrowheads="1"/>
            </p:cNvSpPr>
            <p:nvPr/>
          </p:nvSpPr>
          <p:spPr bwMode="gray">
            <a:xfrm>
              <a:off x="6096000" y="2057400"/>
              <a:ext cx="2543175" cy="1600200"/>
            </a:xfrm>
            <a:prstGeom prst="roundRect">
              <a:avLst>
                <a:gd name="adj" fmla="val 12699"/>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1F7A7A"/>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53" name="AutoShape 17"/>
            <p:cNvSpPr>
              <a:spLocks noChangeArrowheads="1"/>
            </p:cNvSpPr>
            <p:nvPr/>
          </p:nvSpPr>
          <p:spPr bwMode="gray">
            <a:xfrm>
              <a:off x="6121400" y="2486025"/>
              <a:ext cx="2408238" cy="1114425"/>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99DEE7"/>
                  </a:solidFill>
                  <a:rou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39954" name="Text Box 18"/>
            <p:cNvSpPr txBox="1">
              <a:spLocks noChangeArrowheads="1"/>
            </p:cNvSpPr>
            <p:nvPr/>
          </p:nvSpPr>
          <p:spPr bwMode="white">
            <a:xfrm>
              <a:off x="6523038" y="2081213"/>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50000"/>
                </a:spcBef>
                <a:buClrTx/>
                <a:buSzTx/>
                <a:buFontTx/>
                <a:buNone/>
              </a:pPr>
              <a:r>
                <a:rPr lang="zh-CN" altLang="en-US" sz="2000">
                  <a:solidFill>
                    <a:srgbClr val="FFFFFF"/>
                  </a:solidFill>
                  <a:latin typeface="Arial" panose="020B0604020202020204" pitchFamily="34" charset="0"/>
                  <a:cs typeface="Arial" panose="020B0604020202020204" pitchFamily="34" charset="0"/>
                </a:rPr>
                <a:t>去除诱因</a:t>
              </a:r>
            </a:p>
          </p:txBody>
        </p:sp>
        <p:sp>
          <p:nvSpPr>
            <p:cNvPr id="39955" name="Text Box 9"/>
            <p:cNvSpPr txBox="1">
              <a:spLocks noChangeArrowheads="1"/>
            </p:cNvSpPr>
            <p:nvPr/>
          </p:nvSpPr>
          <p:spPr bwMode="gray">
            <a:xfrm>
              <a:off x="6162675" y="2563813"/>
              <a:ext cx="231616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nSpc>
                  <a:spcPct val="120000"/>
                </a:lnSpc>
                <a:buSzTx/>
                <a:buFontTx/>
                <a:buChar char="•"/>
              </a:pPr>
              <a:r>
                <a:rPr lang="zh-CN" altLang="en-US" sz="2000">
                  <a:solidFill>
                    <a:srgbClr val="000000"/>
                  </a:solidFill>
                  <a:latin typeface="Times New Roman" panose="02020603050405020304" pitchFamily="18" charset="0"/>
                </a:rPr>
                <a:t>戒烟酒、咖啡，</a:t>
              </a:r>
            </a:p>
            <a:p>
              <a:pPr>
                <a:lnSpc>
                  <a:spcPct val="120000"/>
                </a:lnSpc>
                <a:buSzTx/>
                <a:buFontTx/>
                <a:buChar char="•"/>
              </a:pPr>
              <a:r>
                <a:rPr lang="zh-CN" altLang="en-US" sz="2000">
                  <a:solidFill>
                    <a:srgbClr val="000000"/>
                  </a:solidFill>
                  <a:latin typeface="Times New Roman" panose="02020603050405020304" pitchFamily="18" charset="0"/>
                </a:rPr>
                <a:t>不服</a:t>
              </a:r>
              <a:r>
                <a:rPr lang="en-US" altLang="zh-CN" sz="2000">
                  <a:solidFill>
                    <a:srgbClr val="000000"/>
                  </a:solidFill>
                  <a:latin typeface="Times New Roman" panose="02020603050405020304" pitchFamily="18" charset="0"/>
                </a:rPr>
                <a:t>NSAIDS</a:t>
              </a:r>
            </a:p>
            <a:p>
              <a:pPr>
                <a:lnSpc>
                  <a:spcPct val="120000"/>
                </a:lnSpc>
                <a:buSzTx/>
                <a:buFontTx/>
                <a:buChar char="•"/>
              </a:pPr>
              <a:endParaRPr lang="en-US" altLang="zh-CN" sz="2000">
                <a:solidFill>
                  <a:srgbClr val="000000"/>
                </a:solidFill>
                <a:latin typeface="Times New Roman" panose="02020603050405020304" pitchFamily="18" charset="0"/>
              </a:endParaRPr>
            </a:p>
            <a:p>
              <a:pPr>
                <a:lnSpc>
                  <a:spcPct val="120000"/>
                </a:lnSpc>
                <a:buSzTx/>
                <a:buFontTx/>
                <a:buChar char="•"/>
              </a:pPr>
              <a:r>
                <a:rPr lang="en-US" altLang="zh-CN" sz="1400">
                  <a:solidFill>
                    <a:srgbClr val="000000"/>
                  </a:solidFill>
                  <a:latin typeface="Arial" panose="020B0604020202020204" pitchFamily="34" charset="0"/>
                  <a:cs typeface="Arial" panose="020B0604020202020204" pitchFamily="34" charset="0"/>
                </a:rPr>
                <a:t>.</a:t>
              </a:r>
            </a:p>
          </p:txBody>
        </p:sp>
        <p:grpSp>
          <p:nvGrpSpPr>
            <p:cNvPr id="39956" name="Group 20"/>
            <p:cNvGrpSpPr/>
            <p:nvPr/>
          </p:nvGrpSpPr>
          <p:grpSpPr bwMode="auto">
            <a:xfrm>
              <a:off x="3095625" y="2667000"/>
              <a:ext cx="2819400" cy="2803525"/>
              <a:chOff x="1968" y="1488"/>
              <a:chExt cx="1776" cy="1766"/>
            </a:xfrm>
          </p:grpSpPr>
          <p:sp>
            <p:nvSpPr>
              <p:cNvPr id="8091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a:defRPr/>
                </a:pPr>
                <a:endParaRPr lang="zh-CN" altLang="en-US"/>
              </a:p>
            </p:txBody>
          </p:sp>
          <p:sp>
            <p:nvSpPr>
              <p:cNvPr id="8091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a:defRPr/>
                </a:pPr>
                <a:endParaRPr lang="zh-CN" altLang="en-US"/>
              </a:p>
            </p:txBody>
          </p:sp>
          <p:sp>
            <p:nvSpPr>
              <p:cNvPr id="8091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a:defRPr/>
                </a:pPr>
                <a:endParaRPr lang="zh-CN" altLang="en-US"/>
              </a:p>
            </p:txBody>
          </p:sp>
          <p:sp>
            <p:nvSpPr>
              <p:cNvPr id="8092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a:defRPr/>
                </a:pPr>
                <a:endParaRPr lang="zh-CN" altLang="en-US"/>
              </a:p>
            </p:txBody>
          </p:sp>
        </p:gr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TextBox 25"/>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62644"/>
    </mc:Choice>
    <mc:Fallback xmlns="">
      <p:transition advTm="6264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827088" y="1371600"/>
            <a:ext cx="7783512" cy="2819400"/>
          </a:xfrm>
        </p:spPr>
        <p:txBody>
          <a:bodyPr/>
          <a:lstStyle/>
          <a:p>
            <a:pPr marL="0" indent="0">
              <a:lnSpc>
                <a:spcPct val="140000"/>
              </a:lnSpc>
              <a:buNone/>
            </a:pPr>
            <a:r>
              <a:rPr lang="zh-CN" altLang="en-US" sz="2800" b="1" dirty="0">
                <a:solidFill>
                  <a:srgbClr val="FFFF00"/>
                </a:solidFill>
                <a:ea typeface="黑体" panose="02010609060101010101" pitchFamily="49" charset="-122"/>
              </a:rPr>
              <a:t>抗酸、抑酸和粘膜保护剂</a:t>
            </a:r>
            <a:endParaRPr lang="en-US" altLang="zh-CN" sz="2800" b="1" dirty="0">
              <a:solidFill>
                <a:srgbClr val="FFFF00"/>
              </a:solidFill>
              <a:latin typeface="黑体" panose="02010609060101010101" pitchFamily="49" charset="-122"/>
              <a:ea typeface="黑体" panose="02010609060101010101" pitchFamily="49" charset="-122"/>
            </a:endParaRPr>
          </a:p>
          <a:p>
            <a:pPr>
              <a:lnSpc>
                <a:spcPct val="140000"/>
              </a:lnSpc>
            </a:pPr>
            <a:r>
              <a:rPr lang="zh-CN" altLang="en-US" sz="2800" b="1" dirty="0">
                <a:latin typeface="黑体" panose="02010609060101010101" pitchFamily="49" charset="-122"/>
                <a:ea typeface="黑体" panose="02010609060101010101" pitchFamily="49" charset="-122"/>
              </a:rPr>
              <a:t>抗酸剂：氢氧化铝、铝碳酸镁片</a:t>
            </a:r>
            <a:endParaRPr lang="en-US" altLang="zh-CN" sz="2800" b="1" dirty="0">
              <a:latin typeface="黑体" panose="02010609060101010101" pitchFamily="49" charset="-122"/>
              <a:ea typeface="黑体" panose="02010609060101010101" pitchFamily="49" charset="-122"/>
            </a:endParaRPr>
          </a:p>
          <a:p>
            <a:pPr>
              <a:lnSpc>
                <a:spcPct val="140000"/>
              </a:lnSpc>
            </a:pPr>
            <a:r>
              <a:rPr lang="zh-CN" altLang="en-US" sz="2800" b="1" dirty="0">
                <a:latin typeface="黑体" panose="02010609060101010101" pitchFamily="49" charset="-122"/>
                <a:ea typeface="黑体" panose="02010609060101010101" pitchFamily="49" charset="-122"/>
              </a:rPr>
              <a:t>抑酸剂：</a:t>
            </a:r>
            <a:r>
              <a:rPr lang="en-US" altLang="zh-CN" sz="2800" b="1" dirty="0">
                <a:latin typeface="黑体" panose="02010609060101010101" pitchFamily="49" charset="-122"/>
                <a:ea typeface="黑体" panose="02010609060101010101" pitchFamily="49" charset="-122"/>
              </a:rPr>
              <a:t>H</a:t>
            </a:r>
            <a:r>
              <a:rPr lang="en-US" altLang="zh-CN" sz="2800" b="1" baseline="-25000" dirty="0">
                <a:latin typeface="黑体" panose="02010609060101010101" pitchFamily="49" charset="-122"/>
                <a:ea typeface="黑体" panose="02010609060101010101" pitchFamily="49" charset="-122"/>
              </a:rPr>
              <a:t>2</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受体拮抗剂、质子泵抑制剂</a:t>
            </a:r>
          </a:p>
          <a:p>
            <a:pPr>
              <a:lnSpc>
                <a:spcPct val="140000"/>
              </a:lnSpc>
            </a:pPr>
            <a:r>
              <a:rPr lang="zh-CN" altLang="en-US" sz="2800" b="1" dirty="0">
                <a:latin typeface="黑体" panose="02010609060101010101" pitchFamily="49" charset="-122"/>
                <a:ea typeface="黑体" panose="02010609060101010101" pitchFamily="49" charset="-122"/>
              </a:rPr>
              <a:t>粘膜保护剂：硫糖铝、胶体铋</a:t>
            </a:r>
          </a:p>
        </p:txBody>
      </p:sp>
      <p:sp>
        <p:nvSpPr>
          <p:cNvPr id="41988" name="AutoShape 4"/>
          <p:cNvSpPr>
            <a:spLocks noChangeArrowheads="1"/>
          </p:cNvSpPr>
          <p:nvPr/>
        </p:nvSpPr>
        <p:spPr bwMode="auto">
          <a:xfrm>
            <a:off x="990600" y="4724400"/>
            <a:ext cx="7391400" cy="1371600"/>
          </a:xfrm>
          <a:prstGeom prst="roundRect">
            <a:avLst>
              <a:gd name="adj" fmla="val 16667"/>
            </a:avLst>
          </a:prstGeom>
          <a:solidFill>
            <a:srgbClr val="99CCFF"/>
          </a:solidFill>
          <a:ln w="9525" algn="ctr">
            <a:solidFill>
              <a:schemeClr val="bg2"/>
            </a:solidFill>
            <a:round/>
          </a:ln>
          <a:effectLst>
            <a:prstShdw prst="shdw13" dist="53882" dir="13500000">
              <a:srgbClr val="99CCFF">
                <a:alpha val="50000"/>
              </a:srgbClr>
            </a:prstShdw>
          </a:effectLst>
        </p:spPr>
        <p:txBody>
          <a:bodyPr wrap="none" anchor="ct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1989" name="Text Box 5"/>
          <p:cNvSpPr txBox="1">
            <a:spLocks noChangeArrowheads="1"/>
          </p:cNvSpPr>
          <p:nvPr/>
        </p:nvSpPr>
        <p:spPr bwMode="auto">
          <a:xfrm>
            <a:off x="1066800" y="5029200"/>
            <a:ext cx="7543800" cy="822325"/>
          </a:xfrm>
          <a:prstGeom prst="rect">
            <a:avLst/>
          </a:prstGeom>
          <a:noFill/>
          <a:ln>
            <a:noFill/>
          </a:ln>
          <a:effectLst>
            <a:prstShdw prst="shdw13" dist="53882" dir="13500000">
              <a:srgbClr val="99CCFF">
                <a:alpha val="50000"/>
              </a:srgbClr>
            </a:prstShdw>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r>
              <a:rPr lang="zh-CN" altLang="en-US" sz="2400">
                <a:solidFill>
                  <a:schemeClr val="bg1"/>
                </a:solidFill>
                <a:latin typeface="Times New Roman" panose="02020603050405020304" pitchFamily="18" charset="0"/>
              </a:rPr>
              <a:t>有反流症状</a:t>
            </a:r>
            <a:r>
              <a:rPr lang="en-US" altLang="zh-CN" sz="2400">
                <a:solidFill>
                  <a:schemeClr val="bg1"/>
                </a:solidFill>
                <a:latin typeface="Times New Roman" panose="02020603050405020304" pitchFamily="18" charset="0"/>
              </a:rPr>
              <a:t>FD</a:t>
            </a:r>
            <a:r>
              <a:rPr lang="zh-CN" altLang="en-US" sz="2400">
                <a:solidFill>
                  <a:schemeClr val="bg1"/>
                </a:solidFill>
                <a:latin typeface="Times New Roman" panose="02020603050405020304" pitchFamily="18" charset="0"/>
              </a:rPr>
              <a:t>患者效果明显；对于</a:t>
            </a:r>
            <a:r>
              <a:rPr lang="en-US" altLang="zh-CN" sz="2400">
                <a:solidFill>
                  <a:schemeClr val="bg1"/>
                </a:solidFill>
                <a:latin typeface="Times New Roman" panose="02020603050405020304" pitchFamily="18" charset="0"/>
              </a:rPr>
              <a:t>PPI</a:t>
            </a:r>
            <a:r>
              <a:rPr lang="zh-CN" altLang="en-US" sz="2400">
                <a:solidFill>
                  <a:schemeClr val="bg1"/>
                </a:solidFill>
                <a:latin typeface="Times New Roman" panose="02020603050405020304" pitchFamily="18" charset="0"/>
              </a:rPr>
              <a:t>治疗有效患者，如停药后症状常常复发，可能需要长期或间断服药；</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63303"/>
    </mc:Choice>
    <mc:Fallback xmlns="">
      <p:transition advTm="6330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762000" y="1371600"/>
            <a:ext cx="7772400" cy="4506912"/>
          </a:xfrm>
        </p:spPr>
        <p:txBody>
          <a:bodyPr/>
          <a:lstStyle/>
          <a:p>
            <a:pPr marL="0" indent="0">
              <a:lnSpc>
                <a:spcPct val="140000"/>
              </a:lnSpc>
              <a:buNone/>
            </a:pPr>
            <a:r>
              <a:rPr lang="zh-CN" altLang="en-US" sz="2800" b="1" dirty="0">
                <a:solidFill>
                  <a:srgbClr val="FFFF00"/>
                </a:solidFill>
                <a:latin typeface="黑体" panose="02010609060101010101" pitchFamily="49" charset="-122"/>
                <a:ea typeface="黑体" panose="02010609060101010101" pitchFamily="49" charset="-122"/>
              </a:rPr>
              <a:t>促动力药</a:t>
            </a:r>
            <a:endParaRPr lang="en-US" altLang="zh-CN" sz="2800" b="1" dirty="0">
              <a:solidFill>
                <a:srgbClr val="FFFF00"/>
              </a:solidFill>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zh-CN" altLang="en-US" sz="2800" b="1" dirty="0">
                <a:latin typeface="黑体" panose="02010609060101010101" pitchFamily="49" charset="-122"/>
                <a:ea typeface="黑体" panose="02010609060101010101" pitchFamily="49" charset="-122"/>
              </a:rPr>
              <a:t>多巴胺受体拮抗剂：甲氧氯普胺、吗丁啉</a:t>
            </a:r>
            <a:r>
              <a:rPr lang="en-US" altLang="zh-CN"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en-US" altLang="zh-CN" sz="2800" b="1" dirty="0">
                <a:latin typeface="黑体" panose="02010609060101010101" pitchFamily="49" charset="-122"/>
                <a:ea typeface="黑体" panose="02010609060101010101" pitchFamily="49" charset="-122"/>
              </a:rPr>
              <a:t>5-HT</a:t>
            </a:r>
            <a:r>
              <a:rPr lang="en-US" altLang="zh-CN" sz="2800" b="1" baseline="-25000"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受体激动剂：西沙比利、莫沙比利</a:t>
            </a:r>
            <a:r>
              <a:rPr lang="en-US" altLang="zh-CN" sz="2800" b="1" dirty="0">
                <a:latin typeface="黑体" panose="02010609060101010101" pitchFamily="49" charset="-122"/>
                <a:ea typeface="黑体" panose="02010609060101010101" pitchFamily="49" charset="-122"/>
              </a:rPr>
              <a:t>…</a:t>
            </a:r>
          </a:p>
          <a:p>
            <a:pPr>
              <a:lnSpc>
                <a:spcPct val="150000"/>
              </a:lnSpc>
              <a:spcBef>
                <a:spcPct val="50000"/>
              </a:spcBef>
              <a:buFontTx/>
              <a:buNone/>
            </a:pPr>
            <a:r>
              <a:rPr lang="zh-CN" altLang="en-US" sz="2800" b="1" dirty="0">
                <a:solidFill>
                  <a:srgbClr val="FFFF00"/>
                </a:solidFill>
                <a:latin typeface="黑体" panose="02010609060101010101" pitchFamily="49" charset="-122"/>
                <a:ea typeface="黑体" panose="02010609060101010101" pitchFamily="49" charset="-122"/>
              </a:rPr>
              <a:t>抗焦虑抑郁药</a:t>
            </a:r>
          </a:p>
          <a:p>
            <a:pPr>
              <a:lnSpc>
                <a:spcPct val="150000"/>
              </a:lnSpc>
              <a:buFont typeface="Wingdings" panose="05000000000000000000" pitchFamily="2" charset="2"/>
              <a:buChar char="n"/>
            </a:pPr>
            <a:r>
              <a:rPr lang="zh-CN" altLang="en-US" sz="2800" b="1" dirty="0">
                <a:latin typeface="黑体" panose="02010609060101010101" pitchFamily="49" charset="-122"/>
                <a:ea typeface="黑体" panose="02010609060101010101" pitchFamily="49" charset="-122"/>
              </a:rPr>
              <a:t>选择性</a:t>
            </a:r>
            <a:r>
              <a:rPr lang="en-US" altLang="zh-CN" sz="2800" b="1" dirty="0">
                <a:latin typeface="黑体" panose="02010609060101010101" pitchFamily="49" charset="-122"/>
                <a:ea typeface="黑体" panose="02010609060101010101" pitchFamily="49" charset="-122"/>
              </a:rPr>
              <a:t>5-</a:t>
            </a:r>
            <a:r>
              <a:rPr lang="zh-CN" altLang="en-US" sz="2800" b="1" dirty="0">
                <a:latin typeface="黑体" panose="02010609060101010101" pitchFamily="49" charset="-122"/>
                <a:ea typeface="黑体" panose="02010609060101010101" pitchFamily="49" charset="-122"/>
              </a:rPr>
              <a:t>羟色胺再摄取抑制剂</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24782"/>
    </mc:Choice>
    <mc:Fallback xmlns="">
      <p:transition advTm="2478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914400"/>
            <a:ext cx="9144000" cy="627062"/>
          </a:xfrm>
        </p:spPr>
        <p:txBody>
          <a:bodyPr>
            <a:normAutofit fontScale="90000"/>
          </a:bodyPr>
          <a:lstStyle/>
          <a:p>
            <a:pPr algn="ctr" fontAlgn="auto">
              <a:spcAft>
                <a:spcPts val="0"/>
              </a:spcAft>
              <a:defRPr/>
            </a:pPr>
            <a:r>
              <a:rPr sz="4100" b="1" dirty="0">
                <a:solidFill>
                  <a:schemeClr val="tx1"/>
                </a:solidFill>
                <a:ea typeface="黑体" panose="02010609060101010101" pitchFamily="49" charset="-122"/>
              </a:rPr>
              <a:t>我国消化不良的诊治流程图</a:t>
            </a:r>
          </a:p>
        </p:txBody>
      </p:sp>
      <p:grpSp>
        <p:nvGrpSpPr>
          <p:cNvPr id="2" name="组合 1"/>
          <p:cNvGrpSpPr/>
          <p:nvPr/>
        </p:nvGrpSpPr>
        <p:grpSpPr>
          <a:xfrm>
            <a:off x="304800" y="1752600"/>
            <a:ext cx="8382000" cy="4437063"/>
            <a:chOff x="228600" y="1371600"/>
            <a:chExt cx="8382000" cy="4437063"/>
          </a:xfrm>
        </p:grpSpPr>
        <p:sp>
          <p:nvSpPr>
            <p:cNvPr id="44035" name="Text Box 3"/>
            <p:cNvSpPr txBox="1">
              <a:spLocks noChangeArrowheads="1"/>
            </p:cNvSpPr>
            <p:nvPr/>
          </p:nvSpPr>
          <p:spPr bwMode="auto">
            <a:xfrm>
              <a:off x="2819400" y="1371600"/>
              <a:ext cx="1463675" cy="392113"/>
            </a:xfrm>
            <a:prstGeom prst="rect">
              <a:avLst/>
            </a:prstGeom>
            <a:noFill/>
            <a:ln w="254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消化不良</a:t>
              </a:r>
            </a:p>
          </p:txBody>
        </p:sp>
        <p:sp>
          <p:nvSpPr>
            <p:cNvPr id="44036" name="Text Box 4"/>
            <p:cNvSpPr txBox="1">
              <a:spLocks noChangeArrowheads="1"/>
            </p:cNvSpPr>
            <p:nvPr/>
          </p:nvSpPr>
          <p:spPr bwMode="auto">
            <a:xfrm>
              <a:off x="2819400" y="2057400"/>
              <a:ext cx="1447800" cy="666750"/>
            </a:xfrm>
            <a:prstGeom prst="rect">
              <a:avLst/>
            </a:prstGeom>
            <a:noFill/>
            <a:ln w="254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报警征象</a:t>
              </a:r>
            </a:p>
            <a:p>
              <a:pPr algn="ctr">
                <a:spcBef>
                  <a:spcPct val="0"/>
                </a:spcBef>
                <a:buClrTx/>
                <a:buSzTx/>
                <a:buFontTx/>
                <a:buNone/>
              </a:pPr>
              <a:r>
                <a:rPr lang="zh-CN" altLang="en-US" sz="1800" b="0">
                  <a:latin typeface="Arial" panose="020B0604020202020204" pitchFamily="34" charset="0"/>
                  <a:ea typeface="黑体" panose="02010609060101010101" pitchFamily="49" charset="-122"/>
                </a:rPr>
                <a:t>心理障碍</a:t>
              </a:r>
            </a:p>
          </p:txBody>
        </p:sp>
        <p:sp>
          <p:nvSpPr>
            <p:cNvPr id="44037" name="Text Box 5"/>
            <p:cNvSpPr txBox="1">
              <a:spLocks noChangeArrowheads="1"/>
            </p:cNvSpPr>
            <p:nvPr/>
          </p:nvSpPr>
          <p:spPr bwMode="auto">
            <a:xfrm>
              <a:off x="2819400" y="2971800"/>
              <a:ext cx="14478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与进餐关系</a:t>
              </a:r>
            </a:p>
          </p:txBody>
        </p:sp>
        <p:sp>
          <p:nvSpPr>
            <p:cNvPr id="44038" name="Text Box 6"/>
            <p:cNvSpPr txBox="1">
              <a:spLocks noChangeArrowheads="1"/>
            </p:cNvSpPr>
            <p:nvPr/>
          </p:nvSpPr>
          <p:spPr bwMode="auto">
            <a:xfrm>
              <a:off x="4876800" y="2133600"/>
              <a:ext cx="1905000" cy="398463"/>
            </a:xfrm>
            <a:prstGeom prst="rect">
              <a:avLst/>
            </a:prstGeom>
            <a:noFill/>
            <a:ln w="3175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检查</a:t>
              </a:r>
              <a:r>
                <a:rPr lang="en-US" altLang="zh-CN" sz="1800" b="0">
                  <a:latin typeface="Arial" panose="020B0604020202020204" pitchFamily="34" charset="0"/>
                  <a:ea typeface="黑体" panose="02010609060101010101" pitchFamily="49" charset="-122"/>
                </a:rPr>
                <a:t>/</a:t>
              </a:r>
              <a:r>
                <a:rPr lang="zh-CN" altLang="en-US" sz="1800" b="0">
                  <a:latin typeface="Arial" panose="020B0604020202020204" pitchFamily="34" charset="0"/>
                  <a:ea typeface="黑体" panose="02010609060101010101" pitchFamily="49" charset="-122"/>
                </a:rPr>
                <a:t>进一步检查</a:t>
              </a:r>
            </a:p>
          </p:txBody>
        </p:sp>
        <p:sp>
          <p:nvSpPr>
            <p:cNvPr id="44039" name="Text Box 7"/>
            <p:cNvSpPr txBox="1">
              <a:spLocks noChangeArrowheads="1"/>
            </p:cNvSpPr>
            <p:nvPr/>
          </p:nvSpPr>
          <p:spPr bwMode="auto">
            <a:xfrm>
              <a:off x="7086600" y="2133600"/>
              <a:ext cx="1295400" cy="398463"/>
            </a:xfrm>
            <a:prstGeom prst="rect">
              <a:avLst/>
            </a:prstGeom>
            <a:noFill/>
            <a:ln w="3175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相应治疗</a:t>
              </a:r>
            </a:p>
          </p:txBody>
        </p:sp>
        <p:sp>
          <p:nvSpPr>
            <p:cNvPr id="44040" name="Text Box 8"/>
            <p:cNvSpPr txBox="1">
              <a:spLocks noChangeArrowheads="1"/>
            </p:cNvSpPr>
            <p:nvPr/>
          </p:nvSpPr>
          <p:spPr bwMode="auto">
            <a:xfrm>
              <a:off x="1371600" y="3810000"/>
              <a:ext cx="12954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进餐出现</a:t>
              </a:r>
            </a:p>
          </p:txBody>
        </p:sp>
        <p:sp>
          <p:nvSpPr>
            <p:cNvPr id="44041" name="Text Box 9"/>
            <p:cNvSpPr txBox="1">
              <a:spLocks noChangeArrowheads="1"/>
            </p:cNvSpPr>
            <p:nvPr/>
          </p:nvSpPr>
          <p:spPr bwMode="auto">
            <a:xfrm>
              <a:off x="2819400" y="3810000"/>
              <a:ext cx="1524000" cy="666750"/>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餐前有症状</a:t>
              </a:r>
            </a:p>
            <a:p>
              <a:pPr algn="ctr">
                <a:spcBef>
                  <a:spcPct val="0"/>
                </a:spcBef>
                <a:buClrTx/>
                <a:buSzTx/>
                <a:buFontTx/>
                <a:buNone/>
              </a:pPr>
              <a:r>
                <a:rPr lang="zh-CN" altLang="en-US" sz="1800" b="0">
                  <a:latin typeface="Arial" panose="020B0604020202020204" pitchFamily="34" charset="0"/>
                  <a:ea typeface="黑体" panose="02010609060101010101" pitchFamily="49" charset="-122"/>
                </a:rPr>
                <a:t>餐后加重</a:t>
              </a:r>
            </a:p>
          </p:txBody>
        </p:sp>
        <p:sp>
          <p:nvSpPr>
            <p:cNvPr id="44042" name="Text Box 10"/>
            <p:cNvSpPr txBox="1">
              <a:spLocks noChangeArrowheads="1"/>
            </p:cNvSpPr>
            <p:nvPr/>
          </p:nvSpPr>
          <p:spPr bwMode="auto">
            <a:xfrm>
              <a:off x="4572000" y="3810000"/>
              <a:ext cx="12192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进餐减轻</a:t>
              </a:r>
            </a:p>
          </p:txBody>
        </p:sp>
        <p:sp>
          <p:nvSpPr>
            <p:cNvPr id="44043" name="Text Box 11"/>
            <p:cNvSpPr txBox="1">
              <a:spLocks noChangeArrowheads="1"/>
            </p:cNvSpPr>
            <p:nvPr/>
          </p:nvSpPr>
          <p:spPr bwMode="auto">
            <a:xfrm>
              <a:off x="6019800" y="3810000"/>
              <a:ext cx="13716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与进餐无关</a:t>
              </a:r>
            </a:p>
          </p:txBody>
        </p:sp>
        <p:sp>
          <p:nvSpPr>
            <p:cNvPr id="44044" name="Text Box 12"/>
            <p:cNvSpPr txBox="1">
              <a:spLocks noChangeArrowheads="1"/>
            </p:cNvSpPr>
            <p:nvPr/>
          </p:nvSpPr>
          <p:spPr bwMode="auto">
            <a:xfrm>
              <a:off x="1371600" y="4724400"/>
              <a:ext cx="12954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动力相关</a:t>
              </a:r>
            </a:p>
          </p:txBody>
        </p:sp>
        <p:sp>
          <p:nvSpPr>
            <p:cNvPr id="44045" name="Text Box 13"/>
            <p:cNvSpPr txBox="1">
              <a:spLocks noChangeArrowheads="1"/>
            </p:cNvSpPr>
            <p:nvPr/>
          </p:nvSpPr>
          <p:spPr bwMode="auto">
            <a:xfrm>
              <a:off x="2819400" y="4724400"/>
              <a:ext cx="15240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动力</a:t>
              </a:r>
              <a:r>
                <a:rPr lang="en-US" altLang="zh-CN" sz="1800" b="0">
                  <a:latin typeface="Arial" panose="020B0604020202020204" pitchFamily="34" charset="0"/>
                  <a:ea typeface="黑体" panose="02010609060101010101" pitchFamily="49" charset="-122"/>
                </a:rPr>
                <a:t>/</a:t>
              </a:r>
              <a:r>
                <a:rPr lang="zh-CN" altLang="en-US" sz="1800" b="0">
                  <a:latin typeface="Arial" panose="020B0604020202020204" pitchFamily="34" charset="0"/>
                  <a:ea typeface="黑体" panose="02010609060101010101" pitchFamily="49" charset="-122"/>
                </a:rPr>
                <a:t>酸相关</a:t>
              </a:r>
            </a:p>
          </p:txBody>
        </p:sp>
        <p:sp>
          <p:nvSpPr>
            <p:cNvPr id="44046" name="Text Box 14"/>
            <p:cNvSpPr txBox="1">
              <a:spLocks noChangeArrowheads="1"/>
            </p:cNvSpPr>
            <p:nvPr/>
          </p:nvSpPr>
          <p:spPr bwMode="auto">
            <a:xfrm>
              <a:off x="4572000" y="4724400"/>
              <a:ext cx="1219200" cy="398463"/>
            </a:xfrm>
            <a:prstGeom prst="rect">
              <a:avLst/>
            </a:prstGeom>
            <a:noFill/>
            <a:ln w="3175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酸相关</a:t>
              </a:r>
            </a:p>
          </p:txBody>
        </p:sp>
        <p:sp>
          <p:nvSpPr>
            <p:cNvPr id="44047" name="Text Box 15"/>
            <p:cNvSpPr txBox="1">
              <a:spLocks noChangeArrowheads="1"/>
            </p:cNvSpPr>
            <p:nvPr/>
          </p:nvSpPr>
          <p:spPr bwMode="auto">
            <a:xfrm>
              <a:off x="1371600" y="5410200"/>
              <a:ext cx="12954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促动力</a:t>
              </a:r>
            </a:p>
          </p:txBody>
        </p:sp>
        <p:sp>
          <p:nvSpPr>
            <p:cNvPr id="44048" name="Text Box 16"/>
            <p:cNvSpPr txBox="1">
              <a:spLocks noChangeArrowheads="1"/>
            </p:cNvSpPr>
            <p:nvPr/>
          </p:nvSpPr>
          <p:spPr bwMode="auto">
            <a:xfrm>
              <a:off x="2819400" y="5410200"/>
              <a:ext cx="1600200" cy="392113"/>
            </a:xfrm>
            <a:prstGeom prst="rect">
              <a:avLst/>
            </a:prstGeom>
            <a:noFill/>
            <a:ln w="2540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促动力</a:t>
              </a:r>
              <a:r>
                <a:rPr lang="en-US" altLang="zh-CN" sz="1800" b="0">
                  <a:latin typeface="Arial" panose="020B0604020202020204" pitchFamily="34" charset="0"/>
                  <a:ea typeface="黑体" panose="02010609060101010101" pitchFamily="49" charset="-122"/>
                </a:rPr>
                <a:t>+</a:t>
              </a:r>
              <a:r>
                <a:rPr lang="zh-CN" altLang="en-US" sz="1800" b="0">
                  <a:latin typeface="Arial" panose="020B0604020202020204" pitchFamily="34" charset="0"/>
                  <a:ea typeface="黑体" panose="02010609060101010101" pitchFamily="49" charset="-122"/>
                </a:rPr>
                <a:t>抑酸</a:t>
              </a:r>
            </a:p>
          </p:txBody>
        </p:sp>
        <p:sp>
          <p:nvSpPr>
            <p:cNvPr id="44049" name="Text Box 17"/>
            <p:cNvSpPr txBox="1">
              <a:spLocks noChangeArrowheads="1"/>
            </p:cNvSpPr>
            <p:nvPr/>
          </p:nvSpPr>
          <p:spPr bwMode="auto">
            <a:xfrm>
              <a:off x="4572000" y="5410200"/>
              <a:ext cx="1219200" cy="398463"/>
            </a:xfrm>
            <a:prstGeom prst="rect">
              <a:avLst/>
            </a:prstGeom>
            <a:noFill/>
            <a:ln w="31750"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抑酸</a:t>
              </a:r>
            </a:p>
          </p:txBody>
        </p:sp>
        <p:sp>
          <p:nvSpPr>
            <p:cNvPr id="44050" name="Line 18"/>
            <p:cNvSpPr>
              <a:spLocks noChangeShapeType="1"/>
            </p:cNvSpPr>
            <p:nvPr/>
          </p:nvSpPr>
          <p:spPr bwMode="auto">
            <a:xfrm>
              <a:off x="228600" y="5638800"/>
              <a:ext cx="1143000"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1" name="Text Box 19"/>
            <p:cNvSpPr txBox="1">
              <a:spLocks noChangeArrowheads="1"/>
            </p:cNvSpPr>
            <p:nvPr/>
          </p:nvSpPr>
          <p:spPr bwMode="auto">
            <a:xfrm>
              <a:off x="228600" y="5029200"/>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经验治疗</a:t>
              </a:r>
            </a:p>
            <a:p>
              <a:pPr algn="ctr">
                <a:spcBef>
                  <a:spcPct val="0"/>
                </a:spcBef>
                <a:buClrTx/>
                <a:buSzTx/>
                <a:buFontTx/>
                <a:buNone/>
              </a:pPr>
              <a:r>
                <a:rPr lang="en-US" altLang="zh-CN" sz="1800" b="0">
                  <a:latin typeface="Arial" panose="020B0604020202020204" pitchFamily="34" charset="0"/>
                  <a:ea typeface="黑体" panose="02010609060101010101" pitchFamily="49" charset="-122"/>
                </a:rPr>
                <a:t>2-4</a:t>
              </a:r>
              <a:r>
                <a:rPr lang="zh-CN" altLang="en-US" sz="1800" b="0">
                  <a:latin typeface="Arial" panose="020B0604020202020204" pitchFamily="34" charset="0"/>
                  <a:ea typeface="黑体" panose="02010609060101010101" pitchFamily="49" charset="-122"/>
                </a:rPr>
                <a:t>周</a:t>
              </a:r>
            </a:p>
          </p:txBody>
        </p:sp>
        <p:sp>
          <p:nvSpPr>
            <p:cNvPr id="44052" name="Line 20"/>
            <p:cNvSpPr>
              <a:spLocks noChangeShapeType="1"/>
            </p:cNvSpPr>
            <p:nvPr/>
          </p:nvSpPr>
          <p:spPr bwMode="auto">
            <a:xfrm>
              <a:off x="2057400" y="4191000"/>
              <a:ext cx="0" cy="5334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3" name="Line 21"/>
            <p:cNvSpPr>
              <a:spLocks noChangeShapeType="1"/>
            </p:cNvSpPr>
            <p:nvPr/>
          </p:nvSpPr>
          <p:spPr bwMode="auto">
            <a:xfrm>
              <a:off x="2057400" y="5105400"/>
              <a:ext cx="0" cy="3048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4" name="Line 22"/>
            <p:cNvSpPr>
              <a:spLocks noChangeShapeType="1"/>
            </p:cNvSpPr>
            <p:nvPr/>
          </p:nvSpPr>
          <p:spPr bwMode="auto">
            <a:xfrm>
              <a:off x="3657600" y="4495800"/>
              <a:ext cx="0" cy="2286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5" name="Line 23"/>
            <p:cNvSpPr>
              <a:spLocks noChangeShapeType="1"/>
            </p:cNvSpPr>
            <p:nvPr/>
          </p:nvSpPr>
          <p:spPr bwMode="auto">
            <a:xfrm>
              <a:off x="3657600" y="5105400"/>
              <a:ext cx="0" cy="3048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6" name="Line 24"/>
            <p:cNvSpPr>
              <a:spLocks noChangeShapeType="1"/>
            </p:cNvSpPr>
            <p:nvPr/>
          </p:nvSpPr>
          <p:spPr bwMode="auto">
            <a:xfrm>
              <a:off x="5105400" y="4191000"/>
              <a:ext cx="0" cy="5334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7" name="Line 25"/>
            <p:cNvSpPr>
              <a:spLocks noChangeShapeType="1"/>
            </p:cNvSpPr>
            <p:nvPr/>
          </p:nvSpPr>
          <p:spPr bwMode="auto">
            <a:xfrm>
              <a:off x="5105400" y="5181600"/>
              <a:ext cx="0" cy="2286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8" name="Line 26"/>
            <p:cNvSpPr>
              <a:spLocks noChangeShapeType="1"/>
            </p:cNvSpPr>
            <p:nvPr/>
          </p:nvSpPr>
          <p:spPr bwMode="auto">
            <a:xfrm>
              <a:off x="5791200" y="5638800"/>
              <a:ext cx="2819400" cy="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59" name="Text Box 27"/>
            <p:cNvSpPr txBox="1">
              <a:spLocks noChangeArrowheads="1"/>
            </p:cNvSpPr>
            <p:nvPr/>
          </p:nvSpPr>
          <p:spPr bwMode="auto">
            <a:xfrm>
              <a:off x="6019800" y="5257800"/>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如经验治疗效果不佳</a:t>
              </a:r>
            </a:p>
          </p:txBody>
        </p:sp>
        <p:sp>
          <p:nvSpPr>
            <p:cNvPr id="44060" name="Line 28"/>
            <p:cNvSpPr>
              <a:spLocks noChangeShapeType="1"/>
            </p:cNvSpPr>
            <p:nvPr/>
          </p:nvSpPr>
          <p:spPr bwMode="auto">
            <a:xfrm>
              <a:off x="4267200" y="1600200"/>
              <a:ext cx="914400"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1" name="Line 29"/>
            <p:cNvSpPr>
              <a:spLocks noChangeShapeType="1"/>
            </p:cNvSpPr>
            <p:nvPr/>
          </p:nvSpPr>
          <p:spPr bwMode="auto">
            <a:xfrm>
              <a:off x="5181600" y="1600200"/>
              <a:ext cx="0" cy="5334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2" name="Line 30"/>
            <p:cNvSpPr>
              <a:spLocks noChangeShapeType="1"/>
            </p:cNvSpPr>
            <p:nvPr/>
          </p:nvSpPr>
          <p:spPr bwMode="auto">
            <a:xfrm>
              <a:off x="5562600" y="1524000"/>
              <a:ext cx="3048000" cy="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3" name="Line 31"/>
            <p:cNvSpPr>
              <a:spLocks noChangeShapeType="1"/>
            </p:cNvSpPr>
            <p:nvPr/>
          </p:nvSpPr>
          <p:spPr bwMode="auto">
            <a:xfrm>
              <a:off x="8610600" y="1524000"/>
              <a:ext cx="0" cy="411480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4" name="Line 32"/>
            <p:cNvSpPr>
              <a:spLocks noChangeShapeType="1"/>
            </p:cNvSpPr>
            <p:nvPr/>
          </p:nvSpPr>
          <p:spPr bwMode="auto">
            <a:xfrm>
              <a:off x="5562600" y="1524000"/>
              <a:ext cx="0" cy="609600"/>
            </a:xfrm>
            <a:prstGeom prst="line">
              <a:avLst/>
            </a:prstGeom>
            <a:noFill/>
            <a:ln w="9525">
              <a:solidFill>
                <a:srgbClr val="FF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5" name="Line 33"/>
            <p:cNvSpPr>
              <a:spLocks noChangeShapeType="1"/>
            </p:cNvSpPr>
            <p:nvPr/>
          </p:nvSpPr>
          <p:spPr bwMode="auto">
            <a:xfrm>
              <a:off x="5867400" y="1676400"/>
              <a:ext cx="2590800" cy="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6" name="Line 34"/>
            <p:cNvSpPr>
              <a:spLocks noChangeShapeType="1"/>
            </p:cNvSpPr>
            <p:nvPr/>
          </p:nvSpPr>
          <p:spPr bwMode="auto">
            <a:xfrm>
              <a:off x="8458200" y="1676400"/>
              <a:ext cx="0" cy="236220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7" name="Line 35"/>
            <p:cNvSpPr>
              <a:spLocks noChangeShapeType="1"/>
            </p:cNvSpPr>
            <p:nvPr/>
          </p:nvSpPr>
          <p:spPr bwMode="auto">
            <a:xfrm flipH="1">
              <a:off x="7620000" y="4038600"/>
              <a:ext cx="838200"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8" name="Line 36"/>
            <p:cNvSpPr>
              <a:spLocks noChangeShapeType="1"/>
            </p:cNvSpPr>
            <p:nvPr/>
          </p:nvSpPr>
          <p:spPr bwMode="auto">
            <a:xfrm>
              <a:off x="5867400" y="1676400"/>
              <a:ext cx="0" cy="457200"/>
            </a:xfrm>
            <a:prstGeom prst="line">
              <a:avLst/>
            </a:prstGeom>
            <a:noFill/>
            <a:ln w="9525">
              <a:solidFill>
                <a:srgbClr val="FF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69" name="Line 37"/>
            <p:cNvSpPr>
              <a:spLocks noChangeShapeType="1"/>
            </p:cNvSpPr>
            <p:nvPr/>
          </p:nvSpPr>
          <p:spPr bwMode="auto">
            <a:xfrm>
              <a:off x="6248400" y="1905000"/>
              <a:ext cx="0" cy="228600"/>
            </a:xfrm>
            <a:prstGeom prst="line">
              <a:avLst/>
            </a:prstGeom>
            <a:noFill/>
            <a:ln w="9525">
              <a:solidFill>
                <a:srgbClr val="FF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0" name="Line 38"/>
            <p:cNvSpPr>
              <a:spLocks noChangeShapeType="1"/>
            </p:cNvSpPr>
            <p:nvPr/>
          </p:nvSpPr>
          <p:spPr bwMode="auto">
            <a:xfrm>
              <a:off x="6248400" y="1905000"/>
              <a:ext cx="1371600" cy="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1" name="Line 39"/>
            <p:cNvSpPr>
              <a:spLocks noChangeShapeType="1"/>
            </p:cNvSpPr>
            <p:nvPr/>
          </p:nvSpPr>
          <p:spPr bwMode="auto">
            <a:xfrm>
              <a:off x="7620000" y="1905000"/>
              <a:ext cx="0" cy="233363"/>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2" name="Line 40"/>
            <p:cNvSpPr>
              <a:spLocks noChangeShapeType="1"/>
            </p:cNvSpPr>
            <p:nvPr/>
          </p:nvSpPr>
          <p:spPr bwMode="auto">
            <a:xfrm>
              <a:off x="6781800" y="2362200"/>
              <a:ext cx="304800"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3" name="Line 41"/>
            <p:cNvSpPr>
              <a:spLocks noChangeShapeType="1"/>
            </p:cNvSpPr>
            <p:nvPr/>
          </p:nvSpPr>
          <p:spPr bwMode="auto">
            <a:xfrm>
              <a:off x="7620000" y="2514600"/>
              <a:ext cx="0" cy="68580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4" name="Line 42"/>
            <p:cNvSpPr>
              <a:spLocks noChangeShapeType="1"/>
            </p:cNvSpPr>
            <p:nvPr/>
          </p:nvSpPr>
          <p:spPr bwMode="auto">
            <a:xfrm flipH="1">
              <a:off x="4267200" y="3200400"/>
              <a:ext cx="3352800" cy="0"/>
            </a:xfrm>
            <a:prstGeom prst="line">
              <a:avLst/>
            </a:prstGeom>
            <a:noFill/>
            <a:ln w="9525">
              <a:solidFill>
                <a:srgbClr val="FF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5" name="Line 43"/>
            <p:cNvSpPr>
              <a:spLocks noChangeShapeType="1"/>
            </p:cNvSpPr>
            <p:nvPr/>
          </p:nvSpPr>
          <p:spPr bwMode="auto">
            <a:xfrm>
              <a:off x="5791200" y="2514600"/>
              <a:ext cx="0" cy="685800"/>
            </a:xfrm>
            <a:prstGeom prst="line">
              <a:avLst/>
            </a:prstGeom>
            <a:noFill/>
            <a:ln w="952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6" name="Line 44"/>
            <p:cNvSpPr>
              <a:spLocks noChangeShapeType="1"/>
            </p:cNvSpPr>
            <p:nvPr/>
          </p:nvSpPr>
          <p:spPr bwMode="auto">
            <a:xfrm>
              <a:off x="2057400" y="3505200"/>
              <a:ext cx="4572000"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7" name="Line 45"/>
            <p:cNvSpPr>
              <a:spLocks noChangeShapeType="1"/>
            </p:cNvSpPr>
            <p:nvPr/>
          </p:nvSpPr>
          <p:spPr bwMode="auto">
            <a:xfrm>
              <a:off x="6629400" y="3505200"/>
              <a:ext cx="0" cy="3048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8" name="Line 46"/>
            <p:cNvSpPr>
              <a:spLocks noChangeShapeType="1"/>
            </p:cNvSpPr>
            <p:nvPr/>
          </p:nvSpPr>
          <p:spPr bwMode="auto">
            <a:xfrm>
              <a:off x="5105400" y="3505200"/>
              <a:ext cx="0" cy="3048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79" name="Line 47"/>
            <p:cNvSpPr>
              <a:spLocks noChangeShapeType="1"/>
            </p:cNvSpPr>
            <p:nvPr/>
          </p:nvSpPr>
          <p:spPr bwMode="auto">
            <a:xfrm>
              <a:off x="3581400" y="3352800"/>
              <a:ext cx="0" cy="4572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80" name="Line 48"/>
            <p:cNvSpPr>
              <a:spLocks noChangeShapeType="1"/>
            </p:cNvSpPr>
            <p:nvPr/>
          </p:nvSpPr>
          <p:spPr bwMode="auto">
            <a:xfrm>
              <a:off x="2057400" y="3505200"/>
              <a:ext cx="0" cy="3048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81" name="Line 49"/>
            <p:cNvSpPr>
              <a:spLocks noChangeShapeType="1"/>
            </p:cNvSpPr>
            <p:nvPr/>
          </p:nvSpPr>
          <p:spPr bwMode="auto">
            <a:xfrm>
              <a:off x="4267200" y="2362200"/>
              <a:ext cx="609600"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82" name="Text Box 50"/>
            <p:cNvSpPr txBox="1">
              <a:spLocks noChangeArrowheads="1"/>
            </p:cNvSpPr>
            <p:nvPr/>
          </p:nvSpPr>
          <p:spPr bwMode="auto">
            <a:xfrm>
              <a:off x="4327525" y="20034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b="0">
                  <a:latin typeface="Arial" panose="020B0604020202020204" pitchFamily="34" charset="0"/>
                  <a:ea typeface="黑体" panose="02010609060101010101" pitchFamily="49" charset="-122"/>
                </a:rPr>
                <a:t>有</a:t>
              </a:r>
            </a:p>
          </p:txBody>
        </p:sp>
        <p:sp>
          <p:nvSpPr>
            <p:cNvPr id="44083" name="Line 51"/>
            <p:cNvSpPr>
              <a:spLocks noChangeShapeType="1"/>
            </p:cNvSpPr>
            <p:nvPr/>
          </p:nvSpPr>
          <p:spPr bwMode="auto">
            <a:xfrm>
              <a:off x="3581400" y="2743200"/>
              <a:ext cx="0" cy="2286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84" name="Text Box 52"/>
            <p:cNvSpPr txBox="1">
              <a:spLocks noChangeArrowheads="1"/>
            </p:cNvSpPr>
            <p:nvPr/>
          </p:nvSpPr>
          <p:spPr bwMode="auto">
            <a:xfrm>
              <a:off x="3276600" y="26670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400" b="0">
                  <a:latin typeface="Arial" panose="020B0604020202020204" pitchFamily="34" charset="0"/>
                  <a:ea typeface="黑体" panose="02010609060101010101" pitchFamily="49" charset="-122"/>
                </a:rPr>
                <a:t>无</a:t>
              </a:r>
            </a:p>
          </p:txBody>
        </p:sp>
        <p:sp>
          <p:nvSpPr>
            <p:cNvPr id="44085" name="Line 53"/>
            <p:cNvSpPr>
              <a:spLocks noChangeShapeType="1"/>
            </p:cNvSpPr>
            <p:nvPr/>
          </p:nvSpPr>
          <p:spPr bwMode="auto">
            <a:xfrm>
              <a:off x="3581400" y="1752600"/>
              <a:ext cx="0" cy="30480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86" name="Text Box 54"/>
            <p:cNvSpPr txBox="1">
              <a:spLocks noChangeArrowheads="1"/>
            </p:cNvSpPr>
            <p:nvPr/>
          </p:nvSpPr>
          <p:spPr bwMode="auto">
            <a:xfrm>
              <a:off x="6705600" y="2362200"/>
              <a:ext cx="457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en-US" altLang="zh-CN" sz="1400" b="0">
                  <a:latin typeface="Arial" panose="020B0604020202020204" pitchFamily="34" charset="0"/>
                  <a:ea typeface="黑体" panose="02010609060101010101" pitchFamily="49" charset="-122"/>
                </a:rPr>
                <a:t>FD</a:t>
              </a:r>
            </a:p>
          </p:txBody>
        </p:sp>
        <p:sp>
          <p:nvSpPr>
            <p:cNvPr id="44087" name="Text Box 55"/>
            <p:cNvSpPr txBox="1">
              <a:spLocks noChangeArrowheads="1"/>
            </p:cNvSpPr>
            <p:nvPr/>
          </p:nvSpPr>
          <p:spPr bwMode="auto">
            <a:xfrm>
              <a:off x="6629400" y="16764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400" b="0">
                  <a:latin typeface="Arial" panose="020B0604020202020204" pitchFamily="34" charset="0"/>
                  <a:ea typeface="黑体" panose="02010609060101010101" pitchFamily="49" charset="-122"/>
                </a:rPr>
                <a:t>无效</a:t>
              </a:r>
            </a:p>
          </p:txBody>
        </p:sp>
      </p:grpSp>
      <p:sp>
        <p:nvSpPr>
          <p:cNvPr id="44088" name="Text Box 56"/>
          <p:cNvSpPr txBox="1">
            <a:spLocks noChangeArrowheads="1"/>
          </p:cNvSpPr>
          <p:nvPr/>
        </p:nvSpPr>
        <p:spPr bwMode="auto">
          <a:xfrm>
            <a:off x="533400" y="6477000"/>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a:spcBef>
                <a:spcPct val="0"/>
              </a:spcBef>
              <a:buClrTx/>
              <a:buSzTx/>
              <a:buFontTx/>
              <a:buNone/>
            </a:pPr>
            <a:r>
              <a:rPr lang="zh-CN" altLang="en-US" sz="1200" b="0">
                <a:latin typeface="Arial" panose="020B0604020202020204" pitchFamily="34" charset="0"/>
                <a:ea typeface="黑体" panose="02010609060101010101" pitchFamily="49" charset="-122"/>
                <a:cs typeface="Arial" panose="020B0604020202020204" pitchFamily="34" charset="0"/>
              </a:rPr>
              <a:t>中国消化不良的诊治指南</a:t>
            </a:r>
            <a:r>
              <a:rPr lang="en-US" altLang="zh-CN" sz="1200" b="0">
                <a:latin typeface="Arial" panose="020B0604020202020204" pitchFamily="34" charset="0"/>
                <a:ea typeface="黑体" panose="02010609060101010101" pitchFamily="49" charset="-122"/>
                <a:cs typeface="Arial" panose="020B0604020202020204" pitchFamily="34" charset="0"/>
              </a:rPr>
              <a:t>(2007,</a:t>
            </a:r>
            <a:r>
              <a:rPr lang="zh-CN" altLang="en-US" sz="1200" b="0">
                <a:latin typeface="Arial" panose="020B0604020202020204" pitchFamily="34" charset="0"/>
                <a:ea typeface="黑体" panose="02010609060101010101" pitchFamily="49" charset="-122"/>
                <a:cs typeface="Arial" panose="020B0604020202020204" pitchFamily="34" charset="0"/>
              </a:rPr>
              <a:t>大连）， 中华消化杂志</a:t>
            </a:r>
            <a:r>
              <a:rPr lang="en-US" altLang="zh-CN" sz="1200" b="0">
                <a:latin typeface="Arial" panose="020B0604020202020204" pitchFamily="34" charset="0"/>
                <a:ea typeface="黑体" panose="02010609060101010101" pitchFamily="49" charset="-122"/>
                <a:cs typeface="Arial" panose="020B0604020202020204" pitchFamily="34" charset="0"/>
              </a:rPr>
              <a:t>, 2007, 27(12): 832-834</a:t>
            </a: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8" name="TextBox 57"/>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墨迹 3"/>
          <p:cNvSpPr/>
          <p:nvPr/>
        </p:nvSpPr>
        <p:spPr bwMode="auto">
          <a:xfrm>
            <a:off x="2711160" y="2226600"/>
            <a:ext cx="1461960" cy="1079640"/>
          </a:xfrm>
        </p:spPr>
      </p:sp>
    </p:spTree>
  </p:cSld>
  <p:clrMapOvr>
    <a:masterClrMapping/>
  </p:clrMapOvr>
  <mc:AlternateContent xmlns:mc="http://schemas.openxmlformats.org/markup-compatibility/2006" xmlns:p14="http://schemas.microsoft.com/office/powerpoint/2010/main">
    <mc:Choice Requires="p14">
      <p:transition p14:dur="0" advTm="39277"/>
    </mc:Choice>
    <mc:Fallback xmlns="">
      <p:transition advTm="39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81000" y="1981200"/>
            <a:ext cx="8382000" cy="1947863"/>
          </a:xfrm>
        </p:spPr>
        <p:txBody>
          <a:bodyPr lIns="92075" tIns="46038" rIns="92075" bIns="46038">
            <a:normAutofit fontScale="90000"/>
          </a:bodyPr>
          <a:lstStyle/>
          <a:p>
            <a:pPr algn="ctr" fontAlgn="auto">
              <a:spcAft>
                <a:spcPts val="0"/>
              </a:spcAft>
              <a:defRPr/>
            </a:pPr>
            <a:r>
              <a:rPr sz="6700" b="1" dirty="0">
                <a:solidFill>
                  <a:srgbClr val="FFFF00"/>
                </a:solidFill>
              </a:rPr>
              <a:t>肠易激综合征</a:t>
            </a:r>
            <a:r>
              <a:rPr sz="5400" b="1" dirty="0">
                <a:solidFill>
                  <a:srgbClr val="FFFF00"/>
                </a:solidFill>
              </a:rPr>
              <a:t/>
            </a:r>
            <a:br>
              <a:rPr sz="5400" b="1" dirty="0">
                <a:solidFill>
                  <a:srgbClr val="FFFF00"/>
                </a:solidFill>
              </a:rPr>
            </a:br>
            <a:r>
              <a:rPr lang="en-US" sz="5400" b="1" dirty="0">
                <a:solidFill>
                  <a:srgbClr val="FFFF00"/>
                </a:solidFill>
              </a:rPr>
              <a:t>I</a:t>
            </a:r>
            <a:r>
              <a:rPr lang="en-US" altLang="zh-CN" sz="5400" b="1" dirty="0">
                <a:solidFill>
                  <a:srgbClr val="FFFF00"/>
                </a:solidFill>
              </a:rPr>
              <a:t>rritable Bowel Syndrome, IBS</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8267"/>
    </mc:Choice>
    <mc:Fallback xmlns="">
      <p:transition advTm="826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762000" y="1271588"/>
            <a:ext cx="7924800" cy="4443412"/>
          </a:xfrm>
        </p:spPr>
        <p:txBody>
          <a:bodyPr lIns="92075" tIns="46038" rIns="92075" bIns="46038" rtlCol="0">
            <a:normAutofit fontScale="92500"/>
          </a:bodyPr>
          <a:lstStyle/>
          <a:p>
            <a:pPr fontAlgn="auto">
              <a:lnSpc>
                <a:spcPct val="150000"/>
              </a:lnSpc>
              <a:spcAft>
                <a:spcPts val="0"/>
              </a:spcAft>
              <a:buFont typeface="Wingdings" panose="05000000000000000000" pitchFamily="2" charset="2"/>
              <a:buChar char="n"/>
              <a:defRPr/>
            </a:pPr>
            <a:r>
              <a:rPr lang="en-US" altLang="zh-CN" b="1" dirty="0">
                <a:effectLst>
                  <a:outerShdw blurRad="38100" dist="38100" dir="2700000" algn="tl">
                    <a:srgbClr val="000000"/>
                  </a:outerShdw>
                </a:effectLst>
                <a:latin typeface="+mn-ea"/>
              </a:rPr>
              <a:t>IBS: </a:t>
            </a:r>
            <a:r>
              <a:rPr lang="zh-CN" altLang="en-US" b="1" dirty="0">
                <a:solidFill>
                  <a:srgbClr val="FFFF00"/>
                </a:solidFill>
                <a:effectLst>
                  <a:outerShdw blurRad="38100" dist="38100" dir="2700000" algn="tl">
                    <a:srgbClr val="000000"/>
                  </a:outerShdw>
                </a:effectLst>
                <a:latin typeface="+mn-ea"/>
              </a:rPr>
              <a:t>一种以腹痛或腹部不适伴排便习惯改变为特征的功能性肠病</a:t>
            </a:r>
          </a:p>
          <a:p>
            <a:pPr fontAlgn="auto">
              <a:lnSpc>
                <a:spcPct val="150000"/>
              </a:lnSpc>
              <a:spcAft>
                <a:spcPts val="0"/>
              </a:spcAft>
              <a:buFont typeface="Wingdings" panose="05000000000000000000" pitchFamily="2" charset="2"/>
              <a:buChar char="n"/>
              <a:defRPr/>
            </a:pPr>
            <a:r>
              <a:rPr lang="zh-CN" altLang="en-US" sz="2400" b="1" dirty="0">
                <a:effectLst>
                  <a:outerShdw blurRad="38100" dist="38100" dir="2700000" algn="tl">
                    <a:srgbClr val="000000"/>
                  </a:outerShdw>
                </a:effectLst>
                <a:latin typeface="+mn-ea"/>
              </a:rPr>
              <a:t>近年来已被公认为一类具有特殊病理生理基础的身心疾病</a:t>
            </a:r>
            <a:r>
              <a:rPr lang="en-US" altLang="zh-CN" sz="2400" b="1" dirty="0">
                <a:effectLst>
                  <a:outerShdw blurRad="38100" dist="38100" dir="2700000" algn="tl">
                    <a:srgbClr val="000000"/>
                  </a:outerShdw>
                </a:effectLst>
                <a:latin typeface="+mn-ea"/>
              </a:rPr>
              <a:t>;</a:t>
            </a:r>
            <a:endParaRPr lang="zh-CN" altLang="en-US" sz="2400" b="1" dirty="0">
              <a:effectLst>
                <a:outerShdw blurRad="38100" dist="38100" dir="2700000" algn="tl">
                  <a:srgbClr val="000000"/>
                </a:outerShdw>
              </a:effectLst>
              <a:latin typeface="+mn-ea"/>
            </a:endParaRPr>
          </a:p>
          <a:p>
            <a:pPr fontAlgn="auto">
              <a:lnSpc>
                <a:spcPct val="150000"/>
              </a:lnSpc>
              <a:spcAft>
                <a:spcPts val="0"/>
              </a:spcAft>
              <a:buFont typeface="Wingdings" panose="05000000000000000000" pitchFamily="2" charset="2"/>
              <a:buChar char="n"/>
              <a:defRPr/>
            </a:pPr>
            <a:r>
              <a:rPr lang="zh-CN" altLang="en-US" sz="2400" b="1" dirty="0">
                <a:effectLst>
                  <a:outerShdw blurRad="38100" dist="38100" dir="2700000" algn="tl">
                    <a:srgbClr val="000000"/>
                  </a:outerShdw>
                </a:effectLst>
                <a:latin typeface="+mn-ea"/>
              </a:rPr>
              <a:t>在西方国家占胃肠病门诊的</a:t>
            </a:r>
            <a:r>
              <a:rPr lang="en-US" altLang="zh-CN" sz="2400" b="1" dirty="0">
                <a:effectLst>
                  <a:outerShdw blurRad="38100" dist="38100" dir="2700000" algn="tl">
                    <a:srgbClr val="000000"/>
                  </a:outerShdw>
                </a:effectLst>
                <a:latin typeface="+mn-ea"/>
              </a:rPr>
              <a:t>50%;</a:t>
            </a:r>
            <a:endParaRPr lang="zh-CN" altLang="en-US" sz="2400" b="1" dirty="0">
              <a:effectLst>
                <a:outerShdw blurRad="38100" dist="38100" dir="2700000" algn="tl">
                  <a:srgbClr val="000000"/>
                </a:outerShdw>
              </a:effectLst>
              <a:latin typeface="+mn-ea"/>
            </a:endParaRPr>
          </a:p>
          <a:p>
            <a:pPr fontAlgn="auto">
              <a:lnSpc>
                <a:spcPct val="150000"/>
              </a:lnSpc>
              <a:spcAft>
                <a:spcPts val="0"/>
              </a:spcAft>
              <a:buFont typeface="Wingdings" panose="05000000000000000000" pitchFamily="2" charset="2"/>
              <a:buChar char="n"/>
              <a:defRPr/>
            </a:pPr>
            <a:r>
              <a:rPr lang="zh-CN" altLang="en-US" sz="2400" b="1" dirty="0">
                <a:effectLst>
                  <a:outerShdw blurRad="38100" dist="38100" dir="2700000" algn="tl">
                    <a:srgbClr val="000000"/>
                  </a:outerShdw>
                </a:effectLst>
                <a:latin typeface="+mn-ea"/>
              </a:rPr>
              <a:t>年龄多在</a:t>
            </a:r>
            <a:r>
              <a:rPr lang="en-US" altLang="zh-CN" sz="2400" b="1" dirty="0">
                <a:effectLst>
                  <a:outerShdw blurRad="38100" dist="38100" dir="2700000" algn="tl">
                    <a:srgbClr val="000000"/>
                  </a:outerShdw>
                </a:effectLst>
                <a:latin typeface="+mn-ea"/>
              </a:rPr>
              <a:t>20</a:t>
            </a:r>
            <a:r>
              <a:rPr lang="zh-CN" altLang="en-US" sz="2400" b="1" dirty="0">
                <a:effectLst>
                  <a:outerShdw blurRad="38100" dist="38100" dir="2700000" algn="tl">
                    <a:srgbClr val="000000"/>
                  </a:outerShdw>
                </a:effectLst>
                <a:latin typeface="+mn-ea"/>
              </a:rPr>
              <a:t>～</a:t>
            </a:r>
            <a:r>
              <a:rPr lang="en-US" altLang="zh-CN" sz="2400" b="1" dirty="0">
                <a:effectLst>
                  <a:outerShdw blurRad="38100" dist="38100" dir="2700000" algn="tl">
                    <a:srgbClr val="000000"/>
                  </a:outerShdw>
                </a:effectLst>
                <a:latin typeface="+mn-ea"/>
              </a:rPr>
              <a:t>50</a:t>
            </a:r>
            <a:r>
              <a:rPr lang="zh-CN" altLang="en-US" sz="2400" b="1" dirty="0">
                <a:effectLst>
                  <a:outerShdw blurRad="38100" dist="38100" dir="2700000" algn="tl">
                    <a:srgbClr val="000000"/>
                  </a:outerShdw>
                </a:effectLst>
                <a:latin typeface="+mn-ea"/>
              </a:rPr>
              <a:t>岁，老年后初次发病者极少</a:t>
            </a:r>
            <a:r>
              <a:rPr lang="en-US" altLang="zh-CN" sz="2400" b="1" dirty="0">
                <a:effectLst>
                  <a:outerShdw blurRad="38100" dist="38100" dir="2700000" algn="tl">
                    <a:srgbClr val="000000"/>
                  </a:outerShdw>
                </a:effectLst>
                <a:latin typeface="+mn-ea"/>
              </a:rPr>
              <a:t>,</a:t>
            </a:r>
            <a:r>
              <a:rPr lang="zh-CN" altLang="en-US" sz="2400" b="1" dirty="0">
                <a:effectLst>
                  <a:outerShdw blurRad="38100" dist="38100" dir="2700000" algn="tl">
                    <a:srgbClr val="000000"/>
                  </a:outerShdw>
                </a:effectLst>
                <a:latin typeface="+mn-ea"/>
              </a:rPr>
              <a:t>女性多见（女</a:t>
            </a:r>
            <a:r>
              <a:rPr lang="en-US" altLang="zh-CN" sz="2400" b="1" dirty="0">
                <a:effectLst>
                  <a:outerShdw blurRad="38100" dist="38100" dir="2700000" algn="tl">
                    <a:srgbClr val="000000"/>
                  </a:outerShdw>
                </a:effectLst>
                <a:latin typeface="+mn-ea"/>
              </a:rPr>
              <a:t>:</a:t>
            </a:r>
            <a:r>
              <a:rPr lang="zh-CN" altLang="en-US" sz="2400" b="1" dirty="0">
                <a:effectLst>
                  <a:outerShdw blurRad="38100" dist="38100" dir="2700000" algn="tl">
                    <a:srgbClr val="000000"/>
                  </a:outerShdw>
                </a:effectLst>
                <a:latin typeface="+mn-ea"/>
              </a:rPr>
              <a:t>男 </a:t>
            </a:r>
            <a:r>
              <a:rPr lang="en-US" altLang="zh-CN" sz="2400" b="1" dirty="0">
                <a:effectLst>
                  <a:outerShdw blurRad="38100" dist="38100" dir="2700000" algn="tl">
                    <a:srgbClr val="000000"/>
                  </a:outerShdw>
                </a:effectLst>
                <a:latin typeface="+mn-ea"/>
              </a:rPr>
              <a:t>= 2</a:t>
            </a:r>
            <a:r>
              <a:rPr lang="zh-CN" altLang="en-US" sz="2400" b="1" dirty="0">
                <a:effectLst>
                  <a:outerShdw blurRad="38100" dist="38100" dir="2700000" algn="tl">
                    <a:srgbClr val="000000"/>
                  </a:outerShdw>
                </a:effectLst>
                <a:latin typeface="+mn-ea"/>
              </a:rPr>
              <a:t>～</a:t>
            </a:r>
            <a:r>
              <a:rPr lang="en-US" altLang="zh-CN" sz="2400" b="1" dirty="0">
                <a:effectLst>
                  <a:outerShdw blurRad="38100" dist="38100" dir="2700000" algn="tl">
                    <a:srgbClr val="000000"/>
                  </a:outerShdw>
                </a:effectLst>
                <a:latin typeface="+mn-ea"/>
              </a:rPr>
              <a:t>5:1</a:t>
            </a:r>
            <a:r>
              <a:rPr lang="zh-CN" altLang="en-US" sz="2400" b="1" dirty="0">
                <a:effectLst>
                  <a:outerShdw blurRad="38100" dist="38100" dir="2700000" algn="tl">
                    <a:srgbClr val="000000"/>
                  </a:outerShdw>
                </a:effectLst>
                <a:latin typeface="+mn-ea"/>
              </a:rPr>
              <a:t>）家族聚集倾向</a:t>
            </a:r>
            <a:r>
              <a:rPr lang="en-US" altLang="zh-CN" sz="2400" b="1" dirty="0">
                <a:effectLst>
                  <a:outerShdw blurRad="38100" dist="38100" dir="2700000" algn="tl">
                    <a:srgbClr val="000000"/>
                  </a:outerShdw>
                </a:effectLst>
                <a:latin typeface="+mn-ea"/>
              </a:rPr>
              <a:t>;</a:t>
            </a:r>
            <a:endParaRPr lang="zh-CN" altLang="en-US" sz="2400" b="1" dirty="0">
              <a:effectLst>
                <a:outerShdw blurRad="38100" dist="38100" dir="2700000" algn="tl">
                  <a:srgbClr val="000000"/>
                </a:outerShdw>
              </a:effectLst>
              <a:latin typeface="+mn-ea"/>
            </a:endParaRPr>
          </a:p>
          <a:p>
            <a:pPr fontAlgn="auto">
              <a:lnSpc>
                <a:spcPct val="150000"/>
              </a:lnSpc>
              <a:spcAft>
                <a:spcPts val="0"/>
              </a:spcAft>
              <a:buFont typeface="Wingdings" panose="05000000000000000000" pitchFamily="2" charset="2"/>
              <a:buChar char="n"/>
              <a:defRPr/>
            </a:pPr>
            <a:r>
              <a:rPr lang="zh-CN" altLang="en-US" sz="2400" b="1" dirty="0">
                <a:effectLst>
                  <a:outerShdw blurRad="38100" dist="38100" dir="2700000" algn="tl">
                    <a:srgbClr val="000000"/>
                  </a:outerShdw>
                </a:effectLst>
                <a:latin typeface="+mn-ea"/>
              </a:rPr>
              <a:t>国人出现</a:t>
            </a:r>
            <a:r>
              <a:rPr lang="en-US" altLang="zh-CN" sz="2400" b="1" dirty="0">
                <a:effectLst>
                  <a:outerShdw blurRad="38100" dist="38100" dir="2700000" algn="tl">
                    <a:srgbClr val="000000"/>
                  </a:outerShdw>
                </a:effectLst>
                <a:latin typeface="+mn-ea"/>
              </a:rPr>
              <a:t>IBS</a:t>
            </a:r>
            <a:r>
              <a:rPr lang="zh-CN" altLang="en-US" sz="2400" b="1" dirty="0">
                <a:effectLst>
                  <a:outerShdw blurRad="38100" dist="38100" dir="2700000" algn="tl">
                    <a:srgbClr val="000000"/>
                  </a:outerShdw>
                </a:effectLst>
                <a:latin typeface="+mn-ea"/>
              </a:rPr>
              <a:t>症状者的比率与国外相仿。</a:t>
            </a:r>
          </a:p>
          <a:p>
            <a:pPr fontAlgn="auto">
              <a:lnSpc>
                <a:spcPct val="90000"/>
              </a:lnSpc>
              <a:spcAft>
                <a:spcPts val="0"/>
              </a:spcAft>
              <a:buFont typeface="Wingdings 2" panose="05020102010507070707"/>
              <a:buChar char=""/>
              <a:defRPr/>
            </a:pPr>
            <a:endParaRPr lang="zh-CN" altLang="en-US" sz="2400" b="1" dirty="0">
              <a:effectLst>
                <a:outerShdw blurRad="38100" dist="38100" dir="2700000" algn="tl">
                  <a:srgbClr val="000000"/>
                </a:outerShdw>
              </a:effectLst>
            </a:endParaRPr>
          </a:p>
          <a:p>
            <a:pPr fontAlgn="auto">
              <a:lnSpc>
                <a:spcPct val="90000"/>
              </a:lnSpc>
              <a:spcAft>
                <a:spcPts val="0"/>
              </a:spcAft>
              <a:buFont typeface="Wingdings 2" panose="05020102010507070707"/>
              <a:buChar char=""/>
              <a:defRPr/>
            </a:pPr>
            <a:endParaRPr lang="zh-CN" altLang="en-US" sz="2800" b="1" dirty="0">
              <a:effectLst>
                <a:outerShdw blurRad="38100" dist="38100" dir="2700000" algn="tl">
                  <a:srgbClr val="000000"/>
                </a:outerShdw>
              </a:effectLst>
            </a:endParaRPr>
          </a:p>
          <a:p>
            <a:pPr fontAlgn="auto">
              <a:lnSpc>
                <a:spcPct val="90000"/>
              </a:lnSpc>
              <a:spcAft>
                <a:spcPts val="0"/>
              </a:spcAft>
              <a:buFont typeface="Wingdings 2" panose="05020102010507070707"/>
              <a:buChar char=""/>
              <a:defRPr/>
            </a:pPr>
            <a:endParaRPr lang="en-US" altLang="zh-CN" dirty="0">
              <a:effectLst>
                <a:outerShdw blurRad="38100" dist="38100" dir="2700000" algn="tl">
                  <a:srgbClr val="000000"/>
                </a:outerShdw>
              </a:effectLst>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58981"/>
    </mc:Choice>
    <mc:Fallback xmlns="">
      <p:transition advTm="5898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066800"/>
            <a:ext cx="8153400" cy="4953000"/>
          </a:xfrm>
        </p:spPr>
        <p:txBody>
          <a:bodyPr rtlCol="0">
            <a:normAutofit fontScale="92500"/>
          </a:bodyPr>
          <a:lstStyle/>
          <a:p>
            <a:pPr algn="just" fontAlgn="auto">
              <a:lnSpc>
                <a:spcPct val="200000"/>
              </a:lnSpc>
              <a:spcAft>
                <a:spcPts val="0"/>
              </a:spcAft>
              <a:buFontTx/>
              <a:buNone/>
              <a:defRPr/>
            </a:pPr>
            <a:r>
              <a:rPr lang="zh-CN" altLang="en-US" b="1" dirty="0">
                <a:solidFill>
                  <a:srgbClr val="FFFF00"/>
                </a:solidFill>
              </a:rPr>
              <a:t>功能性胃肠病</a:t>
            </a:r>
            <a:r>
              <a:rPr lang="en-US" altLang="zh-CN" b="1" dirty="0">
                <a:solidFill>
                  <a:srgbClr val="FFFF00"/>
                </a:solidFill>
              </a:rPr>
              <a:t>( FGIDs) </a:t>
            </a:r>
          </a:p>
          <a:p>
            <a:pPr marL="800100" indent="-457200" algn="just" fontAlgn="auto">
              <a:lnSpc>
                <a:spcPct val="200000"/>
              </a:lnSpc>
              <a:spcAft>
                <a:spcPts val="0"/>
              </a:spcAft>
              <a:buFont typeface="Wingdings" panose="05000000000000000000" pitchFamily="2" charset="2"/>
              <a:buChar char="n"/>
              <a:defRPr/>
            </a:pPr>
            <a:r>
              <a:rPr lang="zh-CN" altLang="en-US" sz="2200" b="1" dirty="0"/>
              <a:t>指具有慢性和复发性消化道症状</a:t>
            </a:r>
            <a:r>
              <a:rPr lang="en-US" altLang="zh-CN" sz="2200" b="1" dirty="0"/>
              <a:t>, </a:t>
            </a:r>
            <a:r>
              <a:rPr lang="zh-CN" altLang="en-US" sz="2200" b="1" dirty="0"/>
              <a:t>但缺乏解剖、生化和病理学变化依据的临床症候群</a:t>
            </a:r>
            <a:r>
              <a:rPr lang="en-US" altLang="zh-CN" sz="2200" b="1" dirty="0"/>
              <a:t>, </a:t>
            </a:r>
            <a:r>
              <a:rPr lang="zh-CN" altLang="en-US" sz="2200" b="1" dirty="0"/>
              <a:t>主要表现为腹痛、腹胀、恶心、早饱、呕吐、腹泻及排便困难等。</a:t>
            </a:r>
          </a:p>
          <a:p>
            <a:pPr marL="800100" indent="-457200" algn="just" fontAlgn="auto">
              <a:lnSpc>
                <a:spcPct val="200000"/>
              </a:lnSpc>
              <a:spcAft>
                <a:spcPts val="0"/>
              </a:spcAft>
              <a:buFont typeface="Wingdings" panose="05000000000000000000" pitchFamily="2" charset="2"/>
              <a:buChar char="n"/>
              <a:defRPr/>
            </a:pPr>
            <a:r>
              <a:rPr lang="zh-CN" altLang="en-US" sz="2200" b="1" dirty="0"/>
              <a:t>国外报道本病在普通人群患病率为</a:t>
            </a:r>
            <a:r>
              <a:rPr lang="en-US" altLang="zh-CN" sz="2200" b="1" dirty="0"/>
              <a:t>34.6%, </a:t>
            </a:r>
            <a:r>
              <a:rPr lang="zh-CN" altLang="en-US" sz="2200" b="1" dirty="0"/>
              <a:t>就诊率为</a:t>
            </a:r>
            <a:r>
              <a:rPr lang="en-US" altLang="zh-CN" sz="2200" b="1" dirty="0"/>
              <a:t>62.1%</a:t>
            </a:r>
            <a:r>
              <a:rPr lang="zh-CN" altLang="en-US" sz="2200" b="1" dirty="0"/>
              <a:t>。其不仅影响患者的生活质量</a:t>
            </a:r>
            <a:r>
              <a:rPr lang="en-US" altLang="zh-CN" sz="2200" b="1" dirty="0"/>
              <a:t>, </a:t>
            </a:r>
            <a:r>
              <a:rPr lang="zh-CN" altLang="en-US" sz="2200" b="1" dirty="0"/>
              <a:t>而且具有较高的诊治费效比</a:t>
            </a:r>
            <a:r>
              <a:rPr lang="en-US" altLang="zh-CN" sz="2200" b="1" dirty="0"/>
              <a:t>, </a:t>
            </a:r>
            <a:r>
              <a:rPr lang="zh-CN" altLang="en-US" sz="2200" b="1" dirty="0"/>
              <a:t>因而受到医学界广泛关注。</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85049"/>
    </mc:Choice>
    <mc:Fallback xmlns="">
      <p:transition advTm="8504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idx="4294967295"/>
          </p:nvPr>
        </p:nvSpPr>
        <p:spPr>
          <a:xfrm>
            <a:off x="228600" y="4648200"/>
            <a:ext cx="8767484" cy="1143000"/>
          </a:xfrm>
        </p:spPr>
        <p:txBody>
          <a:bodyPr lIns="92075" tIns="46038" rIns="92075" bIns="46038">
            <a:normAutofit fontScale="90000"/>
          </a:bodyPr>
          <a:lstStyle/>
          <a:p>
            <a:pPr algn="ctr" fontAlgn="auto">
              <a:spcAft>
                <a:spcPts val="0"/>
              </a:spcAft>
              <a:defRPr/>
            </a:pPr>
            <a:r>
              <a:rPr lang="en-US" sz="3700" dirty="0">
                <a:solidFill>
                  <a:srgbClr val="FFFF00"/>
                </a:solidFill>
              </a:rPr>
              <a:t>IBS</a:t>
            </a:r>
            <a:r>
              <a:rPr sz="3700" dirty="0">
                <a:solidFill>
                  <a:srgbClr val="FFFF00"/>
                </a:solidFill>
              </a:rPr>
              <a:t>缺乏可解释症状的形态学改变和生化异常</a:t>
            </a:r>
            <a:endParaRPr dirty="0">
              <a:solidFill>
                <a:srgbClr val="FFFF00"/>
              </a:solidFill>
            </a:endParaRPr>
          </a:p>
        </p:txBody>
      </p:sp>
      <p:pic>
        <p:nvPicPr>
          <p:cNvPr id="47107" name="Picture 1028" descr="C:\Documents and Settings\amy\My Documents\病案\3435s4.jpg"/>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086100" y="1828800"/>
            <a:ext cx="2971800" cy="2769165"/>
          </a:xfr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12999"/>
    </mc:Choice>
    <mc:Fallback xmlns="">
      <p:transition advTm="1299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300" y="1500187"/>
            <a:ext cx="8428038" cy="3833813"/>
            <a:chOff x="304800" y="1500187"/>
            <a:chExt cx="8428038" cy="3833813"/>
          </a:xfrm>
        </p:grpSpPr>
        <p:sp>
          <p:nvSpPr>
            <p:cNvPr id="48131" name="Text Box 3"/>
            <p:cNvSpPr txBox="1">
              <a:spLocks noChangeArrowheads="1"/>
            </p:cNvSpPr>
            <p:nvPr/>
          </p:nvSpPr>
          <p:spPr bwMode="auto">
            <a:xfrm>
              <a:off x="304800" y="3328987"/>
              <a:ext cx="222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eaLnBrk="0" hangingPunct="0">
                <a:spcBef>
                  <a:spcPct val="0"/>
                </a:spcBef>
                <a:buClrTx/>
                <a:buSzTx/>
                <a:buFontTx/>
                <a:buNone/>
              </a:pPr>
              <a:r>
                <a:rPr lang="zh-CN" altLang="en-US" sz="2000">
                  <a:latin typeface="Arial" panose="020B0604020202020204" pitchFamily="34" charset="0"/>
                </a:rPr>
                <a:t>胃肠激素分泌异常</a:t>
              </a:r>
            </a:p>
          </p:txBody>
        </p:sp>
        <p:grpSp>
          <p:nvGrpSpPr>
            <p:cNvPr id="48132" name="Group 4"/>
            <p:cNvGrpSpPr/>
            <p:nvPr/>
          </p:nvGrpSpPr>
          <p:grpSpPr bwMode="auto">
            <a:xfrm>
              <a:off x="1520825" y="1500187"/>
              <a:ext cx="7212013" cy="3833813"/>
              <a:chOff x="858" y="1112"/>
              <a:chExt cx="4543" cy="2415"/>
            </a:xfrm>
          </p:grpSpPr>
          <p:sp>
            <p:nvSpPr>
              <p:cNvPr id="48135" name="AutoShape 5"/>
              <p:cNvSpPr>
                <a:spLocks noChangeArrowheads="1"/>
              </p:cNvSpPr>
              <p:nvPr/>
            </p:nvSpPr>
            <p:spPr bwMode="gray">
              <a:xfrm rot="-3626814">
                <a:off x="2875" y="1599"/>
                <a:ext cx="499" cy="182"/>
              </a:xfrm>
              <a:prstGeom prst="rightArrow">
                <a:avLst>
                  <a:gd name="adj1" fmla="val 35167"/>
                  <a:gd name="adj2" fmla="val 111029"/>
                </a:avLst>
              </a:prstGeom>
              <a:solidFill>
                <a:srgbClr val="FFFF00"/>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36" name="AutoShape 6"/>
              <p:cNvSpPr>
                <a:spLocks noChangeArrowheads="1"/>
              </p:cNvSpPr>
              <p:nvPr/>
            </p:nvSpPr>
            <p:spPr bwMode="gray">
              <a:xfrm rot="3465783">
                <a:off x="2907" y="2928"/>
                <a:ext cx="499" cy="182"/>
              </a:xfrm>
              <a:prstGeom prst="rightArrow">
                <a:avLst>
                  <a:gd name="adj1" fmla="val 35167"/>
                  <a:gd name="adj2" fmla="val 111029"/>
                </a:avLst>
              </a:prstGeom>
              <a:solidFill>
                <a:srgbClr val="FFFF00"/>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37" name="AutoShape 7"/>
              <p:cNvSpPr>
                <a:spLocks noChangeArrowheads="1"/>
              </p:cNvSpPr>
              <p:nvPr/>
            </p:nvSpPr>
            <p:spPr bwMode="gray">
              <a:xfrm rot="-7230978">
                <a:off x="2139" y="1613"/>
                <a:ext cx="499" cy="182"/>
              </a:xfrm>
              <a:prstGeom prst="rightArrow">
                <a:avLst>
                  <a:gd name="adj1" fmla="val 35167"/>
                  <a:gd name="adj2" fmla="val 111029"/>
                </a:avLst>
              </a:prstGeom>
              <a:solidFill>
                <a:srgbClr val="FFFF00"/>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38" name="AutoShape 8"/>
              <p:cNvSpPr>
                <a:spLocks noChangeArrowheads="1"/>
              </p:cNvSpPr>
              <p:nvPr/>
            </p:nvSpPr>
            <p:spPr bwMode="gray">
              <a:xfrm rot="7535209">
                <a:off x="2115" y="2907"/>
                <a:ext cx="499" cy="182"/>
              </a:xfrm>
              <a:prstGeom prst="rightArrow">
                <a:avLst>
                  <a:gd name="adj1" fmla="val 35167"/>
                  <a:gd name="adj2" fmla="val 111029"/>
                </a:avLst>
              </a:prstGeom>
              <a:solidFill>
                <a:srgbClr val="FFFF00"/>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39" name="AutoShape 9"/>
              <p:cNvSpPr>
                <a:spLocks noChangeArrowheads="1"/>
              </p:cNvSpPr>
              <p:nvPr/>
            </p:nvSpPr>
            <p:spPr bwMode="gray">
              <a:xfrm>
                <a:off x="3272" y="2275"/>
                <a:ext cx="499" cy="182"/>
              </a:xfrm>
              <a:prstGeom prst="rightArrow">
                <a:avLst>
                  <a:gd name="adj1" fmla="val 35167"/>
                  <a:gd name="adj2" fmla="val 111029"/>
                </a:avLst>
              </a:prstGeom>
              <a:solidFill>
                <a:srgbClr val="FFFF00"/>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40" name="AutoShape 10"/>
              <p:cNvSpPr>
                <a:spLocks noChangeArrowheads="1"/>
              </p:cNvSpPr>
              <p:nvPr/>
            </p:nvSpPr>
            <p:spPr bwMode="gray">
              <a:xfrm rot="10800000">
                <a:off x="1754" y="2271"/>
                <a:ext cx="544" cy="182"/>
              </a:xfrm>
              <a:prstGeom prst="rightArrow">
                <a:avLst>
                  <a:gd name="adj1" fmla="val 35167"/>
                  <a:gd name="adj2" fmla="val 121041"/>
                </a:avLst>
              </a:prstGeom>
              <a:solidFill>
                <a:srgbClr val="FFFF00"/>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41" name="Oval 11"/>
              <p:cNvSpPr>
                <a:spLocks noChangeArrowheads="1"/>
              </p:cNvSpPr>
              <p:nvPr/>
            </p:nvSpPr>
            <p:spPr bwMode="auto">
              <a:xfrm>
                <a:off x="1578" y="1168"/>
                <a:ext cx="2358" cy="2359"/>
              </a:xfrm>
              <a:prstGeom prst="ellipse">
                <a:avLst/>
              </a:prstGeom>
              <a:noFill/>
              <a:ln w="38100" algn="ctr">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42" name="Text Box 12"/>
              <p:cNvSpPr txBox="1">
                <a:spLocks noChangeArrowheads="1"/>
              </p:cNvSpPr>
              <p:nvPr/>
            </p:nvSpPr>
            <p:spPr bwMode="auto">
              <a:xfrm>
                <a:off x="3498" y="1112"/>
                <a:ext cx="12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Tx/>
                  <a:buSzTx/>
                  <a:buFontTx/>
                  <a:buNone/>
                </a:pPr>
                <a:r>
                  <a:rPr lang="zh-CN" altLang="en-US" sz="2000" dirty="0">
                    <a:latin typeface="Arial" panose="020B0604020202020204" pitchFamily="34" charset="0"/>
                  </a:rPr>
                  <a:t>内脏敏感性增高</a:t>
                </a:r>
              </a:p>
            </p:txBody>
          </p:sp>
          <p:sp>
            <p:nvSpPr>
              <p:cNvPr id="48143" name="Text Box 13"/>
              <p:cNvSpPr txBox="1">
                <a:spLocks noChangeArrowheads="1"/>
              </p:cNvSpPr>
              <p:nvPr/>
            </p:nvSpPr>
            <p:spPr bwMode="auto">
              <a:xfrm>
                <a:off x="956" y="1112"/>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eaLnBrk="0" hangingPunct="0">
                  <a:spcBef>
                    <a:spcPct val="0"/>
                  </a:spcBef>
                  <a:buClrTx/>
                  <a:buSzTx/>
                  <a:buFontTx/>
                  <a:buNone/>
                </a:pPr>
                <a:r>
                  <a:rPr lang="zh-CN" altLang="en-US" sz="2000" dirty="0">
                    <a:latin typeface="Arial" panose="020B0604020202020204" pitchFamily="34" charset="0"/>
                  </a:rPr>
                  <a:t>胃肠运动障碍</a:t>
                </a:r>
              </a:p>
            </p:txBody>
          </p:sp>
          <p:sp>
            <p:nvSpPr>
              <p:cNvPr id="48144" name="Text Box 14"/>
              <p:cNvSpPr txBox="1">
                <a:spLocks noChangeArrowheads="1"/>
              </p:cNvSpPr>
              <p:nvPr/>
            </p:nvSpPr>
            <p:spPr bwMode="auto">
              <a:xfrm>
                <a:off x="858" y="3187"/>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Tx/>
                  <a:buSzTx/>
                  <a:buFontTx/>
                  <a:buNone/>
                </a:pPr>
                <a:r>
                  <a:rPr lang="zh-CN" altLang="en-US" sz="2000" dirty="0">
                    <a:latin typeface="Arial" panose="020B0604020202020204" pitchFamily="34" charset="0"/>
                  </a:rPr>
                  <a:t>细菌过度生长</a:t>
                </a:r>
              </a:p>
            </p:txBody>
          </p:sp>
          <p:sp>
            <p:nvSpPr>
              <p:cNvPr id="48145" name="Text Box 15"/>
              <p:cNvSpPr txBox="1">
                <a:spLocks noChangeArrowheads="1"/>
              </p:cNvSpPr>
              <p:nvPr/>
            </p:nvSpPr>
            <p:spPr bwMode="auto">
              <a:xfrm>
                <a:off x="3997" y="2275"/>
                <a:ext cx="14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Tx/>
                  <a:buSzTx/>
                  <a:buFontTx/>
                  <a:buNone/>
                </a:pPr>
                <a:r>
                  <a:rPr lang="zh-CN" altLang="en-US" sz="2000" dirty="0">
                    <a:latin typeface="Arial" panose="020B0604020202020204" pitchFamily="34" charset="0"/>
                  </a:rPr>
                  <a:t>自主神经功能紊乱</a:t>
                </a:r>
              </a:p>
            </p:txBody>
          </p:sp>
          <p:sp>
            <p:nvSpPr>
              <p:cNvPr id="48146" name="Text Box 16"/>
              <p:cNvSpPr txBox="1">
                <a:spLocks noChangeArrowheads="1"/>
              </p:cNvSpPr>
              <p:nvPr/>
            </p:nvSpPr>
            <p:spPr bwMode="auto">
              <a:xfrm>
                <a:off x="3428" y="3095"/>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eaLnBrk="0" hangingPunct="0">
                  <a:spcBef>
                    <a:spcPct val="0"/>
                  </a:spcBef>
                  <a:buClrTx/>
                  <a:buSzTx/>
                  <a:buFontTx/>
                  <a:buNone/>
                </a:pPr>
                <a:r>
                  <a:rPr lang="zh-CN" altLang="en-US" sz="2000" dirty="0">
                    <a:latin typeface="Arial" panose="020B0604020202020204" pitchFamily="34" charset="0"/>
                  </a:rPr>
                  <a:t>心理社会因素</a:t>
                </a:r>
              </a:p>
            </p:txBody>
          </p:sp>
          <p:sp>
            <p:nvSpPr>
              <p:cNvPr id="69649" name="Oval 17"/>
              <p:cNvSpPr>
                <a:spLocks noChangeArrowheads="1"/>
              </p:cNvSpPr>
              <p:nvPr/>
            </p:nvSpPr>
            <p:spPr bwMode="gray">
              <a:xfrm>
                <a:off x="1488" y="228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9650" name="Oval 18"/>
              <p:cNvSpPr>
                <a:spLocks noChangeArrowheads="1"/>
              </p:cNvSpPr>
              <p:nvPr/>
            </p:nvSpPr>
            <p:spPr bwMode="gray">
              <a:xfrm>
                <a:off x="20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9651" name="Oval 19"/>
              <p:cNvSpPr>
                <a:spLocks noChangeArrowheads="1"/>
              </p:cNvSpPr>
              <p:nvPr/>
            </p:nvSpPr>
            <p:spPr bwMode="gray">
              <a:xfrm>
                <a:off x="32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9652" name="Oval 20"/>
              <p:cNvSpPr>
                <a:spLocks noChangeArrowheads="1"/>
              </p:cNvSpPr>
              <p:nvPr/>
            </p:nvSpPr>
            <p:spPr bwMode="gray">
              <a:xfrm>
                <a:off x="2016"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9653" name="Oval 21"/>
              <p:cNvSpPr>
                <a:spLocks noChangeArrowheads="1"/>
              </p:cNvSpPr>
              <p:nvPr/>
            </p:nvSpPr>
            <p:spPr bwMode="gray">
              <a:xfrm>
                <a:off x="3264"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9654" name="Oval 22"/>
              <p:cNvSpPr>
                <a:spLocks noChangeArrowheads="1"/>
              </p:cNvSpPr>
              <p:nvPr/>
            </p:nvSpPr>
            <p:spPr bwMode="gray">
              <a:xfrm>
                <a:off x="3840" y="2280"/>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69655" name="Oval 23"/>
              <p:cNvSpPr>
                <a:spLocks noChangeArrowheads="1"/>
              </p:cNvSpPr>
              <p:nvPr/>
            </p:nvSpPr>
            <p:spPr bwMode="gray">
              <a:xfrm>
                <a:off x="2233" y="1817"/>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69656" name="Oval 24"/>
              <p:cNvSpPr>
                <a:spLocks noChangeArrowheads="1"/>
              </p:cNvSpPr>
              <p:nvPr/>
            </p:nvSpPr>
            <p:spPr bwMode="gray">
              <a:xfrm>
                <a:off x="2230" y="1820"/>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69657" name="Oval 25"/>
              <p:cNvSpPr>
                <a:spLocks noChangeArrowheads="1"/>
              </p:cNvSpPr>
              <p:nvPr/>
            </p:nvSpPr>
            <p:spPr bwMode="gray">
              <a:xfrm>
                <a:off x="2303" y="188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69658" name="Oval 26"/>
              <p:cNvSpPr>
                <a:spLocks noChangeArrowheads="1"/>
              </p:cNvSpPr>
              <p:nvPr/>
            </p:nvSpPr>
            <p:spPr bwMode="gray">
              <a:xfrm>
                <a:off x="2311" y="1872"/>
                <a:ext cx="933" cy="92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48157" name="Oval 27"/>
              <p:cNvSpPr>
                <a:spLocks noChangeArrowheads="1"/>
              </p:cNvSpPr>
              <p:nvPr/>
            </p:nvSpPr>
            <p:spPr bwMode="gray">
              <a:xfrm>
                <a:off x="2350" y="1933"/>
                <a:ext cx="840" cy="832"/>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48158" name="Group 28"/>
              <p:cNvGrpSpPr/>
              <p:nvPr/>
            </p:nvGrpSpPr>
            <p:grpSpPr bwMode="auto">
              <a:xfrm>
                <a:off x="2363" y="1945"/>
                <a:ext cx="813" cy="805"/>
                <a:chOff x="4166" y="1706"/>
                <a:chExt cx="1252" cy="1252"/>
              </a:xfrm>
            </p:grpSpPr>
            <p:sp>
              <p:nvSpPr>
                <p:cNvPr id="4816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6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6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4816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sp>
            <p:nvSpPr>
              <p:cNvPr id="48159" name="Text Box 33"/>
              <p:cNvSpPr txBox="1">
                <a:spLocks noChangeArrowheads="1"/>
              </p:cNvSpPr>
              <p:nvPr/>
            </p:nvSpPr>
            <p:spPr bwMode="gray">
              <a:xfrm>
                <a:off x="2424" y="2120"/>
                <a:ext cx="69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400" dirty="0">
                    <a:solidFill>
                      <a:srgbClr val="000000"/>
                    </a:solidFill>
                    <a:latin typeface="Arial" panose="020B0604020202020204" pitchFamily="34" charset="0"/>
                  </a:rPr>
                  <a:t>病理生</a:t>
                </a:r>
              </a:p>
              <a:p>
                <a:pPr algn="ctr" eaLnBrk="0" hangingPunct="0">
                  <a:spcBef>
                    <a:spcPct val="0"/>
                  </a:spcBef>
                  <a:buClrTx/>
                  <a:buSzTx/>
                  <a:buFontTx/>
                  <a:buNone/>
                </a:pPr>
                <a:r>
                  <a:rPr lang="zh-CN" altLang="en-US" sz="2400" dirty="0">
                    <a:solidFill>
                      <a:srgbClr val="000000"/>
                    </a:solidFill>
                    <a:latin typeface="Arial" panose="020B0604020202020204" pitchFamily="34" charset="0"/>
                  </a:rPr>
                  <a:t>理机制</a:t>
                </a:r>
              </a:p>
            </p:txBody>
          </p:sp>
        </p:grpSp>
      </p:gr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TextBox 3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0137"/>
    </mc:Choice>
    <mc:Fallback xmlns="">
      <p:transition advTm="3013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695149" y="4946864"/>
            <a:ext cx="2994738" cy="1143000"/>
          </a:xfrm>
        </p:spPr>
        <p:txBody>
          <a:bodyPr/>
          <a:lstStyle/>
          <a:p>
            <a:pPr fontAlgn="auto">
              <a:spcAft>
                <a:spcPts val="0"/>
              </a:spcAft>
              <a:defRPr/>
            </a:pPr>
            <a:r>
              <a:rPr sz="4500" b="1" dirty="0">
                <a:solidFill>
                  <a:srgbClr val="FFFF00"/>
                </a:solidFill>
              </a:rPr>
              <a:t>临床表现</a:t>
            </a:r>
          </a:p>
        </p:txBody>
      </p:sp>
      <p:grpSp>
        <p:nvGrpSpPr>
          <p:cNvPr id="20" name="组合 19"/>
          <p:cNvGrpSpPr/>
          <p:nvPr/>
        </p:nvGrpSpPr>
        <p:grpSpPr>
          <a:xfrm>
            <a:off x="533400" y="1370013"/>
            <a:ext cx="8113713" cy="4878387"/>
            <a:chOff x="649287" y="1576388"/>
            <a:chExt cx="8113713" cy="4878387"/>
          </a:xfrm>
        </p:grpSpPr>
        <p:sp>
          <p:nvSpPr>
            <p:cNvPr id="50179" name="Oval 4"/>
            <p:cNvSpPr>
              <a:spLocks noChangeArrowheads="1"/>
            </p:cNvSpPr>
            <p:nvPr/>
          </p:nvSpPr>
          <p:spPr bwMode="gray">
            <a:xfrm>
              <a:off x="2889250" y="2265363"/>
              <a:ext cx="2659062" cy="2725737"/>
            </a:xfrm>
            <a:prstGeom prst="ellipse">
              <a:avLst/>
            </a:prstGeom>
            <a:solidFill>
              <a:schemeClr val="bg1">
                <a:alpha val="59999"/>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180" name="Oval 5"/>
            <p:cNvSpPr>
              <a:spLocks noChangeArrowheads="1"/>
            </p:cNvSpPr>
            <p:nvPr/>
          </p:nvSpPr>
          <p:spPr bwMode="gray">
            <a:xfrm>
              <a:off x="3924300" y="2806700"/>
              <a:ext cx="1566862" cy="1608138"/>
            </a:xfrm>
            <a:prstGeom prst="ellipse">
              <a:avLst/>
            </a:prstGeom>
            <a:solidFill>
              <a:srgbClr val="DCDCDC">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181" name="Line 6"/>
            <p:cNvSpPr>
              <a:spLocks noChangeShapeType="1"/>
            </p:cNvSpPr>
            <p:nvPr/>
          </p:nvSpPr>
          <p:spPr bwMode="gray">
            <a:xfrm>
              <a:off x="3190875" y="3616325"/>
              <a:ext cx="1476375" cy="777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50182" name="Line 7"/>
            <p:cNvSpPr>
              <a:spLocks noChangeShapeType="1"/>
            </p:cNvSpPr>
            <p:nvPr/>
          </p:nvSpPr>
          <p:spPr bwMode="gray">
            <a:xfrm>
              <a:off x="3960812" y="2497138"/>
              <a:ext cx="887413" cy="90805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50183" name="Line 8"/>
            <p:cNvSpPr>
              <a:spLocks noChangeShapeType="1"/>
            </p:cNvSpPr>
            <p:nvPr/>
          </p:nvSpPr>
          <p:spPr bwMode="gray">
            <a:xfrm flipH="1">
              <a:off x="4046537" y="3914775"/>
              <a:ext cx="795338" cy="140017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50184" name="Line 9"/>
            <p:cNvSpPr>
              <a:spLocks noChangeShapeType="1"/>
            </p:cNvSpPr>
            <p:nvPr/>
          </p:nvSpPr>
          <p:spPr bwMode="gray">
            <a:xfrm>
              <a:off x="5162550" y="3902075"/>
              <a:ext cx="220662" cy="1524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50185" name="Line 10"/>
            <p:cNvSpPr>
              <a:spLocks noChangeShapeType="1"/>
            </p:cNvSpPr>
            <p:nvPr/>
          </p:nvSpPr>
          <p:spPr bwMode="gray">
            <a:xfrm flipV="1">
              <a:off x="5178425" y="2644775"/>
              <a:ext cx="515937" cy="83185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50186" name="Oval 11"/>
            <p:cNvSpPr>
              <a:spLocks noChangeArrowheads="1"/>
            </p:cNvSpPr>
            <p:nvPr/>
          </p:nvSpPr>
          <p:spPr bwMode="gray">
            <a:xfrm>
              <a:off x="4497387" y="3208338"/>
              <a:ext cx="866775" cy="890587"/>
            </a:xfrm>
            <a:prstGeom prst="ellipse">
              <a:avLst/>
            </a:prstGeom>
            <a:solidFill>
              <a:srgbClr val="C0C0C0">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14" name="组合 13"/>
            <p:cNvGrpSpPr/>
            <p:nvPr/>
          </p:nvGrpSpPr>
          <p:grpSpPr>
            <a:xfrm>
              <a:off x="3067050" y="1576388"/>
              <a:ext cx="1111250" cy="1374775"/>
              <a:chOff x="3067050" y="1576388"/>
              <a:chExt cx="1111250" cy="1374775"/>
            </a:xfrm>
          </p:grpSpPr>
          <p:sp>
            <p:nvSpPr>
              <p:cNvPr id="50327" name="Oval 13"/>
              <p:cNvSpPr>
                <a:spLocks noChangeArrowheads="1"/>
              </p:cNvSpPr>
              <p:nvPr/>
            </p:nvSpPr>
            <p:spPr bwMode="gray">
              <a:xfrm>
                <a:off x="3067050" y="1576388"/>
                <a:ext cx="1111250" cy="1146171"/>
              </a:xfrm>
              <a:prstGeom prst="ellipse">
                <a:avLst/>
              </a:prstGeom>
              <a:solidFill>
                <a:srgbClr val="EAEAEA">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50328" name="Group 14"/>
              <p:cNvGrpSpPr/>
              <p:nvPr/>
            </p:nvGrpSpPr>
            <p:grpSpPr bwMode="auto">
              <a:xfrm>
                <a:off x="3100911" y="1612649"/>
                <a:ext cx="1046607" cy="1338514"/>
                <a:chOff x="3975" y="1593"/>
                <a:chExt cx="931" cy="1163"/>
              </a:xfrm>
            </p:grpSpPr>
            <p:pic>
              <p:nvPicPr>
                <p:cNvPr id="50341" name="Picture 1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42" name="Oval 16"/>
                <p:cNvSpPr>
                  <a:spLocks noChangeArrowheads="1"/>
                </p:cNvSpPr>
                <p:nvPr/>
              </p:nvSpPr>
              <p:spPr bwMode="gray">
                <a:xfrm>
                  <a:off x="3975" y="1593"/>
                  <a:ext cx="931" cy="937"/>
                </a:xfrm>
                <a:prstGeom prst="ellipse">
                  <a:avLst/>
                </a:prstGeom>
                <a:solidFill>
                  <a:schemeClr val="hlink">
                    <a:alpha val="50195"/>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pic>
              <p:nvPicPr>
                <p:cNvPr id="50343" name="Picture 17" descr="light_shadow1"/>
                <p:cNvPicPr>
                  <a:picLocks noChangeAspect="1" noChangeArrowheads="1"/>
                </p:cNvPicPr>
                <p:nvPr/>
              </p:nvPicPr>
              <p:blipFill>
                <a:blip r:embed="rId4">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344" name="Group 18"/>
                <p:cNvGrpSpPr/>
                <p:nvPr/>
              </p:nvGrpSpPr>
              <p:grpSpPr bwMode="auto">
                <a:xfrm rot="-3733502" flipH="1" flipV="1">
                  <a:off x="4256" y="2247"/>
                  <a:ext cx="820" cy="198"/>
                  <a:chOff x="2532" y="1051"/>
                  <a:chExt cx="893" cy="246"/>
                </a:xfrm>
              </p:grpSpPr>
              <p:grpSp>
                <p:nvGrpSpPr>
                  <p:cNvPr id="50345" name="Group 19"/>
                  <p:cNvGrpSpPr/>
                  <p:nvPr/>
                </p:nvGrpSpPr>
                <p:grpSpPr bwMode="auto">
                  <a:xfrm>
                    <a:off x="2532" y="1051"/>
                    <a:ext cx="743" cy="185"/>
                    <a:chOff x="1565" y="2568"/>
                    <a:chExt cx="1118" cy="279"/>
                  </a:xfrm>
                </p:grpSpPr>
                <p:sp>
                  <p:nvSpPr>
                    <p:cNvPr id="50351" name="AutoShape 2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52" name="AutoShape 2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53" name="AutoShape 2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54" name="AutoShape 2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346" name="Group 24"/>
                  <p:cNvGrpSpPr/>
                  <p:nvPr/>
                </p:nvGrpSpPr>
                <p:grpSpPr bwMode="auto">
                  <a:xfrm rot="1353540">
                    <a:off x="2682" y="1111"/>
                    <a:ext cx="743" cy="186"/>
                    <a:chOff x="1565" y="2568"/>
                    <a:chExt cx="1118" cy="279"/>
                  </a:xfrm>
                </p:grpSpPr>
                <p:sp>
                  <p:nvSpPr>
                    <p:cNvPr id="50347" name="AutoShape 2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48" name="AutoShape 2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49" name="AutoShape 2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50" name="AutoShape 2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grpSp>
          <p:grpSp>
            <p:nvGrpSpPr>
              <p:cNvPr id="50329" name="Group 29"/>
              <p:cNvGrpSpPr/>
              <p:nvPr/>
            </p:nvGrpSpPr>
            <p:grpSpPr bwMode="auto">
              <a:xfrm rot="17866498" flipH="1" flipV="1">
                <a:off x="3515842" y="2362343"/>
                <a:ext cx="830856" cy="197008"/>
                <a:chOff x="2532" y="1051"/>
                <a:chExt cx="893" cy="246"/>
              </a:xfrm>
            </p:grpSpPr>
            <p:grpSp>
              <p:nvGrpSpPr>
                <p:cNvPr id="50331" name="Group 30"/>
                <p:cNvGrpSpPr/>
                <p:nvPr/>
              </p:nvGrpSpPr>
              <p:grpSpPr bwMode="auto">
                <a:xfrm>
                  <a:off x="2532" y="1051"/>
                  <a:ext cx="743" cy="185"/>
                  <a:chOff x="1565" y="2568"/>
                  <a:chExt cx="1118" cy="279"/>
                </a:xfrm>
              </p:grpSpPr>
              <p:sp>
                <p:nvSpPr>
                  <p:cNvPr id="50337" name="AutoShape 3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38" name="AutoShape 3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39" name="AutoShape 3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40" name="AutoShape 3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332" name="Group 35"/>
                <p:cNvGrpSpPr/>
                <p:nvPr/>
              </p:nvGrpSpPr>
              <p:grpSpPr bwMode="auto">
                <a:xfrm rot="1353540">
                  <a:off x="2682" y="1111"/>
                  <a:ext cx="743" cy="186"/>
                  <a:chOff x="1565" y="2568"/>
                  <a:chExt cx="1118" cy="279"/>
                </a:xfrm>
              </p:grpSpPr>
              <p:sp>
                <p:nvSpPr>
                  <p:cNvPr id="50333" name="AutoShape 3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34" name="AutoShape 3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35" name="AutoShape 3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36" name="AutoShape 3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sp>
            <p:nvSpPr>
              <p:cNvPr id="50330" name="Rectangle 40"/>
              <p:cNvSpPr>
                <a:spLocks noChangeArrowheads="1"/>
              </p:cNvSpPr>
              <p:nvPr/>
            </p:nvSpPr>
            <p:spPr bwMode="gray">
              <a:xfrm>
                <a:off x="3334858" y="1981568"/>
                <a:ext cx="594103" cy="335811"/>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600">
                    <a:solidFill>
                      <a:srgbClr val="000000"/>
                    </a:solidFill>
                    <a:latin typeface="Arial" panose="020B0604020202020204" pitchFamily="34" charset="0"/>
                  </a:rPr>
                  <a:t>腹痛</a:t>
                </a:r>
              </a:p>
            </p:txBody>
          </p:sp>
        </p:grpSp>
        <p:grpSp>
          <p:nvGrpSpPr>
            <p:cNvPr id="15" name="组合 14"/>
            <p:cNvGrpSpPr/>
            <p:nvPr/>
          </p:nvGrpSpPr>
          <p:grpSpPr>
            <a:xfrm>
              <a:off x="2155825" y="2859088"/>
              <a:ext cx="1109662" cy="1374775"/>
              <a:chOff x="2155825" y="2859088"/>
              <a:chExt cx="1109662" cy="1374775"/>
            </a:xfrm>
          </p:grpSpPr>
          <p:sp>
            <p:nvSpPr>
              <p:cNvPr id="50299" name="Oval 42"/>
              <p:cNvSpPr>
                <a:spLocks noChangeArrowheads="1"/>
              </p:cNvSpPr>
              <p:nvPr/>
            </p:nvSpPr>
            <p:spPr bwMode="gray">
              <a:xfrm>
                <a:off x="2155825" y="2859088"/>
                <a:ext cx="1109662" cy="1146171"/>
              </a:xfrm>
              <a:prstGeom prst="ellipse">
                <a:avLst/>
              </a:prstGeom>
              <a:solidFill>
                <a:srgbClr val="EAEAEA">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50300" name="Group 43"/>
              <p:cNvGrpSpPr/>
              <p:nvPr/>
            </p:nvGrpSpPr>
            <p:grpSpPr bwMode="auto">
              <a:xfrm>
                <a:off x="2189637" y="2895349"/>
                <a:ext cx="1045111" cy="1338514"/>
                <a:chOff x="3975" y="1593"/>
                <a:chExt cx="931" cy="1163"/>
              </a:xfrm>
            </p:grpSpPr>
            <p:pic>
              <p:nvPicPr>
                <p:cNvPr id="50313" name="Picture 4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14" name="Oval 45"/>
                <p:cNvSpPr>
                  <a:spLocks noChangeArrowheads="1"/>
                </p:cNvSpPr>
                <p:nvPr/>
              </p:nvSpPr>
              <p:spPr bwMode="gray">
                <a:xfrm>
                  <a:off x="3975" y="1593"/>
                  <a:ext cx="931" cy="937"/>
                </a:xfrm>
                <a:prstGeom prst="ellipse">
                  <a:avLst/>
                </a:prstGeom>
                <a:solidFill>
                  <a:schemeClr val="accent2">
                    <a:alpha val="50195"/>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pic>
              <p:nvPicPr>
                <p:cNvPr id="50315" name="Picture 46" descr="light_shadow1"/>
                <p:cNvPicPr>
                  <a:picLocks noChangeAspect="1" noChangeArrowheads="1"/>
                </p:cNvPicPr>
                <p:nvPr/>
              </p:nvPicPr>
              <p:blipFill>
                <a:blip r:embed="rId4">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316" name="Group 47"/>
                <p:cNvGrpSpPr/>
                <p:nvPr/>
              </p:nvGrpSpPr>
              <p:grpSpPr bwMode="auto">
                <a:xfrm rot="-3733502" flipH="1" flipV="1">
                  <a:off x="4256" y="2247"/>
                  <a:ext cx="820" cy="198"/>
                  <a:chOff x="2532" y="1051"/>
                  <a:chExt cx="893" cy="246"/>
                </a:xfrm>
              </p:grpSpPr>
              <p:grpSp>
                <p:nvGrpSpPr>
                  <p:cNvPr id="50317" name="Group 48"/>
                  <p:cNvGrpSpPr/>
                  <p:nvPr/>
                </p:nvGrpSpPr>
                <p:grpSpPr bwMode="auto">
                  <a:xfrm>
                    <a:off x="2532" y="1051"/>
                    <a:ext cx="743" cy="185"/>
                    <a:chOff x="1565" y="2568"/>
                    <a:chExt cx="1118" cy="279"/>
                  </a:xfrm>
                </p:grpSpPr>
                <p:sp>
                  <p:nvSpPr>
                    <p:cNvPr id="50323" name="AutoShape 4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24" name="AutoShape 5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25" name="AutoShape 5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26" name="AutoShape 5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318" name="Group 53"/>
                  <p:cNvGrpSpPr/>
                  <p:nvPr/>
                </p:nvGrpSpPr>
                <p:grpSpPr bwMode="auto">
                  <a:xfrm rot="1353540">
                    <a:off x="2682" y="1111"/>
                    <a:ext cx="743" cy="186"/>
                    <a:chOff x="1565" y="2568"/>
                    <a:chExt cx="1118" cy="279"/>
                  </a:xfrm>
                </p:grpSpPr>
                <p:sp>
                  <p:nvSpPr>
                    <p:cNvPr id="50319" name="AutoShape 5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20" name="AutoShape 5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21" name="AutoShape 5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22" name="AutoShape 5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grpSp>
          <p:grpSp>
            <p:nvGrpSpPr>
              <p:cNvPr id="50301" name="Group 58"/>
              <p:cNvGrpSpPr/>
              <p:nvPr/>
            </p:nvGrpSpPr>
            <p:grpSpPr bwMode="auto">
              <a:xfrm rot="17866498" flipH="1" flipV="1">
                <a:off x="2603382" y="3645184"/>
                <a:ext cx="830856" cy="196727"/>
                <a:chOff x="2532" y="1051"/>
                <a:chExt cx="893" cy="246"/>
              </a:xfrm>
            </p:grpSpPr>
            <p:grpSp>
              <p:nvGrpSpPr>
                <p:cNvPr id="50303" name="Group 59"/>
                <p:cNvGrpSpPr/>
                <p:nvPr/>
              </p:nvGrpSpPr>
              <p:grpSpPr bwMode="auto">
                <a:xfrm>
                  <a:off x="2532" y="1051"/>
                  <a:ext cx="743" cy="185"/>
                  <a:chOff x="1565" y="2568"/>
                  <a:chExt cx="1118" cy="279"/>
                </a:xfrm>
              </p:grpSpPr>
              <p:sp>
                <p:nvSpPr>
                  <p:cNvPr id="50309" name="AutoShape 6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10" name="AutoShape 6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11" name="AutoShape 6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12" name="AutoShape 6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304" name="Group 64"/>
                <p:cNvGrpSpPr/>
                <p:nvPr/>
              </p:nvGrpSpPr>
              <p:grpSpPr bwMode="auto">
                <a:xfrm rot="1353540">
                  <a:off x="2682" y="1111"/>
                  <a:ext cx="743" cy="186"/>
                  <a:chOff x="1565" y="2568"/>
                  <a:chExt cx="1118" cy="279"/>
                </a:xfrm>
              </p:grpSpPr>
              <p:sp>
                <p:nvSpPr>
                  <p:cNvPr id="50305" name="AutoShape 6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06" name="AutoShape 6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07" name="AutoShape 6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308" name="AutoShape 6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sp>
            <p:nvSpPr>
              <p:cNvPr id="50302" name="Rectangle 69"/>
              <p:cNvSpPr>
                <a:spLocks noChangeArrowheads="1"/>
              </p:cNvSpPr>
              <p:nvPr/>
            </p:nvSpPr>
            <p:spPr bwMode="gray">
              <a:xfrm>
                <a:off x="2423250" y="3264268"/>
                <a:ext cx="593254" cy="335811"/>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600">
                    <a:solidFill>
                      <a:srgbClr val="000000"/>
                    </a:solidFill>
                    <a:latin typeface="Arial" panose="020B0604020202020204" pitchFamily="34" charset="0"/>
                  </a:rPr>
                  <a:t>腹泻</a:t>
                </a:r>
              </a:p>
            </p:txBody>
          </p:sp>
        </p:grpSp>
        <p:grpSp>
          <p:nvGrpSpPr>
            <p:cNvPr id="16" name="组合 15"/>
            <p:cNvGrpSpPr/>
            <p:nvPr/>
          </p:nvGrpSpPr>
          <p:grpSpPr>
            <a:xfrm>
              <a:off x="3217862" y="5080000"/>
              <a:ext cx="1111250" cy="1374775"/>
              <a:chOff x="3217862" y="5080000"/>
              <a:chExt cx="1111250" cy="1374775"/>
            </a:xfrm>
          </p:grpSpPr>
          <p:sp>
            <p:nvSpPr>
              <p:cNvPr id="50271" name="Oval 71"/>
              <p:cNvSpPr>
                <a:spLocks noChangeArrowheads="1"/>
              </p:cNvSpPr>
              <p:nvPr/>
            </p:nvSpPr>
            <p:spPr bwMode="gray">
              <a:xfrm>
                <a:off x="3217862" y="5080000"/>
                <a:ext cx="1111250" cy="1146171"/>
              </a:xfrm>
              <a:prstGeom prst="ellipse">
                <a:avLst/>
              </a:prstGeom>
              <a:solidFill>
                <a:srgbClr val="EAEAEA">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50272" name="Group 72"/>
              <p:cNvGrpSpPr/>
              <p:nvPr/>
            </p:nvGrpSpPr>
            <p:grpSpPr bwMode="auto">
              <a:xfrm>
                <a:off x="3251723" y="5116261"/>
                <a:ext cx="1046607" cy="1338514"/>
                <a:chOff x="3975" y="1593"/>
                <a:chExt cx="931" cy="1163"/>
              </a:xfrm>
            </p:grpSpPr>
            <p:pic>
              <p:nvPicPr>
                <p:cNvPr id="50285" name="Picture 7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6" name="Oval 74"/>
                <p:cNvSpPr>
                  <a:spLocks noChangeArrowheads="1"/>
                </p:cNvSpPr>
                <p:nvPr/>
              </p:nvSpPr>
              <p:spPr bwMode="gray">
                <a:xfrm>
                  <a:off x="3975" y="1593"/>
                  <a:ext cx="931" cy="937"/>
                </a:xfrm>
                <a:prstGeom prst="ellipse">
                  <a:avLst/>
                </a:prstGeom>
                <a:solidFill>
                  <a:schemeClr val="accent1">
                    <a:alpha val="50195"/>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pic>
              <p:nvPicPr>
                <p:cNvPr id="50287" name="Picture 75" descr="light_shadow1"/>
                <p:cNvPicPr>
                  <a:picLocks noChangeAspect="1" noChangeArrowheads="1"/>
                </p:cNvPicPr>
                <p:nvPr/>
              </p:nvPicPr>
              <p:blipFill>
                <a:blip r:embed="rId4">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88" name="Group 76"/>
                <p:cNvGrpSpPr/>
                <p:nvPr/>
              </p:nvGrpSpPr>
              <p:grpSpPr bwMode="auto">
                <a:xfrm rot="-3733502" flipH="1" flipV="1">
                  <a:off x="4256" y="2247"/>
                  <a:ext cx="820" cy="198"/>
                  <a:chOff x="2532" y="1051"/>
                  <a:chExt cx="893" cy="246"/>
                </a:xfrm>
              </p:grpSpPr>
              <p:grpSp>
                <p:nvGrpSpPr>
                  <p:cNvPr id="50289" name="Group 77"/>
                  <p:cNvGrpSpPr/>
                  <p:nvPr/>
                </p:nvGrpSpPr>
                <p:grpSpPr bwMode="auto">
                  <a:xfrm>
                    <a:off x="2532" y="1051"/>
                    <a:ext cx="743" cy="185"/>
                    <a:chOff x="1565" y="2568"/>
                    <a:chExt cx="1118" cy="279"/>
                  </a:xfrm>
                </p:grpSpPr>
                <p:sp>
                  <p:nvSpPr>
                    <p:cNvPr id="50295" name="AutoShape 7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96" name="AutoShape 7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97" name="AutoShape 8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98" name="AutoShape 8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90" name="Group 82"/>
                  <p:cNvGrpSpPr/>
                  <p:nvPr/>
                </p:nvGrpSpPr>
                <p:grpSpPr bwMode="auto">
                  <a:xfrm rot="1353540">
                    <a:off x="2682" y="1111"/>
                    <a:ext cx="743" cy="186"/>
                    <a:chOff x="1565" y="2568"/>
                    <a:chExt cx="1118" cy="279"/>
                  </a:xfrm>
                </p:grpSpPr>
                <p:sp>
                  <p:nvSpPr>
                    <p:cNvPr id="50291" name="AutoShape 8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92" name="AutoShape 8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93" name="AutoShape 8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94" name="AutoShape 8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grpSp>
          <p:grpSp>
            <p:nvGrpSpPr>
              <p:cNvPr id="50273" name="Group 87"/>
              <p:cNvGrpSpPr/>
              <p:nvPr/>
            </p:nvGrpSpPr>
            <p:grpSpPr bwMode="auto">
              <a:xfrm rot="17866498" flipH="1" flipV="1">
                <a:off x="3666654" y="5865955"/>
                <a:ext cx="830856" cy="197008"/>
                <a:chOff x="2532" y="1051"/>
                <a:chExt cx="893" cy="246"/>
              </a:xfrm>
            </p:grpSpPr>
            <p:grpSp>
              <p:nvGrpSpPr>
                <p:cNvPr id="50275" name="Group 88"/>
                <p:cNvGrpSpPr/>
                <p:nvPr/>
              </p:nvGrpSpPr>
              <p:grpSpPr bwMode="auto">
                <a:xfrm>
                  <a:off x="2532" y="1051"/>
                  <a:ext cx="743" cy="185"/>
                  <a:chOff x="1565" y="2568"/>
                  <a:chExt cx="1118" cy="279"/>
                </a:xfrm>
              </p:grpSpPr>
              <p:sp>
                <p:nvSpPr>
                  <p:cNvPr id="50281" name="AutoShape 8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82" name="AutoShape 9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83" name="AutoShape 9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84" name="AutoShape 9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76" name="Group 93"/>
                <p:cNvGrpSpPr/>
                <p:nvPr/>
              </p:nvGrpSpPr>
              <p:grpSpPr bwMode="auto">
                <a:xfrm rot="1353540">
                  <a:off x="2682" y="1111"/>
                  <a:ext cx="743" cy="186"/>
                  <a:chOff x="1565" y="2568"/>
                  <a:chExt cx="1118" cy="279"/>
                </a:xfrm>
              </p:grpSpPr>
              <p:sp>
                <p:nvSpPr>
                  <p:cNvPr id="50277" name="AutoShape 9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78" name="AutoShape 9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79" name="AutoShape 9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80" name="AutoShape 9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sp>
            <p:nvSpPr>
              <p:cNvPr id="50274" name="Rectangle 98"/>
              <p:cNvSpPr>
                <a:spLocks noChangeArrowheads="1"/>
              </p:cNvSpPr>
              <p:nvPr/>
            </p:nvSpPr>
            <p:spPr bwMode="gray">
              <a:xfrm>
                <a:off x="3485670" y="5485180"/>
                <a:ext cx="594103" cy="580180"/>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600">
                    <a:solidFill>
                      <a:srgbClr val="000000"/>
                    </a:solidFill>
                    <a:latin typeface="Arial" panose="020B0604020202020204" pitchFamily="34" charset="0"/>
                  </a:rPr>
                  <a:t>全身</a:t>
                </a:r>
              </a:p>
              <a:p>
                <a:pPr algn="ctr">
                  <a:spcBef>
                    <a:spcPct val="0"/>
                  </a:spcBef>
                  <a:buClrTx/>
                  <a:buSzTx/>
                  <a:buFontTx/>
                  <a:buNone/>
                </a:pPr>
                <a:r>
                  <a:rPr lang="zh-CN" altLang="en-US" sz="1600">
                    <a:solidFill>
                      <a:srgbClr val="000000"/>
                    </a:solidFill>
                    <a:latin typeface="Arial" panose="020B0604020202020204" pitchFamily="34" charset="0"/>
                  </a:rPr>
                  <a:t>症状</a:t>
                </a:r>
              </a:p>
            </p:txBody>
          </p:sp>
        </p:grpSp>
        <p:grpSp>
          <p:nvGrpSpPr>
            <p:cNvPr id="17" name="组合 16"/>
            <p:cNvGrpSpPr/>
            <p:nvPr/>
          </p:nvGrpSpPr>
          <p:grpSpPr>
            <a:xfrm>
              <a:off x="5213350" y="3841750"/>
              <a:ext cx="1109662" cy="1374775"/>
              <a:chOff x="5213350" y="3841750"/>
              <a:chExt cx="1109662" cy="1374775"/>
            </a:xfrm>
          </p:grpSpPr>
          <p:sp>
            <p:nvSpPr>
              <p:cNvPr id="50243" name="Oval 100"/>
              <p:cNvSpPr>
                <a:spLocks noChangeArrowheads="1"/>
              </p:cNvSpPr>
              <p:nvPr/>
            </p:nvSpPr>
            <p:spPr bwMode="gray">
              <a:xfrm>
                <a:off x="5213350" y="3841750"/>
                <a:ext cx="1109662" cy="1146171"/>
              </a:xfrm>
              <a:prstGeom prst="ellipse">
                <a:avLst/>
              </a:prstGeom>
              <a:solidFill>
                <a:srgbClr val="EAEAEA">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50244" name="Group 101"/>
              <p:cNvGrpSpPr/>
              <p:nvPr/>
            </p:nvGrpSpPr>
            <p:grpSpPr bwMode="auto">
              <a:xfrm>
                <a:off x="5247162" y="3878011"/>
                <a:ext cx="1045111" cy="1338514"/>
                <a:chOff x="3975" y="1593"/>
                <a:chExt cx="931" cy="1163"/>
              </a:xfrm>
            </p:grpSpPr>
            <p:pic>
              <p:nvPicPr>
                <p:cNvPr id="50257" name="Picture 102"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58" name="Oval 103"/>
                <p:cNvSpPr>
                  <a:spLocks noChangeArrowheads="1"/>
                </p:cNvSpPr>
                <p:nvPr/>
              </p:nvSpPr>
              <p:spPr bwMode="gray">
                <a:xfrm>
                  <a:off x="3975" y="1593"/>
                  <a:ext cx="931" cy="937"/>
                </a:xfrm>
                <a:prstGeom prst="ellipse">
                  <a:avLst/>
                </a:prstGeom>
                <a:solidFill>
                  <a:srgbClr val="993366">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pic>
              <p:nvPicPr>
                <p:cNvPr id="50259" name="Picture 104" descr="light_shadow1"/>
                <p:cNvPicPr>
                  <a:picLocks noChangeAspect="1" noChangeArrowheads="1"/>
                </p:cNvPicPr>
                <p:nvPr/>
              </p:nvPicPr>
              <p:blipFill>
                <a:blip r:embed="rId4">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60" name="Group 105"/>
                <p:cNvGrpSpPr/>
                <p:nvPr/>
              </p:nvGrpSpPr>
              <p:grpSpPr bwMode="auto">
                <a:xfrm rot="-3733502" flipH="1" flipV="1">
                  <a:off x="4256" y="2247"/>
                  <a:ext cx="820" cy="198"/>
                  <a:chOff x="2532" y="1051"/>
                  <a:chExt cx="893" cy="246"/>
                </a:xfrm>
              </p:grpSpPr>
              <p:grpSp>
                <p:nvGrpSpPr>
                  <p:cNvPr id="50261" name="Group 106"/>
                  <p:cNvGrpSpPr/>
                  <p:nvPr/>
                </p:nvGrpSpPr>
                <p:grpSpPr bwMode="auto">
                  <a:xfrm>
                    <a:off x="2532" y="1051"/>
                    <a:ext cx="743" cy="185"/>
                    <a:chOff x="1565" y="2568"/>
                    <a:chExt cx="1118" cy="279"/>
                  </a:xfrm>
                </p:grpSpPr>
                <p:sp>
                  <p:nvSpPr>
                    <p:cNvPr id="50267" name="AutoShape 10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68" name="AutoShape 10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69" name="AutoShape 10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70" name="AutoShape 11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62" name="Group 111"/>
                  <p:cNvGrpSpPr/>
                  <p:nvPr/>
                </p:nvGrpSpPr>
                <p:grpSpPr bwMode="auto">
                  <a:xfrm rot="1353540">
                    <a:off x="2682" y="1111"/>
                    <a:ext cx="743" cy="186"/>
                    <a:chOff x="1565" y="2568"/>
                    <a:chExt cx="1118" cy="279"/>
                  </a:xfrm>
                </p:grpSpPr>
                <p:sp>
                  <p:nvSpPr>
                    <p:cNvPr id="50263" name="AutoShape 11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64" name="AutoShape 11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65" name="AutoShape 11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66" name="AutoShape 11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grpSp>
          <p:grpSp>
            <p:nvGrpSpPr>
              <p:cNvPr id="50245" name="Group 116"/>
              <p:cNvGrpSpPr/>
              <p:nvPr/>
            </p:nvGrpSpPr>
            <p:grpSpPr bwMode="auto">
              <a:xfrm rot="17866498" flipH="1" flipV="1">
                <a:off x="5660907" y="4627846"/>
                <a:ext cx="830856" cy="196727"/>
                <a:chOff x="2532" y="1051"/>
                <a:chExt cx="893" cy="246"/>
              </a:xfrm>
            </p:grpSpPr>
            <p:grpSp>
              <p:nvGrpSpPr>
                <p:cNvPr id="50247" name="Group 117"/>
                <p:cNvGrpSpPr/>
                <p:nvPr/>
              </p:nvGrpSpPr>
              <p:grpSpPr bwMode="auto">
                <a:xfrm>
                  <a:off x="2532" y="1051"/>
                  <a:ext cx="743" cy="185"/>
                  <a:chOff x="1565" y="2568"/>
                  <a:chExt cx="1118" cy="279"/>
                </a:xfrm>
              </p:grpSpPr>
              <p:sp>
                <p:nvSpPr>
                  <p:cNvPr id="50253" name="AutoShape 11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54" name="AutoShape 11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55" name="AutoShape 12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56" name="AutoShape 12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48" name="Group 122"/>
                <p:cNvGrpSpPr/>
                <p:nvPr/>
              </p:nvGrpSpPr>
              <p:grpSpPr bwMode="auto">
                <a:xfrm rot="1353540">
                  <a:off x="2682" y="1111"/>
                  <a:ext cx="743" cy="186"/>
                  <a:chOff x="1565" y="2568"/>
                  <a:chExt cx="1118" cy="279"/>
                </a:xfrm>
              </p:grpSpPr>
              <p:sp>
                <p:nvSpPr>
                  <p:cNvPr id="50249" name="AutoShape 12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50" name="AutoShape 12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51" name="AutoShape 12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52" name="AutoShape 12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sp>
            <p:nvSpPr>
              <p:cNvPr id="50246" name="Rectangle 127"/>
              <p:cNvSpPr>
                <a:spLocks noChangeArrowheads="1"/>
              </p:cNvSpPr>
              <p:nvPr/>
            </p:nvSpPr>
            <p:spPr bwMode="gray">
              <a:xfrm>
                <a:off x="5477702" y="4246930"/>
                <a:ext cx="594791" cy="335811"/>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600">
                    <a:solidFill>
                      <a:srgbClr val="000000"/>
                    </a:solidFill>
                    <a:latin typeface="Arial" panose="020B0604020202020204" pitchFamily="34" charset="0"/>
                  </a:rPr>
                  <a:t>其他</a:t>
                </a:r>
              </a:p>
            </p:txBody>
          </p:sp>
        </p:grpSp>
        <p:grpSp>
          <p:nvGrpSpPr>
            <p:cNvPr id="18" name="组合 17"/>
            <p:cNvGrpSpPr/>
            <p:nvPr/>
          </p:nvGrpSpPr>
          <p:grpSpPr>
            <a:xfrm>
              <a:off x="5354637" y="1655763"/>
              <a:ext cx="1109663" cy="1373187"/>
              <a:chOff x="5354637" y="1655763"/>
              <a:chExt cx="1109663" cy="1373187"/>
            </a:xfrm>
          </p:grpSpPr>
          <p:sp>
            <p:nvSpPr>
              <p:cNvPr id="50215" name="Oval 129"/>
              <p:cNvSpPr>
                <a:spLocks noChangeArrowheads="1"/>
              </p:cNvSpPr>
              <p:nvPr/>
            </p:nvSpPr>
            <p:spPr bwMode="gray">
              <a:xfrm>
                <a:off x="5354637" y="1655763"/>
                <a:ext cx="1109663" cy="1144847"/>
              </a:xfrm>
              <a:prstGeom prst="ellipse">
                <a:avLst/>
              </a:prstGeom>
              <a:solidFill>
                <a:srgbClr val="EAEAEA">
                  <a:alpha val="50195"/>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nvGrpSpPr>
              <p:cNvPr id="50216" name="Group 130"/>
              <p:cNvGrpSpPr/>
              <p:nvPr/>
            </p:nvGrpSpPr>
            <p:grpSpPr bwMode="auto">
              <a:xfrm>
                <a:off x="5388449" y="1691982"/>
                <a:ext cx="1045112" cy="1336968"/>
                <a:chOff x="3975" y="1593"/>
                <a:chExt cx="931" cy="1163"/>
              </a:xfrm>
            </p:grpSpPr>
            <p:pic>
              <p:nvPicPr>
                <p:cNvPr id="50229" name="Picture 131"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30" name="Oval 132"/>
                <p:cNvSpPr>
                  <a:spLocks noChangeArrowheads="1"/>
                </p:cNvSpPr>
                <p:nvPr/>
              </p:nvSpPr>
              <p:spPr bwMode="gray">
                <a:xfrm>
                  <a:off x="3975" y="1593"/>
                  <a:ext cx="931" cy="937"/>
                </a:xfrm>
                <a:prstGeom prst="ellipse">
                  <a:avLst/>
                </a:prstGeom>
                <a:solidFill>
                  <a:schemeClr val="folHlink">
                    <a:alpha val="50195"/>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pic>
              <p:nvPicPr>
                <p:cNvPr id="50231" name="Picture 133" descr="light_shadow1"/>
                <p:cNvPicPr>
                  <a:picLocks noChangeAspect="1" noChangeArrowheads="1"/>
                </p:cNvPicPr>
                <p:nvPr/>
              </p:nvPicPr>
              <p:blipFill>
                <a:blip r:embed="rId4">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32" name="Group 134"/>
                <p:cNvGrpSpPr/>
                <p:nvPr/>
              </p:nvGrpSpPr>
              <p:grpSpPr bwMode="auto">
                <a:xfrm rot="-3733502" flipH="1" flipV="1">
                  <a:off x="4256" y="2247"/>
                  <a:ext cx="820" cy="198"/>
                  <a:chOff x="2532" y="1051"/>
                  <a:chExt cx="893" cy="246"/>
                </a:xfrm>
              </p:grpSpPr>
              <p:grpSp>
                <p:nvGrpSpPr>
                  <p:cNvPr id="50233" name="Group 135"/>
                  <p:cNvGrpSpPr/>
                  <p:nvPr/>
                </p:nvGrpSpPr>
                <p:grpSpPr bwMode="auto">
                  <a:xfrm>
                    <a:off x="2532" y="1051"/>
                    <a:ext cx="743" cy="185"/>
                    <a:chOff x="1565" y="2568"/>
                    <a:chExt cx="1118" cy="279"/>
                  </a:xfrm>
                </p:grpSpPr>
                <p:sp>
                  <p:nvSpPr>
                    <p:cNvPr id="50239" name="AutoShape 13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40" name="AutoShape 13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41" name="AutoShape 13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42" name="AutoShape 13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34" name="Group 140"/>
                  <p:cNvGrpSpPr/>
                  <p:nvPr/>
                </p:nvGrpSpPr>
                <p:grpSpPr bwMode="auto">
                  <a:xfrm rot="1353540">
                    <a:off x="2682" y="1111"/>
                    <a:ext cx="743" cy="186"/>
                    <a:chOff x="1565" y="2568"/>
                    <a:chExt cx="1118" cy="279"/>
                  </a:xfrm>
                </p:grpSpPr>
                <p:sp>
                  <p:nvSpPr>
                    <p:cNvPr id="50235" name="AutoShape 14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36" name="AutoShape 14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37" name="AutoShape 14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38" name="AutoShape 14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grpSp>
          <p:grpSp>
            <p:nvGrpSpPr>
              <p:cNvPr id="50217" name="Group 145"/>
              <p:cNvGrpSpPr/>
              <p:nvPr/>
            </p:nvGrpSpPr>
            <p:grpSpPr bwMode="auto">
              <a:xfrm rot="17866498" flipH="1" flipV="1">
                <a:off x="5802675" y="2440837"/>
                <a:ext cx="829896" cy="196727"/>
                <a:chOff x="2532" y="1051"/>
                <a:chExt cx="893" cy="246"/>
              </a:xfrm>
            </p:grpSpPr>
            <p:grpSp>
              <p:nvGrpSpPr>
                <p:cNvPr id="50219" name="Group 146"/>
                <p:cNvGrpSpPr/>
                <p:nvPr/>
              </p:nvGrpSpPr>
              <p:grpSpPr bwMode="auto">
                <a:xfrm>
                  <a:off x="2532" y="1051"/>
                  <a:ext cx="743" cy="185"/>
                  <a:chOff x="1565" y="2568"/>
                  <a:chExt cx="1118" cy="279"/>
                </a:xfrm>
              </p:grpSpPr>
              <p:sp>
                <p:nvSpPr>
                  <p:cNvPr id="50225" name="AutoShape 14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26" name="AutoShape 14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27" name="AutoShape 14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28" name="AutoShape 15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20" name="Group 151"/>
                <p:cNvGrpSpPr/>
                <p:nvPr/>
              </p:nvGrpSpPr>
              <p:grpSpPr bwMode="auto">
                <a:xfrm rot="1353540">
                  <a:off x="2682" y="1111"/>
                  <a:ext cx="743" cy="186"/>
                  <a:chOff x="1565" y="2568"/>
                  <a:chExt cx="1118" cy="279"/>
                </a:xfrm>
              </p:grpSpPr>
              <p:sp>
                <p:nvSpPr>
                  <p:cNvPr id="50221" name="AutoShape 15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22" name="AutoShape 15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23" name="AutoShape 15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24" name="AutoShape 15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sp>
            <p:nvSpPr>
              <p:cNvPr id="50218" name="Rectangle 156"/>
              <p:cNvSpPr>
                <a:spLocks noChangeArrowheads="1"/>
              </p:cNvSpPr>
              <p:nvPr/>
            </p:nvSpPr>
            <p:spPr bwMode="gray">
              <a:xfrm>
                <a:off x="5615915" y="2058900"/>
                <a:ext cx="594792" cy="336998"/>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600">
                    <a:solidFill>
                      <a:srgbClr val="000000"/>
                    </a:solidFill>
                    <a:latin typeface="Arial" panose="020B0604020202020204" pitchFamily="34" charset="0"/>
                  </a:rPr>
                  <a:t>便秘</a:t>
                </a:r>
              </a:p>
            </p:txBody>
          </p:sp>
        </p:grpSp>
        <p:grpSp>
          <p:nvGrpSpPr>
            <p:cNvPr id="19" name="组合 18"/>
            <p:cNvGrpSpPr/>
            <p:nvPr/>
          </p:nvGrpSpPr>
          <p:grpSpPr>
            <a:xfrm>
              <a:off x="4668837" y="3375025"/>
              <a:ext cx="636588" cy="658813"/>
              <a:chOff x="4668837" y="3375025"/>
              <a:chExt cx="636588" cy="658813"/>
            </a:xfrm>
          </p:grpSpPr>
          <p:pic>
            <p:nvPicPr>
              <p:cNvPr id="50200" name="Picture 15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rot="4976862">
                <a:off x="4702150" y="3419101"/>
                <a:ext cx="561929" cy="55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87" name="Oval 159"/>
              <p:cNvSpPr>
                <a:spLocks noChangeArrowheads="1"/>
              </p:cNvSpPr>
              <p:nvPr/>
            </p:nvSpPr>
            <p:spPr bwMode="gray">
              <a:xfrm rot="4976862">
                <a:off x="4703566" y="3417499"/>
                <a:ext cx="558699" cy="558638"/>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nvGrpSpPr>
              <p:cNvPr id="50202" name="Group 160"/>
              <p:cNvGrpSpPr/>
              <p:nvPr/>
            </p:nvGrpSpPr>
            <p:grpSpPr bwMode="auto">
              <a:xfrm rot="3679437" flipH="1" flipV="1">
                <a:off x="4525532" y="3669660"/>
                <a:ext cx="487651" cy="120172"/>
                <a:chOff x="2532" y="1051"/>
                <a:chExt cx="893" cy="246"/>
              </a:xfrm>
            </p:grpSpPr>
            <p:grpSp>
              <p:nvGrpSpPr>
                <p:cNvPr id="50205" name="Group 161"/>
                <p:cNvGrpSpPr/>
                <p:nvPr/>
              </p:nvGrpSpPr>
              <p:grpSpPr bwMode="auto">
                <a:xfrm>
                  <a:off x="2532" y="1051"/>
                  <a:ext cx="743" cy="185"/>
                  <a:chOff x="1565" y="2568"/>
                  <a:chExt cx="1118" cy="279"/>
                </a:xfrm>
              </p:grpSpPr>
              <p:sp>
                <p:nvSpPr>
                  <p:cNvPr id="50211" name="AutoShape 16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12" name="AutoShape 16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13" name="AutoShape 16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14" name="AutoShape 16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nvGrpSpPr>
                <p:cNvPr id="50206" name="Group 166"/>
                <p:cNvGrpSpPr/>
                <p:nvPr/>
              </p:nvGrpSpPr>
              <p:grpSpPr bwMode="auto">
                <a:xfrm rot="1353540">
                  <a:off x="2682" y="1111"/>
                  <a:ext cx="743" cy="186"/>
                  <a:chOff x="1565" y="2568"/>
                  <a:chExt cx="1118" cy="279"/>
                </a:xfrm>
              </p:grpSpPr>
              <p:sp>
                <p:nvSpPr>
                  <p:cNvPr id="50207" name="AutoShape 16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08" name="AutoShape 16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09" name="AutoShape 16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0210" name="AutoShape 17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grpSp>
          </p:grpSp>
          <p:sp>
            <p:nvSpPr>
              <p:cNvPr id="50203" name="Arc 171"/>
              <p:cNvSpPr/>
              <p:nvPr/>
            </p:nvSpPr>
            <p:spPr bwMode="gray">
              <a:xfrm rot="1129146" flipH="1">
                <a:off x="4668837" y="3375025"/>
                <a:ext cx="636588" cy="658813"/>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Lst>
                <a:ahLst/>
                <a:cxnLst>
                  <a:cxn ang="T6">
                    <a:pos x="T0" y="T1"/>
                  </a:cxn>
                  <a:cxn ang="T7">
                    <a:pos x="T2" y="T3"/>
                  </a:cxn>
                  <a:cxn ang="T8">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0204" name="Picture 172" descr="light_shadow1"/>
              <p:cNvPicPr>
                <a:picLocks noChangeAspect="1" noChangeArrowheads="1"/>
              </p:cNvPicPr>
              <p:nvPr/>
            </p:nvPicPr>
            <p:blipFill>
              <a:blip r:embed="rId6">
                <a:extLst>
                  <a:ext uri="{28A0092B-C50C-407E-A947-70E740481C1C}">
                    <a14:useLocalDpi xmlns:a14="http://schemas.microsoft.com/office/drawing/2010/main" val="0"/>
                  </a:ext>
                </a:extLst>
              </a:blip>
              <a:srcRect t="23740"/>
              <a:stretch>
                <a:fillRect/>
              </a:stretch>
            </p:blipFill>
            <p:spPr bwMode="gray">
              <a:xfrm rot="2407017">
                <a:off x="4855800" y="3449486"/>
                <a:ext cx="416602" cy="27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3" name="AutoShape 173"/>
            <p:cNvSpPr/>
            <p:nvPr/>
          </p:nvSpPr>
          <p:spPr bwMode="auto">
            <a:xfrm>
              <a:off x="7299325" y="1954213"/>
              <a:ext cx="1463675" cy="365125"/>
            </a:xfrm>
            <a:prstGeom prst="accentCallout2">
              <a:avLst>
                <a:gd name="adj1" fmla="val 31306"/>
                <a:gd name="adj2" fmla="val -5208"/>
                <a:gd name="adj3" fmla="val 31306"/>
                <a:gd name="adj4" fmla="val -40130"/>
                <a:gd name="adj5" fmla="val 122176"/>
                <a:gd name="adj6" fmla="val -75380"/>
              </a:avLst>
            </a:prstGeom>
            <a:noFill/>
            <a:ln w="9525">
              <a:solidFill>
                <a:schemeClr val="folHlink"/>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Tx/>
                <a:buSzTx/>
                <a:buFontTx/>
                <a:buNone/>
              </a:pPr>
              <a:r>
                <a:rPr lang="zh-CN" altLang="en-US" sz="1600">
                  <a:solidFill>
                    <a:srgbClr val="FFFF00"/>
                  </a:solidFill>
                  <a:latin typeface="Arial" panose="020B0604020202020204" pitchFamily="34" charset="0"/>
                </a:rPr>
                <a:t>便秘可覆粘液</a:t>
              </a:r>
            </a:p>
          </p:txBody>
        </p:sp>
        <p:sp>
          <p:nvSpPr>
            <p:cNvPr id="50194" name="AutoShape 174"/>
            <p:cNvSpPr/>
            <p:nvPr/>
          </p:nvSpPr>
          <p:spPr bwMode="auto">
            <a:xfrm>
              <a:off x="6992937" y="3802063"/>
              <a:ext cx="1462088" cy="388937"/>
            </a:xfrm>
            <a:prstGeom prst="accentCallout2">
              <a:avLst>
                <a:gd name="adj1" fmla="val 29389"/>
                <a:gd name="adj2" fmla="val -5213"/>
                <a:gd name="adj3" fmla="val 29389"/>
                <a:gd name="adj4" fmla="val -5213"/>
                <a:gd name="adj5" fmla="val 133060"/>
                <a:gd name="adj6" fmla="val -62213"/>
              </a:avLst>
            </a:prstGeom>
            <a:noFill/>
            <a:ln w="9525">
              <a:solidFill>
                <a:schemeClr val="tx1"/>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Tx/>
                <a:buSzTx/>
                <a:buFontTx/>
                <a:buNone/>
              </a:pPr>
              <a:r>
                <a:rPr lang="zh-CN" altLang="en-US" sz="1600" dirty="0">
                  <a:solidFill>
                    <a:srgbClr val="FFFF00"/>
                  </a:solidFill>
                  <a:latin typeface="Arial" panose="020B0604020202020204" pitchFamily="34" charset="0"/>
                </a:rPr>
                <a:t>腹胀、排便不尽或窘迫</a:t>
              </a:r>
            </a:p>
          </p:txBody>
        </p:sp>
        <p:sp>
          <p:nvSpPr>
            <p:cNvPr id="50195" name="AutoShape 175"/>
            <p:cNvSpPr/>
            <p:nvPr/>
          </p:nvSpPr>
          <p:spPr bwMode="auto">
            <a:xfrm>
              <a:off x="1238250" y="1644650"/>
              <a:ext cx="1544637" cy="431800"/>
            </a:xfrm>
            <a:prstGeom prst="accentCallout2">
              <a:avLst>
                <a:gd name="adj1" fmla="val 26472"/>
                <a:gd name="adj2" fmla="val 104935"/>
                <a:gd name="adj3" fmla="val 26472"/>
                <a:gd name="adj4" fmla="val 112745"/>
                <a:gd name="adj5" fmla="val 119852"/>
                <a:gd name="adj6" fmla="val 120556"/>
              </a:avLst>
            </a:prstGeom>
            <a:noFill/>
            <a:ln w="9525">
              <a:solidFill>
                <a:schemeClr val="tx1"/>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r" eaLnBrk="0" hangingPunct="0">
                <a:spcBef>
                  <a:spcPct val="0"/>
                </a:spcBef>
                <a:buClrTx/>
                <a:buSzTx/>
                <a:buFontTx/>
                <a:buNone/>
              </a:pPr>
              <a:r>
                <a:rPr lang="zh-CN" altLang="en-US" sz="1600" dirty="0">
                  <a:solidFill>
                    <a:srgbClr val="FFFF00"/>
                  </a:solidFill>
                  <a:latin typeface="Arial" panose="020B0604020202020204" pitchFamily="34" charset="0"/>
                </a:rPr>
                <a:t>部位不定，下腹、左下腹多</a:t>
              </a:r>
            </a:p>
          </p:txBody>
        </p:sp>
        <p:sp>
          <p:nvSpPr>
            <p:cNvPr id="50196" name="AutoShape 176"/>
            <p:cNvSpPr/>
            <p:nvPr/>
          </p:nvSpPr>
          <p:spPr bwMode="auto">
            <a:xfrm>
              <a:off x="649287" y="3944938"/>
              <a:ext cx="1544638" cy="431800"/>
            </a:xfrm>
            <a:prstGeom prst="accentCallout2">
              <a:avLst>
                <a:gd name="adj1" fmla="val 26472"/>
                <a:gd name="adj2" fmla="val 104935"/>
                <a:gd name="adj3" fmla="val 26472"/>
                <a:gd name="adj4" fmla="val 116856"/>
                <a:gd name="adj5" fmla="val -10296"/>
                <a:gd name="adj6" fmla="val 129704"/>
              </a:avLst>
            </a:prstGeom>
            <a:noFill/>
            <a:ln w="9525">
              <a:solidFill>
                <a:schemeClr val="tx1"/>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Tx/>
                <a:buSzTx/>
                <a:buFontTx/>
                <a:buNone/>
              </a:pPr>
              <a:r>
                <a:rPr lang="zh-CN" altLang="en-US" sz="1600">
                  <a:solidFill>
                    <a:srgbClr val="FFFF00"/>
                  </a:solidFill>
                  <a:latin typeface="Arial" panose="020B0604020202020204" pitchFamily="34" charset="0"/>
                </a:rPr>
                <a:t>无脓血，不影响睡眠</a:t>
              </a:r>
            </a:p>
          </p:txBody>
        </p:sp>
        <p:sp>
          <p:nvSpPr>
            <p:cNvPr id="50197" name="AutoShape 177"/>
            <p:cNvSpPr/>
            <p:nvPr/>
          </p:nvSpPr>
          <p:spPr bwMode="auto">
            <a:xfrm>
              <a:off x="862012" y="5181600"/>
              <a:ext cx="1463675" cy="390525"/>
            </a:xfrm>
            <a:prstGeom prst="accentCallout2">
              <a:avLst>
                <a:gd name="adj1" fmla="val 29269"/>
                <a:gd name="adj2" fmla="val 105208"/>
                <a:gd name="adj3" fmla="val 29269"/>
                <a:gd name="adj4" fmla="val 105208"/>
                <a:gd name="adj5" fmla="val 171949"/>
                <a:gd name="adj6" fmla="val 170389"/>
              </a:avLst>
            </a:prstGeom>
            <a:noFill/>
            <a:ln w="9525">
              <a:solidFill>
                <a:schemeClr val="tx1"/>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en-US" altLang="zh-CN" sz="1600">
                <a:solidFill>
                  <a:srgbClr val="FFFF00"/>
                </a:solidFill>
                <a:latin typeface="Times New Roman" panose="02020603050405020304" pitchFamily="18" charset="0"/>
              </a:endParaRPr>
            </a:p>
            <a:p>
              <a:pPr>
                <a:spcBef>
                  <a:spcPct val="50000"/>
                </a:spcBef>
                <a:buClrTx/>
                <a:buSzTx/>
                <a:buFontTx/>
                <a:buNone/>
              </a:pPr>
              <a:r>
                <a:rPr lang="zh-CN" altLang="en-US" sz="1600">
                  <a:solidFill>
                    <a:srgbClr val="FFFF00"/>
                  </a:solidFill>
                  <a:latin typeface="Times New Roman" panose="02020603050405020304" pitchFamily="18" charset="0"/>
                </a:rPr>
                <a:t>失眠、焦虑、抑郁、易激</a:t>
              </a:r>
            </a:p>
            <a:p>
              <a:pPr>
                <a:spcBef>
                  <a:spcPct val="50000"/>
                </a:spcBef>
                <a:buClrTx/>
                <a:buSzTx/>
                <a:buFontTx/>
                <a:buNone/>
              </a:pPr>
              <a:endParaRPr lang="en-US" altLang="zh-CN" sz="1400" b="0">
                <a:solidFill>
                  <a:srgbClr val="000000"/>
                </a:solidFill>
                <a:latin typeface="Arial" panose="020B0604020202020204" pitchFamily="34" charset="0"/>
              </a:endParaRPr>
            </a:p>
          </p:txBody>
        </p:sp>
      </p:grpSp>
      <p:pic>
        <p:nvPicPr>
          <p:cNvPr id="177" name="图片 1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8" name="TextBox 177"/>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81867"/>
    </mc:Choice>
    <mc:Fallback xmlns="">
      <p:transition advTm="8186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685800" y="1068419"/>
            <a:ext cx="7848600"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4155" indent="-224155">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indent="-219075">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marL="0" indent="0">
              <a:lnSpc>
                <a:spcPct val="115000"/>
              </a:lnSpc>
              <a:spcBef>
                <a:spcPct val="50000"/>
              </a:spcBef>
              <a:buClr>
                <a:schemeClr val="accent2"/>
              </a:buClr>
              <a:buSzTx/>
              <a:buNone/>
            </a:pPr>
            <a:r>
              <a:rPr kumimoji="1" lang="en-US" altLang="zh-CN" dirty="0">
                <a:solidFill>
                  <a:srgbClr val="FFFF00"/>
                </a:solidFill>
                <a:latin typeface="Arial" panose="020B0604020202020204" pitchFamily="34" charset="0"/>
                <a:ea typeface="黑体" panose="02010609060101010101" pitchFamily="49" charset="-122"/>
              </a:rPr>
              <a:t> IBS</a:t>
            </a:r>
            <a:r>
              <a:rPr kumimoji="1" lang="zh-CN" altLang="en-US" dirty="0">
                <a:solidFill>
                  <a:srgbClr val="FFFF00"/>
                </a:solidFill>
                <a:latin typeface="Arial" panose="020B0604020202020204" pitchFamily="34" charset="0"/>
                <a:ea typeface="黑体" panose="02010609060101010101" pitchFamily="49" charset="-122"/>
              </a:rPr>
              <a:t>的诊断标准</a:t>
            </a:r>
            <a:endParaRPr kumimoji="1" lang="en-US" altLang="zh-CN" dirty="0">
              <a:solidFill>
                <a:srgbClr val="FFFF00"/>
              </a:solidFill>
              <a:latin typeface="Arial" panose="020B0604020202020204" pitchFamily="34" charset="0"/>
              <a:ea typeface="黑体" panose="02010609060101010101" pitchFamily="49" charset="-122"/>
            </a:endParaRPr>
          </a:p>
          <a:p>
            <a:pPr>
              <a:lnSpc>
                <a:spcPct val="125000"/>
              </a:lnSpc>
              <a:spcBef>
                <a:spcPct val="50000"/>
              </a:spcBef>
              <a:buClr>
                <a:schemeClr val="tx1"/>
              </a:buClr>
              <a:buSzTx/>
              <a:buFont typeface="Wingdings" panose="05000000000000000000" pitchFamily="2" charset="2"/>
              <a:buChar char="p"/>
            </a:pPr>
            <a:r>
              <a:rPr kumimoji="1" lang="zh-CN" altLang="en-US" sz="2600" dirty="0">
                <a:latin typeface="黑体" panose="02010609060101010101" pitchFamily="49" charset="-122"/>
                <a:ea typeface="黑体" panose="02010609060101010101" pitchFamily="49" charset="-122"/>
              </a:rPr>
              <a:t>诊断前症状出现至少</a:t>
            </a:r>
            <a:r>
              <a:rPr kumimoji="1" lang="en-US" altLang="zh-CN" sz="2600" dirty="0">
                <a:latin typeface="黑体" panose="02010609060101010101" pitchFamily="49" charset="-122"/>
                <a:ea typeface="黑体" panose="02010609060101010101" pitchFamily="49" charset="-122"/>
              </a:rPr>
              <a:t>6</a:t>
            </a:r>
            <a:r>
              <a:rPr kumimoji="1" lang="zh-CN" altLang="en-US" sz="2600" dirty="0">
                <a:latin typeface="黑体" panose="02010609060101010101" pitchFamily="49" charset="-122"/>
                <a:ea typeface="黑体" panose="02010609060101010101" pitchFamily="49" charset="-122"/>
              </a:rPr>
              <a:t>个月，近</a:t>
            </a:r>
            <a:r>
              <a:rPr kumimoji="1" lang="en-US" altLang="zh-CN" sz="2600" dirty="0">
                <a:latin typeface="黑体" panose="02010609060101010101" pitchFamily="49" charset="-122"/>
                <a:ea typeface="黑体" panose="02010609060101010101" pitchFamily="49" charset="-122"/>
              </a:rPr>
              <a:t>3</a:t>
            </a:r>
            <a:r>
              <a:rPr kumimoji="1" lang="zh-CN" altLang="en-US" sz="2600" dirty="0">
                <a:latin typeface="黑体" panose="02010609060101010101" pitchFamily="49" charset="-122"/>
                <a:ea typeface="黑体" panose="02010609060101010101" pitchFamily="49" charset="-122"/>
              </a:rPr>
              <a:t>个月符合以下标准</a:t>
            </a:r>
          </a:p>
          <a:p>
            <a:pPr>
              <a:lnSpc>
                <a:spcPct val="125000"/>
              </a:lnSpc>
              <a:spcBef>
                <a:spcPct val="50000"/>
              </a:spcBef>
              <a:buClr>
                <a:schemeClr val="tx1"/>
              </a:buClr>
              <a:buSzTx/>
              <a:buFont typeface="Wingdings" panose="05000000000000000000" pitchFamily="2" charset="2"/>
              <a:buChar char="p"/>
            </a:pPr>
            <a:r>
              <a:rPr kumimoji="1" lang="zh-CN" altLang="en-US" sz="2600" dirty="0">
                <a:latin typeface="黑体" panose="02010609060101010101" pitchFamily="49" charset="-122"/>
                <a:ea typeface="黑体" panose="02010609060101010101" pitchFamily="49" charset="-122"/>
              </a:rPr>
              <a:t>反复发作腹痛或腹部不适，最近</a:t>
            </a:r>
            <a:r>
              <a:rPr kumimoji="1" lang="en-US" altLang="zh-CN" sz="2600" dirty="0">
                <a:latin typeface="黑体" panose="02010609060101010101" pitchFamily="49" charset="-122"/>
                <a:ea typeface="黑体" panose="02010609060101010101" pitchFamily="49" charset="-122"/>
              </a:rPr>
              <a:t>3</a:t>
            </a:r>
            <a:r>
              <a:rPr kumimoji="1" lang="zh-CN" altLang="en-US" sz="2600" dirty="0">
                <a:latin typeface="黑体" panose="02010609060101010101" pitchFamily="49" charset="-122"/>
                <a:ea typeface="黑体" panose="02010609060101010101" pitchFamily="49" charset="-122"/>
              </a:rPr>
              <a:t>个月内每月发作至少</a:t>
            </a:r>
            <a:r>
              <a:rPr kumimoji="1" lang="en-US" altLang="zh-CN" sz="2600" dirty="0">
                <a:latin typeface="黑体" panose="02010609060101010101" pitchFamily="49" charset="-122"/>
                <a:ea typeface="黑体" panose="02010609060101010101" pitchFamily="49" charset="-122"/>
              </a:rPr>
              <a:t>3</a:t>
            </a:r>
            <a:r>
              <a:rPr kumimoji="1" lang="zh-CN" altLang="en-US" sz="2600" dirty="0">
                <a:latin typeface="黑体" panose="02010609060101010101" pitchFamily="49" charset="-122"/>
                <a:ea typeface="黑体" panose="02010609060101010101" pitchFamily="49" charset="-122"/>
              </a:rPr>
              <a:t>天，且伴有以下两项或两项以上：</a:t>
            </a:r>
          </a:p>
          <a:p>
            <a:pPr lvl="1">
              <a:lnSpc>
                <a:spcPct val="125000"/>
              </a:lnSpc>
              <a:spcBef>
                <a:spcPct val="50000"/>
              </a:spcBef>
              <a:buClr>
                <a:schemeClr val="accent2"/>
              </a:buClr>
              <a:buSzTx/>
              <a:buFontTx/>
              <a:buChar char="•"/>
            </a:pPr>
            <a:r>
              <a:rPr kumimoji="1" lang="zh-CN" altLang="en-US" sz="2000" dirty="0">
                <a:latin typeface="黑体" panose="02010609060101010101" pitchFamily="49" charset="-122"/>
                <a:ea typeface="黑体" panose="02010609060101010101" pitchFamily="49" charset="-122"/>
              </a:rPr>
              <a:t>排便后症状</a:t>
            </a:r>
            <a:r>
              <a:rPr kumimoji="1" lang="zh-CN" altLang="en-US" sz="2000" dirty="0">
                <a:solidFill>
                  <a:schemeClr val="tx2"/>
                </a:solidFill>
                <a:latin typeface="黑体" panose="02010609060101010101" pitchFamily="49" charset="-122"/>
                <a:ea typeface="黑体" panose="02010609060101010101" pitchFamily="49" charset="-122"/>
              </a:rPr>
              <a:t>改善</a:t>
            </a:r>
            <a:endParaRPr kumimoji="1" lang="en-US" altLang="zh-CN" sz="2000" dirty="0">
              <a:solidFill>
                <a:schemeClr val="tx2"/>
              </a:solidFill>
              <a:latin typeface="黑体" panose="02010609060101010101" pitchFamily="49" charset="-122"/>
              <a:ea typeface="黑体" panose="02010609060101010101" pitchFamily="49" charset="-122"/>
            </a:endParaRPr>
          </a:p>
          <a:p>
            <a:pPr lvl="1">
              <a:lnSpc>
                <a:spcPct val="125000"/>
              </a:lnSpc>
              <a:spcBef>
                <a:spcPct val="50000"/>
              </a:spcBef>
              <a:buClr>
                <a:schemeClr val="accent2"/>
              </a:buClr>
              <a:buSzTx/>
              <a:buFontTx/>
              <a:buChar char="•"/>
            </a:pPr>
            <a:r>
              <a:rPr kumimoji="1" lang="zh-CN" altLang="en-US" sz="2000" dirty="0">
                <a:latin typeface="黑体" panose="02010609060101010101" pitchFamily="49" charset="-122"/>
                <a:ea typeface="黑体" panose="02010609060101010101" pitchFamily="49" charset="-122"/>
              </a:rPr>
              <a:t>发作时伴排便频率改变</a:t>
            </a:r>
          </a:p>
          <a:p>
            <a:pPr lvl="1">
              <a:lnSpc>
                <a:spcPct val="125000"/>
              </a:lnSpc>
              <a:spcBef>
                <a:spcPct val="50000"/>
              </a:spcBef>
              <a:buClr>
                <a:schemeClr val="accent2"/>
              </a:buClr>
              <a:buSzTx/>
              <a:buFontTx/>
              <a:buChar char="•"/>
            </a:pPr>
            <a:r>
              <a:rPr kumimoji="1" lang="zh-CN" altLang="en-US" sz="2000" dirty="0">
                <a:latin typeface="黑体" panose="02010609060101010101" pitchFamily="49" charset="-122"/>
                <a:ea typeface="黑体" panose="02010609060101010101" pitchFamily="49" charset="-122"/>
              </a:rPr>
              <a:t>发作时伴排便性状（外观）的改变</a:t>
            </a:r>
            <a:endParaRPr kumimoji="1" lang="en-US" altLang="zh-CN" sz="2000" dirty="0">
              <a:latin typeface="黑体" panose="02010609060101010101" pitchFamily="49" charset="-122"/>
              <a:ea typeface="黑体" panose="02010609060101010101" pitchFamily="49" charset="-122"/>
            </a:endParaRPr>
          </a:p>
          <a:p>
            <a:pPr marL="224155" lvl="1" indent="-224155">
              <a:lnSpc>
                <a:spcPct val="125000"/>
              </a:lnSpc>
              <a:spcBef>
                <a:spcPct val="50000"/>
              </a:spcBef>
              <a:buClr>
                <a:schemeClr val="tx1"/>
              </a:buClr>
              <a:buSzTx/>
              <a:buFont typeface="Wingdings" panose="05000000000000000000" pitchFamily="2" charset="2"/>
              <a:buChar char="p"/>
            </a:pPr>
            <a:r>
              <a:rPr kumimoji="1" lang="zh-CN" altLang="en-US" sz="2600" dirty="0">
                <a:latin typeface="黑体" panose="02010609060101010101" pitchFamily="49" charset="-122"/>
                <a:ea typeface="黑体" panose="02010609060101010101" pitchFamily="49" charset="-122"/>
              </a:rPr>
              <a:t>缺乏可解释症状的形态学改变和生化异常。</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69995"/>
    </mc:Choice>
    <mc:Fallback xmlns="">
      <p:transition advTm="6999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TextBox 5"/>
          <p:cNvSpPr txBox="1"/>
          <p:nvPr/>
        </p:nvSpPr>
        <p:spPr>
          <a:xfrm>
            <a:off x="685800" y="1295400"/>
            <a:ext cx="7391400" cy="523220"/>
          </a:xfrm>
          <a:prstGeom prst="rect">
            <a:avLst/>
          </a:prstGeom>
          <a:noFill/>
        </p:spPr>
        <p:txBody>
          <a:bodyPr wrap="square" rtlCol="0">
            <a:spAutoFit/>
          </a:bodyPr>
          <a:lstStyle/>
          <a:p>
            <a:r>
              <a:rPr lang="en-US" altLang="zh-CN" dirty="0"/>
              <a:t>FD</a:t>
            </a:r>
            <a:r>
              <a:rPr lang="zh-CN" altLang="en-US" dirty="0"/>
              <a:t> </a:t>
            </a:r>
            <a:r>
              <a:rPr lang="en-US" altLang="zh-CN" dirty="0"/>
              <a:t>vs. IBS</a:t>
            </a:r>
            <a:r>
              <a:rPr lang="zh-CN" altLang="en-US" dirty="0"/>
              <a:t>的报警症状和体征！！！</a:t>
            </a:r>
            <a:endParaRPr lang="en-US" altLang="zh-CN" dirty="0"/>
          </a:p>
        </p:txBody>
      </p:sp>
      <p:graphicFrame>
        <p:nvGraphicFramePr>
          <p:cNvPr id="2" name="表格 1"/>
          <p:cNvGraphicFramePr>
            <a:graphicFrameLocks noGrp="1"/>
          </p:cNvGraphicFramePr>
          <p:nvPr/>
        </p:nvGraphicFramePr>
        <p:xfrm>
          <a:off x="739775" y="2209800"/>
          <a:ext cx="7435850" cy="3352800"/>
        </p:xfrm>
        <a:graphic>
          <a:graphicData uri="http://schemas.openxmlformats.org/drawingml/2006/table">
            <a:tbl>
              <a:tblPr firstRow="1" bandRow="1">
                <a:tableStyleId>{5C22544A-7EE6-4342-B048-85BDC9FD1C3A}</a:tableStyleId>
              </a:tblPr>
              <a:tblGrid>
                <a:gridCol w="3717925">
                  <a:extLst>
                    <a:ext uri="{9D8B030D-6E8A-4147-A177-3AD203B41FA5}">
                      <a16:colId xmlns:a16="http://schemas.microsoft.com/office/drawing/2014/main" val="20000"/>
                    </a:ext>
                  </a:extLst>
                </a:gridCol>
                <a:gridCol w="3717925">
                  <a:extLst>
                    <a:ext uri="{9D8B030D-6E8A-4147-A177-3AD203B41FA5}">
                      <a16:colId xmlns:a16="http://schemas.microsoft.com/office/drawing/2014/main" val="20001"/>
                    </a:ext>
                  </a:extLst>
                </a:gridCol>
              </a:tblGrid>
              <a:tr h="558800">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2400" dirty="0">
                          <a:solidFill>
                            <a:schemeClr val="bg1"/>
                          </a:solidFill>
                        </a:rPr>
                        <a:t>FD</a:t>
                      </a: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altLang="zh-CN" sz="2400" dirty="0">
                          <a:solidFill>
                            <a:schemeClr val="bg1"/>
                          </a:solidFill>
                        </a:rPr>
                        <a:t>IBS</a:t>
                      </a:r>
                    </a:p>
                  </a:txBody>
                  <a:tcPr>
                    <a:solidFill>
                      <a:srgbClr val="FF0000"/>
                    </a:solidFill>
                  </a:tcPr>
                </a:tc>
                <a:extLst>
                  <a:ext uri="{0D108BD9-81ED-4DB2-BD59-A6C34878D82A}">
                    <a16:rowId xmlns:a16="http://schemas.microsoft.com/office/drawing/2014/main" val="10000"/>
                  </a:ext>
                </a:extLst>
              </a:tr>
              <a:tr h="2794000">
                <a:tc>
                  <a:txBody>
                    <a:bodyPr/>
                    <a:lstStyle/>
                    <a:p>
                      <a:pPr marL="0" marR="0" indent="0" algn="just" defTabSz="914400" rtl="0" eaLnBrk="1" fontAlgn="auto" latinLnBrk="0" hangingPunct="1">
                        <a:lnSpc>
                          <a:spcPct val="150000"/>
                        </a:lnSpc>
                        <a:spcBef>
                          <a:spcPts val="0"/>
                        </a:spcBef>
                        <a:spcAft>
                          <a:spcPts val="0"/>
                        </a:spcAft>
                        <a:buClrTx/>
                        <a:buSzTx/>
                        <a:buFontTx/>
                        <a:buNone/>
                        <a:defRPr/>
                      </a:pPr>
                      <a:r>
                        <a:rPr lang="en-US" altLang="zh-CN" sz="2400" dirty="0">
                          <a:solidFill>
                            <a:schemeClr val="bg1"/>
                          </a:solidFill>
                        </a:rPr>
                        <a:t>45</a:t>
                      </a:r>
                      <a:r>
                        <a:rPr lang="zh-CN" altLang="en-US" sz="2400" dirty="0">
                          <a:solidFill>
                            <a:schemeClr val="bg1"/>
                          </a:solidFill>
                        </a:rPr>
                        <a:t>岁以上；近期出现消化不良症状；有消瘦、贫血、呕血、黑粪、吞咽困难、腹部肿块、黄疸等；消化不良症状持续加重。</a:t>
                      </a:r>
                      <a:endParaRPr lang="en-US" altLang="zh-CN" sz="2400" dirty="0">
                        <a:solidFill>
                          <a:schemeClr val="bg1"/>
                        </a:solidFill>
                      </a:endParaRPr>
                    </a:p>
                  </a:txBody>
                  <a:tcPr/>
                </a:tc>
                <a:tc>
                  <a:txBody>
                    <a:bodyPr/>
                    <a:lstStyle/>
                    <a:p>
                      <a:pPr algn="just">
                        <a:lnSpc>
                          <a:spcPct val="150000"/>
                        </a:lnSpc>
                        <a:spcBef>
                          <a:spcPts val="0"/>
                        </a:spcBef>
                      </a:pPr>
                      <a:r>
                        <a:rPr lang="en-US" altLang="zh-CN" sz="2400" dirty="0">
                          <a:solidFill>
                            <a:schemeClr val="bg1"/>
                          </a:solidFill>
                        </a:rPr>
                        <a:t>40</a:t>
                      </a:r>
                      <a:r>
                        <a:rPr lang="zh-CN" altLang="en-US" sz="2400" dirty="0">
                          <a:solidFill>
                            <a:schemeClr val="bg1"/>
                          </a:solidFill>
                        </a:rPr>
                        <a:t>岁以上出现新发症状；</a:t>
                      </a:r>
                      <a:endParaRPr lang="en-US" altLang="zh-CN" sz="2400" dirty="0">
                        <a:solidFill>
                          <a:schemeClr val="bg1"/>
                        </a:solidFill>
                      </a:endParaRPr>
                    </a:p>
                    <a:p>
                      <a:pPr algn="just">
                        <a:lnSpc>
                          <a:spcPct val="150000"/>
                        </a:lnSpc>
                        <a:spcBef>
                          <a:spcPts val="0"/>
                        </a:spcBef>
                      </a:pPr>
                      <a:r>
                        <a:rPr lang="zh-CN" altLang="en-US" sz="2400" dirty="0">
                          <a:solidFill>
                            <a:schemeClr val="bg1"/>
                          </a:solidFill>
                        </a:rPr>
                        <a:t>体重下降、持续性腹泻、夜间腹泻、粪便中带血、顽固性腹胀、贫血、低热等。</a:t>
                      </a:r>
                      <a:endParaRPr lang="en-US" altLang="zh-CN" sz="2400" dirty="0">
                        <a:solidFill>
                          <a:schemeClr val="bg1"/>
                        </a:solidFill>
                      </a:endParaRPr>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49859"/>
    </mc:Choice>
    <mc:Fallback xmlns="">
      <p:transition advTm="4985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reeform 3"/>
          <p:cNvSpPr/>
          <p:nvPr/>
        </p:nvSpPr>
        <p:spPr bwMode="gray">
          <a:xfrm>
            <a:off x="2603500" y="3027363"/>
            <a:ext cx="1900238"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lumMod val="85000"/>
            </a:schemeClr>
          </a:solidFill>
          <a:ln>
            <a:noFill/>
          </a:ln>
          <a:effectLst/>
        </p:spPr>
        <p:txBody>
          <a:bodyPr wrap="none" anchor="ctr"/>
          <a:lstStyle/>
          <a:p>
            <a:endParaRPr lang="zh-CN" altLang="en-US"/>
          </a:p>
        </p:txBody>
      </p:sp>
      <p:sp>
        <p:nvSpPr>
          <p:cNvPr id="53252" name="Freeform 4"/>
          <p:cNvSpPr/>
          <p:nvPr/>
        </p:nvSpPr>
        <p:spPr bwMode="gray">
          <a:xfrm>
            <a:off x="4522788" y="2962275"/>
            <a:ext cx="366712"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lumMod val="85000"/>
            </a:schemeClr>
          </a:solidFill>
          <a:ln>
            <a:noFill/>
          </a:ln>
          <a:effectLst/>
        </p:spPr>
        <p:txBody>
          <a:bodyPr wrap="none" anchor="ctr"/>
          <a:lstStyle/>
          <a:p>
            <a:endParaRPr lang="zh-CN" altLang="en-US"/>
          </a:p>
        </p:txBody>
      </p:sp>
      <p:sp>
        <p:nvSpPr>
          <p:cNvPr id="53253" name="Freeform 5"/>
          <p:cNvSpPr/>
          <p:nvPr/>
        </p:nvSpPr>
        <p:spPr bwMode="gray">
          <a:xfrm flipH="1">
            <a:off x="4922838" y="3027363"/>
            <a:ext cx="1900237"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lumMod val="85000"/>
            </a:schemeClr>
          </a:solidFill>
          <a:ln>
            <a:noFill/>
          </a:ln>
          <a:effectLst/>
        </p:spPr>
        <p:txBody>
          <a:bodyPr wrap="none" anchor="ctr"/>
          <a:lstStyle/>
          <a:p>
            <a:endParaRPr lang="zh-CN" altLang="en-US"/>
          </a:p>
        </p:txBody>
      </p:sp>
      <p:grpSp>
        <p:nvGrpSpPr>
          <p:cNvPr id="53254" name="Group 6"/>
          <p:cNvGrpSpPr/>
          <p:nvPr/>
        </p:nvGrpSpPr>
        <p:grpSpPr bwMode="auto">
          <a:xfrm>
            <a:off x="2241550" y="1828800"/>
            <a:ext cx="1362075" cy="1322388"/>
            <a:chOff x="4320" y="1152"/>
            <a:chExt cx="414" cy="402"/>
          </a:xfrm>
        </p:grpSpPr>
        <p:sp>
          <p:nvSpPr>
            <p:cNvPr id="75783"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75784" name="Freeform 8"/>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a:defRPr/>
              </a:pPr>
              <a:endParaRPr lang="zh-CN" altLang="en-US"/>
            </a:p>
          </p:txBody>
        </p:sp>
      </p:grpSp>
      <p:sp>
        <p:nvSpPr>
          <p:cNvPr id="53255" name="Rectangle 9"/>
          <p:cNvSpPr>
            <a:spLocks noChangeArrowheads="1"/>
          </p:cNvSpPr>
          <p:nvPr/>
        </p:nvSpPr>
        <p:spPr bwMode="gray">
          <a:xfrm>
            <a:off x="2406650" y="2195513"/>
            <a:ext cx="1104900" cy="366712"/>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dirty="0">
                <a:solidFill>
                  <a:srgbClr val="FFFFFF"/>
                </a:solidFill>
                <a:latin typeface="Arial" panose="020B0604020202020204" pitchFamily="34" charset="0"/>
                <a:cs typeface="Arial" panose="020B0604020202020204" pitchFamily="34" charset="0"/>
              </a:rPr>
              <a:t>基本治疗</a:t>
            </a:r>
          </a:p>
        </p:txBody>
      </p:sp>
      <p:grpSp>
        <p:nvGrpSpPr>
          <p:cNvPr id="53256" name="Group 10"/>
          <p:cNvGrpSpPr/>
          <p:nvPr/>
        </p:nvGrpSpPr>
        <p:grpSpPr bwMode="auto">
          <a:xfrm>
            <a:off x="4021138" y="1828800"/>
            <a:ext cx="1362075" cy="1322388"/>
            <a:chOff x="4320" y="1152"/>
            <a:chExt cx="414" cy="402"/>
          </a:xfrm>
        </p:grpSpPr>
        <p:sp>
          <p:nvSpPr>
            <p:cNvPr id="75787"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75788" name="Freeform 12"/>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a:defRPr/>
              </a:pPr>
              <a:endParaRPr lang="zh-CN" altLang="en-US"/>
            </a:p>
          </p:txBody>
        </p:sp>
      </p:grpSp>
      <p:grpSp>
        <p:nvGrpSpPr>
          <p:cNvPr id="53257" name="Group 13"/>
          <p:cNvGrpSpPr/>
          <p:nvPr/>
        </p:nvGrpSpPr>
        <p:grpSpPr bwMode="auto">
          <a:xfrm>
            <a:off x="5791200" y="1860550"/>
            <a:ext cx="1362075" cy="1322388"/>
            <a:chOff x="4320" y="1152"/>
            <a:chExt cx="414" cy="402"/>
          </a:xfrm>
        </p:grpSpPr>
        <p:sp>
          <p:nvSpPr>
            <p:cNvPr id="75790"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75791"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a:defRPr/>
              </a:pPr>
              <a:endParaRPr lang="zh-CN" altLang="en-US"/>
            </a:p>
          </p:txBody>
        </p:sp>
      </p:grpSp>
      <p:sp>
        <p:nvSpPr>
          <p:cNvPr id="53258" name="Rectangle 16"/>
          <p:cNvSpPr>
            <a:spLocks noChangeArrowheads="1"/>
          </p:cNvSpPr>
          <p:nvPr/>
        </p:nvSpPr>
        <p:spPr bwMode="gray">
          <a:xfrm>
            <a:off x="4141788" y="2195513"/>
            <a:ext cx="1104900" cy="366712"/>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a:solidFill>
                  <a:srgbClr val="FFFFFF"/>
                </a:solidFill>
                <a:latin typeface="Arial" panose="020B0604020202020204" pitchFamily="34" charset="0"/>
                <a:cs typeface="Arial" panose="020B0604020202020204" pitchFamily="34" charset="0"/>
              </a:rPr>
              <a:t>药物治疗</a:t>
            </a:r>
          </a:p>
        </p:txBody>
      </p:sp>
      <p:sp>
        <p:nvSpPr>
          <p:cNvPr id="53259" name="Rectangle 17"/>
          <p:cNvSpPr>
            <a:spLocks noChangeArrowheads="1"/>
          </p:cNvSpPr>
          <p:nvPr/>
        </p:nvSpPr>
        <p:spPr bwMode="gray">
          <a:xfrm>
            <a:off x="5845175" y="2205038"/>
            <a:ext cx="1335088" cy="641350"/>
          </a:xfrm>
          <a:prstGeom prst="rect">
            <a:avLst/>
          </a:prstGeom>
          <a:noFill/>
          <a:ln>
            <a:noFill/>
          </a:ln>
          <a:effectLst/>
          <a:extLst>
            <a:ext uri="{909E8E84-426E-40DD-AFC4-6F175D3DCCD1}">
              <a14:hiddenFill xmlns:a14="http://schemas.microsoft.com/office/drawing/2010/main">
                <a:gradFill rotWithShape="1">
                  <a:gsLst>
                    <a:gs pos="0">
                      <a:srgbClr val="256FB9"/>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a:spcBef>
                <a:spcPct val="0"/>
              </a:spcBef>
              <a:buClrTx/>
              <a:buSzTx/>
              <a:buFontTx/>
              <a:buNone/>
            </a:pPr>
            <a:r>
              <a:rPr lang="zh-CN" altLang="en-US" sz="1800">
                <a:solidFill>
                  <a:srgbClr val="FFFFFF"/>
                </a:solidFill>
                <a:latin typeface="Arial" panose="020B0604020202020204" pitchFamily="34" charset="0"/>
                <a:cs typeface="Arial" panose="020B0604020202020204" pitchFamily="34" charset="0"/>
              </a:rPr>
              <a:t>心理、行为</a:t>
            </a:r>
          </a:p>
          <a:p>
            <a:pPr algn="ctr">
              <a:spcBef>
                <a:spcPct val="0"/>
              </a:spcBef>
              <a:buClrTx/>
              <a:buSzTx/>
              <a:buFontTx/>
              <a:buNone/>
            </a:pPr>
            <a:r>
              <a:rPr lang="zh-CN" altLang="en-US" sz="1800">
                <a:solidFill>
                  <a:srgbClr val="FFFFFF"/>
                </a:solidFill>
                <a:latin typeface="Arial" panose="020B0604020202020204" pitchFamily="34" charset="0"/>
                <a:cs typeface="Arial" panose="020B0604020202020204" pitchFamily="34" charset="0"/>
              </a:rPr>
              <a:t>治疗</a:t>
            </a:r>
          </a:p>
        </p:txBody>
      </p:sp>
      <p:grpSp>
        <p:nvGrpSpPr>
          <p:cNvPr id="53260" name="Group 18"/>
          <p:cNvGrpSpPr/>
          <p:nvPr/>
        </p:nvGrpSpPr>
        <p:grpSpPr bwMode="auto">
          <a:xfrm>
            <a:off x="990600" y="4267200"/>
            <a:ext cx="6376988" cy="1828800"/>
            <a:chOff x="528" y="2736"/>
            <a:chExt cx="4017" cy="1220"/>
          </a:xfrm>
        </p:grpSpPr>
        <p:sp>
          <p:nvSpPr>
            <p:cNvPr id="53263" name="AutoShape 19"/>
            <p:cNvSpPr>
              <a:spLocks noChangeArrowheads="1"/>
            </p:cNvSpPr>
            <p:nvPr/>
          </p:nvSpPr>
          <p:spPr bwMode="ltGray">
            <a:xfrm>
              <a:off x="1456" y="2934"/>
              <a:ext cx="2954" cy="782"/>
            </a:xfrm>
            <a:prstGeom prst="roundRect">
              <a:avLst>
                <a:gd name="adj" fmla="val 16667"/>
              </a:avLst>
            </a:prstGeom>
            <a:solidFill>
              <a:schemeClr val="bg1"/>
            </a:solidFill>
            <a:ln w="57150" algn="ctr">
              <a:solidFill>
                <a:schemeClr val="bg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50000"/>
                </a:spcBef>
                <a:buClrTx/>
                <a:buSzTx/>
                <a:buFontTx/>
                <a:buNone/>
              </a:pPr>
              <a:endParaRPr lang="zh-CN" altLang="en-US" sz="2800">
                <a:solidFill>
                  <a:srgbClr val="FFFF00"/>
                </a:solidFill>
                <a:latin typeface="Times New Roman" panose="02020603050405020304" pitchFamily="18" charset="0"/>
              </a:endParaRPr>
            </a:p>
          </p:txBody>
        </p:sp>
        <p:sp>
          <p:nvSpPr>
            <p:cNvPr id="53264" name="Rectangle 20"/>
            <p:cNvSpPr>
              <a:spLocks noChangeArrowheads="1"/>
            </p:cNvSpPr>
            <p:nvPr/>
          </p:nvSpPr>
          <p:spPr bwMode="auto">
            <a:xfrm>
              <a:off x="1584" y="3152"/>
              <a:ext cx="296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spcBef>
                  <a:spcPct val="0"/>
                </a:spcBef>
                <a:buClr>
                  <a:srgbClr val="D7181F"/>
                </a:buClr>
                <a:buSzTx/>
                <a:buFont typeface="Wingdings" panose="05000000000000000000" pitchFamily="2" charset="2"/>
                <a:buNone/>
              </a:pPr>
              <a:r>
                <a:rPr lang="en-US" altLang="zh-CN" sz="2800" dirty="0">
                  <a:solidFill>
                    <a:srgbClr val="000000"/>
                  </a:solidFill>
                  <a:latin typeface="Arial" panose="020B0604020202020204" pitchFamily="34" charset="0"/>
                  <a:cs typeface="Arial" panose="020B0604020202020204" pitchFamily="34" charset="0"/>
                </a:rPr>
                <a:t>       </a:t>
              </a:r>
              <a:r>
                <a:rPr lang="zh-CN" altLang="en-US" sz="2800" dirty="0">
                  <a:solidFill>
                    <a:srgbClr val="FFFF00"/>
                  </a:solidFill>
                  <a:latin typeface="Arial" panose="020B0604020202020204" pitchFamily="34" charset="0"/>
                  <a:cs typeface="Arial" panose="020B0604020202020204" pitchFamily="34" charset="0"/>
                </a:rPr>
                <a:t>个体化 </a:t>
              </a:r>
              <a:r>
                <a:rPr lang="en-US" altLang="zh-CN" sz="2800" dirty="0">
                  <a:solidFill>
                    <a:srgbClr val="FFFF00"/>
                  </a:solidFill>
                  <a:latin typeface="Arial" panose="020B0604020202020204" pitchFamily="34" charset="0"/>
                  <a:cs typeface="Arial" panose="020B0604020202020204" pitchFamily="34" charset="0"/>
                </a:rPr>
                <a:t>/</a:t>
              </a:r>
              <a:r>
                <a:rPr lang="zh-CN" altLang="en-US" sz="2800" dirty="0">
                  <a:solidFill>
                    <a:srgbClr val="FFFF00"/>
                  </a:solidFill>
                  <a:latin typeface="Arial" panose="020B0604020202020204" pitchFamily="34" charset="0"/>
                  <a:cs typeface="Arial" panose="020B0604020202020204" pitchFamily="34" charset="0"/>
                </a:rPr>
                <a:t>综合治疗</a:t>
              </a:r>
            </a:p>
          </p:txBody>
        </p:sp>
        <p:pic>
          <p:nvPicPr>
            <p:cNvPr id="53265" name="Picture 21" descr="YG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736"/>
              <a:ext cx="1220"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6" name="Text Box 22"/>
            <p:cNvSpPr txBox="1">
              <a:spLocks noChangeArrowheads="1"/>
            </p:cNvSpPr>
            <p:nvPr/>
          </p:nvSpPr>
          <p:spPr bwMode="gray">
            <a:xfrm>
              <a:off x="722" y="3145"/>
              <a:ext cx="81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lgn="ctr" eaLnBrk="0" hangingPunct="0">
                <a:spcBef>
                  <a:spcPct val="0"/>
                </a:spcBef>
                <a:buClrTx/>
                <a:buSzTx/>
                <a:buFontTx/>
                <a:buNone/>
              </a:pPr>
              <a:r>
                <a:rPr lang="zh-CN" altLang="en-US" sz="2800">
                  <a:solidFill>
                    <a:srgbClr val="000000"/>
                  </a:solidFill>
                  <a:latin typeface="Arial" panose="020B0604020202020204" pitchFamily="34" charset="0"/>
                  <a:cs typeface="Arial" panose="020B0604020202020204" pitchFamily="34" charset="0"/>
                </a:rPr>
                <a:t>原则</a:t>
              </a:r>
            </a:p>
          </p:txBody>
        </p:sp>
      </p:gr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extBox 23"/>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28287"/>
    </mc:Choice>
    <mc:Fallback xmlns="">
      <p:transition advTm="2828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762000" y="1371600"/>
            <a:ext cx="7772400" cy="3505200"/>
          </a:xfrm>
        </p:spPr>
        <p:txBody>
          <a:bodyPr/>
          <a:lstStyle/>
          <a:p>
            <a:pPr marL="0" indent="0">
              <a:lnSpc>
                <a:spcPct val="200000"/>
              </a:lnSpc>
              <a:buNone/>
            </a:pPr>
            <a:r>
              <a:rPr lang="zh-CN" altLang="en-US" sz="2800" b="1" dirty="0">
                <a:solidFill>
                  <a:srgbClr val="FFFF00"/>
                </a:solidFill>
                <a:latin typeface="黑体" panose="02010609060101010101" pitchFamily="49" charset="-122"/>
                <a:ea typeface="黑体" panose="02010609060101010101" pitchFamily="49" charset="-122"/>
              </a:rPr>
              <a:t>解痉药：</a:t>
            </a:r>
            <a:r>
              <a:rPr lang="zh-CN" altLang="en-US" sz="2800" b="1" dirty="0">
                <a:latin typeface="黑体" panose="02010609060101010101" pitchFamily="49" charset="-122"/>
                <a:ea typeface="黑体" panose="02010609060101010101" pitchFamily="49" charset="-122"/>
              </a:rPr>
              <a:t>匹维溴铵、抗胆碱药物</a:t>
            </a:r>
            <a:r>
              <a:rPr lang="en-US" altLang="zh-CN" sz="2800" b="1" dirty="0">
                <a:latin typeface="黑体" panose="02010609060101010101" pitchFamily="49" charset="-122"/>
                <a:ea typeface="黑体" panose="02010609060101010101" pitchFamily="49" charset="-122"/>
              </a:rPr>
              <a:t>…</a:t>
            </a:r>
          </a:p>
          <a:p>
            <a:pPr>
              <a:lnSpc>
                <a:spcPct val="200000"/>
              </a:lnSpc>
              <a:spcBef>
                <a:spcPct val="50000"/>
              </a:spcBef>
              <a:buFontTx/>
              <a:buNone/>
            </a:pPr>
            <a:r>
              <a:rPr lang="zh-CN" altLang="en-US" sz="2800" b="1" dirty="0">
                <a:solidFill>
                  <a:srgbClr val="FFFF00"/>
                </a:solidFill>
                <a:latin typeface="黑体" panose="02010609060101010101" pitchFamily="49" charset="-122"/>
                <a:ea typeface="黑体" panose="02010609060101010101" pitchFamily="49" charset="-122"/>
              </a:rPr>
              <a:t>止泻药：</a:t>
            </a:r>
            <a:r>
              <a:rPr lang="zh-CN" altLang="en-US" sz="2800" b="1" dirty="0">
                <a:latin typeface="黑体" panose="02010609060101010101" pitchFamily="49" charset="-122"/>
                <a:ea typeface="黑体" panose="02010609060101010101" pitchFamily="49" charset="-122"/>
              </a:rPr>
              <a:t>洛哌丁胺、地芬诺酯、蒙脱石散</a:t>
            </a:r>
            <a:r>
              <a:rPr lang="en-US" altLang="zh-CN" sz="2800" b="1" dirty="0">
                <a:latin typeface="黑体" panose="02010609060101010101" pitchFamily="49" charset="-122"/>
                <a:ea typeface="黑体" panose="02010609060101010101" pitchFamily="49" charset="-122"/>
              </a:rPr>
              <a:t>…</a:t>
            </a:r>
          </a:p>
          <a:p>
            <a:pPr marL="0" indent="0">
              <a:lnSpc>
                <a:spcPct val="200000"/>
              </a:lnSpc>
              <a:buNone/>
            </a:pPr>
            <a:r>
              <a:rPr lang="zh-CN" altLang="en-US" sz="2800" b="1" dirty="0">
                <a:solidFill>
                  <a:srgbClr val="FFFF00"/>
                </a:solidFill>
                <a:latin typeface="黑体" panose="02010609060101010101" pitchFamily="49" charset="-122"/>
                <a:ea typeface="黑体" panose="02010609060101010101" pitchFamily="49" charset="-122"/>
              </a:rPr>
              <a:t>泻药：</a:t>
            </a:r>
            <a:r>
              <a:rPr lang="zh-CN" altLang="en-US" sz="2800" b="1" dirty="0">
                <a:latin typeface="黑体" panose="02010609060101010101" pitchFamily="49" charset="-122"/>
                <a:ea typeface="黑体" panose="02010609060101010101" pitchFamily="49" charset="-122"/>
              </a:rPr>
              <a:t>乳果糖、甲基纤维素</a:t>
            </a:r>
            <a:r>
              <a:rPr lang="en-US" altLang="zh-CN" sz="2800" b="1" dirty="0">
                <a:latin typeface="黑体" panose="02010609060101010101" pitchFamily="49" charset="-122"/>
                <a:ea typeface="黑体" panose="02010609060101010101" pitchFamily="49" charset="-122"/>
              </a:rPr>
              <a:t>…</a:t>
            </a:r>
          </a:p>
          <a:p>
            <a:pPr marL="0" indent="0">
              <a:lnSpc>
                <a:spcPct val="200000"/>
              </a:lnSpc>
              <a:buNone/>
            </a:pPr>
            <a:r>
              <a:rPr lang="zh-CN" altLang="en-US" sz="2800" b="1" dirty="0">
                <a:solidFill>
                  <a:srgbClr val="FFFF00"/>
                </a:solidFill>
                <a:latin typeface="黑体" panose="02010609060101010101" pitchFamily="49" charset="-122"/>
                <a:ea typeface="黑体" panose="02010609060101010101" pitchFamily="49" charset="-122"/>
              </a:rPr>
              <a:t>抗抑郁药：</a:t>
            </a:r>
            <a:r>
              <a:rPr lang="zh-CN" altLang="en-US" sz="2800" b="1" dirty="0">
                <a:latin typeface="黑体" panose="02010609060101010101" pitchFamily="49" charset="-122"/>
                <a:ea typeface="黑体" panose="02010609060101010101" pitchFamily="49" charset="-122"/>
              </a:rPr>
              <a:t>选择性</a:t>
            </a:r>
            <a:r>
              <a:rPr lang="en-US" altLang="zh-CN" sz="2800" b="1" dirty="0">
                <a:latin typeface="黑体" panose="02010609060101010101" pitchFamily="49" charset="-122"/>
                <a:ea typeface="黑体" panose="02010609060101010101" pitchFamily="49" charset="-122"/>
              </a:rPr>
              <a:t>5-</a:t>
            </a:r>
            <a:r>
              <a:rPr lang="zh-CN" altLang="en-US" sz="2800" b="1" dirty="0">
                <a:latin typeface="黑体" panose="02010609060101010101" pitchFamily="49" charset="-122"/>
                <a:ea typeface="黑体" panose="02010609060101010101" pitchFamily="49" charset="-122"/>
              </a:rPr>
              <a:t>羟色胺再摄取抑制剂</a:t>
            </a:r>
            <a:r>
              <a:rPr lang="en-US" altLang="zh-CN"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5514"/>
    </mc:Choice>
    <mc:Fallback xmlns="">
      <p:transition advTm="35514"/>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Rectangle 3"/>
          <p:cNvSpPr>
            <a:spLocks noGrp="1" noChangeArrowheads="1"/>
          </p:cNvSpPr>
          <p:nvPr>
            <p:ph idx="1"/>
          </p:nvPr>
        </p:nvSpPr>
        <p:spPr>
          <a:xfrm>
            <a:off x="990600" y="1524000"/>
            <a:ext cx="7772400" cy="3505200"/>
          </a:xfrm>
        </p:spPr>
        <p:txBody>
          <a:bodyPr/>
          <a:lstStyle/>
          <a:p>
            <a:pPr marL="0" indent="0">
              <a:lnSpc>
                <a:spcPct val="200000"/>
              </a:lnSpc>
              <a:buNone/>
            </a:pPr>
            <a:r>
              <a:rPr lang="zh-CN" altLang="en-US" sz="2800" b="1" dirty="0">
                <a:solidFill>
                  <a:srgbClr val="FFFF00"/>
                </a:solidFill>
                <a:latin typeface="黑体" panose="02010609060101010101" pitchFamily="49" charset="-122"/>
                <a:ea typeface="黑体" panose="02010609060101010101" pitchFamily="49" charset="-122"/>
              </a:rPr>
              <a:t>预后</a:t>
            </a:r>
            <a:endParaRPr lang="en-US" altLang="zh-CN" sz="2800" b="1" dirty="0">
              <a:solidFill>
                <a:srgbClr val="FFFF00"/>
              </a:solidFill>
              <a:latin typeface="黑体" panose="02010609060101010101" pitchFamily="49" charset="-122"/>
              <a:ea typeface="黑体" panose="02010609060101010101" pitchFamily="49" charset="-122"/>
            </a:endParaRPr>
          </a:p>
          <a:p>
            <a:pPr marL="0" indent="0">
              <a:lnSpc>
                <a:spcPct val="200000"/>
              </a:lnSpc>
              <a:buNone/>
            </a:pPr>
            <a:r>
              <a:rPr lang="en-US" altLang="zh-CN" sz="2800" b="1" dirty="0">
                <a:solidFill>
                  <a:srgbClr val="FFFF00"/>
                </a:solidFill>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良性病程，可复发，影响生活质量。</a:t>
            </a:r>
            <a:endParaRPr lang="en-US" altLang="zh-CN" sz="28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17296"/>
    </mc:Choice>
    <mc:Fallback xmlns="">
      <p:transition advTm="1729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1" name="Text Box 19"/>
          <p:cNvSpPr txBox="1">
            <a:spLocks noChangeArrowheads="1"/>
          </p:cNvSpPr>
          <p:nvPr/>
        </p:nvSpPr>
        <p:spPr bwMode="auto">
          <a:xfrm>
            <a:off x="457200" y="6073775"/>
            <a:ext cx="8458200" cy="631825"/>
          </a:xfrm>
          <a:prstGeom prst="rect">
            <a:avLst/>
          </a:prstGeom>
          <a:noFill/>
          <a:ln w="9525">
            <a:solidFill>
              <a:srgbClr val="FF0000"/>
            </a:solidFill>
            <a:miter lim="800000"/>
          </a:ln>
        </p:spPr>
        <p:txBody>
          <a:bodyPr/>
          <a:lstStyle>
            <a:lvl1pPr>
              <a:spcBef>
                <a:spcPct val="0"/>
              </a:spcBef>
              <a:defRPr>
                <a:solidFill>
                  <a:schemeClr val="tx1"/>
                </a:solidFill>
                <a:latin typeface="Arial" panose="020B0604020202020204" pitchFamily="34" charset="0"/>
                <a:ea typeface="宋体" panose="02010600030101010101" pitchFamily="2" charset="-122"/>
              </a:defRPr>
            </a:lvl1pPr>
            <a:lvl2pPr marL="742950" indent="-285750">
              <a:spcBef>
                <a:spcPct val="0"/>
              </a:spcBef>
              <a:defRPr>
                <a:solidFill>
                  <a:schemeClr val="tx1"/>
                </a:solidFill>
                <a:latin typeface="Arial" panose="020B0604020202020204" pitchFamily="34" charset="0"/>
                <a:ea typeface="宋体" panose="02010600030101010101" pitchFamily="2" charset="-122"/>
              </a:defRPr>
            </a:lvl2pPr>
            <a:lvl3pPr marL="1143000" indent="-228600">
              <a:spcBef>
                <a:spcPct val="0"/>
              </a:spcBef>
              <a:defRPr>
                <a:solidFill>
                  <a:schemeClr val="tx1"/>
                </a:solidFill>
                <a:latin typeface="Arial" panose="020B0604020202020204" pitchFamily="34" charset="0"/>
                <a:ea typeface="宋体" panose="02010600030101010101" pitchFamily="2" charset="-122"/>
              </a:defRPr>
            </a:lvl3pPr>
            <a:lvl4pPr marL="1600200" indent="-228600">
              <a:spcBef>
                <a:spcPct val="0"/>
              </a:spcBef>
              <a:defRPr>
                <a:solidFill>
                  <a:schemeClr val="tx1"/>
                </a:solidFill>
                <a:latin typeface="Arial" panose="020B0604020202020204" pitchFamily="34" charset="0"/>
                <a:ea typeface="宋体" panose="02010600030101010101" pitchFamily="2" charset="-122"/>
              </a:defRPr>
            </a:lvl4pPr>
            <a:lvl5pPr marL="2057400" indent="-228600">
              <a:spcBef>
                <a:spcPct val="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defRPr/>
            </a:pPr>
            <a:r>
              <a:rPr kumimoji="1" lang="zh-CN" altLang="en-US" sz="18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cs typeface="Arial" panose="020B0604020202020204" pitchFamily="34" charset="0"/>
              </a:rPr>
              <a:t>报警症状</a:t>
            </a:r>
            <a:r>
              <a:rPr kumimoji="1" lang="zh-CN" altLang="en-US" sz="16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cs typeface="Arial" panose="020B0604020202020204" pitchFamily="34" charset="0"/>
              </a:rPr>
              <a:t>：</a:t>
            </a:r>
            <a:r>
              <a:rPr kumimoji="1" lang="zh-CN" altLang="en-US" sz="18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cs typeface="Arial" panose="020B0604020202020204" pitchFamily="34" charset="0"/>
              </a:rPr>
              <a:t>体重下降、持续性腹泻、夜间腹泻、粪便中带血、顽固性腹泻、贫血、低热等，特别是</a:t>
            </a:r>
            <a:r>
              <a:rPr kumimoji="1" lang="en-US" altLang="zh-CN" sz="18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cs typeface="Arial" panose="020B0604020202020204" pitchFamily="34" charset="0"/>
              </a:rPr>
              <a:t>40</a:t>
            </a:r>
            <a:r>
              <a:rPr kumimoji="1" lang="zh-CN" altLang="en-US" sz="18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cs typeface="Arial" panose="020B0604020202020204" pitchFamily="34" charset="0"/>
              </a:rPr>
              <a:t>岁以上出现新发症状者。</a:t>
            </a:r>
          </a:p>
        </p:txBody>
      </p:sp>
      <p:sp>
        <p:nvSpPr>
          <p:cNvPr id="57362" name="Rectangle 20"/>
          <p:cNvSpPr>
            <a:spLocks noGrp="1" noChangeArrowheads="1"/>
          </p:cNvSpPr>
          <p:nvPr>
            <p:ph type="title" idx="4294967295"/>
          </p:nvPr>
        </p:nvSpPr>
        <p:spPr>
          <a:xfrm>
            <a:off x="838200" y="609600"/>
            <a:ext cx="7772400" cy="1098550"/>
          </a:xfrm>
        </p:spPr>
        <p:txBody>
          <a:bodyPr lIns="92075" tIns="46038" rIns="92075" bIns="46038">
            <a:normAutofit/>
          </a:bodyPr>
          <a:lstStyle/>
          <a:p>
            <a:pPr fontAlgn="auto">
              <a:spcAft>
                <a:spcPts val="0"/>
              </a:spcAft>
              <a:defRPr/>
            </a:pPr>
            <a:r>
              <a:rPr sz="3600" dirty="0">
                <a:solidFill>
                  <a:srgbClr val="FFC000"/>
                </a:solidFill>
                <a:latin typeface="黑体" panose="02010609060101010101" pitchFamily="49" charset="-122"/>
                <a:ea typeface="黑体" panose="02010609060101010101" pitchFamily="49" charset="-122"/>
              </a:rPr>
              <a:t>中国肠易激综合征诊治共识</a:t>
            </a:r>
          </a:p>
        </p:txBody>
      </p:sp>
      <p:grpSp>
        <p:nvGrpSpPr>
          <p:cNvPr id="2" name="组合 1"/>
          <p:cNvGrpSpPr/>
          <p:nvPr/>
        </p:nvGrpSpPr>
        <p:grpSpPr>
          <a:xfrm>
            <a:off x="752475" y="1798637"/>
            <a:ext cx="7477125" cy="4144963"/>
            <a:chOff x="566738" y="1371600"/>
            <a:chExt cx="7477125" cy="4144963"/>
          </a:xfrm>
        </p:grpSpPr>
        <p:sp>
          <p:nvSpPr>
            <p:cNvPr id="57346" name="Text Box 2"/>
            <p:cNvSpPr txBox="1">
              <a:spLocks noChangeArrowheads="1"/>
            </p:cNvSpPr>
            <p:nvPr/>
          </p:nvSpPr>
          <p:spPr bwMode="auto">
            <a:xfrm>
              <a:off x="711200" y="1371600"/>
              <a:ext cx="7332663" cy="466725"/>
            </a:xfrm>
            <a:prstGeom prst="rect">
              <a:avLst/>
            </a:prstGeom>
            <a:noFill/>
            <a:ln w="9525">
              <a:solidFill>
                <a:schemeClr val="tx1"/>
              </a:solidFill>
              <a:miter lim="800000"/>
            </a:ln>
          </p:spPr>
          <p:txBody>
            <a:bodyPr>
              <a:spAutoFit/>
            </a:bodyPr>
            <a:lstStyle/>
            <a:p>
              <a:pPr algn="ctr" eaLnBrk="0" hangingPunct="0">
                <a:spcBef>
                  <a:spcPct val="0"/>
                </a:spcBef>
                <a:defRPr/>
              </a:pPr>
              <a:r>
                <a:rPr kumimoji="1" lang="zh-CN" altLang="en-US" sz="2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腹痛</a:t>
              </a:r>
              <a:r>
                <a:rPr kumimoji="1" lang="en-US" altLang="zh-CN" sz="2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a:t>
              </a:r>
              <a:r>
                <a:rPr kumimoji="1" lang="zh-CN" altLang="en-US" sz="2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腹部不适、腹胀伴有排便习惯改变</a:t>
              </a:r>
              <a:endParaRPr kumimoji="1" lang="zh-CN" altLang="zh-CN" sz="2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47" name="Text Box 3"/>
            <p:cNvSpPr txBox="1">
              <a:spLocks noChangeArrowheads="1"/>
            </p:cNvSpPr>
            <p:nvPr/>
          </p:nvSpPr>
          <p:spPr bwMode="auto">
            <a:xfrm>
              <a:off x="566738" y="2578100"/>
              <a:ext cx="3068637" cy="466725"/>
            </a:xfrm>
            <a:prstGeom prst="rect">
              <a:avLst/>
            </a:prstGeom>
            <a:noFill/>
            <a:ln w="9525">
              <a:solidFill>
                <a:schemeClr val="tx1"/>
              </a:solidFill>
              <a:miter lim="800000"/>
            </a:ln>
          </p:spPr>
          <p:txBody>
            <a:bodyPr>
              <a:spAutoFit/>
            </a:bodyPr>
            <a:lstStyle/>
            <a:p>
              <a:pPr algn="ctr" eaLnBrk="0" hangingPunct="0">
                <a:spcBef>
                  <a:spcPct val="0"/>
                </a:spcBef>
                <a:defRPr/>
              </a:pPr>
              <a:r>
                <a:rPr kumimoji="1" lang="en-US" alt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&lt;40 </a:t>
              </a: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岁</a:t>
              </a:r>
              <a:r>
                <a:rPr kumimoji="1" lang="en-US" alt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 </a:t>
              </a: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无报警症状</a:t>
              </a:r>
              <a:endParaRPr kumimoji="1" 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48" name="Text Box 4"/>
            <p:cNvSpPr txBox="1">
              <a:spLocks noChangeArrowheads="1"/>
            </p:cNvSpPr>
            <p:nvPr/>
          </p:nvSpPr>
          <p:spPr bwMode="auto">
            <a:xfrm>
              <a:off x="635000" y="3467100"/>
              <a:ext cx="2786063" cy="466725"/>
            </a:xfrm>
            <a:prstGeom prst="rect">
              <a:avLst/>
            </a:prstGeom>
            <a:noFill/>
            <a:ln w="9525">
              <a:solidFill>
                <a:schemeClr val="tx1"/>
              </a:solidFill>
              <a:miter lim="800000"/>
            </a:ln>
          </p:spPr>
          <p:txBody>
            <a:bodyPr>
              <a:spAutoFit/>
            </a:bodyPr>
            <a:lstStyle/>
            <a:p>
              <a:pPr algn="ctr" eaLnBrk="0" hangingPunct="0">
                <a:spcBef>
                  <a:spcPct val="0"/>
                </a:spcBef>
                <a:defRPr/>
              </a:pP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治疗，随访</a:t>
              </a:r>
              <a:endParaRPr kumimoji="1" 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49" name="Text Box 5"/>
            <p:cNvSpPr txBox="1">
              <a:spLocks noChangeArrowheads="1"/>
            </p:cNvSpPr>
            <p:nvPr/>
          </p:nvSpPr>
          <p:spPr bwMode="auto">
            <a:xfrm>
              <a:off x="4064000" y="2565400"/>
              <a:ext cx="3733800" cy="466725"/>
            </a:xfrm>
            <a:prstGeom prst="rect">
              <a:avLst/>
            </a:prstGeom>
            <a:noFill/>
            <a:ln w="9525">
              <a:solidFill>
                <a:schemeClr val="tx1"/>
              </a:solidFill>
              <a:miter lim="800000"/>
            </a:ln>
          </p:spPr>
          <p:txBody>
            <a:bodyPr>
              <a:spAutoFit/>
            </a:bodyPr>
            <a:lstStyle/>
            <a:p>
              <a:pPr algn="ctr" eaLnBrk="0" hangingPunct="0">
                <a:spcBef>
                  <a:spcPct val="0"/>
                </a:spcBef>
                <a:defRPr/>
              </a:pPr>
              <a:r>
                <a:rPr kumimoji="1" lang="en-US" alt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&gt;40 </a:t>
              </a: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岁</a:t>
              </a:r>
              <a:r>
                <a:rPr kumimoji="1" lang="en-US" alt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 </a:t>
              </a: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或有报警症状</a:t>
              </a:r>
              <a:endParaRPr kumimoji="1" 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50" name="Text Box 6"/>
            <p:cNvSpPr txBox="1">
              <a:spLocks noChangeArrowheads="1"/>
            </p:cNvSpPr>
            <p:nvPr/>
          </p:nvSpPr>
          <p:spPr bwMode="auto">
            <a:xfrm>
              <a:off x="4986338" y="3382963"/>
              <a:ext cx="1628775" cy="466725"/>
            </a:xfrm>
            <a:prstGeom prst="rect">
              <a:avLst/>
            </a:prstGeom>
            <a:noFill/>
            <a:ln w="9525">
              <a:solidFill>
                <a:schemeClr val="tx1"/>
              </a:solidFill>
              <a:miter lim="800000"/>
            </a:ln>
          </p:spPr>
          <p:txBody>
            <a:bodyPr>
              <a:spAutoFit/>
            </a:bodyPr>
            <a:lstStyle/>
            <a:p>
              <a:pPr algn="ctr" eaLnBrk="0" hangingPunct="0">
                <a:spcBef>
                  <a:spcPct val="0"/>
                </a:spcBef>
                <a:defRPr/>
              </a:pP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检查</a:t>
              </a:r>
              <a:endParaRPr kumimoji="1" lang="zh-CN" alt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51" name="Text Box 7"/>
            <p:cNvSpPr txBox="1">
              <a:spLocks noChangeArrowheads="1"/>
            </p:cNvSpPr>
            <p:nvPr/>
          </p:nvSpPr>
          <p:spPr bwMode="auto">
            <a:xfrm>
              <a:off x="4068763" y="4125913"/>
              <a:ext cx="1260475" cy="466725"/>
            </a:xfrm>
            <a:prstGeom prst="rect">
              <a:avLst/>
            </a:prstGeom>
            <a:noFill/>
            <a:ln w="9525" algn="ctr">
              <a:solidFill>
                <a:schemeClr val="tx1"/>
              </a:solidFill>
              <a:miter lim="800000"/>
            </a:ln>
          </p:spPr>
          <p:txBody>
            <a:bodyPr>
              <a:spAutoFit/>
            </a:bodyPr>
            <a:lstStyle/>
            <a:p>
              <a:pPr algn="ctr" eaLnBrk="0" hangingPunct="0">
                <a:spcBef>
                  <a:spcPct val="0"/>
                </a:spcBef>
                <a:defRPr/>
              </a:pP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阴性</a:t>
              </a:r>
              <a:endParaRPr kumimoji="1" 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52" name="Text Box 8"/>
            <p:cNvSpPr txBox="1">
              <a:spLocks noChangeArrowheads="1"/>
            </p:cNvSpPr>
            <p:nvPr/>
          </p:nvSpPr>
          <p:spPr bwMode="auto">
            <a:xfrm>
              <a:off x="3670300" y="4972050"/>
              <a:ext cx="1971675" cy="466725"/>
            </a:xfrm>
            <a:prstGeom prst="rect">
              <a:avLst/>
            </a:prstGeom>
            <a:noFill/>
            <a:ln w="9525" algn="ctr">
              <a:solidFill>
                <a:schemeClr val="tx1"/>
              </a:solidFill>
              <a:miter lim="800000"/>
            </a:ln>
          </p:spPr>
          <p:txBody>
            <a:bodyPr>
              <a:spAutoFit/>
            </a:bodyPr>
            <a:lstStyle/>
            <a:p>
              <a:pPr algn="ctr" eaLnBrk="0" hangingPunct="0">
                <a:spcBef>
                  <a:spcPct val="0"/>
                </a:spcBef>
                <a:defRPr/>
              </a:pP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治疗，随访</a:t>
              </a:r>
              <a:endParaRPr kumimoji="1" 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53" name="Text Box 9"/>
            <p:cNvSpPr txBox="1">
              <a:spLocks noChangeArrowheads="1"/>
            </p:cNvSpPr>
            <p:nvPr/>
          </p:nvSpPr>
          <p:spPr bwMode="auto">
            <a:xfrm>
              <a:off x="6121400" y="4189413"/>
              <a:ext cx="1906588" cy="466725"/>
            </a:xfrm>
            <a:prstGeom prst="rect">
              <a:avLst/>
            </a:prstGeom>
            <a:noFill/>
            <a:ln w="9525" algn="ctr">
              <a:solidFill>
                <a:schemeClr val="tx1"/>
              </a:solidFill>
              <a:miter lim="800000"/>
            </a:ln>
          </p:spPr>
          <p:txBody>
            <a:bodyPr>
              <a:spAutoFit/>
            </a:bodyPr>
            <a:lstStyle/>
            <a:p>
              <a:pPr algn="ctr" eaLnBrk="0" hangingPunct="0">
                <a:spcBef>
                  <a:spcPct val="0"/>
                </a:spcBef>
                <a:defRPr/>
              </a:pP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器质性疾病</a:t>
              </a:r>
              <a:endParaRPr kumimoji="1" 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54" name="Text Box 10"/>
            <p:cNvSpPr txBox="1">
              <a:spLocks noChangeArrowheads="1"/>
            </p:cNvSpPr>
            <p:nvPr/>
          </p:nvSpPr>
          <p:spPr bwMode="auto">
            <a:xfrm>
              <a:off x="6392863" y="5049838"/>
              <a:ext cx="1120775" cy="466725"/>
            </a:xfrm>
            <a:prstGeom prst="rect">
              <a:avLst/>
            </a:prstGeom>
            <a:noFill/>
            <a:ln w="9525" algn="ctr">
              <a:solidFill>
                <a:schemeClr val="tx1"/>
              </a:solidFill>
              <a:miter lim="800000"/>
            </a:ln>
          </p:spPr>
          <p:txBody>
            <a:bodyPr>
              <a:spAutoFit/>
            </a:bodyPr>
            <a:lstStyle/>
            <a:p>
              <a:pPr algn="ctr" eaLnBrk="0" hangingPunct="0">
                <a:spcBef>
                  <a:spcPct val="0"/>
                </a:spcBef>
                <a:defRPr/>
              </a:pPr>
              <a:r>
                <a:rPr kumimoji="1" lang="zh-CN" altLang="en-US"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rPr>
                <a:t>治疗</a:t>
              </a:r>
              <a:endParaRPr kumimoji="1" lang="zh-CN" altLang="zh-CN" sz="24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Arial" panose="020B0604020202020204" pitchFamily="34" charset="0"/>
              </a:endParaRPr>
            </a:p>
          </p:txBody>
        </p:sp>
        <p:sp>
          <p:nvSpPr>
            <p:cNvPr id="57355" name="Line 11"/>
            <p:cNvSpPr>
              <a:spLocks noChangeShapeType="1"/>
            </p:cNvSpPr>
            <p:nvPr/>
          </p:nvSpPr>
          <p:spPr bwMode="auto">
            <a:xfrm flipH="1">
              <a:off x="2070100" y="2057400"/>
              <a:ext cx="596900" cy="469900"/>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56" name="Line 12"/>
            <p:cNvSpPr>
              <a:spLocks noChangeShapeType="1"/>
            </p:cNvSpPr>
            <p:nvPr/>
          </p:nvSpPr>
          <p:spPr bwMode="auto">
            <a:xfrm>
              <a:off x="5029200" y="2019300"/>
              <a:ext cx="558800" cy="533400"/>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57" name="Line 14"/>
            <p:cNvSpPr>
              <a:spLocks noChangeShapeType="1"/>
            </p:cNvSpPr>
            <p:nvPr/>
          </p:nvSpPr>
          <p:spPr bwMode="auto">
            <a:xfrm>
              <a:off x="5781675" y="3073400"/>
              <a:ext cx="1588" cy="282575"/>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58" name="Line 15"/>
            <p:cNvSpPr>
              <a:spLocks noChangeShapeType="1"/>
            </p:cNvSpPr>
            <p:nvPr/>
          </p:nvSpPr>
          <p:spPr bwMode="auto">
            <a:xfrm>
              <a:off x="6256338" y="3848100"/>
              <a:ext cx="550862" cy="304800"/>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59" name="Line 17"/>
            <p:cNvSpPr>
              <a:spLocks noChangeShapeType="1"/>
            </p:cNvSpPr>
            <p:nvPr/>
          </p:nvSpPr>
          <p:spPr bwMode="auto">
            <a:xfrm>
              <a:off x="4643438" y="4610100"/>
              <a:ext cx="1587" cy="341313"/>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60" name="Line 18"/>
            <p:cNvSpPr>
              <a:spLocks noChangeShapeType="1"/>
            </p:cNvSpPr>
            <p:nvPr/>
          </p:nvSpPr>
          <p:spPr bwMode="auto">
            <a:xfrm flipH="1">
              <a:off x="4787900" y="3848100"/>
              <a:ext cx="363538" cy="228600"/>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63" name="Line 22"/>
            <p:cNvSpPr>
              <a:spLocks noChangeShapeType="1"/>
            </p:cNvSpPr>
            <p:nvPr/>
          </p:nvSpPr>
          <p:spPr bwMode="auto">
            <a:xfrm>
              <a:off x="6946900" y="4652963"/>
              <a:ext cx="1588" cy="341312"/>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57364" name="Line 23"/>
            <p:cNvSpPr>
              <a:spLocks noChangeShapeType="1"/>
            </p:cNvSpPr>
            <p:nvPr/>
          </p:nvSpPr>
          <p:spPr bwMode="auto">
            <a:xfrm>
              <a:off x="2051050" y="3068638"/>
              <a:ext cx="1588" cy="341312"/>
            </a:xfrm>
            <a:prstGeom prst="line">
              <a:avLst/>
            </a:prstGeom>
            <a:noFill/>
            <a:ln w="38100">
              <a:solidFill>
                <a:srgbClr val="92D050"/>
              </a:solidFill>
              <a:round/>
              <a:tailEnd type="triangle" w="med" len="med"/>
            </a:ln>
          </p:spPr>
          <p:txBody>
            <a:bodyPr/>
            <a:lstStyle/>
            <a:p>
              <a:pPr algn="ctr" eaLnBrk="0" hangingPunct="0">
                <a:spcBef>
                  <a:spcPct val="20000"/>
                </a:spcBef>
                <a:buClr>
                  <a:schemeClr val="tx2"/>
                </a:buClr>
                <a:buSzPct val="75000"/>
                <a:buFont typeface="Monotype Sorts" pitchFamily="2" charset="2"/>
                <a:buChar char="l"/>
                <a:defRPr/>
              </a:pPr>
              <a:endParaRPr kumimoji="1" lang="zh-CN" altLang="en-US" sz="3200" b="0">
                <a:solidFill>
                  <a:schemeClr val="tx1"/>
                </a:solidFill>
                <a:effectLst>
                  <a:outerShdw blurRad="38100" dist="38100" dir="2700000" algn="tl">
                    <a:srgbClr val="000000">
                      <a:alpha val="43137"/>
                    </a:srgbClr>
                  </a:outerShdw>
                </a:effectLst>
                <a:latin typeface="Book Antiqua" panose="02040602050305030304" pitchFamily="18" charset="0"/>
              </a:endParaRP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22"/>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墨迹 7"/>
          <p:cNvSpPr/>
          <p:nvPr/>
        </p:nvSpPr>
        <p:spPr bwMode="auto">
          <a:xfrm>
            <a:off x="340200" y="5489640"/>
            <a:ext cx="1470240" cy="969120"/>
          </a:xfrm>
        </p:spPr>
      </p:sp>
    </p:spTree>
  </p:cSld>
  <p:clrMapOvr>
    <a:masterClrMapping/>
  </p:clrMapOvr>
  <mc:AlternateContent xmlns:mc="http://schemas.openxmlformats.org/markup-compatibility/2006" xmlns:p14="http://schemas.microsoft.com/office/powerpoint/2010/main">
    <mc:Choice Requires="p14">
      <p:transition p14:dur="0" advTm="34051"/>
    </mc:Choice>
    <mc:Fallback xmlns="">
      <p:transition advTm="34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1916832"/>
            <a:ext cx="8229600" cy="685800"/>
          </a:xfrm>
        </p:spPr>
        <p:txBody>
          <a:bodyPr>
            <a:normAutofit fontScale="90000"/>
          </a:bodyPr>
          <a:lstStyle/>
          <a:p>
            <a:pPr eaLnBrk="1" hangingPunct="1"/>
            <a:r>
              <a:rPr lang="zh-CN" altLang="en-US" dirty="0">
                <a:solidFill>
                  <a:srgbClr val="FFFF00"/>
                </a:solidFill>
              </a:rPr>
              <a:t>抗生素相关性腹泻和伪膜性肠炎</a:t>
            </a:r>
            <a:endParaRPr lang="zh-CN" altLang="en-US" sz="3200" dirty="0">
              <a:solidFill>
                <a:srgbClr val="FFFF00"/>
              </a:solidFill>
            </a:endParaRPr>
          </a:p>
        </p:txBody>
      </p:sp>
      <p:sp>
        <p:nvSpPr>
          <p:cNvPr id="16387" name="Rectangle 3"/>
          <p:cNvSpPr>
            <a:spLocks noGrp="1" noChangeArrowheads="1"/>
          </p:cNvSpPr>
          <p:nvPr>
            <p:ph type="subTitle" idx="1"/>
          </p:nvPr>
        </p:nvSpPr>
        <p:spPr>
          <a:xfrm>
            <a:off x="1547664" y="4050211"/>
            <a:ext cx="6100534" cy="1740989"/>
          </a:xfrm>
        </p:spPr>
        <p:txBody>
          <a:bodyPr/>
          <a:lstStyle/>
          <a:p>
            <a:pPr eaLnBrk="1" hangingPunct="1"/>
            <a:r>
              <a:rPr lang="zh-CN" altLang="en-US" dirty="0">
                <a:latin typeface="+mj-ea"/>
                <a:ea typeface="+mj-ea"/>
              </a:rPr>
              <a:t>第二临床医学院  张绍衡</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10633"/>
    </mc:Choice>
    <mc:Fallback xmlns="">
      <p:transition advTm="1063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990600" y="2286000"/>
            <a:ext cx="7696200" cy="4032250"/>
          </a:xfrm>
        </p:spPr>
        <p:txBody>
          <a:bodyPr rtlCol="0">
            <a:normAutofit/>
          </a:bodyPr>
          <a:lstStyle/>
          <a:p>
            <a:pPr fontAlgn="auto">
              <a:lnSpc>
                <a:spcPct val="150000"/>
              </a:lnSpc>
              <a:spcAft>
                <a:spcPts val="0"/>
              </a:spcAft>
              <a:buFont typeface="Wingdings" panose="05000000000000000000" pitchFamily="2" charset="2"/>
              <a:buChar char="n"/>
              <a:defRPr/>
            </a:pPr>
            <a:r>
              <a:rPr lang="en-US" altLang="zh-CN" sz="2800" b="1" dirty="0">
                <a:latin typeface="Times New Roman" panose="02020603050405020304" pitchFamily="18" charset="0"/>
                <a:cs typeface="Times New Roman" panose="02020603050405020304" pitchFamily="18" charset="0"/>
              </a:rPr>
              <a:t>Rome (I)     1994 </a:t>
            </a:r>
          </a:p>
          <a:p>
            <a:pPr marL="0" indent="0" fontAlgn="auto">
              <a:lnSpc>
                <a:spcPct val="150000"/>
              </a:lnSpc>
              <a:spcAft>
                <a:spcPts val="0"/>
              </a:spcAft>
              <a:buFont typeface="Wingdings 2" panose="05020102010507070707"/>
              <a:buNone/>
              <a:defRPr/>
            </a:pPr>
            <a:r>
              <a:rPr lang="en-US" altLang="zh-CN" sz="1600" dirty="0">
                <a:latin typeface="华文新魏" panose="02010800040101010101" pitchFamily="2" charset="-122"/>
                <a:ea typeface="华文新魏" panose="02010800040101010101" pitchFamily="2" charset="-122"/>
              </a:rPr>
              <a:t>        </a:t>
            </a:r>
            <a:r>
              <a:rPr lang="en-US" altLang="zh-CN" sz="1100" dirty="0" err="1">
                <a:latin typeface="华文新魏" panose="02010800040101010101" pitchFamily="2" charset="-122"/>
                <a:ea typeface="华文新魏" panose="02010800040101010101" pitchFamily="2" charset="-122"/>
              </a:rPr>
              <a:t>Drossman</a:t>
            </a:r>
            <a:r>
              <a:rPr lang="en-US" altLang="zh-CN" sz="1100" dirty="0">
                <a:latin typeface="华文新魏" panose="02010800040101010101" pitchFamily="2" charset="-122"/>
                <a:ea typeface="华文新魏" panose="02010800040101010101" pitchFamily="2" charset="-122"/>
              </a:rPr>
              <a:t> DA, Richter JE, Talley NJ, et al. The functional gastrointestinal disorders:  diagnosis, </a:t>
            </a:r>
            <a:r>
              <a:rPr lang="en-US" altLang="zh-CN" sz="1100" dirty="0" err="1">
                <a:latin typeface="华文新魏" panose="02010800040101010101" pitchFamily="2" charset="-122"/>
                <a:ea typeface="华文新魏" panose="02010800040101010101" pitchFamily="2" charset="-122"/>
              </a:rPr>
              <a:t>pathophysiologyand</a:t>
            </a:r>
            <a:r>
              <a:rPr lang="en-US" altLang="zh-CN" sz="1100" dirty="0">
                <a:latin typeface="华文新魏" panose="02010800040101010101" pitchFamily="2" charset="-122"/>
                <a:ea typeface="华文新魏" panose="02010800040101010101" pitchFamily="2" charset="-122"/>
              </a:rPr>
              <a:t> </a:t>
            </a:r>
          </a:p>
          <a:p>
            <a:pPr marL="0" indent="0" fontAlgn="auto">
              <a:lnSpc>
                <a:spcPct val="150000"/>
              </a:lnSpc>
              <a:spcAft>
                <a:spcPts val="0"/>
              </a:spcAft>
              <a:buFont typeface="Wingdings 2" panose="05020102010507070707"/>
              <a:buNone/>
              <a:defRPr/>
            </a:pPr>
            <a:r>
              <a:rPr lang="en-US" altLang="zh-CN" sz="1100" dirty="0">
                <a:latin typeface="华文新魏" panose="02010800040101010101" pitchFamily="2" charset="-122"/>
                <a:ea typeface="华文新魏" panose="02010800040101010101" pitchFamily="2" charset="-122"/>
              </a:rPr>
              <a:t>            treatment. McLean, VA: </a:t>
            </a:r>
            <a:r>
              <a:rPr lang="en-US" altLang="zh-CN" sz="1100" dirty="0" err="1">
                <a:latin typeface="华文新魏" panose="02010800040101010101" pitchFamily="2" charset="-122"/>
                <a:ea typeface="华文新魏" panose="02010800040101010101" pitchFamily="2" charset="-122"/>
              </a:rPr>
              <a:t>Degnon</a:t>
            </a:r>
            <a:r>
              <a:rPr lang="en-US" altLang="zh-CN" sz="1100" dirty="0">
                <a:latin typeface="华文新魏" panose="02010800040101010101" pitchFamily="2" charset="-122"/>
                <a:ea typeface="华文新魏" panose="02010800040101010101" pitchFamily="2" charset="-122"/>
              </a:rPr>
              <a:t> Associates, 1994.</a:t>
            </a:r>
            <a:endParaRPr lang="en-US" altLang="zh-CN" sz="1100" b="1" dirty="0">
              <a:latin typeface="Times New Roman" panose="02020603050405020304" pitchFamily="18" charset="0"/>
              <a:cs typeface="Times New Roman" panose="02020603050405020304" pitchFamily="18" charset="0"/>
            </a:endParaRPr>
          </a:p>
          <a:p>
            <a:pPr fontAlgn="auto">
              <a:lnSpc>
                <a:spcPct val="150000"/>
              </a:lnSpc>
              <a:spcAft>
                <a:spcPts val="0"/>
              </a:spcAft>
              <a:buFont typeface="Wingdings" panose="05000000000000000000" pitchFamily="2" charset="2"/>
              <a:buChar char="n"/>
              <a:defRPr/>
            </a:pPr>
            <a:r>
              <a:rPr lang="en-US" altLang="zh-CN" sz="2800" b="1" dirty="0">
                <a:latin typeface="Times New Roman" panose="02020603050405020304" pitchFamily="18" charset="0"/>
                <a:cs typeface="Times New Roman" panose="02020603050405020304" pitchFamily="18" charset="0"/>
              </a:rPr>
              <a:t>Rome II      1999 </a:t>
            </a:r>
            <a:r>
              <a:rPr lang="en-US" altLang="zh-CN" sz="1400" b="1" dirty="0">
                <a:latin typeface="Times New Roman" panose="02020603050405020304" pitchFamily="18" charset="0"/>
                <a:cs typeface="Times New Roman" panose="02020603050405020304" pitchFamily="18" charset="0"/>
              </a:rPr>
              <a:t>(</a:t>
            </a:r>
            <a:r>
              <a:rPr lang="en-US" altLang="zh-CN" sz="1400" b="1" dirty="0"/>
              <a:t>PMID: 10457038)</a:t>
            </a:r>
          </a:p>
          <a:p>
            <a:pPr fontAlgn="auto">
              <a:lnSpc>
                <a:spcPct val="150000"/>
              </a:lnSpc>
              <a:spcAft>
                <a:spcPts val="0"/>
              </a:spcAft>
              <a:buFont typeface="Wingdings" panose="05000000000000000000" pitchFamily="2" charset="2"/>
              <a:buChar char="n"/>
              <a:defRPr/>
            </a:pPr>
            <a:r>
              <a:rPr lang="en-US" altLang="zh-CN" sz="2800" b="1" dirty="0">
                <a:solidFill>
                  <a:srgbClr val="FFFF00"/>
                </a:solidFill>
                <a:latin typeface="Times New Roman" panose="02020603050405020304" pitchFamily="18" charset="0"/>
                <a:cs typeface="Times New Roman" panose="02020603050405020304" pitchFamily="18" charset="0"/>
              </a:rPr>
              <a:t>Rome III     2006 </a:t>
            </a:r>
            <a:r>
              <a:rPr lang="en-US" altLang="zh-CN" sz="1400" b="1" dirty="0">
                <a:latin typeface="Times New Roman" panose="02020603050405020304" pitchFamily="18" charset="0"/>
                <a:cs typeface="Times New Roman" panose="02020603050405020304" pitchFamily="18" charset="0"/>
              </a:rPr>
              <a:t>(PMID: 16678553)</a:t>
            </a:r>
          </a:p>
          <a:p>
            <a:pPr fontAlgn="auto">
              <a:lnSpc>
                <a:spcPct val="150000"/>
              </a:lnSpc>
              <a:spcAft>
                <a:spcPts val="0"/>
              </a:spcAft>
              <a:buFont typeface="Wingdings" panose="05000000000000000000" pitchFamily="2" charset="2"/>
              <a:buChar char="n"/>
              <a:defRPr/>
            </a:pPr>
            <a:r>
              <a:rPr lang="en-US" altLang="zh-CN" sz="2800" b="1" dirty="0">
                <a:solidFill>
                  <a:srgbClr val="FFFF00"/>
                </a:solidFill>
                <a:latin typeface="Times New Roman" panose="02020603050405020304" pitchFamily="18" charset="0"/>
                <a:cs typeface="Times New Roman" panose="02020603050405020304" pitchFamily="18" charset="0"/>
              </a:rPr>
              <a:t>Rome IV     2016 </a:t>
            </a:r>
            <a:r>
              <a:rPr lang="en-US" altLang="zh-CN" sz="1400" b="1" dirty="0">
                <a:latin typeface="Times New Roman" panose="02020603050405020304" pitchFamily="18" charset="0"/>
                <a:cs typeface="Times New Roman" panose="02020603050405020304" pitchFamily="18" charset="0"/>
              </a:rPr>
              <a:t>(PMID: 27144617)</a:t>
            </a:r>
          </a:p>
        </p:txBody>
      </p:sp>
      <p:sp>
        <p:nvSpPr>
          <p:cNvPr id="19459" name="Rectangle 7"/>
          <p:cNvSpPr>
            <a:spLocks noChangeArrowheads="1"/>
          </p:cNvSpPr>
          <p:nvPr/>
        </p:nvSpPr>
        <p:spPr bwMode="auto">
          <a:xfrm>
            <a:off x="1295400" y="1411288"/>
            <a:ext cx="6096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a:spcBef>
                <a:spcPct val="0"/>
              </a:spcBef>
              <a:buClrTx/>
              <a:buSzTx/>
              <a:buFontTx/>
              <a:buNone/>
            </a:pPr>
            <a:r>
              <a:rPr lang="en-US" altLang="zh-CN" sz="3600">
                <a:solidFill>
                  <a:schemeClr val="tx2"/>
                </a:solidFill>
                <a:latin typeface="Arial" panose="020B0604020202020204" pitchFamily="34" charset="0"/>
              </a:rPr>
              <a:t>FGIDs Rome</a:t>
            </a:r>
            <a:r>
              <a:rPr lang="zh-CN" altLang="en-US" sz="3600">
                <a:solidFill>
                  <a:schemeClr val="tx2"/>
                </a:solidFill>
                <a:latin typeface="Arial" panose="020B0604020202020204" pitchFamily="34" charset="0"/>
              </a:rPr>
              <a:t>诊断标准变迁</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74721"/>
    </mc:Choice>
    <mc:Fallback xmlns="">
      <p:transition advTm="7472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6440" y="917848"/>
            <a:ext cx="7776000" cy="1143000"/>
          </a:xfrm>
        </p:spPr>
        <p:txBody>
          <a:bodyPr>
            <a:normAutofit/>
          </a:bodyPr>
          <a:lstStyle/>
          <a:p>
            <a:r>
              <a:rPr lang="zh-CN" altLang="en-US" sz="3600" dirty="0">
                <a:solidFill>
                  <a:srgbClr val="FFFF00"/>
                </a:solidFill>
              </a:rPr>
              <a:t>我国抗生素的使用现状</a:t>
            </a:r>
            <a:r>
              <a:rPr lang="en-US" altLang="zh-CN" sz="3600" dirty="0">
                <a:solidFill>
                  <a:srgbClr val="FFFF00"/>
                </a:solidFill>
              </a:rPr>
              <a:t>( </a:t>
            </a:r>
            <a:r>
              <a:rPr lang="en-US" altLang="zh-CN" sz="3600" dirty="0">
                <a:solidFill>
                  <a:srgbClr val="FFFF00"/>
                </a:solidFill>
                <a:latin typeface="Times New Roman" panose="02020603050405020304" pitchFamily="18" charset="0"/>
                <a:cs typeface="Times New Roman" panose="02020603050405020304" pitchFamily="18" charset="0"/>
              </a:rPr>
              <a:t>WHO </a:t>
            </a:r>
            <a:r>
              <a:rPr lang="zh-CN" altLang="en-US" sz="3600" dirty="0">
                <a:solidFill>
                  <a:srgbClr val="FFFF00"/>
                </a:solidFill>
                <a:latin typeface="Times New Roman" panose="02020603050405020304" pitchFamily="18" charset="0"/>
                <a:cs typeface="Times New Roman" panose="02020603050405020304" pitchFamily="18" charset="0"/>
              </a:rPr>
              <a:t>调查</a:t>
            </a:r>
            <a:r>
              <a:rPr lang="en-US" altLang="zh-CN" sz="3600" dirty="0">
                <a:solidFill>
                  <a:srgbClr val="FFFF00"/>
                </a:solidFill>
                <a:latin typeface="Times New Roman" panose="02020603050405020304" pitchFamily="18" charset="0"/>
                <a:cs typeface="Times New Roman" panose="02020603050405020304" pitchFamily="18" charset="0"/>
              </a:rPr>
              <a:t>)</a:t>
            </a:r>
            <a:endParaRPr lang="zh-CN" altLang="en-US" sz="3600" dirty="0">
              <a:solidFill>
                <a:srgbClr val="FFFF00"/>
              </a:solidFill>
            </a:endParaRPr>
          </a:p>
        </p:txBody>
      </p:sp>
      <p:sp>
        <p:nvSpPr>
          <p:cNvPr id="17411" name="Rectangle 3"/>
          <p:cNvSpPr>
            <a:spLocks noGrp="1" noChangeArrowheads="1"/>
          </p:cNvSpPr>
          <p:nvPr>
            <p:ph idx="1"/>
          </p:nvPr>
        </p:nvSpPr>
        <p:spPr>
          <a:xfrm>
            <a:off x="683568" y="2132856"/>
            <a:ext cx="8229600" cy="3816424"/>
          </a:xfrm>
        </p:spPr>
        <p:txBody>
          <a:bodyPr>
            <a:normAutofit/>
          </a:bodyPr>
          <a:lstStyle/>
          <a:p>
            <a:pPr marL="0" lvl="1" indent="457200" eaLnBrk="1" hangingPunct="1">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我国住院患者抗生素使用率高达</a:t>
            </a:r>
            <a:r>
              <a:rPr lang="en-US" altLang="zh-CN" dirty="0">
                <a:latin typeface="Times New Roman" panose="02020603050405020304" pitchFamily="18" charset="0"/>
                <a:ea typeface="+mj-ea"/>
                <a:cs typeface="Times New Roman" panose="02020603050405020304" pitchFamily="18" charset="0"/>
              </a:rPr>
              <a:t>80%</a:t>
            </a:r>
          </a:p>
          <a:p>
            <a:pPr marL="0" lvl="1" indent="457200" eaLnBrk="1" hangingPunct="1">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联合使用两种及以上抗生素占</a:t>
            </a:r>
            <a:r>
              <a:rPr lang="en-US" altLang="zh-CN" dirty="0">
                <a:latin typeface="Times New Roman" panose="02020603050405020304" pitchFamily="18" charset="0"/>
                <a:ea typeface="+mj-ea"/>
                <a:cs typeface="Times New Roman" panose="02020603050405020304" pitchFamily="18" charset="0"/>
              </a:rPr>
              <a:t>58%</a:t>
            </a:r>
          </a:p>
          <a:p>
            <a:pPr marL="0" lvl="1" indent="457200">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抗生素使用量占药品总量</a:t>
            </a:r>
            <a:r>
              <a:rPr lang="en-US" altLang="zh-CN" dirty="0">
                <a:latin typeface="Times New Roman" panose="02020603050405020304" pitchFamily="18" charset="0"/>
                <a:ea typeface="+mj-ea"/>
                <a:cs typeface="Times New Roman" panose="02020603050405020304" pitchFamily="18" charset="0"/>
              </a:rPr>
              <a:t>30-50% </a:t>
            </a: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(vs.</a:t>
            </a:r>
            <a:r>
              <a:rPr lang="zh-CN" altLang="en-US" dirty="0">
                <a:latin typeface="Times New Roman" panose="02020603050405020304" pitchFamily="18" charset="0"/>
                <a:ea typeface="+mj-ea"/>
                <a:cs typeface="Times New Roman" panose="02020603050405020304" pitchFamily="18" charset="0"/>
              </a:rPr>
              <a:t>国外</a:t>
            </a:r>
            <a:r>
              <a:rPr lang="en-US" altLang="zh-CN" dirty="0">
                <a:latin typeface="Times New Roman" panose="02020603050405020304" pitchFamily="18" charset="0"/>
                <a:ea typeface="+mj-ea"/>
                <a:cs typeface="Times New Roman" panose="02020603050405020304" pitchFamily="18" charset="0"/>
              </a:rPr>
              <a:t>30%)</a:t>
            </a:r>
          </a:p>
          <a:p>
            <a:pPr marL="0" lvl="1" indent="457200" eaLnBrk="1" hangingPunct="1">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我国每年约</a:t>
            </a:r>
            <a:r>
              <a:rPr lang="en-US" altLang="zh-CN" dirty="0">
                <a:latin typeface="Times New Roman" panose="02020603050405020304" pitchFamily="18" charset="0"/>
                <a:ea typeface="+mj-ea"/>
                <a:cs typeface="Times New Roman" panose="02020603050405020304" pitchFamily="18" charset="0"/>
              </a:rPr>
              <a:t>8</a:t>
            </a:r>
            <a:r>
              <a:rPr lang="zh-CN" altLang="en-US" dirty="0">
                <a:latin typeface="Times New Roman" panose="02020603050405020304" pitchFamily="18" charset="0"/>
                <a:ea typeface="+mj-ea"/>
                <a:cs typeface="Times New Roman" panose="02020603050405020304" pitchFamily="18" charset="0"/>
              </a:rPr>
              <a:t>万人直接或间接死于滥用抗生素。</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56881"/>
    </mc:Choice>
    <mc:Fallback xmlns="">
      <p:transition advTm="5688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9552" y="1949152"/>
            <a:ext cx="7772400" cy="3424064"/>
          </a:xfrm>
        </p:spPr>
        <p:txBody>
          <a:bodyPr/>
          <a:lstStyle/>
          <a:p>
            <a:pPr eaLnBrk="1" hangingPunct="1">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抗生素相关性腹泻</a:t>
            </a:r>
            <a:r>
              <a:rPr lang="en-US" altLang="zh-CN" dirty="0">
                <a:latin typeface="Times New Roman" panose="02020603050405020304" pitchFamily="18" charset="0"/>
                <a:ea typeface="+mj-ea"/>
                <a:cs typeface="Times New Roman" panose="02020603050405020304" pitchFamily="18" charset="0"/>
              </a:rPr>
              <a:t>,  AAD</a:t>
            </a:r>
            <a:endParaRPr lang="zh-CN" altLang="en-US" dirty="0">
              <a:latin typeface="Times New Roman" panose="02020603050405020304" pitchFamily="18" charset="0"/>
              <a:ea typeface="+mj-ea"/>
              <a:cs typeface="Times New Roman" panose="02020603050405020304" pitchFamily="18" charset="0"/>
            </a:endParaRPr>
          </a:p>
          <a:p>
            <a:pPr eaLnBrk="1" hangingPunct="1">
              <a:lnSpc>
                <a:spcPct val="150000"/>
              </a:lnSpc>
              <a:buClr>
                <a:srgbClr val="FF0000"/>
              </a:buClr>
              <a:buFont typeface="Wingdings" panose="05000000000000000000" pitchFamily="2" charset="2"/>
              <a:buNone/>
            </a:pPr>
            <a:r>
              <a:rPr lang="en-US" altLang="zh-CN" dirty="0">
                <a:latin typeface="Times New Roman" panose="02020603050405020304" pitchFamily="18" charset="0"/>
                <a:ea typeface="+mj-ea"/>
                <a:cs typeface="Times New Roman" panose="02020603050405020304" pitchFamily="18" charset="0"/>
              </a:rPr>
              <a:t>                   (Antibiotic-associated Diarrhea)</a:t>
            </a:r>
          </a:p>
          <a:p>
            <a:pPr>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伪膜性肠炎</a:t>
            </a:r>
            <a:r>
              <a:rPr lang="en-US" altLang="zh-CN" dirty="0">
                <a:latin typeface="Times New Roman" panose="02020603050405020304" pitchFamily="18" charset="0"/>
                <a:ea typeface="+mj-ea"/>
                <a:cs typeface="Times New Roman" panose="02020603050405020304" pitchFamily="18" charset="0"/>
              </a:rPr>
              <a:t>, PMC</a:t>
            </a:r>
            <a:r>
              <a:rPr lang="zh-CN" altLang="en-US" dirty="0">
                <a:latin typeface="Times New Roman" panose="02020603050405020304" pitchFamily="18" charset="0"/>
                <a:ea typeface="+mj-ea"/>
                <a:cs typeface="Times New Roman" panose="02020603050405020304" pitchFamily="18" charset="0"/>
              </a:rPr>
              <a:t/>
            </a:r>
            <a:br>
              <a:rPr lang="zh-CN" altLang="en-US" dirty="0">
                <a:latin typeface="Times New Roman" panose="02020603050405020304" pitchFamily="18" charset="0"/>
                <a:ea typeface="+mj-ea"/>
                <a:cs typeface="Times New Roman" panose="02020603050405020304" pitchFamily="18" charset="0"/>
              </a:rPr>
            </a:br>
            <a:r>
              <a:rPr lang="zh-CN" altLang="en-US" dirty="0">
                <a:latin typeface="Times New Roman" panose="02020603050405020304" pitchFamily="18" charset="0"/>
                <a:ea typeface="+mj-ea"/>
                <a:cs typeface="Times New Roman" panose="02020603050405020304" pitchFamily="18" charset="0"/>
              </a:rPr>
              <a:t>                </a:t>
            </a:r>
            <a:r>
              <a:rPr lang="en-US" altLang="zh-CN" dirty="0">
                <a:latin typeface="Times New Roman" panose="02020603050405020304" pitchFamily="18" charset="0"/>
                <a:ea typeface="+mj-ea"/>
                <a:cs typeface="Times New Roman" panose="02020603050405020304" pitchFamily="18" charset="0"/>
              </a:rPr>
              <a:t>(Pseudo Membranous Colitis)</a:t>
            </a:r>
            <a:endParaRPr lang="zh-CN" altLang="en-US" dirty="0">
              <a:latin typeface="Times New Roman" panose="02020603050405020304" pitchFamily="18" charset="0"/>
              <a:ea typeface="+mj-ea"/>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1187624" y="980728"/>
            <a:ext cx="7056784" cy="707886"/>
          </a:xfrm>
          <a:prstGeom prst="rect">
            <a:avLst/>
          </a:prstGeom>
        </p:spPr>
        <p:txBody>
          <a:bodyPr wrap="square">
            <a:spAutoFit/>
          </a:bodyPr>
          <a:lstStyle/>
          <a:p>
            <a:pPr marL="342900" lvl="0" indent="-342900" algn="ctr" fontAlgn="auto">
              <a:spcAft>
                <a:spcPts val="0"/>
              </a:spcAft>
              <a:buClr>
                <a:srgbClr val="FF0000"/>
              </a:buClr>
              <a:buSzPct val="60000"/>
              <a:buNone/>
            </a:pPr>
            <a:r>
              <a:rPr kumimoji="0" lang="zh-CN" altLang="en-US" sz="4000" b="1" dirty="0">
                <a:solidFill>
                  <a:srgbClr val="FFFF00"/>
                </a:solidFill>
                <a:latin typeface="+mj-ea"/>
                <a:ea typeface="+mj-ea"/>
              </a:rPr>
              <a:t>医源性疾病</a:t>
            </a:r>
          </a:p>
        </p:txBody>
      </p:sp>
    </p:spTree>
  </p:cSld>
  <p:clrMapOvr>
    <a:masterClrMapping/>
  </p:clrMapOvr>
  <mc:AlternateContent xmlns:mc="http://schemas.openxmlformats.org/markup-compatibility/2006" xmlns:p14="http://schemas.microsoft.com/office/powerpoint/2010/main">
    <mc:Choice Requires="p14">
      <p:transition p14:dur="0" advTm="23631"/>
    </mc:Choice>
    <mc:Fallback xmlns="">
      <p:transition advTm="2363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Rectangle 3"/>
          <p:cNvSpPr>
            <a:spLocks noGrp="1" noChangeArrowheads="1"/>
          </p:cNvSpPr>
          <p:nvPr>
            <p:ph idx="1"/>
          </p:nvPr>
        </p:nvSpPr>
        <p:spPr>
          <a:xfrm>
            <a:off x="539552" y="1628800"/>
            <a:ext cx="7772400" cy="3744416"/>
          </a:xfrm>
        </p:spPr>
        <p:txBody>
          <a:bodyPr>
            <a:normAutofit fontScale="85000" lnSpcReduction="10000"/>
          </a:bodyPr>
          <a:lstStyle/>
          <a:p>
            <a:pPr>
              <a:lnSpc>
                <a:spcPct val="150000"/>
              </a:lnSpc>
              <a:buClr>
                <a:srgbClr val="FF0000"/>
              </a:buClr>
              <a:buFont typeface="Wingdings" panose="05000000000000000000" pitchFamily="2" charset="2"/>
              <a:buChar char="p"/>
            </a:pPr>
            <a:r>
              <a:rPr lang="en-US" altLang="zh-CN" b="1" dirty="0">
                <a:solidFill>
                  <a:srgbClr val="FFFF00"/>
                </a:solidFill>
                <a:latin typeface="Times New Roman" panose="02020603050405020304" pitchFamily="18" charset="0"/>
                <a:ea typeface="+mj-ea"/>
                <a:cs typeface="Times New Roman" panose="02020603050405020304" pitchFamily="18" charset="0"/>
              </a:rPr>
              <a:t>AAD</a:t>
            </a:r>
            <a:r>
              <a:rPr lang="en-US" altLang="zh-CN" dirty="0">
                <a:latin typeface="Times New Roman" panose="02020603050405020304" pitchFamily="18" charset="0"/>
                <a:ea typeface="+mj-ea"/>
                <a:cs typeface="Times New Roman" panose="02020603050405020304" pitchFamily="18" charset="0"/>
              </a:rPr>
              <a:t>: </a:t>
            </a:r>
            <a:r>
              <a:rPr lang="zh-CN" altLang="en-US" dirty="0">
                <a:latin typeface="Times New Roman" panose="02020603050405020304" pitchFamily="18" charset="0"/>
                <a:ea typeface="+mj-ea"/>
                <a:cs typeface="Times New Roman" panose="02020603050405020304" pitchFamily="18" charset="0"/>
              </a:rPr>
              <a:t>伴随着抗生素的使用而发生的无法用其他原因解释的腹泻</a:t>
            </a:r>
            <a:r>
              <a:rPr lang="en-US" altLang="zh-CN" dirty="0">
                <a:latin typeface="Times New Roman" panose="02020603050405020304" pitchFamily="18" charset="0"/>
                <a:ea typeface="+mj-ea"/>
                <a:cs typeface="Times New Roman" panose="02020603050405020304" pitchFamily="18" charset="0"/>
              </a:rPr>
              <a:t>; </a:t>
            </a:r>
            <a:endParaRPr lang="zh-CN" altLang="en-US" dirty="0">
              <a:latin typeface="Times New Roman" panose="02020603050405020304" pitchFamily="18" charset="0"/>
              <a:ea typeface="+mj-ea"/>
              <a:cs typeface="Times New Roman" panose="02020603050405020304" pitchFamily="18" charset="0"/>
            </a:endParaRPr>
          </a:p>
          <a:p>
            <a:pPr>
              <a:lnSpc>
                <a:spcPct val="150000"/>
              </a:lnSpc>
              <a:buClr>
                <a:srgbClr val="FF0000"/>
              </a:buClr>
              <a:buFont typeface="Wingdings" panose="05000000000000000000" pitchFamily="2" charset="2"/>
              <a:buChar char="p"/>
            </a:pPr>
            <a:r>
              <a:rPr lang="en-US" altLang="zh-CN" b="1" dirty="0">
                <a:solidFill>
                  <a:srgbClr val="FFFF00"/>
                </a:solidFill>
                <a:latin typeface="Times New Roman" panose="02020603050405020304" pitchFamily="18" charset="0"/>
                <a:ea typeface="+mj-ea"/>
                <a:cs typeface="Times New Roman" panose="02020603050405020304" pitchFamily="18" charset="0"/>
              </a:rPr>
              <a:t>PMC</a:t>
            </a:r>
            <a:r>
              <a:rPr lang="en-US" altLang="zh-CN" dirty="0">
                <a:latin typeface="Times New Roman" panose="02020603050405020304" pitchFamily="18" charset="0"/>
                <a:ea typeface="+mj-ea"/>
                <a:cs typeface="Times New Roman" panose="02020603050405020304" pitchFamily="18" charset="0"/>
              </a:rPr>
              <a:t>: </a:t>
            </a:r>
            <a:r>
              <a:rPr lang="zh-CN" altLang="en-US" dirty="0">
                <a:latin typeface="Times New Roman" panose="02020603050405020304" pitchFamily="18" charset="0"/>
                <a:ea typeface="+mj-ea"/>
                <a:cs typeface="Times New Roman" panose="02020603050405020304" pitchFamily="18" charset="0"/>
              </a:rPr>
              <a:t>主要发生于结肠和小肠的急性纤维素渗出性炎症</a:t>
            </a:r>
            <a:r>
              <a:rPr lang="en-US" altLang="zh-CN" dirty="0">
                <a:latin typeface="Times New Roman" panose="02020603050405020304" pitchFamily="18" charset="0"/>
                <a:ea typeface="+mj-ea"/>
                <a:cs typeface="Times New Roman" panose="02020603050405020304" pitchFamily="18" charset="0"/>
              </a:rPr>
              <a:t>, </a:t>
            </a:r>
            <a:r>
              <a:rPr lang="zh-CN" altLang="en-US" dirty="0">
                <a:latin typeface="Times New Roman" panose="02020603050405020304" pitchFamily="18" charset="0"/>
                <a:ea typeface="+mj-ea"/>
                <a:cs typeface="Times New Roman" panose="02020603050405020304" pitchFamily="18" charset="0"/>
              </a:rPr>
              <a:t>多在应用抗生素后导致了正常肠道菌群失调、难辨梭状芽胞杆菌大量繁殖</a:t>
            </a:r>
            <a:r>
              <a:rPr lang="en-US" altLang="zh-CN" dirty="0">
                <a:latin typeface="Times New Roman" panose="02020603050405020304" pitchFamily="18" charset="0"/>
                <a:ea typeface="+mj-ea"/>
                <a:cs typeface="Times New Roman" panose="02020603050405020304" pitchFamily="18" charset="0"/>
              </a:rPr>
              <a:t>, </a:t>
            </a:r>
            <a:r>
              <a:rPr lang="zh-CN" altLang="en-US" dirty="0">
                <a:latin typeface="Times New Roman" panose="02020603050405020304" pitchFamily="18" charset="0"/>
                <a:ea typeface="+mj-ea"/>
                <a:cs typeface="Times New Roman" panose="02020603050405020304" pitchFamily="18" charset="0"/>
              </a:rPr>
              <a:t>产生毒素而致病。</a:t>
            </a:r>
          </a:p>
        </p:txBody>
      </p:sp>
    </p:spTree>
  </p:cSld>
  <p:clrMapOvr>
    <a:masterClrMapping/>
  </p:clrMapOvr>
  <mc:AlternateContent xmlns:mc="http://schemas.openxmlformats.org/markup-compatibility/2006" xmlns:p14="http://schemas.microsoft.com/office/powerpoint/2010/main">
    <mc:Choice Requires="p14">
      <p:transition p14:dur="0" advTm="33957"/>
    </mc:Choice>
    <mc:Fallback xmlns="">
      <p:transition advTm="3395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3580" y="730553"/>
            <a:ext cx="6270620" cy="1143000"/>
          </a:xfrm>
        </p:spPr>
        <p:txBody>
          <a:bodyPr>
            <a:normAutofit/>
          </a:bodyPr>
          <a:lstStyle/>
          <a:p>
            <a:pPr algn="ctr" eaLnBrk="1" hangingPunct="1"/>
            <a:r>
              <a:rPr lang="zh-CN" altLang="en-US" sz="4000" b="1" dirty="0">
                <a:solidFill>
                  <a:srgbClr val="FFFF00"/>
                </a:solidFill>
                <a:latin typeface="Times New Roman" panose="02020603050405020304" pitchFamily="18" charset="0"/>
                <a:cs typeface="Times New Roman" panose="02020603050405020304" pitchFamily="18" charset="0"/>
              </a:rPr>
              <a:t>引起</a:t>
            </a:r>
            <a:r>
              <a:rPr lang="en-US" altLang="zh-CN" sz="4000" b="1" dirty="0">
                <a:solidFill>
                  <a:srgbClr val="FFFF00"/>
                </a:solidFill>
                <a:latin typeface="Times New Roman" panose="02020603050405020304" pitchFamily="18" charset="0"/>
                <a:cs typeface="Times New Roman" panose="02020603050405020304" pitchFamily="18" charset="0"/>
              </a:rPr>
              <a:t>AAD</a:t>
            </a:r>
            <a:r>
              <a:rPr lang="zh-CN" altLang="en-US" sz="4000" b="1" dirty="0">
                <a:solidFill>
                  <a:srgbClr val="FFFF00"/>
                </a:solidFill>
                <a:latin typeface="Times New Roman" panose="02020603050405020304" pitchFamily="18" charset="0"/>
                <a:cs typeface="Times New Roman" panose="02020603050405020304" pitchFamily="18" charset="0"/>
              </a:rPr>
              <a:t>的常见抗生素</a:t>
            </a:r>
          </a:p>
        </p:txBody>
      </p:sp>
      <p:sp>
        <p:nvSpPr>
          <p:cNvPr id="19459" name="Text Box 6"/>
          <p:cNvSpPr txBox="1">
            <a:spLocks noChangeArrowheads="1"/>
          </p:cNvSpPr>
          <p:nvPr/>
        </p:nvSpPr>
        <p:spPr bwMode="auto">
          <a:xfrm>
            <a:off x="971600" y="2036326"/>
            <a:ext cx="7696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marL="342900" indent="-342900" eaLnBrk="1" hangingPunct="1">
              <a:buClr>
                <a:srgbClr val="FF0000"/>
              </a:buClr>
              <a:buSzPct val="60000"/>
              <a:buFont typeface="Wingdings" panose="05000000000000000000" pitchFamily="2" charset="2"/>
              <a:buChar char="p"/>
            </a:pPr>
            <a:r>
              <a:rPr kumimoji="0" lang="zh-CN" altLang="en-US" sz="2800" dirty="0">
                <a:latin typeface="Times New Roman" panose="02020603050405020304" pitchFamily="18" charset="0"/>
                <a:ea typeface="+mj-ea"/>
                <a:cs typeface="Times New Roman" panose="02020603050405020304" pitchFamily="18" charset="0"/>
              </a:rPr>
              <a:t>广谱青霉素或加酶抑制剂            </a:t>
            </a:r>
            <a:r>
              <a:rPr kumimoji="0" lang="en-US" altLang="zh-CN" sz="2800" dirty="0">
                <a:latin typeface="Times New Roman" panose="02020603050405020304" pitchFamily="18" charset="0"/>
                <a:ea typeface="+mj-ea"/>
                <a:cs typeface="Times New Roman" panose="02020603050405020304" pitchFamily="18" charset="0"/>
              </a:rPr>
              <a:t>21.62%</a:t>
            </a:r>
          </a:p>
          <a:p>
            <a:pPr marL="342900" indent="-342900" eaLnBrk="1" hangingPunct="1">
              <a:buClr>
                <a:srgbClr val="FF0000"/>
              </a:buClr>
              <a:buSzPct val="60000"/>
              <a:buFont typeface="Wingdings" panose="05000000000000000000" pitchFamily="2" charset="2"/>
              <a:buChar char="p"/>
            </a:pPr>
            <a:r>
              <a:rPr kumimoji="0" lang="zh-CN" altLang="en-US" sz="2800" dirty="0">
                <a:latin typeface="Times New Roman" panose="02020603050405020304" pitchFamily="18" charset="0"/>
                <a:ea typeface="+mj-ea"/>
                <a:cs typeface="Times New Roman" panose="02020603050405020304" pitchFamily="18" charset="0"/>
              </a:rPr>
              <a:t>第四代头孢菌素类                        </a:t>
            </a:r>
            <a:r>
              <a:rPr kumimoji="0" lang="en-US" altLang="zh-CN" sz="2800" dirty="0">
                <a:latin typeface="Times New Roman" panose="02020603050405020304" pitchFamily="18" charset="0"/>
                <a:ea typeface="+mj-ea"/>
                <a:cs typeface="Times New Roman" panose="02020603050405020304" pitchFamily="18" charset="0"/>
              </a:rPr>
              <a:t>20.59%</a:t>
            </a:r>
          </a:p>
          <a:p>
            <a:pPr marL="342900" indent="-342900" eaLnBrk="1" hangingPunct="1">
              <a:buClr>
                <a:srgbClr val="FF0000"/>
              </a:buClr>
              <a:buSzPct val="60000"/>
              <a:buFont typeface="Wingdings" panose="05000000000000000000" pitchFamily="2" charset="2"/>
              <a:buChar char="p"/>
            </a:pPr>
            <a:r>
              <a:rPr kumimoji="0" lang="zh-CN" altLang="en-US" sz="2800" dirty="0">
                <a:latin typeface="Times New Roman" panose="02020603050405020304" pitchFamily="18" charset="0"/>
                <a:ea typeface="+mj-ea"/>
                <a:cs typeface="Times New Roman" panose="02020603050405020304" pitchFamily="18" charset="0"/>
              </a:rPr>
              <a:t>第三代头孢菌素类                        </a:t>
            </a:r>
            <a:r>
              <a:rPr kumimoji="0" lang="en-US" altLang="zh-CN" sz="2800" dirty="0">
                <a:latin typeface="Times New Roman" panose="02020603050405020304" pitchFamily="18" charset="0"/>
                <a:ea typeface="+mj-ea"/>
                <a:cs typeface="Times New Roman" panose="02020603050405020304" pitchFamily="18" charset="0"/>
              </a:rPr>
              <a:t>20.45%</a:t>
            </a:r>
          </a:p>
          <a:p>
            <a:pPr marL="342900" indent="-342900" eaLnBrk="1" hangingPunct="1">
              <a:buClr>
                <a:srgbClr val="FF0000"/>
              </a:buClr>
              <a:buSzPct val="60000"/>
              <a:buFont typeface="Wingdings" panose="05000000000000000000" pitchFamily="2" charset="2"/>
              <a:buChar char="p"/>
            </a:pPr>
            <a:r>
              <a:rPr kumimoji="0" lang="zh-CN" altLang="en-US" sz="2800" dirty="0">
                <a:latin typeface="Times New Roman" panose="02020603050405020304" pitchFamily="18" charset="0"/>
                <a:ea typeface="+mj-ea"/>
                <a:cs typeface="Times New Roman" panose="02020603050405020304" pitchFamily="18" charset="0"/>
              </a:rPr>
              <a:t>碳青霉烯类                                    </a:t>
            </a:r>
            <a:r>
              <a:rPr kumimoji="0" lang="en-US" altLang="zh-CN" sz="2800" dirty="0">
                <a:latin typeface="Times New Roman" panose="02020603050405020304" pitchFamily="18" charset="0"/>
                <a:ea typeface="+mj-ea"/>
                <a:cs typeface="Times New Roman" panose="02020603050405020304" pitchFamily="18" charset="0"/>
              </a:rPr>
              <a:t>20.00%</a:t>
            </a:r>
          </a:p>
          <a:p>
            <a:pPr marL="342900" indent="-342900" eaLnBrk="1" hangingPunct="1">
              <a:buClr>
                <a:srgbClr val="FF0000"/>
              </a:buClr>
              <a:buSzPct val="60000"/>
              <a:buFont typeface="Wingdings" panose="05000000000000000000" pitchFamily="2" charset="2"/>
              <a:buChar char="p"/>
            </a:pPr>
            <a:r>
              <a:rPr kumimoji="0" lang="zh-CN" altLang="en-US" sz="2800" dirty="0">
                <a:latin typeface="Times New Roman" panose="02020603050405020304" pitchFamily="18" charset="0"/>
                <a:ea typeface="+mj-ea"/>
                <a:cs typeface="Times New Roman" panose="02020603050405020304" pitchFamily="18" charset="0"/>
              </a:rPr>
              <a:t>克林霉素、氨基糖甙类、复方新诺明等</a:t>
            </a:r>
          </a:p>
          <a:p>
            <a:pPr marL="342900" indent="-342900" eaLnBrk="1" hangingPunct="1">
              <a:buClr>
                <a:srgbClr val="FF0000"/>
              </a:buClr>
              <a:buSzPct val="60000"/>
              <a:buFont typeface="Wingdings" panose="05000000000000000000" pitchFamily="2" charset="2"/>
              <a:buChar char="p"/>
            </a:pPr>
            <a:r>
              <a:rPr kumimoji="0" lang="zh-CN" altLang="en-US" sz="2800" dirty="0">
                <a:latin typeface="Times New Roman" panose="02020603050405020304" pitchFamily="18" charset="0"/>
                <a:ea typeface="+mj-ea"/>
                <a:cs typeface="Times New Roman" panose="02020603050405020304" pitchFamily="18" charset="0"/>
              </a:rPr>
              <a:t>氯霉素、四环素以往较高，现已罕见。</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6741"/>
    </mc:Choice>
    <mc:Fallback xmlns="">
      <p:transition advTm="3674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3580" y="730553"/>
            <a:ext cx="7776000" cy="1143000"/>
          </a:xfrm>
        </p:spPr>
        <p:txBody>
          <a:bodyPr/>
          <a:lstStyle/>
          <a:p>
            <a:pPr algn="ctr" eaLnBrk="1" hangingPunct="1"/>
            <a:r>
              <a:rPr lang="en-US" altLang="zh-CN" b="1" dirty="0">
                <a:solidFill>
                  <a:srgbClr val="FFFF00"/>
                </a:solidFill>
                <a:latin typeface="Times New Roman" panose="02020603050405020304" pitchFamily="18" charset="0"/>
                <a:cs typeface="Times New Roman" panose="02020603050405020304" pitchFamily="18" charset="0"/>
              </a:rPr>
              <a:t>AAD</a:t>
            </a:r>
            <a:r>
              <a:rPr lang="zh-CN" altLang="en-US" b="1" dirty="0">
                <a:solidFill>
                  <a:srgbClr val="FFFF00"/>
                </a:solidFill>
                <a:latin typeface="Times New Roman" panose="02020603050405020304" pitchFamily="18" charset="0"/>
                <a:cs typeface="Times New Roman" panose="02020603050405020304" pitchFamily="18" charset="0"/>
              </a:rPr>
              <a:t>的发病机理</a:t>
            </a:r>
          </a:p>
        </p:txBody>
      </p:sp>
      <p:sp>
        <p:nvSpPr>
          <p:cNvPr id="20483" name="Rectangle 3"/>
          <p:cNvSpPr>
            <a:spLocks noGrp="1" noChangeArrowheads="1"/>
          </p:cNvSpPr>
          <p:nvPr>
            <p:ph idx="1"/>
          </p:nvPr>
        </p:nvSpPr>
        <p:spPr>
          <a:xfrm>
            <a:off x="950912" y="1772816"/>
            <a:ext cx="7221488" cy="4237931"/>
          </a:xfrm>
        </p:spPr>
        <p:txBody>
          <a:bodyPr>
            <a:normAutofit lnSpcReduction="10000"/>
          </a:bodyPr>
          <a:lstStyle/>
          <a:p>
            <a:pPr eaLnBrk="1" hangingPunct="1">
              <a:lnSpc>
                <a:spcPct val="150000"/>
              </a:lnSpc>
              <a:buClr>
                <a:srgbClr val="FF0000"/>
              </a:buClr>
              <a:buFont typeface="Wingdings" panose="05000000000000000000" pitchFamily="2" charset="2"/>
              <a:buChar char="p"/>
            </a:pPr>
            <a:r>
              <a:rPr lang="zh-CN" altLang="en-US" sz="2800" dirty="0">
                <a:latin typeface="+mj-ea"/>
                <a:ea typeface="+mj-ea"/>
                <a:cs typeface="Times New Roman" panose="02020603050405020304" pitchFamily="18" charset="0"/>
              </a:rPr>
              <a:t>宿主的易感因素</a:t>
            </a:r>
          </a:p>
          <a:p>
            <a:pPr eaLnBrk="1" hangingPunct="1">
              <a:lnSpc>
                <a:spcPct val="150000"/>
              </a:lnSpc>
              <a:buClr>
                <a:srgbClr val="FF0000"/>
              </a:buClr>
              <a:buFont typeface="Wingdings" panose="05000000000000000000" pitchFamily="2" charset="2"/>
              <a:buChar char="p"/>
            </a:pPr>
            <a:r>
              <a:rPr lang="zh-CN" altLang="en-US" sz="2800" dirty="0">
                <a:latin typeface="+mj-ea"/>
                <a:ea typeface="+mj-ea"/>
                <a:cs typeface="Times New Roman" panose="02020603050405020304" pitchFamily="18" charset="0"/>
              </a:rPr>
              <a:t>菌群失调</a:t>
            </a:r>
          </a:p>
          <a:p>
            <a:pPr eaLnBrk="1" hangingPunct="1">
              <a:lnSpc>
                <a:spcPct val="150000"/>
              </a:lnSpc>
              <a:buClr>
                <a:srgbClr val="FF0000"/>
              </a:buClr>
              <a:buFont typeface="Wingdings" panose="05000000000000000000" pitchFamily="2" charset="2"/>
              <a:buChar char="p"/>
            </a:pPr>
            <a:r>
              <a:rPr lang="zh-CN" altLang="en-US" sz="2800" dirty="0">
                <a:latin typeface="+mj-ea"/>
                <a:ea typeface="+mj-ea"/>
                <a:cs typeface="Times New Roman" panose="02020603050405020304" pitchFamily="18" charset="0"/>
              </a:rPr>
              <a:t>病因菌的大量增殖和毒素的产生</a:t>
            </a:r>
          </a:p>
          <a:p>
            <a:pPr eaLnBrk="1" hangingPunct="1">
              <a:lnSpc>
                <a:spcPct val="150000"/>
              </a:lnSpc>
              <a:buClr>
                <a:srgbClr val="FF0000"/>
              </a:buClr>
              <a:buFont typeface="Wingdings" panose="05000000000000000000" pitchFamily="2" charset="2"/>
              <a:buChar char="p"/>
            </a:pPr>
            <a:r>
              <a:rPr lang="zh-CN" altLang="en-US" sz="2800" dirty="0">
                <a:latin typeface="+mj-ea"/>
                <a:ea typeface="+mj-ea"/>
                <a:cs typeface="Times New Roman" panose="02020603050405020304" pitchFamily="18" charset="0"/>
              </a:rPr>
              <a:t>大肠糖类代谢的异常</a:t>
            </a:r>
          </a:p>
          <a:p>
            <a:pPr eaLnBrk="1" hangingPunct="1">
              <a:lnSpc>
                <a:spcPct val="150000"/>
              </a:lnSpc>
              <a:buClr>
                <a:srgbClr val="FF0000"/>
              </a:buClr>
              <a:buFont typeface="Wingdings" panose="05000000000000000000" pitchFamily="2" charset="2"/>
              <a:buChar char="p"/>
            </a:pPr>
            <a:r>
              <a:rPr lang="zh-CN" altLang="en-US" sz="2800" dirty="0">
                <a:latin typeface="+mj-ea"/>
                <a:ea typeface="+mj-ea"/>
                <a:cs typeface="Times New Roman" panose="02020603050405020304" pitchFamily="18" charset="0"/>
              </a:rPr>
              <a:t>胆汁酸代谢的异常</a:t>
            </a:r>
          </a:p>
          <a:p>
            <a:pPr eaLnBrk="1" hangingPunct="1">
              <a:lnSpc>
                <a:spcPct val="150000"/>
              </a:lnSpc>
              <a:buClr>
                <a:srgbClr val="FF0000"/>
              </a:buClr>
              <a:buFont typeface="Wingdings" panose="05000000000000000000" pitchFamily="2" charset="2"/>
              <a:buChar char="p"/>
            </a:pPr>
            <a:r>
              <a:rPr lang="zh-CN" altLang="en-US" sz="2800" dirty="0">
                <a:latin typeface="+mj-ea"/>
                <a:ea typeface="+mj-ea"/>
                <a:cs typeface="Times New Roman" panose="02020603050405020304" pitchFamily="18" charset="0"/>
              </a:rPr>
              <a:t>抗生素的直接作用</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29206"/>
    </mc:Choice>
    <mc:Fallback xmlns="">
      <p:transition advTm="29206"/>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57808"/>
            <a:ext cx="7776000" cy="1143000"/>
          </a:xfrm>
        </p:spPr>
        <p:txBody>
          <a:bodyPr/>
          <a:lstStyle/>
          <a:p>
            <a:pPr algn="ctr" eaLnBrk="1" hangingPunct="1"/>
            <a:r>
              <a:rPr lang="zh-CN" altLang="en-US" b="1" dirty="0">
                <a:solidFill>
                  <a:srgbClr val="FFFF00"/>
                </a:solidFill>
              </a:rPr>
              <a:t>临床表现</a:t>
            </a:r>
          </a:p>
        </p:txBody>
      </p:sp>
      <p:sp>
        <p:nvSpPr>
          <p:cNvPr id="22531" name="Rectangle 3"/>
          <p:cNvSpPr>
            <a:spLocks noGrp="1" noChangeArrowheads="1"/>
          </p:cNvSpPr>
          <p:nvPr>
            <p:ph idx="1"/>
          </p:nvPr>
        </p:nvSpPr>
        <p:spPr/>
        <p:txBody>
          <a:bodyPr>
            <a:normAutofit fontScale="92500" lnSpcReduction="20000"/>
          </a:bodyPr>
          <a:lstStyle/>
          <a:p>
            <a:pPr>
              <a:lnSpc>
                <a:spcPct val="150000"/>
              </a:lnSpc>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有抗生素治疗史</a:t>
            </a:r>
            <a:endParaRPr lang="en-US" altLang="zh-CN" dirty="0">
              <a:latin typeface="Times New Roman" panose="02020603050405020304" pitchFamily="18" charset="0"/>
              <a:ea typeface="+mj-ea"/>
              <a:cs typeface="Times New Roman" panose="02020603050405020304" pitchFamily="18" charset="0"/>
            </a:endParaRPr>
          </a:p>
          <a:p>
            <a:pPr marL="0" lvl="1" indent="817245">
              <a:lnSpc>
                <a:spcPct val="150000"/>
              </a:lnSpc>
              <a:buClr>
                <a:srgbClr val="FF0000"/>
              </a:buClr>
              <a:buNone/>
            </a:pPr>
            <a:r>
              <a:rPr lang="en-US" altLang="zh-CN" sz="2600" dirty="0">
                <a:latin typeface="Times New Roman" panose="02020603050405020304" pitchFamily="18" charset="0"/>
                <a:ea typeface="+mj-ea"/>
                <a:cs typeface="Times New Roman" panose="02020603050405020304" pitchFamily="18" charset="0"/>
              </a:rPr>
              <a:t>2-4</a:t>
            </a:r>
            <a:r>
              <a:rPr lang="zh-CN" altLang="en-US" sz="2600" dirty="0">
                <a:latin typeface="Times New Roman" panose="02020603050405020304" pitchFamily="18" charset="0"/>
                <a:ea typeface="+mj-ea"/>
                <a:cs typeface="Times New Roman" panose="02020603050405020304" pitchFamily="18" charset="0"/>
              </a:rPr>
              <a:t>周内有抗生素应用</a:t>
            </a:r>
            <a:endParaRPr lang="en-US" altLang="zh-CN" sz="2600" dirty="0">
              <a:latin typeface="Times New Roman" panose="02020603050405020304" pitchFamily="18" charset="0"/>
              <a:ea typeface="+mj-ea"/>
              <a:cs typeface="Times New Roman" panose="02020603050405020304" pitchFamily="18" charset="0"/>
            </a:endParaRPr>
          </a:p>
          <a:p>
            <a:pPr marL="0" lvl="1" indent="817245" eaLnBrk="1" hangingPunct="1">
              <a:lnSpc>
                <a:spcPct val="150000"/>
              </a:lnSpc>
              <a:buClr>
                <a:srgbClr val="FF0000"/>
              </a:buClr>
              <a:buNone/>
            </a:pPr>
            <a:r>
              <a:rPr lang="zh-CN" altLang="en-US" sz="2600" dirty="0">
                <a:latin typeface="Times New Roman" panose="02020603050405020304" pitchFamily="18" charset="0"/>
                <a:ea typeface="+mj-ea"/>
                <a:cs typeface="Times New Roman" panose="02020603050405020304" pitchFamily="18" charset="0"/>
              </a:rPr>
              <a:t>合并癌症或手术后较长期使用广谱抗生素</a:t>
            </a:r>
          </a:p>
          <a:p>
            <a:pPr marL="0" lvl="1" indent="817245">
              <a:lnSpc>
                <a:spcPct val="150000"/>
              </a:lnSpc>
              <a:buClr>
                <a:srgbClr val="FF0000"/>
              </a:buClr>
              <a:buNone/>
            </a:pPr>
            <a:r>
              <a:rPr lang="zh-CN" altLang="en-US" sz="2600" dirty="0">
                <a:latin typeface="Times New Roman" panose="02020603050405020304" pitchFamily="18" charset="0"/>
                <a:ea typeface="+mj-ea"/>
                <a:cs typeface="Times New Roman" panose="02020603050405020304" pitchFamily="18" charset="0"/>
              </a:rPr>
              <a:t>使用免疫抑制剂、肿瘤化疗的患者</a:t>
            </a:r>
            <a:endParaRPr lang="en-US" altLang="zh-CN" sz="2600" dirty="0">
              <a:latin typeface="Times New Roman" panose="02020603050405020304" pitchFamily="18" charset="0"/>
              <a:ea typeface="+mj-ea"/>
              <a:cs typeface="Times New Roman" panose="02020603050405020304" pitchFamily="18" charset="0"/>
            </a:endParaRPr>
          </a:p>
          <a:p>
            <a:pPr marL="457200" lvl="1" indent="-457200" eaLnBrk="1" hangingPunct="1">
              <a:lnSpc>
                <a:spcPct val="150000"/>
              </a:lnSpc>
              <a:buClr>
                <a:srgbClr val="FF0000"/>
              </a:buClr>
              <a:buFont typeface="Wingdings" panose="05000000000000000000" pitchFamily="2" charset="2"/>
              <a:buChar char="p"/>
            </a:pPr>
            <a:r>
              <a:rPr lang="zh-CN" altLang="en-US" sz="3200" dirty="0">
                <a:latin typeface="Times New Roman" panose="02020603050405020304" pitchFamily="18" charset="0"/>
                <a:ea typeface="+mj-ea"/>
                <a:cs typeface="Times New Roman" panose="02020603050405020304" pitchFamily="18" charset="0"/>
              </a:rPr>
              <a:t>腹泻以水泻为主或软便不成形，＞</a:t>
            </a:r>
            <a:r>
              <a:rPr lang="en-US" altLang="zh-CN" sz="3200" dirty="0">
                <a:latin typeface="Times New Roman" panose="02020603050405020304" pitchFamily="18" charset="0"/>
                <a:ea typeface="+mj-ea"/>
                <a:cs typeface="Times New Roman" panose="02020603050405020304" pitchFamily="18" charset="0"/>
              </a:rPr>
              <a:t>3</a:t>
            </a:r>
            <a:r>
              <a:rPr lang="zh-CN" altLang="en-US" sz="3200" dirty="0">
                <a:latin typeface="Times New Roman" panose="02020603050405020304" pitchFamily="18" charset="0"/>
                <a:ea typeface="+mj-ea"/>
                <a:cs typeface="Times New Roman" panose="02020603050405020304" pitchFamily="18" charset="0"/>
              </a:rPr>
              <a:t>次</a:t>
            </a:r>
            <a:r>
              <a:rPr lang="en-US" altLang="zh-CN" sz="3200" dirty="0">
                <a:latin typeface="Times New Roman" panose="02020603050405020304" pitchFamily="18" charset="0"/>
                <a:ea typeface="+mj-ea"/>
                <a:cs typeface="Times New Roman" panose="02020603050405020304" pitchFamily="18" charset="0"/>
              </a:rPr>
              <a:t>/</a:t>
            </a:r>
            <a:r>
              <a:rPr lang="zh-CN" altLang="en-US" sz="3200" dirty="0">
                <a:latin typeface="Times New Roman" panose="02020603050405020304" pitchFamily="18" charset="0"/>
                <a:ea typeface="+mj-ea"/>
                <a:cs typeface="Times New Roman" panose="02020603050405020304" pitchFamily="18" charset="0"/>
              </a:rPr>
              <a:t>日，</a:t>
            </a:r>
            <a:r>
              <a:rPr lang="en-US" altLang="zh-CN" sz="3200" dirty="0">
                <a:latin typeface="Times New Roman" panose="02020603050405020304" pitchFamily="18" charset="0"/>
                <a:ea typeface="+mj-ea"/>
                <a:cs typeface="Times New Roman" panose="02020603050405020304" pitchFamily="18" charset="0"/>
              </a:rPr>
              <a:t>2</a:t>
            </a:r>
            <a:r>
              <a:rPr lang="zh-CN" altLang="en-US" sz="3200" dirty="0">
                <a:latin typeface="Times New Roman" panose="02020603050405020304" pitchFamily="18" charset="0"/>
                <a:ea typeface="+mj-ea"/>
                <a:cs typeface="Times New Roman" panose="02020603050405020304" pitchFamily="18" charset="0"/>
              </a:rPr>
              <a:t>天以上</a:t>
            </a:r>
            <a:endParaRPr lang="en-US" altLang="zh-CN" sz="3200" dirty="0">
              <a:latin typeface="Times New Roman" panose="02020603050405020304" pitchFamily="18" charset="0"/>
              <a:ea typeface="+mj-ea"/>
              <a:cs typeface="Times New Roman" panose="02020603050405020304" pitchFamily="18" charset="0"/>
            </a:endParaRPr>
          </a:p>
          <a:p>
            <a:pPr marL="457200" lvl="1" indent="-457200" eaLnBrk="1" hangingPunct="1">
              <a:lnSpc>
                <a:spcPct val="150000"/>
              </a:lnSpc>
              <a:buClr>
                <a:srgbClr val="FF0000"/>
              </a:buClr>
              <a:buFont typeface="Wingdings" panose="05000000000000000000" pitchFamily="2" charset="2"/>
              <a:buChar char="p"/>
            </a:pPr>
            <a:r>
              <a:rPr lang="zh-CN" altLang="en-US" sz="3200" dirty="0">
                <a:latin typeface="Times New Roman" panose="02020603050405020304" pitchFamily="18" charset="0"/>
                <a:ea typeface="+mj-ea"/>
                <a:cs typeface="Times New Roman" panose="02020603050405020304" pitchFamily="18" charset="0"/>
              </a:rPr>
              <a:t>少数人或有便秘</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53572"/>
    </mc:Choice>
    <mc:Fallback xmlns="">
      <p:transition advTm="53572"/>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11560" y="908720"/>
            <a:ext cx="8229600" cy="5112568"/>
          </a:xfrm>
        </p:spPr>
        <p:txBody>
          <a:bodyPr>
            <a:normAutofit/>
          </a:bodyPr>
          <a:lstStyle/>
          <a:p>
            <a:pPr marL="0" indent="0">
              <a:lnSpc>
                <a:spcPct val="150000"/>
              </a:lnSpc>
              <a:buClr>
                <a:srgbClr val="FF0000"/>
              </a:buClr>
              <a:buNone/>
            </a:pPr>
            <a:r>
              <a:rPr lang="zh-CN" altLang="en-US" dirty="0">
                <a:solidFill>
                  <a:srgbClr val="FFFF00"/>
                </a:solidFill>
                <a:latin typeface="+mj-ea"/>
                <a:ea typeface="+mj-ea"/>
              </a:rPr>
              <a:t>粪标本检查</a:t>
            </a:r>
            <a:endParaRPr lang="en-US" altLang="zh-CN" dirty="0">
              <a:solidFill>
                <a:srgbClr val="FFFF00"/>
              </a:solidFill>
              <a:latin typeface="+mj-ea"/>
              <a:ea typeface="+mj-ea"/>
            </a:endParaRPr>
          </a:p>
          <a:p>
            <a:pPr>
              <a:lnSpc>
                <a:spcPct val="150000"/>
              </a:lnSpc>
              <a:spcBef>
                <a:spcPts val="0"/>
              </a:spcBef>
              <a:buClr>
                <a:srgbClr val="FF0000"/>
              </a:buClr>
              <a:buFont typeface="Wingdings" panose="05000000000000000000" pitchFamily="2" charset="2"/>
              <a:buChar char="p"/>
            </a:pPr>
            <a:r>
              <a:rPr lang="zh-CN" altLang="en-US" sz="2800" dirty="0">
                <a:latin typeface="+mj-ea"/>
                <a:ea typeface="+mj-ea"/>
              </a:rPr>
              <a:t>可无特定致病菌</a:t>
            </a:r>
            <a:endParaRPr lang="en-US" altLang="zh-CN" sz="2800" dirty="0">
              <a:latin typeface="+mj-ea"/>
              <a:ea typeface="+mj-ea"/>
            </a:endParaRPr>
          </a:p>
          <a:p>
            <a:pPr>
              <a:lnSpc>
                <a:spcPct val="150000"/>
              </a:lnSpc>
              <a:spcBef>
                <a:spcPts val="0"/>
              </a:spcBef>
              <a:buClr>
                <a:srgbClr val="FF0000"/>
              </a:buClr>
              <a:buFont typeface="Wingdings" panose="05000000000000000000" pitchFamily="2" charset="2"/>
              <a:buChar char="p"/>
            </a:pPr>
            <a:r>
              <a:rPr lang="zh-CN" altLang="en-US" sz="2800" dirty="0">
                <a:latin typeface="+mj-ea"/>
                <a:ea typeface="+mj-ea"/>
              </a:rPr>
              <a:t>菌群失调</a:t>
            </a:r>
            <a:endParaRPr lang="en-US" altLang="zh-CN" sz="2800" dirty="0">
              <a:latin typeface="+mj-ea"/>
              <a:ea typeface="+mj-ea"/>
            </a:endParaRPr>
          </a:p>
          <a:p>
            <a:pPr marL="0" indent="0">
              <a:lnSpc>
                <a:spcPct val="150000"/>
              </a:lnSpc>
              <a:buClr>
                <a:srgbClr val="FF0000"/>
              </a:buClr>
              <a:buNone/>
            </a:pPr>
            <a:r>
              <a:rPr lang="zh-CN" altLang="en-US" dirty="0">
                <a:solidFill>
                  <a:srgbClr val="FFFF00"/>
                </a:solidFill>
                <a:latin typeface="+mj-ea"/>
                <a:ea typeface="+mj-ea"/>
              </a:rPr>
              <a:t>病理改变</a:t>
            </a:r>
            <a:endParaRPr lang="en-US" altLang="zh-CN" dirty="0">
              <a:solidFill>
                <a:srgbClr val="FFFF00"/>
              </a:solidFill>
              <a:latin typeface="+mj-ea"/>
              <a:ea typeface="+mj-ea"/>
            </a:endParaRPr>
          </a:p>
          <a:p>
            <a:pPr>
              <a:lnSpc>
                <a:spcPct val="150000"/>
              </a:lnSpc>
              <a:buClr>
                <a:srgbClr val="FF0000"/>
              </a:buClr>
              <a:buFont typeface="Wingdings" panose="05000000000000000000" pitchFamily="2" charset="2"/>
              <a:buChar char="p"/>
            </a:pPr>
            <a:r>
              <a:rPr lang="zh-CN" altLang="en-US" sz="2600" dirty="0">
                <a:latin typeface="+mj-ea"/>
                <a:ea typeface="+mj-ea"/>
              </a:rPr>
              <a:t>可见结肠或直肠有充血、水肿和不同程度、大小不等的炎症区域</a:t>
            </a:r>
          </a:p>
          <a:p>
            <a:pPr>
              <a:lnSpc>
                <a:spcPct val="150000"/>
              </a:lnSpc>
              <a:buClr>
                <a:srgbClr val="FF0000"/>
              </a:buClr>
              <a:buFont typeface="Wingdings" panose="05000000000000000000" pitchFamily="2" charset="2"/>
              <a:buChar char="p"/>
            </a:pPr>
            <a:r>
              <a:rPr lang="zh-CN" altLang="en-US" sz="2600" dirty="0">
                <a:latin typeface="+mj-ea"/>
                <a:ea typeface="+mj-ea"/>
              </a:rPr>
              <a:t>金黄色葡萄球菌性肠炎好发部位为回肠末端</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5615"/>
    </mc:Choice>
    <mc:Fallback xmlns="">
      <p:transition advTm="35615"/>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28448" y="836712"/>
            <a:ext cx="7776000" cy="1143000"/>
          </a:xfrm>
        </p:spPr>
        <p:txBody>
          <a:bodyPr/>
          <a:lstStyle/>
          <a:p>
            <a:pPr eaLnBrk="1" hangingPunct="1"/>
            <a:r>
              <a:rPr lang="en-US" altLang="zh-CN" dirty="0">
                <a:solidFill>
                  <a:srgbClr val="FFFF00"/>
                </a:solidFill>
              </a:rPr>
              <a:t>PMC</a:t>
            </a:r>
            <a:r>
              <a:rPr lang="zh-CN" altLang="en-US" dirty="0">
                <a:solidFill>
                  <a:srgbClr val="FFFF00"/>
                </a:solidFill>
              </a:rPr>
              <a:t>的临床表现</a:t>
            </a:r>
          </a:p>
        </p:txBody>
      </p:sp>
      <p:sp>
        <p:nvSpPr>
          <p:cNvPr id="30723" name="Rectangle 3"/>
          <p:cNvSpPr>
            <a:spLocks noGrp="1" noChangeArrowheads="1"/>
          </p:cNvSpPr>
          <p:nvPr>
            <p:ph idx="1"/>
          </p:nvPr>
        </p:nvSpPr>
        <p:spPr>
          <a:xfrm>
            <a:off x="457200" y="1999381"/>
            <a:ext cx="8229600" cy="4525963"/>
          </a:xfrm>
        </p:spPr>
        <p:txBody>
          <a:bodyPr>
            <a:normAutofit/>
          </a:bodyPr>
          <a:lstStyle/>
          <a:p>
            <a:pPr>
              <a:buClr>
                <a:srgbClr val="FF0000"/>
              </a:buClr>
              <a:buFont typeface="Wingdings" panose="05000000000000000000" pitchFamily="2" charset="2"/>
              <a:buChar char="p"/>
            </a:pPr>
            <a:r>
              <a:rPr lang="zh-CN" altLang="en-US" sz="2800" dirty="0">
                <a:latin typeface="+mj-ea"/>
                <a:ea typeface="+mj-ea"/>
              </a:rPr>
              <a:t>轻症：稀软便或水样便，数次</a:t>
            </a:r>
            <a:r>
              <a:rPr lang="en-US" altLang="zh-CN" sz="2800" dirty="0">
                <a:latin typeface="+mj-ea"/>
                <a:ea typeface="+mj-ea"/>
              </a:rPr>
              <a:t>/</a:t>
            </a:r>
            <a:r>
              <a:rPr lang="zh-CN" altLang="en-US" sz="2800" dirty="0">
                <a:latin typeface="+mj-ea"/>
                <a:ea typeface="+mj-ea"/>
              </a:rPr>
              <a:t>日</a:t>
            </a:r>
          </a:p>
          <a:p>
            <a:pPr eaLnBrk="1" hangingPunct="1">
              <a:buClr>
                <a:srgbClr val="FF0000"/>
              </a:buClr>
              <a:buFont typeface="Wingdings" panose="05000000000000000000" pitchFamily="2" charset="2"/>
              <a:buChar char="p"/>
            </a:pPr>
            <a:r>
              <a:rPr lang="zh-CN" altLang="en-US" sz="2800" dirty="0">
                <a:latin typeface="+mj-ea"/>
                <a:ea typeface="+mj-ea"/>
              </a:rPr>
              <a:t>中</a:t>
            </a:r>
            <a:r>
              <a:rPr lang="en-US" altLang="zh-CN" sz="2800" dirty="0">
                <a:latin typeface="+mj-ea"/>
                <a:ea typeface="+mj-ea"/>
              </a:rPr>
              <a:t>-</a:t>
            </a:r>
            <a:r>
              <a:rPr lang="zh-CN" altLang="en-US" sz="2800" dirty="0">
                <a:latin typeface="+mj-ea"/>
                <a:ea typeface="+mj-ea"/>
              </a:rPr>
              <a:t>重症：蛋白样或膜样便，每日可达数十次，粪便量可达数千毫升，腹胀剧烈腹痛，甚至发生肠麻痹、严重脱水、电解质紊乱、低蛋白血症，发热</a:t>
            </a:r>
            <a:r>
              <a:rPr lang="en-US" altLang="zh-CN" sz="2800" dirty="0">
                <a:latin typeface="+mj-ea"/>
                <a:ea typeface="+mj-ea"/>
              </a:rPr>
              <a:t>(38~39℃)</a:t>
            </a:r>
            <a:r>
              <a:rPr lang="zh-CN" altLang="en-US" sz="2800" dirty="0">
                <a:latin typeface="+mj-ea"/>
                <a:ea typeface="+mj-ea"/>
              </a:rPr>
              <a:t>，白细胞升高</a:t>
            </a:r>
          </a:p>
          <a:p>
            <a:pPr eaLnBrk="1" hangingPunct="1">
              <a:buClr>
                <a:srgbClr val="FF0000"/>
              </a:buClr>
              <a:buFont typeface="Wingdings" panose="05000000000000000000" pitchFamily="2" charset="2"/>
              <a:buChar char="p"/>
            </a:pPr>
            <a:r>
              <a:rPr lang="zh-CN" altLang="en-US" sz="2800" dirty="0">
                <a:latin typeface="+mj-ea"/>
                <a:ea typeface="+mj-ea"/>
              </a:rPr>
              <a:t>有时无腹泻而表现为发热，右下腹疼痛，类似阑尾炎</a:t>
            </a:r>
          </a:p>
          <a:p>
            <a:pPr eaLnBrk="1" hangingPunct="1">
              <a:buClr>
                <a:srgbClr val="FF0000"/>
              </a:buClr>
              <a:buFont typeface="Wingdings" panose="05000000000000000000" pitchFamily="2" charset="2"/>
              <a:buChar char="p"/>
            </a:pPr>
            <a:r>
              <a:rPr lang="zh-CN" altLang="en-US" sz="2800" dirty="0">
                <a:latin typeface="+mj-ea"/>
                <a:ea typeface="+mj-ea"/>
              </a:rPr>
              <a:t>严重时出现中毒性休克</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82314"/>
    </mc:Choice>
    <mc:Fallback xmlns="">
      <p:transition advTm="8231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1143000" y="4724400"/>
            <a:ext cx="649743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algn="just" eaLnBrk="1" hangingPunct="1">
              <a:buClr>
                <a:srgbClr val="FF0000"/>
              </a:buClr>
              <a:buNone/>
            </a:pPr>
            <a:r>
              <a:rPr lang="zh-CN" altLang="en-US" sz="2200" dirty="0">
                <a:solidFill>
                  <a:srgbClr val="FFFF00"/>
                </a:solidFill>
                <a:latin typeface="+mj-ea"/>
                <a:ea typeface="+mj-ea"/>
              </a:rPr>
              <a:t>伪膜性肠炎在结肠镜下可轻重不一</a:t>
            </a:r>
            <a:r>
              <a:rPr lang="zh-CN" altLang="en-US" sz="2200" dirty="0">
                <a:latin typeface="+mj-ea"/>
                <a:ea typeface="+mj-ea"/>
              </a:rPr>
              <a:t>：重症</a:t>
            </a:r>
            <a:r>
              <a:rPr lang="en-US" altLang="zh-CN" sz="2200" dirty="0">
                <a:latin typeface="+mj-ea"/>
                <a:ea typeface="+mj-ea"/>
              </a:rPr>
              <a:t>(</a:t>
            </a:r>
            <a:r>
              <a:rPr lang="zh-CN" altLang="en-US" sz="2200" dirty="0">
                <a:latin typeface="+mj-ea"/>
                <a:ea typeface="+mj-ea"/>
              </a:rPr>
              <a:t>典型</a:t>
            </a:r>
            <a:r>
              <a:rPr lang="en-US" altLang="zh-CN" sz="2200" dirty="0">
                <a:latin typeface="+mj-ea"/>
                <a:ea typeface="+mj-ea"/>
              </a:rPr>
              <a:t>)</a:t>
            </a:r>
            <a:r>
              <a:rPr lang="zh-CN" altLang="en-US" sz="2200" dirty="0">
                <a:latin typeface="+mj-ea"/>
                <a:ea typeface="+mj-ea"/>
              </a:rPr>
              <a:t>时结肠可覆盖蛋白色、斑状或地图状伪膜，直径约</a:t>
            </a:r>
            <a:r>
              <a:rPr lang="en-US" altLang="zh-CN" sz="2200" dirty="0">
                <a:latin typeface="+mj-ea"/>
                <a:ea typeface="+mj-ea"/>
              </a:rPr>
              <a:t>2~5mm</a:t>
            </a:r>
            <a:r>
              <a:rPr lang="zh-CN" altLang="en-US" sz="2200" dirty="0">
                <a:latin typeface="+mj-ea"/>
                <a:ea typeface="+mj-ea"/>
              </a:rPr>
              <a:t>；伪膜一般以直肠、结肠多见，可见大片水肿、出血、炎症，以及坏死、脱落、溃疡面，甚至穿孔引起腹膜炎。</a:t>
            </a:r>
          </a:p>
        </p:txBody>
      </p:sp>
      <p:pic>
        <p:nvPicPr>
          <p:cNvPr id="327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88445"/>
            <a:ext cx="3310508" cy="304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1388445"/>
            <a:ext cx="3189303" cy="304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墨迹 8"/>
          <p:cNvSpPr/>
          <p:nvPr/>
        </p:nvSpPr>
        <p:spPr bwMode="auto">
          <a:xfrm>
            <a:off x="1716840" y="3067920"/>
            <a:ext cx="5031000" cy="1410840"/>
          </a:xfrm>
        </p:spPr>
      </p:sp>
    </p:spTree>
  </p:cSld>
  <p:clrMapOvr>
    <a:masterClrMapping/>
  </p:clrMapOvr>
  <mc:AlternateContent xmlns:mc="http://schemas.openxmlformats.org/markup-compatibility/2006" xmlns:p14="http://schemas.microsoft.com/office/powerpoint/2010/main">
    <mc:Choice Requires="p14">
      <p:transition p14:dur="0" advTm="37282"/>
    </mc:Choice>
    <mc:Fallback xmlns="">
      <p:transition advTm="37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7" name="图片 7" descr="伪膜性肠炎 肠镜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653" y="1443388"/>
            <a:ext cx="3191915" cy="292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emb_150_9_000288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608" y="1443388"/>
            <a:ext cx="3301776" cy="292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墨迹 9"/>
          <p:cNvSpPr/>
          <p:nvPr/>
        </p:nvSpPr>
        <p:spPr bwMode="auto">
          <a:xfrm>
            <a:off x="5302800" y="1614600"/>
            <a:ext cx="2915280" cy="2872800"/>
          </a:xfrm>
        </p:spPr>
      </p:sp>
      <p:sp>
        <p:nvSpPr>
          <p:cNvPr id="9" name="Text Box 6"/>
          <p:cNvSpPr txBox="1">
            <a:spLocks noChangeArrowheads="1"/>
          </p:cNvSpPr>
          <p:nvPr/>
        </p:nvSpPr>
        <p:spPr bwMode="auto">
          <a:xfrm>
            <a:off x="1198766" y="4572000"/>
            <a:ext cx="649743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algn="just" eaLnBrk="1" hangingPunct="1">
              <a:buClr>
                <a:srgbClr val="FF0000"/>
              </a:buClr>
              <a:buNone/>
            </a:pPr>
            <a:r>
              <a:rPr lang="zh-CN" altLang="en-US" sz="2200" dirty="0">
                <a:solidFill>
                  <a:srgbClr val="FFFF00"/>
                </a:solidFill>
                <a:latin typeface="+mj-ea"/>
                <a:ea typeface="+mj-ea"/>
              </a:rPr>
              <a:t>伪膜性肠炎在结肠镜下可轻重不一</a:t>
            </a:r>
            <a:r>
              <a:rPr lang="zh-CN" altLang="en-US" sz="2200" dirty="0">
                <a:latin typeface="+mj-ea"/>
                <a:ea typeface="+mj-ea"/>
              </a:rPr>
              <a:t>：重症</a:t>
            </a:r>
            <a:r>
              <a:rPr lang="en-US" altLang="zh-CN" sz="2200" dirty="0">
                <a:latin typeface="+mj-ea"/>
                <a:ea typeface="+mj-ea"/>
              </a:rPr>
              <a:t>(</a:t>
            </a:r>
            <a:r>
              <a:rPr lang="zh-CN" altLang="en-US" sz="2200" dirty="0">
                <a:latin typeface="+mj-ea"/>
                <a:ea typeface="+mj-ea"/>
              </a:rPr>
              <a:t>典型</a:t>
            </a:r>
            <a:r>
              <a:rPr lang="en-US" altLang="zh-CN" sz="2200" dirty="0">
                <a:latin typeface="+mj-ea"/>
                <a:ea typeface="+mj-ea"/>
              </a:rPr>
              <a:t>)</a:t>
            </a:r>
            <a:r>
              <a:rPr lang="zh-CN" altLang="en-US" sz="2200" dirty="0">
                <a:latin typeface="+mj-ea"/>
                <a:ea typeface="+mj-ea"/>
              </a:rPr>
              <a:t>时结肠可覆盖蛋白色、斑状或地图状伪膜，直径约</a:t>
            </a:r>
            <a:r>
              <a:rPr lang="en-US" altLang="zh-CN" sz="2200" dirty="0">
                <a:latin typeface="+mj-ea"/>
                <a:ea typeface="+mj-ea"/>
              </a:rPr>
              <a:t>2~5mm</a:t>
            </a:r>
            <a:r>
              <a:rPr lang="zh-CN" altLang="en-US" sz="2200" dirty="0">
                <a:latin typeface="+mj-ea"/>
                <a:ea typeface="+mj-ea"/>
              </a:rPr>
              <a:t>；伪膜一般以直肠、结肠多见，可见大片水肿、出血、炎症，以及坏死、脱落、溃疡面，甚至穿孔引起腹膜炎。</a:t>
            </a:r>
          </a:p>
        </p:txBody>
      </p:sp>
    </p:spTree>
  </p:cSld>
  <p:clrMapOvr>
    <a:masterClrMapping/>
  </p:clrMapOvr>
  <mc:AlternateContent xmlns:mc="http://schemas.openxmlformats.org/markup-compatibility/2006" xmlns:p14="http://schemas.microsoft.com/office/powerpoint/2010/main">
    <mc:Choice Requires="p14">
      <p:transition p14:dur="0" advTm="12939"/>
    </mc:Choice>
    <mc:Fallback xmlns="">
      <p:transition advTm="12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md type="call" cmd="playFrom(0.0)">
                                      <p:cBhvr>
                                        <p:cTn id="7"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49263" y="1981200"/>
            <a:ext cx="3529012" cy="1803400"/>
          </a:xfrm>
          <a:prstGeom prst="rect">
            <a:avLst/>
          </a:prstGeom>
          <a:solidFill>
            <a:srgbClr val="EAEAEA"/>
          </a:solidFill>
          <a:ln w="38100">
            <a:solidFill>
              <a:schemeClr val="accent2"/>
            </a:solidFill>
            <a:miter lim="800000"/>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lang="en-US" altLang="zh-CN" sz="2000">
                <a:solidFill>
                  <a:srgbClr val="CC3300"/>
                </a:solidFill>
                <a:latin typeface="Arial" panose="020B0604020202020204" pitchFamily="34" charset="0"/>
                <a:ea typeface="黑体" panose="02010609060101010101" pitchFamily="49" charset="-122"/>
              </a:rPr>
              <a:t>A.</a:t>
            </a:r>
            <a:r>
              <a:rPr lang="zh-CN" altLang="en-US" sz="2000">
                <a:solidFill>
                  <a:srgbClr val="CC3300"/>
                </a:solidFill>
                <a:latin typeface="Arial" panose="020B0604020202020204" pitchFamily="34" charset="0"/>
                <a:ea typeface="黑体" panose="02010609060101010101" pitchFamily="49" charset="-122"/>
              </a:rPr>
              <a:t>功能性食管病（</a:t>
            </a:r>
            <a:r>
              <a:rPr lang="en-US" altLang="zh-CN" sz="2000">
                <a:solidFill>
                  <a:srgbClr val="CC3300"/>
                </a:solidFill>
                <a:latin typeface="Arial" panose="020B0604020202020204" pitchFamily="34" charset="0"/>
                <a:ea typeface="黑体" panose="02010609060101010101" pitchFamily="49" charset="-122"/>
              </a:rPr>
              <a:t>4</a:t>
            </a:r>
            <a:r>
              <a:rPr lang="zh-CN" altLang="en-US" sz="2000">
                <a:solidFill>
                  <a:srgbClr val="CC3300"/>
                </a:solidFill>
                <a:latin typeface="Arial" panose="020B0604020202020204" pitchFamily="34" charset="0"/>
                <a:ea typeface="黑体" panose="02010609060101010101" pitchFamily="49" charset="-122"/>
              </a:rPr>
              <a:t>）</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A1.</a:t>
            </a:r>
            <a:r>
              <a:rPr kumimoji="1" lang="zh-CN" altLang="en-US" sz="1800" b="0">
                <a:solidFill>
                  <a:srgbClr val="000066"/>
                </a:solidFill>
                <a:latin typeface="Arial" panose="020B0604020202020204" pitchFamily="34" charset="0"/>
                <a:ea typeface="黑体" panose="02010609060101010101" pitchFamily="49" charset="-122"/>
              </a:rPr>
              <a:t>功能性烧心</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A2.</a:t>
            </a:r>
            <a:r>
              <a:rPr kumimoji="1" lang="zh-CN" altLang="en-US" sz="1800" b="0">
                <a:solidFill>
                  <a:srgbClr val="000066"/>
                </a:solidFill>
                <a:latin typeface="Arial" panose="020B0604020202020204" pitchFamily="34" charset="0"/>
                <a:ea typeface="黑体" panose="02010609060101010101" pitchFamily="49" charset="-122"/>
              </a:rPr>
              <a:t>功能性食管源性胸痛</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A3.</a:t>
            </a:r>
            <a:r>
              <a:rPr kumimoji="1" lang="zh-CN" altLang="en-US" sz="1800" b="0">
                <a:solidFill>
                  <a:srgbClr val="000066"/>
                </a:solidFill>
                <a:latin typeface="Arial" panose="020B0604020202020204" pitchFamily="34" charset="0"/>
                <a:ea typeface="黑体" panose="02010609060101010101" pitchFamily="49" charset="-122"/>
              </a:rPr>
              <a:t>功能性吞咽困难</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A4.</a:t>
            </a:r>
            <a:r>
              <a:rPr kumimoji="1" lang="zh-CN" altLang="en-US" sz="1800" b="0">
                <a:solidFill>
                  <a:srgbClr val="000066"/>
                </a:solidFill>
                <a:latin typeface="Arial" panose="020B0604020202020204" pitchFamily="34" charset="0"/>
                <a:ea typeface="黑体" panose="02010609060101010101" pitchFamily="49" charset="-122"/>
              </a:rPr>
              <a:t>癔球症</a:t>
            </a:r>
          </a:p>
        </p:txBody>
      </p:sp>
      <p:sp>
        <p:nvSpPr>
          <p:cNvPr id="20483" name="Rectangle 3"/>
          <p:cNvSpPr>
            <a:spLocks noChangeArrowheads="1"/>
          </p:cNvSpPr>
          <p:nvPr/>
        </p:nvSpPr>
        <p:spPr bwMode="auto">
          <a:xfrm>
            <a:off x="449263" y="3962400"/>
            <a:ext cx="3529012" cy="2443163"/>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kumimoji="1" lang="en-US" altLang="zh-CN" sz="2000">
                <a:solidFill>
                  <a:srgbClr val="CC3300"/>
                </a:solidFill>
                <a:latin typeface="Arial" panose="020B0604020202020204" pitchFamily="34" charset="0"/>
                <a:ea typeface="黑体" panose="02010609060101010101" pitchFamily="49" charset="-122"/>
              </a:rPr>
              <a:t>B.</a:t>
            </a:r>
            <a:r>
              <a:rPr kumimoji="1" lang="en-US" altLang="zh-CN" sz="1800">
                <a:solidFill>
                  <a:srgbClr val="CC3300"/>
                </a:solidFill>
                <a:latin typeface="黑体" panose="02010609060101010101" pitchFamily="49" charset="-122"/>
                <a:ea typeface="黑体" panose="02010609060101010101" pitchFamily="49" charset="-122"/>
              </a:rPr>
              <a:t> </a:t>
            </a:r>
            <a:r>
              <a:rPr kumimoji="1" lang="zh-CN" altLang="en-US" sz="1800">
                <a:solidFill>
                  <a:srgbClr val="CC3300"/>
                </a:solidFill>
                <a:latin typeface="黑体" panose="02010609060101010101" pitchFamily="49" charset="-122"/>
                <a:ea typeface="黑体" panose="02010609060101010101" pitchFamily="49" charset="-122"/>
              </a:rPr>
              <a:t>功能性胃十二指肠病</a:t>
            </a:r>
            <a:r>
              <a:rPr kumimoji="1" lang="zh-CN" altLang="en-US" sz="1800">
                <a:solidFill>
                  <a:schemeClr val="accent2"/>
                </a:solidFill>
                <a:latin typeface="Arial" panose="020B0604020202020204" pitchFamily="34" charset="0"/>
              </a:rPr>
              <a:t> </a:t>
            </a:r>
            <a:r>
              <a:rPr kumimoji="1" lang="zh-CN" altLang="en-US" sz="1800">
                <a:solidFill>
                  <a:srgbClr val="CC3300"/>
                </a:solidFill>
                <a:latin typeface="Arial" panose="020B0604020202020204" pitchFamily="34" charset="0"/>
              </a:rPr>
              <a:t>（</a:t>
            </a:r>
            <a:r>
              <a:rPr kumimoji="1" lang="en-US" altLang="zh-CN" sz="1800">
                <a:solidFill>
                  <a:srgbClr val="CC3300"/>
                </a:solidFill>
                <a:latin typeface="Arial" panose="020B0604020202020204" pitchFamily="34" charset="0"/>
              </a:rPr>
              <a:t>8</a:t>
            </a:r>
            <a:r>
              <a:rPr kumimoji="1" lang="zh-CN" altLang="en-US" sz="1800">
                <a:solidFill>
                  <a:srgbClr val="CC3300"/>
                </a:solidFill>
                <a:latin typeface="Arial" panose="020B0604020202020204" pitchFamily="34" charset="0"/>
              </a:rPr>
              <a:t>）</a:t>
            </a:r>
            <a:endParaRPr kumimoji="1" lang="zh-CN" altLang="en-US" sz="2400">
              <a:solidFill>
                <a:srgbClr val="CC3300"/>
              </a:solidFill>
              <a:latin typeface="Arial" panose="020B0604020202020204" pitchFamily="34" charset="0"/>
              <a:ea typeface="黑体" panose="02010609060101010101" pitchFamily="49" charset="-122"/>
            </a:endParaRP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B1.  </a:t>
            </a:r>
            <a:r>
              <a:rPr kumimoji="1" lang="zh-CN" altLang="en-US" sz="1800" b="0">
                <a:solidFill>
                  <a:srgbClr val="000066"/>
                </a:solidFill>
                <a:latin typeface="Arial" panose="020B0604020202020204" pitchFamily="34" charset="0"/>
                <a:ea typeface="黑体" panose="02010609060101010101" pitchFamily="49" charset="-122"/>
              </a:rPr>
              <a:t>功能性消化不良</a:t>
            </a:r>
            <a:r>
              <a:rPr kumimoji="1" lang="en-US" altLang="zh-CN" sz="1800" b="0">
                <a:solidFill>
                  <a:srgbClr val="000066"/>
                </a:solidFill>
                <a:latin typeface="Arial" panose="020B0604020202020204" pitchFamily="34" charset="0"/>
                <a:ea typeface="黑体" panose="02010609060101010101" pitchFamily="49" charset="-122"/>
              </a:rPr>
              <a:t>- </a:t>
            </a:r>
            <a:r>
              <a:rPr kumimoji="1" lang="zh-CN" altLang="en-US" sz="1800" b="0">
                <a:solidFill>
                  <a:srgbClr val="000066"/>
                </a:solidFill>
                <a:latin typeface="Arial" panose="020B0604020202020204" pitchFamily="34" charset="0"/>
                <a:ea typeface="黑体" panose="02010609060101010101" pitchFamily="49" charset="-122"/>
              </a:rPr>
              <a:t>餐后、上腹痛</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B2.  </a:t>
            </a:r>
            <a:r>
              <a:rPr kumimoji="1" lang="zh-CN" altLang="en-US" sz="1800" b="0">
                <a:solidFill>
                  <a:srgbClr val="000066"/>
                </a:solidFill>
                <a:latin typeface="Arial" panose="020B0604020202020204" pitchFamily="34" charset="0"/>
                <a:ea typeface="黑体" panose="02010609060101010101" pitchFamily="49" charset="-122"/>
              </a:rPr>
              <a:t>功能性嗳气症 </a:t>
            </a:r>
            <a:r>
              <a:rPr kumimoji="1" lang="en-US" altLang="zh-CN" sz="1800" b="0">
                <a:solidFill>
                  <a:srgbClr val="000066"/>
                </a:solidFill>
                <a:latin typeface="Arial" panose="020B0604020202020204" pitchFamily="34" charset="0"/>
                <a:ea typeface="黑体" panose="02010609060101010101" pitchFamily="49" charset="-122"/>
              </a:rPr>
              <a:t>- </a:t>
            </a:r>
            <a:r>
              <a:rPr kumimoji="1" lang="zh-CN" altLang="en-US" sz="1800" b="0">
                <a:solidFill>
                  <a:srgbClr val="000066"/>
                </a:solidFill>
                <a:latin typeface="Arial" panose="020B0604020202020204" pitchFamily="34" charset="0"/>
                <a:ea typeface="黑体" panose="02010609060101010101" pitchFamily="49" charset="-122"/>
              </a:rPr>
              <a:t>吞气症  非特异性 </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B3.  </a:t>
            </a:r>
            <a:r>
              <a:rPr kumimoji="1" lang="zh-CN" altLang="en-US" sz="1800" b="0">
                <a:solidFill>
                  <a:srgbClr val="000066"/>
                </a:solidFill>
                <a:latin typeface="Arial" panose="020B0604020202020204" pitchFamily="34" charset="0"/>
                <a:ea typeface="黑体" panose="02010609060101010101" pitchFamily="49" charset="-122"/>
              </a:rPr>
              <a:t>功能性恶心和呕吐症 </a:t>
            </a:r>
            <a:r>
              <a:rPr kumimoji="1" lang="en-US" altLang="zh-CN" sz="1800" b="0">
                <a:solidFill>
                  <a:srgbClr val="000066"/>
                </a:solidFill>
                <a:latin typeface="Arial" panose="020B0604020202020204" pitchFamily="34" charset="0"/>
                <a:ea typeface="黑体" panose="02010609060101010101" pitchFamily="49" charset="-122"/>
              </a:rPr>
              <a:t>- </a:t>
            </a:r>
            <a:r>
              <a:rPr kumimoji="1" lang="zh-CN" altLang="en-US" sz="1800" b="0">
                <a:solidFill>
                  <a:srgbClr val="000066"/>
                </a:solidFill>
                <a:latin typeface="Arial" panose="020B0604020202020204" pitchFamily="34" charset="0"/>
                <a:ea typeface="黑体" panose="02010609060101010101" pitchFamily="49" charset="-122"/>
              </a:rPr>
              <a:t>特发性、功能性、周期性</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B4.  </a:t>
            </a:r>
            <a:r>
              <a:rPr kumimoji="1" lang="zh-CN" altLang="en-US" sz="1800" b="0">
                <a:solidFill>
                  <a:srgbClr val="000066"/>
                </a:solidFill>
                <a:latin typeface="Arial" panose="020B0604020202020204" pitchFamily="34" charset="0"/>
                <a:ea typeface="黑体" panose="02010609060101010101" pitchFamily="49" charset="-122"/>
              </a:rPr>
              <a:t>成人反刍综合征</a:t>
            </a:r>
          </a:p>
        </p:txBody>
      </p:sp>
      <p:sp>
        <p:nvSpPr>
          <p:cNvPr id="20484" name="Rectangle 4"/>
          <p:cNvSpPr>
            <a:spLocks noChangeArrowheads="1"/>
          </p:cNvSpPr>
          <p:nvPr/>
        </p:nvSpPr>
        <p:spPr bwMode="auto">
          <a:xfrm>
            <a:off x="4265613" y="1965325"/>
            <a:ext cx="4344987" cy="1419225"/>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kumimoji="1" lang="en-US" altLang="zh-CN" sz="2000">
                <a:solidFill>
                  <a:srgbClr val="CC3300"/>
                </a:solidFill>
                <a:latin typeface="Arial" panose="020B0604020202020204" pitchFamily="34" charset="0"/>
                <a:ea typeface="黑体" panose="02010609060101010101" pitchFamily="49" charset="-122"/>
              </a:rPr>
              <a:t>C.  </a:t>
            </a:r>
            <a:r>
              <a:rPr kumimoji="1" lang="zh-CN" altLang="en-US" sz="2000">
                <a:solidFill>
                  <a:srgbClr val="CC3300"/>
                </a:solidFill>
                <a:latin typeface="Arial" panose="020B0604020202020204" pitchFamily="34" charset="0"/>
                <a:ea typeface="黑体" panose="02010609060101010101" pitchFamily="49" charset="-122"/>
              </a:rPr>
              <a:t>功能性肠病 （</a:t>
            </a:r>
            <a:r>
              <a:rPr kumimoji="1" lang="en-US" altLang="zh-CN" sz="2000">
                <a:solidFill>
                  <a:srgbClr val="CC3300"/>
                </a:solidFill>
                <a:latin typeface="Arial" panose="020B0604020202020204" pitchFamily="34" charset="0"/>
                <a:ea typeface="黑体" panose="02010609060101010101" pitchFamily="49" charset="-122"/>
              </a:rPr>
              <a:t>5</a:t>
            </a:r>
            <a:r>
              <a:rPr kumimoji="1" lang="zh-CN" altLang="en-US" sz="2000">
                <a:solidFill>
                  <a:srgbClr val="CC3300"/>
                </a:solidFill>
                <a:latin typeface="Arial" panose="020B0604020202020204" pitchFamily="34" charset="0"/>
                <a:ea typeface="黑体" panose="02010609060101010101" pitchFamily="49" charset="-122"/>
              </a:rPr>
              <a:t>）</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C1. </a:t>
            </a:r>
            <a:r>
              <a:rPr kumimoji="1" lang="zh-CN" altLang="en-US" sz="1800" b="0">
                <a:solidFill>
                  <a:srgbClr val="000066"/>
                </a:solidFill>
                <a:latin typeface="Arial" panose="020B0604020202020204" pitchFamily="34" charset="0"/>
                <a:ea typeface="黑体" panose="02010609060101010101" pitchFamily="49" charset="-122"/>
              </a:rPr>
              <a:t>肠易激综合征</a:t>
            </a:r>
            <a:r>
              <a:rPr kumimoji="1" lang="en-US" altLang="zh-CN" sz="1800" b="0">
                <a:solidFill>
                  <a:srgbClr val="000066"/>
                </a:solidFill>
                <a:latin typeface="Arial" panose="020B0604020202020204" pitchFamily="34" charset="0"/>
                <a:ea typeface="黑体" panose="02010609060101010101" pitchFamily="49" charset="-122"/>
              </a:rPr>
              <a:t>;   C2. </a:t>
            </a:r>
            <a:r>
              <a:rPr kumimoji="1" lang="zh-CN" altLang="en-US" sz="1800" b="0">
                <a:solidFill>
                  <a:srgbClr val="000066"/>
                </a:solidFill>
                <a:latin typeface="Arial" panose="020B0604020202020204" pitchFamily="34" charset="0"/>
                <a:ea typeface="黑体" panose="02010609060101010101" pitchFamily="49" charset="-122"/>
              </a:rPr>
              <a:t>功能性腹胀</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C3. </a:t>
            </a:r>
            <a:r>
              <a:rPr kumimoji="1" lang="zh-CN" altLang="en-US" sz="1800" b="0">
                <a:solidFill>
                  <a:srgbClr val="000066"/>
                </a:solidFill>
                <a:latin typeface="Arial" panose="020B0604020202020204" pitchFamily="34" charset="0"/>
                <a:ea typeface="黑体" panose="02010609060101010101" pitchFamily="49" charset="-122"/>
              </a:rPr>
              <a:t>功能性便秘</a:t>
            </a:r>
            <a:r>
              <a:rPr kumimoji="1" lang="en-US" altLang="zh-CN" sz="1800" b="0">
                <a:solidFill>
                  <a:srgbClr val="000066"/>
                </a:solidFill>
                <a:latin typeface="Arial" panose="020B0604020202020204" pitchFamily="34" charset="0"/>
                <a:ea typeface="黑体" panose="02010609060101010101" pitchFamily="49" charset="-122"/>
              </a:rPr>
              <a:t>;       C4. </a:t>
            </a:r>
            <a:r>
              <a:rPr kumimoji="1" lang="zh-CN" altLang="en-US" sz="1800" b="0">
                <a:solidFill>
                  <a:srgbClr val="000066"/>
                </a:solidFill>
                <a:latin typeface="Arial" panose="020B0604020202020204" pitchFamily="34" charset="0"/>
                <a:ea typeface="黑体" panose="02010609060101010101" pitchFamily="49" charset="-122"/>
              </a:rPr>
              <a:t>功能性腹泻</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C5. </a:t>
            </a:r>
            <a:r>
              <a:rPr kumimoji="1" lang="zh-CN" altLang="en-US" sz="1800" b="0">
                <a:solidFill>
                  <a:srgbClr val="000066"/>
                </a:solidFill>
                <a:latin typeface="Arial" panose="020B0604020202020204" pitchFamily="34" charset="0"/>
                <a:ea typeface="黑体" panose="02010609060101010101" pitchFamily="49" charset="-122"/>
              </a:rPr>
              <a:t>非特异性功能性肠病</a:t>
            </a:r>
          </a:p>
        </p:txBody>
      </p:sp>
      <p:sp>
        <p:nvSpPr>
          <p:cNvPr id="20485" name="Rectangle 5"/>
          <p:cNvSpPr>
            <a:spLocks noChangeArrowheads="1"/>
          </p:cNvSpPr>
          <p:nvPr/>
        </p:nvSpPr>
        <p:spPr bwMode="auto">
          <a:xfrm>
            <a:off x="4265613" y="3587750"/>
            <a:ext cx="4344987" cy="338138"/>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kumimoji="1" lang="en-US" altLang="zh-CN" sz="2000">
                <a:solidFill>
                  <a:srgbClr val="CC3300"/>
                </a:solidFill>
                <a:latin typeface="Arial" panose="020B0604020202020204" pitchFamily="34" charset="0"/>
                <a:ea typeface="黑体" panose="02010609060101010101" pitchFamily="49" charset="-122"/>
              </a:rPr>
              <a:t>D.</a:t>
            </a:r>
            <a:r>
              <a:rPr kumimoji="1" lang="zh-CN" altLang="en-US" sz="2000">
                <a:solidFill>
                  <a:srgbClr val="CC3300"/>
                </a:solidFill>
                <a:latin typeface="Arial" panose="020B0604020202020204" pitchFamily="34" charset="0"/>
                <a:ea typeface="黑体" panose="02010609060101010101" pitchFamily="49" charset="-122"/>
              </a:rPr>
              <a:t>功能性腹痛综合征 （</a:t>
            </a:r>
            <a:r>
              <a:rPr kumimoji="1" lang="en-US" altLang="zh-CN" sz="2000">
                <a:solidFill>
                  <a:srgbClr val="CC3300"/>
                </a:solidFill>
                <a:latin typeface="Arial" panose="020B0604020202020204" pitchFamily="34" charset="0"/>
                <a:ea typeface="黑体" panose="02010609060101010101" pitchFamily="49" charset="-122"/>
              </a:rPr>
              <a:t>1</a:t>
            </a:r>
            <a:r>
              <a:rPr kumimoji="1" lang="zh-CN" altLang="en-US" sz="2000">
                <a:solidFill>
                  <a:srgbClr val="CC3300"/>
                </a:solidFill>
                <a:latin typeface="Arial" panose="020B0604020202020204" pitchFamily="34" charset="0"/>
                <a:ea typeface="黑体" panose="02010609060101010101" pitchFamily="49" charset="-122"/>
              </a:rPr>
              <a:t>）</a:t>
            </a:r>
          </a:p>
        </p:txBody>
      </p:sp>
      <p:sp>
        <p:nvSpPr>
          <p:cNvPr id="20486" name="Rectangle 6"/>
          <p:cNvSpPr>
            <a:spLocks noChangeArrowheads="1"/>
          </p:cNvSpPr>
          <p:nvPr/>
        </p:nvSpPr>
        <p:spPr bwMode="auto">
          <a:xfrm>
            <a:off x="4262438" y="5341938"/>
            <a:ext cx="4348162" cy="1058862"/>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kumimoji="1" lang="en-US" altLang="zh-CN" sz="2000">
                <a:solidFill>
                  <a:srgbClr val="CC3300"/>
                </a:solidFill>
                <a:latin typeface="Arial" panose="020B0604020202020204" pitchFamily="34" charset="0"/>
                <a:ea typeface="黑体" panose="02010609060101010101" pitchFamily="49" charset="-122"/>
              </a:rPr>
              <a:t>E. </a:t>
            </a:r>
            <a:r>
              <a:rPr kumimoji="1" lang="zh-CN" altLang="en-US" sz="2000">
                <a:solidFill>
                  <a:srgbClr val="CC3300"/>
                </a:solidFill>
                <a:latin typeface="Arial" panose="020B0604020202020204" pitchFamily="34" charset="0"/>
                <a:ea typeface="黑体" panose="02010609060101010101" pitchFamily="49" charset="-122"/>
              </a:rPr>
              <a:t>胆囊和</a:t>
            </a:r>
            <a:r>
              <a:rPr kumimoji="1" lang="en-US" altLang="zh-CN" sz="2000">
                <a:solidFill>
                  <a:srgbClr val="CC3300"/>
                </a:solidFill>
                <a:latin typeface="Arial" panose="020B0604020202020204" pitchFamily="34" charset="0"/>
                <a:ea typeface="黑体" panose="02010609060101010101" pitchFamily="49" charset="-122"/>
              </a:rPr>
              <a:t>SO</a:t>
            </a:r>
            <a:r>
              <a:rPr kumimoji="1" lang="zh-CN" altLang="en-US" sz="2000">
                <a:solidFill>
                  <a:srgbClr val="CC3300"/>
                </a:solidFill>
                <a:latin typeface="Arial" panose="020B0604020202020204" pitchFamily="34" charset="0"/>
                <a:ea typeface="黑体" panose="02010609060101010101" pitchFamily="49" charset="-122"/>
              </a:rPr>
              <a:t>功能障碍（</a:t>
            </a:r>
            <a:r>
              <a:rPr kumimoji="1" lang="en-US" altLang="zh-CN" sz="2000">
                <a:solidFill>
                  <a:srgbClr val="CC3300"/>
                </a:solidFill>
                <a:latin typeface="Arial" panose="020B0604020202020204" pitchFamily="34" charset="0"/>
                <a:ea typeface="黑体" panose="02010609060101010101" pitchFamily="49" charset="-122"/>
              </a:rPr>
              <a:t>3</a:t>
            </a:r>
            <a:r>
              <a:rPr kumimoji="1" lang="zh-CN" altLang="en-US" sz="2000">
                <a:solidFill>
                  <a:srgbClr val="CC3300"/>
                </a:solidFill>
                <a:latin typeface="Arial" panose="020B0604020202020204" pitchFamily="34" charset="0"/>
                <a:ea typeface="黑体" panose="02010609060101010101" pitchFamily="49" charset="-122"/>
              </a:rPr>
              <a:t>）</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E1. </a:t>
            </a:r>
            <a:r>
              <a:rPr kumimoji="1" lang="zh-CN" altLang="en-US" sz="1800" b="0">
                <a:solidFill>
                  <a:srgbClr val="000066"/>
                </a:solidFill>
                <a:latin typeface="Arial" panose="020B0604020202020204" pitchFamily="34" charset="0"/>
                <a:ea typeface="黑体" panose="02010609060101010101" pitchFamily="49" charset="-122"/>
              </a:rPr>
              <a:t>胆囊功能障碍</a:t>
            </a:r>
            <a:r>
              <a:rPr kumimoji="1" lang="en-US" altLang="zh-CN" sz="1800" b="0">
                <a:solidFill>
                  <a:srgbClr val="000066"/>
                </a:solidFill>
                <a:latin typeface="Arial" panose="020B0604020202020204" pitchFamily="34" charset="0"/>
                <a:ea typeface="黑体" panose="02010609060101010101" pitchFamily="49" charset="-122"/>
              </a:rPr>
              <a:t>;  E2. </a:t>
            </a:r>
            <a:r>
              <a:rPr kumimoji="1" lang="zh-CN" altLang="en-US" sz="1800" b="0">
                <a:solidFill>
                  <a:srgbClr val="000066"/>
                </a:solidFill>
                <a:latin typeface="Arial" panose="020B0604020202020204" pitchFamily="34" charset="0"/>
                <a:ea typeface="黑体" panose="02010609060101010101" pitchFamily="49" charset="-122"/>
              </a:rPr>
              <a:t>胆道</a:t>
            </a:r>
            <a:r>
              <a:rPr kumimoji="1" lang="en-US" altLang="zh-CN" sz="1800" b="0">
                <a:solidFill>
                  <a:srgbClr val="000066"/>
                </a:solidFill>
                <a:latin typeface="Arial" panose="020B0604020202020204" pitchFamily="34" charset="0"/>
                <a:ea typeface="黑体" panose="02010609060101010101" pitchFamily="49" charset="-122"/>
              </a:rPr>
              <a:t>SO</a:t>
            </a:r>
            <a:r>
              <a:rPr kumimoji="1" lang="zh-CN" altLang="en-US" sz="1800" b="0">
                <a:solidFill>
                  <a:srgbClr val="000066"/>
                </a:solidFill>
                <a:latin typeface="Arial" panose="020B0604020202020204" pitchFamily="34" charset="0"/>
                <a:ea typeface="黑体" panose="02010609060101010101" pitchFamily="49" charset="-122"/>
              </a:rPr>
              <a:t>功能障碍</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E3. </a:t>
            </a:r>
            <a:r>
              <a:rPr kumimoji="1" lang="zh-CN" altLang="en-US" sz="1800" b="0">
                <a:solidFill>
                  <a:srgbClr val="000066"/>
                </a:solidFill>
                <a:latin typeface="Arial" panose="020B0604020202020204" pitchFamily="34" charset="0"/>
                <a:ea typeface="黑体" panose="02010609060101010101" pitchFamily="49" charset="-122"/>
              </a:rPr>
              <a:t>胰管</a:t>
            </a:r>
            <a:r>
              <a:rPr kumimoji="1" lang="en-US" altLang="zh-CN" sz="1800" b="0">
                <a:solidFill>
                  <a:srgbClr val="000066"/>
                </a:solidFill>
                <a:latin typeface="Arial" panose="020B0604020202020204" pitchFamily="34" charset="0"/>
                <a:ea typeface="黑体" panose="02010609060101010101" pitchFamily="49" charset="-122"/>
              </a:rPr>
              <a:t>SO</a:t>
            </a:r>
            <a:r>
              <a:rPr kumimoji="1" lang="zh-CN" altLang="en-US" sz="1800" b="0">
                <a:solidFill>
                  <a:srgbClr val="000066"/>
                </a:solidFill>
                <a:latin typeface="Arial" panose="020B0604020202020204" pitchFamily="34" charset="0"/>
                <a:ea typeface="黑体" panose="02010609060101010101" pitchFamily="49" charset="-122"/>
              </a:rPr>
              <a:t>功能障碍</a:t>
            </a:r>
          </a:p>
        </p:txBody>
      </p:sp>
      <p:sp>
        <p:nvSpPr>
          <p:cNvPr id="20487" name="Rectangle 7"/>
          <p:cNvSpPr>
            <a:spLocks noChangeArrowheads="1"/>
          </p:cNvSpPr>
          <p:nvPr/>
        </p:nvSpPr>
        <p:spPr bwMode="auto">
          <a:xfrm>
            <a:off x="4265613" y="4184650"/>
            <a:ext cx="4344987" cy="920750"/>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kumimoji="1" lang="en-US" altLang="zh-CN" sz="2000">
                <a:solidFill>
                  <a:srgbClr val="CC3300"/>
                </a:solidFill>
                <a:latin typeface="Arial" panose="020B0604020202020204" pitchFamily="34" charset="0"/>
                <a:ea typeface="黑体" panose="02010609060101010101" pitchFamily="49" charset="-122"/>
              </a:rPr>
              <a:t>F. </a:t>
            </a:r>
            <a:r>
              <a:rPr kumimoji="1" lang="zh-CN" altLang="en-US" sz="2000">
                <a:solidFill>
                  <a:srgbClr val="CC3300"/>
                </a:solidFill>
                <a:latin typeface="Arial" panose="020B0604020202020204" pitchFamily="34" charset="0"/>
                <a:ea typeface="黑体" panose="02010609060101010101" pitchFamily="49" charset="-122"/>
              </a:rPr>
              <a:t>功能性肛门直肠病 （</a:t>
            </a:r>
            <a:r>
              <a:rPr kumimoji="1" lang="en-US" altLang="zh-CN" sz="2000">
                <a:solidFill>
                  <a:srgbClr val="CC3300"/>
                </a:solidFill>
                <a:latin typeface="Arial" panose="020B0604020202020204" pitchFamily="34" charset="0"/>
                <a:ea typeface="黑体" panose="02010609060101010101" pitchFamily="49" charset="-122"/>
              </a:rPr>
              <a:t>7</a:t>
            </a:r>
            <a:r>
              <a:rPr kumimoji="1" lang="zh-CN" altLang="en-US" sz="2000">
                <a:solidFill>
                  <a:srgbClr val="CC3300"/>
                </a:solidFill>
                <a:latin typeface="Arial" panose="020B0604020202020204" pitchFamily="34" charset="0"/>
                <a:ea typeface="黑体" panose="02010609060101010101" pitchFamily="49" charset="-122"/>
              </a:rPr>
              <a:t>）</a:t>
            </a:r>
            <a:r>
              <a:rPr kumimoji="1" lang="zh-CN" altLang="en-US" sz="1800" b="0">
                <a:solidFill>
                  <a:schemeClr val="accent2"/>
                </a:solidFill>
                <a:latin typeface="Arial" panose="020B0604020202020204" pitchFamily="34" charset="0"/>
                <a:ea typeface="黑体" panose="02010609060101010101" pitchFamily="49" charset="-122"/>
              </a:rPr>
              <a:t> </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F1. </a:t>
            </a:r>
            <a:r>
              <a:rPr kumimoji="1" lang="zh-CN" altLang="en-US" sz="1800" b="0">
                <a:solidFill>
                  <a:srgbClr val="000066"/>
                </a:solidFill>
                <a:latin typeface="Arial" panose="020B0604020202020204" pitchFamily="34" charset="0"/>
                <a:ea typeface="黑体" panose="02010609060101010101" pitchFamily="49" charset="-122"/>
              </a:rPr>
              <a:t>功能性大便失禁</a:t>
            </a:r>
            <a:r>
              <a:rPr kumimoji="1" lang="en-US" altLang="zh-CN" sz="1800" b="0">
                <a:solidFill>
                  <a:srgbClr val="000066"/>
                </a:solidFill>
                <a:latin typeface="Arial" panose="020B0604020202020204" pitchFamily="34" charset="0"/>
                <a:ea typeface="黑体" panose="02010609060101010101" pitchFamily="49" charset="-122"/>
              </a:rPr>
              <a:t>;  F2. </a:t>
            </a:r>
            <a:r>
              <a:rPr kumimoji="1" lang="zh-CN" altLang="en-US" sz="1800" b="0">
                <a:solidFill>
                  <a:srgbClr val="000066"/>
                </a:solidFill>
                <a:latin typeface="Arial" panose="020B0604020202020204" pitchFamily="34" charset="0"/>
                <a:ea typeface="黑体" panose="02010609060101010101" pitchFamily="49" charset="-122"/>
              </a:rPr>
              <a:t>功能性肛门直肠疼痛 </a:t>
            </a:r>
            <a:r>
              <a:rPr kumimoji="1" lang="en-US" altLang="zh-CN" sz="1800" b="0">
                <a:solidFill>
                  <a:srgbClr val="000066"/>
                </a:solidFill>
                <a:latin typeface="Arial" panose="020B0604020202020204" pitchFamily="34" charset="0"/>
                <a:ea typeface="黑体" panose="02010609060101010101" pitchFamily="49" charset="-122"/>
              </a:rPr>
              <a:t>; F3. </a:t>
            </a:r>
            <a:r>
              <a:rPr kumimoji="1" lang="zh-CN" altLang="en-US" sz="1800" b="0">
                <a:solidFill>
                  <a:srgbClr val="000066"/>
                </a:solidFill>
                <a:latin typeface="Arial" panose="020B0604020202020204" pitchFamily="34" charset="0"/>
                <a:ea typeface="黑体" panose="02010609060101010101" pitchFamily="49" charset="-122"/>
              </a:rPr>
              <a:t>功能性排便障碍 </a:t>
            </a:r>
          </a:p>
        </p:txBody>
      </p:sp>
      <p:sp>
        <p:nvSpPr>
          <p:cNvPr id="27656" name="Rectangle 8"/>
          <p:cNvSpPr>
            <a:spLocks noChangeArrowheads="1"/>
          </p:cNvSpPr>
          <p:nvPr/>
        </p:nvSpPr>
        <p:spPr bwMode="auto">
          <a:xfrm>
            <a:off x="379414" y="990600"/>
            <a:ext cx="6478588" cy="63094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0"/>
              </a:spcBef>
              <a:defRPr/>
            </a:pPr>
            <a:r>
              <a:rPr kumimoji="1" lang="en-US" altLang="zh-CN" sz="3500" dirty="0">
                <a:effectLst>
                  <a:outerShdw blurRad="38100" dist="38100" dir="2700000" algn="tl">
                    <a:srgbClr val="000000"/>
                  </a:outerShdw>
                </a:effectLst>
                <a:latin typeface="Arial" panose="020B0604020202020204" pitchFamily="34" charset="0"/>
                <a:ea typeface="黑体" panose="02010609060101010101" pitchFamily="49" charset="-122"/>
              </a:rPr>
              <a:t>FGIDs</a:t>
            </a:r>
            <a:r>
              <a:rPr kumimoji="1" lang="zh-CN" altLang="en-US" sz="3500" dirty="0">
                <a:effectLst>
                  <a:outerShdw blurRad="38100" dist="38100" dir="2700000" algn="tl">
                    <a:srgbClr val="000000"/>
                  </a:outerShdw>
                </a:effectLst>
                <a:latin typeface="Arial" panose="020B0604020202020204" pitchFamily="34" charset="0"/>
                <a:ea typeface="黑体" panose="02010609060101010101" pitchFamily="49" charset="-122"/>
              </a:rPr>
              <a:t>分类</a:t>
            </a:r>
            <a:r>
              <a:rPr kumimoji="1" lang="en-US" altLang="zh-CN" sz="3500" dirty="0">
                <a:effectLst>
                  <a:outerShdw blurRad="38100" dist="38100" dir="2700000" algn="tl">
                    <a:srgbClr val="000000"/>
                  </a:outerShdw>
                </a:effectLst>
                <a:latin typeface="Arial" panose="020B0604020202020204" pitchFamily="34" charset="0"/>
                <a:ea typeface="黑体" panose="02010609060101010101" pitchFamily="49" charset="-122"/>
              </a:rPr>
              <a:t>(</a:t>
            </a:r>
            <a:r>
              <a:rPr kumimoji="1" lang="zh-CN" altLang="en-US" sz="3500" dirty="0">
                <a:effectLst>
                  <a:outerShdw blurRad="38100" dist="38100" dir="2700000" algn="tl">
                    <a:srgbClr val="000000"/>
                  </a:outerShdw>
                </a:effectLst>
                <a:latin typeface="Arial" panose="020B0604020202020204" pitchFamily="34" charset="0"/>
                <a:ea typeface="黑体" panose="02010609060101010101" pitchFamily="49" charset="-122"/>
              </a:rPr>
              <a:t>罗马</a:t>
            </a:r>
            <a:r>
              <a:rPr kumimoji="1" lang="en-US" altLang="zh-CN" sz="3500" dirty="0">
                <a:effectLst>
                  <a:outerShdw blurRad="38100" dist="38100" dir="2700000" algn="tl">
                    <a:srgbClr val="000000"/>
                  </a:outerShdw>
                </a:effectLst>
                <a:latin typeface="Arial" panose="020B0604020202020204" pitchFamily="34" charset="0"/>
                <a:ea typeface="黑体" panose="02010609060101010101" pitchFamily="49" charset="-122"/>
              </a:rPr>
              <a:t>III, </a:t>
            </a:r>
            <a:r>
              <a:rPr kumimoji="1" lang="zh-CN" altLang="en-US" sz="3500" dirty="0">
                <a:effectLst>
                  <a:outerShdw blurRad="38100" dist="38100" dir="2700000" algn="tl">
                    <a:srgbClr val="000000"/>
                  </a:outerShdw>
                </a:effectLst>
                <a:latin typeface="Arial" panose="020B0604020202020204" pitchFamily="34" charset="0"/>
                <a:ea typeface="黑体" panose="02010609060101010101" pitchFamily="49" charset="-122"/>
              </a:rPr>
              <a:t>成人</a:t>
            </a:r>
            <a:r>
              <a:rPr kumimoji="1" lang="en-US" altLang="zh-CN" sz="3500" dirty="0">
                <a:effectLst>
                  <a:outerShdw blurRad="38100" dist="38100" dir="2700000" algn="tl">
                    <a:srgbClr val="000000"/>
                  </a:outerShdw>
                </a:effectLst>
                <a:latin typeface="Arial" panose="020B0604020202020204" pitchFamily="34" charset="0"/>
                <a:ea typeface="黑体" panose="02010609060101010101" pitchFamily="49" charset="-122"/>
              </a:rPr>
              <a:t>6</a:t>
            </a:r>
            <a:r>
              <a:rPr kumimoji="1" lang="zh-CN" altLang="en-US" sz="3500" dirty="0">
                <a:effectLst>
                  <a:outerShdw blurRad="38100" dist="38100" dir="2700000" algn="tl">
                    <a:srgbClr val="000000"/>
                  </a:outerShdw>
                </a:effectLst>
                <a:latin typeface="Arial" panose="020B0604020202020204" pitchFamily="34" charset="0"/>
                <a:ea typeface="黑体" panose="02010609060101010101" pitchFamily="49" charset="-122"/>
              </a:rPr>
              <a:t>类</a:t>
            </a:r>
            <a:r>
              <a:rPr kumimoji="1" lang="en-US" altLang="zh-CN" sz="3500" dirty="0">
                <a:effectLst>
                  <a:outerShdw blurRad="38100" dist="38100" dir="2700000" algn="tl">
                    <a:srgbClr val="000000"/>
                  </a:outerShdw>
                </a:effectLst>
                <a:latin typeface="Arial" panose="020B0604020202020204" pitchFamily="34" charset="0"/>
                <a:ea typeface="黑体" panose="02010609060101010101" pitchFamily="49" charset="-122"/>
              </a:rPr>
              <a:t>)</a:t>
            </a:r>
            <a:endParaRPr kumimoji="1" lang="zh-CN" altLang="en-US" sz="3500" dirty="0">
              <a:effectLst>
                <a:outerShdw blurRad="38100" dist="38100" dir="2700000" algn="tl">
                  <a:srgbClr val="000000"/>
                </a:outerShdw>
              </a:effectLst>
              <a:latin typeface="Arial" panose="020B0604020202020204" pitchFamily="34" charset="0"/>
              <a:ea typeface="黑体" panose="02010609060101010101" pitchFamily="49"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8015"/>
    </mc:Choice>
    <mc:Fallback xmlns="">
      <p:transition advTm="38015"/>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676400" y="685800"/>
            <a:ext cx="5943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endParaRPr lang="zh-CN" altLang="zh-CN" sz="6000"/>
          </a:p>
        </p:txBody>
      </p:sp>
      <p:sp>
        <p:nvSpPr>
          <p:cNvPr id="35843" name="Text Box 3"/>
          <p:cNvSpPr txBox="1">
            <a:spLocks noChangeArrowheads="1"/>
          </p:cNvSpPr>
          <p:nvPr/>
        </p:nvSpPr>
        <p:spPr bwMode="auto">
          <a:xfrm>
            <a:off x="1652736" y="4831992"/>
            <a:ext cx="619586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lang="zh-CN" altLang="en-US" sz="2600" dirty="0">
                <a:solidFill>
                  <a:srgbClr val="FFFF00"/>
                </a:solidFill>
                <a:latin typeface="+mj-ea"/>
                <a:ea typeface="+mj-ea"/>
              </a:rPr>
              <a:t>伪膜性肠炎的大体病理表现</a:t>
            </a:r>
            <a:r>
              <a:rPr lang="zh-CN" altLang="en-US" sz="2600" dirty="0">
                <a:latin typeface="+mj-ea"/>
                <a:ea typeface="+mj-ea"/>
              </a:rPr>
              <a:t>：严重者可见到肠壁增厚、水肿、明显溃疡形成，粘膜表面覆有黄白或黄绿色伪膜。 </a:t>
            </a:r>
          </a:p>
        </p:txBody>
      </p:sp>
      <p:pic>
        <p:nvPicPr>
          <p:cNvPr id="35844" name="Picture 4" descr="200510271727123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136" y="1268760"/>
            <a:ext cx="5791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墨迹 7"/>
          <p:cNvSpPr/>
          <p:nvPr/>
        </p:nvSpPr>
        <p:spPr bwMode="auto">
          <a:xfrm>
            <a:off x="3280320" y="1946160"/>
            <a:ext cx="3365640" cy="1963440"/>
          </a:xfrm>
        </p:spPr>
      </p:sp>
    </p:spTree>
  </p:cSld>
  <p:clrMapOvr>
    <a:masterClrMapping/>
  </p:clrMapOvr>
  <mc:AlternateContent xmlns:mc="http://schemas.openxmlformats.org/markup-compatibility/2006" xmlns:p14="http://schemas.microsoft.com/office/powerpoint/2010/main">
    <mc:Choice Requires="p14">
      <p:transition p14:dur="0" advTm="31494"/>
    </mc:Choice>
    <mc:Fallback xmlns="">
      <p:transition advTm="31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327720" y="4725144"/>
            <a:ext cx="8511480" cy="1584176"/>
          </a:xfrm>
        </p:spPr>
        <p:txBody>
          <a:bodyPr/>
          <a:lstStyle/>
          <a:p>
            <a:pPr marL="0" indent="0" algn="ctr" eaLnBrk="1" hangingPunct="1">
              <a:buClr>
                <a:srgbClr val="FF0000"/>
              </a:buClr>
              <a:buNone/>
            </a:pPr>
            <a:r>
              <a:rPr lang="zh-CN" altLang="en-US" sz="2400" dirty="0">
                <a:solidFill>
                  <a:srgbClr val="FFFF00"/>
                </a:solidFill>
                <a:latin typeface="+mj-ea"/>
                <a:ea typeface="+mj-ea"/>
              </a:rPr>
              <a:t>伪膜性肠炎的显微病理表现</a:t>
            </a:r>
            <a:r>
              <a:rPr lang="zh-CN" altLang="en-US" sz="2400" dirty="0">
                <a:latin typeface="+mj-ea"/>
                <a:ea typeface="+mj-ea"/>
              </a:rPr>
              <a:t>：肠粘膜表面腺体坏死、脱落，纤维素渗出，与浸润及坏死的中性粒细胞混合组成伪膜，伪膜周边部粘膜正常或轻度充血。</a:t>
            </a:r>
          </a:p>
        </p:txBody>
      </p:sp>
      <p:pic>
        <p:nvPicPr>
          <p:cNvPr id="34820" name="Picture 6" descr="2823"/>
          <p:cNvPicPr>
            <a:picLocks noGrp="1" noChangeAspect="1" noChangeArrowheads="1"/>
          </p:cNvPicPr>
          <p:nvPr>
            <p:ph type="clipArt" sz="half" idx="2"/>
          </p:nvPr>
        </p:nvPicPr>
        <p:blipFill rotWithShape="1">
          <a:blip r:embed="rId3">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l="6356" t="7833" r="7987" b="22908"/>
          <a:stretch>
            <a:fillRect/>
          </a:stretch>
        </p:blipFill>
        <p:spPr>
          <a:xfrm>
            <a:off x="2466988" y="1039193"/>
            <a:ext cx="3761196" cy="3613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墨迹 6"/>
          <p:cNvSpPr/>
          <p:nvPr/>
        </p:nvSpPr>
        <p:spPr bwMode="auto">
          <a:xfrm>
            <a:off x="2473200" y="1096200"/>
            <a:ext cx="3620520" cy="1767960"/>
          </a:xfrm>
        </p:spPr>
      </p:sp>
    </p:spTree>
  </p:cSld>
  <p:clrMapOvr>
    <a:masterClrMapping/>
  </p:clrMapOvr>
  <p:transition advTm="40554">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descr="艰难梭菌 光镜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80928"/>
            <a:ext cx="2520280" cy="171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descr="艰难梭菌 光镜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3" y="4581128"/>
            <a:ext cx="2520279" cy="173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9" descr="艰难梭菌 电镜？.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553" y="1153009"/>
            <a:ext cx="2520279" cy="156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TextBox 9"/>
          <p:cNvSpPr txBox="1"/>
          <p:nvPr/>
        </p:nvSpPr>
        <p:spPr>
          <a:xfrm>
            <a:off x="3347864" y="990600"/>
            <a:ext cx="5256584" cy="5484578"/>
          </a:xfrm>
          <a:prstGeom prst="rect">
            <a:avLst/>
          </a:prstGeom>
          <a:noFill/>
        </p:spPr>
        <p:txBody>
          <a:bodyPr wrap="square" rtlCol="0">
            <a:spAutoFit/>
          </a:bodyPr>
          <a:lstStyle/>
          <a:p>
            <a:pPr>
              <a:lnSpc>
                <a:spcPct val="90000"/>
              </a:lnSpc>
              <a:buClr>
                <a:srgbClr val="FF0000"/>
              </a:buClr>
              <a:buNone/>
            </a:pPr>
            <a:r>
              <a:rPr lang="zh-CN" altLang="en-US" sz="2800" dirty="0">
                <a:solidFill>
                  <a:srgbClr val="FFFF00"/>
                </a:solidFill>
                <a:latin typeface="Times New Roman" panose="02020603050405020304" pitchFamily="18" charset="0"/>
                <a:ea typeface="+mj-ea"/>
                <a:cs typeface="Times New Roman" panose="02020603050405020304" pitchFamily="18" charset="0"/>
              </a:rPr>
              <a:t>难辨梭状芽孢杆菌</a:t>
            </a:r>
            <a:endParaRPr lang="en-US" altLang="zh-CN" sz="2800" dirty="0">
              <a:solidFill>
                <a:srgbClr val="FFFF00"/>
              </a:solidFill>
              <a:latin typeface="Times New Roman" panose="02020603050405020304" pitchFamily="18" charset="0"/>
              <a:ea typeface="+mj-ea"/>
              <a:cs typeface="Times New Roman" panose="02020603050405020304" pitchFamily="18" charset="0"/>
            </a:endParaRPr>
          </a:p>
          <a:p>
            <a:pPr>
              <a:lnSpc>
                <a:spcPct val="90000"/>
              </a:lnSpc>
              <a:buClr>
                <a:srgbClr val="FF0000"/>
              </a:buClr>
              <a:buNone/>
            </a:pPr>
            <a:r>
              <a:rPr lang="en-US" altLang="zh-CN" sz="2800" dirty="0">
                <a:solidFill>
                  <a:srgbClr val="FFFF00"/>
                </a:solidFill>
                <a:latin typeface="Times New Roman" panose="02020603050405020304" pitchFamily="18" charset="0"/>
                <a:ea typeface="+mj-ea"/>
                <a:cs typeface="Times New Roman" panose="02020603050405020304" pitchFamily="18" charset="0"/>
              </a:rPr>
              <a:t>                   (</a:t>
            </a:r>
            <a:r>
              <a:rPr lang="en-US" altLang="zh-CN" sz="2800" b="1" dirty="0">
                <a:solidFill>
                  <a:srgbClr val="FFFF00"/>
                </a:solidFill>
                <a:latin typeface="Times New Roman" panose="02020603050405020304" pitchFamily="18" charset="0"/>
                <a:ea typeface="+mj-ea"/>
                <a:cs typeface="Times New Roman" panose="02020603050405020304" pitchFamily="18" charset="0"/>
              </a:rPr>
              <a:t>Clostridium difficile</a:t>
            </a:r>
            <a:r>
              <a:rPr lang="en-US" altLang="zh-CN" sz="2800" dirty="0">
                <a:solidFill>
                  <a:srgbClr val="FFFF00"/>
                </a:solidFill>
                <a:latin typeface="Times New Roman" panose="02020603050405020304" pitchFamily="18" charset="0"/>
                <a:ea typeface="+mj-ea"/>
                <a:cs typeface="Times New Roman" panose="02020603050405020304" pitchFamily="18" charset="0"/>
              </a:rPr>
              <a:t>)</a:t>
            </a:r>
          </a:p>
          <a:p>
            <a:pPr marL="457200" indent="-457200">
              <a:lnSpc>
                <a:spcPct val="90000"/>
              </a:lnSpc>
              <a:buClr>
                <a:srgbClr val="FF0000"/>
              </a:buClr>
              <a:buFont typeface="Wingdings" panose="05000000000000000000" pitchFamily="2" charset="2"/>
              <a:buChar char="p"/>
            </a:pPr>
            <a:r>
              <a:rPr lang="zh-CN" altLang="en-US" sz="2600" dirty="0">
                <a:latin typeface="Times New Roman" panose="02020603050405020304" pitchFamily="18" charset="0"/>
                <a:ea typeface="+mj-ea"/>
                <a:cs typeface="Times New Roman" panose="02020603050405020304" pitchFamily="18" charset="0"/>
              </a:rPr>
              <a:t>作为肠道过路菌普遍存在，一般无症状带菌着居多</a:t>
            </a:r>
          </a:p>
          <a:p>
            <a:pPr marL="457200" indent="-457200">
              <a:lnSpc>
                <a:spcPct val="90000"/>
              </a:lnSpc>
              <a:buClr>
                <a:srgbClr val="FF0000"/>
              </a:buClr>
              <a:buFont typeface="Wingdings" panose="05000000000000000000" pitchFamily="2" charset="2"/>
              <a:buChar char="p"/>
            </a:pPr>
            <a:r>
              <a:rPr lang="zh-CN" altLang="en-US" sz="2600" dirty="0">
                <a:latin typeface="Times New Roman" panose="02020603050405020304" pitchFamily="18" charset="0"/>
                <a:ea typeface="+mj-ea"/>
                <a:cs typeface="Times New Roman" panose="02020603050405020304" pitchFamily="18" charset="0"/>
              </a:rPr>
              <a:t>带有芽孢，抵抗力强，既可通过粪标本污染环境，也可通过医院用具传播，是较易发生的医源性疾病之一</a:t>
            </a:r>
            <a:endParaRPr lang="en-US" altLang="zh-CN" sz="2600" dirty="0">
              <a:latin typeface="Times New Roman" panose="02020603050405020304" pitchFamily="18" charset="0"/>
              <a:ea typeface="+mj-ea"/>
              <a:cs typeface="Times New Roman" panose="02020603050405020304" pitchFamily="18" charset="0"/>
            </a:endParaRPr>
          </a:p>
          <a:p>
            <a:pPr marL="457200" indent="-457200">
              <a:lnSpc>
                <a:spcPct val="90000"/>
              </a:lnSpc>
              <a:buClr>
                <a:srgbClr val="FF0000"/>
              </a:buClr>
              <a:buFont typeface="Wingdings" panose="05000000000000000000" pitchFamily="2" charset="2"/>
              <a:buChar char="p"/>
            </a:pPr>
            <a:r>
              <a:rPr lang="en-US" altLang="zh-CN" sz="2600" dirty="0">
                <a:solidFill>
                  <a:srgbClr val="FFFF00"/>
                </a:solidFill>
                <a:latin typeface="Times New Roman" panose="02020603050405020304" pitchFamily="18" charset="0"/>
                <a:ea typeface="+mj-ea"/>
                <a:cs typeface="Times New Roman" panose="02020603050405020304" pitchFamily="18" charset="0"/>
              </a:rPr>
              <a:t>A</a:t>
            </a:r>
            <a:r>
              <a:rPr lang="zh-CN" altLang="en-US" sz="2600" dirty="0">
                <a:solidFill>
                  <a:srgbClr val="FFFF00"/>
                </a:solidFill>
                <a:latin typeface="Times New Roman" panose="02020603050405020304" pitchFamily="18" charset="0"/>
                <a:ea typeface="+mj-ea"/>
                <a:cs typeface="Times New Roman" panose="02020603050405020304" pitchFamily="18" charset="0"/>
              </a:rPr>
              <a:t>毒素</a:t>
            </a:r>
            <a:r>
              <a:rPr lang="en-US" altLang="zh-CN" sz="2600" dirty="0">
                <a:solidFill>
                  <a:srgbClr val="FFFF00"/>
                </a:solidFill>
                <a:latin typeface="Times New Roman" panose="02020603050405020304" pitchFamily="18" charset="0"/>
                <a:ea typeface="+mj-ea"/>
                <a:cs typeface="Times New Roman" panose="02020603050405020304" pitchFamily="18" charset="0"/>
              </a:rPr>
              <a:t>(</a:t>
            </a:r>
            <a:r>
              <a:rPr lang="zh-CN" altLang="en-US" sz="2600" dirty="0">
                <a:solidFill>
                  <a:srgbClr val="FFFF00"/>
                </a:solidFill>
                <a:latin typeface="Times New Roman" panose="02020603050405020304" pitchFamily="18" charset="0"/>
                <a:ea typeface="+mj-ea"/>
                <a:cs typeface="Times New Roman" panose="02020603050405020304" pitchFamily="18" charset="0"/>
              </a:rPr>
              <a:t>肠毒素</a:t>
            </a:r>
            <a:r>
              <a:rPr lang="en-US" altLang="zh-CN" sz="2600" dirty="0">
                <a:solidFill>
                  <a:srgbClr val="FFFF00"/>
                </a:solidFill>
                <a:latin typeface="Times New Roman" panose="02020603050405020304" pitchFamily="18" charset="0"/>
                <a:ea typeface="+mj-ea"/>
                <a:cs typeface="Times New Roman" panose="02020603050405020304" pitchFamily="18" charset="0"/>
              </a:rPr>
              <a:t>)</a:t>
            </a:r>
            <a:r>
              <a:rPr lang="zh-CN" altLang="en-US" sz="2600" dirty="0">
                <a:latin typeface="Times New Roman" panose="02020603050405020304" pitchFamily="18" charset="0"/>
                <a:ea typeface="+mj-ea"/>
                <a:cs typeface="Times New Roman" panose="02020603050405020304" pitchFamily="18" charset="0"/>
              </a:rPr>
              <a:t>、</a:t>
            </a:r>
            <a:r>
              <a:rPr lang="en-US" altLang="zh-CN" sz="2600" dirty="0">
                <a:latin typeface="Times New Roman" panose="02020603050405020304" pitchFamily="18" charset="0"/>
                <a:ea typeface="+mj-ea"/>
                <a:cs typeface="Times New Roman" panose="02020603050405020304" pitchFamily="18" charset="0"/>
              </a:rPr>
              <a:t>B</a:t>
            </a:r>
            <a:r>
              <a:rPr lang="zh-CN" altLang="en-US" sz="2600" dirty="0">
                <a:latin typeface="Times New Roman" panose="02020603050405020304" pitchFamily="18" charset="0"/>
                <a:ea typeface="+mj-ea"/>
                <a:cs typeface="Times New Roman" panose="02020603050405020304" pitchFamily="18" charset="0"/>
              </a:rPr>
              <a:t>毒素</a:t>
            </a:r>
            <a:r>
              <a:rPr lang="en-US" altLang="zh-CN" sz="2600" dirty="0">
                <a:latin typeface="Times New Roman" panose="02020603050405020304" pitchFamily="18" charset="0"/>
                <a:ea typeface="+mj-ea"/>
                <a:cs typeface="Times New Roman" panose="02020603050405020304" pitchFamily="18" charset="0"/>
              </a:rPr>
              <a:t>(</a:t>
            </a:r>
            <a:r>
              <a:rPr lang="zh-CN" altLang="en-US" sz="2600" dirty="0">
                <a:latin typeface="Times New Roman" panose="02020603050405020304" pitchFamily="18" charset="0"/>
                <a:ea typeface="+mj-ea"/>
                <a:cs typeface="Times New Roman" panose="02020603050405020304" pitchFamily="18" charset="0"/>
              </a:rPr>
              <a:t>细胞毒素</a:t>
            </a:r>
            <a:r>
              <a:rPr lang="en-US" altLang="zh-CN" sz="2600" dirty="0">
                <a:latin typeface="Times New Roman" panose="02020603050405020304" pitchFamily="18" charset="0"/>
                <a:ea typeface="+mj-ea"/>
                <a:cs typeface="Times New Roman" panose="02020603050405020304" pitchFamily="18" charset="0"/>
              </a:rPr>
              <a:t>)</a:t>
            </a:r>
            <a:r>
              <a:rPr lang="zh-CN" altLang="en-US" sz="2600" dirty="0">
                <a:latin typeface="Times New Roman" panose="02020603050405020304" pitchFamily="18" charset="0"/>
                <a:ea typeface="+mj-ea"/>
                <a:cs typeface="Times New Roman" panose="02020603050405020304" pitchFamily="18" charset="0"/>
              </a:rPr>
              <a:t>是主要致病因子</a:t>
            </a:r>
          </a:p>
          <a:p>
            <a:pPr marL="457200" indent="-457200">
              <a:lnSpc>
                <a:spcPct val="90000"/>
              </a:lnSpc>
              <a:buClr>
                <a:srgbClr val="FF0000"/>
              </a:buClr>
              <a:buFont typeface="Wingdings" panose="05000000000000000000" pitchFamily="2" charset="2"/>
              <a:buChar char="p"/>
            </a:pPr>
            <a:r>
              <a:rPr lang="zh-CN" altLang="en-US" sz="2600" dirty="0">
                <a:latin typeface="Times New Roman" panose="02020603050405020304" pitchFamily="18" charset="0"/>
                <a:ea typeface="+mj-ea"/>
                <a:cs typeface="Times New Roman" panose="02020603050405020304" pitchFamily="18" charset="0"/>
              </a:rPr>
              <a:t>最近服用抗生素者，</a:t>
            </a:r>
            <a:r>
              <a:rPr lang="en-US" altLang="zh-CN" sz="2600" dirty="0">
                <a:latin typeface="Times New Roman" panose="02020603050405020304" pitchFamily="18" charset="0"/>
                <a:ea typeface="+mj-ea"/>
                <a:cs typeface="Times New Roman" panose="02020603050405020304" pitchFamily="18" charset="0"/>
              </a:rPr>
              <a:t>25%</a:t>
            </a:r>
            <a:r>
              <a:rPr lang="zh-CN" altLang="en-US" sz="2600" dirty="0">
                <a:latin typeface="Times New Roman" panose="02020603050405020304" pitchFamily="18" charset="0"/>
                <a:ea typeface="+mj-ea"/>
                <a:cs typeface="Times New Roman" panose="02020603050405020304" pitchFamily="18" charset="0"/>
              </a:rPr>
              <a:t>为无症状带菌者</a:t>
            </a:r>
          </a:p>
        </p:txBody>
      </p:sp>
      <p:sp>
        <p:nvSpPr>
          <p:cNvPr id="12" name="墨迹 11"/>
          <p:cNvSpPr/>
          <p:nvPr/>
        </p:nvSpPr>
        <p:spPr bwMode="auto">
          <a:xfrm>
            <a:off x="475920" y="2974320"/>
            <a:ext cx="2260800" cy="3272040"/>
          </a:xfrm>
        </p:spPr>
      </p:sp>
    </p:spTree>
  </p:cSld>
  <p:clrMapOvr>
    <a:masterClrMapping/>
  </p:clrMapOvr>
  <p:transition advTm="52365">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275856" y="1153009"/>
            <a:ext cx="5472608" cy="5160553"/>
          </a:xfrm>
        </p:spPr>
        <p:txBody>
          <a:bodyPr>
            <a:normAutofit fontScale="92500" lnSpcReduction="10000"/>
          </a:bodyPr>
          <a:lstStyle/>
          <a:p>
            <a:pPr algn="just">
              <a:lnSpc>
                <a:spcPct val="130000"/>
              </a:lnSpc>
              <a:spcBef>
                <a:spcPts val="0"/>
              </a:spcBef>
              <a:buClr>
                <a:srgbClr val="FF0000"/>
              </a:buClr>
              <a:buNone/>
            </a:pPr>
            <a:r>
              <a:rPr lang="zh-CN" altLang="en-US" dirty="0">
                <a:latin typeface="Times New Roman" panose="02020603050405020304" pitchFamily="18" charset="0"/>
                <a:ea typeface="+mj-ea"/>
                <a:cs typeface="Times New Roman" panose="02020603050405020304" pitchFamily="18" charset="0"/>
              </a:rPr>
              <a:t>难辨梭状芽孢杆菌</a:t>
            </a:r>
            <a:endParaRPr lang="en-US" altLang="zh-CN" dirty="0">
              <a:latin typeface="Times New Roman" panose="02020603050405020304" pitchFamily="18" charset="0"/>
              <a:ea typeface="+mj-ea"/>
              <a:cs typeface="Times New Roman" panose="02020603050405020304" pitchFamily="18" charset="0"/>
            </a:endParaRPr>
          </a:p>
          <a:p>
            <a:pPr algn="just">
              <a:lnSpc>
                <a:spcPct val="130000"/>
              </a:lnSpc>
              <a:spcBef>
                <a:spcPts val="0"/>
              </a:spcBef>
              <a:buClr>
                <a:srgbClr val="FF0000"/>
              </a:buClr>
              <a:buNone/>
            </a:pPr>
            <a:r>
              <a:rPr lang="en-US" altLang="zh-CN" dirty="0">
                <a:latin typeface="Times New Roman" panose="02020603050405020304" pitchFamily="18" charset="0"/>
                <a:ea typeface="+mj-ea"/>
                <a:cs typeface="Times New Roman" panose="02020603050405020304" pitchFamily="18" charset="0"/>
              </a:rPr>
              <a:t>                 (</a:t>
            </a:r>
            <a:r>
              <a:rPr lang="en-US" altLang="zh-CN" b="1" dirty="0">
                <a:latin typeface="Times New Roman" panose="02020603050405020304" pitchFamily="18" charset="0"/>
                <a:ea typeface="+mj-ea"/>
                <a:cs typeface="Times New Roman" panose="02020603050405020304" pitchFamily="18" charset="0"/>
              </a:rPr>
              <a:t>Clostridium difficile</a:t>
            </a:r>
            <a:r>
              <a:rPr lang="en-US" altLang="zh-CN" dirty="0">
                <a:latin typeface="Times New Roman" panose="02020603050405020304" pitchFamily="18" charset="0"/>
                <a:ea typeface="+mj-ea"/>
                <a:cs typeface="Times New Roman" panose="02020603050405020304" pitchFamily="18" charset="0"/>
              </a:rPr>
              <a:t>)</a:t>
            </a:r>
          </a:p>
          <a:p>
            <a:pPr algn="just" eaLnBrk="1" hangingPunct="1">
              <a:lnSpc>
                <a:spcPct val="130000"/>
              </a:lnSpc>
              <a:spcBef>
                <a:spcPts val="0"/>
              </a:spcBef>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菌群分析：菌群紊乱为主</a:t>
            </a:r>
          </a:p>
          <a:p>
            <a:pPr algn="just" eaLnBrk="1" hangingPunct="1">
              <a:lnSpc>
                <a:spcPct val="130000"/>
              </a:lnSpc>
              <a:spcBef>
                <a:spcPts val="0"/>
              </a:spcBef>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组织培养细胞毒性测定法</a:t>
            </a:r>
            <a:r>
              <a:rPr lang="en-US" altLang="zh-CN" dirty="0">
                <a:latin typeface="Times New Roman" panose="02020603050405020304" pitchFamily="18" charset="0"/>
                <a:ea typeface="+mj-ea"/>
                <a:cs typeface="Times New Roman" panose="02020603050405020304" pitchFamily="18" charset="0"/>
              </a:rPr>
              <a:t>(TCCA) </a:t>
            </a:r>
            <a:r>
              <a:rPr lang="zh-CN" altLang="en-US" dirty="0">
                <a:latin typeface="Times New Roman" panose="02020603050405020304" pitchFamily="18" charset="0"/>
                <a:ea typeface="+mj-ea"/>
                <a:cs typeface="Times New Roman" panose="02020603050405020304" pitchFamily="18" charset="0"/>
              </a:rPr>
              <a:t>测定</a:t>
            </a:r>
            <a:r>
              <a:rPr lang="en-US" altLang="zh-CN" dirty="0">
                <a:latin typeface="Times New Roman" panose="02020603050405020304" pitchFamily="18" charset="0"/>
                <a:ea typeface="+mj-ea"/>
                <a:cs typeface="Times New Roman" panose="02020603050405020304" pitchFamily="18" charset="0"/>
              </a:rPr>
              <a:t>B</a:t>
            </a:r>
            <a:r>
              <a:rPr lang="zh-CN" altLang="en-US" dirty="0">
                <a:latin typeface="Times New Roman" panose="02020603050405020304" pitchFamily="18" charset="0"/>
                <a:ea typeface="+mj-ea"/>
                <a:cs typeface="Times New Roman" panose="02020603050405020304" pitchFamily="18" charset="0"/>
              </a:rPr>
              <a:t>毒素：敏感性</a:t>
            </a:r>
            <a:r>
              <a:rPr lang="en-US" altLang="zh-CN" dirty="0">
                <a:latin typeface="Times New Roman" panose="02020603050405020304" pitchFamily="18" charset="0"/>
                <a:ea typeface="+mj-ea"/>
                <a:cs typeface="Times New Roman" panose="02020603050405020304" pitchFamily="18" charset="0"/>
              </a:rPr>
              <a:t>94~100%</a:t>
            </a:r>
            <a:r>
              <a:rPr lang="zh-CN" altLang="en-US" dirty="0">
                <a:latin typeface="Times New Roman" panose="02020603050405020304" pitchFamily="18" charset="0"/>
                <a:ea typeface="+mj-ea"/>
                <a:cs typeface="Times New Roman" panose="02020603050405020304" pitchFamily="18" charset="0"/>
              </a:rPr>
              <a:t>，特异性</a:t>
            </a:r>
            <a:r>
              <a:rPr lang="en-US" altLang="zh-CN" dirty="0">
                <a:latin typeface="Times New Roman" panose="02020603050405020304" pitchFamily="18" charset="0"/>
                <a:ea typeface="+mj-ea"/>
                <a:cs typeface="Times New Roman" panose="02020603050405020304" pitchFamily="18" charset="0"/>
              </a:rPr>
              <a:t>99%</a:t>
            </a:r>
          </a:p>
          <a:p>
            <a:pPr algn="just" eaLnBrk="1" hangingPunct="1">
              <a:lnSpc>
                <a:spcPct val="130000"/>
              </a:lnSpc>
              <a:spcBef>
                <a:spcPts val="0"/>
              </a:spcBef>
              <a:buClr>
                <a:srgbClr val="FF0000"/>
              </a:buClr>
              <a:buFont typeface="Wingdings" panose="05000000000000000000" pitchFamily="2" charset="2"/>
              <a:buChar char="p"/>
            </a:pPr>
            <a:r>
              <a:rPr lang="zh-CN" altLang="en-US" dirty="0">
                <a:latin typeface="Times New Roman" panose="02020603050405020304" pitchFamily="18" charset="0"/>
                <a:ea typeface="+mj-ea"/>
                <a:cs typeface="Times New Roman" panose="02020603050405020304" pitchFamily="18" charset="0"/>
              </a:rPr>
              <a:t>酶联免疫实验测定毒素</a:t>
            </a:r>
            <a:r>
              <a:rPr lang="en-US" altLang="zh-CN" dirty="0">
                <a:latin typeface="Times New Roman" panose="02020603050405020304" pitchFamily="18" charset="0"/>
                <a:ea typeface="+mj-ea"/>
                <a:cs typeface="Times New Roman" panose="02020603050405020304" pitchFamily="18" charset="0"/>
              </a:rPr>
              <a:t>A</a:t>
            </a:r>
            <a:r>
              <a:rPr lang="zh-CN" altLang="en-US" dirty="0">
                <a:latin typeface="Times New Roman" panose="02020603050405020304" pitchFamily="18" charset="0"/>
                <a:ea typeface="+mj-ea"/>
                <a:cs typeface="Times New Roman" panose="02020603050405020304" pitchFamily="18" charset="0"/>
              </a:rPr>
              <a:t>：敏感性</a:t>
            </a:r>
            <a:r>
              <a:rPr lang="en-US" altLang="zh-CN" dirty="0">
                <a:latin typeface="Times New Roman" panose="02020603050405020304" pitchFamily="18" charset="0"/>
                <a:ea typeface="+mj-ea"/>
                <a:cs typeface="Times New Roman" panose="02020603050405020304" pitchFamily="18" charset="0"/>
              </a:rPr>
              <a:t>84%~93%</a:t>
            </a:r>
            <a:r>
              <a:rPr lang="zh-CN" altLang="en-US" dirty="0">
                <a:latin typeface="Times New Roman" panose="02020603050405020304" pitchFamily="18" charset="0"/>
                <a:ea typeface="+mj-ea"/>
                <a:cs typeface="Times New Roman" panose="02020603050405020304" pitchFamily="18" charset="0"/>
              </a:rPr>
              <a:t>，特异性</a:t>
            </a:r>
            <a:r>
              <a:rPr lang="en-US" altLang="zh-CN" dirty="0">
                <a:latin typeface="Times New Roman" panose="02020603050405020304" pitchFamily="18" charset="0"/>
                <a:ea typeface="+mj-ea"/>
                <a:cs typeface="Times New Roman" panose="02020603050405020304" pitchFamily="18" charset="0"/>
              </a:rPr>
              <a:t>92%~100%</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7" name="图片 7" descr="艰难梭菌 光镜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80928"/>
            <a:ext cx="2520280" cy="171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descr="艰难梭菌 光镜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3" y="4581128"/>
            <a:ext cx="2520279" cy="173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descr="艰难梭菌 电镜？.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553" y="1153009"/>
            <a:ext cx="2520279" cy="156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34197"/>
    </mc:Choice>
    <mc:Fallback xmlns="">
      <p:transition advTm="3419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000" y="629816"/>
            <a:ext cx="7776000" cy="1143000"/>
          </a:xfrm>
        </p:spPr>
        <p:txBody>
          <a:bodyPr>
            <a:normAutofit/>
          </a:bodyPr>
          <a:lstStyle/>
          <a:p>
            <a:pPr algn="ctr" eaLnBrk="1" hangingPunct="1"/>
            <a:r>
              <a:rPr lang="en-US" altLang="zh-CN" b="1" dirty="0">
                <a:solidFill>
                  <a:srgbClr val="FFFF00"/>
                </a:solidFill>
              </a:rPr>
              <a:t>AAD/PMC</a:t>
            </a:r>
            <a:r>
              <a:rPr lang="zh-CN" altLang="en-US" b="1" dirty="0">
                <a:solidFill>
                  <a:srgbClr val="FFFF00"/>
                </a:solidFill>
              </a:rPr>
              <a:t>的治疗</a:t>
            </a:r>
          </a:p>
        </p:txBody>
      </p:sp>
      <p:sp>
        <p:nvSpPr>
          <p:cNvPr id="37891" name="Rectangle 3"/>
          <p:cNvSpPr>
            <a:spLocks noGrp="1" noChangeArrowheads="1"/>
          </p:cNvSpPr>
          <p:nvPr>
            <p:ph idx="1"/>
          </p:nvPr>
        </p:nvSpPr>
        <p:spPr>
          <a:xfrm>
            <a:off x="457200" y="1556792"/>
            <a:ext cx="8229600" cy="4525963"/>
          </a:xfrm>
        </p:spPr>
        <p:txBody>
          <a:bodyPr>
            <a:noAutofit/>
          </a:bodyPr>
          <a:lstStyle/>
          <a:p>
            <a:pPr marL="0" indent="0" eaLnBrk="1" hangingPunct="1">
              <a:lnSpc>
                <a:spcPct val="125000"/>
              </a:lnSpc>
              <a:buClr>
                <a:srgbClr val="FF0000"/>
              </a:buClr>
              <a:buNone/>
            </a:pPr>
            <a:r>
              <a:rPr lang="zh-CN" altLang="en-US" sz="2600" b="1" dirty="0">
                <a:solidFill>
                  <a:srgbClr val="FFFF00"/>
                </a:solidFill>
                <a:latin typeface="+mj-ea"/>
                <a:ea typeface="+mj-ea"/>
              </a:rPr>
              <a:t>轻症患者：</a:t>
            </a:r>
            <a:endParaRPr lang="en-US" altLang="zh-CN" sz="2600" b="1" dirty="0">
              <a:solidFill>
                <a:srgbClr val="FFFF00"/>
              </a:solidFill>
              <a:latin typeface="+mj-ea"/>
              <a:ea typeface="+mj-ea"/>
            </a:endParaRPr>
          </a:p>
          <a:p>
            <a:pPr marL="0" indent="457200" eaLnBrk="1" hangingPunct="1">
              <a:lnSpc>
                <a:spcPct val="125000"/>
              </a:lnSpc>
              <a:buClr>
                <a:srgbClr val="FF0000"/>
              </a:buClr>
              <a:buNone/>
            </a:pPr>
            <a:r>
              <a:rPr lang="zh-CN" altLang="en-US" sz="2600" dirty="0">
                <a:latin typeface="+mj-ea"/>
                <a:ea typeface="+mj-ea"/>
              </a:rPr>
              <a:t>立即停用原有抗生素，维持水电平衡，支持治疗；</a:t>
            </a:r>
            <a:endParaRPr lang="en-US" altLang="zh-CN" sz="2600" dirty="0">
              <a:latin typeface="+mj-ea"/>
              <a:ea typeface="+mj-ea"/>
            </a:endParaRPr>
          </a:p>
          <a:p>
            <a:pPr marL="0" indent="0">
              <a:lnSpc>
                <a:spcPct val="125000"/>
              </a:lnSpc>
              <a:buClr>
                <a:srgbClr val="FF0000"/>
              </a:buClr>
              <a:buNone/>
            </a:pPr>
            <a:r>
              <a:rPr lang="zh-CN" altLang="en-US" sz="2600" b="1" dirty="0">
                <a:solidFill>
                  <a:srgbClr val="FFFF00"/>
                </a:solidFill>
                <a:latin typeface="+mj-ea"/>
                <a:ea typeface="+mj-ea"/>
              </a:rPr>
              <a:t>中</a:t>
            </a:r>
            <a:r>
              <a:rPr lang="en-US" altLang="zh-CN" sz="2600" b="1" dirty="0">
                <a:solidFill>
                  <a:srgbClr val="FFFF00"/>
                </a:solidFill>
                <a:latin typeface="+mj-ea"/>
                <a:ea typeface="+mj-ea"/>
              </a:rPr>
              <a:t>-</a:t>
            </a:r>
            <a:r>
              <a:rPr lang="zh-CN" altLang="en-US" sz="2600" b="1" dirty="0">
                <a:solidFill>
                  <a:srgbClr val="FFFF00"/>
                </a:solidFill>
                <a:latin typeface="+mj-ea"/>
                <a:ea typeface="+mj-ea"/>
              </a:rPr>
              <a:t>重度患者：</a:t>
            </a:r>
            <a:endParaRPr lang="en-US" altLang="zh-CN" sz="2600" b="1" dirty="0">
              <a:solidFill>
                <a:srgbClr val="FFFF00"/>
              </a:solidFill>
              <a:latin typeface="+mj-ea"/>
              <a:ea typeface="+mj-ea"/>
            </a:endParaRPr>
          </a:p>
          <a:p>
            <a:pPr marL="0" indent="457200">
              <a:lnSpc>
                <a:spcPct val="125000"/>
              </a:lnSpc>
              <a:buClr>
                <a:srgbClr val="FF0000"/>
              </a:buClr>
              <a:buNone/>
            </a:pPr>
            <a:r>
              <a:rPr lang="zh-CN" altLang="en-US" sz="2600" dirty="0">
                <a:latin typeface="+mj-ea"/>
                <a:ea typeface="+mj-ea"/>
              </a:rPr>
              <a:t>可加用微生态制剂；</a:t>
            </a:r>
            <a:endParaRPr lang="en-US" altLang="zh-CN" sz="2600" dirty="0">
              <a:latin typeface="+mj-ea"/>
              <a:ea typeface="+mj-ea"/>
            </a:endParaRPr>
          </a:p>
          <a:p>
            <a:pPr marL="0" indent="0">
              <a:lnSpc>
                <a:spcPct val="125000"/>
              </a:lnSpc>
              <a:buClr>
                <a:srgbClr val="FF0000"/>
              </a:buClr>
              <a:buNone/>
            </a:pPr>
            <a:r>
              <a:rPr lang="zh-CN" altLang="en-US" sz="2600" b="1" dirty="0">
                <a:solidFill>
                  <a:srgbClr val="FFFF00"/>
                </a:solidFill>
                <a:latin typeface="+mj-ea"/>
                <a:ea typeface="+mj-ea"/>
              </a:rPr>
              <a:t>重度患者：</a:t>
            </a:r>
            <a:endParaRPr lang="en-US" altLang="zh-CN" sz="2600" b="1" dirty="0">
              <a:solidFill>
                <a:srgbClr val="FFFF00"/>
              </a:solidFill>
              <a:latin typeface="+mj-ea"/>
              <a:ea typeface="+mj-ea"/>
            </a:endParaRPr>
          </a:p>
          <a:p>
            <a:pPr marL="0" indent="0">
              <a:lnSpc>
                <a:spcPct val="125000"/>
              </a:lnSpc>
              <a:buClr>
                <a:srgbClr val="FF0000"/>
              </a:buClr>
              <a:buNone/>
            </a:pPr>
            <a:r>
              <a:rPr lang="zh-CN" altLang="en-US" sz="2600" dirty="0">
                <a:latin typeface="+mj-ea"/>
                <a:ea typeface="+mj-ea"/>
              </a:rPr>
              <a:t>      可选用甲硝唑、万古霉素、杆菌肽或消胆胺等</a:t>
            </a:r>
            <a:endParaRPr lang="en-US" altLang="zh-CN" sz="2600" dirty="0">
              <a:latin typeface="+mj-ea"/>
              <a:ea typeface="+mj-ea"/>
            </a:endParaRPr>
          </a:p>
          <a:p>
            <a:pPr marL="0" indent="0">
              <a:lnSpc>
                <a:spcPct val="125000"/>
              </a:lnSpc>
              <a:buClr>
                <a:srgbClr val="FF0000"/>
              </a:buClr>
              <a:buNone/>
            </a:pPr>
            <a:r>
              <a:rPr lang="zh-CN" altLang="en-US" sz="2600" dirty="0">
                <a:latin typeface="+mj-ea"/>
                <a:ea typeface="+mj-ea"/>
              </a:rPr>
              <a:t>      微生态制剂</a:t>
            </a:r>
            <a:endParaRPr lang="en-US" altLang="zh-CN" sz="2600" dirty="0">
              <a:latin typeface="+mj-ea"/>
              <a:ea typeface="+mj-ea"/>
            </a:endParaRPr>
          </a:p>
          <a:p>
            <a:pPr marL="0" indent="0">
              <a:lnSpc>
                <a:spcPct val="125000"/>
              </a:lnSpc>
              <a:buClr>
                <a:srgbClr val="FF0000"/>
              </a:buClr>
              <a:buNone/>
            </a:pPr>
            <a:r>
              <a:rPr lang="en-US" altLang="zh-CN" sz="2600" dirty="0">
                <a:latin typeface="+mj-ea"/>
                <a:ea typeface="+mj-ea"/>
              </a:rPr>
              <a:t>      </a:t>
            </a:r>
            <a:r>
              <a:rPr lang="zh-CN" altLang="en-US" sz="2600" dirty="0">
                <a:latin typeface="+mj-ea"/>
                <a:ea typeface="+mj-ea"/>
              </a:rPr>
              <a:t>粪菌移植</a:t>
            </a:r>
            <a:r>
              <a:rPr lang="en-US" altLang="zh-CN" sz="2600" dirty="0">
                <a:latin typeface="+mj-ea"/>
                <a:ea typeface="+mj-ea"/>
              </a:rPr>
              <a:t>…</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64096"/>
    </mc:Choice>
    <mc:Fallback xmlns="">
      <p:transition advTm="64096"/>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57808"/>
            <a:ext cx="7776000" cy="1143000"/>
          </a:xfrm>
        </p:spPr>
        <p:txBody>
          <a:bodyPr/>
          <a:lstStyle/>
          <a:p>
            <a:pPr algn="ctr" eaLnBrk="1" hangingPunct="1"/>
            <a:r>
              <a:rPr lang="en-US" altLang="zh-CN" dirty="0">
                <a:solidFill>
                  <a:srgbClr val="FFFF00"/>
                </a:solidFill>
                <a:latin typeface="Times New Roman" panose="02020603050405020304" pitchFamily="18" charset="0"/>
                <a:cs typeface="Times New Roman" panose="02020603050405020304" pitchFamily="18" charset="0"/>
              </a:rPr>
              <a:t>PMC</a:t>
            </a:r>
            <a:r>
              <a:rPr lang="zh-CN" altLang="en-US" dirty="0">
                <a:solidFill>
                  <a:srgbClr val="FFFF00"/>
                </a:solidFill>
                <a:latin typeface="Times New Roman" panose="02020603050405020304" pitchFamily="18" charset="0"/>
                <a:cs typeface="Times New Roman" panose="02020603050405020304" pitchFamily="18" charset="0"/>
              </a:rPr>
              <a:t>的治疗</a:t>
            </a:r>
          </a:p>
        </p:txBody>
      </p:sp>
      <p:sp>
        <p:nvSpPr>
          <p:cNvPr id="43011" name="Rectangle 3"/>
          <p:cNvSpPr>
            <a:spLocks noGrp="1" noChangeArrowheads="1"/>
          </p:cNvSpPr>
          <p:nvPr>
            <p:ph idx="1"/>
          </p:nvPr>
        </p:nvSpPr>
        <p:spPr/>
        <p:txBody>
          <a:bodyPr>
            <a:normAutofit fontScale="92500" lnSpcReduction="10000"/>
          </a:bodyPr>
          <a:lstStyle/>
          <a:p>
            <a:pPr eaLnBrk="1" hangingPunct="1">
              <a:lnSpc>
                <a:spcPct val="145000"/>
              </a:lnSpc>
              <a:buClr>
                <a:srgbClr val="FF0000"/>
              </a:buClr>
              <a:buFont typeface="Wingdings" panose="05000000000000000000" pitchFamily="2" charset="2"/>
              <a:buChar char="p"/>
            </a:pPr>
            <a:r>
              <a:rPr lang="zh-CN" altLang="en-US" sz="3000" dirty="0">
                <a:latin typeface="Times New Roman" panose="02020603050405020304" pitchFamily="18" charset="0"/>
                <a:ea typeface="+mj-ea"/>
                <a:cs typeface="Times New Roman" panose="02020603050405020304" pitchFamily="18" charset="0"/>
              </a:rPr>
              <a:t>一般用药</a:t>
            </a:r>
            <a:r>
              <a:rPr lang="en-US" altLang="zh-CN" sz="3000" dirty="0">
                <a:latin typeface="Times New Roman" panose="02020603050405020304" pitchFamily="18" charset="0"/>
                <a:ea typeface="+mj-ea"/>
                <a:cs typeface="Times New Roman" panose="02020603050405020304" pitchFamily="18" charset="0"/>
              </a:rPr>
              <a:t>72h</a:t>
            </a:r>
            <a:r>
              <a:rPr lang="zh-CN" altLang="en-US" sz="3000" dirty="0">
                <a:latin typeface="Times New Roman" panose="02020603050405020304" pitchFamily="18" charset="0"/>
                <a:ea typeface="+mj-ea"/>
                <a:cs typeface="Times New Roman" panose="02020603050405020304" pitchFamily="18" charset="0"/>
              </a:rPr>
              <a:t>可使症状立即缓解，</a:t>
            </a:r>
            <a:r>
              <a:rPr lang="en-US" altLang="zh-CN" sz="3000" dirty="0">
                <a:latin typeface="Times New Roman" panose="02020603050405020304" pitchFamily="18" charset="0"/>
                <a:ea typeface="+mj-ea"/>
                <a:cs typeface="Times New Roman" panose="02020603050405020304" pitchFamily="18" charset="0"/>
              </a:rPr>
              <a:t>10</a:t>
            </a:r>
            <a:r>
              <a:rPr lang="zh-CN" altLang="en-US" sz="3000" dirty="0">
                <a:latin typeface="Times New Roman" panose="02020603050405020304" pitchFamily="18" charset="0"/>
                <a:ea typeface="+mj-ea"/>
                <a:cs typeface="Times New Roman" panose="02020603050405020304" pitchFamily="18" charset="0"/>
              </a:rPr>
              <a:t>天左右疗效达</a:t>
            </a:r>
            <a:r>
              <a:rPr lang="en-US" altLang="zh-CN" sz="3000" dirty="0">
                <a:latin typeface="Times New Roman" panose="02020603050405020304" pitchFamily="18" charset="0"/>
                <a:ea typeface="+mj-ea"/>
                <a:cs typeface="Times New Roman" panose="02020603050405020304" pitchFamily="18" charset="0"/>
              </a:rPr>
              <a:t>95%, </a:t>
            </a:r>
            <a:r>
              <a:rPr lang="zh-CN" altLang="en-US" sz="3000" dirty="0">
                <a:latin typeface="Times New Roman" panose="02020603050405020304" pitchFamily="18" charset="0"/>
                <a:ea typeface="+mj-ea"/>
                <a:cs typeface="Times New Roman" panose="02020603050405020304" pitchFamily="18" charset="0"/>
              </a:rPr>
              <a:t>但可复发</a:t>
            </a:r>
            <a:r>
              <a:rPr lang="en-US" altLang="zh-CN" sz="3000" dirty="0">
                <a:latin typeface="Times New Roman" panose="02020603050405020304" pitchFamily="18" charset="0"/>
                <a:ea typeface="+mj-ea"/>
                <a:cs typeface="Times New Roman" panose="02020603050405020304" pitchFamily="18" charset="0"/>
              </a:rPr>
              <a:t>(</a:t>
            </a:r>
            <a:r>
              <a:rPr lang="zh-CN" altLang="en-US" sz="3000" dirty="0">
                <a:latin typeface="Times New Roman" panose="02020603050405020304" pitchFamily="18" charset="0"/>
                <a:ea typeface="+mj-ea"/>
                <a:cs typeface="Times New Roman" panose="02020603050405020304" pitchFamily="18" charset="0"/>
              </a:rPr>
              <a:t>复发率</a:t>
            </a:r>
            <a:r>
              <a:rPr lang="en-US" altLang="zh-CN" sz="3000" dirty="0">
                <a:latin typeface="Times New Roman" panose="02020603050405020304" pitchFamily="18" charset="0"/>
                <a:ea typeface="+mj-ea"/>
                <a:cs typeface="Times New Roman" panose="02020603050405020304" pitchFamily="18" charset="0"/>
              </a:rPr>
              <a:t>7%~8%)</a:t>
            </a:r>
          </a:p>
          <a:p>
            <a:pPr eaLnBrk="1" hangingPunct="1">
              <a:lnSpc>
                <a:spcPct val="145000"/>
              </a:lnSpc>
              <a:buClr>
                <a:srgbClr val="FF0000"/>
              </a:buClr>
              <a:buFont typeface="Wingdings" panose="05000000000000000000" pitchFamily="2" charset="2"/>
              <a:buChar char="p"/>
            </a:pPr>
            <a:r>
              <a:rPr lang="zh-CN" altLang="en-US" sz="3000" dirty="0">
                <a:latin typeface="Times New Roman" panose="02020603050405020304" pitchFamily="18" charset="0"/>
                <a:ea typeface="+mj-ea"/>
                <a:cs typeface="Times New Roman" panose="02020603050405020304" pitchFamily="18" charset="0"/>
              </a:rPr>
              <a:t>可能原因：治疗时以芽孢形式存在，停药后又转为活化形式</a:t>
            </a:r>
          </a:p>
          <a:p>
            <a:pPr eaLnBrk="1" hangingPunct="1">
              <a:lnSpc>
                <a:spcPct val="145000"/>
              </a:lnSpc>
              <a:buClr>
                <a:srgbClr val="FF0000"/>
              </a:buClr>
              <a:buFont typeface="Wingdings" panose="05000000000000000000" pitchFamily="2" charset="2"/>
              <a:buChar char="p"/>
            </a:pPr>
            <a:r>
              <a:rPr lang="zh-CN" altLang="en-US" sz="3000" dirty="0">
                <a:latin typeface="Times New Roman" panose="02020603050405020304" pitchFamily="18" charset="0"/>
                <a:ea typeface="+mj-ea"/>
                <a:cs typeface="Times New Roman" panose="02020603050405020304" pitchFamily="18" charset="0"/>
              </a:rPr>
              <a:t>复发后治疗：</a:t>
            </a:r>
          </a:p>
          <a:p>
            <a:pPr marL="457200" lvl="1" indent="0" eaLnBrk="1" hangingPunct="1">
              <a:lnSpc>
                <a:spcPct val="145000"/>
              </a:lnSpc>
              <a:buClr>
                <a:srgbClr val="FF0000"/>
              </a:buClr>
              <a:buNone/>
            </a:pPr>
            <a:r>
              <a:rPr lang="zh-CN" altLang="en-US" dirty="0">
                <a:latin typeface="Times New Roman" panose="02020603050405020304" pitchFamily="18" charset="0"/>
                <a:ea typeface="+mj-ea"/>
                <a:cs typeface="Times New Roman" panose="02020603050405020304" pitchFamily="18" charset="0"/>
              </a:rPr>
              <a:t>轻者可自行缓解</a:t>
            </a:r>
          </a:p>
          <a:p>
            <a:pPr marL="457200" lvl="1" indent="0" eaLnBrk="1" hangingPunct="1">
              <a:lnSpc>
                <a:spcPct val="145000"/>
              </a:lnSpc>
              <a:buClr>
                <a:srgbClr val="FF0000"/>
              </a:buClr>
              <a:buNone/>
            </a:pPr>
            <a:r>
              <a:rPr lang="zh-CN" altLang="en-US" dirty="0">
                <a:latin typeface="Times New Roman" panose="02020603050405020304" pitchFamily="18" charset="0"/>
                <a:ea typeface="+mj-ea"/>
                <a:cs typeface="Times New Roman" panose="02020603050405020304" pitchFamily="18" charset="0"/>
              </a:rPr>
              <a:t>重者与首次治疗相同，大部分反应良好</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55183"/>
    </mc:Choice>
    <mc:Fallback xmlns="">
      <p:transition advTm="55183"/>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9816"/>
            <a:ext cx="7776000" cy="1143000"/>
          </a:xfrm>
        </p:spPr>
        <p:txBody>
          <a:bodyPr/>
          <a:lstStyle/>
          <a:p>
            <a:pPr algn="ctr" eaLnBrk="1" hangingPunct="1"/>
            <a:r>
              <a:rPr lang="zh-CN" altLang="en-US" b="1" dirty="0">
                <a:solidFill>
                  <a:srgbClr val="FFFF00"/>
                </a:solidFill>
              </a:rPr>
              <a:t>微生态制剂的概念</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539552" y="1988840"/>
            <a:ext cx="8064896" cy="3982052"/>
          </a:xfrm>
          <a:prstGeom prst="rect">
            <a:avLst/>
          </a:prstGeom>
        </p:spPr>
        <p:txBody>
          <a:bodyPr wrap="square">
            <a:spAutoFit/>
          </a:bodyPr>
          <a:lstStyle/>
          <a:p>
            <a:pPr algn="just">
              <a:lnSpc>
                <a:spcPct val="130000"/>
              </a:lnSpc>
              <a:buNone/>
            </a:pPr>
            <a:r>
              <a:rPr lang="zh-CN" altLang="en-US" dirty="0">
                <a:solidFill>
                  <a:srgbClr val="FFFF00"/>
                </a:solidFill>
                <a:latin typeface="Times New Roman" panose="02020603050405020304" pitchFamily="18" charset="0"/>
                <a:ea typeface="+mj-ea"/>
                <a:cs typeface="Times New Roman" panose="02020603050405020304" pitchFamily="18" charset="0"/>
              </a:rPr>
              <a:t>微生态制剂</a:t>
            </a:r>
            <a:r>
              <a:rPr lang="zh-CN" altLang="en-US" dirty="0">
                <a:latin typeface="Times New Roman" panose="02020603050405020304" pitchFamily="18" charset="0"/>
                <a:ea typeface="+mj-ea"/>
                <a:cs typeface="Times New Roman" panose="02020603050405020304" pitchFamily="18" charset="0"/>
              </a:rPr>
              <a:t>：利用对宿主有益的正常微生物或促微生物生长物质所制成的制剂，其可维持宿主微生态平衡，提高机体健康水平，从而达到防病治病的目的。</a:t>
            </a:r>
            <a:endParaRPr lang="en-US" altLang="zh-CN" dirty="0">
              <a:latin typeface="Times New Roman" panose="02020603050405020304" pitchFamily="18" charset="0"/>
              <a:ea typeface="+mj-ea"/>
              <a:cs typeface="Times New Roman" panose="02020603050405020304" pitchFamily="18" charset="0"/>
            </a:endParaRPr>
          </a:p>
          <a:p>
            <a:pPr algn="just">
              <a:lnSpc>
                <a:spcPct val="130000"/>
              </a:lnSpc>
              <a:buNone/>
            </a:pPr>
            <a:r>
              <a:rPr lang="zh-CN" altLang="en-US" dirty="0">
                <a:solidFill>
                  <a:srgbClr val="FFFF00"/>
                </a:solidFill>
                <a:latin typeface="Times New Roman" panose="02020603050405020304" pitchFamily="18" charset="0"/>
                <a:ea typeface="+mj-ea"/>
                <a:cs typeface="Times New Roman" panose="02020603050405020304" pitchFamily="18" charset="0"/>
              </a:rPr>
              <a:t>可分为</a:t>
            </a:r>
            <a:r>
              <a:rPr lang="zh-CN" altLang="en-US" dirty="0">
                <a:latin typeface="Times New Roman" panose="02020603050405020304" pitchFamily="18" charset="0"/>
                <a:ea typeface="+mj-ea"/>
                <a:cs typeface="Times New Roman" panose="02020603050405020304" pitchFamily="18" charset="0"/>
              </a:rPr>
              <a:t>：益生菌</a:t>
            </a:r>
            <a:r>
              <a:rPr lang="en-US" altLang="zh-CN" dirty="0">
                <a:latin typeface="Times New Roman" panose="02020603050405020304" pitchFamily="18" charset="0"/>
                <a:ea typeface="+mj-ea"/>
                <a:cs typeface="Times New Roman" panose="02020603050405020304" pitchFamily="18" charset="0"/>
              </a:rPr>
              <a:t>(Probiotics)</a:t>
            </a:r>
            <a:r>
              <a:rPr lang="zh-CN" altLang="en-US" dirty="0">
                <a:latin typeface="Times New Roman" panose="02020603050405020304" pitchFamily="18" charset="0"/>
                <a:ea typeface="+mj-ea"/>
                <a:cs typeface="Times New Roman" panose="02020603050405020304" pitchFamily="18" charset="0"/>
              </a:rPr>
              <a:t>、益生元</a:t>
            </a:r>
            <a:r>
              <a:rPr lang="en-US" altLang="zh-CN" dirty="0">
                <a:latin typeface="Times New Roman" panose="02020603050405020304" pitchFamily="18" charset="0"/>
                <a:ea typeface="+mj-ea"/>
                <a:cs typeface="Times New Roman" panose="02020603050405020304" pitchFamily="18" charset="0"/>
              </a:rPr>
              <a:t>(Prebiotics) </a:t>
            </a:r>
            <a:r>
              <a:rPr lang="zh-CN" altLang="en-US" dirty="0">
                <a:latin typeface="Times New Roman" panose="02020603050405020304" pitchFamily="18" charset="0"/>
                <a:ea typeface="+mj-ea"/>
                <a:cs typeface="Times New Roman" panose="02020603050405020304" pitchFamily="18" charset="0"/>
              </a:rPr>
              <a:t>和 合生元</a:t>
            </a:r>
            <a:r>
              <a:rPr lang="en-US" altLang="zh-CN" dirty="0">
                <a:latin typeface="Times New Roman" panose="02020603050405020304" pitchFamily="18" charset="0"/>
                <a:ea typeface="+mj-ea"/>
                <a:cs typeface="Times New Roman" panose="02020603050405020304" pitchFamily="18" charset="0"/>
              </a:rPr>
              <a:t>(</a:t>
            </a:r>
            <a:r>
              <a:rPr lang="en-US" altLang="zh-CN" dirty="0" err="1">
                <a:latin typeface="Times New Roman" panose="02020603050405020304" pitchFamily="18" charset="0"/>
                <a:ea typeface="+mj-ea"/>
                <a:cs typeface="Times New Roman" panose="02020603050405020304" pitchFamily="18" charset="0"/>
              </a:rPr>
              <a:t>synbiotics</a:t>
            </a:r>
            <a:r>
              <a:rPr lang="en-US" altLang="zh-CN" dirty="0">
                <a:latin typeface="Times New Roman" panose="02020603050405020304" pitchFamily="18" charset="0"/>
                <a:ea typeface="+mj-ea"/>
                <a:cs typeface="Times New Roman" panose="02020603050405020304" pitchFamily="18" charset="0"/>
              </a:rPr>
              <a:t>)</a:t>
            </a:r>
            <a:r>
              <a:rPr lang="zh-CN" altLang="en-US" dirty="0">
                <a:latin typeface="Times New Roman" panose="02020603050405020304" pitchFamily="18" charset="0"/>
                <a:ea typeface="+mj-ea"/>
                <a:cs typeface="Times New Roman" panose="02020603050405020304" pitchFamily="18" charset="0"/>
              </a:rPr>
              <a:t>三类。</a:t>
            </a:r>
          </a:p>
        </p:txBody>
      </p:sp>
    </p:spTree>
  </p:cSld>
  <p:clrMapOvr>
    <a:masterClrMapping/>
  </p:clrMapOvr>
  <mc:AlternateContent xmlns:mc="http://schemas.openxmlformats.org/markup-compatibility/2006" xmlns:p14="http://schemas.microsoft.com/office/powerpoint/2010/main">
    <mc:Choice Requires="p14">
      <p:transition p14:dur="0" advTm="45772"/>
    </mc:Choice>
    <mc:Fallback xmlns="">
      <p:transition advTm="45772"/>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990600"/>
            <a:ext cx="7772400" cy="838200"/>
          </a:xfrm>
        </p:spPr>
        <p:txBody>
          <a:bodyPr/>
          <a:lstStyle/>
          <a:p>
            <a:pPr algn="ctr" eaLnBrk="1" hangingPunct="1"/>
            <a:r>
              <a:rPr lang="zh-CN" altLang="en-US" b="1" dirty="0">
                <a:solidFill>
                  <a:srgbClr val="FFFF00"/>
                </a:solidFill>
              </a:rPr>
              <a:t>常见的益生菌制剂</a:t>
            </a:r>
          </a:p>
        </p:txBody>
      </p:sp>
      <p:graphicFrame>
        <p:nvGraphicFramePr>
          <p:cNvPr id="63572" name="Group 84"/>
          <p:cNvGraphicFramePr>
            <a:graphicFrameLocks noGrp="1"/>
          </p:cNvGraphicFramePr>
          <p:nvPr>
            <p:ph type="tbl" idx="1"/>
          </p:nvPr>
        </p:nvGraphicFramePr>
        <p:xfrm>
          <a:off x="1259632" y="1988840"/>
          <a:ext cx="6696744" cy="3744416"/>
        </p:xfrm>
        <a:graphic>
          <a:graphicData uri="http://schemas.openxmlformats.org/drawingml/2006/table">
            <a:tbl>
              <a:tblPr/>
              <a:tblGrid>
                <a:gridCol w="136815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504056">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rPr>
                        <a:t>药物名称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rPr>
                        <a:t>活菌</a:t>
                      </a:r>
                      <a:r>
                        <a:rPr kumimoji="1" lang="en-US" altLang="zh-CN"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rPr>
                        <a:t>/</a:t>
                      </a:r>
                      <a:r>
                        <a:rPr kumimoji="1" lang="zh-CN" altLang="en-US"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rPr>
                        <a:t>死菌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rPr>
                        <a:t>菌种</a:t>
                      </a:r>
                      <a:endParaRPr kumimoji="1" lang="en-US" altLang="zh-CN"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2000" b="1" i="0" u="none" strike="noStrike" cap="none" normalizeH="0" baseline="0" dirty="0">
                          <a:ln>
                            <a:noFill/>
                          </a:ln>
                          <a:solidFill>
                            <a:srgbClr val="FFFF00"/>
                          </a:solidFill>
                          <a:effectLst/>
                          <a:latin typeface="楷体" panose="02010609060101010101" pitchFamily="49" charset="-122"/>
                          <a:ea typeface="楷体" panose="02010609060101010101" pitchFamily="49" charset="-122"/>
                        </a:rPr>
                        <a:t>含菌量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064">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丽珠肠乐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活菌制剂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双歧杆菌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en-US" altLang="zh-CN"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0.5</a:t>
                      </a: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亿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2">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整肠生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活菌制剂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地衣芽胞杆菌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en-US" altLang="zh-CN"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2.5</a:t>
                      </a: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亿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9293">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培菲康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活菌制剂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粪链球菌、嗜酸乳杆菌、双歧杆菌</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endParaRPr kumimoji="1" lang="zh-CN" altLang="zh-CN"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8859">
                <a:tc>
                  <a:txBody>
                    <a:bodyPr/>
                    <a:lstStyle/>
                    <a:p>
                      <a:pPr marL="0" marR="0" lvl="0" indent="0" algn="just"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金双歧</a:t>
                      </a:r>
                    </a:p>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endParaRPr kumimoji="1" lang="en-US" altLang="zh-CN" sz="1800" b="1" i="0" u="none" strike="noStrike" cap="none" normalizeH="0" baseline="0">
                        <a:ln>
                          <a:noFill/>
                        </a:ln>
                        <a:solidFill>
                          <a:schemeClr val="tx1"/>
                        </a:solidFill>
                        <a:effectLst/>
                        <a:latin typeface="楷体" panose="02010609060101010101" pitchFamily="49" charset="-122"/>
                        <a:ea typeface="楷体" panose="02010609060101010101" pitchFamily="49" charset="-122"/>
                      </a:endParaRP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a:ln>
                            <a:noFill/>
                          </a:ln>
                          <a:solidFill>
                            <a:schemeClr val="tx1"/>
                          </a:solidFill>
                          <a:effectLst/>
                          <a:latin typeface="楷体" panose="02010609060101010101" pitchFamily="49" charset="-122"/>
                          <a:ea typeface="楷体" panose="02010609060101010101" pitchFamily="49" charset="-122"/>
                        </a:rPr>
                        <a:t>活菌制剂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长双歧杆菌、保加利亚乳杆菌、嗜热链球菌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0.5</a:t>
                      </a: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亿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8072">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乳酸菌素片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死菌制剂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乳酸菌素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0.5</a:t>
                      </a:r>
                      <a:r>
                        <a:rPr kumimoji="1" lang="zh-CN" altLang="en-US" sz="18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rPr>
                        <a:t>亿 </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advTm="28141">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55576" y="1222648"/>
            <a:ext cx="7772400" cy="838200"/>
          </a:xfrm>
        </p:spPr>
        <p:txBody>
          <a:bodyPr/>
          <a:lstStyle/>
          <a:p>
            <a:pPr algn="ctr" eaLnBrk="1" hangingPunct="1"/>
            <a:r>
              <a:rPr lang="zh-CN" altLang="en-US" b="1" dirty="0">
                <a:solidFill>
                  <a:srgbClr val="FFFF00"/>
                </a:solidFill>
              </a:rPr>
              <a:t>常见的益生元制剂</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TextBox 6"/>
          <p:cNvSpPr txBox="1"/>
          <p:nvPr/>
        </p:nvSpPr>
        <p:spPr>
          <a:xfrm>
            <a:off x="755576" y="2636912"/>
            <a:ext cx="7848872" cy="2308324"/>
          </a:xfrm>
          <a:prstGeom prst="rect">
            <a:avLst/>
          </a:prstGeom>
          <a:noFill/>
        </p:spPr>
        <p:txBody>
          <a:bodyPr wrap="square" rtlCol="0">
            <a:spAutoFit/>
          </a:bodyPr>
          <a:lstStyle/>
          <a:p>
            <a:pPr algn="ctr">
              <a:lnSpc>
                <a:spcPct val="150000"/>
              </a:lnSpc>
              <a:buNone/>
            </a:pPr>
            <a:r>
              <a:rPr lang="zh-CN" altLang="en-US" dirty="0">
                <a:latin typeface="+mj-ea"/>
                <a:ea typeface="+mj-ea"/>
              </a:rPr>
              <a:t>低聚果糖、大豆低聚糖、异麦芽低聚糖、低聚乳果糖、低聚半乳糖、低聚甘露糖、低聚龙胆糖、低聚木糖、菊粉等</a:t>
            </a:r>
            <a:r>
              <a:rPr lang="en-US" altLang="zh-CN" dirty="0">
                <a:latin typeface="+mj-ea"/>
                <a:ea typeface="+mj-ea"/>
              </a:rPr>
              <a:t>…</a:t>
            </a:r>
            <a:endParaRPr lang="zh-CN" altLang="en-US" dirty="0">
              <a:latin typeface="+mj-ea"/>
              <a:ea typeface="+mj-ea"/>
            </a:endParaRPr>
          </a:p>
        </p:txBody>
      </p:sp>
    </p:spTree>
  </p:cSld>
  <p:clrMapOvr>
    <a:masterClrMapping/>
  </p:clrMapOvr>
  <p:transition advTm="13484">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41" y="2276872"/>
            <a:ext cx="2721039" cy="354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3" y="2298511"/>
            <a:ext cx="4608512" cy="35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55576" y="1143000"/>
            <a:ext cx="6102425" cy="1077218"/>
          </a:xfrm>
          <a:prstGeom prst="rect">
            <a:avLst/>
          </a:prstGeom>
        </p:spPr>
        <p:txBody>
          <a:bodyPr wrap="square">
            <a:spAutoFit/>
          </a:bodyPr>
          <a:lstStyle/>
          <a:p>
            <a:pPr>
              <a:buNone/>
            </a:pPr>
            <a:r>
              <a:rPr lang="zh-CN" altLang="en-US" dirty="0">
                <a:solidFill>
                  <a:srgbClr val="FFFF00"/>
                </a:solidFill>
                <a:latin typeface="华文新魏" panose="02010800040101010101" pitchFamily="2" charset="-122"/>
                <a:ea typeface="华文新魏" panose="02010800040101010101" pitchFamily="2" charset="-122"/>
              </a:rPr>
              <a:t>粪菌移植 </a:t>
            </a:r>
            <a:endParaRPr lang="en-US" altLang="zh-CN" dirty="0">
              <a:solidFill>
                <a:srgbClr val="FFFF00"/>
              </a:solidFill>
              <a:latin typeface="华文新魏" panose="02010800040101010101" pitchFamily="2" charset="-122"/>
              <a:ea typeface="华文新魏" panose="02010800040101010101" pitchFamily="2" charset="-122"/>
            </a:endParaRPr>
          </a:p>
          <a:p>
            <a:pPr>
              <a:buNone/>
            </a:pPr>
            <a:r>
              <a:rPr lang="en-US" altLang="zh-CN" sz="2400" dirty="0">
                <a:solidFill>
                  <a:srgbClr val="FFFF00"/>
                </a:solidFill>
                <a:latin typeface="华文新魏" panose="02010800040101010101" pitchFamily="2" charset="-122"/>
                <a:ea typeface="华文新魏" panose="02010800040101010101" pitchFamily="2" charset="-122"/>
              </a:rPr>
              <a:t>(</a:t>
            </a:r>
            <a:r>
              <a:rPr lang="en-US" altLang="zh-CN" sz="2400" dirty="0">
                <a:solidFill>
                  <a:srgbClr val="FFFF00"/>
                </a:solidFill>
              </a:rPr>
              <a:t>Fecal microbiota transplantation</a:t>
            </a:r>
            <a:r>
              <a:rPr lang="zh-CN" altLang="en-US" sz="2400" dirty="0">
                <a:solidFill>
                  <a:srgbClr val="FFFF00"/>
                </a:solidFill>
              </a:rPr>
              <a:t>，</a:t>
            </a:r>
            <a:r>
              <a:rPr lang="en-US" altLang="zh-CN" sz="2400" dirty="0">
                <a:solidFill>
                  <a:srgbClr val="FFFF00"/>
                </a:solidFill>
              </a:rPr>
              <a:t>FMT</a:t>
            </a:r>
            <a:r>
              <a:rPr lang="en-US" altLang="zh-CN" sz="2400" dirty="0">
                <a:solidFill>
                  <a:srgbClr val="FFFF00"/>
                </a:solidFill>
                <a:latin typeface="华文新魏" panose="02010800040101010101" pitchFamily="2" charset="-122"/>
                <a:ea typeface="华文新魏" panose="02010800040101010101" pitchFamily="2" charset="-122"/>
              </a:rPr>
              <a:t>)</a:t>
            </a:r>
            <a:endParaRPr lang="zh-CN" altLang="en-US" sz="2400" dirty="0">
              <a:solidFill>
                <a:srgbClr val="FFFF00"/>
              </a:solidFill>
              <a:latin typeface="华文新魏" panose="02010800040101010101" pitchFamily="2" charset="-122"/>
              <a:ea typeface="华文新魏" panose="02010800040101010101" pitchFamily="2" charset="-122"/>
            </a:endParaRPr>
          </a:p>
        </p:txBody>
      </p:sp>
      <mc:AlternateContent xmlns:mc="http://schemas.openxmlformats.org/markup-compatibility/2006" xmlns:p14="http://schemas.microsoft.com/office/powerpoint/2010/main">
        <mc:Choice Requires="p14">
          <p:contentPart p14:bwMode="auto" r:id="rId6">
            <p14:nvContentPartPr>
              <p14:cNvPr id="13" name="墨迹 12"/>
              <p14:cNvContentPartPr/>
              <p14:nvPr/>
            </p14:nvContentPartPr>
            <p14:xfrm>
              <a:off x="8608680" y="5999760"/>
              <a:ext cx="360" cy="360"/>
            </p14:xfrm>
          </p:contentPart>
        </mc:Choice>
        <mc:Fallback xmlns="">
          <p:pic>
            <p:nvPicPr>
              <p:cNvPr id="13" name="墨迹 12"/>
            </p:nvPicPr>
            <p:blipFill>
              <a:blip r:embed="rId7"/>
            </p:blipFill>
            <p:spPr>
              <a:xfrm>
                <a:off x="8608680" y="5999760"/>
                <a:ext cx="360" cy="360"/>
              </a:xfrm>
              <a:prstGeom prst="rect"/>
            </p:spPr>
          </p:pic>
        </mc:Fallback>
      </mc:AlternateContent>
    </p:spTree>
  </p:cSld>
  <p:clrMapOvr>
    <a:masterClrMapping/>
  </p:clrMapOvr>
  <mc:AlternateContent xmlns:mc="http://schemas.openxmlformats.org/markup-compatibility/2006" xmlns:p14="http://schemas.microsoft.com/office/powerpoint/2010/main">
    <mc:Choice Requires="p14">
      <p:transition p14:dur="0" advTm="21312"/>
    </mc:Choice>
    <mc:Fallback xmlns="">
      <p:transition advTm="2131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71513" y="1828800"/>
            <a:ext cx="3671887" cy="2859088"/>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lang="en-US" altLang="zh-CN" sz="2000">
                <a:solidFill>
                  <a:srgbClr val="CC3300"/>
                </a:solidFill>
                <a:latin typeface="Arial" panose="020B0604020202020204" pitchFamily="34" charset="0"/>
                <a:ea typeface="黑体" panose="02010609060101010101" pitchFamily="49" charset="-122"/>
              </a:rPr>
              <a:t>G.</a:t>
            </a:r>
            <a:r>
              <a:rPr lang="zh-CN" altLang="en-US" sz="2000">
                <a:solidFill>
                  <a:srgbClr val="CC3300"/>
                </a:solidFill>
                <a:latin typeface="Arial" panose="020B0604020202020204" pitchFamily="34" charset="0"/>
                <a:ea typeface="黑体" panose="02010609060101010101" pitchFamily="49" charset="-122"/>
              </a:rPr>
              <a:t>新生儿和婴幼儿</a:t>
            </a:r>
            <a:r>
              <a:rPr lang="en-US" altLang="zh-CN" sz="2000">
                <a:solidFill>
                  <a:srgbClr val="CC3300"/>
                </a:solidFill>
                <a:latin typeface="Arial" panose="020B0604020202020204" pitchFamily="34" charset="0"/>
                <a:ea typeface="黑体" panose="02010609060101010101" pitchFamily="49" charset="-122"/>
              </a:rPr>
              <a:t>FGIDs</a:t>
            </a:r>
            <a:r>
              <a:rPr lang="zh-CN" altLang="en-US" sz="2000">
                <a:solidFill>
                  <a:srgbClr val="CC3300"/>
                </a:solidFill>
                <a:latin typeface="Arial" panose="020B0604020202020204" pitchFamily="34" charset="0"/>
                <a:ea typeface="黑体" panose="02010609060101010101" pitchFamily="49" charset="-122"/>
              </a:rPr>
              <a:t>（</a:t>
            </a:r>
            <a:r>
              <a:rPr lang="en-US" altLang="zh-CN" sz="2000">
                <a:solidFill>
                  <a:srgbClr val="CC3300"/>
                </a:solidFill>
                <a:latin typeface="Arial" panose="020B0604020202020204" pitchFamily="34" charset="0"/>
                <a:ea typeface="黑体" panose="02010609060101010101" pitchFamily="49" charset="-122"/>
              </a:rPr>
              <a:t>7</a:t>
            </a:r>
            <a:r>
              <a:rPr lang="zh-CN" altLang="en-US" sz="2000">
                <a:solidFill>
                  <a:srgbClr val="CC3300"/>
                </a:solidFill>
                <a:latin typeface="Arial" panose="020B0604020202020204" pitchFamily="34" charset="0"/>
                <a:ea typeface="黑体" panose="02010609060101010101" pitchFamily="49" charset="-122"/>
              </a:rPr>
              <a:t>）</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G1.</a:t>
            </a:r>
            <a:r>
              <a:rPr kumimoji="1" lang="zh-CN" altLang="en-US" sz="1800" b="0">
                <a:solidFill>
                  <a:srgbClr val="000066"/>
                </a:solidFill>
                <a:latin typeface="Arial" panose="020B0604020202020204" pitchFamily="34" charset="0"/>
                <a:ea typeface="黑体" panose="02010609060101010101" pitchFamily="49" charset="-122"/>
              </a:rPr>
              <a:t>婴儿反胃</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G2.</a:t>
            </a:r>
            <a:r>
              <a:rPr kumimoji="1" lang="zh-CN" altLang="en-US" sz="1800" b="0">
                <a:solidFill>
                  <a:srgbClr val="000066"/>
                </a:solidFill>
                <a:latin typeface="Arial" panose="020B0604020202020204" pitchFamily="34" charset="0"/>
                <a:ea typeface="黑体" panose="02010609060101010101" pitchFamily="49" charset="-122"/>
              </a:rPr>
              <a:t>婴儿反刍综合征</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G3.</a:t>
            </a:r>
            <a:r>
              <a:rPr kumimoji="1" lang="zh-CN" altLang="en-US" sz="1800" b="0">
                <a:solidFill>
                  <a:srgbClr val="000066"/>
                </a:solidFill>
                <a:latin typeface="Arial" panose="020B0604020202020204" pitchFamily="34" charset="0"/>
                <a:ea typeface="黑体" panose="02010609060101010101" pitchFamily="49" charset="-122"/>
              </a:rPr>
              <a:t>周期性呕吐综合征</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G4.</a:t>
            </a:r>
            <a:r>
              <a:rPr kumimoji="1" lang="zh-CN" altLang="en-US" sz="1800" b="0">
                <a:solidFill>
                  <a:srgbClr val="000066"/>
                </a:solidFill>
                <a:latin typeface="Arial" panose="020B0604020202020204" pitchFamily="34" charset="0"/>
                <a:ea typeface="黑体" panose="02010609060101010101" pitchFamily="49" charset="-122"/>
              </a:rPr>
              <a:t>婴儿腹痛</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G5.</a:t>
            </a:r>
            <a:r>
              <a:rPr kumimoji="1" lang="zh-CN" altLang="en-US" sz="1800" b="0">
                <a:solidFill>
                  <a:srgbClr val="000066"/>
                </a:solidFill>
                <a:latin typeface="Arial" panose="020B0604020202020204" pitchFamily="34" charset="0"/>
                <a:ea typeface="黑体" panose="02010609060101010101" pitchFamily="49" charset="-122"/>
              </a:rPr>
              <a:t>功能性腹泻</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G6.</a:t>
            </a:r>
            <a:r>
              <a:rPr kumimoji="1" lang="zh-CN" altLang="en-US" sz="1800" b="0">
                <a:solidFill>
                  <a:srgbClr val="000066"/>
                </a:solidFill>
                <a:latin typeface="Arial" panose="020B0604020202020204" pitchFamily="34" charset="0"/>
                <a:ea typeface="黑体" panose="02010609060101010101" pitchFamily="49" charset="-122"/>
              </a:rPr>
              <a:t>婴儿排便困难</a:t>
            </a:r>
          </a:p>
          <a:p>
            <a:pPr eaLnBrk="0" hangingPunct="0">
              <a:lnSpc>
                <a:spcPct val="80000"/>
              </a:lnSpc>
              <a:spcBef>
                <a:spcPct val="50000"/>
              </a:spcBef>
              <a:buClrTx/>
              <a:buSzTx/>
              <a:buFontTx/>
              <a:buNone/>
            </a:pPr>
            <a:r>
              <a:rPr kumimoji="1" lang="en-US" altLang="zh-CN" sz="1800" b="0">
                <a:solidFill>
                  <a:srgbClr val="000066"/>
                </a:solidFill>
                <a:latin typeface="Arial" panose="020B0604020202020204" pitchFamily="34" charset="0"/>
                <a:ea typeface="黑体" panose="02010609060101010101" pitchFamily="49" charset="-122"/>
              </a:rPr>
              <a:t>G7.</a:t>
            </a:r>
            <a:r>
              <a:rPr kumimoji="1" lang="zh-CN" altLang="en-US" sz="1800" b="0">
                <a:solidFill>
                  <a:srgbClr val="000066"/>
                </a:solidFill>
                <a:latin typeface="Arial" panose="020B0604020202020204" pitchFamily="34" charset="0"/>
                <a:ea typeface="黑体" panose="02010609060101010101" pitchFamily="49" charset="-122"/>
              </a:rPr>
              <a:t>功能性便秘</a:t>
            </a:r>
          </a:p>
        </p:txBody>
      </p:sp>
      <p:sp>
        <p:nvSpPr>
          <p:cNvPr id="21507" name="Rectangle 3"/>
          <p:cNvSpPr>
            <a:spLocks noChangeArrowheads="1"/>
          </p:cNvSpPr>
          <p:nvPr/>
        </p:nvSpPr>
        <p:spPr bwMode="auto">
          <a:xfrm>
            <a:off x="4648200" y="1828800"/>
            <a:ext cx="3733800" cy="4449763"/>
          </a:xfrm>
          <a:prstGeom prst="rect">
            <a:avLst/>
          </a:prstGeom>
          <a:solidFill>
            <a:srgbClr val="EAEAEA"/>
          </a:solidFill>
          <a:ln w="38100">
            <a:solidFill>
              <a:schemeClr val="accent2"/>
            </a:solidFill>
            <a:miter lim="800000"/>
          </a:ln>
          <a:effectLst>
            <a:outerShdw dist="107763" dir="8100000" algn="ctr" rotWithShape="0">
              <a:schemeClr val="bg2">
                <a:alpha val="50000"/>
              </a:schemeClr>
            </a:outerShdw>
          </a:effectLst>
        </p:spPr>
        <p:txBody>
          <a:bodyPr>
            <a:spAutoFit/>
          </a:bodyP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a:ea typeface="宋体" panose="02010600030101010101" pitchFamily="2" charset="-122"/>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a:ea typeface="宋体" panose="02010600030101010101" pitchFamily="2" charset="-122"/>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a:ea typeface="宋体" panose="02010600030101010101" pitchFamily="2" charset="-122"/>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5pPr>
            <a:lvl6pPr marL="25146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6pPr>
            <a:lvl7pPr marL="29718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7pPr>
            <a:lvl8pPr marL="34290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8pPr>
            <a:lvl9pPr marL="3886200" indent="-228600" fontAlgn="base">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a:ea typeface="宋体" panose="02010600030101010101" pitchFamily="2" charset="-122"/>
              </a:defRPr>
            </a:lvl9pPr>
          </a:lstStyle>
          <a:p>
            <a:pPr eaLnBrk="0" hangingPunct="0">
              <a:lnSpc>
                <a:spcPct val="80000"/>
              </a:lnSpc>
              <a:spcBef>
                <a:spcPct val="50000"/>
              </a:spcBef>
              <a:buClrTx/>
              <a:buSzTx/>
              <a:buFontTx/>
              <a:buNone/>
            </a:pPr>
            <a:r>
              <a:rPr kumimoji="1" lang="en-US" altLang="zh-CN" sz="1600">
                <a:solidFill>
                  <a:srgbClr val="CC3300"/>
                </a:solidFill>
                <a:latin typeface="Arial" panose="020B0604020202020204" pitchFamily="34" charset="0"/>
                <a:ea typeface="黑体" panose="02010609060101010101" pitchFamily="49" charset="-122"/>
              </a:rPr>
              <a:t>H.  </a:t>
            </a:r>
            <a:r>
              <a:rPr kumimoji="1" lang="zh-CN" altLang="en-US" sz="1600">
                <a:solidFill>
                  <a:srgbClr val="CC3300"/>
                </a:solidFill>
                <a:latin typeface="Arial" panose="020B0604020202020204" pitchFamily="34" charset="0"/>
                <a:ea typeface="黑体" panose="02010609060101010101" pitchFamily="49" charset="-122"/>
              </a:rPr>
              <a:t>儿童和青少年</a:t>
            </a:r>
            <a:r>
              <a:rPr kumimoji="1" lang="en-US" altLang="zh-CN" sz="1600">
                <a:solidFill>
                  <a:srgbClr val="CC3300"/>
                </a:solidFill>
                <a:latin typeface="Arial" panose="020B0604020202020204" pitchFamily="34" charset="0"/>
                <a:ea typeface="黑体" panose="02010609060101010101" pitchFamily="49" charset="-122"/>
              </a:rPr>
              <a:t>FGIDs</a:t>
            </a:r>
            <a:r>
              <a:rPr kumimoji="1" lang="zh-CN" altLang="en-US" sz="1600">
                <a:solidFill>
                  <a:srgbClr val="CC3300"/>
                </a:solidFill>
                <a:latin typeface="Arial" panose="020B0604020202020204" pitchFamily="34" charset="0"/>
                <a:ea typeface="黑体" panose="02010609060101010101" pitchFamily="49" charset="-122"/>
              </a:rPr>
              <a:t>（</a:t>
            </a:r>
            <a:r>
              <a:rPr kumimoji="1" lang="en-US" altLang="zh-CN" sz="1600">
                <a:solidFill>
                  <a:srgbClr val="CC3300"/>
                </a:solidFill>
                <a:latin typeface="Arial" panose="020B0604020202020204" pitchFamily="34" charset="0"/>
                <a:ea typeface="黑体" panose="02010609060101010101" pitchFamily="49" charset="-122"/>
              </a:rPr>
              <a:t>10</a:t>
            </a:r>
            <a:r>
              <a:rPr kumimoji="1" lang="zh-CN" altLang="en-US" sz="1600">
                <a:solidFill>
                  <a:srgbClr val="CC3300"/>
                </a:solidFill>
                <a:latin typeface="Arial" panose="020B0604020202020204" pitchFamily="34" charset="0"/>
                <a:ea typeface="黑体" panose="02010609060101010101" pitchFamily="49" charset="-122"/>
              </a:rPr>
              <a:t>）</a:t>
            </a:r>
          </a:p>
          <a:p>
            <a:pPr eaLnBrk="0" hangingPunct="0">
              <a:lnSpc>
                <a:spcPct val="80000"/>
              </a:lnSpc>
              <a:spcBef>
                <a:spcPct val="50000"/>
              </a:spcBef>
              <a:buClrTx/>
              <a:buSzTx/>
              <a:buFontTx/>
              <a:buNone/>
            </a:pPr>
            <a:r>
              <a:rPr kumimoji="1" lang="en-US" altLang="zh-CN" sz="1600" b="0">
                <a:solidFill>
                  <a:srgbClr val="000066"/>
                </a:solidFill>
                <a:latin typeface="Arial" panose="020B0604020202020204" pitchFamily="34" charset="0"/>
                <a:ea typeface="黑体" panose="02010609060101010101" pitchFamily="49" charset="-122"/>
              </a:rPr>
              <a:t>H1. </a:t>
            </a:r>
            <a:r>
              <a:rPr kumimoji="1" lang="zh-CN" altLang="en-US" sz="1600" b="0">
                <a:solidFill>
                  <a:srgbClr val="000066"/>
                </a:solidFill>
                <a:latin typeface="Arial" panose="020B0604020202020204" pitchFamily="34" charset="0"/>
                <a:ea typeface="黑体" panose="02010609060101010101" pitchFamily="49" charset="-122"/>
              </a:rPr>
              <a:t>呕吐和吞气症</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H1a. </a:t>
            </a:r>
            <a:r>
              <a:rPr kumimoji="1" lang="zh-CN" altLang="en-US" sz="1600" b="0">
                <a:solidFill>
                  <a:srgbClr val="000066"/>
                </a:solidFill>
                <a:latin typeface="Arial" panose="020B0604020202020204" pitchFamily="34" charset="0"/>
                <a:ea typeface="黑体" panose="02010609060101010101" pitchFamily="49" charset="-122"/>
              </a:rPr>
              <a:t>青少年反刍综合征</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H1b. </a:t>
            </a:r>
            <a:r>
              <a:rPr kumimoji="1" lang="zh-CN" altLang="en-US" sz="1600" b="0">
                <a:solidFill>
                  <a:srgbClr val="000066"/>
                </a:solidFill>
                <a:latin typeface="Arial" panose="020B0604020202020204" pitchFamily="34" charset="0"/>
                <a:ea typeface="黑体" panose="02010609060101010101" pitchFamily="49" charset="-122"/>
              </a:rPr>
              <a:t>周期性呕吐综合征</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H1c. </a:t>
            </a:r>
            <a:r>
              <a:rPr kumimoji="1" lang="zh-CN" altLang="en-US" sz="1600" b="0">
                <a:solidFill>
                  <a:srgbClr val="000066"/>
                </a:solidFill>
                <a:latin typeface="Arial" panose="020B0604020202020204" pitchFamily="34" charset="0"/>
                <a:ea typeface="黑体" panose="02010609060101010101" pitchFamily="49" charset="-122"/>
              </a:rPr>
              <a:t>吞气症</a:t>
            </a:r>
          </a:p>
          <a:p>
            <a:pPr eaLnBrk="0" hangingPunct="0">
              <a:lnSpc>
                <a:spcPct val="80000"/>
              </a:lnSpc>
              <a:spcBef>
                <a:spcPct val="50000"/>
              </a:spcBef>
              <a:buClrTx/>
              <a:buSzTx/>
              <a:buFontTx/>
              <a:buNone/>
            </a:pPr>
            <a:r>
              <a:rPr kumimoji="1" lang="en-US" altLang="zh-CN" sz="1600" b="0">
                <a:solidFill>
                  <a:srgbClr val="000066"/>
                </a:solidFill>
                <a:latin typeface="Arial" panose="020B0604020202020204" pitchFamily="34" charset="0"/>
                <a:ea typeface="黑体" panose="02010609060101010101" pitchFamily="49" charset="-122"/>
              </a:rPr>
              <a:t>H2. </a:t>
            </a:r>
            <a:r>
              <a:rPr kumimoji="1" lang="zh-CN" altLang="en-US" sz="1600" b="0">
                <a:solidFill>
                  <a:srgbClr val="000066"/>
                </a:solidFill>
                <a:latin typeface="Arial" panose="020B0604020202020204" pitchFamily="34" charset="0"/>
                <a:ea typeface="黑体" panose="02010609060101010101" pitchFamily="49" charset="-122"/>
              </a:rPr>
              <a:t>功能性胃肠病相关的腹痛</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H2a. </a:t>
            </a:r>
            <a:r>
              <a:rPr kumimoji="1" lang="zh-CN" altLang="en-US" sz="1600" b="0">
                <a:solidFill>
                  <a:srgbClr val="000066"/>
                </a:solidFill>
                <a:latin typeface="Arial" panose="020B0604020202020204" pitchFamily="34" charset="0"/>
                <a:ea typeface="黑体" panose="02010609060101010101" pitchFamily="49" charset="-122"/>
              </a:rPr>
              <a:t>功能性消化不良</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H2b. </a:t>
            </a:r>
            <a:r>
              <a:rPr kumimoji="1" lang="zh-CN" altLang="en-US" sz="1600" b="0">
                <a:solidFill>
                  <a:srgbClr val="000066"/>
                </a:solidFill>
                <a:latin typeface="Arial" panose="020B0604020202020204" pitchFamily="34" charset="0"/>
                <a:ea typeface="黑体" panose="02010609060101010101" pitchFamily="49" charset="-122"/>
              </a:rPr>
              <a:t>肠易激综合征</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H2c. </a:t>
            </a:r>
            <a:r>
              <a:rPr kumimoji="1" lang="zh-CN" altLang="en-US" sz="1600" b="0">
                <a:solidFill>
                  <a:srgbClr val="000066"/>
                </a:solidFill>
                <a:latin typeface="Arial" panose="020B0604020202020204" pitchFamily="34" charset="0"/>
                <a:ea typeface="黑体" panose="02010609060101010101" pitchFamily="49" charset="-122"/>
              </a:rPr>
              <a:t>腹型偏头痛</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H2d. </a:t>
            </a:r>
            <a:r>
              <a:rPr kumimoji="1" lang="zh-CN" altLang="en-US" sz="1600" b="0">
                <a:solidFill>
                  <a:srgbClr val="000066"/>
                </a:solidFill>
                <a:latin typeface="Arial" panose="020B0604020202020204" pitchFamily="34" charset="0"/>
                <a:ea typeface="黑体" panose="02010609060101010101" pitchFamily="49" charset="-122"/>
              </a:rPr>
              <a:t>儿童功能性腹痛</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H2d1.</a:t>
            </a:r>
            <a:r>
              <a:rPr kumimoji="1" lang="zh-CN" altLang="en-US" sz="1600">
                <a:solidFill>
                  <a:srgbClr val="000066"/>
                </a:solidFill>
                <a:latin typeface="Arial" panose="020B0604020202020204" pitchFamily="34" charset="0"/>
                <a:ea typeface="黑体" panose="02010609060101010101" pitchFamily="49" charset="-122"/>
              </a:rPr>
              <a:t>儿童功能性</a:t>
            </a:r>
            <a:r>
              <a:rPr kumimoji="1" lang="zh-CN" altLang="en-US" sz="1600">
                <a:solidFill>
                  <a:srgbClr val="000066"/>
                </a:solidFill>
                <a:latin typeface="Arial" panose="020B0604020202020204" pitchFamily="34" charset="0"/>
              </a:rPr>
              <a:t>腹痛</a:t>
            </a:r>
            <a:r>
              <a:rPr kumimoji="1" lang="zh-CN" altLang="en-US" sz="1600" b="0">
                <a:solidFill>
                  <a:srgbClr val="000066"/>
                </a:solidFill>
                <a:latin typeface="Arial" panose="020B0604020202020204" pitchFamily="34" charset="0"/>
                <a:ea typeface="黑体" panose="02010609060101010101" pitchFamily="49" charset="-122"/>
              </a:rPr>
              <a:t>综合征  </a:t>
            </a:r>
          </a:p>
          <a:p>
            <a:pPr eaLnBrk="0" hangingPunct="0">
              <a:lnSpc>
                <a:spcPct val="80000"/>
              </a:lnSpc>
              <a:spcBef>
                <a:spcPct val="50000"/>
              </a:spcBef>
              <a:buClrTx/>
              <a:buSzTx/>
              <a:buFontTx/>
              <a:buNone/>
            </a:pPr>
            <a:r>
              <a:rPr kumimoji="1" lang="en-US" altLang="zh-CN" sz="1600" b="0">
                <a:solidFill>
                  <a:srgbClr val="000066"/>
                </a:solidFill>
                <a:latin typeface="Arial" panose="020B0604020202020204" pitchFamily="34" charset="0"/>
                <a:ea typeface="黑体" panose="02010609060101010101" pitchFamily="49" charset="-122"/>
              </a:rPr>
              <a:t>H3. </a:t>
            </a:r>
            <a:r>
              <a:rPr kumimoji="1" lang="zh-CN" altLang="en-US" sz="1600" b="0">
                <a:solidFill>
                  <a:srgbClr val="000066"/>
                </a:solidFill>
                <a:latin typeface="Arial" panose="020B0604020202020204" pitchFamily="34" charset="0"/>
                <a:ea typeface="黑体" panose="02010609060101010101" pitchFamily="49" charset="-122"/>
              </a:rPr>
              <a:t>便秘和失禁</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H3a. </a:t>
            </a:r>
            <a:r>
              <a:rPr kumimoji="1" lang="zh-CN" altLang="en-US" sz="1600" b="0">
                <a:solidFill>
                  <a:srgbClr val="000066"/>
                </a:solidFill>
                <a:latin typeface="Arial" panose="020B0604020202020204" pitchFamily="34" charset="0"/>
                <a:ea typeface="黑体" panose="02010609060101010101" pitchFamily="49" charset="-122"/>
              </a:rPr>
              <a:t>功能性便秘</a:t>
            </a:r>
          </a:p>
          <a:p>
            <a:pPr eaLnBrk="0" hangingPunct="0">
              <a:lnSpc>
                <a:spcPct val="80000"/>
              </a:lnSpc>
              <a:spcBef>
                <a:spcPct val="50000"/>
              </a:spcBef>
              <a:buClrTx/>
              <a:buSzTx/>
              <a:buFontTx/>
              <a:buNone/>
            </a:pPr>
            <a:r>
              <a:rPr kumimoji="1" lang="zh-CN" altLang="en-US" sz="1600" b="0">
                <a:solidFill>
                  <a:srgbClr val="000066"/>
                </a:solidFill>
                <a:latin typeface="Arial" panose="020B0604020202020204" pitchFamily="34" charset="0"/>
                <a:ea typeface="黑体" panose="02010609060101010101" pitchFamily="49" charset="-122"/>
              </a:rPr>
              <a:t>   </a:t>
            </a:r>
            <a:r>
              <a:rPr kumimoji="1" lang="en-US" altLang="zh-CN" sz="1600" b="0">
                <a:solidFill>
                  <a:srgbClr val="000066"/>
                </a:solidFill>
                <a:latin typeface="Arial" panose="020B0604020202020204" pitchFamily="34" charset="0"/>
                <a:ea typeface="黑体" panose="02010609060101010101" pitchFamily="49" charset="-122"/>
              </a:rPr>
              <a:t>H3b. </a:t>
            </a:r>
            <a:r>
              <a:rPr kumimoji="1" lang="zh-CN" altLang="en-US" sz="1600" b="0">
                <a:solidFill>
                  <a:srgbClr val="000066"/>
                </a:solidFill>
                <a:latin typeface="Arial" panose="020B0604020202020204" pitchFamily="34" charset="0"/>
                <a:ea typeface="黑体" panose="02010609060101010101" pitchFamily="49" charset="-122"/>
              </a:rPr>
              <a:t>非潴留性粪便失禁</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Rectangle 8"/>
          <p:cNvSpPr>
            <a:spLocks noChangeArrowheads="1"/>
          </p:cNvSpPr>
          <p:nvPr/>
        </p:nvSpPr>
        <p:spPr bwMode="auto">
          <a:xfrm>
            <a:off x="533400" y="1015425"/>
            <a:ext cx="6707187"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0"/>
              </a:spcBef>
              <a:defRPr/>
            </a:pPr>
            <a:r>
              <a:rPr kumimoji="1" lang="en-US" altLang="zh-CN" sz="3200" dirty="0">
                <a:effectLst>
                  <a:outerShdw blurRad="38100" dist="38100" dir="2700000" algn="tl">
                    <a:srgbClr val="000000"/>
                  </a:outerShdw>
                </a:effectLst>
                <a:latin typeface="Arial" panose="020B0604020202020204" pitchFamily="34" charset="0"/>
                <a:ea typeface="黑体" panose="02010609060101010101" pitchFamily="49" charset="-122"/>
              </a:rPr>
              <a:t>FGIDs</a:t>
            </a:r>
            <a:r>
              <a:rPr kumimoji="1" lang="zh-CN" altLang="en-US" sz="3200" dirty="0">
                <a:effectLst>
                  <a:outerShdw blurRad="38100" dist="38100" dir="2700000" algn="tl">
                    <a:srgbClr val="000000"/>
                  </a:outerShdw>
                </a:effectLst>
                <a:latin typeface="Arial" panose="020B0604020202020204" pitchFamily="34" charset="0"/>
                <a:ea typeface="黑体" panose="02010609060101010101" pitchFamily="49" charset="-122"/>
              </a:rPr>
              <a:t>分类</a:t>
            </a:r>
            <a:r>
              <a:rPr kumimoji="1" lang="en-US" altLang="zh-CN" sz="3200" dirty="0">
                <a:effectLst>
                  <a:outerShdw blurRad="38100" dist="38100" dir="2700000" algn="tl">
                    <a:srgbClr val="000000"/>
                  </a:outerShdw>
                </a:effectLst>
                <a:latin typeface="Arial" panose="020B0604020202020204" pitchFamily="34" charset="0"/>
                <a:ea typeface="黑体" panose="02010609060101010101" pitchFamily="49" charset="-122"/>
              </a:rPr>
              <a:t>(</a:t>
            </a:r>
            <a:r>
              <a:rPr kumimoji="1" lang="zh-CN" altLang="en-US" sz="3200" dirty="0">
                <a:effectLst>
                  <a:outerShdw blurRad="38100" dist="38100" dir="2700000" algn="tl">
                    <a:srgbClr val="000000"/>
                  </a:outerShdw>
                </a:effectLst>
                <a:latin typeface="Arial" panose="020B0604020202020204" pitchFamily="34" charset="0"/>
                <a:ea typeface="黑体" panose="02010609060101010101" pitchFamily="49" charset="-122"/>
              </a:rPr>
              <a:t>罗马</a:t>
            </a:r>
            <a:r>
              <a:rPr kumimoji="1" lang="en-US" altLang="zh-CN" sz="3200" dirty="0">
                <a:effectLst>
                  <a:outerShdw blurRad="38100" dist="38100" dir="2700000" algn="tl">
                    <a:srgbClr val="000000"/>
                  </a:outerShdw>
                </a:effectLst>
                <a:latin typeface="Arial" panose="020B0604020202020204" pitchFamily="34" charset="0"/>
                <a:ea typeface="黑体" panose="02010609060101010101" pitchFamily="49" charset="-122"/>
              </a:rPr>
              <a:t>III, </a:t>
            </a:r>
            <a:r>
              <a:rPr kumimoji="1" lang="zh-CN" altLang="en-US" sz="3200" dirty="0">
                <a:effectLst>
                  <a:outerShdw blurRad="38100" dist="38100" dir="2700000" algn="tl">
                    <a:srgbClr val="000000"/>
                  </a:outerShdw>
                </a:effectLst>
                <a:latin typeface="Arial" panose="020B0604020202020204" pitchFamily="34" charset="0"/>
                <a:ea typeface="黑体" panose="02010609060101010101" pitchFamily="49" charset="-122"/>
              </a:rPr>
              <a:t>未成年人</a:t>
            </a:r>
            <a:r>
              <a:rPr kumimoji="1" lang="en-US" altLang="zh-CN" sz="3200" dirty="0">
                <a:effectLst>
                  <a:outerShdw blurRad="38100" dist="38100" dir="2700000" algn="tl">
                    <a:srgbClr val="000000"/>
                  </a:outerShdw>
                </a:effectLst>
                <a:latin typeface="Arial" panose="020B0604020202020204" pitchFamily="34" charset="0"/>
                <a:ea typeface="黑体" panose="02010609060101010101" pitchFamily="49" charset="-122"/>
              </a:rPr>
              <a:t>2</a:t>
            </a:r>
            <a:r>
              <a:rPr kumimoji="1" lang="zh-CN" altLang="en-US" sz="3200" dirty="0">
                <a:effectLst>
                  <a:outerShdw blurRad="38100" dist="38100" dir="2700000" algn="tl">
                    <a:srgbClr val="000000"/>
                  </a:outerShdw>
                </a:effectLst>
                <a:latin typeface="Arial" panose="020B0604020202020204" pitchFamily="34" charset="0"/>
                <a:ea typeface="黑体" panose="02010609060101010101" pitchFamily="49" charset="-122"/>
              </a:rPr>
              <a:t>类</a:t>
            </a:r>
            <a:r>
              <a:rPr kumimoji="1" lang="en-US" altLang="zh-CN" sz="3200" dirty="0">
                <a:effectLst>
                  <a:outerShdw blurRad="38100" dist="38100" dir="2700000" algn="tl">
                    <a:srgbClr val="000000"/>
                  </a:outerShdw>
                </a:effectLst>
                <a:latin typeface="Arial" panose="020B0604020202020204" pitchFamily="34" charset="0"/>
                <a:ea typeface="黑体" panose="02010609060101010101" pitchFamily="49" charset="-122"/>
              </a:rPr>
              <a:t>)</a:t>
            </a:r>
            <a:endParaRPr kumimoji="1" lang="zh-CN" altLang="en-US" sz="3200" dirty="0">
              <a:effectLst>
                <a:outerShdw blurRad="38100" dist="38100" dir="2700000" algn="tl">
                  <a:srgbClr val="000000"/>
                </a:outerShdw>
              </a:effectLst>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25389"/>
    </mc:Choice>
    <mc:Fallback xmlns="">
      <p:transition advTm="25389"/>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663580" y="1340768"/>
            <a:ext cx="786886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buClr>
                <a:srgbClr val="FF0000"/>
              </a:buClr>
              <a:buSzTx/>
              <a:buNone/>
            </a:pPr>
            <a:r>
              <a:rPr lang="en-US" altLang="zh-CN" b="1" dirty="0">
                <a:solidFill>
                  <a:srgbClr val="FFFF00"/>
                </a:solidFill>
                <a:latin typeface="华文新魏" panose="02010800040101010101" pitchFamily="2" charset="-122"/>
                <a:ea typeface="华文新魏" panose="02010800040101010101" pitchFamily="2" charset="-122"/>
                <a:cs typeface="Times New Roman" panose="02020603050405020304" pitchFamily="18" charset="0"/>
              </a:rPr>
              <a:t>FMT</a:t>
            </a:r>
            <a:r>
              <a:rPr lang="en-US" altLang="zh-CN"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800" dirty="0">
                <a:latin typeface="华文新魏" panose="02010800040101010101" pitchFamily="2" charset="-122"/>
                <a:ea typeface="华文新魏" panose="02010800040101010101" pitchFamily="2" charset="-122"/>
                <a:cs typeface="Times New Roman" panose="02020603050405020304" pitchFamily="18" charset="0"/>
              </a:rPr>
              <a:t>把经过处理的健康人的粪便液，灌注到患者肠道内，从而</a:t>
            </a:r>
            <a:r>
              <a:rPr lang="zh-CN" altLang="en-US" sz="2800" dirty="0">
                <a:latin typeface="华文新魏" panose="02010800040101010101" pitchFamily="2" charset="-122"/>
                <a:ea typeface="华文新魏" panose="02010800040101010101" pitchFamily="2" charset="-122"/>
              </a:rPr>
              <a:t>重建正常的肠道微生态结构</a:t>
            </a:r>
            <a:r>
              <a:rPr lang="zh-CN" altLang="en-US" sz="2800" dirty="0">
                <a:latin typeface="华文新魏" panose="02010800040101010101" pitchFamily="2" charset="-122"/>
                <a:ea typeface="华文新魏" panose="02010800040101010101" pitchFamily="2" charset="-122"/>
                <a:cs typeface="Times New Roman" panose="02020603050405020304" pitchFamily="18" charset="0"/>
              </a:rPr>
              <a:t>。</a:t>
            </a:r>
            <a:endParaRPr lang="en-US" altLang="zh-CN" sz="2800" dirty="0">
              <a:latin typeface="华文新魏" panose="02010800040101010101" pitchFamily="2" charset="-122"/>
              <a:ea typeface="华文新魏" panose="02010800040101010101" pitchFamily="2" charset="-122"/>
              <a:cs typeface="Times New Roman" panose="02020603050405020304" pitchFamily="18" charset="0"/>
            </a:endParaRPr>
          </a:p>
          <a:p>
            <a:pPr marL="457200" indent="-457200" algn="just" eaLnBrk="1" hangingPunct="1">
              <a:spcBef>
                <a:spcPct val="50000"/>
              </a:spcBef>
              <a:buClr>
                <a:srgbClr val="FF0000"/>
              </a:buClr>
              <a:buSzTx/>
              <a:buFont typeface="Wingdings" panose="05000000000000000000" pitchFamily="2" charset="2"/>
              <a:buChar char="p"/>
            </a:pP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我国东晋时期</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公元</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300-400): </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葛洪</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肘后备急方记载“饮粪汁一升，即活”</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用人粪清治疗食物中毒、腹泻、发热并濒临死亡的患者</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；欧美最早案例</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---1958</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年美国医生用粪水挽救感染垂死的患者；</a:t>
            </a:r>
            <a:endParaRPr lang="en-US" altLang="zh-CN" sz="2400" dirty="0">
              <a:latin typeface="华文新魏" panose="02010800040101010101" pitchFamily="2" charset="-122"/>
              <a:ea typeface="华文新魏" panose="02010800040101010101" pitchFamily="2" charset="-122"/>
              <a:cs typeface="Times New Roman" panose="02020603050405020304" pitchFamily="18" charset="0"/>
            </a:endParaRPr>
          </a:p>
          <a:p>
            <a:pPr marL="457200" indent="-457200" algn="just" eaLnBrk="1" hangingPunct="1">
              <a:spcBef>
                <a:spcPct val="50000"/>
              </a:spcBef>
              <a:buClr>
                <a:srgbClr val="FF0000"/>
              </a:buClr>
              <a:buSzTx/>
              <a:buFont typeface="Wingdings" panose="05000000000000000000" pitchFamily="2" charset="2"/>
              <a:buChar char="p"/>
            </a:pPr>
            <a:r>
              <a:rPr lang="zh-CN" altLang="en-US" sz="2400" dirty="0">
                <a:latin typeface="华文新魏" panose="02010800040101010101" pitchFamily="2" charset="-122"/>
                <a:ea typeface="华文新魏" panose="02010800040101010101" pitchFamily="2" charset="-122"/>
              </a:rPr>
              <a:t>已确定</a:t>
            </a:r>
            <a:r>
              <a:rPr lang="en-US" altLang="zh-CN" sz="2400" dirty="0">
                <a:latin typeface="华文新魏" panose="02010800040101010101" pitchFamily="2" charset="-122"/>
                <a:ea typeface="华文新魏" panose="02010800040101010101" pitchFamily="2" charset="-122"/>
              </a:rPr>
              <a:t>FMT</a:t>
            </a:r>
            <a:r>
              <a:rPr lang="zh-CN" altLang="en-US" sz="2400" dirty="0">
                <a:latin typeface="华文新魏" panose="02010800040101010101" pitchFamily="2" charset="-122"/>
                <a:ea typeface="华文新魏" panose="02010800040101010101" pitchFamily="2" charset="-122"/>
              </a:rPr>
              <a:t>对</a:t>
            </a:r>
            <a:r>
              <a:rPr lang="en-US" altLang="zh-CN" sz="2400" dirty="0">
                <a:latin typeface="华文新魏" panose="02010800040101010101" pitchFamily="2" charset="-122"/>
                <a:ea typeface="华文新魏" panose="02010800040101010101" pitchFamily="2" charset="-122"/>
              </a:rPr>
              <a:t>PMC</a:t>
            </a:r>
            <a:r>
              <a:rPr lang="zh-CN" altLang="en-US" sz="2400" dirty="0">
                <a:latin typeface="华文新魏" panose="02010800040101010101" pitchFamily="2" charset="-122"/>
                <a:ea typeface="华文新魏" panose="02010800040101010101" pitchFamily="2" charset="-122"/>
              </a:rPr>
              <a:t>具有较好的疗效</a:t>
            </a:r>
            <a:r>
              <a:rPr lang="en-US" altLang="zh-CN" sz="2400" dirty="0">
                <a:latin typeface="华文新魏" panose="02010800040101010101" pitchFamily="2" charset="-122"/>
                <a:ea typeface="华文新魏" panose="02010800040101010101" pitchFamily="2" charset="-122"/>
              </a:rPr>
              <a:t>; </a:t>
            </a:r>
          </a:p>
          <a:p>
            <a:pPr marL="457200" indent="-457200" algn="just" eaLnBrk="1" hangingPunct="1">
              <a:spcBef>
                <a:spcPct val="50000"/>
              </a:spcBef>
              <a:buClr>
                <a:srgbClr val="FF0000"/>
              </a:buClr>
              <a:buSzTx/>
              <a:buFont typeface="Wingdings" panose="05000000000000000000" pitchFamily="2" charset="2"/>
              <a:buChar char="p"/>
            </a:pPr>
            <a:r>
              <a:rPr lang="en-US" altLang="zh-CN" sz="2400" dirty="0">
                <a:latin typeface="华文新魏" panose="02010800040101010101" pitchFamily="2" charset="-122"/>
                <a:ea typeface="华文新魏" panose="02010800040101010101" pitchFamily="2" charset="-122"/>
              </a:rPr>
              <a:t>FMT</a:t>
            </a:r>
            <a:r>
              <a:rPr lang="zh-CN" altLang="en-US" sz="2400" dirty="0">
                <a:latin typeface="华文新魏" panose="02010800040101010101" pitchFamily="2" charset="-122"/>
                <a:ea typeface="华文新魏" panose="02010800040101010101" pitchFamily="2" charset="-122"/>
              </a:rPr>
              <a:t>在便秘、</a:t>
            </a:r>
            <a:r>
              <a:rPr lang="en-US" altLang="zh-CN" sz="2400" dirty="0">
                <a:latin typeface="华文新魏" panose="02010800040101010101" pitchFamily="2" charset="-122"/>
                <a:ea typeface="华文新魏" panose="02010800040101010101" pitchFamily="2" charset="-122"/>
              </a:rPr>
              <a:t>IBS</a:t>
            </a:r>
            <a:r>
              <a:rPr lang="zh-CN" altLang="en-US"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IBD</a:t>
            </a:r>
            <a:r>
              <a:rPr lang="zh-CN" altLang="en-US" sz="2400" dirty="0">
                <a:latin typeface="华文新魏" panose="02010800040101010101" pitchFamily="2" charset="-122"/>
                <a:ea typeface="华文新魏" panose="02010800040101010101" pitchFamily="2" charset="-122"/>
              </a:rPr>
              <a:t>、代谢综合征和自身免疫性疾病等疾病中应用价值也正在研究探讨中。</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80229"/>
    </mc:Choice>
    <mc:Fallback xmlns="">
      <p:transition advTm="80229"/>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663580" y="1340768"/>
            <a:ext cx="786886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buClr>
                <a:srgbClr val="FF0000"/>
              </a:buClr>
              <a:buSzTx/>
              <a:buNone/>
            </a:pPr>
            <a:r>
              <a:rPr lang="en-US" altLang="zh-CN" b="1" dirty="0">
                <a:solidFill>
                  <a:srgbClr val="FFFF00"/>
                </a:solidFill>
                <a:latin typeface="华文新魏" panose="02010800040101010101" pitchFamily="2" charset="-122"/>
                <a:ea typeface="华文新魏" panose="02010800040101010101" pitchFamily="2" charset="-122"/>
                <a:cs typeface="Times New Roman" panose="02020603050405020304" pitchFamily="18" charset="0"/>
              </a:rPr>
              <a:t>FMT</a:t>
            </a:r>
            <a:r>
              <a:rPr lang="en-US" altLang="zh-CN"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800" dirty="0">
                <a:latin typeface="华文新魏" panose="02010800040101010101" pitchFamily="2" charset="-122"/>
                <a:ea typeface="华文新魏" panose="02010800040101010101" pitchFamily="2" charset="-122"/>
                <a:cs typeface="Times New Roman" panose="02020603050405020304" pitchFamily="18" charset="0"/>
              </a:rPr>
              <a:t>把经过处理的健康人的粪便液，灌注到患者肠道内，从而</a:t>
            </a:r>
            <a:r>
              <a:rPr lang="zh-CN" altLang="en-US" sz="2800" dirty="0">
                <a:latin typeface="华文新魏" panose="02010800040101010101" pitchFamily="2" charset="-122"/>
                <a:ea typeface="华文新魏" panose="02010800040101010101" pitchFamily="2" charset="-122"/>
              </a:rPr>
              <a:t>重建正常的肠道微生态结构</a:t>
            </a:r>
            <a:r>
              <a:rPr lang="zh-CN" altLang="en-US" sz="2800" dirty="0">
                <a:latin typeface="华文新魏" panose="02010800040101010101" pitchFamily="2" charset="-122"/>
                <a:ea typeface="华文新魏" panose="02010800040101010101" pitchFamily="2" charset="-122"/>
                <a:cs typeface="Times New Roman" panose="02020603050405020304" pitchFamily="18" charset="0"/>
              </a:rPr>
              <a:t>。</a:t>
            </a:r>
            <a:endParaRPr lang="en-US" altLang="zh-CN" sz="2800" dirty="0">
              <a:latin typeface="华文新魏" panose="02010800040101010101" pitchFamily="2" charset="-122"/>
              <a:ea typeface="华文新魏" panose="02010800040101010101" pitchFamily="2" charset="-122"/>
              <a:cs typeface="Times New Roman" panose="02020603050405020304" pitchFamily="18" charset="0"/>
            </a:endParaRPr>
          </a:p>
          <a:p>
            <a:pPr marL="457200" indent="-457200" algn="just" eaLnBrk="1" hangingPunct="1">
              <a:spcBef>
                <a:spcPct val="50000"/>
              </a:spcBef>
              <a:buClr>
                <a:srgbClr val="FF0000"/>
              </a:buClr>
              <a:buSzTx/>
              <a:buFont typeface="Wingdings" panose="05000000000000000000" pitchFamily="2" charset="2"/>
              <a:buChar char="p"/>
            </a:pP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我国东晋时期</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公元</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300-400): </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葛洪</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肘后备急方记载“饮粪汁一升，即活”</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用人粪清治疗食物中毒、腹泻、发热并濒临死亡的患者</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；欧美最早案例</a:t>
            </a:r>
            <a:r>
              <a:rPr lang="en-US" altLang="zh-CN" sz="2400" dirty="0">
                <a:latin typeface="华文新魏" panose="02010800040101010101" pitchFamily="2" charset="-122"/>
                <a:ea typeface="华文新魏" panose="02010800040101010101" pitchFamily="2" charset="-122"/>
                <a:cs typeface="Times New Roman" panose="02020603050405020304" pitchFamily="18" charset="0"/>
              </a:rPr>
              <a:t>---1958</a:t>
            </a:r>
            <a:r>
              <a:rPr lang="zh-CN" altLang="en-US" sz="2400" dirty="0">
                <a:latin typeface="华文新魏" panose="02010800040101010101" pitchFamily="2" charset="-122"/>
                <a:ea typeface="华文新魏" panose="02010800040101010101" pitchFamily="2" charset="-122"/>
                <a:cs typeface="Times New Roman" panose="02020603050405020304" pitchFamily="18" charset="0"/>
              </a:rPr>
              <a:t>年美国医生用粪水挽救感染垂死的患者；</a:t>
            </a:r>
            <a:endParaRPr lang="en-US" altLang="zh-CN" sz="2400" dirty="0">
              <a:latin typeface="华文新魏" panose="02010800040101010101" pitchFamily="2" charset="-122"/>
              <a:ea typeface="华文新魏" panose="02010800040101010101" pitchFamily="2" charset="-122"/>
              <a:cs typeface="Times New Roman" panose="02020603050405020304" pitchFamily="18" charset="0"/>
            </a:endParaRPr>
          </a:p>
          <a:p>
            <a:pPr marL="457200" indent="-457200" algn="just" eaLnBrk="1" hangingPunct="1">
              <a:spcBef>
                <a:spcPct val="50000"/>
              </a:spcBef>
              <a:buClr>
                <a:srgbClr val="FF0000"/>
              </a:buClr>
              <a:buSzTx/>
              <a:buFont typeface="Wingdings" panose="05000000000000000000" pitchFamily="2" charset="2"/>
              <a:buChar char="p"/>
            </a:pPr>
            <a:r>
              <a:rPr lang="zh-CN" altLang="en-US" sz="2400" dirty="0">
                <a:latin typeface="华文新魏" panose="02010800040101010101" pitchFamily="2" charset="-122"/>
                <a:ea typeface="华文新魏" panose="02010800040101010101" pitchFamily="2" charset="-122"/>
              </a:rPr>
              <a:t>已确定</a:t>
            </a:r>
            <a:r>
              <a:rPr lang="en-US" altLang="zh-CN" sz="2400" dirty="0">
                <a:latin typeface="华文新魏" panose="02010800040101010101" pitchFamily="2" charset="-122"/>
                <a:ea typeface="华文新魏" panose="02010800040101010101" pitchFamily="2" charset="-122"/>
              </a:rPr>
              <a:t>FMT</a:t>
            </a:r>
            <a:r>
              <a:rPr lang="zh-CN" altLang="en-US" sz="2400" dirty="0">
                <a:latin typeface="华文新魏" panose="02010800040101010101" pitchFamily="2" charset="-122"/>
                <a:ea typeface="华文新魏" panose="02010800040101010101" pitchFamily="2" charset="-122"/>
              </a:rPr>
              <a:t>对</a:t>
            </a:r>
            <a:r>
              <a:rPr lang="en-US" altLang="zh-CN" sz="2400" dirty="0">
                <a:latin typeface="华文新魏" panose="02010800040101010101" pitchFamily="2" charset="-122"/>
                <a:ea typeface="华文新魏" panose="02010800040101010101" pitchFamily="2" charset="-122"/>
              </a:rPr>
              <a:t>PMC</a:t>
            </a:r>
            <a:r>
              <a:rPr lang="zh-CN" altLang="en-US" sz="2400" dirty="0">
                <a:latin typeface="华文新魏" panose="02010800040101010101" pitchFamily="2" charset="-122"/>
                <a:ea typeface="华文新魏" panose="02010800040101010101" pitchFamily="2" charset="-122"/>
              </a:rPr>
              <a:t>具有较好的疗效</a:t>
            </a:r>
            <a:r>
              <a:rPr lang="en-US" altLang="zh-CN" sz="2400" dirty="0">
                <a:latin typeface="华文新魏" panose="02010800040101010101" pitchFamily="2" charset="-122"/>
                <a:ea typeface="华文新魏" panose="02010800040101010101" pitchFamily="2" charset="-122"/>
              </a:rPr>
              <a:t>; </a:t>
            </a:r>
          </a:p>
          <a:p>
            <a:pPr marL="457200" indent="-457200" algn="just" eaLnBrk="1" hangingPunct="1">
              <a:spcBef>
                <a:spcPct val="50000"/>
              </a:spcBef>
              <a:buClr>
                <a:srgbClr val="FF0000"/>
              </a:buClr>
              <a:buSzTx/>
              <a:buFont typeface="Wingdings" panose="05000000000000000000" pitchFamily="2" charset="2"/>
              <a:buChar char="p"/>
            </a:pPr>
            <a:r>
              <a:rPr lang="en-US" altLang="zh-CN" sz="2400" dirty="0">
                <a:latin typeface="华文新魏" panose="02010800040101010101" pitchFamily="2" charset="-122"/>
                <a:ea typeface="华文新魏" panose="02010800040101010101" pitchFamily="2" charset="-122"/>
              </a:rPr>
              <a:t>FMT</a:t>
            </a:r>
            <a:r>
              <a:rPr lang="zh-CN" altLang="en-US" sz="2400" dirty="0">
                <a:latin typeface="华文新魏" panose="02010800040101010101" pitchFamily="2" charset="-122"/>
                <a:ea typeface="华文新魏" panose="02010800040101010101" pitchFamily="2" charset="-122"/>
              </a:rPr>
              <a:t>在便秘、</a:t>
            </a:r>
            <a:r>
              <a:rPr lang="en-US" altLang="zh-CN" sz="2400" dirty="0">
                <a:latin typeface="华文新魏" panose="02010800040101010101" pitchFamily="2" charset="-122"/>
                <a:ea typeface="华文新魏" panose="02010800040101010101" pitchFamily="2" charset="-122"/>
              </a:rPr>
              <a:t>IBS</a:t>
            </a:r>
            <a:r>
              <a:rPr lang="zh-CN" altLang="en-US"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IBD</a:t>
            </a:r>
            <a:r>
              <a:rPr lang="zh-CN" altLang="en-US" sz="2400" dirty="0">
                <a:latin typeface="华文新魏" panose="02010800040101010101" pitchFamily="2" charset="-122"/>
                <a:ea typeface="华文新魏" panose="02010800040101010101" pitchFamily="2" charset="-122"/>
              </a:rPr>
              <a:t>、代谢综合征和自身免疫性疾病等疾病中应用价值也正在研究探讨中。</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1585"/>
    </mc:Choice>
    <mc:Fallback xmlns="">
      <p:transition advTm="1585"/>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6" name="图片 5"/>
          <p:cNvPicPr/>
          <p:nvPr/>
        </p:nvPicPr>
        <p:blipFill>
          <a:blip r:embed="rId4" cstate="print">
            <a:extLst>
              <a:ext uri="{28A0092B-C50C-407E-A947-70E740481C1C}">
                <a14:useLocalDpi xmlns:a14="http://schemas.microsoft.com/office/drawing/2010/main" val="0"/>
              </a:ext>
            </a:extLst>
          </a:blip>
          <a:stretch>
            <a:fillRect/>
          </a:stretch>
        </p:blipFill>
        <p:spPr>
          <a:xfrm>
            <a:off x="871049" y="1071276"/>
            <a:ext cx="3479028" cy="2622550"/>
          </a:xfrm>
          <a:prstGeom prst="rect">
            <a:avLst/>
          </a:prstGeom>
          <a:ln>
            <a:noFill/>
          </a:ln>
          <a:effectLst>
            <a:softEdge rad="112500"/>
          </a:effectLst>
        </p:spPr>
      </p:pic>
      <p:pic>
        <p:nvPicPr>
          <p:cNvPr id="9" name="图片 8"/>
          <p:cNvPicPr/>
          <p:nvPr/>
        </p:nvPicPr>
        <p:blipFill>
          <a:blip r:embed="rId5" cstate="print">
            <a:extLst>
              <a:ext uri="{28A0092B-C50C-407E-A947-70E740481C1C}">
                <a14:useLocalDpi xmlns:a14="http://schemas.microsoft.com/office/drawing/2010/main" val="0"/>
              </a:ext>
            </a:extLst>
          </a:blip>
          <a:stretch>
            <a:fillRect/>
          </a:stretch>
        </p:blipFill>
        <p:spPr>
          <a:xfrm>
            <a:off x="827584" y="3933056"/>
            <a:ext cx="3522492" cy="2634233"/>
          </a:xfrm>
          <a:prstGeom prst="rect">
            <a:avLst/>
          </a:prstGeom>
          <a:ln>
            <a:noFill/>
          </a:ln>
          <a:effectLst>
            <a:softEdge rad="112500"/>
          </a:effectLst>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2474133"/>
            <a:ext cx="3544733" cy="2439386"/>
          </a:xfrm>
          <a:prstGeom prst="rect">
            <a:avLst/>
          </a:prstGeom>
          <a:ln>
            <a:noFill/>
          </a:ln>
          <a:effectLst>
            <a:softEdge rad="112500"/>
          </a:effectLst>
        </p:spPr>
      </p:pic>
      <p:sp>
        <p:nvSpPr>
          <p:cNvPr id="10" name="墨迹 9"/>
          <p:cNvSpPr/>
          <p:nvPr/>
        </p:nvSpPr>
        <p:spPr bwMode="auto">
          <a:xfrm>
            <a:off x="1444680" y="2838240"/>
            <a:ext cx="6238080" cy="2881440"/>
          </a:xfrm>
        </p:spPr>
      </p:sp>
    </p:spTree>
  </p:cSld>
  <p:clrMapOvr>
    <a:masterClrMapping/>
  </p:clrMapOvr>
  <mc:AlternateContent xmlns:mc="http://schemas.openxmlformats.org/markup-compatibility/2006" xmlns:p14="http://schemas.microsoft.com/office/powerpoint/2010/main">
    <mc:Choice Requires="p14">
      <p:transition p14:dur="0" advTm="24993"/>
    </mc:Choice>
    <mc:Fallback xmlns="">
      <p:transition advTm="24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md type="call" cmd="playFrom(0.0)">
                                      <p:cBhvr>
                                        <p:cTn id="7"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000" y="629816"/>
            <a:ext cx="7776000" cy="1143000"/>
          </a:xfrm>
        </p:spPr>
        <p:txBody>
          <a:bodyPr>
            <a:normAutofit/>
          </a:bodyPr>
          <a:lstStyle/>
          <a:p>
            <a:pPr algn="ctr" eaLnBrk="1" hangingPunct="1"/>
            <a:r>
              <a:rPr lang="en-US" altLang="zh-CN" b="1" dirty="0">
                <a:solidFill>
                  <a:srgbClr val="FFFF00"/>
                </a:solidFill>
              </a:rPr>
              <a:t>AAD/PMC</a:t>
            </a:r>
            <a:r>
              <a:rPr lang="zh-CN" altLang="en-US" b="1" dirty="0">
                <a:solidFill>
                  <a:srgbClr val="FFFF00"/>
                </a:solidFill>
              </a:rPr>
              <a:t>的治疗</a:t>
            </a:r>
          </a:p>
        </p:txBody>
      </p:sp>
      <p:sp>
        <p:nvSpPr>
          <p:cNvPr id="37891" name="Rectangle 3"/>
          <p:cNvSpPr>
            <a:spLocks noGrp="1" noChangeArrowheads="1"/>
          </p:cNvSpPr>
          <p:nvPr>
            <p:ph idx="1"/>
          </p:nvPr>
        </p:nvSpPr>
        <p:spPr>
          <a:xfrm>
            <a:off x="457200" y="1783357"/>
            <a:ext cx="8229600" cy="4525963"/>
          </a:xfrm>
        </p:spPr>
        <p:txBody>
          <a:bodyPr>
            <a:noAutofit/>
          </a:bodyPr>
          <a:lstStyle/>
          <a:p>
            <a:pPr marL="0" indent="0" eaLnBrk="1" hangingPunct="1">
              <a:lnSpc>
                <a:spcPct val="125000"/>
              </a:lnSpc>
              <a:buClr>
                <a:srgbClr val="FF0000"/>
              </a:buClr>
              <a:buNone/>
            </a:pPr>
            <a:r>
              <a:rPr lang="zh-CN" altLang="en-US" sz="2600" b="1" dirty="0">
                <a:solidFill>
                  <a:srgbClr val="FFFF00"/>
                </a:solidFill>
                <a:latin typeface="+mj-ea"/>
                <a:ea typeface="+mj-ea"/>
              </a:rPr>
              <a:t>抗毒素及抑制毒素吸收治疗：</a:t>
            </a:r>
            <a:endParaRPr lang="en-US" altLang="zh-CN" sz="2600" b="1" dirty="0">
              <a:solidFill>
                <a:srgbClr val="FFFF00"/>
              </a:solidFill>
              <a:latin typeface="+mj-ea"/>
              <a:ea typeface="+mj-ea"/>
            </a:endParaRPr>
          </a:p>
          <a:p>
            <a:pPr marL="0" indent="457200">
              <a:lnSpc>
                <a:spcPct val="125000"/>
              </a:lnSpc>
              <a:buClr>
                <a:srgbClr val="FF0000"/>
              </a:buClr>
              <a:buNone/>
            </a:pPr>
            <a:r>
              <a:rPr lang="zh-CN" altLang="en-US" sz="2600" dirty="0">
                <a:latin typeface="+mj-ea"/>
                <a:ea typeface="+mj-ea"/>
              </a:rPr>
              <a:t>考来烯胺、蒙脱石散</a:t>
            </a:r>
            <a:endParaRPr lang="en-US" altLang="zh-CN" sz="2600" dirty="0">
              <a:latin typeface="+mj-ea"/>
              <a:ea typeface="+mj-ea"/>
            </a:endParaRPr>
          </a:p>
          <a:p>
            <a:pPr marL="0" indent="0" eaLnBrk="1" hangingPunct="1">
              <a:lnSpc>
                <a:spcPct val="125000"/>
              </a:lnSpc>
              <a:buClr>
                <a:srgbClr val="FF0000"/>
              </a:buClr>
              <a:buNone/>
            </a:pPr>
            <a:r>
              <a:rPr lang="zh-CN" altLang="en-US" sz="2600" b="1" dirty="0">
                <a:solidFill>
                  <a:srgbClr val="FFFF00"/>
                </a:solidFill>
                <a:latin typeface="+mj-ea"/>
                <a:ea typeface="+mj-ea"/>
              </a:rPr>
              <a:t>免疫治疗：</a:t>
            </a:r>
            <a:endParaRPr lang="en-US" altLang="zh-CN" sz="2600" b="1" dirty="0">
              <a:solidFill>
                <a:srgbClr val="FFFF00"/>
              </a:solidFill>
              <a:latin typeface="+mj-ea"/>
              <a:ea typeface="+mj-ea"/>
            </a:endParaRPr>
          </a:p>
          <a:p>
            <a:pPr marL="0" indent="457200">
              <a:lnSpc>
                <a:spcPct val="125000"/>
              </a:lnSpc>
              <a:buClr>
                <a:srgbClr val="FF0000"/>
              </a:buClr>
              <a:buNone/>
            </a:pPr>
            <a:r>
              <a:rPr lang="zh-CN" altLang="en-US" sz="2600" dirty="0">
                <a:latin typeface="+mj-ea"/>
                <a:ea typeface="+mj-ea"/>
              </a:rPr>
              <a:t>静滴丙球，艰难梭菌毒素</a:t>
            </a:r>
            <a:r>
              <a:rPr lang="en-US" altLang="zh-CN" sz="2600" dirty="0">
                <a:latin typeface="+mj-ea"/>
                <a:ea typeface="+mj-ea"/>
              </a:rPr>
              <a:t>A/B</a:t>
            </a:r>
            <a:r>
              <a:rPr lang="zh-CN" altLang="en-US" sz="2600" dirty="0">
                <a:latin typeface="+mj-ea"/>
                <a:ea typeface="+mj-ea"/>
              </a:rPr>
              <a:t>抗体</a:t>
            </a:r>
            <a:endParaRPr lang="en-US" altLang="zh-CN" sz="2600" dirty="0">
              <a:latin typeface="+mj-ea"/>
              <a:ea typeface="+mj-ea"/>
            </a:endParaRPr>
          </a:p>
          <a:p>
            <a:pPr marL="0" indent="0" eaLnBrk="1" hangingPunct="1">
              <a:lnSpc>
                <a:spcPct val="125000"/>
              </a:lnSpc>
              <a:buClr>
                <a:srgbClr val="FF0000"/>
              </a:buClr>
              <a:buNone/>
            </a:pPr>
            <a:r>
              <a:rPr lang="zh-CN" altLang="en-US" sz="2600" b="1" dirty="0">
                <a:solidFill>
                  <a:srgbClr val="FFFF00"/>
                </a:solidFill>
                <a:latin typeface="+mj-ea"/>
                <a:ea typeface="+mj-ea"/>
              </a:rPr>
              <a:t>手术治疗：</a:t>
            </a:r>
            <a:endParaRPr lang="en-US" altLang="zh-CN" sz="2600" b="1" dirty="0">
              <a:solidFill>
                <a:srgbClr val="FFFF00"/>
              </a:solidFill>
              <a:latin typeface="+mj-ea"/>
              <a:ea typeface="+mj-ea"/>
            </a:endParaRPr>
          </a:p>
          <a:p>
            <a:pPr marL="0" indent="457200" eaLnBrk="1" hangingPunct="1">
              <a:lnSpc>
                <a:spcPct val="125000"/>
              </a:lnSpc>
              <a:buClr>
                <a:srgbClr val="FF0000"/>
              </a:buClr>
              <a:buNone/>
            </a:pPr>
            <a:r>
              <a:rPr lang="zh-CN" altLang="en-US" sz="2600" dirty="0">
                <a:latin typeface="+mj-ea"/>
                <a:ea typeface="+mj-ea"/>
              </a:rPr>
              <a:t>暴发型病例内科治疗无效，并发肠梗阻、中毒性巨</a:t>
            </a:r>
            <a:endParaRPr lang="en-US" altLang="zh-CN" sz="2600" dirty="0">
              <a:latin typeface="+mj-ea"/>
              <a:ea typeface="+mj-ea"/>
            </a:endParaRPr>
          </a:p>
          <a:p>
            <a:pPr marL="0" indent="457200" eaLnBrk="1" hangingPunct="1">
              <a:lnSpc>
                <a:spcPct val="125000"/>
              </a:lnSpc>
              <a:buClr>
                <a:srgbClr val="FF0000"/>
              </a:buClr>
              <a:buNone/>
            </a:pPr>
            <a:r>
              <a:rPr lang="zh-CN" altLang="en-US" sz="2600" dirty="0">
                <a:latin typeface="+mj-ea"/>
                <a:ea typeface="+mj-ea"/>
              </a:rPr>
              <a:t>结肠、肠穿孔。</a:t>
            </a:r>
            <a:endParaRPr lang="en-US" altLang="zh-CN" sz="2600" dirty="0">
              <a:latin typeface="+mj-ea"/>
              <a:ea typeface="+mj-ea"/>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9706"/>
    </mc:Choice>
    <mc:Fallback xmlns="">
      <p:transition advTm="39706"/>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701824"/>
            <a:ext cx="7772400" cy="1143000"/>
          </a:xfrm>
        </p:spPr>
        <p:txBody>
          <a:bodyPr/>
          <a:lstStyle/>
          <a:p>
            <a:pPr algn="ctr" eaLnBrk="1" hangingPunct="1"/>
            <a:r>
              <a:rPr lang="en-US" altLang="zh-CN" b="1" dirty="0">
                <a:solidFill>
                  <a:srgbClr val="FFFF00"/>
                </a:solidFill>
              </a:rPr>
              <a:t>AAD/PMC</a:t>
            </a:r>
            <a:r>
              <a:rPr lang="zh-CN" altLang="en-US" b="1" dirty="0">
                <a:solidFill>
                  <a:srgbClr val="FFFF00"/>
                </a:solidFill>
              </a:rPr>
              <a:t>的预防</a:t>
            </a:r>
          </a:p>
        </p:txBody>
      </p:sp>
      <p:sp>
        <p:nvSpPr>
          <p:cNvPr id="50179" name="Text Box 4"/>
          <p:cNvSpPr txBox="1">
            <a:spLocks noChangeArrowheads="1"/>
          </p:cNvSpPr>
          <p:nvPr/>
        </p:nvSpPr>
        <p:spPr bwMode="auto">
          <a:xfrm>
            <a:off x="539552" y="2049229"/>
            <a:ext cx="825182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anose="020B0604020202020204" pitchFamily="34" charset="0"/>
                <a:ea typeface="宋体" panose="02010600030101010101" pitchFamily="2" charset="-122"/>
              </a:defRPr>
            </a:lvl1pPr>
            <a:lvl2pPr marL="742950" indent="-285750" eaLnBrk="0" hangingPunct="0">
              <a:defRPr kumimoji="1" sz="3200">
                <a:solidFill>
                  <a:schemeClr val="tx1"/>
                </a:solidFill>
                <a:latin typeface="Arial" panose="020B0604020202020204" pitchFamily="34" charset="0"/>
                <a:ea typeface="宋体" panose="02010600030101010101" pitchFamily="2" charset="-122"/>
              </a:defRPr>
            </a:lvl2pPr>
            <a:lvl3pPr marL="1143000" indent="-228600" eaLnBrk="0" hangingPunct="0">
              <a:defRPr kumimoji="1" sz="3200">
                <a:solidFill>
                  <a:schemeClr val="tx1"/>
                </a:solidFill>
                <a:latin typeface="Arial" panose="020B0604020202020204" pitchFamily="34" charset="0"/>
                <a:ea typeface="宋体" panose="02010600030101010101" pitchFamily="2" charset="-122"/>
              </a:defRPr>
            </a:lvl3pPr>
            <a:lvl4pPr marL="1600200" indent="-228600" eaLnBrk="0" hangingPunct="0">
              <a:defRPr kumimoji="1" sz="3200">
                <a:solidFill>
                  <a:schemeClr val="tx1"/>
                </a:solidFill>
                <a:latin typeface="Arial" panose="020B0604020202020204" pitchFamily="34" charset="0"/>
                <a:ea typeface="宋体" panose="02010600030101010101" pitchFamily="2" charset="-122"/>
              </a:defRPr>
            </a:lvl4pPr>
            <a:lvl5pPr marL="2057400" indent="-228600" eaLnBrk="0" hangingPunct="0">
              <a:defRPr kumimoji="1"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85000"/>
              <a:buFont typeface="Wingdings" panose="05000000000000000000" pitchFamily="2" charset="2"/>
              <a:buChar char="n"/>
              <a:defRPr kumimoji="1" sz="3200">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spcBef>
                <a:spcPct val="50000"/>
              </a:spcBef>
              <a:buClr>
                <a:srgbClr val="FF0000"/>
              </a:buClr>
              <a:buSzTx/>
              <a:buFont typeface="Wingdings" panose="05000000000000000000" pitchFamily="2" charset="2"/>
              <a:buChar char="p"/>
            </a:pPr>
            <a:r>
              <a:rPr lang="zh-CN" altLang="en-US" sz="2600" dirty="0">
                <a:latin typeface="+mj-ea"/>
                <a:ea typeface="+mj-ea"/>
              </a:rPr>
              <a:t>抗生素使用须有明确指征；</a:t>
            </a:r>
          </a:p>
          <a:p>
            <a:pPr marL="342900" indent="-342900" eaLnBrk="1" hangingPunct="1">
              <a:lnSpc>
                <a:spcPct val="150000"/>
              </a:lnSpc>
              <a:spcBef>
                <a:spcPct val="50000"/>
              </a:spcBef>
              <a:buClr>
                <a:srgbClr val="FF0000"/>
              </a:buClr>
              <a:buSzTx/>
              <a:buFont typeface="Wingdings" panose="05000000000000000000" pitchFamily="2" charset="2"/>
              <a:buChar char="p"/>
            </a:pPr>
            <a:r>
              <a:rPr lang="zh-CN" altLang="en-US" sz="2600" dirty="0">
                <a:latin typeface="+mj-ea"/>
                <a:ea typeface="+mj-ea"/>
              </a:rPr>
              <a:t>首先选用窄谱抗生素，慎用广谱抗生素，或根据病菌药敏试验选用；</a:t>
            </a:r>
            <a:endParaRPr lang="en-US" altLang="zh-CN" sz="2600" dirty="0">
              <a:latin typeface="+mj-ea"/>
              <a:ea typeface="+mj-ea"/>
            </a:endParaRPr>
          </a:p>
          <a:p>
            <a:pPr marL="342900" indent="-342900" eaLnBrk="1" hangingPunct="1">
              <a:lnSpc>
                <a:spcPct val="150000"/>
              </a:lnSpc>
              <a:spcBef>
                <a:spcPct val="50000"/>
              </a:spcBef>
              <a:buClr>
                <a:srgbClr val="FF0000"/>
              </a:buClr>
              <a:buSzTx/>
              <a:buFont typeface="Wingdings" panose="05000000000000000000" pitchFamily="2" charset="2"/>
              <a:buChar char="p"/>
            </a:pPr>
            <a:r>
              <a:rPr lang="zh-CN" altLang="en-US" sz="2600" dirty="0">
                <a:latin typeface="+mj-ea"/>
                <a:ea typeface="+mj-ea"/>
              </a:rPr>
              <a:t>在应用抗生素期间要细心观察其不良反应。</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39976"/>
    </mc:Choice>
    <mc:Fallback xmlns="">
      <p:transition advTm="39976"/>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743200"/>
            <a:ext cx="3886200" cy="1200329"/>
          </a:xfrm>
          <a:prstGeom prst="rect">
            <a:avLst/>
          </a:prstGeom>
          <a:noFill/>
        </p:spPr>
        <p:txBody>
          <a:bodyPr wrap="square" rtlCol="0">
            <a:spAutoFit/>
          </a:bodyPr>
          <a:lstStyle/>
          <a:p>
            <a:r>
              <a:rPr lang="zh-CN" altLang="en-US" sz="7200"/>
              <a:t>谢   谢 ！</a:t>
            </a:r>
            <a:endParaRPr lang="zh-CN" altLang="en-US" sz="7200" dirty="0"/>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5413"/>
    </mc:Choice>
    <mc:Fallback xmlns="">
      <p:transition advTm="5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5"/>
          <p:cNvSpPr txBox="1">
            <a:spLocks noChangeArrowheads="1"/>
          </p:cNvSpPr>
          <p:nvPr/>
        </p:nvSpPr>
        <p:spPr bwMode="auto">
          <a:xfrm>
            <a:off x="838200" y="4114800"/>
            <a:ext cx="769620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FFFF00"/>
                </a:solidFill>
                <a:latin typeface="Times New Roman" panose="02020603050405020304" pitchFamily="18" charset="0"/>
                <a:ea typeface="宋体" panose="02010600030101010101" pitchFamily="2" charset="-122"/>
              </a:defRPr>
            </a:lvl1pPr>
            <a:lvl2pPr marL="742950" indent="-285750" eaLnBrk="0" hangingPunct="0">
              <a:defRPr sz="2800" b="1">
                <a:solidFill>
                  <a:srgbClr val="FFFF00"/>
                </a:solidFill>
                <a:latin typeface="Times New Roman" panose="02020603050405020304" pitchFamily="18" charset="0"/>
                <a:ea typeface="宋体" panose="02010600030101010101" pitchFamily="2" charset="-122"/>
              </a:defRPr>
            </a:lvl2pPr>
            <a:lvl3pPr marL="1143000" indent="-228600" eaLnBrk="0" hangingPunct="0">
              <a:defRPr sz="2800" b="1">
                <a:solidFill>
                  <a:srgbClr val="FFFF00"/>
                </a:solidFill>
                <a:latin typeface="Times New Roman" panose="02020603050405020304" pitchFamily="18" charset="0"/>
                <a:ea typeface="宋体" panose="02010600030101010101" pitchFamily="2" charset="-122"/>
              </a:defRPr>
            </a:lvl3pPr>
            <a:lvl4pPr marL="1600200" indent="-228600" eaLnBrk="0" hangingPunct="0">
              <a:defRPr sz="2800" b="1">
                <a:solidFill>
                  <a:srgbClr val="FFFF00"/>
                </a:solidFill>
                <a:latin typeface="Times New Roman" panose="02020603050405020304" pitchFamily="18" charset="0"/>
                <a:ea typeface="宋体" panose="02010600030101010101" pitchFamily="2" charset="-122"/>
              </a:defRPr>
            </a:lvl4pPr>
            <a:lvl5pPr marL="2057400" indent="-228600" eaLnBrk="0" hangingPunct="0">
              <a:defRPr sz="2800" b="1">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50000"/>
              </a:spcBef>
              <a:spcAft>
                <a:spcPct val="0"/>
              </a:spcAft>
              <a:defRPr sz="2800" b="1">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50000"/>
              </a:spcBef>
              <a:spcAft>
                <a:spcPct val="0"/>
              </a:spcAft>
              <a:defRPr sz="2800" b="1">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50000"/>
              </a:spcBef>
              <a:spcAft>
                <a:spcPct val="0"/>
              </a:spcAft>
              <a:defRPr sz="2800" b="1">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50000"/>
              </a:spcBef>
              <a:spcAft>
                <a:spcPct val="0"/>
              </a:spcAft>
              <a:defRPr sz="2800" b="1">
                <a:solidFill>
                  <a:srgbClr val="FFFF00"/>
                </a:solidFill>
                <a:latin typeface="Times New Roman" panose="02020603050405020304" pitchFamily="18" charset="0"/>
                <a:ea typeface="宋体" panose="02010600030101010101" pitchFamily="2" charset="-122"/>
              </a:defRPr>
            </a:lvl9pPr>
          </a:lstStyle>
          <a:p>
            <a:pPr algn="ctr" eaLnBrk="1" hangingPunct="1">
              <a:lnSpc>
                <a:spcPct val="150000"/>
              </a:lnSpc>
              <a:defRPr/>
            </a:pPr>
            <a:r>
              <a:rPr lang="en-US" altLang="zh-CN" sz="2400" b="0" i="1" dirty="0"/>
              <a:t>FGIDs --- Common diagnoses in gastroenterology</a:t>
            </a:r>
            <a:endParaRPr lang="en-US" altLang="zh-CN" sz="2400" i="1" dirty="0">
              <a:solidFill>
                <a:schemeClr val="tx1"/>
              </a:solidFill>
              <a:latin typeface="+mn-ea"/>
              <a:ea typeface="+mn-ea"/>
            </a:endParaRPr>
          </a:p>
          <a:p>
            <a:pPr algn="ctr" eaLnBrk="1" hangingPunct="1">
              <a:lnSpc>
                <a:spcPct val="150000"/>
              </a:lnSpc>
              <a:defRPr/>
            </a:pPr>
            <a:r>
              <a:rPr lang="zh-CN" altLang="en-US" sz="2200" dirty="0">
                <a:solidFill>
                  <a:schemeClr val="tx1"/>
                </a:solidFill>
                <a:latin typeface="+mn-ea"/>
                <a:ea typeface="+mn-ea"/>
              </a:rPr>
              <a:t>消化内科某日门诊病种占比：门诊量共</a:t>
            </a:r>
            <a:r>
              <a:rPr lang="en-US" altLang="zh-CN" sz="2200" dirty="0">
                <a:solidFill>
                  <a:schemeClr val="tx1"/>
                </a:solidFill>
                <a:latin typeface="+mn-ea"/>
                <a:ea typeface="+mn-ea"/>
              </a:rPr>
              <a:t>179</a:t>
            </a:r>
            <a:r>
              <a:rPr lang="zh-CN" altLang="en-US" sz="2200" dirty="0">
                <a:solidFill>
                  <a:schemeClr val="tx1"/>
                </a:solidFill>
                <a:latin typeface="+mn-ea"/>
                <a:ea typeface="+mn-ea"/>
              </a:rPr>
              <a:t>人，其中胃肠疾病</a:t>
            </a:r>
            <a:r>
              <a:rPr lang="en-US" altLang="zh-CN" sz="2200" dirty="0">
                <a:solidFill>
                  <a:schemeClr val="tx1"/>
                </a:solidFill>
                <a:latin typeface="+mn-ea"/>
                <a:ea typeface="+mn-ea"/>
              </a:rPr>
              <a:t>133</a:t>
            </a:r>
            <a:r>
              <a:rPr lang="zh-CN" altLang="en-US" sz="2200" dirty="0">
                <a:solidFill>
                  <a:schemeClr val="tx1"/>
                </a:solidFill>
                <a:latin typeface="+mn-ea"/>
                <a:ea typeface="+mn-ea"/>
              </a:rPr>
              <a:t>人</a:t>
            </a:r>
            <a:r>
              <a:rPr lang="en-US" altLang="zh-CN" sz="2200" dirty="0">
                <a:solidFill>
                  <a:schemeClr val="tx1"/>
                </a:solidFill>
                <a:latin typeface="+mn-ea"/>
                <a:ea typeface="+mn-ea"/>
              </a:rPr>
              <a:t>(</a:t>
            </a:r>
            <a:r>
              <a:rPr lang="zh-CN" altLang="en-US" sz="2200" dirty="0">
                <a:solidFill>
                  <a:schemeClr val="tx1"/>
                </a:solidFill>
                <a:latin typeface="+mn-ea"/>
                <a:ea typeface="+mn-ea"/>
              </a:rPr>
              <a:t>含功能性胃肠</a:t>
            </a:r>
            <a:r>
              <a:rPr lang="zh-CN" altLang="en-US" sz="2200" dirty="0">
                <a:solidFill>
                  <a:schemeClr val="tx1"/>
                </a:solidFill>
                <a:latin typeface="+mn-ea"/>
              </a:rPr>
              <a:t>病</a:t>
            </a:r>
            <a:r>
              <a:rPr lang="zh-CN" altLang="en-US" sz="2200" dirty="0">
                <a:solidFill>
                  <a:schemeClr val="tx1"/>
                </a:solidFill>
                <a:latin typeface="+mn-ea"/>
                <a:ea typeface="+mn-ea"/>
              </a:rPr>
              <a:t>：</a:t>
            </a:r>
            <a:r>
              <a:rPr lang="en-US" altLang="zh-CN" sz="2200" dirty="0">
                <a:solidFill>
                  <a:schemeClr val="tx1"/>
                </a:solidFill>
                <a:latin typeface="+mn-ea"/>
              </a:rPr>
              <a:t>33</a:t>
            </a:r>
            <a:r>
              <a:rPr lang="zh-CN" altLang="en-US" sz="2200" dirty="0">
                <a:solidFill>
                  <a:schemeClr val="tx1"/>
                </a:solidFill>
                <a:latin typeface="+mn-ea"/>
              </a:rPr>
              <a:t>人</a:t>
            </a:r>
            <a:r>
              <a:rPr lang="en-US" altLang="zh-CN" sz="2200" dirty="0">
                <a:solidFill>
                  <a:schemeClr val="tx1"/>
                </a:solidFill>
                <a:latin typeface="+mn-ea"/>
                <a:ea typeface="+mn-ea"/>
              </a:rPr>
              <a:t>)</a:t>
            </a:r>
            <a:r>
              <a:rPr lang="zh-CN" altLang="en-US" sz="2200" dirty="0">
                <a:solidFill>
                  <a:schemeClr val="tx1"/>
                </a:solidFill>
                <a:latin typeface="+mn-ea"/>
                <a:ea typeface="+mn-ea"/>
              </a:rPr>
              <a:t>，肝胆胰疾病</a:t>
            </a:r>
            <a:r>
              <a:rPr lang="en-US" altLang="zh-CN" sz="2200" dirty="0">
                <a:solidFill>
                  <a:schemeClr val="tx1"/>
                </a:solidFill>
                <a:latin typeface="+mn-ea"/>
                <a:ea typeface="+mn-ea"/>
              </a:rPr>
              <a:t>19</a:t>
            </a:r>
            <a:r>
              <a:rPr lang="zh-CN" altLang="en-US" sz="2200" dirty="0">
                <a:solidFill>
                  <a:schemeClr val="tx1"/>
                </a:solidFill>
                <a:latin typeface="+mn-ea"/>
                <a:ea typeface="+mn-ea"/>
              </a:rPr>
              <a:t>人，其他</a:t>
            </a:r>
            <a:r>
              <a:rPr lang="en-US" altLang="zh-CN" sz="2200" dirty="0">
                <a:solidFill>
                  <a:schemeClr val="tx1"/>
                </a:solidFill>
                <a:latin typeface="+mn-ea"/>
                <a:ea typeface="+mn-ea"/>
              </a:rPr>
              <a:t>27</a:t>
            </a:r>
            <a:r>
              <a:rPr lang="zh-CN" altLang="en-US" sz="2200" dirty="0">
                <a:solidFill>
                  <a:schemeClr val="tx1"/>
                </a:solidFill>
                <a:latin typeface="+mn-ea"/>
                <a:ea typeface="+mn-ea"/>
              </a:rPr>
              <a:t>人</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9" y="99791"/>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0" y="228600"/>
            <a:ext cx="3384550" cy="307975"/>
          </a:xfrm>
          <a:prstGeom prst="rect">
            <a:avLst/>
          </a:prstGeom>
          <a:noFill/>
        </p:spPr>
        <p:txBody>
          <a:bodyPr>
            <a:spAutoFit/>
          </a:body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aphicFrame>
        <p:nvGraphicFramePr>
          <p:cNvPr id="7" name="图表 6"/>
          <p:cNvGraphicFramePr/>
          <p:nvPr/>
        </p:nvGraphicFramePr>
        <p:xfrm>
          <a:off x="1371600" y="943086"/>
          <a:ext cx="61722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3" name="墨迹 2"/>
          <p:cNvSpPr/>
          <p:nvPr/>
        </p:nvSpPr>
        <p:spPr bwMode="auto">
          <a:xfrm>
            <a:off x="3883680" y="1232280"/>
            <a:ext cx="2516040" cy="3017160"/>
          </a:xfrm>
        </p:spPr>
      </p:sp>
    </p:spTree>
  </p:cSld>
  <p:clrMapOvr>
    <a:masterClrMapping/>
  </p:clrMapOvr>
  <mc:AlternateContent xmlns:mc="http://schemas.openxmlformats.org/markup-compatibility/2006" xmlns:p14="http://schemas.microsoft.com/office/powerpoint/2010/main">
    <mc:Choice Requires="p14">
      <p:transition p14:dur="0" advTm="55277"/>
    </mc:Choice>
    <mc:Fallback xmlns="">
      <p:transition advTm="55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TextBox 5"/>
          <p:cNvSpPr txBox="1"/>
          <p:nvPr/>
        </p:nvSpPr>
        <p:spPr>
          <a:xfrm>
            <a:off x="323528" y="1268760"/>
            <a:ext cx="3456558" cy="1107996"/>
          </a:xfrm>
          <a:prstGeom prst="rect">
            <a:avLst/>
          </a:prstGeom>
          <a:noFill/>
        </p:spPr>
        <p:txBody>
          <a:bodyPr wrap="square" rtlCol="0">
            <a:spAutoFit/>
          </a:bodyPr>
          <a:lstStyle/>
          <a:p>
            <a:pPr>
              <a:buNone/>
            </a:pPr>
            <a:r>
              <a:rPr lang="zh-CN" altLang="en-US" sz="3000" dirty="0">
                <a:solidFill>
                  <a:srgbClr val="FFC000"/>
                </a:solidFill>
              </a:rPr>
              <a:t>微型问卷调查结</a:t>
            </a:r>
            <a:endParaRPr lang="en-US" altLang="zh-CN" sz="3000" dirty="0">
              <a:solidFill>
                <a:srgbClr val="FFC000"/>
              </a:solidFill>
            </a:endParaRPr>
          </a:p>
          <a:p>
            <a:pPr>
              <a:buNone/>
            </a:pPr>
            <a:r>
              <a:rPr lang="zh-CN" altLang="en-US" sz="3000" dirty="0">
                <a:solidFill>
                  <a:srgbClr val="FFC000"/>
                </a:solidFill>
              </a:rPr>
              <a:t>果的初步判读</a:t>
            </a:r>
            <a:r>
              <a:rPr lang="en-US" altLang="zh-CN" sz="3000" dirty="0">
                <a:solidFill>
                  <a:srgbClr val="FFC000"/>
                </a:solidFill>
              </a:rPr>
              <a:t>(1)</a:t>
            </a:r>
            <a:endParaRPr lang="zh-CN" altLang="en-US" sz="3000" dirty="0">
              <a:solidFill>
                <a:srgbClr val="FFC000"/>
              </a:solidFill>
            </a:endParaRPr>
          </a:p>
        </p:txBody>
      </p:sp>
      <p:sp>
        <p:nvSpPr>
          <p:cNvPr id="7" name="TextBox 6"/>
          <p:cNvSpPr txBox="1"/>
          <p:nvPr/>
        </p:nvSpPr>
        <p:spPr>
          <a:xfrm>
            <a:off x="251520" y="2492896"/>
            <a:ext cx="3044324" cy="3693319"/>
          </a:xfrm>
          <a:prstGeom prst="rect">
            <a:avLst/>
          </a:prstGeom>
          <a:noFill/>
        </p:spPr>
        <p:txBody>
          <a:bodyPr wrap="square" rtlCol="0">
            <a:spAutoFit/>
          </a:bodyPr>
          <a:lstStyle/>
          <a:p>
            <a:pPr algn="just">
              <a:buNone/>
            </a:pPr>
            <a:r>
              <a:rPr lang="zh-CN" altLang="en-US" sz="2600" dirty="0">
                <a:latin typeface="+mj-ea"/>
                <a:ea typeface="+mj-ea"/>
              </a:rPr>
              <a:t>     </a:t>
            </a:r>
            <a:r>
              <a:rPr lang="zh-CN" altLang="en-US" sz="2600" dirty="0">
                <a:solidFill>
                  <a:schemeClr val="tx1"/>
                </a:solidFill>
                <a:latin typeface="+mj-ea"/>
                <a:ea typeface="+mj-ea"/>
              </a:rPr>
              <a:t>有上消化道不适症状的同学比例约为</a:t>
            </a:r>
            <a:r>
              <a:rPr lang="en-US" altLang="zh-CN" sz="2600" dirty="0">
                <a:solidFill>
                  <a:schemeClr val="tx1"/>
                </a:solidFill>
                <a:latin typeface="+mj-ea"/>
                <a:ea typeface="+mj-ea"/>
              </a:rPr>
              <a:t>33% (37/113), </a:t>
            </a:r>
            <a:r>
              <a:rPr lang="zh-CN" altLang="en-US" sz="2600" dirty="0">
                <a:solidFill>
                  <a:schemeClr val="tx1"/>
                </a:solidFill>
                <a:latin typeface="+mj-ea"/>
                <a:ea typeface="+mj-ea"/>
              </a:rPr>
              <a:t>其中，最显著的症状是餐后饱胀不适</a:t>
            </a:r>
            <a:r>
              <a:rPr lang="en-US" altLang="zh-CN" sz="2600" dirty="0">
                <a:solidFill>
                  <a:schemeClr val="tx1"/>
                </a:solidFill>
                <a:latin typeface="+mj-ea"/>
                <a:ea typeface="+mj-ea"/>
              </a:rPr>
              <a:t>(22/37, 59%)</a:t>
            </a:r>
            <a:r>
              <a:rPr lang="zh-CN" altLang="en-US" sz="2600" dirty="0">
                <a:solidFill>
                  <a:schemeClr val="tx1"/>
                </a:solidFill>
                <a:latin typeface="+mj-ea"/>
                <a:ea typeface="+mj-ea"/>
              </a:rPr>
              <a:t>，但也有上腹痛、上腹烧灼感等症状单独或伴发出现。</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7539" b="44003"/>
          <a:stretch>
            <a:fillRect/>
          </a:stretch>
        </p:blipFill>
        <p:spPr>
          <a:xfrm>
            <a:off x="3491880" y="794847"/>
            <a:ext cx="2520280" cy="3836856"/>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57379"/>
          <a:stretch>
            <a:fillRect/>
          </a:stretch>
        </p:blipFill>
        <p:spPr>
          <a:xfrm>
            <a:off x="6156176" y="2713275"/>
            <a:ext cx="2845779" cy="38105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1545"/>
    </mc:Choice>
    <mc:Fallback xmlns="">
      <p:transition advTm="5154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5" y="131839"/>
            <a:ext cx="586975" cy="598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755576" y="277208"/>
            <a:ext cx="3384550" cy="307975"/>
          </a:xfrm>
          <a:prstGeom prst="rect">
            <a:avLst/>
          </a:prstGeom>
          <a:noFill/>
        </p:spPr>
        <p:txBody>
          <a:bodyPr>
            <a:spAutoFit/>
          </a:bodyPr>
          <a:lstStyle>
            <a:defPPr>
              <a:defRPr lang="zh-CN"/>
            </a:defPPr>
            <a:lvl1pPr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1pPr>
            <a:lvl2pPr marL="4572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2pPr>
            <a:lvl3pPr marL="9144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3pPr>
            <a:lvl4pPr marL="13716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4pPr>
            <a:lvl5pPr marL="1828800" algn="l" rtl="0" fontAlgn="base">
              <a:spcBef>
                <a:spcPct val="50000"/>
              </a:spcBef>
              <a:spcAft>
                <a:spcPct val="0"/>
              </a:spcAft>
              <a:defRPr sz="2800" b="1"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b="1" kern="1200">
                <a:solidFill>
                  <a:srgbClr val="FFFF00"/>
                </a:solidFill>
                <a:latin typeface="Times New Roman" panose="02020603050405020304" pitchFamily="18" charset="0"/>
                <a:ea typeface="宋体" panose="02010600030101010101" pitchFamily="2" charset="-122"/>
                <a:cs typeface="+mn-cs"/>
              </a:defRPr>
            </a:lvl9pPr>
          </a:lstStyle>
          <a:p>
            <a:pPr>
              <a:defRPr/>
            </a:pPr>
            <a:r>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南方医科大学   </a:t>
            </a:r>
            <a:fld id="{7DD164A4-7F9F-42BF-8430-1E5A436AE951}" type="datetime1">
              <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2020/2/27</a:t>
            </a:fld>
            <a:endParaRPr lang="zh-CN" altLang="en-US" sz="1400"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TextBox 5"/>
          <p:cNvSpPr txBox="1"/>
          <p:nvPr/>
        </p:nvSpPr>
        <p:spPr>
          <a:xfrm>
            <a:off x="323528" y="1268760"/>
            <a:ext cx="3456558" cy="1107996"/>
          </a:xfrm>
          <a:prstGeom prst="rect">
            <a:avLst/>
          </a:prstGeom>
          <a:noFill/>
        </p:spPr>
        <p:txBody>
          <a:bodyPr wrap="square" rtlCol="0">
            <a:spAutoFit/>
          </a:bodyPr>
          <a:lstStyle/>
          <a:p>
            <a:pPr>
              <a:buNone/>
            </a:pPr>
            <a:r>
              <a:rPr lang="zh-CN" altLang="en-US" sz="3000" dirty="0">
                <a:solidFill>
                  <a:srgbClr val="FFC000"/>
                </a:solidFill>
              </a:rPr>
              <a:t>微型问卷调查结</a:t>
            </a:r>
            <a:endParaRPr lang="en-US" altLang="zh-CN" sz="3000" dirty="0">
              <a:solidFill>
                <a:srgbClr val="FFC000"/>
              </a:solidFill>
            </a:endParaRPr>
          </a:p>
          <a:p>
            <a:pPr>
              <a:buNone/>
            </a:pPr>
            <a:r>
              <a:rPr lang="zh-CN" altLang="en-US" sz="3000" dirty="0">
                <a:solidFill>
                  <a:srgbClr val="FFC000"/>
                </a:solidFill>
              </a:rPr>
              <a:t>果的初步判读</a:t>
            </a:r>
            <a:r>
              <a:rPr lang="en-US" altLang="zh-CN" sz="3000" dirty="0">
                <a:solidFill>
                  <a:srgbClr val="FFC000"/>
                </a:solidFill>
              </a:rPr>
              <a:t>(2)</a:t>
            </a:r>
            <a:endParaRPr lang="zh-CN" altLang="en-US" sz="3000" dirty="0">
              <a:solidFill>
                <a:srgbClr val="FFC000"/>
              </a:solidFill>
            </a:endParaRPr>
          </a:p>
        </p:txBody>
      </p:sp>
      <p:sp>
        <p:nvSpPr>
          <p:cNvPr id="7" name="TextBox 6"/>
          <p:cNvSpPr txBox="1"/>
          <p:nvPr/>
        </p:nvSpPr>
        <p:spPr>
          <a:xfrm>
            <a:off x="251520" y="2361064"/>
            <a:ext cx="3044324" cy="3561103"/>
          </a:xfrm>
          <a:prstGeom prst="rect">
            <a:avLst/>
          </a:prstGeom>
          <a:noFill/>
        </p:spPr>
        <p:txBody>
          <a:bodyPr wrap="square" rtlCol="0">
            <a:spAutoFit/>
          </a:bodyPr>
          <a:lstStyle/>
          <a:p>
            <a:pPr algn="just">
              <a:lnSpc>
                <a:spcPct val="125000"/>
              </a:lnSpc>
              <a:buNone/>
            </a:pPr>
            <a:r>
              <a:rPr lang="zh-CN" altLang="en-US" sz="2600" dirty="0">
                <a:latin typeface="+mj-ea"/>
                <a:ea typeface="+mj-ea"/>
              </a:rPr>
              <a:t>     </a:t>
            </a:r>
            <a:r>
              <a:rPr lang="zh-CN" altLang="en-US" sz="2600" dirty="0">
                <a:solidFill>
                  <a:schemeClr val="tx1"/>
                </a:solidFill>
                <a:latin typeface="+mj-ea"/>
                <a:ea typeface="+mj-ea"/>
              </a:rPr>
              <a:t>有腹部不适症状的同学比例约为</a:t>
            </a:r>
            <a:r>
              <a:rPr lang="en-US" altLang="zh-CN" sz="2600" dirty="0">
                <a:solidFill>
                  <a:schemeClr val="tx1"/>
                </a:solidFill>
                <a:latin typeface="+mj-ea"/>
                <a:ea typeface="+mj-ea"/>
              </a:rPr>
              <a:t>30% (34/113), </a:t>
            </a:r>
            <a:r>
              <a:rPr lang="zh-CN" altLang="en-US" sz="2600" dirty="0">
                <a:solidFill>
                  <a:schemeClr val="tx1"/>
                </a:solidFill>
                <a:latin typeface="+mj-ea"/>
                <a:ea typeface="+mj-ea"/>
              </a:rPr>
              <a:t>其中，约</a:t>
            </a:r>
            <a:r>
              <a:rPr lang="en-US" altLang="zh-CN" sz="2600" dirty="0">
                <a:solidFill>
                  <a:schemeClr val="tx1"/>
                </a:solidFill>
                <a:latin typeface="+mj-ea"/>
                <a:ea typeface="+mj-ea"/>
              </a:rPr>
              <a:t>62% (21/34)</a:t>
            </a:r>
            <a:r>
              <a:rPr lang="zh-CN" altLang="en-US" sz="2600" dirty="0">
                <a:solidFill>
                  <a:schemeClr val="tx1"/>
                </a:solidFill>
                <a:latin typeface="+mj-ea"/>
                <a:ea typeface="+mj-ea"/>
              </a:rPr>
              <a:t>的同学诉腹部不适与压力或精神相关或潜在相关。</a:t>
            </a: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4635"/>
          <a:stretch>
            <a:fillRect/>
          </a:stretch>
        </p:blipFill>
        <p:spPr>
          <a:xfrm>
            <a:off x="3419872" y="716291"/>
            <a:ext cx="2592287" cy="4115354"/>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t="8914" b="32084"/>
          <a:stretch>
            <a:fillRect/>
          </a:stretch>
        </p:blipFill>
        <p:spPr>
          <a:xfrm>
            <a:off x="6156176" y="1844824"/>
            <a:ext cx="2736304" cy="42257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7442"/>
    </mc:Choice>
    <mc:Fallback xmlns="">
      <p:transition advTm="1744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24E1AE88-4CD7-4380-83F6-EAA01463521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o\n\u0000\u0000{87560F55-595A-41F3-B14D-2B00E958B514}&quot;,&quot;I:\\2019学年\\春季学期\\线上课程安排\\张绍衡\\PPT&quot;]]"/>
  <p:tag name="ISPRING_SCORM_RATE_SLIDES" val="0"/>
  <p:tag name="ISPRING_SCORM_PASSING_SCORE" val="0.000000"/>
  <p:tag name="ISPRING_CURRENT_PLAYER_ID" val="universal"/>
  <p:tag name="ISPRING_PRESENTATION_TITLE" val="第十章 功能性胃肠病"/>
  <p:tag name="ISPRING_FIRST_PUBLISH" val="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Phoenix</Template>
  <TotalTime>9</TotalTime>
  <Words>3992</Words>
  <Application>Microsoft Office PowerPoint</Application>
  <PresentationFormat>全屏显示(4:3)</PresentationFormat>
  <Paragraphs>550</Paragraphs>
  <Slides>65</Slides>
  <Notes>65</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65</vt:i4>
      </vt:variant>
    </vt:vector>
  </HeadingPairs>
  <TitlesOfParts>
    <vt:vector size="80" baseType="lpstr">
      <vt:lpstr>Monotype Sorts</vt:lpstr>
      <vt:lpstr>黑体</vt:lpstr>
      <vt:lpstr>华文新魏</vt:lpstr>
      <vt:lpstr>楷体</vt:lpstr>
      <vt:lpstr>宋体</vt:lpstr>
      <vt:lpstr>Arial</vt:lpstr>
      <vt:lpstr>Book Antiqua</vt:lpstr>
      <vt:lpstr>Footlight MT Light</vt:lpstr>
      <vt:lpstr>Goudy Old Style</vt:lpstr>
      <vt:lpstr>Tahoma</vt:lpstr>
      <vt:lpstr>Times New Roman</vt:lpstr>
      <vt:lpstr>Wingdings</vt:lpstr>
      <vt:lpstr>Wingdings 2</vt:lpstr>
      <vt:lpstr>凤舞九天</vt:lpstr>
      <vt:lpstr>Chart</vt:lpstr>
      <vt:lpstr>功能性胃肠病 Functional Gastrointestinal Disorder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功能性消化不良</vt:lpstr>
      <vt:lpstr>PowerPoint 演示文稿</vt:lpstr>
      <vt:lpstr>Functional Dyspepsia (Rome Ⅲ 分型)</vt:lpstr>
      <vt:lpstr>上腹痛综合征(EPS)诊断标准</vt:lpstr>
      <vt:lpstr>PowerPoint 演示文稿</vt:lpstr>
      <vt:lpstr>PowerPoint 演示文稿</vt:lpstr>
      <vt:lpstr>FD与幽门螺杆菌感染</vt:lpstr>
      <vt:lpstr>PowerPoint 演示文稿</vt:lpstr>
      <vt:lpstr>功能性消化不良的临床表现</vt:lpstr>
      <vt:lpstr>临床表现</vt:lpstr>
      <vt:lpstr>PowerPoint 演示文稿</vt:lpstr>
      <vt:lpstr>FD治疗目的&amp;策略</vt:lpstr>
      <vt:lpstr>治疗措施</vt:lpstr>
      <vt:lpstr>PowerPoint 演示文稿</vt:lpstr>
      <vt:lpstr>PowerPoint 演示文稿</vt:lpstr>
      <vt:lpstr>我国消化不良的诊治流程图</vt:lpstr>
      <vt:lpstr>肠易激综合征 Irritable Bowel Syndrome, IBS</vt:lpstr>
      <vt:lpstr>PowerPoint 演示文稿</vt:lpstr>
      <vt:lpstr>IBS缺乏可解释症状的形态学改变和生化异常</vt:lpstr>
      <vt:lpstr>PowerPoint 演示文稿</vt:lpstr>
      <vt:lpstr>临床表现</vt:lpstr>
      <vt:lpstr>PowerPoint 演示文稿</vt:lpstr>
      <vt:lpstr>PowerPoint 演示文稿</vt:lpstr>
      <vt:lpstr>PowerPoint 演示文稿</vt:lpstr>
      <vt:lpstr>PowerPoint 演示文稿</vt:lpstr>
      <vt:lpstr>PowerPoint 演示文稿</vt:lpstr>
      <vt:lpstr>中国肠易激综合征诊治共识</vt:lpstr>
      <vt:lpstr>抗生素相关性腹泻和伪膜性肠炎</vt:lpstr>
      <vt:lpstr>我国抗生素的使用现状( WHO 调查)</vt:lpstr>
      <vt:lpstr>PowerPoint 演示文稿</vt:lpstr>
      <vt:lpstr>PowerPoint 演示文稿</vt:lpstr>
      <vt:lpstr>引起AAD的常见抗生素</vt:lpstr>
      <vt:lpstr>AAD的发病机理</vt:lpstr>
      <vt:lpstr>临床表现</vt:lpstr>
      <vt:lpstr>PowerPoint 演示文稿</vt:lpstr>
      <vt:lpstr>PMC的临床表现</vt:lpstr>
      <vt:lpstr>PowerPoint 演示文稿</vt:lpstr>
      <vt:lpstr>PowerPoint 演示文稿</vt:lpstr>
      <vt:lpstr>PowerPoint 演示文稿</vt:lpstr>
      <vt:lpstr>PowerPoint 演示文稿</vt:lpstr>
      <vt:lpstr>PowerPoint 演示文稿</vt:lpstr>
      <vt:lpstr>PowerPoint 演示文稿</vt:lpstr>
      <vt:lpstr>AAD/PMC的治疗</vt:lpstr>
      <vt:lpstr>PMC的治疗</vt:lpstr>
      <vt:lpstr>微生态制剂的概念</vt:lpstr>
      <vt:lpstr>常见的益生菌制剂</vt:lpstr>
      <vt:lpstr>常见的益生元制剂</vt:lpstr>
      <vt:lpstr>PowerPoint 演示文稿</vt:lpstr>
      <vt:lpstr>PowerPoint 演示文稿</vt:lpstr>
      <vt:lpstr>PowerPoint 演示文稿</vt:lpstr>
      <vt:lpstr>PowerPoint 演示文稿</vt:lpstr>
      <vt:lpstr>AAD/PMC的治疗</vt:lpstr>
      <vt:lpstr>AAD/PMC的预防</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第十章 功能性胃肠病</dc:title>
  <dc:creator>张绍衡</dc:creator>
  <cp:lastModifiedBy>Administrator</cp:lastModifiedBy>
  <cp:revision>80</cp:revision>
  <cp:lastPrinted>2113-01-01T00:00:00Z</cp:lastPrinted>
  <dcterms:created xsi:type="dcterms:W3CDTF">2011-12-06T14:56:00Z</dcterms:created>
  <dcterms:modified xsi:type="dcterms:W3CDTF">2020-02-27T00:43:55Z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2052-11.1.0.9440</vt:lpwstr>
  </property>
</Properties>
</file>