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1"/>
  </p:notesMasterIdLst>
  <p:sldIdLst>
    <p:sldId id="256" r:id="rId2"/>
    <p:sldId id="295" r:id="rId3"/>
    <p:sldId id="294" r:id="rId4"/>
    <p:sldId id="298" r:id="rId5"/>
    <p:sldId id="299" r:id="rId6"/>
    <p:sldId id="296" r:id="rId7"/>
    <p:sldId id="257" r:id="rId8"/>
    <p:sldId id="292" r:id="rId9"/>
    <p:sldId id="297" r:id="rId10"/>
  </p:sldIdLst>
  <p:sldSz cx="9144000" cy="5715000" type="screen16x1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2435" autoAdjust="0"/>
  </p:normalViewPr>
  <p:slideViewPr>
    <p:cSldViewPr>
      <p:cViewPr>
        <p:scale>
          <a:sx n="50" d="100"/>
          <a:sy n="50" d="100"/>
        </p:scale>
        <p:origin x="-450" y="-45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6E029F-886F-D74A-B3DD-1385C79ED66F}" type="datetimeFigureOut">
              <a:rPr kumimoji="1" lang="zh-CN" altLang="en-US" smtClean="0"/>
              <a:t>2020/3/10</a:t>
            </a:fld>
            <a:endParaRPr kumimoji="1"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69E4B3-11F3-FF40-8829-A2062841A075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6958133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图片 8"/>
          <p:cNvPicPr>
            <a:picLocks noChangeAspect="1"/>
          </p:cNvPicPr>
          <p:nvPr/>
        </p:nvPicPr>
        <p:blipFill>
          <a:blip r:embed="rId2">
            <a:duotone>
              <a:schemeClr val="bg2"/>
              <a:srgbClr val="FFF1C1"/>
            </a:duotone>
            <a:lum bright="-10000" contrast="-40000"/>
          </a:blip>
          <a:stretch>
            <a:fillRect/>
          </a:stretch>
        </p:blipFill>
        <p:spPr>
          <a:xfrm>
            <a:off x="2" y="4345792"/>
            <a:ext cx="1472173" cy="1369208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012019"/>
            <a:ext cx="7772400" cy="1225021"/>
          </a:xfrm>
        </p:spPr>
        <p:txBody>
          <a:bodyPr/>
          <a:lstStyle>
            <a:lvl1pPr algn="ctr">
              <a:defRPr sz="4800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1733" y="2299651"/>
            <a:ext cx="6100534" cy="1450824"/>
          </a:xfrm>
        </p:spPr>
        <p:txBody>
          <a:bodyPr anchor="t"/>
          <a:lstStyle>
            <a:lvl1pPr marL="0" indent="0" algn="ctr">
              <a:buNone/>
              <a:defRPr lang="zh-CN" altLang="en-US" dirty="0"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zh-CN" altLang="en-US" smtClean="0"/>
              <a:t>单击此处编辑母版副标题样式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669600" cy="5715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1250147"/>
            <a:ext cx="8229600" cy="3929089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8" y="0"/>
            <a:ext cx="1008093" cy="11906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669600" cy="5715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7286644" y="228865"/>
            <a:ext cx="1400156" cy="4950370"/>
          </a:xfrm>
        </p:spPr>
        <p:txBody>
          <a:bodyPr vert="eaVert"/>
          <a:lstStyle>
            <a:lvl1pPr algn="ctr">
              <a:defRPr>
                <a:effectLst>
                  <a:outerShdw dist="50800" dir="18900000" algn="tl" rotWithShape="0">
                    <a:srgbClr val="000000">
                      <a:alpha val="75000"/>
                    </a:srgbClr>
                  </a:outerShdw>
                </a:effectLst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758006" cy="4950370"/>
          </a:xfrm>
        </p:spPr>
        <p:txBody>
          <a:bodyPr vert="eaVert"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8" y="0"/>
            <a:ext cx="1008093" cy="11906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矩形 6"/>
          <p:cNvSpPr/>
          <p:nvPr/>
        </p:nvSpPr>
        <p:spPr>
          <a:xfrm>
            <a:off x="0" y="0"/>
            <a:ext cx="669600" cy="5715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8" name="图片 7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8" y="0"/>
            <a:ext cx="1008093" cy="11906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452808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202652"/>
            <a:ext cx="7772400" cy="1250156"/>
          </a:xfrm>
        </p:spPr>
        <p:txBody>
          <a:bodyPr anchor="b"/>
          <a:lstStyle>
            <a:lvl1pPr marL="0" indent="0">
              <a:buNone/>
              <a:defRPr lang="zh-CN" altLang="en-US" sz="2800" smtClean="0">
                <a:effectLst/>
              </a:defRPr>
            </a:lvl1pPr>
            <a:lvl2pPr marL="457200" indent="0">
              <a:buNone/>
              <a:defRPr lang="zh-CN" altLang="en-US" sz="2400" smtClean="0">
                <a:effectLst/>
              </a:defRPr>
            </a:lvl2pPr>
            <a:lvl3pPr marL="914400" indent="0">
              <a:buNone/>
              <a:defRPr lang="zh-CN" altLang="en-US" sz="2000" smtClean="0">
                <a:effectLst/>
              </a:defRPr>
            </a:lvl3pPr>
            <a:lvl4pPr marL="1371600" indent="0">
              <a:buNone/>
              <a:defRPr lang="zh-CN" altLang="en-US" sz="1600" smtClean="0">
                <a:effectLst/>
              </a:defRPr>
            </a:lvl4pPr>
            <a:lvl5pPr marL="1828800" indent="0">
              <a:buNone/>
              <a:defRPr lang="zh-CN" altLang="en-US" sz="1400" dirty="0" smtClean="0">
                <a:effectLst/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2">
            <a:duotone>
              <a:schemeClr val="bg2"/>
              <a:srgbClr val="FFF1C1"/>
            </a:duotone>
            <a:lum bright="-10000" contrast="-30000"/>
          </a:blip>
          <a:stretch>
            <a:fillRect/>
          </a:stretch>
        </p:blipFill>
        <p:spPr>
          <a:xfrm>
            <a:off x="7480636" y="0"/>
            <a:ext cx="1663364" cy="1964525"/>
          </a:xfrm>
          <a:prstGeom prst="rect">
            <a:avLst/>
          </a:prstGeom>
          <a:noFill/>
          <a:ln>
            <a:noFill/>
          </a:ln>
        </p:spPr>
      </p:pic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655200" cy="5715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8" y="0"/>
            <a:ext cx="1008093" cy="11906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矩形 9"/>
          <p:cNvSpPr/>
          <p:nvPr/>
        </p:nvSpPr>
        <p:spPr>
          <a:xfrm>
            <a:off x="0" y="0"/>
            <a:ext cx="640800" cy="5715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8" y="0"/>
            <a:ext cx="1008093" cy="11906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矩形 5"/>
          <p:cNvSpPr/>
          <p:nvPr/>
        </p:nvSpPr>
        <p:spPr>
          <a:xfrm>
            <a:off x="0" y="0"/>
            <a:ext cx="669600" cy="5715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7" name="图片 6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8" y="0"/>
            <a:ext cx="1008093" cy="11906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/>
          <p:cNvSpPr/>
          <p:nvPr/>
        </p:nvSpPr>
        <p:spPr>
          <a:xfrm>
            <a:off x="0" y="0"/>
            <a:ext cx="669600" cy="5715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6" name="图片 5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8" y="0"/>
            <a:ext cx="1008093" cy="11906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673200" cy="5715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1176" y="4464855"/>
            <a:ext cx="8226225" cy="640023"/>
          </a:xfrm>
        </p:spPr>
        <p:txBody>
          <a:bodyPr anchor="ctr"/>
          <a:lstStyle>
            <a:lvl1pPr algn="ctr">
              <a:defRPr lang="zh-CN" altLang="en-US" sz="3600" b="0" kern="1200" spc="50" dirty="0">
                <a:ln w="12700">
                  <a:noFill/>
                  <a:prstDash val="solid"/>
                </a:ln>
                <a:solidFill>
                  <a:schemeClr val="accent4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0382" y="357171"/>
            <a:ext cx="5111750" cy="404815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5679087" y="1131082"/>
            <a:ext cx="3008313" cy="327424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zh-CN" altLang="en-US" smtClean="0"/>
              <a:t>单击此处编辑母版文本样式</a:t>
            </a:r>
          </a:p>
          <a:p>
            <a:pPr lvl="1" eaLnBrk="1" latinLnBrk="0" hangingPunct="1"/>
            <a:r>
              <a:rPr lang="zh-CN" altLang="en-US" smtClean="0"/>
              <a:t>第二级</a:t>
            </a:r>
          </a:p>
          <a:p>
            <a:pPr lvl="2" eaLnBrk="1" latinLnBrk="0" hangingPunct="1"/>
            <a:r>
              <a:rPr lang="zh-CN" altLang="en-US" smtClean="0"/>
              <a:t>第三级</a:t>
            </a:r>
          </a:p>
          <a:p>
            <a:pPr lvl="3" eaLnBrk="1" latinLnBrk="0" hangingPunct="1"/>
            <a:r>
              <a:rPr lang="zh-CN" altLang="en-US" smtClean="0"/>
              <a:t>第四级</a:t>
            </a:r>
          </a:p>
          <a:p>
            <a:pPr lvl="4" eaLnBrk="1" latinLnBrk="0" hangingPunct="1"/>
            <a:r>
              <a:rPr lang="zh-CN" altLang="en-US" smtClean="0"/>
              <a:t>第五级</a:t>
            </a:r>
            <a:endParaRPr kumimoji="0" 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8" y="0"/>
            <a:ext cx="1008093" cy="11906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669600" cy="5715000"/>
          </a:xfrm>
          <a:prstGeom prst="rect">
            <a:avLst/>
          </a:prstGeom>
          <a:blipFill>
            <a:blip r:embed="rId2">
              <a:alphaModFix amt="40000"/>
            </a:blip>
            <a:tile tx="0" ty="0" sx="50000" sy="50000" flip="x" algn="tl"/>
          </a:blip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95298" y="178575"/>
            <a:ext cx="7448602" cy="650877"/>
          </a:xfrm>
        </p:spPr>
        <p:txBody>
          <a:bodyPr anchor="ctr"/>
          <a:lstStyle>
            <a:lvl1pPr algn="ctr" rtl="0">
              <a:spcBef>
                <a:spcPct val="0"/>
              </a:spcBef>
              <a:buNone/>
              <a:defRPr sz="3600" b="0" kern="1200" spc="50">
                <a:ln w="12700">
                  <a:noFill/>
                  <a:prstDash val="solid"/>
                </a:ln>
                <a:solidFill>
                  <a:schemeClr val="accent4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681015" y="833423"/>
            <a:ext cx="7452360" cy="4345812"/>
          </a:xfrm>
          <a:prstGeom prst="snip2DiagRect">
            <a:avLst>
              <a:gd name="adj1" fmla="val 0"/>
              <a:gd name="adj2" fmla="val 17946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zh-CN" altLang="en-US" smtClean="0"/>
              <a:t>单击图标添加图片</a:t>
            </a:r>
            <a:endParaRPr kumimoji="0"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953001" y="5203028"/>
            <a:ext cx="3180375" cy="511973"/>
          </a:xfrm>
        </p:spPr>
        <p:txBody>
          <a:bodyPr anchor="t"/>
          <a:lstStyle>
            <a:lvl1pPr marL="0" indent="0" algn="r">
              <a:buNone/>
              <a:defRPr sz="1400"/>
            </a:lvl1pPr>
            <a:lvl2pPr marL="457200" indent="0" algn="r">
              <a:buNone/>
              <a:defRPr sz="1200"/>
            </a:lvl2pPr>
            <a:lvl3pPr marL="914400" indent="0" algn="r">
              <a:buNone/>
              <a:defRPr sz="1000"/>
            </a:lvl3pPr>
            <a:lvl4pPr marL="1371600" indent="0" algn="r">
              <a:buNone/>
              <a:defRPr sz="900"/>
            </a:lvl4pPr>
            <a:lvl5pPr marL="1828800" indent="0" algn="r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09600" y="5410732"/>
            <a:ext cx="1676384" cy="304271"/>
          </a:xfrm>
        </p:spPr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2020/3/10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2285984" y="5410730"/>
            <a:ext cx="2643206" cy="304271"/>
          </a:xfr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683073" y="4455838"/>
            <a:ext cx="871200" cy="726000"/>
          </a:xfrm>
          <a:prstGeom prst="rtTriangle">
            <a:avLst/>
          </a:prstGeo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9" name="图片 8"/>
          <p:cNvPicPr>
            <a:picLocks noChangeAspect="1"/>
          </p:cNvPicPr>
          <p:nvPr/>
        </p:nvPicPr>
        <p:blipFill>
          <a:blip r:embed="rId3">
            <a:duotone>
              <a:schemeClr val="bg2"/>
              <a:srgbClr val="FFF1C1"/>
            </a:duotone>
          </a:blip>
          <a:stretch>
            <a:fillRect/>
          </a:stretch>
        </p:blipFill>
        <p:spPr>
          <a:xfrm>
            <a:off x="8135908" y="0"/>
            <a:ext cx="1008093" cy="119061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7776000" cy="9525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matte">
              <a:bevelT w="12700" h="12700"/>
            </a:sp3d>
          </a:bodyPr>
          <a:lstStyle/>
          <a:p>
            <a:r>
              <a:rPr kumimoji="0" lang="zh-CN" altLang="en-US" smtClean="0"/>
              <a:t>单击此处编辑母版标题样式</a:t>
            </a:r>
            <a:endParaRPr kumimoji="0"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zh-CN" altLang="en-US" smtClean="0"/>
              <a:t>单击此处编辑母版文本样式</a:t>
            </a:r>
          </a:p>
          <a:p>
            <a:pPr lvl="1" eaLnBrk="1" latinLnBrk="0" hangingPunct="1"/>
            <a:r>
              <a:rPr kumimoji="0" lang="zh-CN" altLang="en-US" smtClean="0"/>
              <a:t>第二级</a:t>
            </a:r>
          </a:p>
          <a:p>
            <a:pPr lvl="2" eaLnBrk="1" latinLnBrk="0" hangingPunct="1"/>
            <a:r>
              <a:rPr kumimoji="0" lang="zh-CN" altLang="en-US" smtClean="0"/>
              <a:t>第三级</a:t>
            </a:r>
          </a:p>
          <a:p>
            <a:pPr lvl="3" eaLnBrk="1" latinLnBrk="0" hangingPunct="1"/>
            <a:r>
              <a:rPr kumimoji="0" lang="zh-CN" altLang="en-US" smtClean="0"/>
              <a:t>第四级</a:t>
            </a:r>
          </a:p>
          <a:p>
            <a:pPr lvl="4" eaLnBrk="1" latinLnBrk="0" hangingPunct="1"/>
            <a:r>
              <a:rPr kumimoji="0" lang="zh-CN" altLang="en-US" smtClean="0"/>
              <a:t>第五级</a:t>
            </a:r>
            <a:endParaRPr kumimoji="0" 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274320" rtlCol="0" anchor="ctr"/>
          <a:lstStyle>
            <a:lvl1pPr algn="l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2020/3/10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rtlCol="0" anchor="ctr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45720" tIns="45720" rIns="45720" rtlCol="0" anchor="ctr"/>
          <a:lstStyle>
            <a:lvl1pPr algn="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lang="zh-CN" altLang="en-US" sz="4400" b="0" kern="1200" spc="50" dirty="0">
          <a:ln w="12700">
            <a:noFill/>
            <a:prstDash val="solid"/>
          </a:ln>
          <a:solidFill>
            <a:schemeClr val="accent4"/>
          </a:solidFill>
          <a:effectLst>
            <a:outerShdw blurRad="38100" dist="20320" dir="2700000" algn="tl" rotWithShape="0">
              <a:srgbClr val="000000">
                <a:alpha val="70000"/>
              </a:srgbClr>
            </a:outerShdw>
          </a:effectLst>
          <a:latin typeface="+mj-lt"/>
          <a:ea typeface="+mj-ea"/>
          <a:cs typeface="+mj-cs"/>
        </a:defRPr>
      </a:lvl1pPr>
      <a:lvl2pPr eaLnBrk="1" latinLnBrk="0" hangingPunct="1">
        <a:defRPr kumimoji="0">
          <a:solidFill>
            <a:schemeClr val="tx2"/>
          </a:solidFill>
        </a:defRPr>
      </a:lvl2pPr>
      <a:lvl3pPr eaLnBrk="1" latinLnBrk="0" hangingPunct="1">
        <a:defRPr kumimoji="0">
          <a:solidFill>
            <a:schemeClr val="tx2"/>
          </a:solidFill>
        </a:defRPr>
      </a:lvl3pPr>
      <a:lvl4pPr eaLnBrk="1" latinLnBrk="0" hangingPunct="1">
        <a:defRPr kumimoji="0">
          <a:solidFill>
            <a:schemeClr val="tx2"/>
          </a:solidFill>
        </a:defRPr>
      </a:lvl4pPr>
      <a:lvl5pPr eaLnBrk="1" latinLnBrk="0" hangingPunct="1">
        <a:defRPr kumimoji="0">
          <a:solidFill>
            <a:schemeClr val="tx2"/>
          </a:solidFill>
        </a:defRPr>
      </a:lvl5pPr>
      <a:lvl6pPr eaLnBrk="1" latinLnBrk="0" hangingPunct="1">
        <a:defRPr kumimoji="0">
          <a:solidFill>
            <a:schemeClr val="tx2"/>
          </a:solidFill>
        </a:defRPr>
      </a:lvl6pPr>
      <a:lvl7pPr eaLnBrk="1" latinLnBrk="0" hangingPunct="1">
        <a:defRPr kumimoji="0">
          <a:solidFill>
            <a:schemeClr val="tx2"/>
          </a:solidFill>
        </a:defRPr>
      </a:lvl7pPr>
      <a:lvl8pPr eaLnBrk="1" latinLnBrk="0" hangingPunct="1">
        <a:defRPr kumimoji="0">
          <a:solidFill>
            <a:schemeClr val="tx2"/>
          </a:solidFill>
        </a:defRPr>
      </a:lvl8pPr>
      <a:lvl9pPr eaLnBrk="1" latinLnBrk="0" hangingPunct="1">
        <a:defRPr kumimoji="0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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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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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60000"/>
        <a:buFont typeface="Wingdings 2"/>
        <a:buChar char="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ruibinzhang@foxmail.com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zh-CN" altLang="en-US" dirty="0" smtClean="0"/>
              <a:t>大脑半球的偏侧化</a:t>
            </a:r>
            <a:r>
              <a:rPr lang="en-US" altLang="zh-CN" dirty="0" smtClean="0"/>
              <a:t/>
            </a:r>
            <a:br>
              <a:rPr lang="en-US" altLang="zh-CN" dirty="0" smtClean="0"/>
            </a:br>
            <a:r>
              <a:rPr lang="zh-CN" altLang="en-US" dirty="0" smtClean="0"/>
              <a:t>（</a:t>
            </a:r>
            <a:r>
              <a:rPr lang="en-US" altLang="zh-CN" dirty="0" err="1" smtClean="0"/>
              <a:t>laterization</a:t>
            </a:r>
            <a:r>
              <a:rPr lang="zh-CN" altLang="en-US" dirty="0" smtClean="0"/>
              <a:t>）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75656" y="3361556"/>
            <a:ext cx="6100534" cy="1450824"/>
          </a:xfrm>
        </p:spPr>
        <p:txBody>
          <a:bodyPr>
            <a:normAutofit fontScale="92500" lnSpcReduction="20000"/>
          </a:bodyPr>
          <a:lstStyle/>
          <a:p>
            <a:r>
              <a:rPr lang="zh-CN" altLang="en-US" dirty="0" smtClean="0"/>
              <a:t>南方医科大学心理学系</a:t>
            </a:r>
            <a:endParaRPr lang="en-US" altLang="zh-CN" dirty="0" smtClean="0"/>
          </a:p>
          <a:p>
            <a:r>
              <a:rPr lang="zh-CN" altLang="en-US" dirty="0" smtClean="0"/>
              <a:t>张瑞彬</a:t>
            </a:r>
            <a:endParaRPr lang="en-US" altLang="zh-CN" dirty="0" smtClean="0"/>
          </a:p>
          <a:p>
            <a:r>
              <a:rPr lang="en-US" altLang="zh-CN" dirty="0" smtClean="0">
                <a:hlinkClick r:id="rId2"/>
              </a:rPr>
              <a:t>ruibinzhang@foxmail.com</a:t>
            </a:r>
            <a:r>
              <a:rPr lang="en-US" altLang="zh-CN" dirty="0" smtClean="0"/>
              <a:t> 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925376" y="104800"/>
            <a:ext cx="7776000" cy="952500"/>
          </a:xfrm>
        </p:spPr>
        <p:txBody>
          <a:bodyPr/>
          <a:lstStyle/>
          <a:p>
            <a:r>
              <a:rPr lang="zh-CN" altLang="en-US" b="1" dirty="0" smtClean="0"/>
              <a:t>大脑的解剖</a:t>
            </a:r>
            <a:endParaRPr lang="zh-CN" altLang="en-US" b="1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882" y="1248544"/>
            <a:ext cx="3424014" cy="4139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直接箭头连接符 5"/>
          <p:cNvCxnSpPr/>
          <p:nvPr/>
        </p:nvCxnSpPr>
        <p:spPr>
          <a:xfrm>
            <a:off x="2287860" y="1777380"/>
            <a:ext cx="864096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箭头连接符 8"/>
          <p:cNvCxnSpPr/>
          <p:nvPr/>
        </p:nvCxnSpPr>
        <p:spPr>
          <a:xfrm>
            <a:off x="2503884" y="3865612"/>
            <a:ext cx="1296144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箭头连接符 9"/>
          <p:cNvCxnSpPr/>
          <p:nvPr/>
        </p:nvCxnSpPr>
        <p:spPr>
          <a:xfrm flipV="1">
            <a:off x="3367980" y="3261366"/>
            <a:ext cx="864096" cy="1103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箭头连接符 10"/>
          <p:cNvCxnSpPr/>
          <p:nvPr/>
        </p:nvCxnSpPr>
        <p:spPr>
          <a:xfrm>
            <a:off x="2583110" y="4945732"/>
            <a:ext cx="568846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 flipH="1">
            <a:off x="3151956" y="1405622"/>
            <a:ext cx="607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/>
              <a:t>额叶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232076" y="304825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颞叶</a:t>
            </a:r>
            <a:endParaRPr lang="zh-CN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758638" y="3663047"/>
            <a:ext cx="3727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顶叶</a:t>
            </a:r>
            <a:endParaRPr lang="zh-CN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3174354" y="4799166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枕叶</a:t>
            </a:r>
            <a:endParaRPr lang="zh-CN" altLang="en-US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5751" y="1919537"/>
            <a:ext cx="3575251" cy="30261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21" name="直接箭头连接符 20"/>
          <p:cNvCxnSpPr/>
          <p:nvPr/>
        </p:nvCxnSpPr>
        <p:spPr>
          <a:xfrm>
            <a:off x="7524328" y="4331454"/>
            <a:ext cx="864096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接箭头连接符 21"/>
          <p:cNvCxnSpPr/>
          <p:nvPr/>
        </p:nvCxnSpPr>
        <p:spPr>
          <a:xfrm>
            <a:off x="6528953" y="4472508"/>
            <a:ext cx="568846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8518326" y="414678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/>
              <a:t>小脑</a:t>
            </a:r>
            <a:endParaRPr lang="zh-CN" alt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882622" y="4321160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chemeClr val="bg1"/>
                </a:solidFill>
              </a:rPr>
              <a:t>脑干</a:t>
            </a:r>
            <a:endParaRPr lang="zh-CN" altLang="en-US" dirty="0">
              <a:solidFill>
                <a:schemeClr val="bg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 flipH="1">
            <a:off x="395536" y="1234856"/>
            <a:ext cx="432048" cy="923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左半球</a:t>
            </a:r>
            <a:endParaRPr lang="zh-CN" altLang="en-US" dirty="0"/>
          </a:p>
        </p:txBody>
      </p:sp>
      <p:sp>
        <p:nvSpPr>
          <p:cNvPr id="26" name="TextBox 25"/>
          <p:cNvSpPr txBox="1"/>
          <p:nvPr/>
        </p:nvSpPr>
        <p:spPr>
          <a:xfrm flipH="1">
            <a:off x="3641130" y="1234856"/>
            <a:ext cx="490301" cy="92333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右半球</a:t>
            </a:r>
            <a:endParaRPr lang="zh-CN" altLang="en-US" dirty="0"/>
          </a:p>
        </p:txBody>
      </p:sp>
      <p:cxnSp>
        <p:nvCxnSpPr>
          <p:cNvPr id="19" name="直接箭头连接符 18"/>
          <p:cNvCxnSpPr/>
          <p:nvPr/>
        </p:nvCxnSpPr>
        <p:spPr>
          <a:xfrm flipV="1">
            <a:off x="1961889" y="1057300"/>
            <a:ext cx="325971" cy="348322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 flipH="1">
            <a:off x="2293648" y="759291"/>
            <a:ext cx="6078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纵裂</a:t>
            </a:r>
            <a:endParaRPr lang="zh-CN" altLang="en-US" dirty="0"/>
          </a:p>
        </p:txBody>
      </p:sp>
      <p:cxnSp>
        <p:nvCxnSpPr>
          <p:cNvPr id="30" name="直接箭头连接符 29"/>
          <p:cNvCxnSpPr/>
          <p:nvPr/>
        </p:nvCxnSpPr>
        <p:spPr>
          <a:xfrm flipV="1">
            <a:off x="5598199" y="3432634"/>
            <a:ext cx="485969" cy="714155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extBox 32"/>
          <p:cNvSpPr txBox="1"/>
          <p:nvPr/>
        </p:nvSpPr>
        <p:spPr>
          <a:xfrm>
            <a:off x="5096754" y="4051539"/>
            <a:ext cx="8771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dirty="0" smtClean="0">
                <a:solidFill>
                  <a:schemeClr val="bg1"/>
                </a:solidFill>
              </a:rPr>
              <a:t>外侧裂</a:t>
            </a:r>
            <a:endParaRPr lang="zh-CN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108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3" grpId="0"/>
      <p:bldP spid="14" grpId="0"/>
      <p:bldP spid="15" grpId="0"/>
      <p:bldP spid="23" grpId="0"/>
      <p:bldP spid="24" grpId="0"/>
      <p:bldP spid="25" grpId="0" animBg="1"/>
      <p:bldP spid="26" grpId="0" animBg="1"/>
      <p:bldP spid="29" grpId="0"/>
      <p:bldP spid="3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3968" y="2268996"/>
            <a:ext cx="4250432" cy="952500"/>
          </a:xfrm>
        </p:spPr>
        <p:txBody>
          <a:bodyPr>
            <a:noAutofit/>
          </a:bodyPr>
          <a:lstStyle/>
          <a:p>
            <a:r>
              <a:rPr lang="zh-CN" altLang="en-US" sz="3200" dirty="0" smtClean="0">
                <a:solidFill>
                  <a:schemeClr val="tx1"/>
                </a:solidFill>
                <a:latin typeface="+mn-ea"/>
                <a:ea typeface="+mn-ea"/>
              </a:rPr>
              <a:t>问题</a:t>
            </a:r>
            <a:r>
              <a:rPr lang="en-US" altLang="zh-CN" sz="3200" dirty="0" smtClean="0">
                <a:solidFill>
                  <a:schemeClr val="tx1"/>
                </a:solidFill>
                <a:latin typeface="+mn-ea"/>
                <a:ea typeface="+mn-ea"/>
              </a:rPr>
              <a:t>1</a:t>
            </a:r>
            <a:r>
              <a:rPr lang="zh-CN" altLang="en-US" sz="3200" dirty="0" smtClean="0">
                <a:solidFill>
                  <a:schemeClr val="tx1"/>
                </a:solidFill>
                <a:latin typeface="+mn-ea"/>
                <a:ea typeface="+mn-ea"/>
              </a:rPr>
              <a:t>：大脑</a:t>
            </a:r>
            <a:r>
              <a:rPr lang="zh-CN" altLang="en-US" sz="3200" dirty="0" smtClean="0">
                <a:solidFill>
                  <a:schemeClr val="tx1"/>
                </a:solidFill>
                <a:latin typeface="+mn-ea"/>
                <a:ea typeface="+mn-ea"/>
              </a:rPr>
              <a:t>的解剖非对称</a:t>
            </a:r>
            <a:r>
              <a:rPr lang="zh-CN" altLang="en-US" sz="3200" dirty="0" smtClean="0">
                <a:solidFill>
                  <a:schemeClr val="tx1"/>
                </a:solidFill>
                <a:latin typeface="+mn-ea"/>
                <a:ea typeface="+mn-ea"/>
              </a:rPr>
              <a:t>性是否会影响大脑半球功能的偏侧化？大脑半球功能偏侧化的解剖结构基础？</a:t>
            </a:r>
            <a:endParaRPr lang="zh-CN" altLang="en-US" sz="320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pic>
        <p:nvPicPr>
          <p:cNvPr id="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92032"/>
            <a:ext cx="3122424" cy="40589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标题 1"/>
          <p:cNvSpPr txBox="1">
            <a:spLocks/>
          </p:cNvSpPr>
          <p:nvPr/>
        </p:nvSpPr>
        <p:spPr>
          <a:xfrm>
            <a:off x="1763688" y="206740"/>
            <a:ext cx="7776000" cy="9525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matte">
              <a:bevelT w="12700" h="127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zh-CN" altLang="en-US" sz="4400" b="0" kern="1200" spc="50">
                <a:ln w="12700">
                  <a:noFill/>
                  <a:prstDash val="solid"/>
                </a:ln>
                <a:solidFill>
                  <a:schemeClr val="accent4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0" hangingPunct="1">
              <a:defRPr kumimoji="0">
                <a:solidFill>
                  <a:schemeClr val="tx2"/>
                </a:solidFill>
              </a:defRPr>
            </a:lvl2pPr>
            <a:lvl3pPr eaLnBrk="1" latinLnBrk="0" hangingPunct="1">
              <a:defRPr kumimoji="0">
                <a:solidFill>
                  <a:schemeClr val="tx2"/>
                </a:solidFill>
              </a:defRPr>
            </a:lvl3pPr>
            <a:lvl4pPr eaLnBrk="1" latinLnBrk="0" hangingPunct="1">
              <a:defRPr kumimoji="0">
                <a:solidFill>
                  <a:schemeClr val="tx2"/>
                </a:solidFill>
              </a:defRPr>
            </a:lvl4pPr>
            <a:lvl5pPr eaLnBrk="1" latinLnBrk="0" hangingPunct="1">
              <a:defRPr kumimoji="0">
                <a:solidFill>
                  <a:schemeClr val="tx2"/>
                </a:solidFill>
              </a:defRPr>
            </a:lvl5pPr>
            <a:lvl6pPr eaLnBrk="1" latinLnBrk="0" hangingPunct="1">
              <a:defRPr kumimoji="0">
                <a:solidFill>
                  <a:schemeClr val="tx2"/>
                </a:solidFill>
              </a:defRPr>
            </a:lvl6pPr>
            <a:lvl7pPr eaLnBrk="1" latinLnBrk="0" hangingPunct="1">
              <a:defRPr kumimoji="0">
                <a:solidFill>
                  <a:schemeClr val="tx2"/>
                </a:solidFill>
              </a:defRPr>
            </a:lvl7pPr>
            <a:lvl8pPr eaLnBrk="1" latinLnBrk="0" hangingPunct="1">
              <a:defRPr kumimoji="0">
                <a:solidFill>
                  <a:schemeClr val="tx2"/>
                </a:solidFill>
              </a:defRPr>
            </a:lvl8pPr>
            <a:lvl9pPr eaLnBrk="1" latinLnBrk="0" hangingPunct="1">
              <a:defRPr kumimoji="0">
                <a:solidFill>
                  <a:schemeClr val="tx2"/>
                </a:solidFill>
              </a:defRPr>
            </a:lvl9pPr>
          </a:lstStyle>
          <a:p>
            <a:r>
              <a:rPr lang="zh-CN" altLang="en-US" dirty="0" smtClean="0"/>
              <a:t>大脑的解剖非对称性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2398606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411760" y="247328"/>
            <a:ext cx="7776000" cy="952500"/>
          </a:xfrm>
        </p:spPr>
        <p:txBody>
          <a:bodyPr/>
          <a:lstStyle/>
          <a:p>
            <a:r>
              <a:rPr lang="zh-CN" altLang="en-US" dirty="0" smtClean="0"/>
              <a:t>大脑的功能划分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23106" y="4873724"/>
            <a:ext cx="8229600" cy="3771636"/>
          </a:xfrm>
        </p:spPr>
        <p:txBody>
          <a:bodyPr/>
          <a:lstStyle/>
          <a:p>
            <a:r>
              <a:rPr lang="zh-CN" altLang="en-US" b="1" dirty="0"/>
              <a:t>问题</a:t>
            </a:r>
            <a:r>
              <a:rPr lang="en-US" altLang="zh-CN" b="1" dirty="0"/>
              <a:t>2</a:t>
            </a:r>
            <a:r>
              <a:rPr lang="zh-CN" altLang="en-US" b="1" dirty="0" smtClean="0"/>
              <a:t>：那些大脑功能</a:t>
            </a:r>
            <a:r>
              <a:rPr lang="zh-CN" altLang="en-US" b="1" dirty="0"/>
              <a:t>存在偏侧化的呢？</a:t>
            </a:r>
          </a:p>
          <a:p>
            <a:endParaRPr lang="zh-CN" altLang="en-US" b="1" dirty="0"/>
          </a:p>
        </p:txBody>
      </p:sp>
      <p:pic>
        <p:nvPicPr>
          <p:cNvPr id="4" name="Picture 6" descr="See the source imag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095" y="1345332"/>
            <a:ext cx="5832648" cy="32916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标题 1"/>
          <p:cNvSpPr txBox="1">
            <a:spLocks/>
          </p:cNvSpPr>
          <p:nvPr/>
        </p:nvSpPr>
        <p:spPr>
          <a:xfrm>
            <a:off x="395536" y="1201316"/>
            <a:ext cx="8242870" cy="95250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matte">
              <a:bevelT w="12700" h="127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zh-CN" altLang="en-US" sz="4400" b="0" kern="1200" spc="50">
                <a:ln w="12700">
                  <a:noFill/>
                  <a:prstDash val="solid"/>
                </a:ln>
                <a:solidFill>
                  <a:schemeClr val="accent4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0" hangingPunct="1">
              <a:defRPr kumimoji="0">
                <a:solidFill>
                  <a:schemeClr val="tx2"/>
                </a:solidFill>
              </a:defRPr>
            </a:lvl2pPr>
            <a:lvl3pPr eaLnBrk="1" latinLnBrk="0" hangingPunct="1">
              <a:defRPr kumimoji="0">
                <a:solidFill>
                  <a:schemeClr val="tx2"/>
                </a:solidFill>
              </a:defRPr>
            </a:lvl3pPr>
            <a:lvl4pPr eaLnBrk="1" latinLnBrk="0" hangingPunct="1">
              <a:defRPr kumimoji="0">
                <a:solidFill>
                  <a:schemeClr val="tx2"/>
                </a:solidFill>
              </a:defRPr>
            </a:lvl4pPr>
            <a:lvl5pPr eaLnBrk="1" latinLnBrk="0" hangingPunct="1">
              <a:defRPr kumimoji="0">
                <a:solidFill>
                  <a:schemeClr val="tx2"/>
                </a:solidFill>
              </a:defRPr>
            </a:lvl5pPr>
            <a:lvl6pPr eaLnBrk="1" latinLnBrk="0" hangingPunct="1">
              <a:defRPr kumimoji="0">
                <a:solidFill>
                  <a:schemeClr val="tx2"/>
                </a:solidFill>
              </a:defRPr>
            </a:lvl6pPr>
            <a:lvl7pPr eaLnBrk="1" latinLnBrk="0" hangingPunct="1">
              <a:defRPr kumimoji="0">
                <a:solidFill>
                  <a:schemeClr val="tx2"/>
                </a:solidFill>
              </a:defRPr>
            </a:lvl7pPr>
            <a:lvl8pPr eaLnBrk="1" latinLnBrk="0" hangingPunct="1">
              <a:defRPr kumimoji="0">
                <a:solidFill>
                  <a:schemeClr val="tx2"/>
                </a:solidFill>
              </a:defRPr>
            </a:lvl8pPr>
            <a:lvl9pPr eaLnBrk="1" latinLnBrk="0" hangingPunct="1">
              <a:defRPr kumimoji="0">
                <a:solidFill>
                  <a:schemeClr val="tx2"/>
                </a:solidFill>
              </a:defRPr>
            </a:lvl9pPr>
          </a:lstStyle>
          <a:p>
            <a:endParaRPr lang="zh-CN" altLang="en-US" sz="3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44540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368000" y="193204"/>
            <a:ext cx="7776000" cy="95250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4391427"/>
            <a:ext cx="8229600" cy="3771636"/>
          </a:xfrm>
        </p:spPr>
        <p:txBody>
          <a:bodyPr/>
          <a:lstStyle/>
          <a:p>
            <a:r>
              <a:rPr lang="zh-CN" altLang="en-US" b="1" dirty="0" smtClean="0"/>
              <a:t>问题</a:t>
            </a:r>
            <a:r>
              <a:rPr lang="en-US" altLang="zh-CN" b="1" dirty="0" smtClean="0"/>
              <a:t>3</a:t>
            </a:r>
            <a:r>
              <a:rPr lang="zh-CN" altLang="en-US" b="1" dirty="0" smtClean="0"/>
              <a:t>：男人是土，女人是水，在大脑功能偏侧化是怎样体现的呢？</a:t>
            </a:r>
            <a:endParaRPr lang="zh-CN" altLang="en-US" b="1" dirty="0"/>
          </a:p>
        </p:txBody>
      </p:sp>
      <p:pic>
        <p:nvPicPr>
          <p:cNvPr id="4" name="Picture 6" descr="https://timgsa.baidu.com/timg?image&amp;quality=80&amp;size=b9999_10000&amp;sec=1583749977062&amp;di=4167e6cc48ff0c3a9cdd021c0b75fa20&amp;imgtype=0&amp;src=http%3A%2F%2Fwww.80982.org%2Fuploadfiles%2F2013-05%2F201305082114463467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226468"/>
            <a:ext cx="4176464" cy="31649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标题 1"/>
          <p:cNvSpPr txBox="1">
            <a:spLocks/>
          </p:cNvSpPr>
          <p:nvPr/>
        </p:nvSpPr>
        <p:spPr>
          <a:xfrm>
            <a:off x="1691680" y="265212"/>
            <a:ext cx="7776000" cy="952500"/>
          </a:xfrm>
          <a:prstGeom prst="rect">
            <a:avLst/>
          </a:prstGeom>
        </p:spPr>
        <p:txBody>
          <a:bodyPr vert="horz" rtlCol="0" anchor="ctr">
            <a:normAutofit/>
            <a:scene3d>
              <a:camera prst="orthographicFront"/>
              <a:lightRig rig="soft" dir="t"/>
            </a:scene3d>
            <a:sp3d prstMaterial="matte">
              <a:bevelT w="12700" h="127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lang="zh-CN" altLang="en-US" sz="4400" b="0" kern="1200" spc="50">
                <a:ln w="12700">
                  <a:noFill/>
                  <a:prstDash val="solid"/>
                </a:ln>
                <a:solidFill>
                  <a:schemeClr val="accent4"/>
                </a:solidFill>
                <a:effectLst>
                  <a:outerShdw blurRad="38100" dist="20320" dir="2700000" algn="tl" rotWithShape="0">
                    <a:srgbClr val="000000">
                      <a:alpha val="7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lvl2pPr eaLnBrk="1" latinLnBrk="0" hangingPunct="1">
              <a:defRPr kumimoji="0">
                <a:solidFill>
                  <a:schemeClr val="tx2"/>
                </a:solidFill>
              </a:defRPr>
            </a:lvl2pPr>
            <a:lvl3pPr eaLnBrk="1" latinLnBrk="0" hangingPunct="1">
              <a:defRPr kumimoji="0">
                <a:solidFill>
                  <a:schemeClr val="tx2"/>
                </a:solidFill>
              </a:defRPr>
            </a:lvl3pPr>
            <a:lvl4pPr eaLnBrk="1" latinLnBrk="0" hangingPunct="1">
              <a:defRPr kumimoji="0">
                <a:solidFill>
                  <a:schemeClr val="tx2"/>
                </a:solidFill>
              </a:defRPr>
            </a:lvl4pPr>
            <a:lvl5pPr eaLnBrk="1" latinLnBrk="0" hangingPunct="1">
              <a:defRPr kumimoji="0">
                <a:solidFill>
                  <a:schemeClr val="tx2"/>
                </a:solidFill>
              </a:defRPr>
            </a:lvl5pPr>
            <a:lvl6pPr eaLnBrk="1" latinLnBrk="0" hangingPunct="1">
              <a:defRPr kumimoji="0">
                <a:solidFill>
                  <a:schemeClr val="tx2"/>
                </a:solidFill>
              </a:defRPr>
            </a:lvl6pPr>
            <a:lvl7pPr eaLnBrk="1" latinLnBrk="0" hangingPunct="1">
              <a:defRPr kumimoji="0">
                <a:solidFill>
                  <a:schemeClr val="tx2"/>
                </a:solidFill>
              </a:defRPr>
            </a:lvl7pPr>
            <a:lvl8pPr eaLnBrk="1" latinLnBrk="0" hangingPunct="1">
              <a:defRPr kumimoji="0">
                <a:solidFill>
                  <a:schemeClr val="tx2"/>
                </a:solidFill>
              </a:defRPr>
            </a:lvl8pPr>
            <a:lvl9pPr eaLnBrk="1" latinLnBrk="0" hangingPunct="1">
              <a:defRPr kumimoji="0">
                <a:solidFill>
                  <a:schemeClr val="tx2"/>
                </a:solidFill>
              </a:defRPr>
            </a:lvl9pPr>
          </a:lstStyle>
          <a:p>
            <a:r>
              <a:rPr lang="zh-CN" altLang="en-US" dirty="0" smtClean="0"/>
              <a:t>大脑半球的功能非对称性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80860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835696" y="193204"/>
            <a:ext cx="7776000" cy="952500"/>
          </a:xfrm>
        </p:spPr>
        <p:txBody>
          <a:bodyPr/>
          <a:lstStyle/>
          <a:p>
            <a:r>
              <a:rPr lang="zh-CN" altLang="en-US" dirty="0" smtClean="0"/>
              <a:t>大脑半球功能的可塑性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67544" y="4297660"/>
            <a:ext cx="8229600" cy="3771636"/>
          </a:xfrm>
        </p:spPr>
        <p:txBody>
          <a:bodyPr/>
          <a:lstStyle/>
          <a:p>
            <a:r>
              <a:rPr lang="zh-CN" altLang="en-US" b="1" dirty="0" smtClean="0"/>
              <a:t>问题</a:t>
            </a:r>
            <a:r>
              <a:rPr lang="en-US" altLang="zh-CN" b="1" dirty="0" smtClean="0"/>
              <a:t>4</a:t>
            </a:r>
            <a:r>
              <a:rPr lang="zh-CN" altLang="en-US" b="1" dirty="0" smtClean="0"/>
              <a:t>：大脑的偏侧化存在个体差异么？能否提高大脑半球功能的偏侧化呢？</a:t>
            </a:r>
            <a:endParaRPr lang="zh-CN" altLang="en-US" b="1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201316"/>
            <a:ext cx="5976664" cy="30416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84420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3131840" y="193204"/>
            <a:ext cx="7776000" cy="952500"/>
          </a:xfrm>
        </p:spPr>
        <p:txBody>
          <a:bodyPr/>
          <a:lstStyle/>
          <a:p>
            <a:r>
              <a:rPr lang="zh-CN" altLang="en-US" dirty="0" smtClean="0"/>
              <a:t>教学内容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>
              <a:buFont typeface="+mj-lt"/>
              <a:buAutoNum type="arabicPeriod"/>
            </a:pPr>
            <a:r>
              <a:rPr lang="zh-CN" altLang="en-US" dirty="0" smtClean="0"/>
              <a:t>大脑组织原则</a:t>
            </a:r>
            <a:endParaRPr lang="en-US" altLang="zh-CN" dirty="0" smtClean="0"/>
          </a:p>
          <a:p>
            <a:pPr marL="624078" indent="-514350">
              <a:buFont typeface="+mj-lt"/>
              <a:buAutoNum type="arabicPeriod"/>
            </a:pPr>
            <a:r>
              <a:rPr lang="zh-CN" altLang="en-US" dirty="0" smtClean="0"/>
              <a:t>大脑半球的解剖</a:t>
            </a:r>
            <a:endParaRPr lang="en-US" altLang="zh-CN" dirty="0" smtClean="0"/>
          </a:p>
          <a:p>
            <a:pPr marL="624078" indent="-514350">
              <a:buFont typeface="+mj-lt"/>
              <a:buAutoNum type="arabicPeriod"/>
            </a:pPr>
            <a:r>
              <a:rPr lang="zh-CN" altLang="en-US" dirty="0" smtClean="0"/>
              <a:t>大脑半球功能的特异化</a:t>
            </a:r>
            <a:endParaRPr lang="en-US" altLang="zh-CN" dirty="0" smtClean="0"/>
          </a:p>
          <a:p>
            <a:pPr marL="624078" indent="-514350">
              <a:buFont typeface="+mj-lt"/>
              <a:buAutoNum type="arabicPeriod"/>
            </a:pPr>
            <a:r>
              <a:rPr lang="zh-CN" altLang="en-US" dirty="0" smtClean="0"/>
              <a:t>大脑半球功能的偏侧化</a:t>
            </a:r>
            <a:endParaRPr lang="en-US" altLang="zh-CN" dirty="0" smtClean="0"/>
          </a:p>
          <a:p>
            <a:pPr marL="624078" indent="-514350">
              <a:buFont typeface="+mj-lt"/>
              <a:buAutoNum type="arabicPeriod"/>
            </a:pPr>
            <a:r>
              <a:rPr lang="zh-CN" altLang="en-US" dirty="0" smtClean="0"/>
              <a:t>大脑半球功能偏侧化</a:t>
            </a:r>
            <a:r>
              <a:rPr lang="zh-CN" altLang="en-US" dirty="0"/>
              <a:t>的</a:t>
            </a:r>
            <a:r>
              <a:rPr lang="zh-CN" altLang="en-US" dirty="0" smtClean="0"/>
              <a:t>个体差异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>
          <a:xfrm>
            <a:off x="2843808" y="193204"/>
            <a:ext cx="7776000" cy="952500"/>
          </a:xfrm>
        </p:spPr>
        <p:txBody>
          <a:bodyPr/>
          <a:lstStyle/>
          <a:p>
            <a:r>
              <a:rPr kumimoji="1" lang="zh-CN" altLang="en-US" dirty="0" smtClean="0"/>
              <a:t>教学目标</a:t>
            </a:r>
            <a:endParaRPr kumimoji="1" lang="zh-CN" altLang="en-US" dirty="0"/>
          </a:p>
        </p:txBody>
      </p:sp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zh-CN" dirty="0" smtClean="0"/>
              <a:t>1.</a:t>
            </a:r>
            <a:r>
              <a:rPr kumimoji="1" lang="zh-CN" altLang="en-US" dirty="0" smtClean="0"/>
              <a:t>理解大脑的组织原则</a:t>
            </a:r>
            <a:endParaRPr kumimoji="1" lang="en-US" altLang="zh-CN" dirty="0" smtClean="0"/>
          </a:p>
          <a:p>
            <a:r>
              <a:rPr kumimoji="1" lang="zh-CN" altLang="zh-CN" dirty="0" smtClean="0"/>
              <a:t>2</a:t>
            </a:r>
            <a:r>
              <a:rPr kumimoji="1" lang="en-US" altLang="zh-CN" dirty="0" smtClean="0"/>
              <a:t>.</a:t>
            </a:r>
            <a:r>
              <a:rPr kumimoji="1" lang="zh-CN" altLang="en-US" dirty="0" smtClean="0"/>
              <a:t>识记连接左右半球的解剖及功能</a:t>
            </a:r>
            <a:endParaRPr kumimoji="1" lang="en-US" altLang="zh-CN" dirty="0" smtClean="0"/>
          </a:p>
          <a:p>
            <a:r>
              <a:rPr kumimoji="1" lang="zh-CN" altLang="zh-CN" dirty="0" smtClean="0"/>
              <a:t>3</a:t>
            </a:r>
            <a:r>
              <a:rPr kumimoji="1" lang="en-US" altLang="zh-CN" dirty="0" smtClean="0"/>
              <a:t>.</a:t>
            </a:r>
            <a:r>
              <a:rPr kumimoji="1" lang="zh-CN" altLang="en-US" dirty="0" smtClean="0"/>
              <a:t>理解、掌握大脑功能偏侧化的范式及假说（空间频率假说、双耳分听测试）</a:t>
            </a:r>
            <a:endParaRPr kumimoji="1" lang="en-US" altLang="zh-CN" dirty="0" smtClean="0"/>
          </a:p>
          <a:p>
            <a:r>
              <a:rPr kumimoji="1" lang="en-US" altLang="zh-CN" dirty="0" smtClean="0"/>
              <a:t>4.</a:t>
            </a:r>
            <a:r>
              <a:rPr kumimoji="1" lang="zh-CN" altLang="en-US" dirty="0" smtClean="0"/>
              <a:t>掌握心理词典、空间范畴与位置</a:t>
            </a:r>
            <a:endParaRPr kumimoji="1" lang="en-US" altLang="zh-CN" dirty="0" smtClean="0"/>
          </a:p>
          <a:p>
            <a:r>
              <a:rPr kumimoji="1" lang="en-US" altLang="zh-CN" dirty="0" smtClean="0"/>
              <a:t>5.</a:t>
            </a:r>
            <a:r>
              <a:rPr kumimoji="1" lang="zh-CN" altLang="en-US" dirty="0" smtClean="0"/>
              <a:t>理解大脑功能特异化个体差异的影响因素</a:t>
            </a:r>
            <a:endParaRPr kumimoji="1" lang="en-US" altLang="zh-CN" dirty="0" smtClean="0"/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183684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771800" y="193204"/>
            <a:ext cx="7776000" cy="952500"/>
          </a:xfrm>
        </p:spPr>
        <p:txBody>
          <a:bodyPr/>
          <a:lstStyle/>
          <a:p>
            <a:r>
              <a:rPr lang="zh-CN" altLang="en-US" dirty="0" smtClean="0"/>
              <a:t>教学方式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课件结合电子教材学习，及其文献的阅读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视频学习（台湾清华大学杨梵孛教授）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zh-CN" altLang="en-US" dirty="0" smtClean="0"/>
              <a:t>完成</a:t>
            </a:r>
            <a:r>
              <a:rPr lang="zh-CN" altLang="en-US" dirty="0" smtClean="0"/>
              <a:t>测验</a:t>
            </a:r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987465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凤舞九天">
  <a:themeElements>
    <a:clrScheme name="凤舞九天">
      <a:dk1>
        <a:sysClr val="windowText" lastClr="000000"/>
      </a:dk1>
      <a:lt1>
        <a:sysClr val="window" lastClr="FFFFFF"/>
      </a:lt1>
      <a:dk2>
        <a:srgbClr val="004646"/>
      </a:dk2>
      <a:lt2>
        <a:srgbClr val="E1F0FF"/>
      </a:lt2>
      <a:accent1>
        <a:srgbClr val="50742F"/>
      </a:accent1>
      <a:accent2>
        <a:srgbClr val="268868"/>
      </a:accent2>
      <a:accent3>
        <a:srgbClr val="33BD56"/>
      </a:accent3>
      <a:accent4>
        <a:srgbClr val="4BC5B9"/>
      </a:accent4>
      <a:accent5>
        <a:srgbClr val="3163CA"/>
      </a:accent5>
      <a:accent6>
        <a:srgbClr val="4B14AA"/>
      </a:accent6>
      <a:hlink>
        <a:srgbClr val="D9BE02"/>
      </a:hlink>
      <a:folHlink>
        <a:srgbClr val="F900F9"/>
      </a:folHlink>
    </a:clrScheme>
    <a:fontScheme name="凤舞九天">
      <a:majorFont>
        <a:latin typeface="Footlight MT Light"/>
        <a:ea typeface=""/>
        <a:cs typeface=""/>
        <a:font script="Jpan" typeface="ＭＳ Ｐゴシック"/>
        <a:font script="Hang" typeface="맑은 고딕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oudy Old Style"/>
        <a:ea typeface=""/>
        <a:cs typeface=""/>
        <a:font script="Jpan" typeface="ＭＳ Ｐ明朝"/>
        <a:font script="Hang" typeface="HY견명조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凤舞九天">
      <a: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atMod val="180000"/>
              </a:schemeClr>
            </a:gs>
            <a:gs pos="50000">
              <a:schemeClr val="phClr">
                <a:tint val="40000"/>
                <a:satMod val="175000"/>
              </a:schemeClr>
            </a:gs>
            <a:gs pos="100000">
              <a:schemeClr val="phClr">
                <a:tint val="65000"/>
                <a:satMod val="180000"/>
              </a:schemeClr>
            </a:gs>
          </a:gsLst>
          <a:lin ang="0" scaled="1"/>
        </a:gradFill>
        <a:gradFill rotWithShape="1">
          <a:gsLst>
            <a:gs pos="0">
              <a:schemeClr val="phClr">
                <a:shade val="38000"/>
                <a:satMod val="150000"/>
              </a:schemeClr>
            </a:gs>
            <a:gs pos="50000">
              <a:schemeClr val="phClr">
                <a:shade val="100000"/>
                <a:satMod val="100000"/>
              </a:schemeClr>
            </a:gs>
            <a:gs pos="100000">
              <a:schemeClr val="phClr">
                <a:shade val="38000"/>
                <a:satMod val="150000"/>
              </a:schemeClr>
            </a:gs>
          </a:gsLst>
          <a:lin ang="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</a:effectStyle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</a:effectStyle>
        <a:effectStyle>
          <a:effectLst>
            <a:outerShdw blurRad="190500" dist="78600" dir="2700000" rotWithShape="0">
              <a:srgbClr val="000000">
                <a:alpha val="3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>
            <a:tint val="100000"/>
            <a:shade val="100000"/>
            <a:hueMod val="100000"/>
            <a:satMod val="100000"/>
          </a:schemeClr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00000"/>
              </a:schemeClr>
            </a:gs>
            <a:gs pos="100000">
              <a:schemeClr val="phClr">
                <a:shade val="15000"/>
                <a:satMod val="300000"/>
              </a:schemeClr>
            </a:gs>
          </a:gsLst>
          <a:path path="circle">
            <a:fillToRect l="10000" t="180000" r="1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tile tx="0" ty="0" sx="50000" sy="5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Phoenix</Template>
  <TotalTime>6583</TotalTime>
  <Words>219</Words>
  <Application>Microsoft Office PowerPoint</Application>
  <PresentationFormat>全屏显示(16:10)</PresentationFormat>
  <Paragraphs>41</Paragraphs>
  <Slides>9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凤舞九天</vt:lpstr>
      <vt:lpstr>大脑半球的偏侧化 （laterization）</vt:lpstr>
      <vt:lpstr>大脑的解剖</vt:lpstr>
      <vt:lpstr>问题1：大脑的解剖非对称性是否会影响大脑半球功能的偏侧化？大脑半球功能偏侧化的解剖结构基础？</vt:lpstr>
      <vt:lpstr>大脑的功能划分</vt:lpstr>
      <vt:lpstr>PowerPoint 演示文稿</vt:lpstr>
      <vt:lpstr>大脑半球功能的可塑性</vt:lpstr>
      <vt:lpstr>教学内容</vt:lpstr>
      <vt:lpstr>教学目标</vt:lpstr>
      <vt:lpstr>教学方式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第十章 认知控制 （cognitive control）</dc:title>
  <dc:creator>smu_SANLab</dc:creator>
  <cp:lastModifiedBy>smu_SANLab</cp:lastModifiedBy>
  <cp:revision>234</cp:revision>
  <cp:lastPrinted>2020-03-09T07:00:52Z</cp:lastPrinted>
  <dcterms:modified xsi:type="dcterms:W3CDTF">2020-03-10T02:30:19Z</dcterms:modified>
</cp:coreProperties>
</file>