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5" r:id="rId5"/>
    <p:sldId id="266" r:id="rId6"/>
    <p:sldId id="271" r:id="rId7"/>
    <p:sldId id="270" r:id="rId8"/>
    <p:sldId id="269"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commentAuthors" Target="commentAuthors.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sp>
        <p:nvSpPr>
          <p:cNvPr id="4" name="文本框 3"/>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5" name="文本框 4"/>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grpSp>
        <p:nvGrpSpPr>
          <p:cNvPr id="6" name="组合 5"/>
          <p:cNvGrpSpPr/>
          <p:nvPr userDrawn="1"/>
        </p:nvGrpSpPr>
        <p:grpSpPr>
          <a:xfrm>
            <a:off x="9546590" y="224790"/>
            <a:ext cx="2620645" cy="604520"/>
            <a:chOff x="9442" y="4164"/>
            <a:chExt cx="6902" cy="1592"/>
          </a:xfrm>
        </p:grpSpPr>
        <p:pic>
          <p:nvPicPr>
            <p:cNvPr id="7" name="图片 6"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5_标题幻灯片">
    <p:spTree>
      <p:nvGrpSpPr>
        <p:cNvPr id="1" name=""/>
        <p:cNvGrpSpPr/>
        <p:nvPr/>
      </p:nvGrpSpPr>
      <p:grpSpPr>
        <a:xfrm>
          <a:off x="0" y="0"/>
          <a:ext cx="0" cy="0"/>
          <a:chOff x="0" y="0"/>
          <a:chExt cx="0" cy="0"/>
        </a:xfrm>
      </p:grpSpPr>
      <p:sp>
        <p:nvSpPr>
          <p:cNvPr id="26" name="矩形 25"/>
          <p:cNvSpPr/>
          <p:nvPr userDrawn="1"/>
        </p:nvSpPr>
        <p:spPr>
          <a:xfrm>
            <a:off x="2720250" y="11940"/>
            <a:ext cx="6751500" cy="683412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27" name="标题 1"/>
          <p:cNvSpPr>
            <a:spLocks noGrp="1"/>
          </p:cNvSpPr>
          <p:nvPr>
            <p:ph type="ctrTitle"/>
          </p:nvPr>
        </p:nvSpPr>
        <p:spPr>
          <a:xfrm>
            <a:off x="870640" y="3540782"/>
            <a:ext cx="10457760" cy="1324073"/>
          </a:xfrm>
        </p:spPr>
        <p:txBody>
          <a:bodyPr anchor="b"/>
          <a:lstStyle>
            <a:lvl1pPr algn="ctr">
              <a:defRPr sz="6600">
                <a:solidFill>
                  <a:schemeClr val="accent1"/>
                </a:solidFill>
              </a:defRPr>
            </a:lvl1pPr>
          </a:lstStyle>
          <a:p>
            <a:endParaRPr lang="zh-CN" altLang="en-US" dirty="0"/>
          </a:p>
        </p:txBody>
      </p:sp>
      <p:sp>
        <p:nvSpPr>
          <p:cNvPr id="31" name="矩形 30"/>
          <p:cNvSpPr/>
          <p:nvPr userDrawn="1"/>
        </p:nvSpPr>
        <p:spPr>
          <a:xfrm>
            <a:off x="0" y="3318919"/>
            <a:ext cx="12192000" cy="846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7" name="文本框 6"/>
          <p:cNvSpPr txBox="1"/>
          <p:nvPr userDrawn="1"/>
        </p:nvSpPr>
        <p:spPr>
          <a:xfrm>
            <a:off x="6878955" y="6414135"/>
            <a:ext cx="4903470" cy="337185"/>
          </a:xfrm>
          <a:prstGeom prst="rect">
            <a:avLst/>
          </a:prstGeom>
          <a:noFill/>
        </p:spPr>
        <p:txBody>
          <a:bodyPr wrap="square" rtlCol="0">
            <a:spAutoFit/>
          </a:bodyPr>
          <a:p>
            <a:pPr algn="r"/>
            <a:r>
              <a:rPr lang="zh-CN" altLang="en-US" sz="1600" dirty="0" smtClean="0">
                <a:solidFill>
                  <a:schemeClr val="accent3">
                    <a:lumMod val="65000"/>
                    <a:lumOff val="35000"/>
                  </a:schemeClr>
                </a:solidFill>
                <a:latin typeface="+mj-ea"/>
                <a:ea typeface="+mj-ea"/>
              </a:rPr>
              <a:t>南方医科大学珠江医院</a:t>
            </a:r>
            <a:r>
              <a:rPr lang="en-US" altLang="zh-CN" sz="1600" dirty="0" smtClean="0">
                <a:solidFill>
                  <a:schemeClr val="accent3">
                    <a:lumMod val="65000"/>
                    <a:lumOff val="35000"/>
                  </a:schemeClr>
                </a:solidFill>
                <a:latin typeface="+mj-ea"/>
                <a:ea typeface="+mj-ea"/>
              </a:rPr>
              <a:t>/</a:t>
            </a:r>
            <a:r>
              <a:rPr lang="zh-CN" altLang="en-US" sz="1600" dirty="0" smtClean="0">
                <a:solidFill>
                  <a:schemeClr val="accent3">
                    <a:lumMod val="65000"/>
                    <a:lumOff val="35000"/>
                  </a:schemeClr>
                </a:solidFill>
                <a:latin typeface="+mj-ea"/>
                <a:ea typeface="+mj-ea"/>
              </a:rPr>
              <a:t>第二临床医学院</a:t>
            </a:r>
            <a:endParaRPr lang="zh-CN" altLang="en-US" sz="1600" dirty="0" smtClean="0">
              <a:solidFill>
                <a:schemeClr val="accent3">
                  <a:lumMod val="65000"/>
                  <a:lumOff val="35000"/>
                </a:schemeClr>
              </a:solidFill>
              <a:latin typeface="+mj-ea"/>
              <a:ea typeface="+mj-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 name="文本框 11"/>
          <p:cNvSpPr txBox="1"/>
          <p:nvPr/>
        </p:nvSpPr>
        <p:spPr>
          <a:xfrm>
            <a:off x="561975" y="2960370"/>
            <a:ext cx="680974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《内科学》循环系统疾病</a:t>
            </a:r>
            <a:endPar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在线答疑</a:t>
            </a:r>
            <a:endPar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9" name="文本框 68"/>
          <p:cNvSpPr txBox="1"/>
          <p:nvPr/>
        </p:nvSpPr>
        <p:spPr>
          <a:xfrm>
            <a:off x="1170305" y="4724400"/>
            <a:ext cx="559244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授课者：张培东</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pic>
        <p:nvPicPr>
          <p:cNvPr id="5" name="图片 4" descr="校徽副本"/>
          <p:cNvPicPr>
            <a:picLocks noChangeAspect="1"/>
          </p:cNvPicPr>
          <p:nvPr userDrawn="1"/>
        </p:nvPicPr>
        <p:blipFill>
          <a:blip r:embed="rId2"/>
          <a:stretch>
            <a:fillRect/>
          </a:stretch>
        </p:blipFill>
        <p:spPr>
          <a:xfrm>
            <a:off x="219075" y="1680210"/>
            <a:ext cx="1347470" cy="1010920"/>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221105" y="1773238"/>
            <a:ext cx="3380740" cy="885190"/>
          </a:xfrm>
          <a:prstGeom prst="rect">
            <a:avLst/>
          </a:prstGeom>
          <a:noFill/>
          <a:ln w="9525">
            <a:noFill/>
          </a:ln>
        </p:spPr>
      </p:pic>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762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grpSp>
        <p:nvGrpSpPr>
          <p:cNvPr id="10" name="组合 9"/>
          <p:cNvGrpSpPr/>
          <p:nvPr/>
        </p:nvGrpSpPr>
        <p:grpSpPr>
          <a:xfrm>
            <a:off x="123190" y="243840"/>
            <a:ext cx="9376410" cy="645160"/>
            <a:chOff x="194" y="384"/>
            <a:chExt cx="14766" cy="1016"/>
          </a:xfrm>
        </p:grpSpPr>
        <p:sp>
          <p:nvSpPr>
            <p:cNvPr id="16"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lang="zh-CN" altLang="en-US" sz="3200" dirty="0">
                  <a:gradFill>
                    <a:gsLst>
                      <a:gs pos="0">
                        <a:srgbClr val="E38B79"/>
                      </a:gs>
                      <a:gs pos="100000">
                        <a:srgbClr val="EA735D"/>
                      </a:gs>
                    </a:gsLst>
                    <a:lin scaled="1"/>
                  </a:gradFill>
                  <a:effectLst/>
                  <a:sym typeface="Arial" panose="020B0604020202020204" pitchFamily="34" charset="0"/>
                </a:rPr>
                <a:t>教师介绍</a:t>
              </a:r>
              <a:endParaRPr lang="zh-CN" altLang="en-US" sz="3200" dirty="0">
                <a:gradFill>
                  <a:gsLst>
                    <a:gs pos="0">
                      <a:srgbClr val="E38B79"/>
                    </a:gs>
                    <a:gs pos="100000">
                      <a:srgbClr val="EA735D"/>
                    </a:gs>
                  </a:gsLst>
                  <a:lin scaled="1"/>
                </a:gradFill>
                <a:effectLst/>
                <a:sym typeface="Arial" panose="020B0604020202020204" pitchFamily="34" charset="0"/>
              </a:endParaRPr>
            </a:p>
          </p:txBody>
        </p:sp>
        <p:grpSp>
          <p:nvGrpSpPr>
            <p:cNvPr id="9" name="组合 8"/>
            <p:cNvGrpSpPr/>
            <p:nvPr/>
          </p:nvGrpSpPr>
          <p:grpSpPr>
            <a:xfrm>
              <a:off x="194" y="1374"/>
              <a:ext cx="6741" cy="26"/>
              <a:chOff x="517" y="1374"/>
              <a:chExt cx="6741" cy="26"/>
            </a:xfrm>
          </p:grpSpPr>
          <p:cxnSp>
            <p:nvCxnSpPr>
              <p:cNvPr id="5" name="直接连接符 4"/>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pic>
        <p:nvPicPr>
          <p:cNvPr id="2" name="图片 -2147482624" descr="张培东工作照"/>
          <p:cNvPicPr>
            <a:picLocks noChangeAspect="1"/>
          </p:cNvPicPr>
          <p:nvPr/>
        </p:nvPicPr>
        <p:blipFill>
          <a:blip r:embed="rId2"/>
          <a:stretch>
            <a:fillRect/>
          </a:stretch>
        </p:blipFill>
        <p:spPr>
          <a:xfrm>
            <a:off x="1111885" y="1543685"/>
            <a:ext cx="3717290" cy="3754755"/>
          </a:xfrm>
          <a:prstGeom prst="rect">
            <a:avLst/>
          </a:prstGeom>
          <a:noFill/>
          <a:ln w="9525">
            <a:noFill/>
          </a:ln>
        </p:spPr>
      </p:pic>
      <p:sp>
        <p:nvSpPr>
          <p:cNvPr id="11" name="文本框 10"/>
          <p:cNvSpPr txBox="1"/>
          <p:nvPr/>
        </p:nvSpPr>
        <p:spPr>
          <a:xfrm>
            <a:off x="5450840" y="1651635"/>
            <a:ext cx="5655945" cy="3105150"/>
          </a:xfrm>
          <a:prstGeom prst="rect">
            <a:avLst/>
          </a:prstGeom>
          <a:solidFill>
            <a:schemeClr val="bg1">
              <a:alpha val="44000"/>
            </a:schemeClr>
          </a:solidFill>
        </p:spPr>
        <p:txBody>
          <a:bodyPr wrap="square" rtlCol="0">
            <a:spAutoFit/>
          </a:bodyPr>
          <a:p>
            <a:pPr>
              <a:lnSpc>
                <a:spcPct val="140000"/>
              </a:lnSpc>
            </a:pPr>
            <a:r>
              <a:rPr lang="zh-CN" altLang="en-US" sz="2800"/>
              <a:t>张培东  博士</a:t>
            </a:r>
            <a:endParaRPr lang="zh-CN" altLang="en-US" sz="2800"/>
          </a:p>
          <a:p>
            <a:pPr>
              <a:lnSpc>
                <a:spcPct val="140000"/>
              </a:lnSpc>
            </a:pPr>
            <a:r>
              <a:rPr lang="zh-CN" altLang="en-US" sz="2800"/>
              <a:t>南方医科大学珠江医院心血管内科</a:t>
            </a:r>
            <a:endParaRPr lang="zh-CN" altLang="en-US" sz="2800"/>
          </a:p>
          <a:p>
            <a:pPr>
              <a:lnSpc>
                <a:spcPct val="140000"/>
              </a:lnSpc>
            </a:pPr>
            <a:r>
              <a:rPr lang="zh-CN" altLang="en-US" sz="2800"/>
              <a:t>主治医师</a:t>
            </a:r>
            <a:endParaRPr lang="zh-CN" altLang="en-US" sz="2800"/>
          </a:p>
          <a:p>
            <a:pPr>
              <a:lnSpc>
                <a:spcPct val="140000"/>
              </a:lnSpc>
            </a:pPr>
            <a:r>
              <a:rPr lang="zh-CN" altLang="en-US" sz="2800"/>
              <a:t>从事心内科临床工作多年，擅长心内科常见疾病的诊治</a:t>
            </a:r>
            <a:endParaRPr lang="zh-CN"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761365" y="1471295"/>
            <a:ext cx="9244965" cy="3192145"/>
          </a:xfrm>
          <a:prstGeom prst="rect">
            <a:avLst/>
          </a:prstGeom>
          <a:solidFill>
            <a:schemeClr val="bg1">
              <a:alpha val="44000"/>
            </a:schemeClr>
          </a:solidFill>
        </p:spPr>
        <p:txBody>
          <a:bodyPr wrap="square" rtlCol="0">
            <a:spAutoFit/>
          </a:bodyPr>
          <a:p>
            <a:pPr>
              <a:lnSpc>
                <a:spcPct val="140000"/>
              </a:lnSpc>
            </a:pPr>
            <a:r>
              <a:rPr lang="en-US" altLang="zh-CN" sz="2400"/>
              <a:t>1</a:t>
            </a:r>
            <a:r>
              <a:rPr lang="zh-CN" altLang="en-US" sz="2400"/>
              <a:t>、房间隔缺损和卵圆孔缺损有什么区别，为什么并发症，临床特征不同？</a:t>
            </a:r>
            <a:endParaRPr lang="zh-CN" altLang="en-US" sz="2400"/>
          </a:p>
          <a:p>
            <a:pPr>
              <a:lnSpc>
                <a:spcPct val="140000"/>
              </a:lnSpc>
            </a:pPr>
            <a:r>
              <a:rPr lang="en-US" altLang="zh-CN" sz="2400"/>
              <a:t>2</a:t>
            </a:r>
            <a:r>
              <a:rPr lang="zh-CN" altLang="en-US" sz="2400"/>
              <a:t>、心律失常的好多机制不是很懂，希望老师总结一份文字资料，还有药物治疗？</a:t>
            </a:r>
            <a:endParaRPr lang="zh-CN" altLang="en-US" sz="2400"/>
          </a:p>
          <a:p>
            <a:pPr>
              <a:lnSpc>
                <a:spcPct val="140000"/>
              </a:lnSpc>
            </a:pPr>
            <a:r>
              <a:rPr lang="en-US" altLang="zh-CN" sz="2400"/>
              <a:t>3</a:t>
            </a:r>
            <a:r>
              <a:rPr lang="zh-CN" altLang="en-US" sz="2400"/>
              <a:t>、要非同日测达到高值才能说高血压，目前没有其他办法尽快明确吗？</a:t>
            </a:r>
            <a:endParaRPr lang="zh-CN" altLang="en-US" sz="2400"/>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794385" y="1390015"/>
            <a:ext cx="8898255" cy="3709035"/>
          </a:xfrm>
          <a:prstGeom prst="rect">
            <a:avLst/>
          </a:prstGeom>
          <a:solidFill>
            <a:schemeClr val="bg1">
              <a:alpha val="44000"/>
            </a:schemeClr>
          </a:solidFill>
        </p:spPr>
        <p:txBody>
          <a:bodyPr wrap="square" rtlCol="0">
            <a:spAutoFit/>
          </a:bodyPr>
          <a:p>
            <a:pPr>
              <a:lnSpc>
                <a:spcPct val="140000"/>
              </a:lnSpc>
            </a:pPr>
            <a:r>
              <a:rPr lang="en-US" altLang="zh-CN" sz="2400"/>
              <a:t>4</a:t>
            </a:r>
            <a:r>
              <a:rPr lang="zh-CN" altLang="en-US" sz="2400"/>
              <a:t>、只有动脉导管未闭才会出现肺门舞蹈症吗？房缺会出现肺门舞蹈症吗？</a:t>
            </a:r>
            <a:endParaRPr lang="zh-CN" altLang="en-US" sz="2400"/>
          </a:p>
          <a:p>
            <a:pPr>
              <a:lnSpc>
                <a:spcPct val="140000"/>
              </a:lnSpc>
            </a:pPr>
            <a:r>
              <a:rPr lang="en-US" altLang="zh-CN" sz="2400"/>
              <a:t>5</a:t>
            </a:r>
            <a:r>
              <a:rPr lang="zh-CN" altLang="en-US" sz="2400"/>
              <a:t>、三尖瓣下移畸形，为什么可以出现颈动脉扩张性搏动及肝大伴扩张性搏动？</a:t>
            </a:r>
            <a:endParaRPr lang="zh-CN" altLang="en-US" sz="2400"/>
          </a:p>
          <a:p>
            <a:pPr>
              <a:lnSpc>
                <a:spcPct val="140000"/>
              </a:lnSpc>
            </a:pPr>
            <a:r>
              <a:rPr lang="en-US" altLang="zh-CN" sz="2400">
                <a:sym typeface="+mn-ea"/>
              </a:rPr>
              <a:t>6</a:t>
            </a:r>
            <a:r>
              <a:rPr lang="zh-CN" altLang="en-US" sz="2400">
                <a:sym typeface="+mn-ea"/>
              </a:rPr>
              <a:t>、STEMI再灌注治疗中，是先首选PCI，当预计超过120分钟再首选溶栓。但是临床上好像有直接首选溶栓，是2小时内PCI这个条件一般达不到吗，还是有其他原因？</a:t>
            </a:r>
            <a:endParaRPr lang="zh-CN" altLang="en-US" sz="2400">
              <a:sym typeface="+mn-ea"/>
            </a:endParaRPr>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667385" y="1354455"/>
            <a:ext cx="9088120" cy="4225925"/>
          </a:xfrm>
          <a:prstGeom prst="rect">
            <a:avLst/>
          </a:prstGeom>
          <a:solidFill>
            <a:schemeClr val="bg1">
              <a:alpha val="44000"/>
            </a:schemeClr>
          </a:solidFill>
        </p:spPr>
        <p:txBody>
          <a:bodyPr wrap="square" rtlCol="0">
            <a:spAutoFit/>
          </a:bodyPr>
          <a:p>
            <a:pPr>
              <a:lnSpc>
                <a:spcPct val="140000"/>
              </a:lnSpc>
            </a:pPr>
            <a:r>
              <a:rPr lang="en-US" altLang="zh-CN" sz="2400"/>
              <a:t>7</a:t>
            </a:r>
            <a:r>
              <a:rPr lang="zh-CN" altLang="en-US" sz="2400"/>
              <a:t>、希望老师能用一节课系统讲一下凝血抗凝纤溶的平衡，什么时候用肝素，华法林，什么时候抗血小板抗栓的，这一块从生理学，实验诊断学开始就听不懂</a:t>
            </a:r>
            <a:endParaRPr lang="zh-CN" altLang="en-US" sz="2400"/>
          </a:p>
          <a:p>
            <a:pPr>
              <a:lnSpc>
                <a:spcPct val="140000"/>
              </a:lnSpc>
            </a:pPr>
            <a:r>
              <a:rPr lang="en-US" altLang="zh-CN" sz="2400"/>
              <a:t>8</a:t>
            </a:r>
            <a:r>
              <a:rPr lang="zh-CN" altLang="en-US" sz="2400"/>
              <a:t>、刺激迷走神经可以终止房颤吗，感觉迷走神经兴奋降低心律，理论上应该是可以终止房颤的吧。</a:t>
            </a:r>
            <a:endParaRPr lang="zh-CN" altLang="en-US" sz="2400"/>
          </a:p>
          <a:p>
            <a:pPr>
              <a:lnSpc>
                <a:spcPct val="140000"/>
              </a:lnSpc>
            </a:pPr>
            <a:r>
              <a:rPr lang="en-US" altLang="zh-CN" sz="2400"/>
              <a:t>9</a:t>
            </a:r>
            <a:r>
              <a:rPr lang="zh-CN" altLang="en-US" sz="2400"/>
              <a:t>、急性心梗急性期护理措施中，便秘时为什么不能用开塞露，硫酸镁导泻或者高压灌肠。关于急性心梗急性期护理措施，课本找不到相应描述，老师能适当介绍一下吗？</a:t>
            </a:r>
            <a:endParaRPr lang="zh-CN" altLang="en-US" sz="2400"/>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9990" y="4213882"/>
            <a:ext cx="10457760" cy="1324073"/>
          </a:xfrm>
        </p:spPr>
        <p:txBody>
          <a:bodyPr/>
          <a:lstStyle/>
          <a:p>
            <a:pPr fontAlgn="auto">
              <a:lnSpc>
                <a:spcPct val="120000"/>
              </a:lnSpc>
            </a:pPr>
            <a:r>
              <a:rPr lang="zh-CN" altLang="en-US" sz="9600" dirty="0">
                <a:gradFill>
                  <a:gsLst>
                    <a:gs pos="44000">
                      <a:srgbClr val="E39D93"/>
                    </a:gs>
                    <a:gs pos="0">
                      <a:srgbClr val="ECBEB7"/>
                    </a:gs>
                    <a:gs pos="100000">
                      <a:srgbClr val="D97C6F"/>
                    </a:gs>
                  </a:gsLst>
                  <a:lin scaled="1"/>
                </a:gradFill>
              </a:rPr>
              <a:t>谢谢！</a:t>
            </a:r>
            <a:endParaRPr lang="zh-CN" altLang="en-US" sz="9600" dirty="0">
              <a:gradFill>
                <a:gsLst>
                  <a:gs pos="44000">
                    <a:srgbClr val="E39D93"/>
                  </a:gs>
                  <a:gs pos="0">
                    <a:srgbClr val="ECBEB7"/>
                  </a:gs>
                  <a:gs pos="100000">
                    <a:srgbClr val="D97C6F"/>
                  </a:gs>
                </a:gsLst>
                <a:lin scaled="1"/>
              </a:gradFill>
            </a:endParaRPr>
          </a:p>
        </p:txBody>
      </p:sp>
      <p:pic>
        <p:nvPicPr>
          <p:cNvPr id="7" name="图片占位符 6" descr="C:\Users\Administrator\Pictures\微信图片_20180815151236.jpg微信图片_20180815151236"/>
          <p:cNvPicPr>
            <a:picLocks noGrp="1" noChangeAspect="1"/>
          </p:cNvPicPr>
          <p:nvPr>
            <p:ph type="pic" sz="quarter" idx="10"/>
          </p:nvPr>
        </p:nvPicPr>
        <p:blipFill>
          <a:blip r:embed="rId1"/>
          <a:srcRect t="5402" b="45042"/>
          <a:stretch>
            <a:fillRect/>
          </a:stretch>
        </p:blipFill>
        <p:spPr>
          <a:xfrm>
            <a:off x="-23495" y="-1270"/>
            <a:ext cx="12240260" cy="3355340"/>
          </a:xfrm>
          <a:ln>
            <a:solidFill>
              <a:srgbClr val="FF0000"/>
            </a:solidFill>
          </a:ln>
        </p:spPr>
      </p:pic>
      <p:cxnSp>
        <p:nvCxnSpPr>
          <p:cNvPr id="4" name="直接连接符 3"/>
          <p:cNvCxnSpPr/>
          <p:nvPr/>
        </p:nvCxnSpPr>
        <p:spPr>
          <a:xfrm>
            <a:off x="-23495" y="6075680"/>
            <a:ext cx="2919730"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9297035" y="6075680"/>
            <a:ext cx="2919730" cy="0"/>
          </a:xfrm>
          <a:prstGeom prst="line">
            <a:avLst/>
          </a:prstGeom>
          <a:ln w="57150">
            <a:solidFill>
              <a:srgbClr val="FF0000"/>
            </a:solidFill>
            <a:prstDash val="lgDash"/>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695</Words>
  <Application>WPS 演示</Application>
  <PresentationFormat>宽屏</PresentationFormat>
  <Paragraphs>52</Paragraphs>
  <Slides>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林</cp:lastModifiedBy>
  <cp:revision>8</cp:revision>
  <dcterms:created xsi:type="dcterms:W3CDTF">2020-02-14T07:00:00Z</dcterms:created>
  <dcterms:modified xsi:type="dcterms:W3CDTF">2020-03-11T00:56:50Z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