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76"/>
  </p:notesMasterIdLst>
  <p:sldIdLst>
    <p:sldId id="256" r:id="rId3"/>
    <p:sldId id="258" r:id="rId4"/>
    <p:sldId id="259" r:id="rId5"/>
    <p:sldId id="260" r:id="rId6"/>
    <p:sldId id="261" r:id="rId7"/>
    <p:sldId id="262" r:id="rId8"/>
    <p:sldId id="263" r:id="rId9"/>
    <p:sldId id="266" r:id="rId10"/>
    <p:sldId id="267" r:id="rId11"/>
    <p:sldId id="268" r:id="rId12"/>
    <p:sldId id="269" r:id="rId13"/>
    <p:sldId id="272" r:id="rId14"/>
    <p:sldId id="273" r:id="rId15"/>
    <p:sldId id="274" r:id="rId16"/>
    <p:sldId id="275" r:id="rId17"/>
    <p:sldId id="276" r:id="rId18"/>
    <p:sldId id="277"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4" r:id="rId34"/>
    <p:sldId id="296" r:id="rId35"/>
    <p:sldId id="297" r:id="rId36"/>
    <p:sldId id="299" r:id="rId37"/>
    <p:sldId id="300" r:id="rId38"/>
    <p:sldId id="301" r:id="rId39"/>
    <p:sldId id="302" r:id="rId40"/>
    <p:sldId id="303" r:id="rId41"/>
    <p:sldId id="304" r:id="rId42"/>
    <p:sldId id="306" r:id="rId43"/>
    <p:sldId id="307" r:id="rId44"/>
    <p:sldId id="308" r:id="rId45"/>
    <p:sldId id="309" r:id="rId46"/>
    <p:sldId id="310" r:id="rId47"/>
    <p:sldId id="312" r:id="rId48"/>
    <p:sldId id="313" r:id="rId49"/>
    <p:sldId id="314" r:id="rId50"/>
    <p:sldId id="315" r:id="rId51"/>
    <p:sldId id="316" r:id="rId52"/>
    <p:sldId id="317" r:id="rId53"/>
    <p:sldId id="318" r:id="rId54"/>
    <p:sldId id="320" r:id="rId55"/>
    <p:sldId id="341" r:id="rId56"/>
    <p:sldId id="321" r:id="rId57"/>
    <p:sldId id="322" r:id="rId58"/>
    <p:sldId id="323" r:id="rId59"/>
    <p:sldId id="324" r:id="rId60"/>
    <p:sldId id="325" r:id="rId61"/>
    <p:sldId id="326" r:id="rId62"/>
    <p:sldId id="327" r:id="rId63"/>
    <p:sldId id="328" r:id="rId64"/>
    <p:sldId id="329" r:id="rId65"/>
    <p:sldId id="330" r:id="rId66"/>
    <p:sldId id="331" r:id="rId67"/>
    <p:sldId id="333" r:id="rId68"/>
    <p:sldId id="334" r:id="rId69"/>
    <p:sldId id="335" r:id="rId70"/>
    <p:sldId id="336" r:id="rId71"/>
    <p:sldId id="338" r:id="rId72"/>
    <p:sldId id="339" r:id="rId73"/>
    <p:sldId id="337" r:id="rId74"/>
    <p:sldId id="342" r:id="rId7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13F5"/>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7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2020-3-19</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4158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1" lang="zh-CN" alt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幻灯片编号占位符 3"/>
          <p:cNvSpPr txBox="1">
            <a:spLocks noGrp="1"/>
          </p:cNvSpPr>
          <p:nvPr>
            <p:ph type="sldNum" sz="quarter"/>
          </p:nvPr>
        </p:nvSpPr>
        <p:spPr bwMode="auto"/>
        <p:txBody>
          <a:bodyPr wrap="square" lIns="91440" tIns="45720" rIns="91440" bIns="45720" numCol="1" anchor="b" anchorCtr="0" compatLnSpc="1"/>
          <a:lstStyle/>
          <a:p>
            <a:pPr lvl="0" algn="r" eaLnBrk="1" hangingPunct="1">
              <a:buClrTx/>
            </a:pPr>
            <a:fld id="{9A0DB2DC-4C9A-4742-B13C-FB6460FD3503}" type="slidenum">
              <a:rPr lang="zh-CN" altLang="en-US" sz="1200" dirty="0">
                <a:solidFill>
                  <a:schemeClr val="tx1"/>
                </a:solidFill>
                <a:latin typeface="Arial" panose="020B0604020202020204" pitchFamily="34" charset="0"/>
              </a:rPr>
              <a:t>58</a:t>
            </a:fld>
            <a:endParaRPr lang="zh-CN" altLang="en-US" sz="1200" dirty="0">
              <a:solidFill>
                <a:schemeClr val="tx1"/>
              </a:solidFill>
              <a:latin typeface="Arial" panose="020B0604020202020204" pitchFamily="34" charset="0"/>
            </a:endParaRPr>
          </a:p>
        </p:txBody>
      </p:sp>
    </p:spTree>
    <p:extLst>
      <p:ext uri="{BB962C8B-B14F-4D97-AF65-F5344CB8AC3E}">
        <p14:creationId xmlns:p14="http://schemas.microsoft.com/office/powerpoint/2010/main" val="311819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tags" Target="../tags/tag24.xml"/><Relationship Id="rId3" Type="http://schemas.openxmlformats.org/officeDocument/2006/relationships/tags" Target="../tags/tag9.xml"/><Relationship Id="rId21" Type="http://schemas.microsoft.com/office/2007/relationships/hdphoto" Target="../media/hdphoto1.wdp"/><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image" Target="../media/image1.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10" Type="http://schemas.openxmlformats.org/officeDocument/2006/relationships/tags" Target="../tags/tag16.xml"/><Relationship Id="rId19" Type="http://schemas.openxmlformats.org/officeDocument/2006/relationships/slideMaster" Target="../slideMasters/slideMaster2.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slideMaster" Target="../slideMasters/slideMaster2.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17" Type="http://schemas.microsoft.com/office/2007/relationships/hdphoto" Target="../media/hdphoto1.wdp"/><Relationship Id="rId2" Type="http://schemas.openxmlformats.org/officeDocument/2006/relationships/tags" Target="../tags/tag40.xml"/><Relationship Id="rId16" Type="http://schemas.openxmlformats.org/officeDocument/2006/relationships/image" Target="../media/image1.pn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slideMaster" Target="../slideMasters/slideMaster2.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2.xml"/><Relationship Id="rId4" Type="http://schemas.openxmlformats.org/officeDocument/2006/relationships/tags" Target="../tags/tag70.xml"/></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Master" Target="../slideMasters/slideMaster2.xml"/><Relationship Id="rId5" Type="http://schemas.openxmlformats.org/officeDocument/2006/relationships/tags" Target="../tags/tag88.xml"/><Relationship Id="rId4" Type="http://schemas.openxmlformats.org/officeDocument/2006/relationships/tags" Target="../tags/tag8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2.xml"/><Relationship Id="rId4" Type="http://schemas.openxmlformats.org/officeDocument/2006/relationships/tags" Target="../tags/tag9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tags" Target="../tags/tag104.xml"/><Relationship Id="rId2" Type="http://schemas.openxmlformats.org/officeDocument/2006/relationships/tags" Target="../tags/tag94.xml"/><Relationship Id="rId16" Type="http://schemas.microsoft.com/office/2007/relationships/hdphoto" Target="../media/hdphoto1.wdp"/><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5" Type="http://schemas.openxmlformats.org/officeDocument/2006/relationships/tags" Target="../tags/tag97.xml"/><Relationship Id="rId15" Type="http://schemas.openxmlformats.org/officeDocument/2006/relationships/image" Target="../media/image1.png"/><Relationship Id="rId10" Type="http://schemas.openxmlformats.org/officeDocument/2006/relationships/tags" Target="../tags/tag102.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任意多边形 45"/>
          <p:cNvSpPr/>
          <p:nvPr>
            <p:custDataLst>
              <p:tags r:id="rId1"/>
            </p:custDataLst>
          </p:nvPr>
        </p:nvSpPr>
        <p:spPr>
          <a:xfrm rot="746688">
            <a:off x="5494338" y="250825"/>
            <a:ext cx="2959100" cy="3073400"/>
          </a:xfrm>
          <a:custGeom>
            <a:avLst/>
            <a:gdLst>
              <a:gd name="connsiteX0" fmla="*/ 0 w 2958463"/>
              <a:gd name="connsiteY0" fmla="*/ 28269 h 3072739"/>
              <a:gd name="connsiteX1" fmla="*/ 128100 w 2958463"/>
              <a:gd name="connsiteY1" fmla="*/ 0 h 3072739"/>
              <a:gd name="connsiteX2" fmla="*/ 2958463 w 2958463"/>
              <a:gd name="connsiteY2" fmla="*/ 2912645 h 3072739"/>
              <a:gd name="connsiteX3" fmla="*/ 2958463 w 2958463"/>
              <a:gd name="connsiteY3" fmla="*/ 3072739 h 3072739"/>
              <a:gd name="connsiteX4" fmla="*/ 0 w 2958463"/>
              <a:gd name="connsiteY4" fmla="*/ 28269 h 307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463" h="3072739">
                <a:moveTo>
                  <a:pt x="0" y="28269"/>
                </a:moveTo>
                <a:lnTo>
                  <a:pt x="128100" y="0"/>
                </a:lnTo>
                <a:lnTo>
                  <a:pt x="2958463" y="2912645"/>
                </a:lnTo>
                <a:lnTo>
                  <a:pt x="2958463" y="3072739"/>
                </a:lnTo>
                <a:lnTo>
                  <a:pt x="0" y="2826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 name="等腰三角形 5"/>
          <p:cNvSpPr/>
          <p:nvPr>
            <p:custDataLst>
              <p:tags r:id="rId2"/>
            </p:custDataLst>
          </p:nvPr>
        </p:nvSpPr>
        <p:spPr>
          <a:xfrm>
            <a:off x="0" y="4397375"/>
            <a:ext cx="1003300" cy="2460625"/>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7" name="组合 14"/>
          <p:cNvGrpSpPr/>
          <p:nvPr>
            <p:custDataLst>
              <p:tags r:id="rId3"/>
            </p:custDataLst>
          </p:nvPr>
        </p:nvGrpSpPr>
        <p:grpSpPr bwMode="auto">
          <a:xfrm>
            <a:off x="1295400" y="1522413"/>
            <a:ext cx="315913" cy="315912"/>
            <a:chOff x="1772042" y="1225638"/>
            <a:chExt cx="316282" cy="316282"/>
          </a:xfrm>
        </p:grpSpPr>
        <p:cxnSp>
          <p:nvCxnSpPr>
            <p:cNvPr id="8" name="直接连接符 7"/>
            <p:cNvCxnSpPr/>
            <p:nvPr>
              <p:custDataLst>
                <p:tags r:id="rId17"/>
              </p:custDataLst>
            </p:nvPr>
          </p:nvCxnSpPr>
          <p:spPr>
            <a:xfrm flipH="1">
              <a:off x="1772042" y="1384574"/>
              <a:ext cx="31628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18"/>
              </p:custDataLst>
            </p:nvPr>
          </p:nvCxnSpPr>
          <p:spPr>
            <a:xfrm rot="5400000" flipH="1">
              <a:off x="1772836" y="1383779"/>
              <a:ext cx="31628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任意多边形 12"/>
          <p:cNvSpPr/>
          <p:nvPr>
            <p:custDataLst>
              <p:tags r:id="rId4"/>
            </p:custDataLst>
          </p:nvPr>
        </p:nvSpPr>
        <p:spPr>
          <a:xfrm>
            <a:off x="8496300" y="0"/>
            <a:ext cx="3695700" cy="6858000"/>
          </a:xfrm>
          <a:custGeom>
            <a:avLst/>
            <a:gdLst>
              <a:gd name="connsiteX0" fmla="*/ 0 w 3695696"/>
              <a:gd name="connsiteY0" fmla="*/ 0 h 6858001"/>
              <a:gd name="connsiteX1" fmla="*/ 3695696 w 3695696"/>
              <a:gd name="connsiteY1" fmla="*/ 0 h 6858001"/>
              <a:gd name="connsiteX2" fmla="*/ 3695696 w 3695696"/>
              <a:gd name="connsiteY2" fmla="*/ 6858001 h 6858001"/>
              <a:gd name="connsiteX3" fmla="*/ 3289124 w 3695696"/>
              <a:gd name="connsiteY3" fmla="*/ 6858001 h 6858001"/>
              <a:gd name="connsiteX4" fmla="*/ 0 w 3695696"/>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696" h="6858001">
                <a:moveTo>
                  <a:pt x="0" y="0"/>
                </a:moveTo>
                <a:lnTo>
                  <a:pt x="3695696" y="0"/>
                </a:lnTo>
                <a:lnTo>
                  <a:pt x="3695696" y="6858001"/>
                </a:lnTo>
                <a:lnTo>
                  <a:pt x="3289124" y="685800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等腰三角形 11"/>
          <p:cNvSpPr/>
          <p:nvPr>
            <p:custDataLst>
              <p:tags r:id="rId5"/>
            </p:custDataLst>
          </p:nvPr>
        </p:nvSpPr>
        <p:spPr>
          <a:xfrm rot="10800000">
            <a:off x="10267950" y="0"/>
            <a:ext cx="1924050" cy="428625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3" name="等腰三角形 12"/>
          <p:cNvSpPr/>
          <p:nvPr>
            <p:custDataLst>
              <p:tags r:id="rId6"/>
            </p:custDataLst>
          </p:nvPr>
        </p:nvSpPr>
        <p:spPr>
          <a:xfrm rot="10800000">
            <a:off x="7061983" y="647700"/>
            <a:ext cx="1501775" cy="12954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等腰三角形 13"/>
          <p:cNvSpPr/>
          <p:nvPr>
            <p:custDataLst>
              <p:tags r:id="rId7"/>
            </p:custDataLst>
          </p:nvPr>
        </p:nvSpPr>
        <p:spPr>
          <a:xfrm rot="10800000">
            <a:off x="7440035" y="0"/>
            <a:ext cx="1501775" cy="1295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任意多边形 46"/>
          <p:cNvSpPr/>
          <p:nvPr>
            <p:custDataLst>
              <p:tags r:id="rId8"/>
            </p:custDataLst>
          </p:nvPr>
        </p:nvSpPr>
        <p:spPr>
          <a:xfrm rot="746688">
            <a:off x="6005513" y="92075"/>
            <a:ext cx="1304925" cy="1371600"/>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6" name="等腰三角形 24"/>
          <p:cNvSpPr/>
          <p:nvPr>
            <p:custDataLst>
              <p:tags r:id="rId9"/>
            </p:custDataLst>
          </p:nvPr>
        </p:nvSpPr>
        <p:spPr>
          <a:xfrm rot="10800000">
            <a:off x="9534525" y="2165350"/>
            <a:ext cx="1695450" cy="1693863"/>
          </a:xfrm>
          <a:custGeom>
            <a:avLst/>
            <a:gdLst>
              <a:gd name="connsiteX0" fmla="*/ 0 w 1695930"/>
              <a:gd name="connsiteY0" fmla="*/ 1462009 h 1462009"/>
              <a:gd name="connsiteX1" fmla="*/ 847965 w 1695930"/>
              <a:gd name="connsiteY1" fmla="*/ 0 h 1462009"/>
              <a:gd name="connsiteX2" fmla="*/ 1695930 w 1695930"/>
              <a:gd name="connsiteY2" fmla="*/ 1462009 h 1462009"/>
              <a:gd name="connsiteX3" fmla="*/ 0 w 1695930"/>
              <a:gd name="connsiteY3" fmla="*/ 1462009 h 1462009"/>
              <a:gd name="connsiteX0-1" fmla="*/ 0 w 1695930"/>
              <a:gd name="connsiteY0-2" fmla="*/ 1694237 h 1694237"/>
              <a:gd name="connsiteX1-3" fmla="*/ 862480 w 1695930"/>
              <a:gd name="connsiteY1-4" fmla="*/ 0 h 1694237"/>
              <a:gd name="connsiteX2-5" fmla="*/ 1695930 w 1695930"/>
              <a:gd name="connsiteY2-6" fmla="*/ 1694237 h 1694237"/>
              <a:gd name="connsiteX3-7" fmla="*/ 0 w 1695930"/>
              <a:gd name="connsiteY3-8" fmla="*/ 1694237 h 1694237"/>
            </a:gdLst>
            <a:ahLst/>
            <a:cxnLst>
              <a:cxn ang="0">
                <a:pos x="connsiteX0-1" y="connsiteY0-2"/>
              </a:cxn>
              <a:cxn ang="0">
                <a:pos x="connsiteX1-3" y="connsiteY1-4"/>
              </a:cxn>
              <a:cxn ang="0">
                <a:pos x="connsiteX2-5" y="connsiteY2-6"/>
              </a:cxn>
              <a:cxn ang="0">
                <a:pos x="connsiteX3-7" y="connsiteY3-8"/>
              </a:cxn>
            </a:cxnLst>
            <a:rect l="l" t="t" r="r" b="b"/>
            <a:pathLst>
              <a:path w="1695930" h="1694237">
                <a:moveTo>
                  <a:pt x="0" y="1694237"/>
                </a:moveTo>
                <a:lnTo>
                  <a:pt x="862480" y="0"/>
                </a:lnTo>
                <a:lnTo>
                  <a:pt x="1695930" y="1694237"/>
                </a:lnTo>
                <a:lnTo>
                  <a:pt x="0" y="16942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cxnSp>
        <p:nvCxnSpPr>
          <p:cNvPr id="18" name="直接连接符 17"/>
          <p:cNvCxnSpPr/>
          <p:nvPr>
            <p:custDataLst>
              <p:tags r:id="rId10"/>
            </p:custDataLst>
          </p:nvPr>
        </p:nvCxnSpPr>
        <p:spPr>
          <a:xfrm>
            <a:off x="1358945" y="4795838"/>
            <a:ext cx="590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1198799" y="2009457"/>
            <a:ext cx="6243723" cy="1198800"/>
          </a:xfrm>
        </p:spPr>
        <p:txBody>
          <a:bodyPr anchor="ctr">
            <a:normAutofit/>
          </a:bodyPr>
          <a:lstStyle>
            <a:lvl1pPr algn="l">
              <a:defRPr sz="6000" spc="600">
                <a:solidFill>
                  <a:schemeClr val="tx1"/>
                </a:solidFill>
              </a:defRPr>
            </a:lvl1pPr>
          </a:lstStyle>
          <a:p>
            <a:r>
              <a:rPr lang="zh-CN" altLang="en-US" noProof="1"/>
              <a:t>编辑标题</a:t>
            </a:r>
          </a:p>
        </p:txBody>
      </p:sp>
      <p:sp>
        <p:nvSpPr>
          <p:cNvPr id="3" name="副标题 2"/>
          <p:cNvSpPr>
            <a:spLocks noGrp="1"/>
          </p:cNvSpPr>
          <p:nvPr>
            <p:ph type="subTitle" idx="1" hasCustomPrompt="1"/>
            <p:custDataLst>
              <p:tags r:id="rId12"/>
            </p:custDataLst>
          </p:nvPr>
        </p:nvSpPr>
        <p:spPr>
          <a:xfrm>
            <a:off x="1198880" y="3313163"/>
            <a:ext cx="3408680" cy="1379855"/>
          </a:xfrm>
        </p:spPr>
        <p:txBody>
          <a:bodyPr>
            <a:noAutofit/>
          </a:bodyPr>
          <a:lstStyle>
            <a:lvl1pPr marL="0" indent="0" algn="l">
              <a:lnSpc>
                <a:spcPct val="100000"/>
              </a:lnSpc>
              <a:spcAft>
                <a:spcPts val="0"/>
              </a:spcAft>
              <a:buNone/>
              <a:defRPr sz="4000" b="1" i="1" spc="300" baseline="0">
                <a:solidFill>
                  <a:schemeClr val="tx1"/>
                </a:solidFill>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编辑副标题</a:t>
            </a:r>
          </a:p>
        </p:txBody>
      </p:sp>
      <p:sp>
        <p:nvSpPr>
          <p:cNvPr id="19" name="日期占位符 15"/>
          <p:cNvSpPr>
            <a:spLocks noGrp="1"/>
          </p:cNvSpPr>
          <p:nvPr>
            <p:ph type="dt" sz="half" idx="15"/>
            <p:custDataLst>
              <p:tags r:id="rId13"/>
            </p:custDataLst>
          </p:nvPr>
        </p:nvSpPr>
        <p:spPr/>
        <p:txBody>
          <a:bodyPr/>
          <a:lstStyle>
            <a:lvl1pPr>
              <a:defRPr/>
            </a:lvl1pPr>
          </a:lstStyle>
          <a:p>
            <a:pPr>
              <a:defRPr/>
            </a:pPr>
            <a:endParaRPr lang="zh-CN" altLang="en-US"/>
          </a:p>
        </p:txBody>
      </p:sp>
      <p:sp>
        <p:nvSpPr>
          <p:cNvPr id="20" name="页脚占位符 16"/>
          <p:cNvSpPr>
            <a:spLocks noGrp="1"/>
          </p:cNvSpPr>
          <p:nvPr>
            <p:ph type="ftr" sz="quarter" idx="16"/>
            <p:custDataLst>
              <p:tags r:id="rId14"/>
            </p:custDataLst>
          </p:nvPr>
        </p:nvSpPr>
        <p:spPr/>
        <p:txBody>
          <a:bodyPr/>
          <a:lstStyle>
            <a:lvl1pPr>
              <a:defRPr/>
            </a:lvl1pPr>
          </a:lstStyle>
          <a:p>
            <a:pPr>
              <a:defRPr/>
            </a:pPr>
            <a:endParaRPr lang="zh-CN" altLang="en-US"/>
          </a:p>
        </p:txBody>
      </p:sp>
      <p:sp>
        <p:nvSpPr>
          <p:cNvPr id="21" name="灯片编号占位符 17"/>
          <p:cNvSpPr>
            <a:spLocks noGrp="1"/>
          </p:cNvSpPr>
          <p:nvPr>
            <p:ph type="sldNum" sz="quarter" idx="17"/>
            <p:custDataLst>
              <p:tags r:id="rId15"/>
            </p:custDataLst>
          </p:nvPr>
        </p:nvSpPr>
        <p:spPr/>
        <p:txBody>
          <a:bodyPr/>
          <a:lstStyle>
            <a:lvl1pPr>
              <a:defRPr/>
            </a:lvl1pPr>
          </a:lstStyle>
          <a:p>
            <a:pPr>
              <a:defRPr/>
            </a:pPr>
            <a:fld id="{4FC38A87-77AC-48C7-9F0B-A360E0E07000}" type="slidenum">
              <a:rPr lang="zh-CN" altLang="en-US"/>
              <a:t>‹#›</a:t>
            </a:fld>
            <a:endParaRPr lang="zh-CN" altLang="en-US"/>
          </a:p>
        </p:txBody>
      </p:sp>
      <p:pic>
        <p:nvPicPr>
          <p:cNvPr id="25" name="图片 24"/>
          <p:cNvPicPr>
            <a:picLocks noChangeAspect="1"/>
          </p:cNvPicPr>
          <p:nvPr>
            <p:custDataLst>
              <p:tags r:id="rId16"/>
            </p:custDataLst>
          </p:nvPr>
        </p:nvPicPr>
        <p:blipFill>
          <a:blip r:embed="rId20" cstate="email">
            <a:extLst>
              <a:ext uri="{BEBA8EAE-BF5A-486C-A8C5-ECC9F3942E4B}">
                <a14:imgProps xmlns:a14="http://schemas.microsoft.com/office/drawing/2010/main">
                  <a14:imgLayer r:embed="rId21">
                    <a14:imgEffect>
                      <a14:colorTemperature colorTemp="4700"/>
                    </a14:imgEffect>
                  </a14:imgLayer>
                </a14:imgProps>
              </a:ext>
            </a:extLst>
          </a:blip>
          <a:srcRect/>
          <a:stretch>
            <a:fillRect/>
          </a:stretch>
        </p:blipFill>
        <p:spPr>
          <a:xfrm>
            <a:off x="7052747" y="409574"/>
            <a:ext cx="4753805" cy="6456590"/>
          </a:xfrm>
          <a:custGeom>
            <a:avLst/>
            <a:gdLst>
              <a:gd name="connsiteX0" fmla="*/ 1645443 w 4753805"/>
              <a:gd name="connsiteY0" fmla="*/ 0 h 6456590"/>
              <a:gd name="connsiteX1" fmla="*/ 2993011 w 4753805"/>
              <a:gd name="connsiteY1" fmla="*/ 2807919 h 6456590"/>
              <a:gd name="connsiteX2" fmla="*/ 2995875 w 4753805"/>
              <a:gd name="connsiteY2" fmla="*/ 2807919 h 6456590"/>
              <a:gd name="connsiteX3" fmla="*/ 4753805 w 4753805"/>
              <a:gd name="connsiteY3" fmla="*/ 6456590 h 6456590"/>
              <a:gd name="connsiteX4" fmla="*/ 1757930 w 4753805"/>
              <a:gd name="connsiteY4" fmla="*/ 6456590 h 6456590"/>
              <a:gd name="connsiteX5" fmla="*/ 0 w 4753805"/>
              <a:gd name="connsiteY5" fmla="*/ 2807919 h 6456590"/>
              <a:gd name="connsiteX6" fmla="*/ 4790 w 4753805"/>
              <a:gd name="connsiteY6" fmla="*/ 2807919 h 64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3805" h="6456590">
                <a:moveTo>
                  <a:pt x="1645443" y="0"/>
                </a:moveTo>
                <a:lnTo>
                  <a:pt x="2993011" y="2807919"/>
                </a:lnTo>
                <a:lnTo>
                  <a:pt x="2995875" y="2807919"/>
                </a:lnTo>
                <a:lnTo>
                  <a:pt x="4753805" y="6456590"/>
                </a:lnTo>
                <a:lnTo>
                  <a:pt x="1757930" y="6456590"/>
                </a:lnTo>
                <a:lnTo>
                  <a:pt x="0" y="2807919"/>
                </a:lnTo>
                <a:lnTo>
                  <a:pt x="4790" y="2807919"/>
                </a:lnTo>
                <a:close/>
              </a:path>
            </a:pathLst>
          </a:custGeom>
        </p:spPr>
      </p:pic>
    </p:spTree>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任意多边形 46"/>
          <p:cNvSpPr/>
          <p:nvPr>
            <p:custDataLst>
              <p:tags r:id="rId1"/>
            </p:custDataLst>
          </p:nvPr>
        </p:nvSpPr>
        <p:spPr>
          <a:xfrm rot="746688">
            <a:off x="11557000" y="5489575"/>
            <a:ext cx="711200" cy="747713"/>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 name="任意多边形 46"/>
          <p:cNvSpPr/>
          <p:nvPr>
            <p:custDataLst>
              <p:tags r:id="rId2"/>
            </p:custDataLst>
          </p:nvPr>
        </p:nvSpPr>
        <p:spPr>
          <a:xfrm rot="746688">
            <a:off x="-77788" y="722313"/>
            <a:ext cx="711201"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 name="任意多边形 46"/>
          <p:cNvSpPr/>
          <p:nvPr>
            <p:custDataLst>
              <p:tags r:id="rId3"/>
            </p:custDataLst>
          </p:nvPr>
        </p:nvSpPr>
        <p:spPr>
          <a:xfrm rot="746688">
            <a:off x="-55563" y="68263"/>
            <a:ext cx="712788"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 name="任意多边形 46"/>
          <p:cNvSpPr/>
          <p:nvPr>
            <p:custDataLst>
              <p:tags r:id="rId4"/>
            </p:custDataLst>
          </p:nvPr>
        </p:nvSpPr>
        <p:spPr>
          <a:xfrm rot="746688">
            <a:off x="11552238" y="6053138"/>
            <a:ext cx="711200"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 name="任意多边形: 形状 7"/>
          <p:cNvSpPr/>
          <p:nvPr>
            <p:custDataLst>
              <p:tags r:id="rId5"/>
            </p:custDataLst>
          </p:nvPr>
        </p:nvSpPr>
        <p:spPr>
          <a:xfrm>
            <a:off x="10974388" y="0"/>
            <a:ext cx="1217612" cy="2540000"/>
          </a:xfrm>
          <a:custGeom>
            <a:avLst/>
            <a:gdLst>
              <a:gd name="connsiteX0" fmla="*/ 0 w 1218152"/>
              <a:gd name="connsiteY0" fmla="*/ 0 h 2539914"/>
              <a:gd name="connsiteX1" fmla="*/ 1218152 w 1218152"/>
              <a:gd name="connsiteY1" fmla="*/ 0 h 2539914"/>
              <a:gd name="connsiteX2" fmla="*/ 1218152 w 1218152"/>
              <a:gd name="connsiteY2" fmla="*/ 2539914 h 2539914"/>
            </a:gdLst>
            <a:ahLst/>
            <a:cxnLst>
              <a:cxn ang="0">
                <a:pos x="connsiteX0" y="connsiteY0"/>
              </a:cxn>
              <a:cxn ang="0">
                <a:pos x="connsiteX1" y="connsiteY1"/>
              </a:cxn>
              <a:cxn ang="0">
                <a:pos x="connsiteX2" y="connsiteY2"/>
              </a:cxn>
            </a:cxnLst>
            <a:rect l="l" t="t" r="r" b="b"/>
            <a:pathLst>
              <a:path w="1218152" h="2539914">
                <a:moveTo>
                  <a:pt x="0" y="0"/>
                </a:moveTo>
                <a:lnTo>
                  <a:pt x="1218152" y="0"/>
                </a:lnTo>
                <a:lnTo>
                  <a:pt x="1218152" y="25399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9" name="任意多边形: 形状 8"/>
          <p:cNvSpPr/>
          <p:nvPr>
            <p:custDataLst>
              <p:tags r:id="rId6"/>
            </p:custDataLst>
          </p:nvPr>
        </p:nvSpPr>
        <p:spPr>
          <a:xfrm rot="10800000">
            <a:off x="11679238" y="0"/>
            <a:ext cx="512762" cy="1141413"/>
          </a:xfrm>
          <a:custGeom>
            <a:avLst/>
            <a:gdLst>
              <a:gd name="connsiteX0" fmla="*/ 512148 w 512148"/>
              <a:gd name="connsiteY0" fmla="*/ 1140923 h 1140923"/>
              <a:gd name="connsiteX1" fmla="*/ 0 w 512148"/>
              <a:gd name="connsiteY1" fmla="*/ 1140923 h 1140923"/>
              <a:gd name="connsiteX2" fmla="*/ 0 w 512148"/>
              <a:gd name="connsiteY2" fmla="*/ 0 h 1140923"/>
            </a:gdLst>
            <a:ahLst/>
            <a:cxnLst>
              <a:cxn ang="0">
                <a:pos x="connsiteX0" y="connsiteY0"/>
              </a:cxn>
              <a:cxn ang="0">
                <a:pos x="connsiteX1" y="connsiteY1"/>
              </a:cxn>
              <a:cxn ang="0">
                <a:pos x="connsiteX2" y="connsiteY2"/>
              </a:cxn>
            </a:cxnLst>
            <a:rect l="l" t="t" r="r" b="b"/>
            <a:pathLst>
              <a:path w="512148" h="1140923">
                <a:moveTo>
                  <a:pt x="512148" y="1140923"/>
                </a:moveTo>
                <a:lnTo>
                  <a:pt x="0" y="114092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 name="等腰三角形 24"/>
          <p:cNvSpPr/>
          <p:nvPr>
            <p:custDataLst>
              <p:tags r:id="rId7"/>
            </p:custDataLst>
          </p:nvPr>
        </p:nvSpPr>
        <p:spPr>
          <a:xfrm rot="10800000">
            <a:off x="11387138" y="863600"/>
            <a:ext cx="676275" cy="674688"/>
          </a:xfrm>
          <a:custGeom>
            <a:avLst/>
            <a:gdLst>
              <a:gd name="connsiteX0" fmla="*/ 0 w 1695930"/>
              <a:gd name="connsiteY0" fmla="*/ 1462009 h 1462009"/>
              <a:gd name="connsiteX1" fmla="*/ 847965 w 1695930"/>
              <a:gd name="connsiteY1" fmla="*/ 0 h 1462009"/>
              <a:gd name="connsiteX2" fmla="*/ 1695930 w 1695930"/>
              <a:gd name="connsiteY2" fmla="*/ 1462009 h 1462009"/>
              <a:gd name="connsiteX3" fmla="*/ 0 w 1695930"/>
              <a:gd name="connsiteY3" fmla="*/ 1462009 h 1462009"/>
              <a:gd name="connsiteX0-1" fmla="*/ 0 w 1695930"/>
              <a:gd name="connsiteY0-2" fmla="*/ 1694237 h 1694237"/>
              <a:gd name="connsiteX1-3" fmla="*/ 862480 w 1695930"/>
              <a:gd name="connsiteY1-4" fmla="*/ 0 h 1694237"/>
              <a:gd name="connsiteX2-5" fmla="*/ 1695930 w 1695930"/>
              <a:gd name="connsiteY2-6" fmla="*/ 1694237 h 1694237"/>
              <a:gd name="connsiteX3-7" fmla="*/ 0 w 1695930"/>
              <a:gd name="connsiteY3-8" fmla="*/ 1694237 h 1694237"/>
            </a:gdLst>
            <a:ahLst/>
            <a:cxnLst>
              <a:cxn ang="0">
                <a:pos x="connsiteX0-1" y="connsiteY0-2"/>
              </a:cxn>
              <a:cxn ang="0">
                <a:pos x="connsiteX1-3" y="connsiteY1-4"/>
              </a:cxn>
              <a:cxn ang="0">
                <a:pos x="connsiteX2-5" y="connsiteY2-6"/>
              </a:cxn>
              <a:cxn ang="0">
                <a:pos x="connsiteX3-7" y="connsiteY3-8"/>
              </a:cxn>
            </a:cxnLst>
            <a:rect l="l" t="t" r="r" b="b"/>
            <a:pathLst>
              <a:path w="1695930" h="1694237">
                <a:moveTo>
                  <a:pt x="0" y="1694237"/>
                </a:moveTo>
                <a:lnTo>
                  <a:pt x="862480" y="0"/>
                </a:lnTo>
                <a:lnTo>
                  <a:pt x="1695930" y="1694237"/>
                </a:lnTo>
                <a:lnTo>
                  <a:pt x="0" y="16942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1" name="等腰三角形 6"/>
          <p:cNvSpPr/>
          <p:nvPr>
            <p:custDataLst>
              <p:tags r:id="rId8"/>
            </p:custDataLst>
          </p:nvPr>
        </p:nvSpPr>
        <p:spPr>
          <a:xfrm>
            <a:off x="0" y="5688013"/>
            <a:ext cx="481013" cy="117951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等腰三角形 11"/>
          <p:cNvSpPr/>
          <p:nvPr>
            <p:custDataLst>
              <p:tags r:id="rId9"/>
            </p:custDataLst>
          </p:nvPr>
        </p:nvSpPr>
        <p:spPr>
          <a:xfrm>
            <a:off x="392113" y="5200650"/>
            <a:ext cx="676275" cy="165735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85000"/>
                  <a:lumOff val="15000"/>
                </a:schemeClr>
              </a:solidFill>
            </a:endParaRPr>
          </a:p>
        </p:txBody>
      </p:sp>
      <p:sp>
        <p:nvSpPr>
          <p:cNvPr id="2" name="标题 1"/>
          <p:cNvSpPr>
            <a:spLocks noGrp="1"/>
          </p:cNvSpPr>
          <p:nvPr>
            <p:ph type="title"/>
            <p:custDataLst>
              <p:tags r:id="rId10"/>
            </p:custDataLst>
          </p:nvPr>
        </p:nvSpPr>
        <p:spPr>
          <a:xfrm>
            <a:off x="623888" y="406800"/>
            <a:ext cx="10944225" cy="863601"/>
          </a:xfrm>
        </p:spPr>
        <p:txBody>
          <a:bodyPr>
            <a:normAutofit/>
          </a:bodyPr>
          <a:lstStyle>
            <a:lvl1pPr>
              <a:defRPr sz="2800"/>
            </a:lvl1pPr>
          </a:lstStyle>
          <a:p>
            <a:r>
              <a:rPr lang="zh-CN" altLang="en-US" noProof="1"/>
              <a:t>单击此处编辑母版标题样式</a:t>
            </a:r>
          </a:p>
        </p:txBody>
      </p:sp>
      <p:sp>
        <p:nvSpPr>
          <p:cNvPr id="3" name="内容占位符 2"/>
          <p:cNvSpPr>
            <a:spLocks noGrp="1"/>
          </p:cNvSpPr>
          <p:nvPr>
            <p:ph idx="1"/>
            <p:custDataLst>
              <p:tags r:id="rId11"/>
            </p:custDataLst>
          </p:nvPr>
        </p:nvSpPr>
        <p:spPr>
          <a:xfrm>
            <a:off x="623888" y="1412875"/>
            <a:ext cx="10944224" cy="4895850"/>
          </a:xfrm>
        </p:spPr>
        <p:txBody>
          <a:bodyPr/>
          <a:lstStyle>
            <a:lvl1pPr>
              <a:defRPr/>
            </a:lvl1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3" name="日期占位符 3"/>
          <p:cNvSpPr>
            <a:spLocks noGrp="1"/>
          </p:cNvSpPr>
          <p:nvPr>
            <p:ph type="dt" sz="half" idx="10"/>
            <p:custDataLst>
              <p:tags r:id="rId12"/>
            </p:custDataLst>
          </p:nvPr>
        </p:nvSpPr>
        <p:spPr/>
        <p:txBody>
          <a:bodyPr/>
          <a:lstStyle>
            <a:lvl1pPr>
              <a:defRPr/>
            </a:lvl1pPr>
          </a:lstStyle>
          <a:p>
            <a:fld id="{59D9C70D-B7C8-466D-B87C-22D855EF72C6}" type="datetimeFigureOut">
              <a:rPr lang="zh-CN" altLang="en-US" smtClean="0"/>
              <a:t>2020-3-19</a:t>
            </a:fld>
            <a:endParaRPr lang="zh-CN" altLang="en-US"/>
          </a:p>
        </p:txBody>
      </p:sp>
      <p:sp>
        <p:nvSpPr>
          <p:cNvPr id="14" name="页脚占位符 4"/>
          <p:cNvSpPr>
            <a:spLocks noGrp="1"/>
          </p:cNvSpPr>
          <p:nvPr>
            <p:ph type="ftr" sz="quarter" idx="11"/>
            <p:custDataLst>
              <p:tags r:id="rId13"/>
            </p:custDataLst>
          </p:nvPr>
        </p:nvSpPr>
        <p:spPr/>
        <p:txBody>
          <a:bodyPr/>
          <a:lstStyle>
            <a:lvl1pPr>
              <a:defRPr/>
            </a:lvl1pPr>
          </a:lstStyle>
          <a:p>
            <a:endParaRPr lang="zh-CN" altLang="en-US"/>
          </a:p>
        </p:txBody>
      </p:sp>
      <p:sp>
        <p:nvSpPr>
          <p:cNvPr id="15" name="灯片编号占位符 5"/>
          <p:cNvSpPr>
            <a:spLocks noGrp="1"/>
          </p:cNvSpPr>
          <p:nvPr>
            <p:ph type="sldNum" sz="quarter" idx="12"/>
            <p:custDataLst>
              <p:tags r:id="rId14"/>
            </p:custDataLst>
          </p:nvPr>
        </p:nvSpPr>
        <p:spPr/>
        <p:txBody>
          <a:bodyPr/>
          <a:lstStyle>
            <a:lvl1pPr>
              <a:defRPr/>
            </a:lvl1pPr>
          </a:lstStyle>
          <a:p>
            <a:fld id="{0F9045BA-9AC9-4435-A9A0-D822685BA71C}" type="slidenum">
              <a:rPr lang="zh-CN" altLang="en-US" smtClean="0"/>
              <a:t>‹#›</a:t>
            </a:fld>
            <a:endParaRPr lang="zh-CN" altLang="en-US"/>
          </a:p>
        </p:txBody>
      </p:sp>
    </p:spTree>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任意多边形 12"/>
          <p:cNvSpPr/>
          <p:nvPr>
            <p:custDataLst>
              <p:tags r:id="rId1"/>
            </p:custDataLst>
          </p:nvPr>
        </p:nvSpPr>
        <p:spPr>
          <a:xfrm>
            <a:off x="8496300" y="0"/>
            <a:ext cx="3695700" cy="6858000"/>
          </a:xfrm>
          <a:custGeom>
            <a:avLst/>
            <a:gdLst>
              <a:gd name="connsiteX0" fmla="*/ 0 w 3695696"/>
              <a:gd name="connsiteY0" fmla="*/ 0 h 6858001"/>
              <a:gd name="connsiteX1" fmla="*/ 3695696 w 3695696"/>
              <a:gd name="connsiteY1" fmla="*/ 0 h 6858001"/>
              <a:gd name="connsiteX2" fmla="*/ 3695696 w 3695696"/>
              <a:gd name="connsiteY2" fmla="*/ 6858001 h 6858001"/>
              <a:gd name="connsiteX3" fmla="*/ 3289124 w 3695696"/>
              <a:gd name="connsiteY3" fmla="*/ 6858001 h 6858001"/>
              <a:gd name="connsiteX4" fmla="*/ 0 w 3695696"/>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696" h="6858001">
                <a:moveTo>
                  <a:pt x="0" y="0"/>
                </a:moveTo>
                <a:lnTo>
                  <a:pt x="3695696" y="0"/>
                </a:lnTo>
                <a:lnTo>
                  <a:pt x="3695696" y="6858001"/>
                </a:lnTo>
                <a:lnTo>
                  <a:pt x="3289124" y="685800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 name="等腰三角形 4"/>
          <p:cNvSpPr/>
          <p:nvPr>
            <p:custDataLst>
              <p:tags r:id="rId2"/>
            </p:custDataLst>
          </p:nvPr>
        </p:nvSpPr>
        <p:spPr>
          <a:xfrm rot="10800000">
            <a:off x="10267950" y="0"/>
            <a:ext cx="1924050" cy="428625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 name="等腰三角形 5"/>
          <p:cNvSpPr/>
          <p:nvPr>
            <p:custDataLst>
              <p:tags r:id="rId3"/>
            </p:custDataLst>
          </p:nvPr>
        </p:nvSpPr>
        <p:spPr>
          <a:xfrm rot="10800000">
            <a:off x="7061983" y="647700"/>
            <a:ext cx="1501775" cy="12954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 name="等腰三角形 6"/>
          <p:cNvSpPr/>
          <p:nvPr>
            <p:custDataLst>
              <p:tags r:id="rId4"/>
            </p:custDataLst>
          </p:nvPr>
        </p:nvSpPr>
        <p:spPr>
          <a:xfrm rot="10800000">
            <a:off x="7440035" y="0"/>
            <a:ext cx="1501775" cy="1295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 name="等腰三角形 24"/>
          <p:cNvSpPr/>
          <p:nvPr>
            <p:custDataLst>
              <p:tags r:id="rId5"/>
            </p:custDataLst>
          </p:nvPr>
        </p:nvSpPr>
        <p:spPr>
          <a:xfrm rot="10800000">
            <a:off x="9534525" y="2165350"/>
            <a:ext cx="1695450" cy="1693863"/>
          </a:xfrm>
          <a:custGeom>
            <a:avLst/>
            <a:gdLst>
              <a:gd name="connsiteX0" fmla="*/ 0 w 1695930"/>
              <a:gd name="connsiteY0" fmla="*/ 1462009 h 1462009"/>
              <a:gd name="connsiteX1" fmla="*/ 847965 w 1695930"/>
              <a:gd name="connsiteY1" fmla="*/ 0 h 1462009"/>
              <a:gd name="connsiteX2" fmla="*/ 1695930 w 1695930"/>
              <a:gd name="connsiteY2" fmla="*/ 1462009 h 1462009"/>
              <a:gd name="connsiteX3" fmla="*/ 0 w 1695930"/>
              <a:gd name="connsiteY3" fmla="*/ 1462009 h 1462009"/>
              <a:gd name="connsiteX0-1" fmla="*/ 0 w 1695930"/>
              <a:gd name="connsiteY0-2" fmla="*/ 1694237 h 1694237"/>
              <a:gd name="connsiteX1-3" fmla="*/ 862480 w 1695930"/>
              <a:gd name="connsiteY1-4" fmla="*/ 0 h 1694237"/>
              <a:gd name="connsiteX2-5" fmla="*/ 1695930 w 1695930"/>
              <a:gd name="connsiteY2-6" fmla="*/ 1694237 h 1694237"/>
              <a:gd name="connsiteX3-7" fmla="*/ 0 w 1695930"/>
              <a:gd name="connsiteY3-8" fmla="*/ 1694237 h 1694237"/>
            </a:gdLst>
            <a:ahLst/>
            <a:cxnLst>
              <a:cxn ang="0">
                <a:pos x="connsiteX0-1" y="connsiteY0-2"/>
              </a:cxn>
              <a:cxn ang="0">
                <a:pos x="connsiteX1-3" y="connsiteY1-4"/>
              </a:cxn>
              <a:cxn ang="0">
                <a:pos x="connsiteX2-5" y="connsiteY2-6"/>
              </a:cxn>
              <a:cxn ang="0">
                <a:pos x="connsiteX3-7" y="connsiteY3-8"/>
              </a:cxn>
            </a:cxnLst>
            <a:rect l="l" t="t" r="r" b="b"/>
            <a:pathLst>
              <a:path w="1695930" h="1694237">
                <a:moveTo>
                  <a:pt x="0" y="1694237"/>
                </a:moveTo>
                <a:lnTo>
                  <a:pt x="862480" y="0"/>
                </a:lnTo>
                <a:lnTo>
                  <a:pt x="1695930" y="1694237"/>
                </a:lnTo>
                <a:lnTo>
                  <a:pt x="0" y="16942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0" name="组合 14"/>
          <p:cNvGrpSpPr/>
          <p:nvPr>
            <p:custDataLst>
              <p:tags r:id="rId6"/>
            </p:custDataLst>
          </p:nvPr>
        </p:nvGrpSpPr>
        <p:grpSpPr bwMode="auto">
          <a:xfrm flipH="1">
            <a:off x="-312738" y="88900"/>
            <a:ext cx="2957513" cy="3230563"/>
            <a:chOff x="-313138" y="88946"/>
            <a:chExt cx="2958463" cy="3230885"/>
          </a:xfrm>
        </p:grpSpPr>
        <p:sp>
          <p:nvSpPr>
            <p:cNvPr id="11" name="任意多边形 45"/>
            <p:cNvSpPr/>
            <p:nvPr>
              <p:custDataLst>
                <p:tags r:id="rId13"/>
              </p:custDataLst>
            </p:nvPr>
          </p:nvSpPr>
          <p:spPr>
            <a:xfrm rot="746688">
              <a:off x="-313138" y="247712"/>
              <a:ext cx="2958463" cy="3072119"/>
            </a:xfrm>
            <a:custGeom>
              <a:avLst/>
              <a:gdLst>
                <a:gd name="connsiteX0" fmla="*/ 0 w 2958463"/>
                <a:gd name="connsiteY0" fmla="*/ 28269 h 3072739"/>
                <a:gd name="connsiteX1" fmla="*/ 128100 w 2958463"/>
                <a:gd name="connsiteY1" fmla="*/ 0 h 3072739"/>
                <a:gd name="connsiteX2" fmla="*/ 2958463 w 2958463"/>
                <a:gd name="connsiteY2" fmla="*/ 2912645 h 3072739"/>
                <a:gd name="connsiteX3" fmla="*/ 2958463 w 2958463"/>
                <a:gd name="connsiteY3" fmla="*/ 3072739 h 3072739"/>
                <a:gd name="connsiteX4" fmla="*/ 0 w 2958463"/>
                <a:gd name="connsiteY4" fmla="*/ 28269 h 307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463" h="3072739">
                  <a:moveTo>
                    <a:pt x="0" y="28269"/>
                  </a:moveTo>
                  <a:lnTo>
                    <a:pt x="128100" y="0"/>
                  </a:lnTo>
                  <a:lnTo>
                    <a:pt x="2958463" y="2912645"/>
                  </a:lnTo>
                  <a:lnTo>
                    <a:pt x="2958463" y="3072739"/>
                  </a:lnTo>
                  <a:lnTo>
                    <a:pt x="0" y="2826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任意多边形 46"/>
            <p:cNvSpPr/>
            <p:nvPr>
              <p:custDataLst>
                <p:tags r:id="rId14"/>
              </p:custDataLst>
            </p:nvPr>
          </p:nvSpPr>
          <p:spPr>
            <a:xfrm rot="746688">
              <a:off x="196613" y="88946"/>
              <a:ext cx="1305344" cy="1371737"/>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2" name="标题 1"/>
          <p:cNvSpPr>
            <a:spLocks noGrp="1"/>
          </p:cNvSpPr>
          <p:nvPr>
            <p:ph type="title" hasCustomPrompt="1"/>
            <p:custDataLst>
              <p:tags r:id="rId7"/>
            </p:custDataLst>
          </p:nvPr>
        </p:nvSpPr>
        <p:spPr>
          <a:xfrm>
            <a:off x="1884282" y="3414578"/>
            <a:ext cx="5017135" cy="863174"/>
          </a:xfrm>
        </p:spPr>
        <p:txBody>
          <a:bodyPr anchor="b">
            <a:normAutofit/>
          </a:bodyPr>
          <a:lstStyle>
            <a:lvl1pPr>
              <a:defRPr sz="3600"/>
            </a:lvl1pPr>
          </a:lstStyle>
          <a:p>
            <a:r>
              <a:rPr lang="zh-CN" altLang="en-US" noProof="1"/>
              <a:t>单击此处编辑标题</a:t>
            </a:r>
          </a:p>
        </p:txBody>
      </p:sp>
      <p:sp>
        <p:nvSpPr>
          <p:cNvPr id="3" name="文本占位符 2"/>
          <p:cNvSpPr>
            <a:spLocks noGrp="1"/>
          </p:cNvSpPr>
          <p:nvPr>
            <p:ph type="body" idx="1"/>
            <p:custDataLst>
              <p:tags r:id="rId8"/>
            </p:custDataLst>
          </p:nvPr>
        </p:nvSpPr>
        <p:spPr>
          <a:xfrm>
            <a:off x="1884281" y="4332272"/>
            <a:ext cx="5017134" cy="111222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13" name="日期占位符 3"/>
          <p:cNvSpPr>
            <a:spLocks noGrp="1"/>
          </p:cNvSpPr>
          <p:nvPr>
            <p:ph type="dt" sz="half" idx="10"/>
            <p:custDataLst>
              <p:tags r:id="rId9"/>
            </p:custDataLst>
          </p:nvPr>
        </p:nvSpPr>
        <p:spPr/>
        <p:txBody>
          <a:bodyPr/>
          <a:lstStyle>
            <a:lvl1pPr>
              <a:defRPr/>
            </a:lvl1pPr>
          </a:lstStyle>
          <a:p>
            <a:fld id="{760FBDFE-C587-4B4C-A407-44438C67B59E}" type="datetimeFigureOut">
              <a:rPr lang="zh-CN" altLang="en-US"/>
              <a:t>2020-3-19</a:t>
            </a:fld>
            <a:endParaRPr lang="zh-CN" altLang="en-US"/>
          </a:p>
        </p:txBody>
      </p:sp>
      <p:sp>
        <p:nvSpPr>
          <p:cNvPr id="14" name="页脚占位符 4"/>
          <p:cNvSpPr>
            <a:spLocks noGrp="1"/>
          </p:cNvSpPr>
          <p:nvPr>
            <p:ph type="ftr" sz="quarter" idx="11"/>
            <p:custDataLst>
              <p:tags r:id="rId10"/>
            </p:custDataLst>
          </p:nvPr>
        </p:nvSpPr>
        <p:spPr/>
        <p:txBody>
          <a:bodyPr/>
          <a:lstStyle>
            <a:lvl1pPr>
              <a:defRPr/>
            </a:lvl1pPr>
          </a:lstStyle>
          <a:p>
            <a:endParaRPr lang="zh-CN" altLang="en-US"/>
          </a:p>
        </p:txBody>
      </p:sp>
      <p:sp>
        <p:nvSpPr>
          <p:cNvPr id="15" name="灯片编号占位符 5"/>
          <p:cNvSpPr>
            <a:spLocks noGrp="1"/>
          </p:cNvSpPr>
          <p:nvPr>
            <p:ph type="sldNum" sz="quarter" idx="12"/>
            <p:custDataLst>
              <p:tags r:id="rId11"/>
            </p:custDataLst>
          </p:nvPr>
        </p:nvSpPr>
        <p:spPr/>
        <p:txBody>
          <a:bodyPr/>
          <a:lstStyle>
            <a:lvl1pPr>
              <a:defRPr/>
            </a:lvl1pPr>
          </a:lstStyle>
          <a:p>
            <a:fld id="{994CB5B3-EC8D-4F60-BF61-3EF349C85780}" type="slidenum">
              <a:rPr lang="zh-CN" altLang="en-US"/>
              <a:t>‹#›</a:t>
            </a:fld>
            <a:endParaRPr lang="zh-CN" altLang="en-US"/>
          </a:p>
        </p:txBody>
      </p:sp>
      <p:pic>
        <p:nvPicPr>
          <p:cNvPr id="17" name="图片 16"/>
          <p:cNvPicPr>
            <a:picLocks noChangeAspect="1"/>
          </p:cNvPicPr>
          <p:nvPr>
            <p:custDataLst>
              <p:tags r:id="rId12"/>
            </p:custDataLst>
          </p:nvPr>
        </p:nvPicPr>
        <p:blipFill>
          <a:blip r:embed="rId16" cstate="email">
            <a:extLst>
              <a:ext uri="{BEBA8EAE-BF5A-486C-A8C5-ECC9F3942E4B}">
                <a14:imgProps xmlns:a14="http://schemas.microsoft.com/office/drawing/2010/main">
                  <a14:imgLayer r:embed="rId17">
                    <a14:imgEffect>
                      <a14:colorTemperature colorTemp="4700"/>
                    </a14:imgEffect>
                  </a14:imgLayer>
                </a14:imgProps>
              </a:ext>
            </a:extLst>
          </a:blip>
          <a:srcRect/>
          <a:stretch>
            <a:fillRect/>
          </a:stretch>
        </p:blipFill>
        <p:spPr>
          <a:xfrm>
            <a:off x="7052747" y="409574"/>
            <a:ext cx="4753805" cy="6456590"/>
          </a:xfrm>
          <a:custGeom>
            <a:avLst/>
            <a:gdLst>
              <a:gd name="connsiteX0" fmla="*/ 1645443 w 4753805"/>
              <a:gd name="connsiteY0" fmla="*/ 0 h 6456590"/>
              <a:gd name="connsiteX1" fmla="*/ 2993011 w 4753805"/>
              <a:gd name="connsiteY1" fmla="*/ 2807919 h 6456590"/>
              <a:gd name="connsiteX2" fmla="*/ 2995875 w 4753805"/>
              <a:gd name="connsiteY2" fmla="*/ 2807919 h 6456590"/>
              <a:gd name="connsiteX3" fmla="*/ 4753805 w 4753805"/>
              <a:gd name="connsiteY3" fmla="*/ 6456590 h 6456590"/>
              <a:gd name="connsiteX4" fmla="*/ 1757930 w 4753805"/>
              <a:gd name="connsiteY4" fmla="*/ 6456590 h 6456590"/>
              <a:gd name="connsiteX5" fmla="*/ 0 w 4753805"/>
              <a:gd name="connsiteY5" fmla="*/ 2807919 h 6456590"/>
              <a:gd name="connsiteX6" fmla="*/ 4790 w 4753805"/>
              <a:gd name="connsiteY6" fmla="*/ 2807919 h 64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3805" h="6456590">
                <a:moveTo>
                  <a:pt x="1645443" y="0"/>
                </a:moveTo>
                <a:lnTo>
                  <a:pt x="2993011" y="2807919"/>
                </a:lnTo>
                <a:lnTo>
                  <a:pt x="2995875" y="2807919"/>
                </a:lnTo>
                <a:lnTo>
                  <a:pt x="4753805" y="6456590"/>
                </a:lnTo>
                <a:lnTo>
                  <a:pt x="1757930" y="6456590"/>
                </a:lnTo>
                <a:lnTo>
                  <a:pt x="0" y="2807919"/>
                </a:lnTo>
                <a:lnTo>
                  <a:pt x="4790" y="2807919"/>
                </a:lnTo>
                <a:close/>
              </a:path>
            </a:pathLst>
          </a:custGeom>
        </p:spPr>
      </p:pic>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2"/>
            </p:custDataLst>
          </p:nvPr>
        </p:nvSpPr>
        <p:spPr>
          <a:xfrm>
            <a:off x="669930" y="952508"/>
            <a:ext cx="5283242" cy="5388907"/>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lang="zh-CN" altLang="en-US" noProof="1"/>
              <a:t>单击此处</a:t>
            </a:r>
            <a:r>
              <a:rPr lang="zh-CN" altLang="en-US" dirty="0">
                <a:sym typeface="+mn-ea"/>
              </a:rPr>
              <a:t>编辑母版文本样式</a:t>
            </a:r>
          </a:p>
          <a:p>
            <a:pPr lvl="1"/>
            <a:r>
              <a:rPr lang="zh-CN" altLang="en-US" dirty="0">
                <a:sym typeface="+mn-ea"/>
              </a:rPr>
              <a:t>第二级</a:t>
            </a:r>
          </a:p>
          <a:p>
            <a:pPr lvl="2"/>
            <a:r>
              <a:rPr lang="zh-CN" altLang="en-US" dirty="0">
                <a:sym typeface="+mn-ea"/>
              </a:rPr>
              <a:t>第三级</a:t>
            </a:r>
          </a:p>
          <a:p>
            <a:pPr lvl="3"/>
            <a:r>
              <a:rPr lang="zh-CN" altLang="en-US" dirty="0">
                <a:sym typeface="+mn-ea"/>
              </a:rPr>
              <a:t>第四级</a:t>
            </a:r>
          </a:p>
          <a:p>
            <a:pPr lvl="4"/>
            <a:r>
              <a:rPr lang="zh-CN" altLang="en-US" dirty="0">
                <a:sym typeface="+mn-ea"/>
              </a:rPr>
              <a:t>第五级</a:t>
            </a:r>
            <a:endParaRPr noProof="1">
              <a:sym typeface="+mn-ea"/>
            </a:endParaRPr>
          </a:p>
        </p:txBody>
      </p:sp>
      <p:sp>
        <p:nvSpPr>
          <p:cNvPr id="4" name="内容占位符 3"/>
          <p:cNvSpPr>
            <a:spLocks noGrp="1"/>
          </p:cNvSpPr>
          <p:nvPr>
            <p:ph sz="half" idx="2"/>
            <p:custDataLst>
              <p:tags r:id="rId3"/>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noProof="1"/>
              <a:t>单击此处</a:t>
            </a:r>
            <a:r>
              <a:rPr lang="zh-CN" altLang="en-US" dirty="0">
                <a:sym typeface="+mn-ea"/>
              </a:rPr>
              <a:t>编辑母版文本样式</a:t>
            </a:r>
          </a:p>
          <a:p>
            <a:pPr lvl="1"/>
            <a:r>
              <a:rPr lang="zh-CN" altLang="en-US" dirty="0">
                <a:sym typeface="+mn-ea"/>
              </a:rPr>
              <a:t>第二级</a:t>
            </a:r>
          </a:p>
          <a:p>
            <a:pPr lvl="2"/>
            <a:r>
              <a:rPr lang="zh-CN" altLang="en-US" dirty="0">
                <a:sym typeface="+mn-ea"/>
              </a:rPr>
              <a:t>第三级</a:t>
            </a:r>
          </a:p>
          <a:p>
            <a:pPr lvl="3"/>
            <a:r>
              <a:rPr lang="zh-CN" altLang="en-US" dirty="0">
                <a:sym typeface="+mn-ea"/>
              </a:rPr>
              <a:t>第四级</a:t>
            </a:r>
          </a:p>
          <a:p>
            <a:pPr lvl="4"/>
            <a:r>
              <a:rPr lang="zh-CN" altLang="en-US" dirty="0">
                <a:sym typeface="+mn-ea"/>
              </a:rPr>
              <a:t>第五级</a:t>
            </a:r>
            <a:endParaRPr lang="zh-CN" altLang="en-US" noProof="1"/>
          </a:p>
        </p:txBody>
      </p:sp>
      <p:sp>
        <p:nvSpPr>
          <p:cNvPr id="5" name="日期占位符 3"/>
          <p:cNvSpPr>
            <a:spLocks noGrp="1"/>
          </p:cNvSpPr>
          <p:nvPr>
            <p:ph type="dt" sz="half" idx="10"/>
            <p:custDataLst>
              <p:tags r:id="rId4"/>
            </p:custDataLst>
          </p:nvPr>
        </p:nvSpPr>
        <p:spPr/>
        <p:txBody>
          <a:bodyPr/>
          <a:lstStyle>
            <a:lvl1pPr>
              <a:defRPr/>
            </a:lvl1pPr>
          </a:lstStyle>
          <a:p>
            <a:fld id="{59D9C70D-B7C8-466D-B87C-22D855EF72C6}" type="datetimeFigureOut">
              <a:rPr lang="zh-CN" altLang="en-US" smtClean="0"/>
              <a:t>2020-3-19</a:t>
            </a:fld>
            <a:endParaRPr lang="zh-CN" altLang="en-US"/>
          </a:p>
        </p:txBody>
      </p:sp>
      <p:sp>
        <p:nvSpPr>
          <p:cNvPr id="6" name="页脚占位符 4"/>
          <p:cNvSpPr>
            <a:spLocks noGrp="1"/>
          </p:cNvSpPr>
          <p:nvPr>
            <p:ph type="ftr" sz="quarter" idx="11"/>
            <p:custDataLst>
              <p:tags r:id="rId5"/>
            </p:custDataLst>
          </p:nvPr>
        </p:nvSpPr>
        <p:spPr/>
        <p:txBody>
          <a:bodyPr/>
          <a:lstStyle>
            <a:lvl1pPr>
              <a:defRPr/>
            </a:lvl1pPr>
          </a:lstStyle>
          <a:p>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fld id="{0F9045BA-9AC9-4435-A9A0-D822685BA71C}" type="slidenum">
              <a:rPr lang="zh-CN" altLang="en-US" smtClean="0"/>
              <a:t>‹#›</a:t>
            </a:fld>
            <a:endParaRPr lang="zh-CN" altLang="en-US"/>
          </a:p>
        </p:txBody>
      </p:sp>
    </p:spTree>
  </p:cSld>
  <p:clrMapOvr>
    <a:masterClrMapping/>
  </p:clrMapOvr>
  <p:transitio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hasCustomPrompt="1"/>
            <p:custDataLst>
              <p:tags r:id="rId2"/>
            </p:custDataLst>
          </p:nvPr>
        </p:nvSpPr>
        <p:spPr>
          <a:xfrm>
            <a:off x="669930" y="952508"/>
            <a:ext cx="5283242" cy="381003"/>
          </a:xfrm>
        </p:spPr>
        <p:txBody>
          <a:bodyPr tIns="38100" rIns="76200" bIns="3810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lang="zh-CN" altLang="en-US" noProof="1"/>
              <a:t>单击此处</a:t>
            </a:r>
            <a:r>
              <a:rPr lang="zh-CN" altLang="en-US" dirty="0">
                <a:sym typeface="+mn-ea"/>
              </a:rPr>
              <a:t>编辑母版文本样式</a:t>
            </a:r>
          </a:p>
          <a:p>
            <a:pPr lvl="1"/>
            <a:r>
              <a:rPr lang="zh-CN" altLang="en-US" dirty="0">
                <a:sym typeface="+mn-ea"/>
              </a:rPr>
              <a:t>第二级</a:t>
            </a:r>
          </a:p>
          <a:p>
            <a:pPr lvl="2"/>
            <a:r>
              <a:rPr lang="zh-CN" altLang="en-US" dirty="0">
                <a:sym typeface="+mn-ea"/>
              </a:rPr>
              <a:t>第三级</a:t>
            </a:r>
          </a:p>
          <a:p>
            <a:pPr lvl="3"/>
            <a:r>
              <a:rPr lang="zh-CN" altLang="en-US" dirty="0">
                <a:sym typeface="+mn-ea"/>
              </a:rPr>
              <a:t>第四级</a:t>
            </a:r>
          </a:p>
          <a:p>
            <a:pPr lvl="4"/>
            <a:r>
              <a:rPr lang="zh-CN" altLang="en-US" dirty="0">
                <a:sym typeface="+mn-ea"/>
              </a:rPr>
              <a:t>第五级</a:t>
            </a:r>
            <a:endParaRPr noProof="1">
              <a:sym typeface="+mn-ea"/>
            </a:endParaRP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noProof="1">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lang="zh-CN" altLang="en-US" noProof="1"/>
              <a:t>单击此处</a:t>
            </a:r>
            <a:r>
              <a:rPr lang="zh-CN" altLang="en-US" dirty="0">
                <a:sym typeface="+mn-ea"/>
              </a:rPr>
              <a:t>编辑母版文本样式</a:t>
            </a:r>
          </a:p>
          <a:p>
            <a:pPr lvl="1"/>
            <a:r>
              <a:rPr lang="zh-CN" altLang="en-US" dirty="0">
                <a:sym typeface="+mn-ea"/>
              </a:rPr>
              <a:t>第二级</a:t>
            </a:r>
          </a:p>
          <a:p>
            <a:pPr lvl="2"/>
            <a:r>
              <a:rPr lang="zh-CN" altLang="en-US" dirty="0">
                <a:sym typeface="+mn-ea"/>
              </a:rPr>
              <a:t>第三级</a:t>
            </a:r>
          </a:p>
          <a:p>
            <a:pPr lvl="3"/>
            <a:r>
              <a:rPr lang="zh-CN" altLang="en-US" dirty="0">
                <a:sym typeface="+mn-ea"/>
              </a:rPr>
              <a:t>第四级</a:t>
            </a:r>
          </a:p>
          <a:p>
            <a:pPr lvl="4"/>
            <a:r>
              <a:rPr lang="zh-CN" altLang="en-US" dirty="0">
                <a:sym typeface="+mn-ea"/>
              </a:rPr>
              <a:t>第五级</a:t>
            </a:r>
            <a:endParaRPr noProof="1">
              <a:sym typeface="+mn-ea"/>
            </a:endParaRPr>
          </a:p>
        </p:txBody>
      </p:sp>
      <p:sp>
        <p:nvSpPr>
          <p:cNvPr id="7" name="日期占位符 3"/>
          <p:cNvSpPr>
            <a:spLocks noGrp="1"/>
          </p:cNvSpPr>
          <p:nvPr>
            <p:ph type="dt" sz="half" idx="10"/>
            <p:custDataLst>
              <p:tags r:id="rId6"/>
            </p:custDataLst>
          </p:nvPr>
        </p:nvSpPr>
        <p:spPr/>
        <p:txBody>
          <a:bodyPr/>
          <a:lstStyle>
            <a:lvl1pPr>
              <a:defRPr/>
            </a:lvl1pPr>
          </a:lstStyle>
          <a:p>
            <a:fld id="{59D9C70D-B7C8-466D-B87C-22D855EF72C6}" type="datetimeFigureOut">
              <a:rPr lang="zh-CN" altLang="en-US" smtClean="0"/>
              <a:t>2020-3-19</a:t>
            </a:fld>
            <a:endParaRPr lang="zh-CN" altLang="en-US"/>
          </a:p>
        </p:txBody>
      </p:sp>
      <p:sp>
        <p:nvSpPr>
          <p:cNvPr id="8" name="页脚占位符 4"/>
          <p:cNvSpPr>
            <a:spLocks noGrp="1"/>
          </p:cNvSpPr>
          <p:nvPr>
            <p:ph type="ftr" sz="quarter" idx="11"/>
            <p:custDataLst>
              <p:tags r:id="rId7"/>
            </p:custDataLst>
          </p:nvPr>
        </p:nvSpPr>
        <p:spPr/>
        <p:txBody>
          <a:bodyPr/>
          <a:lstStyle>
            <a:lvl1pPr>
              <a:defRPr/>
            </a:lvl1pPr>
          </a:lstStyle>
          <a:p>
            <a:endParaRPr lang="zh-CN" altLang="en-US"/>
          </a:p>
        </p:txBody>
      </p:sp>
      <p:sp>
        <p:nvSpPr>
          <p:cNvPr id="9" name="灯片编号占位符 5"/>
          <p:cNvSpPr>
            <a:spLocks noGrp="1"/>
          </p:cNvSpPr>
          <p:nvPr>
            <p:ph type="sldNum" sz="quarter" idx="12"/>
            <p:custDataLst>
              <p:tags r:id="rId8"/>
            </p:custDataLst>
          </p:nvPr>
        </p:nvSpPr>
        <p:spPr/>
        <p:txBody>
          <a:bodyPr/>
          <a:lstStyle>
            <a:lvl1pPr>
              <a:defRPr/>
            </a:lvl1pPr>
          </a:lstStyle>
          <a:p>
            <a:fld id="{0F9045BA-9AC9-4435-A9A0-D822685BA71C}" type="slidenum">
              <a:rPr lang="zh-CN" altLang="en-US" smtClean="0"/>
              <a:t>‹#›</a:t>
            </a:fld>
            <a:endParaRPr lang="zh-CN" altLang="en-US"/>
          </a:p>
        </p:txBody>
      </p:sp>
    </p:spTree>
  </p:cSld>
  <p:clrMapOvr>
    <a:masterClrMapping/>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D6949C00-89D8-4D4A-9FDA-96A9C7BBE615}" type="slidenum">
              <a:rPr lang="zh-CN" altLang="en-US"/>
              <a:t>‹#›</a:t>
            </a:fld>
            <a:endParaRPr lang="zh-CN" altLang="en-US" dirty="0"/>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任意多边形 46"/>
          <p:cNvSpPr/>
          <p:nvPr>
            <p:custDataLst>
              <p:tags r:id="rId1"/>
            </p:custDataLst>
          </p:nvPr>
        </p:nvSpPr>
        <p:spPr>
          <a:xfrm rot="746688">
            <a:off x="11557000" y="5489575"/>
            <a:ext cx="711200" cy="747713"/>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任意多边形 46"/>
          <p:cNvSpPr/>
          <p:nvPr>
            <p:custDataLst>
              <p:tags r:id="rId2"/>
            </p:custDataLst>
          </p:nvPr>
        </p:nvSpPr>
        <p:spPr>
          <a:xfrm rot="746688">
            <a:off x="-77788" y="722313"/>
            <a:ext cx="711201"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4" name="任意多边形 46"/>
          <p:cNvSpPr/>
          <p:nvPr>
            <p:custDataLst>
              <p:tags r:id="rId3"/>
            </p:custDataLst>
          </p:nvPr>
        </p:nvSpPr>
        <p:spPr>
          <a:xfrm rot="746688">
            <a:off x="-55563" y="68263"/>
            <a:ext cx="712788"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 name="任意多边形 46"/>
          <p:cNvSpPr/>
          <p:nvPr>
            <p:custDataLst>
              <p:tags r:id="rId4"/>
            </p:custDataLst>
          </p:nvPr>
        </p:nvSpPr>
        <p:spPr>
          <a:xfrm rot="746688">
            <a:off x="11552238" y="6053138"/>
            <a:ext cx="711200"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 name="日期占位符 1"/>
          <p:cNvSpPr>
            <a:spLocks noGrp="1"/>
          </p:cNvSpPr>
          <p:nvPr>
            <p:ph type="dt" sz="half" idx="10"/>
            <p:custDataLst>
              <p:tags r:id="rId5"/>
            </p:custDataLst>
          </p:nvPr>
        </p:nvSpPr>
        <p:spPr/>
        <p:txBody>
          <a:bodyPr/>
          <a:lstStyle>
            <a:lvl1pPr>
              <a:defRPr/>
            </a:lvl1pPr>
          </a:lstStyle>
          <a:p>
            <a:pPr>
              <a:defRPr/>
            </a:pPr>
            <a:endParaRPr lang="zh-CN" altLang="en-US"/>
          </a:p>
        </p:txBody>
      </p:sp>
      <p:sp>
        <p:nvSpPr>
          <p:cNvPr id="7" name="页脚占位符 2"/>
          <p:cNvSpPr>
            <a:spLocks noGrp="1"/>
          </p:cNvSpPr>
          <p:nvPr>
            <p:ph type="ftr" sz="quarter" idx="11"/>
            <p:custDataLst>
              <p:tags r:id="rId6"/>
            </p:custDataLst>
          </p:nvPr>
        </p:nvSpPr>
        <p:spPr/>
        <p:txBody>
          <a:bodyPr/>
          <a:lstStyle>
            <a:lvl1pPr>
              <a:defRPr/>
            </a:lvl1pPr>
          </a:lstStyle>
          <a:p>
            <a:pPr>
              <a:defRPr/>
            </a:pPr>
            <a:endParaRPr lang="zh-CN" altLang="en-US"/>
          </a:p>
        </p:txBody>
      </p:sp>
      <p:sp>
        <p:nvSpPr>
          <p:cNvPr id="8" name="灯片编号占位符 3"/>
          <p:cNvSpPr>
            <a:spLocks noGrp="1"/>
          </p:cNvSpPr>
          <p:nvPr>
            <p:ph type="sldNum" sz="quarter" idx="12"/>
            <p:custDataLst>
              <p:tags r:id="rId7"/>
            </p:custDataLst>
          </p:nvPr>
        </p:nvSpPr>
        <p:spPr/>
        <p:txBody>
          <a:bodyPr/>
          <a:lstStyle>
            <a:lvl1pPr>
              <a:defRPr/>
            </a:lvl1pPr>
          </a:lstStyle>
          <a:p>
            <a:pPr>
              <a:defRPr/>
            </a:pPr>
            <a:fld id="{CECF7DED-90B2-411F-81E6-44A93979470D}" type="slidenum">
              <a:rPr lang="zh-CN" altLang="en-US"/>
              <a:t>‹#›</a:t>
            </a:fld>
            <a:endParaRPr lang="zh-CN" altLang="en-US" dirty="0"/>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2"/>
            </p:custDataLst>
          </p:nvPr>
        </p:nvSpPr>
        <p:spPr>
          <a:xfrm>
            <a:off x="669930" y="952508"/>
            <a:ext cx="5283242"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endParaRPr noProof="1">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lang="zh-CN" altLang="en-US" noProof="1"/>
              <a:t>单击此处</a:t>
            </a:r>
            <a:r>
              <a:rPr lang="zh-CN" altLang="en-US" dirty="0">
                <a:sym typeface="+mn-ea"/>
              </a:rPr>
              <a:t>编辑母版文本样式</a:t>
            </a:r>
          </a:p>
        </p:txBody>
      </p:sp>
      <p:sp>
        <p:nvSpPr>
          <p:cNvPr id="5"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pPr>
              <a:defRPr/>
            </a:pPr>
            <a:fld id="{36C1D30E-F5D0-4919-B3CD-7761D0DF6911}" type="slidenum">
              <a:rPr lang="zh-CN" altLang="en-US"/>
              <a:t>‹#›</a:t>
            </a:fld>
            <a:endParaRPr lang="zh-CN" alt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noProof="1"/>
              <a:t>单击此处</a:t>
            </a:r>
            <a:r>
              <a:rPr lang="zh-CN" altLang="en-US" dirty="0">
                <a:sym typeface="+mn-ea"/>
              </a:rPr>
              <a:t>编辑母版文本样式</a:t>
            </a:r>
          </a:p>
          <a:p>
            <a:pPr lvl="1"/>
            <a:r>
              <a:rPr lang="zh-CN" altLang="en-US" dirty="0">
                <a:sym typeface="+mn-ea"/>
              </a:rPr>
              <a:t>第二级</a:t>
            </a:r>
          </a:p>
          <a:p>
            <a:pPr lvl="2"/>
            <a:r>
              <a:rPr lang="zh-CN" altLang="en-US" dirty="0">
                <a:sym typeface="+mn-ea"/>
              </a:rPr>
              <a:t>第三级</a:t>
            </a:r>
          </a:p>
          <a:p>
            <a:pPr lvl="3"/>
            <a:r>
              <a:rPr lang="zh-CN" altLang="en-US" dirty="0">
                <a:sym typeface="+mn-ea"/>
              </a:rPr>
              <a:t>第四级</a:t>
            </a:r>
          </a:p>
          <a:p>
            <a:pPr lvl="4"/>
            <a:r>
              <a:rPr lang="zh-CN" altLang="en-US" dirty="0">
                <a:sym typeface="+mn-ea"/>
              </a:rPr>
              <a:t>第五级</a:t>
            </a:r>
            <a:endParaRPr lang="zh-CN" altLang="en-US" noProof="1"/>
          </a:p>
        </p:txBody>
      </p:sp>
      <p:sp>
        <p:nvSpPr>
          <p:cNvPr id="4" name="日期占位符 3"/>
          <p:cNvSpPr>
            <a:spLocks noGrp="1"/>
          </p:cNvSpPr>
          <p:nvPr>
            <p:ph type="dt" sz="half" idx="10"/>
            <p:custDataLst>
              <p:tags r:id="rId3"/>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4"/>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5"/>
            </p:custDataLst>
          </p:nvPr>
        </p:nvSpPr>
        <p:spPr/>
        <p:txBody>
          <a:bodyPr/>
          <a:lstStyle>
            <a:lvl1pPr>
              <a:defRPr/>
            </a:lvl1pPr>
          </a:lstStyle>
          <a:p>
            <a:pPr>
              <a:defRPr/>
            </a:pPr>
            <a:fld id="{E1228518-8E92-489E-A776-35F24215827F}" type="slidenum">
              <a:rPr lang="zh-CN" altLang="en-US"/>
              <a:t>‹#›</a:t>
            </a:fld>
            <a:endParaRPr lang="zh-CN" altLang="en-US" dirty="0"/>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1"/>
            </p:custDataLst>
          </p:nvPr>
        </p:nvSpPr>
        <p:spPr>
          <a:xfrm>
            <a:off x="669930" y="952508"/>
            <a:ext cx="10852237" cy="5388907"/>
          </a:xfrm>
        </p:spPr>
        <p:txBody>
          <a:bodyPr/>
          <a:lstStyle>
            <a:lvl1pPr>
              <a:defRPr/>
            </a:lvl1pPr>
          </a:lstStyle>
          <a:p>
            <a:pPr lvl="0"/>
            <a:r>
              <a:rPr lang="zh-CN" altLang="en-US" noProof="1"/>
              <a:t>单击此处</a:t>
            </a:r>
            <a:r>
              <a:rPr lang="zh-CN" altLang="en-US" dirty="0">
                <a:sym typeface="+mn-ea"/>
              </a:rPr>
              <a:t>编辑母版文本样式</a:t>
            </a:r>
          </a:p>
          <a:p>
            <a:pPr lvl="1"/>
            <a:r>
              <a:rPr lang="zh-CN" altLang="en-US" dirty="0">
                <a:sym typeface="+mn-ea"/>
              </a:rPr>
              <a:t>第二级</a:t>
            </a:r>
          </a:p>
          <a:p>
            <a:pPr lvl="2"/>
            <a:r>
              <a:rPr lang="zh-CN" altLang="en-US" dirty="0">
                <a:sym typeface="+mn-ea"/>
              </a:rPr>
              <a:t>第三级</a:t>
            </a:r>
          </a:p>
          <a:p>
            <a:pPr lvl="3"/>
            <a:r>
              <a:rPr lang="zh-CN" altLang="en-US" dirty="0">
                <a:sym typeface="+mn-ea"/>
              </a:rPr>
              <a:t>第四级</a:t>
            </a:r>
          </a:p>
          <a:p>
            <a:pPr lvl="4"/>
            <a:r>
              <a:rPr lang="zh-CN" altLang="en-US" dirty="0">
                <a:sym typeface="+mn-ea"/>
              </a:rPr>
              <a:t>第五级</a:t>
            </a:r>
            <a:endParaRPr lang="zh-CN" altLang="en-US" noProof="1"/>
          </a:p>
        </p:txBody>
      </p:sp>
      <p:sp>
        <p:nvSpPr>
          <p:cNvPr id="3" name="日期占位符 3"/>
          <p:cNvSpPr>
            <a:spLocks noGrp="1"/>
          </p:cNvSpPr>
          <p:nvPr>
            <p:ph type="dt" sz="half" idx="14"/>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CC923ED0-9AC0-4F34-ABCA-4B6795D6D0AB}" type="slidenum">
              <a:rPr lang="zh-CN" altLang="en-US"/>
              <a:t>‹#›</a:t>
            </a:fld>
            <a:endParaRPr lang="zh-CN" altLang="en-US" dirty="0"/>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等腰三角形 2"/>
          <p:cNvSpPr/>
          <p:nvPr>
            <p:custDataLst>
              <p:tags r:id="rId1"/>
            </p:custDataLst>
          </p:nvPr>
        </p:nvSpPr>
        <p:spPr>
          <a:xfrm flipH="1">
            <a:off x="11188700" y="4403725"/>
            <a:ext cx="1003300" cy="2460625"/>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4" name="任意多边形 45"/>
          <p:cNvSpPr/>
          <p:nvPr>
            <p:custDataLst>
              <p:tags r:id="rId2"/>
            </p:custDataLst>
          </p:nvPr>
        </p:nvSpPr>
        <p:spPr>
          <a:xfrm rot="20853312" flipH="1">
            <a:off x="3738563" y="250825"/>
            <a:ext cx="2959100" cy="3073400"/>
          </a:xfrm>
          <a:custGeom>
            <a:avLst/>
            <a:gdLst>
              <a:gd name="connsiteX0" fmla="*/ 0 w 2958463"/>
              <a:gd name="connsiteY0" fmla="*/ 28269 h 3072739"/>
              <a:gd name="connsiteX1" fmla="*/ 128100 w 2958463"/>
              <a:gd name="connsiteY1" fmla="*/ 0 h 3072739"/>
              <a:gd name="connsiteX2" fmla="*/ 2958463 w 2958463"/>
              <a:gd name="connsiteY2" fmla="*/ 2912645 h 3072739"/>
              <a:gd name="connsiteX3" fmla="*/ 2958463 w 2958463"/>
              <a:gd name="connsiteY3" fmla="*/ 3072739 h 3072739"/>
              <a:gd name="connsiteX4" fmla="*/ 0 w 2958463"/>
              <a:gd name="connsiteY4" fmla="*/ 28269 h 307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463" h="3072739">
                <a:moveTo>
                  <a:pt x="0" y="28269"/>
                </a:moveTo>
                <a:lnTo>
                  <a:pt x="128100" y="0"/>
                </a:lnTo>
                <a:lnTo>
                  <a:pt x="2958463" y="2912645"/>
                </a:lnTo>
                <a:lnTo>
                  <a:pt x="2958463" y="3072739"/>
                </a:lnTo>
                <a:lnTo>
                  <a:pt x="0" y="2826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 name="任意多边形 12"/>
          <p:cNvSpPr/>
          <p:nvPr>
            <p:custDataLst>
              <p:tags r:id="rId3"/>
            </p:custDataLst>
          </p:nvPr>
        </p:nvSpPr>
        <p:spPr>
          <a:xfrm flipH="1">
            <a:off x="0" y="0"/>
            <a:ext cx="3695700" cy="6858000"/>
          </a:xfrm>
          <a:custGeom>
            <a:avLst/>
            <a:gdLst>
              <a:gd name="connsiteX0" fmla="*/ 0 w 3695696"/>
              <a:gd name="connsiteY0" fmla="*/ 0 h 6858001"/>
              <a:gd name="connsiteX1" fmla="*/ 3695696 w 3695696"/>
              <a:gd name="connsiteY1" fmla="*/ 0 h 6858001"/>
              <a:gd name="connsiteX2" fmla="*/ 3695696 w 3695696"/>
              <a:gd name="connsiteY2" fmla="*/ 6858001 h 6858001"/>
              <a:gd name="connsiteX3" fmla="*/ 3289124 w 3695696"/>
              <a:gd name="connsiteY3" fmla="*/ 6858001 h 6858001"/>
              <a:gd name="connsiteX4" fmla="*/ 0 w 3695696"/>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696" h="6858001">
                <a:moveTo>
                  <a:pt x="0" y="0"/>
                </a:moveTo>
                <a:lnTo>
                  <a:pt x="3695696" y="0"/>
                </a:lnTo>
                <a:lnTo>
                  <a:pt x="3695696" y="6858001"/>
                </a:lnTo>
                <a:lnTo>
                  <a:pt x="3289124" y="685800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 name="等腰三角形 5"/>
          <p:cNvSpPr/>
          <p:nvPr>
            <p:custDataLst>
              <p:tags r:id="rId4"/>
            </p:custDataLst>
          </p:nvPr>
        </p:nvSpPr>
        <p:spPr>
          <a:xfrm rot="10800000" flipH="1">
            <a:off x="0" y="0"/>
            <a:ext cx="1924050" cy="428625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 name="等腰三角形 6"/>
          <p:cNvSpPr/>
          <p:nvPr>
            <p:custDataLst>
              <p:tags r:id="rId5"/>
            </p:custDataLst>
          </p:nvPr>
        </p:nvSpPr>
        <p:spPr>
          <a:xfrm rot="10800000" flipH="1">
            <a:off x="3628078" y="647700"/>
            <a:ext cx="1503363" cy="12954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 name="等腰三角形 7"/>
          <p:cNvSpPr/>
          <p:nvPr>
            <p:custDataLst>
              <p:tags r:id="rId6"/>
            </p:custDataLst>
          </p:nvPr>
        </p:nvSpPr>
        <p:spPr>
          <a:xfrm rot="10800000" flipH="1">
            <a:off x="3261303" y="0"/>
            <a:ext cx="1503363" cy="1295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9" name="任意多边形 46"/>
          <p:cNvSpPr/>
          <p:nvPr>
            <p:custDataLst>
              <p:tags r:id="rId7"/>
            </p:custDataLst>
          </p:nvPr>
        </p:nvSpPr>
        <p:spPr>
          <a:xfrm rot="20853312" flipH="1">
            <a:off x="4881563" y="92075"/>
            <a:ext cx="1304925" cy="1371600"/>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 name="等腰三角形 24"/>
          <p:cNvSpPr/>
          <p:nvPr>
            <p:custDataLst>
              <p:tags r:id="rId8"/>
            </p:custDataLst>
          </p:nvPr>
        </p:nvSpPr>
        <p:spPr>
          <a:xfrm rot="10800000" flipH="1">
            <a:off x="962025" y="2165350"/>
            <a:ext cx="1695450" cy="1693863"/>
          </a:xfrm>
          <a:custGeom>
            <a:avLst/>
            <a:gdLst>
              <a:gd name="connsiteX0" fmla="*/ 0 w 1695930"/>
              <a:gd name="connsiteY0" fmla="*/ 1462009 h 1462009"/>
              <a:gd name="connsiteX1" fmla="*/ 847965 w 1695930"/>
              <a:gd name="connsiteY1" fmla="*/ 0 h 1462009"/>
              <a:gd name="connsiteX2" fmla="*/ 1695930 w 1695930"/>
              <a:gd name="connsiteY2" fmla="*/ 1462009 h 1462009"/>
              <a:gd name="connsiteX3" fmla="*/ 0 w 1695930"/>
              <a:gd name="connsiteY3" fmla="*/ 1462009 h 1462009"/>
              <a:gd name="connsiteX0-1" fmla="*/ 0 w 1695930"/>
              <a:gd name="connsiteY0-2" fmla="*/ 1694237 h 1694237"/>
              <a:gd name="connsiteX1-3" fmla="*/ 862480 w 1695930"/>
              <a:gd name="connsiteY1-4" fmla="*/ 0 h 1694237"/>
              <a:gd name="connsiteX2-5" fmla="*/ 1695930 w 1695930"/>
              <a:gd name="connsiteY2-6" fmla="*/ 1694237 h 1694237"/>
              <a:gd name="connsiteX3-7" fmla="*/ 0 w 1695930"/>
              <a:gd name="connsiteY3-8" fmla="*/ 1694237 h 1694237"/>
            </a:gdLst>
            <a:ahLst/>
            <a:cxnLst>
              <a:cxn ang="0">
                <a:pos x="connsiteX0-1" y="connsiteY0-2"/>
              </a:cxn>
              <a:cxn ang="0">
                <a:pos x="connsiteX1-3" y="connsiteY1-4"/>
              </a:cxn>
              <a:cxn ang="0">
                <a:pos x="connsiteX2-5" y="connsiteY2-6"/>
              </a:cxn>
              <a:cxn ang="0">
                <a:pos x="connsiteX3-7" y="connsiteY3-8"/>
              </a:cxn>
            </a:cxnLst>
            <a:rect l="l" t="t" r="r" b="b"/>
            <a:pathLst>
              <a:path w="1695930" h="1694237">
                <a:moveTo>
                  <a:pt x="0" y="1694237"/>
                </a:moveTo>
                <a:lnTo>
                  <a:pt x="862480" y="0"/>
                </a:lnTo>
                <a:lnTo>
                  <a:pt x="1695930" y="1694237"/>
                </a:lnTo>
                <a:lnTo>
                  <a:pt x="0" y="16942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 name="标题 1"/>
          <p:cNvSpPr>
            <a:spLocks noGrp="1"/>
          </p:cNvSpPr>
          <p:nvPr>
            <p:ph type="title" hasCustomPrompt="1"/>
            <p:custDataLst>
              <p:tags r:id="rId9"/>
            </p:custDataLst>
          </p:nvPr>
        </p:nvSpPr>
        <p:spPr>
          <a:xfrm>
            <a:off x="5657520" y="2420938"/>
            <a:ext cx="5616118" cy="2016125"/>
          </a:xfrm>
        </p:spPr>
        <p:txBody>
          <a:bodyPr anchor="ctr">
            <a:normAutofit/>
          </a:bodyPr>
          <a:lstStyle>
            <a:lvl1pPr algn="ctr">
              <a:defRPr sz="8000" spc="600"/>
            </a:lvl1pPr>
          </a:lstStyle>
          <a:p>
            <a:r>
              <a:rPr lang="zh-CN" altLang="en-US" noProof="1"/>
              <a:t>编辑标题</a:t>
            </a:r>
          </a:p>
        </p:txBody>
      </p:sp>
      <p:sp>
        <p:nvSpPr>
          <p:cNvPr id="12" name="日期占位符 2"/>
          <p:cNvSpPr>
            <a:spLocks noGrp="1"/>
          </p:cNvSpPr>
          <p:nvPr>
            <p:ph type="dt" sz="half" idx="10"/>
            <p:custDataLst>
              <p:tags r:id="rId10"/>
            </p:custDataLst>
          </p:nvPr>
        </p:nvSpPr>
        <p:spPr/>
        <p:txBody>
          <a:bodyPr/>
          <a:lstStyle>
            <a:lvl1pPr>
              <a:defRPr/>
            </a:lvl1pPr>
          </a:lstStyle>
          <a:p>
            <a:fld id="{760FBDFE-C587-4B4C-A407-44438C67B59E}" type="datetimeFigureOut">
              <a:rPr lang="zh-CN" altLang="en-US"/>
              <a:t>2020-3-19</a:t>
            </a:fld>
            <a:endParaRPr lang="zh-CN" altLang="en-US"/>
          </a:p>
        </p:txBody>
      </p:sp>
      <p:sp>
        <p:nvSpPr>
          <p:cNvPr id="13" name="页脚占位符 3"/>
          <p:cNvSpPr>
            <a:spLocks noGrp="1"/>
          </p:cNvSpPr>
          <p:nvPr>
            <p:ph type="ftr" sz="quarter" idx="11"/>
            <p:custDataLst>
              <p:tags r:id="rId11"/>
            </p:custDataLst>
          </p:nvPr>
        </p:nvSpPr>
        <p:spPr/>
        <p:txBody>
          <a:bodyPr/>
          <a:lstStyle>
            <a:lvl1pPr>
              <a:defRPr/>
            </a:lvl1pPr>
          </a:lstStyle>
          <a:p>
            <a:endParaRPr lang="zh-CN" altLang="en-US"/>
          </a:p>
        </p:txBody>
      </p:sp>
      <p:sp>
        <p:nvSpPr>
          <p:cNvPr id="14" name="灯片编号占位符 4"/>
          <p:cNvSpPr>
            <a:spLocks noGrp="1"/>
          </p:cNvSpPr>
          <p:nvPr>
            <p:ph type="sldNum" sz="quarter" idx="12"/>
            <p:custDataLst>
              <p:tags r:id="rId12"/>
            </p:custDataLst>
          </p:nvPr>
        </p:nvSpPr>
        <p:spPr/>
        <p:txBody>
          <a:bodyPr/>
          <a:lstStyle>
            <a:lvl1pPr>
              <a:defRPr/>
            </a:lvl1pPr>
          </a:lstStyle>
          <a:p>
            <a:fld id="{26F48EE0-4ABF-491F-B0BA-FE21D3D573F9}" type="slidenum">
              <a:rPr lang="zh-CN" altLang="en-US"/>
              <a:t>‹#›</a:t>
            </a:fld>
            <a:endParaRPr lang="zh-CN" altLang="en-US"/>
          </a:p>
        </p:txBody>
      </p:sp>
      <p:pic>
        <p:nvPicPr>
          <p:cNvPr id="16" name="图片 15"/>
          <p:cNvPicPr>
            <a:picLocks noChangeAspect="1"/>
          </p:cNvPicPr>
          <p:nvPr>
            <p:custDataLst>
              <p:tags r:id="rId13"/>
            </p:custDataLst>
          </p:nvPr>
        </p:nvPicPr>
        <p:blipFill>
          <a:blip r:embed="rId15" cstate="email">
            <a:extLst>
              <a:ext uri="{BEBA8EAE-BF5A-486C-A8C5-ECC9F3942E4B}">
                <a14:imgProps xmlns:a14="http://schemas.microsoft.com/office/drawing/2010/main">
                  <a14:imgLayer r:embed="rId16">
                    <a14:imgEffect>
                      <a14:colorTemperature colorTemp="4700"/>
                    </a14:imgEffect>
                  </a14:imgLayer>
                </a14:imgProps>
              </a:ext>
            </a:extLst>
          </a:blip>
          <a:srcRect/>
          <a:stretch>
            <a:fillRect/>
          </a:stretch>
        </p:blipFill>
        <p:spPr>
          <a:xfrm rot="10800000" flipV="1">
            <a:off x="388585" y="409574"/>
            <a:ext cx="4753805" cy="6456590"/>
          </a:xfrm>
          <a:custGeom>
            <a:avLst/>
            <a:gdLst>
              <a:gd name="connsiteX0" fmla="*/ 1645443 w 4753805"/>
              <a:gd name="connsiteY0" fmla="*/ 0 h 6456590"/>
              <a:gd name="connsiteX1" fmla="*/ 2993011 w 4753805"/>
              <a:gd name="connsiteY1" fmla="*/ 2807919 h 6456590"/>
              <a:gd name="connsiteX2" fmla="*/ 2995875 w 4753805"/>
              <a:gd name="connsiteY2" fmla="*/ 2807919 h 6456590"/>
              <a:gd name="connsiteX3" fmla="*/ 4753805 w 4753805"/>
              <a:gd name="connsiteY3" fmla="*/ 6456590 h 6456590"/>
              <a:gd name="connsiteX4" fmla="*/ 1757930 w 4753805"/>
              <a:gd name="connsiteY4" fmla="*/ 6456590 h 6456590"/>
              <a:gd name="connsiteX5" fmla="*/ 0 w 4753805"/>
              <a:gd name="connsiteY5" fmla="*/ 2807919 h 6456590"/>
              <a:gd name="connsiteX6" fmla="*/ 4790 w 4753805"/>
              <a:gd name="connsiteY6" fmla="*/ 2807919 h 64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3805" h="6456590">
                <a:moveTo>
                  <a:pt x="1645443" y="0"/>
                </a:moveTo>
                <a:lnTo>
                  <a:pt x="2993011" y="2807919"/>
                </a:lnTo>
                <a:lnTo>
                  <a:pt x="2995875" y="2807919"/>
                </a:lnTo>
                <a:lnTo>
                  <a:pt x="4753805" y="6456590"/>
                </a:lnTo>
                <a:lnTo>
                  <a:pt x="1757930" y="6456590"/>
                </a:lnTo>
                <a:lnTo>
                  <a:pt x="0" y="2807919"/>
                </a:lnTo>
                <a:lnTo>
                  <a:pt x="4790" y="2807919"/>
                </a:lnTo>
                <a:close/>
              </a:path>
            </a:pathLst>
          </a:custGeom>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D9C70D-B7C8-466D-B87C-22D855EF72C6}" type="datetimeFigureOut">
              <a:rPr lang="zh-CN" altLang="en-US" smtClean="0"/>
              <a:t>2020-3-19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p:txBody>
          <a:bodyPr/>
          <a:lstStyle/>
          <a:p>
            <a:fld id="{59D9C70D-B7C8-466D-B87C-22D855EF72C6}" type="datetimeFigureOut">
              <a:rPr lang="zh-CN" altLang="en-US" smtClean="0"/>
              <a:t>2020-3-19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D9C70D-B7C8-466D-B87C-22D855EF72C6}" type="datetimeFigureOut">
              <a:rPr lang="zh-CN" altLang="en-US" smtClean="0"/>
              <a:t>2020-3-19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t>2020-3-19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5.xml"/><Relationship Id="rId2" Type="http://schemas.openxmlformats.org/officeDocument/2006/relationships/slideLayout" Target="../slideLayouts/slideLayout13.xml"/><Relationship Id="rId16" Type="http://schemas.openxmlformats.org/officeDocument/2006/relationships/tags" Target="../tags/tag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9C70D-B7C8-466D-B87C-22D855EF72C6}" type="datetimeFigureOut">
              <a:rPr lang="zh-CN" altLang="en-US" smtClean="0"/>
              <a:t>2020-3-19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045BA-9AC9-4435-A9A0-D822685BA71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3"/>
            </p:custDataLst>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a:t>单击此处编辑母版标题样式</a:t>
            </a:r>
          </a:p>
        </p:txBody>
      </p:sp>
      <p:sp>
        <p:nvSpPr>
          <p:cNvPr id="1027" name="文本占位符 2"/>
          <p:cNvSpPr>
            <a:spLocks noGrp="1" noChangeArrowheads="1"/>
          </p:cNvSpPr>
          <p:nvPr>
            <p:ph type="body" idx="9"/>
            <p:custDataLst>
              <p:tags r:id="rId14"/>
            </p:custDataLst>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5"/>
            </p:custDataLst>
          </p:nvPr>
        </p:nvSpPr>
        <p:spPr>
          <a:xfrm>
            <a:off x="879475" y="6350000"/>
            <a:ext cx="2700338" cy="315913"/>
          </a:xfrm>
          <a:prstGeom prst="rect">
            <a:avLst/>
          </a:prstGeom>
        </p:spPr>
        <p:txBody>
          <a:bodyPr vert="horz" lIns="91440" tIns="45720" rIns="91440" bIns="45720" rtlCol="0" anchor="ctr">
            <a:normAutofit/>
          </a:bodyPr>
          <a:lstStyle>
            <a:lvl1pPr algn="l">
              <a:defRPr sz="1200" noProof="1" smtClean="0">
                <a:solidFill>
                  <a:schemeClr val="tx1">
                    <a:tint val="75000"/>
                  </a:schemeClr>
                </a:solidFill>
                <a:ea typeface="微软雅黑" panose="020B0503020204020204" charset="-122"/>
              </a:defRPr>
            </a:lvl1pPr>
          </a:lstStyle>
          <a:p>
            <a:fld id="{59D9C70D-B7C8-466D-B87C-22D855EF72C6}" type="datetimeFigureOut">
              <a:rPr lang="zh-CN" altLang="en-US" smtClean="0"/>
              <a:t>2020-3-19</a:t>
            </a:fld>
            <a:endParaRPr lang="zh-CN" altLang="en-US"/>
          </a:p>
        </p:txBody>
      </p:sp>
      <p:sp>
        <p:nvSpPr>
          <p:cNvPr id="5" name="页脚占位符 4"/>
          <p:cNvSpPr>
            <a:spLocks noGrp="1"/>
          </p:cNvSpPr>
          <p:nvPr>
            <p:ph type="ftr" sz="quarter" idx="3"/>
            <p:custDataLst>
              <p:tags r:id="rId16"/>
            </p:custDataLst>
          </p:nvPr>
        </p:nvSpPr>
        <p:spPr>
          <a:xfrm>
            <a:off x="4116388" y="6350000"/>
            <a:ext cx="3959225" cy="315913"/>
          </a:xfrm>
          <a:prstGeom prst="rect">
            <a:avLst/>
          </a:prstGeom>
        </p:spPr>
        <p:txBody>
          <a:bodyPr vert="horz" lIns="91440" tIns="45720" rIns="91440" bIns="45720" rtlCol="0" anchor="ctr">
            <a:normAutofit/>
          </a:bodyPr>
          <a:lstStyle>
            <a:lvl1pPr algn="ctr">
              <a:defRPr sz="1200" noProof="1" dirty="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610600" y="6350000"/>
            <a:ext cx="2700338" cy="315913"/>
          </a:xfrm>
          <a:prstGeom prst="rect">
            <a:avLst/>
          </a:prstGeom>
        </p:spPr>
        <p:txBody>
          <a:bodyPr vert="horz" lIns="91440" tIns="45720" rIns="91440" bIns="45720" rtlCol="0" anchor="ctr">
            <a:normAutofit/>
          </a:bodyPr>
          <a:lstStyle>
            <a:lvl1pPr algn="r">
              <a:defRPr sz="1200" noProof="1" smtClean="0">
                <a:solidFill>
                  <a:schemeClr val="tx1">
                    <a:tint val="75000"/>
                  </a:schemeClr>
                </a:solidFill>
                <a:ea typeface="微软雅黑" panose="020B0503020204020204" charset="-122"/>
              </a:defRPr>
            </a:lvl1pPr>
          </a:lstStyle>
          <a:p>
            <a:fld id="{0F9045BA-9AC9-4435-A9A0-D822685BA71C}" type="slidenum">
              <a:rPr lang="zh-CN" altLang="en-US" smtClean="0"/>
              <a:t>‹#›</a:t>
            </a:fld>
            <a:endParaRPr lang="zh-CN" altLang="en-US"/>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fontAlgn="base" hangingPunct="1">
        <a:spcBef>
          <a:spcPct val="0"/>
        </a:spcBef>
        <a:spcAft>
          <a:spcPct val="0"/>
        </a:spcAft>
        <a:defRPr sz="2400" b="1" kern="1200" spc="200">
          <a:solidFill>
            <a:schemeClr val="tx1"/>
          </a:solidFill>
          <a:latin typeface="微软雅黑" panose="020B0503020204020204" charset="-122"/>
          <a:ea typeface="微软雅黑" panose="020B0503020204020204" charset="-122"/>
          <a:cs typeface="+mj-cs"/>
        </a:defRPr>
      </a:lvl1pPr>
      <a:lvl2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2400" b="1">
          <a:solidFill>
            <a:schemeClr val="tx1"/>
          </a:solidFill>
          <a:latin typeface="微软雅黑" panose="020B0503020204020204" charset="-122"/>
          <a:ea typeface="微软雅黑" panose="020B0503020204020204" charset="-122"/>
        </a:defRPr>
      </a:lvl9pPr>
    </p:titleStyle>
    <p:body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charset="-122"/>
          <a:ea typeface="微软雅黑" panose="020B0503020204020204" charset="-122"/>
          <a:cs typeface="+mn-cs"/>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panose="020B0503020204020204" charset="-122"/>
          <a:cs typeface="+mn-cs"/>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panose="020B0503020204020204" charset="-122"/>
          <a:cs typeface="+mn-cs"/>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panose="020B0503020204020204" charset="-122"/>
          <a:cs typeface="+mn-cs"/>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slide" Target="slide1.xml"/></Relationships>
</file>

<file path=ppt/slides/_rels/slide5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t>胎膜、羊水及脐带异常</a:t>
            </a:r>
          </a:p>
        </p:txBody>
      </p:sp>
      <p:sp>
        <p:nvSpPr>
          <p:cNvPr id="3" name="副标题 2"/>
          <p:cNvSpPr>
            <a:spLocks noGrp="1"/>
          </p:cNvSpPr>
          <p:nvPr>
            <p:ph type="subTitle" idx="1"/>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2515">
        <p:fade/>
      </p:transition>
    </mc:Choice>
    <mc:Fallback xmlns="">
      <p:transition advTm="2515">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19338" y="908050"/>
            <a:ext cx="8362950" cy="5957888"/>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333834" name="矩形 333833"/>
          <p:cNvSpPr/>
          <p:nvPr/>
        </p:nvSpPr>
        <p:spPr>
          <a:xfrm>
            <a:off x="3071813" y="1773238"/>
            <a:ext cx="7596187" cy="41148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5000"/>
              </a:lnSpc>
              <a:buNone/>
            </a:pPr>
            <a:r>
              <a:rPr lang="en-US" altLang="zh-CN" sz="2000">
                <a:solidFill>
                  <a:schemeClr val="tx1"/>
                </a:solidFill>
                <a:latin typeface="楷体_GB2312" pitchFamily="49" charset="-122"/>
                <a:ea typeface="楷体_GB2312" pitchFamily="49" charset="-122"/>
              </a:rPr>
              <a:t>1</a:t>
            </a:r>
            <a:r>
              <a:rPr lang="zh-CN" altLang="en-US" sz="2000" dirty="0">
                <a:solidFill>
                  <a:schemeClr val="tx1"/>
                </a:solidFill>
                <a:latin typeface="楷体_GB2312" pitchFamily="49" charset="-122"/>
                <a:ea typeface="楷体_GB2312" pitchFamily="49" charset="-122"/>
              </a:rPr>
              <a:t>．胎膜早破的诊断</a:t>
            </a:r>
          </a:p>
          <a:p>
            <a:pPr lvl="0">
              <a:lnSpc>
                <a:spcPct val="135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1</a:t>
            </a:r>
            <a:r>
              <a:rPr lang="zh-CN" altLang="en-US" sz="2000" dirty="0">
                <a:solidFill>
                  <a:schemeClr val="tx1"/>
                </a:solidFill>
                <a:latin typeface="楷体_GB2312" pitchFamily="49" charset="-122"/>
                <a:ea typeface="楷体_GB2312" pitchFamily="49" charset="-122"/>
              </a:rPr>
              <a:t>）阴道窥器检查：见液体自宫颈流出或后穹隆较多的 </a:t>
            </a:r>
          </a:p>
          <a:p>
            <a:pPr lvl="0">
              <a:lnSpc>
                <a:spcPct val="135000"/>
              </a:lnSpc>
              <a:buNone/>
            </a:pPr>
            <a:r>
              <a:rPr lang="zh-CN" altLang="en-US" sz="2000" dirty="0">
                <a:solidFill>
                  <a:schemeClr val="tx1"/>
                </a:solidFill>
                <a:latin typeface="楷体_GB2312" pitchFamily="49" charset="-122"/>
                <a:ea typeface="楷体_GB2312" pitchFamily="49" charset="-122"/>
              </a:rPr>
              <a:t>     积液中见到胎脂样物质是诊断胎膜早破的直接证据。</a:t>
            </a:r>
          </a:p>
          <a:p>
            <a:pPr lvl="0">
              <a:lnSpc>
                <a:spcPct val="135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2</a:t>
            </a:r>
            <a:r>
              <a:rPr lang="zh-CN" altLang="en-US" sz="2000" dirty="0">
                <a:solidFill>
                  <a:schemeClr val="tx1"/>
                </a:solidFill>
                <a:latin typeface="楷体_GB2312" pitchFamily="49" charset="-122"/>
                <a:ea typeface="楷体_GB2312" pitchFamily="49" charset="-122"/>
              </a:rPr>
              <a:t>）阴道液</a:t>
            </a:r>
            <a:r>
              <a:rPr lang="en-US" altLang="zh-CN" sz="2000">
                <a:solidFill>
                  <a:schemeClr val="tx1"/>
                </a:solidFill>
                <a:latin typeface="楷体_GB2312" pitchFamily="49" charset="-122"/>
                <a:ea typeface="楷体_GB2312" pitchFamily="49" charset="-122"/>
              </a:rPr>
              <a:t>pH</a:t>
            </a:r>
            <a:r>
              <a:rPr lang="zh-CN" altLang="en-US" sz="2000" dirty="0">
                <a:solidFill>
                  <a:schemeClr val="tx1"/>
                </a:solidFill>
                <a:latin typeface="楷体_GB2312" pitchFamily="49" charset="-122"/>
                <a:ea typeface="楷体_GB2312" pitchFamily="49" charset="-122"/>
              </a:rPr>
              <a:t>值测定：正常阴道液</a:t>
            </a:r>
            <a:r>
              <a:rPr lang="en-US" altLang="zh-CN" sz="2000">
                <a:solidFill>
                  <a:schemeClr val="tx1"/>
                </a:solidFill>
                <a:latin typeface="楷体_GB2312" pitchFamily="49" charset="-122"/>
                <a:ea typeface="楷体_GB2312" pitchFamily="49" charset="-122"/>
              </a:rPr>
              <a:t>pH</a:t>
            </a:r>
            <a:r>
              <a:rPr lang="zh-CN" altLang="en-US" sz="2000" dirty="0">
                <a:solidFill>
                  <a:schemeClr val="tx1"/>
                </a:solidFill>
                <a:latin typeface="楷体_GB2312" pitchFamily="49" charset="-122"/>
                <a:ea typeface="楷体_GB2312" pitchFamily="49" charset="-122"/>
              </a:rPr>
              <a:t>值为</a:t>
            </a:r>
            <a:r>
              <a:rPr lang="en-US" altLang="zh-CN" sz="2000">
                <a:solidFill>
                  <a:schemeClr val="tx1"/>
                </a:solidFill>
                <a:latin typeface="楷体_GB2312" pitchFamily="49" charset="-122"/>
                <a:ea typeface="楷体_GB2312" pitchFamily="49" charset="-122"/>
              </a:rPr>
              <a:t>4.5</a:t>
            </a:r>
            <a:r>
              <a:rPr lang="zh-CN" altLang="en-US" sz="2000" dirty="0">
                <a:solidFill>
                  <a:schemeClr val="tx1"/>
                </a:solidFill>
                <a:latin typeface="楷体_GB2312" pitchFamily="49" charset="-122"/>
                <a:ea typeface="楷体_GB2312" pitchFamily="49" charset="-122"/>
              </a:rPr>
              <a:t>～</a:t>
            </a:r>
            <a:r>
              <a:rPr lang="en-US" altLang="zh-CN" sz="2000">
                <a:solidFill>
                  <a:schemeClr val="tx1"/>
                </a:solidFill>
                <a:latin typeface="楷体_GB2312" pitchFamily="49" charset="-122"/>
                <a:ea typeface="楷体_GB2312" pitchFamily="49" charset="-122"/>
              </a:rPr>
              <a:t>5.5</a:t>
            </a:r>
            <a:r>
              <a:rPr lang="zh-CN" altLang="en-US" sz="2000" dirty="0">
                <a:solidFill>
                  <a:schemeClr val="tx1"/>
                </a:solidFill>
                <a:latin typeface="楷体_GB2312" pitchFamily="49" charset="-122"/>
                <a:ea typeface="楷体_GB2312" pitchFamily="49" charset="-122"/>
              </a:rPr>
              <a:t>，</a:t>
            </a:r>
            <a:r>
              <a:rPr lang="zh-CN" altLang="en-US" sz="2000" dirty="0">
                <a:solidFill>
                  <a:srgbClr val="FF0000"/>
                </a:solidFill>
                <a:latin typeface="楷体_GB2312" pitchFamily="49" charset="-122"/>
                <a:ea typeface="楷体_GB2312" pitchFamily="49" charset="-122"/>
              </a:rPr>
              <a:t>羊</a:t>
            </a:r>
          </a:p>
          <a:p>
            <a:pPr lvl="0">
              <a:lnSpc>
                <a:spcPct val="135000"/>
              </a:lnSpc>
              <a:buNone/>
            </a:pPr>
            <a:r>
              <a:rPr lang="zh-CN" altLang="en-US" sz="2000" dirty="0">
                <a:solidFill>
                  <a:srgbClr val="FF0000"/>
                </a:solidFill>
                <a:latin typeface="楷体_GB2312" pitchFamily="49" charset="-122"/>
                <a:ea typeface="楷体_GB2312" pitchFamily="49" charset="-122"/>
              </a:rPr>
              <a:t>     水</a:t>
            </a:r>
            <a:r>
              <a:rPr lang="en-US" altLang="zh-CN" sz="2000">
                <a:solidFill>
                  <a:srgbClr val="FF0000"/>
                </a:solidFill>
                <a:latin typeface="楷体_GB2312" pitchFamily="49" charset="-122"/>
                <a:ea typeface="楷体_GB2312" pitchFamily="49" charset="-122"/>
              </a:rPr>
              <a:t>pH</a:t>
            </a:r>
            <a:r>
              <a:rPr lang="zh-CN" altLang="en-US" sz="2000" dirty="0">
                <a:solidFill>
                  <a:srgbClr val="FF0000"/>
                </a:solidFill>
                <a:latin typeface="楷体_GB2312" pitchFamily="49" charset="-122"/>
                <a:ea typeface="楷体_GB2312" pitchFamily="49" charset="-122"/>
              </a:rPr>
              <a:t>值为</a:t>
            </a:r>
            <a:r>
              <a:rPr lang="en-US" altLang="zh-CN" sz="2000">
                <a:solidFill>
                  <a:srgbClr val="FF0000"/>
                </a:solidFill>
                <a:latin typeface="楷体_GB2312" pitchFamily="49" charset="-122"/>
                <a:ea typeface="楷体_GB2312" pitchFamily="49" charset="-122"/>
              </a:rPr>
              <a:t>7.0</a:t>
            </a:r>
            <a:r>
              <a:rPr lang="zh-CN" altLang="en-US" sz="2000" dirty="0">
                <a:solidFill>
                  <a:srgbClr val="FF0000"/>
                </a:solidFill>
                <a:latin typeface="楷体_GB2312" pitchFamily="49" charset="-122"/>
                <a:ea typeface="楷体_GB2312" pitchFamily="49" charset="-122"/>
              </a:rPr>
              <a:t>～</a:t>
            </a:r>
            <a:r>
              <a:rPr lang="en-US" altLang="zh-CN" sz="2000">
                <a:solidFill>
                  <a:srgbClr val="FF0000"/>
                </a:solidFill>
                <a:latin typeface="楷体_GB2312" pitchFamily="49" charset="-122"/>
                <a:ea typeface="楷体_GB2312" pitchFamily="49" charset="-122"/>
              </a:rPr>
              <a:t>7.5</a:t>
            </a:r>
            <a:r>
              <a:rPr lang="zh-CN" altLang="en-US" sz="2000" dirty="0">
                <a:solidFill>
                  <a:schemeClr val="tx1"/>
                </a:solidFill>
                <a:latin typeface="楷体_GB2312" pitchFamily="49" charset="-122"/>
                <a:ea typeface="楷体_GB2312" pitchFamily="49" charset="-122"/>
              </a:rPr>
              <a:t>，如阴道液</a:t>
            </a:r>
            <a:r>
              <a:rPr lang="en-US" altLang="zh-CN" sz="2000">
                <a:solidFill>
                  <a:schemeClr val="tx1"/>
                </a:solidFill>
                <a:latin typeface="楷体_GB2312" pitchFamily="49" charset="-122"/>
                <a:ea typeface="楷体_GB2312" pitchFamily="49" charset="-122"/>
              </a:rPr>
              <a:t>pH</a:t>
            </a:r>
            <a:r>
              <a:rPr lang="zh-CN" altLang="en-US" sz="2000" dirty="0">
                <a:solidFill>
                  <a:schemeClr val="tx1"/>
                </a:solidFill>
                <a:latin typeface="楷体_GB2312" pitchFamily="49" charset="-122"/>
                <a:ea typeface="楷体_GB2312" pitchFamily="49" charset="-122"/>
              </a:rPr>
              <a:t>值＞</a:t>
            </a:r>
            <a:r>
              <a:rPr lang="en-US" altLang="zh-CN" sz="2000">
                <a:solidFill>
                  <a:schemeClr val="tx1"/>
                </a:solidFill>
                <a:latin typeface="楷体_GB2312" pitchFamily="49" charset="-122"/>
                <a:ea typeface="楷体_GB2312" pitchFamily="49" charset="-122"/>
              </a:rPr>
              <a:t>6.5</a:t>
            </a:r>
            <a:r>
              <a:rPr lang="zh-CN" altLang="en-US" sz="2000" dirty="0">
                <a:solidFill>
                  <a:schemeClr val="tx1"/>
                </a:solidFill>
                <a:latin typeface="楷体_GB2312" pitchFamily="49" charset="-122"/>
                <a:ea typeface="楷体_GB2312" pitchFamily="49" charset="-122"/>
              </a:rPr>
              <a:t>，提示胎膜早破</a:t>
            </a:r>
          </a:p>
          <a:p>
            <a:pPr lvl="0">
              <a:lnSpc>
                <a:spcPct val="135000"/>
              </a:lnSpc>
              <a:buNone/>
            </a:pPr>
            <a:r>
              <a:rPr lang="zh-CN" altLang="en-US" sz="2000" dirty="0">
                <a:solidFill>
                  <a:schemeClr val="tx1"/>
                </a:solidFill>
                <a:latin typeface="楷体_GB2312" pitchFamily="49" charset="-122"/>
                <a:ea typeface="楷体_GB2312" pitchFamily="49" charset="-122"/>
              </a:rPr>
              <a:t>     可能性大，诊断正确率可达</a:t>
            </a:r>
            <a:r>
              <a:rPr lang="en-US" altLang="zh-CN" sz="2000">
                <a:solidFill>
                  <a:schemeClr val="tx1"/>
                </a:solidFill>
                <a:latin typeface="楷体_GB2312" pitchFamily="49" charset="-122"/>
                <a:ea typeface="楷体_GB2312" pitchFamily="49" charset="-122"/>
              </a:rPr>
              <a:t>90%</a:t>
            </a:r>
            <a:r>
              <a:rPr lang="zh-CN" altLang="en-US" sz="2000" dirty="0">
                <a:solidFill>
                  <a:schemeClr val="tx1"/>
                </a:solidFill>
                <a:latin typeface="楷体_GB2312" pitchFamily="49" charset="-122"/>
                <a:ea typeface="楷体_GB2312" pitchFamily="49" charset="-122"/>
              </a:rPr>
              <a:t>。若阴道液被血、尿、精</a:t>
            </a:r>
          </a:p>
          <a:p>
            <a:pPr lvl="0">
              <a:lnSpc>
                <a:spcPct val="135000"/>
              </a:lnSpc>
              <a:buNone/>
            </a:pPr>
            <a:r>
              <a:rPr lang="zh-CN" altLang="en-US" sz="2000" dirty="0">
                <a:solidFill>
                  <a:schemeClr val="tx1"/>
                </a:solidFill>
                <a:latin typeface="楷体_GB2312" pitchFamily="49" charset="-122"/>
                <a:ea typeface="楷体_GB2312" pitchFamily="49" charset="-122"/>
              </a:rPr>
              <a:t>     液及细菌性阴道病所致的大量白带污染，可产生假阳性。</a:t>
            </a:r>
          </a:p>
          <a:p>
            <a:pPr lvl="0">
              <a:lnSpc>
                <a:spcPct val="135000"/>
              </a:lnSpc>
              <a:buNone/>
            </a:pPr>
            <a:r>
              <a:rPr lang="zh-CN" altLang="en-US" sz="2000" dirty="0">
                <a:solidFill>
                  <a:schemeClr val="tx1"/>
                </a:solidFill>
                <a:latin typeface="楷体_GB2312" pitchFamily="49" charset="-122"/>
                <a:ea typeface="楷体_GB2312" pitchFamily="49" charset="-122"/>
              </a:rPr>
              <a:t>  </a:t>
            </a:r>
          </a:p>
          <a:p>
            <a:pPr lvl="0">
              <a:lnSpc>
                <a:spcPct val="135000"/>
              </a:lnSpc>
              <a:buNone/>
            </a:pPr>
            <a:r>
              <a:rPr lang="zh-CN" altLang="en-US" sz="2000" dirty="0">
                <a:solidFill>
                  <a:schemeClr val="tx1"/>
                </a:solidFill>
                <a:latin typeface="楷体_GB2312" pitchFamily="49" charset="-122"/>
                <a:ea typeface="楷体_GB2312" pitchFamily="49" charset="-122"/>
              </a:rPr>
              <a:t>    </a:t>
            </a:r>
          </a:p>
        </p:txBody>
      </p:sp>
      <p:grpSp>
        <p:nvGrpSpPr>
          <p:cNvPr id="333843" name="组合 333842"/>
          <p:cNvGrpSpPr/>
          <p:nvPr/>
        </p:nvGrpSpPr>
        <p:grpSpPr>
          <a:xfrm>
            <a:off x="2566988" y="0"/>
            <a:ext cx="3673475" cy="735013"/>
            <a:chOff x="288" y="81"/>
            <a:chExt cx="1957" cy="463"/>
          </a:xfrm>
        </p:grpSpPr>
        <p:sp>
          <p:nvSpPr>
            <p:cNvPr id="333844" name="圆角矩形 333843">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33845" name="圆角矩形 333844"/>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33846" name="任意多边形 333845"/>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33847" name="文本框 333846"/>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33389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3894"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389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389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3897"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33898"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333899"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333900" name="流程图: 终止 36">
            <a:hlinkClick r:id="" action="ppaction://noaction"/>
          </p:cNvPr>
          <p:cNvSpPr/>
          <p:nvPr/>
        </p:nvSpPr>
        <p:spPr>
          <a:xfrm>
            <a:off x="1703388" y="3716338"/>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333901"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333902" name="组合 333901"/>
          <p:cNvGrpSpPr/>
          <p:nvPr/>
        </p:nvGrpSpPr>
        <p:grpSpPr>
          <a:xfrm>
            <a:off x="1703388" y="2852738"/>
            <a:ext cx="863600" cy="706438"/>
            <a:chOff x="113" y="2024"/>
            <a:chExt cx="544" cy="445"/>
          </a:xfrm>
        </p:grpSpPr>
        <p:sp>
          <p:nvSpPr>
            <p:cNvPr id="333903"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333904" name="文本框 333903">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333905"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Tree>
  </p:cSld>
  <p:clrMapOvr>
    <a:masterClrMapping/>
  </p:clrMapOvr>
  <p:transition advTm="74085"/>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274253" y="914400"/>
            <a:ext cx="8362950" cy="5957888"/>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334858" name="矩形 334857"/>
          <p:cNvSpPr/>
          <p:nvPr/>
        </p:nvSpPr>
        <p:spPr>
          <a:xfrm>
            <a:off x="2927350" y="1700213"/>
            <a:ext cx="7056438" cy="41148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buNone/>
            </a:pPr>
            <a:r>
              <a:rPr lang="en-US" altLang="zh-CN" sz="2400">
                <a:solidFill>
                  <a:schemeClr val="tx1"/>
                </a:solidFill>
                <a:latin typeface="楷体_GB2312" pitchFamily="49" charset="-122"/>
                <a:ea typeface="楷体_GB2312" pitchFamily="49" charset="-122"/>
              </a:rPr>
              <a:t>  1</a:t>
            </a:r>
            <a:r>
              <a:rPr lang="zh-CN" altLang="en-US" sz="2400" dirty="0">
                <a:solidFill>
                  <a:schemeClr val="tx1"/>
                </a:solidFill>
                <a:latin typeface="楷体_GB2312" pitchFamily="49" charset="-122"/>
                <a:ea typeface="楷体_GB2312" pitchFamily="49" charset="-122"/>
              </a:rPr>
              <a:t>．胎膜早破的诊断</a:t>
            </a:r>
          </a:p>
          <a:p>
            <a:pPr lvl="0">
              <a:lnSpc>
                <a:spcPct val="135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3</a:t>
            </a:r>
            <a:r>
              <a:rPr lang="zh-CN" altLang="en-US" sz="2000" dirty="0">
                <a:solidFill>
                  <a:schemeClr val="tx1"/>
                </a:solidFill>
                <a:latin typeface="楷体_GB2312" pitchFamily="49" charset="-122"/>
                <a:ea typeface="楷体_GB2312" pitchFamily="49" charset="-122"/>
              </a:rPr>
              <a:t>）阴道液涂片检查：</a:t>
            </a:r>
            <a:endParaRPr lang="zh-CN" altLang="en-US" sz="2000" dirty="0">
              <a:solidFill>
                <a:schemeClr val="tx1"/>
              </a:solidFill>
              <a:ea typeface="楷体_GB2312" pitchFamily="49" charset="-122"/>
            </a:endParaRPr>
          </a:p>
          <a:p>
            <a:pPr lvl="0">
              <a:lnSpc>
                <a:spcPct val="135000"/>
              </a:lnSpc>
              <a:buNone/>
            </a:pPr>
            <a:r>
              <a:rPr lang="zh-CN" altLang="en-US" sz="2000" dirty="0">
                <a:solidFill>
                  <a:schemeClr val="tx1"/>
                </a:solidFill>
                <a:ea typeface="楷体_GB2312" pitchFamily="49" charset="-122"/>
              </a:rPr>
              <a:t>        ① </a:t>
            </a:r>
            <a:r>
              <a:rPr lang="zh-CN" altLang="en-US" sz="2000" dirty="0">
                <a:solidFill>
                  <a:schemeClr val="tx1"/>
                </a:solidFill>
                <a:latin typeface="楷体_GB2312" pitchFamily="49" charset="-122"/>
                <a:ea typeface="楷体_GB2312" pitchFamily="49" charset="-122"/>
              </a:rPr>
              <a:t>取阴道后穹隆积液于干净玻片上，显微镜下见到羊齿         </a:t>
            </a:r>
          </a:p>
          <a:p>
            <a:pPr lvl="0">
              <a:lnSpc>
                <a:spcPct val="135000"/>
              </a:lnSpc>
              <a:buNone/>
            </a:pPr>
            <a:r>
              <a:rPr lang="zh-CN" altLang="en-US" sz="2000" dirty="0">
                <a:solidFill>
                  <a:schemeClr val="tx1"/>
                </a:solidFill>
                <a:latin typeface="楷体_GB2312" pitchFamily="49" charset="-122"/>
                <a:ea typeface="楷体_GB2312" pitchFamily="49" charset="-122"/>
              </a:rPr>
              <a:t>       植物叶状结晶为羊水。诊断正确率可达</a:t>
            </a:r>
            <a:r>
              <a:rPr lang="en-US" altLang="zh-CN" sz="2000">
                <a:solidFill>
                  <a:schemeClr val="tx1"/>
                </a:solidFill>
                <a:latin typeface="楷体_GB2312" pitchFamily="49" charset="-122"/>
                <a:ea typeface="楷体_GB2312" pitchFamily="49" charset="-122"/>
              </a:rPr>
              <a:t>95%</a:t>
            </a:r>
            <a:r>
              <a:rPr lang="zh-CN" altLang="en-US" sz="2000" dirty="0">
                <a:solidFill>
                  <a:schemeClr val="tx1"/>
                </a:solidFill>
                <a:latin typeface="楷体_GB2312" pitchFamily="49" charset="-122"/>
                <a:ea typeface="楷体_GB2312" pitchFamily="49" charset="-122"/>
              </a:rPr>
              <a:t>。</a:t>
            </a:r>
          </a:p>
          <a:p>
            <a:pPr lvl="0">
              <a:lnSpc>
                <a:spcPct val="135000"/>
              </a:lnSpc>
              <a:buNone/>
            </a:pPr>
            <a:r>
              <a:rPr lang="zh-CN" altLang="en-US" sz="2000" dirty="0">
                <a:solidFill>
                  <a:schemeClr val="tx1"/>
                </a:solidFill>
                <a:ea typeface="楷体_GB2312" pitchFamily="49" charset="-122"/>
              </a:rPr>
              <a:t>        ② </a:t>
            </a:r>
            <a:r>
              <a:rPr lang="zh-CN" altLang="en-US" sz="2000" dirty="0">
                <a:solidFill>
                  <a:schemeClr val="tx1"/>
                </a:solidFill>
                <a:latin typeface="楷体_GB2312" pitchFamily="49" charset="-122"/>
                <a:ea typeface="楷体_GB2312" pitchFamily="49" charset="-122"/>
              </a:rPr>
              <a:t>如阴道液涂片用</a:t>
            </a:r>
            <a:r>
              <a:rPr lang="en-US" altLang="zh-CN" sz="2000">
                <a:solidFill>
                  <a:schemeClr val="tx1"/>
                </a:solidFill>
                <a:latin typeface="楷体_GB2312" pitchFamily="49" charset="-122"/>
                <a:ea typeface="楷体_GB2312" pitchFamily="49" charset="-122"/>
              </a:rPr>
              <a:t>0.5%</a:t>
            </a:r>
            <a:r>
              <a:rPr lang="zh-CN" altLang="en-US" sz="2000" dirty="0">
                <a:solidFill>
                  <a:schemeClr val="tx1"/>
                </a:solidFill>
                <a:latin typeface="楷体_GB2312" pitchFamily="49" charset="-122"/>
                <a:ea typeface="楷体_GB2312" pitchFamily="49" charset="-122"/>
              </a:rPr>
              <a:t>硫酸尼罗蓝染色，镜下可见桔黄 </a:t>
            </a:r>
          </a:p>
          <a:p>
            <a:pPr lvl="0">
              <a:lnSpc>
                <a:spcPct val="135000"/>
              </a:lnSpc>
              <a:buNone/>
            </a:pPr>
            <a:r>
              <a:rPr lang="zh-CN" altLang="en-US" sz="2000" dirty="0">
                <a:solidFill>
                  <a:schemeClr val="tx1"/>
                </a:solidFill>
                <a:latin typeface="楷体_GB2312" pitchFamily="49" charset="-122"/>
                <a:ea typeface="楷体_GB2312" pitchFamily="49" charset="-122"/>
              </a:rPr>
              <a:t>       色胎儿上皮细胞； </a:t>
            </a:r>
          </a:p>
          <a:p>
            <a:pPr lvl="0">
              <a:lnSpc>
                <a:spcPct val="130000"/>
              </a:lnSpc>
              <a:buNone/>
            </a:pPr>
            <a:r>
              <a:rPr lang="zh-CN" altLang="en-US" sz="2000" dirty="0">
                <a:solidFill>
                  <a:schemeClr val="tx1"/>
                </a:solidFill>
                <a:ea typeface="楷体_GB2312" pitchFamily="49" charset="-122"/>
              </a:rPr>
              <a:t>         ③ </a:t>
            </a:r>
            <a:r>
              <a:rPr lang="zh-CN" altLang="en-US" sz="2000" dirty="0">
                <a:solidFill>
                  <a:schemeClr val="tx1"/>
                </a:solidFill>
                <a:latin typeface="楷体_GB2312" pitchFamily="49" charset="-122"/>
                <a:ea typeface="楷体_GB2312" pitchFamily="49" charset="-122"/>
              </a:rPr>
              <a:t>若用苏丹</a:t>
            </a:r>
            <a:r>
              <a:rPr lang="en-US" altLang="zh-CN" sz="2000">
                <a:solidFill>
                  <a:schemeClr val="tx1"/>
                </a:solidFill>
                <a:latin typeface="楷体_GB2312" pitchFamily="49" charset="-122"/>
                <a:ea typeface="楷体_GB2312" pitchFamily="49" charset="-122"/>
              </a:rPr>
              <a:t>Ⅲ</a:t>
            </a:r>
            <a:r>
              <a:rPr lang="zh-CN" altLang="en-US" sz="2000" dirty="0">
                <a:solidFill>
                  <a:schemeClr val="tx1"/>
                </a:solidFill>
                <a:latin typeface="楷体_GB2312" pitchFamily="49" charset="-122"/>
                <a:ea typeface="楷体_GB2312" pitchFamily="49" charset="-122"/>
              </a:rPr>
              <a:t>染色，可见黄色脂肪小粒，确定为羊水。</a:t>
            </a:r>
          </a:p>
        </p:txBody>
      </p:sp>
      <p:grpSp>
        <p:nvGrpSpPr>
          <p:cNvPr id="334866" name="组合 334865"/>
          <p:cNvGrpSpPr/>
          <p:nvPr/>
        </p:nvGrpSpPr>
        <p:grpSpPr>
          <a:xfrm>
            <a:off x="2566988" y="0"/>
            <a:ext cx="3673475" cy="735013"/>
            <a:chOff x="288" y="81"/>
            <a:chExt cx="1957" cy="463"/>
          </a:xfrm>
        </p:grpSpPr>
        <p:sp>
          <p:nvSpPr>
            <p:cNvPr id="334867" name="圆角矩形 334866">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34868" name="圆角矩形 334867"/>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34869" name="任意多边形 334868"/>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34870" name="文本框 334869"/>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33490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490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490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490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4904"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34905"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334906"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334907" name="流程图: 终止 36">
            <a:hlinkClick r:id="" action="ppaction://noaction"/>
          </p:cNvPr>
          <p:cNvSpPr/>
          <p:nvPr/>
        </p:nvSpPr>
        <p:spPr>
          <a:xfrm>
            <a:off x="1703388" y="3716338"/>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334908"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334909" name="组合 334908"/>
          <p:cNvGrpSpPr/>
          <p:nvPr/>
        </p:nvGrpSpPr>
        <p:grpSpPr>
          <a:xfrm>
            <a:off x="1703388" y="2852738"/>
            <a:ext cx="863600" cy="706438"/>
            <a:chOff x="113" y="2024"/>
            <a:chExt cx="544" cy="445"/>
          </a:xfrm>
        </p:grpSpPr>
        <p:sp>
          <p:nvSpPr>
            <p:cNvPr id="334910"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334911" name="文本框 334910">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334912"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Tree>
  </p:cSld>
  <p:clrMapOvr>
    <a:masterClrMapping/>
  </p:clrMapOvr>
  <p:transition advTm="858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288540" y="909638"/>
            <a:ext cx="8362950" cy="5957888"/>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grpSp>
        <p:nvGrpSpPr>
          <p:cNvPr id="943107" name="组合 943106"/>
          <p:cNvGrpSpPr/>
          <p:nvPr/>
        </p:nvGrpSpPr>
        <p:grpSpPr>
          <a:xfrm>
            <a:off x="2566988" y="0"/>
            <a:ext cx="3673475" cy="735013"/>
            <a:chOff x="288" y="81"/>
            <a:chExt cx="1957" cy="463"/>
          </a:xfrm>
        </p:grpSpPr>
        <p:sp>
          <p:nvSpPr>
            <p:cNvPr id="943108" name="圆角矩形 943107">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943109" name="圆角矩形 943108"/>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943110" name="任意多边形 943109"/>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943111" name="文本框 943110"/>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943122" name="矩形 943121"/>
          <p:cNvSpPr/>
          <p:nvPr/>
        </p:nvSpPr>
        <p:spPr>
          <a:xfrm>
            <a:off x="2963863" y="1196975"/>
            <a:ext cx="7812087" cy="1439863"/>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en-US" altLang="zh-CN" sz="2400">
                <a:solidFill>
                  <a:schemeClr val="tx1"/>
                </a:solidFill>
                <a:latin typeface="楷体_GB2312" pitchFamily="49" charset="-122"/>
                <a:ea typeface="楷体_GB2312" pitchFamily="49" charset="-122"/>
              </a:rPr>
              <a:t> 2.</a:t>
            </a:r>
            <a:r>
              <a:rPr lang="zh-CN" altLang="en-US" sz="2400" dirty="0">
                <a:solidFill>
                  <a:schemeClr val="tx1"/>
                </a:solidFill>
                <a:latin typeface="楷体_GB2312" pitchFamily="49" charset="-122"/>
                <a:ea typeface="楷体_GB2312" pitchFamily="49" charset="-122"/>
              </a:rPr>
              <a:t>羊膜腔感染的诊断  </a:t>
            </a:r>
          </a:p>
          <a:p>
            <a:pPr lvl="0">
              <a:lnSpc>
                <a:spcPct val="130000"/>
              </a:lnSpc>
              <a:buNone/>
            </a:pPr>
            <a:r>
              <a:rPr lang="zh-CN" altLang="en-US" sz="2400" dirty="0">
                <a:solidFill>
                  <a:schemeClr val="tx1"/>
                </a:solidFill>
                <a:latin typeface="楷体_GB2312" pitchFamily="49" charset="-122"/>
                <a:ea typeface="楷体_GB2312" pitchFamily="49" charset="-122"/>
              </a:rPr>
              <a:t>  （</a:t>
            </a:r>
            <a:r>
              <a:rPr lang="en-US" altLang="zh-CN" sz="2400">
                <a:solidFill>
                  <a:schemeClr val="tx1"/>
                </a:solidFill>
                <a:latin typeface="楷体_GB2312" pitchFamily="49" charset="-122"/>
                <a:ea typeface="楷体_GB2312" pitchFamily="49" charset="-122"/>
              </a:rPr>
              <a:t>1</a:t>
            </a:r>
            <a:r>
              <a:rPr lang="zh-CN" altLang="en-US" sz="2400" dirty="0">
                <a:solidFill>
                  <a:schemeClr val="tx1"/>
                </a:solidFill>
                <a:latin typeface="楷体_GB2312" pitchFamily="49" charset="-122"/>
                <a:ea typeface="楷体_GB2312" pitchFamily="49" charset="-122"/>
              </a:rPr>
              <a:t>）经腹羊膜腔穿刺检查</a:t>
            </a:r>
            <a:endParaRPr lang="en-US" altLang="zh-CN" sz="2400">
              <a:solidFill>
                <a:schemeClr val="tx1"/>
              </a:solidFill>
              <a:latin typeface="楷体_GB2312" pitchFamily="49" charset="-122"/>
              <a:ea typeface="楷体_GB2312" pitchFamily="49" charset="-122"/>
            </a:endParaRPr>
          </a:p>
          <a:p>
            <a:pPr lvl="0">
              <a:lnSpc>
                <a:spcPct val="120000"/>
              </a:lnSpc>
            </a:pPr>
            <a:endParaRPr lang="zh-CN" altLang="en-US" sz="2400" dirty="0">
              <a:solidFill>
                <a:schemeClr val="tx1"/>
              </a:solidFill>
              <a:latin typeface="楷体_GB2312" pitchFamily="49" charset="-122"/>
              <a:ea typeface="楷体_GB2312" pitchFamily="49" charset="-122"/>
            </a:endParaRPr>
          </a:p>
        </p:txBody>
      </p:sp>
      <p:sp>
        <p:nvSpPr>
          <p:cNvPr id="943124" name="右箭头 943123"/>
          <p:cNvSpPr/>
          <p:nvPr/>
        </p:nvSpPr>
        <p:spPr>
          <a:xfrm rot="3085463">
            <a:off x="6137275" y="5457825"/>
            <a:ext cx="665163" cy="239713"/>
          </a:xfrm>
          <a:prstGeom prst="rightArrow">
            <a:avLst>
              <a:gd name="adj1" fmla="val 35166"/>
              <a:gd name="adj2" fmla="val 112367"/>
            </a:avLst>
          </a:prstGeom>
          <a:solidFill>
            <a:schemeClr val="accent1"/>
          </a:solidFill>
          <a:ln w="0">
            <a:noFill/>
          </a:ln>
        </p:spPr>
        <p:txBody>
          <a:bodyPr/>
          <a:lstStyle/>
          <a:p>
            <a:endParaRPr lang="zh-CN" altLang="en-US"/>
          </a:p>
        </p:txBody>
      </p:sp>
      <p:sp>
        <p:nvSpPr>
          <p:cNvPr id="943125" name="右箭头 943124"/>
          <p:cNvSpPr/>
          <p:nvPr/>
        </p:nvSpPr>
        <p:spPr>
          <a:xfrm rot="16200000">
            <a:off x="5597525" y="3584575"/>
            <a:ext cx="665163" cy="239713"/>
          </a:xfrm>
          <a:prstGeom prst="rightArrow">
            <a:avLst>
              <a:gd name="adj1" fmla="val 35166"/>
              <a:gd name="adj2" fmla="val 112367"/>
            </a:avLst>
          </a:prstGeom>
          <a:solidFill>
            <a:schemeClr val="accent1"/>
          </a:solidFill>
          <a:ln w="0">
            <a:noFill/>
          </a:ln>
        </p:spPr>
        <p:txBody>
          <a:bodyPr/>
          <a:lstStyle/>
          <a:p>
            <a:endParaRPr lang="zh-CN" altLang="en-US"/>
          </a:p>
        </p:txBody>
      </p:sp>
      <p:sp>
        <p:nvSpPr>
          <p:cNvPr id="943126" name="右箭头 943125"/>
          <p:cNvSpPr/>
          <p:nvPr/>
        </p:nvSpPr>
        <p:spPr>
          <a:xfrm rot="7535209">
            <a:off x="4938713" y="5395913"/>
            <a:ext cx="663575" cy="239712"/>
          </a:xfrm>
          <a:prstGeom prst="rightArrow">
            <a:avLst>
              <a:gd name="adj1" fmla="val 35166"/>
              <a:gd name="adj2" fmla="val 112100"/>
            </a:avLst>
          </a:prstGeom>
          <a:solidFill>
            <a:schemeClr val="accent1"/>
          </a:solidFill>
          <a:ln w="0">
            <a:noFill/>
          </a:ln>
        </p:spPr>
        <p:txBody>
          <a:bodyPr/>
          <a:lstStyle/>
          <a:p>
            <a:endParaRPr lang="zh-CN" altLang="en-US"/>
          </a:p>
        </p:txBody>
      </p:sp>
      <p:sp>
        <p:nvSpPr>
          <p:cNvPr id="943127" name="右箭头 943126"/>
          <p:cNvSpPr/>
          <p:nvPr/>
        </p:nvSpPr>
        <p:spPr>
          <a:xfrm rot="-722129">
            <a:off x="6589713" y="4338638"/>
            <a:ext cx="658812" cy="242887"/>
          </a:xfrm>
          <a:prstGeom prst="rightArrow">
            <a:avLst>
              <a:gd name="adj1" fmla="val 35166"/>
              <a:gd name="adj2" fmla="val 109840"/>
            </a:avLst>
          </a:prstGeom>
          <a:solidFill>
            <a:schemeClr val="accent1"/>
          </a:solidFill>
          <a:ln w="0">
            <a:noFill/>
          </a:ln>
        </p:spPr>
        <p:txBody>
          <a:bodyPr/>
          <a:lstStyle/>
          <a:p>
            <a:endParaRPr lang="zh-CN" altLang="en-US"/>
          </a:p>
        </p:txBody>
      </p:sp>
      <p:sp>
        <p:nvSpPr>
          <p:cNvPr id="943128" name="右箭头 943127"/>
          <p:cNvSpPr/>
          <p:nvPr/>
        </p:nvSpPr>
        <p:spPr>
          <a:xfrm rot="11330509">
            <a:off x="4552950" y="4338638"/>
            <a:ext cx="717550" cy="242887"/>
          </a:xfrm>
          <a:prstGeom prst="rightArrow">
            <a:avLst>
              <a:gd name="adj1" fmla="val 35166"/>
              <a:gd name="adj2" fmla="val 119633"/>
            </a:avLst>
          </a:prstGeom>
          <a:solidFill>
            <a:schemeClr val="accent1"/>
          </a:solidFill>
          <a:ln w="0">
            <a:noFill/>
          </a:ln>
        </p:spPr>
        <p:txBody>
          <a:bodyPr/>
          <a:lstStyle/>
          <a:p>
            <a:endParaRPr lang="zh-CN" altLang="en-US"/>
          </a:p>
        </p:txBody>
      </p:sp>
      <p:sp>
        <p:nvSpPr>
          <p:cNvPr id="943129" name="椭圆 943128"/>
          <p:cNvSpPr/>
          <p:nvPr/>
        </p:nvSpPr>
        <p:spPr>
          <a:xfrm>
            <a:off x="4356100" y="3128963"/>
            <a:ext cx="3114675" cy="3140075"/>
          </a:xfrm>
          <a:prstGeom prst="ellipse">
            <a:avLst/>
          </a:prstGeom>
          <a:noFill/>
          <a:ln w="38100" cap="flat" cmpd="sng">
            <a:solidFill>
              <a:schemeClr val="bg2"/>
            </a:solidFill>
            <a:prstDash val="solid"/>
            <a:headEnd type="none" w="med" len="med"/>
            <a:tailEnd type="none" w="med" len="med"/>
          </a:ln>
        </p:spPr>
        <p:txBody>
          <a:bodyPr/>
          <a:lstStyle/>
          <a:p>
            <a:endParaRPr lang="zh-CN" altLang="en-US"/>
          </a:p>
        </p:txBody>
      </p:sp>
      <p:sp>
        <p:nvSpPr>
          <p:cNvPr id="943131" name="文本框 943130"/>
          <p:cNvSpPr txBox="1"/>
          <p:nvPr/>
        </p:nvSpPr>
        <p:spPr>
          <a:xfrm>
            <a:off x="4733925" y="2708275"/>
            <a:ext cx="2441575" cy="460375"/>
          </a:xfrm>
          <a:prstGeom prst="rect">
            <a:avLst/>
          </a:prstGeom>
          <a:noFill/>
          <a:ln w="9525">
            <a:noFill/>
          </a:ln>
        </p:spPr>
        <p:txBody>
          <a:bodyPr>
            <a:spAutoFit/>
          </a:bodyPr>
          <a:lstStyle/>
          <a:p>
            <a:pPr eaLnBrk="0" hangingPunct="0">
              <a:lnSpc>
                <a:spcPct val="120000"/>
              </a:lnSpc>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①羊水细菌培养</a:t>
            </a:r>
          </a:p>
        </p:txBody>
      </p:sp>
      <p:sp>
        <p:nvSpPr>
          <p:cNvPr id="943132" name="文本框 943131"/>
          <p:cNvSpPr txBox="1"/>
          <p:nvPr/>
        </p:nvSpPr>
        <p:spPr>
          <a:xfrm rot="-626352">
            <a:off x="7483475" y="3413125"/>
            <a:ext cx="1773238" cy="953135"/>
          </a:xfrm>
          <a:prstGeom prst="rect">
            <a:avLst/>
          </a:prstGeom>
          <a:noFill/>
          <a:ln w="9525">
            <a:noFill/>
          </a:ln>
        </p:spPr>
        <p:txBody>
          <a:bodyPr>
            <a:spAutoFit/>
          </a:bodyPr>
          <a:lstStyle/>
          <a:p>
            <a:pPr algn="l" eaLnBrk="0" hangingPunct="0">
              <a:lnSpc>
                <a:spcPct val="130000"/>
              </a:lnSpc>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⑤羊水涂片</a:t>
            </a:r>
          </a:p>
          <a:p>
            <a:pPr algn="l" eaLnBrk="0" hangingPunct="0">
              <a:lnSpc>
                <a:spcPct val="130000"/>
              </a:lnSpc>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计数白细胞</a:t>
            </a:r>
          </a:p>
        </p:txBody>
      </p:sp>
      <p:sp>
        <p:nvSpPr>
          <p:cNvPr id="943133" name="文本框 943132"/>
          <p:cNvSpPr txBox="1"/>
          <p:nvPr/>
        </p:nvSpPr>
        <p:spPr>
          <a:xfrm>
            <a:off x="7069138" y="5589588"/>
            <a:ext cx="2051050" cy="891540"/>
          </a:xfrm>
          <a:prstGeom prst="rect">
            <a:avLst/>
          </a:prstGeom>
          <a:noFill/>
          <a:ln w="9525">
            <a:noFill/>
          </a:ln>
        </p:spPr>
        <p:txBody>
          <a:bodyPr>
            <a:spAutoFit/>
          </a:bodyPr>
          <a:lstStyle/>
          <a:p>
            <a:pPr algn="l" eaLnBrk="0" hangingPunct="0">
              <a:lnSpc>
                <a:spcPct val="120000"/>
              </a:lnSpc>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④羊水葡萄糖</a:t>
            </a:r>
          </a:p>
          <a:p>
            <a:pPr algn="l" eaLnBrk="0" hangingPunct="0">
              <a:lnSpc>
                <a:spcPct val="120000"/>
              </a:lnSpc>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    定量检测</a:t>
            </a:r>
          </a:p>
        </p:txBody>
      </p:sp>
      <p:sp>
        <p:nvSpPr>
          <p:cNvPr id="943134" name="文本框 943133"/>
          <p:cNvSpPr txBox="1"/>
          <p:nvPr/>
        </p:nvSpPr>
        <p:spPr>
          <a:xfrm>
            <a:off x="2927350" y="5805488"/>
            <a:ext cx="2208213" cy="706755"/>
          </a:xfrm>
          <a:prstGeom prst="rect">
            <a:avLst/>
          </a:prstGeom>
          <a:noFill/>
          <a:ln w="9525">
            <a:noFill/>
          </a:ln>
        </p:spPr>
        <p:txBody>
          <a:bodyPr>
            <a:spAutoFit/>
          </a:bodyPr>
          <a:lstStyle/>
          <a:p>
            <a:pPr eaLnBrk="0" hangingPunct="0"/>
            <a:r>
              <a:rPr lang="zh-CN" altLang="en-US" sz="2000" b="1" dirty="0">
                <a:latin typeface="Times New Roman" panose="02020603050405020304" pitchFamily="18" charset="0"/>
                <a:ea typeface="楷体_GB2312" pitchFamily="49" charset="-122"/>
              </a:rPr>
              <a:t>③羊水涂片革兰</a:t>
            </a:r>
          </a:p>
          <a:p>
            <a:pPr eaLnBrk="0" hangingPunct="0"/>
            <a:r>
              <a:rPr lang="zh-CN" altLang="en-US" sz="2000" b="1" dirty="0">
                <a:latin typeface="Times New Roman" panose="02020603050405020304" pitchFamily="18" charset="0"/>
                <a:ea typeface="楷体_GB2312" pitchFamily="49" charset="-122"/>
              </a:rPr>
              <a:t>染色检查</a:t>
            </a:r>
            <a:endParaRPr lang="en-US" altLang="zh-CN" sz="2000" b="1">
              <a:latin typeface="Times New Roman" panose="02020603050405020304" pitchFamily="18" charset="0"/>
              <a:ea typeface="楷体_GB2312" pitchFamily="49" charset="-122"/>
            </a:endParaRPr>
          </a:p>
        </p:txBody>
      </p:sp>
      <p:sp>
        <p:nvSpPr>
          <p:cNvPr id="943135" name="椭圆 943134"/>
          <p:cNvSpPr/>
          <p:nvPr/>
        </p:nvSpPr>
        <p:spPr>
          <a:xfrm>
            <a:off x="4311650" y="4278313"/>
            <a:ext cx="254000" cy="255587"/>
          </a:xfrm>
          <a:prstGeom prst="ellipse">
            <a:avLst/>
          </a:prstGeom>
          <a:gradFill rotWithShape="1">
            <a:gsLst>
              <a:gs pos="0">
                <a:schemeClr val="accent2">
                  <a:gamma/>
                  <a:tint val="48627"/>
                  <a:invGamma/>
                </a:schemeClr>
              </a:gs>
              <a:gs pos="100000">
                <a:schemeClr val="accent2"/>
              </a:gs>
            </a:gsLst>
            <a:path path="shape">
              <a:fillToRect l="50000" t="50000" r="50000" b="50000"/>
            </a:path>
            <a:tileRect/>
          </a:gradFill>
          <a:ln w="9525">
            <a:noFill/>
          </a:ln>
        </p:spPr>
        <p:txBody>
          <a:bodyPr/>
          <a:lstStyle/>
          <a:p>
            <a:endParaRPr lang="zh-CN" altLang="en-US"/>
          </a:p>
        </p:txBody>
      </p:sp>
      <p:sp>
        <p:nvSpPr>
          <p:cNvPr id="943136" name="椭圆 943135"/>
          <p:cNvSpPr/>
          <p:nvPr/>
        </p:nvSpPr>
        <p:spPr>
          <a:xfrm>
            <a:off x="5810250" y="3071813"/>
            <a:ext cx="254000" cy="255587"/>
          </a:xfrm>
          <a:prstGeom prst="ellipse">
            <a:avLst/>
          </a:prstGeom>
          <a:gradFill rotWithShape="1">
            <a:gsLst>
              <a:gs pos="0">
                <a:schemeClr val="accent2">
                  <a:gamma/>
                  <a:tint val="48627"/>
                  <a:invGamma/>
                </a:schemeClr>
              </a:gs>
              <a:gs pos="100000">
                <a:schemeClr val="accent2"/>
              </a:gs>
            </a:gsLst>
            <a:path path="shape">
              <a:fillToRect l="50000" t="50000" r="50000" b="50000"/>
            </a:path>
            <a:tileRect/>
          </a:gradFill>
          <a:ln w="9525">
            <a:noFill/>
          </a:ln>
        </p:spPr>
        <p:txBody>
          <a:bodyPr/>
          <a:lstStyle/>
          <a:p>
            <a:endParaRPr lang="zh-CN" altLang="en-US"/>
          </a:p>
        </p:txBody>
      </p:sp>
      <p:sp>
        <p:nvSpPr>
          <p:cNvPr id="943138" name="椭圆 943137"/>
          <p:cNvSpPr/>
          <p:nvPr/>
        </p:nvSpPr>
        <p:spPr>
          <a:xfrm>
            <a:off x="4933950" y="5919788"/>
            <a:ext cx="254000" cy="255587"/>
          </a:xfrm>
          <a:prstGeom prst="ellipse">
            <a:avLst/>
          </a:prstGeom>
          <a:gradFill rotWithShape="1">
            <a:gsLst>
              <a:gs pos="0">
                <a:schemeClr val="accent2">
                  <a:gamma/>
                  <a:tint val="48627"/>
                  <a:invGamma/>
                </a:schemeClr>
              </a:gs>
              <a:gs pos="100000">
                <a:schemeClr val="accent2"/>
              </a:gs>
            </a:gsLst>
            <a:path path="shape">
              <a:fillToRect l="50000" t="50000" r="50000" b="50000"/>
            </a:path>
            <a:tileRect/>
          </a:gradFill>
          <a:ln w="9525">
            <a:noFill/>
          </a:ln>
        </p:spPr>
        <p:txBody>
          <a:bodyPr/>
          <a:lstStyle/>
          <a:p>
            <a:endParaRPr lang="zh-CN" altLang="en-US"/>
          </a:p>
        </p:txBody>
      </p:sp>
      <p:sp>
        <p:nvSpPr>
          <p:cNvPr id="943139" name="椭圆 943138"/>
          <p:cNvSpPr/>
          <p:nvPr/>
        </p:nvSpPr>
        <p:spPr>
          <a:xfrm>
            <a:off x="6708775" y="5848350"/>
            <a:ext cx="254000" cy="255588"/>
          </a:xfrm>
          <a:prstGeom prst="ellipse">
            <a:avLst/>
          </a:prstGeom>
          <a:gradFill rotWithShape="1">
            <a:gsLst>
              <a:gs pos="0">
                <a:schemeClr val="accent2">
                  <a:gamma/>
                  <a:tint val="48627"/>
                  <a:invGamma/>
                </a:schemeClr>
              </a:gs>
              <a:gs pos="100000">
                <a:schemeClr val="accent2"/>
              </a:gs>
            </a:gsLst>
            <a:path path="shape">
              <a:fillToRect l="50000" t="50000" r="50000" b="50000"/>
            </a:path>
            <a:tileRect/>
          </a:gradFill>
          <a:ln w="9525">
            <a:noFill/>
          </a:ln>
        </p:spPr>
        <p:txBody>
          <a:bodyPr/>
          <a:lstStyle/>
          <a:p>
            <a:endParaRPr lang="zh-CN" altLang="en-US"/>
          </a:p>
        </p:txBody>
      </p:sp>
      <p:sp>
        <p:nvSpPr>
          <p:cNvPr id="943140" name="椭圆 943139"/>
          <p:cNvSpPr/>
          <p:nvPr/>
        </p:nvSpPr>
        <p:spPr>
          <a:xfrm>
            <a:off x="7248525" y="4157663"/>
            <a:ext cx="254000" cy="255587"/>
          </a:xfrm>
          <a:prstGeom prst="ellipse">
            <a:avLst/>
          </a:prstGeom>
          <a:gradFill rotWithShape="1">
            <a:gsLst>
              <a:gs pos="0">
                <a:schemeClr val="accent2">
                  <a:gamma/>
                  <a:tint val="48627"/>
                  <a:invGamma/>
                </a:schemeClr>
              </a:gs>
              <a:gs pos="100000">
                <a:schemeClr val="accent2"/>
              </a:gs>
            </a:gsLst>
            <a:path path="shape">
              <a:fillToRect l="50000" t="50000" r="50000" b="50000"/>
            </a:path>
            <a:tileRect/>
          </a:gradFill>
          <a:ln w="9525">
            <a:noFill/>
          </a:ln>
        </p:spPr>
        <p:txBody>
          <a:bodyPr/>
          <a:lstStyle/>
          <a:p>
            <a:endParaRPr lang="zh-CN" altLang="en-US"/>
          </a:p>
        </p:txBody>
      </p:sp>
      <p:sp>
        <p:nvSpPr>
          <p:cNvPr id="943141" name="椭圆 943140"/>
          <p:cNvSpPr/>
          <p:nvPr/>
        </p:nvSpPr>
        <p:spPr>
          <a:xfrm>
            <a:off x="5221288" y="3992563"/>
            <a:ext cx="1417637" cy="141605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zh-CN" altLang="en-US"/>
          </a:p>
        </p:txBody>
      </p:sp>
      <p:sp>
        <p:nvSpPr>
          <p:cNvPr id="943142" name="椭圆 943141"/>
          <p:cNvSpPr/>
          <p:nvPr/>
        </p:nvSpPr>
        <p:spPr>
          <a:xfrm>
            <a:off x="5216525" y="3997325"/>
            <a:ext cx="1417638" cy="1414463"/>
          </a:xfrm>
          <a:prstGeom prst="ellipse">
            <a:avLst/>
          </a:prstGeom>
          <a:gradFill rotWithShape="1">
            <a:gsLst>
              <a:gs pos="0">
                <a:schemeClr val="hlink">
                  <a:alpha val="32001"/>
                </a:schemeClr>
              </a:gs>
              <a:gs pos="100000">
                <a:schemeClr val="hlink">
                  <a:gamma/>
                  <a:shade val="0"/>
                  <a:invGamma/>
                  <a:alpha val="89999"/>
                </a:schemeClr>
              </a:gs>
            </a:gsLst>
            <a:lin ang="2700000" scaled="1"/>
            <a:tileRect/>
          </a:gradFill>
          <a:ln w="38100">
            <a:noFill/>
          </a:ln>
        </p:spPr>
        <p:txBody>
          <a:bodyPr/>
          <a:lstStyle/>
          <a:p>
            <a:endParaRPr lang="zh-CN" altLang="en-US"/>
          </a:p>
        </p:txBody>
      </p:sp>
      <p:sp>
        <p:nvSpPr>
          <p:cNvPr id="943143" name="椭圆 943142"/>
          <p:cNvSpPr/>
          <p:nvPr/>
        </p:nvSpPr>
        <p:spPr>
          <a:xfrm>
            <a:off x="5313363" y="4084638"/>
            <a:ext cx="1233487" cy="123031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zh-CN" altLang="en-US"/>
          </a:p>
        </p:txBody>
      </p:sp>
      <p:sp>
        <p:nvSpPr>
          <p:cNvPr id="943144" name="椭圆 943143"/>
          <p:cNvSpPr/>
          <p:nvPr/>
        </p:nvSpPr>
        <p:spPr>
          <a:xfrm>
            <a:off x="5324475" y="4065588"/>
            <a:ext cx="1231900" cy="1230312"/>
          </a:xfrm>
          <a:prstGeom prst="ellipse">
            <a:avLst/>
          </a:prstGeom>
          <a:gradFill rotWithShape="1">
            <a:gsLst>
              <a:gs pos="0">
                <a:schemeClr val="hlink">
                  <a:gamma/>
                  <a:shade val="63529"/>
                  <a:invGamma/>
                </a:schemeClr>
              </a:gs>
              <a:gs pos="100000">
                <a:schemeClr val="hlink">
                  <a:alpha val="0"/>
                </a:schemeClr>
              </a:gs>
            </a:gsLst>
            <a:lin ang="2700000" scaled="1"/>
            <a:tileRect/>
          </a:gradFill>
          <a:ln w="38100">
            <a:noFill/>
          </a:ln>
        </p:spPr>
        <p:txBody>
          <a:bodyPr/>
          <a:lstStyle/>
          <a:p>
            <a:endParaRPr lang="zh-CN" altLang="en-US"/>
          </a:p>
        </p:txBody>
      </p:sp>
      <p:sp>
        <p:nvSpPr>
          <p:cNvPr id="943145" name="椭圆 943144"/>
          <p:cNvSpPr/>
          <p:nvPr/>
        </p:nvSpPr>
        <p:spPr>
          <a:xfrm>
            <a:off x="5375275" y="4146550"/>
            <a:ext cx="1109663" cy="1108075"/>
          </a:xfrm>
          <a:prstGeom prst="ellipse">
            <a:avLst/>
          </a:prstGeom>
          <a:solidFill>
            <a:srgbClr val="333333"/>
          </a:solidFill>
          <a:ln w="38100">
            <a:noFill/>
          </a:ln>
        </p:spPr>
        <p:txBody>
          <a:bodyPr/>
          <a:lstStyle/>
          <a:p>
            <a:endParaRPr lang="zh-CN" altLang="en-US"/>
          </a:p>
        </p:txBody>
      </p:sp>
      <p:grpSp>
        <p:nvGrpSpPr>
          <p:cNvPr id="943146" name="组合 943145"/>
          <p:cNvGrpSpPr/>
          <p:nvPr/>
        </p:nvGrpSpPr>
        <p:grpSpPr>
          <a:xfrm>
            <a:off x="5392738" y="4164013"/>
            <a:ext cx="1074737" cy="1071562"/>
            <a:chOff x="4166" y="1706"/>
            <a:chExt cx="1252" cy="1252"/>
          </a:xfrm>
        </p:grpSpPr>
        <p:sp>
          <p:nvSpPr>
            <p:cNvPr id="943147" name="椭圆 943146"/>
            <p:cNvSpPr/>
            <p:nvPr/>
          </p:nvSpPr>
          <p:spPr>
            <a:xfrm>
              <a:off x="4166" y="1706"/>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943148" name="椭圆 943147"/>
            <p:cNvSpPr/>
            <p:nvPr/>
          </p:nvSpPr>
          <p:spPr>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943149" name="椭圆 943148"/>
            <p:cNvSpPr/>
            <p:nvPr/>
          </p:nvSpPr>
          <p:spPr>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943150" name="椭圆 943149"/>
            <p:cNvSpPr/>
            <p:nvPr/>
          </p:nvSpPr>
          <p:spPr>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sp>
        <p:nvSpPr>
          <p:cNvPr id="943151" name="文本框 943150"/>
          <p:cNvSpPr txBox="1"/>
          <p:nvPr/>
        </p:nvSpPr>
        <p:spPr>
          <a:xfrm>
            <a:off x="5561965" y="4413250"/>
            <a:ext cx="1009650" cy="645160"/>
          </a:xfrm>
          <a:prstGeom prst="rect">
            <a:avLst/>
          </a:prstGeom>
          <a:noFill/>
          <a:ln w="9525">
            <a:noFill/>
          </a:ln>
        </p:spPr>
        <p:txBody>
          <a:bodyPr wrap="square">
            <a:spAutoFit/>
          </a:bodyPr>
          <a:lstStyle/>
          <a:p>
            <a:pPr eaLnBrk="0" hangingPunct="0"/>
            <a:r>
              <a:rPr lang="zh-CN" altLang="en-US" b="1" dirty="0">
                <a:latin typeface="Times New Roman" panose="02020603050405020304" pitchFamily="18" charset="0"/>
                <a:ea typeface="楷体_GB2312" pitchFamily="49" charset="-122"/>
              </a:rPr>
              <a:t>常用</a:t>
            </a:r>
          </a:p>
          <a:p>
            <a:pPr eaLnBrk="0" hangingPunct="0"/>
            <a:r>
              <a:rPr lang="zh-CN" altLang="en-US" b="1" dirty="0">
                <a:latin typeface="Times New Roman" panose="02020603050405020304" pitchFamily="18" charset="0"/>
                <a:ea typeface="楷体_GB2312" pitchFamily="49" charset="-122"/>
              </a:rPr>
              <a:t>方法</a:t>
            </a:r>
            <a:endParaRPr lang="en-US" altLang="zh-CN" b="1">
              <a:latin typeface="Times New Roman" panose="02020603050405020304" pitchFamily="18" charset="0"/>
              <a:ea typeface="楷体_GB2312" pitchFamily="49" charset="-122"/>
            </a:endParaRPr>
          </a:p>
        </p:txBody>
      </p:sp>
      <p:sp>
        <p:nvSpPr>
          <p:cNvPr id="943152" name="文本框 943151"/>
          <p:cNvSpPr txBox="1"/>
          <p:nvPr/>
        </p:nvSpPr>
        <p:spPr>
          <a:xfrm>
            <a:off x="3000375" y="3716338"/>
            <a:ext cx="1384300" cy="1322070"/>
          </a:xfrm>
          <a:prstGeom prst="rect">
            <a:avLst/>
          </a:prstGeom>
          <a:noFill/>
          <a:ln w="9525">
            <a:noFill/>
          </a:ln>
        </p:spPr>
        <p:txBody>
          <a:bodyPr>
            <a:spAutoFit/>
          </a:bodyPr>
          <a:lstStyle/>
          <a:p>
            <a:pPr eaLnBrk="0" hangingPunct="0">
              <a:lnSpc>
                <a:spcPct val="120000"/>
              </a:lnSpc>
              <a:spcBef>
                <a:spcPct val="20000"/>
              </a:spcBef>
              <a:buClr>
                <a:schemeClr val="hlink"/>
              </a:buClr>
              <a:buFont typeface="Wingdings" panose="05000000000000000000" pitchFamily="2" charset="2"/>
              <a:buNone/>
            </a:pPr>
            <a:r>
              <a:rPr lang="zh-CN" altLang="en-US" sz="2000" b="1" dirty="0">
                <a:latin typeface="楷体_GB2312" pitchFamily="49" charset="-122"/>
                <a:ea typeface="楷体_GB2312" pitchFamily="49" charset="-122"/>
              </a:rPr>
              <a:t>②羊水</a:t>
            </a:r>
          </a:p>
          <a:p>
            <a:pPr eaLnBrk="0" hangingPunct="0">
              <a:lnSpc>
                <a:spcPct val="120000"/>
              </a:lnSpc>
              <a:spcBef>
                <a:spcPct val="20000"/>
              </a:spcBef>
              <a:buClr>
                <a:schemeClr val="hlink"/>
              </a:buClr>
              <a:buFont typeface="Wingdings" panose="05000000000000000000" pitchFamily="2" charset="2"/>
              <a:buNone/>
            </a:pPr>
            <a:r>
              <a:rPr lang="zh-CN" altLang="en-US" sz="2000" b="1" dirty="0">
                <a:latin typeface="楷体_GB2312" pitchFamily="49" charset="-122"/>
                <a:ea typeface="楷体_GB2312" pitchFamily="49" charset="-122"/>
              </a:rPr>
              <a:t>测定</a:t>
            </a:r>
            <a:r>
              <a:rPr lang="en-US" altLang="zh-CN" sz="2000" b="1">
                <a:latin typeface="楷体_GB2312" pitchFamily="49" charset="-122"/>
                <a:ea typeface="楷体_GB2312" pitchFamily="49" charset="-122"/>
              </a:rPr>
              <a:t>IL-6</a:t>
            </a:r>
            <a:endParaRPr lang="zh-CN" altLang="en-US" sz="2000" b="1" dirty="0">
              <a:latin typeface="楷体_GB2312" pitchFamily="49" charset="-122"/>
              <a:ea typeface="楷体_GB2312" pitchFamily="49" charset="-122"/>
            </a:endParaRPr>
          </a:p>
          <a:p>
            <a:pPr eaLnBrk="0" hangingPunct="0">
              <a:lnSpc>
                <a:spcPct val="120000"/>
              </a:lnSpc>
              <a:spcBef>
                <a:spcPct val="20000"/>
              </a:spcBef>
              <a:buClr>
                <a:schemeClr val="hlink"/>
              </a:buClr>
              <a:buFont typeface="Wingdings" panose="05000000000000000000" pitchFamily="2" charset="2"/>
              <a:buChar char="v"/>
            </a:pPr>
            <a:endParaRPr lang="en-US" altLang="zh-CN" sz="2000" b="1">
              <a:latin typeface="楷体_GB2312" pitchFamily="49" charset="-122"/>
              <a:ea typeface="楷体_GB2312" pitchFamily="49" charset="-122"/>
            </a:endParaRPr>
          </a:p>
        </p:txBody>
      </p:sp>
      <p:sp>
        <p:nvSpPr>
          <p:cNvPr id="94317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317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317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317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3174"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943175"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943176"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943177" name="流程图: 终止 36">
            <a:hlinkClick r:id="" action="ppaction://noaction"/>
          </p:cNvPr>
          <p:cNvSpPr/>
          <p:nvPr/>
        </p:nvSpPr>
        <p:spPr>
          <a:xfrm>
            <a:off x="1703388" y="3716338"/>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943178"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943179" name="组合 943178"/>
          <p:cNvGrpSpPr/>
          <p:nvPr/>
        </p:nvGrpSpPr>
        <p:grpSpPr>
          <a:xfrm>
            <a:off x="1703388" y="2852738"/>
            <a:ext cx="863600" cy="706438"/>
            <a:chOff x="113" y="2024"/>
            <a:chExt cx="544" cy="445"/>
          </a:xfrm>
        </p:grpSpPr>
        <p:sp>
          <p:nvSpPr>
            <p:cNvPr id="943180"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943181" name="文本框 943180">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943182"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Tree>
  </p:cSld>
  <p:clrMapOvr>
    <a:masterClrMapping/>
  </p:clrMapOvr>
  <p:transition advTm="6689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19338" y="908050"/>
            <a:ext cx="8362950" cy="5957888"/>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337930" name="矩形 337929"/>
          <p:cNvSpPr/>
          <p:nvPr/>
        </p:nvSpPr>
        <p:spPr>
          <a:xfrm>
            <a:off x="3071813" y="1628775"/>
            <a:ext cx="7596187" cy="41148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60000"/>
              </a:lnSpc>
              <a:buNone/>
            </a:pPr>
            <a:r>
              <a:rPr lang="en-US" altLang="zh-CN" sz="2400">
                <a:solidFill>
                  <a:schemeClr val="tx1"/>
                </a:solidFill>
                <a:latin typeface="楷体_GB2312" pitchFamily="49" charset="-122"/>
                <a:ea typeface="楷体_GB2312" pitchFamily="49" charset="-122"/>
              </a:rPr>
              <a:t> 2</a:t>
            </a:r>
            <a:r>
              <a:rPr lang="zh-CN" altLang="en-US" sz="2400" dirty="0">
                <a:solidFill>
                  <a:schemeClr val="tx1"/>
                </a:solidFill>
                <a:latin typeface="楷体_GB2312" pitchFamily="49" charset="-122"/>
                <a:ea typeface="楷体_GB2312" pitchFamily="49" charset="-122"/>
              </a:rPr>
              <a:t>．羊膜腔感染的诊断</a:t>
            </a:r>
          </a:p>
          <a:p>
            <a:pPr lvl="0">
              <a:lnSpc>
                <a:spcPct val="130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1</a:t>
            </a:r>
            <a:r>
              <a:rPr lang="zh-CN" altLang="en-US" sz="2000" dirty="0">
                <a:solidFill>
                  <a:schemeClr val="tx1"/>
                </a:solidFill>
                <a:latin typeface="楷体_GB2312" pitchFamily="49" charset="-122"/>
                <a:ea typeface="楷体_GB2312" pitchFamily="49" charset="-122"/>
              </a:rPr>
              <a:t>）经腹羊膜腔穿刺检查</a:t>
            </a:r>
          </a:p>
          <a:p>
            <a:pPr lvl="0">
              <a:lnSpc>
                <a:spcPct val="130000"/>
              </a:lnSpc>
              <a:buNone/>
            </a:pPr>
            <a:r>
              <a:rPr lang="zh-CN" altLang="en-US" sz="2000" dirty="0">
                <a:solidFill>
                  <a:schemeClr val="tx1"/>
                </a:solidFill>
                <a:ea typeface="楷体_GB2312" pitchFamily="49" charset="-122"/>
              </a:rPr>
              <a:t>      ①  </a:t>
            </a:r>
            <a:r>
              <a:rPr lang="zh-CN" altLang="en-US" sz="2000" dirty="0">
                <a:solidFill>
                  <a:schemeClr val="tx1"/>
                </a:solidFill>
                <a:latin typeface="楷体_GB2312" pitchFamily="49" charset="-122"/>
                <a:ea typeface="楷体_GB2312" pitchFamily="49" charset="-122"/>
              </a:rPr>
              <a:t>羊水细菌培养：是诊断羊膜腔感染的金标准。但该方法费  </a:t>
            </a:r>
          </a:p>
          <a:p>
            <a:pPr lvl="0">
              <a:lnSpc>
                <a:spcPct val="130000"/>
              </a:lnSpc>
              <a:buNone/>
            </a:pPr>
            <a:r>
              <a:rPr lang="zh-CN" altLang="en-US" sz="2000" dirty="0">
                <a:solidFill>
                  <a:schemeClr val="tx1"/>
                </a:solidFill>
                <a:latin typeface="楷体_GB2312" pitchFamily="49" charset="-122"/>
                <a:ea typeface="楷体_GB2312" pitchFamily="49" charset="-122"/>
              </a:rPr>
              <a:t>      时，难以快速诊断。</a:t>
            </a:r>
          </a:p>
          <a:p>
            <a:pPr lvl="0">
              <a:lnSpc>
                <a:spcPct val="130000"/>
              </a:lnSpc>
              <a:buNone/>
            </a:pPr>
            <a:r>
              <a:rPr lang="zh-CN" altLang="en-US" sz="2000" dirty="0">
                <a:solidFill>
                  <a:schemeClr val="tx1"/>
                </a:solidFill>
                <a:ea typeface="楷体_GB2312" pitchFamily="49" charset="-122"/>
              </a:rPr>
              <a:t>      ②  </a:t>
            </a:r>
            <a:r>
              <a:rPr lang="zh-CN" altLang="en-US" sz="2000" dirty="0">
                <a:solidFill>
                  <a:schemeClr val="tx1"/>
                </a:solidFill>
                <a:latin typeface="楷体_GB2312" pitchFamily="49" charset="-122"/>
                <a:ea typeface="楷体_GB2312" pitchFamily="49" charset="-122"/>
              </a:rPr>
              <a:t>羊水白介素</a:t>
            </a:r>
            <a:r>
              <a:rPr lang="en-US" altLang="zh-CN" sz="2000">
                <a:solidFill>
                  <a:schemeClr val="tx1"/>
                </a:solidFill>
                <a:latin typeface="楷体_GB2312" pitchFamily="49" charset="-122"/>
                <a:ea typeface="楷体_GB2312" pitchFamily="49" charset="-122"/>
              </a:rPr>
              <a:t>6</a:t>
            </a:r>
            <a:r>
              <a:rPr lang="zh-CN" altLang="en-US" sz="2000" dirty="0">
                <a:solidFill>
                  <a:schemeClr val="tx1"/>
                </a:solidFill>
                <a:latin typeface="楷体_GB2312" pitchFamily="49" charset="-122"/>
                <a:ea typeface="楷体_GB2312" pitchFamily="49" charset="-122"/>
              </a:rPr>
              <a:t>测定（</a:t>
            </a:r>
            <a:r>
              <a:rPr lang="en-US" altLang="zh-CN" sz="2000">
                <a:solidFill>
                  <a:schemeClr val="tx1"/>
                </a:solidFill>
                <a:latin typeface="楷体_GB2312" pitchFamily="49" charset="-122"/>
                <a:ea typeface="楷体_GB2312" pitchFamily="49" charset="-122"/>
              </a:rPr>
              <a:t>interleukin-6</a:t>
            </a:r>
            <a:r>
              <a:rPr lang="zh-CN" altLang="en-US" sz="2000" dirty="0">
                <a:solidFill>
                  <a:schemeClr val="tx1"/>
                </a:solidFill>
                <a:latin typeface="楷体_GB2312" pitchFamily="49" charset="-122"/>
                <a:ea typeface="楷体_GB2312" pitchFamily="49" charset="-122"/>
              </a:rPr>
              <a:t>，</a:t>
            </a:r>
            <a:r>
              <a:rPr lang="en-US" altLang="zh-CN" sz="2000">
                <a:solidFill>
                  <a:schemeClr val="tx1"/>
                </a:solidFill>
                <a:latin typeface="楷体_GB2312" pitchFamily="49" charset="-122"/>
                <a:ea typeface="楷体_GB2312" pitchFamily="49" charset="-122"/>
              </a:rPr>
              <a:t>IL-6</a:t>
            </a:r>
            <a:r>
              <a:rPr lang="zh-CN" altLang="en-US" sz="2000" dirty="0">
                <a:solidFill>
                  <a:schemeClr val="tx1"/>
                </a:solidFill>
                <a:latin typeface="楷体_GB2312" pitchFamily="49" charset="-122"/>
                <a:ea typeface="楷体_GB2312" pitchFamily="49" charset="-122"/>
              </a:rPr>
              <a:t>）： 如羊水中</a:t>
            </a:r>
          </a:p>
          <a:p>
            <a:pPr lvl="0">
              <a:lnSpc>
                <a:spcPct val="130000"/>
              </a:lnSpc>
              <a:buNone/>
            </a:pPr>
            <a:r>
              <a:rPr lang="en-US" altLang="zh-CN" sz="2000">
                <a:solidFill>
                  <a:schemeClr val="tx1"/>
                </a:solidFill>
                <a:latin typeface="楷体_GB2312" pitchFamily="49" charset="-122"/>
                <a:ea typeface="楷体_GB2312" pitchFamily="49" charset="-122"/>
              </a:rPr>
              <a:t>      IL-6≥7.9ng/ml</a:t>
            </a:r>
            <a:r>
              <a:rPr lang="zh-CN" altLang="en-US" sz="2000" dirty="0">
                <a:solidFill>
                  <a:schemeClr val="tx1"/>
                </a:solidFill>
                <a:latin typeface="楷体_GB2312" pitchFamily="49" charset="-122"/>
                <a:ea typeface="楷体_GB2312" pitchFamily="49" charset="-122"/>
              </a:rPr>
              <a:t>，提示急性绒毛膜羊膜炎。该方法敏感性</a:t>
            </a:r>
          </a:p>
          <a:p>
            <a:pPr lvl="0">
              <a:lnSpc>
                <a:spcPct val="130000"/>
              </a:lnSpc>
              <a:buNone/>
            </a:pPr>
            <a:r>
              <a:rPr lang="zh-CN" altLang="en-US" sz="2000" dirty="0">
                <a:solidFill>
                  <a:schemeClr val="tx1"/>
                </a:solidFill>
                <a:latin typeface="楷体_GB2312" pitchFamily="49" charset="-122"/>
                <a:ea typeface="楷体_GB2312" pitchFamily="49" charset="-122"/>
              </a:rPr>
              <a:t>      较高，对预测新生儿性并发症如肺炎、败血症等有帮助。       </a:t>
            </a:r>
          </a:p>
        </p:txBody>
      </p:sp>
      <p:grpSp>
        <p:nvGrpSpPr>
          <p:cNvPr id="337939" name="组合 337938"/>
          <p:cNvGrpSpPr/>
          <p:nvPr/>
        </p:nvGrpSpPr>
        <p:grpSpPr>
          <a:xfrm>
            <a:off x="2566988" y="0"/>
            <a:ext cx="3673475" cy="735013"/>
            <a:chOff x="288" y="81"/>
            <a:chExt cx="1957" cy="463"/>
          </a:xfrm>
        </p:grpSpPr>
        <p:sp>
          <p:nvSpPr>
            <p:cNvPr id="337940" name="圆角矩形 337939">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37941" name="圆角矩形 337940"/>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37942" name="任意多边形 337941"/>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37943" name="文本框 337942"/>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33797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797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797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7974"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7975"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37976"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337977"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337978" name="流程图: 终止 36">
            <a:hlinkClick r:id="" action="ppaction://noaction"/>
          </p:cNvPr>
          <p:cNvSpPr/>
          <p:nvPr/>
        </p:nvSpPr>
        <p:spPr>
          <a:xfrm>
            <a:off x="1703388" y="3716338"/>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337979"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337980" name="组合 337979"/>
          <p:cNvGrpSpPr/>
          <p:nvPr/>
        </p:nvGrpSpPr>
        <p:grpSpPr>
          <a:xfrm>
            <a:off x="1703388" y="2852738"/>
            <a:ext cx="863600" cy="706438"/>
            <a:chOff x="113" y="2024"/>
            <a:chExt cx="544" cy="445"/>
          </a:xfrm>
        </p:grpSpPr>
        <p:sp>
          <p:nvSpPr>
            <p:cNvPr id="337981"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337982" name="文本框 337981">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337983"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
        <p:nvSpPr>
          <p:cNvPr id="337984" name="矩形 337983"/>
          <p:cNvSpPr/>
          <p:nvPr/>
        </p:nvSpPr>
        <p:spPr>
          <a:xfrm>
            <a:off x="7608888" y="1989138"/>
            <a:ext cx="1866900" cy="1028700"/>
          </a:xfrm>
          <a:prstGeom prst="rect">
            <a:avLst/>
          </a:prstGeom>
        </p:spPr>
        <p:txBody>
          <a:bodyPr wrap="none" fromWordArt="1">
            <a:prstTxWarp prst="textSlantUp">
              <a:avLst>
                <a:gd name="adj" fmla="val 32056"/>
              </a:avLst>
            </a:prstTxWarp>
            <a:normAutofit/>
          </a:bodyPr>
          <a:lstStyle/>
          <a:p>
            <a:pPr algn="ctr"/>
            <a:r>
              <a:rPr lang="zh-CN" altLang="en-US" sz="3600" b="1">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80000"/>
                    </a:srgbClr>
                  </a:outerShdw>
                </a:effectLst>
                <a:latin typeface="楷体_GB2312" charset="0"/>
                <a:ea typeface="楷体_GB2312" charset="0"/>
              </a:rPr>
              <a:t>常用方法</a:t>
            </a:r>
          </a:p>
        </p:txBody>
      </p:sp>
    </p:spTree>
  </p:cSld>
  <p:clrMapOvr>
    <a:masterClrMapping/>
  </p:clrMapOvr>
  <p:transition advTm="20114"/>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41563" y="914400"/>
            <a:ext cx="8362950" cy="5957888"/>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831491" name="矩形 831490"/>
          <p:cNvSpPr/>
          <p:nvPr/>
        </p:nvSpPr>
        <p:spPr>
          <a:xfrm>
            <a:off x="3108325" y="1762125"/>
            <a:ext cx="7596188" cy="41148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en-US" altLang="zh-CN" sz="2400">
                <a:solidFill>
                  <a:schemeClr val="tx1"/>
                </a:solidFill>
                <a:latin typeface="楷体_GB2312" pitchFamily="49" charset="-122"/>
                <a:ea typeface="楷体_GB2312" pitchFamily="49" charset="-122"/>
              </a:rPr>
              <a:t>  2</a:t>
            </a:r>
            <a:r>
              <a:rPr lang="zh-CN" altLang="en-US" sz="2400" dirty="0">
                <a:solidFill>
                  <a:schemeClr val="tx1"/>
                </a:solidFill>
                <a:latin typeface="楷体_GB2312" pitchFamily="49" charset="-122"/>
                <a:ea typeface="楷体_GB2312" pitchFamily="49" charset="-122"/>
              </a:rPr>
              <a:t>．羊膜腔感染的诊断</a:t>
            </a:r>
          </a:p>
          <a:p>
            <a:pPr lvl="0">
              <a:lnSpc>
                <a:spcPct val="130000"/>
              </a:lnSpc>
              <a:buNone/>
            </a:pPr>
            <a:r>
              <a:rPr lang="en-US" altLang="zh-CN" sz="2000">
                <a:solidFill>
                  <a:schemeClr val="tx1"/>
                </a:solidFill>
                <a:latin typeface="楷体_GB2312" pitchFamily="49" charset="-122"/>
                <a:ea typeface="楷体_GB2312" pitchFamily="49" charset="-122"/>
              </a:rPr>
              <a:t>   </a:t>
            </a:r>
            <a:r>
              <a:rPr lang="zh-CN" altLang="en-US" sz="2000" dirty="0">
                <a:solidFill>
                  <a:schemeClr val="tx1"/>
                </a:solidFill>
                <a:latin typeface="楷体_GB2312" pitchFamily="49" charset="-122"/>
                <a:ea typeface="楷体_GB2312" pitchFamily="49" charset="-122"/>
              </a:rPr>
              <a:t>（</a:t>
            </a:r>
            <a:r>
              <a:rPr lang="en-US" altLang="zh-CN" sz="2000">
                <a:solidFill>
                  <a:schemeClr val="tx1"/>
                </a:solidFill>
                <a:latin typeface="楷体_GB2312" pitchFamily="49" charset="-122"/>
                <a:ea typeface="楷体_GB2312" pitchFamily="49" charset="-122"/>
              </a:rPr>
              <a:t>1</a:t>
            </a:r>
            <a:r>
              <a:rPr lang="zh-CN" altLang="en-US" sz="2000" dirty="0">
                <a:solidFill>
                  <a:schemeClr val="tx1"/>
                </a:solidFill>
                <a:latin typeface="楷体_GB2312" pitchFamily="49" charset="-122"/>
                <a:ea typeface="楷体_GB2312" pitchFamily="49" charset="-122"/>
              </a:rPr>
              <a:t>）经腹羊膜腔穿刺检查</a:t>
            </a:r>
          </a:p>
          <a:p>
            <a:pPr lvl="0">
              <a:lnSpc>
                <a:spcPct val="130000"/>
              </a:lnSpc>
              <a:buNone/>
            </a:pPr>
            <a:r>
              <a:rPr lang="zh-CN" altLang="en-US" sz="2000" dirty="0">
                <a:solidFill>
                  <a:schemeClr val="tx1"/>
                </a:solidFill>
                <a:ea typeface="楷体_GB2312" pitchFamily="49" charset="-122"/>
              </a:rPr>
              <a:t>         ③ </a:t>
            </a:r>
            <a:r>
              <a:rPr lang="zh-CN" altLang="en-US" sz="2000" dirty="0">
                <a:solidFill>
                  <a:schemeClr val="tx1"/>
                </a:solidFill>
                <a:latin typeface="楷体_GB2312" pitchFamily="49" charset="-122"/>
                <a:ea typeface="楷体_GB2312" pitchFamily="49" charset="-122"/>
              </a:rPr>
              <a:t>羊水涂片革兰染色检查：如找到细菌，则可诊断绒毛膜羊</a:t>
            </a:r>
          </a:p>
          <a:p>
            <a:pPr lvl="0">
              <a:lnSpc>
                <a:spcPct val="130000"/>
              </a:lnSpc>
              <a:buNone/>
            </a:pPr>
            <a:r>
              <a:rPr lang="zh-CN" altLang="en-US" sz="2000" dirty="0">
                <a:solidFill>
                  <a:schemeClr val="tx1"/>
                </a:solidFill>
                <a:latin typeface="楷体_GB2312" pitchFamily="49" charset="-122"/>
                <a:ea typeface="楷体_GB2312" pitchFamily="49" charset="-122"/>
              </a:rPr>
              <a:t>        膜炎，该法特异性较高，但敏感性较差。</a:t>
            </a:r>
          </a:p>
          <a:p>
            <a:pPr lvl="0">
              <a:lnSpc>
                <a:spcPct val="130000"/>
              </a:lnSpc>
              <a:buNone/>
            </a:pPr>
            <a:r>
              <a:rPr lang="zh-CN" altLang="en-US" sz="2000" dirty="0">
                <a:solidFill>
                  <a:schemeClr val="tx1"/>
                </a:solidFill>
                <a:ea typeface="楷体_GB2312" pitchFamily="49" charset="-122"/>
              </a:rPr>
              <a:t>         ④  </a:t>
            </a:r>
            <a:r>
              <a:rPr lang="zh-CN" altLang="en-US" sz="2000" dirty="0">
                <a:solidFill>
                  <a:schemeClr val="tx1"/>
                </a:solidFill>
                <a:latin typeface="楷体_GB2312" pitchFamily="49" charset="-122"/>
                <a:ea typeface="楷体_GB2312" pitchFamily="49" charset="-122"/>
              </a:rPr>
              <a:t>羊水葡萄糖定量检测：如羊水葡萄糖＜</a:t>
            </a:r>
            <a:r>
              <a:rPr lang="en-US" altLang="zh-CN" sz="2000">
                <a:solidFill>
                  <a:schemeClr val="tx1"/>
                </a:solidFill>
                <a:latin typeface="楷体_GB2312" pitchFamily="49" charset="-122"/>
                <a:ea typeface="楷体_GB2312" pitchFamily="49" charset="-122"/>
              </a:rPr>
              <a:t>10mg/dl</a:t>
            </a:r>
            <a:r>
              <a:rPr lang="zh-CN" altLang="en-US" sz="2000" dirty="0">
                <a:solidFill>
                  <a:schemeClr val="tx1"/>
                </a:solidFill>
                <a:latin typeface="楷体_GB2312" pitchFamily="49" charset="-122"/>
                <a:ea typeface="楷体_GB2312" pitchFamily="49" charset="-122"/>
              </a:rPr>
              <a:t>，提示绒 </a:t>
            </a:r>
          </a:p>
          <a:p>
            <a:pPr lvl="0">
              <a:lnSpc>
                <a:spcPct val="130000"/>
              </a:lnSpc>
              <a:buNone/>
            </a:pPr>
            <a:r>
              <a:rPr lang="zh-CN" altLang="en-US" sz="2000" dirty="0">
                <a:solidFill>
                  <a:schemeClr val="tx1"/>
                </a:solidFill>
                <a:latin typeface="楷体_GB2312" pitchFamily="49" charset="-122"/>
                <a:ea typeface="楷体_GB2312" pitchFamily="49" charset="-122"/>
              </a:rPr>
              <a:t>        毛膜羊膜炎。该方法常与上述其他指标同时检测，综合</a:t>
            </a:r>
          </a:p>
          <a:p>
            <a:pPr lvl="0">
              <a:lnSpc>
                <a:spcPct val="130000"/>
              </a:lnSpc>
              <a:buNone/>
            </a:pPr>
            <a:r>
              <a:rPr lang="zh-CN" altLang="en-US" sz="2000" dirty="0">
                <a:solidFill>
                  <a:schemeClr val="tx1"/>
                </a:solidFill>
                <a:latin typeface="楷体_GB2312" pitchFamily="49" charset="-122"/>
                <a:ea typeface="楷体_GB2312" pitchFamily="49" charset="-122"/>
              </a:rPr>
              <a:t>        分析，评价绒毛膜羊膜炎的可能性。</a:t>
            </a:r>
          </a:p>
          <a:p>
            <a:pPr lvl="0">
              <a:lnSpc>
                <a:spcPct val="130000"/>
              </a:lnSpc>
              <a:buNone/>
            </a:pPr>
            <a:r>
              <a:rPr lang="zh-CN" altLang="en-US" sz="2000" dirty="0">
                <a:solidFill>
                  <a:schemeClr val="tx1"/>
                </a:solidFill>
                <a:latin typeface="楷体_GB2312" pitchFamily="49" charset="-122"/>
                <a:ea typeface="楷体_GB2312" pitchFamily="49" charset="-122"/>
              </a:rPr>
              <a:t>    </a:t>
            </a:r>
          </a:p>
        </p:txBody>
      </p:sp>
      <p:grpSp>
        <p:nvGrpSpPr>
          <p:cNvPr id="831492" name="组合 831491"/>
          <p:cNvGrpSpPr/>
          <p:nvPr/>
        </p:nvGrpSpPr>
        <p:grpSpPr>
          <a:xfrm>
            <a:off x="2566988" y="0"/>
            <a:ext cx="3673475" cy="735013"/>
            <a:chOff x="288" y="81"/>
            <a:chExt cx="1957" cy="463"/>
          </a:xfrm>
        </p:grpSpPr>
        <p:sp>
          <p:nvSpPr>
            <p:cNvPr id="831493" name="圆角矩形 831492">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831494" name="圆角矩形 831493"/>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831495" name="任意多边形 831494"/>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831496" name="文本框 831495"/>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831518" name="矩形 831517"/>
          <p:cNvSpPr/>
          <p:nvPr/>
        </p:nvSpPr>
        <p:spPr>
          <a:xfrm>
            <a:off x="7680325" y="1700213"/>
            <a:ext cx="1866900" cy="1028700"/>
          </a:xfrm>
          <a:prstGeom prst="rect">
            <a:avLst/>
          </a:prstGeom>
        </p:spPr>
        <p:txBody>
          <a:bodyPr wrap="none" fromWordArt="1">
            <a:prstTxWarp prst="textSlantUp">
              <a:avLst>
                <a:gd name="adj" fmla="val 32056"/>
              </a:avLst>
            </a:prstTxWarp>
            <a:normAutofit/>
          </a:bodyPr>
          <a:lstStyle/>
          <a:p>
            <a:pPr algn="ctr"/>
            <a:r>
              <a:rPr lang="zh-CN" altLang="en-US" sz="3600" b="1">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80000"/>
                    </a:srgbClr>
                  </a:outerShdw>
                </a:effectLst>
                <a:latin typeface="楷体_GB2312" charset="0"/>
                <a:ea typeface="楷体_GB2312" charset="0"/>
              </a:rPr>
              <a:t>常用方法</a:t>
            </a:r>
          </a:p>
        </p:txBody>
      </p:sp>
      <p:sp>
        <p:nvSpPr>
          <p:cNvPr id="83151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152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152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152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1523"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831524"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831525"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831526" name="流程图: 终止 36">
            <a:hlinkClick r:id="" action="ppaction://noaction"/>
          </p:cNvPr>
          <p:cNvSpPr/>
          <p:nvPr/>
        </p:nvSpPr>
        <p:spPr>
          <a:xfrm>
            <a:off x="1703388" y="3716338"/>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831527"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831528" name="组合 831527"/>
          <p:cNvGrpSpPr/>
          <p:nvPr/>
        </p:nvGrpSpPr>
        <p:grpSpPr>
          <a:xfrm>
            <a:off x="1703388" y="2852738"/>
            <a:ext cx="863600" cy="706438"/>
            <a:chOff x="113" y="2024"/>
            <a:chExt cx="544" cy="445"/>
          </a:xfrm>
        </p:grpSpPr>
        <p:sp>
          <p:nvSpPr>
            <p:cNvPr id="831529"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831530" name="文本框 831529">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831531"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Tree>
  </p:cSld>
  <p:clrMapOvr>
    <a:masterClrMapping/>
  </p:clrMapOvr>
  <p:transition advTm="6846"/>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19338" y="908050"/>
            <a:ext cx="8362950" cy="5957888"/>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338954" name="矩形 338953"/>
          <p:cNvSpPr/>
          <p:nvPr/>
        </p:nvSpPr>
        <p:spPr>
          <a:xfrm>
            <a:off x="3143250" y="1484313"/>
            <a:ext cx="6948488" cy="41148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en-US" altLang="zh-CN" sz="2400">
                <a:solidFill>
                  <a:schemeClr val="tx1"/>
                </a:solidFill>
                <a:latin typeface="楷体_GB2312" pitchFamily="49" charset="-122"/>
                <a:ea typeface="楷体_GB2312" pitchFamily="49" charset="-122"/>
              </a:rPr>
              <a:t>2</a:t>
            </a:r>
            <a:r>
              <a:rPr lang="zh-CN" altLang="en-US" sz="2400" dirty="0">
                <a:solidFill>
                  <a:schemeClr val="tx1"/>
                </a:solidFill>
                <a:latin typeface="楷体_GB2312" pitchFamily="49" charset="-122"/>
                <a:ea typeface="楷体_GB2312" pitchFamily="49" charset="-122"/>
              </a:rPr>
              <a:t>．羊膜腔感染的诊断</a:t>
            </a:r>
          </a:p>
          <a:p>
            <a:pPr lvl="0">
              <a:lnSpc>
                <a:spcPct val="130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1</a:t>
            </a:r>
            <a:r>
              <a:rPr lang="zh-CN" altLang="en-US" sz="2000" dirty="0">
                <a:solidFill>
                  <a:schemeClr val="tx1"/>
                </a:solidFill>
                <a:latin typeface="楷体_GB2312" pitchFamily="49" charset="-122"/>
                <a:ea typeface="楷体_GB2312" pitchFamily="49" charset="-122"/>
              </a:rPr>
              <a:t>）经腹羊膜腔穿刺检查    </a:t>
            </a:r>
          </a:p>
          <a:p>
            <a:pPr lvl="0">
              <a:lnSpc>
                <a:spcPct val="130000"/>
              </a:lnSpc>
              <a:buNone/>
            </a:pPr>
            <a:r>
              <a:rPr lang="zh-CN" altLang="en-US" sz="2000" dirty="0">
                <a:solidFill>
                  <a:schemeClr val="tx1"/>
                </a:solidFill>
                <a:latin typeface="楷体_GB2312" pitchFamily="49" charset="-122"/>
                <a:ea typeface="楷体_GB2312" pitchFamily="49" charset="-122"/>
              </a:rPr>
              <a:t>   ⑤ 羊水涂片计数白细胞：≥</a:t>
            </a:r>
            <a:r>
              <a:rPr lang="en-US" altLang="zh-CN" sz="2000">
                <a:solidFill>
                  <a:schemeClr val="tx1"/>
                </a:solidFill>
                <a:latin typeface="楷体_GB2312" pitchFamily="49" charset="-122"/>
                <a:ea typeface="楷体_GB2312" pitchFamily="49" charset="-122"/>
              </a:rPr>
              <a:t>30</a:t>
            </a:r>
            <a:r>
              <a:rPr lang="zh-CN" altLang="en-US" sz="2000" dirty="0">
                <a:solidFill>
                  <a:schemeClr val="tx1"/>
                </a:solidFill>
                <a:latin typeface="楷体_GB2312" pitchFamily="49" charset="-122"/>
                <a:ea typeface="楷体_GB2312" pitchFamily="49" charset="-122"/>
              </a:rPr>
              <a:t>个白细胞</a:t>
            </a:r>
            <a:r>
              <a:rPr lang="en-US" altLang="zh-CN" sz="2000">
                <a:solidFill>
                  <a:schemeClr val="tx1"/>
                </a:solidFill>
                <a:latin typeface="楷体_GB2312" pitchFamily="49" charset="-122"/>
                <a:ea typeface="楷体_GB2312" pitchFamily="49" charset="-122"/>
              </a:rPr>
              <a:t>/</a:t>
            </a:r>
            <a:r>
              <a:rPr lang="en-US" altLang="zh-CN" sz="2000" err="1">
                <a:solidFill>
                  <a:schemeClr val="tx1"/>
                </a:solidFill>
                <a:latin typeface="楷体_GB2312" pitchFamily="49" charset="-122"/>
                <a:ea typeface="楷体_GB2312" pitchFamily="49" charset="-122"/>
              </a:rPr>
              <a:t>ul</a:t>
            </a:r>
            <a:r>
              <a:rPr lang="zh-CN" altLang="en-US" sz="2000" dirty="0">
                <a:solidFill>
                  <a:schemeClr val="tx1"/>
                </a:solidFill>
                <a:latin typeface="楷体_GB2312" pitchFamily="49" charset="-122"/>
                <a:ea typeface="楷体_GB2312" pitchFamily="49" charset="-122"/>
              </a:rPr>
              <a:t>，提示绒毛</a:t>
            </a:r>
          </a:p>
          <a:p>
            <a:pPr lvl="0">
              <a:lnSpc>
                <a:spcPct val="130000"/>
              </a:lnSpc>
              <a:buNone/>
            </a:pPr>
            <a:r>
              <a:rPr lang="zh-CN" altLang="en-US" sz="2000" dirty="0">
                <a:solidFill>
                  <a:schemeClr val="tx1"/>
                </a:solidFill>
                <a:latin typeface="楷体_GB2312" pitchFamily="49" charset="-122"/>
                <a:ea typeface="楷体_GB2312" pitchFamily="49" charset="-122"/>
              </a:rPr>
              <a:t>      膜羊膜炎，该法诊断特异性均较高。如羊水涂片革兰 </a:t>
            </a:r>
          </a:p>
          <a:p>
            <a:pPr lvl="0">
              <a:lnSpc>
                <a:spcPct val="130000"/>
              </a:lnSpc>
              <a:buNone/>
            </a:pPr>
            <a:r>
              <a:rPr lang="zh-CN" altLang="en-US" sz="2000" dirty="0">
                <a:solidFill>
                  <a:schemeClr val="tx1"/>
                </a:solidFill>
                <a:latin typeface="楷体_GB2312" pitchFamily="49" charset="-122"/>
                <a:ea typeface="楷体_GB2312" pitchFamily="49" charset="-122"/>
              </a:rPr>
              <a:t>      染色未找到细菌，而涂片白细胞计数增高，应警惕支</a:t>
            </a:r>
          </a:p>
          <a:p>
            <a:pPr lvl="0">
              <a:lnSpc>
                <a:spcPct val="130000"/>
              </a:lnSpc>
              <a:buNone/>
            </a:pPr>
            <a:r>
              <a:rPr lang="zh-CN" altLang="en-US" sz="2000" dirty="0">
                <a:solidFill>
                  <a:schemeClr val="tx1"/>
                </a:solidFill>
                <a:latin typeface="楷体_GB2312" pitchFamily="49" charset="-122"/>
                <a:ea typeface="楷体_GB2312" pitchFamily="49" charset="-122"/>
              </a:rPr>
              <a:t>      原体、衣原体感染。</a:t>
            </a:r>
          </a:p>
          <a:p>
            <a:pPr lvl="0" algn="just">
              <a:lnSpc>
                <a:spcPct val="135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2</a:t>
            </a:r>
            <a:r>
              <a:rPr lang="zh-CN" altLang="en-US" sz="2000" dirty="0">
                <a:solidFill>
                  <a:schemeClr val="tx1"/>
                </a:solidFill>
                <a:latin typeface="楷体_GB2312" pitchFamily="49" charset="-122"/>
                <a:ea typeface="楷体_GB2312" pitchFamily="49" charset="-122"/>
              </a:rPr>
              <a:t>）孕妇血检查：血常规时白细胞计数、中性粒细胞增</a:t>
            </a:r>
          </a:p>
          <a:p>
            <a:pPr lvl="0" algn="just">
              <a:lnSpc>
                <a:spcPct val="135000"/>
              </a:lnSpc>
              <a:buNone/>
            </a:pPr>
            <a:r>
              <a:rPr lang="zh-CN" altLang="en-US" sz="2000" dirty="0">
                <a:solidFill>
                  <a:schemeClr val="tx1"/>
                </a:solidFill>
                <a:latin typeface="楷体_GB2312" pitchFamily="49" charset="-122"/>
                <a:ea typeface="楷体_GB2312" pitchFamily="49" charset="-122"/>
              </a:rPr>
              <a:t>      高，或</a:t>
            </a:r>
            <a:r>
              <a:rPr lang="en-US" altLang="zh-CN" sz="2000">
                <a:solidFill>
                  <a:schemeClr val="tx1"/>
                </a:solidFill>
                <a:latin typeface="楷体_GB2312" pitchFamily="49" charset="-122"/>
                <a:ea typeface="楷体_GB2312" pitchFamily="49" charset="-122"/>
              </a:rPr>
              <a:t>C</a:t>
            </a:r>
            <a:r>
              <a:rPr lang="zh-CN" altLang="en-US" sz="2000" dirty="0">
                <a:solidFill>
                  <a:schemeClr val="tx1"/>
                </a:solidFill>
                <a:latin typeface="楷体_GB2312" pitchFamily="49" charset="-122"/>
                <a:ea typeface="楷体_GB2312" pitchFamily="49" charset="-122"/>
              </a:rPr>
              <a:t>反应蛋白＞</a:t>
            </a:r>
            <a:r>
              <a:rPr lang="en-US" altLang="zh-CN" sz="2000">
                <a:solidFill>
                  <a:schemeClr val="tx1"/>
                </a:solidFill>
                <a:latin typeface="楷体_GB2312" pitchFamily="49" charset="-122"/>
                <a:ea typeface="楷体_GB2312" pitchFamily="49" charset="-122"/>
              </a:rPr>
              <a:t>8mg/L, </a:t>
            </a:r>
            <a:r>
              <a:rPr lang="zh-CN" altLang="en-US" sz="2000" dirty="0">
                <a:solidFill>
                  <a:schemeClr val="tx1"/>
                </a:solidFill>
                <a:latin typeface="楷体_GB2312" pitchFamily="49" charset="-122"/>
                <a:ea typeface="楷体_GB2312" pitchFamily="49" charset="-122"/>
              </a:rPr>
              <a:t>提示有感染的可能。</a:t>
            </a:r>
          </a:p>
          <a:p>
            <a:pPr lvl="0">
              <a:lnSpc>
                <a:spcPct val="130000"/>
              </a:lnSpc>
              <a:buNone/>
            </a:pPr>
            <a:endParaRPr lang="zh-CN" altLang="en-US" sz="2000" dirty="0">
              <a:solidFill>
                <a:schemeClr val="tx1"/>
              </a:solidFill>
              <a:latin typeface="楷体_GB2312" pitchFamily="49" charset="-122"/>
              <a:ea typeface="楷体_GB2312" pitchFamily="49" charset="-122"/>
            </a:endParaRPr>
          </a:p>
          <a:p>
            <a:pPr lvl="0">
              <a:lnSpc>
                <a:spcPct val="120000"/>
              </a:lnSpc>
              <a:buNone/>
            </a:pPr>
            <a:endParaRPr lang="zh-CN" altLang="en-US" sz="2000" dirty="0">
              <a:solidFill>
                <a:schemeClr val="tx1"/>
              </a:solidFill>
              <a:latin typeface="楷体_GB2312" pitchFamily="49" charset="-122"/>
              <a:ea typeface="楷体_GB2312" pitchFamily="49" charset="-122"/>
            </a:endParaRPr>
          </a:p>
        </p:txBody>
      </p:sp>
      <p:grpSp>
        <p:nvGrpSpPr>
          <p:cNvPr id="338963" name="组合 338962"/>
          <p:cNvGrpSpPr/>
          <p:nvPr/>
        </p:nvGrpSpPr>
        <p:grpSpPr>
          <a:xfrm>
            <a:off x="2566988" y="0"/>
            <a:ext cx="3673475" cy="735013"/>
            <a:chOff x="288" y="81"/>
            <a:chExt cx="1957" cy="463"/>
          </a:xfrm>
        </p:grpSpPr>
        <p:sp>
          <p:nvSpPr>
            <p:cNvPr id="338964" name="圆角矩形 338963">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38965" name="圆角矩形 338964"/>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38966" name="任意多边形 338965"/>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38967" name="文本框 338966"/>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338989" name="矩形 338988"/>
          <p:cNvSpPr/>
          <p:nvPr/>
        </p:nvSpPr>
        <p:spPr>
          <a:xfrm>
            <a:off x="7608888" y="1484313"/>
            <a:ext cx="1866900" cy="1028700"/>
          </a:xfrm>
          <a:prstGeom prst="rect">
            <a:avLst/>
          </a:prstGeom>
        </p:spPr>
        <p:txBody>
          <a:bodyPr wrap="none" fromWordArt="1">
            <a:prstTxWarp prst="textSlantUp">
              <a:avLst>
                <a:gd name="adj" fmla="val 32056"/>
              </a:avLst>
            </a:prstTxWarp>
            <a:normAutofit/>
          </a:bodyPr>
          <a:lstStyle/>
          <a:p>
            <a:pPr algn="ctr"/>
            <a:r>
              <a:rPr lang="zh-CN" altLang="en-US" sz="3600" b="1">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80000"/>
                    </a:srgbClr>
                  </a:outerShdw>
                </a:effectLst>
                <a:latin typeface="楷体_GB2312" charset="0"/>
                <a:ea typeface="楷体_GB2312" charset="0"/>
              </a:rPr>
              <a:t>常用方法</a:t>
            </a:r>
          </a:p>
        </p:txBody>
      </p:sp>
      <p:sp>
        <p:nvSpPr>
          <p:cNvPr id="33899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899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899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899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8994"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38995"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338996"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338997" name="流程图: 终止 36">
            <a:hlinkClick r:id="" action="ppaction://noaction"/>
          </p:cNvPr>
          <p:cNvSpPr/>
          <p:nvPr/>
        </p:nvSpPr>
        <p:spPr>
          <a:xfrm>
            <a:off x="1703388" y="3716338"/>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338998"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338999" name="组合 338998"/>
          <p:cNvGrpSpPr/>
          <p:nvPr/>
        </p:nvGrpSpPr>
        <p:grpSpPr>
          <a:xfrm>
            <a:off x="1703388" y="2852738"/>
            <a:ext cx="863600" cy="706438"/>
            <a:chOff x="113" y="2024"/>
            <a:chExt cx="544" cy="445"/>
          </a:xfrm>
        </p:grpSpPr>
        <p:sp>
          <p:nvSpPr>
            <p:cNvPr id="339000"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339001" name="文本框 339000">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339002"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Tree>
  </p:cSld>
  <p:clrMapOvr>
    <a:masterClrMapping/>
  </p:clrMapOvr>
  <p:transition advTm="3146"/>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05050" y="909638"/>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grpSp>
        <p:nvGrpSpPr>
          <p:cNvPr id="946180" name="组合 946179"/>
          <p:cNvGrpSpPr/>
          <p:nvPr/>
        </p:nvGrpSpPr>
        <p:grpSpPr>
          <a:xfrm>
            <a:off x="2566988" y="0"/>
            <a:ext cx="3673475" cy="735013"/>
            <a:chOff x="288" y="81"/>
            <a:chExt cx="1957" cy="463"/>
          </a:xfrm>
        </p:grpSpPr>
        <p:sp>
          <p:nvSpPr>
            <p:cNvPr id="946181" name="圆角矩形 94618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946182" name="圆角矩形 94618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946183" name="任意多边形 94618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946184" name="文本框 94618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946196" name="圆角矩形 946195"/>
          <p:cNvSpPr/>
          <p:nvPr/>
        </p:nvSpPr>
        <p:spPr>
          <a:xfrm>
            <a:off x="3503613" y="2349500"/>
            <a:ext cx="2592387" cy="3359150"/>
          </a:xfrm>
          <a:prstGeom prst="roundRect">
            <a:avLst>
              <a:gd name="adj" fmla="val 9106"/>
            </a:avLst>
          </a:prstGeom>
          <a:gradFill rotWithShape="1">
            <a:gsLst>
              <a:gs pos="0">
                <a:srgbClr val="FBFB11"/>
              </a:gs>
              <a:gs pos="100000">
                <a:srgbClr val="838309"/>
              </a:gs>
            </a:gsLst>
            <a:lin ang="5400000" scaled="0"/>
          </a:gradFill>
          <a:ln w="25400" cap="flat" cmpd="sng">
            <a:solidFill>
              <a:schemeClr val="accent2"/>
            </a:solidFill>
            <a:prstDash val="solid"/>
            <a:headEnd type="none" w="med" len="med"/>
            <a:tailEnd type="none" w="med" len="med"/>
          </a:ln>
        </p:spPr>
        <p:txBody>
          <a:bodyPr wrap="none" anchor="ctr"/>
          <a:lstStyle/>
          <a:p>
            <a:pPr>
              <a:lnSpc>
                <a:spcPct val="160000"/>
              </a:lnSpc>
            </a:pPr>
            <a:r>
              <a:rPr lang="zh-CN" altLang="en-US" sz="2000" b="1" dirty="0">
                <a:latin typeface="楷体_GB2312" pitchFamily="49" charset="-122"/>
                <a:ea typeface="楷体_GB2312" pitchFamily="49" charset="-122"/>
              </a:rPr>
              <a:t>感染</a:t>
            </a:r>
          </a:p>
          <a:p>
            <a:pPr>
              <a:lnSpc>
                <a:spcPct val="160000"/>
              </a:lnSpc>
            </a:pPr>
            <a:r>
              <a:rPr lang="zh-CN" altLang="en-US" sz="2000" b="1" dirty="0">
                <a:latin typeface="楷体_GB2312" pitchFamily="49" charset="-122"/>
                <a:ea typeface="楷体_GB2312" pitchFamily="49" charset="-122"/>
              </a:rPr>
              <a:t>胎盘早剥</a:t>
            </a:r>
          </a:p>
          <a:p>
            <a:pPr>
              <a:lnSpc>
                <a:spcPct val="160000"/>
              </a:lnSpc>
            </a:pPr>
            <a:endParaRPr lang="zh-CN" altLang="en-US" sz="2000" b="1" dirty="0">
              <a:latin typeface="楷体_GB2312" pitchFamily="49" charset="-122"/>
              <a:ea typeface="楷体_GB2312" pitchFamily="49" charset="-122"/>
            </a:endParaRPr>
          </a:p>
        </p:txBody>
      </p:sp>
      <p:sp>
        <p:nvSpPr>
          <p:cNvPr id="946198" name="圆角矩形 946197"/>
          <p:cNvSpPr/>
          <p:nvPr/>
        </p:nvSpPr>
        <p:spPr>
          <a:xfrm>
            <a:off x="3522663" y="2349500"/>
            <a:ext cx="2573337" cy="406400"/>
          </a:xfrm>
          <a:prstGeom prst="roundRect">
            <a:avLst>
              <a:gd name="adj" fmla="val 50000"/>
            </a:avLst>
          </a:prstGeom>
          <a:gradFill rotWithShape="1">
            <a:gsLst>
              <a:gs pos="0">
                <a:srgbClr val="FBFB11"/>
              </a:gs>
              <a:gs pos="100000">
                <a:srgbClr val="838309"/>
              </a:gs>
            </a:gsLst>
            <a:lin ang="5400000" scaled="0"/>
          </a:gradFill>
          <a:ln w="9525">
            <a:noFill/>
          </a:ln>
        </p:spPr>
        <p:txBody>
          <a:bodyPr wrap="none" anchor="ctr"/>
          <a:lstStyle/>
          <a:p>
            <a:pPr eaLnBrk="0" hangingPunct="0">
              <a:lnSpc>
                <a:spcPct val="130000"/>
              </a:lnSpc>
              <a:spcBef>
                <a:spcPct val="20000"/>
              </a:spcBef>
              <a:buClr>
                <a:schemeClr val="hlink"/>
              </a:buClr>
              <a:buFont typeface="Wingdings" panose="05000000000000000000" pitchFamily="2" charset="2"/>
              <a:buNone/>
            </a:pPr>
            <a:r>
              <a:rPr lang="zh-CN" altLang="en-US" b="1" dirty="0">
                <a:latin typeface="楷体_GB2312" pitchFamily="49" charset="-122"/>
                <a:ea typeface="楷体_GB2312" pitchFamily="49" charset="-122"/>
              </a:rPr>
              <a:t>对母体影响</a:t>
            </a:r>
          </a:p>
        </p:txBody>
      </p:sp>
      <p:sp>
        <p:nvSpPr>
          <p:cNvPr id="946199" name="八边形 946198"/>
          <p:cNvSpPr/>
          <p:nvPr/>
        </p:nvSpPr>
        <p:spPr>
          <a:xfrm>
            <a:off x="3568700" y="2566988"/>
            <a:ext cx="111125" cy="98425"/>
          </a:xfrm>
          <a:prstGeom prst="octagon">
            <a:avLst>
              <a:gd name="adj" fmla="val 29287"/>
            </a:avLst>
          </a:prstGeom>
          <a:solidFill>
            <a:srgbClr val="FFFFFF"/>
          </a:solidFill>
          <a:ln w="9525" cap="flat" cmpd="sng">
            <a:solidFill>
              <a:schemeClr val="tx1"/>
            </a:solidFill>
            <a:prstDash val="solid"/>
            <a:miter/>
            <a:headEnd type="none" w="med" len="med"/>
            <a:tailEnd type="none" w="med" len="med"/>
          </a:ln>
        </p:spPr>
        <p:txBody>
          <a:bodyPr/>
          <a:lstStyle/>
          <a:p>
            <a:endParaRPr lang="zh-CN" altLang="en-US"/>
          </a:p>
        </p:txBody>
      </p:sp>
      <p:sp>
        <p:nvSpPr>
          <p:cNvPr id="946200" name="八边形 946199"/>
          <p:cNvSpPr/>
          <p:nvPr/>
        </p:nvSpPr>
        <p:spPr>
          <a:xfrm>
            <a:off x="5770563" y="2581275"/>
            <a:ext cx="111125" cy="100013"/>
          </a:xfrm>
          <a:prstGeom prst="octagon">
            <a:avLst>
              <a:gd name="adj" fmla="val 29287"/>
            </a:avLst>
          </a:prstGeom>
          <a:solidFill>
            <a:srgbClr val="FFFFFF"/>
          </a:solidFill>
          <a:ln w="9525" cap="flat" cmpd="sng">
            <a:solidFill>
              <a:schemeClr val="tx1"/>
            </a:solidFill>
            <a:prstDash val="solid"/>
            <a:miter/>
            <a:headEnd type="none" w="med" len="med"/>
            <a:tailEnd type="none" w="med" len="med"/>
          </a:ln>
        </p:spPr>
        <p:txBody>
          <a:bodyPr/>
          <a:lstStyle/>
          <a:p>
            <a:endParaRPr lang="zh-CN" altLang="en-US"/>
          </a:p>
        </p:txBody>
      </p:sp>
      <p:sp>
        <p:nvSpPr>
          <p:cNvPr id="946201" name="圆角矩形 946200"/>
          <p:cNvSpPr/>
          <p:nvPr/>
        </p:nvSpPr>
        <p:spPr>
          <a:xfrm>
            <a:off x="6743700" y="2614613"/>
            <a:ext cx="2808288" cy="3094037"/>
          </a:xfrm>
          <a:prstGeom prst="roundRect">
            <a:avLst>
              <a:gd name="adj" fmla="val 9106"/>
            </a:avLst>
          </a:prstGeom>
          <a:gradFill rotWithShape="1">
            <a:gsLst>
              <a:gs pos="0">
                <a:schemeClr val="accent1"/>
              </a:gs>
              <a:gs pos="100000">
                <a:schemeClr val="accent1">
                  <a:gamma/>
                  <a:tint val="27451"/>
                  <a:invGamma/>
                </a:schemeClr>
              </a:gs>
            </a:gsLst>
            <a:lin ang="5400000" scaled="1"/>
            <a:tileRect/>
          </a:gradFill>
          <a:ln w="25400" cap="flat" cmpd="sng">
            <a:solidFill>
              <a:schemeClr val="accent1"/>
            </a:solidFill>
            <a:prstDash val="solid"/>
            <a:headEnd type="none" w="med" len="med"/>
            <a:tailEnd type="none" w="med" len="med"/>
          </a:ln>
        </p:spPr>
        <p:txBody>
          <a:bodyPr wrap="none" anchor="ctr"/>
          <a:lstStyle/>
          <a:p>
            <a:pPr>
              <a:lnSpc>
                <a:spcPct val="130000"/>
              </a:lnSpc>
            </a:pPr>
            <a:endParaRPr lang="zh-CN" altLang="en-US" sz="2000" b="1" dirty="0">
              <a:latin typeface="楷体_GB2312" pitchFamily="49" charset="-122"/>
              <a:ea typeface="楷体_GB2312" pitchFamily="49" charset="-122"/>
            </a:endParaRPr>
          </a:p>
          <a:p>
            <a:pPr>
              <a:lnSpc>
                <a:spcPct val="130000"/>
              </a:lnSpc>
            </a:pPr>
            <a:r>
              <a:rPr lang="zh-CN" altLang="en-US" sz="2000" b="1" dirty="0">
                <a:latin typeface="楷体_GB2312" pitchFamily="49" charset="-122"/>
                <a:ea typeface="楷体_GB2312" pitchFamily="49" charset="-122"/>
              </a:rPr>
              <a:t>早产儿</a:t>
            </a:r>
          </a:p>
          <a:p>
            <a:pPr>
              <a:lnSpc>
                <a:spcPct val="130000"/>
              </a:lnSpc>
            </a:pPr>
            <a:r>
              <a:rPr lang="zh-CN" altLang="en-US" sz="2000" b="1" dirty="0">
                <a:latin typeface="楷体_GB2312" pitchFamily="49" charset="-122"/>
                <a:ea typeface="楷体_GB2312" pitchFamily="49" charset="-122"/>
              </a:rPr>
              <a:t>感染</a:t>
            </a:r>
          </a:p>
          <a:p>
            <a:pPr>
              <a:lnSpc>
                <a:spcPct val="130000"/>
              </a:lnSpc>
            </a:pPr>
            <a:r>
              <a:rPr lang="zh-CN" altLang="en-US" sz="2000" b="1" dirty="0">
                <a:latin typeface="楷体_GB2312" pitchFamily="49" charset="-122"/>
                <a:ea typeface="楷体_GB2312" pitchFamily="49" charset="-122"/>
              </a:rPr>
              <a:t>脐带脱垂或受压</a:t>
            </a:r>
          </a:p>
          <a:p>
            <a:pPr>
              <a:lnSpc>
                <a:spcPct val="130000"/>
              </a:lnSpc>
            </a:pPr>
            <a:r>
              <a:rPr lang="zh-CN" altLang="en-US" sz="2000" b="1" dirty="0">
                <a:latin typeface="楷体_GB2312" pitchFamily="49" charset="-122"/>
                <a:ea typeface="楷体_GB2312" pitchFamily="49" charset="-122"/>
              </a:rPr>
              <a:t>胎肺发育不良</a:t>
            </a:r>
          </a:p>
          <a:p>
            <a:pPr>
              <a:lnSpc>
                <a:spcPct val="130000"/>
              </a:lnSpc>
            </a:pPr>
            <a:r>
              <a:rPr lang="zh-CN" altLang="en-US" sz="2000" b="1" dirty="0">
                <a:latin typeface="楷体_GB2312" pitchFamily="49" charset="-122"/>
                <a:ea typeface="楷体_GB2312" pitchFamily="49" charset="-122"/>
              </a:rPr>
              <a:t>胎儿受压综合征</a:t>
            </a:r>
          </a:p>
          <a:p>
            <a:pPr>
              <a:lnSpc>
                <a:spcPct val="130000"/>
              </a:lnSpc>
            </a:pPr>
            <a:endParaRPr lang="zh-CN" altLang="en-US" sz="2000" b="1" dirty="0">
              <a:latin typeface="楷体_GB2312" pitchFamily="49" charset="-122"/>
              <a:ea typeface="楷体_GB2312" pitchFamily="49" charset="-122"/>
            </a:endParaRPr>
          </a:p>
          <a:p>
            <a:pPr>
              <a:lnSpc>
                <a:spcPct val="130000"/>
              </a:lnSpc>
            </a:pPr>
            <a:endParaRPr lang="zh-CN" altLang="en-US" sz="2000" b="1" dirty="0">
              <a:latin typeface="楷体_GB2312" pitchFamily="49" charset="-122"/>
              <a:ea typeface="楷体_GB2312" pitchFamily="49" charset="-122"/>
            </a:endParaRPr>
          </a:p>
        </p:txBody>
      </p:sp>
      <p:sp>
        <p:nvSpPr>
          <p:cNvPr id="946203" name="圆角矩形 946202"/>
          <p:cNvSpPr/>
          <p:nvPr/>
        </p:nvSpPr>
        <p:spPr>
          <a:xfrm>
            <a:off x="6743700" y="2354263"/>
            <a:ext cx="2816225" cy="415925"/>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tileRect/>
          </a:gradFill>
          <a:ln w="9525">
            <a:noFill/>
          </a:ln>
        </p:spPr>
        <p:txBody>
          <a:bodyPr wrap="none" anchor="ctr"/>
          <a:lstStyle/>
          <a:p>
            <a:pPr eaLnBrk="0" hangingPunct="0">
              <a:lnSpc>
                <a:spcPct val="135000"/>
              </a:lnSpc>
              <a:spcBef>
                <a:spcPct val="20000"/>
              </a:spcBef>
              <a:buClr>
                <a:schemeClr val="hlink"/>
              </a:buClr>
              <a:buFont typeface="Wingdings" panose="05000000000000000000" pitchFamily="2" charset="2"/>
              <a:buNone/>
            </a:pPr>
            <a:r>
              <a:rPr lang="zh-CN" altLang="en-US" b="1" dirty="0">
                <a:latin typeface="楷体_GB2312" pitchFamily="49" charset="-122"/>
                <a:ea typeface="楷体_GB2312" pitchFamily="49" charset="-122"/>
              </a:rPr>
              <a:t>对胎儿影响</a:t>
            </a:r>
          </a:p>
        </p:txBody>
      </p:sp>
      <p:sp>
        <p:nvSpPr>
          <p:cNvPr id="946204" name="八边形 946203"/>
          <p:cNvSpPr/>
          <p:nvPr/>
        </p:nvSpPr>
        <p:spPr>
          <a:xfrm>
            <a:off x="6872288" y="2581275"/>
            <a:ext cx="111125" cy="100013"/>
          </a:xfrm>
          <a:prstGeom prst="octagon">
            <a:avLst>
              <a:gd name="adj" fmla="val 29287"/>
            </a:avLst>
          </a:prstGeom>
          <a:solidFill>
            <a:srgbClr val="FFFFFF"/>
          </a:solidFill>
          <a:ln w="9525" cap="flat" cmpd="sng">
            <a:solidFill>
              <a:schemeClr val="tx1"/>
            </a:solidFill>
            <a:prstDash val="solid"/>
            <a:miter/>
            <a:headEnd type="none" w="med" len="med"/>
            <a:tailEnd type="none" w="med" len="med"/>
          </a:ln>
        </p:spPr>
        <p:txBody>
          <a:bodyPr/>
          <a:lstStyle/>
          <a:p>
            <a:endParaRPr lang="zh-CN" altLang="en-US"/>
          </a:p>
        </p:txBody>
      </p:sp>
      <p:sp>
        <p:nvSpPr>
          <p:cNvPr id="946205" name="八边形 946204"/>
          <p:cNvSpPr/>
          <p:nvPr/>
        </p:nvSpPr>
        <p:spPr>
          <a:xfrm>
            <a:off x="9297988" y="2565400"/>
            <a:ext cx="111125" cy="100013"/>
          </a:xfrm>
          <a:prstGeom prst="octagon">
            <a:avLst>
              <a:gd name="adj" fmla="val 29287"/>
            </a:avLst>
          </a:prstGeom>
          <a:solidFill>
            <a:srgbClr val="FFFFFF"/>
          </a:solidFill>
          <a:ln w="9525" cap="flat" cmpd="sng">
            <a:solidFill>
              <a:schemeClr val="tx1"/>
            </a:solidFill>
            <a:prstDash val="solid"/>
            <a:miter/>
            <a:headEnd type="none" w="med" len="med"/>
            <a:tailEnd type="none" w="med" len="med"/>
          </a:ln>
        </p:spPr>
        <p:txBody>
          <a:bodyPr/>
          <a:lstStyle/>
          <a:p>
            <a:endParaRPr lang="zh-CN" altLang="en-US"/>
          </a:p>
        </p:txBody>
      </p:sp>
      <p:sp>
        <p:nvSpPr>
          <p:cNvPr id="946217"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621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621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622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6221"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946222"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946223"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946224"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946225"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946226" name="组合 946225"/>
          <p:cNvGrpSpPr/>
          <p:nvPr/>
        </p:nvGrpSpPr>
        <p:grpSpPr>
          <a:xfrm>
            <a:off x="1703388" y="2852738"/>
            <a:ext cx="863600" cy="706438"/>
            <a:chOff x="113" y="2024"/>
            <a:chExt cx="544" cy="445"/>
          </a:xfrm>
        </p:grpSpPr>
        <p:sp>
          <p:nvSpPr>
            <p:cNvPr id="946227"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946228" name="文本框 946227">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946229" name="流程图: 终止 36">
            <a:hlinkClick r:id="" action="ppaction://noaction"/>
          </p:cNvPr>
          <p:cNvSpPr/>
          <p:nvPr/>
        </p:nvSpPr>
        <p:spPr>
          <a:xfrm>
            <a:off x="1703388" y="4508500"/>
            <a:ext cx="792162" cy="642938"/>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Tree>
  </p:cSld>
  <p:clrMapOvr>
    <a:masterClrMapping/>
  </p:clrMapOvr>
  <p:transition advTm="182435"/>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341002" name="矩形 341001"/>
          <p:cNvSpPr/>
          <p:nvPr/>
        </p:nvSpPr>
        <p:spPr>
          <a:xfrm>
            <a:off x="3503613" y="2843213"/>
            <a:ext cx="6769100" cy="41148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破膜后，阴道病原微生物上行性感染更容易、更迅速</a:t>
            </a:r>
            <a:r>
              <a:rPr lang="en-US" altLang="zh-CN" sz="2000">
                <a:solidFill>
                  <a:schemeClr val="tx1"/>
                </a:solidFill>
                <a:latin typeface="楷体_GB2312" pitchFamily="49" charset="-122"/>
                <a:ea typeface="楷体_GB2312" pitchFamily="49" charset="-122"/>
              </a:rPr>
              <a:t>;</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感染的程度和破膜时间有关</a:t>
            </a:r>
            <a:r>
              <a:rPr lang="en-US" altLang="zh-CN" sz="2000">
                <a:solidFill>
                  <a:schemeClr val="tx1"/>
                </a:solidFill>
                <a:latin typeface="楷体_GB2312" pitchFamily="49" charset="-122"/>
                <a:ea typeface="楷体_GB2312" pitchFamily="49" charset="-122"/>
              </a:rPr>
              <a:t>,</a:t>
            </a:r>
            <a:r>
              <a:rPr lang="zh-CN" altLang="en-US" sz="2000" dirty="0">
                <a:solidFill>
                  <a:schemeClr val="tx1"/>
                </a:solidFill>
                <a:latin typeface="楷体_GB2312" pitchFamily="49" charset="-122"/>
                <a:ea typeface="楷体_GB2312" pitchFamily="49" charset="-122"/>
              </a:rPr>
              <a:t>如破膜超过</a:t>
            </a:r>
            <a:r>
              <a:rPr lang="en-US" altLang="zh-CN" sz="2000">
                <a:solidFill>
                  <a:schemeClr val="tx1"/>
                </a:solidFill>
                <a:latin typeface="楷体_GB2312" pitchFamily="49" charset="-122"/>
                <a:ea typeface="楷体_GB2312" pitchFamily="49" charset="-122"/>
              </a:rPr>
              <a:t>24</a:t>
            </a:r>
            <a:r>
              <a:rPr lang="zh-CN" altLang="en-US" sz="2000" dirty="0">
                <a:solidFill>
                  <a:schemeClr val="tx1"/>
                </a:solidFill>
                <a:latin typeface="楷体_GB2312" pitchFamily="49" charset="-122"/>
                <a:ea typeface="楷体_GB2312" pitchFamily="49" charset="-122"/>
              </a:rPr>
              <a:t>小时，可使感染率增加</a:t>
            </a:r>
            <a:r>
              <a:rPr lang="en-US" altLang="zh-CN" sz="2000">
                <a:solidFill>
                  <a:schemeClr val="tx1"/>
                </a:solidFill>
                <a:latin typeface="楷体_GB2312" pitchFamily="49" charset="-122"/>
                <a:ea typeface="楷体_GB2312" pitchFamily="49" charset="-122"/>
              </a:rPr>
              <a:t>5</a:t>
            </a:r>
            <a:r>
              <a:rPr lang="zh-CN" altLang="en-US" sz="2000" dirty="0">
                <a:solidFill>
                  <a:schemeClr val="tx1"/>
                </a:solidFill>
                <a:latin typeface="楷体_GB2312" pitchFamily="49" charset="-122"/>
                <a:ea typeface="楷体_GB2312" pitchFamily="49" charset="-122"/>
              </a:rPr>
              <a:t>～</a:t>
            </a:r>
            <a:r>
              <a:rPr lang="en-US" altLang="zh-CN" sz="2000">
                <a:solidFill>
                  <a:schemeClr val="tx1"/>
                </a:solidFill>
                <a:latin typeface="楷体_GB2312" pitchFamily="49" charset="-122"/>
                <a:ea typeface="楷体_GB2312" pitchFamily="49" charset="-122"/>
              </a:rPr>
              <a:t>10</a:t>
            </a:r>
            <a:r>
              <a:rPr lang="zh-CN" altLang="en-US" sz="2000" dirty="0">
                <a:solidFill>
                  <a:schemeClr val="tx1"/>
                </a:solidFill>
                <a:latin typeface="楷体_GB2312" pitchFamily="49" charset="-122"/>
                <a:ea typeface="楷体_GB2312" pitchFamily="49" charset="-122"/>
              </a:rPr>
              <a:t>倍</a:t>
            </a:r>
            <a:r>
              <a:rPr lang="en-US" altLang="zh-CN" sz="2000">
                <a:solidFill>
                  <a:schemeClr val="tx1"/>
                </a:solidFill>
                <a:latin typeface="楷体_GB2312" pitchFamily="49" charset="-122"/>
                <a:ea typeface="楷体_GB2312" pitchFamily="49" charset="-122"/>
              </a:rPr>
              <a:t>;</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除造成孕妇产前、产时感染外，胎膜早破还是产褥感染的常见原因。</a:t>
            </a:r>
          </a:p>
          <a:p>
            <a:pPr lvl="0">
              <a:lnSpc>
                <a:spcPct val="130000"/>
              </a:lnSpc>
              <a:buNone/>
            </a:pPr>
            <a:r>
              <a:rPr lang="zh-CN" altLang="en-US" sz="2000" dirty="0">
                <a:solidFill>
                  <a:schemeClr val="tx1"/>
                </a:solidFill>
                <a:latin typeface="楷体_GB2312" pitchFamily="49" charset="-122"/>
                <a:ea typeface="楷体_GB2312" pitchFamily="49" charset="-122"/>
              </a:rPr>
              <a:t>    </a:t>
            </a:r>
          </a:p>
        </p:txBody>
      </p:sp>
      <p:grpSp>
        <p:nvGrpSpPr>
          <p:cNvPr id="341011" name="组合 341010"/>
          <p:cNvGrpSpPr/>
          <p:nvPr/>
        </p:nvGrpSpPr>
        <p:grpSpPr>
          <a:xfrm>
            <a:off x="2566988" y="0"/>
            <a:ext cx="3673475" cy="735013"/>
            <a:chOff x="288" y="81"/>
            <a:chExt cx="1957" cy="463"/>
          </a:xfrm>
        </p:grpSpPr>
        <p:sp>
          <p:nvSpPr>
            <p:cNvPr id="341012" name="圆角矩形 341011">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41013" name="圆角矩形 341012"/>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41014" name="任意多边形 341013"/>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41015" name="文本框 341014"/>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341035" name="矩形 341034"/>
          <p:cNvSpPr/>
          <p:nvPr/>
        </p:nvSpPr>
        <p:spPr>
          <a:xfrm>
            <a:off x="2855913" y="1619250"/>
            <a:ext cx="6769100" cy="1368425"/>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50000"/>
              </a:lnSpc>
              <a:buNone/>
            </a:pPr>
            <a:r>
              <a:rPr lang="en-US" altLang="zh-CN" sz="2400">
                <a:solidFill>
                  <a:schemeClr val="tx1"/>
                </a:solidFill>
                <a:latin typeface="楷体_GB2312" pitchFamily="49" charset="-122"/>
                <a:ea typeface="楷体_GB2312" pitchFamily="49" charset="-122"/>
              </a:rPr>
              <a:t>  1</a:t>
            </a:r>
            <a:r>
              <a:rPr lang="zh-CN" altLang="en-US" sz="2400" dirty="0">
                <a:solidFill>
                  <a:schemeClr val="tx1"/>
                </a:solidFill>
                <a:latin typeface="楷体_GB2312" pitchFamily="49" charset="-122"/>
                <a:ea typeface="楷体_GB2312" pitchFamily="49" charset="-122"/>
              </a:rPr>
              <a:t>．对母体影响</a:t>
            </a:r>
          </a:p>
          <a:p>
            <a:pPr lvl="0">
              <a:lnSpc>
                <a:spcPct val="150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1</a:t>
            </a:r>
            <a:r>
              <a:rPr lang="zh-CN" altLang="en-US" sz="2000" dirty="0">
                <a:solidFill>
                  <a:schemeClr val="tx1"/>
                </a:solidFill>
                <a:latin typeface="楷体_GB2312" pitchFamily="49" charset="-122"/>
                <a:ea typeface="楷体_GB2312" pitchFamily="49" charset="-122"/>
              </a:rPr>
              <a:t>）感染：</a:t>
            </a:r>
          </a:p>
        </p:txBody>
      </p:sp>
      <p:sp>
        <p:nvSpPr>
          <p:cNvPr id="34103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1037"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103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103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1040"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41041"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341042"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341043"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341044"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341045" name="组合 341044"/>
          <p:cNvGrpSpPr/>
          <p:nvPr/>
        </p:nvGrpSpPr>
        <p:grpSpPr>
          <a:xfrm>
            <a:off x="1703388" y="2852738"/>
            <a:ext cx="863600" cy="706438"/>
            <a:chOff x="113" y="2024"/>
            <a:chExt cx="544" cy="445"/>
          </a:xfrm>
        </p:grpSpPr>
        <p:sp>
          <p:nvSpPr>
            <p:cNvPr id="341046"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341047" name="文本框 341046">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341048" name="流程图: 终止 36">
            <a:hlinkClick r:id="" action="ppaction://noaction"/>
          </p:cNvPr>
          <p:cNvSpPr/>
          <p:nvPr/>
        </p:nvSpPr>
        <p:spPr>
          <a:xfrm>
            <a:off x="1703388" y="4508500"/>
            <a:ext cx="792162" cy="642938"/>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Tree>
  </p:cSld>
  <p:clrMapOvr>
    <a:masterClrMapping/>
  </p:clrMapOvr>
  <p:transition advTm="2544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41563" y="914400"/>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624647" name="矩形 624646"/>
          <p:cNvSpPr/>
          <p:nvPr/>
        </p:nvSpPr>
        <p:spPr>
          <a:xfrm>
            <a:off x="3071813" y="2039938"/>
            <a:ext cx="6624637" cy="1306512"/>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50000"/>
              </a:lnSpc>
              <a:buNone/>
            </a:pPr>
            <a:r>
              <a:rPr lang="en-US" altLang="zh-CN" sz="2400">
                <a:solidFill>
                  <a:schemeClr val="tx1"/>
                </a:solidFill>
                <a:latin typeface="楷体_GB2312" pitchFamily="49" charset="-122"/>
                <a:ea typeface="楷体_GB2312" pitchFamily="49" charset="-122"/>
              </a:rPr>
              <a:t>1</a:t>
            </a:r>
            <a:r>
              <a:rPr lang="zh-CN" altLang="en-US" sz="2400" dirty="0">
                <a:solidFill>
                  <a:schemeClr val="tx1"/>
                </a:solidFill>
                <a:latin typeface="楷体_GB2312" pitchFamily="49" charset="-122"/>
                <a:ea typeface="楷体_GB2312" pitchFamily="49" charset="-122"/>
              </a:rPr>
              <a:t>．对母体影响</a:t>
            </a:r>
          </a:p>
          <a:p>
            <a:pPr lvl="0">
              <a:lnSpc>
                <a:spcPct val="150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2</a:t>
            </a:r>
            <a:r>
              <a:rPr lang="zh-CN" altLang="en-US" sz="2000" dirty="0">
                <a:solidFill>
                  <a:schemeClr val="tx1"/>
                </a:solidFill>
                <a:latin typeface="楷体_GB2312" pitchFamily="49" charset="-122"/>
                <a:ea typeface="楷体_GB2312" pitchFamily="49" charset="-122"/>
              </a:rPr>
              <a:t>）胎盘早剥：</a:t>
            </a:r>
          </a:p>
        </p:txBody>
      </p:sp>
      <p:grpSp>
        <p:nvGrpSpPr>
          <p:cNvPr id="624653" name="组合 624652"/>
          <p:cNvGrpSpPr/>
          <p:nvPr/>
        </p:nvGrpSpPr>
        <p:grpSpPr>
          <a:xfrm>
            <a:off x="2566988" y="0"/>
            <a:ext cx="3673475" cy="735013"/>
            <a:chOff x="288" y="81"/>
            <a:chExt cx="1957" cy="463"/>
          </a:xfrm>
        </p:grpSpPr>
        <p:sp>
          <p:nvSpPr>
            <p:cNvPr id="624654" name="圆角矩形 624653">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624655" name="圆角矩形 624654"/>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624656" name="任意多边形 624655"/>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624657" name="文本框 624656"/>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62465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465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467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468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468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468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4683"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624684"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624685"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624686"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624687"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624688" name="组合 624687"/>
          <p:cNvGrpSpPr/>
          <p:nvPr/>
        </p:nvGrpSpPr>
        <p:grpSpPr>
          <a:xfrm>
            <a:off x="1703388" y="2852738"/>
            <a:ext cx="863600" cy="706438"/>
            <a:chOff x="113" y="2024"/>
            <a:chExt cx="544" cy="445"/>
          </a:xfrm>
        </p:grpSpPr>
        <p:sp>
          <p:nvSpPr>
            <p:cNvPr id="624689"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624690" name="文本框 624689">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624691" name="流程图: 终止 36">
            <a:hlinkClick r:id="" action="ppaction://noaction"/>
          </p:cNvPr>
          <p:cNvSpPr/>
          <p:nvPr/>
        </p:nvSpPr>
        <p:spPr>
          <a:xfrm>
            <a:off x="1703388" y="4508500"/>
            <a:ext cx="792162" cy="642938"/>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
        <p:nvSpPr>
          <p:cNvPr id="624692" name="矩形 624691"/>
          <p:cNvSpPr/>
          <p:nvPr/>
        </p:nvSpPr>
        <p:spPr>
          <a:xfrm>
            <a:off x="3503613" y="3275013"/>
            <a:ext cx="6624637" cy="1666875"/>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5000"/>
              </a:lnSpc>
              <a:buClr>
                <a:schemeClr val="tx1"/>
              </a:buClr>
              <a:buChar char="•"/>
            </a:pPr>
            <a:r>
              <a:rPr lang="zh-CN" altLang="en-US" sz="2000" dirty="0">
                <a:solidFill>
                  <a:schemeClr val="tx1"/>
                </a:solidFill>
                <a:latin typeface="楷体_GB2312" pitchFamily="49" charset="-122"/>
                <a:ea typeface="楷体_GB2312" pitchFamily="49" charset="-122"/>
              </a:rPr>
              <a:t>足月前胎膜早破可引起胎盘早剥，确切机制尚不清楚</a:t>
            </a:r>
            <a:r>
              <a:rPr lang="en-US" altLang="zh-CN" sz="2000">
                <a:solidFill>
                  <a:schemeClr val="tx1"/>
                </a:solidFill>
                <a:latin typeface="楷体_GB2312" pitchFamily="49" charset="-122"/>
                <a:ea typeface="楷体_GB2312" pitchFamily="49" charset="-122"/>
              </a:rPr>
              <a:t>,</a:t>
            </a:r>
            <a:r>
              <a:rPr lang="zh-CN" altLang="en-US" sz="2000" dirty="0">
                <a:solidFill>
                  <a:schemeClr val="tx1"/>
                </a:solidFill>
                <a:latin typeface="楷体_GB2312" pitchFamily="49" charset="-122"/>
                <a:ea typeface="楷体_GB2312" pitchFamily="49" charset="-122"/>
              </a:rPr>
              <a:t>可能与羊水减少有关；</a:t>
            </a:r>
          </a:p>
          <a:p>
            <a:pPr lvl="0">
              <a:lnSpc>
                <a:spcPct val="135000"/>
              </a:lnSpc>
              <a:buClr>
                <a:schemeClr val="tx1"/>
              </a:buClr>
              <a:buChar char="•"/>
            </a:pPr>
            <a:r>
              <a:rPr lang="zh-CN" altLang="en-US" sz="2000" dirty="0">
                <a:solidFill>
                  <a:schemeClr val="tx1"/>
                </a:solidFill>
                <a:latin typeface="楷体_GB2312" pitchFamily="49" charset="-122"/>
                <a:ea typeface="楷体_GB2312" pitchFamily="49" charset="-122"/>
              </a:rPr>
              <a:t>据报道最大羊水池深度＜</a:t>
            </a:r>
            <a:r>
              <a:rPr lang="en-US" altLang="zh-CN" sz="2000">
                <a:solidFill>
                  <a:schemeClr val="tx1"/>
                </a:solidFill>
                <a:latin typeface="楷体_GB2312" pitchFamily="49" charset="-122"/>
                <a:ea typeface="楷体_GB2312" pitchFamily="49" charset="-122"/>
              </a:rPr>
              <a:t>1cm</a:t>
            </a:r>
            <a:r>
              <a:rPr lang="zh-CN" altLang="en-US" sz="2000" dirty="0">
                <a:solidFill>
                  <a:schemeClr val="tx1"/>
                </a:solidFill>
                <a:latin typeface="楷体_GB2312" pitchFamily="49" charset="-122"/>
                <a:ea typeface="楷体_GB2312" pitchFamily="49" charset="-122"/>
              </a:rPr>
              <a:t>，胎盘早剥发生率为</a:t>
            </a:r>
            <a:r>
              <a:rPr lang="en-US" altLang="zh-CN" sz="2000">
                <a:solidFill>
                  <a:schemeClr val="tx1"/>
                </a:solidFill>
                <a:latin typeface="楷体_GB2312" pitchFamily="49" charset="-122"/>
                <a:ea typeface="楷体_GB2312" pitchFamily="49" charset="-122"/>
              </a:rPr>
              <a:t>12.3%</a:t>
            </a:r>
            <a:r>
              <a:rPr lang="zh-CN" altLang="en-US" sz="2000" dirty="0">
                <a:solidFill>
                  <a:schemeClr val="tx1"/>
                </a:solidFill>
                <a:latin typeface="楷体_GB2312" pitchFamily="49" charset="-122"/>
                <a:ea typeface="楷体_GB2312" pitchFamily="49" charset="-122"/>
              </a:rPr>
              <a:t>；而最大池深度＞</a:t>
            </a:r>
            <a:r>
              <a:rPr lang="en-US" altLang="zh-CN" sz="2000">
                <a:solidFill>
                  <a:schemeClr val="tx1"/>
                </a:solidFill>
                <a:latin typeface="楷体_GB2312" pitchFamily="49" charset="-122"/>
                <a:ea typeface="楷体_GB2312" pitchFamily="49" charset="-122"/>
              </a:rPr>
              <a:t>2cm</a:t>
            </a:r>
            <a:r>
              <a:rPr lang="zh-CN" altLang="en-US" sz="2000" dirty="0">
                <a:solidFill>
                  <a:schemeClr val="tx1"/>
                </a:solidFill>
                <a:latin typeface="楷体_GB2312" pitchFamily="49" charset="-122"/>
                <a:ea typeface="楷体_GB2312" pitchFamily="49" charset="-122"/>
              </a:rPr>
              <a:t>，其发生率仅为</a:t>
            </a:r>
            <a:r>
              <a:rPr lang="en-US" altLang="zh-CN" sz="2000">
                <a:solidFill>
                  <a:schemeClr val="tx1"/>
                </a:solidFill>
                <a:latin typeface="楷体_GB2312" pitchFamily="49" charset="-122"/>
                <a:ea typeface="楷体_GB2312" pitchFamily="49" charset="-122"/>
              </a:rPr>
              <a:t>3.5%</a:t>
            </a:r>
            <a:r>
              <a:rPr lang="zh-CN" altLang="en-US" sz="2000" dirty="0">
                <a:solidFill>
                  <a:schemeClr val="tx1"/>
                </a:solidFill>
                <a:latin typeface="楷体_GB2312" pitchFamily="49" charset="-122"/>
                <a:ea typeface="楷体_GB2312" pitchFamily="49" charset="-122"/>
              </a:rPr>
              <a:t>。</a:t>
            </a:r>
          </a:p>
        </p:txBody>
      </p:sp>
    </p:spTree>
  </p:cSld>
  <p:clrMapOvr>
    <a:masterClrMapping/>
  </p:clrMapOvr>
  <p:transition advTm="2778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342026" name="矩形 342025"/>
          <p:cNvSpPr/>
          <p:nvPr/>
        </p:nvSpPr>
        <p:spPr>
          <a:xfrm>
            <a:off x="3287713" y="1341438"/>
            <a:ext cx="6769100" cy="41148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5000"/>
              </a:lnSpc>
              <a:buNone/>
            </a:pPr>
            <a:r>
              <a:rPr lang="en-US" altLang="zh-CN" sz="2400">
                <a:solidFill>
                  <a:schemeClr val="tx1"/>
                </a:solidFill>
                <a:latin typeface="楷体_GB2312" pitchFamily="49" charset="-122"/>
                <a:ea typeface="楷体_GB2312" pitchFamily="49" charset="-122"/>
              </a:rPr>
              <a:t>2</a:t>
            </a:r>
            <a:r>
              <a:rPr lang="zh-CN" altLang="en-US" sz="2400" dirty="0">
                <a:solidFill>
                  <a:schemeClr val="tx1"/>
                </a:solidFill>
                <a:latin typeface="楷体_GB2312" pitchFamily="49" charset="-122"/>
                <a:ea typeface="楷体_GB2312" pitchFamily="49" charset="-122"/>
              </a:rPr>
              <a:t>．对胎儿影响</a:t>
            </a:r>
          </a:p>
          <a:p>
            <a:pPr lvl="0">
              <a:lnSpc>
                <a:spcPct val="135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1</a:t>
            </a:r>
            <a:r>
              <a:rPr lang="zh-CN" altLang="en-US" sz="2000" dirty="0">
                <a:solidFill>
                  <a:schemeClr val="tx1"/>
                </a:solidFill>
                <a:latin typeface="楷体_GB2312" pitchFamily="49" charset="-122"/>
                <a:ea typeface="楷体_GB2312" pitchFamily="49" charset="-122"/>
              </a:rPr>
              <a:t>）早产儿：</a:t>
            </a:r>
            <a:r>
              <a:rPr lang="en-US" altLang="zh-CN" sz="2000">
                <a:solidFill>
                  <a:schemeClr val="tx1"/>
                </a:solidFill>
                <a:latin typeface="楷体_GB2312" pitchFamily="49" charset="-122"/>
                <a:ea typeface="楷体_GB2312" pitchFamily="49" charset="-122"/>
              </a:rPr>
              <a:t>30%</a:t>
            </a:r>
            <a:r>
              <a:rPr lang="zh-CN" altLang="en-US" sz="2000" dirty="0">
                <a:solidFill>
                  <a:schemeClr val="tx1"/>
                </a:solidFill>
                <a:latin typeface="楷体_GB2312" pitchFamily="49" charset="-122"/>
                <a:ea typeface="楷体_GB2312" pitchFamily="49" charset="-122"/>
              </a:rPr>
              <a:t>～</a:t>
            </a:r>
            <a:r>
              <a:rPr lang="en-US" altLang="zh-CN" sz="2000">
                <a:solidFill>
                  <a:schemeClr val="tx1"/>
                </a:solidFill>
                <a:latin typeface="楷体_GB2312" pitchFamily="49" charset="-122"/>
                <a:ea typeface="楷体_GB2312" pitchFamily="49" charset="-122"/>
              </a:rPr>
              <a:t>40%</a:t>
            </a:r>
            <a:r>
              <a:rPr lang="zh-CN" altLang="en-US" sz="2000" dirty="0">
                <a:solidFill>
                  <a:schemeClr val="tx1"/>
                </a:solidFill>
                <a:latin typeface="楷体_GB2312" pitchFamily="49" charset="-122"/>
                <a:ea typeface="楷体_GB2312" pitchFamily="49" charset="-122"/>
              </a:rPr>
              <a:t>早产与胎膜早破有关。早产儿围 </a:t>
            </a:r>
          </a:p>
          <a:p>
            <a:pPr lvl="0">
              <a:lnSpc>
                <a:spcPct val="135000"/>
              </a:lnSpc>
              <a:buNone/>
            </a:pPr>
            <a:r>
              <a:rPr lang="zh-CN" altLang="en-US" sz="2000" dirty="0">
                <a:solidFill>
                  <a:schemeClr val="tx1"/>
                </a:solidFill>
                <a:latin typeface="楷体_GB2312" pitchFamily="49" charset="-122"/>
                <a:ea typeface="楷体_GB2312" pitchFamily="49" charset="-122"/>
              </a:rPr>
              <a:t>              生儿死亡率增加。</a:t>
            </a:r>
          </a:p>
          <a:p>
            <a:pPr lvl="0">
              <a:lnSpc>
                <a:spcPct val="135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2</a:t>
            </a:r>
            <a:r>
              <a:rPr lang="zh-CN" altLang="en-US" sz="2000" dirty="0">
                <a:solidFill>
                  <a:schemeClr val="tx1"/>
                </a:solidFill>
                <a:latin typeface="楷体_GB2312" pitchFamily="49" charset="-122"/>
                <a:ea typeface="楷体_GB2312" pitchFamily="49" charset="-122"/>
              </a:rPr>
              <a:t>）感 染：常引起胎儿及新生儿感染，表现为肺炎、败</a:t>
            </a:r>
          </a:p>
          <a:p>
            <a:pPr lvl="0">
              <a:lnSpc>
                <a:spcPct val="135000"/>
              </a:lnSpc>
              <a:buNone/>
            </a:pPr>
            <a:r>
              <a:rPr lang="zh-CN" altLang="en-US" sz="2000" dirty="0">
                <a:solidFill>
                  <a:schemeClr val="tx1"/>
                </a:solidFill>
                <a:latin typeface="楷体_GB2312" pitchFamily="49" charset="-122"/>
                <a:ea typeface="楷体_GB2312" pitchFamily="49" charset="-122"/>
              </a:rPr>
              <a:t>             血症、颅内感染。</a:t>
            </a:r>
          </a:p>
          <a:p>
            <a:pPr lvl="0">
              <a:lnSpc>
                <a:spcPct val="135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3</a:t>
            </a:r>
            <a:r>
              <a:rPr lang="zh-CN" altLang="en-US" sz="2000" dirty="0">
                <a:solidFill>
                  <a:schemeClr val="tx1"/>
                </a:solidFill>
                <a:latin typeface="楷体_GB2312" pitchFamily="49" charset="-122"/>
                <a:ea typeface="楷体_GB2312" pitchFamily="49" charset="-122"/>
              </a:rPr>
              <a:t>）脐带脱垂或受压：胎先露未衔接者破膜后脐带脱垂   </a:t>
            </a:r>
          </a:p>
          <a:p>
            <a:pPr lvl="0">
              <a:lnSpc>
                <a:spcPct val="135000"/>
              </a:lnSpc>
              <a:buNone/>
            </a:pPr>
            <a:r>
              <a:rPr lang="zh-CN" altLang="en-US" sz="2000" dirty="0">
                <a:solidFill>
                  <a:schemeClr val="tx1"/>
                </a:solidFill>
                <a:latin typeface="楷体_GB2312" pitchFamily="49" charset="-122"/>
                <a:ea typeface="楷体_GB2312" pitchFamily="49" charset="-122"/>
              </a:rPr>
              <a:t>                     的危险增加；因破膜继发性羊水 </a:t>
            </a:r>
          </a:p>
          <a:p>
            <a:pPr lvl="0">
              <a:lnSpc>
                <a:spcPct val="135000"/>
              </a:lnSpc>
              <a:buNone/>
            </a:pPr>
            <a:r>
              <a:rPr lang="zh-CN" altLang="en-US" sz="2000" dirty="0">
                <a:solidFill>
                  <a:schemeClr val="tx1"/>
                </a:solidFill>
                <a:latin typeface="楷体_GB2312" pitchFamily="49" charset="-122"/>
                <a:ea typeface="楷体_GB2312" pitchFamily="49" charset="-122"/>
              </a:rPr>
              <a:t>                     减少，使脐带受压可致胎儿窘迫。</a:t>
            </a:r>
          </a:p>
          <a:p>
            <a:pPr lvl="0">
              <a:lnSpc>
                <a:spcPct val="135000"/>
              </a:lnSpc>
              <a:buNone/>
            </a:pPr>
            <a:r>
              <a:rPr lang="zh-CN" altLang="en-US" sz="2000" dirty="0">
                <a:solidFill>
                  <a:schemeClr val="tx1"/>
                </a:solidFill>
                <a:latin typeface="楷体_GB2312" pitchFamily="49" charset="-122"/>
                <a:ea typeface="楷体_GB2312" pitchFamily="49" charset="-122"/>
              </a:rPr>
              <a:t>    </a:t>
            </a:r>
          </a:p>
        </p:txBody>
      </p:sp>
      <p:grpSp>
        <p:nvGrpSpPr>
          <p:cNvPr id="342035" name="组合 342034"/>
          <p:cNvGrpSpPr/>
          <p:nvPr/>
        </p:nvGrpSpPr>
        <p:grpSpPr>
          <a:xfrm>
            <a:off x="2566988" y="0"/>
            <a:ext cx="3673475" cy="735013"/>
            <a:chOff x="288" y="81"/>
            <a:chExt cx="1957" cy="463"/>
          </a:xfrm>
        </p:grpSpPr>
        <p:sp>
          <p:nvSpPr>
            <p:cNvPr id="342036" name="圆角矩形 342035">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42037" name="圆角矩形 342036"/>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42038" name="任意多边形 342037"/>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42039" name="文本框 342038"/>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34204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204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206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206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206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206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2064"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42065"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342066"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342067"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342068"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342069" name="组合 342068"/>
          <p:cNvGrpSpPr/>
          <p:nvPr/>
        </p:nvGrpSpPr>
        <p:grpSpPr>
          <a:xfrm>
            <a:off x="1703388" y="2852738"/>
            <a:ext cx="863600" cy="706438"/>
            <a:chOff x="113" y="2024"/>
            <a:chExt cx="544" cy="445"/>
          </a:xfrm>
        </p:grpSpPr>
        <p:sp>
          <p:nvSpPr>
            <p:cNvPr id="342070"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342071" name="文本框 342070">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342072" name="流程图: 终止 36">
            <a:hlinkClick r:id="" action="ppaction://noaction"/>
          </p:cNvPr>
          <p:cNvSpPr/>
          <p:nvPr/>
        </p:nvSpPr>
        <p:spPr>
          <a:xfrm>
            <a:off x="1703388" y="4508500"/>
            <a:ext cx="792162" cy="642938"/>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Tree>
  </p:cSld>
  <p:clrMapOvr>
    <a:masterClrMapping/>
  </p:clrMapOvr>
  <p:transition advTm="26337"/>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996357" name="文本框 996356"/>
          <p:cNvSpPr txBox="1"/>
          <p:nvPr/>
        </p:nvSpPr>
        <p:spPr>
          <a:xfrm>
            <a:off x="2065338" y="1700213"/>
            <a:ext cx="8351837" cy="3400425"/>
          </a:xfrm>
          <a:prstGeom prst="rect">
            <a:avLst/>
          </a:prstGeom>
          <a:noFill/>
          <a:ln w="9525">
            <a:noFill/>
          </a:ln>
        </p:spPr>
        <p:txBody>
          <a:bodyPr lIns="102860" tIns="51429" rIns="102860" bIns="51429">
            <a:spAutoFit/>
          </a:bodyPr>
          <a:lstStyle/>
          <a:p>
            <a:pPr defTabSz="1028700" eaLnBrk="0" hangingPunct="0">
              <a:lnSpc>
                <a:spcPct val="160000"/>
              </a:lnSpc>
            </a:pPr>
            <a:r>
              <a:rPr lang="zh-CN" altLang="en-US" sz="5400" b="1" dirty="0">
                <a:solidFill>
                  <a:srgbClr val="003332"/>
                </a:solidFill>
                <a:effectLst>
                  <a:outerShdw blurRad="38100" dist="38100" dir="2700000">
                    <a:srgbClr val="C0C0C0"/>
                  </a:outerShdw>
                </a:effectLst>
                <a:latin typeface="楷体_GB2312" pitchFamily="49" charset="-122"/>
                <a:ea typeface="楷体_GB2312" pitchFamily="49" charset="-122"/>
              </a:rPr>
              <a:t>第一节 胎膜早破</a:t>
            </a:r>
          </a:p>
          <a:p>
            <a:pPr defTabSz="1028700" eaLnBrk="0" hangingPunct="0">
              <a:lnSpc>
                <a:spcPct val="160000"/>
              </a:lnSpc>
            </a:pPr>
            <a:r>
              <a:rPr lang="en-US" altLang="zh-CN" sz="4000" b="1">
                <a:solidFill>
                  <a:srgbClr val="003332"/>
                </a:solidFill>
                <a:effectLst>
                  <a:outerShdw blurRad="38100" dist="38100" dir="2700000">
                    <a:srgbClr val="C0C0C0"/>
                  </a:outerShdw>
                </a:effectLst>
                <a:latin typeface="Times New Roman" panose="02020603050405020304" pitchFamily="18" charset="0"/>
                <a:ea typeface="楷体_GB2312" pitchFamily="49" charset="-122"/>
              </a:rPr>
              <a:t>Premature Rupture of </a:t>
            </a:r>
            <a:r>
              <a:rPr lang="en-US" altLang="zh-CN" sz="4000" b="1" err="1">
                <a:solidFill>
                  <a:srgbClr val="003332"/>
                </a:solidFill>
                <a:effectLst>
                  <a:outerShdw blurRad="38100" dist="38100" dir="2700000">
                    <a:srgbClr val="C0C0C0"/>
                  </a:outerShdw>
                </a:effectLst>
                <a:latin typeface="Times New Roman" panose="02020603050405020304" pitchFamily="18" charset="0"/>
                <a:ea typeface="楷体_GB2312" pitchFamily="49" charset="-122"/>
              </a:rPr>
              <a:t>Memberane</a:t>
            </a:r>
            <a:endParaRPr lang="en-US" altLang="zh-CN" sz="4000" b="1">
              <a:solidFill>
                <a:srgbClr val="003332"/>
              </a:solidFill>
              <a:effectLst>
                <a:outerShdw blurRad="38100" dist="38100" dir="2700000">
                  <a:srgbClr val="C0C0C0"/>
                </a:outerShdw>
              </a:effectLst>
              <a:latin typeface="Times New Roman" panose="02020603050405020304" pitchFamily="18" charset="0"/>
              <a:ea typeface="楷体_GB2312" pitchFamily="49" charset="-122"/>
            </a:endParaRPr>
          </a:p>
          <a:p>
            <a:pPr defTabSz="1028700" eaLnBrk="0" hangingPunct="0">
              <a:lnSpc>
                <a:spcPct val="160000"/>
              </a:lnSpc>
            </a:pPr>
            <a:r>
              <a:rPr lang="en-US" altLang="zh-CN" sz="4000" b="1">
                <a:solidFill>
                  <a:srgbClr val="003332"/>
                </a:solidFill>
                <a:effectLst>
                  <a:outerShdw blurRad="38100" dist="38100" dir="2700000">
                    <a:srgbClr val="C0C0C0"/>
                  </a:outerShdw>
                </a:effectLst>
                <a:latin typeface="Times New Roman" panose="02020603050405020304" pitchFamily="18" charset="0"/>
                <a:ea typeface="楷体_GB2312" pitchFamily="49" charset="-122"/>
              </a:rPr>
              <a:t>(PROM)</a:t>
            </a:r>
          </a:p>
        </p:txBody>
      </p:sp>
    </p:spTree>
  </p:cSld>
  <p:clrMapOvr>
    <a:masterClrMapping/>
  </p:clrMapOvr>
  <p:transition advTm="18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96357"/>
                                        </p:tgtEl>
                                        <p:attrNameLst>
                                          <p:attrName>style.visibility</p:attrName>
                                        </p:attrNameLst>
                                      </p:cBhvr>
                                      <p:to>
                                        <p:strVal val="visible"/>
                                      </p:to>
                                    </p:set>
                                    <p:animEffect transition="in" filter="box(in)">
                                      <p:cBhvr>
                                        <p:cTn id="7" dur="500"/>
                                        <p:tgtEl>
                                          <p:spTgt spid="996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905219" name="矩形 905218"/>
          <p:cNvSpPr/>
          <p:nvPr/>
        </p:nvSpPr>
        <p:spPr>
          <a:xfrm>
            <a:off x="3143250" y="1917700"/>
            <a:ext cx="6192838" cy="1439863"/>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50000"/>
              </a:lnSpc>
              <a:buNone/>
            </a:pPr>
            <a:r>
              <a:rPr lang="en-US" altLang="zh-CN" sz="2400">
                <a:solidFill>
                  <a:schemeClr val="tx1"/>
                </a:solidFill>
                <a:latin typeface="楷体_GB2312" pitchFamily="49" charset="-122"/>
                <a:ea typeface="楷体_GB2312" pitchFamily="49" charset="-122"/>
              </a:rPr>
              <a:t>2</a:t>
            </a:r>
            <a:r>
              <a:rPr lang="zh-CN" altLang="en-US" sz="2400" dirty="0">
                <a:solidFill>
                  <a:schemeClr val="tx1"/>
                </a:solidFill>
                <a:latin typeface="楷体_GB2312" pitchFamily="49" charset="-122"/>
                <a:ea typeface="楷体_GB2312" pitchFamily="49" charset="-122"/>
              </a:rPr>
              <a:t>．对胎儿影响</a:t>
            </a:r>
          </a:p>
          <a:p>
            <a:pPr lvl="0">
              <a:lnSpc>
                <a:spcPct val="150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4</a:t>
            </a:r>
            <a:r>
              <a:rPr lang="zh-CN" altLang="en-US" sz="2000" dirty="0">
                <a:solidFill>
                  <a:schemeClr val="tx1"/>
                </a:solidFill>
                <a:latin typeface="楷体_GB2312" pitchFamily="49" charset="-122"/>
                <a:ea typeface="楷体_GB2312" pitchFamily="49" charset="-122"/>
              </a:rPr>
              <a:t>）胎肺发育不良及胎儿受压综合征：</a:t>
            </a:r>
          </a:p>
        </p:txBody>
      </p:sp>
      <p:grpSp>
        <p:nvGrpSpPr>
          <p:cNvPr id="905220" name="组合 905219"/>
          <p:cNvGrpSpPr/>
          <p:nvPr/>
        </p:nvGrpSpPr>
        <p:grpSpPr>
          <a:xfrm>
            <a:off x="2566988" y="0"/>
            <a:ext cx="3673475" cy="735013"/>
            <a:chOff x="288" y="81"/>
            <a:chExt cx="1957" cy="463"/>
          </a:xfrm>
        </p:grpSpPr>
        <p:sp>
          <p:nvSpPr>
            <p:cNvPr id="905221" name="圆角矩形 90522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905222" name="圆角矩形 9052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905223" name="任意多边形 9052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905224" name="文本框 9052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90522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522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524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524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5244"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524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5246"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905247"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905248"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905249"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905250"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905251" name="组合 905250"/>
          <p:cNvGrpSpPr/>
          <p:nvPr/>
        </p:nvGrpSpPr>
        <p:grpSpPr>
          <a:xfrm>
            <a:off x="1703388" y="2852738"/>
            <a:ext cx="863600" cy="706438"/>
            <a:chOff x="113" y="2024"/>
            <a:chExt cx="544" cy="445"/>
          </a:xfrm>
        </p:grpSpPr>
        <p:sp>
          <p:nvSpPr>
            <p:cNvPr id="905252"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905253" name="文本框 905252">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905254" name="流程图: 终止 36">
            <a:hlinkClick r:id="" action="ppaction://noaction"/>
          </p:cNvPr>
          <p:cNvSpPr/>
          <p:nvPr/>
        </p:nvSpPr>
        <p:spPr>
          <a:xfrm>
            <a:off x="1703388" y="4508500"/>
            <a:ext cx="792162" cy="642938"/>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
        <p:nvSpPr>
          <p:cNvPr id="905255" name="矩形 905254"/>
          <p:cNvSpPr/>
          <p:nvPr/>
        </p:nvSpPr>
        <p:spPr>
          <a:xfrm>
            <a:off x="3648075" y="3213100"/>
            <a:ext cx="6192838" cy="2087563"/>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5000"/>
              </a:lnSpc>
              <a:buClr>
                <a:schemeClr val="tx1"/>
              </a:buClr>
              <a:buChar char="•"/>
            </a:pPr>
            <a:r>
              <a:rPr lang="zh-CN" altLang="en-US" sz="2000" dirty="0">
                <a:solidFill>
                  <a:schemeClr val="tx1"/>
                </a:solidFill>
                <a:latin typeface="楷体_GB2312" pitchFamily="49" charset="-122"/>
                <a:ea typeface="楷体_GB2312" pitchFamily="49" charset="-122"/>
              </a:rPr>
              <a:t>妊娠</a:t>
            </a:r>
            <a:r>
              <a:rPr lang="en-US" altLang="zh-CN" sz="2000">
                <a:solidFill>
                  <a:schemeClr val="tx1"/>
                </a:solidFill>
                <a:latin typeface="楷体_GB2312" pitchFamily="49" charset="-122"/>
                <a:ea typeface="楷体_GB2312" pitchFamily="49" charset="-122"/>
              </a:rPr>
              <a:t>28</a:t>
            </a:r>
            <a:r>
              <a:rPr lang="zh-CN" altLang="en-US" sz="2000" dirty="0">
                <a:solidFill>
                  <a:schemeClr val="tx1"/>
                </a:solidFill>
                <a:latin typeface="楷体_GB2312" pitchFamily="49" charset="-122"/>
                <a:ea typeface="楷体_GB2312" pitchFamily="49" charset="-122"/>
              </a:rPr>
              <a:t>周前胎膜早破保守治疗的患者中，新生儿  </a:t>
            </a:r>
          </a:p>
          <a:p>
            <a:pPr lvl="0">
              <a:lnSpc>
                <a:spcPct val="135000"/>
              </a:lnSpc>
              <a:buClr>
                <a:schemeClr val="tx1"/>
              </a:buClr>
              <a:buNone/>
            </a:pPr>
            <a:r>
              <a:rPr lang="zh-CN" altLang="en-US" sz="2000" dirty="0">
                <a:solidFill>
                  <a:schemeClr val="tx1"/>
                </a:solidFill>
                <a:latin typeface="楷体_GB2312" pitchFamily="49" charset="-122"/>
                <a:ea typeface="楷体_GB2312" pitchFamily="49" charset="-122"/>
              </a:rPr>
              <a:t>   尸解发现，肺</a:t>
            </a:r>
            <a:r>
              <a:rPr lang="en-US" altLang="zh-CN" sz="2000">
                <a:solidFill>
                  <a:schemeClr val="tx1"/>
                </a:solidFill>
                <a:latin typeface="楷体_GB2312" pitchFamily="49" charset="-122"/>
                <a:ea typeface="楷体_GB2312" pitchFamily="49" charset="-122"/>
              </a:rPr>
              <a:t>/</a:t>
            </a:r>
            <a:r>
              <a:rPr lang="zh-CN" altLang="en-US" sz="2000" dirty="0">
                <a:solidFill>
                  <a:schemeClr val="tx1"/>
                </a:solidFill>
                <a:latin typeface="楷体_GB2312" pitchFamily="49" charset="-122"/>
                <a:ea typeface="楷体_GB2312" pitchFamily="49" charset="-122"/>
              </a:rPr>
              <a:t>体重比值减小、肺泡数目减少；</a:t>
            </a:r>
          </a:p>
          <a:p>
            <a:pPr lvl="0">
              <a:lnSpc>
                <a:spcPct val="135000"/>
              </a:lnSpc>
              <a:buClr>
                <a:schemeClr val="tx1"/>
              </a:buClr>
              <a:buChar char="•"/>
            </a:pPr>
            <a:r>
              <a:rPr lang="zh-CN" altLang="en-US" sz="2000" dirty="0">
                <a:solidFill>
                  <a:schemeClr val="tx1"/>
                </a:solidFill>
                <a:latin typeface="楷体_GB2312" pitchFamily="49" charset="-122"/>
                <a:ea typeface="楷体_GB2312" pitchFamily="49" charset="-122"/>
              </a:rPr>
              <a:t>活体</a:t>
            </a:r>
            <a:r>
              <a:rPr lang="en-US" altLang="zh-CN" sz="2000">
                <a:solidFill>
                  <a:schemeClr val="tx1"/>
                </a:solidFill>
                <a:latin typeface="楷体_GB2312" pitchFamily="49" charset="-122"/>
                <a:ea typeface="楷体_GB2312" pitchFamily="49" charset="-122"/>
              </a:rPr>
              <a:t>X</a:t>
            </a:r>
            <a:r>
              <a:rPr lang="zh-CN" altLang="en-US" sz="2000" dirty="0">
                <a:solidFill>
                  <a:schemeClr val="tx1"/>
                </a:solidFill>
                <a:latin typeface="楷体_GB2312" pitchFamily="49" charset="-122"/>
                <a:ea typeface="楷体_GB2312" pitchFamily="49" charset="-122"/>
              </a:rPr>
              <a:t>线摄片显示小而充气良好的肺、钟型胸、横 </a:t>
            </a:r>
          </a:p>
          <a:p>
            <a:pPr lvl="0">
              <a:lnSpc>
                <a:spcPct val="135000"/>
              </a:lnSpc>
              <a:buNone/>
            </a:pPr>
            <a:r>
              <a:rPr lang="zh-CN" altLang="en-US" sz="2000" dirty="0">
                <a:solidFill>
                  <a:schemeClr val="tx1"/>
                </a:solidFill>
                <a:latin typeface="楷体_GB2312" pitchFamily="49" charset="-122"/>
                <a:ea typeface="楷体_GB2312" pitchFamily="49" charset="-122"/>
              </a:rPr>
              <a:t>   膈上抬到第</a:t>
            </a:r>
            <a:r>
              <a:rPr lang="en-US" altLang="zh-CN" sz="2000">
                <a:solidFill>
                  <a:schemeClr val="tx1"/>
                </a:solidFill>
                <a:latin typeface="楷体_GB2312" pitchFamily="49" charset="-122"/>
                <a:ea typeface="楷体_GB2312" pitchFamily="49" charset="-122"/>
              </a:rPr>
              <a:t>7</a:t>
            </a:r>
            <a:r>
              <a:rPr lang="zh-CN" altLang="en-US" sz="2000" dirty="0">
                <a:solidFill>
                  <a:schemeClr val="tx1"/>
                </a:solidFill>
                <a:latin typeface="楷体_GB2312" pitchFamily="49" charset="-122"/>
                <a:ea typeface="楷体_GB2312" pitchFamily="49" charset="-122"/>
              </a:rPr>
              <a:t>肋间；</a:t>
            </a:r>
          </a:p>
        </p:txBody>
      </p:sp>
    </p:spTree>
  </p:cSld>
  <p:clrMapOvr>
    <a:masterClrMapping/>
  </p:clrMapOvr>
  <p:transition advTm="1844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266633" y="914400"/>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904195" name="矩形 904194"/>
          <p:cNvSpPr/>
          <p:nvPr/>
        </p:nvSpPr>
        <p:spPr>
          <a:xfrm>
            <a:off x="2782888" y="1989138"/>
            <a:ext cx="6842125" cy="1223962"/>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5000"/>
              </a:lnSpc>
              <a:buNone/>
            </a:pPr>
            <a:r>
              <a:rPr lang="en-US" altLang="zh-CN" sz="2400">
                <a:solidFill>
                  <a:schemeClr val="tx1"/>
                </a:solidFill>
                <a:latin typeface="楷体_GB2312" pitchFamily="49" charset="-122"/>
                <a:ea typeface="楷体_GB2312" pitchFamily="49" charset="-122"/>
              </a:rPr>
              <a:t> 2</a:t>
            </a:r>
            <a:r>
              <a:rPr lang="zh-CN" altLang="en-US" sz="2400" dirty="0">
                <a:solidFill>
                  <a:schemeClr val="tx1"/>
                </a:solidFill>
                <a:latin typeface="楷体_GB2312" pitchFamily="49" charset="-122"/>
                <a:ea typeface="楷体_GB2312" pitchFamily="49" charset="-122"/>
              </a:rPr>
              <a:t>．对胎儿影响</a:t>
            </a:r>
          </a:p>
          <a:p>
            <a:pPr lvl="0">
              <a:lnSpc>
                <a:spcPct val="135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4</a:t>
            </a:r>
            <a:r>
              <a:rPr lang="zh-CN" altLang="en-US" sz="2000" dirty="0">
                <a:solidFill>
                  <a:schemeClr val="tx1"/>
                </a:solidFill>
                <a:latin typeface="楷体_GB2312" pitchFamily="49" charset="-122"/>
                <a:ea typeface="楷体_GB2312" pitchFamily="49" charset="-122"/>
              </a:rPr>
              <a:t>）胎肺发育不良及胎儿受压综合征：</a:t>
            </a:r>
          </a:p>
        </p:txBody>
      </p:sp>
      <p:grpSp>
        <p:nvGrpSpPr>
          <p:cNvPr id="904196" name="组合 904195"/>
          <p:cNvGrpSpPr/>
          <p:nvPr/>
        </p:nvGrpSpPr>
        <p:grpSpPr>
          <a:xfrm>
            <a:off x="2566988" y="0"/>
            <a:ext cx="3673475" cy="735013"/>
            <a:chOff x="288" y="81"/>
            <a:chExt cx="1957" cy="463"/>
          </a:xfrm>
        </p:grpSpPr>
        <p:sp>
          <p:nvSpPr>
            <p:cNvPr id="904197" name="圆角矩形 904196">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904198" name="圆角矩形 904197"/>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904199" name="任意多边形 904198"/>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904200" name="文本框 904199"/>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90420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420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421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421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422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422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4222"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904223"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904224"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904225"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904226"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904227" name="组合 904226"/>
          <p:cNvGrpSpPr/>
          <p:nvPr/>
        </p:nvGrpSpPr>
        <p:grpSpPr>
          <a:xfrm>
            <a:off x="1703388" y="2852738"/>
            <a:ext cx="863600" cy="706438"/>
            <a:chOff x="113" y="2024"/>
            <a:chExt cx="544" cy="445"/>
          </a:xfrm>
        </p:grpSpPr>
        <p:sp>
          <p:nvSpPr>
            <p:cNvPr id="904228"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904229" name="文本框 904228">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904230" name="流程图: 终止 36">
            <a:hlinkClick r:id="" action="ppaction://noaction"/>
          </p:cNvPr>
          <p:cNvSpPr/>
          <p:nvPr/>
        </p:nvSpPr>
        <p:spPr>
          <a:xfrm>
            <a:off x="1703388" y="4508500"/>
            <a:ext cx="792162" cy="642938"/>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
        <p:nvSpPr>
          <p:cNvPr id="904231" name="矩形 904230"/>
          <p:cNvSpPr/>
          <p:nvPr/>
        </p:nvSpPr>
        <p:spPr>
          <a:xfrm>
            <a:off x="3357563" y="3141663"/>
            <a:ext cx="6842125" cy="2232025"/>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5000"/>
              </a:lnSpc>
              <a:buClr>
                <a:schemeClr val="tx1"/>
              </a:buClr>
              <a:buChar char="•"/>
            </a:pPr>
            <a:r>
              <a:rPr lang="zh-CN" altLang="en-US" sz="2000" dirty="0">
                <a:solidFill>
                  <a:schemeClr val="tx1"/>
                </a:solidFill>
                <a:latin typeface="楷体_GB2312" pitchFamily="49" charset="-122"/>
                <a:ea typeface="楷体_GB2312" pitchFamily="49" charset="-122"/>
              </a:rPr>
              <a:t>胎肺发育不良常引起气胸、持续肺高压，预后不良；</a:t>
            </a:r>
          </a:p>
          <a:p>
            <a:pPr lvl="0">
              <a:lnSpc>
                <a:spcPct val="135000"/>
              </a:lnSpc>
              <a:buClr>
                <a:schemeClr val="tx1"/>
              </a:buClr>
              <a:buChar char="•"/>
            </a:pPr>
            <a:r>
              <a:rPr lang="zh-CN" altLang="en-US" sz="2000" dirty="0">
                <a:solidFill>
                  <a:schemeClr val="tx1"/>
                </a:solidFill>
                <a:latin typeface="楷体_GB2312" pitchFamily="49" charset="-122"/>
                <a:ea typeface="楷体_GB2312" pitchFamily="49" charset="-122"/>
              </a:rPr>
              <a:t>破膜时孕龄越小、引发羊水过少越早，胎肺发育不良的发生率越高；</a:t>
            </a:r>
          </a:p>
          <a:p>
            <a:pPr lvl="0">
              <a:lnSpc>
                <a:spcPct val="135000"/>
              </a:lnSpc>
              <a:buClr>
                <a:schemeClr val="tx1"/>
              </a:buClr>
              <a:buChar char="•"/>
            </a:pPr>
            <a:r>
              <a:rPr lang="zh-CN" altLang="en-US" sz="2000" dirty="0">
                <a:solidFill>
                  <a:schemeClr val="tx1"/>
                </a:solidFill>
                <a:latin typeface="楷体_GB2312" pitchFamily="49" charset="-122"/>
                <a:ea typeface="楷体_GB2312" pitchFamily="49" charset="-122"/>
              </a:rPr>
              <a:t>如破膜潜伏期长于</a:t>
            </a:r>
            <a:r>
              <a:rPr lang="en-US" altLang="zh-CN" sz="2000">
                <a:solidFill>
                  <a:schemeClr val="tx1"/>
                </a:solidFill>
                <a:latin typeface="楷体_GB2312" pitchFamily="49" charset="-122"/>
                <a:ea typeface="楷体_GB2312" pitchFamily="49" charset="-122"/>
              </a:rPr>
              <a:t>4</a:t>
            </a:r>
            <a:r>
              <a:rPr lang="zh-CN" altLang="en-US" sz="2000" dirty="0">
                <a:solidFill>
                  <a:schemeClr val="tx1"/>
                </a:solidFill>
                <a:latin typeface="楷体_GB2312" pitchFamily="49" charset="-122"/>
                <a:ea typeface="楷体_GB2312" pitchFamily="49" charset="-122"/>
              </a:rPr>
              <a:t>周，羊水过少程度重，可出现明显胎儿宫内受压，表现为铲形手、弓形腿、扁平鼻等。</a:t>
            </a:r>
          </a:p>
        </p:txBody>
      </p:sp>
    </p:spTree>
  </p:cSld>
  <p:clrMapOvr>
    <a:masterClrMapping/>
  </p:clrMapOvr>
  <p:transition advTm="36995"/>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41563" y="914400"/>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336906" name="矩形 336905"/>
          <p:cNvSpPr/>
          <p:nvPr/>
        </p:nvSpPr>
        <p:spPr>
          <a:xfrm>
            <a:off x="2855913" y="1919288"/>
            <a:ext cx="7632700" cy="792162"/>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en-US" altLang="zh-CN" sz="2400">
                <a:solidFill>
                  <a:schemeClr val="tx1"/>
                </a:solidFill>
                <a:latin typeface="楷体_GB2312" pitchFamily="49" charset="-122"/>
                <a:ea typeface="楷体_GB2312" pitchFamily="49" charset="-122"/>
              </a:rPr>
              <a:t>1</a:t>
            </a:r>
            <a:r>
              <a:rPr lang="zh-CN" altLang="en-US" sz="2400" dirty="0">
                <a:solidFill>
                  <a:schemeClr val="tx1"/>
                </a:solidFill>
                <a:latin typeface="楷体_GB2312" pitchFamily="49" charset="-122"/>
                <a:ea typeface="楷体_GB2312" pitchFamily="49" charset="-122"/>
              </a:rPr>
              <a:t>．足月胎膜早破治疗  </a:t>
            </a:r>
          </a:p>
        </p:txBody>
      </p:sp>
      <p:grpSp>
        <p:nvGrpSpPr>
          <p:cNvPr id="336914" name="组合 336913"/>
          <p:cNvGrpSpPr/>
          <p:nvPr/>
        </p:nvGrpSpPr>
        <p:grpSpPr>
          <a:xfrm>
            <a:off x="2566988" y="0"/>
            <a:ext cx="3673475" cy="735013"/>
            <a:chOff x="288" y="81"/>
            <a:chExt cx="1957" cy="463"/>
          </a:xfrm>
        </p:grpSpPr>
        <p:sp>
          <p:nvSpPr>
            <p:cNvPr id="336915" name="圆角矩形 336914">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36916" name="圆角矩形 336915"/>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36917" name="任意多边形 336916"/>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36918" name="文本框 336917"/>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33691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692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693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693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694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694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36942"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36943"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336944"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336945"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336946" name="流程图: 终止 36">
            <a:hlinkClick r:id="" action="ppaction://noaction"/>
          </p:cNvPr>
          <p:cNvSpPr/>
          <p:nvPr/>
        </p:nvSpPr>
        <p:spPr>
          <a:xfrm>
            <a:off x="1703388" y="5307013"/>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336947" name="组合 336946"/>
          <p:cNvGrpSpPr/>
          <p:nvPr/>
        </p:nvGrpSpPr>
        <p:grpSpPr>
          <a:xfrm>
            <a:off x="1703388" y="2852738"/>
            <a:ext cx="863600" cy="706438"/>
            <a:chOff x="113" y="2024"/>
            <a:chExt cx="544" cy="445"/>
          </a:xfrm>
        </p:grpSpPr>
        <p:sp>
          <p:nvSpPr>
            <p:cNvPr id="336948"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336949" name="文本框 336948">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336950"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
        <p:nvSpPr>
          <p:cNvPr id="336951" name="矩形 336950"/>
          <p:cNvSpPr/>
          <p:nvPr/>
        </p:nvSpPr>
        <p:spPr>
          <a:xfrm>
            <a:off x="3071813" y="2278063"/>
            <a:ext cx="7632700" cy="3095625"/>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endParaRPr lang="zh-CN" altLang="en-US" sz="2000" dirty="0">
              <a:solidFill>
                <a:schemeClr val="tx1"/>
              </a:solidFill>
              <a:latin typeface="楷体_GB2312" pitchFamily="49" charset="-122"/>
              <a:ea typeface="楷体_GB2312" pitchFamily="49" charset="-122"/>
            </a:endParaRPr>
          </a:p>
          <a:p>
            <a:pPr lvl="0">
              <a:lnSpc>
                <a:spcPct val="130000"/>
              </a:lnSpc>
              <a:buClr>
                <a:schemeClr val="tx1"/>
              </a:buClr>
            </a:pPr>
            <a:r>
              <a:rPr lang="zh-CN" altLang="en-US" sz="2000" dirty="0">
                <a:solidFill>
                  <a:schemeClr val="tx1"/>
                </a:solidFill>
                <a:latin typeface="楷体_GB2312" pitchFamily="49" charset="-122"/>
                <a:ea typeface="楷体_GB2312" pitchFamily="49" charset="-122"/>
              </a:rPr>
              <a:t>观察</a:t>
            </a:r>
            <a:r>
              <a:rPr lang="en-US" altLang="zh-CN" sz="2000">
                <a:solidFill>
                  <a:schemeClr val="tx1"/>
                </a:solidFill>
                <a:latin typeface="楷体_GB2312" pitchFamily="49" charset="-122"/>
                <a:ea typeface="楷体_GB2312" pitchFamily="49" charset="-122"/>
              </a:rPr>
              <a:t>12</a:t>
            </a:r>
            <a:r>
              <a:rPr lang="zh-CN" altLang="en-US" sz="2000" dirty="0">
                <a:solidFill>
                  <a:schemeClr val="tx1"/>
                </a:solidFill>
                <a:latin typeface="楷体_GB2312" pitchFamily="49" charset="-122"/>
                <a:ea typeface="楷体_GB2312" pitchFamily="49" charset="-122"/>
              </a:rPr>
              <a:t>～</a:t>
            </a:r>
            <a:r>
              <a:rPr lang="en-US" altLang="zh-CN" sz="2000">
                <a:solidFill>
                  <a:schemeClr val="tx1"/>
                </a:solidFill>
                <a:latin typeface="楷体_GB2312" pitchFamily="49" charset="-122"/>
                <a:ea typeface="楷体_GB2312" pitchFamily="49" charset="-122"/>
              </a:rPr>
              <a:t>24</a:t>
            </a:r>
            <a:r>
              <a:rPr lang="zh-CN" altLang="en-US" sz="2000" dirty="0">
                <a:solidFill>
                  <a:schemeClr val="tx1"/>
                </a:solidFill>
                <a:latin typeface="楷体_GB2312" pitchFamily="49" charset="-122"/>
                <a:ea typeface="楷体_GB2312" pitchFamily="49" charset="-122"/>
              </a:rPr>
              <a:t>小时，</a:t>
            </a:r>
            <a:r>
              <a:rPr lang="en-US" altLang="zh-CN" sz="2000">
                <a:solidFill>
                  <a:schemeClr val="tx1"/>
                </a:solidFill>
                <a:latin typeface="楷体_GB2312" pitchFamily="49" charset="-122"/>
                <a:ea typeface="楷体_GB2312" pitchFamily="49" charset="-122"/>
              </a:rPr>
              <a:t>80%</a:t>
            </a:r>
            <a:r>
              <a:rPr lang="zh-CN" altLang="en-US" sz="2000" dirty="0">
                <a:solidFill>
                  <a:schemeClr val="tx1"/>
                </a:solidFill>
                <a:latin typeface="楷体_GB2312" pitchFamily="49" charset="-122"/>
                <a:ea typeface="楷体_GB2312" pitchFamily="49" charset="-122"/>
              </a:rPr>
              <a:t>患者可自然临产</a:t>
            </a:r>
            <a:r>
              <a:rPr lang="en-US" altLang="zh-CN" sz="2000">
                <a:solidFill>
                  <a:schemeClr val="tx1"/>
                </a:solidFill>
                <a:latin typeface="楷体_GB2312" pitchFamily="49" charset="-122"/>
                <a:ea typeface="楷体_GB2312" pitchFamily="49" charset="-122"/>
              </a:rPr>
              <a:t>;</a:t>
            </a:r>
          </a:p>
          <a:p>
            <a:pPr lvl="0">
              <a:lnSpc>
                <a:spcPct val="130000"/>
              </a:lnSpc>
              <a:buClr>
                <a:schemeClr val="tx1"/>
              </a:buClr>
            </a:pPr>
            <a:r>
              <a:rPr lang="zh-CN" altLang="en-US" sz="2000" dirty="0">
                <a:solidFill>
                  <a:schemeClr val="tx1"/>
                </a:solidFill>
                <a:latin typeface="楷体_GB2312" pitchFamily="49" charset="-122"/>
                <a:ea typeface="楷体_GB2312" pitchFamily="49" charset="-122"/>
              </a:rPr>
              <a:t>临产后观察体温、心率、宫缩、羊水流出量、性状及气味</a:t>
            </a:r>
            <a:r>
              <a:rPr lang="en-US" altLang="zh-CN" sz="2000">
                <a:solidFill>
                  <a:schemeClr val="tx1"/>
                </a:solidFill>
                <a:latin typeface="楷体_GB2312" pitchFamily="49" charset="-122"/>
                <a:ea typeface="楷体_GB2312" pitchFamily="49" charset="-122"/>
              </a:rPr>
              <a:t>;</a:t>
            </a:r>
          </a:p>
          <a:p>
            <a:pPr lvl="0">
              <a:lnSpc>
                <a:spcPct val="130000"/>
              </a:lnSpc>
              <a:buClr>
                <a:schemeClr val="tx1"/>
              </a:buClr>
            </a:pPr>
            <a:r>
              <a:rPr lang="zh-CN" altLang="en-US" sz="2000" dirty="0">
                <a:solidFill>
                  <a:schemeClr val="tx1"/>
                </a:solidFill>
                <a:latin typeface="楷体_GB2312" pitchFamily="49" charset="-122"/>
                <a:ea typeface="楷体_GB2312" pitchFamily="49" charset="-122"/>
              </a:rPr>
              <a:t>必要时</a:t>
            </a:r>
            <a:r>
              <a:rPr lang="en-US" altLang="zh-CN" sz="2000">
                <a:solidFill>
                  <a:schemeClr val="tx1"/>
                </a:solidFill>
                <a:latin typeface="楷体_GB2312" pitchFamily="49" charset="-122"/>
                <a:ea typeface="楷体_GB2312" pitchFamily="49" charset="-122"/>
              </a:rPr>
              <a:t>B</a:t>
            </a:r>
            <a:r>
              <a:rPr lang="zh-CN" altLang="en-US" sz="2000" dirty="0">
                <a:solidFill>
                  <a:schemeClr val="tx1"/>
                </a:solidFill>
                <a:latin typeface="楷体_GB2312" pitchFamily="49" charset="-122"/>
                <a:ea typeface="楷体_GB2312" pitchFamily="49" charset="-122"/>
              </a:rPr>
              <a:t>型超声检查了解羊水量，胎儿电子监护进行宫缩应激试验，了解胎儿宫内情况；</a:t>
            </a:r>
          </a:p>
          <a:p>
            <a:pPr lvl="0">
              <a:lnSpc>
                <a:spcPct val="130000"/>
              </a:lnSpc>
              <a:buClr>
                <a:schemeClr val="tx1"/>
              </a:buClr>
            </a:pPr>
            <a:r>
              <a:rPr lang="zh-CN" altLang="en-US" sz="2000" dirty="0">
                <a:solidFill>
                  <a:schemeClr val="tx1"/>
                </a:solidFill>
                <a:latin typeface="楷体_GB2312" pitchFamily="49" charset="-122"/>
                <a:ea typeface="楷体_GB2312" pitchFamily="49" charset="-122"/>
              </a:rPr>
              <a:t>羊水减少，</a:t>
            </a:r>
            <a:r>
              <a:rPr lang="en-US" altLang="zh-CN" sz="2000">
                <a:solidFill>
                  <a:schemeClr val="tx1"/>
                </a:solidFill>
                <a:latin typeface="楷体_GB2312" pitchFamily="49" charset="-122"/>
                <a:ea typeface="楷体_GB2312" pitchFamily="49" charset="-122"/>
              </a:rPr>
              <a:t>CST</a:t>
            </a:r>
            <a:r>
              <a:rPr lang="zh-CN" altLang="en-US" sz="2000" dirty="0">
                <a:solidFill>
                  <a:schemeClr val="tx1"/>
                </a:solidFill>
                <a:latin typeface="楷体_GB2312" pitchFamily="49" charset="-122"/>
                <a:ea typeface="楷体_GB2312" pitchFamily="49" charset="-122"/>
              </a:rPr>
              <a:t>示频繁变异减速，应考虑羊膜腔输液；</a:t>
            </a:r>
          </a:p>
          <a:p>
            <a:pPr lvl="0">
              <a:lnSpc>
                <a:spcPct val="130000"/>
              </a:lnSpc>
            </a:pPr>
            <a:endParaRPr lang="zh-CN" altLang="en-US" sz="2000" dirty="0">
              <a:solidFill>
                <a:schemeClr val="tx1"/>
              </a:solidFill>
              <a:latin typeface="楷体_GB2312" pitchFamily="49" charset="-122"/>
              <a:ea typeface="楷体_GB2312" pitchFamily="49" charset="-122"/>
            </a:endParaRPr>
          </a:p>
        </p:txBody>
      </p:sp>
    </p:spTree>
  </p:cSld>
  <p:clrMapOvr>
    <a:masterClrMapping/>
  </p:clrMapOvr>
  <p:transition advTm="161633"/>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626695" name="矩形 626694"/>
          <p:cNvSpPr/>
          <p:nvPr/>
        </p:nvSpPr>
        <p:spPr>
          <a:xfrm>
            <a:off x="2927350" y="981075"/>
            <a:ext cx="6985000" cy="15113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pPr>
            <a:endParaRPr lang="en-US" altLang="zh-CN" sz="2400">
              <a:solidFill>
                <a:schemeClr val="tx1"/>
              </a:solidFill>
              <a:latin typeface="楷体_GB2312" pitchFamily="49" charset="-122"/>
              <a:ea typeface="楷体_GB2312" pitchFamily="49" charset="-122"/>
            </a:endParaRPr>
          </a:p>
          <a:p>
            <a:pPr lvl="0">
              <a:lnSpc>
                <a:spcPct val="130000"/>
              </a:lnSpc>
              <a:buNone/>
            </a:pPr>
            <a:r>
              <a:rPr lang="en-US" altLang="zh-CN" sz="2400">
                <a:solidFill>
                  <a:schemeClr val="tx1"/>
                </a:solidFill>
                <a:latin typeface="楷体_GB2312" pitchFamily="49" charset="-122"/>
                <a:ea typeface="楷体_GB2312" pitchFamily="49" charset="-122"/>
              </a:rPr>
              <a:t> 1</a:t>
            </a:r>
            <a:r>
              <a:rPr lang="zh-CN" altLang="en-US" sz="2400" dirty="0">
                <a:solidFill>
                  <a:schemeClr val="tx1"/>
                </a:solidFill>
                <a:latin typeface="楷体_GB2312" pitchFamily="49" charset="-122"/>
                <a:ea typeface="楷体_GB2312" pitchFamily="49" charset="-122"/>
              </a:rPr>
              <a:t>．足月胎膜早破治疗  </a:t>
            </a:r>
          </a:p>
        </p:txBody>
      </p:sp>
      <p:grpSp>
        <p:nvGrpSpPr>
          <p:cNvPr id="626701" name="组合 626700"/>
          <p:cNvGrpSpPr/>
          <p:nvPr/>
        </p:nvGrpSpPr>
        <p:grpSpPr>
          <a:xfrm>
            <a:off x="2566988" y="0"/>
            <a:ext cx="3673475" cy="735013"/>
            <a:chOff x="288" y="81"/>
            <a:chExt cx="1957" cy="463"/>
          </a:xfrm>
        </p:grpSpPr>
        <p:sp>
          <p:nvSpPr>
            <p:cNvPr id="626702" name="圆角矩形 626701">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626703" name="圆角矩形 626702"/>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626704" name="任意多边形 626703"/>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626705" name="文本框 626704"/>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626731" name="矩形 626730"/>
          <p:cNvSpPr/>
          <p:nvPr/>
        </p:nvSpPr>
        <p:spPr>
          <a:xfrm>
            <a:off x="3287713" y="1916113"/>
            <a:ext cx="6985000" cy="41148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pPr>
            <a:endParaRPr lang="en-US" altLang="zh-CN" sz="2400">
              <a:solidFill>
                <a:schemeClr val="tx1"/>
              </a:solidFill>
              <a:latin typeface="楷体_GB2312" pitchFamily="49" charset="-122"/>
              <a:ea typeface="楷体_GB2312" pitchFamily="49" charset="-122"/>
            </a:endParaRPr>
          </a:p>
          <a:p>
            <a:pPr lvl="0">
              <a:lnSpc>
                <a:spcPct val="130000"/>
              </a:lnSpc>
              <a:buClr>
                <a:schemeClr val="tx1"/>
              </a:buClr>
            </a:pPr>
            <a:r>
              <a:rPr lang="zh-CN" altLang="en-US" sz="2000" dirty="0">
                <a:solidFill>
                  <a:schemeClr val="tx1"/>
                </a:solidFill>
                <a:latin typeface="楷体_GB2312" pitchFamily="49" charset="-122"/>
                <a:ea typeface="楷体_GB2312" pitchFamily="49" charset="-122"/>
              </a:rPr>
              <a:t>变异减速改善，产程进展顺利，则等待自然分娩，否则，行剖宫产术；</a:t>
            </a:r>
          </a:p>
          <a:p>
            <a:pPr lvl="0">
              <a:lnSpc>
                <a:spcPct val="130000"/>
              </a:lnSpc>
              <a:buClr>
                <a:schemeClr val="tx1"/>
              </a:buClr>
            </a:pPr>
            <a:r>
              <a:rPr lang="zh-CN" altLang="en-US" sz="2000" dirty="0">
                <a:solidFill>
                  <a:schemeClr val="tx1"/>
                </a:solidFill>
                <a:latin typeface="楷体_GB2312" pitchFamily="49" charset="-122"/>
                <a:ea typeface="楷体_GB2312" pitchFamily="49" charset="-122"/>
              </a:rPr>
              <a:t>若未临产，但发现有明显羊膜腔感染体征，应立即使用抗生素，并终止妊娠；</a:t>
            </a:r>
          </a:p>
          <a:p>
            <a:pPr lvl="0">
              <a:lnSpc>
                <a:spcPct val="130000"/>
              </a:lnSpc>
              <a:buClr>
                <a:schemeClr val="tx1"/>
              </a:buClr>
            </a:pPr>
            <a:r>
              <a:rPr lang="zh-CN" altLang="en-US" sz="2000" dirty="0">
                <a:solidFill>
                  <a:schemeClr val="tx1"/>
                </a:solidFill>
                <a:latin typeface="楷体_GB2312" pitchFamily="49" charset="-122"/>
                <a:ea typeface="楷体_GB2312" pitchFamily="49" charset="-122"/>
              </a:rPr>
              <a:t>如检查正常，</a:t>
            </a:r>
            <a:r>
              <a:rPr lang="zh-CN" altLang="en-US" sz="2000" u="sng" dirty="0">
                <a:solidFill>
                  <a:schemeClr val="tx1"/>
                </a:solidFill>
                <a:latin typeface="楷体_GB2312" pitchFamily="49" charset="-122"/>
                <a:ea typeface="楷体_GB2312" pitchFamily="49" charset="-122"/>
              </a:rPr>
              <a:t>破膜后</a:t>
            </a:r>
            <a:r>
              <a:rPr lang="en-US" altLang="zh-CN" sz="2000" u="sng">
                <a:solidFill>
                  <a:schemeClr val="tx1"/>
                </a:solidFill>
                <a:latin typeface="楷体_GB2312" pitchFamily="49" charset="-122"/>
                <a:ea typeface="楷体_GB2312" pitchFamily="49" charset="-122"/>
              </a:rPr>
              <a:t>12</a:t>
            </a:r>
            <a:r>
              <a:rPr lang="zh-CN" altLang="en-US" sz="2000" u="sng" dirty="0">
                <a:solidFill>
                  <a:schemeClr val="tx1"/>
                </a:solidFill>
                <a:latin typeface="楷体_GB2312" pitchFamily="49" charset="-122"/>
                <a:ea typeface="楷体_GB2312" pitchFamily="49" charset="-122"/>
              </a:rPr>
              <a:t>小时，给予抗生素预防感染，破膜</a:t>
            </a:r>
            <a:r>
              <a:rPr lang="en-US" altLang="zh-CN" sz="2000" u="sng">
                <a:solidFill>
                  <a:schemeClr val="tx1"/>
                </a:solidFill>
                <a:latin typeface="楷体_GB2312" pitchFamily="49" charset="-122"/>
                <a:ea typeface="楷体_GB2312" pitchFamily="49" charset="-122"/>
              </a:rPr>
              <a:t>24</a:t>
            </a:r>
            <a:r>
              <a:rPr lang="zh-CN" altLang="en-US" sz="2000" u="sng" dirty="0">
                <a:solidFill>
                  <a:schemeClr val="tx1"/>
                </a:solidFill>
                <a:latin typeface="楷体_GB2312" pitchFamily="49" charset="-122"/>
                <a:ea typeface="楷体_GB2312" pitchFamily="49" charset="-122"/>
              </a:rPr>
              <a:t>小时仍未临产且无头盆不称，宜引产（指南已更新）</a:t>
            </a:r>
            <a:r>
              <a:rPr lang="zh-CN" altLang="en-US" sz="2000" dirty="0">
                <a:solidFill>
                  <a:schemeClr val="tx1"/>
                </a:solidFill>
                <a:latin typeface="楷体_GB2312" pitchFamily="49" charset="-122"/>
                <a:ea typeface="楷体_GB2312" pitchFamily="49" charset="-122"/>
              </a:rPr>
              <a:t>。</a:t>
            </a:r>
          </a:p>
        </p:txBody>
      </p:sp>
      <p:sp>
        <p:nvSpPr>
          <p:cNvPr id="62673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673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6734"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673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673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6737"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6738"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626739"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626740"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626741"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626742" name="流程图: 终止 36">
            <a:hlinkClick r:id="" action="ppaction://noaction"/>
          </p:cNvPr>
          <p:cNvSpPr/>
          <p:nvPr/>
        </p:nvSpPr>
        <p:spPr>
          <a:xfrm>
            <a:off x="1703388" y="5307013"/>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626743" name="组合 626742"/>
          <p:cNvGrpSpPr/>
          <p:nvPr/>
        </p:nvGrpSpPr>
        <p:grpSpPr>
          <a:xfrm>
            <a:off x="1703388" y="2852738"/>
            <a:ext cx="863600" cy="706438"/>
            <a:chOff x="113" y="2024"/>
            <a:chExt cx="544" cy="445"/>
          </a:xfrm>
        </p:grpSpPr>
        <p:sp>
          <p:nvSpPr>
            <p:cNvPr id="626744"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626745" name="文本框 626744">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626746"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Tree>
  </p:cSld>
  <p:clrMapOvr>
    <a:masterClrMapping/>
  </p:clrMapOvr>
  <p:transition advTm="35739"/>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420303" y="914400"/>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343050" name="矩形 343049"/>
          <p:cNvSpPr/>
          <p:nvPr/>
        </p:nvSpPr>
        <p:spPr>
          <a:xfrm>
            <a:off x="2927350" y="2060575"/>
            <a:ext cx="7056438" cy="720725"/>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en-US" altLang="zh-CN" sz="2400">
                <a:solidFill>
                  <a:schemeClr val="tx1"/>
                </a:solidFill>
                <a:latin typeface="楷体_GB2312" pitchFamily="49" charset="-122"/>
                <a:ea typeface="楷体_GB2312" pitchFamily="49" charset="-122"/>
              </a:rPr>
              <a:t> 2</a:t>
            </a:r>
            <a:r>
              <a:rPr lang="zh-CN" altLang="en-US" sz="2400" dirty="0">
                <a:solidFill>
                  <a:schemeClr val="tx1"/>
                </a:solidFill>
                <a:latin typeface="楷体_GB2312" pitchFamily="49" charset="-122"/>
                <a:ea typeface="楷体_GB2312" pitchFamily="49" charset="-122"/>
              </a:rPr>
              <a:t>．足月前胎膜早破治疗</a:t>
            </a:r>
            <a:r>
              <a:rPr lang="zh-CN" altLang="en-US" sz="2000" dirty="0">
                <a:solidFill>
                  <a:schemeClr val="tx1"/>
                </a:solidFill>
                <a:latin typeface="楷体_GB2312" pitchFamily="49" charset="-122"/>
                <a:ea typeface="楷体_GB2312" pitchFamily="49" charset="-122"/>
              </a:rPr>
              <a:t>  </a:t>
            </a:r>
          </a:p>
          <a:p>
            <a:pPr lvl="0">
              <a:lnSpc>
                <a:spcPct val="130000"/>
              </a:lnSpc>
              <a:buNone/>
            </a:pPr>
            <a:r>
              <a:rPr lang="zh-CN" altLang="en-US" sz="2000" dirty="0">
                <a:solidFill>
                  <a:schemeClr val="tx1"/>
                </a:solidFill>
                <a:latin typeface="楷体_GB2312" pitchFamily="49" charset="-122"/>
                <a:ea typeface="楷体_GB2312" pitchFamily="49" charset="-122"/>
              </a:rPr>
              <a:t>    </a:t>
            </a:r>
          </a:p>
        </p:txBody>
      </p:sp>
      <p:grpSp>
        <p:nvGrpSpPr>
          <p:cNvPr id="343059" name="组合 343058"/>
          <p:cNvGrpSpPr/>
          <p:nvPr/>
        </p:nvGrpSpPr>
        <p:grpSpPr>
          <a:xfrm>
            <a:off x="2566988" y="0"/>
            <a:ext cx="3673475" cy="735013"/>
            <a:chOff x="288" y="81"/>
            <a:chExt cx="1957" cy="463"/>
          </a:xfrm>
        </p:grpSpPr>
        <p:sp>
          <p:nvSpPr>
            <p:cNvPr id="343060" name="圆角矩形 343059">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43061" name="圆角矩形 343060"/>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43062" name="任意多边形 343061"/>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43063" name="文本框 343062"/>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34308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3084"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308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308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3087"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308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3089"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43090"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343091"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343092"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343093" name="流程图: 终止 36">
            <a:hlinkClick r:id="" action="ppaction://noaction"/>
          </p:cNvPr>
          <p:cNvSpPr/>
          <p:nvPr/>
        </p:nvSpPr>
        <p:spPr>
          <a:xfrm>
            <a:off x="1703388" y="5307013"/>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343094" name="组合 343093"/>
          <p:cNvGrpSpPr/>
          <p:nvPr/>
        </p:nvGrpSpPr>
        <p:grpSpPr>
          <a:xfrm>
            <a:off x="1703388" y="2852738"/>
            <a:ext cx="863600" cy="706438"/>
            <a:chOff x="113" y="2024"/>
            <a:chExt cx="544" cy="445"/>
          </a:xfrm>
        </p:grpSpPr>
        <p:sp>
          <p:nvSpPr>
            <p:cNvPr id="343095"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343096" name="文本框 343095">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343097"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
        <p:nvSpPr>
          <p:cNvPr id="343098" name="矩形 343097"/>
          <p:cNvSpPr/>
          <p:nvPr/>
        </p:nvSpPr>
        <p:spPr>
          <a:xfrm>
            <a:off x="3143250" y="2349500"/>
            <a:ext cx="7056438" cy="2592388"/>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en-US" altLang="zh-CN" sz="2400">
                <a:solidFill>
                  <a:schemeClr val="tx1"/>
                </a:solidFill>
                <a:latin typeface="楷体_GB2312" pitchFamily="49" charset="-122"/>
                <a:ea typeface="楷体_GB2312" pitchFamily="49" charset="-122"/>
              </a:rPr>
              <a:t> </a:t>
            </a:r>
            <a:endParaRPr lang="zh-CN" altLang="en-US" sz="2000" dirty="0">
              <a:solidFill>
                <a:schemeClr val="tx1"/>
              </a:solidFill>
              <a:latin typeface="楷体_GB2312" pitchFamily="49" charset="-122"/>
              <a:ea typeface="楷体_GB2312" pitchFamily="49" charset="-122"/>
            </a:endParaRPr>
          </a:p>
          <a:p>
            <a:pPr lvl="0">
              <a:lnSpc>
                <a:spcPct val="130000"/>
              </a:lnSpc>
              <a:buNone/>
            </a:pPr>
            <a:r>
              <a:rPr lang="zh-CN" altLang="en-US" sz="2000" dirty="0">
                <a:solidFill>
                  <a:schemeClr val="tx1"/>
                </a:solidFill>
                <a:latin typeface="楷体_GB2312" pitchFamily="49" charset="-122"/>
                <a:ea typeface="楷体_GB2312" pitchFamily="49" charset="-122"/>
              </a:rPr>
              <a:t>   胎膜早破的治疗难点，一方面要延长孕周减少新生儿因 不成熟而产生的疾病与死亡；另一方面随着破膜后时间延长，上行性感染不可避免或原有的感染加重，发生严重感染并发症的危险性增加，同样可造成母儿预后不良。</a:t>
            </a:r>
          </a:p>
        </p:txBody>
      </p:sp>
    </p:spTree>
  </p:cSld>
  <p:clrMapOvr>
    <a:masterClrMapping/>
  </p:clrMapOvr>
  <p:transition advTm="61534"/>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04733" y="914400"/>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948227" name="矩形 948226"/>
          <p:cNvSpPr/>
          <p:nvPr/>
        </p:nvSpPr>
        <p:spPr>
          <a:xfrm>
            <a:off x="3035300" y="1412875"/>
            <a:ext cx="7632700" cy="6477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en-US" altLang="zh-CN" sz="2400">
                <a:solidFill>
                  <a:schemeClr val="tx1"/>
                </a:solidFill>
                <a:latin typeface="楷体_GB2312" pitchFamily="49" charset="-122"/>
                <a:ea typeface="楷体_GB2312" pitchFamily="49" charset="-122"/>
              </a:rPr>
              <a:t>  2</a:t>
            </a:r>
            <a:r>
              <a:rPr lang="zh-CN" altLang="en-US" sz="2400" dirty="0">
                <a:solidFill>
                  <a:schemeClr val="tx1"/>
                </a:solidFill>
                <a:latin typeface="楷体_GB2312" pitchFamily="49" charset="-122"/>
                <a:ea typeface="楷体_GB2312" pitchFamily="49" charset="-122"/>
              </a:rPr>
              <a:t>．足月前胎膜早破治疗</a:t>
            </a:r>
            <a:r>
              <a:rPr lang="zh-CN" altLang="en-US" sz="2000" dirty="0">
                <a:solidFill>
                  <a:schemeClr val="tx1"/>
                </a:solidFill>
                <a:latin typeface="楷体_GB2312" pitchFamily="49" charset="-122"/>
                <a:ea typeface="楷体_GB2312" pitchFamily="49" charset="-122"/>
              </a:rPr>
              <a:t>  </a:t>
            </a:r>
          </a:p>
        </p:txBody>
      </p:sp>
      <p:grpSp>
        <p:nvGrpSpPr>
          <p:cNvPr id="948228" name="组合 948227"/>
          <p:cNvGrpSpPr/>
          <p:nvPr/>
        </p:nvGrpSpPr>
        <p:grpSpPr>
          <a:xfrm>
            <a:off x="2566988" y="0"/>
            <a:ext cx="3673475" cy="735013"/>
            <a:chOff x="288" y="81"/>
            <a:chExt cx="1957" cy="463"/>
          </a:xfrm>
        </p:grpSpPr>
        <p:sp>
          <p:nvSpPr>
            <p:cNvPr id="948229" name="圆角矩形 948228">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948230" name="圆角矩形 948229"/>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948231" name="任意多边形 948230"/>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948232" name="文本框 948231"/>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grpSp>
        <p:nvGrpSpPr>
          <p:cNvPr id="948265" name="组合 948264"/>
          <p:cNvGrpSpPr/>
          <p:nvPr/>
        </p:nvGrpSpPr>
        <p:grpSpPr>
          <a:xfrm>
            <a:off x="3575050" y="2611438"/>
            <a:ext cx="5688013" cy="3370262"/>
            <a:chOff x="884" y="1344"/>
            <a:chExt cx="3992" cy="2524"/>
          </a:xfrm>
        </p:grpSpPr>
        <p:sp>
          <p:nvSpPr>
            <p:cNvPr id="948244" name="圆角矩形 948243"/>
            <p:cNvSpPr/>
            <p:nvPr/>
          </p:nvSpPr>
          <p:spPr>
            <a:xfrm>
              <a:off x="884" y="1460"/>
              <a:ext cx="1815" cy="2408"/>
            </a:xfrm>
            <a:prstGeom prst="roundRect">
              <a:avLst>
                <a:gd name="adj" fmla="val 9106"/>
              </a:avLst>
            </a:prstGeom>
            <a:gradFill rotWithShape="1">
              <a:gsLst>
                <a:gs pos="0">
                  <a:srgbClr val="FBFB11"/>
                </a:gs>
                <a:gs pos="100000">
                  <a:srgbClr val="838309"/>
                </a:gs>
              </a:gsLst>
              <a:lin ang="5400000" scaled="0"/>
            </a:gradFill>
            <a:ln w="25400" cap="flat" cmpd="sng">
              <a:solidFill>
                <a:schemeClr val="accent2"/>
              </a:solidFill>
              <a:prstDash val="solid"/>
              <a:headEnd type="none" w="med" len="med"/>
              <a:tailEnd type="none" w="med" len="med"/>
            </a:ln>
          </p:spPr>
          <p:txBody>
            <a:bodyPr wrap="none" anchor="ctr"/>
            <a:lstStyle/>
            <a:p>
              <a:pPr>
                <a:lnSpc>
                  <a:spcPct val="160000"/>
                </a:lnSpc>
              </a:pPr>
              <a:r>
                <a:rPr lang="zh-CN" altLang="en-US" sz="2000" b="1" dirty="0">
                  <a:latin typeface="Times New Roman" panose="02020603050405020304" pitchFamily="18" charset="0"/>
                  <a:ea typeface="楷体_GB2312" pitchFamily="49" charset="-122"/>
                </a:rPr>
                <a:t>指征</a:t>
              </a:r>
            </a:p>
            <a:p>
              <a:pPr>
                <a:lnSpc>
                  <a:spcPct val="160000"/>
                </a:lnSpc>
              </a:pPr>
              <a:r>
                <a:rPr lang="zh-CN" altLang="en-US" sz="2000" b="1" dirty="0">
                  <a:latin typeface="Times New Roman" panose="02020603050405020304" pitchFamily="18" charset="0"/>
                  <a:ea typeface="楷体_GB2312" pitchFamily="49" charset="-122"/>
                </a:rPr>
                <a:t>胎肺不成熟</a:t>
              </a:r>
            </a:p>
            <a:p>
              <a:pPr>
                <a:lnSpc>
                  <a:spcPct val="160000"/>
                </a:lnSpc>
              </a:pPr>
              <a:r>
                <a:rPr lang="zh-CN" altLang="en-US" sz="2000" b="1" dirty="0">
                  <a:latin typeface="Times New Roman" panose="02020603050405020304" pitchFamily="18" charset="0"/>
                  <a:ea typeface="楷体_GB2312" pitchFamily="49" charset="-122"/>
                </a:rPr>
                <a:t>无明显临床感染征象</a:t>
              </a:r>
            </a:p>
            <a:p>
              <a:pPr>
                <a:lnSpc>
                  <a:spcPct val="160000"/>
                </a:lnSpc>
              </a:pPr>
              <a:r>
                <a:rPr lang="zh-CN" altLang="en-US" sz="2000" b="1" dirty="0">
                  <a:latin typeface="Times New Roman" panose="02020603050405020304" pitchFamily="18" charset="0"/>
                  <a:ea typeface="楷体_GB2312" pitchFamily="49" charset="-122"/>
                </a:rPr>
                <a:t>无胎儿窘迫</a:t>
              </a:r>
            </a:p>
          </p:txBody>
        </p:sp>
        <p:sp>
          <p:nvSpPr>
            <p:cNvPr id="948246" name="圆角矩形 948245"/>
            <p:cNvSpPr/>
            <p:nvPr/>
          </p:nvSpPr>
          <p:spPr>
            <a:xfrm>
              <a:off x="930" y="1344"/>
              <a:ext cx="1709" cy="233"/>
            </a:xfrm>
            <a:prstGeom prst="roundRect">
              <a:avLst>
                <a:gd name="adj" fmla="val 50000"/>
              </a:avLst>
            </a:prstGeom>
            <a:gradFill rotWithShape="1">
              <a:gsLst>
                <a:gs pos="0">
                  <a:srgbClr val="FBFB11"/>
                </a:gs>
                <a:gs pos="100000">
                  <a:srgbClr val="838309"/>
                </a:gs>
              </a:gsLst>
              <a:lin ang="5400000" scaled="0"/>
            </a:gradFill>
            <a:ln w="9525">
              <a:noFill/>
            </a:ln>
          </p:spPr>
          <p:txBody>
            <a:bodyPr/>
            <a:lstStyle/>
            <a:p>
              <a:endParaRPr lang="zh-CN" altLang="en-US"/>
            </a:p>
          </p:txBody>
        </p:sp>
        <p:sp>
          <p:nvSpPr>
            <p:cNvPr id="948247" name="八边形 948246"/>
            <p:cNvSpPr/>
            <p:nvPr/>
          </p:nvSpPr>
          <p:spPr>
            <a:xfrm>
              <a:off x="1008" y="1422"/>
              <a:ext cx="78" cy="77"/>
            </a:xfrm>
            <a:prstGeom prst="octagon">
              <a:avLst>
                <a:gd name="adj" fmla="val 29287"/>
              </a:avLst>
            </a:prstGeom>
            <a:solidFill>
              <a:srgbClr val="FFFFFF"/>
            </a:solidFill>
            <a:ln w="9525" cap="flat" cmpd="sng">
              <a:solidFill>
                <a:schemeClr val="tx1"/>
              </a:solidFill>
              <a:prstDash val="solid"/>
              <a:miter/>
              <a:headEnd type="none" w="med" len="med"/>
              <a:tailEnd type="none" w="med" len="med"/>
            </a:ln>
          </p:spPr>
          <p:txBody>
            <a:bodyPr/>
            <a:lstStyle/>
            <a:p>
              <a:endParaRPr lang="zh-CN" altLang="en-US"/>
            </a:p>
          </p:txBody>
        </p:sp>
        <p:sp>
          <p:nvSpPr>
            <p:cNvPr id="948248" name="八边形 948247"/>
            <p:cNvSpPr/>
            <p:nvPr/>
          </p:nvSpPr>
          <p:spPr>
            <a:xfrm>
              <a:off x="2484" y="1422"/>
              <a:ext cx="77" cy="77"/>
            </a:xfrm>
            <a:prstGeom prst="octagon">
              <a:avLst>
                <a:gd name="adj" fmla="val 29287"/>
              </a:avLst>
            </a:prstGeom>
            <a:solidFill>
              <a:srgbClr val="FFFFFF"/>
            </a:solidFill>
            <a:ln w="9525" cap="flat" cmpd="sng">
              <a:solidFill>
                <a:schemeClr val="tx1"/>
              </a:solidFill>
              <a:prstDash val="solid"/>
              <a:miter/>
              <a:headEnd type="none" w="med" len="med"/>
              <a:tailEnd type="none" w="med" len="med"/>
            </a:ln>
          </p:spPr>
          <p:txBody>
            <a:bodyPr/>
            <a:lstStyle/>
            <a:p>
              <a:endParaRPr lang="zh-CN" altLang="en-US"/>
            </a:p>
          </p:txBody>
        </p:sp>
        <p:sp>
          <p:nvSpPr>
            <p:cNvPr id="948249" name="圆角矩形 948248"/>
            <p:cNvSpPr/>
            <p:nvPr/>
          </p:nvSpPr>
          <p:spPr>
            <a:xfrm>
              <a:off x="3059" y="1460"/>
              <a:ext cx="1817" cy="2408"/>
            </a:xfrm>
            <a:prstGeom prst="roundRect">
              <a:avLst>
                <a:gd name="adj" fmla="val 9106"/>
              </a:avLst>
            </a:prstGeom>
            <a:gradFill rotWithShape="1">
              <a:gsLst>
                <a:gs pos="0">
                  <a:schemeClr val="accent1"/>
                </a:gs>
                <a:gs pos="100000">
                  <a:schemeClr val="accent1">
                    <a:gamma/>
                    <a:tint val="27451"/>
                    <a:invGamma/>
                  </a:schemeClr>
                </a:gs>
              </a:gsLst>
              <a:lin ang="5400000" scaled="1"/>
              <a:tileRect/>
            </a:gradFill>
            <a:ln w="25400" cap="flat" cmpd="sng">
              <a:solidFill>
                <a:schemeClr val="accent1"/>
              </a:solidFill>
              <a:prstDash val="solid"/>
              <a:headEnd type="none" w="med" len="med"/>
              <a:tailEnd type="none" w="med" len="med"/>
            </a:ln>
          </p:spPr>
          <p:txBody>
            <a:bodyPr wrap="none" anchor="ctr"/>
            <a:lstStyle/>
            <a:p>
              <a:pPr eaLnBrk="0" hangingPunct="0">
                <a:lnSpc>
                  <a:spcPct val="160000"/>
                </a:lnSpc>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指征</a:t>
              </a:r>
            </a:p>
            <a:p>
              <a:pPr eaLnBrk="0" hangingPunct="0">
                <a:lnSpc>
                  <a:spcPct val="160000"/>
                </a:lnSpc>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胎肺成熟</a:t>
              </a:r>
            </a:p>
            <a:p>
              <a:pPr eaLnBrk="0" hangingPunct="0">
                <a:lnSpc>
                  <a:spcPct val="160000"/>
                </a:lnSpc>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有明显临床感染征象</a:t>
              </a:r>
            </a:p>
            <a:p>
              <a:endParaRPr lang="zh-CN" altLang="en-US" sz="2000" b="1" dirty="0">
                <a:latin typeface="Times New Roman" panose="02020603050405020304" pitchFamily="18" charset="0"/>
                <a:ea typeface="楷体_GB2312" pitchFamily="49" charset="-122"/>
              </a:endParaRPr>
            </a:p>
          </p:txBody>
        </p:sp>
        <p:sp>
          <p:nvSpPr>
            <p:cNvPr id="948251" name="圆角矩形 948250"/>
            <p:cNvSpPr/>
            <p:nvPr/>
          </p:nvSpPr>
          <p:spPr>
            <a:xfrm>
              <a:off x="3107" y="1344"/>
              <a:ext cx="1709" cy="233"/>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tileRect/>
            </a:gradFill>
            <a:ln w="9525">
              <a:noFill/>
            </a:ln>
          </p:spPr>
          <p:txBody>
            <a:bodyPr/>
            <a:lstStyle/>
            <a:p>
              <a:endParaRPr lang="zh-CN" altLang="en-US"/>
            </a:p>
          </p:txBody>
        </p:sp>
        <p:sp>
          <p:nvSpPr>
            <p:cNvPr id="948252" name="八边形 948251"/>
            <p:cNvSpPr/>
            <p:nvPr/>
          </p:nvSpPr>
          <p:spPr>
            <a:xfrm>
              <a:off x="3185" y="1422"/>
              <a:ext cx="77" cy="77"/>
            </a:xfrm>
            <a:prstGeom prst="octagon">
              <a:avLst>
                <a:gd name="adj" fmla="val 29287"/>
              </a:avLst>
            </a:prstGeom>
            <a:solidFill>
              <a:srgbClr val="FFFFFF"/>
            </a:solidFill>
            <a:ln w="9525" cap="flat" cmpd="sng">
              <a:solidFill>
                <a:schemeClr val="tx1"/>
              </a:solidFill>
              <a:prstDash val="solid"/>
              <a:miter/>
              <a:headEnd type="none" w="med" len="med"/>
              <a:tailEnd type="none" w="med" len="med"/>
            </a:ln>
          </p:spPr>
          <p:txBody>
            <a:bodyPr/>
            <a:lstStyle/>
            <a:p>
              <a:endParaRPr lang="zh-CN" altLang="en-US"/>
            </a:p>
          </p:txBody>
        </p:sp>
        <p:sp>
          <p:nvSpPr>
            <p:cNvPr id="948253" name="八边形 948252"/>
            <p:cNvSpPr/>
            <p:nvPr/>
          </p:nvSpPr>
          <p:spPr>
            <a:xfrm>
              <a:off x="4660" y="1422"/>
              <a:ext cx="78" cy="77"/>
            </a:xfrm>
            <a:prstGeom prst="octagon">
              <a:avLst>
                <a:gd name="adj" fmla="val 29287"/>
              </a:avLst>
            </a:prstGeom>
            <a:solidFill>
              <a:srgbClr val="FFFFFF"/>
            </a:solidFill>
            <a:ln w="9525" cap="flat" cmpd="sng">
              <a:solidFill>
                <a:schemeClr val="tx1"/>
              </a:solidFill>
              <a:prstDash val="solid"/>
              <a:miter/>
              <a:headEnd type="none" w="med" len="med"/>
              <a:tailEnd type="none" w="med" len="med"/>
            </a:ln>
          </p:spPr>
          <p:txBody>
            <a:bodyPr/>
            <a:lstStyle/>
            <a:p>
              <a:endParaRPr lang="zh-CN" altLang="en-US"/>
            </a:p>
          </p:txBody>
        </p:sp>
      </p:grpSp>
      <p:sp>
        <p:nvSpPr>
          <p:cNvPr id="948254" name="文本框 948253"/>
          <p:cNvSpPr txBox="1"/>
          <p:nvPr/>
        </p:nvSpPr>
        <p:spPr>
          <a:xfrm>
            <a:off x="3929063" y="2492375"/>
            <a:ext cx="1588770" cy="491490"/>
          </a:xfrm>
          <a:prstGeom prst="rect">
            <a:avLst/>
          </a:prstGeom>
          <a:noFill/>
          <a:ln w="9525">
            <a:noFill/>
          </a:ln>
          <a:effectLst>
            <a:prstShdw prst="shdw12" dir="16200000">
              <a:schemeClr val="bg2">
                <a:alpha val="50000"/>
              </a:schemeClr>
            </a:prstShdw>
          </a:effectLst>
        </p:spPr>
        <p:txBody>
          <a:bodyPr wrap="none" anchor="t">
            <a:spAutoFit/>
          </a:bodyPr>
          <a:lstStyle/>
          <a:p>
            <a:pPr algn="l" eaLnBrk="0" hangingPunct="0">
              <a:lnSpc>
                <a:spcPct val="130000"/>
              </a:lnSpc>
              <a:spcBef>
                <a:spcPct val="20000"/>
              </a:spcBef>
              <a:buClr>
                <a:schemeClr val="hlink"/>
              </a:buClr>
              <a:buFont typeface="Wingdings" panose="05000000000000000000" pitchFamily="2" charset="2"/>
              <a:buNone/>
            </a:pPr>
            <a:r>
              <a:rPr lang="en-US" altLang="zh-CN" sz="2000" b="1">
                <a:latin typeface="楷体_GB2312" pitchFamily="49" charset="-122"/>
                <a:ea typeface="楷体_GB2312" pitchFamily="49" charset="-122"/>
              </a:rPr>
              <a:t>(1)</a:t>
            </a:r>
            <a:r>
              <a:rPr lang="zh-CN" altLang="en-US" sz="2000" b="1" dirty="0">
                <a:latin typeface="楷体_GB2312" pitchFamily="49" charset="-122"/>
                <a:ea typeface="楷体_GB2312" pitchFamily="49" charset="-122"/>
              </a:rPr>
              <a:t>期待治疗</a:t>
            </a:r>
          </a:p>
        </p:txBody>
      </p:sp>
      <p:sp>
        <p:nvSpPr>
          <p:cNvPr id="948255" name="文本框 948254"/>
          <p:cNvSpPr txBox="1"/>
          <p:nvPr/>
        </p:nvSpPr>
        <p:spPr>
          <a:xfrm>
            <a:off x="7032625" y="2593975"/>
            <a:ext cx="1588770" cy="398780"/>
          </a:xfrm>
          <a:prstGeom prst="rect">
            <a:avLst/>
          </a:prstGeom>
          <a:noFill/>
          <a:ln w="9525">
            <a:noFill/>
          </a:ln>
          <a:effectLst>
            <a:prstShdw prst="shdw12" dir="16200000">
              <a:schemeClr val="bg2">
                <a:alpha val="50000"/>
              </a:schemeClr>
            </a:prstShdw>
          </a:effectLst>
        </p:spPr>
        <p:txBody>
          <a:bodyPr wrap="none" anchor="t">
            <a:spAutoFit/>
          </a:bodyPr>
          <a:lstStyle/>
          <a:p>
            <a:pPr algn="l"/>
            <a:r>
              <a:rPr lang="en-US" altLang="zh-CN" sz="2000" b="1">
                <a:latin typeface="楷体_GB2312" pitchFamily="49" charset="-122"/>
                <a:ea typeface="楷体_GB2312" pitchFamily="49" charset="-122"/>
              </a:rPr>
              <a:t>(2)</a:t>
            </a:r>
            <a:r>
              <a:rPr lang="zh-CN" altLang="en-US" sz="2000" b="1" dirty="0">
                <a:latin typeface="楷体_GB2312" pitchFamily="49" charset="-122"/>
                <a:ea typeface="楷体_GB2312" pitchFamily="49" charset="-122"/>
              </a:rPr>
              <a:t>终止妊娠</a:t>
            </a:r>
          </a:p>
        </p:txBody>
      </p:sp>
      <p:sp>
        <p:nvSpPr>
          <p:cNvPr id="94826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826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827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827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827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827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8274"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948275"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948276"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948277"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948278" name="流程图: 终止 36">
            <a:hlinkClick r:id="" action="ppaction://noaction"/>
          </p:cNvPr>
          <p:cNvSpPr/>
          <p:nvPr/>
        </p:nvSpPr>
        <p:spPr>
          <a:xfrm>
            <a:off x="1703388" y="5307013"/>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948279" name="组合 948278"/>
          <p:cNvGrpSpPr/>
          <p:nvPr/>
        </p:nvGrpSpPr>
        <p:grpSpPr>
          <a:xfrm>
            <a:off x="1703388" y="2852738"/>
            <a:ext cx="863600" cy="706438"/>
            <a:chOff x="113" y="2024"/>
            <a:chExt cx="544" cy="445"/>
          </a:xfrm>
        </p:grpSpPr>
        <p:sp>
          <p:nvSpPr>
            <p:cNvPr id="948280"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948281" name="文本框 948280">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948282"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Tree>
  </p:cSld>
  <p:clrMapOvr>
    <a:masterClrMapping/>
  </p:clrMapOvr>
  <p:transition advTm="101554"/>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950275" name="矩形 950274"/>
          <p:cNvSpPr/>
          <p:nvPr/>
        </p:nvSpPr>
        <p:spPr>
          <a:xfrm>
            <a:off x="3035300" y="1412875"/>
            <a:ext cx="7632700" cy="6477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en-US" altLang="zh-CN" sz="2400">
                <a:solidFill>
                  <a:schemeClr val="tx1"/>
                </a:solidFill>
                <a:latin typeface="楷体_GB2312" pitchFamily="49" charset="-122"/>
                <a:ea typeface="楷体_GB2312" pitchFamily="49" charset="-122"/>
              </a:rPr>
              <a:t> 2</a:t>
            </a:r>
            <a:r>
              <a:rPr lang="zh-CN" altLang="en-US" sz="2400" dirty="0">
                <a:solidFill>
                  <a:schemeClr val="tx1"/>
                </a:solidFill>
                <a:latin typeface="楷体_GB2312" pitchFamily="49" charset="-122"/>
                <a:ea typeface="楷体_GB2312" pitchFamily="49" charset="-122"/>
              </a:rPr>
              <a:t>．足月前胎膜早破治疗</a:t>
            </a:r>
            <a:r>
              <a:rPr lang="zh-CN" altLang="en-US" sz="2000" dirty="0">
                <a:solidFill>
                  <a:schemeClr val="tx1"/>
                </a:solidFill>
                <a:latin typeface="楷体_GB2312" pitchFamily="49" charset="-122"/>
                <a:ea typeface="楷体_GB2312" pitchFamily="49" charset="-122"/>
              </a:rPr>
              <a:t>  </a:t>
            </a:r>
          </a:p>
        </p:txBody>
      </p:sp>
      <p:grpSp>
        <p:nvGrpSpPr>
          <p:cNvPr id="950276" name="组合 950275"/>
          <p:cNvGrpSpPr/>
          <p:nvPr/>
        </p:nvGrpSpPr>
        <p:grpSpPr>
          <a:xfrm>
            <a:off x="2566988" y="0"/>
            <a:ext cx="3673475" cy="735013"/>
            <a:chOff x="288" y="81"/>
            <a:chExt cx="1957" cy="463"/>
          </a:xfrm>
        </p:grpSpPr>
        <p:sp>
          <p:nvSpPr>
            <p:cNvPr id="950277" name="圆角矩形 950276">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950278" name="圆角矩形 950277"/>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950279" name="任意多边形 950278"/>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950280" name="文本框 950279"/>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950291" name="圆角矩形 950290"/>
          <p:cNvSpPr/>
          <p:nvPr/>
        </p:nvSpPr>
        <p:spPr>
          <a:xfrm>
            <a:off x="3503613" y="2719388"/>
            <a:ext cx="2651125" cy="2941637"/>
          </a:xfrm>
          <a:prstGeom prst="roundRect">
            <a:avLst>
              <a:gd name="adj" fmla="val 9106"/>
            </a:avLst>
          </a:prstGeom>
          <a:gradFill rotWithShape="1">
            <a:gsLst>
              <a:gs pos="0">
                <a:srgbClr val="FBFB11"/>
              </a:gs>
              <a:gs pos="100000">
                <a:srgbClr val="838309"/>
              </a:gs>
            </a:gsLst>
            <a:lin ang="5400000" scaled="0"/>
          </a:gradFill>
          <a:ln w="25400" cap="flat" cmpd="sng">
            <a:solidFill>
              <a:schemeClr val="accent2"/>
            </a:solidFill>
            <a:prstDash val="solid"/>
            <a:headEnd type="none" w="med" len="med"/>
            <a:tailEnd type="none" w="med" len="med"/>
          </a:ln>
        </p:spPr>
        <p:txBody>
          <a:bodyPr wrap="none" anchor="ctr"/>
          <a:lstStyle/>
          <a:p>
            <a:pPr algn="l"/>
            <a:r>
              <a:rPr lang="zh-CN" altLang="en-US" sz="2000" b="1" dirty="0">
                <a:latin typeface="Times New Roman" panose="02020603050405020304" pitchFamily="18" charset="0"/>
                <a:ea typeface="楷体_GB2312" pitchFamily="49" charset="-122"/>
              </a:rPr>
              <a:t>①应用抗生素</a:t>
            </a:r>
          </a:p>
          <a:p>
            <a:pPr algn="l" eaLnBrk="0" hangingPunct="0">
              <a:lnSpc>
                <a:spcPct val="130000"/>
              </a:lnSpc>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②宫缩抑制剂应用</a:t>
            </a:r>
          </a:p>
          <a:p>
            <a:pPr algn="l" eaLnBrk="0" hangingPunct="0">
              <a:lnSpc>
                <a:spcPct val="130000"/>
              </a:lnSpc>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③纠正羊水过少</a:t>
            </a:r>
          </a:p>
          <a:p>
            <a:pPr algn="l" eaLnBrk="0" hangingPunct="0">
              <a:lnSpc>
                <a:spcPct val="130000"/>
              </a:lnSpc>
              <a:spcBef>
                <a:spcPct val="20000"/>
              </a:spcBef>
              <a:buClr>
                <a:schemeClr val="hlink"/>
              </a:buClr>
              <a:buFont typeface="Wingdings" panose="05000000000000000000" pitchFamily="2" charset="2"/>
              <a:buNone/>
            </a:pPr>
            <a:r>
              <a:rPr lang="en-US" altLang="en-US" sz="2000" b="1">
                <a:latin typeface="Times New Roman" panose="02020603050405020304" pitchFamily="18" charset="0"/>
                <a:ea typeface="楷体_GB2312" pitchFamily="49" charset="-122"/>
              </a:rPr>
              <a:t>④</a:t>
            </a:r>
            <a:r>
              <a:rPr lang="zh-CN" altLang="en-US" sz="2000" b="1" dirty="0">
                <a:latin typeface="Times New Roman" panose="02020603050405020304" pitchFamily="18" charset="0"/>
                <a:ea typeface="楷体_GB2312" pitchFamily="49" charset="-122"/>
              </a:rPr>
              <a:t>肾上腺糖皮质激素</a:t>
            </a:r>
          </a:p>
          <a:p>
            <a:pPr algn="l" eaLnBrk="0" hangingPunct="0">
              <a:lnSpc>
                <a:spcPct val="130000"/>
              </a:lnSpc>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    促胎肺成熟</a:t>
            </a:r>
            <a:endParaRPr lang="zh-CN" altLang="en-US" b="1" dirty="0">
              <a:latin typeface="Times New Roman" panose="02020603050405020304" pitchFamily="18" charset="0"/>
            </a:endParaRPr>
          </a:p>
        </p:txBody>
      </p:sp>
      <p:sp>
        <p:nvSpPr>
          <p:cNvPr id="950292" name="圆角矩形 950291"/>
          <p:cNvSpPr/>
          <p:nvPr/>
        </p:nvSpPr>
        <p:spPr>
          <a:xfrm>
            <a:off x="3570288" y="2555875"/>
            <a:ext cx="2497137" cy="327025"/>
          </a:xfrm>
          <a:prstGeom prst="roundRect">
            <a:avLst>
              <a:gd name="adj" fmla="val 50000"/>
            </a:avLst>
          </a:prstGeom>
          <a:gradFill rotWithShape="1">
            <a:gsLst>
              <a:gs pos="0">
                <a:srgbClr val="FBFB11"/>
              </a:gs>
              <a:gs pos="100000">
                <a:srgbClr val="838309"/>
              </a:gs>
            </a:gsLst>
            <a:lin ang="5400000" scaled="0"/>
          </a:gradFill>
          <a:ln w="9525">
            <a:noFill/>
          </a:ln>
        </p:spPr>
        <p:txBody>
          <a:bodyPr/>
          <a:lstStyle/>
          <a:p>
            <a:endParaRPr lang="zh-CN" altLang="en-US"/>
          </a:p>
        </p:txBody>
      </p:sp>
      <p:sp>
        <p:nvSpPr>
          <p:cNvPr id="950293" name="八边形 950292"/>
          <p:cNvSpPr/>
          <p:nvPr/>
        </p:nvSpPr>
        <p:spPr>
          <a:xfrm>
            <a:off x="3684588" y="2665413"/>
            <a:ext cx="114300" cy="107950"/>
          </a:xfrm>
          <a:prstGeom prst="octagon">
            <a:avLst>
              <a:gd name="adj" fmla="val 29287"/>
            </a:avLst>
          </a:prstGeom>
          <a:solidFill>
            <a:srgbClr val="FFFFFF"/>
          </a:solidFill>
          <a:ln w="9525" cap="flat" cmpd="sng">
            <a:solidFill>
              <a:schemeClr val="tx1"/>
            </a:solidFill>
            <a:prstDash val="solid"/>
            <a:miter/>
            <a:headEnd type="none" w="med" len="med"/>
            <a:tailEnd type="none" w="med" len="med"/>
          </a:ln>
        </p:spPr>
        <p:txBody>
          <a:bodyPr/>
          <a:lstStyle/>
          <a:p>
            <a:endParaRPr lang="zh-CN" altLang="en-US"/>
          </a:p>
        </p:txBody>
      </p:sp>
      <p:sp>
        <p:nvSpPr>
          <p:cNvPr id="950294" name="八边形 950293"/>
          <p:cNvSpPr/>
          <p:nvPr/>
        </p:nvSpPr>
        <p:spPr>
          <a:xfrm>
            <a:off x="5842000" y="2665413"/>
            <a:ext cx="111125" cy="107950"/>
          </a:xfrm>
          <a:prstGeom prst="octagon">
            <a:avLst>
              <a:gd name="adj" fmla="val 29287"/>
            </a:avLst>
          </a:prstGeom>
          <a:solidFill>
            <a:srgbClr val="FFFFFF"/>
          </a:solidFill>
          <a:ln w="9525" cap="flat" cmpd="sng">
            <a:solidFill>
              <a:schemeClr val="tx1"/>
            </a:solidFill>
            <a:prstDash val="solid"/>
            <a:miter/>
            <a:headEnd type="none" w="med" len="med"/>
            <a:tailEnd type="none" w="med" len="med"/>
          </a:ln>
        </p:spPr>
        <p:txBody>
          <a:bodyPr/>
          <a:lstStyle/>
          <a:p>
            <a:endParaRPr lang="zh-CN" altLang="en-US"/>
          </a:p>
        </p:txBody>
      </p:sp>
      <p:sp>
        <p:nvSpPr>
          <p:cNvPr id="950295" name="圆角矩形 950294"/>
          <p:cNvSpPr/>
          <p:nvPr/>
        </p:nvSpPr>
        <p:spPr>
          <a:xfrm>
            <a:off x="6681788" y="2719388"/>
            <a:ext cx="2654300" cy="2941637"/>
          </a:xfrm>
          <a:prstGeom prst="roundRect">
            <a:avLst>
              <a:gd name="adj" fmla="val 9106"/>
            </a:avLst>
          </a:prstGeom>
          <a:gradFill rotWithShape="1">
            <a:gsLst>
              <a:gs pos="0">
                <a:schemeClr val="accent1"/>
              </a:gs>
              <a:gs pos="100000">
                <a:schemeClr val="accent1">
                  <a:gamma/>
                  <a:tint val="27451"/>
                  <a:invGamma/>
                </a:schemeClr>
              </a:gs>
            </a:gsLst>
            <a:lin ang="5400000" scaled="1"/>
            <a:tileRect/>
          </a:gradFill>
          <a:ln w="25400" cap="flat" cmpd="sng">
            <a:solidFill>
              <a:schemeClr val="accent1"/>
            </a:solidFill>
            <a:prstDash val="solid"/>
            <a:headEnd type="none" w="med" len="med"/>
            <a:tailEnd type="none" w="med" len="med"/>
          </a:ln>
        </p:spPr>
        <p:txBody>
          <a:bodyPr wrap="none" anchor="ctr"/>
          <a:lstStyle/>
          <a:p>
            <a:pPr eaLnBrk="0" hangingPunct="0">
              <a:lnSpc>
                <a:spcPct val="160000"/>
              </a:lnSpc>
              <a:spcBef>
                <a:spcPct val="20000"/>
              </a:spcBef>
              <a:buClr>
                <a:schemeClr val="hlink"/>
              </a:buClr>
              <a:buFont typeface="Wingdings" panose="05000000000000000000" pitchFamily="2" charset="2"/>
              <a:buNone/>
            </a:pPr>
            <a:r>
              <a:rPr lang="zh-CN" altLang="en-US" b="1" dirty="0">
                <a:latin typeface="Times New Roman" panose="02020603050405020304" pitchFamily="18" charset="0"/>
                <a:ea typeface="楷体_GB2312" pitchFamily="49" charset="-122"/>
              </a:rPr>
              <a:t>阴道分娩</a:t>
            </a:r>
          </a:p>
          <a:p>
            <a:pPr eaLnBrk="0" hangingPunct="0">
              <a:lnSpc>
                <a:spcPct val="160000"/>
              </a:lnSpc>
              <a:spcBef>
                <a:spcPct val="20000"/>
              </a:spcBef>
              <a:buClr>
                <a:schemeClr val="hlink"/>
              </a:buClr>
              <a:buFont typeface="Wingdings" panose="05000000000000000000" pitchFamily="2" charset="2"/>
              <a:buNone/>
            </a:pPr>
            <a:r>
              <a:rPr lang="zh-CN" altLang="en-US" b="1" dirty="0">
                <a:latin typeface="Times New Roman" panose="02020603050405020304" pitchFamily="18" charset="0"/>
                <a:ea typeface="楷体_GB2312" pitchFamily="49" charset="-122"/>
              </a:rPr>
              <a:t>剖宫产</a:t>
            </a:r>
          </a:p>
          <a:p>
            <a:endParaRPr lang="zh-CN" altLang="en-US" b="1" dirty="0">
              <a:latin typeface="Times New Roman" panose="02020603050405020304" pitchFamily="18" charset="0"/>
              <a:ea typeface="楷体_GB2312" pitchFamily="49" charset="-122"/>
            </a:endParaRPr>
          </a:p>
        </p:txBody>
      </p:sp>
      <p:sp>
        <p:nvSpPr>
          <p:cNvPr id="950296" name="圆角矩形 950295"/>
          <p:cNvSpPr/>
          <p:nvPr/>
        </p:nvSpPr>
        <p:spPr>
          <a:xfrm>
            <a:off x="6751638" y="2555875"/>
            <a:ext cx="2497137" cy="327025"/>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tileRect/>
          </a:gradFill>
          <a:ln w="9525">
            <a:noFill/>
          </a:ln>
        </p:spPr>
        <p:txBody>
          <a:bodyPr/>
          <a:lstStyle/>
          <a:p>
            <a:endParaRPr lang="zh-CN" altLang="en-US"/>
          </a:p>
        </p:txBody>
      </p:sp>
      <p:sp>
        <p:nvSpPr>
          <p:cNvPr id="950297" name="八边形 950296"/>
          <p:cNvSpPr/>
          <p:nvPr/>
        </p:nvSpPr>
        <p:spPr>
          <a:xfrm>
            <a:off x="6865938" y="2665413"/>
            <a:ext cx="112712" cy="107950"/>
          </a:xfrm>
          <a:prstGeom prst="octagon">
            <a:avLst>
              <a:gd name="adj" fmla="val 29287"/>
            </a:avLst>
          </a:prstGeom>
          <a:solidFill>
            <a:srgbClr val="FFFFFF"/>
          </a:solidFill>
          <a:ln w="9525" cap="flat" cmpd="sng">
            <a:solidFill>
              <a:schemeClr val="tx1"/>
            </a:solidFill>
            <a:prstDash val="solid"/>
            <a:miter/>
            <a:headEnd type="none" w="med" len="med"/>
            <a:tailEnd type="none" w="med" len="med"/>
          </a:ln>
        </p:spPr>
        <p:txBody>
          <a:bodyPr/>
          <a:lstStyle/>
          <a:p>
            <a:endParaRPr lang="zh-CN" altLang="en-US"/>
          </a:p>
        </p:txBody>
      </p:sp>
      <p:sp>
        <p:nvSpPr>
          <p:cNvPr id="950298" name="八边形 950297"/>
          <p:cNvSpPr/>
          <p:nvPr/>
        </p:nvSpPr>
        <p:spPr>
          <a:xfrm>
            <a:off x="9020175" y="2665413"/>
            <a:ext cx="114300" cy="107950"/>
          </a:xfrm>
          <a:prstGeom prst="octagon">
            <a:avLst>
              <a:gd name="adj" fmla="val 29287"/>
            </a:avLst>
          </a:prstGeom>
          <a:solidFill>
            <a:srgbClr val="FFFFFF"/>
          </a:solidFill>
          <a:ln w="9525" cap="flat" cmpd="sng">
            <a:solidFill>
              <a:schemeClr val="tx1"/>
            </a:solidFill>
            <a:prstDash val="solid"/>
            <a:miter/>
            <a:headEnd type="none" w="med" len="med"/>
            <a:tailEnd type="none" w="med" len="med"/>
          </a:ln>
        </p:spPr>
        <p:txBody>
          <a:bodyPr/>
          <a:lstStyle/>
          <a:p>
            <a:endParaRPr lang="zh-CN" altLang="en-US"/>
          </a:p>
        </p:txBody>
      </p:sp>
      <p:sp>
        <p:nvSpPr>
          <p:cNvPr id="950299" name="文本框 950298"/>
          <p:cNvSpPr txBox="1"/>
          <p:nvPr/>
        </p:nvSpPr>
        <p:spPr>
          <a:xfrm>
            <a:off x="3865563" y="2435225"/>
            <a:ext cx="1588770" cy="491490"/>
          </a:xfrm>
          <a:prstGeom prst="rect">
            <a:avLst/>
          </a:prstGeom>
          <a:noFill/>
          <a:ln w="9525">
            <a:noFill/>
          </a:ln>
          <a:effectLst>
            <a:prstShdw prst="shdw12" dir="16200000">
              <a:schemeClr val="bg2">
                <a:alpha val="50000"/>
              </a:schemeClr>
            </a:prstShdw>
          </a:effectLst>
        </p:spPr>
        <p:txBody>
          <a:bodyPr wrap="none" anchor="t">
            <a:spAutoFit/>
          </a:bodyPr>
          <a:lstStyle/>
          <a:p>
            <a:pPr algn="l" eaLnBrk="0" hangingPunct="0">
              <a:lnSpc>
                <a:spcPct val="130000"/>
              </a:lnSpc>
              <a:spcBef>
                <a:spcPct val="20000"/>
              </a:spcBef>
              <a:buClr>
                <a:schemeClr val="hlink"/>
              </a:buClr>
              <a:buFont typeface="Wingdings" panose="05000000000000000000" pitchFamily="2" charset="2"/>
              <a:buNone/>
            </a:pPr>
            <a:r>
              <a:rPr lang="en-US" altLang="zh-CN" sz="2000" b="1">
                <a:latin typeface="楷体_GB2312" pitchFamily="49" charset="-122"/>
                <a:ea typeface="楷体_GB2312" pitchFamily="49" charset="-122"/>
              </a:rPr>
              <a:t>(1)</a:t>
            </a:r>
            <a:r>
              <a:rPr lang="zh-CN" altLang="en-US" sz="2000" b="1" dirty="0">
                <a:latin typeface="楷体_GB2312" pitchFamily="49" charset="-122"/>
                <a:ea typeface="楷体_GB2312" pitchFamily="49" charset="-122"/>
              </a:rPr>
              <a:t>期待治疗</a:t>
            </a:r>
          </a:p>
        </p:txBody>
      </p:sp>
      <p:sp>
        <p:nvSpPr>
          <p:cNvPr id="950300" name="文本框 950299"/>
          <p:cNvSpPr txBox="1"/>
          <p:nvPr/>
        </p:nvSpPr>
        <p:spPr>
          <a:xfrm>
            <a:off x="7050088" y="2538413"/>
            <a:ext cx="1588770" cy="398780"/>
          </a:xfrm>
          <a:prstGeom prst="rect">
            <a:avLst/>
          </a:prstGeom>
          <a:noFill/>
          <a:ln w="9525">
            <a:noFill/>
          </a:ln>
          <a:effectLst>
            <a:prstShdw prst="shdw12" dir="16200000">
              <a:schemeClr val="bg2">
                <a:alpha val="50000"/>
              </a:schemeClr>
            </a:prstShdw>
          </a:effectLst>
        </p:spPr>
        <p:txBody>
          <a:bodyPr wrap="none" anchor="t">
            <a:spAutoFit/>
          </a:bodyPr>
          <a:lstStyle/>
          <a:p>
            <a:pPr algn="l"/>
            <a:r>
              <a:rPr lang="en-US" altLang="zh-CN" sz="2000" b="1">
                <a:latin typeface="楷体_GB2312" pitchFamily="49" charset="-122"/>
                <a:ea typeface="楷体_GB2312" pitchFamily="49" charset="-122"/>
              </a:rPr>
              <a:t>(2)</a:t>
            </a:r>
            <a:r>
              <a:rPr lang="zh-CN" altLang="en-US" sz="2000" b="1" dirty="0">
                <a:latin typeface="楷体_GB2312" pitchFamily="49" charset="-122"/>
                <a:ea typeface="楷体_GB2312" pitchFamily="49" charset="-122"/>
              </a:rPr>
              <a:t>终止妊娠</a:t>
            </a:r>
          </a:p>
        </p:txBody>
      </p:sp>
      <p:sp>
        <p:nvSpPr>
          <p:cNvPr id="950301" name="文本框 950300"/>
          <p:cNvSpPr txBox="1"/>
          <p:nvPr/>
        </p:nvSpPr>
        <p:spPr>
          <a:xfrm>
            <a:off x="3143250" y="5734050"/>
            <a:ext cx="6819900" cy="891540"/>
          </a:xfrm>
          <a:prstGeom prst="rect">
            <a:avLst/>
          </a:prstGeom>
          <a:noFill/>
          <a:ln w="9525">
            <a:noFill/>
          </a:ln>
          <a:effectLst>
            <a:prstShdw prst="shdw12" dir="16200000">
              <a:schemeClr val="bg2">
                <a:alpha val="50000"/>
              </a:schemeClr>
            </a:prstShdw>
          </a:effectLst>
        </p:spPr>
        <p:txBody>
          <a:bodyPr wrap="none" anchor="t">
            <a:spAutoFit/>
          </a:bodyPr>
          <a:lstStyle/>
          <a:p>
            <a:pPr algn="l" eaLnBrk="0" hangingPunct="0">
              <a:lnSpc>
                <a:spcPct val="160000"/>
              </a:lnSpc>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注意：对胎儿窘迫者，应针对宫内缺氧的原因，进行治疗。</a:t>
            </a:r>
          </a:p>
          <a:p>
            <a:pPr algn="l"/>
            <a:endParaRPr lang="zh-CN" altLang="en-US" sz="2000" b="1" dirty="0">
              <a:latin typeface="Times New Roman" panose="02020603050405020304" pitchFamily="18" charset="0"/>
              <a:ea typeface="楷体_GB2312" pitchFamily="49" charset="-122"/>
            </a:endParaRPr>
          </a:p>
        </p:txBody>
      </p:sp>
      <p:sp>
        <p:nvSpPr>
          <p:cNvPr id="95031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5031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5031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5031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50314"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5031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50316"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950317"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950318"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950319"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950320" name="流程图: 终止 36">
            <a:hlinkClick r:id="" action="ppaction://noaction"/>
          </p:cNvPr>
          <p:cNvSpPr/>
          <p:nvPr/>
        </p:nvSpPr>
        <p:spPr>
          <a:xfrm>
            <a:off x="1703388" y="5307013"/>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950321" name="组合 950320"/>
          <p:cNvGrpSpPr/>
          <p:nvPr/>
        </p:nvGrpSpPr>
        <p:grpSpPr>
          <a:xfrm>
            <a:off x="1703388" y="2852738"/>
            <a:ext cx="863600" cy="706438"/>
            <a:chOff x="113" y="2024"/>
            <a:chExt cx="544" cy="445"/>
          </a:xfrm>
        </p:grpSpPr>
        <p:sp>
          <p:nvSpPr>
            <p:cNvPr id="950322"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950323" name="文本框 950322">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950324"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Tree>
  </p:cSld>
  <p:clrMapOvr>
    <a:masterClrMapping/>
  </p:clrMapOvr>
  <p:transition advTm="9768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86648" y="914400"/>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345098" name="矩形 345097"/>
          <p:cNvSpPr/>
          <p:nvPr/>
        </p:nvSpPr>
        <p:spPr>
          <a:xfrm>
            <a:off x="2855913" y="1989138"/>
            <a:ext cx="6911975" cy="1439862"/>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50000"/>
              </a:lnSpc>
              <a:buNone/>
            </a:pPr>
            <a:r>
              <a:rPr lang="en-US" altLang="zh-CN" sz="2400">
                <a:solidFill>
                  <a:schemeClr val="tx1"/>
                </a:solidFill>
                <a:latin typeface="楷体_GB2312" pitchFamily="49" charset="-122"/>
                <a:ea typeface="楷体_GB2312" pitchFamily="49" charset="-122"/>
              </a:rPr>
              <a:t>  2</a:t>
            </a:r>
            <a:r>
              <a:rPr lang="zh-CN" altLang="en-US" sz="2400" dirty="0">
                <a:solidFill>
                  <a:schemeClr val="tx1"/>
                </a:solidFill>
                <a:latin typeface="楷体_GB2312" pitchFamily="49" charset="-122"/>
                <a:ea typeface="楷体_GB2312" pitchFamily="49" charset="-122"/>
              </a:rPr>
              <a:t>．足月前胎膜早破治疗 </a:t>
            </a:r>
          </a:p>
          <a:p>
            <a:pPr lvl="0">
              <a:lnSpc>
                <a:spcPct val="150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1</a:t>
            </a:r>
            <a:r>
              <a:rPr lang="zh-CN" altLang="en-US" sz="2000" dirty="0">
                <a:solidFill>
                  <a:schemeClr val="tx1"/>
                </a:solidFill>
                <a:latin typeface="楷体_GB2312" pitchFamily="49" charset="-122"/>
                <a:ea typeface="楷体_GB2312" pitchFamily="49" charset="-122"/>
              </a:rPr>
              <a:t>）期待治疗：</a:t>
            </a:r>
          </a:p>
          <a:p>
            <a:pPr lvl="0">
              <a:lnSpc>
                <a:spcPct val="130000"/>
              </a:lnSpc>
              <a:buNone/>
            </a:pPr>
            <a:r>
              <a:rPr lang="zh-CN" altLang="en-US" sz="2000" dirty="0">
                <a:solidFill>
                  <a:schemeClr val="tx1"/>
                </a:solidFill>
                <a:latin typeface="楷体_GB2312" pitchFamily="49" charset="-122"/>
                <a:ea typeface="楷体_GB2312" pitchFamily="49" charset="-122"/>
              </a:rPr>
              <a:t>    </a:t>
            </a:r>
          </a:p>
        </p:txBody>
      </p:sp>
      <p:grpSp>
        <p:nvGrpSpPr>
          <p:cNvPr id="345106" name="组合 345105"/>
          <p:cNvGrpSpPr/>
          <p:nvPr/>
        </p:nvGrpSpPr>
        <p:grpSpPr>
          <a:xfrm>
            <a:off x="2566988" y="0"/>
            <a:ext cx="3673475" cy="735013"/>
            <a:chOff x="288" y="81"/>
            <a:chExt cx="1957" cy="463"/>
          </a:xfrm>
        </p:grpSpPr>
        <p:sp>
          <p:nvSpPr>
            <p:cNvPr id="345107" name="圆角矩形 345106">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45108" name="圆角矩形 345107"/>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45109" name="任意多边形 345108"/>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45110" name="文本框 345109"/>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34513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513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513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5134"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513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513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5137"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45138"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345139"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345140"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345141" name="流程图: 终止 36">
            <a:hlinkClick r:id="" action="ppaction://noaction"/>
          </p:cNvPr>
          <p:cNvSpPr/>
          <p:nvPr/>
        </p:nvSpPr>
        <p:spPr>
          <a:xfrm>
            <a:off x="1703388" y="5307013"/>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345142" name="组合 345141"/>
          <p:cNvGrpSpPr/>
          <p:nvPr/>
        </p:nvGrpSpPr>
        <p:grpSpPr>
          <a:xfrm>
            <a:off x="1703388" y="2852738"/>
            <a:ext cx="863600" cy="706438"/>
            <a:chOff x="113" y="2024"/>
            <a:chExt cx="544" cy="445"/>
          </a:xfrm>
        </p:grpSpPr>
        <p:sp>
          <p:nvSpPr>
            <p:cNvPr id="345143"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345144" name="文本框 345143">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345145"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
        <p:nvSpPr>
          <p:cNvPr id="345146" name="矩形 345145"/>
          <p:cNvSpPr/>
          <p:nvPr/>
        </p:nvSpPr>
        <p:spPr>
          <a:xfrm>
            <a:off x="3359150" y="3141663"/>
            <a:ext cx="6911975" cy="21590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zh-CN" altLang="en-US" sz="2000" dirty="0">
                <a:solidFill>
                  <a:schemeClr val="tx1"/>
                </a:solidFill>
                <a:latin typeface="楷体_GB2312" pitchFamily="49" charset="-122"/>
                <a:ea typeface="楷体_GB2312" pitchFamily="49" charset="-122"/>
              </a:rPr>
              <a:t>    密切观察孕妇体温、心率、宫缩、白细胞计数、</a:t>
            </a:r>
            <a:r>
              <a:rPr lang="en-US" altLang="zh-CN" sz="2000">
                <a:solidFill>
                  <a:schemeClr val="tx1"/>
                </a:solidFill>
                <a:latin typeface="楷体_GB2312" pitchFamily="49" charset="-122"/>
                <a:ea typeface="楷体_GB2312" pitchFamily="49" charset="-122"/>
              </a:rPr>
              <a:t>C</a:t>
            </a:r>
            <a:r>
              <a:rPr lang="zh-CN" altLang="en-US" sz="2000" dirty="0">
                <a:solidFill>
                  <a:schemeClr val="tx1"/>
                </a:solidFill>
                <a:latin typeface="楷体_GB2312" pitchFamily="49" charset="-122"/>
                <a:ea typeface="楷体_GB2312" pitchFamily="49" charset="-122"/>
              </a:rPr>
              <a:t>反应 </a:t>
            </a:r>
          </a:p>
          <a:p>
            <a:pPr lvl="0">
              <a:lnSpc>
                <a:spcPct val="130000"/>
              </a:lnSpc>
              <a:buNone/>
            </a:pPr>
            <a:r>
              <a:rPr lang="zh-CN" altLang="en-US" sz="2000" dirty="0">
                <a:solidFill>
                  <a:schemeClr val="tx1"/>
                </a:solidFill>
                <a:latin typeface="楷体_GB2312" pitchFamily="49" charset="-122"/>
                <a:ea typeface="楷体_GB2312" pitchFamily="49" charset="-122"/>
              </a:rPr>
              <a:t>    蛋白等变化，以便及早发现患者的明显感染体征，及时 </a:t>
            </a:r>
          </a:p>
          <a:p>
            <a:pPr lvl="0">
              <a:lnSpc>
                <a:spcPct val="130000"/>
              </a:lnSpc>
              <a:buNone/>
            </a:pPr>
            <a:r>
              <a:rPr lang="zh-CN" altLang="en-US" sz="2000" dirty="0">
                <a:solidFill>
                  <a:schemeClr val="tx1"/>
                </a:solidFill>
                <a:latin typeface="楷体_GB2312" pitchFamily="49" charset="-122"/>
                <a:ea typeface="楷体_GB2312" pitchFamily="49" charset="-122"/>
              </a:rPr>
              <a:t>    治疗。避免不必要的肛门及阴道检查。</a:t>
            </a:r>
          </a:p>
          <a:p>
            <a:pPr lvl="0">
              <a:lnSpc>
                <a:spcPct val="130000"/>
              </a:lnSpc>
              <a:buNone/>
            </a:pPr>
            <a:r>
              <a:rPr lang="zh-CN" altLang="en-US" sz="2000" dirty="0">
                <a:solidFill>
                  <a:schemeClr val="tx1"/>
                </a:solidFill>
                <a:latin typeface="楷体_GB2312" pitchFamily="49" charset="-122"/>
                <a:ea typeface="楷体_GB2312" pitchFamily="49" charset="-122"/>
              </a:rPr>
              <a:t>  </a:t>
            </a:r>
          </a:p>
        </p:txBody>
      </p:sp>
    </p:spTree>
  </p:cSld>
  <p:clrMapOvr>
    <a:masterClrMapping/>
  </p:clrMapOvr>
  <p:transition advTm="2953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627719" name="矩形 627718"/>
          <p:cNvSpPr/>
          <p:nvPr/>
        </p:nvSpPr>
        <p:spPr>
          <a:xfrm>
            <a:off x="2638425" y="1916113"/>
            <a:ext cx="7345363" cy="2376487"/>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en-US" altLang="zh-CN" sz="2400">
                <a:solidFill>
                  <a:schemeClr val="tx1"/>
                </a:solidFill>
                <a:latin typeface="楷体_GB2312" pitchFamily="49" charset="-122"/>
                <a:ea typeface="楷体_GB2312" pitchFamily="49" charset="-122"/>
              </a:rPr>
              <a:t> 2</a:t>
            </a:r>
            <a:r>
              <a:rPr lang="zh-CN" altLang="en-US" sz="2400" dirty="0">
                <a:solidFill>
                  <a:schemeClr val="tx1"/>
                </a:solidFill>
                <a:latin typeface="楷体_GB2312" pitchFamily="49" charset="-122"/>
                <a:ea typeface="楷体_GB2312" pitchFamily="49" charset="-122"/>
              </a:rPr>
              <a:t>．足月前胎膜早破治疗 </a:t>
            </a:r>
          </a:p>
          <a:p>
            <a:pPr lvl="0">
              <a:lnSpc>
                <a:spcPct val="150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1</a:t>
            </a:r>
            <a:r>
              <a:rPr lang="zh-CN" altLang="en-US" sz="2000" dirty="0">
                <a:solidFill>
                  <a:schemeClr val="tx1"/>
                </a:solidFill>
                <a:latin typeface="楷体_GB2312" pitchFamily="49" charset="-122"/>
                <a:ea typeface="楷体_GB2312" pitchFamily="49" charset="-122"/>
              </a:rPr>
              <a:t>）期待治疗：</a:t>
            </a:r>
          </a:p>
          <a:p>
            <a:pPr lvl="0">
              <a:lnSpc>
                <a:spcPct val="150000"/>
              </a:lnSpc>
              <a:buNone/>
            </a:pPr>
            <a:r>
              <a:rPr lang="zh-CN" altLang="en-US" sz="2000" dirty="0">
                <a:solidFill>
                  <a:schemeClr val="tx1"/>
                </a:solidFill>
                <a:ea typeface="楷体_GB2312" pitchFamily="49" charset="-122"/>
              </a:rPr>
              <a:t>         ① </a:t>
            </a:r>
            <a:r>
              <a:rPr lang="zh-CN" altLang="en-US" sz="2000" dirty="0">
                <a:solidFill>
                  <a:schemeClr val="tx1"/>
                </a:solidFill>
                <a:latin typeface="楷体_GB2312" pitchFamily="49" charset="-122"/>
                <a:ea typeface="楷体_GB2312" pitchFamily="49" charset="-122"/>
              </a:rPr>
              <a:t>应用抗生素：</a:t>
            </a:r>
          </a:p>
          <a:p>
            <a:pPr lvl="0">
              <a:lnSpc>
                <a:spcPct val="130000"/>
              </a:lnSpc>
              <a:buNone/>
            </a:pPr>
            <a:r>
              <a:rPr lang="zh-CN" altLang="en-US" sz="2000" dirty="0">
                <a:solidFill>
                  <a:schemeClr val="tx1"/>
                </a:solidFill>
                <a:latin typeface="楷体_GB2312" pitchFamily="49" charset="-122"/>
                <a:ea typeface="楷体_GB2312" pitchFamily="49" charset="-122"/>
              </a:rPr>
              <a:t>  </a:t>
            </a:r>
          </a:p>
        </p:txBody>
      </p:sp>
      <p:grpSp>
        <p:nvGrpSpPr>
          <p:cNvPr id="627725" name="组合 627724"/>
          <p:cNvGrpSpPr/>
          <p:nvPr/>
        </p:nvGrpSpPr>
        <p:grpSpPr>
          <a:xfrm>
            <a:off x="2566988" y="0"/>
            <a:ext cx="3673475" cy="735013"/>
            <a:chOff x="288" y="81"/>
            <a:chExt cx="1957" cy="463"/>
          </a:xfrm>
        </p:grpSpPr>
        <p:sp>
          <p:nvSpPr>
            <p:cNvPr id="627726" name="圆角矩形 627725">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627727" name="圆角矩形 627726"/>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627728" name="任意多边形 627727"/>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627729" name="文本框 627728"/>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62774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775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775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775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775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7754"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27755"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627756"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627757"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627758"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627759" name="流程图: 终止 36">
            <a:hlinkClick r:id="" action="ppaction://noaction"/>
          </p:cNvPr>
          <p:cNvSpPr/>
          <p:nvPr/>
        </p:nvSpPr>
        <p:spPr>
          <a:xfrm>
            <a:off x="1703388" y="5307013"/>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627760" name="组合 627759"/>
          <p:cNvGrpSpPr/>
          <p:nvPr/>
        </p:nvGrpSpPr>
        <p:grpSpPr>
          <a:xfrm>
            <a:off x="1703388" y="2852738"/>
            <a:ext cx="863600" cy="706438"/>
            <a:chOff x="113" y="2024"/>
            <a:chExt cx="544" cy="445"/>
          </a:xfrm>
        </p:grpSpPr>
        <p:sp>
          <p:nvSpPr>
            <p:cNvPr id="627761"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627762" name="文本框 627761">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627763"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
        <p:nvSpPr>
          <p:cNvPr id="627764" name="矩形 627763"/>
          <p:cNvSpPr/>
          <p:nvPr/>
        </p:nvSpPr>
        <p:spPr>
          <a:xfrm>
            <a:off x="3214688" y="2997200"/>
            <a:ext cx="7345362" cy="2376488"/>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endParaRPr lang="en-US" altLang="zh-CN" sz="2400">
              <a:solidFill>
                <a:schemeClr val="tx1"/>
              </a:solidFill>
              <a:latin typeface="楷体_GB2312" pitchFamily="49" charset="-122"/>
              <a:ea typeface="楷体_GB2312" pitchFamily="49" charset="-122"/>
            </a:endParaRPr>
          </a:p>
          <a:p>
            <a:pPr lvl="0">
              <a:lnSpc>
                <a:spcPct val="130000"/>
              </a:lnSpc>
              <a:buNone/>
            </a:pPr>
            <a:r>
              <a:rPr lang="zh-CN" altLang="en-US" sz="2000" dirty="0">
                <a:solidFill>
                  <a:schemeClr val="tx1"/>
                </a:solidFill>
                <a:latin typeface="楷体_GB2312" pitchFamily="49" charset="-122"/>
                <a:ea typeface="楷体_GB2312" pitchFamily="49" charset="-122"/>
              </a:rPr>
              <a:t>   足月前胎膜早破应用抗生素，能降低胎儿及新生儿肺炎、败血症及颅内出血的发生率；亦能大幅度减少绒毛膜羊膜炎及产后子宫内膜炎的发生。尤其对羊水细菌培养阳性或阴道分泌物培养</a:t>
            </a:r>
            <a:r>
              <a:rPr lang="en-US" altLang="zh-CN" sz="2000">
                <a:solidFill>
                  <a:schemeClr val="tx1"/>
                </a:solidFill>
                <a:latin typeface="楷体_GB2312" pitchFamily="49" charset="-122"/>
                <a:ea typeface="楷体_GB2312" pitchFamily="49" charset="-122"/>
              </a:rPr>
              <a:t>B</a:t>
            </a:r>
            <a:r>
              <a:rPr lang="zh-CN" altLang="en-US" sz="2000" dirty="0">
                <a:solidFill>
                  <a:schemeClr val="tx1"/>
                </a:solidFill>
                <a:latin typeface="楷体_GB2312" pitchFamily="49" charset="-122"/>
                <a:ea typeface="楷体_GB2312" pitchFamily="49" charset="-122"/>
              </a:rPr>
              <a:t>族链球菌阳性者，效果最好。</a:t>
            </a:r>
          </a:p>
        </p:txBody>
      </p:sp>
    </p:spTree>
  </p:cSld>
  <p:clrMapOvr>
    <a:masterClrMapping/>
  </p:clrMapOvr>
  <p:transition advTm="38925"/>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835587" name="矩形 835586"/>
          <p:cNvSpPr/>
          <p:nvPr/>
        </p:nvSpPr>
        <p:spPr>
          <a:xfrm>
            <a:off x="3214688" y="3213100"/>
            <a:ext cx="7345362" cy="252095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Clr>
                <a:schemeClr val="tx1"/>
              </a:buClr>
              <a:buChar char="•"/>
            </a:pPr>
            <a:r>
              <a:rPr lang="en-US" altLang="zh-CN" sz="2000">
                <a:solidFill>
                  <a:schemeClr val="tx1"/>
                </a:solidFill>
                <a:latin typeface="楷体_GB2312" pitchFamily="49" charset="-122"/>
                <a:ea typeface="楷体_GB2312" pitchFamily="49" charset="-122"/>
              </a:rPr>
              <a:t>B</a:t>
            </a:r>
            <a:r>
              <a:rPr lang="zh-CN" altLang="en-US" sz="2000" dirty="0">
                <a:solidFill>
                  <a:schemeClr val="tx1"/>
                </a:solidFill>
                <a:latin typeface="楷体_GB2312" pitchFamily="49" charset="-122"/>
                <a:ea typeface="楷体_GB2312" pitchFamily="49" charset="-122"/>
              </a:rPr>
              <a:t>族链球菌感染用青霉素；</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支原体或衣原体感染，选择红霉素或罗红霉素</a:t>
            </a:r>
            <a:r>
              <a:rPr lang="en-US" altLang="zh-CN" sz="2000">
                <a:solidFill>
                  <a:schemeClr val="tx1"/>
                </a:solidFill>
                <a:latin typeface="楷体_GB2312" pitchFamily="49" charset="-122"/>
                <a:ea typeface="楷体_GB2312" pitchFamily="49" charset="-122"/>
              </a:rPr>
              <a:t>;</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感染的微生物不明确，可选用</a:t>
            </a:r>
            <a:r>
              <a:rPr lang="en-US" altLang="zh-CN" sz="2000">
                <a:solidFill>
                  <a:schemeClr val="tx1"/>
                </a:solidFill>
                <a:latin typeface="楷体_GB2312" pitchFamily="49" charset="-122"/>
                <a:ea typeface="楷体_GB2312" pitchFamily="49" charset="-122"/>
              </a:rPr>
              <a:t>FDA</a:t>
            </a:r>
            <a:r>
              <a:rPr lang="zh-CN" altLang="en-US" sz="2000" dirty="0">
                <a:solidFill>
                  <a:schemeClr val="tx1"/>
                </a:solidFill>
                <a:latin typeface="楷体_GB2312" pitchFamily="49" charset="-122"/>
                <a:ea typeface="楷体_GB2312" pitchFamily="49" charset="-122"/>
              </a:rPr>
              <a:t>分类为</a:t>
            </a:r>
            <a:r>
              <a:rPr lang="en-US" altLang="zh-CN" sz="2000">
                <a:solidFill>
                  <a:schemeClr val="tx1"/>
                </a:solidFill>
                <a:latin typeface="楷体_GB2312" pitchFamily="49" charset="-122"/>
                <a:ea typeface="楷体_GB2312" pitchFamily="49" charset="-122"/>
              </a:rPr>
              <a:t>B</a:t>
            </a:r>
            <a:r>
              <a:rPr lang="zh-CN" altLang="en-US" sz="2000" dirty="0">
                <a:solidFill>
                  <a:schemeClr val="tx1"/>
                </a:solidFill>
                <a:latin typeface="楷体_GB2312" pitchFamily="49" charset="-122"/>
                <a:ea typeface="楷体_GB2312" pitchFamily="49" charset="-122"/>
              </a:rPr>
              <a:t>类的广谱抗生素，常用</a:t>
            </a:r>
            <a:r>
              <a:rPr lang="en-US" altLang="zh-CN" sz="2000">
                <a:solidFill>
                  <a:schemeClr val="tx1"/>
                </a:solidFill>
                <a:latin typeface="楷体_GB2312" pitchFamily="49" charset="-122"/>
                <a:ea typeface="楷体_GB2312" pitchFamily="49" charset="-122"/>
              </a:rPr>
              <a:t>β-</a:t>
            </a:r>
            <a:r>
              <a:rPr lang="zh-CN" altLang="en-US" sz="2000" dirty="0">
                <a:solidFill>
                  <a:schemeClr val="tx1"/>
                </a:solidFill>
                <a:latin typeface="楷体_GB2312" pitchFamily="49" charset="-122"/>
                <a:ea typeface="楷体_GB2312" pitchFamily="49" charset="-122"/>
              </a:rPr>
              <a:t>内酰胺类抗生素。</a:t>
            </a:r>
          </a:p>
        </p:txBody>
      </p:sp>
      <p:grpSp>
        <p:nvGrpSpPr>
          <p:cNvPr id="835588" name="组合 835587"/>
          <p:cNvGrpSpPr/>
          <p:nvPr/>
        </p:nvGrpSpPr>
        <p:grpSpPr>
          <a:xfrm>
            <a:off x="2566988" y="0"/>
            <a:ext cx="3673475" cy="735013"/>
            <a:chOff x="288" y="81"/>
            <a:chExt cx="1957" cy="463"/>
          </a:xfrm>
        </p:grpSpPr>
        <p:sp>
          <p:nvSpPr>
            <p:cNvPr id="835589" name="圆角矩形 835588">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835590" name="圆角矩形 835589"/>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835591" name="任意多边形 835590"/>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835592" name="文本框 835591"/>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83559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5594"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5614" name="矩形 835613"/>
          <p:cNvSpPr/>
          <p:nvPr/>
        </p:nvSpPr>
        <p:spPr>
          <a:xfrm>
            <a:off x="2495550" y="1555750"/>
            <a:ext cx="7345363" cy="2160588"/>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en-US" altLang="zh-CN" sz="2400">
                <a:solidFill>
                  <a:schemeClr val="tx1"/>
                </a:solidFill>
                <a:latin typeface="楷体_GB2312" pitchFamily="49" charset="-122"/>
                <a:ea typeface="楷体_GB2312" pitchFamily="49" charset="-122"/>
              </a:rPr>
              <a:t> 2</a:t>
            </a:r>
            <a:r>
              <a:rPr lang="zh-CN" altLang="en-US" sz="2400" dirty="0">
                <a:solidFill>
                  <a:schemeClr val="tx1"/>
                </a:solidFill>
                <a:latin typeface="楷体_GB2312" pitchFamily="49" charset="-122"/>
                <a:ea typeface="楷体_GB2312" pitchFamily="49" charset="-122"/>
              </a:rPr>
              <a:t>．足月前胎膜早破治疗 </a:t>
            </a:r>
          </a:p>
          <a:p>
            <a:pPr lvl="0">
              <a:lnSpc>
                <a:spcPct val="130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1</a:t>
            </a:r>
            <a:r>
              <a:rPr lang="zh-CN" altLang="en-US" sz="2000" dirty="0">
                <a:solidFill>
                  <a:schemeClr val="tx1"/>
                </a:solidFill>
                <a:latin typeface="楷体_GB2312" pitchFamily="49" charset="-122"/>
                <a:ea typeface="楷体_GB2312" pitchFamily="49" charset="-122"/>
              </a:rPr>
              <a:t>）期待治疗：</a:t>
            </a:r>
          </a:p>
          <a:p>
            <a:pPr lvl="0">
              <a:lnSpc>
                <a:spcPct val="130000"/>
              </a:lnSpc>
              <a:buNone/>
            </a:pPr>
            <a:r>
              <a:rPr lang="zh-CN" altLang="en-US" sz="2000" dirty="0">
                <a:solidFill>
                  <a:schemeClr val="tx1"/>
                </a:solidFill>
                <a:ea typeface="楷体_GB2312" pitchFamily="49" charset="-122"/>
              </a:rPr>
              <a:t>         ①  </a:t>
            </a:r>
            <a:r>
              <a:rPr lang="zh-CN" altLang="en-US" sz="2000" dirty="0">
                <a:solidFill>
                  <a:schemeClr val="tx1"/>
                </a:solidFill>
                <a:latin typeface="楷体_GB2312" pitchFamily="49" charset="-122"/>
                <a:ea typeface="楷体_GB2312" pitchFamily="49" charset="-122"/>
              </a:rPr>
              <a:t>应用抗生素： </a:t>
            </a:r>
          </a:p>
        </p:txBody>
      </p:sp>
      <p:sp>
        <p:nvSpPr>
          <p:cNvPr id="83561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561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5617"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561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561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562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5621"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835622"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835623"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835624"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835625" name="流程图: 终止 36">
            <a:hlinkClick r:id="" action="ppaction://noaction"/>
          </p:cNvPr>
          <p:cNvSpPr/>
          <p:nvPr/>
        </p:nvSpPr>
        <p:spPr>
          <a:xfrm>
            <a:off x="1703388" y="5307013"/>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835626" name="组合 835625"/>
          <p:cNvGrpSpPr/>
          <p:nvPr/>
        </p:nvGrpSpPr>
        <p:grpSpPr>
          <a:xfrm>
            <a:off x="1703388" y="2852738"/>
            <a:ext cx="863600" cy="706438"/>
            <a:chOff x="113" y="2024"/>
            <a:chExt cx="544" cy="445"/>
          </a:xfrm>
        </p:grpSpPr>
        <p:sp>
          <p:nvSpPr>
            <p:cNvPr id="835627"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835628" name="文本框 835627">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835629"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
        <p:nvSpPr>
          <p:cNvPr id="835630" name="矩形 835629"/>
          <p:cNvSpPr/>
          <p:nvPr/>
        </p:nvSpPr>
        <p:spPr>
          <a:xfrm>
            <a:off x="7104063" y="1916113"/>
            <a:ext cx="2333625" cy="1028700"/>
          </a:xfrm>
          <a:prstGeom prst="rect">
            <a:avLst/>
          </a:prstGeom>
        </p:spPr>
        <p:txBody>
          <a:bodyPr wrap="none" fromWordArt="1">
            <a:prstTxWarp prst="textSlantUp">
              <a:avLst>
                <a:gd name="adj" fmla="val 32056"/>
              </a:avLst>
            </a:prstTxWarp>
            <a:normAutofit/>
          </a:bodyPr>
          <a:lstStyle/>
          <a:p>
            <a:pPr algn="ctr"/>
            <a:r>
              <a:rPr lang="zh-CN" altLang="en-US" sz="3600" b="1">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80000"/>
                    </a:srgbClr>
                  </a:outerShdw>
                </a:effectLst>
                <a:latin typeface="楷体_GB2312" charset="0"/>
                <a:ea typeface="楷体_GB2312" charset="0"/>
              </a:rPr>
              <a:t>抗生素选用</a:t>
            </a:r>
          </a:p>
        </p:txBody>
      </p:sp>
    </p:spTree>
  </p:cSld>
  <p:clrMapOvr>
    <a:masterClrMapping/>
  </p:clrMapOvr>
  <p:transition advTm="3657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a:xfrm>
            <a:off x="534670" y="2061210"/>
            <a:ext cx="11033760" cy="4247515"/>
          </a:xfrm>
        </p:spPr>
        <p:txBody>
          <a:bodyPr/>
          <a:lstStyle/>
          <a:p>
            <a:endParaRPr lang="zh-CN" altLang="en-US"/>
          </a:p>
        </p:txBody>
      </p:sp>
      <p:grpSp>
        <p:nvGrpSpPr>
          <p:cNvPr id="332833" name="组合 332832"/>
          <p:cNvGrpSpPr/>
          <p:nvPr/>
        </p:nvGrpSpPr>
        <p:grpSpPr>
          <a:xfrm>
            <a:off x="3210878" y="2133600"/>
            <a:ext cx="6221412" cy="1033463"/>
            <a:chOff x="817" y="1043"/>
            <a:chExt cx="4944" cy="787"/>
          </a:xfrm>
        </p:grpSpPr>
        <p:sp>
          <p:nvSpPr>
            <p:cNvPr id="332834" name="圆角矩形 332833"/>
            <p:cNvSpPr/>
            <p:nvPr/>
          </p:nvSpPr>
          <p:spPr>
            <a:xfrm>
              <a:off x="817" y="1043"/>
              <a:ext cx="4944" cy="787"/>
            </a:xfrm>
            <a:prstGeom prst="roundRect">
              <a:avLst>
                <a:gd name="adj" fmla="val 10889"/>
              </a:avLst>
            </a:prstGeom>
            <a:gradFill rotWithShape="1">
              <a:gsLst>
                <a:gs pos="0">
                  <a:srgbClr val="99CCFF"/>
                </a:gs>
                <a:gs pos="100000">
                  <a:srgbClr val="F2F2F2"/>
                </a:gs>
              </a:gsLst>
              <a:lin ang="54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grpSp>
          <p:nvGrpSpPr>
            <p:cNvPr id="332835" name="组合 332834"/>
            <p:cNvGrpSpPr/>
            <p:nvPr/>
          </p:nvGrpSpPr>
          <p:grpSpPr>
            <a:xfrm>
              <a:off x="925" y="1115"/>
              <a:ext cx="953" cy="644"/>
              <a:chOff x="999" y="2100"/>
              <a:chExt cx="768" cy="746"/>
            </a:xfrm>
          </p:grpSpPr>
          <p:sp>
            <p:nvSpPr>
              <p:cNvPr id="332836" name="圆角矩形 332835"/>
              <p:cNvSpPr/>
              <p:nvPr/>
            </p:nvSpPr>
            <p:spPr>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32837" name="任意多边形 332836"/>
              <p:cNvSpPr/>
              <p:nvPr/>
            </p:nvSpPr>
            <p:spPr>
              <a:xfrm>
                <a:off x="1047" y="2148"/>
                <a:ext cx="383" cy="373"/>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alpha val="100000"/>
                    </a:schemeClr>
                  </a:gs>
                  <a:gs pos="100000">
                    <a:schemeClr val="hlink">
                      <a:alpha val="0"/>
                    </a:schemeClr>
                  </a:gs>
                </a:gsLst>
                <a:lin ang="2700000" scaled="1"/>
                <a:tileRect/>
              </a:gradFill>
              <a:ln w="0">
                <a:noFill/>
              </a:ln>
            </p:spPr>
            <p:txBody>
              <a:bodyPr/>
              <a:lstStyle/>
              <a:p>
                <a:endParaRPr lang="zh-CN" altLang="en-US"/>
              </a:p>
            </p:txBody>
          </p:sp>
          <p:sp>
            <p:nvSpPr>
              <p:cNvPr id="332838" name="文本框 332837"/>
              <p:cNvSpPr txBox="1"/>
              <p:nvPr/>
            </p:nvSpPr>
            <p:spPr>
              <a:xfrm>
                <a:off x="1091" y="2306"/>
                <a:ext cx="575" cy="460"/>
              </a:xfrm>
              <a:prstGeom prst="rect">
                <a:avLst/>
              </a:prstGeom>
              <a:noFill/>
              <a:ln w="9525">
                <a:noFill/>
              </a:ln>
            </p:spPr>
            <p:txBody>
              <a:bodyPr wrap="none" anchor="t">
                <a:spAutoFit/>
              </a:bodyPr>
              <a:lstStyle/>
              <a:p>
                <a:pPr eaLnBrk="0" hangingPunct="0"/>
                <a:r>
                  <a:rPr lang="zh-CN" altLang="en-US" sz="2800" b="1" dirty="0">
                    <a:solidFill>
                      <a:srgbClr val="FFFFFF"/>
                    </a:solidFill>
                    <a:effectLst>
                      <a:outerShdw blurRad="38100" dist="38100" dir="2700000">
                        <a:srgbClr val="C0C0C0"/>
                      </a:outerShdw>
                    </a:effectLst>
                    <a:latin typeface="Arial" panose="020B0604020202020204" pitchFamily="34" charset="0"/>
                    <a:ea typeface="华文中宋" pitchFamily="2" charset="-122"/>
                  </a:rPr>
                  <a:t>掌握</a:t>
                </a:r>
              </a:p>
            </p:txBody>
          </p:sp>
        </p:grpSp>
        <p:sp>
          <p:nvSpPr>
            <p:cNvPr id="332839" name="文本框 332838"/>
            <p:cNvSpPr txBox="1"/>
            <p:nvPr/>
          </p:nvSpPr>
          <p:spPr>
            <a:xfrm>
              <a:off x="2009" y="1178"/>
              <a:ext cx="3632" cy="632"/>
            </a:xfrm>
            <a:prstGeom prst="rect">
              <a:avLst/>
            </a:prstGeom>
            <a:noFill/>
            <a:ln w="9525">
              <a:noFill/>
            </a:ln>
          </p:spPr>
          <p:txBody>
            <a:bodyPr>
              <a:spAutoFit/>
            </a:bodyPr>
            <a:lstStyle/>
            <a:p>
              <a:pPr algn="l">
                <a:lnSpc>
                  <a:spcPct val="120000"/>
                </a:lnSpc>
              </a:pPr>
              <a:r>
                <a:rPr lang="zh-CN" altLang="en-US" sz="2000" b="1" dirty="0">
                  <a:effectLst>
                    <a:outerShdw blurRad="38100" dist="38100" dir="2700000">
                      <a:srgbClr val="C0C0C0"/>
                    </a:outerShdw>
                  </a:effectLst>
                  <a:latin typeface="华文中宋" pitchFamily="2" charset="-122"/>
                  <a:ea typeface="华文中宋" pitchFamily="2" charset="-122"/>
                </a:rPr>
                <a:t>⒈胎膜早破的诊断要点</a:t>
              </a:r>
            </a:p>
            <a:p>
              <a:pPr algn="l">
                <a:lnSpc>
                  <a:spcPct val="120000"/>
                </a:lnSpc>
              </a:pPr>
              <a:r>
                <a:rPr lang="zh-CN" altLang="en-US" sz="2000" b="1" dirty="0">
                  <a:effectLst>
                    <a:outerShdw blurRad="38100" dist="38100" dir="2700000">
                      <a:srgbClr val="C0C0C0"/>
                    </a:outerShdw>
                  </a:effectLst>
                  <a:latin typeface="华文中宋" pitchFamily="2" charset="-122"/>
                  <a:ea typeface="华文中宋" pitchFamily="2" charset="-122"/>
                </a:rPr>
                <a:t>⒉胎膜早破的处理原则</a:t>
              </a:r>
              <a:r>
                <a:rPr lang="zh-CN" altLang="en-US" sz="2000" b="1" dirty="0">
                  <a:latin typeface="华文中宋" pitchFamily="2" charset="-122"/>
                  <a:ea typeface="华文中宋" pitchFamily="2" charset="-122"/>
                </a:rPr>
                <a:t> </a:t>
              </a:r>
              <a:endParaRPr lang="zh-CN" altLang="en-US" sz="2000" b="1">
                <a:latin typeface="华文中宋" pitchFamily="2" charset="-122"/>
                <a:ea typeface="华文中宋" pitchFamily="2" charset="-122"/>
              </a:endParaRPr>
            </a:p>
          </p:txBody>
        </p:sp>
      </p:grpSp>
      <p:grpSp>
        <p:nvGrpSpPr>
          <p:cNvPr id="332840" name="组合 332839"/>
          <p:cNvGrpSpPr/>
          <p:nvPr/>
        </p:nvGrpSpPr>
        <p:grpSpPr>
          <a:xfrm>
            <a:off x="3183890" y="3357563"/>
            <a:ext cx="6221413" cy="1085850"/>
            <a:chOff x="817" y="1968"/>
            <a:chExt cx="4944" cy="787"/>
          </a:xfrm>
        </p:grpSpPr>
        <p:sp>
          <p:nvSpPr>
            <p:cNvPr id="332841" name="圆角矩形 332840"/>
            <p:cNvSpPr/>
            <p:nvPr/>
          </p:nvSpPr>
          <p:spPr>
            <a:xfrm>
              <a:off x="817" y="1968"/>
              <a:ext cx="4944" cy="787"/>
            </a:xfrm>
            <a:prstGeom prst="roundRect">
              <a:avLst>
                <a:gd name="adj" fmla="val 10889"/>
              </a:avLst>
            </a:prstGeom>
            <a:gradFill rotWithShape="1">
              <a:gsLst>
                <a:gs pos="0">
                  <a:srgbClr val="FFFF99"/>
                </a:gs>
                <a:gs pos="100000">
                  <a:srgbClr val="EFEFEF"/>
                </a:gs>
              </a:gsLst>
              <a:lin ang="54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grpSp>
          <p:nvGrpSpPr>
            <p:cNvPr id="332842" name="组合 332841"/>
            <p:cNvGrpSpPr/>
            <p:nvPr/>
          </p:nvGrpSpPr>
          <p:grpSpPr>
            <a:xfrm>
              <a:off x="925" y="2040"/>
              <a:ext cx="953" cy="644"/>
              <a:chOff x="999" y="3120"/>
              <a:chExt cx="768" cy="746"/>
            </a:xfrm>
          </p:grpSpPr>
          <p:sp>
            <p:nvSpPr>
              <p:cNvPr id="332843" name="圆角矩形 332842"/>
              <p:cNvSpPr/>
              <p:nvPr/>
            </p:nvSpPr>
            <p:spPr>
              <a:xfrm>
                <a:off x="999" y="3120"/>
                <a:ext cx="768" cy="746"/>
              </a:xfrm>
              <a:prstGeom prst="roundRect">
                <a:avLst>
                  <a:gd name="adj" fmla="val 11921"/>
                </a:avLst>
              </a:prstGeom>
              <a:gradFill rotWithShape="1">
                <a:gsLst>
                  <a:gs pos="0">
                    <a:schemeClr val="folHlink">
                      <a:gamma/>
                      <a:tint val="63529"/>
                      <a:invGamma/>
                    </a:schemeClr>
                  </a:gs>
                  <a:gs pos="100000">
                    <a:schemeClr val="folHlink"/>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32844" name="任意多边形 332843"/>
              <p:cNvSpPr/>
              <p:nvPr/>
            </p:nvSpPr>
            <p:spPr>
              <a:xfrm>
                <a:off x="1047" y="3168"/>
                <a:ext cx="383" cy="373"/>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alpha val="100000"/>
                    </a:schemeClr>
                  </a:gs>
                  <a:gs pos="100000">
                    <a:schemeClr val="folHlink">
                      <a:alpha val="0"/>
                    </a:schemeClr>
                  </a:gs>
                </a:gsLst>
                <a:lin ang="2700000" scaled="1"/>
                <a:tileRect/>
              </a:gradFill>
              <a:ln w="0">
                <a:noFill/>
              </a:ln>
            </p:spPr>
            <p:txBody>
              <a:bodyPr/>
              <a:lstStyle/>
              <a:p>
                <a:endParaRPr lang="zh-CN" altLang="en-US"/>
              </a:p>
            </p:txBody>
          </p:sp>
          <p:sp>
            <p:nvSpPr>
              <p:cNvPr id="332845" name="文本框 332844"/>
              <p:cNvSpPr txBox="1"/>
              <p:nvPr/>
            </p:nvSpPr>
            <p:spPr>
              <a:xfrm>
                <a:off x="1090" y="3327"/>
                <a:ext cx="575" cy="438"/>
              </a:xfrm>
              <a:prstGeom prst="rect">
                <a:avLst/>
              </a:prstGeom>
              <a:noFill/>
              <a:ln w="9525">
                <a:noFill/>
              </a:ln>
            </p:spPr>
            <p:txBody>
              <a:bodyPr wrap="none" anchor="t">
                <a:spAutoFit/>
              </a:bodyPr>
              <a:lstStyle/>
              <a:p>
                <a:pPr eaLnBrk="0" hangingPunct="0"/>
                <a:r>
                  <a:rPr lang="zh-CN" altLang="en-US" sz="2800" b="1" dirty="0">
                    <a:solidFill>
                      <a:srgbClr val="FFFFFF"/>
                    </a:solidFill>
                    <a:effectLst>
                      <a:outerShdw blurRad="38100" dist="38100" dir="2700000">
                        <a:srgbClr val="C0C0C0"/>
                      </a:outerShdw>
                    </a:effectLst>
                    <a:latin typeface="Arial" panose="020B0604020202020204" pitchFamily="34" charset="0"/>
                    <a:ea typeface="华文中宋" pitchFamily="2" charset="-122"/>
                  </a:rPr>
                  <a:t>熟悉</a:t>
                </a:r>
              </a:p>
            </p:txBody>
          </p:sp>
        </p:grpSp>
        <p:sp>
          <p:nvSpPr>
            <p:cNvPr id="332846" name="文本框 332845"/>
            <p:cNvSpPr txBox="1"/>
            <p:nvPr/>
          </p:nvSpPr>
          <p:spPr>
            <a:xfrm>
              <a:off x="2009" y="2113"/>
              <a:ext cx="3632" cy="602"/>
            </a:xfrm>
            <a:prstGeom prst="rect">
              <a:avLst/>
            </a:prstGeom>
            <a:noFill/>
            <a:ln w="9525">
              <a:noFill/>
            </a:ln>
          </p:spPr>
          <p:txBody>
            <a:bodyPr>
              <a:spAutoFit/>
            </a:bodyPr>
            <a:lstStyle/>
            <a:p>
              <a:pPr algn="l">
                <a:lnSpc>
                  <a:spcPct val="120000"/>
                </a:lnSpc>
              </a:pPr>
              <a:r>
                <a:rPr lang="zh-CN" altLang="en-US" sz="2000" b="1" dirty="0">
                  <a:effectLst>
                    <a:outerShdw blurRad="38100" dist="38100" dir="2700000">
                      <a:srgbClr val="C0C0C0"/>
                    </a:outerShdw>
                  </a:effectLst>
                  <a:latin typeface="华文中宋" pitchFamily="2" charset="-122"/>
                  <a:ea typeface="华文中宋" pitchFamily="2" charset="-122"/>
                </a:rPr>
                <a:t>⒈胎膜早破的病因、定义</a:t>
              </a:r>
              <a:endParaRPr lang="en-US" altLang="zh-CN" sz="2000" b="1">
                <a:effectLst>
                  <a:outerShdw blurRad="38100" dist="38100" dir="2700000">
                    <a:srgbClr val="C0C0C0"/>
                  </a:outerShdw>
                </a:effectLst>
                <a:latin typeface="华文中宋" pitchFamily="2" charset="-122"/>
                <a:ea typeface="华文中宋" pitchFamily="2" charset="-122"/>
              </a:endParaRPr>
            </a:p>
            <a:p>
              <a:pPr algn="l">
                <a:lnSpc>
                  <a:spcPct val="120000"/>
                </a:lnSpc>
              </a:pPr>
              <a:r>
                <a:rPr lang="zh-CN" altLang="en-US" sz="2000" b="1" dirty="0">
                  <a:effectLst>
                    <a:outerShdw blurRad="38100" dist="38100" dir="2700000">
                      <a:srgbClr val="C0C0C0"/>
                    </a:outerShdw>
                  </a:effectLst>
                  <a:latin typeface="华文中宋" pitchFamily="2" charset="-122"/>
                  <a:ea typeface="华文中宋" pitchFamily="2" charset="-122"/>
                </a:rPr>
                <a:t>⒉胎膜早破的临床表现 </a:t>
              </a:r>
              <a:endParaRPr lang="zh-CN" altLang="en-US" sz="2000" b="1">
                <a:effectLst>
                  <a:outerShdw blurRad="38100" dist="38100" dir="2700000">
                    <a:srgbClr val="C0C0C0"/>
                  </a:outerShdw>
                </a:effectLst>
                <a:latin typeface="华文中宋" pitchFamily="2" charset="-122"/>
                <a:ea typeface="华文中宋" pitchFamily="2" charset="-122"/>
              </a:endParaRPr>
            </a:p>
          </p:txBody>
        </p:sp>
      </p:grpSp>
      <p:grpSp>
        <p:nvGrpSpPr>
          <p:cNvPr id="332847" name="组合 332846"/>
          <p:cNvGrpSpPr/>
          <p:nvPr/>
        </p:nvGrpSpPr>
        <p:grpSpPr>
          <a:xfrm>
            <a:off x="3175635" y="4699635"/>
            <a:ext cx="7240588" cy="1017588"/>
            <a:chOff x="1230" y="3113"/>
            <a:chExt cx="4561" cy="641"/>
          </a:xfrm>
        </p:grpSpPr>
        <p:sp>
          <p:nvSpPr>
            <p:cNvPr id="332848" name="圆角矩形 332847"/>
            <p:cNvSpPr/>
            <p:nvPr/>
          </p:nvSpPr>
          <p:spPr>
            <a:xfrm>
              <a:off x="1230" y="3113"/>
              <a:ext cx="3963" cy="641"/>
            </a:xfrm>
            <a:prstGeom prst="roundRect">
              <a:avLst>
                <a:gd name="adj" fmla="val 10889"/>
              </a:avLst>
            </a:prstGeom>
            <a:gradFill rotWithShape="1">
              <a:gsLst>
                <a:gs pos="0">
                  <a:srgbClr val="99CCFF"/>
                </a:gs>
                <a:gs pos="100000">
                  <a:srgbClr val="DAEDFF"/>
                </a:gs>
              </a:gsLst>
              <a:lin ang="54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grpSp>
          <p:nvGrpSpPr>
            <p:cNvPr id="332849" name="组合 332848"/>
            <p:cNvGrpSpPr/>
            <p:nvPr/>
          </p:nvGrpSpPr>
          <p:grpSpPr>
            <a:xfrm>
              <a:off x="1354" y="3159"/>
              <a:ext cx="755" cy="570"/>
              <a:chOff x="999" y="1092"/>
              <a:chExt cx="768" cy="746"/>
            </a:xfrm>
          </p:grpSpPr>
          <p:sp>
            <p:nvSpPr>
              <p:cNvPr id="332850" name="圆角矩形 332849"/>
              <p:cNvSpPr/>
              <p:nvPr/>
            </p:nvSpPr>
            <p:spPr>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32851" name="任意多边形 332850"/>
              <p:cNvSpPr/>
              <p:nvPr/>
            </p:nvSpPr>
            <p:spPr>
              <a:xfrm>
                <a:off x="1047" y="1140"/>
                <a:ext cx="383" cy="373"/>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alpha val="100000"/>
                    </a:schemeClr>
                  </a:gs>
                  <a:gs pos="50000">
                    <a:schemeClr val="accent1">
                      <a:alpha val="0"/>
                    </a:schemeClr>
                  </a:gs>
                  <a:gs pos="100000">
                    <a:schemeClr val="accent1">
                      <a:gamma/>
                      <a:tint val="54510"/>
                      <a:invGamma/>
                      <a:alpha val="100000"/>
                    </a:schemeClr>
                  </a:gs>
                </a:gsLst>
                <a:lin ang="2700000" scaled="1"/>
                <a:tileRect/>
              </a:gradFill>
              <a:ln w="0">
                <a:noFill/>
              </a:ln>
            </p:spPr>
            <p:txBody>
              <a:bodyPr/>
              <a:lstStyle/>
              <a:p>
                <a:endParaRPr lang="zh-CN" altLang="en-US"/>
              </a:p>
            </p:txBody>
          </p:sp>
          <p:sp>
            <p:nvSpPr>
              <p:cNvPr id="332852" name="文本框 332851"/>
              <p:cNvSpPr txBox="1"/>
              <p:nvPr/>
            </p:nvSpPr>
            <p:spPr>
              <a:xfrm>
                <a:off x="1091" y="1297"/>
                <a:ext cx="573" cy="430"/>
              </a:xfrm>
              <a:prstGeom prst="rect">
                <a:avLst/>
              </a:prstGeom>
              <a:noFill/>
              <a:ln w="9525">
                <a:noFill/>
              </a:ln>
            </p:spPr>
            <p:txBody>
              <a:bodyPr wrap="none" anchor="t">
                <a:spAutoFit/>
              </a:bodyPr>
              <a:lstStyle/>
              <a:p>
                <a:pPr eaLnBrk="0" hangingPunct="0"/>
                <a:r>
                  <a:rPr lang="zh-CN" altLang="en-US" sz="2800" dirty="0">
                    <a:solidFill>
                      <a:srgbClr val="FFFFFF"/>
                    </a:solidFill>
                    <a:effectLst>
                      <a:outerShdw blurRad="38100" dist="38100" dir="2700000">
                        <a:srgbClr val="C0C0C0"/>
                      </a:outerShdw>
                    </a:effectLst>
                    <a:latin typeface="Arial" panose="020B0604020202020204" pitchFamily="34" charset="0"/>
                    <a:ea typeface="华文中宋" pitchFamily="2" charset="-122"/>
                  </a:rPr>
                  <a:t>了解</a:t>
                </a:r>
              </a:p>
            </p:txBody>
          </p:sp>
        </p:grpSp>
        <p:sp>
          <p:nvSpPr>
            <p:cNvPr id="332853" name="文本框 332852"/>
            <p:cNvSpPr txBox="1"/>
            <p:nvPr/>
          </p:nvSpPr>
          <p:spPr>
            <a:xfrm>
              <a:off x="2155" y="3295"/>
              <a:ext cx="3636" cy="251"/>
            </a:xfrm>
            <a:prstGeom prst="rect">
              <a:avLst/>
            </a:prstGeom>
            <a:noFill/>
            <a:ln w="9525">
              <a:noFill/>
            </a:ln>
          </p:spPr>
          <p:txBody>
            <a:bodyPr>
              <a:spAutoFit/>
            </a:bodyPr>
            <a:lstStyle/>
            <a:p>
              <a:pPr algn="l"/>
              <a:r>
                <a:rPr lang="zh-CN" altLang="en-US" sz="2000" b="1" dirty="0">
                  <a:effectLst>
                    <a:outerShdw blurRad="38100" dist="38100" dir="2700000">
                      <a:srgbClr val="C0C0C0"/>
                    </a:outerShdw>
                  </a:effectLst>
                  <a:latin typeface="华文中宋" pitchFamily="2" charset="-122"/>
                  <a:ea typeface="华文中宋" pitchFamily="2" charset="-122"/>
                </a:rPr>
                <a:t>⒈</a:t>
              </a:r>
              <a:r>
                <a:rPr lang="zh-CN" altLang="en-US" sz="2000" b="1" dirty="0">
                  <a:latin typeface="华文中宋" pitchFamily="2" charset="-122"/>
                  <a:ea typeface="华文中宋" pitchFamily="2" charset="-122"/>
                </a:rPr>
                <a:t>对母儿的危害性 </a:t>
              </a:r>
              <a:endParaRPr lang="en-US" altLang="zh-CN" sz="2000" b="1">
                <a:latin typeface="华文中宋" pitchFamily="2" charset="-122"/>
                <a:ea typeface="华文中宋" pitchFamily="2" charset="-122"/>
              </a:endParaRPr>
            </a:p>
          </p:txBody>
        </p:sp>
      </p:grpSp>
      <p:sp>
        <p:nvSpPr>
          <p:cNvPr id="332854" name="Rectangle 2"/>
          <p:cNvSpPr/>
          <p:nvPr/>
        </p:nvSpPr>
        <p:spPr>
          <a:xfrm>
            <a:off x="2711450" y="1125538"/>
            <a:ext cx="6732588" cy="935037"/>
          </a:xfrm>
          <a:prstGeom prst="rect">
            <a:avLst/>
          </a:prstGeom>
          <a:noFill/>
          <a:ln w="9525">
            <a:noFill/>
          </a:ln>
        </p:spPr>
        <p:txBody>
          <a:bodyPr lIns="102870" tIns="51435" rIns="102870" bIns="51435" anchor="ctr"/>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anose="020B0604020202020204" pitchFamily="34" charset="0"/>
              </a:defRPr>
            </a:lvl2pPr>
            <a:lvl3pPr algn="ctr" rtl="0" eaLnBrk="0" fontAlgn="base" hangingPunct="0">
              <a:spcBef>
                <a:spcPct val="0"/>
              </a:spcBef>
              <a:spcAft>
                <a:spcPct val="0"/>
              </a:spcAft>
              <a:defRPr sz="3600" b="1">
                <a:solidFill>
                  <a:schemeClr val="bg1"/>
                </a:solidFill>
                <a:latin typeface="Arial" panose="020B0604020202020204" pitchFamily="34" charset="0"/>
              </a:defRPr>
            </a:lvl3pPr>
            <a:lvl4pPr algn="ctr" rtl="0" eaLnBrk="0" fontAlgn="base" hangingPunct="0">
              <a:spcBef>
                <a:spcPct val="0"/>
              </a:spcBef>
              <a:spcAft>
                <a:spcPct val="0"/>
              </a:spcAft>
              <a:defRPr sz="3600" b="1">
                <a:solidFill>
                  <a:schemeClr val="bg1"/>
                </a:solidFill>
                <a:latin typeface="Arial" panose="020B0604020202020204" pitchFamily="34" charset="0"/>
              </a:defRPr>
            </a:lvl4pPr>
            <a:lvl5pPr algn="ctr" rtl="0" eaLnBrk="0" fontAlgn="base" hangingPunct="0">
              <a:spcBef>
                <a:spcPct val="0"/>
              </a:spcBef>
              <a:spcAft>
                <a:spcPct val="0"/>
              </a:spcAft>
              <a:defRPr sz="3600" b="1">
                <a:solidFill>
                  <a:schemeClr val="bg1"/>
                </a:solidFill>
                <a:latin typeface="Arial" panose="020B0604020202020204" pitchFamily="34" charset="0"/>
              </a:defRPr>
            </a:lvl5pPr>
          </a:lstStyle>
          <a:p>
            <a:pPr lvl="0"/>
            <a:r>
              <a:rPr lang="zh-CN" altLang="en-US" sz="2800" dirty="0">
                <a:solidFill>
                  <a:schemeClr val="tx1"/>
                </a:solidFill>
                <a:latin typeface="楷体_GB2312" pitchFamily="49" charset="-122"/>
                <a:ea typeface="楷体_GB2312" pitchFamily="49" charset="-122"/>
              </a:rPr>
              <a:t>教学重点</a:t>
            </a:r>
          </a:p>
        </p:txBody>
      </p:sp>
    </p:spTree>
  </p:cSld>
  <p:clrMapOvr>
    <a:masterClrMapping/>
  </p:clrMapOvr>
  <p:transition advTm="37139"/>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902147" name="矩形 902146"/>
          <p:cNvSpPr/>
          <p:nvPr/>
        </p:nvSpPr>
        <p:spPr>
          <a:xfrm>
            <a:off x="3609975" y="3357563"/>
            <a:ext cx="6589713" cy="2314575"/>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可间断给药，如开始给氨苄西林或头孢菌素类静脉滴注，</a:t>
            </a:r>
            <a:r>
              <a:rPr lang="en-US" altLang="zh-CN" sz="2000">
                <a:solidFill>
                  <a:schemeClr val="tx1"/>
                </a:solidFill>
                <a:latin typeface="楷体_GB2312" pitchFamily="49" charset="-122"/>
                <a:ea typeface="楷体_GB2312" pitchFamily="49" charset="-122"/>
              </a:rPr>
              <a:t>48</a:t>
            </a:r>
            <a:r>
              <a:rPr lang="zh-CN" altLang="en-US" sz="2000" dirty="0">
                <a:solidFill>
                  <a:schemeClr val="tx1"/>
                </a:solidFill>
                <a:latin typeface="楷体_GB2312" pitchFamily="49" charset="-122"/>
                <a:ea typeface="楷体_GB2312" pitchFamily="49" charset="-122"/>
              </a:rPr>
              <a:t>小时后改为口服。</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若破膜后长时间不临产，且无明显临床感染征象，则停用抗生素，进入产程时继续用药。</a:t>
            </a:r>
          </a:p>
        </p:txBody>
      </p:sp>
      <p:grpSp>
        <p:nvGrpSpPr>
          <p:cNvPr id="902148" name="组合 902147"/>
          <p:cNvGrpSpPr/>
          <p:nvPr/>
        </p:nvGrpSpPr>
        <p:grpSpPr>
          <a:xfrm>
            <a:off x="2566988" y="0"/>
            <a:ext cx="3673475" cy="735013"/>
            <a:chOff x="288" y="81"/>
            <a:chExt cx="1957" cy="463"/>
          </a:xfrm>
        </p:grpSpPr>
        <p:sp>
          <p:nvSpPr>
            <p:cNvPr id="902149" name="圆角矩形 902148">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902150" name="圆角矩形 902149"/>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902151" name="任意多边形 902150"/>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902152" name="文本框 902151"/>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90215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2154"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2170" name="矩形 902169"/>
          <p:cNvSpPr/>
          <p:nvPr/>
        </p:nvSpPr>
        <p:spPr>
          <a:xfrm>
            <a:off x="2855913" y="1700213"/>
            <a:ext cx="7345362" cy="208915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en-US" altLang="zh-CN" sz="2400">
                <a:solidFill>
                  <a:schemeClr val="tx1"/>
                </a:solidFill>
                <a:latin typeface="楷体_GB2312" pitchFamily="49" charset="-122"/>
                <a:ea typeface="楷体_GB2312" pitchFamily="49" charset="-122"/>
              </a:rPr>
              <a:t> 2</a:t>
            </a:r>
            <a:r>
              <a:rPr lang="zh-CN" altLang="en-US" sz="2400" dirty="0">
                <a:solidFill>
                  <a:schemeClr val="tx1"/>
                </a:solidFill>
                <a:latin typeface="楷体_GB2312" pitchFamily="49" charset="-122"/>
                <a:ea typeface="楷体_GB2312" pitchFamily="49" charset="-122"/>
              </a:rPr>
              <a:t>．足月前胎膜早破治疗 </a:t>
            </a:r>
          </a:p>
          <a:p>
            <a:pPr lvl="0">
              <a:lnSpc>
                <a:spcPct val="130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1</a:t>
            </a:r>
            <a:r>
              <a:rPr lang="zh-CN" altLang="en-US" sz="2000" dirty="0">
                <a:solidFill>
                  <a:schemeClr val="tx1"/>
                </a:solidFill>
                <a:latin typeface="楷体_GB2312" pitchFamily="49" charset="-122"/>
                <a:ea typeface="楷体_GB2312" pitchFamily="49" charset="-122"/>
              </a:rPr>
              <a:t>）期待治疗： </a:t>
            </a:r>
          </a:p>
          <a:p>
            <a:pPr lvl="0">
              <a:lnSpc>
                <a:spcPct val="130000"/>
              </a:lnSpc>
              <a:buNone/>
            </a:pPr>
            <a:r>
              <a:rPr lang="zh-CN" altLang="en-US" sz="2000" dirty="0">
                <a:solidFill>
                  <a:schemeClr val="tx1"/>
                </a:solidFill>
                <a:ea typeface="楷体_GB2312" pitchFamily="49" charset="-122"/>
              </a:rPr>
              <a:t>          ① </a:t>
            </a:r>
            <a:r>
              <a:rPr lang="zh-CN" altLang="en-US" sz="2000" dirty="0">
                <a:solidFill>
                  <a:schemeClr val="tx1"/>
                </a:solidFill>
                <a:latin typeface="楷体_GB2312" pitchFamily="49" charset="-122"/>
                <a:ea typeface="楷体_GB2312" pitchFamily="49" charset="-122"/>
              </a:rPr>
              <a:t>应用抗生素：</a:t>
            </a:r>
          </a:p>
        </p:txBody>
      </p:sp>
      <p:sp>
        <p:nvSpPr>
          <p:cNvPr id="90217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217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217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2174"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217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217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2177"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902178"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902179"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902180"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902181" name="流程图: 终止 36">
            <a:hlinkClick r:id="" action="ppaction://noaction"/>
          </p:cNvPr>
          <p:cNvSpPr/>
          <p:nvPr/>
        </p:nvSpPr>
        <p:spPr>
          <a:xfrm>
            <a:off x="1703388" y="5307013"/>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902182" name="组合 902181"/>
          <p:cNvGrpSpPr/>
          <p:nvPr/>
        </p:nvGrpSpPr>
        <p:grpSpPr>
          <a:xfrm>
            <a:off x="1703388" y="2852738"/>
            <a:ext cx="863600" cy="706438"/>
            <a:chOff x="113" y="2024"/>
            <a:chExt cx="544" cy="445"/>
          </a:xfrm>
        </p:grpSpPr>
        <p:sp>
          <p:nvSpPr>
            <p:cNvPr id="902183"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902184" name="文本框 902183">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902185"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
        <p:nvSpPr>
          <p:cNvPr id="902186" name="矩形 902185"/>
          <p:cNvSpPr/>
          <p:nvPr/>
        </p:nvSpPr>
        <p:spPr>
          <a:xfrm>
            <a:off x="7319963" y="2349500"/>
            <a:ext cx="933450" cy="1028700"/>
          </a:xfrm>
          <a:prstGeom prst="rect">
            <a:avLst/>
          </a:prstGeom>
        </p:spPr>
        <p:txBody>
          <a:bodyPr wrap="none" fromWordArt="1">
            <a:prstTxWarp prst="textSlantUp">
              <a:avLst>
                <a:gd name="adj" fmla="val 32056"/>
              </a:avLst>
            </a:prstTxWarp>
            <a:normAutofit/>
          </a:bodyPr>
          <a:lstStyle/>
          <a:p>
            <a:pPr algn="ctr"/>
            <a:r>
              <a:rPr lang="zh-CN" altLang="en-US" sz="3600" b="1">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80000"/>
                    </a:srgbClr>
                  </a:outerShdw>
                </a:effectLst>
                <a:latin typeface="楷体_GB2312" charset="0"/>
                <a:ea typeface="楷体_GB2312" charset="0"/>
              </a:rPr>
              <a:t>用法</a:t>
            </a:r>
          </a:p>
        </p:txBody>
      </p:sp>
    </p:spTree>
  </p:cSld>
  <p:clrMapOvr>
    <a:masterClrMapping/>
  </p:clrMapOvr>
  <p:transition advTm="70934"/>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495233" y="914400"/>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346122" name="矩形 346121"/>
          <p:cNvSpPr/>
          <p:nvPr/>
        </p:nvSpPr>
        <p:spPr>
          <a:xfrm>
            <a:off x="2566988" y="1164590"/>
            <a:ext cx="7200900" cy="15113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50000"/>
              </a:lnSpc>
              <a:buNone/>
            </a:pPr>
            <a:r>
              <a:rPr lang="en-US" altLang="zh-CN" sz="2000">
                <a:solidFill>
                  <a:schemeClr val="tx1"/>
                </a:solidFill>
                <a:latin typeface="楷体_GB2312" pitchFamily="49" charset="-122"/>
                <a:ea typeface="楷体_GB2312" pitchFamily="49" charset="-122"/>
              </a:rPr>
              <a:t>  </a:t>
            </a:r>
            <a:r>
              <a:rPr lang="en-US" altLang="zh-CN" sz="2400">
                <a:solidFill>
                  <a:schemeClr val="tx1"/>
                </a:solidFill>
                <a:latin typeface="楷体_GB2312" pitchFamily="49" charset="-122"/>
                <a:ea typeface="楷体_GB2312" pitchFamily="49" charset="-122"/>
              </a:rPr>
              <a:t>2</a:t>
            </a:r>
            <a:r>
              <a:rPr lang="zh-CN" altLang="en-US" sz="2400" dirty="0">
                <a:solidFill>
                  <a:schemeClr val="tx1"/>
                </a:solidFill>
                <a:latin typeface="楷体_GB2312" pitchFamily="49" charset="-122"/>
                <a:ea typeface="楷体_GB2312" pitchFamily="49" charset="-122"/>
              </a:rPr>
              <a:t>．足月前胎膜早破治疗</a:t>
            </a:r>
            <a:r>
              <a:rPr lang="zh-CN" altLang="en-US" sz="2000" dirty="0">
                <a:solidFill>
                  <a:schemeClr val="tx1"/>
                </a:solidFill>
                <a:latin typeface="楷体_GB2312" pitchFamily="49" charset="-122"/>
                <a:ea typeface="楷体_GB2312" pitchFamily="49" charset="-122"/>
              </a:rPr>
              <a:t> </a:t>
            </a:r>
          </a:p>
          <a:p>
            <a:pPr lvl="0">
              <a:lnSpc>
                <a:spcPct val="150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1</a:t>
            </a:r>
            <a:r>
              <a:rPr lang="zh-CN" altLang="en-US" sz="2000" dirty="0">
                <a:solidFill>
                  <a:schemeClr val="tx1"/>
                </a:solidFill>
                <a:latin typeface="楷体_GB2312" pitchFamily="49" charset="-122"/>
                <a:ea typeface="楷体_GB2312" pitchFamily="49" charset="-122"/>
              </a:rPr>
              <a:t>）期待治疗：</a:t>
            </a:r>
          </a:p>
          <a:p>
            <a:pPr lvl="0">
              <a:lnSpc>
                <a:spcPct val="130000"/>
              </a:lnSpc>
              <a:buNone/>
            </a:pPr>
            <a:r>
              <a:rPr lang="zh-CN" altLang="en-US" sz="2000" dirty="0">
                <a:solidFill>
                  <a:schemeClr val="tx1"/>
                </a:solidFill>
                <a:ea typeface="楷体_GB2312" pitchFamily="49" charset="-122"/>
              </a:rPr>
              <a:t>       ② </a:t>
            </a:r>
            <a:r>
              <a:rPr lang="zh-CN" altLang="en-US" sz="2000" dirty="0">
                <a:solidFill>
                  <a:schemeClr val="tx1"/>
                </a:solidFill>
                <a:latin typeface="楷体_GB2312" pitchFamily="49" charset="-122"/>
                <a:ea typeface="楷体_GB2312" pitchFamily="49" charset="-122"/>
              </a:rPr>
              <a:t>宫缩抑制剂应用</a:t>
            </a:r>
          </a:p>
          <a:p>
            <a:pPr lvl="0">
              <a:lnSpc>
                <a:spcPct val="130000"/>
              </a:lnSpc>
              <a:buNone/>
            </a:pPr>
            <a:r>
              <a:rPr lang="zh-CN" altLang="en-US" sz="2000" dirty="0">
                <a:solidFill>
                  <a:schemeClr val="tx1"/>
                </a:solidFill>
                <a:latin typeface="楷体_GB2312" pitchFamily="49" charset="-122"/>
                <a:ea typeface="楷体_GB2312" pitchFamily="49" charset="-122"/>
              </a:rPr>
              <a:t>        </a:t>
            </a:r>
          </a:p>
        </p:txBody>
      </p:sp>
      <p:grpSp>
        <p:nvGrpSpPr>
          <p:cNvPr id="346131" name="组合 346130"/>
          <p:cNvGrpSpPr/>
          <p:nvPr/>
        </p:nvGrpSpPr>
        <p:grpSpPr>
          <a:xfrm>
            <a:off x="2566988" y="0"/>
            <a:ext cx="3673475" cy="735013"/>
            <a:chOff x="288" y="81"/>
            <a:chExt cx="1957" cy="463"/>
          </a:xfrm>
        </p:grpSpPr>
        <p:sp>
          <p:nvSpPr>
            <p:cNvPr id="346132" name="圆角矩形 346131">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46133" name="圆角矩形 346132"/>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46134" name="任意多边形 346133"/>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46135" name="文本框 346134"/>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34615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615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6157"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615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615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616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6161"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46162"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346163"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346164"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346165" name="流程图: 终止 36">
            <a:hlinkClick r:id="" action="ppaction://noaction"/>
          </p:cNvPr>
          <p:cNvSpPr/>
          <p:nvPr/>
        </p:nvSpPr>
        <p:spPr>
          <a:xfrm>
            <a:off x="1703388" y="5307013"/>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346166" name="组合 346165"/>
          <p:cNvGrpSpPr/>
          <p:nvPr/>
        </p:nvGrpSpPr>
        <p:grpSpPr>
          <a:xfrm>
            <a:off x="1703388" y="2852738"/>
            <a:ext cx="863600" cy="706438"/>
            <a:chOff x="113" y="2024"/>
            <a:chExt cx="544" cy="445"/>
          </a:xfrm>
        </p:grpSpPr>
        <p:sp>
          <p:nvSpPr>
            <p:cNvPr id="346167"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346168" name="文本框 346167">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346169"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
        <p:nvSpPr>
          <p:cNvPr id="346171" name="矩形 346170"/>
          <p:cNvSpPr/>
          <p:nvPr/>
        </p:nvSpPr>
        <p:spPr>
          <a:xfrm>
            <a:off x="2567305" y="2853055"/>
            <a:ext cx="7200900" cy="3592195"/>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zh-CN" altLang="en-US" sz="2000" dirty="0">
                <a:solidFill>
                  <a:schemeClr val="tx1"/>
                </a:solidFill>
                <a:latin typeface="楷体_GB2312" pitchFamily="49" charset="-122"/>
                <a:ea typeface="楷体_GB2312" pitchFamily="49" charset="-122"/>
              </a:rPr>
              <a:t>    对无继续妊娠禁忌证的患者，可考虑应用宫缩抑制剂预  </a:t>
            </a:r>
          </a:p>
          <a:p>
            <a:pPr lvl="0">
              <a:lnSpc>
                <a:spcPct val="130000"/>
              </a:lnSpc>
              <a:buNone/>
            </a:pPr>
            <a:r>
              <a:rPr lang="zh-CN" altLang="en-US" sz="2000" dirty="0">
                <a:solidFill>
                  <a:schemeClr val="tx1"/>
                </a:solidFill>
                <a:latin typeface="楷体_GB2312" pitchFamily="49" charset="-122"/>
                <a:ea typeface="楷体_GB2312" pitchFamily="49" charset="-122"/>
              </a:rPr>
              <a:t>    防早产。如无明显宫缩，可口服利托君；有宫缩者，静 </a:t>
            </a:r>
          </a:p>
          <a:p>
            <a:pPr lvl="0">
              <a:lnSpc>
                <a:spcPct val="130000"/>
              </a:lnSpc>
              <a:buNone/>
            </a:pPr>
            <a:r>
              <a:rPr lang="zh-CN" altLang="en-US" sz="2000" dirty="0">
                <a:solidFill>
                  <a:schemeClr val="tx1"/>
                </a:solidFill>
                <a:latin typeface="楷体_GB2312" pitchFamily="49" charset="-122"/>
                <a:ea typeface="楷体_GB2312" pitchFamily="49" charset="-122"/>
              </a:rPr>
              <a:t>    脉给药，待宫缩消失后，口服维持用药（详见早产节）。</a:t>
            </a:r>
          </a:p>
          <a:p>
            <a:pPr lvl="0">
              <a:lnSpc>
                <a:spcPct val="130000"/>
              </a:lnSpc>
              <a:buNone/>
            </a:pPr>
            <a:r>
              <a:rPr lang="zh-CN" altLang="en-US" sz="2000" dirty="0">
                <a:solidFill>
                  <a:schemeClr val="tx1"/>
                </a:solidFill>
                <a:latin typeface="楷体_GB2312" pitchFamily="49" charset="-122"/>
                <a:ea typeface="楷体_GB2312" pitchFamily="49" charset="-122"/>
              </a:rPr>
              <a:t>    </a:t>
            </a:r>
            <a:r>
              <a:rPr lang="zh-CN" altLang="en-US" sz="2000" dirty="0">
                <a:solidFill>
                  <a:schemeClr val="tx1"/>
                </a:solidFill>
                <a:ea typeface="楷体_GB2312" pitchFamily="49" charset="-122"/>
                <a:sym typeface="+mn-ea"/>
              </a:rPr>
              <a:t>③ </a:t>
            </a:r>
            <a:r>
              <a:rPr lang="zh-CN" altLang="en-US" sz="2000" dirty="0">
                <a:solidFill>
                  <a:schemeClr val="tx1"/>
                </a:solidFill>
                <a:latin typeface="楷体_GB2312" pitchFamily="49" charset="-122"/>
                <a:ea typeface="楷体_GB2312" pitchFamily="49" charset="-122"/>
                <a:sym typeface="+mn-ea"/>
              </a:rPr>
              <a:t>纠正羊水过少</a:t>
            </a:r>
            <a:endParaRPr lang="zh-CN" altLang="en-US" sz="2000" dirty="0">
              <a:solidFill>
                <a:schemeClr val="tx1"/>
              </a:solidFill>
              <a:latin typeface="楷体_GB2312" pitchFamily="49" charset="-122"/>
              <a:ea typeface="楷体_GB2312" pitchFamily="49" charset="-122"/>
            </a:endParaRPr>
          </a:p>
          <a:p>
            <a:pPr lvl="0">
              <a:lnSpc>
                <a:spcPct val="130000"/>
              </a:lnSpc>
              <a:buNone/>
            </a:pPr>
            <a:r>
              <a:rPr lang="zh-CN" altLang="en-US" sz="2000" dirty="0">
                <a:solidFill>
                  <a:schemeClr val="tx1"/>
                </a:solidFill>
                <a:latin typeface="楷体_GB2312" pitchFamily="49" charset="-122"/>
                <a:ea typeface="楷体_GB2312" pitchFamily="49" charset="-122"/>
                <a:sym typeface="+mn-ea"/>
              </a:rPr>
              <a:t>    若孕周小</a:t>
            </a:r>
            <a:r>
              <a:rPr lang="en-US" altLang="zh-CN" sz="2000">
                <a:solidFill>
                  <a:schemeClr val="tx1"/>
                </a:solidFill>
                <a:latin typeface="楷体_GB2312" pitchFamily="49" charset="-122"/>
                <a:ea typeface="楷体_GB2312" pitchFamily="49" charset="-122"/>
                <a:sym typeface="+mn-ea"/>
              </a:rPr>
              <a:t>,</a:t>
            </a:r>
            <a:r>
              <a:rPr lang="zh-CN" altLang="en-US" sz="2000" dirty="0">
                <a:solidFill>
                  <a:schemeClr val="tx1"/>
                </a:solidFill>
                <a:latin typeface="楷体_GB2312" pitchFamily="49" charset="-122"/>
                <a:ea typeface="楷体_GB2312" pitchFamily="49" charset="-122"/>
                <a:sym typeface="+mn-ea"/>
              </a:rPr>
              <a:t>羊水明显减少者</a:t>
            </a:r>
            <a:r>
              <a:rPr lang="en-US" altLang="zh-CN" sz="2000">
                <a:solidFill>
                  <a:schemeClr val="tx1"/>
                </a:solidFill>
                <a:latin typeface="楷体_GB2312" pitchFamily="49" charset="-122"/>
                <a:ea typeface="楷体_GB2312" pitchFamily="49" charset="-122"/>
                <a:sym typeface="+mn-ea"/>
              </a:rPr>
              <a:t>,</a:t>
            </a:r>
            <a:r>
              <a:rPr lang="zh-CN" altLang="en-US" sz="2000" dirty="0">
                <a:solidFill>
                  <a:schemeClr val="tx1"/>
                </a:solidFill>
                <a:latin typeface="楷体_GB2312" pitchFamily="49" charset="-122"/>
                <a:ea typeface="楷体_GB2312" pitchFamily="49" charset="-122"/>
                <a:sym typeface="+mn-ea"/>
              </a:rPr>
              <a:t>可行羊膜腔输液补充羊水，       </a:t>
            </a:r>
          </a:p>
          <a:p>
            <a:pPr lvl="0">
              <a:lnSpc>
                <a:spcPct val="130000"/>
              </a:lnSpc>
              <a:buNone/>
            </a:pPr>
            <a:r>
              <a:rPr lang="zh-CN" altLang="en-US" sz="2000" dirty="0">
                <a:solidFill>
                  <a:schemeClr val="tx1"/>
                </a:solidFill>
                <a:latin typeface="楷体_GB2312" pitchFamily="49" charset="-122"/>
                <a:ea typeface="楷体_GB2312" pitchFamily="49" charset="-122"/>
                <a:sym typeface="+mn-ea"/>
              </a:rPr>
              <a:t>    以帮助胎肺发育；若产程中出现</a:t>
            </a:r>
            <a:r>
              <a:rPr lang="en-US" altLang="zh-CN" sz="2000">
                <a:solidFill>
                  <a:schemeClr val="tx1"/>
                </a:solidFill>
                <a:latin typeface="楷体_GB2312" pitchFamily="49" charset="-122"/>
                <a:ea typeface="楷体_GB2312" pitchFamily="49" charset="-122"/>
                <a:sym typeface="+mn-ea"/>
              </a:rPr>
              <a:t>CST</a:t>
            </a:r>
            <a:r>
              <a:rPr lang="zh-CN" altLang="en-US" sz="2000" dirty="0">
                <a:solidFill>
                  <a:schemeClr val="tx1"/>
                </a:solidFill>
                <a:latin typeface="楷体_GB2312" pitchFamily="49" charset="-122"/>
                <a:ea typeface="楷体_GB2312" pitchFamily="49" charset="-122"/>
                <a:sym typeface="+mn-ea"/>
              </a:rPr>
              <a:t>频繁变异减速</a:t>
            </a:r>
            <a:r>
              <a:rPr lang="en-US" altLang="zh-CN" sz="2000">
                <a:solidFill>
                  <a:schemeClr val="tx1"/>
                </a:solidFill>
                <a:latin typeface="楷体_GB2312" pitchFamily="49" charset="-122"/>
                <a:ea typeface="楷体_GB2312" pitchFamily="49" charset="-122"/>
                <a:sym typeface="+mn-ea"/>
              </a:rPr>
              <a:t>,</a:t>
            </a:r>
            <a:r>
              <a:rPr lang="zh-CN" altLang="en-US" sz="2000" dirty="0">
                <a:solidFill>
                  <a:schemeClr val="tx1"/>
                </a:solidFill>
                <a:latin typeface="楷体_GB2312" pitchFamily="49" charset="-122"/>
                <a:ea typeface="楷体_GB2312" pitchFamily="49" charset="-122"/>
                <a:sym typeface="+mn-ea"/>
              </a:rPr>
              <a:t>羊膜 </a:t>
            </a:r>
            <a:endParaRPr lang="zh-CN" altLang="en-US" sz="2000" dirty="0">
              <a:solidFill>
                <a:schemeClr val="tx1"/>
              </a:solidFill>
              <a:latin typeface="楷体_GB2312" pitchFamily="49" charset="-122"/>
              <a:ea typeface="楷体_GB2312" pitchFamily="49" charset="-122"/>
            </a:endParaRPr>
          </a:p>
          <a:p>
            <a:pPr lvl="0">
              <a:lnSpc>
                <a:spcPct val="130000"/>
              </a:lnSpc>
              <a:buNone/>
            </a:pPr>
            <a:r>
              <a:rPr lang="zh-CN" altLang="en-US" sz="2000" dirty="0">
                <a:solidFill>
                  <a:schemeClr val="tx1"/>
                </a:solidFill>
                <a:latin typeface="楷体_GB2312" pitchFamily="49" charset="-122"/>
                <a:ea typeface="楷体_GB2312" pitchFamily="49" charset="-122"/>
                <a:sym typeface="+mn-ea"/>
              </a:rPr>
              <a:t>    腔输液可缓解脐带受压。</a:t>
            </a:r>
            <a:endParaRPr lang="zh-CN" altLang="en-US" sz="2000" dirty="0">
              <a:solidFill>
                <a:schemeClr val="tx1"/>
              </a:solidFill>
              <a:latin typeface="楷体_GB2312" pitchFamily="49" charset="-122"/>
              <a:ea typeface="楷体_GB2312" pitchFamily="49" charset="-122"/>
            </a:endParaRPr>
          </a:p>
          <a:p>
            <a:pPr lvl="0">
              <a:lnSpc>
                <a:spcPct val="130000"/>
              </a:lnSpc>
              <a:buNone/>
            </a:pPr>
            <a:endParaRPr lang="zh-CN" altLang="en-US" sz="2000" dirty="0">
              <a:solidFill>
                <a:schemeClr val="tx1"/>
              </a:solidFill>
              <a:latin typeface="楷体_GB2312" pitchFamily="49" charset="-122"/>
              <a:ea typeface="楷体_GB2312" pitchFamily="49" charset="-122"/>
            </a:endParaRPr>
          </a:p>
          <a:p>
            <a:pPr lvl="0">
              <a:lnSpc>
                <a:spcPct val="130000"/>
              </a:lnSpc>
              <a:buNone/>
            </a:pPr>
            <a:endParaRPr lang="zh-CN" altLang="en-US" sz="2000" dirty="0">
              <a:solidFill>
                <a:schemeClr val="tx1"/>
              </a:solidFill>
              <a:latin typeface="楷体_GB2312" pitchFamily="49" charset="-122"/>
              <a:ea typeface="楷体_GB2312" pitchFamily="49" charset="-122"/>
            </a:endParaRPr>
          </a:p>
          <a:p>
            <a:pPr lvl="0">
              <a:lnSpc>
                <a:spcPct val="130000"/>
              </a:lnSpc>
              <a:buNone/>
            </a:pPr>
            <a:endParaRPr lang="zh-CN" altLang="en-US" sz="2000" dirty="0">
              <a:solidFill>
                <a:schemeClr val="tx1"/>
              </a:solidFill>
              <a:latin typeface="楷体_GB2312" pitchFamily="49" charset="-122"/>
              <a:ea typeface="楷体_GB2312" pitchFamily="49" charset="-122"/>
            </a:endParaRPr>
          </a:p>
        </p:txBody>
      </p:sp>
    </p:spTree>
  </p:cSld>
  <p:clrMapOvr>
    <a:masterClrMapping/>
  </p:clrMapOvr>
  <p:transition advTm="8019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565083" y="914400"/>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859139" name="矩形 859138"/>
          <p:cNvSpPr/>
          <p:nvPr/>
        </p:nvSpPr>
        <p:spPr>
          <a:xfrm>
            <a:off x="2711450" y="1546225"/>
            <a:ext cx="6948805" cy="332105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en-US" altLang="zh-CN" sz="2000">
                <a:solidFill>
                  <a:schemeClr val="tx1"/>
                </a:solidFill>
                <a:latin typeface="楷体_GB2312" pitchFamily="49" charset="-122"/>
                <a:ea typeface="楷体_GB2312" pitchFamily="49" charset="-122"/>
              </a:rPr>
              <a:t>  </a:t>
            </a:r>
            <a:r>
              <a:rPr lang="en-US" altLang="zh-CN" sz="2400">
                <a:solidFill>
                  <a:schemeClr val="tx1"/>
                </a:solidFill>
                <a:latin typeface="楷体_GB2312" pitchFamily="49" charset="-122"/>
                <a:ea typeface="楷体_GB2312" pitchFamily="49" charset="-122"/>
              </a:rPr>
              <a:t>2</a:t>
            </a:r>
            <a:r>
              <a:rPr lang="zh-CN" altLang="en-US" sz="2400" dirty="0">
                <a:solidFill>
                  <a:schemeClr val="tx1"/>
                </a:solidFill>
                <a:latin typeface="楷体_GB2312" pitchFamily="49" charset="-122"/>
                <a:ea typeface="楷体_GB2312" pitchFamily="49" charset="-122"/>
              </a:rPr>
              <a:t>．足月前胎膜早破治疗</a:t>
            </a:r>
            <a:r>
              <a:rPr lang="zh-CN" altLang="en-US" sz="2000" dirty="0">
                <a:solidFill>
                  <a:schemeClr val="tx1"/>
                </a:solidFill>
                <a:latin typeface="楷体_GB2312" pitchFamily="49" charset="-122"/>
                <a:ea typeface="楷体_GB2312" pitchFamily="49" charset="-122"/>
              </a:rPr>
              <a:t> </a:t>
            </a:r>
          </a:p>
          <a:p>
            <a:pPr lvl="0">
              <a:lnSpc>
                <a:spcPct val="150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1</a:t>
            </a:r>
            <a:r>
              <a:rPr lang="zh-CN" altLang="en-US" sz="2000" dirty="0">
                <a:solidFill>
                  <a:schemeClr val="tx1"/>
                </a:solidFill>
                <a:latin typeface="楷体_GB2312" pitchFamily="49" charset="-122"/>
                <a:ea typeface="楷体_GB2312" pitchFamily="49" charset="-122"/>
              </a:rPr>
              <a:t>）期待治疗：</a:t>
            </a:r>
          </a:p>
          <a:p>
            <a:pPr lvl="0">
              <a:lnSpc>
                <a:spcPct val="130000"/>
              </a:lnSpc>
              <a:buNone/>
            </a:pPr>
            <a:r>
              <a:rPr lang="en-US" altLang="zh-CN" sz="2000">
                <a:solidFill>
                  <a:schemeClr val="tx1"/>
                </a:solidFill>
                <a:latin typeface="楷体_GB2312" pitchFamily="49" charset="-122"/>
                <a:ea typeface="楷体_GB2312" pitchFamily="49" charset="-122"/>
              </a:rPr>
              <a:t>     </a:t>
            </a:r>
            <a:r>
              <a:rPr lang="en-US" altLang="en-US" sz="2000">
                <a:solidFill>
                  <a:schemeClr val="tx1"/>
                </a:solidFill>
                <a:latin typeface="楷体_GB2312" pitchFamily="49" charset="-122"/>
                <a:ea typeface="楷体_GB2312" pitchFamily="49" charset="-122"/>
              </a:rPr>
              <a:t>④</a:t>
            </a:r>
            <a:r>
              <a:rPr lang="en-US" altLang="zh-CN" sz="2000">
                <a:solidFill>
                  <a:schemeClr val="tx1"/>
                </a:solidFill>
                <a:latin typeface="楷体_GB2312" pitchFamily="49" charset="-122"/>
                <a:ea typeface="楷体_GB2312" pitchFamily="49" charset="-122"/>
              </a:rPr>
              <a:t> </a:t>
            </a:r>
            <a:r>
              <a:rPr lang="zh-CN" altLang="en-US" sz="2000" dirty="0">
                <a:solidFill>
                  <a:schemeClr val="tx1"/>
                </a:solidFill>
                <a:latin typeface="楷体_GB2312" pitchFamily="49" charset="-122"/>
                <a:ea typeface="楷体_GB2312" pitchFamily="49" charset="-122"/>
              </a:rPr>
              <a:t>肾上腺糖皮质激素促胎肺成熟</a:t>
            </a:r>
          </a:p>
          <a:p>
            <a:pPr lvl="0">
              <a:lnSpc>
                <a:spcPct val="130000"/>
              </a:lnSpc>
              <a:buNone/>
            </a:pPr>
            <a:endParaRPr lang="zh-CN" altLang="en-US" sz="2000" dirty="0">
              <a:solidFill>
                <a:schemeClr val="tx1"/>
              </a:solidFill>
              <a:latin typeface="楷体_GB2312" pitchFamily="49" charset="-122"/>
              <a:ea typeface="楷体_GB2312" pitchFamily="49" charset="-122"/>
            </a:endParaRPr>
          </a:p>
        </p:txBody>
      </p:sp>
      <p:grpSp>
        <p:nvGrpSpPr>
          <p:cNvPr id="859140" name="组合 859139"/>
          <p:cNvGrpSpPr/>
          <p:nvPr/>
        </p:nvGrpSpPr>
        <p:grpSpPr>
          <a:xfrm>
            <a:off x="2566988" y="0"/>
            <a:ext cx="3673475" cy="735013"/>
            <a:chOff x="288" y="81"/>
            <a:chExt cx="1957" cy="463"/>
          </a:xfrm>
        </p:grpSpPr>
        <p:sp>
          <p:nvSpPr>
            <p:cNvPr id="859141" name="圆角矩形 85914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859142" name="圆角矩形 85914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859143" name="任意多边形 85914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859144" name="文本框 85914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859164"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5916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5916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59167"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5916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5916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59170"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859171"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859172"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859173"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859174" name="流程图: 终止 36">
            <a:hlinkClick r:id="" action="ppaction://noaction"/>
          </p:cNvPr>
          <p:cNvSpPr/>
          <p:nvPr/>
        </p:nvSpPr>
        <p:spPr>
          <a:xfrm>
            <a:off x="1703388" y="5307013"/>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859175" name="组合 859174"/>
          <p:cNvGrpSpPr/>
          <p:nvPr/>
        </p:nvGrpSpPr>
        <p:grpSpPr>
          <a:xfrm>
            <a:off x="1703388" y="2852738"/>
            <a:ext cx="863600" cy="706438"/>
            <a:chOff x="113" y="2024"/>
            <a:chExt cx="544" cy="445"/>
          </a:xfrm>
        </p:grpSpPr>
        <p:sp>
          <p:nvSpPr>
            <p:cNvPr id="859176"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859177" name="文本框 859176">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859178"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
        <p:nvSpPr>
          <p:cNvPr id="859179" name="矩形 859178"/>
          <p:cNvSpPr/>
          <p:nvPr/>
        </p:nvSpPr>
        <p:spPr>
          <a:xfrm>
            <a:off x="3336290" y="3057525"/>
            <a:ext cx="7152640" cy="3070225"/>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zh-CN" altLang="en-US" sz="2000" dirty="0">
                <a:solidFill>
                  <a:schemeClr val="tx1"/>
                </a:solidFill>
                <a:latin typeface="楷体_GB2312" pitchFamily="49" charset="-122"/>
                <a:ea typeface="楷体_GB2312" pitchFamily="49" charset="-122"/>
              </a:rPr>
              <a:t>   妊娠</a:t>
            </a:r>
            <a:r>
              <a:rPr lang="en-US" altLang="zh-CN" sz="2000">
                <a:solidFill>
                  <a:schemeClr val="tx1"/>
                </a:solidFill>
                <a:latin typeface="楷体_GB2312" pitchFamily="49" charset="-122"/>
                <a:ea typeface="楷体_GB2312" pitchFamily="49" charset="-122"/>
              </a:rPr>
              <a:t>35</a:t>
            </a:r>
            <a:r>
              <a:rPr lang="zh-CN" altLang="en-US" sz="2000" dirty="0">
                <a:solidFill>
                  <a:schemeClr val="tx1"/>
                </a:solidFill>
                <a:latin typeface="楷体_GB2312" pitchFamily="49" charset="-122"/>
                <a:ea typeface="楷体_GB2312" pitchFamily="49" charset="-122"/>
              </a:rPr>
              <a:t>周前的胎膜早破，予倍他米松</a:t>
            </a:r>
            <a:r>
              <a:rPr lang="en-US" altLang="zh-CN" sz="2000">
                <a:solidFill>
                  <a:schemeClr val="tx1"/>
                </a:solidFill>
                <a:latin typeface="楷体_GB2312" pitchFamily="49" charset="-122"/>
                <a:ea typeface="楷体_GB2312" pitchFamily="49" charset="-122"/>
              </a:rPr>
              <a:t>12mg</a:t>
            </a:r>
            <a:r>
              <a:rPr lang="zh-CN" altLang="en-US" sz="2000" dirty="0">
                <a:solidFill>
                  <a:schemeClr val="tx1"/>
                </a:solidFill>
                <a:latin typeface="楷体_GB2312" pitchFamily="49" charset="-122"/>
                <a:ea typeface="楷体_GB2312" pitchFamily="49" charset="-122"/>
              </a:rPr>
              <a:t>静脉滴注，每日</a:t>
            </a:r>
            <a:r>
              <a:rPr lang="en-US" altLang="zh-CN" sz="2000">
                <a:solidFill>
                  <a:schemeClr val="tx1"/>
                </a:solidFill>
                <a:latin typeface="楷体_GB2312" pitchFamily="49" charset="-122"/>
                <a:ea typeface="楷体_GB2312" pitchFamily="49" charset="-122"/>
              </a:rPr>
              <a:t>1</a:t>
            </a:r>
            <a:r>
              <a:rPr lang="zh-CN" altLang="en-US" sz="2000" dirty="0">
                <a:solidFill>
                  <a:schemeClr val="tx1"/>
                </a:solidFill>
                <a:latin typeface="楷体_GB2312" pitchFamily="49" charset="-122"/>
                <a:ea typeface="楷体_GB2312" pitchFamily="49" charset="-122"/>
              </a:rPr>
              <a:t>次共</a:t>
            </a:r>
            <a:r>
              <a:rPr lang="en-US" altLang="zh-CN" sz="2000">
                <a:solidFill>
                  <a:schemeClr val="tx1"/>
                </a:solidFill>
                <a:latin typeface="楷体_GB2312" pitchFamily="49" charset="-122"/>
                <a:ea typeface="楷体_GB2312" pitchFamily="49" charset="-122"/>
              </a:rPr>
              <a:t>2</a:t>
            </a:r>
            <a:r>
              <a:rPr lang="zh-CN" altLang="en-US" sz="2000" dirty="0">
                <a:solidFill>
                  <a:schemeClr val="tx1"/>
                </a:solidFill>
                <a:latin typeface="楷体_GB2312" pitchFamily="49" charset="-122"/>
                <a:ea typeface="楷体_GB2312" pitchFamily="49" charset="-122"/>
              </a:rPr>
              <a:t>次；或地塞米松</a:t>
            </a:r>
            <a:r>
              <a:rPr lang="en-US" altLang="zh-CN" sz="2000">
                <a:solidFill>
                  <a:schemeClr val="tx1"/>
                </a:solidFill>
                <a:latin typeface="楷体_GB2312" pitchFamily="49" charset="-122"/>
                <a:ea typeface="楷体_GB2312" pitchFamily="49" charset="-122"/>
              </a:rPr>
              <a:t>10mg</a:t>
            </a:r>
            <a:r>
              <a:rPr lang="zh-CN" altLang="en-US" sz="2000" dirty="0">
                <a:solidFill>
                  <a:schemeClr val="tx1"/>
                </a:solidFill>
                <a:latin typeface="楷体_GB2312" pitchFamily="49" charset="-122"/>
                <a:ea typeface="楷体_GB2312" pitchFamily="49" charset="-122"/>
              </a:rPr>
              <a:t>静脉滴注，每日</a:t>
            </a:r>
            <a:r>
              <a:rPr lang="en-US" altLang="zh-CN" sz="2000">
                <a:solidFill>
                  <a:schemeClr val="tx1"/>
                </a:solidFill>
                <a:latin typeface="楷体_GB2312" pitchFamily="49" charset="-122"/>
                <a:ea typeface="楷体_GB2312" pitchFamily="49" charset="-122"/>
              </a:rPr>
              <a:t>1</a:t>
            </a:r>
            <a:r>
              <a:rPr lang="zh-CN" altLang="en-US" sz="2000" dirty="0">
                <a:solidFill>
                  <a:schemeClr val="tx1"/>
                </a:solidFill>
                <a:latin typeface="楷体_GB2312" pitchFamily="49" charset="-122"/>
                <a:ea typeface="楷体_GB2312" pitchFamily="49" charset="-122"/>
              </a:rPr>
              <a:t>次，共</a:t>
            </a:r>
            <a:r>
              <a:rPr lang="en-US" altLang="zh-CN" sz="2000">
                <a:solidFill>
                  <a:schemeClr val="tx1"/>
                </a:solidFill>
                <a:latin typeface="楷体_GB2312" pitchFamily="49" charset="-122"/>
                <a:ea typeface="楷体_GB2312" pitchFamily="49" charset="-122"/>
              </a:rPr>
              <a:t>2</a:t>
            </a:r>
            <a:r>
              <a:rPr lang="zh-CN" altLang="en-US" sz="2000" dirty="0">
                <a:solidFill>
                  <a:schemeClr val="tx1"/>
                </a:solidFill>
                <a:latin typeface="楷体_GB2312" pitchFamily="49" charset="-122"/>
                <a:ea typeface="楷体_GB2312" pitchFamily="49" charset="-122"/>
              </a:rPr>
              <a:t>次。</a:t>
            </a:r>
          </a:p>
          <a:p>
            <a:pPr lvl="0">
              <a:lnSpc>
                <a:spcPct val="130000"/>
              </a:lnSpc>
              <a:buNone/>
            </a:pPr>
            <a:r>
              <a:rPr lang="zh-CN" altLang="en-US" sz="2000" dirty="0">
                <a:solidFill>
                  <a:schemeClr val="tx1"/>
                </a:solidFill>
                <a:latin typeface="楷体_GB2312" pitchFamily="49" charset="-122"/>
                <a:ea typeface="楷体_GB2312" pitchFamily="49" charset="-122"/>
                <a:sym typeface="+mn-ea"/>
              </a:rPr>
              <a:t>（</a:t>
            </a:r>
            <a:r>
              <a:rPr lang="en-US" altLang="zh-CN" sz="2000">
                <a:solidFill>
                  <a:schemeClr val="tx1"/>
                </a:solidFill>
                <a:latin typeface="楷体_GB2312" pitchFamily="49" charset="-122"/>
                <a:ea typeface="楷体_GB2312" pitchFamily="49" charset="-122"/>
                <a:sym typeface="+mn-ea"/>
              </a:rPr>
              <a:t>2</a:t>
            </a:r>
            <a:r>
              <a:rPr lang="zh-CN" altLang="en-US" sz="2000" dirty="0">
                <a:solidFill>
                  <a:schemeClr val="tx1"/>
                </a:solidFill>
                <a:latin typeface="楷体_GB2312" pitchFamily="49" charset="-122"/>
                <a:ea typeface="楷体_GB2312" pitchFamily="49" charset="-122"/>
                <a:sym typeface="+mn-ea"/>
              </a:rPr>
              <a:t>）终止妊娠</a:t>
            </a:r>
            <a:endParaRPr lang="zh-CN" altLang="en-US" sz="2000" dirty="0">
              <a:solidFill>
                <a:schemeClr val="tx1"/>
              </a:solidFill>
              <a:latin typeface="楷体_GB2312" pitchFamily="49" charset="-122"/>
              <a:ea typeface="楷体_GB2312" pitchFamily="49" charset="-122"/>
            </a:endParaRPr>
          </a:p>
          <a:p>
            <a:pPr lvl="0">
              <a:lnSpc>
                <a:spcPct val="130000"/>
              </a:lnSpc>
              <a:buNone/>
            </a:pPr>
            <a:r>
              <a:rPr lang="zh-CN" altLang="en-US" sz="2000" dirty="0">
                <a:solidFill>
                  <a:schemeClr val="tx1"/>
                </a:solidFill>
                <a:latin typeface="楷体_GB2312" pitchFamily="49" charset="-122"/>
                <a:ea typeface="楷体_GB2312" pitchFamily="49" charset="-122"/>
                <a:sym typeface="+mn-ea"/>
              </a:rPr>
              <a:t>     一旦胎肺成熟或发现明显临床感染征象，在抗感染同 </a:t>
            </a:r>
            <a:endParaRPr lang="zh-CN" altLang="en-US" sz="2000" dirty="0">
              <a:solidFill>
                <a:schemeClr val="tx1"/>
              </a:solidFill>
              <a:latin typeface="楷体_GB2312" pitchFamily="49" charset="-122"/>
              <a:ea typeface="楷体_GB2312" pitchFamily="49" charset="-122"/>
            </a:endParaRPr>
          </a:p>
          <a:p>
            <a:pPr lvl="0">
              <a:lnSpc>
                <a:spcPct val="130000"/>
              </a:lnSpc>
              <a:buNone/>
            </a:pPr>
            <a:r>
              <a:rPr lang="zh-CN" altLang="en-US" sz="2000" dirty="0">
                <a:solidFill>
                  <a:schemeClr val="tx1"/>
                </a:solidFill>
                <a:latin typeface="楷体_GB2312" pitchFamily="49" charset="-122"/>
                <a:ea typeface="楷体_GB2312" pitchFamily="49" charset="-122"/>
                <a:sym typeface="+mn-ea"/>
              </a:rPr>
              <a:t>     时，应立即终止妊娠。对胎位异常或宫颈不成熟，缩</a:t>
            </a:r>
            <a:endParaRPr lang="zh-CN" altLang="en-US" sz="2000" dirty="0">
              <a:solidFill>
                <a:schemeClr val="tx1"/>
              </a:solidFill>
              <a:latin typeface="楷体_GB2312" pitchFamily="49" charset="-122"/>
              <a:ea typeface="楷体_GB2312" pitchFamily="49" charset="-122"/>
            </a:endParaRPr>
          </a:p>
          <a:p>
            <a:pPr lvl="0">
              <a:lnSpc>
                <a:spcPct val="130000"/>
              </a:lnSpc>
              <a:buNone/>
            </a:pPr>
            <a:r>
              <a:rPr lang="zh-CN" altLang="en-US" sz="2000" dirty="0">
                <a:solidFill>
                  <a:schemeClr val="tx1"/>
                </a:solidFill>
                <a:latin typeface="楷体_GB2312" pitchFamily="49" charset="-122"/>
                <a:ea typeface="楷体_GB2312" pitchFamily="49" charset="-122"/>
                <a:sym typeface="+mn-ea"/>
              </a:rPr>
              <a:t>     宫素引产不易成功者，应根据胎儿出生后存活的可能</a:t>
            </a:r>
            <a:endParaRPr lang="zh-CN" altLang="en-US" sz="2000" dirty="0">
              <a:solidFill>
                <a:schemeClr val="tx1"/>
              </a:solidFill>
              <a:latin typeface="楷体_GB2312" pitchFamily="49" charset="-122"/>
              <a:ea typeface="楷体_GB2312" pitchFamily="49" charset="-122"/>
            </a:endParaRPr>
          </a:p>
          <a:p>
            <a:pPr lvl="0">
              <a:lnSpc>
                <a:spcPct val="130000"/>
              </a:lnSpc>
              <a:buNone/>
            </a:pPr>
            <a:r>
              <a:rPr lang="zh-CN" altLang="en-US" sz="2000" dirty="0">
                <a:solidFill>
                  <a:schemeClr val="tx1"/>
                </a:solidFill>
                <a:latin typeface="楷体_GB2312" pitchFamily="49" charset="-122"/>
                <a:ea typeface="楷体_GB2312" pitchFamily="49" charset="-122"/>
                <a:sym typeface="+mn-ea"/>
              </a:rPr>
              <a:t>     性，考虑剖宫产或更换引产方法。</a:t>
            </a:r>
            <a:endParaRPr lang="zh-CN" altLang="en-US" sz="2000" dirty="0">
              <a:solidFill>
                <a:schemeClr val="tx1"/>
              </a:solidFill>
              <a:latin typeface="楷体_GB2312" pitchFamily="49" charset="-122"/>
              <a:ea typeface="楷体_GB2312" pitchFamily="49" charset="-122"/>
            </a:endParaRPr>
          </a:p>
          <a:p>
            <a:pPr lvl="0">
              <a:lnSpc>
                <a:spcPct val="130000"/>
              </a:lnSpc>
              <a:buNone/>
            </a:pPr>
            <a:endParaRPr lang="zh-CN" altLang="en-US" sz="2000" dirty="0">
              <a:solidFill>
                <a:schemeClr val="tx1"/>
              </a:solidFill>
              <a:latin typeface="楷体_GB2312" pitchFamily="49" charset="-122"/>
              <a:ea typeface="楷体_GB2312" pitchFamily="49" charset="-122"/>
            </a:endParaRPr>
          </a:p>
        </p:txBody>
      </p:sp>
    </p:spTree>
  </p:cSld>
  <p:clrMapOvr>
    <a:masterClrMapping/>
  </p:clrMapOvr>
  <p:transition advTm="142213"/>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348170" name="矩形 348169"/>
          <p:cNvSpPr/>
          <p:nvPr/>
        </p:nvSpPr>
        <p:spPr>
          <a:xfrm>
            <a:off x="2927350" y="1628775"/>
            <a:ext cx="7200900" cy="360045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zh-CN" altLang="en-US" sz="2400">
                <a:solidFill>
                  <a:schemeClr val="tx1"/>
                </a:solidFill>
                <a:latin typeface="楷体_GB2312" pitchFamily="49" charset="-122"/>
                <a:ea typeface="楷体_GB2312" pitchFamily="49" charset="-122"/>
              </a:rPr>
              <a:t>预防</a:t>
            </a:r>
            <a:endParaRPr lang="en-US" altLang="zh-CN" sz="2400">
              <a:solidFill>
                <a:schemeClr val="tx1"/>
              </a:solidFill>
              <a:latin typeface="楷体_GB2312" pitchFamily="49" charset="-122"/>
              <a:ea typeface="楷体_GB2312" pitchFamily="49" charset="-122"/>
            </a:endParaRPr>
          </a:p>
          <a:p>
            <a:pPr lvl="0">
              <a:lnSpc>
                <a:spcPct val="130000"/>
              </a:lnSpc>
              <a:buClr>
                <a:schemeClr val="tx1"/>
              </a:buClr>
            </a:pPr>
            <a:r>
              <a:rPr lang="zh-CN" altLang="en-US" sz="2000" dirty="0">
                <a:solidFill>
                  <a:schemeClr val="tx1"/>
                </a:solidFill>
                <a:latin typeface="楷体_GB2312" pitchFamily="49" charset="-122"/>
                <a:ea typeface="楷体_GB2312" pitchFamily="49" charset="-122"/>
              </a:rPr>
              <a:t>妊娠期尽早治疗下生殖道感染 及时治疗滴虫阴道炎、淋病奈氏菌感染、宫颈沙眼衣原体感染、细菌性阴道病等；</a:t>
            </a:r>
          </a:p>
          <a:p>
            <a:pPr lvl="0">
              <a:lnSpc>
                <a:spcPct val="130000"/>
              </a:lnSpc>
              <a:buClr>
                <a:schemeClr val="tx1"/>
              </a:buClr>
            </a:pPr>
            <a:r>
              <a:rPr lang="zh-CN" altLang="en-US" sz="2000" dirty="0">
                <a:solidFill>
                  <a:schemeClr val="tx1"/>
                </a:solidFill>
                <a:latin typeface="楷体_GB2312" pitchFamily="49" charset="-122"/>
                <a:ea typeface="楷体_GB2312" pitchFamily="49" charset="-122"/>
              </a:rPr>
              <a:t>注意营养平衡  适量补充铜元素或维生素</a:t>
            </a:r>
            <a:r>
              <a:rPr lang="en-US" altLang="zh-CN" sz="2000">
                <a:solidFill>
                  <a:schemeClr val="tx1"/>
                </a:solidFill>
                <a:latin typeface="楷体_GB2312" pitchFamily="49" charset="-122"/>
                <a:ea typeface="楷体_GB2312" pitchFamily="49" charset="-122"/>
              </a:rPr>
              <a:t>C</a:t>
            </a:r>
            <a:r>
              <a:rPr lang="zh-CN" altLang="en-US" sz="2000" dirty="0">
                <a:solidFill>
                  <a:schemeClr val="tx1"/>
                </a:solidFill>
                <a:latin typeface="楷体_GB2312" pitchFamily="49" charset="-122"/>
                <a:ea typeface="楷体_GB2312" pitchFamily="49" charset="-122"/>
              </a:rPr>
              <a:t>；</a:t>
            </a:r>
          </a:p>
          <a:p>
            <a:pPr lvl="0">
              <a:lnSpc>
                <a:spcPct val="130000"/>
              </a:lnSpc>
              <a:buClr>
                <a:schemeClr val="tx1"/>
              </a:buClr>
            </a:pPr>
            <a:r>
              <a:rPr lang="zh-CN" altLang="en-US" sz="2000" dirty="0">
                <a:solidFill>
                  <a:schemeClr val="tx1"/>
                </a:solidFill>
                <a:latin typeface="楷体_GB2312" pitchFamily="49" charset="-122"/>
                <a:ea typeface="楷体_GB2312" pitchFamily="49" charset="-122"/>
              </a:rPr>
              <a:t>避免腹压突然增加  特别对先露部高浮、子宫膨胀过度者，应予以足够休息，避免腹压突然增加；</a:t>
            </a:r>
          </a:p>
          <a:p>
            <a:pPr lvl="0">
              <a:lnSpc>
                <a:spcPct val="130000"/>
              </a:lnSpc>
              <a:buClr>
                <a:schemeClr val="tx1"/>
              </a:buClr>
            </a:pPr>
            <a:r>
              <a:rPr lang="en-US" altLang="zh-CN" sz="2000">
                <a:solidFill>
                  <a:schemeClr val="tx1"/>
                </a:solidFill>
                <a:latin typeface="楷体_GB2312" pitchFamily="49" charset="-122"/>
                <a:ea typeface="楷体_GB2312" pitchFamily="49" charset="-122"/>
              </a:rPr>
              <a:t> </a:t>
            </a:r>
            <a:r>
              <a:rPr lang="zh-CN" altLang="en-US" sz="2000" dirty="0">
                <a:solidFill>
                  <a:schemeClr val="tx1"/>
                </a:solidFill>
                <a:latin typeface="楷体_GB2312" pitchFamily="49" charset="-122"/>
                <a:ea typeface="楷体_GB2312" pitchFamily="49" charset="-122"/>
              </a:rPr>
              <a:t>治疗宫颈内口松弛  可于妊娠</a:t>
            </a:r>
            <a:r>
              <a:rPr lang="en-US" altLang="zh-CN" sz="2000">
                <a:solidFill>
                  <a:schemeClr val="tx1"/>
                </a:solidFill>
                <a:latin typeface="楷体_GB2312" pitchFamily="49" charset="-122"/>
                <a:ea typeface="楷体_GB2312" pitchFamily="49" charset="-122"/>
              </a:rPr>
              <a:t>14</a:t>
            </a:r>
            <a:r>
              <a:rPr lang="zh-CN" altLang="en-US" sz="2000" dirty="0">
                <a:solidFill>
                  <a:schemeClr val="tx1"/>
                </a:solidFill>
                <a:latin typeface="楷体_GB2312" pitchFamily="49" charset="-122"/>
                <a:ea typeface="楷体_GB2312" pitchFamily="49" charset="-122"/>
              </a:rPr>
              <a:t>～</a:t>
            </a:r>
            <a:r>
              <a:rPr lang="en-US" altLang="zh-CN" sz="2000">
                <a:solidFill>
                  <a:schemeClr val="tx1"/>
                </a:solidFill>
                <a:latin typeface="楷体_GB2312" pitchFamily="49" charset="-122"/>
                <a:ea typeface="楷体_GB2312" pitchFamily="49" charset="-122"/>
              </a:rPr>
              <a:t>16</a:t>
            </a:r>
            <a:r>
              <a:rPr lang="zh-CN" altLang="en-US" sz="2000" dirty="0">
                <a:solidFill>
                  <a:schemeClr val="tx1"/>
                </a:solidFill>
                <a:latin typeface="楷体_GB2312" pitchFamily="49" charset="-122"/>
                <a:ea typeface="楷体_GB2312" pitchFamily="49" charset="-122"/>
              </a:rPr>
              <a:t>周行宫颈环扎术。</a:t>
            </a:r>
          </a:p>
        </p:txBody>
      </p:sp>
      <p:grpSp>
        <p:nvGrpSpPr>
          <p:cNvPr id="348178" name="组合 348177"/>
          <p:cNvGrpSpPr/>
          <p:nvPr/>
        </p:nvGrpSpPr>
        <p:grpSpPr>
          <a:xfrm>
            <a:off x="2566988" y="0"/>
            <a:ext cx="3673475" cy="735013"/>
            <a:chOff x="288" y="81"/>
            <a:chExt cx="1957" cy="463"/>
          </a:xfrm>
        </p:grpSpPr>
        <p:sp>
          <p:nvSpPr>
            <p:cNvPr id="348179" name="圆角矩形 348178">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48180" name="圆角矩形 348179"/>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48181" name="任意多边形 348180"/>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48182" name="文本框 348181"/>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34820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820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8204"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820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820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8207"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48208"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48209"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348210"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348211"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348212"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348213" name="组合 348212"/>
          <p:cNvGrpSpPr/>
          <p:nvPr/>
        </p:nvGrpSpPr>
        <p:grpSpPr>
          <a:xfrm>
            <a:off x="1703388" y="2852738"/>
            <a:ext cx="863600" cy="706438"/>
            <a:chOff x="113" y="2024"/>
            <a:chExt cx="544" cy="445"/>
          </a:xfrm>
        </p:grpSpPr>
        <p:sp>
          <p:nvSpPr>
            <p:cNvPr id="348214"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348215" name="文本框 348214">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348216"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Tree>
  </p:cSld>
  <p:clrMapOvr>
    <a:masterClrMapping/>
  </p:clrMapOvr>
  <p:transition advTm="110395"/>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836611" name="矩形 836610"/>
          <p:cNvSpPr/>
          <p:nvPr/>
        </p:nvSpPr>
        <p:spPr>
          <a:xfrm>
            <a:off x="2748915" y="917575"/>
            <a:ext cx="8259445" cy="41148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gn="ctr">
              <a:lnSpc>
                <a:spcPct val="160000"/>
              </a:lnSpc>
              <a:buNone/>
            </a:pPr>
            <a:r>
              <a:rPr lang="en-US" altLang="zh-CN" sz="2800">
                <a:solidFill>
                  <a:schemeClr val="tx1"/>
                </a:solidFill>
                <a:latin typeface="楷体_GB2312" pitchFamily="49" charset="-122"/>
                <a:ea typeface="楷体_GB2312" pitchFamily="49" charset="-122"/>
              </a:rPr>
              <a:t> 【</a:t>
            </a:r>
            <a:r>
              <a:rPr lang="zh-CN" altLang="en-US" sz="2800" dirty="0">
                <a:solidFill>
                  <a:schemeClr val="tx1"/>
                </a:solidFill>
                <a:latin typeface="楷体_GB2312" pitchFamily="49" charset="-122"/>
                <a:ea typeface="楷体_GB2312" pitchFamily="49" charset="-122"/>
              </a:rPr>
              <a:t>小结</a:t>
            </a:r>
            <a:r>
              <a:rPr lang="en-US" altLang="zh-CN" sz="2800">
                <a:solidFill>
                  <a:schemeClr val="tx1"/>
                </a:solidFill>
                <a:latin typeface="楷体_GB2312" pitchFamily="49" charset="-122"/>
                <a:ea typeface="楷体_GB2312" pitchFamily="49" charset="-122"/>
              </a:rPr>
              <a:t>】</a:t>
            </a:r>
            <a:r>
              <a:rPr lang="en-US" altLang="zh-CN" sz="2000">
                <a:solidFill>
                  <a:schemeClr val="tx1"/>
                </a:solidFill>
                <a:latin typeface="楷体_GB2312" pitchFamily="49" charset="-122"/>
                <a:ea typeface="楷体_GB2312" pitchFamily="49" charset="-122"/>
              </a:rPr>
              <a:t>  </a:t>
            </a:r>
          </a:p>
          <a:p>
            <a:pPr lvl="0">
              <a:lnSpc>
                <a:spcPct val="160000"/>
              </a:lnSpc>
            </a:pPr>
            <a:r>
              <a:rPr lang="zh-CN" altLang="en-US" sz="2000" dirty="0">
                <a:solidFill>
                  <a:schemeClr val="tx1"/>
                </a:solidFill>
                <a:latin typeface="楷体_GB2312" pitchFamily="49" charset="-122"/>
                <a:ea typeface="楷体_GB2312" pitchFamily="49" charset="-122"/>
              </a:rPr>
              <a:t>临产前，胎膜破裂为胎膜早破，主要由生殖道病原微生物上行性感染所致；</a:t>
            </a:r>
          </a:p>
          <a:p>
            <a:pPr lvl="0">
              <a:lnSpc>
                <a:spcPct val="130000"/>
              </a:lnSpc>
            </a:pPr>
            <a:r>
              <a:rPr lang="zh-CN" altLang="en-US" sz="2000" dirty="0">
                <a:solidFill>
                  <a:schemeClr val="tx1"/>
                </a:solidFill>
                <a:latin typeface="楷体_GB2312" pitchFamily="49" charset="-122"/>
                <a:ea typeface="楷体_GB2312" pitchFamily="49" charset="-122"/>
              </a:rPr>
              <a:t>绝大多数患者突感较多液体从阴道流出，无腹痛等其他产兆；</a:t>
            </a:r>
          </a:p>
          <a:p>
            <a:pPr lvl="0">
              <a:lnSpc>
                <a:spcPct val="130000"/>
              </a:lnSpc>
            </a:pPr>
            <a:r>
              <a:rPr lang="zh-CN" altLang="en-US" sz="2000" dirty="0">
                <a:solidFill>
                  <a:schemeClr val="tx1"/>
                </a:solidFill>
                <a:latin typeface="楷体_GB2312" pitchFamily="49" charset="-122"/>
                <a:ea typeface="楷体_GB2312" pitchFamily="49" charset="-122"/>
              </a:rPr>
              <a:t>检查可见阴道排液，有时可见流出液中有胎脂或胎粪污染；</a:t>
            </a:r>
          </a:p>
          <a:p>
            <a:pPr lvl="0">
              <a:lnSpc>
                <a:spcPct val="130000"/>
              </a:lnSpc>
            </a:pPr>
            <a:r>
              <a:rPr lang="zh-CN" altLang="en-US" sz="2000" dirty="0">
                <a:solidFill>
                  <a:schemeClr val="tx1"/>
                </a:solidFill>
                <a:latin typeface="楷体_GB2312" pitchFamily="49" charset="-122"/>
                <a:ea typeface="楷体_GB2312" pitchFamily="49" charset="-122"/>
              </a:rPr>
              <a:t>并发明显羊膜腔感染，则阴道流出液体有臭味，伴发热、子宫压痛、白细胞计数增高、</a:t>
            </a:r>
            <a:r>
              <a:rPr lang="en-US" altLang="zh-CN" sz="2000">
                <a:solidFill>
                  <a:schemeClr val="tx1"/>
                </a:solidFill>
                <a:latin typeface="楷体_GB2312" pitchFamily="49" charset="-122"/>
                <a:ea typeface="楷体_GB2312" pitchFamily="49" charset="-122"/>
              </a:rPr>
              <a:t>C</a:t>
            </a:r>
            <a:r>
              <a:rPr lang="zh-CN" altLang="en-US" sz="2000" dirty="0">
                <a:solidFill>
                  <a:schemeClr val="tx1"/>
                </a:solidFill>
                <a:latin typeface="楷体_GB2312" pitchFamily="49" charset="-122"/>
                <a:ea typeface="楷体_GB2312" pitchFamily="49" charset="-122"/>
              </a:rPr>
              <a:t>反应蛋白阳性等急性感染表现；</a:t>
            </a:r>
          </a:p>
          <a:p>
            <a:pPr lvl="0">
              <a:lnSpc>
                <a:spcPct val="160000"/>
              </a:lnSpc>
            </a:pPr>
            <a:r>
              <a:rPr lang="zh-CN" altLang="en-US" sz="2000" dirty="0">
                <a:solidFill>
                  <a:schemeClr val="tx1"/>
                </a:solidFill>
                <a:latin typeface="楷体_GB2312" pitchFamily="49" charset="-122"/>
                <a:ea typeface="楷体_GB2312" pitchFamily="49" charset="-122"/>
                <a:sym typeface="+mn-ea"/>
              </a:rPr>
              <a:t>隐匿性羊膜腔感染时，虽无明显发热，但常出现母儿心率增快；</a:t>
            </a:r>
            <a:endParaRPr lang="zh-CN" altLang="en-US" sz="2000" dirty="0">
              <a:solidFill>
                <a:schemeClr val="tx1"/>
              </a:solidFill>
              <a:latin typeface="楷体_GB2312" pitchFamily="49" charset="-122"/>
              <a:ea typeface="楷体_GB2312" pitchFamily="49" charset="-122"/>
            </a:endParaRPr>
          </a:p>
          <a:p>
            <a:pPr lvl="0">
              <a:lnSpc>
                <a:spcPct val="130000"/>
              </a:lnSpc>
            </a:pPr>
            <a:r>
              <a:rPr lang="zh-CN" altLang="en-US" sz="2000" dirty="0">
                <a:solidFill>
                  <a:schemeClr val="tx1"/>
                </a:solidFill>
                <a:latin typeface="楷体_GB2312" pitchFamily="49" charset="-122"/>
                <a:ea typeface="楷体_GB2312" pitchFamily="49" charset="-122"/>
                <a:sym typeface="+mn-ea"/>
              </a:rPr>
              <a:t>目前，胎膜早破的处理原则是：若胎肺不成熟，无明显临床感染征象，无胎儿窘迫，则期待治疗；若胎肺成熟或有明显临床感染征象，则应立即终止妊娠。</a:t>
            </a:r>
            <a:endParaRPr lang="zh-CN" altLang="en-US" sz="2000" dirty="0">
              <a:solidFill>
                <a:schemeClr val="tx1"/>
              </a:solidFill>
              <a:latin typeface="楷体_GB2312" pitchFamily="49" charset="-122"/>
              <a:ea typeface="楷体_GB2312" pitchFamily="49" charset="-122"/>
            </a:endParaRPr>
          </a:p>
          <a:p>
            <a:pPr lvl="0">
              <a:lnSpc>
                <a:spcPct val="130000"/>
              </a:lnSpc>
            </a:pPr>
            <a:endParaRPr lang="zh-CN" altLang="en-US" sz="2000" dirty="0">
              <a:solidFill>
                <a:schemeClr val="tx1"/>
              </a:solidFill>
              <a:latin typeface="楷体_GB2312" pitchFamily="49" charset="-122"/>
              <a:ea typeface="楷体_GB2312" pitchFamily="49" charset="-122"/>
            </a:endParaRPr>
          </a:p>
        </p:txBody>
      </p:sp>
      <p:grpSp>
        <p:nvGrpSpPr>
          <p:cNvPr id="836612" name="组合 836611"/>
          <p:cNvGrpSpPr/>
          <p:nvPr/>
        </p:nvGrpSpPr>
        <p:grpSpPr>
          <a:xfrm>
            <a:off x="2566988" y="0"/>
            <a:ext cx="3673475" cy="735013"/>
            <a:chOff x="288" y="81"/>
            <a:chExt cx="1957" cy="463"/>
          </a:xfrm>
        </p:grpSpPr>
        <p:sp>
          <p:nvSpPr>
            <p:cNvPr id="836613" name="圆角矩形 836612">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836614" name="圆角矩形 836613"/>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836615" name="任意多边形 836614"/>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836616" name="文本框 836615"/>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83663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6637"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663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663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664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664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36642"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836643"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836644"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836645"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836646"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836647" name="组合 836646"/>
          <p:cNvGrpSpPr/>
          <p:nvPr/>
        </p:nvGrpSpPr>
        <p:grpSpPr>
          <a:xfrm>
            <a:off x="1703388" y="2852738"/>
            <a:ext cx="863600" cy="706438"/>
            <a:chOff x="113" y="2024"/>
            <a:chExt cx="544" cy="445"/>
          </a:xfrm>
        </p:grpSpPr>
        <p:sp>
          <p:nvSpPr>
            <p:cNvPr id="836648"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836649" name="文本框 836648">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836650"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Tree>
  </p:cSld>
  <p:clrMapOvr>
    <a:masterClrMapping/>
  </p:clrMapOvr>
  <p:transition advTm="75316"/>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折角形 18"/>
          <p:cNvSpPr/>
          <p:nvPr/>
        </p:nvSpPr>
        <p:spPr bwMode="auto">
          <a:xfrm>
            <a:off x="2351088" y="908050"/>
            <a:ext cx="8316913" cy="5949950"/>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pic>
        <p:nvPicPr>
          <p:cNvPr id="998404" name="图片 4" descr="gif021.gif"/>
          <p:cNvPicPr>
            <a:picLocks noChangeAspect="1"/>
          </p:cNvPicPr>
          <p:nvPr/>
        </p:nvPicPr>
        <p:blipFill>
          <a:blip r:embed="rId2"/>
          <a:stretch>
            <a:fillRect/>
          </a:stretch>
        </p:blipFill>
        <p:spPr>
          <a:xfrm>
            <a:off x="1524000" y="0"/>
            <a:ext cx="857250" cy="785813"/>
          </a:xfrm>
          <a:prstGeom prst="rect">
            <a:avLst/>
          </a:prstGeom>
          <a:noFill/>
          <a:ln w="9525">
            <a:noFill/>
          </a:ln>
        </p:spPr>
      </p:pic>
      <p:sp>
        <p:nvSpPr>
          <p:cNvPr id="998405" name="文本框 998404"/>
          <p:cNvSpPr txBox="1"/>
          <p:nvPr/>
        </p:nvSpPr>
        <p:spPr>
          <a:xfrm>
            <a:off x="3380105" y="2332355"/>
            <a:ext cx="8351838" cy="1430655"/>
          </a:xfrm>
          <a:prstGeom prst="rect">
            <a:avLst/>
          </a:prstGeom>
          <a:noFill/>
          <a:ln w="9525">
            <a:noFill/>
          </a:ln>
        </p:spPr>
        <p:txBody>
          <a:bodyPr lIns="102860" tIns="51429" rIns="102860" bIns="51429">
            <a:spAutoFit/>
          </a:bodyPr>
          <a:lstStyle/>
          <a:p>
            <a:pPr defTabSz="1028700" eaLnBrk="0" hangingPunct="0">
              <a:lnSpc>
                <a:spcPct val="160000"/>
              </a:lnSpc>
            </a:pPr>
            <a:r>
              <a:rPr lang="zh-CN" altLang="en-US" sz="5400" b="1" dirty="0">
                <a:solidFill>
                  <a:srgbClr val="003332"/>
                </a:solidFill>
                <a:effectLst>
                  <a:outerShdw blurRad="38100" dist="38100" dir="2700000">
                    <a:srgbClr val="C0C0C0"/>
                  </a:outerShdw>
                </a:effectLst>
                <a:latin typeface="楷体_GB2312" pitchFamily="49" charset="-122"/>
                <a:ea typeface="楷体_GB2312" pitchFamily="49" charset="-122"/>
              </a:rPr>
              <a:t>第二节 脐带异常</a:t>
            </a:r>
            <a:endParaRPr lang="en-US" altLang="zh-CN" sz="4000" b="1">
              <a:solidFill>
                <a:srgbClr val="003332"/>
              </a:solidFill>
              <a:effectLst>
                <a:outerShdw blurRad="38100" dist="38100" dir="2700000">
                  <a:srgbClr val="C0C0C0"/>
                </a:outerShdw>
              </a:effectLst>
              <a:latin typeface="Times New Roman" panose="02020603050405020304" pitchFamily="18" charset="0"/>
              <a:ea typeface="楷体_GB2312" pitchFamily="49" charset="-122"/>
            </a:endParaRPr>
          </a:p>
        </p:txBody>
      </p:sp>
      <p:sp>
        <p:nvSpPr>
          <p:cNvPr id="998406" name="TextBox 37"/>
          <p:cNvSpPr txBox="1"/>
          <p:nvPr/>
        </p:nvSpPr>
        <p:spPr>
          <a:xfrm>
            <a:off x="1524000" y="908050"/>
            <a:ext cx="74295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98407"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Tree>
  </p:cSld>
  <p:clrMapOvr>
    <a:masterClrMapping/>
  </p:clrMapOvr>
  <p:transition advTm="102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98405"/>
                                        </p:tgtEl>
                                        <p:attrNameLst>
                                          <p:attrName>style.visibility</p:attrName>
                                        </p:attrNameLst>
                                      </p:cBhvr>
                                      <p:to>
                                        <p:strVal val="visible"/>
                                      </p:to>
                                    </p:set>
                                    <p:animEffect transition="in" filter="box(in)">
                                      <p:cBhvr>
                                        <p:cTn id="7" dur="500"/>
                                        <p:tgtEl>
                                          <p:spTgt spid="99840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99840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881667"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8166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81669" name="流程图: 终止 6">
            <a:hlinkClick r:id="" action="ppaction://noaction"/>
          </p:cNvPr>
          <p:cNvSpPr/>
          <p:nvPr/>
        </p:nvSpPr>
        <p:spPr>
          <a:xfrm>
            <a:off x="1631950" y="1989138"/>
            <a:ext cx="928688"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881670" name="TextBox 39">
            <a:hlinkClick r:id="rId2"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881672"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grpSp>
        <p:nvGrpSpPr>
          <p:cNvPr id="881673" name="组合 881672"/>
          <p:cNvGrpSpPr/>
          <p:nvPr/>
        </p:nvGrpSpPr>
        <p:grpSpPr>
          <a:xfrm>
            <a:off x="2566988" y="0"/>
            <a:ext cx="3673475" cy="735013"/>
            <a:chOff x="288" y="81"/>
            <a:chExt cx="1957" cy="463"/>
          </a:xfrm>
        </p:grpSpPr>
        <p:sp>
          <p:nvSpPr>
            <p:cNvPr id="881674" name="圆角矩形 881673">
              <a:hlinkClick r:id="rId3"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881675" name="圆角矩形 881674"/>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881676" name="任意多边形 881675"/>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881677" name="文本框 881676"/>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881678" name="流程图: 终止 34">
            <a:hlinkClick r:id="" action="ppaction://noaction"/>
          </p:cNvPr>
          <p:cNvSpPr/>
          <p:nvPr/>
        </p:nvSpPr>
        <p:spPr>
          <a:xfrm>
            <a:off x="1638300" y="3284538"/>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
        <p:nvSpPr>
          <p:cNvPr id="881687" name="圆角矩形 881686"/>
          <p:cNvSpPr/>
          <p:nvPr/>
        </p:nvSpPr>
        <p:spPr>
          <a:xfrm>
            <a:off x="3575050" y="2565400"/>
            <a:ext cx="6221413" cy="1085850"/>
          </a:xfrm>
          <a:prstGeom prst="roundRect">
            <a:avLst>
              <a:gd name="adj" fmla="val 10889"/>
            </a:avLst>
          </a:prstGeom>
          <a:gradFill rotWithShape="1">
            <a:gsLst>
              <a:gs pos="0">
                <a:srgbClr val="FFFF99"/>
              </a:gs>
              <a:gs pos="100000">
                <a:srgbClr val="EFEFEF"/>
              </a:gs>
            </a:gsLst>
            <a:lin ang="54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grpSp>
        <p:nvGrpSpPr>
          <p:cNvPr id="881688" name="组合 881687"/>
          <p:cNvGrpSpPr/>
          <p:nvPr/>
        </p:nvGrpSpPr>
        <p:grpSpPr>
          <a:xfrm>
            <a:off x="3711575" y="2665413"/>
            <a:ext cx="1198563" cy="887412"/>
            <a:chOff x="999" y="3120"/>
            <a:chExt cx="768" cy="746"/>
          </a:xfrm>
        </p:grpSpPr>
        <p:sp>
          <p:nvSpPr>
            <p:cNvPr id="881689" name="圆角矩形 881688"/>
            <p:cNvSpPr/>
            <p:nvPr/>
          </p:nvSpPr>
          <p:spPr>
            <a:xfrm>
              <a:off x="999" y="3120"/>
              <a:ext cx="768" cy="746"/>
            </a:xfrm>
            <a:prstGeom prst="roundRect">
              <a:avLst>
                <a:gd name="adj" fmla="val 11921"/>
              </a:avLst>
            </a:prstGeom>
            <a:gradFill rotWithShape="1">
              <a:gsLst>
                <a:gs pos="0">
                  <a:schemeClr val="folHlink">
                    <a:gamma/>
                    <a:tint val="63529"/>
                    <a:invGamma/>
                  </a:schemeClr>
                </a:gs>
                <a:gs pos="100000">
                  <a:schemeClr val="folHlink"/>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881690" name="任意多边形 881689"/>
            <p:cNvSpPr/>
            <p:nvPr/>
          </p:nvSpPr>
          <p:spPr>
            <a:xfrm>
              <a:off x="1047" y="3168"/>
              <a:ext cx="383" cy="373"/>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alpha val="100000"/>
                  </a:schemeClr>
                </a:gs>
                <a:gs pos="100000">
                  <a:schemeClr val="folHlink">
                    <a:alpha val="0"/>
                  </a:schemeClr>
                </a:gs>
              </a:gsLst>
              <a:lin ang="2700000" scaled="1"/>
              <a:tileRect/>
            </a:gradFill>
            <a:ln w="0">
              <a:noFill/>
            </a:ln>
          </p:spPr>
          <p:txBody>
            <a:bodyPr/>
            <a:lstStyle/>
            <a:p>
              <a:endParaRPr lang="zh-CN" altLang="en-US"/>
            </a:p>
          </p:txBody>
        </p:sp>
        <p:sp>
          <p:nvSpPr>
            <p:cNvPr id="881691" name="文本框 881690"/>
            <p:cNvSpPr txBox="1"/>
            <p:nvPr/>
          </p:nvSpPr>
          <p:spPr>
            <a:xfrm>
              <a:off x="1090" y="3327"/>
              <a:ext cx="575" cy="439"/>
            </a:xfrm>
            <a:prstGeom prst="rect">
              <a:avLst/>
            </a:prstGeom>
            <a:noFill/>
            <a:ln w="9525">
              <a:noFill/>
            </a:ln>
          </p:spPr>
          <p:txBody>
            <a:bodyPr wrap="none" anchor="t">
              <a:spAutoFit/>
            </a:bodyPr>
            <a:lstStyle/>
            <a:p>
              <a:pPr eaLnBrk="0" hangingPunct="0"/>
              <a:r>
                <a:rPr lang="zh-CN" altLang="en-US" sz="2800" b="1" dirty="0">
                  <a:solidFill>
                    <a:srgbClr val="FFFFFF"/>
                  </a:solidFill>
                  <a:effectLst>
                    <a:outerShdw blurRad="38100" dist="38100" dir="2700000">
                      <a:srgbClr val="C0C0C0"/>
                    </a:outerShdw>
                  </a:effectLst>
                  <a:latin typeface="Arial" panose="020B0604020202020204" pitchFamily="34" charset="0"/>
                  <a:ea typeface="华文中宋" pitchFamily="2" charset="-122"/>
                </a:rPr>
                <a:t>熟悉</a:t>
              </a:r>
            </a:p>
          </p:txBody>
        </p:sp>
      </p:grpSp>
      <p:sp>
        <p:nvSpPr>
          <p:cNvPr id="881692" name="文本框 881691"/>
          <p:cNvSpPr txBox="1"/>
          <p:nvPr/>
        </p:nvSpPr>
        <p:spPr>
          <a:xfrm>
            <a:off x="5087938" y="2852738"/>
            <a:ext cx="4570412" cy="398780"/>
          </a:xfrm>
          <a:prstGeom prst="rect">
            <a:avLst/>
          </a:prstGeom>
          <a:noFill/>
          <a:ln w="9525">
            <a:noFill/>
          </a:ln>
        </p:spPr>
        <p:txBody>
          <a:bodyPr>
            <a:spAutoFit/>
          </a:bodyPr>
          <a:lstStyle/>
          <a:p>
            <a:pPr algn="l"/>
            <a:r>
              <a:rPr lang="zh-CN" altLang="en-US" sz="2000" b="1" dirty="0">
                <a:effectLst>
                  <a:outerShdw blurRad="38100" dist="38100" dir="2700000">
                    <a:srgbClr val="C0C0C0"/>
                  </a:outerShdw>
                </a:effectLst>
                <a:latin typeface="华文中宋" pitchFamily="2" charset="-122"/>
                <a:ea typeface="华文中宋" pitchFamily="2" charset="-122"/>
              </a:rPr>
              <a:t>       </a:t>
            </a:r>
            <a:r>
              <a:rPr lang="zh-CN" altLang="en-US" sz="2000" b="1" dirty="0">
                <a:effectLst>
                  <a:outerShdw blurRad="38100" dist="38100" dir="2700000">
                    <a:srgbClr val="C0C0C0"/>
                  </a:outerShdw>
                </a:effectLst>
                <a:latin typeface="Times New Roman" panose="02020603050405020304" pitchFamily="18" charset="0"/>
                <a:ea typeface="华文中宋" pitchFamily="2" charset="-122"/>
              </a:rPr>
              <a:t>脐带异常的分类</a:t>
            </a:r>
            <a:endParaRPr lang="zh-CN" altLang="en-US" sz="2000" b="1">
              <a:latin typeface="华文中宋" pitchFamily="2" charset="-122"/>
              <a:ea typeface="华文中宋" pitchFamily="2" charset="-122"/>
            </a:endParaRPr>
          </a:p>
        </p:txBody>
      </p:sp>
      <p:grpSp>
        <p:nvGrpSpPr>
          <p:cNvPr id="881693" name="组合 881692"/>
          <p:cNvGrpSpPr/>
          <p:nvPr/>
        </p:nvGrpSpPr>
        <p:grpSpPr>
          <a:xfrm>
            <a:off x="3575050" y="3862388"/>
            <a:ext cx="7240588" cy="1017587"/>
            <a:chOff x="1230" y="3113"/>
            <a:chExt cx="4561" cy="641"/>
          </a:xfrm>
        </p:grpSpPr>
        <p:sp>
          <p:nvSpPr>
            <p:cNvPr id="881694" name="圆角矩形 881693"/>
            <p:cNvSpPr/>
            <p:nvPr/>
          </p:nvSpPr>
          <p:spPr>
            <a:xfrm>
              <a:off x="1230" y="3113"/>
              <a:ext cx="3963" cy="641"/>
            </a:xfrm>
            <a:prstGeom prst="roundRect">
              <a:avLst>
                <a:gd name="adj" fmla="val 10889"/>
              </a:avLst>
            </a:prstGeom>
            <a:gradFill rotWithShape="1">
              <a:gsLst>
                <a:gs pos="0">
                  <a:srgbClr val="99CCFF"/>
                </a:gs>
                <a:gs pos="100000">
                  <a:srgbClr val="DAEDFF"/>
                </a:gs>
              </a:gsLst>
              <a:lin ang="54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grpSp>
          <p:nvGrpSpPr>
            <p:cNvPr id="881695" name="组合 881694"/>
            <p:cNvGrpSpPr/>
            <p:nvPr/>
          </p:nvGrpSpPr>
          <p:grpSpPr>
            <a:xfrm>
              <a:off x="1354" y="3159"/>
              <a:ext cx="755" cy="570"/>
              <a:chOff x="999" y="1092"/>
              <a:chExt cx="768" cy="746"/>
            </a:xfrm>
          </p:grpSpPr>
          <p:sp>
            <p:nvSpPr>
              <p:cNvPr id="881696" name="圆角矩形 881695"/>
              <p:cNvSpPr/>
              <p:nvPr/>
            </p:nvSpPr>
            <p:spPr>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881697" name="任意多边形 881696"/>
              <p:cNvSpPr/>
              <p:nvPr/>
            </p:nvSpPr>
            <p:spPr>
              <a:xfrm>
                <a:off x="1047" y="1140"/>
                <a:ext cx="383" cy="373"/>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alpha val="100000"/>
                    </a:schemeClr>
                  </a:gs>
                  <a:gs pos="50000">
                    <a:schemeClr val="accent1">
                      <a:alpha val="0"/>
                    </a:schemeClr>
                  </a:gs>
                  <a:gs pos="100000">
                    <a:schemeClr val="accent1">
                      <a:gamma/>
                      <a:tint val="54510"/>
                      <a:invGamma/>
                      <a:alpha val="100000"/>
                    </a:schemeClr>
                  </a:gs>
                </a:gsLst>
                <a:lin ang="2700000" scaled="1"/>
                <a:tileRect/>
              </a:gradFill>
              <a:ln w="0">
                <a:noFill/>
              </a:ln>
            </p:spPr>
            <p:txBody>
              <a:bodyPr/>
              <a:lstStyle/>
              <a:p>
                <a:endParaRPr lang="zh-CN" altLang="en-US"/>
              </a:p>
            </p:txBody>
          </p:sp>
          <p:sp>
            <p:nvSpPr>
              <p:cNvPr id="881698" name="文本框 881697"/>
              <p:cNvSpPr txBox="1"/>
              <p:nvPr/>
            </p:nvSpPr>
            <p:spPr>
              <a:xfrm>
                <a:off x="1091" y="1297"/>
                <a:ext cx="573" cy="430"/>
              </a:xfrm>
              <a:prstGeom prst="rect">
                <a:avLst/>
              </a:prstGeom>
              <a:noFill/>
              <a:ln w="9525">
                <a:noFill/>
              </a:ln>
            </p:spPr>
            <p:txBody>
              <a:bodyPr wrap="none" anchor="t">
                <a:spAutoFit/>
              </a:bodyPr>
              <a:lstStyle/>
              <a:p>
                <a:pPr eaLnBrk="0" hangingPunct="0"/>
                <a:r>
                  <a:rPr lang="zh-CN" altLang="en-US" sz="2800" dirty="0">
                    <a:solidFill>
                      <a:srgbClr val="FFFFFF"/>
                    </a:solidFill>
                    <a:effectLst>
                      <a:outerShdw blurRad="38100" dist="38100" dir="2700000">
                        <a:srgbClr val="C0C0C0"/>
                      </a:outerShdw>
                    </a:effectLst>
                    <a:latin typeface="Arial" panose="020B0604020202020204" pitchFamily="34" charset="0"/>
                    <a:ea typeface="华文中宋" pitchFamily="2" charset="-122"/>
                  </a:rPr>
                  <a:t>了解</a:t>
                </a:r>
              </a:p>
            </p:txBody>
          </p:sp>
        </p:grpSp>
        <p:sp>
          <p:nvSpPr>
            <p:cNvPr id="881699" name="文本框 881698"/>
            <p:cNvSpPr txBox="1"/>
            <p:nvPr/>
          </p:nvSpPr>
          <p:spPr>
            <a:xfrm>
              <a:off x="2155" y="3295"/>
              <a:ext cx="3636" cy="251"/>
            </a:xfrm>
            <a:prstGeom prst="rect">
              <a:avLst/>
            </a:prstGeom>
            <a:noFill/>
            <a:ln w="9525">
              <a:noFill/>
            </a:ln>
          </p:spPr>
          <p:txBody>
            <a:bodyPr>
              <a:spAutoFit/>
            </a:bodyPr>
            <a:lstStyle/>
            <a:p>
              <a:pPr algn="l"/>
              <a:r>
                <a:rPr lang="zh-CN" altLang="en-US" sz="2000" b="1" dirty="0">
                  <a:effectLst>
                    <a:outerShdw blurRad="38100" dist="38100" dir="2700000">
                      <a:srgbClr val="C0C0C0"/>
                    </a:outerShdw>
                  </a:effectLst>
                  <a:latin typeface="华文中宋" pitchFamily="2" charset="-122"/>
                  <a:ea typeface="华文中宋" pitchFamily="2" charset="-122"/>
                </a:rPr>
                <a:t>       </a:t>
              </a:r>
              <a:r>
                <a:rPr lang="zh-CN" altLang="en-US" sz="2000" b="1" dirty="0">
                  <a:latin typeface="华文中宋" pitchFamily="2" charset="-122"/>
                  <a:ea typeface="华文中宋" pitchFamily="2" charset="-122"/>
                </a:rPr>
                <a:t>对胎儿的危害性 </a:t>
              </a:r>
              <a:endParaRPr lang="en-US" altLang="zh-CN" sz="2000" b="1">
                <a:latin typeface="华文中宋" pitchFamily="2" charset="-122"/>
                <a:ea typeface="华文中宋" pitchFamily="2" charset="-122"/>
              </a:endParaRPr>
            </a:p>
          </p:txBody>
        </p:sp>
      </p:grpSp>
      <p:sp>
        <p:nvSpPr>
          <p:cNvPr id="881700" name="Rectangle 2"/>
          <p:cNvSpPr/>
          <p:nvPr/>
        </p:nvSpPr>
        <p:spPr>
          <a:xfrm>
            <a:off x="2927350" y="1341438"/>
            <a:ext cx="6732588" cy="935037"/>
          </a:xfrm>
          <a:prstGeom prst="rect">
            <a:avLst/>
          </a:prstGeom>
          <a:noFill/>
          <a:ln w="9525">
            <a:noFill/>
          </a:ln>
        </p:spPr>
        <p:txBody>
          <a:bodyPr lIns="102870" tIns="51435" rIns="102870" bIns="51435" anchor="ctr"/>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anose="020B0604020202020204" pitchFamily="34" charset="0"/>
              </a:defRPr>
            </a:lvl2pPr>
            <a:lvl3pPr algn="ctr" rtl="0" eaLnBrk="0" fontAlgn="base" hangingPunct="0">
              <a:spcBef>
                <a:spcPct val="0"/>
              </a:spcBef>
              <a:spcAft>
                <a:spcPct val="0"/>
              </a:spcAft>
              <a:defRPr sz="3600" b="1">
                <a:solidFill>
                  <a:schemeClr val="bg1"/>
                </a:solidFill>
                <a:latin typeface="Arial" panose="020B0604020202020204" pitchFamily="34" charset="0"/>
              </a:defRPr>
            </a:lvl3pPr>
            <a:lvl4pPr algn="ctr" rtl="0" eaLnBrk="0" fontAlgn="base" hangingPunct="0">
              <a:spcBef>
                <a:spcPct val="0"/>
              </a:spcBef>
              <a:spcAft>
                <a:spcPct val="0"/>
              </a:spcAft>
              <a:defRPr sz="3600" b="1">
                <a:solidFill>
                  <a:schemeClr val="bg1"/>
                </a:solidFill>
                <a:latin typeface="Arial" panose="020B0604020202020204" pitchFamily="34" charset="0"/>
              </a:defRPr>
            </a:lvl4pPr>
            <a:lvl5pPr algn="ctr" rtl="0" eaLnBrk="0" fontAlgn="base" hangingPunct="0">
              <a:spcBef>
                <a:spcPct val="0"/>
              </a:spcBef>
              <a:spcAft>
                <a:spcPct val="0"/>
              </a:spcAft>
              <a:defRPr sz="3600" b="1">
                <a:solidFill>
                  <a:schemeClr val="bg1"/>
                </a:solidFill>
                <a:latin typeface="Arial" panose="020B0604020202020204" pitchFamily="34" charset="0"/>
              </a:defRPr>
            </a:lvl5pPr>
          </a:lstStyle>
          <a:p>
            <a:pPr lvl="0"/>
            <a:r>
              <a:rPr lang="zh-CN" altLang="en-US" sz="2800" dirty="0">
                <a:solidFill>
                  <a:schemeClr val="tx1"/>
                </a:solidFill>
                <a:latin typeface="楷体_GB2312" pitchFamily="49" charset="-122"/>
                <a:ea typeface="楷体_GB2312" pitchFamily="49" charset="-122"/>
              </a:rPr>
              <a:t>教学重点</a:t>
            </a:r>
          </a:p>
        </p:txBody>
      </p:sp>
    </p:spTree>
  </p:cSld>
  <p:clrMapOvr>
    <a:masterClrMapping/>
  </p:clrMapOvr>
  <p:transition advTm="13515"/>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630787"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3078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7" name="流程图: 终止 6">
            <a:hlinkClick r:id="" action="ppaction://noaction"/>
          </p:cNvPr>
          <p:cNvSpPr/>
          <p:nvPr/>
        </p:nvSpPr>
        <p:spPr>
          <a:xfrm>
            <a:off x="1631950" y="1989138"/>
            <a:ext cx="928688" cy="638175"/>
          </a:xfrm>
          <a:prstGeom prst="flowChartTerminator">
            <a:avLst/>
          </a:prstGeom>
          <a:solidFill>
            <a:srgbClr val="0000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r>
              <a:rPr lang="zh-CN" altLang="en-US" sz="2000" b="1" dirty="0">
                <a:solidFill>
                  <a:srgbClr val="FFFFFF"/>
                </a:solidFill>
                <a:latin typeface="Arial" panose="020B0604020202020204" pitchFamily="34" charset="0"/>
                <a:ea typeface="楷体_GB2312" pitchFamily="49" charset="-122"/>
              </a:rPr>
              <a:t>概  述</a:t>
            </a:r>
          </a:p>
        </p:txBody>
      </p:sp>
      <p:sp>
        <p:nvSpPr>
          <p:cNvPr id="630790" name="TextBox 39">
            <a:hlinkClick r:id="rId2"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630791" name="矩形 630790"/>
          <p:cNvSpPr/>
          <p:nvPr/>
        </p:nvSpPr>
        <p:spPr>
          <a:xfrm>
            <a:off x="2893695" y="2349500"/>
            <a:ext cx="7698740" cy="2663825"/>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50000"/>
              </a:lnSpc>
              <a:buNone/>
            </a:pPr>
            <a:r>
              <a:rPr lang="zh-CN" altLang="en-US" sz="2000" dirty="0">
                <a:solidFill>
                  <a:schemeClr val="tx1"/>
                </a:solidFill>
                <a:latin typeface="楷体_GB2312" pitchFamily="49" charset="-122"/>
                <a:ea typeface="楷体_GB2312" pitchFamily="49" charset="-122"/>
              </a:rPr>
              <a:t>   </a:t>
            </a:r>
            <a:r>
              <a:rPr lang="zh-CN" altLang="en-US" sz="2400" dirty="0">
                <a:solidFill>
                  <a:schemeClr val="tx1"/>
                </a:solidFill>
                <a:latin typeface="楷体_GB2312" pitchFamily="49" charset="-122"/>
                <a:ea typeface="楷体_GB2312" pitchFamily="49" charset="-122"/>
              </a:rPr>
              <a:t>脐带是胎儿与母体进行物质和气体交换的唯一通道。若脐带发生异常</a:t>
            </a:r>
            <a:r>
              <a:rPr lang="en-US" altLang="zh-CN" sz="2400">
                <a:solidFill>
                  <a:schemeClr val="tx1"/>
                </a:solidFill>
                <a:latin typeface="楷体_GB2312" pitchFamily="49" charset="-122"/>
                <a:ea typeface="楷体_GB2312" pitchFamily="49" charset="-122"/>
              </a:rPr>
              <a:t>(</a:t>
            </a:r>
            <a:r>
              <a:rPr lang="zh-CN" altLang="en-US" sz="2400" dirty="0">
                <a:solidFill>
                  <a:schemeClr val="tx1"/>
                </a:solidFill>
                <a:latin typeface="楷体_GB2312" pitchFamily="49" charset="-122"/>
                <a:ea typeface="楷体_GB2312" pitchFamily="49" charset="-122"/>
              </a:rPr>
              <a:t>包括脐带过短、缠绕、打结、扭转及脱垂等</a:t>
            </a:r>
            <a:r>
              <a:rPr lang="en-US" altLang="zh-CN" sz="2400">
                <a:solidFill>
                  <a:schemeClr val="tx1"/>
                </a:solidFill>
                <a:latin typeface="楷体_GB2312" pitchFamily="49" charset="-122"/>
                <a:ea typeface="楷体_GB2312" pitchFamily="49" charset="-122"/>
              </a:rPr>
              <a:t>)</a:t>
            </a:r>
            <a:r>
              <a:rPr lang="zh-CN" altLang="en-US" sz="2400" dirty="0">
                <a:solidFill>
                  <a:schemeClr val="tx1"/>
                </a:solidFill>
                <a:latin typeface="楷体_GB2312" pitchFamily="49" charset="-122"/>
                <a:ea typeface="楷体_GB2312" pitchFamily="49" charset="-122"/>
              </a:rPr>
              <a:t>，可使胎儿血供受限或受阻，导致胎儿窘迫、甚至胎儿死亡。</a:t>
            </a:r>
          </a:p>
        </p:txBody>
      </p:sp>
      <p:sp>
        <p:nvSpPr>
          <p:cNvPr id="630792"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grpSp>
        <p:nvGrpSpPr>
          <p:cNvPr id="630794" name="组合 630793"/>
          <p:cNvGrpSpPr/>
          <p:nvPr/>
        </p:nvGrpSpPr>
        <p:grpSpPr>
          <a:xfrm>
            <a:off x="2566988" y="0"/>
            <a:ext cx="3673475" cy="735013"/>
            <a:chOff x="288" y="81"/>
            <a:chExt cx="1957" cy="463"/>
          </a:xfrm>
        </p:grpSpPr>
        <p:sp>
          <p:nvSpPr>
            <p:cNvPr id="630795" name="圆角矩形 630794">
              <a:hlinkClick r:id="rId3"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630796" name="圆角矩形 630795"/>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630797" name="任意多边形 630796"/>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630798" name="文本框 630797"/>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630799" name="流程图: 终止 34">
            <a:hlinkClick r:id="" action="ppaction://noaction"/>
          </p:cNvPr>
          <p:cNvSpPr/>
          <p:nvPr/>
        </p:nvSpPr>
        <p:spPr>
          <a:xfrm>
            <a:off x="1638300" y="3284538"/>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Tree>
  </p:cSld>
  <p:clrMapOvr>
    <a:masterClrMapping/>
  </p:clrMapOvr>
  <p:transition advTm="20933"/>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64423" y="914400"/>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351242" name="矩形 351241"/>
          <p:cNvSpPr/>
          <p:nvPr/>
        </p:nvSpPr>
        <p:spPr>
          <a:xfrm>
            <a:off x="3900488" y="1628775"/>
            <a:ext cx="6948487" cy="41148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50000"/>
              </a:lnSpc>
              <a:buNone/>
            </a:pPr>
            <a:r>
              <a:rPr lang="zh-CN" altLang="en-US" sz="2400" dirty="0">
                <a:solidFill>
                  <a:schemeClr val="tx1"/>
                </a:solidFill>
                <a:latin typeface="楷体_GB2312" pitchFamily="49" charset="-122"/>
                <a:ea typeface="楷体_GB2312" pitchFamily="49" charset="-122"/>
              </a:rPr>
              <a:t>脐带异常包括：</a:t>
            </a:r>
          </a:p>
          <a:p>
            <a:pPr lvl="0">
              <a:lnSpc>
                <a:spcPct val="150000"/>
              </a:lnSpc>
              <a:buNone/>
            </a:pPr>
            <a:r>
              <a:rPr lang="zh-CN" altLang="en-US" sz="2000" dirty="0">
                <a:solidFill>
                  <a:schemeClr val="tx1"/>
                </a:solidFill>
                <a:latin typeface="楷体_GB2312" pitchFamily="49" charset="-122"/>
                <a:ea typeface="楷体_GB2312" pitchFamily="49" charset="-122"/>
              </a:rPr>
              <a:t> 一、脐带先露和脐带脱垂</a:t>
            </a:r>
          </a:p>
          <a:p>
            <a:pPr lvl="0">
              <a:lnSpc>
                <a:spcPct val="150000"/>
              </a:lnSpc>
              <a:buNone/>
            </a:pPr>
            <a:r>
              <a:rPr lang="zh-CN" altLang="en-US" sz="2000" dirty="0">
                <a:solidFill>
                  <a:schemeClr val="tx1"/>
                </a:solidFill>
                <a:latin typeface="楷体_GB2312" pitchFamily="49" charset="-122"/>
                <a:ea typeface="楷体_GB2312" pitchFamily="49" charset="-122"/>
              </a:rPr>
              <a:t> 二、脐带长度异常</a:t>
            </a:r>
          </a:p>
          <a:p>
            <a:pPr lvl="0">
              <a:lnSpc>
                <a:spcPct val="150000"/>
              </a:lnSpc>
              <a:buNone/>
            </a:pPr>
            <a:r>
              <a:rPr lang="zh-CN" altLang="en-US" sz="2000" dirty="0">
                <a:solidFill>
                  <a:schemeClr val="tx1"/>
                </a:solidFill>
                <a:latin typeface="楷体_GB2312" pitchFamily="49" charset="-122"/>
                <a:ea typeface="楷体_GB2312" pitchFamily="49" charset="-122"/>
              </a:rPr>
              <a:t> 三、脐带缠绕 </a:t>
            </a:r>
          </a:p>
          <a:p>
            <a:pPr lvl="0">
              <a:lnSpc>
                <a:spcPct val="150000"/>
              </a:lnSpc>
              <a:buNone/>
            </a:pPr>
            <a:r>
              <a:rPr lang="zh-CN" altLang="en-US" sz="2000" dirty="0">
                <a:solidFill>
                  <a:schemeClr val="tx1"/>
                </a:solidFill>
                <a:latin typeface="楷体_GB2312" pitchFamily="49" charset="-122"/>
                <a:ea typeface="楷体_GB2312" pitchFamily="49" charset="-122"/>
              </a:rPr>
              <a:t> 四、脐带打结</a:t>
            </a:r>
          </a:p>
          <a:p>
            <a:pPr lvl="0">
              <a:lnSpc>
                <a:spcPct val="150000"/>
              </a:lnSpc>
              <a:buNone/>
            </a:pPr>
            <a:r>
              <a:rPr lang="zh-CN" altLang="en-US" sz="2000" dirty="0">
                <a:solidFill>
                  <a:schemeClr val="tx1"/>
                </a:solidFill>
                <a:latin typeface="楷体_GB2312" pitchFamily="49" charset="-122"/>
                <a:ea typeface="楷体_GB2312" pitchFamily="49" charset="-122"/>
              </a:rPr>
              <a:t> 五、脐带扭转</a:t>
            </a:r>
          </a:p>
          <a:p>
            <a:pPr lvl="0">
              <a:lnSpc>
                <a:spcPct val="150000"/>
              </a:lnSpc>
              <a:buNone/>
            </a:pPr>
            <a:r>
              <a:rPr lang="zh-CN" altLang="en-US" sz="2000" dirty="0">
                <a:solidFill>
                  <a:schemeClr val="tx1"/>
                </a:solidFill>
                <a:latin typeface="楷体_GB2312" pitchFamily="49" charset="-122"/>
                <a:ea typeface="楷体_GB2312" pitchFamily="49" charset="-122"/>
              </a:rPr>
              <a:t> 六、脐带附着异常</a:t>
            </a:r>
          </a:p>
          <a:p>
            <a:pPr lvl="0">
              <a:lnSpc>
                <a:spcPct val="150000"/>
              </a:lnSpc>
              <a:buNone/>
            </a:pPr>
            <a:r>
              <a:rPr lang="zh-CN" altLang="en-US" sz="2000" dirty="0">
                <a:solidFill>
                  <a:schemeClr val="tx1"/>
                </a:solidFill>
                <a:latin typeface="楷体_GB2312" pitchFamily="49" charset="-122"/>
                <a:ea typeface="楷体_GB2312" pitchFamily="49" charset="-122"/>
              </a:rPr>
              <a:t> 七、单脐动脉</a:t>
            </a:r>
          </a:p>
        </p:txBody>
      </p:sp>
      <p:sp>
        <p:nvSpPr>
          <p:cNvPr id="35125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5125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51254" name="TextBox 39">
            <a:hlinkClick r:id="rId2"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grpSp>
        <p:nvGrpSpPr>
          <p:cNvPr id="351256" name="组合 351255"/>
          <p:cNvGrpSpPr/>
          <p:nvPr/>
        </p:nvGrpSpPr>
        <p:grpSpPr>
          <a:xfrm>
            <a:off x="2566988" y="0"/>
            <a:ext cx="3673475" cy="735013"/>
            <a:chOff x="288" y="81"/>
            <a:chExt cx="1957" cy="463"/>
          </a:xfrm>
        </p:grpSpPr>
        <p:sp>
          <p:nvSpPr>
            <p:cNvPr id="351257" name="圆角矩形 351256">
              <a:hlinkClick r:id="rId3"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51258" name="圆角矩形 351257"/>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51259" name="任意多边形 351258"/>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51260" name="文本框 351259"/>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351262" name="流程图: 终止 6">
            <a:hlinkClick r:id="" action="ppaction://noaction"/>
          </p:cNvPr>
          <p:cNvSpPr/>
          <p:nvPr/>
        </p:nvSpPr>
        <p:spPr>
          <a:xfrm>
            <a:off x="1631950" y="1989138"/>
            <a:ext cx="928688" cy="638175"/>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351264" name="流程图: 终止 34">
            <a:hlinkClick r:id="" action="ppaction://noaction"/>
          </p:cNvPr>
          <p:cNvSpPr/>
          <p:nvPr/>
        </p:nvSpPr>
        <p:spPr>
          <a:xfrm>
            <a:off x="1638300" y="3284538"/>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
        <p:nvSpPr>
          <p:cNvPr id="351265"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spTree>
  </p:cSld>
  <p:clrMapOvr>
    <a:masterClrMapping/>
  </p:clrMapOvr>
  <p:transition advTm="82978"/>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356362" name="矩形 356361"/>
          <p:cNvSpPr/>
          <p:nvPr/>
        </p:nvSpPr>
        <p:spPr>
          <a:xfrm>
            <a:off x="3072130" y="1341755"/>
            <a:ext cx="7693660" cy="41148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60000"/>
              </a:lnSpc>
              <a:buNone/>
            </a:pPr>
            <a:r>
              <a:rPr lang="zh-CN" altLang="en-US" sz="2400" dirty="0">
                <a:solidFill>
                  <a:schemeClr val="tx1"/>
                </a:solidFill>
                <a:latin typeface="Times New Roman" panose="02020603050405020304" pitchFamily="18" charset="0"/>
                <a:ea typeface="楷体_GB2312" pitchFamily="49" charset="-122"/>
              </a:rPr>
              <a:t>一、脐带先露和脐带脱垂</a:t>
            </a:r>
          </a:p>
          <a:p>
            <a:pPr lvl="0">
              <a:lnSpc>
                <a:spcPct val="130000"/>
              </a:lnSpc>
              <a:buNone/>
            </a:pPr>
            <a:r>
              <a:rPr lang="en-US" altLang="zh-CN" sz="2000">
                <a:solidFill>
                  <a:schemeClr val="tx1"/>
                </a:solidFill>
                <a:latin typeface="楷体_GB2312" pitchFamily="49" charset="-122"/>
                <a:ea typeface="楷体_GB2312" pitchFamily="49" charset="-122"/>
              </a:rPr>
              <a:t>  1.</a:t>
            </a:r>
            <a:r>
              <a:rPr lang="zh-CN" altLang="en-US" sz="2000" dirty="0">
                <a:solidFill>
                  <a:schemeClr val="tx1"/>
                </a:solidFill>
                <a:latin typeface="楷体_GB2312" pitchFamily="49" charset="-122"/>
                <a:ea typeface="楷体_GB2312" pitchFamily="49" charset="-122"/>
              </a:rPr>
              <a:t>脐带先露</a:t>
            </a:r>
            <a:r>
              <a:rPr lang="en-US" altLang="zh-CN" sz="2000">
                <a:solidFill>
                  <a:schemeClr val="tx1"/>
                </a:solidFill>
                <a:latin typeface="楷体_GB2312" pitchFamily="49" charset="-122"/>
                <a:ea typeface="楷体_GB2312" pitchFamily="49" charset="-122"/>
              </a:rPr>
              <a:t>(presentation of umbilical cord)</a:t>
            </a:r>
            <a:r>
              <a:rPr lang="zh-CN" altLang="en-US" sz="2000" dirty="0">
                <a:solidFill>
                  <a:schemeClr val="tx1"/>
                </a:solidFill>
                <a:latin typeface="楷体_GB2312" pitchFamily="49" charset="-122"/>
                <a:ea typeface="楷体_GB2312" pitchFamily="49" charset="-122"/>
              </a:rPr>
              <a:t>：胎膜未破时脐带位于胎先露部前方或一侧，也称隐性脐带脱垂。</a:t>
            </a:r>
          </a:p>
          <a:p>
            <a:pPr lvl="0">
              <a:lnSpc>
                <a:spcPct val="130000"/>
              </a:lnSpc>
              <a:buNone/>
            </a:pPr>
            <a:r>
              <a:rPr lang="en-US" altLang="zh-CN" sz="2000">
                <a:solidFill>
                  <a:schemeClr val="tx1"/>
                </a:solidFill>
                <a:latin typeface="楷体_GB2312" pitchFamily="49" charset="-122"/>
                <a:ea typeface="楷体_GB2312" pitchFamily="49" charset="-122"/>
              </a:rPr>
              <a:t>  2.</a:t>
            </a:r>
            <a:r>
              <a:rPr lang="zh-CN" altLang="en-US" sz="2000" dirty="0">
                <a:solidFill>
                  <a:schemeClr val="tx1"/>
                </a:solidFill>
                <a:latin typeface="楷体_GB2312" pitchFamily="49" charset="-122"/>
                <a:ea typeface="楷体_GB2312" pitchFamily="49" charset="-122"/>
              </a:rPr>
              <a:t>脐带脱垂</a:t>
            </a:r>
            <a:r>
              <a:rPr lang="en-US" altLang="zh-CN" sz="2000">
                <a:solidFill>
                  <a:schemeClr val="tx1"/>
                </a:solidFill>
                <a:latin typeface="楷体_GB2312" pitchFamily="49" charset="-122"/>
                <a:ea typeface="楷体_GB2312" pitchFamily="49" charset="-122"/>
              </a:rPr>
              <a:t>(</a:t>
            </a:r>
            <a:r>
              <a:rPr lang="en-US" altLang="zh-CN" sz="2000" err="1">
                <a:solidFill>
                  <a:schemeClr val="tx1"/>
                </a:solidFill>
                <a:latin typeface="楷体_GB2312" pitchFamily="49" charset="-122"/>
                <a:ea typeface="楷体_GB2312" pitchFamily="49" charset="-122"/>
              </a:rPr>
              <a:t>prolapse</a:t>
            </a:r>
            <a:r>
              <a:rPr lang="en-US" altLang="zh-CN" sz="2000">
                <a:solidFill>
                  <a:schemeClr val="tx1"/>
                </a:solidFill>
                <a:latin typeface="楷体_GB2312" pitchFamily="49" charset="-122"/>
                <a:ea typeface="楷体_GB2312" pitchFamily="49" charset="-122"/>
              </a:rPr>
              <a:t> of umbilical cord)</a:t>
            </a:r>
            <a:r>
              <a:rPr lang="zh-CN" altLang="en-US" sz="2000" dirty="0">
                <a:solidFill>
                  <a:schemeClr val="tx1"/>
                </a:solidFill>
                <a:latin typeface="楷体_GB2312" pitchFamily="49" charset="-122"/>
                <a:ea typeface="楷体_GB2312" pitchFamily="49" charset="-122"/>
              </a:rPr>
              <a:t>：胎膜破裂后，脐带脱出于宫颈口外，降至阴道甚至外阴。</a:t>
            </a:r>
            <a:endParaRPr lang="en-US" altLang="zh-CN" sz="2000">
              <a:solidFill>
                <a:schemeClr val="tx1"/>
              </a:solidFill>
              <a:latin typeface="楷体_GB2312" pitchFamily="49" charset="-122"/>
              <a:ea typeface="楷体_GB2312" pitchFamily="49" charset="-122"/>
            </a:endParaRPr>
          </a:p>
        </p:txBody>
      </p:sp>
      <p:grpSp>
        <p:nvGrpSpPr>
          <p:cNvPr id="356376" name="组合 356375"/>
          <p:cNvGrpSpPr/>
          <p:nvPr/>
        </p:nvGrpSpPr>
        <p:grpSpPr>
          <a:xfrm>
            <a:off x="2566988" y="0"/>
            <a:ext cx="3673475" cy="735013"/>
            <a:chOff x="288" y="81"/>
            <a:chExt cx="1957" cy="463"/>
          </a:xfrm>
        </p:grpSpPr>
        <p:sp>
          <p:nvSpPr>
            <p:cNvPr id="356377" name="圆角矩形 356376">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56378" name="圆角矩形 356377"/>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56379" name="任意多边形 356378"/>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56380" name="文本框 356379"/>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35638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5638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56385"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56388" name="流程图: 终止 6">
            <a:hlinkClick r:id="" action="ppaction://noaction"/>
          </p:cNvPr>
          <p:cNvSpPr/>
          <p:nvPr/>
        </p:nvSpPr>
        <p:spPr>
          <a:xfrm>
            <a:off x="1631950" y="1989138"/>
            <a:ext cx="928688"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356390" name="流程图: 终止 34">
            <a:hlinkClick r:id="" action="ppaction://noaction"/>
          </p:cNvPr>
          <p:cNvSpPr/>
          <p:nvPr/>
        </p:nvSpPr>
        <p:spPr>
          <a:xfrm>
            <a:off x="1638300" y="3284538"/>
            <a:ext cx="928688"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
        <p:nvSpPr>
          <p:cNvPr id="356392"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pic>
        <p:nvPicPr>
          <p:cNvPr id="356393" name="图片 356392" descr="脐带脱垂图片"/>
          <p:cNvPicPr>
            <a:picLocks noChangeAspect="1"/>
          </p:cNvPicPr>
          <p:nvPr/>
        </p:nvPicPr>
        <p:blipFill>
          <a:blip r:embed="rId4"/>
          <a:stretch>
            <a:fillRect/>
          </a:stretch>
        </p:blipFill>
        <p:spPr>
          <a:xfrm>
            <a:off x="4475163" y="3927475"/>
            <a:ext cx="3810000" cy="2400300"/>
          </a:xfrm>
          <a:prstGeom prst="rect">
            <a:avLst/>
          </a:prstGeom>
          <a:noFill/>
          <a:ln w="9525">
            <a:noFill/>
          </a:ln>
        </p:spPr>
      </p:pic>
    </p:spTree>
  </p:cSld>
  <p:clrMapOvr>
    <a:masterClrMapping/>
  </p:clrMapOvr>
  <p:transition advTm="5095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5971540" y="1412875"/>
            <a:ext cx="5596890" cy="2946400"/>
          </a:xfrm>
        </p:spPr>
        <p:txBody>
          <a:bodyPr/>
          <a:lstStyle/>
          <a:p>
            <a:endParaRPr lang="zh-CN" altLang="en-US"/>
          </a:p>
        </p:txBody>
      </p:sp>
      <p:sp>
        <p:nvSpPr>
          <p:cNvPr id="879622" name="矩形 879621"/>
          <p:cNvSpPr/>
          <p:nvPr/>
        </p:nvSpPr>
        <p:spPr>
          <a:xfrm>
            <a:off x="3000375" y="828675"/>
            <a:ext cx="7787005" cy="41148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50000"/>
              </a:lnSpc>
              <a:buNone/>
            </a:pPr>
            <a:endParaRPr lang="en-US" altLang="zh-CN" sz="2400">
              <a:solidFill>
                <a:schemeClr val="tx1"/>
              </a:solidFill>
              <a:latin typeface="楷体_GB2312" pitchFamily="49" charset="-122"/>
              <a:ea typeface="楷体_GB2312" pitchFamily="49" charset="-122"/>
            </a:endParaRPr>
          </a:p>
          <a:p>
            <a:pPr lvl="0">
              <a:lnSpc>
                <a:spcPct val="150000"/>
              </a:lnSpc>
              <a:buClr>
                <a:schemeClr val="tx1"/>
              </a:buClr>
            </a:pPr>
            <a:r>
              <a:rPr lang="zh-CN" altLang="en-US" sz="2400" dirty="0">
                <a:solidFill>
                  <a:schemeClr val="tx1"/>
                </a:solidFill>
                <a:latin typeface="楷体_GB2312" pitchFamily="49" charset="-122"/>
                <a:ea typeface="楷体_GB2312" pitchFamily="49" charset="-122"/>
              </a:rPr>
              <a:t>胎膜破裂发生在临产前称胎膜早破</a:t>
            </a:r>
            <a:r>
              <a:rPr lang="en-US" altLang="zh-CN" sz="2400">
                <a:solidFill>
                  <a:schemeClr val="tx1"/>
                </a:solidFill>
                <a:latin typeface="楷体_GB2312" pitchFamily="49" charset="-122"/>
                <a:ea typeface="楷体_GB2312" pitchFamily="49" charset="-122"/>
              </a:rPr>
              <a:t>(PROM);</a:t>
            </a:r>
            <a:endParaRPr lang="zh-CN" altLang="en-US" sz="2400" dirty="0">
              <a:solidFill>
                <a:schemeClr val="tx1"/>
              </a:solidFill>
              <a:latin typeface="楷体_GB2312" pitchFamily="49" charset="-122"/>
              <a:ea typeface="楷体_GB2312" pitchFamily="49" charset="-122"/>
            </a:endParaRPr>
          </a:p>
          <a:p>
            <a:pPr lvl="0">
              <a:lnSpc>
                <a:spcPct val="150000"/>
              </a:lnSpc>
              <a:buClr>
                <a:schemeClr val="tx1"/>
              </a:buClr>
            </a:pPr>
            <a:r>
              <a:rPr lang="zh-CN" altLang="en-US" sz="2400" dirty="0">
                <a:solidFill>
                  <a:schemeClr val="tx1"/>
                </a:solidFill>
                <a:latin typeface="楷体_GB2312" pitchFamily="49" charset="-122"/>
                <a:ea typeface="楷体_GB2312" pitchFamily="49" charset="-122"/>
              </a:rPr>
              <a:t>足月胎膜早破</a:t>
            </a:r>
            <a:r>
              <a:rPr lang="en-US" altLang="zh-CN" sz="2400">
                <a:solidFill>
                  <a:schemeClr val="tx1"/>
                </a:solidFill>
                <a:latin typeface="楷体_GB2312" pitchFamily="49" charset="-122"/>
                <a:ea typeface="楷体_GB2312" pitchFamily="49" charset="-122"/>
              </a:rPr>
              <a:t>(PROM of term)</a:t>
            </a:r>
            <a:r>
              <a:rPr lang="zh-CN" altLang="en-US" sz="2400" dirty="0">
                <a:solidFill>
                  <a:schemeClr val="tx1"/>
                </a:solidFill>
                <a:latin typeface="楷体_GB2312" pitchFamily="49" charset="-122"/>
                <a:ea typeface="楷体_GB2312" pitchFamily="49" charset="-122"/>
              </a:rPr>
              <a:t>：发生在妊娠满</a:t>
            </a:r>
            <a:r>
              <a:rPr lang="en-US" altLang="zh-CN" sz="2400">
                <a:solidFill>
                  <a:schemeClr val="tx1"/>
                </a:solidFill>
                <a:latin typeface="楷体_GB2312" pitchFamily="49" charset="-122"/>
                <a:ea typeface="楷体_GB2312" pitchFamily="49" charset="-122"/>
              </a:rPr>
              <a:t>37</a:t>
            </a:r>
            <a:r>
              <a:rPr lang="zh-CN" altLang="en-US" sz="2400" dirty="0">
                <a:solidFill>
                  <a:schemeClr val="tx1"/>
                </a:solidFill>
                <a:latin typeface="楷体_GB2312" pitchFamily="49" charset="-122"/>
                <a:ea typeface="楷体_GB2312" pitchFamily="49" charset="-122"/>
              </a:rPr>
              <a:t>周后，占分娩总数的</a:t>
            </a:r>
            <a:r>
              <a:rPr lang="en-US" altLang="zh-CN" sz="2400">
                <a:solidFill>
                  <a:schemeClr val="tx1"/>
                </a:solidFill>
                <a:latin typeface="楷体_GB2312" pitchFamily="49" charset="-122"/>
                <a:ea typeface="楷体_GB2312" pitchFamily="49" charset="-122"/>
              </a:rPr>
              <a:t>10%;</a:t>
            </a:r>
            <a:endParaRPr lang="zh-CN" altLang="en-US" sz="2400" dirty="0">
              <a:solidFill>
                <a:schemeClr val="tx1"/>
              </a:solidFill>
              <a:latin typeface="楷体_GB2312" pitchFamily="49" charset="-122"/>
              <a:ea typeface="楷体_GB2312" pitchFamily="49" charset="-122"/>
            </a:endParaRPr>
          </a:p>
          <a:p>
            <a:pPr lvl="0">
              <a:lnSpc>
                <a:spcPct val="150000"/>
              </a:lnSpc>
              <a:buClr>
                <a:schemeClr val="tx1"/>
              </a:buClr>
            </a:pPr>
            <a:r>
              <a:rPr lang="zh-CN" altLang="en-US" sz="2400" dirty="0">
                <a:solidFill>
                  <a:schemeClr val="tx1"/>
                </a:solidFill>
                <a:latin typeface="楷体_GB2312" pitchFamily="49" charset="-122"/>
                <a:ea typeface="楷体_GB2312" pitchFamily="49" charset="-122"/>
              </a:rPr>
              <a:t>足月前胎膜早破（</a:t>
            </a:r>
            <a:r>
              <a:rPr lang="en-US" altLang="zh-CN" sz="2400">
                <a:solidFill>
                  <a:schemeClr val="tx1"/>
                </a:solidFill>
                <a:latin typeface="楷体_GB2312" pitchFamily="49" charset="-122"/>
                <a:ea typeface="楷体_GB2312" pitchFamily="49" charset="-122"/>
              </a:rPr>
              <a:t>preterm PROM, PPROM</a:t>
            </a:r>
            <a:r>
              <a:rPr lang="zh-CN" altLang="en-US" sz="2400" dirty="0">
                <a:solidFill>
                  <a:schemeClr val="tx1"/>
                </a:solidFill>
                <a:latin typeface="楷体_GB2312" pitchFamily="49" charset="-122"/>
                <a:ea typeface="楷体_GB2312" pitchFamily="49" charset="-122"/>
              </a:rPr>
              <a:t>）：发生在妊娠不满</a:t>
            </a:r>
            <a:r>
              <a:rPr lang="en-US" altLang="zh-CN" sz="2400">
                <a:solidFill>
                  <a:schemeClr val="tx1"/>
                </a:solidFill>
                <a:latin typeface="楷体_GB2312" pitchFamily="49" charset="-122"/>
                <a:ea typeface="楷体_GB2312" pitchFamily="49" charset="-122"/>
              </a:rPr>
              <a:t>37</a:t>
            </a:r>
            <a:r>
              <a:rPr lang="zh-CN" altLang="en-US" sz="2400" dirty="0">
                <a:solidFill>
                  <a:schemeClr val="tx1"/>
                </a:solidFill>
                <a:latin typeface="楷体_GB2312" pitchFamily="49" charset="-122"/>
                <a:ea typeface="楷体_GB2312" pitchFamily="49" charset="-122"/>
              </a:rPr>
              <a:t>周者，发生率为</a:t>
            </a:r>
            <a:r>
              <a:rPr lang="en-US" altLang="zh-CN" sz="2400">
                <a:solidFill>
                  <a:schemeClr val="tx1"/>
                </a:solidFill>
                <a:latin typeface="楷体_GB2312" pitchFamily="49" charset="-122"/>
                <a:ea typeface="楷体_GB2312" pitchFamily="49" charset="-122"/>
              </a:rPr>
              <a:t>2.0%</a:t>
            </a:r>
            <a:r>
              <a:rPr lang="zh-CN" altLang="en-US" sz="2400" dirty="0">
                <a:solidFill>
                  <a:schemeClr val="tx1"/>
                </a:solidFill>
                <a:latin typeface="楷体_GB2312" pitchFamily="49" charset="-122"/>
                <a:ea typeface="楷体_GB2312" pitchFamily="49" charset="-122"/>
              </a:rPr>
              <a:t>～</a:t>
            </a:r>
            <a:r>
              <a:rPr lang="en-US" altLang="zh-CN" sz="2400">
                <a:solidFill>
                  <a:schemeClr val="tx1"/>
                </a:solidFill>
                <a:latin typeface="楷体_GB2312" pitchFamily="49" charset="-122"/>
                <a:ea typeface="楷体_GB2312" pitchFamily="49" charset="-122"/>
              </a:rPr>
              <a:t>3.5%</a:t>
            </a:r>
            <a:r>
              <a:rPr lang="zh-CN" altLang="en-US" sz="2400" dirty="0">
                <a:solidFill>
                  <a:schemeClr val="tx1"/>
                </a:solidFill>
                <a:latin typeface="楷体_GB2312" pitchFamily="49" charset="-122"/>
                <a:ea typeface="楷体_GB2312" pitchFamily="49" charset="-122"/>
              </a:rPr>
              <a:t>；</a:t>
            </a:r>
          </a:p>
          <a:p>
            <a:pPr lvl="0">
              <a:lnSpc>
                <a:spcPct val="150000"/>
              </a:lnSpc>
              <a:buClr>
                <a:schemeClr val="tx1"/>
              </a:buClr>
            </a:pPr>
            <a:r>
              <a:rPr lang="zh-CN" altLang="en-US" sz="2400" dirty="0">
                <a:solidFill>
                  <a:schemeClr val="tx1"/>
                </a:solidFill>
                <a:latin typeface="楷体_GB2312" pitchFamily="49" charset="-122"/>
                <a:ea typeface="楷体_GB2312" pitchFamily="49" charset="-122"/>
              </a:rPr>
              <a:t>胎膜早破的妊娠结局与破膜时孕周有关。孕周越小，围生儿预后越差，常引起早产及母婴感染。</a:t>
            </a:r>
          </a:p>
        </p:txBody>
      </p:sp>
      <p:sp>
        <p:nvSpPr>
          <p:cNvPr id="8" name="TextBox 37"/>
          <p:cNvSpPr txBox="1"/>
          <p:nvPr/>
        </p:nvSpPr>
        <p:spPr>
          <a:xfrm>
            <a:off x="139700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37010" name="TextBox 39">
            <a:hlinkClick r:id="rId2" action="ppaction://hlinksldjump"/>
          </p:cNvPr>
          <p:cNvSpPr txBox="1"/>
          <p:nvPr/>
        </p:nvSpPr>
        <p:spPr>
          <a:xfrm>
            <a:off x="1625600" y="6254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937011" name="流程图: 终止 6">
            <a:hlinkClick r:id="" action="ppaction://noaction"/>
          </p:cNvPr>
          <p:cNvSpPr/>
          <p:nvPr/>
        </p:nvSpPr>
        <p:spPr>
          <a:xfrm>
            <a:off x="1379538" y="1341438"/>
            <a:ext cx="792162" cy="638175"/>
          </a:xfrm>
          <a:prstGeom prst="flowChartTerminator">
            <a:avLst/>
          </a:prstGeom>
          <a:solidFill>
            <a:srgbClr val="3313F5"/>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937012" name="流程图: 终止 34">
            <a:hlinkClick r:id="" action="ppaction://noaction"/>
          </p:cNvPr>
          <p:cNvSpPr/>
          <p:nvPr/>
        </p:nvSpPr>
        <p:spPr>
          <a:xfrm>
            <a:off x="1379538" y="2133600"/>
            <a:ext cx="792162" cy="642938"/>
          </a:xfrm>
          <a:prstGeom prst="flowChartTerminator">
            <a:avLst/>
          </a:prstGeom>
          <a:solidFill>
            <a:srgbClr val="FF8D4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937013" name="流程图: 终止 36">
            <a:hlinkClick r:id="" action="ppaction://noaction"/>
          </p:cNvPr>
          <p:cNvSpPr/>
          <p:nvPr/>
        </p:nvSpPr>
        <p:spPr>
          <a:xfrm>
            <a:off x="1413193" y="383952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937014" name="流程图: 终止 36">
            <a:hlinkClick r:id="" action="ppaction://noaction"/>
          </p:cNvPr>
          <p:cNvSpPr/>
          <p:nvPr/>
        </p:nvSpPr>
        <p:spPr>
          <a:xfrm>
            <a:off x="1413193" y="544607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937015" name="组合 937014"/>
          <p:cNvGrpSpPr/>
          <p:nvPr/>
        </p:nvGrpSpPr>
        <p:grpSpPr>
          <a:xfrm>
            <a:off x="1387793" y="2979738"/>
            <a:ext cx="863600" cy="706438"/>
            <a:chOff x="113" y="2024"/>
            <a:chExt cx="544" cy="445"/>
          </a:xfrm>
        </p:grpSpPr>
        <p:sp>
          <p:nvSpPr>
            <p:cNvPr id="937016" name="流程图: 终止 35">
              <a:hlinkClick r:id="rId3"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937017" name="文本框 937016">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937018" name="流程图: 终止 36">
            <a:hlinkClick r:id="" action="ppaction://noaction"/>
          </p:cNvPr>
          <p:cNvSpPr/>
          <p:nvPr/>
        </p:nvSpPr>
        <p:spPr>
          <a:xfrm>
            <a:off x="1413193" y="463677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grpSp>
        <p:nvGrpSpPr>
          <p:cNvPr id="328723" name="组合 328722"/>
          <p:cNvGrpSpPr/>
          <p:nvPr/>
        </p:nvGrpSpPr>
        <p:grpSpPr>
          <a:xfrm>
            <a:off x="2566988" y="0"/>
            <a:ext cx="3673475" cy="735013"/>
            <a:chOff x="288" y="81"/>
            <a:chExt cx="1957" cy="463"/>
          </a:xfrm>
        </p:grpSpPr>
        <p:sp>
          <p:nvSpPr>
            <p:cNvPr id="328724" name="圆角矩形 328723">
              <a:hlinkClick r:id="rId3"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28725" name="圆角矩形 328724"/>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28726" name="任意多边形 328725"/>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28727" name="文本框 328726"/>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Tree>
  </p:cSld>
  <p:clrMapOvr>
    <a:masterClrMapping/>
  </p:clrMapOvr>
  <p:transition advTm="29013"/>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884739" name="矩形 884738"/>
          <p:cNvSpPr/>
          <p:nvPr/>
        </p:nvSpPr>
        <p:spPr>
          <a:xfrm>
            <a:off x="3216275" y="1619250"/>
            <a:ext cx="8265795" cy="41148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60000"/>
              </a:lnSpc>
              <a:buNone/>
            </a:pPr>
            <a:r>
              <a:rPr lang="zh-CN" altLang="en-US" sz="2400" dirty="0">
                <a:solidFill>
                  <a:schemeClr val="tx1"/>
                </a:solidFill>
                <a:latin typeface="楷体_GB2312" pitchFamily="49" charset="-122"/>
                <a:ea typeface="楷体_GB2312" pitchFamily="49" charset="-122"/>
              </a:rPr>
              <a:t>一、脐带先露和脐带脱垂</a:t>
            </a:r>
          </a:p>
          <a:p>
            <a:pPr lvl="0">
              <a:lnSpc>
                <a:spcPct val="160000"/>
              </a:lnSpc>
              <a:buNone/>
            </a:pPr>
            <a:r>
              <a:rPr lang="zh-CN" altLang="en-US" sz="2000" dirty="0">
                <a:solidFill>
                  <a:schemeClr val="tx1"/>
                </a:solidFill>
                <a:latin typeface="楷体_GB2312" pitchFamily="49" charset="-122"/>
                <a:ea typeface="楷体_GB2312" pitchFamily="49" charset="-122"/>
              </a:rPr>
              <a:t>   脐带脱垂容易发生在胎先露部不能衔接时，常见原因有：</a:t>
            </a:r>
          </a:p>
          <a:p>
            <a:pPr lvl="0">
              <a:lnSpc>
                <a:spcPct val="130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1</a:t>
            </a:r>
            <a:r>
              <a:rPr lang="zh-CN" altLang="en-US" sz="2000" dirty="0">
                <a:solidFill>
                  <a:schemeClr val="tx1"/>
                </a:solidFill>
                <a:latin typeface="楷体_GB2312" pitchFamily="49" charset="-122"/>
                <a:ea typeface="楷体_GB2312" pitchFamily="49" charset="-122"/>
              </a:rPr>
              <a:t>）胎位异常，因胎先露部与骨盆入口之间有间隙使脐带滑落，多见于足先露或肩先露。</a:t>
            </a:r>
          </a:p>
          <a:p>
            <a:pPr lvl="0">
              <a:lnSpc>
                <a:spcPct val="130000"/>
              </a:lnSpc>
              <a:buNone/>
            </a:pP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2</a:t>
            </a:r>
            <a:r>
              <a:rPr lang="zh-CN" altLang="en-US" sz="2000" dirty="0">
                <a:solidFill>
                  <a:schemeClr val="tx1"/>
                </a:solidFill>
                <a:latin typeface="楷体_GB2312" pitchFamily="49" charset="-122"/>
                <a:ea typeface="楷体_GB2312" pitchFamily="49" charset="-122"/>
              </a:rPr>
              <a:t>）胎头高浮或头盆不称，使胎头与骨盆入口间存在较大间隙。</a:t>
            </a:r>
          </a:p>
          <a:p>
            <a:pPr lvl="0">
              <a:lnSpc>
                <a:spcPct val="160000"/>
              </a:lnSpc>
              <a:buNone/>
            </a:pPr>
            <a:r>
              <a:rPr lang="zh-CN" altLang="en-US" sz="2000" dirty="0">
                <a:solidFill>
                  <a:schemeClr val="tx1"/>
                </a:solidFill>
                <a:latin typeface="楷体_GB2312" pitchFamily="49" charset="-122"/>
                <a:ea typeface="楷体_GB2312" pitchFamily="49" charset="-122"/>
                <a:sym typeface="+mn-ea"/>
              </a:rPr>
              <a:t>   （</a:t>
            </a:r>
            <a:r>
              <a:rPr lang="en-US" altLang="zh-CN" sz="2000">
                <a:solidFill>
                  <a:schemeClr val="tx1"/>
                </a:solidFill>
                <a:latin typeface="楷体_GB2312" pitchFamily="49" charset="-122"/>
                <a:ea typeface="楷体_GB2312" pitchFamily="49" charset="-122"/>
                <a:sym typeface="+mn-ea"/>
              </a:rPr>
              <a:t>3</a:t>
            </a:r>
            <a:r>
              <a:rPr lang="zh-CN" altLang="en-US" sz="2000" dirty="0">
                <a:solidFill>
                  <a:schemeClr val="tx1"/>
                </a:solidFill>
                <a:latin typeface="楷体_GB2312" pitchFamily="49" charset="-122"/>
                <a:ea typeface="楷体_GB2312" pitchFamily="49" charset="-122"/>
                <a:sym typeface="+mn-ea"/>
              </a:rPr>
              <a:t>）早产胎儿偏小或多胎妊娠第二胎儿娩出前。</a:t>
            </a:r>
            <a:endParaRPr lang="zh-CN" altLang="en-US" sz="2000" dirty="0">
              <a:solidFill>
                <a:schemeClr val="tx1"/>
              </a:solidFill>
              <a:latin typeface="楷体_GB2312" pitchFamily="49" charset="-122"/>
              <a:ea typeface="楷体_GB2312" pitchFamily="49" charset="-122"/>
            </a:endParaRPr>
          </a:p>
          <a:p>
            <a:pPr lvl="0">
              <a:lnSpc>
                <a:spcPct val="130000"/>
              </a:lnSpc>
              <a:buNone/>
            </a:pPr>
            <a:r>
              <a:rPr lang="zh-CN" altLang="en-US" sz="2000" dirty="0">
                <a:solidFill>
                  <a:schemeClr val="tx1"/>
                </a:solidFill>
                <a:latin typeface="楷体_GB2312" pitchFamily="49" charset="-122"/>
                <a:ea typeface="楷体_GB2312" pitchFamily="49" charset="-122"/>
                <a:sym typeface="+mn-ea"/>
              </a:rPr>
              <a:t>   （</a:t>
            </a:r>
            <a:r>
              <a:rPr lang="en-US" altLang="zh-CN" sz="2000">
                <a:solidFill>
                  <a:schemeClr val="tx1"/>
                </a:solidFill>
                <a:latin typeface="楷体_GB2312" pitchFamily="49" charset="-122"/>
                <a:ea typeface="楷体_GB2312" pitchFamily="49" charset="-122"/>
                <a:sym typeface="+mn-ea"/>
              </a:rPr>
              <a:t>4</a:t>
            </a:r>
            <a:r>
              <a:rPr lang="zh-CN" altLang="en-US" sz="2000" dirty="0">
                <a:solidFill>
                  <a:schemeClr val="tx1"/>
                </a:solidFill>
                <a:latin typeface="楷体_GB2312" pitchFamily="49" charset="-122"/>
                <a:ea typeface="楷体_GB2312" pitchFamily="49" charset="-122"/>
                <a:sym typeface="+mn-ea"/>
              </a:rPr>
              <a:t>）羊水过多、羊膜腔内压力过高，破膜时脐带随羊水冲出。</a:t>
            </a:r>
            <a:endParaRPr lang="zh-CN" altLang="en-US" sz="2000" dirty="0">
              <a:solidFill>
                <a:schemeClr val="tx1"/>
              </a:solidFill>
              <a:latin typeface="楷体_GB2312" pitchFamily="49" charset="-122"/>
              <a:ea typeface="楷体_GB2312" pitchFamily="49" charset="-122"/>
            </a:endParaRPr>
          </a:p>
          <a:p>
            <a:pPr lvl="0">
              <a:lnSpc>
                <a:spcPct val="130000"/>
              </a:lnSpc>
              <a:buNone/>
            </a:pPr>
            <a:r>
              <a:rPr lang="zh-CN" altLang="en-US" sz="2000" dirty="0">
                <a:solidFill>
                  <a:schemeClr val="tx1"/>
                </a:solidFill>
                <a:latin typeface="楷体_GB2312" pitchFamily="49" charset="-122"/>
                <a:ea typeface="楷体_GB2312" pitchFamily="49" charset="-122"/>
                <a:sym typeface="+mn-ea"/>
              </a:rPr>
              <a:t>   （</a:t>
            </a:r>
            <a:r>
              <a:rPr lang="en-US" altLang="zh-CN" sz="2000">
                <a:solidFill>
                  <a:schemeClr val="tx1"/>
                </a:solidFill>
                <a:latin typeface="楷体_GB2312" pitchFamily="49" charset="-122"/>
                <a:ea typeface="楷体_GB2312" pitchFamily="49" charset="-122"/>
                <a:sym typeface="+mn-ea"/>
              </a:rPr>
              <a:t>5</a:t>
            </a:r>
            <a:r>
              <a:rPr lang="zh-CN" altLang="en-US" sz="2000" dirty="0">
                <a:solidFill>
                  <a:schemeClr val="tx1"/>
                </a:solidFill>
                <a:latin typeface="楷体_GB2312" pitchFamily="49" charset="-122"/>
                <a:ea typeface="楷体_GB2312" pitchFamily="49" charset="-122"/>
                <a:sym typeface="+mn-ea"/>
              </a:rPr>
              <a:t>）球拍状胎盘、低置胎盘。</a:t>
            </a:r>
            <a:endParaRPr lang="zh-CN" altLang="en-US" sz="2000" dirty="0">
              <a:solidFill>
                <a:schemeClr val="tx1"/>
              </a:solidFill>
              <a:latin typeface="楷体_GB2312" pitchFamily="49" charset="-122"/>
              <a:ea typeface="楷体_GB2312" pitchFamily="49" charset="-122"/>
            </a:endParaRPr>
          </a:p>
          <a:p>
            <a:pPr lvl="0">
              <a:lnSpc>
                <a:spcPct val="130000"/>
              </a:lnSpc>
              <a:buNone/>
            </a:pPr>
            <a:r>
              <a:rPr lang="zh-CN" altLang="en-US" sz="2000" dirty="0">
                <a:solidFill>
                  <a:schemeClr val="tx1"/>
                </a:solidFill>
                <a:latin typeface="楷体_GB2312" pitchFamily="49" charset="-122"/>
                <a:ea typeface="楷体_GB2312" pitchFamily="49" charset="-122"/>
                <a:sym typeface="+mn-ea"/>
              </a:rPr>
              <a:t>   （</a:t>
            </a:r>
            <a:r>
              <a:rPr lang="en-US" altLang="zh-CN" sz="2000">
                <a:solidFill>
                  <a:schemeClr val="tx1"/>
                </a:solidFill>
                <a:latin typeface="楷体_GB2312" pitchFamily="49" charset="-122"/>
                <a:ea typeface="楷体_GB2312" pitchFamily="49" charset="-122"/>
                <a:sym typeface="+mn-ea"/>
              </a:rPr>
              <a:t>6</a:t>
            </a:r>
            <a:r>
              <a:rPr lang="zh-CN" altLang="en-US" sz="2000" dirty="0">
                <a:solidFill>
                  <a:schemeClr val="tx1"/>
                </a:solidFill>
                <a:latin typeface="楷体_GB2312" pitchFamily="49" charset="-122"/>
                <a:ea typeface="楷体_GB2312" pitchFamily="49" charset="-122"/>
                <a:sym typeface="+mn-ea"/>
              </a:rPr>
              <a:t>）脐带过长。</a:t>
            </a:r>
            <a:endParaRPr lang="zh-CN" altLang="en-US" sz="2000" dirty="0">
              <a:solidFill>
                <a:schemeClr val="tx1"/>
              </a:solidFill>
              <a:latin typeface="楷体_GB2312" pitchFamily="49" charset="-122"/>
              <a:ea typeface="楷体_GB2312" pitchFamily="49" charset="-122"/>
            </a:endParaRPr>
          </a:p>
          <a:p>
            <a:pPr lvl="0">
              <a:lnSpc>
                <a:spcPct val="130000"/>
              </a:lnSpc>
              <a:buNone/>
            </a:pPr>
            <a:endParaRPr lang="zh-CN" altLang="en-US" sz="2000" dirty="0">
              <a:solidFill>
                <a:schemeClr val="tx1"/>
              </a:solidFill>
              <a:latin typeface="楷体_GB2312" pitchFamily="49" charset="-122"/>
              <a:ea typeface="楷体_GB2312" pitchFamily="49" charset="-122"/>
            </a:endParaRPr>
          </a:p>
        </p:txBody>
      </p:sp>
      <p:grpSp>
        <p:nvGrpSpPr>
          <p:cNvPr id="884740" name="组合 884739"/>
          <p:cNvGrpSpPr/>
          <p:nvPr/>
        </p:nvGrpSpPr>
        <p:grpSpPr>
          <a:xfrm>
            <a:off x="2566988" y="0"/>
            <a:ext cx="3673475" cy="735013"/>
            <a:chOff x="288" y="81"/>
            <a:chExt cx="1957" cy="463"/>
          </a:xfrm>
        </p:grpSpPr>
        <p:sp>
          <p:nvSpPr>
            <p:cNvPr id="884741" name="圆角矩形 88474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884742" name="圆角矩形 88474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884743" name="任意多边形 88474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884744" name="文本框 88474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88474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8474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884747"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884748" name="流程图: 终止 6">
            <a:hlinkClick r:id="" action="ppaction://noaction"/>
          </p:cNvPr>
          <p:cNvSpPr/>
          <p:nvPr/>
        </p:nvSpPr>
        <p:spPr>
          <a:xfrm>
            <a:off x="1631950" y="1989138"/>
            <a:ext cx="928688"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884749" name="流程图: 终止 34">
            <a:hlinkClick r:id="" action="ppaction://noaction"/>
          </p:cNvPr>
          <p:cNvSpPr/>
          <p:nvPr/>
        </p:nvSpPr>
        <p:spPr>
          <a:xfrm>
            <a:off x="1638300" y="3284538"/>
            <a:ext cx="928688"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
        <p:nvSpPr>
          <p:cNvPr id="884750"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spTree>
  </p:cSld>
  <p:clrMapOvr>
    <a:masterClrMapping/>
  </p:clrMapOvr>
  <p:transition advTm="74862"/>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266950" y="914083"/>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358410" name="矩形 358409"/>
          <p:cNvSpPr/>
          <p:nvPr/>
        </p:nvSpPr>
        <p:spPr>
          <a:xfrm>
            <a:off x="2855913" y="1484313"/>
            <a:ext cx="6948487" cy="1223962"/>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60000"/>
              </a:lnSpc>
              <a:buNone/>
            </a:pPr>
            <a:r>
              <a:rPr lang="zh-CN" altLang="en-US" sz="2400" dirty="0">
                <a:solidFill>
                  <a:schemeClr val="tx1"/>
                </a:solidFill>
                <a:latin typeface="楷体_GB2312" pitchFamily="49" charset="-122"/>
                <a:ea typeface="楷体_GB2312" pitchFamily="49" charset="-122"/>
              </a:rPr>
              <a:t>一、脐带先露和脐带脱垂</a:t>
            </a:r>
          </a:p>
          <a:p>
            <a:pPr lvl="0">
              <a:lnSpc>
                <a:spcPct val="160000"/>
              </a:lnSpc>
              <a:buNone/>
            </a:pPr>
            <a:r>
              <a:rPr lang="zh-CN" altLang="en-US" sz="2000" dirty="0">
                <a:solidFill>
                  <a:schemeClr val="tx1"/>
                </a:solidFill>
                <a:latin typeface="楷体_GB2312" pitchFamily="49" charset="-122"/>
                <a:ea typeface="楷体_GB2312" pitchFamily="49" charset="-122"/>
              </a:rPr>
              <a:t>     临床表现：</a:t>
            </a:r>
          </a:p>
        </p:txBody>
      </p:sp>
      <p:grpSp>
        <p:nvGrpSpPr>
          <p:cNvPr id="358424" name="组合 358423"/>
          <p:cNvGrpSpPr/>
          <p:nvPr/>
        </p:nvGrpSpPr>
        <p:grpSpPr>
          <a:xfrm>
            <a:off x="2566988" y="0"/>
            <a:ext cx="3673475" cy="735013"/>
            <a:chOff x="288" y="81"/>
            <a:chExt cx="1957" cy="463"/>
          </a:xfrm>
        </p:grpSpPr>
        <p:sp>
          <p:nvSpPr>
            <p:cNvPr id="358425" name="圆角矩形 358424">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58426" name="圆角矩形 358425"/>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58427" name="任意多边形 358426"/>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58428" name="文本框 358427"/>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35843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5843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58433"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58436" name="流程图: 终止 6">
            <a:hlinkClick r:id="" action="ppaction://noaction"/>
          </p:cNvPr>
          <p:cNvSpPr/>
          <p:nvPr/>
        </p:nvSpPr>
        <p:spPr>
          <a:xfrm>
            <a:off x="1631950" y="1989138"/>
            <a:ext cx="928688"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358438" name="流程图: 终止 34">
            <a:hlinkClick r:id="" action="ppaction://noaction"/>
          </p:cNvPr>
          <p:cNvSpPr/>
          <p:nvPr/>
        </p:nvSpPr>
        <p:spPr>
          <a:xfrm>
            <a:off x="1638300" y="3284538"/>
            <a:ext cx="928688"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
        <p:nvSpPr>
          <p:cNvPr id="358440"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sp>
        <p:nvSpPr>
          <p:cNvPr id="358441" name="矩形 358440"/>
          <p:cNvSpPr/>
          <p:nvPr/>
        </p:nvSpPr>
        <p:spPr>
          <a:xfrm>
            <a:off x="3324225" y="2708275"/>
            <a:ext cx="6948488" cy="2663825"/>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如果脐带受压不严重，临床上无明显异常。</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若脐带受压可出现胎心率变快、变慢，胎儿循环受</a:t>
            </a:r>
          </a:p>
          <a:p>
            <a:pPr lvl="0">
              <a:lnSpc>
                <a:spcPct val="130000"/>
              </a:lnSpc>
              <a:buClr>
                <a:schemeClr val="tx1"/>
              </a:buClr>
              <a:buNone/>
            </a:pPr>
            <a:r>
              <a:rPr lang="zh-CN" altLang="en-US" sz="2000" dirty="0">
                <a:solidFill>
                  <a:schemeClr val="tx1"/>
                </a:solidFill>
                <a:latin typeface="楷体_GB2312" pitchFamily="49" charset="-122"/>
                <a:ea typeface="楷体_GB2312" pitchFamily="49" charset="-122"/>
              </a:rPr>
              <a:t>   阻时间过长（超过</a:t>
            </a:r>
            <a:r>
              <a:rPr lang="en-US" altLang="zh-CN" sz="2000">
                <a:solidFill>
                  <a:schemeClr val="tx1"/>
                </a:solidFill>
                <a:latin typeface="楷体_GB2312" pitchFamily="49" charset="-122"/>
                <a:ea typeface="楷体_GB2312" pitchFamily="49" charset="-122"/>
              </a:rPr>
              <a:t>7</a:t>
            </a:r>
            <a:r>
              <a:rPr lang="zh-CN" altLang="en-US" sz="2000" dirty="0">
                <a:solidFill>
                  <a:schemeClr val="tx1"/>
                </a:solidFill>
                <a:latin typeface="楷体_GB2312" pitchFamily="49" charset="-122"/>
                <a:ea typeface="楷体_GB2312" pitchFamily="49" charset="-122"/>
              </a:rPr>
              <a:t>～</a:t>
            </a:r>
            <a:r>
              <a:rPr lang="en-US" altLang="zh-CN" sz="2000">
                <a:solidFill>
                  <a:schemeClr val="tx1"/>
                </a:solidFill>
                <a:latin typeface="楷体_GB2312" pitchFamily="49" charset="-122"/>
                <a:ea typeface="楷体_GB2312" pitchFamily="49" charset="-122"/>
              </a:rPr>
              <a:t>8</a:t>
            </a:r>
            <a:r>
              <a:rPr lang="zh-CN" altLang="en-US" sz="2000" dirty="0">
                <a:solidFill>
                  <a:schemeClr val="tx1"/>
                </a:solidFill>
                <a:latin typeface="楷体_GB2312" pitchFamily="49" charset="-122"/>
                <a:ea typeface="楷体_GB2312" pitchFamily="49" charset="-122"/>
              </a:rPr>
              <a:t>分钟），可导致胎死宫内。</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阴道检查或肛门检查可在胎先露部前方触及有搏动 </a:t>
            </a:r>
          </a:p>
          <a:p>
            <a:pPr lvl="0">
              <a:lnSpc>
                <a:spcPct val="130000"/>
              </a:lnSpc>
              <a:buClr>
                <a:schemeClr val="tx1"/>
              </a:buClr>
              <a:buNone/>
            </a:pPr>
            <a:r>
              <a:rPr lang="zh-CN" altLang="en-US" sz="2000" dirty="0">
                <a:solidFill>
                  <a:schemeClr val="tx1"/>
                </a:solidFill>
                <a:latin typeface="楷体_GB2312" pitchFamily="49" charset="-122"/>
                <a:ea typeface="楷体_GB2312" pitchFamily="49" charset="-122"/>
              </a:rPr>
              <a:t>   的条索状物。</a:t>
            </a:r>
          </a:p>
          <a:p>
            <a:pPr lvl="0">
              <a:lnSpc>
                <a:spcPct val="130000"/>
              </a:lnSpc>
              <a:buClr>
                <a:schemeClr val="tx1"/>
              </a:buClr>
              <a:buChar char="•"/>
            </a:pPr>
            <a:r>
              <a:rPr lang="en-US" altLang="zh-CN" sz="2000">
                <a:solidFill>
                  <a:schemeClr val="tx1"/>
                </a:solidFill>
                <a:latin typeface="楷体_GB2312" pitchFamily="49" charset="-122"/>
                <a:ea typeface="楷体_GB2312" pitchFamily="49" charset="-122"/>
              </a:rPr>
              <a:t>B</a:t>
            </a:r>
            <a:r>
              <a:rPr lang="zh-CN" altLang="en-US" sz="2000" dirty="0">
                <a:solidFill>
                  <a:schemeClr val="tx1"/>
                </a:solidFill>
                <a:latin typeface="楷体_GB2312" pitchFamily="49" charset="-122"/>
                <a:ea typeface="楷体_GB2312" pitchFamily="49" charset="-122"/>
              </a:rPr>
              <a:t>型超声及彩色多谱勒超声检查有助于明确诊断。</a:t>
            </a:r>
          </a:p>
        </p:txBody>
      </p:sp>
    </p:spTree>
  </p:cSld>
  <p:clrMapOvr>
    <a:masterClrMapping/>
  </p:clrMapOvr>
  <p:transition advTm="47292"/>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05050" y="909638"/>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359434" name="矩形 359433"/>
          <p:cNvSpPr/>
          <p:nvPr/>
        </p:nvSpPr>
        <p:spPr>
          <a:xfrm>
            <a:off x="2927350" y="1628775"/>
            <a:ext cx="7056438" cy="1368425"/>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60000"/>
              </a:lnSpc>
              <a:buNone/>
            </a:pPr>
            <a:r>
              <a:rPr lang="zh-CN" altLang="en-US" sz="2400" dirty="0">
                <a:solidFill>
                  <a:schemeClr val="tx1"/>
                </a:solidFill>
                <a:latin typeface="楷体_GB2312" pitchFamily="49" charset="-122"/>
                <a:ea typeface="楷体_GB2312" pitchFamily="49" charset="-122"/>
              </a:rPr>
              <a:t>一、脐带先露和脐带脱垂</a:t>
            </a:r>
          </a:p>
          <a:p>
            <a:pPr lvl="0">
              <a:lnSpc>
                <a:spcPct val="160000"/>
              </a:lnSpc>
              <a:buNone/>
            </a:pPr>
            <a:r>
              <a:rPr lang="zh-CN" altLang="en-US" sz="2000" dirty="0">
                <a:solidFill>
                  <a:schemeClr val="tx1"/>
                </a:solidFill>
                <a:latin typeface="楷体_GB2312" pitchFamily="49" charset="-122"/>
                <a:ea typeface="楷体_GB2312" pitchFamily="49" charset="-122"/>
              </a:rPr>
              <a:t>     处理：</a:t>
            </a:r>
          </a:p>
        </p:txBody>
      </p:sp>
      <p:grpSp>
        <p:nvGrpSpPr>
          <p:cNvPr id="359448" name="组合 359447"/>
          <p:cNvGrpSpPr/>
          <p:nvPr/>
        </p:nvGrpSpPr>
        <p:grpSpPr>
          <a:xfrm>
            <a:off x="2566988" y="0"/>
            <a:ext cx="3673475" cy="735013"/>
            <a:chOff x="288" y="81"/>
            <a:chExt cx="1957" cy="463"/>
          </a:xfrm>
        </p:grpSpPr>
        <p:sp>
          <p:nvSpPr>
            <p:cNvPr id="359449" name="圆角矩形 359448">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59450" name="圆角矩形 359449"/>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59451" name="任意多边形 359450"/>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59452" name="文本框 359451"/>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359454"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5945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59457"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59460" name="流程图: 终止 6">
            <a:hlinkClick r:id="" action="ppaction://noaction"/>
          </p:cNvPr>
          <p:cNvSpPr/>
          <p:nvPr/>
        </p:nvSpPr>
        <p:spPr>
          <a:xfrm>
            <a:off x="1631950" y="1989138"/>
            <a:ext cx="928688"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359462" name="流程图: 终止 34">
            <a:hlinkClick r:id="" action="ppaction://noaction"/>
          </p:cNvPr>
          <p:cNvSpPr/>
          <p:nvPr/>
        </p:nvSpPr>
        <p:spPr>
          <a:xfrm>
            <a:off x="1638300" y="3284538"/>
            <a:ext cx="928688"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
        <p:nvSpPr>
          <p:cNvPr id="359464"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sp>
        <p:nvSpPr>
          <p:cNvPr id="359465" name="矩形 359464"/>
          <p:cNvSpPr/>
          <p:nvPr/>
        </p:nvSpPr>
        <p:spPr>
          <a:xfrm>
            <a:off x="3359150" y="2852738"/>
            <a:ext cx="7056438" cy="1944687"/>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确诊为脐带脱垂，应抬高臀部，将胎先露部上推，同时用宫缩抑制剂，以缓解脐带受压，严密监测胎心。</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若胎儿存活，宫口未开全，应尽快行剖宫产术。</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若宫口已开全，可行产钳助产。</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若胎心已消失，脐带搏动也消失则经阴道分娩。</a:t>
            </a:r>
          </a:p>
        </p:txBody>
      </p:sp>
    </p:spTree>
  </p:cSld>
  <p:clrMapOvr>
    <a:masterClrMapping/>
  </p:clrMapOvr>
  <p:transition advTm="140087"/>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631814" name="矩形 631813"/>
          <p:cNvSpPr/>
          <p:nvPr/>
        </p:nvSpPr>
        <p:spPr>
          <a:xfrm>
            <a:off x="3106738" y="3141663"/>
            <a:ext cx="7596187" cy="2519362"/>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脐带脱垂是一种严重威胁胎儿生命的并发症，须积极预防</a:t>
            </a:r>
            <a:r>
              <a:rPr lang="en-US" altLang="zh-CN" sz="2000">
                <a:solidFill>
                  <a:schemeClr val="tx1"/>
                </a:solidFill>
                <a:latin typeface="楷体_GB2312" pitchFamily="49" charset="-122"/>
                <a:ea typeface="楷体_GB2312" pitchFamily="49" charset="-122"/>
              </a:rPr>
              <a:t>;</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胎膜已破者应尽量减少走动；</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对有脐带脱垂危险因素者应减少不必要的肛查与阴道检查</a:t>
            </a:r>
            <a:r>
              <a:rPr lang="en-US" altLang="zh-CN" sz="2000">
                <a:solidFill>
                  <a:schemeClr val="tx1"/>
                </a:solidFill>
                <a:latin typeface="楷体_GB2312" pitchFamily="49" charset="-122"/>
                <a:ea typeface="楷体_GB2312" pitchFamily="49" charset="-122"/>
              </a:rPr>
              <a:t>;</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人工破膜应避免在宫缩时进行；</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对羊水偏多者宜采用高位破膜，使羊水缓慢流出。</a:t>
            </a:r>
          </a:p>
        </p:txBody>
      </p:sp>
      <p:grpSp>
        <p:nvGrpSpPr>
          <p:cNvPr id="631823" name="组合 631822"/>
          <p:cNvGrpSpPr/>
          <p:nvPr/>
        </p:nvGrpSpPr>
        <p:grpSpPr>
          <a:xfrm>
            <a:off x="2566988" y="0"/>
            <a:ext cx="3673475" cy="735013"/>
            <a:chOff x="288" y="81"/>
            <a:chExt cx="1957" cy="463"/>
          </a:xfrm>
        </p:grpSpPr>
        <p:sp>
          <p:nvSpPr>
            <p:cNvPr id="631824" name="圆角矩形 631823">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631825" name="圆角矩形 631824"/>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631826" name="任意多边形 631825"/>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631827" name="文本框 631826"/>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63183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3183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31838"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631841" name="流程图: 终止 6">
            <a:hlinkClick r:id="" action="ppaction://noaction"/>
          </p:cNvPr>
          <p:cNvSpPr/>
          <p:nvPr/>
        </p:nvSpPr>
        <p:spPr>
          <a:xfrm>
            <a:off x="1631950" y="1989138"/>
            <a:ext cx="928688"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631843" name="流程图: 终止 34">
            <a:hlinkClick r:id="" action="ppaction://noaction"/>
          </p:cNvPr>
          <p:cNvSpPr/>
          <p:nvPr/>
        </p:nvSpPr>
        <p:spPr>
          <a:xfrm>
            <a:off x="1638300" y="3284538"/>
            <a:ext cx="928688"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
        <p:nvSpPr>
          <p:cNvPr id="631844"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sp>
        <p:nvSpPr>
          <p:cNvPr id="631845" name="矩形 631844"/>
          <p:cNvSpPr/>
          <p:nvPr/>
        </p:nvSpPr>
        <p:spPr>
          <a:xfrm>
            <a:off x="2782888" y="1773238"/>
            <a:ext cx="7596187" cy="10795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60000"/>
              </a:lnSpc>
              <a:buNone/>
            </a:pPr>
            <a:r>
              <a:rPr lang="zh-CN" altLang="en-US" sz="2400" dirty="0">
                <a:solidFill>
                  <a:schemeClr val="tx1"/>
                </a:solidFill>
                <a:latin typeface="楷体_GB2312" pitchFamily="49" charset="-122"/>
                <a:ea typeface="楷体_GB2312" pitchFamily="49" charset="-122"/>
              </a:rPr>
              <a:t>一、脐带先露和脐带脱垂</a:t>
            </a:r>
          </a:p>
          <a:p>
            <a:pPr lvl="0">
              <a:lnSpc>
                <a:spcPct val="160000"/>
              </a:lnSpc>
              <a:buNone/>
            </a:pPr>
            <a:r>
              <a:rPr lang="zh-CN" altLang="en-US" sz="2400" dirty="0">
                <a:solidFill>
                  <a:schemeClr val="tx1"/>
                </a:solidFill>
                <a:latin typeface="楷体_GB2312" pitchFamily="49" charset="-122"/>
                <a:ea typeface="楷体_GB2312" pitchFamily="49" charset="-122"/>
              </a:rPr>
              <a:t>    </a:t>
            </a:r>
            <a:r>
              <a:rPr lang="zh-CN" altLang="en-US" sz="2000" dirty="0">
                <a:solidFill>
                  <a:schemeClr val="tx1"/>
                </a:solidFill>
                <a:latin typeface="楷体_GB2312" pitchFamily="49" charset="-122"/>
                <a:ea typeface="楷体_GB2312" pitchFamily="49" charset="-122"/>
              </a:rPr>
              <a:t>预防</a:t>
            </a:r>
          </a:p>
        </p:txBody>
      </p:sp>
    </p:spTree>
  </p:cSld>
  <p:clrMapOvr>
    <a:masterClrMapping/>
  </p:clrMapOvr>
  <p:transition advTm="12918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64423" y="914400"/>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355338" name="矩形 355337"/>
          <p:cNvSpPr/>
          <p:nvPr/>
        </p:nvSpPr>
        <p:spPr>
          <a:xfrm>
            <a:off x="3071813" y="1506855"/>
            <a:ext cx="6948487" cy="8636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60000"/>
              </a:lnSpc>
              <a:buNone/>
            </a:pPr>
            <a:r>
              <a:rPr lang="zh-CN" altLang="en-US" sz="2400" dirty="0">
                <a:solidFill>
                  <a:schemeClr val="tx1"/>
                </a:solidFill>
                <a:latin typeface="楷体_GB2312" pitchFamily="49" charset="-122"/>
                <a:ea typeface="楷体_GB2312" pitchFamily="49" charset="-122"/>
              </a:rPr>
              <a:t>二、脐带长度异常</a:t>
            </a:r>
          </a:p>
        </p:txBody>
      </p:sp>
      <p:grpSp>
        <p:nvGrpSpPr>
          <p:cNvPr id="355352" name="组合 355351"/>
          <p:cNvGrpSpPr/>
          <p:nvPr/>
        </p:nvGrpSpPr>
        <p:grpSpPr>
          <a:xfrm>
            <a:off x="2566988" y="0"/>
            <a:ext cx="3673475" cy="735013"/>
            <a:chOff x="288" y="81"/>
            <a:chExt cx="1957" cy="463"/>
          </a:xfrm>
        </p:grpSpPr>
        <p:sp>
          <p:nvSpPr>
            <p:cNvPr id="355353" name="圆角矩形 355352">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55354" name="圆角矩形 355353"/>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55355" name="任意多边形 355354"/>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55356" name="文本框 355355"/>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35535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5535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55361"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55364" name="流程图: 终止 6">
            <a:hlinkClick r:id="" action="ppaction://noaction"/>
          </p:cNvPr>
          <p:cNvSpPr/>
          <p:nvPr/>
        </p:nvSpPr>
        <p:spPr>
          <a:xfrm>
            <a:off x="1631950" y="1989138"/>
            <a:ext cx="928688"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355366" name="流程图: 终止 34">
            <a:hlinkClick r:id="" action="ppaction://noaction"/>
          </p:cNvPr>
          <p:cNvSpPr/>
          <p:nvPr/>
        </p:nvSpPr>
        <p:spPr>
          <a:xfrm>
            <a:off x="1638300" y="3284538"/>
            <a:ext cx="928688"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
        <p:nvSpPr>
          <p:cNvPr id="355367"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sp>
        <p:nvSpPr>
          <p:cNvPr id="355368" name="矩形 355367"/>
          <p:cNvSpPr/>
          <p:nvPr/>
        </p:nvSpPr>
        <p:spPr>
          <a:xfrm>
            <a:off x="3071813" y="2370138"/>
            <a:ext cx="6948487" cy="2016125"/>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60000"/>
              </a:lnSpc>
              <a:buClr>
                <a:schemeClr val="tx1"/>
              </a:buClr>
              <a:buChar char="•"/>
            </a:pPr>
            <a:r>
              <a:rPr lang="zh-CN" altLang="en-US" sz="2000" dirty="0">
                <a:solidFill>
                  <a:schemeClr val="tx1"/>
                </a:solidFill>
                <a:latin typeface="楷体_GB2312" pitchFamily="49" charset="-122"/>
                <a:ea typeface="楷体_GB2312" pitchFamily="49" charset="-122"/>
              </a:rPr>
              <a:t>大多数脐带长度为</a:t>
            </a:r>
            <a:r>
              <a:rPr lang="en-US" altLang="zh-CN" sz="2000">
                <a:solidFill>
                  <a:schemeClr val="tx1"/>
                </a:solidFill>
                <a:latin typeface="楷体_GB2312" pitchFamily="49" charset="-122"/>
                <a:ea typeface="楷体_GB2312" pitchFamily="49" charset="-122"/>
              </a:rPr>
              <a:t>30</a:t>
            </a:r>
            <a:r>
              <a:rPr lang="zh-CN" altLang="en-US" sz="2000" dirty="0">
                <a:solidFill>
                  <a:schemeClr val="tx1"/>
                </a:solidFill>
                <a:latin typeface="楷体_GB2312" pitchFamily="49" charset="-122"/>
                <a:ea typeface="楷体_GB2312" pitchFamily="49" charset="-122"/>
              </a:rPr>
              <a:t>～</a:t>
            </a:r>
            <a:r>
              <a:rPr lang="en-US" altLang="zh-CN" sz="2000">
                <a:solidFill>
                  <a:schemeClr val="tx1"/>
                </a:solidFill>
                <a:latin typeface="楷体_GB2312" pitchFamily="49" charset="-122"/>
                <a:ea typeface="楷体_GB2312" pitchFamily="49" charset="-122"/>
              </a:rPr>
              <a:t>70cm</a:t>
            </a:r>
            <a:r>
              <a:rPr lang="zh-CN" altLang="en-US" sz="2000" dirty="0">
                <a:solidFill>
                  <a:schemeClr val="tx1"/>
                </a:solidFill>
                <a:latin typeface="楷体_GB2312" pitchFamily="49" charset="-122"/>
                <a:ea typeface="楷体_GB2312" pitchFamily="49" charset="-122"/>
              </a:rPr>
              <a:t>，脐带过短或过长极少</a:t>
            </a:r>
            <a:r>
              <a:rPr lang="en-US" altLang="zh-CN" sz="2000">
                <a:solidFill>
                  <a:schemeClr val="tx1"/>
                </a:solidFill>
                <a:latin typeface="楷体_GB2312" pitchFamily="49" charset="-122"/>
                <a:ea typeface="楷体_GB2312" pitchFamily="49" charset="-122"/>
              </a:rPr>
              <a:t>;</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脐带短于</a:t>
            </a:r>
            <a:r>
              <a:rPr lang="en-US" altLang="zh-CN" sz="2000">
                <a:solidFill>
                  <a:schemeClr val="tx1"/>
                </a:solidFill>
                <a:latin typeface="楷体_GB2312" pitchFamily="49" charset="-122"/>
                <a:ea typeface="楷体_GB2312" pitchFamily="49" charset="-122"/>
              </a:rPr>
              <a:t>30cm</a:t>
            </a:r>
            <a:r>
              <a:rPr lang="zh-CN" altLang="en-US" sz="2000" dirty="0">
                <a:solidFill>
                  <a:schemeClr val="tx1"/>
                </a:solidFill>
                <a:latin typeface="楷体_GB2312" pitchFamily="49" charset="-122"/>
                <a:ea typeface="楷体_GB2312" pitchFamily="49" charset="-122"/>
              </a:rPr>
              <a:t>为脐带过短</a:t>
            </a:r>
            <a:r>
              <a:rPr lang="en-US" altLang="zh-CN" sz="2000">
                <a:solidFill>
                  <a:schemeClr val="tx1"/>
                </a:solidFill>
                <a:latin typeface="楷体_GB2312" pitchFamily="49" charset="-122"/>
                <a:ea typeface="楷体_GB2312" pitchFamily="49" charset="-122"/>
              </a:rPr>
              <a:t>;</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脐带长度超过</a:t>
            </a:r>
            <a:r>
              <a:rPr lang="en-US" altLang="zh-CN" sz="2000">
                <a:solidFill>
                  <a:schemeClr val="tx1"/>
                </a:solidFill>
                <a:latin typeface="楷体_GB2312" pitchFamily="49" charset="-122"/>
                <a:ea typeface="楷体_GB2312" pitchFamily="49" charset="-122"/>
              </a:rPr>
              <a:t>80cm</a:t>
            </a:r>
            <a:r>
              <a:rPr lang="zh-CN" altLang="en-US" sz="2000" dirty="0">
                <a:solidFill>
                  <a:schemeClr val="tx1"/>
                </a:solidFill>
                <a:latin typeface="楷体_GB2312" pitchFamily="49" charset="-122"/>
                <a:ea typeface="楷体_GB2312" pitchFamily="49" charset="-122"/>
              </a:rPr>
              <a:t>者，称脐带过长。</a:t>
            </a:r>
          </a:p>
        </p:txBody>
      </p:sp>
    </p:spTree>
  </p:cSld>
  <p:clrMapOvr>
    <a:masterClrMapping/>
  </p:clrMapOvr>
  <p:transition advTm="19195"/>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632838" name="矩形 632837"/>
          <p:cNvSpPr/>
          <p:nvPr/>
        </p:nvSpPr>
        <p:spPr>
          <a:xfrm>
            <a:off x="2748598" y="1330325"/>
            <a:ext cx="7200900" cy="1439863"/>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60000"/>
              </a:lnSpc>
              <a:buNone/>
            </a:pPr>
            <a:r>
              <a:rPr lang="zh-CN" altLang="en-US" sz="2400" dirty="0">
                <a:solidFill>
                  <a:schemeClr val="tx1"/>
                </a:solidFill>
                <a:latin typeface="楷体_GB2312" pitchFamily="49" charset="-122"/>
                <a:ea typeface="楷体_GB2312" pitchFamily="49" charset="-122"/>
              </a:rPr>
              <a:t>二、脐带长度异常</a:t>
            </a:r>
          </a:p>
          <a:p>
            <a:pPr lvl="0">
              <a:lnSpc>
                <a:spcPct val="160000"/>
              </a:lnSpc>
              <a:buClr>
                <a:schemeClr val="tx1"/>
              </a:buClr>
              <a:buNone/>
            </a:pPr>
            <a:r>
              <a:rPr lang="zh-CN" altLang="en-US" sz="2000" dirty="0">
                <a:solidFill>
                  <a:schemeClr val="tx1"/>
                </a:solidFill>
                <a:latin typeface="楷体_GB2312" pitchFamily="49" charset="-122"/>
                <a:ea typeface="楷体_GB2312" pitchFamily="49" charset="-122"/>
              </a:rPr>
              <a:t>     临床表现：</a:t>
            </a:r>
          </a:p>
        </p:txBody>
      </p:sp>
      <p:grpSp>
        <p:nvGrpSpPr>
          <p:cNvPr id="632847" name="组合 632846"/>
          <p:cNvGrpSpPr/>
          <p:nvPr/>
        </p:nvGrpSpPr>
        <p:grpSpPr>
          <a:xfrm>
            <a:off x="2608263" y="0"/>
            <a:ext cx="3673475" cy="735013"/>
            <a:chOff x="288" y="81"/>
            <a:chExt cx="1957" cy="463"/>
          </a:xfrm>
        </p:grpSpPr>
        <p:sp>
          <p:nvSpPr>
            <p:cNvPr id="632848" name="圆角矩形 632847">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632849" name="圆角矩形 632848"/>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632850" name="任意多边形 632849"/>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632851" name="文本框 632850"/>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63285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32854"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32856"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632859" name="流程图: 终止 6">
            <a:hlinkClick r:id="" action="ppaction://noaction"/>
          </p:cNvPr>
          <p:cNvSpPr/>
          <p:nvPr/>
        </p:nvSpPr>
        <p:spPr>
          <a:xfrm>
            <a:off x="1631950" y="1989138"/>
            <a:ext cx="928688"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632861" name="流程图: 终止 34">
            <a:hlinkClick r:id="" action="ppaction://noaction"/>
          </p:cNvPr>
          <p:cNvSpPr/>
          <p:nvPr/>
        </p:nvSpPr>
        <p:spPr>
          <a:xfrm>
            <a:off x="1638300" y="3284538"/>
            <a:ext cx="928688"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
        <p:nvSpPr>
          <p:cNvPr id="632862"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sp>
        <p:nvSpPr>
          <p:cNvPr id="632863" name="矩形 632862"/>
          <p:cNvSpPr/>
          <p:nvPr/>
        </p:nvSpPr>
        <p:spPr>
          <a:xfrm>
            <a:off x="3260090" y="2627630"/>
            <a:ext cx="7200900" cy="3221355"/>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脐带过短者于妊娠期间并无临床征象；</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临产后，由于胎先露部下降，脐带被拉紧使胎儿血循环受阻出现胎儿窘迫，甚至造成胎盘早剥。过短脐带可牵拉胎先露部，使其下降受阻，引起产程延长，尤其是第二产程。</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sym typeface="+mn-ea"/>
              </a:rPr>
              <a:t>临产后疑有脐带过短，应抬高床脚改变体位并吸氧，胎心仍无改善应尽快行剖宫产术；</a:t>
            </a:r>
            <a:endParaRPr lang="zh-CN" altLang="en-US" sz="2000" dirty="0">
              <a:solidFill>
                <a:schemeClr val="tx1"/>
              </a:solidFill>
              <a:latin typeface="楷体_GB2312" pitchFamily="49" charset="-122"/>
              <a:ea typeface="楷体_GB2312" pitchFamily="49" charset="-122"/>
            </a:endParaRP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sym typeface="+mn-ea"/>
              </a:rPr>
              <a:t>脐带过长易造成脐带缠绕、打结及脱垂等，影响胎儿安危。</a:t>
            </a:r>
            <a:endParaRPr lang="zh-CN" altLang="en-US" sz="2000" dirty="0">
              <a:solidFill>
                <a:schemeClr val="tx1"/>
              </a:solidFill>
              <a:latin typeface="楷体_GB2312" pitchFamily="49" charset="-122"/>
              <a:ea typeface="楷体_GB2312" pitchFamily="49" charset="-122"/>
            </a:endParaRPr>
          </a:p>
          <a:p>
            <a:pPr lvl="0">
              <a:lnSpc>
                <a:spcPct val="130000"/>
              </a:lnSpc>
              <a:buClr>
                <a:schemeClr val="tx1"/>
              </a:buClr>
              <a:buChar char="•"/>
            </a:pPr>
            <a:endParaRPr lang="zh-CN" altLang="en-US" sz="2000" dirty="0">
              <a:solidFill>
                <a:schemeClr val="tx1"/>
              </a:solidFill>
              <a:latin typeface="楷体_GB2312" pitchFamily="49" charset="-122"/>
              <a:ea typeface="楷体_GB2312" pitchFamily="49" charset="-122"/>
            </a:endParaRPr>
          </a:p>
        </p:txBody>
      </p:sp>
    </p:spTree>
  </p:cSld>
  <p:clrMapOvr>
    <a:masterClrMapping/>
  </p:clrMapOvr>
  <p:transition advTm="77382"/>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901123" name="矩形 901122"/>
          <p:cNvSpPr/>
          <p:nvPr/>
        </p:nvSpPr>
        <p:spPr>
          <a:xfrm>
            <a:off x="3071813" y="1196975"/>
            <a:ext cx="6948487" cy="6477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zh-CN" altLang="en-US" sz="2400" dirty="0">
                <a:solidFill>
                  <a:schemeClr val="tx1"/>
                </a:solidFill>
                <a:latin typeface="楷体_GB2312" pitchFamily="49" charset="-122"/>
                <a:ea typeface="楷体_GB2312" pitchFamily="49" charset="-122"/>
              </a:rPr>
              <a:t>三、脐带缠绕</a:t>
            </a:r>
          </a:p>
        </p:txBody>
      </p:sp>
      <p:grpSp>
        <p:nvGrpSpPr>
          <p:cNvPr id="901124" name="组合 901123"/>
          <p:cNvGrpSpPr/>
          <p:nvPr/>
        </p:nvGrpSpPr>
        <p:grpSpPr>
          <a:xfrm>
            <a:off x="2566988" y="0"/>
            <a:ext cx="3673475" cy="735013"/>
            <a:chOff x="288" y="81"/>
            <a:chExt cx="1957" cy="463"/>
          </a:xfrm>
        </p:grpSpPr>
        <p:sp>
          <p:nvSpPr>
            <p:cNvPr id="901125" name="圆角矩形 901124">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901126" name="圆角矩形 901125"/>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901127" name="任意多边形 901126"/>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901128" name="文本框 901127"/>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chemeClr val="tx1"/>
                  </a:solidFill>
                  <a:latin typeface="楷体_GB2312" pitchFamily="49" charset="-122"/>
                  <a:ea typeface="楷体_GB2312" pitchFamily="49" charset="-122"/>
                </a:rPr>
                <a:t>第二节  脐带异常</a:t>
              </a:r>
            </a:p>
          </p:txBody>
        </p:sp>
      </p:grpSp>
      <p:sp>
        <p:nvSpPr>
          <p:cNvPr id="90112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113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01131"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901132" name="流程图: 终止 6">
            <a:hlinkClick r:id="" action="ppaction://noaction"/>
          </p:cNvPr>
          <p:cNvSpPr/>
          <p:nvPr/>
        </p:nvSpPr>
        <p:spPr>
          <a:xfrm>
            <a:off x="1631950" y="1989138"/>
            <a:ext cx="928688"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901133" name="流程图: 终止 34">
            <a:hlinkClick r:id="" action="ppaction://noaction"/>
          </p:cNvPr>
          <p:cNvSpPr/>
          <p:nvPr/>
        </p:nvSpPr>
        <p:spPr>
          <a:xfrm>
            <a:off x="1638300" y="3284538"/>
            <a:ext cx="928688"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
        <p:nvSpPr>
          <p:cNvPr id="901134"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sp>
        <p:nvSpPr>
          <p:cNvPr id="901135" name="圆角矩形 901134"/>
          <p:cNvSpPr/>
          <p:nvPr/>
        </p:nvSpPr>
        <p:spPr>
          <a:xfrm>
            <a:off x="8428038" y="3429000"/>
            <a:ext cx="1620837" cy="2738438"/>
          </a:xfrm>
          <a:prstGeom prst="roundRect">
            <a:avLst>
              <a:gd name="adj" fmla="val 13745"/>
            </a:avLst>
          </a:prstGeom>
          <a:gradFill rotWithShape="1">
            <a:gsLst>
              <a:gs pos="0">
                <a:srgbClr val="78C88D"/>
              </a:gs>
              <a:gs pos="100000">
                <a:schemeClr val="bg1"/>
              </a:gs>
            </a:gsLst>
            <a:lin ang="5400000" scaled="1"/>
            <a:tileRect/>
          </a:gradFill>
          <a:ln w="38100" cap="flat" cmpd="sng">
            <a:solidFill>
              <a:schemeClr val="bg2"/>
            </a:solidFill>
            <a:prstDash val="solid"/>
            <a:headEnd type="none" w="med" len="med"/>
            <a:tailEnd type="none" w="med" len="med"/>
          </a:ln>
        </p:spPr>
        <p:txBody>
          <a:bodyPr/>
          <a:lstStyle/>
          <a:p>
            <a:endParaRPr lang="zh-CN" altLang="en-US"/>
          </a:p>
        </p:txBody>
      </p:sp>
      <p:sp>
        <p:nvSpPr>
          <p:cNvPr id="901136" name="圆角矩形 901135"/>
          <p:cNvSpPr/>
          <p:nvPr/>
        </p:nvSpPr>
        <p:spPr>
          <a:xfrm>
            <a:off x="6732588" y="3429000"/>
            <a:ext cx="1611312" cy="2738438"/>
          </a:xfrm>
          <a:prstGeom prst="roundRect">
            <a:avLst>
              <a:gd name="adj" fmla="val 13745"/>
            </a:avLst>
          </a:prstGeom>
          <a:gradFill rotWithShape="1">
            <a:gsLst>
              <a:gs pos="0">
                <a:schemeClr val="hlink"/>
              </a:gs>
              <a:gs pos="100000">
                <a:srgbClr val="FFFFFF"/>
              </a:gs>
            </a:gsLst>
            <a:lin ang="5400000" scaled="1"/>
            <a:tileRect/>
          </a:gradFill>
          <a:ln w="38100" cap="flat" cmpd="sng">
            <a:solidFill>
              <a:schemeClr val="bg2"/>
            </a:solidFill>
            <a:prstDash val="solid"/>
            <a:headEnd type="none" w="med" len="med"/>
            <a:tailEnd type="none" w="med" len="med"/>
          </a:ln>
        </p:spPr>
        <p:txBody>
          <a:bodyPr/>
          <a:lstStyle/>
          <a:p>
            <a:endParaRPr lang="zh-CN" altLang="en-US"/>
          </a:p>
        </p:txBody>
      </p:sp>
      <p:sp>
        <p:nvSpPr>
          <p:cNvPr id="901137" name="圆角矩形 901136"/>
          <p:cNvSpPr/>
          <p:nvPr/>
        </p:nvSpPr>
        <p:spPr>
          <a:xfrm>
            <a:off x="5049838" y="3429000"/>
            <a:ext cx="1563687" cy="2738438"/>
          </a:xfrm>
          <a:prstGeom prst="roundRect">
            <a:avLst>
              <a:gd name="adj" fmla="val 13745"/>
            </a:avLst>
          </a:prstGeom>
          <a:gradFill rotWithShape="1">
            <a:gsLst>
              <a:gs pos="0">
                <a:schemeClr val="accent2"/>
              </a:gs>
              <a:gs pos="100000">
                <a:schemeClr val="bg1"/>
              </a:gs>
            </a:gsLst>
            <a:lin ang="5400000" scaled="1"/>
            <a:tileRect/>
          </a:gradFill>
          <a:ln w="38100" cap="flat" cmpd="sng">
            <a:solidFill>
              <a:schemeClr val="bg2"/>
            </a:solidFill>
            <a:prstDash val="solid"/>
            <a:headEnd type="none" w="med" len="med"/>
            <a:tailEnd type="none" w="med" len="med"/>
          </a:ln>
        </p:spPr>
        <p:txBody>
          <a:bodyPr/>
          <a:lstStyle/>
          <a:p>
            <a:endParaRPr lang="zh-CN" altLang="en-US"/>
          </a:p>
        </p:txBody>
      </p:sp>
      <p:sp>
        <p:nvSpPr>
          <p:cNvPr id="901138" name="圆角矩形 901137"/>
          <p:cNvSpPr/>
          <p:nvPr/>
        </p:nvSpPr>
        <p:spPr>
          <a:xfrm>
            <a:off x="3343275" y="3429000"/>
            <a:ext cx="1620838" cy="2738438"/>
          </a:xfrm>
          <a:prstGeom prst="roundRect">
            <a:avLst>
              <a:gd name="adj" fmla="val 13745"/>
            </a:avLst>
          </a:prstGeom>
          <a:gradFill rotWithShape="1">
            <a:gsLst>
              <a:gs pos="0">
                <a:srgbClr val="7C7938"/>
              </a:gs>
              <a:gs pos="100000">
                <a:schemeClr val="bg1"/>
              </a:gs>
            </a:gsLst>
            <a:lin ang="5400000" scaled="1"/>
            <a:tileRect/>
          </a:gradFill>
          <a:ln w="38100" cap="flat" cmpd="sng">
            <a:solidFill>
              <a:schemeClr val="bg2"/>
            </a:solidFill>
            <a:prstDash val="solid"/>
            <a:headEnd type="none" w="med" len="med"/>
            <a:tailEnd type="none" w="med" len="med"/>
          </a:ln>
        </p:spPr>
        <p:txBody>
          <a:bodyPr/>
          <a:lstStyle/>
          <a:p>
            <a:endParaRPr lang="zh-CN" altLang="en-US"/>
          </a:p>
        </p:txBody>
      </p:sp>
      <p:grpSp>
        <p:nvGrpSpPr>
          <p:cNvPr id="901139" name="组合 901138"/>
          <p:cNvGrpSpPr/>
          <p:nvPr/>
        </p:nvGrpSpPr>
        <p:grpSpPr>
          <a:xfrm>
            <a:off x="3563938" y="1974850"/>
            <a:ext cx="5895975" cy="936625"/>
            <a:chOff x="624" y="1152"/>
            <a:chExt cx="4080" cy="720"/>
          </a:xfrm>
        </p:grpSpPr>
        <p:sp>
          <p:nvSpPr>
            <p:cNvPr id="901140" name="矩形 901139"/>
            <p:cNvSpPr/>
            <p:nvPr/>
          </p:nvSpPr>
          <p:spPr>
            <a:xfrm rot="3419336">
              <a:off x="624" y="1200"/>
              <a:ext cx="672" cy="672"/>
            </a:xfrm>
            <a:prstGeom prst="rect">
              <a:avLst/>
            </a:prstGeom>
            <a:gradFill rotWithShape="1">
              <a:gsLst>
                <a:gs pos="0">
                  <a:schemeClr val="hlink"/>
                </a:gs>
                <a:gs pos="100000">
                  <a:schemeClr val="hlink">
                    <a:gamma/>
                    <a:shade val="46275"/>
                    <a:invGamma/>
                  </a:schemeClr>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a:lstStyle/>
            <a:p>
              <a:endParaRPr lang="zh-CN" altLang="en-US"/>
            </a:p>
          </p:txBody>
        </p:sp>
        <p:grpSp>
          <p:nvGrpSpPr>
            <p:cNvPr id="901141" name="组合 901140"/>
            <p:cNvGrpSpPr/>
            <p:nvPr/>
          </p:nvGrpSpPr>
          <p:grpSpPr>
            <a:xfrm>
              <a:off x="1296" y="1296"/>
              <a:ext cx="624" cy="96"/>
              <a:chOff x="2003" y="3439"/>
              <a:chExt cx="468" cy="244"/>
            </a:xfrm>
          </p:grpSpPr>
          <p:sp>
            <p:nvSpPr>
              <p:cNvPr id="901142" name="椭圆 901141"/>
              <p:cNvSpPr/>
              <p:nvPr/>
            </p:nvSpPr>
            <p:spPr>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01143" name="矩形 901142"/>
              <p:cNvSpPr/>
              <p:nvPr/>
            </p:nvSpPr>
            <p:spPr>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01144" name="椭圆 901143"/>
              <p:cNvSpPr/>
              <p:nvPr/>
            </p:nvSpPr>
            <p:spPr>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12700" cap="flat" cmpd="sng">
                <a:solidFill>
                  <a:schemeClr val="bg1"/>
                </a:solidFill>
                <a:prstDash val="solid"/>
                <a:headEnd type="none" w="med" len="med"/>
                <a:tailEnd type="none" w="med" len="med"/>
              </a:ln>
            </p:spPr>
            <p:txBody>
              <a:bodyPr/>
              <a:lstStyle/>
              <a:p>
                <a:endParaRPr lang="zh-CN" altLang="en-US"/>
              </a:p>
            </p:txBody>
          </p:sp>
          <p:sp>
            <p:nvSpPr>
              <p:cNvPr id="901145" name="椭圆 901144"/>
              <p:cNvSpPr/>
              <p:nvPr/>
            </p:nvSpPr>
            <p:spPr>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lstStyle/>
              <a:p>
                <a:endParaRPr lang="zh-CN" altLang="en-US"/>
              </a:p>
            </p:txBody>
          </p:sp>
        </p:grpSp>
        <p:sp>
          <p:nvSpPr>
            <p:cNvPr id="901146" name="矩形 901145"/>
            <p:cNvSpPr/>
            <p:nvPr/>
          </p:nvSpPr>
          <p:spPr>
            <a:xfrm rot="3419336">
              <a:off x="1776" y="1152"/>
              <a:ext cx="672" cy="672"/>
            </a:xfrm>
            <a:prstGeom prst="rect">
              <a:avLst/>
            </a:prstGeom>
            <a:solidFill>
              <a:schemeClr val="accent2"/>
            </a:soli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a:lstStyle/>
            <a:p>
              <a:endParaRPr lang="zh-CN" altLang="en-US"/>
            </a:p>
          </p:txBody>
        </p:sp>
        <p:grpSp>
          <p:nvGrpSpPr>
            <p:cNvPr id="901147" name="组合 901146"/>
            <p:cNvGrpSpPr/>
            <p:nvPr/>
          </p:nvGrpSpPr>
          <p:grpSpPr>
            <a:xfrm>
              <a:off x="2448" y="1296"/>
              <a:ext cx="624" cy="96"/>
              <a:chOff x="2003" y="3439"/>
              <a:chExt cx="468" cy="244"/>
            </a:xfrm>
          </p:grpSpPr>
          <p:sp>
            <p:nvSpPr>
              <p:cNvPr id="901148" name="椭圆 901147"/>
              <p:cNvSpPr/>
              <p:nvPr/>
            </p:nvSpPr>
            <p:spPr>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01149" name="矩形 901148"/>
              <p:cNvSpPr/>
              <p:nvPr/>
            </p:nvSpPr>
            <p:spPr>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01150" name="椭圆 901149"/>
              <p:cNvSpPr/>
              <p:nvPr/>
            </p:nvSpPr>
            <p:spPr>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12700" cap="flat" cmpd="sng">
                <a:solidFill>
                  <a:schemeClr val="bg1"/>
                </a:solidFill>
                <a:prstDash val="solid"/>
                <a:headEnd type="none" w="med" len="med"/>
                <a:tailEnd type="none" w="med" len="med"/>
              </a:ln>
            </p:spPr>
            <p:txBody>
              <a:bodyPr/>
              <a:lstStyle/>
              <a:p>
                <a:endParaRPr lang="zh-CN" altLang="en-US"/>
              </a:p>
            </p:txBody>
          </p:sp>
          <p:sp>
            <p:nvSpPr>
              <p:cNvPr id="901151" name="椭圆 901150"/>
              <p:cNvSpPr/>
              <p:nvPr/>
            </p:nvSpPr>
            <p:spPr>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lstStyle/>
              <a:p>
                <a:endParaRPr lang="zh-CN" altLang="en-US"/>
              </a:p>
            </p:txBody>
          </p:sp>
        </p:grpSp>
        <p:sp>
          <p:nvSpPr>
            <p:cNvPr id="901152" name="矩形 901151"/>
            <p:cNvSpPr/>
            <p:nvPr/>
          </p:nvSpPr>
          <p:spPr>
            <a:xfrm rot="3419336">
              <a:off x="2880" y="1152"/>
              <a:ext cx="672" cy="672"/>
            </a:xfrm>
            <a:prstGeom prst="rect">
              <a:avLst/>
            </a:prstGeom>
            <a:gradFill rotWithShape="1">
              <a:gsLst>
                <a:gs pos="0">
                  <a:schemeClr val="hlink"/>
                </a:gs>
                <a:gs pos="100000">
                  <a:schemeClr val="hlink">
                    <a:gamma/>
                    <a:shade val="46275"/>
                    <a:invGamma/>
                  </a:schemeClr>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a:lstStyle/>
            <a:p>
              <a:endParaRPr lang="zh-CN" altLang="en-US"/>
            </a:p>
          </p:txBody>
        </p:sp>
        <p:grpSp>
          <p:nvGrpSpPr>
            <p:cNvPr id="901153" name="组合 901152"/>
            <p:cNvGrpSpPr/>
            <p:nvPr/>
          </p:nvGrpSpPr>
          <p:grpSpPr>
            <a:xfrm>
              <a:off x="3600" y="1296"/>
              <a:ext cx="816" cy="96"/>
              <a:chOff x="2003" y="3439"/>
              <a:chExt cx="468" cy="244"/>
            </a:xfrm>
          </p:grpSpPr>
          <p:sp>
            <p:nvSpPr>
              <p:cNvPr id="901154" name="椭圆 901153"/>
              <p:cNvSpPr/>
              <p:nvPr/>
            </p:nvSpPr>
            <p:spPr>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01155" name="矩形 901154"/>
              <p:cNvSpPr/>
              <p:nvPr/>
            </p:nvSpPr>
            <p:spPr>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01156" name="椭圆 901155"/>
              <p:cNvSpPr/>
              <p:nvPr/>
            </p:nvSpPr>
            <p:spPr>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12700" cap="flat" cmpd="sng">
                <a:solidFill>
                  <a:schemeClr val="bg1"/>
                </a:solidFill>
                <a:prstDash val="solid"/>
                <a:headEnd type="none" w="med" len="med"/>
                <a:tailEnd type="none" w="med" len="med"/>
              </a:ln>
            </p:spPr>
            <p:txBody>
              <a:bodyPr/>
              <a:lstStyle/>
              <a:p>
                <a:endParaRPr lang="zh-CN" altLang="en-US"/>
              </a:p>
            </p:txBody>
          </p:sp>
          <p:sp>
            <p:nvSpPr>
              <p:cNvPr id="901157" name="椭圆 901156"/>
              <p:cNvSpPr/>
              <p:nvPr/>
            </p:nvSpPr>
            <p:spPr>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lstStyle/>
              <a:p>
                <a:endParaRPr lang="zh-CN" altLang="en-US"/>
              </a:p>
            </p:txBody>
          </p:sp>
        </p:grpSp>
        <p:sp>
          <p:nvSpPr>
            <p:cNvPr id="901158" name="矩形 901157"/>
            <p:cNvSpPr/>
            <p:nvPr/>
          </p:nvSpPr>
          <p:spPr>
            <a:xfrm rot="3419336">
              <a:off x="4032" y="1152"/>
              <a:ext cx="672" cy="672"/>
            </a:xfrm>
            <a:prstGeom prst="rect">
              <a:avLst/>
            </a:prstGeom>
            <a:solidFill>
              <a:schemeClr val="accent2"/>
            </a:soli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a:lstStyle/>
            <a:p>
              <a:endParaRPr lang="zh-CN" altLang="en-US"/>
            </a:p>
          </p:txBody>
        </p:sp>
      </p:grpSp>
      <p:sp>
        <p:nvSpPr>
          <p:cNvPr id="901159" name="矩形 901158"/>
          <p:cNvSpPr/>
          <p:nvPr/>
        </p:nvSpPr>
        <p:spPr>
          <a:xfrm>
            <a:off x="3717925" y="2236788"/>
            <a:ext cx="938213" cy="398780"/>
          </a:xfrm>
          <a:prstGeom prst="rect">
            <a:avLst/>
          </a:prstGeom>
          <a:noFill/>
          <a:ln w="9525">
            <a:noFill/>
          </a:ln>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定义</a:t>
            </a:r>
            <a:endParaRPr lang="en-US" altLang="zh-CN" sz="2000" b="1">
              <a:solidFill>
                <a:schemeClr val="bg1"/>
              </a:solidFill>
              <a:latin typeface="Times New Roman" panose="02020603050405020304" pitchFamily="18" charset="0"/>
              <a:ea typeface="楷体_GB2312" pitchFamily="49" charset="-122"/>
            </a:endParaRPr>
          </a:p>
        </p:txBody>
      </p:sp>
      <p:sp>
        <p:nvSpPr>
          <p:cNvPr id="901160" name="矩形 901159"/>
          <p:cNvSpPr/>
          <p:nvPr/>
        </p:nvSpPr>
        <p:spPr>
          <a:xfrm>
            <a:off x="5303838" y="2205038"/>
            <a:ext cx="1152525" cy="398780"/>
          </a:xfrm>
          <a:prstGeom prst="rect">
            <a:avLst/>
          </a:prstGeom>
          <a:noFill/>
          <a:ln w="9525">
            <a:noFill/>
          </a:ln>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发生率</a:t>
            </a:r>
            <a:endParaRPr lang="en-US" altLang="zh-CN" sz="2000" b="1">
              <a:solidFill>
                <a:schemeClr val="bg1"/>
              </a:solidFill>
              <a:latin typeface="Times New Roman" panose="02020603050405020304" pitchFamily="18" charset="0"/>
              <a:ea typeface="楷体_GB2312" pitchFamily="49" charset="-122"/>
            </a:endParaRPr>
          </a:p>
        </p:txBody>
      </p:sp>
      <p:sp>
        <p:nvSpPr>
          <p:cNvPr id="901161" name="矩形 901160"/>
          <p:cNvSpPr/>
          <p:nvPr/>
        </p:nvSpPr>
        <p:spPr>
          <a:xfrm>
            <a:off x="6959600" y="2236788"/>
            <a:ext cx="865188" cy="398780"/>
          </a:xfrm>
          <a:prstGeom prst="rect">
            <a:avLst/>
          </a:prstGeom>
          <a:noFill/>
          <a:ln w="9525">
            <a:noFill/>
          </a:ln>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原因</a:t>
            </a:r>
            <a:endParaRPr lang="en-US" altLang="zh-CN" sz="2000" b="1">
              <a:solidFill>
                <a:schemeClr val="bg1"/>
              </a:solidFill>
              <a:latin typeface="Times New Roman" panose="02020603050405020304" pitchFamily="18" charset="0"/>
              <a:ea typeface="楷体_GB2312" pitchFamily="49" charset="-122"/>
            </a:endParaRPr>
          </a:p>
        </p:txBody>
      </p:sp>
      <p:sp>
        <p:nvSpPr>
          <p:cNvPr id="901162" name="矩形 901161"/>
          <p:cNvSpPr/>
          <p:nvPr/>
        </p:nvSpPr>
        <p:spPr>
          <a:xfrm>
            <a:off x="8543925" y="2060575"/>
            <a:ext cx="1081088" cy="706755"/>
          </a:xfrm>
          <a:prstGeom prst="rect">
            <a:avLst/>
          </a:prstGeom>
          <a:noFill/>
          <a:ln w="9525">
            <a:noFill/>
          </a:ln>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对胎儿</a:t>
            </a:r>
          </a:p>
          <a:p>
            <a:pPr algn="l"/>
            <a:r>
              <a:rPr lang="zh-CN" altLang="en-US" sz="2000" b="1" dirty="0">
                <a:solidFill>
                  <a:schemeClr val="bg1"/>
                </a:solidFill>
                <a:latin typeface="Times New Roman" panose="02020603050405020304" pitchFamily="18" charset="0"/>
                <a:ea typeface="楷体_GB2312" pitchFamily="49" charset="-122"/>
              </a:rPr>
              <a:t>的影响</a:t>
            </a:r>
            <a:endParaRPr lang="en-US" altLang="zh-CN" sz="2000" b="1">
              <a:solidFill>
                <a:schemeClr val="bg1"/>
              </a:solidFill>
              <a:latin typeface="Times New Roman" panose="02020603050405020304" pitchFamily="18" charset="0"/>
              <a:ea typeface="楷体_GB2312" pitchFamily="49" charset="-122"/>
            </a:endParaRPr>
          </a:p>
        </p:txBody>
      </p:sp>
      <p:sp>
        <p:nvSpPr>
          <p:cNvPr id="901163" name="矩形 901162"/>
          <p:cNvSpPr/>
          <p:nvPr/>
        </p:nvSpPr>
        <p:spPr>
          <a:xfrm>
            <a:off x="3503613" y="3651250"/>
            <a:ext cx="1435100" cy="1630045"/>
          </a:xfrm>
          <a:prstGeom prst="rect">
            <a:avLst/>
          </a:prstGeom>
          <a:noFill/>
          <a:ln w="9525">
            <a:noFill/>
          </a:ln>
        </p:spPr>
        <p:txBody>
          <a:bodyPr>
            <a:spAutoFit/>
          </a:bodyPr>
          <a:lstStyle/>
          <a:p>
            <a:pPr algn="l"/>
            <a:r>
              <a:rPr lang="zh-CN" altLang="en-US" sz="2000" b="1" dirty="0">
                <a:latin typeface="Times New Roman" panose="02020603050405020304" pitchFamily="18" charset="0"/>
                <a:ea typeface="楷体_GB2312" pitchFamily="49" charset="-122"/>
              </a:rPr>
              <a:t>脐带围绕胎儿颈部、四肢或躯干者称为脐带缠绕。</a:t>
            </a:r>
            <a:endParaRPr lang="en-US" altLang="zh-CN" sz="2000" b="1">
              <a:latin typeface="Times New Roman" panose="02020603050405020304" pitchFamily="18" charset="0"/>
              <a:ea typeface="楷体_GB2312" pitchFamily="49" charset="-122"/>
            </a:endParaRPr>
          </a:p>
        </p:txBody>
      </p:sp>
      <p:sp>
        <p:nvSpPr>
          <p:cNvPr id="901164" name="矩形 901163"/>
          <p:cNvSpPr/>
          <p:nvPr/>
        </p:nvSpPr>
        <p:spPr>
          <a:xfrm>
            <a:off x="5159375" y="3651250"/>
            <a:ext cx="1471613" cy="1938020"/>
          </a:xfrm>
          <a:prstGeom prst="rect">
            <a:avLst/>
          </a:prstGeom>
          <a:noFill/>
          <a:ln w="9525">
            <a:noFill/>
          </a:ln>
        </p:spPr>
        <p:txBody>
          <a:bodyPr>
            <a:spAutoFit/>
          </a:bodyPr>
          <a:lstStyle/>
          <a:p>
            <a:pPr algn="l"/>
            <a:r>
              <a:rPr lang="zh-CN" altLang="en-US" sz="2000" b="1" dirty="0">
                <a:latin typeface="楷体_GB2312" pitchFamily="49" charset="-122"/>
                <a:ea typeface="楷体_GB2312" pitchFamily="49" charset="-122"/>
              </a:rPr>
              <a:t>约</a:t>
            </a:r>
            <a:r>
              <a:rPr lang="en-US" altLang="zh-CN" sz="2000" b="1">
                <a:latin typeface="楷体_GB2312" pitchFamily="49" charset="-122"/>
                <a:ea typeface="楷体_GB2312" pitchFamily="49" charset="-122"/>
              </a:rPr>
              <a:t>90%</a:t>
            </a:r>
            <a:r>
              <a:rPr lang="zh-CN" altLang="en-US" sz="2000" b="1" dirty="0">
                <a:latin typeface="楷体_GB2312" pitchFamily="49" charset="-122"/>
                <a:ea typeface="楷体_GB2312" pitchFamily="49" charset="-122"/>
              </a:rPr>
              <a:t>为脐带绕颈，以绕颈一周为多见，占分娩总数的</a:t>
            </a:r>
            <a:r>
              <a:rPr lang="en-US" altLang="zh-CN" sz="2000" b="1">
                <a:latin typeface="楷体_GB2312" pitchFamily="49" charset="-122"/>
                <a:ea typeface="楷体_GB2312" pitchFamily="49" charset="-122"/>
              </a:rPr>
              <a:t>20%</a:t>
            </a:r>
            <a:r>
              <a:rPr lang="zh-CN" altLang="en-US" sz="2000" b="1" dirty="0">
                <a:latin typeface="楷体_GB2312" pitchFamily="49" charset="-122"/>
                <a:ea typeface="楷体_GB2312" pitchFamily="49" charset="-122"/>
              </a:rPr>
              <a:t>左右。</a:t>
            </a:r>
            <a:endParaRPr lang="en-US" altLang="zh-CN" sz="2000" b="1">
              <a:latin typeface="楷体_GB2312" pitchFamily="49" charset="-122"/>
              <a:ea typeface="楷体_GB2312" pitchFamily="49" charset="-122"/>
            </a:endParaRPr>
          </a:p>
        </p:txBody>
      </p:sp>
      <p:sp>
        <p:nvSpPr>
          <p:cNvPr id="901165" name="矩形 901164"/>
          <p:cNvSpPr/>
          <p:nvPr/>
        </p:nvSpPr>
        <p:spPr>
          <a:xfrm>
            <a:off x="6888163" y="3578225"/>
            <a:ext cx="1439862" cy="1753235"/>
          </a:xfrm>
          <a:prstGeom prst="rect">
            <a:avLst/>
          </a:prstGeom>
          <a:gradFill rotWithShape="1">
            <a:gsLst>
              <a:gs pos="0">
                <a:schemeClr val="hlink"/>
              </a:gs>
              <a:gs pos="100000">
                <a:schemeClr val="bg1"/>
              </a:gs>
            </a:gsLst>
            <a:lin ang="5400000" scaled="1"/>
            <a:tileRect/>
          </a:gradFill>
          <a:ln w="9525">
            <a:noFill/>
          </a:ln>
        </p:spPr>
        <p:txBody>
          <a:bodyPr>
            <a:spAutoFit/>
          </a:bodyPr>
          <a:lstStyle/>
          <a:p>
            <a:pPr algn="l" eaLnBrk="0" hangingPunct="0">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脐带过长</a:t>
            </a:r>
          </a:p>
          <a:p>
            <a:pPr algn="l" eaLnBrk="0" hangingPunct="0">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胎儿过小羊水过多胎动过频   </a:t>
            </a:r>
          </a:p>
          <a:p>
            <a:pPr algn="l" eaLnBrk="0" hangingPunct="0">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      等。</a:t>
            </a:r>
            <a:endParaRPr lang="en-US" altLang="zh-CN" sz="2000" b="1">
              <a:latin typeface="Arial" panose="020B0604020202020204" pitchFamily="34" charset="0"/>
              <a:ea typeface="楷体_GB2312" pitchFamily="49" charset="-122"/>
            </a:endParaRPr>
          </a:p>
        </p:txBody>
      </p:sp>
      <p:sp>
        <p:nvSpPr>
          <p:cNvPr id="901166" name="矩形 901165"/>
          <p:cNvSpPr/>
          <p:nvPr/>
        </p:nvSpPr>
        <p:spPr>
          <a:xfrm>
            <a:off x="8543925" y="3651250"/>
            <a:ext cx="1439863" cy="1630045"/>
          </a:xfrm>
          <a:prstGeom prst="rect">
            <a:avLst/>
          </a:prstGeom>
          <a:noFill/>
          <a:ln w="9525">
            <a:noFill/>
          </a:ln>
        </p:spPr>
        <p:txBody>
          <a:bodyPr>
            <a:spAutoFit/>
          </a:bodyPr>
          <a:lstStyle/>
          <a:p>
            <a:pPr algn="l" eaLnBrk="0" hangingPunct="0">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与脐带缠绕松紧、周数及脐带长短有关。</a:t>
            </a:r>
            <a:endParaRPr lang="en-US" altLang="zh-CN" sz="2000" b="1">
              <a:latin typeface="Arial" panose="020B0604020202020204" pitchFamily="34" charset="0"/>
              <a:ea typeface="楷体_GB2312" pitchFamily="49" charset="-122"/>
            </a:endParaRPr>
          </a:p>
        </p:txBody>
      </p:sp>
      <p:sp>
        <p:nvSpPr>
          <p:cNvPr id="901167" name="任意多边形 901166"/>
          <p:cNvSpPr/>
          <p:nvPr/>
        </p:nvSpPr>
        <p:spPr>
          <a:xfrm rot="5272589">
            <a:off x="3897313" y="3032125"/>
            <a:ext cx="503237" cy="287338"/>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a:lstStyle/>
          <a:p>
            <a:endParaRPr lang="zh-CN" altLang="en-US"/>
          </a:p>
        </p:txBody>
      </p:sp>
      <p:sp>
        <p:nvSpPr>
          <p:cNvPr id="901168" name="任意多边形 901167"/>
          <p:cNvSpPr/>
          <p:nvPr/>
        </p:nvSpPr>
        <p:spPr>
          <a:xfrm rot="5272589">
            <a:off x="5556250" y="3032125"/>
            <a:ext cx="503238" cy="287338"/>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a:lstStyle/>
          <a:p>
            <a:endParaRPr lang="zh-CN" altLang="en-US"/>
          </a:p>
        </p:txBody>
      </p:sp>
      <p:sp>
        <p:nvSpPr>
          <p:cNvPr id="901169" name="任意多边形 901168"/>
          <p:cNvSpPr/>
          <p:nvPr/>
        </p:nvSpPr>
        <p:spPr>
          <a:xfrm rot="5272589">
            <a:off x="7212013" y="3032125"/>
            <a:ext cx="503237" cy="287338"/>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a:lstStyle/>
          <a:p>
            <a:endParaRPr lang="zh-CN" altLang="en-US"/>
          </a:p>
        </p:txBody>
      </p:sp>
      <p:sp>
        <p:nvSpPr>
          <p:cNvPr id="901170" name="任意多边形 901169"/>
          <p:cNvSpPr/>
          <p:nvPr/>
        </p:nvSpPr>
        <p:spPr>
          <a:xfrm rot="5272589">
            <a:off x="8940800" y="3032125"/>
            <a:ext cx="503238" cy="287338"/>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a:lstStyle/>
          <a:p>
            <a:endParaRPr lang="zh-CN" altLang="en-US"/>
          </a:p>
        </p:txBody>
      </p:sp>
    </p:spTree>
  </p:cSld>
  <p:clrMapOvr>
    <a:masterClrMapping/>
  </p:clrMapOvr>
  <p:transition advTm="5531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77758" y="914400"/>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951299" name="矩形 951298"/>
          <p:cNvSpPr/>
          <p:nvPr/>
        </p:nvSpPr>
        <p:spPr>
          <a:xfrm>
            <a:off x="2782888" y="981075"/>
            <a:ext cx="6948487" cy="1223963"/>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zh-CN" altLang="en-US" sz="2400" dirty="0">
                <a:solidFill>
                  <a:schemeClr val="tx1"/>
                </a:solidFill>
                <a:latin typeface="楷体_GB2312" pitchFamily="49" charset="-122"/>
                <a:ea typeface="楷体_GB2312" pitchFamily="49" charset="-122"/>
              </a:rPr>
              <a:t>三、脐带缠绕   </a:t>
            </a:r>
          </a:p>
          <a:p>
            <a:pPr lvl="0">
              <a:lnSpc>
                <a:spcPct val="130000"/>
              </a:lnSpc>
              <a:buNone/>
            </a:pPr>
            <a:r>
              <a:rPr lang="zh-CN" altLang="en-US" sz="2400" dirty="0">
                <a:solidFill>
                  <a:schemeClr val="tx1"/>
                </a:solidFill>
                <a:latin typeface="楷体_GB2312" pitchFamily="49" charset="-122"/>
                <a:ea typeface="楷体_GB2312" pitchFamily="49" charset="-122"/>
              </a:rPr>
              <a:t>  </a:t>
            </a:r>
            <a:r>
              <a:rPr lang="zh-CN" altLang="en-US" sz="2000" dirty="0">
                <a:solidFill>
                  <a:schemeClr val="tx1"/>
                </a:solidFill>
                <a:latin typeface="楷体_GB2312" pitchFamily="49" charset="-122"/>
                <a:ea typeface="楷体_GB2312" pitchFamily="49" charset="-122"/>
              </a:rPr>
              <a:t>脐带缠绕可出现以下临床特点：</a:t>
            </a:r>
          </a:p>
        </p:txBody>
      </p:sp>
      <p:grpSp>
        <p:nvGrpSpPr>
          <p:cNvPr id="951300" name="组合 951299"/>
          <p:cNvGrpSpPr/>
          <p:nvPr/>
        </p:nvGrpSpPr>
        <p:grpSpPr>
          <a:xfrm>
            <a:off x="2566988" y="0"/>
            <a:ext cx="3673475" cy="735013"/>
            <a:chOff x="288" y="81"/>
            <a:chExt cx="1957" cy="463"/>
          </a:xfrm>
        </p:grpSpPr>
        <p:sp>
          <p:nvSpPr>
            <p:cNvPr id="951301" name="圆角矩形 95130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951302" name="圆角矩形 95130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951303" name="任意多边形 95130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951304" name="文本框 95130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95130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5130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51307"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951308" name="流程图: 终止 6">
            <a:hlinkClick r:id="" action="ppaction://noaction"/>
          </p:cNvPr>
          <p:cNvSpPr/>
          <p:nvPr/>
        </p:nvSpPr>
        <p:spPr>
          <a:xfrm>
            <a:off x="1631950" y="1989138"/>
            <a:ext cx="928688"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951309" name="流程图: 终止 34">
            <a:hlinkClick r:id="" action="ppaction://noaction"/>
          </p:cNvPr>
          <p:cNvSpPr/>
          <p:nvPr/>
        </p:nvSpPr>
        <p:spPr>
          <a:xfrm>
            <a:off x="1638300" y="3284538"/>
            <a:ext cx="928688"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
        <p:nvSpPr>
          <p:cNvPr id="951310"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sp>
        <p:nvSpPr>
          <p:cNvPr id="951316" name="矩形 951315"/>
          <p:cNvSpPr/>
          <p:nvPr/>
        </p:nvSpPr>
        <p:spPr>
          <a:xfrm rot="3419336">
            <a:off x="3208338" y="2554288"/>
            <a:ext cx="677862" cy="858837"/>
          </a:xfrm>
          <a:prstGeom prst="rect">
            <a:avLst/>
          </a:prstGeom>
          <a:gradFill rotWithShape="1">
            <a:gsLst>
              <a:gs pos="0">
                <a:schemeClr val="hlink"/>
              </a:gs>
              <a:gs pos="100000">
                <a:schemeClr val="hlink">
                  <a:gamma/>
                  <a:shade val="46275"/>
                  <a:invGamma/>
                </a:schemeClr>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a:lstStyle/>
          <a:p>
            <a:endParaRPr lang="zh-CN" altLang="en-US"/>
          </a:p>
        </p:txBody>
      </p:sp>
      <p:sp>
        <p:nvSpPr>
          <p:cNvPr id="951335" name="矩形 951334"/>
          <p:cNvSpPr/>
          <p:nvPr/>
        </p:nvSpPr>
        <p:spPr>
          <a:xfrm>
            <a:off x="3071813" y="2727325"/>
            <a:ext cx="824230" cy="706755"/>
          </a:xfrm>
          <a:prstGeom prst="rect">
            <a:avLst/>
          </a:prstGeom>
          <a:noFill/>
          <a:ln w="9525">
            <a:noFill/>
          </a:ln>
        </p:spPr>
        <p:txBody>
          <a:bodyPr wrap="none" anchor="t">
            <a:spAutoFit/>
          </a:bodyPr>
          <a:lstStyle/>
          <a:p>
            <a:pPr algn="l"/>
            <a:r>
              <a:rPr lang="en-US" altLang="zh-CN" sz="2000" b="1">
                <a:latin typeface="楷体_GB2312" pitchFamily="49" charset="-122"/>
                <a:ea typeface="楷体_GB2312" pitchFamily="49" charset="-122"/>
              </a:rPr>
              <a:t>    1</a:t>
            </a:r>
          </a:p>
          <a:p>
            <a:pPr algn="l"/>
            <a:r>
              <a:rPr lang="zh-CN" altLang="en-US" sz="2000" b="1" dirty="0">
                <a:latin typeface="楷体_GB2312" pitchFamily="49" charset="-122"/>
                <a:ea typeface="楷体_GB2312" pitchFamily="49" charset="-122"/>
              </a:rPr>
              <a:t> </a:t>
            </a:r>
            <a:endParaRPr lang="en-US" altLang="zh-CN" sz="2000" b="1">
              <a:latin typeface="楷体_GB2312" pitchFamily="49" charset="-122"/>
              <a:ea typeface="楷体_GB2312" pitchFamily="49" charset="-122"/>
            </a:endParaRPr>
          </a:p>
        </p:txBody>
      </p:sp>
      <p:sp>
        <p:nvSpPr>
          <p:cNvPr id="951314" name="圆角矩形 951313"/>
          <p:cNvSpPr/>
          <p:nvPr/>
        </p:nvSpPr>
        <p:spPr>
          <a:xfrm>
            <a:off x="2927350" y="3770313"/>
            <a:ext cx="1435100" cy="1677987"/>
          </a:xfrm>
          <a:prstGeom prst="roundRect">
            <a:avLst>
              <a:gd name="adj" fmla="val 13745"/>
            </a:avLst>
          </a:prstGeom>
          <a:gradFill rotWithShape="1">
            <a:gsLst>
              <a:gs pos="0">
                <a:schemeClr val="hlink"/>
              </a:gs>
              <a:gs pos="100000">
                <a:schemeClr val="bg1"/>
              </a:gs>
            </a:gsLst>
            <a:lin ang="5400000" scaled="1"/>
            <a:tileRect/>
          </a:gradFill>
          <a:ln w="38100" cap="flat" cmpd="sng">
            <a:solidFill>
              <a:schemeClr val="bg2"/>
            </a:solidFill>
            <a:prstDash val="solid"/>
            <a:headEnd type="none" w="med" len="med"/>
            <a:tailEnd type="none" w="med" len="med"/>
          </a:ln>
        </p:spPr>
        <p:txBody>
          <a:bodyPr/>
          <a:lstStyle/>
          <a:p>
            <a:endParaRPr lang="zh-CN" altLang="en-US"/>
          </a:p>
        </p:txBody>
      </p:sp>
      <p:sp>
        <p:nvSpPr>
          <p:cNvPr id="951339" name="矩形 951338"/>
          <p:cNvSpPr/>
          <p:nvPr/>
        </p:nvSpPr>
        <p:spPr>
          <a:xfrm>
            <a:off x="2932113" y="4149725"/>
            <a:ext cx="1327150" cy="1014730"/>
          </a:xfrm>
          <a:prstGeom prst="rect">
            <a:avLst/>
          </a:prstGeom>
          <a:noFill/>
          <a:ln w="9525">
            <a:noFill/>
          </a:ln>
        </p:spPr>
        <p:txBody>
          <a:bodyPr>
            <a:spAutoFit/>
          </a:bodyPr>
          <a:lstStyle/>
          <a:p>
            <a:pPr algn="l"/>
            <a:r>
              <a:rPr lang="zh-CN" altLang="en-US" sz="2000" b="1" dirty="0">
                <a:latin typeface="楷体_GB2312" pitchFamily="49" charset="-122"/>
                <a:ea typeface="楷体_GB2312" pitchFamily="49" charset="-122"/>
              </a:rPr>
              <a:t>  胎先露</a:t>
            </a:r>
          </a:p>
          <a:p>
            <a:pPr algn="l"/>
            <a:r>
              <a:rPr lang="zh-CN" altLang="en-US" sz="2000" b="1" dirty="0">
                <a:latin typeface="楷体_GB2312" pitchFamily="49" charset="-122"/>
                <a:ea typeface="楷体_GB2312" pitchFamily="49" charset="-122"/>
              </a:rPr>
              <a:t> 下降受阻</a:t>
            </a:r>
            <a:endParaRPr lang="en-US" altLang="zh-CN" sz="2000" b="1">
              <a:latin typeface="楷体_GB2312" pitchFamily="49" charset="-122"/>
              <a:ea typeface="楷体_GB2312" pitchFamily="49" charset="-122"/>
            </a:endParaRPr>
          </a:p>
        </p:txBody>
      </p:sp>
      <p:sp>
        <p:nvSpPr>
          <p:cNvPr id="951318" name="椭圆 951317"/>
          <p:cNvSpPr/>
          <p:nvPr/>
        </p:nvSpPr>
        <p:spPr>
          <a:xfrm>
            <a:off x="3976688" y="2741613"/>
            <a:ext cx="134937" cy="96837"/>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51319" name="矩形 951318"/>
          <p:cNvSpPr/>
          <p:nvPr/>
        </p:nvSpPr>
        <p:spPr>
          <a:xfrm>
            <a:off x="4052888" y="2743200"/>
            <a:ext cx="661987" cy="95250"/>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51320" name="椭圆 951319"/>
          <p:cNvSpPr/>
          <p:nvPr/>
        </p:nvSpPr>
        <p:spPr>
          <a:xfrm>
            <a:off x="4654550" y="2743200"/>
            <a:ext cx="120650" cy="93663"/>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12700" cap="flat" cmpd="sng">
            <a:solidFill>
              <a:schemeClr val="bg1"/>
            </a:solidFill>
            <a:prstDash val="solid"/>
            <a:headEnd type="none" w="med" len="med"/>
            <a:tailEnd type="none" w="med" len="med"/>
          </a:ln>
        </p:spPr>
        <p:txBody>
          <a:bodyPr/>
          <a:lstStyle/>
          <a:p>
            <a:endParaRPr lang="zh-CN" altLang="en-US"/>
          </a:p>
        </p:txBody>
      </p:sp>
      <p:sp>
        <p:nvSpPr>
          <p:cNvPr id="951321" name="椭圆 951320"/>
          <p:cNvSpPr/>
          <p:nvPr/>
        </p:nvSpPr>
        <p:spPr>
          <a:xfrm>
            <a:off x="4719638" y="2773363"/>
            <a:ext cx="33337" cy="26987"/>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lstStyle/>
          <a:p>
            <a:endParaRPr lang="zh-CN" altLang="en-US"/>
          </a:p>
        </p:txBody>
      </p:sp>
      <p:sp>
        <p:nvSpPr>
          <p:cNvPr id="951322" name="矩形 951321"/>
          <p:cNvSpPr/>
          <p:nvPr/>
        </p:nvSpPr>
        <p:spPr>
          <a:xfrm rot="3419336">
            <a:off x="4681538" y="2505075"/>
            <a:ext cx="677862" cy="858838"/>
          </a:xfrm>
          <a:prstGeom prst="rect">
            <a:avLst/>
          </a:prstGeom>
          <a:solidFill>
            <a:schemeClr val="accent2"/>
          </a:soli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a:lstStyle/>
          <a:p>
            <a:endParaRPr lang="zh-CN" altLang="en-US"/>
          </a:p>
        </p:txBody>
      </p:sp>
      <p:sp>
        <p:nvSpPr>
          <p:cNvPr id="951324" name="椭圆 951323"/>
          <p:cNvSpPr/>
          <p:nvPr/>
        </p:nvSpPr>
        <p:spPr>
          <a:xfrm>
            <a:off x="5449888" y="2741613"/>
            <a:ext cx="134937" cy="96837"/>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51325" name="矩形 951324"/>
          <p:cNvSpPr/>
          <p:nvPr/>
        </p:nvSpPr>
        <p:spPr>
          <a:xfrm>
            <a:off x="5526088" y="2743200"/>
            <a:ext cx="661987" cy="95250"/>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51326" name="椭圆 951325"/>
          <p:cNvSpPr/>
          <p:nvPr/>
        </p:nvSpPr>
        <p:spPr>
          <a:xfrm>
            <a:off x="6127750" y="2743200"/>
            <a:ext cx="120650" cy="93663"/>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12700" cap="flat" cmpd="sng">
            <a:solidFill>
              <a:schemeClr val="bg1"/>
            </a:solidFill>
            <a:prstDash val="solid"/>
            <a:headEnd type="none" w="med" len="med"/>
            <a:tailEnd type="none" w="med" len="med"/>
          </a:ln>
        </p:spPr>
        <p:txBody>
          <a:bodyPr/>
          <a:lstStyle/>
          <a:p>
            <a:endParaRPr lang="zh-CN" altLang="en-US"/>
          </a:p>
        </p:txBody>
      </p:sp>
      <p:sp>
        <p:nvSpPr>
          <p:cNvPr id="951327" name="椭圆 951326"/>
          <p:cNvSpPr/>
          <p:nvPr/>
        </p:nvSpPr>
        <p:spPr>
          <a:xfrm>
            <a:off x="6192838" y="2773363"/>
            <a:ext cx="33337" cy="26987"/>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lstStyle/>
          <a:p>
            <a:endParaRPr lang="zh-CN" altLang="en-US"/>
          </a:p>
        </p:txBody>
      </p:sp>
      <p:sp>
        <p:nvSpPr>
          <p:cNvPr id="951328" name="矩形 951327"/>
          <p:cNvSpPr/>
          <p:nvPr/>
        </p:nvSpPr>
        <p:spPr>
          <a:xfrm rot="3419336">
            <a:off x="6094413" y="2505075"/>
            <a:ext cx="677862" cy="858838"/>
          </a:xfrm>
          <a:prstGeom prst="rect">
            <a:avLst/>
          </a:prstGeom>
          <a:gradFill rotWithShape="1">
            <a:gsLst>
              <a:gs pos="0">
                <a:schemeClr val="hlink"/>
              </a:gs>
              <a:gs pos="100000">
                <a:schemeClr val="hlink">
                  <a:gamma/>
                  <a:shade val="46275"/>
                  <a:invGamma/>
                </a:schemeClr>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a:lstStyle/>
          <a:p>
            <a:endParaRPr lang="zh-CN" altLang="en-US"/>
          </a:p>
        </p:txBody>
      </p:sp>
      <p:sp>
        <p:nvSpPr>
          <p:cNvPr id="951330" name="椭圆 951329"/>
          <p:cNvSpPr/>
          <p:nvPr/>
        </p:nvSpPr>
        <p:spPr>
          <a:xfrm>
            <a:off x="6924675" y="2741613"/>
            <a:ext cx="176213" cy="96837"/>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51331" name="矩形 951330"/>
          <p:cNvSpPr/>
          <p:nvPr/>
        </p:nvSpPr>
        <p:spPr>
          <a:xfrm>
            <a:off x="7024688" y="2743200"/>
            <a:ext cx="865187" cy="95250"/>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51332" name="椭圆 951331"/>
          <p:cNvSpPr/>
          <p:nvPr/>
        </p:nvSpPr>
        <p:spPr>
          <a:xfrm>
            <a:off x="7808913" y="2743200"/>
            <a:ext cx="158750" cy="93663"/>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12700" cap="flat" cmpd="sng">
            <a:solidFill>
              <a:schemeClr val="bg1"/>
            </a:solidFill>
            <a:prstDash val="solid"/>
            <a:headEnd type="none" w="med" len="med"/>
            <a:tailEnd type="none" w="med" len="med"/>
          </a:ln>
        </p:spPr>
        <p:txBody>
          <a:bodyPr/>
          <a:lstStyle/>
          <a:p>
            <a:endParaRPr lang="zh-CN" altLang="en-US"/>
          </a:p>
        </p:txBody>
      </p:sp>
      <p:sp>
        <p:nvSpPr>
          <p:cNvPr id="951333" name="椭圆 951332"/>
          <p:cNvSpPr/>
          <p:nvPr/>
        </p:nvSpPr>
        <p:spPr>
          <a:xfrm>
            <a:off x="7894638" y="2773363"/>
            <a:ext cx="44450" cy="26987"/>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lstStyle/>
          <a:p>
            <a:endParaRPr lang="zh-CN" altLang="en-US"/>
          </a:p>
        </p:txBody>
      </p:sp>
      <p:sp>
        <p:nvSpPr>
          <p:cNvPr id="951334" name="矩形 951333"/>
          <p:cNvSpPr/>
          <p:nvPr/>
        </p:nvSpPr>
        <p:spPr>
          <a:xfrm rot="3419336">
            <a:off x="7567613" y="2505075"/>
            <a:ext cx="677862" cy="858838"/>
          </a:xfrm>
          <a:prstGeom prst="rect">
            <a:avLst/>
          </a:prstGeom>
          <a:solidFill>
            <a:schemeClr val="accent2"/>
          </a:soli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a:lstStyle/>
          <a:p>
            <a:endParaRPr lang="zh-CN" altLang="en-US"/>
          </a:p>
        </p:txBody>
      </p:sp>
      <p:sp>
        <p:nvSpPr>
          <p:cNvPr id="951336" name="矩形 951335"/>
          <p:cNvSpPr/>
          <p:nvPr/>
        </p:nvSpPr>
        <p:spPr>
          <a:xfrm>
            <a:off x="4711700" y="2774950"/>
            <a:ext cx="439420" cy="398780"/>
          </a:xfrm>
          <a:prstGeom prst="rect">
            <a:avLst/>
          </a:prstGeom>
          <a:noFill/>
          <a:ln w="9525">
            <a:noFill/>
          </a:ln>
        </p:spPr>
        <p:txBody>
          <a:bodyPr wrap="none" anchor="t">
            <a:spAutoFit/>
          </a:bodyPr>
          <a:lstStyle/>
          <a:p>
            <a:pPr algn="l"/>
            <a:r>
              <a:rPr lang="en-US" altLang="zh-CN" sz="2000" b="1">
                <a:latin typeface="楷体_GB2312" pitchFamily="49" charset="-122"/>
                <a:ea typeface="楷体_GB2312" pitchFamily="49" charset="-122"/>
              </a:rPr>
              <a:t> 2</a:t>
            </a:r>
          </a:p>
        </p:txBody>
      </p:sp>
      <p:sp>
        <p:nvSpPr>
          <p:cNvPr id="951337" name="矩形 951336"/>
          <p:cNvSpPr/>
          <p:nvPr/>
        </p:nvSpPr>
        <p:spPr>
          <a:xfrm>
            <a:off x="5924550" y="2795588"/>
            <a:ext cx="695960" cy="398780"/>
          </a:xfrm>
          <a:prstGeom prst="rect">
            <a:avLst/>
          </a:prstGeom>
          <a:noFill/>
          <a:ln w="9525">
            <a:noFill/>
          </a:ln>
        </p:spPr>
        <p:txBody>
          <a:bodyPr wrap="none" anchor="t">
            <a:spAutoFit/>
          </a:bodyPr>
          <a:lstStyle/>
          <a:p>
            <a:pPr algn="l"/>
            <a:r>
              <a:rPr lang="en-US" altLang="zh-CN" sz="2000" b="1">
                <a:latin typeface="楷体_GB2312" pitchFamily="49" charset="-122"/>
                <a:ea typeface="楷体_GB2312" pitchFamily="49" charset="-122"/>
              </a:rPr>
              <a:t>   3</a:t>
            </a:r>
          </a:p>
        </p:txBody>
      </p:sp>
      <p:sp>
        <p:nvSpPr>
          <p:cNvPr id="951338" name="矩形 951337"/>
          <p:cNvSpPr/>
          <p:nvPr/>
        </p:nvSpPr>
        <p:spPr>
          <a:xfrm>
            <a:off x="7386638" y="2760663"/>
            <a:ext cx="695960" cy="398780"/>
          </a:xfrm>
          <a:prstGeom prst="rect">
            <a:avLst/>
          </a:prstGeom>
          <a:noFill/>
          <a:ln w="9525">
            <a:noFill/>
          </a:ln>
        </p:spPr>
        <p:txBody>
          <a:bodyPr wrap="none" anchor="t">
            <a:spAutoFit/>
          </a:bodyPr>
          <a:lstStyle/>
          <a:p>
            <a:pPr algn="l"/>
            <a:r>
              <a:rPr lang="en-US" altLang="zh-CN" sz="2000" b="1">
                <a:latin typeface="楷体_GB2312" pitchFamily="49" charset="-122"/>
                <a:ea typeface="楷体_GB2312" pitchFamily="49" charset="-122"/>
              </a:rPr>
              <a:t>   4</a:t>
            </a:r>
          </a:p>
        </p:txBody>
      </p:sp>
      <p:sp>
        <p:nvSpPr>
          <p:cNvPr id="951311" name="圆角矩形 951310"/>
          <p:cNvSpPr/>
          <p:nvPr/>
        </p:nvSpPr>
        <p:spPr>
          <a:xfrm>
            <a:off x="7426325" y="3770313"/>
            <a:ext cx="1435100" cy="1620837"/>
          </a:xfrm>
          <a:prstGeom prst="roundRect">
            <a:avLst>
              <a:gd name="adj" fmla="val 13745"/>
            </a:avLst>
          </a:prstGeom>
          <a:gradFill rotWithShape="1">
            <a:gsLst>
              <a:gs pos="0">
                <a:schemeClr val="accent2"/>
              </a:gs>
              <a:gs pos="100000">
                <a:schemeClr val="bg1"/>
              </a:gs>
            </a:gsLst>
            <a:lin ang="5400000" scaled="1"/>
            <a:tileRect/>
          </a:gradFill>
          <a:ln w="38100" cap="flat" cmpd="sng">
            <a:solidFill>
              <a:schemeClr val="bg2"/>
            </a:solidFill>
            <a:prstDash val="solid"/>
            <a:headEnd type="none" w="med" len="med"/>
            <a:tailEnd type="none" w="med" len="med"/>
          </a:ln>
        </p:spPr>
        <p:txBody>
          <a:bodyPr/>
          <a:lstStyle/>
          <a:p>
            <a:endParaRPr lang="zh-CN" altLang="en-US"/>
          </a:p>
        </p:txBody>
      </p:sp>
      <p:sp>
        <p:nvSpPr>
          <p:cNvPr id="951312" name="圆角矩形 951311"/>
          <p:cNvSpPr/>
          <p:nvPr/>
        </p:nvSpPr>
        <p:spPr>
          <a:xfrm>
            <a:off x="5926138" y="3770313"/>
            <a:ext cx="1427162" cy="1620837"/>
          </a:xfrm>
          <a:prstGeom prst="roundRect">
            <a:avLst>
              <a:gd name="adj" fmla="val 13745"/>
            </a:avLst>
          </a:prstGeom>
          <a:gradFill rotWithShape="1">
            <a:gsLst>
              <a:gs pos="0">
                <a:schemeClr val="hlink"/>
              </a:gs>
              <a:gs pos="100000">
                <a:schemeClr val="bg1"/>
              </a:gs>
            </a:gsLst>
            <a:lin ang="5400000" scaled="1"/>
            <a:tileRect/>
          </a:gradFill>
          <a:ln w="38100" cap="flat" cmpd="sng">
            <a:solidFill>
              <a:schemeClr val="bg2"/>
            </a:solidFill>
            <a:prstDash val="solid"/>
            <a:headEnd type="none" w="med" len="med"/>
            <a:tailEnd type="none" w="med" len="med"/>
          </a:ln>
        </p:spPr>
        <p:txBody>
          <a:bodyPr/>
          <a:lstStyle/>
          <a:p>
            <a:endParaRPr lang="zh-CN" altLang="en-US"/>
          </a:p>
        </p:txBody>
      </p:sp>
      <p:sp>
        <p:nvSpPr>
          <p:cNvPr id="951313" name="圆角矩形 951312"/>
          <p:cNvSpPr/>
          <p:nvPr/>
        </p:nvSpPr>
        <p:spPr>
          <a:xfrm>
            <a:off x="4437063" y="3770313"/>
            <a:ext cx="1384300" cy="1620837"/>
          </a:xfrm>
          <a:prstGeom prst="roundRect">
            <a:avLst>
              <a:gd name="adj" fmla="val 13745"/>
            </a:avLst>
          </a:prstGeom>
          <a:gradFill rotWithShape="1">
            <a:gsLst>
              <a:gs pos="0">
                <a:schemeClr val="accent2"/>
              </a:gs>
              <a:gs pos="100000">
                <a:schemeClr val="bg1"/>
              </a:gs>
            </a:gsLst>
            <a:lin ang="5400000" scaled="1"/>
            <a:tileRect/>
          </a:gradFill>
          <a:ln w="38100" cap="flat" cmpd="sng">
            <a:solidFill>
              <a:schemeClr val="bg2"/>
            </a:solidFill>
            <a:prstDash val="solid"/>
            <a:headEnd type="none" w="med" len="med"/>
            <a:tailEnd type="none" w="med" len="med"/>
          </a:ln>
        </p:spPr>
        <p:txBody>
          <a:bodyPr/>
          <a:lstStyle/>
          <a:p>
            <a:endParaRPr lang="zh-CN" altLang="en-US"/>
          </a:p>
        </p:txBody>
      </p:sp>
      <p:sp>
        <p:nvSpPr>
          <p:cNvPr id="951340" name="矩形 951339"/>
          <p:cNvSpPr/>
          <p:nvPr/>
        </p:nvSpPr>
        <p:spPr>
          <a:xfrm>
            <a:off x="4460875" y="3860800"/>
            <a:ext cx="1130300" cy="1014730"/>
          </a:xfrm>
          <a:prstGeom prst="rect">
            <a:avLst/>
          </a:prstGeom>
          <a:noFill/>
          <a:ln w="9525">
            <a:noFill/>
          </a:ln>
        </p:spPr>
        <p:txBody>
          <a:bodyPr>
            <a:spAutoFit/>
          </a:bodyPr>
          <a:lstStyle/>
          <a:p>
            <a:pPr algn="l"/>
            <a:endParaRPr lang="zh-CN" altLang="en-US" sz="2000" b="1" dirty="0">
              <a:latin typeface="楷体_GB2312" pitchFamily="49" charset="-122"/>
              <a:ea typeface="楷体_GB2312" pitchFamily="49" charset="-122"/>
            </a:endParaRPr>
          </a:p>
          <a:p>
            <a:pPr algn="l"/>
            <a:r>
              <a:rPr lang="zh-CN" altLang="en-US" sz="2000" b="1" dirty="0">
                <a:latin typeface="楷体_GB2312" pitchFamily="49" charset="-122"/>
                <a:ea typeface="楷体_GB2312" pitchFamily="49" charset="-122"/>
              </a:rPr>
              <a:t>胎儿窘</a:t>
            </a:r>
          </a:p>
          <a:p>
            <a:pPr algn="l"/>
            <a:r>
              <a:rPr lang="zh-CN" altLang="en-US" sz="2000" b="1" dirty="0">
                <a:latin typeface="楷体_GB2312" pitchFamily="49" charset="-122"/>
                <a:ea typeface="楷体_GB2312" pitchFamily="49" charset="-122"/>
              </a:rPr>
              <a:t>迫</a:t>
            </a:r>
            <a:endParaRPr lang="en-US" altLang="zh-CN" sz="2000" b="1">
              <a:latin typeface="楷体_GB2312" pitchFamily="49" charset="-122"/>
              <a:ea typeface="楷体_GB2312" pitchFamily="49" charset="-122"/>
            </a:endParaRPr>
          </a:p>
        </p:txBody>
      </p:sp>
      <p:sp>
        <p:nvSpPr>
          <p:cNvPr id="951341" name="矩形 951340"/>
          <p:cNvSpPr/>
          <p:nvPr/>
        </p:nvSpPr>
        <p:spPr>
          <a:xfrm>
            <a:off x="5989638" y="3860800"/>
            <a:ext cx="1332230" cy="1014730"/>
          </a:xfrm>
          <a:prstGeom prst="rect">
            <a:avLst/>
          </a:prstGeom>
          <a:noFill/>
          <a:ln w="9525">
            <a:noFill/>
          </a:ln>
        </p:spPr>
        <p:txBody>
          <a:bodyPr wrap="none" anchor="t">
            <a:spAutoFit/>
          </a:bodyPr>
          <a:lstStyle/>
          <a:p>
            <a:pPr algn="l"/>
            <a:r>
              <a:rPr lang="zh-CN" altLang="en-US" sz="2000" b="1" dirty="0">
                <a:latin typeface="楷体_GB2312" pitchFamily="49" charset="-122"/>
                <a:ea typeface="楷体_GB2312" pitchFamily="49" charset="-122"/>
              </a:rPr>
              <a:t> </a:t>
            </a:r>
          </a:p>
          <a:p>
            <a:pPr algn="l"/>
            <a:r>
              <a:rPr lang="zh-CN" altLang="en-US" sz="2000" b="1" dirty="0">
                <a:latin typeface="楷体_GB2312" pitchFamily="49" charset="-122"/>
                <a:ea typeface="楷体_GB2312" pitchFamily="49" charset="-122"/>
              </a:rPr>
              <a:t> 胎心率</a:t>
            </a:r>
          </a:p>
          <a:p>
            <a:pPr algn="l"/>
            <a:r>
              <a:rPr lang="zh-CN" altLang="en-US" sz="2000" b="1" dirty="0">
                <a:latin typeface="楷体_GB2312" pitchFamily="49" charset="-122"/>
                <a:ea typeface="楷体_GB2312" pitchFamily="49" charset="-122"/>
              </a:rPr>
              <a:t> 变异减速</a:t>
            </a:r>
            <a:endParaRPr lang="en-US" altLang="zh-CN" sz="2000" b="1">
              <a:latin typeface="楷体_GB2312" pitchFamily="49" charset="-122"/>
              <a:ea typeface="楷体_GB2312" pitchFamily="49" charset="-122"/>
            </a:endParaRPr>
          </a:p>
        </p:txBody>
      </p:sp>
      <p:sp>
        <p:nvSpPr>
          <p:cNvPr id="951342" name="矩形 951341"/>
          <p:cNvSpPr/>
          <p:nvPr/>
        </p:nvSpPr>
        <p:spPr>
          <a:xfrm>
            <a:off x="7581900" y="3860800"/>
            <a:ext cx="1203960" cy="1014730"/>
          </a:xfrm>
          <a:prstGeom prst="rect">
            <a:avLst/>
          </a:prstGeom>
          <a:noFill/>
          <a:ln w="9525">
            <a:noFill/>
          </a:ln>
        </p:spPr>
        <p:txBody>
          <a:bodyPr wrap="none" anchor="t">
            <a:spAutoFit/>
          </a:bodyPr>
          <a:lstStyle/>
          <a:p>
            <a:pPr algn="l"/>
            <a:r>
              <a:rPr lang="zh-CN" altLang="en-US" sz="2000" b="1" dirty="0">
                <a:latin typeface="楷体_GB2312" pitchFamily="49" charset="-122"/>
                <a:ea typeface="楷体_GB2312" pitchFamily="49" charset="-122"/>
              </a:rPr>
              <a:t>   </a:t>
            </a:r>
          </a:p>
          <a:p>
            <a:pPr algn="l"/>
            <a:r>
              <a:rPr lang="zh-CN" altLang="en-US" sz="2000" b="1" dirty="0">
                <a:latin typeface="楷体_GB2312" pitchFamily="49" charset="-122"/>
                <a:ea typeface="楷体_GB2312" pitchFamily="49" charset="-122"/>
              </a:rPr>
              <a:t>  脐带</a:t>
            </a:r>
          </a:p>
          <a:p>
            <a:pPr algn="l"/>
            <a:r>
              <a:rPr lang="zh-CN" altLang="en-US" sz="2000" b="1" dirty="0">
                <a:latin typeface="楷体_GB2312" pitchFamily="49" charset="-122"/>
                <a:ea typeface="楷体_GB2312" pitchFamily="49" charset="-122"/>
              </a:rPr>
              <a:t>血流异常</a:t>
            </a:r>
            <a:endParaRPr lang="en-US" altLang="zh-CN" sz="2000" b="1">
              <a:latin typeface="楷体_GB2312" pitchFamily="49" charset="-122"/>
              <a:ea typeface="楷体_GB2312" pitchFamily="49" charset="-122"/>
            </a:endParaRPr>
          </a:p>
        </p:txBody>
      </p:sp>
      <p:sp>
        <p:nvSpPr>
          <p:cNvPr id="951344" name="任意多边形 951343"/>
          <p:cNvSpPr/>
          <p:nvPr/>
        </p:nvSpPr>
        <p:spPr>
          <a:xfrm rot="5272589">
            <a:off x="3430588" y="3448050"/>
            <a:ext cx="390525" cy="254000"/>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a:lstStyle/>
          <a:p>
            <a:endParaRPr lang="zh-CN" altLang="en-US"/>
          </a:p>
        </p:txBody>
      </p:sp>
      <p:sp>
        <p:nvSpPr>
          <p:cNvPr id="951345" name="任意多边形 951344"/>
          <p:cNvSpPr/>
          <p:nvPr/>
        </p:nvSpPr>
        <p:spPr>
          <a:xfrm rot="5272589">
            <a:off x="4899025" y="3448050"/>
            <a:ext cx="390525" cy="254000"/>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a:lstStyle/>
          <a:p>
            <a:endParaRPr lang="zh-CN" altLang="en-US"/>
          </a:p>
        </p:txBody>
      </p:sp>
      <p:sp>
        <p:nvSpPr>
          <p:cNvPr id="951346" name="任意多边形 951345"/>
          <p:cNvSpPr/>
          <p:nvPr/>
        </p:nvSpPr>
        <p:spPr>
          <a:xfrm rot="5272589">
            <a:off x="6364288" y="3448050"/>
            <a:ext cx="390525" cy="254000"/>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a:lstStyle/>
          <a:p>
            <a:endParaRPr lang="zh-CN" altLang="en-US"/>
          </a:p>
        </p:txBody>
      </p:sp>
      <p:sp>
        <p:nvSpPr>
          <p:cNvPr id="951347" name="任意多边形 951346"/>
          <p:cNvSpPr/>
          <p:nvPr/>
        </p:nvSpPr>
        <p:spPr>
          <a:xfrm rot="5272589">
            <a:off x="7894638" y="3448050"/>
            <a:ext cx="390525" cy="254000"/>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a:lstStyle/>
          <a:p>
            <a:endParaRPr lang="zh-CN" altLang="en-US"/>
          </a:p>
        </p:txBody>
      </p:sp>
      <p:sp>
        <p:nvSpPr>
          <p:cNvPr id="951349" name="矩形 951348"/>
          <p:cNvSpPr/>
          <p:nvPr/>
        </p:nvSpPr>
        <p:spPr>
          <a:xfrm>
            <a:off x="8915400" y="2811463"/>
            <a:ext cx="695960" cy="398780"/>
          </a:xfrm>
          <a:prstGeom prst="rect">
            <a:avLst/>
          </a:prstGeom>
          <a:noFill/>
          <a:ln w="9525">
            <a:noFill/>
          </a:ln>
        </p:spPr>
        <p:txBody>
          <a:bodyPr wrap="none" anchor="t">
            <a:spAutoFit/>
          </a:bodyPr>
          <a:lstStyle/>
          <a:p>
            <a:pPr algn="l"/>
            <a:r>
              <a:rPr lang="en-US" altLang="zh-CN" sz="2000" b="1">
                <a:latin typeface="楷体_GB2312" pitchFamily="49" charset="-122"/>
                <a:ea typeface="楷体_GB2312" pitchFamily="49" charset="-122"/>
              </a:rPr>
              <a:t>   3</a:t>
            </a:r>
          </a:p>
        </p:txBody>
      </p:sp>
      <p:sp>
        <p:nvSpPr>
          <p:cNvPr id="951350" name="圆角矩形 951349"/>
          <p:cNvSpPr/>
          <p:nvPr/>
        </p:nvSpPr>
        <p:spPr>
          <a:xfrm>
            <a:off x="8916988" y="3786188"/>
            <a:ext cx="1427162" cy="1620837"/>
          </a:xfrm>
          <a:prstGeom prst="roundRect">
            <a:avLst>
              <a:gd name="adj" fmla="val 13745"/>
            </a:avLst>
          </a:prstGeom>
          <a:gradFill rotWithShape="1">
            <a:gsLst>
              <a:gs pos="0">
                <a:schemeClr val="hlink"/>
              </a:gs>
              <a:gs pos="100000">
                <a:schemeClr val="bg1"/>
              </a:gs>
            </a:gsLst>
            <a:lin ang="5400000" scaled="1"/>
            <a:tileRect/>
          </a:gradFill>
          <a:ln w="38100" cap="flat" cmpd="sng">
            <a:solidFill>
              <a:schemeClr val="bg2"/>
            </a:solidFill>
            <a:prstDash val="solid"/>
            <a:headEnd type="none" w="med" len="med"/>
            <a:tailEnd type="none" w="med" len="med"/>
          </a:ln>
        </p:spPr>
        <p:txBody>
          <a:bodyPr/>
          <a:lstStyle/>
          <a:p>
            <a:endParaRPr lang="zh-CN" altLang="en-US"/>
          </a:p>
        </p:txBody>
      </p:sp>
      <p:sp>
        <p:nvSpPr>
          <p:cNvPr id="951351" name="矩形 951350"/>
          <p:cNvSpPr/>
          <p:nvPr/>
        </p:nvSpPr>
        <p:spPr>
          <a:xfrm>
            <a:off x="8980488" y="3862388"/>
            <a:ext cx="1203960" cy="1014730"/>
          </a:xfrm>
          <a:prstGeom prst="rect">
            <a:avLst/>
          </a:prstGeom>
          <a:noFill/>
          <a:ln w="9525">
            <a:noFill/>
          </a:ln>
        </p:spPr>
        <p:txBody>
          <a:bodyPr wrap="none" anchor="t">
            <a:spAutoFit/>
          </a:bodyPr>
          <a:lstStyle/>
          <a:p>
            <a:pPr algn="l"/>
            <a:r>
              <a:rPr lang="zh-CN" altLang="en-US" sz="2000" b="1" dirty="0">
                <a:latin typeface="楷体_GB2312" pitchFamily="49" charset="-122"/>
                <a:ea typeface="楷体_GB2312" pitchFamily="49" charset="-122"/>
              </a:rPr>
              <a:t> </a:t>
            </a:r>
          </a:p>
          <a:p>
            <a:pPr algn="l"/>
            <a:r>
              <a:rPr lang="zh-CN" altLang="en-US" sz="2000" b="1" dirty="0">
                <a:latin typeface="楷体_GB2312" pitchFamily="49" charset="-122"/>
                <a:ea typeface="楷体_GB2312" pitchFamily="49" charset="-122"/>
              </a:rPr>
              <a:t>  胎儿</a:t>
            </a:r>
          </a:p>
          <a:p>
            <a:pPr algn="l"/>
            <a:r>
              <a:rPr lang="zh-CN" altLang="en-US" sz="2000" b="1" dirty="0">
                <a:latin typeface="楷体_GB2312" pitchFamily="49" charset="-122"/>
                <a:ea typeface="楷体_GB2312" pitchFamily="49" charset="-122"/>
              </a:rPr>
              <a:t>皮肤压迹</a:t>
            </a:r>
            <a:endParaRPr lang="en-US" altLang="zh-CN" sz="2000" b="1">
              <a:latin typeface="楷体_GB2312" pitchFamily="49" charset="-122"/>
              <a:ea typeface="楷体_GB2312" pitchFamily="49" charset="-122"/>
            </a:endParaRPr>
          </a:p>
        </p:txBody>
      </p:sp>
      <p:sp>
        <p:nvSpPr>
          <p:cNvPr id="951352" name="任意多边形 951351"/>
          <p:cNvSpPr/>
          <p:nvPr/>
        </p:nvSpPr>
        <p:spPr>
          <a:xfrm rot="5272589">
            <a:off x="9355138" y="3463925"/>
            <a:ext cx="390525" cy="254000"/>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a:lstStyle/>
          <a:p>
            <a:endParaRPr lang="zh-CN" altLang="en-US"/>
          </a:p>
        </p:txBody>
      </p:sp>
      <p:sp>
        <p:nvSpPr>
          <p:cNvPr id="951354" name="椭圆 951353"/>
          <p:cNvSpPr/>
          <p:nvPr/>
        </p:nvSpPr>
        <p:spPr>
          <a:xfrm>
            <a:off x="8472488" y="2711450"/>
            <a:ext cx="134937" cy="96838"/>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51355" name="矩形 951354"/>
          <p:cNvSpPr/>
          <p:nvPr/>
        </p:nvSpPr>
        <p:spPr>
          <a:xfrm>
            <a:off x="8548688" y="2713038"/>
            <a:ext cx="661987" cy="95250"/>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51356" name="椭圆 951355"/>
          <p:cNvSpPr/>
          <p:nvPr/>
        </p:nvSpPr>
        <p:spPr>
          <a:xfrm>
            <a:off x="9150350" y="2713038"/>
            <a:ext cx="120650" cy="93662"/>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12700" cap="flat" cmpd="sng">
            <a:solidFill>
              <a:schemeClr val="bg1"/>
            </a:solidFill>
            <a:prstDash val="solid"/>
            <a:headEnd type="none" w="med" len="med"/>
            <a:tailEnd type="none" w="med" len="med"/>
          </a:ln>
        </p:spPr>
        <p:txBody>
          <a:bodyPr/>
          <a:lstStyle/>
          <a:p>
            <a:endParaRPr lang="zh-CN" altLang="en-US"/>
          </a:p>
        </p:txBody>
      </p:sp>
      <p:sp>
        <p:nvSpPr>
          <p:cNvPr id="951357" name="椭圆 951356"/>
          <p:cNvSpPr/>
          <p:nvPr/>
        </p:nvSpPr>
        <p:spPr>
          <a:xfrm>
            <a:off x="9215438" y="2743200"/>
            <a:ext cx="33337" cy="2698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lstStyle/>
          <a:p>
            <a:endParaRPr lang="zh-CN" altLang="en-US"/>
          </a:p>
        </p:txBody>
      </p:sp>
      <p:sp>
        <p:nvSpPr>
          <p:cNvPr id="951358" name="矩形 951357"/>
          <p:cNvSpPr/>
          <p:nvPr/>
        </p:nvSpPr>
        <p:spPr>
          <a:xfrm rot="3419336">
            <a:off x="9117013" y="2474913"/>
            <a:ext cx="677862" cy="858837"/>
          </a:xfrm>
          <a:prstGeom prst="rect">
            <a:avLst/>
          </a:prstGeom>
          <a:gradFill rotWithShape="1">
            <a:gsLst>
              <a:gs pos="0">
                <a:schemeClr val="hlink"/>
              </a:gs>
              <a:gs pos="100000">
                <a:schemeClr val="hlink">
                  <a:gamma/>
                  <a:shade val="46275"/>
                  <a:invGamma/>
                </a:schemeClr>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a:lstStyle/>
          <a:p>
            <a:endParaRPr lang="zh-CN" altLang="en-US"/>
          </a:p>
        </p:txBody>
      </p:sp>
      <p:sp>
        <p:nvSpPr>
          <p:cNvPr id="951359" name="矩形 951358"/>
          <p:cNvSpPr/>
          <p:nvPr/>
        </p:nvSpPr>
        <p:spPr>
          <a:xfrm>
            <a:off x="8904288" y="2667000"/>
            <a:ext cx="695960" cy="398780"/>
          </a:xfrm>
          <a:prstGeom prst="rect">
            <a:avLst/>
          </a:prstGeom>
          <a:noFill/>
          <a:ln w="9525">
            <a:noFill/>
          </a:ln>
        </p:spPr>
        <p:txBody>
          <a:bodyPr wrap="none" anchor="t">
            <a:spAutoFit/>
          </a:bodyPr>
          <a:lstStyle/>
          <a:p>
            <a:pPr algn="l"/>
            <a:r>
              <a:rPr lang="en-US" altLang="zh-CN" sz="2000" b="1">
                <a:latin typeface="楷体_GB2312" pitchFamily="49" charset="-122"/>
                <a:ea typeface="楷体_GB2312" pitchFamily="49" charset="-122"/>
              </a:rPr>
              <a:t>   5</a:t>
            </a:r>
          </a:p>
        </p:txBody>
      </p:sp>
    </p:spTree>
  </p:cSld>
  <p:clrMapOvr>
    <a:masterClrMapping/>
  </p:clrMapOvr>
  <p:transition advTm="45053"/>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19338" y="917575"/>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953347" name="矩形 953346"/>
          <p:cNvSpPr/>
          <p:nvPr/>
        </p:nvSpPr>
        <p:spPr>
          <a:xfrm>
            <a:off x="3000375" y="1341438"/>
            <a:ext cx="6948488" cy="1223962"/>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zh-CN" altLang="en-US" sz="2400" dirty="0">
                <a:solidFill>
                  <a:schemeClr val="tx1"/>
                </a:solidFill>
                <a:latin typeface="楷体_GB2312" pitchFamily="49" charset="-122"/>
                <a:ea typeface="楷体_GB2312" pitchFamily="49" charset="-122"/>
              </a:rPr>
              <a:t>三、脐带缠绕</a:t>
            </a:r>
            <a:endParaRPr lang="zh-CN" altLang="en-US" sz="2000" dirty="0">
              <a:solidFill>
                <a:schemeClr val="tx1"/>
              </a:solidFill>
              <a:latin typeface="楷体_GB2312" pitchFamily="49" charset="-122"/>
              <a:ea typeface="楷体_GB2312" pitchFamily="49" charset="-122"/>
            </a:endParaRPr>
          </a:p>
          <a:p>
            <a:pPr lvl="0">
              <a:lnSpc>
                <a:spcPct val="130000"/>
              </a:lnSpc>
              <a:buNone/>
            </a:pPr>
            <a:r>
              <a:rPr lang="en-US" altLang="zh-CN" sz="2000">
                <a:solidFill>
                  <a:schemeClr val="tx1"/>
                </a:solidFill>
                <a:latin typeface="楷体_GB2312" pitchFamily="49" charset="-122"/>
                <a:ea typeface="楷体_GB2312" pitchFamily="49" charset="-122"/>
              </a:rPr>
              <a:t>   5.</a:t>
            </a:r>
            <a:r>
              <a:rPr lang="zh-CN" altLang="en-US" sz="2000" dirty="0">
                <a:solidFill>
                  <a:schemeClr val="tx1"/>
                </a:solidFill>
                <a:latin typeface="楷体_GB2312" pitchFamily="49" charset="-122"/>
                <a:ea typeface="楷体_GB2312" pitchFamily="49" charset="-122"/>
              </a:rPr>
              <a:t>胎儿皮肤压迹</a:t>
            </a:r>
          </a:p>
        </p:txBody>
      </p:sp>
      <p:grpSp>
        <p:nvGrpSpPr>
          <p:cNvPr id="953348" name="组合 953347"/>
          <p:cNvGrpSpPr/>
          <p:nvPr/>
        </p:nvGrpSpPr>
        <p:grpSpPr>
          <a:xfrm>
            <a:off x="2566988" y="0"/>
            <a:ext cx="3673475" cy="735013"/>
            <a:chOff x="288" y="81"/>
            <a:chExt cx="1957" cy="463"/>
          </a:xfrm>
        </p:grpSpPr>
        <p:sp>
          <p:nvSpPr>
            <p:cNvPr id="953349" name="圆角矩形 953348">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953350" name="圆角矩形 953349"/>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953351" name="任意多边形 953350"/>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953352" name="文本框 953351"/>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95335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53354"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53355"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953356" name="流程图: 终止 6">
            <a:hlinkClick r:id="" action="ppaction://noaction"/>
          </p:cNvPr>
          <p:cNvSpPr/>
          <p:nvPr/>
        </p:nvSpPr>
        <p:spPr>
          <a:xfrm>
            <a:off x="1631950" y="1989138"/>
            <a:ext cx="928688"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953357" name="流程图: 终止 34">
            <a:hlinkClick r:id="" action="ppaction://noaction"/>
          </p:cNvPr>
          <p:cNvSpPr/>
          <p:nvPr/>
        </p:nvSpPr>
        <p:spPr>
          <a:xfrm>
            <a:off x="1638300" y="3284538"/>
            <a:ext cx="928688"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
        <p:nvSpPr>
          <p:cNvPr id="953358"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sp>
        <p:nvSpPr>
          <p:cNvPr id="953360" name="圆角矩形 953359"/>
          <p:cNvSpPr/>
          <p:nvPr/>
        </p:nvSpPr>
        <p:spPr>
          <a:xfrm>
            <a:off x="7613650" y="4221163"/>
            <a:ext cx="1611313" cy="2232025"/>
          </a:xfrm>
          <a:prstGeom prst="roundRect">
            <a:avLst>
              <a:gd name="adj" fmla="val 13745"/>
            </a:avLst>
          </a:prstGeom>
          <a:gradFill rotWithShape="1">
            <a:gsLst>
              <a:gs pos="0">
                <a:schemeClr val="accent1"/>
              </a:gs>
              <a:gs pos="100000">
                <a:schemeClr val="bg1"/>
              </a:gs>
            </a:gsLst>
            <a:lin ang="5400000" scaled="1"/>
            <a:tileRect/>
          </a:gradFill>
          <a:ln w="38100" cap="flat" cmpd="sng">
            <a:solidFill>
              <a:schemeClr val="bg2"/>
            </a:solidFill>
            <a:prstDash val="solid"/>
            <a:headEnd type="none" w="med" len="med"/>
            <a:tailEnd type="none" w="med" len="med"/>
          </a:ln>
        </p:spPr>
        <p:txBody>
          <a:bodyPr/>
          <a:lstStyle/>
          <a:p>
            <a:endParaRPr lang="zh-CN" altLang="en-US"/>
          </a:p>
        </p:txBody>
      </p:sp>
      <p:sp>
        <p:nvSpPr>
          <p:cNvPr id="953361" name="圆角矩形 953360"/>
          <p:cNvSpPr/>
          <p:nvPr/>
        </p:nvSpPr>
        <p:spPr>
          <a:xfrm>
            <a:off x="5930900" y="4221163"/>
            <a:ext cx="1563688" cy="2232025"/>
          </a:xfrm>
          <a:prstGeom prst="roundRect">
            <a:avLst>
              <a:gd name="adj" fmla="val 13745"/>
            </a:avLst>
          </a:prstGeom>
          <a:gradFill rotWithShape="1">
            <a:gsLst>
              <a:gs pos="0">
                <a:schemeClr val="accent2"/>
              </a:gs>
              <a:gs pos="100000">
                <a:schemeClr val="bg1"/>
              </a:gs>
            </a:gsLst>
            <a:lin ang="5400000" scaled="1"/>
            <a:tileRect/>
          </a:gradFill>
          <a:ln w="38100" cap="flat" cmpd="sng">
            <a:solidFill>
              <a:schemeClr val="bg2"/>
            </a:solidFill>
            <a:prstDash val="solid"/>
            <a:headEnd type="none" w="med" len="med"/>
            <a:tailEnd type="none" w="med" len="med"/>
          </a:ln>
        </p:spPr>
        <p:txBody>
          <a:bodyPr/>
          <a:lstStyle/>
          <a:p>
            <a:endParaRPr lang="zh-CN" altLang="en-US"/>
          </a:p>
        </p:txBody>
      </p:sp>
      <p:sp>
        <p:nvSpPr>
          <p:cNvPr id="953362" name="圆角矩形 953361"/>
          <p:cNvSpPr/>
          <p:nvPr/>
        </p:nvSpPr>
        <p:spPr>
          <a:xfrm>
            <a:off x="4224338" y="4221163"/>
            <a:ext cx="1620837" cy="2232025"/>
          </a:xfrm>
          <a:prstGeom prst="roundRect">
            <a:avLst>
              <a:gd name="adj" fmla="val 13745"/>
            </a:avLst>
          </a:prstGeom>
          <a:gradFill rotWithShape="1">
            <a:gsLst>
              <a:gs pos="0">
                <a:schemeClr val="hlink"/>
              </a:gs>
              <a:gs pos="100000">
                <a:schemeClr val="bg1"/>
              </a:gs>
            </a:gsLst>
            <a:lin ang="5400000" scaled="1"/>
            <a:tileRect/>
          </a:gradFill>
          <a:ln w="38100" cap="flat" cmpd="sng">
            <a:solidFill>
              <a:schemeClr val="bg2"/>
            </a:solidFill>
            <a:prstDash val="solid"/>
            <a:headEnd type="none" w="med" len="med"/>
            <a:tailEnd type="none" w="med" len="med"/>
          </a:ln>
        </p:spPr>
        <p:txBody>
          <a:bodyPr/>
          <a:lstStyle/>
          <a:p>
            <a:endParaRPr lang="zh-CN" altLang="en-US"/>
          </a:p>
        </p:txBody>
      </p:sp>
      <p:grpSp>
        <p:nvGrpSpPr>
          <p:cNvPr id="953393" name="组合 953392"/>
          <p:cNvGrpSpPr/>
          <p:nvPr/>
        </p:nvGrpSpPr>
        <p:grpSpPr>
          <a:xfrm>
            <a:off x="4445000" y="2682875"/>
            <a:ext cx="4230688" cy="936625"/>
            <a:chOff x="1247" y="1298"/>
            <a:chExt cx="2665" cy="590"/>
          </a:xfrm>
        </p:grpSpPr>
        <p:sp>
          <p:nvSpPr>
            <p:cNvPr id="953364" name="矩形 953363"/>
            <p:cNvSpPr/>
            <p:nvPr/>
          </p:nvSpPr>
          <p:spPr>
            <a:xfrm rot="3419336">
              <a:off x="1277" y="1306"/>
              <a:ext cx="551" cy="612"/>
            </a:xfrm>
            <a:prstGeom prst="rect">
              <a:avLst/>
            </a:prstGeom>
            <a:gradFill rotWithShape="1">
              <a:gsLst>
                <a:gs pos="0">
                  <a:schemeClr val="hlink"/>
                </a:gs>
                <a:gs pos="100000">
                  <a:schemeClr val="hlink">
                    <a:gamma/>
                    <a:shade val="46275"/>
                    <a:invGamma/>
                  </a:schemeClr>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a:lstStyle/>
            <a:p>
              <a:endParaRPr lang="zh-CN" altLang="en-US"/>
            </a:p>
          </p:txBody>
        </p:sp>
        <p:grpSp>
          <p:nvGrpSpPr>
            <p:cNvPr id="953365" name="组合 953364"/>
            <p:cNvGrpSpPr/>
            <p:nvPr/>
          </p:nvGrpSpPr>
          <p:grpSpPr>
            <a:xfrm>
              <a:off x="1859" y="1416"/>
              <a:ext cx="568" cy="79"/>
              <a:chOff x="2003" y="3439"/>
              <a:chExt cx="468" cy="244"/>
            </a:xfrm>
          </p:grpSpPr>
          <p:sp>
            <p:nvSpPr>
              <p:cNvPr id="953366" name="椭圆 953365"/>
              <p:cNvSpPr/>
              <p:nvPr/>
            </p:nvSpPr>
            <p:spPr>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53367" name="矩形 953366"/>
              <p:cNvSpPr/>
              <p:nvPr/>
            </p:nvSpPr>
            <p:spPr>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53368" name="椭圆 953367"/>
              <p:cNvSpPr/>
              <p:nvPr/>
            </p:nvSpPr>
            <p:spPr>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12700" cap="flat" cmpd="sng">
                <a:solidFill>
                  <a:schemeClr val="bg1"/>
                </a:solidFill>
                <a:prstDash val="solid"/>
                <a:headEnd type="none" w="med" len="med"/>
                <a:tailEnd type="none" w="med" len="med"/>
              </a:ln>
            </p:spPr>
            <p:txBody>
              <a:bodyPr/>
              <a:lstStyle/>
              <a:p>
                <a:endParaRPr lang="zh-CN" altLang="en-US"/>
              </a:p>
            </p:txBody>
          </p:sp>
          <p:sp>
            <p:nvSpPr>
              <p:cNvPr id="953369" name="椭圆 953368"/>
              <p:cNvSpPr/>
              <p:nvPr/>
            </p:nvSpPr>
            <p:spPr>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lstStyle/>
              <a:p>
                <a:endParaRPr lang="zh-CN" altLang="en-US"/>
              </a:p>
            </p:txBody>
          </p:sp>
        </p:grpSp>
        <p:sp>
          <p:nvSpPr>
            <p:cNvPr id="953370" name="矩形 953369"/>
            <p:cNvSpPr/>
            <p:nvPr/>
          </p:nvSpPr>
          <p:spPr>
            <a:xfrm rot="3419336">
              <a:off x="2326" y="1268"/>
              <a:ext cx="551" cy="611"/>
            </a:xfrm>
            <a:prstGeom prst="rect">
              <a:avLst/>
            </a:prstGeom>
            <a:solidFill>
              <a:schemeClr val="accent2"/>
            </a:soli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a:lstStyle/>
            <a:p>
              <a:endParaRPr lang="zh-CN" altLang="en-US"/>
            </a:p>
          </p:txBody>
        </p:sp>
        <p:grpSp>
          <p:nvGrpSpPr>
            <p:cNvPr id="953371" name="组合 953370"/>
            <p:cNvGrpSpPr/>
            <p:nvPr/>
          </p:nvGrpSpPr>
          <p:grpSpPr>
            <a:xfrm>
              <a:off x="2907" y="1416"/>
              <a:ext cx="568" cy="79"/>
              <a:chOff x="2003" y="3439"/>
              <a:chExt cx="468" cy="244"/>
            </a:xfrm>
          </p:grpSpPr>
          <p:sp>
            <p:nvSpPr>
              <p:cNvPr id="953372" name="椭圆 953371"/>
              <p:cNvSpPr/>
              <p:nvPr/>
            </p:nvSpPr>
            <p:spPr>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53373" name="矩形 953372"/>
              <p:cNvSpPr/>
              <p:nvPr/>
            </p:nvSpPr>
            <p:spPr>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lstStyle/>
              <a:p>
                <a:endParaRPr lang="zh-CN" altLang="en-US"/>
              </a:p>
            </p:txBody>
          </p:sp>
          <p:sp>
            <p:nvSpPr>
              <p:cNvPr id="953374" name="椭圆 953373"/>
              <p:cNvSpPr/>
              <p:nvPr/>
            </p:nvSpPr>
            <p:spPr>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12700" cap="flat" cmpd="sng">
                <a:solidFill>
                  <a:schemeClr val="bg1"/>
                </a:solidFill>
                <a:prstDash val="solid"/>
                <a:headEnd type="none" w="med" len="med"/>
                <a:tailEnd type="none" w="med" len="med"/>
              </a:ln>
            </p:spPr>
            <p:txBody>
              <a:bodyPr/>
              <a:lstStyle/>
              <a:p>
                <a:endParaRPr lang="zh-CN" altLang="en-US"/>
              </a:p>
            </p:txBody>
          </p:sp>
          <p:sp>
            <p:nvSpPr>
              <p:cNvPr id="953375" name="椭圆 953374"/>
              <p:cNvSpPr/>
              <p:nvPr/>
            </p:nvSpPr>
            <p:spPr>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lstStyle/>
              <a:p>
                <a:endParaRPr lang="zh-CN" altLang="en-US"/>
              </a:p>
            </p:txBody>
          </p:sp>
        </p:grpSp>
        <p:sp>
          <p:nvSpPr>
            <p:cNvPr id="953376" name="矩形 953375"/>
            <p:cNvSpPr/>
            <p:nvPr/>
          </p:nvSpPr>
          <p:spPr>
            <a:xfrm rot="3419336">
              <a:off x="3331" y="1268"/>
              <a:ext cx="551" cy="611"/>
            </a:xfrm>
            <a:prstGeom prst="rect">
              <a:avLst/>
            </a:prstGeom>
            <a:gradFill rotWithShape="1">
              <a:gsLst>
                <a:gs pos="0">
                  <a:schemeClr val="accent1"/>
                </a:gs>
                <a:gs pos="100000">
                  <a:srgbClr val="514F26"/>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a:lstStyle/>
            <a:p>
              <a:endParaRPr lang="zh-CN" altLang="en-US"/>
            </a:p>
          </p:txBody>
        </p:sp>
      </p:grpSp>
      <p:sp>
        <p:nvSpPr>
          <p:cNvPr id="953383" name="矩形 953382"/>
          <p:cNvSpPr/>
          <p:nvPr/>
        </p:nvSpPr>
        <p:spPr>
          <a:xfrm>
            <a:off x="4376738" y="2708275"/>
            <a:ext cx="1102360" cy="645160"/>
          </a:xfrm>
          <a:prstGeom prst="rect">
            <a:avLst/>
          </a:prstGeom>
          <a:noFill/>
          <a:ln w="9525">
            <a:noFill/>
          </a:ln>
        </p:spPr>
        <p:txBody>
          <a:bodyPr wrap="none" anchor="t">
            <a:spAutoFit/>
          </a:bodyPr>
          <a:lstStyle/>
          <a:p>
            <a:r>
              <a:rPr lang="en-US" altLang="zh-CN" sz="1800" b="1">
                <a:latin typeface="楷体_GB2312" pitchFamily="49" charset="-122"/>
                <a:ea typeface="楷体_GB2312" pitchFamily="49" charset="-122"/>
              </a:rPr>
              <a:t> </a:t>
            </a:r>
            <a:r>
              <a:rPr lang="zh-CN" altLang="en-US" sz="1800" b="1" dirty="0">
                <a:latin typeface="Times New Roman" panose="02020603050405020304" pitchFamily="18" charset="0"/>
                <a:ea typeface="楷体_GB2312" pitchFamily="49" charset="-122"/>
              </a:rPr>
              <a:t>脐带</a:t>
            </a:r>
          </a:p>
          <a:p>
            <a:r>
              <a:rPr lang="zh-CN" altLang="en-US" sz="1800" b="1" dirty="0">
                <a:latin typeface="Times New Roman" panose="02020603050405020304" pitchFamily="18" charset="0"/>
                <a:ea typeface="楷体_GB2312" pitchFamily="49" charset="-122"/>
              </a:rPr>
              <a:t>绕颈一周</a:t>
            </a:r>
            <a:endParaRPr lang="en-US" altLang="zh-CN" sz="1800" b="1">
              <a:latin typeface="Times New Roman" panose="02020603050405020304" pitchFamily="18" charset="0"/>
              <a:ea typeface="楷体_GB2312" pitchFamily="49" charset="-122"/>
            </a:endParaRPr>
          </a:p>
        </p:txBody>
      </p:sp>
      <p:sp>
        <p:nvSpPr>
          <p:cNvPr id="953387" name="矩形 953386"/>
          <p:cNvSpPr/>
          <p:nvPr/>
        </p:nvSpPr>
        <p:spPr>
          <a:xfrm>
            <a:off x="4418013" y="4076700"/>
            <a:ext cx="1459230" cy="1938020"/>
          </a:xfrm>
          <a:prstGeom prst="rect">
            <a:avLst/>
          </a:prstGeom>
          <a:noFill/>
          <a:ln w="9525">
            <a:noFill/>
          </a:ln>
        </p:spPr>
        <p:txBody>
          <a:bodyPr wrap="none" anchor="t">
            <a:spAutoFit/>
          </a:bodyPr>
          <a:lstStyle/>
          <a:p>
            <a:pPr algn="l"/>
            <a:endParaRPr lang="zh-CN" altLang="en-US" sz="2000" b="1" dirty="0">
              <a:latin typeface="楷体_GB2312" pitchFamily="49" charset="-122"/>
              <a:ea typeface="楷体_GB2312" pitchFamily="49" charset="-122"/>
            </a:endParaRPr>
          </a:p>
          <a:p>
            <a:pPr algn="l"/>
            <a:r>
              <a:rPr lang="en-US" altLang="zh-CN" sz="2000" b="1">
                <a:latin typeface="楷体_GB2312" pitchFamily="49" charset="-122"/>
                <a:ea typeface="楷体_GB2312" pitchFamily="49" charset="-122"/>
              </a:rPr>
              <a:t>U</a:t>
            </a:r>
            <a:r>
              <a:rPr lang="zh-CN" altLang="en-US" sz="2000" b="1" dirty="0">
                <a:latin typeface="楷体_GB2312" pitchFamily="49" charset="-122"/>
                <a:ea typeface="楷体_GB2312" pitchFamily="49" charset="-122"/>
              </a:rPr>
              <a:t>形</a:t>
            </a:r>
            <a:r>
              <a:rPr lang="zh-CN" altLang="en-US" b="1" dirty="0">
                <a:latin typeface="Times New Roman" panose="02020603050405020304" pitchFamily="18" charset="0"/>
                <a:ea typeface="楷体_GB2312" pitchFamily="49" charset="-122"/>
              </a:rPr>
              <a:t>压迹</a:t>
            </a:r>
            <a:r>
              <a:rPr lang="zh-CN" altLang="en-US" sz="2000" b="1" dirty="0">
                <a:latin typeface="楷体_GB2312" pitchFamily="49" charset="-122"/>
                <a:ea typeface="楷体_GB2312" pitchFamily="49" charset="-122"/>
              </a:rPr>
              <a:t>，</a:t>
            </a:r>
          </a:p>
          <a:p>
            <a:pPr algn="l"/>
            <a:r>
              <a:rPr lang="zh-CN" altLang="en-US" sz="2000" b="1" dirty="0">
                <a:latin typeface="楷体_GB2312" pitchFamily="49" charset="-122"/>
                <a:ea typeface="楷体_GB2312" pitchFamily="49" charset="-122"/>
              </a:rPr>
              <a:t>其上方有</a:t>
            </a:r>
          </a:p>
          <a:p>
            <a:pPr algn="l"/>
            <a:r>
              <a:rPr lang="zh-CN" altLang="en-US" sz="2000" b="1" dirty="0">
                <a:latin typeface="楷体_GB2312" pitchFamily="49" charset="-122"/>
                <a:ea typeface="楷体_GB2312" pitchFamily="49" charset="-122"/>
              </a:rPr>
              <a:t>短条样的</a:t>
            </a:r>
          </a:p>
          <a:p>
            <a:pPr algn="l"/>
            <a:r>
              <a:rPr lang="zh-CN" altLang="en-US" sz="2000" b="1" dirty="0">
                <a:latin typeface="楷体_GB2312" pitchFamily="49" charset="-122"/>
                <a:ea typeface="楷体_GB2312" pitchFamily="49" charset="-122"/>
              </a:rPr>
              <a:t>脐血管横</a:t>
            </a:r>
          </a:p>
          <a:p>
            <a:pPr algn="l"/>
            <a:r>
              <a:rPr lang="zh-CN" altLang="en-US" sz="2000" b="1" dirty="0">
                <a:latin typeface="楷体_GB2312" pitchFamily="49" charset="-122"/>
                <a:ea typeface="楷体_GB2312" pitchFamily="49" charset="-122"/>
              </a:rPr>
              <a:t>断面回声。</a:t>
            </a:r>
            <a:endParaRPr lang="en-US" altLang="zh-CN" sz="2000" b="1">
              <a:latin typeface="楷体_GB2312" pitchFamily="49" charset="-122"/>
              <a:ea typeface="楷体_GB2312" pitchFamily="49" charset="-122"/>
            </a:endParaRPr>
          </a:p>
        </p:txBody>
      </p:sp>
      <p:sp>
        <p:nvSpPr>
          <p:cNvPr id="953388" name="矩形 953387"/>
          <p:cNvSpPr/>
          <p:nvPr/>
        </p:nvSpPr>
        <p:spPr>
          <a:xfrm>
            <a:off x="6146800" y="4148138"/>
            <a:ext cx="1459230" cy="1938020"/>
          </a:xfrm>
          <a:prstGeom prst="rect">
            <a:avLst/>
          </a:prstGeom>
          <a:noFill/>
          <a:ln w="9525">
            <a:noFill/>
          </a:ln>
        </p:spPr>
        <p:txBody>
          <a:bodyPr wrap="none" anchor="t">
            <a:spAutoFit/>
          </a:bodyPr>
          <a:lstStyle/>
          <a:p>
            <a:pPr algn="l"/>
            <a:endParaRPr lang="zh-CN" altLang="en-US" sz="2000" b="1" dirty="0">
              <a:latin typeface="楷体_GB2312" pitchFamily="49" charset="-122"/>
              <a:ea typeface="楷体_GB2312" pitchFamily="49" charset="-122"/>
            </a:endParaRPr>
          </a:p>
          <a:p>
            <a:pPr algn="l"/>
            <a:r>
              <a:rPr lang="en-US" altLang="zh-CN" sz="2000" b="1">
                <a:latin typeface="楷体_GB2312" pitchFamily="49" charset="-122"/>
                <a:ea typeface="楷体_GB2312" pitchFamily="49" charset="-122"/>
              </a:rPr>
              <a:t>W</a:t>
            </a:r>
            <a:r>
              <a:rPr lang="zh-CN" altLang="en-US" sz="2000" b="1" dirty="0">
                <a:latin typeface="楷体_GB2312" pitchFamily="49" charset="-122"/>
                <a:ea typeface="楷体_GB2312" pitchFamily="49" charset="-122"/>
              </a:rPr>
              <a:t>形</a:t>
            </a:r>
            <a:r>
              <a:rPr lang="zh-CN" altLang="en-US" sz="2000" b="1" dirty="0">
                <a:latin typeface="Times New Roman" panose="02020603050405020304" pitchFamily="18" charset="0"/>
                <a:ea typeface="楷体_GB2312" pitchFamily="49" charset="-122"/>
              </a:rPr>
              <a:t>压迹</a:t>
            </a:r>
            <a:r>
              <a:rPr lang="zh-CN" altLang="en-US" sz="2000" b="1" dirty="0">
                <a:latin typeface="楷体_GB2312" pitchFamily="49" charset="-122"/>
                <a:ea typeface="楷体_GB2312" pitchFamily="49" charset="-122"/>
              </a:rPr>
              <a:t>，</a:t>
            </a:r>
          </a:p>
          <a:p>
            <a:pPr algn="l"/>
            <a:r>
              <a:rPr lang="zh-CN" altLang="en-US" sz="2000" b="1" dirty="0">
                <a:latin typeface="楷体_GB2312" pitchFamily="49" charset="-122"/>
                <a:ea typeface="楷体_GB2312" pitchFamily="49" charset="-122"/>
              </a:rPr>
              <a:t>其上方有</a:t>
            </a:r>
          </a:p>
          <a:p>
            <a:pPr algn="l"/>
            <a:r>
              <a:rPr lang="zh-CN" altLang="en-US" sz="2000" b="1" dirty="0">
                <a:latin typeface="楷体_GB2312" pitchFamily="49" charset="-122"/>
                <a:ea typeface="楷体_GB2312" pitchFamily="49" charset="-122"/>
              </a:rPr>
              <a:t>等号样的</a:t>
            </a:r>
          </a:p>
          <a:p>
            <a:pPr algn="l"/>
            <a:r>
              <a:rPr lang="zh-CN" altLang="en-US" sz="2000" b="1" dirty="0">
                <a:latin typeface="楷体_GB2312" pitchFamily="49" charset="-122"/>
                <a:ea typeface="楷体_GB2312" pitchFamily="49" charset="-122"/>
              </a:rPr>
              <a:t>脐血管横</a:t>
            </a:r>
          </a:p>
          <a:p>
            <a:pPr algn="l"/>
            <a:r>
              <a:rPr lang="zh-CN" altLang="en-US" sz="2000" b="1" dirty="0">
                <a:latin typeface="楷体_GB2312" pitchFamily="49" charset="-122"/>
                <a:ea typeface="楷体_GB2312" pitchFamily="49" charset="-122"/>
              </a:rPr>
              <a:t>断面回声。</a:t>
            </a:r>
            <a:endParaRPr lang="en-US" altLang="zh-CN" sz="2000" b="1">
              <a:latin typeface="楷体_GB2312" pitchFamily="49" charset="-122"/>
              <a:ea typeface="楷体_GB2312" pitchFamily="49" charset="-122"/>
            </a:endParaRPr>
          </a:p>
        </p:txBody>
      </p:sp>
      <p:sp>
        <p:nvSpPr>
          <p:cNvPr id="953389" name="矩形 953388"/>
          <p:cNvSpPr/>
          <p:nvPr/>
        </p:nvSpPr>
        <p:spPr>
          <a:xfrm>
            <a:off x="7578725" y="4437063"/>
            <a:ext cx="1714500" cy="1876425"/>
          </a:xfrm>
          <a:prstGeom prst="rect">
            <a:avLst/>
          </a:prstGeom>
          <a:noFill/>
          <a:ln w="9525">
            <a:noFill/>
          </a:ln>
        </p:spPr>
        <p:txBody>
          <a:bodyPr wrap="none" anchor="t">
            <a:spAutoFit/>
          </a:bodyPr>
          <a:lstStyle/>
          <a:p>
            <a:pPr algn="l" eaLnBrk="0" hangingPunct="0">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锯齿状压迹，</a:t>
            </a:r>
          </a:p>
          <a:p>
            <a:pPr algn="l" eaLnBrk="0" hangingPunct="0">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其上方为一</a:t>
            </a:r>
          </a:p>
          <a:p>
            <a:pPr algn="l" eaLnBrk="0" hangingPunct="0">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条衰减带状</a:t>
            </a:r>
          </a:p>
          <a:p>
            <a:pPr algn="l" eaLnBrk="0" hangingPunct="0">
              <a:spcBef>
                <a:spcPct val="20000"/>
              </a:spcBef>
              <a:buClr>
                <a:schemeClr val="hlink"/>
              </a:buClr>
              <a:buFont typeface="Wingdings" panose="05000000000000000000" pitchFamily="2" charset="2"/>
              <a:buNone/>
            </a:pPr>
            <a:r>
              <a:rPr lang="zh-CN" altLang="en-US" sz="2000" b="1" dirty="0">
                <a:latin typeface="Times New Roman" panose="02020603050405020304" pitchFamily="18" charset="0"/>
                <a:ea typeface="楷体_GB2312" pitchFamily="49" charset="-122"/>
              </a:rPr>
              <a:t>回声。</a:t>
            </a:r>
            <a:endParaRPr lang="zh-CN" altLang="en-US" sz="2000" dirty="0">
              <a:latin typeface="Times New Roman" panose="02020603050405020304" pitchFamily="18" charset="0"/>
              <a:ea typeface="楷体_GB2312" pitchFamily="49" charset="-122"/>
            </a:endParaRPr>
          </a:p>
          <a:p>
            <a:pPr algn="l" eaLnBrk="0" hangingPunct="0">
              <a:spcBef>
                <a:spcPct val="20000"/>
              </a:spcBef>
              <a:buClr>
                <a:schemeClr val="hlink"/>
              </a:buClr>
              <a:buFont typeface="Wingdings" panose="05000000000000000000" pitchFamily="2" charset="2"/>
              <a:buNone/>
            </a:pPr>
            <a:endParaRPr lang="zh-CN" altLang="en-US" sz="2000" b="1" dirty="0">
              <a:latin typeface="楷体_GB2312" pitchFamily="49" charset="-122"/>
              <a:ea typeface="楷体_GB2312" pitchFamily="49" charset="-122"/>
            </a:endParaRPr>
          </a:p>
        </p:txBody>
      </p:sp>
      <p:sp>
        <p:nvSpPr>
          <p:cNvPr id="953391" name="矩形 953390"/>
          <p:cNvSpPr/>
          <p:nvPr/>
        </p:nvSpPr>
        <p:spPr>
          <a:xfrm>
            <a:off x="5957888" y="2654300"/>
            <a:ext cx="1216660" cy="645160"/>
          </a:xfrm>
          <a:prstGeom prst="rect">
            <a:avLst/>
          </a:prstGeom>
          <a:noFill/>
          <a:ln w="9525">
            <a:noFill/>
          </a:ln>
        </p:spPr>
        <p:txBody>
          <a:bodyPr wrap="none" anchor="t">
            <a:spAutoFit/>
          </a:bodyPr>
          <a:lstStyle/>
          <a:p>
            <a:pPr algn="l"/>
            <a:r>
              <a:rPr lang="en-US" altLang="zh-CN" sz="1800" b="1">
                <a:latin typeface="楷体_GB2312" pitchFamily="49" charset="-122"/>
                <a:ea typeface="楷体_GB2312" pitchFamily="49" charset="-122"/>
              </a:rPr>
              <a:t>   </a:t>
            </a:r>
            <a:r>
              <a:rPr lang="zh-CN" altLang="en-US" sz="1800" b="1" dirty="0">
                <a:latin typeface="Times New Roman" panose="02020603050405020304" pitchFamily="18" charset="0"/>
                <a:ea typeface="楷体_GB2312" pitchFamily="49" charset="-122"/>
              </a:rPr>
              <a:t>脐带</a:t>
            </a:r>
          </a:p>
          <a:p>
            <a:pPr algn="l"/>
            <a:r>
              <a:rPr lang="zh-CN" altLang="en-US" sz="1800" b="1" dirty="0">
                <a:latin typeface="Times New Roman" panose="02020603050405020304" pitchFamily="18" charset="0"/>
                <a:ea typeface="楷体_GB2312" pitchFamily="49" charset="-122"/>
              </a:rPr>
              <a:t>  绕颈二周</a:t>
            </a:r>
            <a:endParaRPr lang="en-US" altLang="zh-CN" sz="1800" b="1">
              <a:latin typeface="Times New Roman" panose="02020603050405020304" pitchFamily="18" charset="0"/>
              <a:ea typeface="楷体_GB2312" pitchFamily="49" charset="-122"/>
            </a:endParaRPr>
          </a:p>
        </p:txBody>
      </p:sp>
      <p:sp>
        <p:nvSpPr>
          <p:cNvPr id="953392" name="矩形 953391"/>
          <p:cNvSpPr/>
          <p:nvPr/>
        </p:nvSpPr>
        <p:spPr>
          <a:xfrm>
            <a:off x="7613650" y="2636838"/>
            <a:ext cx="1159510" cy="645160"/>
          </a:xfrm>
          <a:prstGeom prst="rect">
            <a:avLst/>
          </a:prstGeom>
          <a:noFill/>
          <a:ln w="9525">
            <a:noFill/>
          </a:ln>
        </p:spPr>
        <p:txBody>
          <a:bodyPr wrap="none" anchor="t">
            <a:spAutoFit/>
          </a:bodyPr>
          <a:lstStyle/>
          <a:p>
            <a:pPr algn="l"/>
            <a:r>
              <a:rPr lang="en-US" altLang="zh-CN" sz="1800" b="1">
                <a:latin typeface="楷体_GB2312" pitchFamily="49" charset="-122"/>
                <a:ea typeface="楷体_GB2312" pitchFamily="49" charset="-122"/>
              </a:rPr>
              <a:t>   </a:t>
            </a:r>
            <a:r>
              <a:rPr lang="zh-CN" altLang="en-US" sz="1800" b="1" dirty="0">
                <a:latin typeface="Times New Roman" panose="02020603050405020304" pitchFamily="18" charset="0"/>
                <a:ea typeface="楷体_GB2312" pitchFamily="49" charset="-122"/>
              </a:rPr>
              <a:t>脐带</a:t>
            </a:r>
          </a:p>
          <a:p>
            <a:pPr algn="l"/>
            <a:r>
              <a:rPr lang="zh-CN" altLang="en-US" sz="1800" b="1" dirty="0">
                <a:latin typeface="Times New Roman" panose="02020603050405020304" pitchFamily="18" charset="0"/>
                <a:ea typeface="楷体_GB2312" pitchFamily="49" charset="-122"/>
              </a:rPr>
              <a:t> 绕颈三周</a:t>
            </a:r>
            <a:endParaRPr lang="en-US" altLang="zh-CN" sz="1800" b="1">
              <a:latin typeface="Times New Roman" panose="02020603050405020304" pitchFamily="18" charset="0"/>
              <a:ea typeface="楷体_GB2312" pitchFamily="49" charset="-122"/>
            </a:endParaRPr>
          </a:p>
        </p:txBody>
      </p:sp>
      <p:sp>
        <p:nvSpPr>
          <p:cNvPr id="953396" name="任意多边形 953395"/>
          <p:cNvSpPr/>
          <p:nvPr/>
        </p:nvSpPr>
        <p:spPr>
          <a:xfrm rot="5272589">
            <a:off x="4760913" y="3824288"/>
            <a:ext cx="503237" cy="287337"/>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a:lstStyle/>
          <a:p>
            <a:endParaRPr lang="zh-CN" altLang="en-US"/>
          </a:p>
        </p:txBody>
      </p:sp>
      <p:sp>
        <p:nvSpPr>
          <p:cNvPr id="953397" name="任意多边形 953396"/>
          <p:cNvSpPr/>
          <p:nvPr/>
        </p:nvSpPr>
        <p:spPr>
          <a:xfrm rot="5272589">
            <a:off x="6419850" y="3824288"/>
            <a:ext cx="503238" cy="287337"/>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a:lstStyle/>
          <a:p>
            <a:endParaRPr lang="zh-CN" altLang="en-US"/>
          </a:p>
        </p:txBody>
      </p:sp>
      <p:sp>
        <p:nvSpPr>
          <p:cNvPr id="953398" name="任意多边形 953397"/>
          <p:cNvSpPr/>
          <p:nvPr/>
        </p:nvSpPr>
        <p:spPr>
          <a:xfrm rot="5272589">
            <a:off x="8075613" y="3824288"/>
            <a:ext cx="503237" cy="287337"/>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a:lstStyle/>
          <a:p>
            <a:endParaRPr lang="zh-CN" altLang="en-US"/>
          </a:p>
        </p:txBody>
      </p:sp>
    </p:spTree>
  </p:cSld>
  <p:clrMapOvr>
    <a:masterClrMapping/>
  </p:clrMapOvr>
  <p:transition advTm="31044"/>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208213" y="765175"/>
            <a:ext cx="8474075" cy="61007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731139" name="矩形 731138"/>
          <p:cNvSpPr/>
          <p:nvPr/>
        </p:nvSpPr>
        <p:spPr>
          <a:xfrm>
            <a:off x="2711450" y="1125538"/>
            <a:ext cx="6948488" cy="865187"/>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zh-CN" altLang="en-US" sz="2400" dirty="0">
                <a:solidFill>
                  <a:schemeClr val="tx1"/>
                </a:solidFill>
                <a:latin typeface="楷体_GB2312" pitchFamily="49" charset="-122"/>
                <a:ea typeface="楷体_GB2312" pitchFamily="49" charset="-122"/>
              </a:rPr>
              <a:t>四、脐带打结</a:t>
            </a:r>
          </a:p>
          <a:p>
            <a:pPr lvl="0">
              <a:lnSpc>
                <a:spcPct val="130000"/>
              </a:lnSpc>
              <a:buNone/>
            </a:pPr>
            <a:endParaRPr lang="zh-CN" altLang="en-US" sz="2000" dirty="0">
              <a:solidFill>
                <a:schemeClr val="tx1"/>
              </a:solidFill>
              <a:latin typeface="楷体_GB2312" pitchFamily="49" charset="-122"/>
              <a:ea typeface="楷体_GB2312" pitchFamily="49" charset="-122"/>
            </a:endParaRPr>
          </a:p>
        </p:txBody>
      </p:sp>
      <p:grpSp>
        <p:nvGrpSpPr>
          <p:cNvPr id="731140" name="组合 731139"/>
          <p:cNvGrpSpPr/>
          <p:nvPr/>
        </p:nvGrpSpPr>
        <p:grpSpPr>
          <a:xfrm>
            <a:off x="2566988" y="0"/>
            <a:ext cx="3673475" cy="735013"/>
            <a:chOff x="288" y="81"/>
            <a:chExt cx="1957" cy="463"/>
          </a:xfrm>
        </p:grpSpPr>
        <p:sp>
          <p:nvSpPr>
            <p:cNvPr id="731141" name="圆角矩形 73114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731142" name="圆角矩形 73114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731143" name="任意多边形 73114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731144" name="文本框 73114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73114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73114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731147"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731148" name="流程图: 终止 6">
            <a:hlinkClick r:id="" action="ppaction://noaction"/>
          </p:cNvPr>
          <p:cNvSpPr/>
          <p:nvPr/>
        </p:nvSpPr>
        <p:spPr>
          <a:xfrm>
            <a:off x="1631950" y="1989138"/>
            <a:ext cx="928688"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731150" name="流程图: 终止 34">
            <a:hlinkClick r:id="" action="ppaction://noaction"/>
          </p:cNvPr>
          <p:cNvSpPr/>
          <p:nvPr/>
        </p:nvSpPr>
        <p:spPr>
          <a:xfrm>
            <a:off x="1638300" y="3284538"/>
            <a:ext cx="928688"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grpSp>
        <p:nvGrpSpPr>
          <p:cNvPr id="731152" name="组合 731151"/>
          <p:cNvGrpSpPr/>
          <p:nvPr/>
        </p:nvGrpSpPr>
        <p:grpSpPr>
          <a:xfrm>
            <a:off x="2782888" y="2924175"/>
            <a:ext cx="2447925" cy="3087688"/>
            <a:chOff x="703" y="2024"/>
            <a:chExt cx="1542" cy="1945"/>
          </a:xfrm>
        </p:grpSpPr>
        <p:sp>
          <p:nvSpPr>
            <p:cNvPr id="731153" name="圆角矩形 731152"/>
            <p:cNvSpPr/>
            <p:nvPr/>
          </p:nvSpPr>
          <p:spPr>
            <a:xfrm>
              <a:off x="703" y="2024"/>
              <a:ext cx="1530" cy="1945"/>
            </a:xfrm>
            <a:prstGeom prst="roundRect">
              <a:avLst>
                <a:gd name="adj" fmla="val 16667"/>
              </a:avLst>
            </a:prstGeom>
            <a:gradFill rotWithShape="1">
              <a:gsLst>
                <a:gs pos="0">
                  <a:schemeClr val="accent1"/>
                </a:gs>
                <a:gs pos="100000">
                  <a:schemeClr val="bg1"/>
                </a:gs>
              </a:gsLst>
              <a:lin ang="5400000" scaled="1"/>
              <a:tileRect/>
            </a:gradFill>
            <a:ln w="38100" cap="flat" cmpd="sng">
              <a:solidFill>
                <a:schemeClr val="bg2"/>
              </a:solidFill>
              <a:prstDash val="solid"/>
              <a:headEnd type="none" w="med" len="med"/>
              <a:tailEnd type="none" w="med" len="med"/>
            </a:ln>
          </p:spPr>
          <p:txBody>
            <a:bodyPr wrap="none" anchor="ctr"/>
            <a:lstStyle/>
            <a:p>
              <a:pPr eaLnBrk="0" hangingPunct="0"/>
              <a:endParaRPr lang="zh-CN" altLang="en-US" sz="1800" dirty="0">
                <a:latin typeface="Verdana" panose="020B0604030504040204" pitchFamily="34" charset="0"/>
              </a:endParaRPr>
            </a:p>
          </p:txBody>
        </p:sp>
        <p:sp>
          <p:nvSpPr>
            <p:cNvPr id="731154" name="文本框 731153"/>
            <p:cNvSpPr txBox="1"/>
            <p:nvPr/>
          </p:nvSpPr>
          <p:spPr>
            <a:xfrm>
              <a:off x="793" y="2115"/>
              <a:ext cx="1452" cy="1608"/>
            </a:xfrm>
            <a:prstGeom prst="rect">
              <a:avLst/>
            </a:prstGeom>
            <a:noFill/>
            <a:ln w="9525">
              <a:noFill/>
            </a:ln>
          </p:spPr>
          <p:txBody>
            <a:bodyPr>
              <a:spAutoFit/>
            </a:bodyPr>
            <a:lstStyle/>
            <a:p>
              <a:pPr algn="l" eaLnBrk="0" hangingPunct="0"/>
              <a:r>
                <a:rPr lang="zh-CN" altLang="en-US" sz="2000" b="1" dirty="0">
                  <a:latin typeface="Times New Roman" panose="02020603050405020304" pitchFamily="18" charset="0"/>
                  <a:ea typeface="楷体_GB2312" pitchFamily="49" charset="-122"/>
                </a:rPr>
                <a:t>脐带假结：脐静脉较脐动脉长，形成迂曲似结或由于脐血管较脐带长，血管卷曲似结。</a:t>
              </a:r>
            </a:p>
            <a:p>
              <a:pPr algn="l" eaLnBrk="0" hangingPunct="0"/>
              <a:r>
                <a:rPr lang="zh-CN" altLang="en-US" sz="2000" b="1" dirty="0">
                  <a:latin typeface="Times New Roman" panose="02020603050405020304" pitchFamily="18" charset="0"/>
                  <a:ea typeface="楷体_GB2312" pitchFamily="49" charset="-122"/>
                </a:rPr>
                <a:t>不影响胎儿血液循环，对胎儿危害不大</a:t>
              </a:r>
              <a:r>
                <a:rPr lang="zh-CN" altLang="en-US" b="1" dirty="0">
                  <a:latin typeface="Times New Roman" panose="02020603050405020304" pitchFamily="18" charset="0"/>
                  <a:ea typeface="楷体_GB2312" pitchFamily="49" charset="-122"/>
                </a:rPr>
                <a:t>。</a:t>
              </a:r>
              <a:endParaRPr lang="en-US" altLang="zh-CN" b="1">
                <a:latin typeface="Times New Roman" panose="02020603050405020304" pitchFamily="18" charset="0"/>
                <a:ea typeface="楷体_GB2312" pitchFamily="49" charset="-122"/>
              </a:endParaRPr>
            </a:p>
          </p:txBody>
        </p:sp>
      </p:grpSp>
      <p:sp>
        <p:nvSpPr>
          <p:cNvPr id="731155" name="任意多边形 731154"/>
          <p:cNvSpPr/>
          <p:nvPr/>
        </p:nvSpPr>
        <p:spPr>
          <a:xfrm>
            <a:off x="5159375" y="3357563"/>
            <a:ext cx="903288" cy="1241425"/>
          </a:xfrm>
          <a:custGeom>
            <a:avLst/>
            <a:gdLst/>
            <a:ahLst/>
            <a:cxnLst/>
            <a:rect l="0" t="0" r="0" b="0"/>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alpha val="100000"/>
                </a:schemeClr>
              </a:gs>
              <a:gs pos="100000">
                <a:schemeClr val="accent1">
                  <a:gamma/>
                  <a:tint val="63529"/>
                  <a:invGamma/>
                  <a:alpha val="100000"/>
                </a:schemeClr>
              </a:gs>
            </a:gsLst>
            <a:lin ang="0" scaled="1"/>
            <a:tileRect/>
          </a:gradFill>
          <a:ln w="0">
            <a:noFill/>
          </a:ln>
        </p:spPr>
        <p:txBody>
          <a:bodyPr/>
          <a:lstStyle/>
          <a:p>
            <a:endParaRPr lang="zh-CN" altLang="en-US"/>
          </a:p>
        </p:txBody>
      </p:sp>
      <p:grpSp>
        <p:nvGrpSpPr>
          <p:cNvPr id="731157" name="组合 731156"/>
          <p:cNvGrpSpPr/>
          <p:nvPr/>
        </p:nvGrpSpPr>
        <p:grpSpPr>
          <a:xfrm>
            <a:off x="4872038" y="1844675"/>
            <a:ext cx="2998787" cy="1325563"/>
            <a:chOff x="1997" y="1314"/>
            <a:chExt cx="1889" cy="1009"/>
          </a:xfrm>
        </p:grpSpPr>
        <p:grpSp>
          <p:nvGrpSpPr>
            <p:cNvPr id="731158" name="组合 731157"/>
            <p:cNvGrpSpPr/>
            <p:nvPr/>
          </p:nvGrpSpPr>
          <p:grpSpPr>
            <a:xfrm>
              <a:off x="1997" y="1404"/>
              <a:ext cx="1889" cy="919"/>
              <a:chOff x="1973" y="1027"/>
              <a:chExt cx="1926" cy="937"/>
            </a:xfrm>
          </p:grpSpPr>
          <p:sp>
            <p:nvSpPr>
              <p:cNvPr id="731159" name="椭圆 731158"/>
              <p:cNvSpPr/>
              <p:nvPr/>
            </p:nvSpPr>
            <p:spPr>
              <a:xfrm>
                <a:off x="1994" y="1057"/>
                <a:ext cx="1905" cy="907"/>
              </a:xfrm>
              <a:prstGeom prst="ellipse">
                <a:avLst/>
              </a:prstGeom>
              <a:gradFill rotWithShape="1">
                <a:gsLst>
                  <a:gs pos="0">
                    <a:schemeClr val="hlink"/>
                  </a:gs>
                  <a:gs pos="100000">
                    <a:schemeClr val="hlink">
                      <a:gamma/>
                      <a:shade val="48627"/>
                      <a:invGamma/>
                    </a:schemeClr>
                  </a:gs>
                </a:gsLst>
                <a:lin ang="2700000" scaled="1"/>
                <a:tileRect/>
              </a:gradFill>
              <a:ln w="9525">
                <a:noFill/>
              </a:ln>
            </p:spPr>
            <p:txBody>
              <a:bodyPr/>
              <a:lstStyle/>
              <a:p>
                <a:endParaRPr lang="zh-CN" altLang="en-US"/>
              </a:p>
            </p:txBody>
          </p:sp>
          <p:sp>
            <p:nvSpPr>
              <p:cNvPr id="731160" name="椭圆 731159"/>
              <p:cNvSpPr/>
              <p:nvPr/>
            </p:nvSpPr>
            <p:spPr>
              <a:xfrm>
                <a:off x="1973" y="1027"/>
                <a:ext cx="1905" cy="907"/>
              </a:xfrm>
              <a:prstGeom prst="ellipse">
                <a:avLst/>
              </a:prstGeom>
              <a:gradFill rotWithShape="1">
                <a:gsLst>
                  <a:gs pos="0">
                    <a:schemeClr val="hlink">
                      <a:gamma/>
                      <a:tint val="44314"/>
                      <a:invGamma/>
                    </a:schemeClr>
                  </a:gs>
                  <a:gs pos="100000">
                    <a:schemeClr val="hlink"/>
                  </a:gs>
                </a:gsLst>
                <a:lin ang="2700000" scaled="1"/>
                <a:tileRect/>
              </a:gradFill>
              <a:ln w="9525">
                <a:noFill/>
              </a:ln>
            </p:spPr>
            <p:txBody>
              <a:bodyPr/>
              <a:lstStyle/>
              <a:p>
                <a:endParaRPr lang="zh-CN" altLang="en-US"/>
              </a:p>
            </p:txBody>
          </p:sp>
        </p:grpSp>
        <p:sp>
          <p:nvSpPr>
            <p:cNvPr id="731161" name="椭圆 731160"/>
            <p:cNvSpPr/>
            <p:nvPr/>
          </p:nvSpPr>
          <p:spPr>
            <a:xfrm>
              <a:off x="2086" y="1314"/>
              <a:ext cx="1691" cy="845"/>
            </a:xfrm>
            <a:prstGeom prst="ellipse">
              <a:avLst/>
            </a:prstGeom>
            <a:gradFill rotWithShape="1">
              <a:gsLst>
                <a:gs pos="0">
                  <a:schemeClr val="accent1">
                    <a:gamma/>
                    <a:shade val="46275"/>
                    <a:invGamma/>
                  </a:schemeClr>
                </a:gs>
                <a:gs pos="100000">
                  <a:schemeClr val="accent1"/>
                </a:gs>
              </a:gsLst>
              <a:lin ang="2700000" scaled="1"/>
              <a:tileRect/>
            </a:gradFill>
            <a:ln w="9525">
              <a:noFill/>
            </a:ln>
          </p:spPr>
          <p:txBody>
            <a:bodyPr/>
            <a:lstStyle/>
            <a:p>
              <a:endParaRPr lang="zh-CN" altLang="en-US"/>
            </a:p>
          </p:txBody>
        </p:sp>
        <p:sp>
          <p:nvSpPr>
            <p:cNvPr id="731162" name="椭圆 731161"/>
            <p:cNvSpPr/>
            <p:nvPr/>
          </p:nvSpPr>
          <p:spPr>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tileRect/>
            </a:gradFill>
            <a:ln w="9525">
              <a:noFill/>
            </a:ln>
          </p:spPr>
          <p:txBody>
            <a:bodyPr/>
            <a:lstStyle/>
            <a:p>
              <a:endParaRPr lang="zh-CN" altLang="en-US"/>
            </a:p>
          </p:txBody>
        </p:sp>
        <p:sp>
          <p:nvSpPr>
            <p:cNvPr id="731163" name="椭圆 731162"/>
            <p:cNvSpPr/>
            <p:nvPr/>
          </p:nvSpPr>
          <p:spPr>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tileRect/>
            </a:gradFill>
            <a:ln w="9525">
              <a:noFill/>
            </a:ln>
          </p:spPr>
          <p:txBody>
            <a:bodyPr/>
            <a:lstStyle/>
            <a:p>
              <a:endParaRPr lang="zh-CN" altLang="en-US"/>
            </a:p>
          </p:txBody>
        </p:sp>
        <p:sp>
          <p:nvSpPr>
            <p:cNvPr id="731164" name="椭圆 731163"/>
            <p:cNvSpPr/>
            <p:nvPr/>
          </p:nvSpPr>
          <p:spPr>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tileRect/>
            </a:gradFill>
            <a:ln w="9525">
              <a:noFill/>
            </a:ln>
          </p:spPr>
          <p:txBody>
            <a:bodyPr/>
            <a:lstStyle/>
            <a:p>
              <a:endParaRPr lang="zh-CN" altLang="en-US"/>
            </a:p>
          </p:txBody>
        </p:sp>
      </p:grpSp>
      <p:sp>
        <p:nvSpPr>
          <p:cNvPr id="731165" name="文本框 731164"/>
          <p:cNvSpPr txBox="1"/>
          <p:nvPr/>
        </p:nvSpPr>
        <p:spPr>
          <a:xfrm>
            <a:off x="5622925" y="1993900"/>
            <a:ext cx="1102360" cy="368300"/>
          </a:xfrm>
          <a:prstGeom prst="rect">
            <a:avLst/>
          </a:prstGeom>
          <a:noFill/>
          <a:ln w="9525">
            <a:noFill/>
          </a:ln>
        </p:spPr>
        <p:txBody>
          <a:bodyPr wrap="none" anchor="t">
            <a:spAutoFit/>
          </a:bodyPr>
          <a:lstStyle/>
          <a:p>
            <a:r>
              <a:rPr lang="zh-CN" altLang="en-US" b="1" dirty="0">
                <a:latin typeface="Times New Roman" panose="02020603050405020304" pitchFamily="18" charset="0"/>
                <a:ea typeface="楷体_GB2312" pitchFamily="49" charset="-122"/>
              </a:rPr>
              <a:t>脐带打结</a:t>
            </a:r>
            <a:endParaRPr lang="en-US" altLang="zh-CN" b="1">
              <a:latin typeface="Times New Roman" panose="02020603050405020304" pitchFamily="18" charset="0"/>
              <a:ea typeface="楷体_GB2312" pitchFamily="49" charset="-122"/>
            </a:endParaRPr>
          </a:p>
        </p:txBody>
      </p:sp>
      <p:grpSp>
        <p:nvGrpSpPr>
          <p:cNvPr id="731166" name="组合 731165"/>
          <p:cNvGrpSpPr/>
          <p:nvPr/>
        </p:nvGrpSpPr>
        <p:grpSpPr>
          <a:xfrm>
            <a:off x="7680325" y="2852738"/>
            <a:ext cx="2449513" cy="3071812"/>
            <a:chOff x="3787" y="2024"/>
            <a:chExt cx="1543" cy="1935"/>
          </a:xfrm>
        </p:grpSpPr>
        <p:sp>
          <p:nvSpPr>
            <p:cNvPr id="731167" name="圆角矩形 731166"/>
            <p:cNvSpPr/>
            <p:nvPr/>
          </p:nvSpPr>
          <p:spPr>
            <a:xfrm>
              <a:off x="3787" y="2024"/>
              <a:ext cx="1543" cy="1935"/>
            </a:xfrm>
            <a:prstGeom prst="roundRect">
              <a:avLst>
                <a:gd name="adj" fmla="val 16667"/>
              </a:avLst>
            </a:prstGeom>
            <a:gradFill rotWithShape="1">
              <a:gsLst>
                <a:gs pos="0">
                  <a:schemeClr val="bg2"/>
                </a:gs>
                <a:gs pos="100000">
                  <a:schemeClr val="bg1"/>
                </a:gs>
              </a:gsLst>
              <a:lin ang="5400000" scaled="1"/>
              <a:tileRect/>
            </a:gradFill>
            <a:ln w="38100" cap="flat" cmpd="sng">
              <a:solidFill>
                <a:schemeClr val="bg2"/>
              </a:solidFill>
              <a:prstDash val="solid"/>
              <a:headEnd type="none" w="med" len="med"/>
              <a:tailEnd type="none" w="med" len="med"/>
            </a:ln>
          </p:spPr>
          <p:txBody>
            <a:bodyPr wrap="none" anchor="ctr"/>
            <a:lstStyle/>
            <a:p>
              <a:pPr eaLnBrk="0" hangingPunct="0"/>
              <a:endParaRPr lang="zh-CN" altLang="en-US" sz="1800" dirty="0">
                <a:latin typeface="Verdana" panose="020B0604030504040204" pitchFamily="34" charset="0"/>
              </a:endParaRPr>
            </a:p>
          </p:txBody>
        </p:sp>
        <p:sp>
          <p:nvSpPr>
            <p:cNvPr id="731168" name="文本框 731167"/>
            <p:cNvSpPr txBox="1"/>
            <p:nvPr/>
          </p:nvSpPr>
          <p:spPr>
            <a:xfrm>
              <a:off x="3878" y="2115"/>
              <a:ext cx="1451" cy="1802"/>
            </a:xfrm>
            <a:prstGeom prst="rect">
              <a:avLst/>
            </a:prstGeom>
            <a:noFill/>
            <a:ln w="9525">
              <a:noFill/>
            </a:ln>
          </p:spPr>
          <p:txBody>
            <a:bodyPr>
              <a:spAutoFit/>
            </a:bodyPr>
            <a:lstStyle/>
            <a:p>
              <a:pPr algn="l" eaLnBrk="0" hangingPunct="0"/>
              <a:r>
                <a:rPr lang="zh-CN" altLang="en-US" sz="2000" b="1" dirty="0">
                  <a:latin typeface="楷体_GB2312" pitchFamily="49" charset="-122"/>
                  <a:ea typeface="楷体_GB2312" pitchFamily="49" charset="-122"/>
                </a:rPr>
                <a:t>脐带真结：脐带缠绕胎体，胎儿穿过脐带套环而成真结。</a:t>
              </a:r>
            </a:p>
            <a:p>
              <a:pPr algn="l" eaLnBrk="0" hangingPunct="0"/>
              <a:r>
                <a:rPr lang="zh-CN" altLang="en-US" sz="2000" b="1" dirty="0">
                  <a:latin typeface="楷体_GB2312" pitchFamily="49" charset="-122"/>
                  <a:ea typeface="楷体_GB2312" pitchFamily="49" charset="-122"/>
                </a:rPr>
                <a:t>影响胎儿血液循环，可引起胎儿宫内生长受限，甚至胎死宫内。</a:t>
              </a:r>
            </a:p>
            <a:p>
              <a:pPr algn="l" eaLnBrk="0" hangingPunct="0"/>
              <a:endParaRPr lang="en-US" altLang="zh-CN" sz="2000" b="1">
                <a:latin typeface="楷体_GB2312" pitchFamily="49" charset="-122"/>
                <a:ea typeface="楷体_GB2312" pitchFamily="49" charset="-122"/>
              </a:endParaRPr>
            </a:p>
          </p:txBody>
        </p:sp>
      </p:grpSp>
      <p:sp>
        <p:nvSpPr>
          <p:cNvPr id="731169" name="任意多边形 731168"/>
          <p:cNvSpPr/>
          <p:nvPr/>
        </p:nvSpPr>
        <p:spPr>
          <a:xfrm flipH="1">
            <a:off x="6888163" y="3357563"/>
            <a:ext cx="903287" cy="1241425"/>
          </a:xfrm>
          <a:custGeom>
            <a:avLst/>
            <a:gdLst/>
            <a:ahLst/>
            <a:cxnLst/>
            <a:rect l="0" t="0" r="0" b="0"/>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alpha val="100000"/>
                </a:schemeClr>
              </a:gs>
              <a:gs pos="100000">
                <a:schemeClr val="hlink">
                  <a:gamma/>
                  <a:tint val="31765"/>
                  <a:invGamma/>
                  <a:alpha val="100000"/>
                </a:schemeClr>
              </a:gs>
            </a:gsLst>
            <a:lin ang="0" scaled="1"/>
            <a:tileRect/>
          </a:gradFill>
          <a:ln w="0">
            <a:noFill/>
          </a:ln>
        </p:spPr>
        <p:txBody>
          <a:bodyPr/>
          <a:lstStyle/>
          <a:p>
            <a:endParaRPr lang="zh-CN" altLang="en-US"/>
          </a:p>
        </p:txBody>
      </p:sp>
      <p:sp>
        <p:nvSpPr>
          <p:cNvPr id="731170"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pic>
        <p:nvPicPr>
          <p:cNvPr id="731171" name="图片 731170" descr="脐带打结1"/>
          <p:cNvPicPr>
            <a:picLocks noChangeAspect="1"/>
          </p:cNvPicPr>
          <p:nvPr/>
        </p:nvPicPr>
        <p:blipFill>
          <a:blip r:embed="rId4"/>
          <a:stretch>
            <a:fillRect/>
          </a:stretch>
        </p:blipFill>
        <p:spPr>
          <a:xfrm>
            <a:off x="5951538" y="4365625"/>
            <a:ext cx="1023937" cy="1271588"/>
          </a:xfrm>
          <a:prstGeom prst="rect">
            <a:avLst/>
          </a:prstGeom>
          <a:noFill/>
          <a:ln w="9525">
            <a:noFill/>
          </a:ln>
        </p:spPr>
      </p:pic>
    </p:spTree>
  </p:cSld>
  <p:clrMapOvr>
    <a:masterClrMapping/>
  </p:clrMapOvr>
  <p:transition advTm="53717"/>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19338" y="908050"/>
            <a:ext cx="8362950" cy="5957888"/>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936980" name="椭圆 936979"/>
          <p:cNvSpPr/>
          <p:nvPr/>
        </p:nvSpPr>
        <p:spPr>
          <a:xfrm>
            <a:off x="4376738" y="4318000"/>
            <a:ext cx="5562600" cy="1325563"/>
          </a:xfrm>
          <a:prstGeom prst="ellipse">
            <a:avLst/>
          </a:prstGeom>
          <a:gradFill rotWithShape="1">
            <a:gsLst>
              <a:gs pos="0">
                <a:srgbClr val="292929"/>
              </a:gs>
              <a:gs pos="100000">
                <a:schemeClr val="bg1"/>
              </a:gs>
            </a:gsLst>
            <a:lin ang="2700000" scaled="1"/>
            <a:tileRect/>
          </a:gradFill>
          <a:ln w="3175">
            <a:noFill/>
          </a:ln>
        </p:spPr>
        <p:txBody>
          <a:bodyPr/>
          <a:lstStyle/>
          <a:p>
            <a:endParaRPr lang="zh-CN" altLang="en-US"/>
          </a:p>
        </p:txBody>
      </p:sp>
      <p:sp>
        <p:nvSpPr>
          <p:cNvPr id="936981" name="椭圆 936980"/>
          <p:cNvSpPr/>
          <p:nvPr/>
        </p:nvSpPr>
        <p:spPr>
          <a:xfrm rot="-998297">
            <a:off x="3521075" y="2128838"/>
            <a:ext cx="5762625" cy="3016250"/>
          </a:xfrm>
          <a:prstGeom prst="ellipse">
            <a:avLst/>
          </a:prstGeom>
          <a:gradFill rotWithShape="0">
            <a:gsLst>
              <a:gs pos="0">
                <a:srgbClr val="29698D"/>
              </a:gs>
              <a:gs pos="50000">
                <a:srgbClr val="29698D">
                  <a:gamma/>
                  <a:tint val="24314"/>
                  <a:invGamma/>
                </a:srgbClr>
              </a:gs>
              <a:gs pos="100000">
                <a:srgbClr val="29698D"/>
              </a:gs>
            </a:gsLst>
            <a:lin ang="0" scaled="1"/>
            <a:tileRect/>
          </a:gradFill>
          <a:ln w="12700">
            <a:noFill/>
          </a:ln>
        </p:spPr>
        <p:txBody>
          <a:bodyPr/>
          <a:lstStyle/>
          <a:p>
            <a:endParaRPr lang="zh-CN" altLang="en-US"/>
          </a:p>
        </p:txBody>
      </p:sp>
      <p:sp>
        <p:nvSpPr>
          <p:cNvPr id="936982" name="椭圆 936981"/>
          <p:cNvSpPr/>
          <p:nvPr/>
        </p:nvSpPr>
        <p:spPr>
          <a:xfrm rot="-998297">
            <a:off x="3578225" y="1966913"/>
            <a:ext cx="5562600" cy="2922587"/>
          </a:xfrm>
          <a:prstGeom prst="ellipse">
            <a:avLst/>
          </a:prstGeom>
          <a:gradFill rotWithShape="1">
            <a:gsLst>
              <a:gs pos="0">
                <a:srgbClr val="33CCCC">
                  <a:gamma/>
                  <a:shade val="63529"/>
                  <a:invGamma/>
                </a:srgbClr>
              </a:gs>
              <a:gs pos="100000">
                <a:srgbClr val="33CCCC"/>
              </a:gs>
            </a:gsLst>
            <a:lin ang="2700000" scaled="1"/>
            <a:tileRect/>
          </a:gradFill>
          <a:ln w="12700">
            <a:noFill/>
          </a:ln>
        </p:spPr>
        <p:txBody>
          <a:bodyPr/>
          <a:lstStyle/>
          <a:p>
            <a:endParaRPr lang="zh-CN" altLang="en-US"/>
          </a:p>
        </p:txBody>
      </p:sp>
      <p:sp>
        <p:nvSpPr>
          <p:cNvPr id="936983" name="任意多边形 936982"/>
          <p:cNvSpPr/>
          <p:nvPr/>
        </p:nvSpPr>
        <p:spPr>
          <a:xfrm rot="-998297">
            <a:off x="6226175" y="2044700"/>
            <a:ext cx="2851150" cy="1538288"/>
          </a:xfrm>
          <a:custGeom>
            <a:avLst/>
            <a:gdLst>
              <a:gd name="txL" fmla="*/ 0 w 21600"/>
              <a:gd name="txT" fmla="*/ 0 h 22718"/>
              <a:gd name="txR" fmla="*/ 21600 w 21600"/>
              <a:gd name="txB" fmla="*/ 22718 h 22718"/>
            </a:gdLst>
            <a:ahLst/>
            <a:cxnLst>
              <a:cxn ang="270">
                <a:pos x="16157" y="0"/>
              </a:cxn>
              <a:cxn ang="90">
                <a:pos x="19906" y="22718"/>
              </a:cxn>
              <a:cxn ang="180">
                <a:pos x="0" y="14335"/>
              </a:cxn>
            </a:cxnLst>
            <a:rect l="txL" t="txT" r="txR" b="txB"/>
            <a:pathLst>
              <a:path w="21600" h="22718" fill="none">
                <a:moveTo>
                  <a:pt x="16157" y="0"/>
                </a:moveTo>
                <a:arcTo wR="21600" hR="21600" stAng="-2494827" swAng="3865070"/>
              </a:path>
              <a:path w="21600" h="22718" stroke="0">
                <a:moveTo>
                  <a:pt x="16157" y="0"/>
                </a:moveTo>
                <a:arcTo wR="21600" hR="21600" stAng="-2494827" swAng="3865070"/>
                <a:lnTo>
                  <a:pt x="0" y="14335"/>
                </a:lnTo>
                <a:close/>
              </a:path>
            </a:pathLst>
          </a:custGeom>
          <a:solidFill>
            <a:srgbClr val="0099CC"/>
          </a:solidFill>
          <a:ln w="12700">
            <a:noFill/>
          </a:ln>
        </p:spPr>
        <p:txBody>
          <a:bodyPr/>
          <a:lstStyle/>
          <a:p>
            <a:endParaRPr lang="zh-CN" altLang="en-US"/>
          </a:p>
        </p:txBody>
      </p:sp>
      <p:sp>
        <p:nvSpPr>
          <p:cNvPr id="936984" name="任意多边形 936983"/>
          <p:cNvSpPr/>
          <p:nvPr/>
        </p:nvSpPr>
        <p:spPr>
          <a:xfrm rot="-998297" flipH="1">
            <a:off x="3632200" y="3357563"/>
            <a:ext cx="2876550" cy="1630362"/>
          </a:xfrm>
          <a:custGeom>
            <a:avLst/>
            <a:gdLst>
              <a:gd name="txL" fmla="*/ 0 w 21600"/>
              <a:gd name="txT" fmla="*/ 0 h 24439"/>
              <a:gd name="txR" fmla="*/ 21600 w 21600"/>
              <a:gd name="txB" fmla="*/ 24439 h 24439"/>
            </a:gdLst>
            <a:ahLst/>
            <a:cxnLst>
              <a:cxn ang="270">
                <a:pos x="20452" y="0"/>
              </a:cxn>
              <a:cxn ang="90">
                <a:pos x="12672" y="24438"/>
              </a:cxn>
              <a:cxn ang="180">
                <a:pos x="0" y="6947"/>
              </a:cxn>
            </a:cxnLst>
            <a:rect l="txL" t="txT" r="txR" b="txB"/>
            <a:pathLst>
              <a:path w="21600" h="24439" fill="none">
                <a:moveTo>
                  <a:pt x="20452" y="0"/>
                </a:moveTo>
                <a:arcTo wR="21600" hR="21600" stAng="-1125675" swAng="4370305"/>
              </a:path>
              <a:path w="21600" h="24439" stroke="0">
                <a:moveTo>
                  <a:pt x="20452" y="0"/>
                </a:moveTo>
                <a:arcTo wR="21600" hR="21600" stAng="-1125675" swAng="4370305"/>
                <a:lnTo>
                  <a:pt x="0" y="6947"/>
                </a:lnTo>
                <a:close/>
              </a:path>
            </a:pathLst>
          </a:custGeom>
          <a:gradFill rotWithShape="1">
            <a:gsLst>
              <a:gs pos="0">
                <a:srgbClr val="47ABE3">
                  <a:gamma/>
                  <a:tint val="45490"/>
                  <a:invGamma/>
                </a:srgbClr>
              </a:gs>
              <a:gs pos="100000">
                <a:srgbClr val="47ABE3"/>
              </a:gs>
            </a:gsLst>
            <a:lin ang="2700000" scaled="1"/>
            <a:tileRect/>
          </a:gradFill>
          <a:ln w="12700">
            <a:noFill/>
          </a:ln>
        </p:spPr>
        <p:txBody>
          <a:bodyPr/>
          <a:lstStyle/>
          <a:p>
            <a:endParaRPr lang="zh-CN" altLang="en-US"/>
          </a:p>
        </p:txBody>
      </p:sp>
      <p:sp>
        <p:nvSpPr>
          <p:cNvPr id="936985" name="任意多边形 936984"/>
          <p:cNvSpPr/>
          <p:nvPr/>
        </p:nvSpPr>
        <p:spPr>
          <a:xfrm rot="-998297">
            <a:off x="5470525" y="1773238"/>
            <a:ext cx="2813050" cy="1417637"/>
          </a:xfrm>
          <a:custGeom>
            <a:avLst/>
            <a:gdLst>
              <a:gd name="txL" fmla="*/ 0 w 21397"/>
              <a:gd name="txT" fmla="*/ 0 h 21600"/>
              <a:gd name="txR" fmla="*/ 21397 w 21397"/>
              <a:gd name="txB" fmla="*/ 21600 h 21600"/>
            </a:gdLst>
            <a:ahLst/>
            <a:cxnLst>
              <a:cxn ang="180">
                <a:pos x="0" y="548"/>
              </a:cxn>
              <a:cxn ang="0">
                <a:pos x="21397" y="7729"/>
              </a:cxn>
              <a:cxn ang="90">
                <a:pos x="4839" y="21600"/>
              </a:cxn>
            </a:cxnLst>
            <a:rect l="txL" t="txT" r="txR" b="txB"/>
            <a:pathLst>
              <a:path w="21397" h="21600" fill="none">
                <a:moveTo>
                  <a:pt x="0" y="548"/>
                </a:moveTo>
                <a:arcTo wR="21600" hR="21600" stAng="-6176707" swAng="3779488"/>
              </a:path>
              <a:path w="21397" h="21600" stroke="0">
                <a:moveTo>
                  <a:pt x="0" y="548"/>
                </a:moveTo>
                <a:arcTo wR="21600" hR="21600" stAng="-6176707" swAng="3779488"/>
                <a:lnTo>
                  <a:pt x="4839" y="21600"/>
                </a:lnTo>
                <a:close/>
              </a:path>
            </a:pathLst>
          </a:custGeom>
          <a:gradFill rotWithShape="1">
            <a:gsLst>
              <a:gs pos="0">
                <a:srgbClr val="AAA0F8">
                  <a:gamma/>
                  <a:shade val="46275"/>
                  <a:invGamma/>
                </a:srgbClr>
              </a:gs>
              <a:gs pos="100000">
                <a:srgbClr val="AAA0F8"/>
              </a:gs>
            </a:gsLst>
            <a:lin ang="2700000" scaled="1"/>
            <a:tileRect/>
          </a:gradFill>
          <a:ln w="12700">
            <a:noFill/>
          </a:ln>
        </p:spPr>
        <p:txBody>
          <a:bodyPr/>
          <a:lstStyle/>
          <a:p>
            <a:endParaRPr lang="zh-CN" altLang="en-US"/>
          </a:p>
        </p:txBody>
      </p:sp>
      <p:sp>
        <p:nvSpPr>
          <p:cNvPr id="936986" name="任意多边形 936985"/>
          <p:cNvSpPr/>
          <p:nvPr/>
        </p:nvSpPr>
        <p:spPr>
          <a:xfrm rot="-998297" flipH="1">
            <a:off x="3432175" y="2425700"/>
            <a:ext cx="2762250" cy="1381125"/>
          </a:xfrm>
          <a:custGeom>
            <a:avLst/>
            <a:gdLst>
              <a:gd name="txL" fmla="*/ 0 w 20934"/>
              <a:gd name="txT" fmla="*/ 0 h 21142"/>
              <a:gd name="txR" fmla="*/ 20934 w 20934"/>
              <a:gd name="txB" fmla="*/ 21142 h 21142"/>
            </a:gdLst>
            <a:ahLst/>
            <a:cxnLst>
              <a:cxn ang="270">
                <a:pos x="4423" y="0"/>
              </a:cxn>
              <a:cxn ang="0">
                <a:pos x="20934" y="15819"/>
              </a:cxn>
              <a:cxn ang="180">
                <a:pos x="0" y="21142"/>
              </a:cxn>
            </a:cxnLst>
            <a:rect l="txL" t="txT" r="txR" b="txB"/>
            <a:pathLst>
              <a:path w="20934" h="21142" fill="none">
                <a:moveTo>
                  <a:pt x="4423" y="0"/>
                </a:moveTo>
                <a:arcTo wR="21600" hR="21600" stAng="-4691033" swAng="3835040"/>
              </a:path>
              <a:path w="20934" h="21142" stroke="0">
                <a:moveTo>
                  <a:pt x="4423" y="0"/>
                </a:moveTo>
                <a:arcTo wR="21600" hR="21600" stAng="-4691033" swAng="3835040"/>
                <a:lnTo>
                  <a:pt x="0" y="21142"/>
                </a:lnTo>
                <a:close/>
              </a:path>
            </a:pathLst>
          </a:custGeom>
          <a:gradFill rotWithShape="1">
            <a:gsLst>
              <a:gs pos="0">
                <a:srgbClr val="47ABE3"/>
              </a:gs>
              <a:gs pos="100000">
                <a:srgbClr val="47ABE3">
                  <a:gamma/>
                  <a:shade val="46275"/>
                  <a:invGamma/>
                </a:srgbClr>
              </a:gs>
            </a:gsLst>
            <a:lin ang="2700000" scaled="1"/>
            <a:tileRect/>
          </a:gradFill>
          <a:ln w="12700">
            <a:noFill/>
          </a:ln>
        </p:spPr>
        <p:txBody>
          <a:bodyPr/>
          <a:lstStyle/>
          <a:p>
            <a:endParaRPr lang="zh-CN" altLang="en-US"/>
          </a:p>
        </p:txBody>
      </p:sp>
      <p:sp>
        <p:nvSpPr>
          <p:cNvPr id="936987" name="椭圆 936986"/>
          <p:cNvSpPr/>
          <p:nvPr/>
        </p:nvSpPr>
        <p:spPr>
          <a:xfrm rot="-998297">
            <a:off x="5038725" y="2681288"/>
            <a:ext cx="2695575" cy="1339850"/>
          </a:xfrm>
          <a:prstGeom prst="ellipse">
            <a:avLst/>
          </a:prstGeom>
          <a:gradFill rotWithShape="0">
            <a:gsLst>
              <a:gs pos="0">
                <a:srgbClr val="000000"/>
              </a:gs>
              <a:gs pos="50000">
                <a:srgbClr val="000000">
                  <a:gamma/>
                  <a:tint val="24314"/>
                  <a:invGamma/>
                </a:srgbClr>
              </a:gs>
              <a:gs pos="100000">
                <a:srgbClr val="000000"/>
              </a:gs>
            </a:gsLst>
            <a:lin ang="0" scaled="1"/>
            <a:tileRect/>
          </a:gradFill>
          <a:ln w="12700">
            <a:noFill/>
          </a:ln>
        </p:spPr>
        <p:txBody>
          <a:bodyPr/>
          <a:lstStyle/>
          <a:p>
            <a:endParaRPr lang="zh-CN" altLang="en-US"/>
          </a:p>
        </p:txBody>
      </p:sp>
      <p:sp>
        <p:nvSpPr>
          <p:cNvPr id="936988" name="文本框 936987"/>
          <p:cNvSpPr txBox="1"/>
          <p:nvPr/>
        </p:nvSpPr>
        <p:spPr>
          <a:xfrm rot="-444951">
            <a:off x="5453063" y="3933825"/>
            <a:ext cx="1714500" cy="1014730"/>
          </a:xfrm>
          <a:prstGeom prst="rect">
            <a:avLst/>
          </a:prstGeom>
          <a:noFill/>
          <a:ln w="9525">
            <a:noFill/>
          </a:ln>
        </p:spPr>
        <p:txBody>
          <a:bodyPr wrap="none" anchor="t">
            <a:spAutoFit/>
          </a:bodyPr>
          <a:lstStyle/>
          <a:p>
            <a:r>
              <a:rPr lang="en-US" altLang="zh-CN" sz="2000" b="1">
                <a:latin typeface="楷体_GB2312" pitchFamily="49" charset="-122"/>
                <a:ea typeface="楷体_GB2312" pitchFamily="49" charset="-122"/>
              </a:rPr>
              <a:t>1</a:t>
            </a:r>
            <a:r>
              <a:rPr lang="zh-CN" altLang="en-US" sz="2000" b="1" dirty="0">
                <a:latin typeface="楷体_GB2312" pitchFamily="49" charset="-122"/>
                <a:ea typeface="楷体_GB2312" pitchFamily="49" charset="-122"/>
              </a:rPr>
              <a:t>．</a:t>
            </a:r>
          </a:p>
          <a:p>
            <a:r>
              <a:rPr lang="zh-CN" altLang="en-US" sz="2000" b="1" dirty="0">
                <a:latin typeface="楷体_GB2312" pitchFamily="49" charset="-122"/>
                <a:ea typeface="楷体_GB2312" pitchFamily="49" charset="-122"/>
              </a:rPr>
              <a:t>生殖道病原体</a:t>
            </a:r>
          </a:p>
          <a:p>
            <a:r>
              <a:rPr lang="zh-CN" altLang="en-US" sz="2000" b="1" dirty="0">
                <a:latin typeface="楷体_GB2312" pitchFamily="49" charset="-122"/>
                <a:ea typeface="楷体_GB2312" pitchFamily="49" charset="-122"/>
              </a:rPr>
              <a:t>上行性感染</a:t>
            </a:r>
            <a:endParaRPr lang="en-US" altLang="zh-CN" sz="2000" b="1">
              <a:latin typeface="楷体_GB2312" pitchFamily="49" charset="-122"/>
              <a:ea typeface="楷体_GB2312" pitchFamily="49" charset="-122"/>
            </a:endParaRPr>
          </a:p>
        </p:txBody>
      </p:sp>
      <p:sp>
        <p:nvSpPr>
          <p:cNvPr id="936989" name="文本框 936988"/>
          <p:cNvSpPr txBox="1"/>
          <p:nvPr/>
        </p:nvSpPr>
        <p:spPr>
          <a:xfrm rot="-39218947">
            <a:off x="3997325" y="3609975"/>
            <a:ext cx="1203960" cy="1137285"/>
          </a:xfrm>
          <a:prstGeom prst="rect">
            <a:avLst/>
          </a:prstGeom>
          <a:noFill/>
          <a:ln w="9525">
            <a:noFill/>
          </a:ln>
        </p:spPr>
        <p:txBody>
          <a:bodyPr wrap="none" anchor="t">
            <a:spAutoFit/>
          </a:bodyPr>
          <a:lstStyle/>
          <a:p>
            <a:pPr eaLnBrk="0" hangingPunct="0">
              <a:spcBef>
                <a:spcPct val="20000"/>
              </a:spcBef>
              <a:buClr>
                <a:schemeClr val="hlink"/>
              </a:buClr>
              <a:buFont typeface="Wingdings" panose="05000000000000000000" pitchFamily="2" charset="2"/>
              <a:buNone/>
            </a:pPr>
            <a:r>
              <a:rPr lang="en-US" altLang="zh-CN" sz="2000" b="1">
                <a:latin typeface="楷体_GB2312" pitchFamily="49" charset="-122"/>
                <a:ea typeface="楷体_GB2312" pitchFamily="49" charset="-122"/>
              </a:rPr>
              <a:t>2</a:t>
            </a:r>
            <a:r>
              <a:rPr lang="zh-CN" altLang="en-US" sz="2000" b="1" dirty="0">
                <a:latin typeface="楷体_GB2312" pitchFamily="49" charset="-122"/>
                <a:ea typeface="楷体_GB2312" pitchFamily="49" charset="-122"/>
              </a:rPr>
              <a:t>．</a:t>
            </a:r>
          </a:p>
          <a:p>
            <a:pPr eaLnBrk="0" hangingPunct="0">
              <a:spcBef>
                <a:spcPct val="20000"/>
              </a:spcBef>
              <a:buClr>
                <a:schemeClr val="hlink"/>
              </a:buClr>
              <a:buFont typeface="Wingdings" panose="05000000000000000000" pitchFamily="2" charset="2"/>
              <a:buNone/>
            </a:pPr>
            <a:r>
              <a:rPr lang="zh-CN" altLang="en-US" sz="2000" b="1" dirty="0">
                <a:latin typeface="楷体_GB2312" pitchFamily="49" charset="-122"/>
                <a:ea typeface="楷体_GB2312" pitchFamily="49" charset="-122"/>
              </a:rPr>
              <a:t>羊膜腔</a:t>
            </a:r>
          </a:p>
          <a:p>
            <a:pPr eaLnBrk="0" hangingPunct="0">
              <a:spcBef>
                <a:spcPct val="20000"/>
              </a:spcBef>
              <a:buClr>
                <a:schemeClr val="hlink"/>
              </a:buClr>
              <a:buFont typeface="Wingdings" panose="05000000000000000000" pitchFamily="2" charset="2"/>
              <a:buNone/>
            </a:pPr>
            <a:r>
              <a:rPr lang="zh-CN" altLang="en-US" sz="2000" b="1" dirty="0">
                <a:latin typeface="楷体_GB2312" pitchFamily="49" charset="-122"/>
                <a:ea typeface="楷体_GB2312" pitchFamily="49" charset="-122"/>
              </a:rPr>
              <a:t>压力增高</a:t>
            </a:r>
            <a:endParaRPr lang="en-US" altLang="zh-CN" sz="2000">
              <a:latin typeface="楷体_GB2312" pitchFamily="49" charset="-122"/>
              <a:ea typeface="楷体_GB2312" pitchFamily="49" charset="-122"/>
            </a:endParaRPr>
          </a:p>
        </p:txBody>
      </p:sp>
      <p:sp>
        <p:nvSpPr>
          <p:cNvPr id="936990" name="文本框 936989"/>
          <p:cNvSpPr txBox="1"/>
          <p:nvPr/>
        </p:nvSpPr>
        <p:spPr>
          <a:xfrm rot="-2535690">
            <a:off x="4121150" y="2411413"/>
            <a:ext cx="1439863" cy="1014730"/>
          </a:xfrm>
          <a:prstGeom prst="rect">
            <a:avLst/>
          </a:prstGeom>
          <a:noFill/>
          <a:ln w="9525">
            <a:noFill/>
          </a:ln>
        </p:spPr>
        <p:txBody>
          <a:bodyPr>
            <a:spAutoFit/>
          </a:bodyPr>
          <a:lstStyle/>
          <a:p>
            <a:r>
              <a:rPr lang="en-US" altLang="zh-CN" sz="2000" b="1">
                <a:latin typeface="楷体_GB2312" pitchFamily="49" charset="-122"/>
                <a:ea typeface="楷体_GB2312" pitchFamily="49" charset="-122"/>
              </a:rPr>
              <a:t>3</a:t>
            </a:r>
            <a:r>
              <a:rPr lang="zh-CN" altLang="en-US" sz="2000" b="1" dirty="0">
                <a:latin typeface="楷体_GB2312" pitchFamily="49" charset="-122"/>
                <a:ea typeface="楷体_GB2312" pitchFamily="49" charset="-122"/>
              </a:rPr>
              <a:t>．</a:t>
            </a:r>
          </a:p>
          <a:p>
            <a:r>
              <a:rPr lang="zh-CN" altLang="en-US" sz="2000" b="1" dirty="0">
                <a:latin typeface="楷体_GB2312" pitchFamily="49" charset="-122"/>
                <a:ea typeface="楷体_GB2312" pitchFamily="49" charset="-122"/>
              </a:rPr>
              <a:t>胎膜受力不均</a:t>
            </a:r>
            <a:endParaRPr lang="en-US" altLang="zh-CN" sz="2000" b="1">
              <a:latin typeface="楷体_GB2312" pitchFamily="49" charset="-122"/>
              <a:ea typeface="楷体_GB2312" pitchFamily="49" charset="-122"/>
            </a:endParaRPr>
          </a:p>
        </p:txBody>
      </p:sp>
      <p:sp>
        <p:nvSpPr>
          <p:cNvPr id="936991" name="任意多边形 936990"/>
          <p:cNvSpPr/>
          <p:nvPr/>
        </p:nvSpPr>
        <p:spPr>
          <a:xfrm>
            <a:off x="8361363" y="2979738"/>
            <a:ext cx="1295400" cy="1711325"/>
          </a:xfrm>
          <a:custGeom>
            <a:avLst/>
            <a:gdLst/>
            <a:ahLst/>
            <a:cxnLst/>
            <a:rect l="0" t="0" r="0" b="0"/>
            <a:pathLst>
              <a:path w="816" h="1078">
                <a:moveTo>
                  <a:pt x="0" y="841"/>
                </a:moveTo>
                <a:lnTo>
                  <a:pt x="784" y="0"/>
                </a:lnTo>
                <a:lnTo>
                  <a:pt x="816" y="280"/>
                </a:lnTo>
                <a:cubicBezTo>
                  <a:pt x="776" y="392"/>
                  <a:pt x="676" y="539"/>
                  <a:pt x="544" y="672"/>
                </a:cubicBezTo>
                <a:cubicBezTo>
                  <a:pt x="412" y="805"/>
                  <a:pt x="116" y="1050"/>
                  <a:pt x="25" y="1078"/>
                </a:cubicBezTo>
                <a:cubicBezTo>
                  <a:pt x="7" y="1006"/>
                  <a:pt x="0" y="841"/>
                  <a:pt x="0" y="841"/>
                </a:cubicBezTo>
                <a:close/>
              </a:path>
            </a:pathLst>
          </a:custGeom>
          <a:gradFill rotWithShape="0">
            <a:gsLst>
              <a:gs pos="0">
                <a:srgbClr val="6600CC">
                  <a:gamma/>
                  <a:tint val="45490"/>
                  <a:invGamma/>
                  <a:alpha val="100000"/>
                </a:srgbClr>
              </a:gs>
              <a:gs pos="100000">
                <a:srgbClr val="6600CC">
                  <a:alpha val="100000"/>
                </a:srgbClr>
              </a:gs>
            </a:gsLst>
            <a:lin ang="0" scaled="1"/>
            <a:tileRect/>
          </a:gradFill>
          <a:ln w="9525">
            <a:noFill/>
          </a:ln>
        </p:spPr>
        <p:txBody>
          <a:bodyPr/>
          <a:lstStyle/>
          <a:p>
            <a:endParaRPr lang="zh-CN" altLang="en-US"/>
          </a:p>
        </p:txBody>
      </p:sp>
      <p:sp>
        <p:nvSpPr>
          <p:cNvPr id="936992" name="任意多边形 936991"/>
          <p:cNvSpPr/>
          <p:nvPr/>
        </p:nvSpPr>
        <p:spPr>
          <a:xfrm rot="-1060795">
            <a:off x="6759575" y="2986088"/>
            <a:ext cx="2984500" cy="1346200"/>
          </a:xfrm>
          <a:custGeom>
            <a:avLst/>
            <a:gdLst>
              <a:gd name="txL" fmla="*/ 0 w 20601"/>
              <a:gd name="txT" fmla="*/ 0 h 19523"/>
              <a:gd name="txR" fmla="*/ 20601 w 20601"/>
              <a:gd name="txB" fmla="*/ 19523 h 19523"/>
            </a:gdLst>
            <a:ahLst/>
            <a:cxnLst>
              <a:cxn ang="0">
                <a:pos x="20601" y="6492"/>
              </a:cxn>
              <a:cxn ang="90">
                <a:pos x="9242" y="19522"/>
              </a:cxn>
              <a:cxn ang="270">
                <a:pos x="0" y="0"/>
              </a:cxn>
            </a:cxnLst>
            <a:rect l="txL" t="txT" r="txR" b="txB"/>
            <a:pathLst>
              <a:path w="20601" h="19523" fill="none">
                <a:moveTo>
                  <a:pt x="20601" y="6492"/>
                </a:moveTo>
                <a:arcTo wR="21600" hR="21600" stAng="-20550527" swAng="2830513"/>
              </a:path>
              <a:path w="20601" h="19523" stroke="0">
                <a:moveTo>
                  <a:pt x="20601" y="6492"/>
                </a:moveTo>
                <a:arcTo wR="21600" hR="21600" stAng="-20550527" swAng="2830513"/>
                <a:lnTo>
                  <a:pt x="0" y="0"/>
                </a:lnTo>
                <a:close/>
              </a:path>
            </a:pathLst>
          </a:custGeom>
          <a:solidFill>
            <a:srgbClr val="CC99FF"/>
          </a:solidFill>
          <a:ln w="12700">
            <a:noFill/>
          </a:ln>
        </p:spPr>
        <p:txBody>
          <a:bodyPr/>
          <a:lstStyle/>
          <a:p>
            <a:endParaRPr lang="zh-CN" altLang="en-US"/>
          </a:p>
        </p:txBody>
      </p:sp>
      <p:sp>
        <p:nvSpPr>
          <p:cNvPr id="936993" name="任意多边形 936992"/>
          <p:cNvSpPr/>
          <p:nvPr/>
        </p:nvSpPr>
        <p:spPr>
          <a:xfrm>
            <a:off x="6661150" y="3460750"/>
            <a:ext cx="1758950" cy="1236663"/>
          </a:xfrm>
          <a:custGeom>
            <a:avLst/>
            <a:gdLst/>
            <a:ahLst/>
            <a:cxnLst/>
            <a:rect l="0" t="0" r="0" b="0"/>
            <a:pathLst>
              <a:path w="1108" h="779">
                <a:moveTo>
                  <a:pt x="1071" y="546"/>
                </a:moveTo>
                <a:lnTo>
                  <a:pt x="1108" y="779"/>
                </a:lnTo>
                <a:lnTo>
                  <a:pt x="67" y="168"/>
                </a:lnTo>
                <a:lnTo>
                  <a:pt x="0" y="0"/>
                </a:lnTo>
                <a:lnTo>
                  <a:pt x="1071" y="546"/>
                </a:lnTo>
                <a:close/>
              </a:path>
            </a:pathLst>
          </a:custGeom>
          <a:gradFill rotWithShape="1">
            <a:gsLst>
              <a:gs pos="0">
                <a:srgbClr val="5007A1">
                  <a:gamma/>
                  <a:tint val="45490"/>
                  <a:invGamma/>
                  <a:alpha val="100000"/>
                </a:srgbClr>
              </a:gs>
              <a:gs pos="100000">
                <a:srgbClr val="5007A1">
                  <a:alpha val="100000"/>
                </a:srgbClr>
              </a:gs>
            </a:gsLst>
            <a:lin ang="2700000" scaled="1"/>
            <a:tileRect/>
          </a:gradFill>
          <a:ln w="9525">
            <a:noFill/>
          </a:ln>
        </p:spPr>
        <p:txBody>
          <a:bodyPr/>
          <a:lstStyle/>
          <a:p>
            <a:endParaRPr lang="zh-CN" altLang="en-US"/>
          </a:p>
        </p:txBody>
      </p:sp>
      <p:sp>
        <p:nvSpPr>
          <p:cNvPr id="936994" name="文本框 936993"/>
          <p:cNvSpPr txBox="1"/>
          <p:nvPr/>
        </p:nvSpPr>
        <p:spPr>
          <a:xfrm rot="-550006">
            <a:off x="5664200" y="1790700"/>
            <a:ext cx="1969770" cy="706755"/>
          </a:xfrm>
          <a:prstGeom prst="rect">
            <a:avLst/>
          </a:prstGeom>
          <a:noFill/>
          <a:ln w="9525">
            <a:noFill/>
          </a:ln>
        </p:spPr>
        <p:txBody>
          <a:bodyPr wrap="none" anchor="t">
            <a:spAutoFit/>
          </a:bodyPr>
          <a:lstStyle/>
          <a:p>
            <a:r>
              <a:rPr lang="en-US" altLang="zh-CN" sz="2000" b="1">
                <a:latin typeface="楷体_GB2312" pitchFamily="49" charset="-122"/>
                <a:ea typeface="楷体_GB2312" pitchFamily="49" charset="-122"/>
              </a:rPr>
              <a:t>4</a:t>
            </a:r>
            <a:r>
              <a:rPr lang="zh-CN" altLang="en-US" sz="2000" b="1" dirty="0">
                <a:latin typeface="楷体_GB2312" pitchFamily="49" charset="-122"/>
                <a:ea typeface="楷体_GB2312" pitchFamily="49" charset="-122"/>
              </a:rPr>
              <a:t>．</a:t>
            </a:r>
          </a:p>
          <a:p>
            <a:r>
              <a:rPr lang="zh-CN" altLang="en-US" sz="2000" b="1" dirty="0">
                <a:latin typeface="楷体_GB2312" pitchFamily="49" charset="-122"/>
                <a:ea typeface="楷体_GB2312" pitchFamily="49" charset="-122"/>
              </a:rPr>
              <a:t>部分营养素缺乏</a:t>
            </a:r>
            <a:endParaRPr lang="en-US" altLang="zh-CN" sz="2000" b="1">
              <a:latin typeface="楷体_GB2312" pitchFamily="49" charset="-122"/>
              <a:ea typeface="楷体_GB2312" pitchFamily="49" charset="-122"/>
            </a:endParaRPr>
          </a:p>
        </p:txBody>
      </p:sp>
      <p:sp>
        <p:nvSpPr>
          <p:cNvPr id="936995" name="文本框 936994"/>
          <p:cNvSpPr txBox="1"/>
          <p:nvPr/>
        </p:nvSpPr>
        <p:spPr>
          <a:xfrm>
            <a:off x="7683500" y="3429000"/>
            <a:ext cx="1203960" cy="398780"/>
          </a:xfrm>
          <a:prstGeom prst="rect">
            <a:avLst/>
          </a:prstGeom>
          <a:noFill/>
          <a:ln w="9525">
            <a:noFill/>
          </a:ln>
        </p:spPr>
        <p:txBody>
          <a:bodyPr wrap="none" anchor="t">
            <a:spAutoFit/>
          </a:bodyPr>
          <a:lstStyle/>
          <a:p>
            <a:r>
              <a:rPr lang="zh-CN" altLang="en-US" sz="2000" b="1" dirty="0">
                <a:latin typeface="Verdana" panose="020B0604030504040204" pitchFamily="34" charset="0"/>
                <a:ea typeface="楷体_GB2312" pitchFamily="49" charset="-122"/>
              </a:rPr>
              <a:t>其他原因</a:t>
            </a:r>
            <a:endParaRPr lang="zh-CN" altLang="en-US" sz="2000" b="1" dirty="0">
              <a:latin typeface="Arial" panose="020B0604020202020204" pitchFamily="34" charset="0"/>
              <a:ea typeface="楷体_GB2312" pitchFamily="49" charset="-122"/>
            </a:endParaRPr>
          </a:p>
        </p:txBody>
      </p:sp>
      <p:sp>
        <p:nvSpPr>
          <p:cNvPr id="936996" name="文本框 936995"/>
          <p:cNvSpPr txBox="1"/>
          <p:nvPr/>
        </p:nvSpPr>
        <p:spPr>
          <a:xfrm rot="3553184">
            <a:off x="7742238" y="1954213"/>
            <a:ext cx="1203960" cy="1137285"/>
          </a:xfrm>
          <a:prstGeom prst="rect">
            <a:avLst/>
          </a:prstGeom>
          <a:noFill/>
          <a:ln w="9525">
            <a:noFill/>
          </a:ln>
        </p:spPr>
        <p:txBody>
          <a:bodyPr wrap="none" anchor="t">
            <a:spAutoFit/>
          </a:bodyPr>
          <a:lstStyle/>
          <a:p>
            <a:pPr eaLnBrk="0" hangingPunct="0">
              <a:spcBef>
                <a:spcPct val="20000"/>
              </a:spcBef>
              <a:buClr>
                <a:schemeClr val="hlink"/>
              </a:buClr>
              <a:buFont typeface="Wingdings" panose="05000000000000000000" pitchFamily="2" charset="2"/>
              <a:buNone/>
            </a:pPr>
            <a:r>
              <a:rPr lang="en-US" altLang="zh-CN" sz="2000" b="1">
                <a:latin typeface="楷体_GB2312" pitchFamily="49" charset="-122"/>
                <a:ea typeface="楷体_GB2312" pitchFamily="49" charset="-122"/>
              </a:rPr>
              <a:t>5</a:t>
            </a:r>
            <a:r>
              <a:rPr lang="zh-CN" altLang="en-US" sz="2000" b="1" dirty="0">
                <a:latin typeface="楷体_GB2312" pitchFamily="49" charset="-122"/>
                <a:ea typeface="楷体_GB2312" pitchFamily="49" charset="-122"/>
              </a:rPr>
              <a:t>．</a:t>
            </a:r>
          </a:p>
          <a:p>
            <a:pPr eaLnBrk="0" hangingPunct="0">
              <a:spcBef>
                <a:spcPct val="20000"/>
              </a:spcBef>
              <a:buClr>
                <a:schemeClr val="hlink"/>
              </a:buClr>
              <a:buFont typeface="Wingdings" panose="05000000000000000000" pitchFamily="2" charset="2"/>
              <a:buNone/>
            </a:pPr>
            <a:r>
              <a:rPr lang="zh-CN" altLang="en-US" sz="2000" b="1" dirty="0">
                <a:latin typeface="楷体_GB2312" pitchFamily="49" charset="-122"/>
                <a:ea typeface="楷体_GB2312" pitchFamily="49" charset="-122"/>
              </a:rPr>
              <a:t>宫颈</a:t>
            </a:r>
          </a:p>
          <a:p>
            <a:pPr eaLnBrk="0" hangingPunct="0">
              <a:spcBef>
                <a:spcPct val="20000"/>
              </a:spcBef>
              <a:buClr>
                <a:schemeClr val="hlink"/>
              </a:buClr>
              <a:buFont typeface="Wingdings" panose="05000000000000000000" pitchFamily="2" charset="2"/>
              <a:buNone/>
            </a:pPr>
            <a:r>
              <a:rPr lang="zh-CN" altLang="en-US" sz="2000" b="1" dirty="0">
                <a:latin typeface="楷体_GB2312" pitchFamily="49" charset="-122"/>
                <a:ea typeface="楷体_GB2312" pitchFamily="49" charset="-122"/>
              </a:rPr>
              <a:t>内口松弛</a:t>
            </a:r>
          </a:p>
        </p:txBody>
      </p:sp>
      <p:sp>
        <p:nvSpPr>
          <p:cNvPr id="936997" name="椭圆 936996"/>
          <p:cNvSpPr/>
          <p:nvPr/>
        </p:nvSpPr>
        <p:spPr>
          <a:xfrm rot="-998297">
            <a:off x="5140325" y="2933700"/>
            <a:ext cx="2586038" cy="1090613"/>
          </a:xfrm>
          <a:prstGeom prst="ellipse">
            <a:avLst/>
          </a:prstGeom>
          <a:solidFill>
            <a:srgbClr val="FFFFFF"/>
          </a:solidFill>
          <a:ln w="12700">
            <a:noFill/>
          </a:ln>
        </p:spPr>
        <p:txBody>
          <a:bodyPr wrap="none" anchor="ctr"/>
          <a:lstStyle/>
          <a:p>
            <a:r>
              <a:rPr lang="zh-CN" altLang="en-US" b="1" dirty="0">
                <a:latin typeface="Times New Roman" panose="02020603050405020304" pitchFamily="18" charset="0"/>
                <a:ea typeface="楷体_GB2312" pitchFamily="49" charset="-122"/>
              </a:rPr>
              <a:t>胎膜早破</a:t>
            </a:r>
          </a:p>
        </p:txBody>
      </p:sp>
      <p:sp>
        <p:nvSpPr>
          <p:cNvPr id="936998" name="任意多边形 936997"/>
          <p:cNvSpPr/>
          <p:nvPr/>
        </p:nvSpPr>
        <p:spPr>
          <a:xfrm>
            <a:off x="6837363" y="3856038"/>
            <a:ext cx="1282700" cy="1028700"/>
          </a:xfrm>
          <a:custGeom>
            <a:avLst/>
            <a:gdLst/>
            <a:ahLst/>
            <a:cxnLst/>
            <a:rect l="0" t="0" r="0" b="0"/>
            <a:pathLst>
              <a:path w="808" h="648">
                <a:moveTo>
                  <a:pt x="0" y="24"/>
                </a:moveTo>
                <a:lnTo>
                  <a:pt x="352" y="448"/>
                </a:lnTo>
                <a:lnTo>
                  <a:pt x="360" y="648"/>
                </a:lnTo>
                <a:lnTo>
                  <a:pt x="808" y="424"/>
                </a:lnTo>
                <a:lnTo>
                  <a:pt x="104" y="0"/>
                </a:lnTo>
                <a:lnTo>
                  <a:pt x="0" y="24"/>
                </a:lnTo>
                <a:close/>
              </a:path>
            </a:pathLst>
          </a:custGeom>
          <a:solidFill>
            <a:srgbClr val="003399">
              <a:alpha val="49001"/>
            </a:srgbClr>
          </a:solidFill>
          <a:ln w="9525">
            <a:noFill/>
          </a:ln>
        </p:spPr>
        <p:txBody>
          <a:bodyPr/>
          <a:lstStyle/>
          <a:p>
            <a:endParaRPr lang="zh-CN" altLang="en-US"/>
          </a:p>
        </p:txBody>
      </p:sp>
      <p:sp>
        <p:nvSpPr>
          <p:cNvPr id="93700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37009" name="TextBox 37"/>
          <p:cNvSpPr txBox="1"/>
          <p:nvPr/>
        </p:nvSpPr>
        <p:spPr>
          <a:xfrm>
            <a:off x="1076960" y="1019810"/>
            <a:ext cx="546100" cy="5631180"/>
          </a:xfrm>
          <a:prstGeom prst="rect">
            <a:avLst/>
          </a:prstGeom>
          <a:noFill/>
          <a:ln w="9525">
            <a:noFill/>
          </a:ln>
          <a:extLst>
            <a:ext uri="{909E8E84-426E-40DD-AFC4-6F175D3DCCD1}">
              <a14:hiddenFill xmlns:a14="http://schemas.microsoft.com/office/drawing/2010/main">
                <a:solidFill>
                  <a:schemeClr val="accent1"/>
                </a:solidFill>
              </a14:hiddenFill>
            </a:ext>
          </a:extLst>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37010" name="TextBox 39">
            <a:hlinkClick r:id="rId2"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937011"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937012" name="流程图: 终止 34">
            <a:hlinkClick r:id="" action="ppaction://noaction"/>
          </p:cNvPr>
          <p:cNvSpPr/>
          <p:nvPr/>
        </p:nvSpPr>
        <p:spPr>
          <a:xfrm>
            <a:off x="1703388" y="2133600"/>
            <a:ext cx="792162" cy="642938"/>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937013"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937014"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937015" name="组合 937014"/>
          <p:cNvGrpSpPr/>
          <p:nvPr/>
        </p:nvGrpSpPr>
        <p:grpSpPr>
          <a:xfrm>
            <a:off x="1703388" y="2852738"/>
            <a:ext cx="863600" cy="706438"/>
            <a:chOff x="113" y="2024"/>
            <a:chExt cx="544" cy="445"/>
          </a:xfrm>
        </p:grpSpPr>
        <p:sp>
          <p:nvSpPr>
            <p:cNvPr id="937016" name="流程图: 终止 35">
              <a:hlinkClick r:id="rId3"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937017" name="文本框 937016">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937018"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grpSp>
        <p:nvGrpSpPr>
          <p:cNvPr id="328723" name="组合 328722"/>
          <p:cNvGrpSpPr/>
          <p:nvPr/>
        </p:nvGrpSpPr>
        <p:grpSpPr>
          <a:xfrm>
            <a:off x="2566988" y="399415"/>
            <a:ext cx="3673475" cy="735013"/>
            <a:chOff x="288" y="81"/>
            <a:chExt cx="1957" cy="463"/>
          </a:xfrm>
        </p:grpSpPr>
        <p:sp>
          <p:nvSpPr>
            <p:cNvPr id="328724" name="圆角矩形 328723">
              <a:hlinkClick r:id="rId3"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28725" name="圆角矩形 328724"/>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28726" name="任意多边形 328725"/>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28727" name="文本框 328726"/>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Tree>
  </p:cSld>
  <p:clrMapOvr>
    <a:masterClrMapping/>
  </p:clrMapOvr>
  <p:transition advTm="91177"/>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266633" y="914400"/>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353290" name="矩形 353289"/>
          <p:cNvSpPr/>
          <p:nvPr/>
        </p:nvSpPr>
        <p:spPr>
          <a:xfrm>
            <a:off x="2927350" y="1557338"/>
            <a:ext cx="6948488" cy="8636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60000"/>
              </a:lnSpc>
              <a:buNone/>
            </a:pPr>
            <a:r>
              <a:rPr lang="zh-CN" altLang="en-US" sz="2400" dirty="0">
                <a:solidFill>
                  <a:schemeClr val="tx1"/>
                </a:solidFill>
                <a:latin typeface="楷体_GB2312" pitchFamily="49" charset="-122"/>
                <a:ea typeface="楷体_GB2312" pitchFamily="49" charset="-122"/>
              </a:rPr>
              <a:t>五、脐带扭转</a:t>
            </a:r>
          </a:p>
        </p:txBody>
      </p:sp>
      <p:grpSp>
        <p:nvGrpSpPr>
          <p:cNvPr id="353304" name="组合 353303"/>
          <p:cNvGrpSpPr/>
          <p:nvPr/>
        </p:nvGrpSpPr>
        <p:grpSpPr>
          <a:xfrm>
            <a:off x="2566988" y="0"/>
            <a:ext cx="3673475" cy="735013"/>
            <a:chOff x="288" y="81"/>
            <a:chExt cx="1957" cy="463"/>
          </a:xfrm>
        </p:grpSpPr>
        <p:sp>
          <p:nvSpPr>
            <p:cNvPr id="353305" name="圆角矩形 353304">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53306" name="圆角矩形 353305"/>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53307" name="任意多边形 353306"/>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53308" name="文本框 353307"/>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35331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5331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53313"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53316" name="流程图: 终止 6">
            <a:hlinkClick r:id="" action="ppaction://noaction"/>
          </p:cNvPr>
          <p:cNvSpPr/>
          <p:nvPr/>
        </p:nvSpPr>
        <p:spPr>
          <a:xfrm>
            <a:off x="1631950" y="1989138"/>
            <a:ext cx="928688"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353318" name="流程图: 终止 34">
            <a:hlinkClick r:id="" action="ppaction://noaction"/>
          </p:cNvPr>
          <p:cNvSpPr/>
          <p:nvPr/>
        </p:nvSpPr>
        <p:spPr>
          <a:xfrm>
            <a:off x="1638300" y="3284538"/>
            <a:ext cx="928688"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
        <p:nvSpPr>
          <p:cNvPr id="353319"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sp>
        <p:nvSpPr>
          <p:cNvPr id="353320" name="矩形 353319"/>
          <p:cNvSpPr/>
          <p:nvPr/>
        </p:nvSpPr>
        <p:spPr>
          <a:xfrm>
            <a:off x="3324225" y="2349500"/>
            <a:ext cx="6948488" cy="41148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60000"/>
              </a:lnSpc>
              <a:buClr>
                <a:schemeClr val="tx1"/>
              </a:buClr>
              <a:buChar char="•"/>
            </a:pPr>
            <a:r>
              <a:rPr lang="zh-CN" altLang="en-US" sz="2000" dirty="0">
                <a:solidFill>
                  <a:schemeClr val="tx1"/>
                </a:solidFill>
                <a:latin typeface="楷体_GB2312" pitchFamily="49" charset="-122"/>
                <a:ea typeface="楷体_GB2312" pitchFamily="49" charset="-122"/>
              </a:rPr>
              <a:t>胎儿活动可使脐带顺其纵轴扭转呈螺旋状，生理性扭转可达</a:t>
            </a:r>
            <a:r>
              <a:rPr lang="en-US" altLang="zh-CN" sz="2000">
                <a:solidFill>
                  <a:schemeClr val="tx1"/>
                </a:solidFill>
                <a:latin typeface="楷体_GB2312" pitchFamily="49" charset="-122"/>
                <a:ea typeface="楷体_GB2312" pitchFamily="49" charset="-122"/>
              </a:rPr>
              <a:t>6</a:t>
            </a:r>
            <a:r>
              <a:rPr lang="zh-CN" altLang="en-US" sz="2000" dirty="0">
                <a:solidFill>
                  <a:schemeClr val="tx1"/>
                </a:solidFill>
                <a:latin typeface="楷体_GB2312" pitchFamily="49" charset="-122"/>
                <a:ea typeface="楷体_GB2312" pitchFamily="49" charset="-122"/>
              </a:rPr>
              <a:t>～</a:t>
            </a:r>
            <a:r>
              <a:rPr lang="en-US" altLang="zh-CN" sz="2000">
                <a:solidFill>
                  <a:schemeClr val="tx1"/>
                </a:solidFill>
                <a:latin typeface="楷体_GB2312" pitchFamily="49" charset="-122"/>
                <a:ea typeface="楷体_GB2312" pitchFamily="49" charset="-122"/>
              </a:rPr>
              <a:t>11</a:t>
            </a:r>
            <a:r>
              <a:rPr lang="zh-CN" altLang="en-US" sz="2000" dirty="0">
                <a:solidFill>
                  <a:schemeClr val="tx1"/>
                </a:solidFill>
                <a:latin typeface="楷体_GB2312" pitchFamily="49" charset="-122"/>
                <a:ea typeface="楷体_GB2312" pitchFamily="49" charset="-122"/>
              </a:rPr>
              <a:t>周</a:t>
            </a:r>
            <a:r>
              <a:rPr lang="en-US" altLang="zh-CN" sz="2000">
                <a:solidFill>
                  <a:schemeClr val="tx1"/>
                </a:solidFill>
                <a:latin typeface="楷体_GB2312" pitchFamily="49" charset="-122"/>
                <a:ea typeface="楷体_GB2312" pitchFamily="49" charset="-122"/>
              </a:rPr>
              <a:t>;</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若脐带过度扭转呈绳索样，使胎儿血循环缓慢，导致胎儿宫内缺氧</a:t>
            </a:r>
            <a:r>
              <a:rPr lang="en-US" altLang="zh-CN" sz="2000">
                <a:solidFill>
                  <a:schemeClr val="tx1"/>
                </a:solidFill>
                <a:latin typeface="楷体_GB2312" pitchFamily="49" charset="-122"/>
                <a:ea typeface="楷体_GB2312" pitchFamily="49" charset="-122"/>
              </a:rPr>
              <a:t>;</a:t>
            </a:r>
            <a:endParaRPr lang="zh-CN" altLang="en-US" sz="2000" dirty="0">
              <a:solidFill>
                <a:schemeClr val="tx1"/>
              </a:solidFill>
              <a:latin typeface="楷体_GB2312" pitchFamily="49" charset="-122"/>
              <a:ea typeface="楷体_GB2312" pitchFamily="49" charset="-122"/>
            </a:endParaRP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严重者可致胎儿血循环中断造成胎死宫内。</a:t>
            </a:r>
          </a:p>
        </p:txBody>
      </p:sp>
    </p:spTree>
  </p:cSld>
  <p:clrMapOvr>
    <a:masterClrMapping/>
  </p:clrMapOvr>
  <p:transition advTm="38619"/>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07908" y="914400"/>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955395" name="矩形 955394"/>
          <p:cNvSpPr/>
          <p:nvPr/>
        </p:nvSpPr>
        <p:spPr>
          <a:xfrm>
            <a:off x="3143250" y="1196975"/>
            <a:ext cx="6948488" cy="935038"/>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zh-CN" altLang="en-US" sz="2400" dirty="0">
                <a:solidFill>
                  <a:schemeClr val="tx1"/>
                </a:solidFill>
                <a:latin typeface="楷体_GB2312" pitchFamily="49" charset="-122"/>
                <a:ea typeface="楷体_GB2312" pitchFamily="49" charset="-122"/>
              </a:rPr>
              <a:t>六、脐带附着异常</a:t>
            </a:r>
          </a:p>
        </p:txBody>
      </p:sp>
      <p:grpSp>
        <p:nvGrpSpPr>
          <p:cNvPr id="955396" name="组合 955395"/>
          <p:cNvGrpSpPr/>
          <p:nvPr/>
        </p:nvGrpSpPr>
        <p:grpSpPr>
          <a:xfrm>
            <a:off x="2566988" y="0"/>
            <a:ext cx="3673475" cy="735013"/>
            <a:chOff x="288" y="81"/>
            <a:chExt cx="1957" cy="463"/>
          </a:xfrm>
        </p:grpSpPr>
        <p:sp>
          <p:nvSpPr>
            <p:cNvPr id="955397" name="圆角矩形 955396">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955398" name="圆角矩形 955397"/>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955399" name="任意多边形 955398"/>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955400" name="文本框 955399"/>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95540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5540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55403"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955404" name="流程图: 终止 6">
            <a:hlinkClick r:id="" action="ppaction://noaction"/>
          </p:cNvPr>
          <p:cNvSpPr/>
          <p:nvPr/>
        </p:nvSpPr>
        <p:spPr>
          <a:xfrm>
            <a:off x="1631950" y="1989138"/>
            <a:ext cx="928688"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955405" name="流程图: 终止 34">
            <a:hlinkClick r:id="" action="ppaction://noaction"/>
          </p:cNvPr>
          <p:cNvSpPr/>
          <p:nvPr/>
        </p:nvSpPr>
        <p:spPr>
          <a:xfrm>
            <a:off x="1638300" y="3284538"/>
            <a:ext cx="928688"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
        <p:nvSpPr>
          <p:cNvPr id="955406"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sp>
        <p:nvSpPr>
          <p:cNvPr id="955408" name="燕尾形 955407"/>
          <p:cNvSpPr/>
          <p:nvPr/>
        </p:nvSpPr>
        <p:spPr>
          <a:xfrm rot="5276451">
            <a:off x="3752850" y="4114800"/>
            <a:ext cx="465138" cy="531813"/>
          </a:xfrm>
          <a:prstGeom prst="chevron">
            <a:avLst>
              <a:gd name="adj" fmla="val 52513"/>
            </a:avLst>
          </a:prstGeom>
          <a:solidFill>
            <a:schemeClr val="accent1"/>
          </a:solidFill>
          <a:ln w="0">
            <a:noFill/>
          </a:ln>
        </p:spPr>
        <p:txBody>
          <a:bodyPr/>
          <a:lstStyle/>
          <a:p>
            <a:endParaRPr lang="zh-CN" altLang="en-US"/>
          </a:p>
        </p:txBody>
      </p:sp>
      <p:sp>
        <p:nvSpPr>
          <p:cNvPr id="955410" name="椭圆 955409"/>
          <p:cNvSpPr/>
          <p:nvPr/>
        </p:nvSpPr>
        <p:spPr>
          <a:xfrm>
            <a:off x="8031163" y="2211388"/>
            <a:ext cx="1985962" cy="199390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tileRect/>
          </a:gradFill>
          <a:ln w="38100">
            <a:noFill/>
          </a:ln>
        </p:spPr>
        <p:txBody>
          <a:bodyPr/>
          <a:lstStyle/>
          <a:p>
            <a:endParaRPr lang="zh-CN" altLang="en-US"/>
          </a:p>
        </p:txBody>
      </p:sp>
      <p:sp>
        <p:nvSpPr>
          <p:cNvPr id="955411" name="椭圆 955410"/>
          <p:cNvSpPr/>
          <p:nvPr/>
        </p:nvSpPr>
        <p:spPr>
          <a:xfrm>
            <a:off x="8031163" y="2211388"/>
            <a:ext cx="1985962" cy="1993900"/>
          </a:xfrm>
          <a:prstGeom prst="ellipse">
            <a:avLst/>
          </a:prstGeom>
          <a:gradFill rotWithShape="1">
            <a:gsLst>
              <a:gs pos="0">
                <a:schemeClr val="hlink">
                  <a:alpha val="32001"/>
                </a:schemeClr>
              </a:gs>
              <a:gs pos="100000">
                <a:schemeClr val="hlink">
                  <a:gamma/>
                  <a:shade val="0"/>
                  <a:invGamma/>
                  <a:alpha val="89999"/>
                </a:schemeClr>
              </a:gs>
            </a:gsLst>
            <a:lin ang="2700000" scaled="1"/>
            <a:tileRect/>
          </a:gradFill>
          <a:ln w="38100">
            <a:noFill/>
          </a:ln>
        </p:spPr>
        <p:txBody>
          <a:bodyPr/>
          <a:lstStyle/>
          <a:p>
            <a:endParaRPr lang="zh-CN" altLang="en-US"/>
          </a:p>
        </p:txBody>
      </p:sp>
      <p:sp>
        <p:nvSpPr>
          <p:cNvPr id="955412" name="椭圆 955411"/>
          <p:cNvSpPr/>
          <p:nvPr/>
        </p:nvSpPr>
        <p:spPr>
          <a:xfrm>
            <a:off x="8161338" y="2341563"/>
            <a:ext cx="1725612" cy="17335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tileRect/>
          </a:gradFill>
          <a:ln w="38100">
            <a:noFill/>
          </a:ln>
        </p:spPr>
        <p:txBody>
          <a:bodyPr/>
          <a:lstStyle/>
          <a:p>
            <a:endParaRPr lang="zh-CN" altLang="en-US"/>
          </a:p>
        </p:txBody>
      </p:sp>
      <p:sp>
        <p:nvSpPr>
          <p:cNvPr id="955413" name="椭圆 955412"/>
          <p:cNvSpPr/>
          <p:nvPr/>
        </p:nvSpPr>
        <p:spPr>
          <a:xfrm>
            <a:off x="8189913" y="2351088"/>
            <a:ext cx="1727200" cy="1733550"/>
          </a:xfrm>
          <a:prstGeom prst="ellipse">
            <a:avLst/>
          </a:prstGeom>
          <a:gradFill rotWithShape="1">
            <a:gsLst>
              <a:gs pos="0">
                <a:schemeClr val="hlink">
                  <a:gamma/>
                  <a:shade val="63529"/>
                  <a:invGamma/>
                </a:schemeClr>
              </a:gs>
              <a:gs pos="100000">
                <a:schemeClr val="hlink">
                  <a:alpha val="0"/>
                </a:schemeClr>
              </a:gs>
            </a:gsLst>
            <a:lin ang="2700000" scaled="1"/>
            <a:tileRect/>
          </a:gradFill>
          <a:ln w="38100">
            <a:noFill/>
          </a:ln>
        </p:spPr>
        <p:txBody>
          <a:bodyPr/>
          <a:lstStyle/>
          <a:p>
            <a:endParaRPr lang="zh-CN" altLang="en-US"/>
          </a:p>
        </p:txBody>
      </p:sp>
      <p:sp>
        <p:nvSpPr>
          <p:cNvPr id="955414" name="椭圆 955413"/>
          <p:cNvSpPr/>
          <p:nvPr/>
        </p:nvSpPr>
        <p:spPr>
          <a:xfrm>
            <a:off x="8253413" y="2427288"/>
            <a:ext cx="1555750" cy="1560512"/>
          </a:xfrm>
          <a:prstGeom prst="ellipse">
            <a:avLst/>
          </a:prstGeom>
          <a:solidFill>
            <a:srgbClr val="333333"/>
          </a:solidFill>
          <a:ln w="38100">
            <a:noFill/>
          </a:ln>
        </p:spPr>
        <p:txBody>
          <a:bodyPr/>
          <a:lstStyle/>
          <a:p>
            <a:endParaRPr lang="zh-CN" altLang="en-US"/>
          </a:p>
        </p:txBody>
      </p:sp>
      <p:sp>
        <p:nvSpPr>
          <p:cNvPr id="955415" name="椭圆 955414"/>
          <p:cNvSpPr/>
          <p:nvPr/>
        </p:nvSpPr>
        <p:spPr>
          <a:xfrm>
            <a:off x="3000375" y="2205038"/>
            <a:ext cx="1985963" cy="1993900"/>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tileRect/>
          </a:gradFill>
          <a:ln w="38100">
            <a:noFill/>
          </a:ln>
        </p:spPr>
        <p:txBody>
          <a:bodyPr/>
          <a:lstStyle/>
          <a:p>
            <a:endParaRPr lang="zh-CN" altLang="en-US"/>
          </a:p>
        </p:txBody>
      </p:sp>
      <p:sp>
        <p:nvSpPr>
          <p:cNvPr id="955416" name="椭圆 955415"/>
          <p:cNvSpPr/>
          <p:nvPr/>
        </p:nvSpPr>
        <p:spPr>
          <a:xfrm>
            <a:off x="3000375" y="2205038"/>
            <a:ext cx="1985963" cy="1993900"/>
          </a:xfrm>
          <a:prstGeom prst="ellipse">
            <a:avLst/>
          </a:prstGeom>
          <a:gradFill rotWithShape="1">
            <a:gsLst>
              <a:gs pos="0">
                <a:schemeClr val="folHlink">
                  <a:alpha val="32001"/>
                </a:schemeClr>
              </a:gs>
              <a:gs pos="100000">
                <a:schemeClr val="folHlink">
                  <a:gamma/>
                  <a:shade val="0"/>
                  <a:invGamma/>
                  <a:alpha val="89999"/>
                </a:schemeClr>
              </a:gs>
            </a:gsLst>
            <a:lin ang="2700000" scaled="1"/>
            <a:tileRect/>
          </a:gradFill>
          <a:ln w="38100">
            <a:noFill/>
          </a:ln>
        </p:spPr>
        <p:txBody>
          <a:bodyPr/>
          <a:lstStyle/>
          <a:p>
            <a:endParaRPr lang="zh-CN" altLang="en-US"/>
          </a:p>
        </p:txBody>
      </p:sp>
      <p:sp>
        <p:nvSpPr>
          <p:cNvPr id="955417" name="椭圆 955416"/>
          <p:cNvSpPr/>
          <p:nvPr/>
        </p:nvSpPr>
        <p:spPr>
          <a:xfrm>
            <a:off x="3130550" y="2335213"/>
            <a:ext cx="1725613" cy="17335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tileRect/>
          </a:gradFill>
          <a:ln w="38100">
            <a:noFill/>
          </a:ln>
        </p:spPr>
        <p:txBody>
          <a:bodyPr/>
          <a:lstStyle/>
          <a:p>
            <a:endParaRPr lang="zh-CN" altLang="en-US"/>
          </a:p>
        </p:txBody>
      </p:sp>
      <p:sp>
        <p:nvSpPr>
          <p:cNvPr id="955418" name="椭圆 955417"/>
          <p:cNvSpPr/>
          <p:nvPr/>
        </p:nvSpPr>
        <p:spPr>
          <a:xfrm>
            <a:off x="3132138" y="2338388"/>
            <a:ext cx="1725612" cy="1733550"/>
          </a:xfrm>
          <a:prstGeom prst="ellipse">
            <a:avLst/>
          </a:prstGeom>
          <a:gradFill rotWithShape="1">
            <a:gsLst>
              <a:gs pos="0">
                <a:schemeClr val="folHlink">
                  <a:gamma/>
                  <a:shade val="63529"/>
                  <a:invGamma/>
                </a:schemeClr>
              </a:gs>
              <a:gs pos="100000">
                <a:schemeClr val="folHlink">
                  <a:alpha val="0"/>
                </a:schemeClr>
              </a:gs>
            </a:gsLst>
            <a:lin ang="2700000" scaled="1"/>
            <a:tileRect/>
          </a:gradFill>
          <a:ln w="38100">
            <a:noFill/>
          </a:ln>
        </p:spPr>
        <p:txBody>
          <a:bodyPr/>
          <a:lstStyle/>
          <a:p>
            <a:endParaRPr lang="zh-CN" altLang="en-US"/>
          </a:p>
        </p:txBody>
      </p:sp>
      <p:sp>
        <p:nvSpPr>
          <p:cNvPr id="955419" name="椭圆 955418"/>
          <p:cNvSpPr/>
          <p:nvPr/>
        </p:nvSpPr>
        <p:spPr>
          <a:xfrm>
            <a:off x="3216275" y="2422525"/>
            <a:ext cx="1554163" cy="1560513"/>
          </a:xfrm>
          <a:prstGeom prst="ellipse">
            <a:avLst/>
          </a:prstGeom>
          <a:solidFill>
            <a:srgbClr val="333333"/>
          </a:solidFill>
          <a:ln w="38100">
            <a:noFill/>
          </a:ln>
        </p:spPr>
        <p:txBody>
          <a:bodyPr/>
          <a:lstStyle/>
          <a:p>
            <a:endParaRPr lang="zh-CN" altLang="en-US"/>
          </a:p>
        </p:txBody>
      </p:sp>
      <p:grpSp>
        <p:nvGrpSpPr>
          <p:cNvPr id="955420" name="组合 955419"/>
          <p:cNvGrpSpPr/>
          <p:nvPr/>
        </p:nvGrpSpPr>
        <p:grpSpPr>
          <a:xfrm>
            <a:off x="3241675" y="2444750"/>
            <a:ext cx="1503363" cy="1511300"/>
            <a:chOff x="4166" y="1706"/>
            <a:chExt cx="1252" cy="1252"/>
          </a:xfrm>
        </p:grpSpPr>
        <p:sp>
          <p:nvSpPr>
            <p:cNvPr id="955421" name="椭圆 955420"/>
            <p:cNvSpPr/>
            <p:nvPr/>
          </p:nvSpPr>
          <p:spPr>
            <a:xfrm>
              <a:off x="4166" y="1706"/>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955422" name="椭圆 955421"/>
            <p:cNvSpPr/>
            <p:nvPr/>
          </p:nvSpPr>
          <p:spPr>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955423" name="椭圆 955422"/>
            <p:cNvSpPr/>
            <p:nvPr/>
          </p:nvSpPr>
          <p:spPr>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955424" name="椭圆 955423"/>
            <p:cNvSpPr/>
            <p:nvPr/>
          </p:nvSpPr>
          <p:spPr>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sp>
        <p:nvSpPr>
          <p:cNvPr id="955425" name="椭圆 955424"/>
          <p:cNvSpPr/>
          <p:nvPr/>
        </p:nvSpPr>
        <p:spPr>
          <a:xfrm>
            <a:off x="5516563" y="2211388"/>
            <a:ext cx="1985962" cy="199390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tileRect/>
          </a:gradFill>
          <a:ln w="38100">
            <a:noFill/>
          </a:ln>
        </p:spPr>
        <p:txBody>
          <a:bodyPr/>
          <a:lstStyle/>
          <a:p>
            <a:endParaRPr lang="zh-CN" altLang="en-US"/>
          </a:p>
        </p:txBody>
      </p:sp>
      <p:sp>
        <p:nvSpPr>
          <p:cNvPr id="955426" name="椭圆 955425"/>
          <p:cNvSpPr/>
          <p:nvPr/>
        </p:nvSpPr>
        <p:spPr>
          <a:xfrm>
            <a:off x="5516563" y="2211388"/>
            <a:ext cx="1985962" cy="1993900"/>
          </a:xfrm>
          <a:prstGeom prst="ellipse">
            <a:avLst/>
          </a:prstGeom>
          <a:gradFill rotWithShape="1">
            <a:gsLst>
              <a:gs pos="0">
                <a:schemeClr val="accent1">
                  <a:alpha val="32001"/>
                </a:schemeClr>
              </a:gs>
              <a:gs pos="100000">
                <a:schemeClr val="accent1">
                  <a:gamma/>
                  <a:shade val="46275"/>
                  <a:invGamma/>
                </a:schemeClr>
              </a:gs>
            </a:gsLst>
            <a:lin ang="2700000" scaled="1"/>
            <a:tileRect/>
          </a:gradFill>
          <a:ln w="38100">
            <a:noFill/>
          </a:ln>
        </p:spPr>
        <p:txBody>
          <a:bodyPr/>
          <a:lstStyle/>
          <a:p>
            <a:endParaRPr lang="zh-CN" altLang="en-US"/>
          </a:p>
        </p:txBody>
      </p:sp>
      <p:sp>
        <p:nvSpPr>
          <p:cNvPr id="955427" name="椭圆 955426"/>
          <p:cNvSpPr/>
          <p:nvPr/>
        </p:nvSpPr>
        <p:spPr>
          <a:xfrm>
            <a:off x="5646738" y="2341563"/>
            <a:ext cx="1725612" cy="17335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tileRect/>
          </a:gradFill>
          <a:ln w="38100">
            <a:noFill/>
          </a:ln>
        </p:spPr>
        <p:txBody>
          <a:bodyPr/>
          <a:lstStyle/>
          <a:p>
            <a:endParaRPr lang="zh-CN" altLang="en-US"/>
          </a:p>
        </p:txBody>
      </p:sp>
      <p:sp>
        <p:nvSpPr>
          <p:cNvPr id="955428" name="椭圆 955427"/>
          <p:cNvSpPr/>
          <p:nvPr/>
        </p:nvSpPr>
        <p:spPr>
          <a:xfrm>
            <a:off x="5648325" y="2344738"/>
            <a:ext cx="1725613" cy="1733550"/>
          </a:xfrm>
          <a:prstGeom prst="ellipse">
            <a:avLst/>
          </a:prstGeom>
          <a:gradFill rotWithShape="1">
            <a:gsLst>
              <a:gs pos="0">
                <a:schemeClr val="accent1">
                  <a:gamma/>
                  <a:shade val="63529"/>
                  <a:invGamma/>
                </a:schemeClr>
              </a:gs>
              <a:gs pos="100000">
                <a:schemeClr val="accent1">
                  <a:alpha val="0"/>
                </a:schemeClr>
              </a:gs>
            </a:gsLst>
            <a:lin ang="2700000" scaled="1"/>
            <a:tileRect/>
          </a:gradFill>
          <a:ln w="38100">
            <a:noFill/>
          </a:ln>
        </p:spPr>
        <p:txBody>
          <a:bodyPr/>
          <a:lstStyle/>
          <a:p>
            <a:endParaRPr lang="zh-CN" altLang="en-US"/>
          </a:p>
        </p:txBody>
      </p:sp>
      <p:sp>
        <p:nvSpPr>
          <p:cNvPr id="955429" name="椭圆 955428"/>
          <p:cNvSpPr/>
          <p:nvPr/>
        </p:nvSpPr>
        <p:spPr>
          <a:xfrm>
            <a:off x="5732463" y="2427288"/>
            <a:ext cx="1554162" cy="1560512"/>
          </a:xfrm>
          <a:prstGeom prst="ellipse">
            <a:avLst/>
          </a:prstGeom>
          <a:solidFill>
            <a:srgbClr val="333333"/>
          </a:solidFill>
          <a:ln w="38100">
            <a:noFill/>
          </a:ln>
        </p:spPr>
        <p:txBody>
          <a:bodyPr/>
          <a:lstStyle/>
          <a:p>
            <a:endParaRPr lang="zh-CN" altLang="en-US"/>
          </a:p>
        </p:txBody>
      </p:sp>
      <p:grpSp>
        <p:nvGrpSpPr>
          <p:cNvPr id="955430" name="组合 955429"/>
          <p:cNvGrpSpPr/>
          <p:nvPr/>
        </p:nvGrpSpPr>
        <p:grpSpPr>
          <a:xfrm>
            <a:off x="5757863" y="2444750"/>
            <a:ext cx="1503362" cy="1511300"/>
            <a:chOff x="4166" y="1706"/>
            <a:chExt cx="1252" cy="1252"/>
          </a:xfrm>
        </p:grpSpPr>
        <p:sp>
          <p:nvSpPr>
            <p:cNvPr id="955431" name="椭圆 955430"/>
            <p:cNvSpPr/>
            <p:nvPr/>
          </p:nvSpPr>
          <p:spPr>
            <a:xfrm>
              <a:off x="4166" y="1706"/>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955432" name="椭圆 955431"/>
            <p:cNvSpPr/>
            <p:nvPr/>
          </p:nvSpPr>
          <p:spPr>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955433" name="椭圆 955432"/>
            <p:cNvSpPr/>
            <p:nvPr/>
          </p:nvSpPr>
          <p:spPr>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955434" name="椭圆 955433"/>
            <p:cNvSpPr/>
            <p:nvPr/>
          </p:nvSpPr>
          <p:spPr>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grpSp>
        <p:nvGrpSpPr>
          <p:cNvPr id="955435" name="组合 955434"/>
          <p:cNvGrpSpPr/>
          <p:nvPr/>
        </p:nvGrpSpPr>
        <p:grpSpPr>
          <a:xfrm>
            <a:off x="8281988" y="2444750"/>
            <a:ext cx="1504950" cy="1511300"/>
            <a:chOff x="4166" y="1706"/>
            <a:chExt cx="1252" cy="1252"/>
          </a:xfrm>
        </p:grpSpPr>
        <p:sp>
          <p:nvSpPr>
            <p:cNvPr id="955436" name="椭圆 955435"/>
            <p:cNvSpPr/>
            <p:nvPr/>
          </p:nvSpPr>
          <p:spPr>
            <a:xfrm>
              <a:off x="4166" y="1706"/>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955437" name="椭圆 955436"/>
            <p:cNvSpPr/>
            <p:nvPr/>
          </p:nvSpPr>
          <p:spPr>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955438" name="椭圆 955437"/>
            <p:cNvSpPr/>
            <p:nvPr/>
          </p:nvSpPr>
          <p:spPr>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955439" name="椭圆 955438"/>
            <p:cNvSpPr/>
            <p:nvPr/>
          </p:nvSpPr>
          <p:spPr>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sp>
        <p:nvSpPr>
          <p:cNvPr id="955440" name="圆角矩形 955439"/>
          <p:cNvSpPr/>
          <p:nvPr/>
        </p:nvSpPr>
        <p:spPr>
          <a:xfrm>
            <a:off x="3071813" y="4652963"/>
            <a:ext cx="1865312" cy="1081087"/>
          </a:xfrm>
          <a:prstGeom prst="roundRect">
            <a:avLst>
              <a:gd name="adj" fmla="val 50000"/>
            </a:avLst>
          </a:prstGeom>
          <a:solidFill>
            <a:schemeClr val="bg1"/>
          </a:solidFill>
          <a:ln w="28575" cap="flat" cmpd="sng">
            <a:solidFill>
              <a:schemeClr val="tx1"/>
            </a:solidFill>
            <a:prstDash val="solid"/>
            <a:headEnd type="none" w="med" len="med"/>
            <a:tailEnd type="none" w="med" len="med"/>
          </a:ln>
        </p:spPr>
        <p:txBody>
          <a:bodyPr wrap="none" anchor="ctr"/>
          <a:lstStyle/>
          <a:p>
            <a:pPr eaLnBrk="0" hangingPunct="0"/>
            <a:r>
              <a:rPr lang="zh-CN" altLang="en-US" sz="1800" b="1" dirty="0">
                <a:latin typeface="Times New Roman" panose="02020603050405020304" pitchFamily="18" charset="0"/>
                <a:ea typeface="楷体_GB2312" pitchFamily="49" charset="-122"/>
              </a:rPr>
              <a:t>脐带附着在</a:t>
            </a:r>
          </a:p>
          <a:p>
            <a:pPr eaLnBrk="0" hangingPunct="0"/>
            <a:r>
              <a:rPr lang="zh-CN" altLang="en-US" sz="1800" b="1" dirty="0">
                <a:latin typeface="Times New Roman" panose="02020603050405020304" pitchFamily="18" charset="0"/>
                <a:ea typeface="楷体_GB2312" pitchFamily="49" charset="-122"/>
              </a:rPr>
              <a:t>胎盘边缘</a:t>
            </a:r>
            <a:endParaRPr lang="en-US" altLang="zh-CN" sz="1800" b="1">
              <a:latin typeface="Times New Roman" panose="02020603050405020304" pitchFamily="18" charset="0"/>
              <a:ea typeface="楷体_GB2312" pitchFamily="49" charset="-122"/>
            </a:endParaRPr>
          </a:p>
        </p:txBody>
      </p:sp>
      <p:sp>
        <p:nvSpPr>
          <p:cNvPr id="955441" name="圆角矩形 955440"/>
          <p:cNvSpPr/>
          <p:nvPr/>
        </p:nvSpPr>
        <p:spPr>
          <a:xfrm>
            <a:off x="5664200" y="4724400"/>
            <a:ext cx="1871663" cy="1225550"/>
          </a:xfrm>
          <a:prstGeom prst="roundRect">
            <a:avLst>
              <a:gd name="adj" fmla="val 50000"/>
            </a:avLst>
          </a:prstGeom>
          <a:solidFill>
            <a:schemeClr val="bg1"/>
          </a:solidFill>
          <a:ln w="28575" cap="flat" cmpd="sng">
            <a:solidFill>
              <a:schemeClr val="tx1"/>
            </a:solidFill>
            <a:prstDash val="solid"/>
            <a:headEnd type="none" w="med" len="med"/>
            <a:tailEnd type="none" w="med" len="med"/>
          </a:ln>
        </p:spPr>
        <p:txBody>
          <a:bodyPr wrap="none" anchor="ctr"/>
          <a:lstStyle/>
          <a:p>
            <a:pPr eaLnBrk="0" hangingPunct="0"/>
            <a:r>
              <a:rPr lang="zh-CN" altLang="en-US" sz="1800" b="1" dirty="0">
                <a:latin typeface="楷体_GB2312" pitchFamily="49" charset="-122"/>
                <a:ea typeface="楷体_GB2312" pitchFamily="49" charset="-122"/>
              </a:rPr>
              <a:t>脐带附着在胎膜</a:t>
            </a:r>
          </a:p>
          <a:p>
            <a:pPr eaLnBrk="0" hangingPunct="0"/>
            <a:r>
              <a:rPr lang="zh-CN" altLang="en-US" sz="1800" b="1" dirty="0">
                <a:latin typeface="楷体_GB2312" pitchFamily="49" charset="-122"/>
                <a:ea typeface="楷体_GB2312" pitchFamily="49" charset="-122"/>
              </a:rPr>
              <a:t>上似船帆</a:t>
            </a:r>
            <a:endParaRPr lang="en-US" altLang="zh-CN" sz="1800" b="1">
              <a:latin typeface="楷体_GB2312" pitchFamily="49" charset="-122"/>
              <a:ea typeface="楷体_GB2312" pitchFamily="49" charset="-122"/>
            </a:endParaRPr>
          </a:p>
        </p:txBody>
      </p:sp>
      <p:sp>
        <p:nvSpPr>
          <p:cNvPr id="955442" name="圆角矩形 955441"/>
          <p:cNvSpPr/>
          <p:nvPr/>
        </p:nvSpPr>
        <p:spPr>
          <a:xfrm>
            <a:off x="8183563" y="4772025"/>
            <a:ext cx="2017712" cy="1104900"/>
          </a:xfrm>
          <a:prstGeom prst="roundRect">
            <a:avLst>
              <a:gd name="adj" fmla="val 50000"/>
            </a:avLst>
          </a:prstGeom>
          <a:solidFill>
            <a:schemeClr val="bg1"/>
          </a:solidFill>
          <a:ln w="28575" cap="flat" cmpd="sng">
            <a:solidFill>
              <a:schemeClr val="tx1"/>
            </a:solidFill>
            <a:prstDash val="solid"/>
            <a:headEnd type="none" w="med" len="med"/>
            <a:tailEnd type="none" w="med" len="med"/>
          </a:ln>
        </p:spPr>
        <p:txBody>
          <a:bodyPr wrap="none" anchor="ctr"/>
          <a:lstStyle/>
          <a:p>
            <a:pPr eaLnBrk="0" hangingPunct="0"/>
            <a:r>
              <a:rPr lang="zh-CN" altLang="en-US" sz="1800" b="1" dirty="0">
                <a:latin typeface="Times New Roman" panose="02020603050405020304" pitchFamily="18" charset="0"/>
                <a:ea typeface="楷体_GB2312" pitchFamily="49" charset="-122"/>
              </a:rPr>
              <a:t>胎膜上血管</a:t>
            </a:r>
          </a:p>
          <a:p>
            <a:pPr eaLnBrk="0" hangingPunct="0"/>
            <a:r>
              <a:rPr lang="zh-CN" altLang="en-US" sz="1800" b="1" dirty="0">
                <a:latin typeface="Times New Roman" panose="02020603050405020304" pitchFamily="18" charset="0"/>
                <a:ea typeface="楷体_GB2312" pitchFamily="49" charset="-122"/>
              </a:rPr>
              <a:t>经宫颈内口位</a:t>
            </a:r>
          </a:p>
          <a:p>
            <a:pPr eaLnBrk="0" hangingPunct="0"/>
            <a:r>
              <a:rPr lang="zh-CN" altLang="en-US" sz="1800" b="1" dirty="0">
                <a:latin typeface="Times New Roman" panose="02020603050405020304" pitchFamily="18" charset="0"/>
                <a:ea typeface="楷体_GB2312" pitchFamily="49" charset="-122"/>
              </a:rPr>
              <a:t>于胎先露前方</a:t>
            </a:r>
            <a:endParaRPr lang="en-US" altLang="zh-CN" sz="1800" b="1">
              <a:latin typeface="Times New Roman" panose="02020603050405020304" pitchFamily="18" charset="0"/>
              <a:ea typeface="楷体_GB2312" pitchFamily="49" charset="-122"/>
            </a:endParaRPr>
          </a:p>
        </p:txBody>
      </p:sp>
      <p:sp>
        <p:nvSpPr>
          <p:cNvPr id="955443" name="文本框 955442"/>
          <p:cNvSpPr txBox="1"/>
          <p:nvPr/>
        </p:nvSpPr>
        <p:spPr>
          <a:xfrm>
            <a:off x="3268980" y="3037205"/>
            <a:ext cx="1717040" cy="398780"/>
          </a:xfrm>
          <a:prstGeom prst="rect">
            <a:avLst/>
          </a:prstGeom>
          <a:noFill/>
          <a:ln w="9525">
            <a:noFill/>
          </a:ln>
        </p:spPr>
        <p:txBody>
          <a:bodyPr wrap="square">
            <a:spAutoFit/>
          </a:bodyPr>
          <a:lstStyle/>
          <a:p>
            <a:pPr eaLnBrk="0" hangingPunct="0"/>
            <a:r>
              <a:rPr lang="zh-CN" altLang="en-US" sz="2000" b="1" dirty="0">
                <a:latin typeface="Times New Roman" panose="02020603050405020304" pitchFamily="18" charset="0"/>
                <a:ea typeface="楷体_GB2312" pitchFamily="49" charset="-122"/>
              </a:rPr>
              <a:t>球拍状胎盘</a:t>
            </a:r>
            <a:endParaRPr lang="en-US" altLang="zh-CN" sz="2000" b="1">
              <a:latin typeface="Times New Roman" panose="02020603050405020304" pitchFamily="18" charset="0"/>
              <a:ea typeface="楷体_GB2312" pitchFamily="49" charset="-122"/>
            </a:endParaRPr>
          </a:p>
        </p:txBody>
      </p:sp>
      <p:sp>
        <p:nvSpPr>
          <p:cNvPr id="955444" name="文本框 955443"/>
          <p:cNvSpPr txBox="1"/>
          <p:nvPr/>
        </p:nvSpPr>
        <p:spPr>
          <a:xfrm>
            <a:off x="5666105" y="3037205"/>
            <a:ext cx="1870710" cy="398780"/>
          </a:xfrm>
          <a:prstGeom prst="rect">
            <a:avLst/>
          </a:prstGeom>
          <a:noFill/>
          <a:ln w="9525">
            <a:noFill/>
          </a:ln>
        </p:spPr>
        <p:txBody>
          <a:bodyPr wrap="square">
            <a:spAutoFit/>
          </a:bodyPr>
          <a:lstStyle/>
          <a:p>
            <a:pPr eaLnBrk="0" hangingPunct="0"/>
            <a:r>
              <a:rPr lang="zh-CN" altLang="en-US" sz="2000" b="1" dirty="0">
                <a:latin typeface="Times New Roman" panose="02020603050405020304" pitchFamily="18" charset="0"/>
                <a:ea typeface="楷体_GB2312" pitchFamily="49" charset="-122"/>
              </a:rPr>
              <a:t>脐带帆状附着</a:t>
            </a:r>
            <a:endParaRPr lang="en-US" altLang="zh-CN" sz="2000" b="1">
              <a:latin typeface="Times New Roman" panose="02020603050405020304" pitchFamily="18" charset="0"/>
              <a:ea typeface="楷体_GB2312" pitchFamily="49" charset="-122"/>
            </a:endParaRPr>
          </a:p>
        </p:txBody>
      </p:sp>
      <p:sp>
        <p:nvSpPr>
          <p:cNvPr id="955445" name="文本框 955444"/>
          <p:cNvSpPr txBox="1"/>
          <p:nvPr/>
        </p:nvSpPr>
        <p:spPr>
          <a:xfrm>
            <a:off x="8441055" y="3037205"/>
            <a:ext cx="1445895" cy="398780"/>
          </a:xfrm>
          <a:prstGeom prst="rect">
            <a:avLst/>
          </a:prstGeom>
          <a:noFill/>
          <a:ln w="9525">
            <a:noFill/>
          </a:ln>
        </p:spPr>
        <p:txBody>
          <a:bodyPr wrap="square">
            <a:spAutoFit/>
          </a:bodyPr>
          <a:lstStyle/>
          <a:p>
            <a:pPr eaLnBrk="0" hangingPunct="0"/>
            <a:r>
              <a:rPr lang="zh-CN" altLang="en-US" sz="2000" b="1" dirty="0">
                <a:latin typeface="Times New Roman" panose="02020603050405020304" pitchFamily="18" charset="0"/>
                <a:ea typeface="楷体_GB2312" pitchFamily="49" charset="-122"/>
              </a:rPr>
              <a:t>前置血管</a:t>
            </a:r>
            <a:endParaRPr lang="en-US" altLang="zh-CN" sz="2000" b="1">
              <a:latin typeface="Times New Roman" panose="02020603050405020304" pitchFamily="18" charset="0"/>
              <a:ea typeface="楷体_GB2312" pitchFamily="49" charset="-122"/>
            </a:endParaRPr>
          </a:p>
        </p:txBody>
      </p:sp>
      <p:sp>
        <p:nvSpPr>
          <p:cNvPr id="955446" name="燕尾形 955445"/>
          <p:cNvSpPr/>
          <p:nvPr/>
        </p:nvSpPr>
        <p:spPr>
          <a:xfrm rot="5276451">
            <a:off x="6273800" y="4187825"/>
            <a:ext cx="465138" cy="531813"/>
          </a:xfrm>
          <a:prstGeom prst="chevron">
            <a:avLst>
              <a:gd name="adj" fmla="val 52513"/>
            </a:avLst>
          </a:prstGeom>
          <a:solidFill>
            <a:schemeClr val="accent1"/>
          </a:solidFill>
          <a:ln w="0">
            <a:noFill/>
          </a:ln>
        </p:spPr>
        <p:txBody>
          <a:bodyPr/>
          <a:lstStyle/>
          <a:p>
            <a:endParaRPr lang="zh-CN" altLang="en-US"/>
          </a:p>
        </p:txBody>
      </p:sp>
      <p:sp>
        <p:nvSpPr>
          <p:cNvPr id="955447" name="燕尾形 955446"/>
          <p:cNvSpPr/>
          <p:nvPr/>
        </p:nvSpPr>
        <p:spPr>
          <a:xfrm rot="5173889">
            <a:off x="8866188" y="4186238"/>
            <a:ext cx="463550" cy="531812"/>
          </a:xfrm>
          <a:prstGeom prst="chevron">
            <a:avLst>
              <a:gd name="adj" fmla="val 52513"/>
            </a:avLst>
          </a:prstGeom>
          <a:solidFill>
            <a:schemeClr val="hlink"/>
          </a:solidFill>
          <a:ln w="0">
            <a:noFill/>
          </a:ln>
        </p:spPr>
        <p:txBody>
          <a:bodyPr/>
          <a:lstStyle/>
          <a:p>
            <a:endParaRPr lang="zh-CN" altLang="en-US"/>
          </a:p>
        </p:txBody>
      </p:sp>
    </p:spTree>
  </p:cSld>
  <p:clrMapOvr>
    <a:masterClrMapping/>
  </p:clrMapOvr>
  <p:transition advTm="14815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05050" y="909638"/>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635910" name="矩形 635909"/>
          <p:cNvSpPr/>
          <p:nvPr/>
        </p:nvSpPr>
        <p:spPr>
          <a:xfrm>
            <a:off x="2855913" y="1628775"/>
            <a:ext cx="6948487" cy="936625"/>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60000"/>
              </a:lnSpc>
              <a:buNone/>
            </a:pPr>
            <a:r>
              <a:rPr lang="zh-CN" altLang="en-US" sz="2400" dirty="0">
                <a:solidFill>
                  <a:schemeClr val="tx1"/>
                </a:solidFill>
                <a:latin typeface="楷体_GB2312" pitchFamily="49" charset="-122"/>
                <a:ea typeface="楷体_GB2312" pitchFamily="49" charset="-122"/>
              </a:rPr>
              <a:t>六、脐带附着异常</a:t>
            </a:r>
            <a:endParaRPr lang="zh-CN" altLang="en-US" sz="2000" dirty="0">
              <a:solidFill>
                <a:schemeClr val="tx1"/>
              </a:solidFill>
              <a:latin typeface="楷体_GB2312" pitchFamily="49" charset="-122"/>
              <a:ea typeface="楷体_GB2312" pitchFamily="49" charset="-122"/>
            </a:endParaRPr>
          </a:p>
        </p:txBody>
      </p:sp>
      <p:grpSp>
        <p:nvGrpSpPr>
          <p:cNvPr id="635919" name="组合 635918"/>
          <p:cNvGrpSpPr/>
          <p:nvPr/>
        </p:nvGrpSpPr>
        <p:grpSpPr>
          <a:xfrm>
            <a:off x="2566988" y="0"/>
            <a:ext cx="3673475" cy="735013"/>
            <a:chOff x="288" y="81"/>
            <a:chExt cx="1957" cy="463"/>
          </a:xfrm>
        </p:grpSpPr>
        <p:sp>
          <p:nvSpPr>
            <p:cNvPr id="635920" name="圆角矩形 635919">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635921" name="圆角矩形 635920"/>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635922" name="任意多边形 635921"/>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635923" name="文本框 635922"/>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63592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3592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635928"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635931" name="流程图: 终止 6">
            <a:hlinkClick r:id="" action="ppaction://noaction"/>
          </p:cNvPr>
          <p:cNvSpPr/>
          <p:nvPr/>
        </p:nvSpPr>
        <p:spPr>
          <a:xfrm>
            <a:off x="1631950" y="1989138"/>
            <a:ext cx="928688"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635933" name="流程图: 终止 34">
            <a:hlinkClick r:id="" action="ppaction://noaction"/>
          </p:cNvPr>
          <p:cNvSpPr/>
          <p:nvPr/>
        </p:nvSpPr>
        <p:spPr>
          <a:xfrm>
            <a:off x="1638300" y="3284538"/>
            <a:ext cx="928688"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
        <p:nvSpPr>
          <p:cNvPr id="635934"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sp>
        <p:nvSpPr>
          <p:cNvPr id="635935" name="矩形 635934"/>
          <p:cNvSpPr/>
          <p:nvPr/>
        </p:nvSpPr>
        <p:spPr>
          <a:xfrm>
            <a:off x="2856865" y="2421255"/>
            <a:ext cx="9144000" cy="2880995"/>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50000"/>
              </a:lnSpc>
              <a:buClr>
                <a:schemeClr val="tx1"/>
              </a:buClr>
              <a:buChar char="•"/>
            </a:pPr>
            <a:r>
              <a:rPr lang="zh-CN" altLang="en-US" sz="2000" dirty="0">
                <a:solidFill>
                  <a:schemeClr val="tx1"/>
                </a:solidFill>
                <a:latin typeface="楷体_GB2312" pitchFamily="49" charset="-122"/>
                <a:ea typeface="楷体_GB2312" pitchFamily="49" charset="-122"/>
              </a:rPr>
              <a:t>若前置血管发生破裂，胎儿血液外流，出血量达</a:t>
            </a:r>
            <a:r>
              <a:rPr lang="en-US" altLang="zh-CN" sz="2000">
                <a:solidFill>
                  <a:schemeClr val="tx1"/>
                </a:solidFill>
                <a:latin typeface="楷体_GB2312" pitchFamily="49" charset="-122"/>
                <a:ea typeface="楷体_GB2312" pitchFamily="49" charset="-122"/>
              </a:rPr>
              <a:t>200</a:t>
            </a:r>
            <a:r>
              <a:rPr lang="zh-CN" altLang="en-US" sz="2000" dirty="0">
                <a:solidFill>
                  <a:schemeClr val="tx1"/>
                </a:solidFill>
                <a:latin typeface="楷体_GB2312" pitchFamily="49" charset="-122"/>
                <a:ea typeface="楷体_GB2312" pitchFamily="49" charset="-122"/>
              </a:rPr>
              <a:t>～ </a:t>
            </a:r>
            <a:r>
              <a:rPr lang="en-US" altLang="zh-CN" sz="2000">
                <a:solidFill>
                  <a:schemeClr val="tx1"/>
                </a:solidFill>
                <a:latin typeface="楷体_GB2312" pitchFamily="49" charset="-122"/>
                <a:ea typeface="楷体_GB2312" pitchFamily="49" charset="-122"/>
              </a:rPr>
              <a:t>300ml</a:t>
            </a:r>
            <a:r>
              <a:rPr lang="zh-CN" altLang="en-US" sz="2000" dirty="0">
                <a:solidFill>
                  <a:schemeClr val="tx1"/>
                </a:solidFill>
                <a:latin typeface="楷体_GB2312" pitchFamily="49" charset="-122"/>
                <a:ea typeface="楷体_GB2312" pitchFamily="49" charset="-122"/>
              </a:rPr>
              <a:t>，即可导致胎儿死亡</a:t>
            </a:r>
            <a:r>
              <a:rPr lang="en-US" altLang="zh-CN" sz="2000">
                <a:solidFill>
                  <a:schemeClr val="tx1"/>
                </a:solidFill>
                <a:latin typeface="楷体_GB2312" pitchFamily="49" charset="-122"/>
                <a:ea typeface="楷体_GB2312" pitchFamily="49" charset="-122"/>
              </a:rPr>
              <a:t>;</a:t>
            </a:r>
          </a:p>
          <a:p>
            <a:pPr lvl="0">
              <a:lnSpc>
                <a:spcPct val="150000"/>
              </a:lnSpc>
              <a:buClr>
                <a:schemeClr val="tx1"/>
              </a:buClr>
              <a:buChar char="•"/>
            </a:pPr>
            <a:r>
              <a:rPr lang="zh-CN" altLang="en-US" sz="2000" dirty="0">
                <a:solidFill>
                  <a:schemeClr val="tx1"/>
                </a:solidFill>
                <a:latin typeface="楷体_GB2312" pitchFamily="49" charset="-122"/>
                <a:ea typeface="楷体_GB2312" pitchFamily="49" charset="-122"/>
              </a:rPr>
              <a:t>阴道检查可触及有搏动的血管</a:t>
            </a:r>
            <a:r>
              <a:rPr lang="en-US" altLang="zh-CN" sz="2000">
                <a:solidFill>
                  <a:schemeClr val="tx1"/>
                </a:solidFill>
                <a:latin typeface="楷体_GB2312" pitchFamily="49" charset="-122"/>
                <a:ea typeface="楷体_GB2312" pitchFamily="49" charset="-122"/>
              </a:rPr>
              <a:t>;</a:t>
            </a:r>
            <a:endParaRPr lang="zh-CN" altLang="en-US" sz="2000" dirty="0">
              <a:solidFill>
                <a:schemeClr val="tx1"/>
              </a:solidFill>
              <a:latin typeface="楷体_GB2312" pitchFamily="49" charset="-122"/>
              <a:ea typeface="楷体_GB2312" pitchFamily="49" charset="-122"/>
            </a:endParaRPr>
          </a:p>
          <a:p>
            <a:pPr lvl="0">
              <a:lnSpc>
                <a:spcPct val="150000"/>
              </a:lnSpc>
              <a:buClr>
                <a:schemeClr val="tx1"/>
              </a:buClr>
              <a:buChar char="•"/>
            </a:pPr>
            <a:r>
              <a:rPr lang="zh-CN" altLang="en-US" sz="2000" dirty="0">
                <a:solidFill>
                  <a:schemeClr val="tx1"/>
                </a:solidFill>
                <a:latin typeface="楷体_GB2312" pitchFamily="49" charset="-122"/>
                <a:ea typeface="楷体_GB2312" pitchFamily="49" charset="-122"/>
              </a:rPr>
              <a:t>若怀疑前置血管破裂，应取流出的血液做涂片，找到有核红细胞或幼红细胞并有胎儿血红蛋白，即可确诊</a:t>
            </a:r>
            <a:r>
              <a:rPr lang="en-US" altLang="zh-CN" sz="2000">
                <a:solidFill>
                  <a:schemeClr val="tx1"/>
                </a:solidFill>
                <a:latin typeface="楷体_GB2312" pitchFamily="49" charset="-122"/>
                <a:ea typeface="楷体_GB2312" pitchFamily="49" charset="-122"/>
              </a:rPr>
              <a:t>;</a:t>
            </a:r>
          </a:p>
          <a:p>
            <a:pPr lvl="0">
              <a:lnSpc>
                <a:spcPct val="160000"/>
              </a:lnSpc>
              <a:buClr>
                <a:schemeClr val="tx1"/>
              </a:buClr>
              <a:buChar char="•"/>
            </a:pPr>
            <a:r>
              <a:rPr lang="zh-CN" altLang="en-US" sz="2000" dirty="0">
                <a:solidFill>
                  <a:schemeClr val="tx1"/>
                </a:solidFill>
                <a:latin typeface="楷体_GB2312" pitchFamily="49" charset="-122"/>
                <a:ea typeface="楷体_GB2312" pitchFamily="49" charset="-122"/>
                <a:sym typeface="+mn-ea"/>
              </a:rPr>
              <a:t>脐带边缘附着一般不影响母体和胎儿生命，多在产后胎盘检查时始被发现</a:t>
            </a:r>
            <a:r>
              <a:rPr lang="en-US" altLang="zh-CN" sz="2000">
                <a:solidFill>
                  <a:schemeClr val="tx1"/>
                </a:solidFill>
                <a:latin typeface="楷体_GB2312" pitchFamily="49" charset="-122"/>
                <a:ea typeface="楷体_GB2312" pitchFamily="49" charset="-122"/>
                <a:sym typeface="+mn-ea"/>
              </a:rPr>
              <a:t>;</a:t>
            </a:r>
            <a:endParaRPr lang="en-US" altLang="zh-CN" sz="2000">
              <a:solidFill>
                <a:schemeClr val="tx1"/>
              </a:solidFill>
              <a:latin typeface="楷体_GB2312" pitchFamily="49" charset="-122"/>
              <a:ea typeface="楷体_GB2312" pitchFamily="49" charset="-122"/>
            </a:endParaRP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sym typeface="+mn-ea"/>
              </a:rPr>
              <a:t>脐带帆状附着，常伴有单脐动脉，故胎儿宫内生长受限的发病率增加。</a:t>
            </a:r>
            <a:endParaRPr lang="en-US" altLang="zh-CN" sz="2000">
              <a:solidFill>
                <a:schemeClr val="tx1"/>
              </a:solidFill>
              <a:latin typeface="楷体_GB2312" pitchFamily="49" charset="-122"/>
              <a:ea typeface="楷体_GB2312" pitchFamily="49" charset="-122"/>
            </a:endParaRPr>
          </a:p>
          <a:p>
            <a:pPr lvl="0">
              <a:lnSpc>
                <a:spcPct val="150000"/>
              </a:lnSpc>
              <a:buClr>
                <a:schemeClr val="tx1"/>
              </a:buClr>
              <a:buChar char="•"/>
            </a:pPr>
            <a:endParaRPr lang="en-US" altLang="zh-CN" sz="2000">
              <a:solidFill>
                <a:schemeClr val="tx1"/>
              </a:solidFill>
              <a:latin typeface="楷体_GB2312" pitchFamily="49" charset="-122"/>
              <a:ea typeface="楷体_GB2312" pitchFamily="49" charset="-122"/>
            </a:endParaRPr>
          </a:p>
        </p:txBody>
      </p:sp>
    </p:spTree>
  </p:cSld>
  <p:clrMapOvr>
    <a:masterClrMapping/>
  </p:clrMapOvr>
  <p:transition advTm="55325"/>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折角形 34"/>
          <p:cNvSpPr/>
          <p:nvPr/>
        </p:nvSpPr>
        <p:spPr bwMode="auto">
          <a:xfrm>
            <a:off x="2338705" y="914083"/>
            <a:ext cx="8362950" cy="5948363"/>
          </a:xfrm>
          <a:prstGeom prst="foldedCorner">
            <a:avLst>
              <a:gd name="adj" fmla="val 24522"/>
            </a:avLst>
          </a:prstGeom>
          <a:noFill/>
          <a:ln w="25400" cmpd="dbl">
            <a:noFill/>
            <a:round/>
          </a:ln>
          <a:effectLst/>
        </p:spPr>
        <p:txBody>
          <a:bodyPr wrap="none" anchor="ctr"/>
          <a:lstStyle/>
          <a:p>
            <a:endParaRPr lang="zh-CN" altLang="en-US" sz="2000" i="1" dirty="0">
              <a:effectLst>
                <a:outerShdw blurRad="38100" dist="38100" dir="2700000">
                  <a:srgbClr val="C0C0C0"/>
                </a:outerShdw>
              </a:effectLst>
              <a:latin typeface="Times New Roman" panose="02020603050405020304" pitchFamily="18" charset="0"/>
              <a:ea typeface="楷体_GB2312" pitchFamily="49" charset="-122"/>
            </a:endParaRPr>
          </a:p>
        </p:txBody>
      </p:sp>
      <p:sp>
        <p:nvSpPr>
          <p:cNvPr id="362506" name="矩形 362505"/>
          <p:cNvSpPr/>
          <p:nvPr/>
        </p:nvSpPr>
        <p:spPr>
          <a:xfrm>
            <a:off x="3071813" y="1557338"/>
            <a:ext cx="6480175" cy="792162"/>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60000"/>
              </a:lnSpc>
              <a:buNone/>
            </a:pPr>
            <a:r>
              <a:rPr lang="zh-CN" altLang="en-US" sz="2400" dirty="0">
                <a:solidFill>
                  <a:schemeClr val="tx1"/>
                </a:solidFill>
                <a:latin typeface="楷体_GB2312" pitchFamily="49" charset="-122"/>
                <a:ea typeface="楷体_GB2312" pitchFamily="49" charset="-122"/>
              </a:rPr>
              <a:t>七、单脐动脉</a:t>
            </a:r>
          </a:p>
        </p:txBody>
      </p:sp>
      <p:sp>
        <p:nvSpPr>
          <p:cNvPr id="362515"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62516"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62518" name="TextBox 39">
            <a:hlinkClick r:id="rId2"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grpSp>
        <p:nvGrpSpPr>
          <p:cNvPr id="362520" name="组合 362519"/>
          <p:cNvGrpSpPr/>
          <p:nvPr/>
        </p:nvGrpSpPr>
        <p:grpSpPr>
          <a:xfrm>
            <a:off x="2566988" y="0"/>
            <a:ext cx="3673475" cy="735013"/>
            <a:chOff x="288" y="81"/>
            <a:chExt cx="1957" cy="463"/>
          </a:xfrm>
        </p:grpSpPr>
        <p:sp>
          <p:nvSpPr>
            <p:cNvPr id="362521" name="圆角矩形 362520">
              <a:hlinkClick r:id="rId3"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第二节  脐带异常</a:t>
              </a:r>
            </a:p>
          </p:txBody>
        </p:sp>
      </p:grpSp>
      <p:sp>
        <p:nvSpPr>
          <p:cNvPr id="362526" name="流程图: 终止 6">
            <a:hlinkClick r:id="" action="ppaction://noaction"/>
          </p:cNvPr>
          <p:cNvSpPr/>
          <p:nvPr/>
        </p:nvSpPr>
        <p:spPr>
          <a:xfrm>
            <a:off x="1631950" y="1989138"/>
            <a:ext cx="928688"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  述</a:t>
            </a:r>
          </a:p>
        </p:txBody>
      </p:sp>
      <p:sp>
        <p:nvSpPr>
          <p:cNvPr id="362528" name="流程图: 终止 34">
            <a:hlinkClick r:id="" action="ppaction://noaction"/>
          </p:cNvPr>
          <p:cNvSpPr/>
          <p:nvPr/>
        </p:nvSpPr>
        <p:spPr>
          <a:xfrm>
            <a:off x="1638300" y="3284538"/>
            <a:ext cx="928688"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类  型</a:t>
            </a:r>
          </a:p>
        </p:txBody>
      </p:sp>
      <p:sp>
        <p:nvSpPr>
          <p:cNvPr id="362529" name="流程图: 终止 34">
            <a:hlinkClick r:id="" action="ppaction://noaction"/>
          </p:cNvPr>
          <p:cNvSpPr/>
          <p:nvPr/>
        </p:nvSpPr>
        <p:spPr>
          <a:xfrm>
            <a:off x="1631950" y="4652963"/>
            <a:ext cx="928688"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小 结</a:t>
            </a:r>
          </a:p>
        </p:txBody>
      </p:sp>
      <p:sp>
        <p:nvSpPr>
          <p:cNvPr id="362530" name="矩形 362529"/>
          <p:cNvSpPr/>
          <p:nvPr/>
        </p:nvSpPr>
        <p:spPr>
          <a:xfrm>
            <a:off x="3432175" y="2276475"/>
            <a:ext cx="6480175" cy="295275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60000"/>
              </a:lnSpc>
              <a:buClr>
                <a:schemeClr val="tx1"/>
              </a:buClr>
              <a:buChar char="•"/>
            </a:pPr>
            <a:r>
              <a:rPr lang="zh-CN" altLang="en-US" sz="2000" dirty="0">
                <a:solidFill>
                  <a:schemeClr val="tx1"/>
                </a:solidFill>
                <a:latin typeface="楷体_GB2312" pitchFamily="49" charset="-122"/>
                <a:ea typeface="楷体_GB2312" pitchFamily="49" charset="-122"/>
              </a:rPr>
              <a:t>正常脐带有两条脐动脉，一条脐静脉。如只有一条脐动脉，称为单脐动脉；</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单脐动脉的胎儿常伴有先天畸形，多为心血管畸形、中枢神经系统缺陷或泌尿生殖系统发育畸形；</a:t>
            </a:r>
          </a:p>
          <a:p>
            <a:pPr lvl="0">
              <a:lnSpc>
                <a:spcPct val="130000"/>
              </a:lnSpc>
              <a:buClr>
                <a:schemeClr val="tx1"/>
              </a:buClr>
              <a:buChar char="•"/>
            </a:pPr>
            <a:r>
              <a:rPr lang="zh-CN" altLang="en-US" sz="2000" dirty="0">
                <a:solidFill>
                  <a:schemeClr val="tx1"/>
                </a:solidFill>
                <a:latin typeface="楷体_GB2312" pitchFamily="49" charset="-122"/>
                <a:ea typeface="楷体_GB2312" pitchFamily="49" charset="-122"/>
              </a:rPr>
              <a:t>故单脐动脉胎儿的结局多为早产、流产或胎死宫内。 </a:t>
            </a:r>
          </a:p>
        </p:txBody>
      </p:sp>
    </p:spTree>
  </p:cSld>
  <p:clrMapOvr>
    <a:masterClrMapping/>
  </p:clrMapOvr>
  <p:transition advTm="4768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折角形 18"/>
          <p:cNvSpPr/>
          <p:nvPr/>
        </p:nvSpPr>
        <p:spPr bwMode="auto">
          <a:xfrm>
            <a:off x="2351088" y="908050"/>
            <a:ext cx="8316913" cy="5949950"/>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pic>
        <p:nvPicPr>
          <p:cNvPr id="998404" name="图片 4" descr="gif021.gif"/>
          <p:cNvPicPr>
            <a:picLocks noChangeAspect="1"/>
          </p:cNvPicPr>
          <p:nvPr/>
        </p:nvPicPr>
        <p:blipFill>
          <a:blip r:embed="rId2"/>
          <a:stretch>
            <a:fillRect/>
          </a:stretch>
        </p:blipFill>
        <p:spPr>
          <a:xfrm>
            <a:off x="1524000" y="0"/>
            <a:ext cx="857250" cy="785813"/>
          </a:xfrm>
          <a:prstGeom prst="rect">
            <a:avLst/>
          </a:prstGeom>
          <a:noFill/>
          <a:ln w="9525">
            <a:noFill/>
          </a:ln>
        </p:spPr>
      </p:pic>
      <p:sp>
        <p:nvSpPr>
          <p:cNvPr id="998405" name="文本框 998404"/>
          <p:cNvSpPr txBox="1"/>
          <p:nvPr/>
        </p:nvSpPr>
        <p:spPr>
          <a:xfrm>
            <a:off x="3380105" y="2332355"/>
            <a:ext cx="8351838" cy="1430655"/>
          </a:xfrm>
          <a:prstGeom prst="rect">
            <a:avLst/>
          </a:prstGeom>
          <a:noFill/>
          <a:ln w="9525">
            <a:noFill/>
          </a:ln>
        </p:spPr>
        <p:txBody>
          <a:bodyPr lIns="102860" tIns="51429" rIns="102860" bIns="51429">
            <a:spAutoFit/>
          </a:bodyPr>
          <a:lstStyle/>
          <a:p>
            <a:pPr defTabSz="1028700" eaLnBrk="0" hangingPunct="0">
              <a:lnSpc>
                <a:spcPct val="160000"/>
              </a:lnSpc>
            </a:pPr>
            <a:r>
              <a:rPr lang="zh-CN" altLang="en-US" sz="5400" b="1" dirty="0">
                <a:solidFill>
                  <a:srgbClr val="003332"/>
                </a:solidFill>
                <a:effectLst>
                  <a:outerShdw blurRad="38100" dist="38100" dir="2700000">
                    <a:srgbClr val="C0C0C0"/>
                  </a:outerShdw>
                </a:effectLst>
                <a:latin typeface="楷体_GB2312" pitchFamily="49" charset="-122"/>
                <a:ea typeface="楷体_GB2312" pitchFamily="49" charset="-122"/>
              </a:rPr>
              <a:t>第三节 羊水异常</a:t>
            </a:r>
            <a:endParaRPr lang="en-US" altLang="zh-CN" sz="4000" b="1">
              <a:solidFill>
                <a:srgbClr val="003332"/>
              </a:solidFill>
              <a:effectLst>
                <a:outerShdw blurRad="38100" dist="38100" dir="2700000">
                  <a:srgbClr val="C0C0C0"/>
                </a:outerShdw>
              </a:effectLst>
              <a:latin typeface="Times New Roman" panose="02020603050405020304" pitchFamily="18" charset="0"/>
              <a:ea typeface="楷体_GB2312" pitchFamily="49" charset="-122"/>
            </a:endParaRPr>
          </a:p>
        </p:txBody>
      </p:sp>
      <p:sp>
        <p:nvSpPr>
          <p:cNvPr id="998406" name="TextBox 37"/>
          <p:cNvSpPr txBox="1"/>
          <p:nvPr/>
        </p:nvSpPr>
        <p:spPr>
          <a:xfrm>
            <a:off x="1524000" y="908050"/>
            <a:ext cx="74295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98407"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Tree>
  </p:cSld>
  <p:clrMapOvr>
    <a:masterClrMapping/>
  </p:clrMapOvr>
  <p:transition advTm="50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98405"/>
                                        </p:tgtEl>
                                        <p:attrNameLst>
                                          <p:attrName>style.visibility</p:attrName>
                                        </p:attrNameLst>
                                      </p:cBhvr>
                                      <p:to>
                                        <p:strVal val="visible"/>
                                      </p:to>
                                    </p:set>
                                    <p:animEffect transition="in" filter="box(in)">
                                      <p:cBhvr>
                                        <p:cTn id="7" dur="500"/>
                                        <p:tgtEl>
                                          <p:spTgt spid="99840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99840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1981200" y="838200"/>
            <a:ext cx="8229600" cy="609600"/>
          </a:xfrm>
        </p:spPr>
        <p:txBody>
          <a:bodyPr wrap="square" lIns="91440" tIns="45720" rIns="91440" bIns="45720" numCol="1" anchor="ctr" anchorCtr="0" compatLnSpc="1"/>
          <a:lstStyle/>
          <a:p>
            <a:r>
              <a:rPr lang="zh-CN" altLang="en-US" sz="3200" b="1">
                <a:solidFill>
                  <a:schemeClr val="bg2"/>
                </a:solidFill>
              </a:rPr>
              <a:t>一、羊水过多－定义</a:t>
            </a:r>
          </a:p>
        </p:txBody>
      </p:sp>
      <p:sp>
        <p:nvSpPr>
          <p:cNvPr id="32771" name="内容占位符 2"/>
          <p:cNvSpPr>
            <a:spLocks noGrp="1"/>
          </p:cNvSpPr>
          <p:nvPr>
            <p:ph idx="1"/>
          </p:nvPr>
        </p:nvSpPr>
        <p:spPr>
          <a:xfrm>
            <a:off x="1752600" y="2133600"/>
            <a:ext cx="8686800" cy="2133600"/>
          </a:xfrm>
        </p:spPr>
        <p:txBody>
          <a:bodyPr wrap="square" lIns="91440" tIns="45720" rIns="91440" bIns="45720" numCol="1" anchor="t" anchorCtr="0" compatLnSpc="1"/>
          <a:lstStyle/>
          <a:p>
            <a:r>
              <a:rPr lang="zh-CN" altLang="en-US" sz="2400">
                <a:latin typeface="Times New Roman" panose="02020603050405020304" pitchFamily="18" charset="0"/>
                <a:cs typeface="Times New Roman" panose="02020603050405020304" pitchFamily="18" charset="0"/>
              </a:rPr>
              <a:t>妊娠期间羊水量超过</a:t>
            </a:r>
            <a:r>
              <a:rPr lang="en-US" altLang="zh-CN" sz="2400">
                <a:latin typeface="Times New Roman" panose="02020603050405020304" pitchFamily="18" charset="0"/>
                <a:cs typeface="Times New Roman" panose="02020603050405020304" pitchFamily="18" charset="0"/>
              </a:rPr>
              <a:t>2000ml</a:t>
            </a:r>
            <a:r>
              <a:rPr lang="zh-CN" altLang="en-US" sz="2400">
                <a:latin typeface="Times New Roman" panose="02020603050405020304" pitchFamily="18" charset="0"/>
                <a:cs typeface="Times New Roman" panose="02020603050405020304" pitchFamily="18" charset="0"/>
              </a:rPr>
              <a:t>，成为羊水过多。</a:t>
            </a:r>
            <a:endParaRPr lang="en-US" altLang="zh-CN"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发生率</a:t>
            </a:r>
            <a:r>
              <a:rPr lang="en-US" altLang="zh-CN" sz="2400">
                <a:latin typeface="Times New Roman" panose="02020603050405020304" pitchFamily="18" charset="0"/>
                <a:cs typeface="Times New Roman" panose="02020603050405020304" pitchFamily="18" charset="0"/>
              </a:rPr>
              <a:t>0.5-1%</a:t>
            </a:r>
          </a:p>
          <a:p>
            <a:r>
              <a:rPr lang="zh-CN" altLang="en-US" sz="2400">
                <a:latin typeface="Times New Roman" panose="02020603050405020304" pitchFamily="18" charset="0"/>
                <a:cs typeface="Times New Roman" panose="02020603050405020304" pitchFamily="18" charset="0"/>
              </a:rPr>
              <a:t>急性羊水过多：羊水量在数日内急剧增多</a:t>
            </a:r>
            <a:endParaRPr lang="en-US" altLang="zh-CN"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慢性羊水过多：羊水量在数周内缓慢增多</a:t>
            </a:r>
            <a:endParaRPr lang="en-US" altLang="zh-CN" sz="2400">
              <a:latin typeface="Times New Roman" panose="02020603050405020304" pitchFamily="18" charset="0"/>
              <a:ea typeface="Times New Roman" panose="02020603050405020304" pitchFamily="18" charset="0"/>
            </a:endParaRPr>
          </a:p>
        </p:txBody>
      </p:sp>
      <p:pic>
        <p:nvPicPr>
          <p:cNvPr id="18435" name="图片 1" descr="屏幕快照 2016-05-30 下午8.49.56.png"/>
          <p:cNvPicPr>
            <a:picLocks noChangeAspect="1"/>
          </p:cNvPicPr>
          <p:nvPr/>
        </p:nvPicPr>
        <p:blipFill>
          <a:blip r:embed="rId2"/>
          <a:stretch>
            <a:fillRect/>
          </a:stretch>
        </p:blipFill>
        <p:spPr>
          <a:xfrm>
            <a:off x="8686800" y="3505200"/>
            <a:ext cx="1739900" cy="3160713"/>
          </a:xfrm>
          <a:prstGeom prst="rect">
            <a:avLst/>
          </a:prstGeom>
          <a:noFill/>
          <a:ln w="9525">
            <a:noFill/>
          </a:ln>
        </p:spPr>
      </p:pic>
      <p:grpSp>
        <p:nvGrpSpPr>
          <p:cNvPr id="362520" name="组合 362519"/>
          <p:cNvGrpSpPr/>
          <p:nvPr/>
        </p:nvGrpSpPr>
        <p:grpSpPr>
          <a:xfrm>
            <a:off x="1854518" y="0"/>
            <a:ext cx="3673475" cy="735013"/>
            <a:chOff x="288" y="81"/>
            <a:chExt cx="1957" cy="463"/>
          </a:xfrm>
        </p:grpSpPr>
        <p:sp>
          <p:nvSpPr>
            <p:cNvPr id="362521" name="圆角矩形 362520">
              <a:hlinkClick r:id="rId3"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
        <p:nvSpPr>
          <p:cNvPr id="2" name="文本框 1"/>
          <p:cNvSpPr txBox="1"/>
          <p:nvPr/>
        </p:nvSpPr>
        <p:spPr>
          <a:xfrm>
            <a:off x="1963420" y="1321435"/>
            <a:ext cx="2651125" cy="706755"/>
          </a:xfrm>
          <a:prstGeom prst="rect">
            <a:avLst/>
          </a:prstGeom>
          <a:noFill/>
        </p:spPr>
        <p:txBody>
          <a:bodyPr wrap="square" rtlCol="0">
            <a:spAutoFit/>
          </a:bodyPr>
          <a:lstStyle/>
          <a:p>
            <a:r>
              <a:rPr lang="zh-CN" altLang="en-US" sz="4000"/>
              <a:t>羊水过多</a:t>
            </a:r>
          </a:p>
        </p:txBody>
      </p:sp>
    </p:spTree>
  </p:cSld>
  <p:clrMapOvr>
    <a:masterClrMapping/>
  </p:clrMapOvr>
  <p:transition spd="slow" advTm="5546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1981200" y="838200"/>
            <a:ext cx="8229600" cy="609600"/>
          </a:xfrm>
        </p:spPr>
        <p:txBody>
          <a:bodyPr wrap="square" lIns="91440" tIns="45720" rIns="91440" bIns="45720" numCol="1" anchor="ctr" anchorCtr="0" compatLnSpc="1"/>
          <a:lstStyle/>
          <a:p>
            <a:r>
              <a:rPr lang="zh-CN" altLang="en-US" sz="3200" b="1">
                <a:solidFill>
                  <a:schemeClr val="bg2"/>
                </a:solidFill>
              </a:rPr>
              <a:t>二、羊水过多－病因</a:t>
            </a:r>
          </a:p>
        </p:txBody>
      </p:sp>
      <p:sp>
        <p:nvSpPr>
          <p:cNvPr id="32771" name="内容占位符 2"/>
          <p:cNvSpPr>
            <a:spLocks noGrp="1"/>
          </p:cNvSpPr>
          <p:nvPr>
            <p:ph idx="1"/>
          </p:nvPr>
        </p:nvSpPr>
        <p:spPr>
          <a:xfrm>
            <a:off x="1752600" y="2133600"/>
            <a:ext cx="8458200" cy="3276600"/>
          </a:xfrm>
        </p:spPr>
        <p:txBody>
          <a:bodyPr wrap="square" lIns="91440" tIns="45720" rIns="91440" bIns="45720" numCol="1" anchor="t" anchorCtr="0" compatLnSpc="1"/>
          <a:lstStyle/>
          <a:p>
            <a:r>
              <a:rPr lang="zh-CN" altLang="en-US" sz="2400">
                <a:latin typeface="Times New Roman" panose="02020603050405020304" pitchFamily="18" charset="0"/>
                <a:cs typeface="Times New Roman" panose="02020603050405020304" pitchFamily="18" charset="0"/>
              </a:rPr>
              <a:t>胎儿疾病：神经系统畸形（无脑儿、脊柱裂），消化道畸形</a:t>
            </a:r>
            <a:r>
              <a:rPr lang="zh-CN" altLang="en-US" sz="2400">
                <a:latin typeface="Times New Roman" panose="02020603050405020304" pitchFamily="18" charset="0"/>
                <a:cs typeface="Times New Roman" panose="02020603050405020304" pitchFamily="18" charset="0"/>
                <a:sym typeface="Wingdings" panose="05000000000000000000" pitchFamily="2" charset="2"/>
              </a:rPr>
              <a:t>（食管及十二指肠闭锁）；</a:t>
            </a:r>
            <a:endParaRPr lang="en-US" altLang="zh-CN" sz="2400">
              <a:latin typeface="Times New Roman" panose="02020603050405020304" pitchFamily="18" charset="0"/>
              <a:cs typeface="Times New Roman" panose="02020603050405020304" pitchFamily="18" charset="0"/>
              <a:sym typeface="Wingdings" panose="05000000000000000000" pitchFamily="2" charset="2"/>
            </a:endParaRPr>
          </a:p>
          <a:p>
            <a:r>
              <a:rPr lang="zh-CN" altLang="en-US" sz="2400">
                <a:latin typeface="Times New Roman" panose="02020603050405020304" pitchFamily="18" charset="0"/>
                <a:cs typeface="Times New Roman" panose="02020603050405020304" pitchFamily="18" charset="0"/>
                <a:sym typeface="Wingdings" panose="05000000000000000000" pitchFamily="2" charset="2"/>
              </a:rPr>
              <a:t>多胎妊娠：发生率为</a:t>
            </a:r>
            <a:r>
              <a:rPr lang="en-US" altLang="zh-CN" sz="2400">
                <a:latin typeface="Times New Roman" panose="02020603050405020304" pitchFamily="18" charset="0"/>
                <a:cs typeface="Times New Roman" panose="02020603050405020304" pitchFamily="18" charset="0"/>
                <a:sym typeface="Wingdings" panose="05000000000000000000" pitchFamily="2" charset="2"/>
              </a:rPr>
              <a:t>10%</a:t>
            </a:r>
            <a:r>
              <a:rPr lang="zh-CN" altLang="en-US" sz="2400">
                <a:latin typeface="Times New Roman" panose="02020603050405020304" pitchFamily="18" charset="0"/>
                <a:cs typeface="Times New Roman" panose="02020603050405020304" pitchFamily="18" charset="0"/>
                <a:sym typeface="Wingdings" panose="05000000000000000000" pitchFamily="2" charset="2"/>
              </a:rPr>
              <a:t>，可能并发双胎输血综合征</a:t>
            </a:r>
            <a:endParaRPr lang="en-US" altLang="zh-CN" sz="2400">
              <a:latin typeface="Times New Roman" panose="02020603050405020304" pitchFamily="18" charset="0"/>
              <a:cs typeface="Times New Roman" panose="02020603050405020304" pitchFamily="18" charset="0"/>
              <a:sym typeface="Wingdings" panose="05000000000000000000" pitchFamily="2" charset="2"/>
            </a:endParaRPr>
          </a:p>
          <a:p>
            <a:r>
              <a:rPr lang="zh-CN" altLang="en-US" sz="2400">
                <a:latin typeface="Times New Roman" panose="02020603050405020304" pitchFamily="18" charset="0"/>
                <a:cs typeface="Times New Roman" panose="02020603050405020304" pitchFamily="18" charset="0"/>
                <a:sym typeface="Wingdings" panose="05000000000000000000" pitchFamily="2" charset="2"/>
              </a:rPr>
              <a:t>胎盘脐带病变：胎盘绒毛血管瘤、脐带帆状附着</a:t>
            </a:r>
            <a:endParaRPr lang="en-US" altLang="zh-CN" sz="2400">
              <a:latin typeface="Times New Roman" panose="02020603050405020304" pitchFamily="18" charset="0"/>
              <a:cs typeface="Times New Roman" panose="02020603050405020304" pitchFamily="18" charset="0"/>
              <a:sym typeface="Wingdings" panose="05000000000000000000" pitchFamily="2" charset="2"/>
            </a:endParaRPr>
          </a:p>
          <a:p>
            <a:r>
              <a:rPr lang="zh-CN" altLang="en-US" sz="2400">
                <a:latin typeface="Times New Roman" panose="02020603050405020304" pitchFamily="18" charset="0"/>
                <a:cs typeface="Times New Roman" panose="02020603050405020304" pitchFamily="18" charset="0"/>
                <a:sym typeface="Wingdings" panose="05000000000000000000" pitchFamily="2" charset="2"/>
              </a:rPr>
              <a:t>妊娠合并症：妊娠期糖尿病，母儿</a:t>
            </a:r>
            <a:r>
              <a:rPr lang="en-US" altLang="zh-CN" sz="2400">
                <a:latin typeface="Times New Roman" panose="02020603050405020304" pitchFamily="18" charset="0"/>
                <a:cs typeface="Times New Roman" panose="02020603050405020304" pitchFamily="18" charset="0"/>
                <a:sym typeface="Wingdings" panose="05000000000000000000" pitchFamily="2" charset="2"/>
              </a:rPr>
              <a:t>Rh</a:t>
            </a:r>
            <a:r>
              <a:rPr lang="zh-CN" altLang="en-US" sz="2400">
                <a:latin typeface="Times New Roman" panose="02020603050405020304" pitchFamily="18" charset="0"/>
                <a:cs typeface="Times New Roman" panose="02020603050405020304" pitchFamily="18" charset="0"/>
                <a:sym typeface="Wingdings" panose="05000000000000000000" pitchFamily="2" charset="2"/>
              </a:rPr>
              <a:t>血型不合，胎儿免疫水肿；</a:t>
            </a:r>
            <a:endParaRPr lang="zh-CN" altLang="en-US" sz="2400">
              <a:latin typeface="Times New Roman" panose="02020603050405020304" pitchFamily="18" charset="0"/>
              <a:ea typeface="Times New Roman" panose="02020603050405020304" pitchFamily="18" charset="0"/>
              <a:sym typeface="Wingdings" panose="05000000000000000000" pitchFamily="2" charset="2"/>
            </a:endParaRPr>
          </a:p>
        </p:txBody>
      </p:sp>
      <p:grpSp>
        <p:nvGrpSpPr>
          <p:cNvPr id="362520" name="组合 362519"/>
          <p:cNvGrpSpPr/>
          <p:nvPr/>
        </p:nvGrpSpPr>
        <p:grpSpPr>
          <a:xfrm>
            <a:off x="1854518" y="0"/>
            <a:ext cx="3673475" cy="735013"/>
            <a:chOff x="288" y="81"/>
            <a:chExt cx="1957" cy="463"/>
          </a:xfrm>
        </p:grpSpPr>
        <p:sp>
          <p:nvSpPr>
            <p:cNvPr id="362521" name="圆角矩形 36252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122998"/>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1981200" y="838200"/>
            <a:ext cx="8229600" cy="609600"/>
          </a:xfrm>
        </p:spPr>
        <p:txBody>
          <a:bodyPr wrap="square" lIns="91440" tIns="45720" rIns="91440" bIns="45720" numCol="1" anchor="ctr" anchorCtr="0" compatLnSpc="1"/>
          <a:lstStyle/>
          <a:p>
            <a:r>
              <a:rPr lang="zh-CN" altLang="en-US" sz="3200" b="1">
                <a:solidFill>
                  <a:schemeClr val="bg2"/>
                </a:solidFill>
              </a:rPr>
              <a:t>三、羊水过多－临床表现</a:t>
            </a:r>
          </a:p>
        </p:txBody>
      </p:sp>
      <p:sp>
        <p:nvSpPr>
          <p:cNvPr id="32771" name="内容占位符 2"/>
          <p:cNvSpPr>
            <a:spLocks noGrp="1"/>
          </p:cNvSpPr>
          <p:nvPr>
            <p:ph idx="1"/>
          </p:nvPr>
        </p:nvSpPr>
        <p:spPr>
          <a:xfrm>
            <a:off x="1752600" y="2133600"/>
            <a:ext cx="8458200" cy="3276600"/>
          </a:xfrm>
        </p:spPr>
        <p:txBody>
          <a:bodyPr wrap="square" lIns="91440" tIns="45720" rIns="91440" bIns="45720" numCol="1" anchor="t" anchorCtr="0" compatLnSpc="1"/>
          <a:lstStyle/>
          <a:p>
            <a:r>
              <a:rPr lang="zh-CN" altLang="en-US" sz="2400">
                <a:latin typeface="Times New Roman" panose="02020603050405020304" pitchFamily="18" charset="0"/>
                <a:cs typeface="Times New Roman" panose="02020603050405020304" pitchFamily="18" charset="0"/>
              </a:rPr>
              <a:t>体格检查子宫大小超过相应孕龄的子宫大小。若子宫膨胀严重，孕妇可能会有持续性的呼吸急促、子宫易激惹和收缩，及腹部不适。</a:t>
            </a:r>
          </a:p>
          <a:p>
            <a:r>
              <a:rPr lang="zh-CN" altLang="en-US" sz="2400">
                <a:latin typeface="Times New Roman" panose="02020603050405020304" pitchFamily="18" charset="0"/>
                <a:cs typeface="Times New Roman" panose="02020603050405020304" pitchFamily="18" charset="0"/>
                <a:sym typeface="+mn-ea"/>
              </a:rPr>
              <a:t>胎儿疾病筛查：胎儿染色体，羊水甲胎蛋白，胎儿血型，胎儿细小病毒</a:t>
            </a:r>
            <a:r>
              <a:rPr lang="en-US" altLang="zh-CN" sz="2400">
                <a:latin typeface="Times New Roman" panose="02020603050405020304" pitchFamily="18" charset="0"/>
                <a:cs typeface="Times New Roman" panose="02020603050405020304" pitchFamily="18" charset="0"/>
                <a:sym typeface="+mn-ea"/>
              </a:rPr>
              <a:t>B19</a:t>
            </a:r>
            <a:r>
              <a:rPr lang="zh-CN" altLang="en-US" sz="2400">
                <a:latin typeface="Times New Roman" panose="02020603050405020304" pitchFamily="18" charset="0"/>
                <a:cs typeface="Times New Roman" panose="02020603050405020304" pitchFamily="18" charset="0"/>
                <a:sym typeface="+mn-ea"/>
              </a:rPr>
              <a:t>，梅毒，弓形体等；</a:t>
            </a:r>
            <a:endParaRPr lang="zh-CN" altLang="en-US" sz="2400">
              <a:latin typeface="Times New Roman" panose="02020603050405020304" pitchFamily="18" charset="0"/>
              <a:cs typeface="Times New Roman" panose="02020603050405020304" pitchFamily="18" charset="0"/>
            </a:endParaRPr>
          </a:p>
          <a:p>
            <a:endParaRPr lang="en-US" altLang="zh-CN" sz="2400">
              <a:latin typeface="Times New Roman" panose="02020603050405020304" pitchFamily="18" charset="0"/>
              <a:ea typeface="Times New Roman" panose="02020603050405020304" pitchFamily="18" charset="0"/>
            </a:endParaRPr>
          </a:p>
          <a:p>
            <a:r>
              <a:rPr lang="zh-CN" altLang="en-US" sz="2400">
                <a:latin typeface="Times New Roman" panose="02020603050405020304" pitchFamily="18" charset="0"/>
                <a:sym typeface="+mn-ea"/>
              </a:rPr>
              <a:t>母体疾病筛查：妊娠期糖尿病</a:t>
            </a:r>
            <a:endParaRPr lang="zh-CN" altLang="en-US" sz="2400">
              <a:latin typeface="Times New Roman" panose="02020603050405020304" pitchFamily="18" charset="0"/>
            </a:endParaRPr>
          </a:p>
          <a:p>
            <a:pPr marL="0" indent="0">
              <a:buNone/>
            </a:pPr>
            <a:endParaRPr lang="en-US" altLang="zh-CN" sz="2400">
              <a:latin typeface="Times New Roman" panose="02020603050405020304" pitchFamily="18" charset="0"/>
              <a:ea typeface="Times New Roman" panose="02020603050405020304" pitchFamily="18" charset="0"/>
            </a:endParaRPr>
          </a:p>
        </p:txBody>
      </p:sp>
      <p:grpSp>
        <p:nvGrpSpPr>
          <p:cNvPr id="362520" name="组合 362519"/>
          <p:cNvGrpSpPr/>
          <p:nvPr/>
        </p:nvGrpSpPr>
        <p:grpSpPr>
          <a:xfrm>
            <a:off x="1854518" y="0"/>
            <a:ext cx="3673475" cy="735013"/>
            <a:chOff x="288" y="81"/>
            <a:chExt cx="1957" cy="463"/>
          </a:xfrm>
        </p:grpSpPr>
        <p:sp>
          <p:nvSpPr>
            <p:cNvPr id="362521" name="圆角矩形 36252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94375"/>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1981200" y="533400"/>
            <a:ext cx="8229600" cy="609600"/>
          </a:xfrm>
        </p:spPr>
        <p:txBody>
          <a:bodyPr wrap="square" lIns="91440" tIns="45720" rIns="91440" bIns="45720" numCol="1" anchor="ctr" anchorCtr="0" compatLnSpc="1"/>
          <a:lstStyle/>
          <a:p>
            <a:r>
              <a:rPr lang="zh-CN" altLang="en-US" sz="3200" b="1">
                <a:solidFill>
                  <a:schemeClr val="bg2"/>
                </a:solidFill>
              </a:rPr>
              <a:t>四、羊水过多－辅助检查</a:t>
            </a:r>
          </a:p>
        </p:txBody>
      </p:sp>
      <p:sp>
        <p:nvSpPr>
          <p:cNvPr id="32771" name="内容占位符 2"/>
          <p:cNvSpPr>
            <a:spLocks noGrp="1"/>
          </p:cNvSpPr>
          <p:nvPr>
            <p:ph idx="1"/>
          </p:nvPr>
        </p:nvSpPr>
        <p:spPr>
          <a:xfrm>
            <a:off x="1752600" y="1447800"/>
            <a:ext cx="8534400" cy="3886200"/>
          </a:xfrm>
        </p:spPr>
        <p:txBody>
          <a:bodyPr wrap="square" lIns="91440" tIns="45720" rIns="91440" bIns="45720" numCol="1" anchor="t" anchorCtr="0" compatLnSpc="1"/>
          <a:lstStyle/>
          <a:p>
            <a:r>
              <a:rPr lang="en-US" altLang="zh-CN" sz="2400">
                <a:latin typeface="Times New Roman" panose="02020603050405020304" pitchFamily="18" charset="0"/>
                <a:cs typeface="Times New Roman" panose="02020603050405020304" pitchFamily="18" charset="0"/>
              </a:rPr>
              <a:t>B</a:t>
            </a:r>
            <a:r>
              <a:rPr lang="zh-CN" altLang="en-US" sz="2400">
                <a:latin typeface="Times New Roman" panose="02020603050405020304" pitchFamily="18" charset="0"/>
                <a:cs typeface="Times New Roman" panose="02020603050405020304" pitchFamily="18" charset="0"/>
              </a:rPr>
              <a:t>超：羊水最大深度（</a:t>
            </a:r>
            <a:r>
              <a:rPr lang="en-US" altLang="zh-CN" sz="2400">
                <a:latin typeface="Times New Roman" panose="02020603050405020304" pitchFamily="18" charset="0"/>
                <a:cs typeface="Times New Roman" panose="02020603050405020304" pitchFamily="18" charset="0"/>
              </a:rPr>
              <a:t>amniotic fluid volume</a:t>
            </a:r>
            <a:r>
              <a:rPr lang="zh-CN" altLang="en-US" sz="2400">
                <a:latin typeface="Times New Roman" panose="02020603050405020304" pitchFamily="18" charset="0"/>
                <a:cs typeface="Times New Roman" panose="02020603050405020304" pitchFamily="18" charset="0"/>
              </a:rPr>
              <a:t>，</a:t>
            </a:r>
            <a:r>
              <a:rPr lang="en-US" altLang="zh-CN" sz="2400">
                <a:latin typeface="Times New Roman" panose="02020603050405020304" pitchFamily="18" charset="0"/>
                <a:cs typeface="Times New Roman" panose="02020603050405020304" pitchFamily="18" charset="0"/>
              </a:rPr>
              <a:t>AFV</a:t>
            </a:r>
            <a:r>
              <a:rPr lang="zh-CN" altLang="en-US" sz="2400">
                <a:latin typeface="Times New Roman" panose="02020603050405020304" pitchFamily="18" charset="0"/>
                <a:cs typeface="Times New Roman" panose="02020603050405020304" pitchFamily="18" charset="0"/>
              </a:rPr>
              <a:t>）≥</a:t>
            </a:r>
            <a:r>
              <a:rPr lang="en-US" altLang="zh-CN" sz="2400">
                <a:latin typeface="Times New Roman" panose="02020603050405020304" pitchFamily="18" charset="0"/>
                <a:cs typeface="Times New Roman" panose="02020603050405020304" pitchFamily="18" charset="0"/>
              </a:rPr>
              <a:t>8cm</a:t>
            </a:r>
            <a:r>
              <a:rPr lang="zh-CN" altLang="en-US" sz="2400">
                <a:latin typeface="Times New Roman" panose="02020603050405020304" pitchFamily="18" charset="0"/>
                <a:cs typeface="Times New Roman" panose="02020603050405020304" pitchFamily="18" charset="0"/>
              </a:rPr>
              <a:t>，或羊水指数（</a:t>
            </a:r>
            <a:r>
              <a:rPr lang="en-US" altLang="zh-CN" sz="2400">
                <a:latin typeface="Times New Roman" panose="02020603050405020304" pitchFamily="18" charset="0"/>
                <a:cs typeface="Times New Roman" panose="02020603050405020304" pitchFamily="18" charset="0"/>
              </a:rPr>
              <a:t>amniotic fluid index</a:t>
            </a:r>
            <a:r>
              <a:rPr lang="zh-CN" altLang="en-US" sz="2400">
                <a:latin typeface="Times New Roman" panose="02020603050405020304" pitchFamily="18" charset="0"/>
                <a:cs typeface="Times New Roman" panose="02020603050405020304" pitchFamily="18" charset="0"/>
              </a:rPr>
              <a:t>，</a:t>
            </a:r>
            <a:r>
              <a:rPr lang="en-US" altLang="zh-CN" sz="2400">
                <a:latin typeface="Times New Roman" panose="02020603050405020304" pitchFamily="18" charset="0"/>
                <a:cs typeface="Times New Roman" panose="02020603050405020304" pitchFamily="18" charset="0"/>
              </a:rPr>
              <a:t>AFI</a:t>
            </a:r>
            <a:r>
              <a:rPr lang="zh-CN" altLang="en-US" sz="2400">
                <a:latin typeface="Times New Roman" panose="02020603050405020304" pitchFamily="18" charset="0"/>
                <a:cs typeface="Times New Roman" panose="02020603050405020304" pitchFamily="18" charset="0"/>
              </a:rPr>
              <a:t>）≥</a:t>
            </a:r>
            <a:r>
              <a:rPr lang="zh-CN" altLang="zh-CN" sz="2400">
                <a:latin typeface="Times New Roman" panose="02020603050405020304" pitchFamily="18" charset="0"/>
                <a:cs typeface="Times New Roman" panose="02020603050405020304" pitchFamily="18" charset="0"/>
              </a:rPr>
              <a:t>2</a:t>
            </a:r>
            <a:r>
              <a:rPr lang="en-US" altLang="zh-CN" sz="2400">
                <a:latin typeface="Times New Roman" panose="02020603050405020304" pitchFamily="18" charset="0"/>
                <a:cs typeface="Times New Roman" panose="02020603050405020304" pitchFamily="18" charset="0"/>
              </a:rPr>
              <a:t>5cm</a:t>
            </a:r>
            <a:r>
              <a:rPr lang="zh-CN" altLang="en-US" sz="2400">
                <a:latin typeface="Times New Roman" panose="02020603050405020304" pitchFamily="18" charset="0"/>
                <a:cs typeface="Times New Roman" panose="02020603050405020304" pitchFamily="18" charset="0"/>
              </a:rPr>
              <a:t>；</a:t>
            </a:r>
          </a:p>
          <a:p>
            <a:pPr>
              <a:buNone/>
            </a:pP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轻度羊水过多：</a:t>
            </a:r>
            <a:r>
              <a:rPr lang="en-US" altLang="zh-CN" sz="2400">
                <a:latin typeface="Times New Roman" panose="02020603050405020304" pitchFamily="18" charset="0"/>
                <a:cs typeface="Times New Roman" panose="02020603050405020304" pitchFamily="18" charset="0"/>
              </a:rPr>
              <a:t>AFV</a:t>
            </a:r>
            <a:r>
              <a:rPr lang="zh-CN" altLang="en-US" sz="2400">
                <a:latin typeface="Times New Roman" panose="02020603050405020304" pitchFamily="18" charset="0"/>
                <a:cs typeface="Times New Roman" panose="02020603050405020304" pitchFamily="18" charset="0"/>
              </a:rPr>
              <a:t>：</a:t>
            </a:r>
            <a:r>
              <a:rPr lang="en-US" altLang="zh-CN" sz="2400">
                <a:latin typeface="Times New Roman" panose="02020603050405020304" pitchFamily="18" charset="0"/>
                <a:cs typeface="Times New Roman" panose="02020603050405020304" pitchFamily="18" charset="0"/>
              </a:rPr>
              <a:t>8-11cm</a:t>
            </a:r>
            <a:r>
              <a:rPr lang="zh-CN" altLang="en-US" sz="2400">
                <a:latin typeface="Times New Roman" panose="02020603050405020304" pitchFamily="18" charset="0"/>
                <a:cs typeface="Times New Roman" panose="02020603050405020304" pitchFamily="18" charset="0"/>
              </a:rPr>
              <a:t>，</a:t>
            </a:r>
            <a:r>
              <a:rPr lang="en-US" altLang="zh-CN" sz="2400">
                <a:latin typeface="Times New Roman" panose="02020603050405020304" pitchFamily="18" charset="0"/>
                <a:cs typeface="Times New Roman" panose="02020603050405020304" pitchFamily="18" charset="0"/>
              </a:rPr>
              <a:t>AFI</a:t>
            </a:r>
            <a:r>
              <a:rPr lang="zh-CN" altLang="en-US" sz="2400">
                <a:latin typeface="Times New Roman" panose="02020603050405020304" pitchFamily="18" charset="0"/>
                <a:cs typeface="Times New Roman" panose="02020603050405020304" pitchFamily="18" charset="0"/>
              </a:rPr>
              <a:t>：</a:t>
            </a:r>
            <a:r>
              <a:rPr lang="en-US" altLang="zh-CN" sz="2400">
                <a:latin typeface="Times New Roman" panose="02020603050405020304" pitchFamily="18" charset="0"/>
                <a:cs typeface="Times New Roman" panose="02020603050405020304" pitchFamily="18" charset="0"/>
              </a:rPr>
              <a:t>25-35cm</a:t>
            </a:r>
            <a:r>
              <a:rPr lang="zh-CN" altLang="en-US" sz="2400">
                <a:latin typeface="Times New Roman" panose="02020603050405020304" pitchFamily="18" charset="0"/>
                <a:cs typeface="Times New Roman" panose="02020603050405020304" pitchFamily="18" charset="0"/>
              </a:rPr>
              <a:t>；</a:t>
            </a:r>
          </a:p>
          <a:p>
            <a:pPr>
              <a:buNone/>
            </a:pP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中度羊水过多：</a:t>
            </a:r>
            <a:r>
              <a:rPr lang="en-US" altLang="zh-CN" sz="2400">
                <a:latin typeface="Times New Roman" panose="02020603050405020304" pitchFamily="18" charset="0"/>
                <a:cs typeface="Times New Roman" panose="02020603050405020304" pitchFamily="18" charset="0"/>
              </a:rPr>
              <a:t>AFV</a:t>
            </a:r>
            <a:r>
              <a:rPr lang="zh-CN" altLang="en-US" sz="2400">
                <a:latin typeface="Times New Roman" panose="02020603050405020304" pitchFamily="18" charset="0"/>
                <a:cs typeface="Times New Roman" panose="02020603050405020304" pitchFamily="18" charset="0"/>
              </a:rPr>
              <a:t>：</a:t>
            </a:r>
            <a:r>
              <a:rPr lang="zh-CN" altLang="zh-CN" sz="2400">
                <a:latin typeface="Times New Roman" panose="02020603050405020304" pitchFamily="18" charset="0"/>
                <a:cs typeface="Times New Roman" panose="02020603050405020304" pitchFamily="18" charset="0"/>
              </a:rPr>
              <a:t>1</a:t>
            </a:r>
            <a:r>
              <a:rPr lang="en-US" altLang="zh-CN" sz="2400">
                <a:latin typeface="Times New Roman" panose="02020603050405020304" pitchFamily="18" charset="0"/>
                <a:cs typeface="Times New Roman" panose="02020603050405020304" pitchFamily="18" charset="0"/>
              </a:rPr>
              <a:t>2-15cm</a:t>
            </a:r>
            <a:r>
              <a:rPr lang="zh-CN" altLang="en-US" sz="2400">
                <a:latin typeface="Times New Roman" panose="02020603050405020304" pitchFamily="18" charset="0"/>
                <a:cs typeface="Times New Roman" panose="02020603050405020304" pitchFamily="18" charset="0"/>
              </a:rPr>
              <a:t>，</a:t>
            </a:r>
            <a:r>
              <a:rPr lang="en-US" altLang="zh-CN" sz="2400">
                <a:latin typeface="Times New Roman" panose="02020603050405020304" pitchFamily="18" charset="0"/>
                <a:cs typeface="Times New Roman" panose="02020603050405020304" pitchFamily="18" charset="0"/>
              </a:rPr>
              <a:t>AFI</a:t>
            </a:r>
            <a:r>
              <a:rPr lang="zh-CN" altLang="en-US" sz="2400">
                <a:latin typeface="Times New Roman" panose="02020603050405020304" pitchFamily="18" charset="0"/>
                <a:cs typeface="Times New Roman" panose="02020603050405020304" pitchFamily="18" charset="0"/>
              </a:rPr>
              <a:t>：</a:t>
            </a:r>
            <a:r>
              <a:rPr lang="zh-CN" altLang="zh-CN" sz="2400">
                <a:latin typeface="Times New Roman" panose="02020603050405020304" pitchFamily="18" charset="0"/>
                <a:cs typeface="Times New Roman" panose="02020603050405020304" pitchFamily="18" charset="0"/>
              </a:rPr>
              <a:t>3</a:t>
            </a:r>
            <a:r>
              <a:rPr lang="en-US" altLang="zh-CN" sz="2400">
                <a:latin typeface="Times New Roman" panose="02020603050405020304" pitchFamily="18" charset="0"/>
                <a:cs typeface="Times New Roman" panose="02020603050405020304" pitchFamily="18" charset="0"/>
              </a:rPr>
              <a:t>6-</a:t>
            </a:r>
            <a:r>
              <a:rPr lang="zh-CN" altLang="zh-CN" sz="2400">
                <a:latin typeface="Times New Roman" panose="02020603050405020304" pitchFamily="18" charset="0"/>
                <a:cs typeface="Times New Roman" panose="02020603050405020304" pitchFamily="18" charset="0"/>
              </a:rPr>
              <a:t>4</a:t>
            </a:r>
            <a:r>
              <a:rPr lang="en-US" altLang="zh-CN" sz="2400">
                <a:latin typeface="Times New Roman" panose="02020603050405020304" pitchFamily="18" charset="0"/>
                <a:cs typeface="Times New Roman" panose="02020603050405020304" pitchFamily="18" charset="0"/>
              </a:rPr>
              <a:t>5cm</a:t>
            </a:r>
            <a:r>
              <a:rPr lang="zh-CN" altLang="en-US" sz="2400">
                <a:latin typeface="Times New Roman" panose="02020603050405020304" pitchFamily="18" charset="0"/>
                <a:cs typeface="Times New Roman" panose="02020603050405020304" pitchFamily="18" charset="0"/>
              </a:rPr>
              <a:t>；</a:t>
            </a:r>
          </a:p>
          <a:p>
            <a:pPr>
              <a:buNone/>
            </a:pP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重度羊水过多：</a:t>
            </a:r>
            <a:r>
              <a:rPr lang="en-US" altLang="zh-CN" sz="2400">
                <a:latin typeface="Times New Roman" panose="02020603050405020304" pitchFamily="18" charset="0"/>
                <a:cs typeface="Times New Roman" panose="02020603050405020304" pitchFamily="18" charset="0"/>
              </a:rPr>
              <a:t>AFV</a:t>
            </a:r>
            <a:r>
              <a:rPr lang="zh-CN" altLang="en-US" sz="2400">
                <a:latin typeface="Times New Roman" panose="02020603050405020304" pitchFamily="18" charset="0"/>
                <a:cs typeface="Times New Roman" panose="02020603050405020304" pitchFamily="18" charset="0"/>
              </a:rPr>
              <a:t>：</a:t>
            </a:r>
            <a:r>
              <a:rPr lang="zh-CN" altLang="zh-CN" sz="2400">
                <a:latin typeface="Times New Roman" panose="02020603050405020304" pitchFamily="18" charset="0"/>
                <a:cs typeface="Times New Roman" panose="02020603050405020304" pitchFamily="18" charset="0"/>
              </a:rPr>
              <a:t>&gt;</a:t>
            </a:r>
            <a:r>
              <a:rPr lang="en-US" altLang="zh-CN" sz="2400">
                <a:latin typeface="Times New Roman" panose="02020603050405020304" pitchFamily="18" charset="0"/>
                <a:cs typeface="Times New Roman" panose="02020603050405020304" pitchFamily="18" charset="0"/>
              </a:rPr>
              <a:t>15cm</a:t>
            </a:r>
            <a:r>
              <a:rPr lang="zh-CN" altLang="en-US" sz="2400">
                <a:latin typeface="Times New Roman" panose="02020603050405020304" pitchFamily="18" charset="0"/>
                <a:cs typeface="Times New Roman" panose="02020603050405020304" pitchFamily="18" charset="0"/>
              </a:rPr>
              <a:t>，</a:t>
            </a:r>
            <a:r>
              <a:rPr lang="en-US" altLang="zh-CN" sz="2400">
                <a:latin typeface="Times New Roman" panose="02020603050405020304" pitchFamily="18" charset="0"/>
                <a:cs typeface="Times New Roman" panose="02020603050405020304" pitchFamily="18" charset="0"/>
              </a:rPr>
              <a:t>AFI</a:t>
            </a:r>
            <a:r>
              <a:rPr lang="zh-CN" altLang="en-US" sz="2400">
                <a:latin typeface="Times New Roman" panose="02020603050405020304" pitchFamily="18" charset="0"/>
                <a:cs typeface="Times New Roman" panose="02020603050405020304" pitchFamily="18" charset="0"/>
              </a:rPr>
              <a:t>：</a:t>
            </a:r>
            <a:r>
              <a:rPr lang="zh-CN" altLang="zh-CN" sz="2400">
                <a:latin typeface="Times New Roman" panose="02020603050405020304" pitchFamily="18" charset="0"/>
                <a:cs typeface="Times New Roman" panose="02020603050405020304" pitchFamily="18" charset="0"/>
              </a:rPr>
              <a:t>&gt;4</a:t>
            </a:r>
            <a:r>
              <a:rPr lang="en-US" altLang="zh-CN" sz="2400">
                <a:latin typeface="Times New Roman" panose="02020603050405020304" pitchFamily="18" charset="0"/>
                <a:cs typeface="Times New Roman" panose="02020603050405020304" pitchFamily="18" charset="0"/>
              </a:rPr>
              <a:t>5cm</a:t>
            </a:r>
            <a:r>
              <a:rPr lang="zh-CN" altLang="en-US" sz="2400">
                <a:latin typeface="Times New Roman" panose="02020603050405020304" pitchFamily="18" charset="0"/>
                <a:cs typeface="Times New Roman" panose="02020603050405020304" pitchFamily="18" charset="0"/>
              </a:rPr>
              <a:t>；</a:t>
            </a:r>
          </a:p>
          <a:p>
            <a:pPr>
              <a:buNone/>
            </a:pPr>
            <a:endParaRPr lang="zh-CN" altLang="en-US" sz="2400">
              <a:latin typeface="Times New Roman" panose="02020603050405020304" pitchFamily="18" charset="0"/>
              <a:cs typeface="Times New Roman" panose="02020603050405020304" pitchFamily="18" charset="0"/>
            </a:endParaRPr>
          </a:p>
          <a:p>
            <a:endParaRPr lang="zh-CN" altLang="en-US" sz="2400">
              <a:latin typeface="Times New Roman" panose="02020603050405020304" pitchFamily="18" charset="0"/>
            </a:endParaRPr>
          </a:p>
        </p:txBody>
      </p:sp>
      <p:pic>
        <p:nvPicPr>
          <p:cNvPr id="21507" name="图片 1" descr="屏幕快照 2016-05-30 下午8.57.20.png"/>
          <p:cNvPicPr>
            <a:picLocks noChangeAspect="1"/>
          </p:cNvPicPr>
          <p:nvPr/>
        </p:nvPicPr>
        <p:blipFill>
          <a:blip r:embed="rId3"/>
          <a:stretch>
            <a:fillRect/>
          </a:stretch>
        </p:blipFill>
        <p:spPr>
          <a:xfrm>
            <a:off x="7772400" y="4665663"/>
            <a:ext cx="2895600" cy="2192337"/>
          </a:xfrm>
          <a:prstGeom prst="rect">
            <a:avLst/>
          </a:prstGeom>
          <a:noFill/>
          <a:ln w="9525">
            <a:noFill/>
          </a:ln>
        </p:spPr>
      </p:pic>
      <p:grpSp>
        <p:nvGrpSpPr>
          <p:cNvPr id="362520" name="组合 362519"/>
          <p:cNvGrpSpPr/>
          <p:nvPr/>
        </p:nvGrpSpPr>
        <p:grpSpPr>
          <a:xfrm>
            <a:off x="1854518" y="0"/>
            <a:ext cx="3673475" cy="735013"/>
            <a:chOff x="288" y="81"/>
            <a:chExt cx="1957" cy="463"/>
          </a:xfrm>
        </p:grpSpPr>
        <p:sp>
          <p:nvSpPr>
            <p:cNvPr id="362521" name="圆角矩形 362520">
              <a:hlinkClick r:id="rId4"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54173"/>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1981200" y="838200"/>
            <a:ext cx="8229600" cy="609600"/>
          </a:xfrm>
        </p:spPr>
        <p:txBody>
          <a:bodyPr wrap="square" lIns="91440" tIns="45720" rIns="91440" bIns="45720" numCol="1" anchor="ctr" anchorCtr="0" compatLnSpc="1"/>
          <a:lstStyle/>
          <a:p>
            <a:r>
              <a:rPr lang="zh-CN" altLang="en-US" sz="3200" b="1">
                <a:solidFill>
                  <a:schemeClr val="bg2"/>
                </a:solidFill>
              </a:rPr>
              <a:t>五、羊水过多－对母儿的影响</a:t>
            </a:r>
          </a:p>
        </p:txBody>
      </p:sp>
      <p:sp>
        <p:nvSpPr>
          <p:cNvPr id="22530" name="文本框 1"/>
          <p:cNvSpPr txBox="1">
            <a:spLocks noChangeArrowheads="1"/>
          </p:cNvSpPr>
          <p:nvPr/>
        </p:nvSpPr>
        <p:spPr bwMode="auto">
          <a:xfrm>
            <a:off x="2133600" y="2209800"/>
            <a:ext cx="7239000" cy="1568450"/>
          </a:xfrm>
          <a:prstGeom prst="rect">
            <a:avLst/>
          </a:prstGeom>
          <a:noFill/>
          <a:ln>
            <a:noFill/>
          </a:ln>
        </p:spPr>
        <p:txBody>
          <a:bodyPr>
            <a:spAutoFit/>
          </a:bodyPr>
          <a:lstStyle/>
          <a:p>
            <a:pPr marL="285750" indent="-285750">
              <a:buClrTx/>
              <a:buFont typeface="Wingdings" panose="05000000000000000000" pitchFamily="2" charset="2"/>
              <a:buChar char="n"/>
            </a:pPr>
            <a:r>
              <a:rPr lang="zh-CN" altLang="en-US" sz="2400">
                <a:solidFill>
                  <a:schemeClr val="tx1"/>
                </a:solidFill>
                <a:latin typeface="Times New Roman" panose="02020603050405020304" pitchFamily="18" charset="0"/>
                <a:cs typeface="Times New Roman" panose="02020603050405020304" pitchFamily="18" charset="0"/>
              </a:rPr>
              <a:t>对母体的影响：胎膜早破、早产、破水后胎盘早剥、产后宫缩乏力、产后出血</a:t>
            </a:r>
            <a:endParaRPr lang="en-US" altLang="zh-CN" sz="2400">
              <a:solidFill>
                <a:schemeClr val="tx1"/>
              </a:solidFill>
              <a:latin typeface="Times New Roman" panose="02020603050405020304" pitchFamily="18" charset="0"/>
              <a:cs typeface="Times New Roman" panose="02020603050405020304" pitchFamily="18" charset="0"/>
            </a:endParaRPr>
          </a:p>
          <a:p>
            <a:pPr marL="285750" indent="-285750">
              <a:buClrTx/>
            </a:pPr>
            <a:endParaRPr lang="en-US" altLang="zh-CN" sz="2400">
              <a:solidFill>
                <a:schemeClr val="tx1"/>
              </a:solidFill>
              <a:latin typeface="Times New Roman" panose="02020603050405020304" pitchFamily="18" charset="0"/>
              <a:cs typeface="Times New Roman" panose="02020603050405020304" pitchFamily="18" charset="0"/>
            </a:endParaRPr>
          </a:p>
          <a:p>
            <a:pPr marL="285750" indent="-285750">
              <a:buClrTx/>
              <a:buFont typeface="Wingdings" panose="05000000000000000000" pitchFamily="2" charset="2"/>
              <a:buChar char="n"/>
            </a:pPr>
            <a:r>
              <a:rPr lang="zh-CN" altLang="en-US" sz="2400">
                <a:solidFill>
                  <a:schemeClr val="tx1"/>
                </a:solidFill>
                <a:latin typeface="Times New Roman" panose="02020603050405020304" pitchFamily="18" charset="0"/>
                <a:cs typeface="Times New Roman" panose="02020603050405020304" pitchFamily="18" charset="0"/>
              </a:rPr>
              <a:t>对胎儿的影响：胎位异常、破水后脐带脱垂</a:t>
            </a:r>
            <a:endParaRPr lang="zh-CN" altLang="en-US" sz="2400">
              <a:solidFill>
                <a:schemeClr val="tx1"/>
              </a:solidFill>
              <a:latin typeface="Times New Roman" panose="02020603050405020304" pitchFamily="18" charset="0"/>
              <a:ea typeface="Times New Roman" panose="02020603050405020304" pitchFamily="18" charset="0"/>
            </a:endParaRPr>
          </a:p>
        </p:txBody>
      </p:sp>
      <p:grpSp>
        <p:nvGrpSpPr>
          <p:cNvPr id="362520" name="组合 362519"/>
          <p:cNvGrpSpPr/>
          <p:nvPr/>
        </p:nvGrpSpPr>
        <p:grpSpPr>
          <a:xfrm>
            <a:off x="1854518" y="0"/>
            <a:ext cx="3673475" cy="735013"/>
            <a:chOff x="288" y="81"/>
            <a:chExt cx="1957" cy="463"/>
          </a:xfrm>
        </p:grpSpPr>
        <p:sp>
          <p:nvSpPr>
            <p:cNvPr id="362521" name="圆角矩形 36252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50189"/>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19338" y="908050"/>
            <a:ext cx="8362950" cy="5957888"/>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328714" name="矩形 328713"/>
          <p:cNvSpPr/>
          <p:nvPr/>
        </p:nvSpPr>
        <p:spPr>
          <a:xfrm>
            <a:off x="2784475" y="1700213"/>
            <a:ext cx="7272338" cy="865187"/>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50000"/>
              </a:lnSpc>
              <a:buNone/>
            </a:pPr>
            <a:r>
              <a:rPr lang="en-US" altLang="zh-CN" sz="2400">
                <a:solidFill>
                  <a:schemeClr val="tx1"/>
                </a:solidFill>
                <a:latin typeface="楷体_GB2312" pitchFamily="49" charset="-122"/>
                <a:ea typeface="楷体_GB2312" pitchFamily="49" charset="-122"/>
              </a:rPr>
              <a:t>1</a:t>
            </a:r>
            <a:r>
              <a:rPr lang="zh-CN" altLang="en-US" sz="2400" dirty="0">
                <a:solidFill>
                  <a:schemeClr val="tx1"/>
                </a:solidFill>
                <a:latin typeface="楷体_GB2312" pitchFamily="49" charset="-122"/>
                <a:ea typeface="楷体_GB2312" pitchFamily="49" charset="-122"/>
              </a:rPr>
              <a:t>．生殖道病原微生物上行性感染 </a:t>
            </a:r>
          </a:p>
        </p:txBody>
      </p:sp>
      <p:grpSp>
        <p:nvGrpSpPr>
          <p:cNvPr id="328723" name="组合 328722"/>
          <p:cNvGrpSpPr/>
          <p:nvPr/>
        </p:nvGrpSpPr>
        <p:grpSpPr>
          <a:xfrm>
            <a:off x="2566988" y="442595"/>
            <a:ext cx="3673475" cy="735013"/>
            <a:chOff x="288" y="81"/>
            <a:chExt cx="1957" cy="463"/>
          </a:xfrm>
        </p:grpSpPr>
        <p:sp>
          <p:nvSpPr>
            <p:cNvPr id="328724" name="圆角矩形 328723">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28725" name="圆角矩形 328724"/>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28726" name="任意多边形 328725"/>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28727" name="文本框 328726"/>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32872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2872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28748"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2874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28750"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28751"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328752" name="流程图: 终止 34">
            <a:hlinkClick r:id="" action="ppaction://noaction"/>
          </p:cNvPr>
          <p:cNvSpPr/>
          <p:nvPr/>
        </p:nvSpPr>
        <p:spPr>
          <a:xfrm>
            <a:off x="1703388" y="2133600"/>
            <a:ext cx="792162" cy="642938"/>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328753"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328754"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328755" name="组合 328754"/>
          <p:cNvGrpSpPr/>
          <p:nvPr/>
        </p:nvGrpSpPr>
        <p:grpSpPr>
          <a:xfrm>
            <a:off x="1703388" y="2852738"/>
            <a:ext cx="863600" cy="706438"/>
            <a:chOff x="113" y="2024"/>
            <a:chExt cx="544" cy="445"/>
          </a:xfrm>
        </p:grpSpPr>
        <p:sp>
          <p:nvSpPr>
            <p:cNvPr id="328756"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328757" name="文本框 328756">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328758"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
        <p:nvSpPr>
          <p:cNvPr id="328759" name="矩形 328758"/>
          <p:cNvSpPr/>
          <p:nvPr/>
        </p:nvSpPr>
        <p:spPr>
          <a:xfrm>
            <a:off x="3000375" y="2420938"/>
            <a:ext cx="7272338" cy="338455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50000"/>
              </a:lnSpc>
              <a:buClr>
                <a:schemeClr val="tx1"/>
              </a:buClr>
              <a:buChar char="•"/>
            </a:pPr>
            <a:r>
              <a:rPr lang="zh-CN" altLang="en-US" sz="2000" dirty="0">
                <a:solidFill>
                  <a:schemeClr val="tx1"/>
                </a:solidFill>
                <a:latin typeface="楷体_GB2312" pitchFamily="49" charset="-122"/>
                <a:ea typeface="楷体_GB2312" pitchFamily="49" charset="-122"/>
              </a:rPr>
              <a:t>胎膜早破患者，羊水细菌培养</a:t>
            </a:r>
            <a:r>
              <a:rPr lang="en-US" altLang="zh-CN" sz="2000">
                <a:solidFill>
                  <a:schemeClr val="tx1"/>
                </a:solidFill>
                <a:latin typeface="楷体_GB2312" pitchFamily="49" charset="-122"/>
                <a:ea typeface="楷体_GB2312" pitchFamily="49" charset="-122"/>
              </a:rPr>
              <a:t>28%</a:t>
            </a:r>
            <a:r>
              <a:rPr lang="zh-CN" altLang="en-US" sz="2000" dirty="0">
                <a:solidFill>
                  <a:schemeClr val="tx1"/>
                </a:solidFill>
                <a:latin typeface="楷体_GB2312" pitchFamily="49" charset="-122"/>
                <a:ea typeface="楷体_GB2312" pitchFamily="49" charset="-122"/>
              </a:rPr>
              <a:t>～</a:t>
            </a:r>
            <a:r>
              <a:rPr lang="en-US" altLang="zh-CN" sz="2000">
                <a:solidFill>
                  <a:schemeClr val="tx1"/>
                </a:solidFill>
                <a:latin typeface="楷体_GB2312" pitchFamily="49" charset="-122"/>
                <a:ea typeface="楷体_GB2312" pitchFamily="49" charset="-122"/>
              </a:rPr>
              <a:t>50%</a:t>
            </a:r>
            <a:r>
              <a:rPr lang="zh-CN" altLang="en-US" sz="2000" dirty="0">
                <a:solidFill>
                  <a:schemeClr val="tx1"/>
                </a:solidFill>
                <a:latin typeface="楷体_GB2312" pitchFamily="49" charset="-122"/>
                <a:ea typeface="楷体_GB2312" pitchFamily="49" charset="-122"/>
              </a:rPr>
              <a:t>呈阳性，其微生物与宫颈内口分泌物培养结果相同，提示生殖道病原微生物上行性感染是引起胎膜早破的主要原因之一；</a:t>
            </a:r>
          </a:p>
          <a:p>
            <a:pPr lvl="0">
              <a:lnSpc>
                <a:spcPct val="150000"/>
              </a:lnSpc>
              <a:buClr>
                <a:schemeClr val="tx1"/>
              </a:buClr>
              <a:buChar char="•"/>
            </a:pPr>
            <a:r>
              <a:rPr lang="zh-CN" altLang="en-US" sz="2000" dirty="0">
                <a:solidFill>
                  <a:schemeClr val="tx1"/>
                </a:solidFill>
                <a:latin typeface="楷体_GB2312" pitchFamily="49" charset="-122"/>
                <a:ea typeface="楷体_GB2312" pitchFamily="49" charset="-122"/>
              </a:rPr>
              <a:t>其机制可能是微生物附着于胎膜，趋化中性粒细胞，浸润于胎膜中的中性粒细胞脱颗粒，释放弹性蛋白酶，分解胶原蛋白成碎片，使局部胎膜抗张能力下降，而致胎膜早破。</a:t>
            </a:r>
          </a:p>
        </p:txBody>
      </p:sp>
    </p:spTree>
  </p:cSld>
  <p:clrMapOvr>
    <a:masterClrMapping/>
  </p:clrMapOvr>
  <p:transition advTm="34412"/>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1981200" y="685800"/>
            <a:ext cx="8229600" cy="609600"/>
          </a:xfrm>
        </p:spPr>
        <p:txBody>
          <a:bodyPr wrap="square" lIns="91440" tIns="45720" rIns="91440" bIns="45720" numCol="1" anchor="ctr" anchorCtr="0" compatLnSpc="1"/>
          <a:lstStyle/>
          <a:p>
            <a:r>
              <a:rPr lang="zh-CN" altLang="en-US" sz="3200" b="1">
                <a:solidFill>
                  <a:schemeClr val="bg2"/>
                </a:solidFill>
              </a:rPr>
              <a:t>六、羊水过多－处理</a:t>
            </a:r>
          </a:p>
        </p:txBody>
      </p:sp>
      <p:sp>
        <p:nvSpPr>
          <p:cNvPr id="23554" name="文本框 1"/>
          <p:cNvSpPr txBox="1">
            <a:spLocks noChangeArrowheads="1"/>
          </p:cNvSpPr>
          <p:nvPr/>
        </p:nvSpPr>
        <p:spPr bwMode="auto">
          <a:xfrm>
            <a:off x="2133600" y="1689100"/>
            <a:ext cx="8077200" cy="4338320"/>
          </a:xfrm>
          <a:prstGeom prst="rect">
            <a:avLst/>
          </a:prstGeom>
          <a:noFill/>
          <a:ln>
            <a:noFill/>
          </a:ln>
        </p:spPr>
        <p:txBody>
          <a:bodyPr>
            <a:spAutoFit/>
          </a:bodyPr>
          <a:lstStyle/>
          <a:p>
            <a:pPr marL="285750" indent="-285750">
              <a:buClrTx/>
              <a:buFont typeface="Wingdings" panose="05000000000000000000" pitchFamily="2" charset="2"/>
              <a:buChar char="n"/>
            </a:pPr>
            <a:r>
              <a:rPr lang="zh-CN" altLang="en-US" sz="2400">
                <a:solidFill>
                  <a:schemeClr val="tx1"/>
                </a:solidFill>
                <a:latin typeface="Times New Roman" panose="02020603050405020304" pitchFamily="18" charset="0"/>
                <a:cs typeface="Times New Roman" panose="02020603050405020304" pitchFamily="18" charset="0"/>
              </a:rPr>
              <a:t>羊水过多合并胎儿畸形：</a:t>
            </a:r>
          </a:p>
          <a:p>
            <a:pPr marL="285750" indent="-285750">
              <a:buClrTx/>
            </a:pP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经羊膜腔穿刺放出适量羊水后，注入依沙吖啶引产；</a:t>
            </a:r>
          </a:p>
          <a:p>
            <a:pPr marL="285750" indent="-285750">
              <a:buClrTx/>
              <a:buFont typeface="Wingdings" panose="05000000000000000000" pitchFamily="2" charset="2"/>
              <a:buChar char="n"/>
            </a:pPr>
            <a:endParaRPr lang="en-US" altLang="zh-CN">
              <a:latin typeface="Times New Roman" panose="02020603050405020304" pitchFamily="18" charset="0"/>
            </a:endParaRPr>
          </a:p>
          <a:p>
            <a:pPr marL="285750" indent="-285750">
              <a:buClrTx/>
              <a:buFont typeface="Wingdings" panose="05000000000000000000" pitchFamily="2" charset="2"/>
              <a:buChar char="n"/>
            </a:pPr>
            <a:r>
              <a:rPr lang="zh-CN" altLang="en-US" sz="2400">
                <a:solidFill>
                  <a:schemeClr val="tx1"/>
                </a:solidFill>
                <a:latin typeface="Times New Roman" panose="02020603050405020304" pitchFamily="18" charset="0"/>
                <a:cs typeface="Times New Roman" panose="02020603050405020304" pitchFamily="18" charset="0"/>
              </a:rPr>
              <a:t>羊水过多合并正常胎儿</a:t>
            </a:r>
            <a:r>
              <a:rPr lang="zh-CN" altLang="en-US">
                <a:latin typeface="Times New Roman" panose="02020603050405020304" pitchFamily="18" charset="0"/>
              </a:rPr>
              <a:t>：</a:t>
            </a:r>
          </a:p>
          <a:p>
            <a:pPr marL="285750" indent="-285750">
              <a:buClrTx/>
              <a:buFont typeface="Arial" panose="020B0604020202020204" pitchFamily="34" charset="0"/>
              <a:buAutoNum type="arabicPeriod"/>
            </a:pPr>
            <a:r>
              <a:rPr lang="zh-CN" altLang="en-US" sz="2400">
                <a:solidFill>
                  <a:schemeClr val="tx1"/>
                </a:solidFill>
                <a:latin typeface="Times New Roman" panose="02020603050405020304" pitchFamily="18" charset="0"/>
                <a:cs typeface="Times New Roman" panose="02020603050405020304" pitchFamily="18" charset="0"/>
              </a:rPr>
              <a:t>妊娠不足</a:t>
            </a:r>
            <a:r>
              <a:rPr lang="en-US" altLang="zh-CN" sz="2400">
                <a:solidFill>
                  <a:schemeClr val="tx1"/>
                </a:solidFill>
                <a:latin typeface="Times New Roman" panose="02020603050405020304" pitchFamily="18" charset="0"/>
                <a:cs typeface="Times New Roman" panose="02020603050405020304" pitchFamily="18" charset="0"/>
              </a:rPr>
              <a:t>32</a:t>
            </a:r>
            <a:r>
              <a:rPr lang="zh-CN" altLang="en-US" sz="2400">
                <a:solidFill>
                  <a:schemeClr val="tx1"/>
                </a:solidFill>
                <a:latin typeface="Times New Roman" panose="02020603050405020304" pitchFamily="18" charset="0"/>
                <a:cs typeface="Times New Roman" panose="02020603050405020304" pitchFamily="18" charset="0"/>
              </a:rPr>
              <a:t>周：对于重度羊水过多，建议先羊水减量，再使用吲哚美辛治疗；若重度羊水过多复发，可再启动羊膜穿刺术／吲哚美辛治疗；</a:t>
            </a:r>
          </a:p>
          <a:p>
            <a:pPr marL="285750" indent="-285750">
              <a:buClrTx/>
              <a:buFont typeface="Arial" panose="020B0604020202020204" pitchFamily="34" charset="0"/>
              <a:buAutoNum type="arabicPeriod"/>
            </a:pPr>
            <a:r>
              <a:rPr lang="zh-CN" altLang="en-US" sz="2400">
                <a:solidFill>
                  <a:schemeClr val="tx1"/>
                </a:solidFill>
                <a:latin typeface="Times New Roman" panose="02020603050405020304" pitchFamily="18" charset="0"/>
                <a:cs typeface="Times New Roman" panose="02020603050405020304" pitchFamily="18" charset="0"/>
              </a:rPr>
              <a:t>妊娠</a:t>
            </a:r>
            <a:r>
              <a:rPr lang="en-US" altLang="zh-CN" sz="2400">
                <a:solidFill>
                  <a:schemeClr val="tx1"/>
                </a:solidFill>
                <a:latin typeface="Times New Roman" panose="02020603050405020304" pitchFamily="18" charset="0"/>
                <a:cs typeface="Times New Roman" panose="02020603050405020304" pitchFamily="18" charset="0"/>
              </a:rPr>
              <a:t>32</a:t>
            </a:r>
            <a:r>
              <a:rPr lang="zh-CN" altLang="en-US" sz="2400">
                <a:solidFill>
                  <a:schemeClr val="tx1"/>
                </a:solidFill>
                <a:latin typeface="Times New Roman" panose="02020603050405020304" pitchFamily="18" charset="0"/>
                <a:cs typeface="Times New Roman" panose="02020603050405020304" pitchFamily="18" charset="0"/>
              </a:rPr>
              <a:t>－</a:t>
            </a:r>
            <a:r>
              <a:rPr lang="en-US" altLang="zh-CN" sz="2400">
                <a:solidFill>
                  <a:schemeClr val="tx1"/>
                </a:solidFill>
                <a:latin typeface="Times New Roman" panose="02020603050405020304" pitchFamily="18" charset="0"/>
                <a:cs typeface="Times New Roman" panose="02020603050405020304" pitchFamily="18" charset="0"/>
              </a:rPr>
              <a:t>34</a:t>
            </a:r>
            <a:r>
              <a:rPr lang="zh-CN" altLang="en-US" sz="2400">
                <a:solidFill>
                  <a:schemeClr val="tx1"/>
                </a:solidFill>
                <a:latin typeface="Times New Roman" panose="02020603050405020304" pitchFamily="18" charset="0"/>
                <a:cs typeface="Times New Roman" panose="02020603050405020304" pitchFamily="18" charset="0"/>
              </a:rPr>
              <a:t>周：对于重度羊水过多，建议羊水减量；</a:t>
            </a:r>
          </a:p>
          <a:p>
            <a:pPr marL="285750" indent="-285750">
              <a:buClrTx/>
              <a:buFont typeface="Arial" panose="020B0604020202020204" pitchFamily="34" charset="0"/>
              <a:buAutoNum type="arabicPeriod"/>
            </a:pPr>
            <a:r>
              <a:rPr lang="zh-CN" altLang="en-US" sz="2400">
                <a:solidFill>
                  <a:schemeClr val="tx1"/>
                </a:solidFill>
                <a:latin typeface="Times New Roman" panose="02020603050405020304" pitchFamily="18" charset="0"/>
                <a:cs typeface="Times New Roman" panose="02020603050405020304" pitchFamily="18" charset="0"/>
              </a:rPr>
              <a:t>妊娠</a:t>
            </a:r>
            <a:r>
              <a:rPr lang="en-US" altLang="zh-CN" sz="2400">
                <a:solidFill>
                  <a:schemeClr val="tx1"/>
                </a:solidFill>
                <a:latin typeface="Times New Roman" panose="02020603050405020304" pitchFamily="18" charset="0"/>
                <a:cs typeface="Times New Roman" panose="02020603050405020304" pitchFamily="18" charset="0"/>
              </a:rPr>
              <a:t>&gt;34</a:t>
            </a:r>
            <a:r>
              <a:rPr lang="zh-CN" altLang="en-US" sz="2400">
                <a:solidFill>
                  <a:schemeClr val="tx1"/>
                </a:solidFill>
                <a:latin typeface="Times New Roman" panose="02020603050405020304" pitchFamily="18" charset="0"/>
                <a:cs typeface="Times New Roman" panose="02020603050405020304" pitchFamily="18" charset="0"/>
              </a:rPr>
              <a:t>周：对于重度羊水过多，建议羊膜穿刺术评估胎肺成熟度（羊水泡沫试验），若确定胎肺成熟，则直接分娩；</a:t>
            </a:r>
          </a:p>
          <a:p>
            <a:pPr marL="285750" indent="-285750">
              <a:buClrTx/>
              <a:buFont typeface="Wingdings" panose="05000000000000000000" pitchFamily="2" charset="2"/>
              <a:buChar char="n"/>
            </a:pPr>
            <a:endParaRPr lang="en-US" altLang="zh-CN">
              <a:latin typeface="Times New Roman" panose="02020603050405020304" pitchFamily="18" charset="0"/>
            </a:endParaRPr>
          </a:p>
        </p:txBody>
      </p:sp>
      <p:grpSp>
        <p:nvGrpSpPr>
          <p:cNvPr id="362520" name="组合 362519"/>
          <p:cNvGrpSpPr/>
          <p:nvPr/>
        </p:nvGrpSpPr>
        <p:grpSpPr>
          <a:xfrm>
            <a:off x="1854518" y="0"/>
            <a:ext cx="3673475" cy="735013"/>
            <a:chOff x="288" y="81"/>
            <a:chExt cx="1957" cy="463"/>
          </a:xfrm>
        </p:grpSpPr>
        <p:sp>
          <p:nvSpPr>
            <p:cNvPr id="362521" name="圆角矩形 36252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48277"/>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367280" y="876935"/>
            <a:ext cx="5085715" cy="4980940"/>
          </a:xfrm>
          <a:prstGeom prst="rect">
            <a:avLst/>
          </a:prstGeom>
        </p:spPr>
      </p:pic>
      <p:sp>
        <p:nvSpPr>
          <p:cNvPr id="4" name="文本框 3"/>
          <p:cNvSpPr txBox="1"/>
          <p:nvPr/>
        </p:nvSpPr>
        <p:spPr>
          <a:xfrm>
            <a:off x="7272655" y="1379855"/>
            <a:ext cx="3206750" cy="1753235"/>
          </a:xfrm>
          <a:prstGeom prst="rect">
            <a:avLst/>
          </a:prstGeom>
          <a:noFill/>
        </p:spPr>
        <p:txBody>
          <a:bodyPr wrap="square" rtlCol="0">
            <a:spAutoFit/>
          </a:bodyPr>
          <a:lstStyle/>
          <a:p>
            <a:r>
              <a:rPr lang="zh-CN" altLang="en-US" sz="3600"/>
              <a:t>羊膜腔穿刺术</a:t>
            </a:r>
            <a:endParaRPr lang="zh-CN" altLang="en-US"/>
          </a:p>
          <a:p>
            <a:r>
              <a:rPr lang="en-US" altLang="zh-CN"/>
              <a:t>1</a:t>
            </a:r>
            <a:r>
              <a:rPr lang="zh-CN" altLang="en-US"/>
              <a:t>、羊水增量术</a:t>
            </a:r>
          </a:p>
          <a:p>
            <a:r>
              <a:rPr lang="en-US" altLang="zh-CN"/>
              <a:t>2</a:t>
            </a:r>
            <a:r>
              <a:rPr lang="zh-CN" altLang="en-US"/>
              <a:t>、羊水减量术</a:t>
            </a:r>
          </a:p>
          <a:p>
            <a:r>
              <a:rPr lang="en-US" altLang="zh-CN"/>
              <a:t>3</a:t>
            </a:r>
            <a:r>
              <a:rPr lang="zh-CN" altLang="en-US"/>
              <a:t>、羊水胎儿染色体检测</a:t>
            </a:r>
          </a:p>
          <a:p>
            <a:r>
              <a:rPr lang="en-US" altLang="zh-CN"/>
              <a:t>4</a:t>
            </a:r>
            <a:r>
              <a:rPr lang="zh-CN" altLang="en-US"/>
              <a:t>、羊水泡沫试验</a:t>
            </a:r>
          </a:p>
        </p:txBody>
      </p:sp>
      <p:grpSp>
        <p:nvGrpSpPr>
          <p:cNvPr id="362520" name="组合 362519"/>
          <p:cNvGrpSpPr/>
          <p:nvPr/>
        </p:nvGrpSpPr>
        <p:grpSpPr>
          <a:xfrm>
            <a:off x="1854518" y="0"/>
            <a:ext cx="3673475" cy="735013"/>
            <a:chOff x="288" y="81"/>
            <a:chExt cx="1957" cy="463"/>
          </a:xfrm>
        </p:grpSpPr>
        <p:sp>
          <p:nvSpPr>
            <p:cNvPr id="362521" name="圆角矩形 362520">
              <a:hlinkClick r:id="rId3"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43796"/>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1981200" y="838200"/>
            <a:ext cx="8229600" cy="609600"/>
          </a:xfrm>
        </p:spPr>
        <p:txBody>
          <a:bodyPr wrap="square" lIns="91440" tIns="45720" rIns="91440" bIns="45720" numCol="1" anchor="ctr" anchorCtr="0" compatLnSpc="1"/>
          <a:lstStyle/>
          <a:p>
            <a:r>
              <a:rPr lang="zh-CN" altLang="en-US" sz="3200" b="1">
                <a:solidFill>
                  <a:schemeClr val="bg2"/>
                </a:solidFill>
              </a:rPr>
              <a:t>七、吲哚美辛</a:t>
            </a:r>
          </a:p>
        </p:txBody>
      </p:sp>
      <p:sp>
        <p:nvSpPr>
          <p:cNvPr id="23554" name="文本框 1"/>
          <p:cNvSpPr txBox="1">
            <a:spLocks noChangeArrowheads="1"/>
          </p:cNvSpPr>
          <p:nvPr/>
        </p:nvSpPr>
        <p:spPr bwMode="auto">
          <a:xfrm>
            <a:off x="1905000" y="2209800"/>
            <a:ext cx="8458200" cy="2491740"/>
          </a:xfrm>
          <a:prstGeom prst="rect">
            <a:avLst/>
          </a:prstGeom>
          <a:noFill/>
          <a:ln>
            <a:noFill/>
          </a:ln>
        </p:spPr>
        <p:txBody>
          <a:bodyPr>
            <a:spAutoFit/>
          </a:bodyPr>
          <a:lstStyle/>
          <a:p>
            <a:pPr marL="285750" indent="-285750">
              <a:buClrTx/>
              <a:buFont typeface="Wingdings" panose="05000000000000000000" pitchFamily="2" charset="2"/>
              <a:buChar char="n"/>
            </a:pPr>
            <a:r>
              <a:rPr lang="zh-CN" altLang="en-US" sz="2400">
                <a:solidFill>
                  <a:schemeClr val="tx1"/>
                </a:solidFill>
                <a:latin typeface="Times New Roman" panose="02020603050405020304" pitchFamily="18" charset="0"/>
                <a:cs typeface="Times New Roman" panose="02020603050405020304" pitchFamily="18" charset="0"/>
              </a:rPr>
              <a:t>常用方法：起始剂量：</a:t>
            </a:r>
            <a:r>
              <a:rPr lang="en-US" altLang="zh-CN" sz="2400">
                <a:solidFill>
                  <a:schemeClr val="tx1"/>
                </a:solidFill>
                <a:latin typeface="Times New Roman" panose="02020603050405020304" pitchFamily="18" charset="0"/>
                <a:cs typeface="Times New Roman" panose="02020603050405020304" pitchFamily="18" charset="0"/>
              </a:rPr>
              <a:t>25mg</a:t>
            </a:r>
            <a:r>
              <a:rPr lang="zh-CN" altLang="en-US" sz="2400">
                <a:solidFill>
                  <a:schemeClr val="tx1"/>
                </a:solidFill>
                <a:latin typeface="Times New Roman" panose="02020603050405020304" pitchFamily="18" charset="0"/>
                <a:cs typeface="Times New Roman" panose="02020603050405020304" pitchFamily="18" charset="0"/>
              </a:rPr>
              <a:t>，</a:t>
            </a:r>
            <a:r>
              <a:rPr lang="en-US" altLang="zh-CN" sz="2400">
                <a:solidFill>
                  <a:schemeClr val="tx1"/>
                </a:solidFill>
                <a:latin typeface="Times New Roman" panose="02020603050405020304" pitchFamily="18" charset="0"/>
                <a:cs typeface="Times New Roman" panose="02020603050405020304" pitchFamily="18" charset="0"/>
              </a:rPr>
              <a:t>PO</a:t>
            </a:r>
            <a:r>
              <a:rPr lang="zh-CN" altLang="en-US" sz="2400">
                <a:solidFill>
                  <a:schemeClr val="tx1"/>
                </a:solidFill>
                <a:latin typeface="Times New Roman" panose="02020603050405020304" pitchFamily="18" charset="0"/>
                <a:cs typeface="Times New Roman" panose="02020603050405020304" pitchFamily="18" charset="0"/>
              </a:rPr>
              <a:t>，</a:t>
            </a:r>
            <a:r>
              <a:rPr lang="en-US" altLang="zh-CN" sz="2400">
                <a:solidFill>
                  <a:schemeClr val="tx1"/>
                </a:solidFill>
                <a:latin typeface="Times New Roman" panose="02020603050405020304" pitchFamily="18" charset="0"/>
                <a:cs typeface="Times New Roman" panose="02020603050405020304" pitchFamily="18" charset="0"/>
              </a:rPr>
              <a:t>Qi d</a:t>
            </a:r>
            <a:r>
              <a:rPr lang="zh-CN" altLang="en-US" sz="2400">
                <a:solidFill>
                  <a:schemeClr val="tx1"/>
                </a:solidFill>
                <a:latin typeface="Times New Roman" panose="02020603050405020304" pitchFamily="18" charset="0"/>
                <a:cs typeface="Times New Roman" panose="02020603050405020304" pitchFamily="18" charset="0"/>
              </a:rPr>
              <a:t>；若使用</a:t>
            </a:r>
            <a:r>
              <a:rPr lang="en-US" altLang="zh-CN" sz="2400">
                <a:solidFill>
                  <a:schemeClr val="tx1"/>
                </a:solidFill>
                <a:latin typeface="Times New Roman" panose="02020603050405020304" pitchFamily="18" charset="0"/>
                <a:cs typeface="Times New Roman" panose="02020603050405020304" pitchFamily="18" charset="0"/>
              </a:rPr>
              <a:t>2-3</a:t>
            </a:r>
            <a:r>
              <a:rPr lang="zh-CN" altLang="en-US" sz="2400">
                <a:solidFill>
                  <a:schemeClr val="tx1"/>
                </a:solidFill>
                <a:latin typeface="Times New Roman" panose="02020603050405020304" pitchFamily="18" charset="0"/>
                <a:cs typeface="Times New Roman" panose="02020603050405020304" pitchFamily="18" charset="0"/>
              </a:rPr>
              <a:t>日后羊水量未减少，可逐渐增加剂量，最高至</a:t>
            </a:r>
            <a:r>
              <a:rPr lang="en-US" altLang="zh-CN" sz="2400">
                <a:solidFill>
                  <a:schemeClr val="tx1"/>
                </a:solidFill>
                <a:latin typeface="Times New Roman" panose="02020603050405020304" pitchFamily="18" charset="0"/>
                <a:cs typeface="Times New Roman" panose="02020603050405020304" pitchFamily="18" charset="0"/>
              </a:rPr>
              <a:t>2-3mg</a:t>
            </a:r>
            <a:r>
              <a:rPr lang="zh-CN" altLang="en-US" sz="2400">
                <a:solidFill>
                  <a:schemeClr val="tx1"/>
                </a:solidFill>
                <a:latin typeface="Times New Roman" panose="02020603050405020304" pitchFamily="18" charset="0"/>
                <a:cs typeface="Times New Roman" panose="02020603050405020304" pitchFamily="18" charset="0"/>
              </a:rPr>
              <a:t>／（</a:t>
            </a:r>
            <a:r>
              <a:rPr lang="en-US" altLang="zh-CN" sz="2400" err="1">
                <a:solidFill>
                  <a:schemeClr val="tx1"/>
                </a:solidFill>
                <a:latin typeface="Times New Roman" panose="02020603050405020304" pitchFamily="18" charset="0"/>
                <a:cs typeface="Times New Roman" panose="02020603050405020304" pitchFamily="18" charset="0"/>
              </a:rPr>
              <a:t>kg.d</a:t>
            </a:r>
            <a:r>
              <a:rPr lang="zh-CN" altLang="en-US" sz="2400">
                <a:solidFill>
                  <a:schemeClr val="tx1"/>
                </a:solidFill>
                <a:latin typeface="Times New Roman" panose="02020603050405020304" pitchFamily="18" charset="0"/>
                <a:cs typeface="Times New Roman" panose="02020603050405020304" pitchFamily="18" charset="0"/>
              </a:rPr>
              <a:t>）。若羊水量下降，则逐渐减少剂量，当羊水过多不再严重时停药。</a:t>
            </a:r>
          </a:p>
          <a:p>
            <a:pPr marL="285750" indent="-285750">
              <a:buClrTx/>
              <a:buFont typeface="Wingdings" panose="05000000000000000000" pitchFamily="2" charset="2"/>
              <a:buChar char="n"/>
            </a:pPr>
            <a:r>
              <a:rPr lang="zh-CN" altLang="en-US" sz="2400">
                <a:solidFill>
                  <a:schemeClr val="tx1"/>
                </a:solidFill>
                <a:latin typeface="Times New Roman" panose="02020603050405020304" pitchFamily="18" charset="0"/>
                <a:cs typeface="Times New Roman" panose="02020603050405020304" pitchFamily="18" charset="0"/>
              </a:rPr>
              <a:t>主要副作用：胎儿动脉导管收缩（妊娠</a:t>
            </a:r>
            <a:r>
              <a:rPr lang="en-US" altLang="zh-CN" sz="2400">
                <a:solidFill>
                  <a:schemeClr val="tx1"/>
                </a:solidFill>
                <a:latin typeface="Times New Roman" panose="02020603050405020304" pitchFamily="18" charset="0"/>
                <a:cs typeface="Times New Roman" panose="02020603050405020304" pitchFamily="18" charset="0"/>
              </a:rPr>
              <a:t>32</a:t>
            </a:r>
            <a:r>
              <a:rPr lang="zh-CN" altLang="en-US" sz="2400">
                <a:solidFill>
                  <a:schemeClr val="tx1"/>
                </a:solidFill>
                <a:latin typeface="Times New Roman" panose="02020603050405020304" pitchFamily="18" charset="0"/>
                <a:cs typeface="Times New Roman" panose="02020603050405020304" pitchFamily="18" charset="0"/>
              </a:rPr>
              <a:t>周后禁止使用）</a:t>
            </a:r>
          </a:p>
          <a:p>
            <a:pPr marL="285750" indent="-285750">
              <a:buClrTx/>
            </a:pPr>
            <a:r>
              <a:rPr lang="en-US" altLang="zh-CN">
                <a:latin typeface="Times New Roman" panose="02020603050405020304" pitchFamily="18" charset="0"/>
              </a:rPr>
              <a:t>     </a:t>
            </a:r>
            <a:endParaRPr lang="zh-CN" altLang="en-US">
              <a:latin typeface="Times New Roman" panose="02020603050405020304" pitchFamily="18" charset="0"/>
            </a:endParaRPr>
          </a:p>
          <a:p>
            <a:pPr marL="285750" indent="-285750">
              <a:buClrTx/>
              <a:buFont typeface="Wingdings" panose="05000000000000000000" pitchFamily="2" charset="2"/>
              <a:buChar char="n"/>
            </a:pPr>
            <a:endParaRPr lang="en-US" altLang="zh-CN">
              <a:latin typeface="Times New Roman" panose="02020603050405020304" pitchFamily="18" charset="0"/>
            </a:endParaRPr>
          </a:p>
        </p:txBody>
      </p:sp>
      <p:grpSp>
        <p:nvGrpSpPr>
          <p:cNvPr id="362520" name="组合 362519"/>
          <p:cNvGrpSpPr/>
          <p:nvPr/>
        </p:nvGrpSpPr>
        <p:grpSpPr>
          <a:xfrm>
            <a:off x="1854518" y="0"/>
            <a:ext cx="3673475" cy="735013"/>
            <a:chOff x="288" y="81"/>
            <a:chExt cx="1957" cy="463"/>
          </a:xfrm>
        </p:grpSpPr>
        <p:sp>
          <p:nvSpPr>
            <p:cNvPr id="362521" name="圆角矩形 36252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27282"/>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1981200" y="609600"/>
            <a:ext cx="8229600" cy="609600"/>
          </a:xfrm>
        </p:spPr>
        <p:txBody>
          <a:bodyPr wrap="square" lIns="91440" tIns="45720" rIns="91440" bIns="45720" numCol="1" anchor="ctr" anchorCtr="0" compatLnSpc="1"/>
          <a:lstStyle/>
          <a:p>
            <a:r>
              <a:rPr lang="zh-CN" altLang="en-US" sz="3200" b="1">
                <a:solidFill>
                  <a:schemeClr val="bg2"/>
                </a:solidFill>
              </a:rPr>
              <a:t>八、羊水过多－总结</a:t>
            </a:r>
          </a:p>
        </p:txBody>
      </p:sp>
      <p:sp>
        <p:nvSpPr>
          <p:cNvPr id="26626" name="文本框 1"/>
          <p:cNvSpPr txBox="1"/>
          <p:nvPr/>
        </p:nvSpPr>
        <p:spPr>
          <a:xfrm>
            <a:off x="1752600" y="1371600"/>
            <a:ext cx="8686800" cy="4523105"/>
          </a:xfrm>
          <a:prstGeom prst="rect">
            <a:avLst/>
          </a:prstGeom>
          <a:noFill/>
          <a:ln w="9525">
            <a:noFill/>
          </a:ln>
        </p:spPr>
        <p:txBody>
          <a:bodyPr>
            <a:spAutoFit/>
          </a:bodyPr>
          <a:lstStyle/>
          <a:p>
            <a:pPr marL="285750" indent="-285750">
              <a:buClrTx/>
              <a:buFont typeface="Wingdings" panose="05000000000000000000" pitchFamily="2" charset="2"/>
              <a:buChar char="n"/>
            </a:pPr>
            <a:r>
              <a:rPr lang="zh-CN" altLang="en-US" sz="2400" dirty="0">
                <a:solidFill>
                  <a:schemeClr val="tx1"/>
                </a:solidFill>
                <a:latin typeface="Times New Roman" panose="02020603050405020304" pitchFamily="18" charset="0"/>
                <a:cs typeface="Times New Roman" panose="02020603050405020304" pitchFamily="18" charset="0"/>
              </a:rPr>
              <a:t>羊水过多通常由胎儿吞咽减少或胎儿排尿增多引起。最常见的病因为：胎儿畸形和／或遗传病、母体糖尿病、多胎妊娠，和胎儿贫血。罕见原因包括：先天性病毒感染或巴特综合症</a:t>
            </a:r>
            <a:endParaRPr lang="en-US" altLang="zh-CN" sz="2400" dirty="0">
              <a:solidFill>
                <a:schemeClr val="tx1"/>
              </a:solidFill>
              <a:latin typeface="Times New Roman" panose="02020603050405020304" pitchFamily="18" charset="0"/>
              <a:cs typeface="Times New Roman" panose="02020603050405020304" pitchFamily="18" charset="0"/>
            </a:endParaRPr>
          </a:p>
          <a:p>
            <a:pPr marL="285750" indent="-285750">
              <a:buClrTx/>
              <a:buFont typeface="Wingdings" panose="05000000000000000000" pitchFamily="2" charset="2"/>
              <a:buChar char="n"/>
            </a:pPr>
            <a:endParaRPr lang="zh-CN" altLang="en-US" sz="2400" dirty="0">
              <a:solidFill>
                <a:schemeClr val="tx1"/>
              </a:solidFill>
              <a:latin typeface="Times New Roman" panose="02020603050405020304" pitchFamily="18" charset="0"/>
              <a:cs typeface="Times New Roman" panose="02020603050405020304" pitchFamily="18" charset="0"/>
            </a:endParaRPr>
          </a:p>
          <a:p>
            <a:pPr marL="285750" indent="-285750">
              <a:buClrTx/>
              <a:buFont typeface="Wingdings" panose="05000000000000000000" pitchFamily="2" charset="2"/>
              <a:buChar char="n"/>
            </a:pPr>
            <a:r>
              <a:rPr lang="zh-CN" altLang="en-US" sz="2400" dirty="0">
                <a:solidFill>
                  <a:schemeClr val="tx1"/>
                </a:solidFill>
                <a:latin typeface="Times New Roman" panose="02020603050405020304" pitchFamily="18" charset="0"/>
                <a:cs typeface="Times New Roman" panose="02020603050405020304" pitchFamily="18" charset="0"/>
              </a:rPr>
              <a:t>若存在羊水过多主观印象，建议行客观检查，如</a:t>
            </a:r>
            <a:r>
              <a:rPr lang="en-US" altLang="zh-CN" sz="2400" dirty="0">
                <a:solidFill>
                  <a:schemeClr val="tx1"/>
                </a:solidFill>
                <a:latin typeface="Times New Roman" panose="02020603050405020304" pitchFamily="18" charset="0"/>
                <a:cs typeface="Times New Roman" panose="02020603050405020304" pitchFamily="18" charset="0"/>
              </a:rPr>
              <a:t>AFV</a:t>
            </a:r>
            <a:r>
              <a:rPr lang="zh-CN" altLang="en-US" sz="2400" dirty="0">
                <a:solidFill>
                  <a:schemeClr val="tx1"/>
                </a:solidFill>
                <a:latin typeface="Times New Roman" panose="02020603050405020304" pitchFamily="18" charset="0"/>
                <a:cs typeface="Times New Roman" panose="02020603050405020304" pitchFamily="18" charset="0"/>
              </a:rPr>
              <a:t>或</a:t>
            </a:r>
            <a:r>
              <a:rPr lang="en-US" altLang="zh-CN" sz="2400" dirty="0">
                <a:solidFill>
                  <a:schemeClr val="tx1"/>
                </a:solidFill>
                <a:latin typeface="Times New Roman" panose="02020603050405020304" pitchFamily="18" charset="0"/>
                <a:cs typeface="Times New Roman" panose="02020603050405020304" pitchFamily="18" charset="0"/>
              </a:rPr>
              <a:t>AFI</a:t>
            </a:r>
            <a:r>
              <a:rPr lang="zh-CN" altLang="en-US" sz="2400" dirty="0">
                <a:solidFill>
                  <a:schemeClr val="tx1"/>
                </a:solidFill>
                <a:latin typeface="Times New Roman" panose="02020603050405020304" pitchFamily="18" charset="0"/>
                <a:cs typeface="Times New Roman" panose="02020603050405020304" pitchFamily="18" charset="0"/>
              </a:rPr>
              <a:t>。</a:t>
            </a:r>
            <a:r>
              <a:rPr lang="en-US" altLang="zh-CN" sz="2400" dirty="0">
                <a:solidFill>
                  <a:schemeClr val="tx1"/>
                </a:solidFill>
                <a:latin typeface="Times New Roman" panose="02020603050405020304" pitchFamily="18" charset="0"/>
                <a:cs typeface="Times New Roman" panose="02020603050405020304" pitchFamily="18" charset="0"/>
              </a:rPr>
              <a:t>AFV≥8cm</a:t>
            </a:r>
            <a:r>
              <a:rPr lang="zh-CN" altLang="en-US" sz="2400" dirty="0">
                <a:solidFill>
                  <a:schemeClr val="tx1"/>
                </a:solidFill>
                <a:latin typeface="Times New Roman" panose="02020603050405020304" pitchFamily="18" charset="0"/>
                <a:cs typeface="Times New Roman" panose="02020603050405020304" pitchFamily="18" charset="0"/>
              </a:rPr>
              <a:t>，或</a:t>
            </a:r>
            <a:r>
              <a:rPr lang="en-US" altLang="zh-CN" sz="2400" dirty="0">
                <a:solidFill>
                  <a:schemeClr val="tx1"/>
                </a:solidFill>
                <a:latin typeface="Times New Roman" panose="02020603050405020304" pitchFamily="18" charset="0"/>
                <a:cs typeface="Times New Roman" panose="02020603050405020304" pitchFamily="18" charset="0"/>
              </a:rPr>
              <a:t>AFI≥25cm</a:t>
            </a:r>
            <a:r>
              <a:rPr lang="zh-CN" altLang="en-US" sz="2400" dirty="0">
                <a:solidFill>
                  <a:schemeClr val="tx1"/>
                </a:solidFill>
                <a:latin typeface="Times New Roman" panose="02020603050405020304" pitchFamily="18" charset="0"/>
                <a:cs typeface="Times New Roman" panose="02020603050405020304" pitchFamily="18" charset="0"/>
              </a:rPr>
              <a:t>；</a:t>
            </a:r>
            <a:endParaRPr lang="en-US" altLang="zh-CN" sz="2400" dirty="0">
              <a:solidFill>
                <a:schemeClr val="tx1"/>
              </a:solidFill>
              <a:latin typeface="Times New Roman" panose="02020603050405020304" pitchFamily="18" charset="0"/>
              <a:cs typeface="Times New Roman" panose="02020603050405020304" pitchFamily="18" charset="0"/>
            </a:endParaRPr>
          </a:p>
          <a:p>
            <a:pPr marL="285750" indent="-285750">
              <a:buClrTx/>
              <a:buFont typeface="Wingdings" panose="05000000000000000000" pitchFamily="2" charset="2"/>
              <a:buChar char="n"/>
            </a:pPr>
            <a:endParaRPr lang="zh-CN" altLang="en-US" sz="2400" dirty="0">
              <a:solidFill>
                <a:schemeClr val="tx1"/>
              </a:solidFill>
              <a:latin typeface="Times New Roman" panose="02020603050405020304" pitchFamily="18" charset="0"/>
              <a:cs typeface="Times New Roman" panose="02020603050405020304" pitchFamily="18" charset="0"/>
            </a:endParaRPr>
          </a:p>
          <a:p>
            <a:pPr marL="285750" indent="-285750">
              <a:buClrTx/>
              <a:buFont typeface="Wingdings" panose="05000000000000000000" pitchFamily="2" charset="2"/>
              <a:buChar char="n"/>
            </a:pPr>
            <a:r>
              <a:rPr lang="zh-CN" altLang="en-US" sz="2400" dirty="0">
                <a:solidFill>
                  <a:schemeClr val="tx1"/>
                </a:solidFill>
                <a:latin typeface="Times New Roman" panose="02020603050405020304" pitchFamily="18" charset="0"/>
                <a:cs typeface="Times New Roman" panose="02020603050405020304" pitchFamily="18" charset="0"/>
              </a:rPr>
              <a:t>全面超声评估排除胎儿畸形和胎儿水肿。如筛查有无妊娠期糖尿病，怀疑胎儿贫血则监测有无母胎输血，进行母体血清学检查以确定有无暴露于传染性病原体（如，梅毒、细小病毒、巨细胞病毒、弓形虫病、风疹），以及遗传性贫血（如，</a:t>
            </a:r>
            <a:r>
              <a:rPr lang="en-US" altLang="zh-CN" sz="2400" dirty="0">
                <a:solidFill>
                  <a:schemeClr val="tx1"/>
                </a:solidFill>
                <a:latin typeface="Times New Roman" panose="02020603050405020304" pitchFamily="18" charset="0"/>
                <a:cs typeface="Times New Roman" panose="02020603050405020304" pitchFamily="18" charset="0"/>
              </a:rPr>
              <a:t>a</a:t>
            </a:r>
            <a:r>
              <a:rPr lang="zh-CN" altLang="en-US" sz="2400" dirty="0">
                <a:solidFill>
                  <a:schemeClr val="tx1"/>
                </a:solidFill>
                <a:latin typeface="Times New Roman" panose="02020603050405020304" pitchFamily="18" charset="0"/>
                <a:cs typeface="Times New Roman" panose="02020603050405020304" pitchFamily="18" charset="0"/>
              </a:rPr>
              <a:t>－地中海贫血）或代谢异常的适当检查</a:t>
            </a:r>
            <a:endParaRPr lang="zh-CN" altLang="en-US" sz="2400" dirty="0">
              <a:solidFill>
                <a:schemeClr val="tx1"/>
              </a:solidFill>
              <a:latin typeface="Times New Roman" panose="02020603050405020304" pitchFamily="18" charset="0"/>
              <a:ea typeface="Times New Roman" panose="02020603050405020304" pitchFamily="18" charset="0"/>
            </a:endParaRPr>
          </a:p>
        </p:txBody>
      </p:sp>
      <p:grpSp>
        <p:nvGrpSpPr>
          <p:cNvPr id="362520" name="组合 362519"/>
          <p:cNvGrpSpPr/>
          <p:nvPr/>
        </p:nvGrpSpPr>
        <p:grpSpPr>
          <a:xfrm>
            <a:off x="1854518" y="0"/>
            <a:ext cx="3673475" cy="735013"/>
            <a:chOff x="288" y="81"/>
            <a:chExt cx="1957" cy="463"/>
          </a:xfrm>
        </p:grpSpPr>
        <p:sp>
          <p:nvSpPr>
            <p:cNvPr id="362521" name="圆角矩形 36252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7107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1981200" y="609600"/>
            <a:ext cx="8229600" cy="609600"/>
          </a:xfrm>
        </p:spPr>
        <p:txBody>
          <a:bodyPr wrap="square" lIns="91440" tIns="45720" rIns="91440" bIns="45720" numCol="1" anchor="ctr" anchorCtr="0" compatLnSpc="1"/>
          <a:lstStyle/>
          <a:p>
            <a:r>
              <a:rPr lang="zh-CN" altLang="en-US" sz="3200" b="1">
                <a:solidFill>
                  <a:schemeClr val="bg2"/>
                </a:solidFill>
              </a:rPr>
              <a:t>八、羊水过多－总结</a:t>
            </a:r>
          </a:p>
        </p:txBody>
      </p:sp>
      <p:sp>
        <p:nvSpPr>
          <p:cNvPr id="27650" name="文本框 1"/>
          <p:cNvSpPr txBox="1"/>
          <p:nvPr/>
        </p:nvSpPr>
        <p:spPr>
          <a:xfrm>
            <a:off x="1981200" y="1371600"/>
            <a:ext cx="8382000" cy="4061460"/>
          </a:xfrm>
          <a:prstGeom prst="rect">
            <a:avLst/>
          </a:prstGeom>
          <a:noFill/>
          <a:ln w="9525">
            <a:noFill/>
          </a:ln>
        </p:spPr>
        <p:txBody>
          <a:bodyPr>
            <a:spAutoFit/>
          </a:bodyPr>
          <a:lstStyle/>
          <a:p>
            <a:pPr marL="285750" indent="-285750">
              <a:buClrTx/>
              <a:buFont typeface="Wingdings" panose="05000000000000000000" pitchFamily="2" charset="2"/>
              <a:buChar char="n"/>
            </a:pPr>
            <a:r>
              <a:rPr lang="zh-CN" altLang="en-US" sz="2400" dirty="0">
                <a:solidFill>
                  <a:schemeClr val="tx1"/>
                </a:solidFill>
                <a:latin typeface="Times New Roman" panose="02020603050405020304" pitchFamily="18" charset="0"/>
                <a:cs typeface="Times New Roman" panose="02020603050405020304" pitchFamily="18" charset="0"/>
              </a:rPr>
              <a:t>重度羊水过多或存在相关解剖异常的情况下，推荐进行核型分析；</a:t>
            </a:r>
            <a:endParaRPr lang="en-US" altLang="zh-CN" sz="2400" dirty="0">
              <a:solidFill>
                <a:schemeClr val="tx1"/>
              </a:solidFill>
              <a:latin typeface="Times New Roman" panose="02020603050405020304" pitchFamily="18" charset="0"/>
              <a:cs typeface="Times New Roman" panose="02020603050405020304" pitchFamily="18" charset="0"/>
            </a:endParaRPr>
          </a:p>
          <a:p>
            <a:pPr marL="285750" indent="-285750">
              <a:buClrTx/>
              <a:buFont typeface="Wingdings" panose="05000000000000000000" pitchFamily="2" charset="2"/>
              <a:buChar char="n"/>
            </a:pPr>
            <a:endParaRPr lang="en-US" altLang="zh-CN" sz="2400" dirty="0">
              <a:solidFill>
                <a:schemeClr val="tx1"/>
              </a:solidFill>
              <a:latin typeface="Times New Roman" panose="02020603050405020304" pitchFamily="18" charset="0"/>
              <a:cs typeface="Times New Roman" panose="02020603050405020304" pitchFamily="18" charset="0"/>
            </a:endParaRPr>
          </a:p>
          <a:p>
            <a:pPr marL="285750" indent="-285750">
              <a:buClrTx/>
              <a:buFont typeface="Wingdings" panose="05000000000000000000" pitchFamily="2" charset="2"/>
              <a:buChar char="n"/>
            </a:pPr>
            <a:r>
              <a:rPr lang="zh-CN" altLang="en-US" sz="2400" dirty="0">
                <a:solidFill>
                  <a:schemeClr val="tx1"/>
                </a:solidFill>
                <a:latin typeface="Times New Roman" panose="02020603050405020304" pitchFamily="18" charset="0"/>
                <a:cs typeface="Times New Roman" panose="02020603050405020304" pitchFamily="18" charset="0"/>
              </a:rPr>
              <a:t>羊水过多并发症：母体呼吸功能损害、早产临产、胎膜早破、胎位不正、脐带脱垂、产后宫缩乏力</a:t>
            </a:r>
            <a:endParaRPr lang="en-US" altLang="zh-CN" sz="2400" dirty="0">
              <a:solidFill>
                <a:schemeClr val="tx1"/>
              </a:solidFill>
              <a:latin typeface="Times New Roman" panose="02020603050405020304" pitchFamily="18" charset="0"/>
              <a:cs typeface="Times New Roman" panose="02020603050405020304" pitchFamily="18" charset="0"/>
            </a:endParaRPr>
          </a:p>
          <a:p>
            <a:pPr marL="285750" indent="-285750">
              <a:buClrTx/>
              <a:buFont typeface="Wingdings" panose="05000000000000000000" pitchFamily="2" charset="2"/>
              <a:buChar char="n"/>
            </a:pPr>
            <a:endParaRPr lang="en-US" altLang="zh-CN" sz="2400" dirty="0">
              <a:solidFill>
                <a:schemeClr val="tx1"/>
              </a:solidFill>
              <a:latin typeface="Times New Roman" panose="02020603050405020304" pitchFamily="18" charset="0"/>
              <a:cs typeface="Times New Roman" panose="02020603050405020304" pitchFamily="18" charset="0"/>
            </a:endParaRPr>
          </a:p>
          <a:p>
            <a:pPr marL="285750" indent="-285750">
              <a:buClrTx/>
              <a:buFont typeface="Wingdings" panose="05000000000000000000" pitchFamily="2" charset="2"/>
              <a:buChar char="n"/>
            </a:pPr>
            <a:r>
              <a:rPr lang="zh-CN" altLang="en-US" sz="2400" dirty="0">
                <a:solidFill>
                  <a:schemeClr val="tx1"/>
                </a:solidFill>
                <a:latin typeface="Times New Roman" panose="02020603050405020304" pitchFamily="18" charset="0"/>
                <a:cs typeface="Times New Roman" panose="02020603050405020304" pitchFamily="18" charset="0"/>
              </a:rPr>
              <a:t>建议仅在出现早产临产或严重的母体不适时治疗。但妊娠患者的羊水过多，治疗取决于孕龄、母体不适程度，以及对前列腺素合成酶抑制剂的敏感性或对前列腺素合成酶抑制剂是否有禁忌。</a:t>
            </a:r>
          </a:p>
          <a:p>
            <a:pPr marL="285750" indent="-285750">
              <a:buClrTx/>
              <a:buFont typeface="Wingdings" panose="05000000000000000000" pitchFamily="2" charset="2"/>
              <a:buChar char="n"/>
            </a:pPr>
            <a:endParaRPr lang="en-US" altLang="zh-CN" dirty="0">
              <a:latin typeface="Times New Roman" panose="02020603050405020304" pitchFamily="18" charset="0"/>
            </a:endParaRPr>
          </a:p>
        </p:txBody>
      </p:sp>
      <p:grpSp>
        <p:nvGrpSpPr>
          <p:cNvPr id="362520" name="组合 362519"/>
          <p:cNvGrpSpPr/>
          <p:nvPr/>
        </p:nvGrpSpPr>
        <p:grpSpPr>
          <a:xfrm>
            <a:off x="1854518" y="0"/>
            <a:ext cx="3673475" cy="735013"/>
            <a:chOff x="288" y="81"/>
            <a:chExt cx="1957" cy="463"/>
          </a:xfrm>
        </p:grpSpPr>
        <p:sp>
          <p:nvSpPr>
            <p:cNvPr id="362521" name="圆角矩形 36252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30797"/>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1981200" y="609600"/>
            <a:ext cx="8229600" cy="609600"/>
          </a:xfrm>
        </p:spPr>
        <p:txBody>
          <a:bodyPr wrap="square" lIns="91440" tIns="45720" rIns="91440" bIns="45720" numCol="1" anchor="ctr" anchorCtr="0" compatLnSpc="1"/>
          <a:lstStyle/>
          <a:p>
            <a:r>
              <a:rPr lang="zh-CN" altLang="en-US" sz="3200" b="1">
                <a:solidFill>
                  <a:schemeClr val="bg2"/>
                </a:solidFill>
              </a:rPr>
              <a:t>八、羊水过多－总结</a:t>
            </a:r>
          </a:p>
        </p:txBody>
      </p:sp>
      <p:sp>
        <p:nvSpPr>
          <p:cNvPr id="23554" name="文本框 1"/>
          <p:cNvSpPr txBox="1">
            <a:spLocks noChangeArrowheads="1"/>
          </p:cNvSpPr>
          <p:nvPr/>
        </p:nvSpPr>
        <p:spPr bwMode="auto">
          <a:xfrm>
            <a:off x="1981200" y="1371600"/>
            <a:ext cx="8077200" cy="3692525"/>
          </a:xfrm>
          <a:prstGeom prst="rect">
            <a:avLst/>
          </a:prstGeom>
          <a:noFill/>
          <a:ln>
            <a:noFill/>
          </a:ln>
        </p:spPr>
        <p:txBody>
          <a:bodyPr>
            <a:spAutoFit/>
          </a:bodyPr>
          <a:lstStyle/>
          <a:p>
            <a:pPr marL="342900" indent="-342900">
              <a:buClrTx/>
              <a:buFont typeface="Arial" panose="020B0604020202020204" pitchFamily="34" charset="0"/>
              <a:buAutoNum type="arabicPeriod"/>
            </a:pPr>
            <a:r>
              <a:rPr lang="zh-CN" altLang="en-US" sz="2400">
                <a:solidFill>
                  <a:schemeClr val="tx1"/>
                </a:solidFill>
                <a:latin typeface="Times New Roman" panose="02020603050405020304" pitchFamily="18" charset="0"/>
                <a:cs typeface="Times New Roman" panose="02020603050405020304" pitchFamily="18" charset="0"/>
              </a:rPr>
              <a:t>妊娠不足</a:t>
            </a:r>
            <a:r>
              <a:rPr lang="en-US" altLang="zh-CN" sz="2400">
                <a:solidFill>
                  <a:schemeClr val="tx1"/>
                </a:solidFill>
                <a:latin typeface="Times New Roman" panose="02020603050405020304" pitchFamily="18" charset="0"/>
                <a:cs typeface="Times New Roman" panose="02020603050405020304" pitchFamily="18" charset="0"/>
              </a:rPr>
              <a:t>32</a:t>
            </a:r>
            <a:r>
              <a:rPr lang="zh-CN" altLang="en-US" sz="2400">
                <a:solidFill>
                  <a:schemeClr val="tx1"/>
                </a:solidFill>
                <a:latin typeface="Times New Roman" panose="02020603050405020304" pitchFamily="18" charset="0"/>
                <a:cs typeface="Times New Roman" panose="02020603050405020304" pitchFamily="18" charset="0"/>
              </a:rPr>
              <a:t>周：对于重度羊水过多，建议先羊水减量，再使用吲哚美辛治疗；若重度羊水过多复发，可再启动羊膜穿刺术／吲哚美辛治疗；由于早产风险的增加，因此在进行羊水减量前给予一个疗程的皮质类固醇治疗。</a:t>
            </a:r>
            <a:endParaRPr lang="en-US" altLang="zh-CN" sz="2400">
              <a:solidFill>
                <a:schemeClr val="tx1"/>
              </a:solidFill>
              <a:latin typeface="Times New Roman" panose="02020603050405020304" pitchFamily="18" charset="0"/>
              <a:cs typeface="Times New Roman" panose="02020603050405020304" pitchFamily="18" charset="0"/>
            </a:endParaRPr>
          </a:p>
          <a:p>
            <a:pPr marL="342900" indent="-342900">
              <a:buClrTx/>
              <a:buFont typeface="Arial" panose="020B0604020202020204" pitchFamily="34" charset="0"/>
              <a:buAutoNum type="arabicPeriod"/>
            </a:pPr>
            <a:endParaRPr lang="zh-CN" altLang="en-US" sz="2400">
              <a:solidFill>
                <a:schemeClr val="tx1"/>
              </a:solidFill>
              <a:latin typeface="Times New Roman" panose="02020603050405020304" pitchFamily="18" charset="0"/>
              <a:cs typeface="Times New Roman" panose="02020603050405020304" pitchFamily="18" charset="0"/>
            </a:endParaRPr>
          </a:p>
          <a:p>
            <a:pPr marL="342900" indent="-342900">
              <a:buClrTx/>
              <a:buFont typeface="Arial" panose="020B0604020202020204" pitchFamily="34" charset="0"/>
              <a:buAutoNum type="arabicPeriod"/>
            </a:pPr>
            <a:r>
              <a:rPr lang="zh-CN" altLang="en-US" sz="2400">
                <a:solidFill>
                  <a:schemeClr val="tx1"/>
                </a:solidFill>
                <a:latin typeface="Times New Roman" panose="02020603050405020304" pitchFamily="18" charset="0"/>
                <a:cs typeface="Times New Roman" panose="02020603050405020304" pitchFamily="18" charset="0"/>
              </a:rPr>
              <a:t>妊娠</a:t>
            </a:r>
            <a:r>
              <a:rPr lang="en-US" altLang="zh-CN" sz="2400">
                <a:solidFill>
                  <a:schemeClr val="tx1"/>
                </a:solidFill>
                <a:latin typeface="Times New Roman" panose="02020603050405020304" pitchFamily="18" charset="0"/>
                <a:cs typeface="Times New Roman" panose="02020603050405020304" pitchFamily="18" charset="0"/>
              </a:rPr>
              <a:t>32</a:t>
            </a:r>
            <a:r>
              <a:rPr lang="zh-CN" altLang="en-US" sz="2400">
                <a:solidFill>
                  <a:schemeClr val="tx1"/>
                </a:solidFill>
                <a:latin typeface="Times New Roman" panose="02020603050405020304" pitchFamily="18" charset="0"/>
                <a:cs typeface="Times New Roman" panose="02020603050405020304" pitchFamily="18" charset="0"/>
              </a:rPr>
              <a:t>－</a:t>
            </a:r>
            <a:r>
              <a:rPr lang="en-US" altLang="zh-CN" sz="2400">
                <a:solidFill>
                  <a:schemeClr val="tx1"/>
                </a:solidFill>
                <a:latin typeface="Times New Roman" panose="02020603050405020304" pitchFamily="18" charset="0"/>
                <a:cs typeface="Times New Roman" panose="02020603050405020304" pitchFamily="18" charset="0"/>
              </a:rPr>
              <a:t>34</a:t>
            </a:r>
            <a:r>
              <a:rPr lang="zh-CN" altLang="en-US" sz="2400">
                <a:solidFill>
                  <a:schemeClr val="tx1"/>
                </a:solidFill>
                <a:latin typeface="Times New Roman" panose="02020603050405020304" pitchFamily="18" charset="0"/>
                <a:cs typeface="Times New Roman" panose="02020603050405020304" pitchFamily="18" charset="0"/>
              </a:rPr>
              <a:t>周：对于重度羊水过多，建议羊水减量；</a:t>
            </a:r>
            <a:endParaRPr lang="en-US" altLang="zh-CN" sz="2400">
              <a:solidFill>
                <a:schemeClr val="tx1"/>
              </a:solidFill>
              <a:latin typeface="Times New Roman" panose="02020603050405020304" pitchFamily="18" charset="0"/>
              <a:cs typeface="Times New Roman" panose="02020603050405020304" pitchFamily="18" charset="0"/>
            </a:endParaRPr>
          </a:p>
          <a:p>
            <a:pPr marL="342900" indent="-342900">
              <a:buClrTx/>
              <a:buFont typeface="Arial" panose="020B0604020202020204" pitchFamily="34" charset="0"/>
              <a:buAutoNum type="arabicPeriod"/>
            </a:pPr>
            <a:endParaRPr lang="zh-CN" altLang="en-US" sz="2400">
              <a:solidFill>
                <a:schemeClr val="tx1"/>
              </a:solidFill>
              <a:latin typeface="Times New Roman" panose="02020603050405020304" pitchFamily="18" charset="0"/>
              <a:cs typeface="Times New Roman" panose="02020603050405020304" pitchFamily="18" charset="0"/>
            </a:endParaRPr>
          </a:p>
          <a:p>
            <a:pPr marL="342900" indent="-342900">
              <a:buClrTx/>
              <a:buFont typeface="Arial" panose="020B0604020202020204" pitchFamily="34" charset="0"/>
              <a:buAutoNum type="arabicPeriod"/>
            </a:pPr>
            <a:r>
              <a:rPr lang="zh-CN" altLang="en-US" sz="2400">
                <a:solidFill>
                  <a:schemeClr val="tx1"/>
                </a:solidFill>
                <a:latin typeface="Times New Roman" panose="02020603050405020304" pitchFamily="18" charset="0"/>
                <a:cs typeface="Times New Roman" panose="02020603050405020304" pitchFamily="18" charset="0"/>
              </a:rPr>
              <a:t>妊娠</a:t>
            </a:r>
            <a:r>
              <a:rPr lang="en-US" altLang="zh-CN" sz="2400">
                <a:solidFill>
                  <a:schemeClr val="tx1"/>
                </a:solidFill>
                <a:latin typeface="Times New Roman" panose="02020603050405020304" pitchFamily="18" charset="0"/>
                <a:cs typeface="Times New Roman" panose="02020603050405020304" pitchFamily="18" charset="0"/>
              </a:rPr>
              <a:t>&gt;34</a:t>
            </a:r>
            <a:r>
              <a:rPr lang="zh-CN" altLang="en-US" sz="2400">
                <a:solidFill>
                  <a:schemeClr val="tx1"/>
                </a:solidFill>
                <a:latin typeface="Times New Roman" panose="02020603050405020304" pitchFamily="18" charset="0"/>
                <a:cs typeface="Times New Roman" panose="02020603050405020304" pitchFamily="18" charset="0"/>
              </a:rPr>
              <a:t>周：对于重度羊水过多，建议羊膜穿刺术评估胎肺成熟度，若确定胎肺成熟，则直接分娩；</a:t>
            </a:r>
          </a:p>
          <a:p>
            <a:pPr marL="342900" indent="-342900">
              <a:buClrTx/>
              <a:buFont typeface="Wingdings" panose="05000000000000000000" pitchFamily="2" charset="2"/>
              <a:buChar char="n"/>
            </a:pPr>
            <a:endParaRPr lang="en-US" altLang="zh-CN">
              <a:latin typeface="Times New Roman" panose="02020603050405020304" pitchFamily="18" charset="0"/>
            </a:endParaRPr>
          </a:p>
        </p:txBody>
      </p:sp>
      <p:grpSp>
        <p:nvGrpSpPr>
          <p:cNvPr id="362520" name="组合 362519"/>
          <p:cNvGrpSpPr/>
          <p:nvPr/>
        </p:nvGrpSpPr>
        <p:grpSpPr>
          <a:xfrm>
            <a:off x="1854518" y="0"/>
            <a:ext cx="3673475" cy="735013"/>
            <a:chOff x="288" y="81"/>
            <a:chExt cx="1957" cy="463"/>
          </a:xfrm>
        </p:grpSpPr>
        <p:sp>
          <p:nvSpPr>
            <p:cNvPr id="362521" name="圆角矩形 36252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33273"/>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1981200" y="838200"/>
            <a:ext cx="8229600" cy="609600"/>
          </a:xfrm>
        </p:spPr>
        <p:txBody>
          <a:bodyPr wrap="square" lIns="91440" tIns="45720" rIns="91440" bIns="45720" numCol="1" anchor="ctr" anchorCtr="0" compatLnSpc="1"/>
          <a:lstStyle/>
          <a:p>
            <a:r>
              <a:rPr lang="zh-CN" altLang="en-US" sz="3200" b="1">
                <a:solidFill>
                  <a:schemeClr val="bg2"/>
                </a:solidFill>
              </a:rPr>
              <a:t>一：羊水过少－定义</a:t>
            </a:r>
          </a:p>
        </p:txBody>
      </p:sp>
      <p:sp>
        <p:nvSpPr>
          <p:cNvPr id="32771" name="内容占位符 2"/>
          <p:cNvSpPr>
            <a:spLocks noGrp="1"/>
          </p:cNvSpPr>
          <p:nvPr>
            <p:ph idx="1"/>
          </p:nvPr>
        </p:nvSpPr>
        <p:spPr>
          <a:xfrm>
            <a:off x="1752600" y="2133600"/>
            <a:ext cx="8686800" cy="2133600"/>
          </a:xfrm>
        </p:spPr>
        <p:txBody>
          <a:bodyPr wrap="square" lIns="91440" tIns="45720" rIns="91440" bIns="45720" numCol="1" anchor="t" anchorCtr="0" compatLnSpc="1"/>
          <a:lstStyle/>
          <a:p>
            <a:r>
              <a:rPr lang="zh-CN" altLang="en-US" sz="2400">
                <a:latin typeface="Times New Roman" panose="02020603050405020304" pitchFamily="18" charset="0"/>
                <a:cs typeface="Times New Roman" panose="02020603050405020304" pitchFamily="18" charset="0"/>
              </a:rPr>
              <a:t>妊娠晚期羊水量少于</a:t>
            </a:r>
            <a:r>
              <a:rPr lang="zh-CN" altLang="zh-CN" sz="2400">
                <a:latin typeface="Times New Roman" panose="02020603050405020304" pitchFamily="18" charset="0"/>
                <a:cs typeface="Times New Roman" panose="02020603050405020304" pitchFamily="18" charset="0"/>
              </a:rPr>
              <a:t>3</a:t>
            </a:r>
            <a:r>
              <a:rPr lang="en-US" altLang="zh-CN" sz="2400">
                <a:latin typeface="Times New Roman" panose="02020603050405020304" pitchFamily="18" charset="0"/>
                <a:cs typeface="Times New Roman" panose="02020603050405020304" pitchFamily="18" charset="0"/>
              </a:rPr>
              <a:t>00ml</a:t>
            </a:r>
            <a:r>
              <a:rPr lang="zh-CN" altLang="en-US" sz="2400">
                <a:latin typeface="Times New Roman" panose="02020603050405020304" pitchFamily="18" charset="0"/>
                <a:cs typeface="Times New Roman" panose="02020603050405020304" pitchFamily="18" charset="0"/>
              </a:rPr>
              <a:t>，称为羊水过少。</a:t>
            </a:r>
            <a:endParaRPr lang="en-US" altLang="zh-CN"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发生率</a:t>
            </a:r>
            <a:r>
              <a:rPr lang="en-US" altLang="zh-CN" sz="2400">
                <a:latin typeface="Times New Roman" panose="02020603050405020304" pitchFamily="18" charset="0"/>
                <a:cs typeface="Times New Roman" panose="02020603050405020304" pitchFamily="18" charset="0"/>
              </a:rPr>
              <a:t>0.4-</a:t>
            </a:r>
            <a:r>
              <a:rPr lang="zh-CN" altLang="zh-CN" sz="2400">
                <a:latin typeface="Times New Roman" panose="02020603050405020304" pitchFamily="18" charset="0"/>
                <a:cs typeface="Times New Roman" panose="02020603050405020304" pitchFamily="18" charset="0"/>
              </a:rPr>
              <a:t>4</a:t>
            </a:r>
            <a:r>
              <a:rPr lang="en-US" altLang="zh-CN" sz="2400">
                <a:latin typeface="Times New Roman" panose="02020603050405020304" pitchFamily="18" charset="0"/>
                <a:cs typeface="Times New Roman" panose="02020603050405020304" pitchFamily="18" charset="0"/>
              </a:rPr>
              <a:t>%</a:t>
            </a:r>
          </a:p>
          <a:p>
            <a:r>
              <a:rPr lang="zh-CN" altLang="en-US" sz="2400">
                <a:latin typeface="Times New Roman" panose="02020603050405020304" pitchFamily="18" charset="0"/>
                <a:cs typeface="Times New Roman" panose="02020603050405020304" pitchFamily="18" charset="0"/>
              </a:rPr>
              <a:t>羊水量少于</a:t>
            </a:r>
            <a:r>
              <a:rPr lang="en-US" altLang="zh-CN" sz="2400">
                <a:latin typeface="Times New Roman" panose="02020603050405020304" pitchFamily="18" charset="0"/>
                <a:cs typeface="Times New Roman" panose="02020603050405020304" pitchFamily="18" charset="0"/>
              </a:rPr>
              <a:t>50ml</a:t>
            </a:r>
            <a:r>
              <a:rPr lang="zh-CN" altLang="en-US" sz="2400">
                <a:latin typeface="Times New Roman" panose="02020603050405020304" pitchFamily="18" charset="0"/>
                <a:cs typeface="Times New Roman" panose="02020603050405020304" pitchFamily="18" charset="0"/>
              </a:rPr>
              <a:t>，围产儿病死率高达</a:t>
            </a:r>
            <a:r>
              <a:rPr lang="en-US" altLang="zh-CN" sz="2400">
                <a:latin typeface="Times New Roman" panose="02020603050405020304" pitchFamily="18" charset="0"/>
                <a:cs typeface="Times New Roman" panose="02020603050405020304" pitchFamily="18" charset="0"/>
              </a:rPr>
              <a:t>88%</a:t>
            </a:r>
            <a:endParaRPr lang="en-US" altLang="zh-CN" sz="2400">
              <a:latin typeface="Times New Roman" panose="02020603050405020304" pitchFamily="18" charset="0"/>
              <a:ea typeface="Times New Roman" panose="02020603050405020304" pitchFamily="18" charset="0"/>
            </a:endParaRPr>
          </a:p>
        </p:txBody>
      </p:sp>
      <p:sp>
        <p:nvSpPr>
          <p:cNvPr id="2" name="文本框 1"/>
          <p:cNvSpPr txBox="1"/>
          <p:nvPr/>
        </p:nvSpPr>
        <p:spPr>
          <a:xfrm>
            <a:off x="1666240" y="1241425"/>
            <a:ext cx="2974975" cy="645160"/>
          </a:xfrm>
          <a:prstGeom prst="rect">
            <a:avLst/>
          </a:prstGeom>
          <a:noFill/>
        </p:spPr>
        <p:txBody>
          <a:bodyPr wrap="square" rtlCol="0">
            <a:spAutoFit/>
          </a:bodyPr>
          <a:lstStyle/>
          <a:p>
            <a:r>
              <a:rPr lang="zh-CN" altLang="en-US" sz="3600"/>
              <a:t>羊水过少</a:t>
            </a:r>
          </a:p>
        </p:txBody>
      </p:sp>
      <p:grpSp>
        <p:nvGrpSpPr>
          <p:cNvPr id="362520" name="组合 362519"/>
          <p:cNvGrpSpPr/>
          <p:nvPr/>
        </p:nvGrpSpPr>
        <p:grpSpPr>
          <a:xfrm>
            <a:off x="1854518" y="0"/>
            <a:ext cx="3673475" cy="735013"/>
            <a:chOff x="288" y="81"/>
            <a:chExt cx="1957" cy="463"/>
          </a:xfrm>
        </p:grpSpPr>
        <p:sp>
          <p:nvSpPr>
            <p:cNvPr id="362521" name="圆角矩形 36252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3182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1981200" y="838200"/>
            <a:ext cx="8229600" cy="609600"/>
          </a:xfrm>
        </p:spPr>
        <p:txBody>
          <a:bodyPr wrap="square" lIns="91440" tIns="45720" rIns="91440" bIns="45720" numCol="1" anchor="ctr" anchorCtr="0" compatLnSpc="1"/>
          <a:lstStyle/>
          <a:p>
            <a:r>
              <a:rPr lang="zh-CN" altLang="en-US" sz="3200" b="1">
                <a:solidFill>
                  <a:schemeClr val="bg2"/>
                </a:solidFill>
              </a:rPr>
              <a:t>二、羊水过少－病因</a:t>
            </a:r>
          </a:p>
        </p:txBody>
      </p:sp>
      <p:sp>
        <p:nvSpPr>
          <p:cNvPr id="32771" name="内容占位符 2"/>
          <p:cNvSpPr>
            <a:spLocks noGrp="1"/>
          </p:cNvSpPr>
          <p:nvPr>
            <p:ph idx="1"/>
          </p:nvPr>
        </p:nvSpPr>
        <p:spPr>
          <a:xfrm>
            <a:off x="1752600" y="2133600"/>
            <a:ext cx="8458200" cy="3276600"/>
          </a:xfrm>
        </p:spPr>
        <p:txBody>
          <a:bodyPr wrap="square" lIns="91440" tIns="45720" rIns="91440" bIns="45720" numCol="1" anchor="t" anchorCtr="0" compatLnSpc="1"/>
          <a:lstStyle/>
          <a:p>
            <a:r>
              <a:rPr lang="zh-CN" altLang="en-US" sz="2400">
                <a:latin typeface="Times New Roman" panose="02020603050405020304" pitchFamily="18" charset="0"/>
                <a:cs typeface="Times New Roman" panose="02020603050405020304" pitchFamily="18" charset="0"/>
              </a:rPr>
              <a:t>胎儿畸形：泌尿系统畸形，染色体异常等；</a:t>
            </a:r>
            <a:endParaRPr lang="en-US" altLang="zh-CN" sz="2400">
              <a:latin typeface="Times New Roman" panose="02020603050405020304" pitchFamily="18" charset="0"/>
              <a:cs typeface="Times New Roman" panose="02020603050405020304" pitchFamily="18" charset="0"/>
              <a:sym typeface="Wingdings" panose="05000000000000000000" pitchFamily="2" charset="2"/>
            </a:endParaRPr>
          </a:p>
          <a:p>
            <a:r>
              <a:rPr lang="zh-CN" altLang="en-US" sz="2400">
                <a:latin typeface="Times New Roman" panose="02020603050405020304" pitchFamily="18" charset="0"/>
                <a:cs typeface="Times New Roman" panose="02020603050405020304" pitchFamily="18" charset="0"/>
                <a:sym typeface="Wingdings" panose="05000000000000000000" pitchFamily="2" charset="2"/>
              </a:rPr>
              <a:t>胎盘功能减退：过期妊娠、胎儿生长受限；</a:t>
            </a:r>
            <a:endParaRPr lang="en-US" altLang="zh-CN" sz="2400">
              <a:latin typeface="Times New Roman" panose="02020603050405020304" pitchFamily="18" charset="0"/>
              <a:cs typeface="Times New Roman" panose="02020603050405020304" pitchFamily="18" charset="0"/>
              <a:sym typeface="Wingdings" panose="05000000000000000000" pitchFamily="2" charset="2"/>
            </a:endParaRPr>
          </a:p>
          <a:p>
            <a:r>
              <a:rPr lang="zh-CN" altLang="en-US" sz="2400">
                <a:latin typeface="Times New Roman" panose="02020603050405020304" pitchFamily="18" charset="0"/>
                <a:cs typeface="Times New Roman" panose="02020603050405020304" pitchFamily="18" charset="0"/>
                <a:sym typeface="Wingdings" panose="05000000000000000000" pitchFamily="2" charset="2"/>
              </a:rPr>
              <a:t>羊膜病变：感染，胎膜破裂；</a:t>
            </a:r>
            <a:endParaRPr lang="en-US" altLang="zh-CN" sz="2400">
              <a:latin typeface="Times New Roman" panose="02020603050405020304" pitchFamily="18" charset="0"/>
              <a:cs typeface="Times New Roman" panose="02020603050405020304" pitchFamily="18" charset="0"/>
              <a:sym typeface="Wingdings" panose="05000000000000000000" pitchFamily="2" charset="2"/>
            </a:endParaRPr>
          </a:p>
          <a:p>
            <a:r>
              <a:rPr lang="zh-CN" altLang="en-US" sz="2400">
                <a:latin typeface="Times New Roman" panose="02020603050405020304" pitchFamily="18" charset="0"/>
                <a:cs typeface="Times New Roman" panose="02020603050405020304" pitchFamily="18" charset="0"/>
                <a:sym typeface="Wingdings" panose="05000000000000000000" pitchFamily="2" charset="2"/>
              </a:rPr>
              <a:t>母体因素：妊娠期高血压疾病，使用前列腺素合酶抑制剂、解热镇痛类的药物；</a:t>
            </a:r>
            <a:endParaRPr lang="zh-CN" altLang="en-US" sz="2400">
              <a:latin typeface="Times New Roman" panose="02020603050405020304" pitchFamily="18" charset="0"/>
              <a:ea typeface="Times New Roman" panose="02020603050405020304" pitchFamily="18" charset="0"/>
              <a:sym typeface="Wingdings" panose="05000000000000000000" pitchFamily="2" charset="2"/>
            </a:endParaRPr>
          </a:p>
        </p:txBody>
      </p:sp>
      <p:grpSp>
        <p:nvGrpSpPr>
          <p:cNvPr id="362520" name="组合 362519"/>
          <p:cNvGrpSpPr/>
          <p:nvPr/>
        </p:nvGrpSpPr>
        <p:grpSpPr>
          <a:xfrm>
            <a:off x="1854518" y="0"/>
            <a:ext cx="3673475" cy="735013"/>
            <a:chOff x="288" y="81"/>
            <a:chExt cx="1957" cy="463"/>
          </a:xfrm>
        </p:grpSpPr>
        <p:sp>
          <p:nvSpPr>
            <p:cNvPr id="362521" name="圆角矩形 36252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40124"/>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1981200" y="838200"/>
            <a:ext cx="8229600" cy="609600"/>
          </a:xfrm>
        </p:spPr>
        <p:txBody>
          <a:bodyPr wrap="square" lIns="91440" tIns="45720" rIns="91440" bIns="45720" numCol="1" anchor="ctr" anchorCtr="0" compatLnSpc="1"/>
          <a:lstStyle/>
          <a:p>
            <a:r>
              <a:rPr lang="zh-CN" altLang="en-US" sz="3200" b="1">
                <a:solidFill>
                  <a:schemeClr val="bg2"/>
                </a:solidFill>
              </a:rPr>
              <a:t>三、羊水过少－临床表现</a:t>
            </a:r>
          </a:p>
        </p:txBody>
      </p:sp>
      <p:sp>
        <p:nvSpPr>
          <p:cNvPr id="32771" name="内容占位符 2"/>
          <p:cNvSpPr>
            <a:spLocks noGrp="1"/>
          </p:cNvSpPr>
          <p:nvPr>
            <p:ph idx="1"/>
          </p:nvPr>
        </p:nvSpPr>
        <p:spPr>
          <a:xfrm>
            <a:off x="1752600" y="1790700"/>
            <a:ext cx="8458200" cy="3276600"/>
          </a:xfrm>
        </p:spPr>
        <p:txBody>
          <a:bodyPr wrap="square" lIns="91440" tIns="45720" rIns="91440" bIns="45720" numCol="1" anchor="t" anchorCtr="0" compatLnSpc="1"/>
          <a:lstStyle/>
          <a:p>
            <a:r>
              <a:rPr lang="zh-CN" altLang="en-US" sz="2400">
                <a:latin typeface="Times New Roman" panose="02020603050405020304" pitchFamily="18" charset="0"/>
                <a:cs typeface="Times New Roman" panose="02020603050405020304" pitchFamily="18" charset="0"/>
              </a:rPr>
              <a:t>临床表现：宫高腹围较同期孕周小，有子宫紧裹胎儿感。子宫敏感，轻微刺激易引发宫缩，孕妇于胎动时感腹痛；</a:t>
            </a:r>
            <a:endParaRPr lang="en-US" altLang="zh-CN" sz="2400">
              <a:latin typeface="Times New Roman" panose="02020603050405020304" pitchFamily="18" charset="0"/>
              <a:cs typeface="Times New Roman" panose="02020603050405020304" pitchFamily="18" charset="0"/>
            </a:endParaRPr>
          </a:p>
          <a:p>
            <a:endParaRPr lang="en-US" altLang="zh-CN" sz="2400">
              <a:latin typeface="Times New Roman" panose="02020603050405020304" pitchFamily="18" charset="0"/>
              <a:ea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2959735" y="3068320"/>
            <a:ext cx="5820410" cy="3573780"/>
          </a:xfrm>
          <a:prstGeom prst="rect">
            <a:avLst/>
          </a:prstGeom>
        </p:spPr>
      </p:pic>
      <p:grpSp>
        <p:nvGrpSpPr>
          <p:cNvPr id="362520" name="组合 362519"/>
          <p:cNvGrpSpPr/>
          <p:nvPr/>
        </p:nvGrpSpPr>
        <p:grpSpPr>
          <a:xfrm>
            <a:off x="1854518" y="0"/>
            <a:ext cx="3673475" cy="735013"/>
            <a:chOff x="288" y="81"/>
            <a:chExt cx="1957" cy="463"/>
          </a:xfrm>
        </p:grpSpPr>
        <p:sp>
          <p:nvSpPr>
            <p:cNvPr id="362521" name="圆角矩形 362520">
              <a:hlinkClick r:id="rId3"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38925"/>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1981200" y="533400"/>
            <a:ext cx="8229600" cy="609600"/>
          </a:xfrm>
        </p:spPr>
        <p:txBody>
          <a:bodyPr wrap="square" lIns="91440" tIns="45720" rIns="91440" bIns="45720" numCol="1" anchor="ctr" anchorCtr="0" compatLnSpc="1"/>
          <a:lstStyle/>
          <a:p>
            <a:r>
              <a:rPr lang="zh-CN" altLang="en-US" sz="3200" b="1">
                <a:solidFill>
                  <a:schemeClr val="bg2"/>
                </a:solidFill>
              </a:rPr>
              <a:t>四、羊水过少－辅助检查</a:t>
            </a:r>
          </a:p>
        </p:txBody>
      </p:sp>
      <p:sp>
        <p:nvSpPr>
          <p:cNvPr id="32771" name="内容占位符 2"/>
          <p:cNvSpPr>
            <a:spLocks noGrp="1"/>
          </p:cNvSpPr>
          <p:nvPr>
            <p:ph idx="1"/>
          </p:nvPr>
        </p:nvSpPr>
        <p:spPr>
          <a:xfrm>
            <a:off x="1752600" y="1447800"/>
            <a:ext cx="8534400" cy="3886200"/>
          </a:xfrm>
        </p:spPr>
        <p:txBody>
          <a:bodyPr wrap="square" lIns="91440" tIns="45720" rIns="91440" bIns="45720" numCol="1" anchor="t" anchorCtr="0" compatLnSpc="1"/>
          <a:lstStyle/>
          <a:p>
            <a:r>
              <a:rPr lang="en-US" altLang="zh-CN" sz="2400">
                <a:latin typeface="Times New Roman" panose="02020603050405020304" pitchFamily="18" charset="0"/>
                <a:cs typeface="Times New Roman" panose="02020603050405020304" pitchFamily="18" charset="0"/>
              </a:rPr>
              <a:t>B</a:t>
            </a:r>
            <a:r>
              <a:rPr lang="zh-CN" altLang="en-US" sz="2400">
                <a:latin typeface="Times New Roman" panose="02020603050405020304" pitchFamily="18" charset="0"/>
                <a:cs typeface="Times New Roman" panose="02020603050405020304" pitchFamily="18" charset="0"/>
              </a:rPr>
              <a:t>超：</a:t>
            </a:r>
            <a:r>
              <a:rPr lang="en-US" altLang="zh-CN" sz="2400">
                <a:latin typeface="Times New Roman" panose="02020603050405020304" pitchFamily="18" charset="0"/>
                <a:cs typeface="Times New Roman" panose="02020603050405020304" pitchFamily="18" charset="0"/>
              </a:rPr>
              <a:t>AFV≤2cm</a:t>
            </a:r>
            <a:r>
              <a:rPr lang="zh-CN" altLang="en-US" sz="2400">
                <a:latin typeface="Times New Roman" panose="02020603050405020304" pitchFamily="18" charset="0"/>
                <a:cs typeface="Times New Roman" panose="02020603050405020304" pitchFamily="18" charset="0"/>
              </a:rPr>
              <a:t>为羊水过少，</a:t>
            </a:r>
            <a:r>
              <a:rPr lang="en-US" altLang="zh-CN" sz="2400">
                <a:latin typeface="Times New Roman" panose="02020603050405020304" pitchFamily="18" charset="0"/>
                <a:cs typeface="Times New Roman" panose="02020603050405020304" pitchFamily="18" charset="0"/>
              </a:rPr>
              <a:t>AFV≤1cm</a:t>
            </a:r>
            <a:r>
              <a:rPr lang="zh-CN" altLang="en-US" sz="2400">
                <a:latin typeface="Times New Roman" panose="02020603050405020304" pitchFamily="18" charset="0"/>
                <a:cs typeface="Times New Roman" panose="02020603050405020304" pitchFamily="18" charset="0"/>
              </a:rPr>
              <a:t>为严重羊水过少；</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t>
            </a:r>
            <a:r>
              <a:rPr lang="en-US" altLang="zh-CN" sz="2400">
                <a:latin typeface="Times New Roman" panose="02020603050405020304" pitchFamily="18" charset="0"/>
                <a:cs typeface="Times New Roman" panose="02020603050405020304" pitchFamily="18" charset="0"/>
              </a:rPr>
              <a:t>AFI≤5cm</a:t>
            </a:r>
            <a:r>
              <a:rPr lang="zh-CN" altLang="en-US" sz="2400">
                <a:latin typeface="Times New Roman" panose="02020603050405020304" pitchFamily="18" charset="0"/>
                <a:cs typeface="Times New Roman" panose="02020603050405020304" pitchFamily="18" charset="0"/>
              </a:rPr>
              <a:t>为羊水过少，</a:t>
            </a:r>
            <a:r>
              <a:rPr lang="en-US" altLang="zh-CN" sz="2400">
                <a:latin typeface="Times New Roman" panose="02020603050405020304" pitchFamily="18" charset="0"/>
                <a:cs typeface="Times New Roman" panose="02020603050405020304" pitchFamily="18" charset="0"/>
              </a:rPr>
              <a:t>AFI≤8cm</a:t>
            </a:r>
            <a:r>
              <a:rPr lang="zh-CN" altLang="en-US" sz="2400">
                <a:latin typeface="Times New Roman" panose="02020603050405020304" pitchFamily="18" charset="0"/>
                <a:cs typeface="Times New Roman" panose="02020603050405020304" pitchFamily="18" charset="0"/>
              </a:rPr>
              <a:t>为羊水偏少；</a:t>
            </a:r>
            <a:endParaRPr lang="en-US" altLang="zh-CN"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羊水量直接测量；</a:t>
            </a:r>
            <a:endParaRPr lang="en-US" altLang="zh-CN"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电子胎儿监护：</a:t>
            </a:r>
            <a:r>
              <a:rPr lang="en-US" altLang="zh-CN" sz="2400">
                <a:latin typeface="Times New Roman" panose="02020603050405020304" pitchFamily="18" charset="0"/>
                <a:cs typeface="Times New Roman" panose="02020603050405020304" pitchFamily="18" charset="0"/>
              </a:rPr>
              <a:t>NST</a:t>
            </a:r>
            <a:r>
              <a:rPr lang="zh-CN" altLang="en-US" sz="2400">
                <a:latin typeface="Times New Roman" panose="02020603050405020304" pitchFamily="18" charset="0"/>
                <a:cs typeface="Times New Roman" panose="02020603050405020304" pitchFamily="18" charset="0"/>
              </a:rPr>
              <a:t>：无反应型；</a:t>
            </a:r>
            <a:r>
              <a:rPr lang="en-US" altLang="zh-CN" sz="2400">
                <a:latin typeface="Times New Roman" panose="02020603050405020304" pitchFamily="18" charset="0"/>
                <a:cs typeface="Times New Roman" panose="02020603050405020304" pitchFamily="18" charset="0"/>
              </a:rPr>
              <a:t>CST</a:t>
            </a:r>
            <a:r>
              <a:rPr lang="zh-CN" altLang="en-US" sz="2400">
                <a:latin typeface="Times New Roman" panose="02020603050405020304" pitchFamily="18" charset="0"/>
                <a:cs typeface="Times New Roman" panose="02020603050405020304" pitchFamily="18" charset="0"/>
              </a:rPr>
              <a:t>：变异减速和晚期减速；</a:t>
            </a:r>
            <a:endParaRPr lang="en-US" altLang="zh-CN"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胎儿染色体检查；</a:t>
            </a:r>
            <a:endParaRPr lang="en-US" altLang="zh-CN" sz="2400">
              <a:latin typeface="Times New Roman" panose="02020603050405020304" pitchFamily="18" charset="0"/>
              <a:ea typeface="Times New Roman" panose="02020603050405020304" pitchFamily="18" charset="0"/>
            </a:endParaRPr>
          </a:p>
        </p:txBody>
      </p:sp>
      <p:pic>
        <p:nvPicPr>
          <p:cNvPr id="33795" name="图片 1" descr="羊水过少.jpeg"/>
          <p:cNvPicPr>
            <a:picLocks noChangeAspect="1"/>
          </p:cNvPicPr>
          <p:nvPr/>
        </p:nvPicPr>
        <p:blipFill>
          <a:blip r:embed="rId2"/>
          <a:stretch>
            <a:fillRect/>
          </a:stretch>
        </p:blipFill>
        <p:spPr>
          <a:xfrm>
            <a:off x="6553200" y="4191000"/>
            <a:ext cx="3416300" cy="2374900"/>
          </a:xfrm>
          <a:prstGeom prst="rect">
            <a:avLst/>
          </a:prstGeom>
          <a:noFill/>
          <a:ln w="9525">
            <a:noFill/>
          </a:ln>
        </p:spPr>
      </p:pic>
      <p:grpSp>
        <p:nvGrpSpPr>
          <p:cNvPr id="362520" name="组合 362519"/>
          <p:cNvGrpSpPr/>
          <p:nvPr/>
        </p:nvGrpSpPr>
        <p:grpSpPr>
          <a:xfrm>
            <a:off x="1854518" y="0"/>
            <a:ext cx="3673475" cy="735013"/>
            <a:chOff x="288" y="81"/>
            <a:chExt cx="1957" cy="463"/>
          </a:xfrm>
        </p:grpSpPr>
        <p:sp>
          <p:nvSpPr>
            <p:cNvPr id="362521" name="圆角矩形 362520">
              <a:hlinkClick r:id="rId3"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42387"/>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19338" y="908050"/>
            <a:ext cx="8362950" cy="5957888"/>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329738" name="矩形 329737"/>
          <p:cNvSpPr/>
          <p:nvPr/>
        </p:nvSpPr>
        <p:spPr>
          <a:xfrm>
            <a:off x="2782888" y="1546225"/>
            <a:ext cx="7596187" cy="41148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50000"/>
              </a:lnSpc>
              <a:buNone/>
            </a:pPr>
            <a:r>
              <a:rPr lang="en-US" altLang="zh-CN" sz="2400">
                <a:solidFill>
                  <a:schemeClr val="tx1"/>
                </a:solidFill>
                <a:latin typeface="楷体_GB2312" pitchFamily="49" charset="-122"/>
                <a:ea typeface="楷体_GB2312" pitchFamily="49" charset="-122"/>
              </a:rPr>
              <a:t>2</a:t>
            </a:r>
            <a:r>
              <a:rPr lang="zh-CN" altLang="en-US" sz="2400" dirty="0">
                <a:solidFill>
                  <a:schemeClr val="tx1"/>
                </a:solidFill>
                <a:latin typeface="楷体_GB2312" pitchFamily="49" charset="-122"/>
                <a:ea typeface="楷体_GB2312" pitchFamily="49" charset="-122"/>
              </a:rPr>
              <a:t>．羊膜腔压力增高  </a:t>
            </a:r>
          </a:p>
          <a:p>
            <a:pPr lvl="0">
              <a:lnSpc>
                <a:spcPct val="130000"/>
              </a:lnSpc>
              <a:buNone/>
            </a:pPr>
            <a:r>
              <a:rPr lang="zh-CN" altLang="en-US" sz="2000" dirty="0">
                <a:solidFill>
                  <a:schemeClr val="tx1"/>
                </a:solidFill>
                <a:latin typeface="楷体_GB2312" pitchFamily="49" charset="-122"/>
                <a:ea typeface="楷体_GB2312" pitchFamily="49" charset="-122"/>
              </a:rPr>
              <a:t>    双胎妊娠、羊水过多等使羊膜腔内压力增高，加上胎膜局 </a:t>
            </a:r>
          </a:p>
          <a:p>
            <a:pPr lvl="0">
              <a:lnSpc>
                <a:spcPct val="130000"/>
              </a:lnSpc>
              <a:buNone/>
            </a:pPr>
            <a:r>
              <a:rPr lang="zh-CN" altLang="en-US" sz="2000" dirty="0">
                <a:solidFill>
                  <a:schemeClr val="tx1"/>
                </a:solidFill>
                <a:latin typeface="楷体_GB2312" pitchFamily="49" charset="-122"/>
                <a:ea typeface="楷体_GB2312" pitchFamily="49" charset="-122"/>
              </a:rPr>
              <a:t>    部缺陷，如弹性降低、胶原减少，增加的压力作用于薄弱 </a:t>
            </a:r>
          </a:p>
          <a:p>
            <a:pPr lvl="0">
              <a:lnSpc>
                <a:spcPct val="130000"/>
              </a:lnSpc>
              <a:buNone/>
            </a:pPr>
            <a:r>
              <a:rPr lang="zh-CN" altLang="en-US" sz="2000" dirty="0">
                <a:solidFill>
                  <a:schemeClr val="tx1"/>
                </a:solidFill>
                <a:latin typeface="楷体_GB2312" pitchFamily="49" charset="-122"/>
                <a:ea typeface="楷体_GB2312" pitchFamily="49" charset="-122"/>
              </a:rPr>
              <a:t>    的胎膜处，引起胎膜早破。</a:t>
            </a:r>
          </a:p>
          <a:p>
            <a:pPr lvl="0">
              <a:lnSpc>
                <a:spcPct val="150000"/>
              </a:lnSpc>
              <a:buNone/>
            </a:pPr>
            <a:r>
              <a:rPr lang="en-US" altLang="zh-CN" sz="2400">
                <a:solidFill>
                  <a:schemeClr val="tx1"/>
                </a:solidFill>
                <a:latin typeface="楷体_GB2312" pitchFamily="49" charset="-122"/>
                <a:ea typeface="楷体_GB2312" pitchFamily="49" charset="-122"/>
              </a:rPr>
              <a:t>3</a:t>
            </a:r>
            <a:r>
              <a:rPr lang="zh-CN" altLang="en-US" sz="2400" dirty="0">
                <a:solidFill>
                  <a:schemeClr val="tx1"/>
                </a:solidFill>
                <a:latin typeface="楷体_GB2312" pitchFamily="49" charset="-122"/>
                <a:ea typeface="楷体_GB2312" pitchFamily="49" charset="-122"/>
              </a:rPr>
              <a:t>．胎膜受力不均  </a:t>
            </a:r>
          </a:p>
          <a:p>
            <a:pPr lvl="0">
              <a:lnSpc>
                <a:spcPct val="130000"/>
              </a:lnSpc>
              <a:buNone/>
            </a:pPr>
            <a:r>
              <a:rPr lang="zh-CN" altLang="en-US" sz="2000" dirty="0">
                <a:solidFill>
                  <a:schemeClr val="tx1"/>
                </a:solidFill>
                <a:latin typeface="楷体_GB2312" pitchFamily="49" charset="-122"/>
                <a:ea typeface="楷体_GB2312" pitchFamily="49" charset="-122"/>
              </a:rPr>
              <a:t>    胎位异常、头盆不称等可使胎儿先露部不能与骨盆入</a:t>
            </a:r>
          </a:p>
          <a:p>
            <a:pPr lvl="0">
              <a:lnSpc>
                <a:spcPct val="130000"/>
              </a:lnSpc>
              <a:buNone/>
            </a:pPr>
            <a:r>
              <a:rPr lang="zh-CN" altLang="en-US" sz="2000" dirty="0">
                <a:solidFill>
                  <a:schemeClr val="tx1"/>
                </a:solidFill>
                <a:latin typeface="楷体_GB2312" pitchFamily="49" charset="-122"/>
                <a:ea typeface="楷体_GB2312" pitchFamily="49" charset="-122"/>
              </a:rPr>
              <a:t>    口衔接，盆腔空虚致使前羊水囊所受压力不均，引起胎膜 </a:t>
            </a:r>
          </a:p>
          <a:p>
            <a:pPr lvl="0">
              <a:lnSpc>
                <a:spcPct val="130000"/>
              </a:lnSpc>
              <a:buNone/>
            </a:pPr>
            <a:r>
              <a:rPr lang="zh-CN" altLang="en-US" sz="2000" dirty="0">
                <a:solidFill>
                  <a:schemeClr val="tx1"/>
                </a:solidFill>
                <a:latin typeface="楷体_GB2312" pitchFamily="49" charset="-122"/>
                <a:ea typeface="楷体_GB2312" pitchFamily="49" charset="-122"/>
              </a:rPr>
              <a:t>    早破。</a:t>
            </a:r>
          </a:p>
          <a:p>
            <a:pPr lvl="0">
              <a:lnSpc>
                <a:spcPct val="130000"/>
              </a:lnSpc>
              <a:buNone/>
            </a:pPr>
            <a:endParaRPr lang="zh-CN" altLang="en-US" sz="2000" dirty="0">
              <a:solidFill>
                <a:schemeClr val="tx1"/>
              </a:solidFill>
              <a:latin typeface="楷体_GB2312" pitchFamily="49" charset="-122"/>
              <a:ea typeface="楷体_GB2312" pitchFamily="49" charset="-122"/>
            </a:endParaRPr>
          </a:p>
        </p:txBody>
      </p:sp>
      <p:grpSp>
        <p:nvGrpSpPr>
          <p:cNvPr id="329746" name="组合 329745"/>
          <p:cNvGrpSpPr/>
          <p:nvPr/>
        </p:nvGrpSpPr>
        <p:grpSpPr>
          <a:xfrm>
            <a:off x="2566988" y="0"/>
            <a:ext cx="3673475" cy="735013"/>
            <a:chOff x="288" y="81"/>
            <a:chExt cx="1957" cy="463"/>
          </a:xfrm>
        </p:grpSpPr>
        <p:sp>
          <p:nvSpPr>
            <p:cNvPr id="329747" name="圆角矩形 329746">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29748" name="圆角矩形 329747"/>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29749" name="任意多边形 329748"/>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29750" name="文本框 329749"/>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32975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2975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2977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2977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29773"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29774"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329775" name="流程图: 终止 34">
            <a:hlinkClick r:id="" action="ppaction://noaction"/>
          </p:cNvPr>
          <p:cNvSpPr/>
          <p:nvPr/>
        </p:nvSpPr>
        <p:spPr>
          <a:xfrm>
            <a:off x="1703388" y="2133600"/>
            <a:ext cx="792162" cy="642938"/>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329776"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329777"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329778" name="组合 329777"/>
          <p:cNvGrpSpPr/>
          <p:nvPr/>
        </p:nvGrpSpPr>
        <p:grpSpPr>
          <a:xfrm>
            <a:off x="1703388" y="2852738"/>
            <a:ext cx="863600" cy="706438"/>
            <a:chOff x="113" y="2024"/>
            <a:chExt cx="544" cy="445"/>
          </a:xfrm>
        </p:grpSpPr>
        <p:sp>
          <p:nvSpPr>
            <p:cNvPr id="329779"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329780" name="文本框 329779">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329781"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Tree>
  </p:cSld>
  <p:clrMapOvr>
    <a:masterClrMapping/>
  </p:clrMapOvr>
  <p:transition advTm="8592"/>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1981200" y="533400"/>
            <a:ext cx="8229600" cy="609600"/>
          </a:xfrm>
        </p:spPr>
        <p:txBody>
          <a:bodyPr wrap="square" lIns="91440" tIns="45720" rIns="91440" bIns="45720" numCol="1" anchor="ctr" anchorCtr="0" compatLnSpc="1"/>
          <a:lstStyle/>
          <a:p>
            <a:r>
              <a:rPr lang="zh-CN" altLang="en-US" sz="3200" b="1">
                <a:solidFill>
                  <a:schemeClr val="bg2"/>
                </a:solidFill>
              </a:rPr>
              <a:t>四、羊水过少－处理</a:t>
            </a:r>
          </a:p>
        </p:txBody>
      </p:sp>
      <p:sp>
        <p:nvSpPr>
          <p:cNvPr id="35842" name="文本框 1"/>
          <p:cNvSpPr txBox="1"/>
          <p:nvPr/>
        </p:nvSpPr>
        <p:spPr>
          <a:xfrm>
            <a:off x="1828800" y="1219200"/>
            <a:ext cx="8458200" cy="2953385"/>
          </a:xfrm>
          <a:prstGeom prst="rect">
            <a:avLst/>
          </a:prstGeom>
          <a:noFill/>
          <a:ln w="9525">
            <a:noFill/>
          </a:ln>
        </p:spPr>
        <p:txBody>
          <a:bodyPr>
            <a:spAutoFit/>
          </a:bodyPr>
          <a:lstStyle/>
          <a:p>
            <a:pPr marL="285750" indent="-285750">
              <a:buClrTx/>
              <a:buFont typeface="Wingdings" panose="05000000000000000000" pitchFamily="2" charset="2"/>
              <a:buChar char="n"/>
            </a:pPr>
            <a:r>
              <a:rPr lang="zh-CN" altLang="en-US" sz="2400" dirty="0">
                <a:solidFill>
                  <a:schemeClr val="tx1"/>
                </a:solidFill>
                <a:latin typeface="Times New Roman" panose="02020603050405020304" pitchFamily="18" charset="0"/>
                <a:cs typeface="Times New Roman" panose="02020603050405020304" pitchFamily="18" charset="0"/>
              </a:rPr>
              <a:t>羊水过少合并胎儿畸形：经羊膜腔穿刺注入依沙吖啶引产</a:t>
            </a:r>
          </a:p>
          <a:p>
            <a:pPr marL="285750" indent="-285750">
              <a:buClrTx/>
              <a:buFont typeface="Wingdings" panose="05000000000000000000" pitchFamily="2" charset="2"/>
              <a:buChar char="n"/>
            </a:pPr>
            <a:endParaRPr lang="en-US" altLang="zh-CN" sz="2400" dirty="0">
              <a:solidFill>
                <a:schemeClr val="tx1"/>
              </a:solidFill>
              <a:latin typeface="Times New Roman" panose="02020603050405020304" pitchFamily="18" charset="0"/>
              <a:cs typeface="Times New Roman" panose="02020603050405020304" pitchFamily="18" charset="0"/>
            </a:endParaRPr>
          </a:p>
          <a:p>
            <a:pPr marL="285750" indent="-285750">
              <a:buClrTx/>
              <a:buFont typeface="Wingdings" panose="05000000000000000000" pitchFamily="2" charset="2"/>
              <a:buChar char="n"/>
            </a:pPr>
            <a:r>
              <a:rPr lang="zh-CN" altLang="en-US" sz="2400" dirty="0">
                <a:solidFill>
                  <a:schemeClr val="tx1"/>
                </a:solidFill>
                <a:latin typeface="Times New Roman" panose="02020603050405020304" pitchFamily="18" charset="0"/>
                <a:cs typeface="Times New Roman" panose="02020603050405020304" pitchFamily="18" charset="0"/>
              </a:rPr>
              <a:t>羊水过少合并正常胎儿：</a:t>
            </a:r>
          </a:p>
          <a:p>
            <a:pPr marL="285750" indent="-285750">
              <a:buClrTx/>
              <a:buFont typeface="Wingdings" panose="05000000000000000000" pitchFamily="2" charset="2"/>
              <a:buChar char="n"/>
            </a:pPr>
            <a:r>
              <a:rPr lang="zh-CN" altLang="en-US" sz="2400" dirty="0">
                <a:solidFill>
                  <a:schemeClr val="tx1"/>
                </a:solidFill>
                <a:latin typeface="Times New Roman" panose="02020603050405020304" pitchFamily="18" charset="0"/>
                <a:cs typeface="Times New Roman" panose="02020603050405020304" pitchFamily="18" charset="0"/>
              </a:rPr>
              <a:t>目前尚无长期有效的疗法。对于特发性羊水过少，静脉输注等渗溶液，口服补水或羊膜腔灌注术的母体治疗可带来短期改善。</a:t>
            </a:r>
            <a:endParaRPr lang="en-US" altLang="zh-CN" sz="2400" dirty="0">
              <a:solidFill>
                <a:schemeClr val="tx1"/>
              </a:solidFill>
              <a:latin typeface="Times New Roman" panose="02020603050405020304" pitchFamily="18" charset="0"/>
              <a:cs typeface="Times New Roman" panose="02020603050405020304" pitchFamily="18" charset="0"/>
            </a:endParaRPr>
          </a:p>
          <a:p>
            <a:pPr marL="285750" indent="-285750">
              <a:buClrTx/>
              <a:buFont typeface="Wingdings" panose="05000000000000000000" pitchFamily="2" charset="2"/>
              <a:buChar char="n"/>
            </a:pPr>
            <a:endParaRPr lang="zh-CN" altLang="en-US" sz="2400" dirty="0">
              <a:solidFill>
                <a:schemeClr val="tx1"/>
              </a:solidFill>
              <a:latin typeface="Times New Roman" panose="02020603050405020304" pitchFamily="18" charset="0"/>
              <a:cs typeface="Times New Roman" panose="02020603050405020304" pitchFamily="18" charset="0"/>
            </a:endParaRPr>
          </a:p>
          <a:p>
            <a:pPr marL="285750" indent="-285750">
              <a:buClrTx/>
              <a:buFont typeface="Wingdings" panose="05000000000000000000" pitchFamily="2" charset="2"/>
              <a:buChar char="n"/>
            </a:pPr>
            <a:endParaRPr lang="en-US" altLang="zh-CN" dirty="0">
              <a:latin typeface="Times New Roman" panose="02020603050405020304" pitchFamily="18" charset="0"/>
            </a:endParaRPr>
          </a:p>
        </p:txBody>
      </p:sp>
      <p:grpSp>
        <p:nvGrpSpPr>
          <p:cNvPr id="362520" name="组合 362519"/>
          <p:cNvGrpSpPr/>
          <p:nvPr/>
        </p:nvGrpSpPr>
        <p:grpSpPr>
          <a:xfrm>
            <a:off x="1854518" y="0"/>
            <a:ext cx="3673475" cy="735013"/>
            <a:chOff x="288" y="81"/>
            <a:chExt cx="1957" cy="463"/>
          </a:xfrm>
        </p:grpSpPr>
        <p:sp>
          <p:nvSpPr>
            <p:cNvPr id="362521" name="圆角矩形 36252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2657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03805" y="1167130"/>
            <a:ext cx="7390130" cy="2676525"/>
          </a:xfrm>
          <a:prstGeom prst="rect">
            <a:avLst/>
          </a:prstGeom>
          <a:noFill/>
        </p:spPr>
        <p:txBody>
          <a:bodyPr wrap="square" rtlCol="0" anchor="t">
            <a:spAutoFit/>
          </a:bodyPr>
          <a:lstStyle/>
          <a:p>
            <a:pPr marL="285750" indent="-285750">
              <a:buClrTx/>
              <a:buFont typeface="Wingdings" panose="05000000000000000000" pitchFamily="2" charset="2"/>
              <a:buChar char="n"/>
            </a:pPr>
            <a:r>
              <a:rPr lang="zh-CN" altLang="en-US" sz="2400" dirty="0">
                <a:solidFill>
                  <a:schemeClr val="tx1"/>
                </a:solidFill>
                <a:cs typeface="Times New Roman" panose="02020603050405020304" pitchFamily="18" charset="0"/>
                <a:sym typeface="+mn-ea"/>
              </a:rPr>
              <a:t>早期妊娠羊水过少：预示不良的表现，系列超声追踪随访；</a:t>
            </a:r>
            <a:endParaRPr lang="en-US" altLang="zh-CN" sz="2400" dirty="0">
              <a:solidFill>
                <a:schemeClr val="tx1"/>
              </a:solidFill>
              <a:latin typeface="Times New Roman" panose="02020603050405020304" pitchFamily="18" charset="0"/>
              <a:cs typeface="Times New Roman" panose="02020603050405020304" pitchFamily="18" charset="0"/>
            </a:endParaRPr>
          </a:p>
          <a:p>
            <a:pPr marL="285750" indent="-285750">
              <a:buClrTx/>
              <a:buFont typeface="Wingdings" panose="05000000000000000000" pitchFamily="2" charset="2"/>
              <a:buChar char="n"/>
            </a:pPr>
            <a:r>
              <a:rPr lang="zh-CN" altLang="en-US" sz="2400" dirty="0">
                <a:solidFill>
                  <a:schemeClr val="tx1"/>
                </a:solidFill>
                <a:cs typeface="Times New Roman" panose="02020603050405020304" pitchFamily="18" charset="0"/>
                <a:sym typeface="+mn-ea"/>
              </a:rPr>
              <a:t>中期妊娠羊水过少：轻度特发性羊水过少预后相对良好；严重羊水过少可引起胎儿解剖学和功能上的异常，常导致胎儿或新生儿死亡。</a:t>
            </a:r>
            <a:endParaRPr lang="en-US" altLang="zh-CN" sz="2400" dirty="0">
              <a:solidFill>
                <a:schemeClr val="tx1"/>
              </a:solidFill>
              <a:latin typeface="Times New Roman" panose="02020603050405020304" pitchFamily="18" charset="0"/>
              <a:cs typeface="Times New Roman" panose="02020603050405020304" pitchFamily="18" charset="0"/>
            </a:endParaRPr>
          </a:p>
          <a:p>
            <a:pPr marL="285750" indent="-285750">
              <a:buClrTx/>
              <a:buFont typeface="Wingdings" panose="05000000000000000000" pitchFamily="2" charset="2"/>
              <a:buChar char="n"/>
            </a:pPr>
            <a:r>
              <a:rPr lang="zh-CN" altLang="en-US" sz="2400" dirty="0">
                <a:solidFill>
                  <a:schemeClr val="tx1"/>
                </a:solidFill>
                <a:cs typeface="Times New Roman" panose="02020603050405020304" pitchFamily="18" charset="0"/>
                <a:sym typeface="+mn-ea"/>
              </a:rPr>
              <a:t>晚期妊娠羊水过少：每周进行</a:t>
            </a:r>
            <a:r>
              <a:rPr lang="en-US" altLang="zh-CN" sz="2400" dirty="0">
                <a:solidFill>
                  <a:schemeClr val="tx1"/>
                </a:solidFill>
                <a:cs typeface="Times New Roman" panose="02020603050405020304" pitchFamily="18" charset="0"/>
                <a:sym typeface="+mn-ea"/>
              </a:rPr>
              <a:t>1-2</a:t>
            </a:r>
            <a:r>
              <a:rPr lang="zh-CN" altLang="en-US" sz="2400" dirty="0">
                <a:solidFill>
                  <a:schemeClr val="tx1"/>
                </a:solidFill>
                <a:cs typeface="Times New Roman" panose="02020603050405020304" pitchFamily="18" charset="0"/>
                <a:sym typeface="+mn-ea"/>
              </a:rPr>
              <a:t>次</a:t>
            </a:r>
            <a:r>
              <a:rPr lang="en-US" altLang="zh-CN" sz="2400" dirty="0">
                <a:solidFill>
                  <a:schemeClr val="tx1"/>
                </a:solidFill>
                <a:cs typeface="Times New Roman" panose="02020603050405020304" pitchFamily="18" charset="0"/>
                <a:sym typeface="+mn-ea"/>
              </a:rPr>
              <a:t>NST</a:t>
            </a:r>
            <a:r>
              <a:rPr lang="zh-CN" altLang="en-US" sz="2400" dirty="0">
                <a:solidFill>
                  <a:schemeClr val="tx1"/>
                </a:solidFill>
                <a:cs typeface="Times New Roman" panose="02020603050405020304" pitchFamily="18" charset="0"/>
                <a:sym typeface="+mn-ea"/>
              </a:rPr>
              <a:t>及</a:t>
            </a:r>
            <a:r>
              <a:rPr lang="en-US" altLang="zh-CN" sz="2400" dirty="0">
                <a:solidFill>
                  <a:schemeClr val="tx1"/>
                </a:solidFill>
                <a:cs typeface="Times New Roman" panose="02020603050405020304" pitchFamily="18" charset="0"/>
                <a:sym typeface="+mn-ea"/>
              </a:rPr>
              <a:t>AFI</a:t>
            </a:r>
            <a:r>
              <a:rPr lang="zh-CN" altLang="en-US" sz="2400" dirty="0">
                <a:solidFill>
                  <a:schemeClr val="tx1"/>
                </a:solidFill>
                <a:cs typeface="Times New Roman" panose="02020603050405020304" pitchFamily="18" charset="0"/>
                <a:sym typeface="+mn-ea"/>
              </a:rPr>
              <a:t>，</a:t>
            </a:r>
            <a:r>
              <a:rPr lang="en-US" altLang="zh-CN" sz="2400" dirty="0">
                <a:solidFill>
                  <a:schemeClr val="tx1"/>
                </a:solidFill>
                <a:cs typeface="Times New Roman" panose="02020603050405020304" pitchFamily="18" charset="0"/>
                <a:sym typeface="+mn-ea"/>
              </a:rPr>
              <a:t>BPS</a:t>
            </a:r>
            <a:r>
              <a:rPr lang="zh-CN" altLang="en-US" sz="2400" dirty="0">
                <a:solidFill>
                  <a:schemeClr val="tx1"/>
                </a:solidFill>
                <a:cs typeface="Times New Roman" panose="02020603050405020304" pitchFamily="18" charset="0"/>
                <a:sym typeface="+mn-ea"/>
              </a:rPr>
              <a:t>；对于特发性羊水过少，建议在妊娠</a:t>
            </a:r>
            <a:r>
              <a:rPr lang="en-US" altLang="zh-CN" sz="2400" dirty="0">
                <a:solidFill>
                  <a:schemeClr val="tx1"/>
                </a:solidFill>
                <a:cs typeface="Times New Roman" panose="02020603050405020304" pitchFamily="18" charset="0"/>
                <a:sym typeface="+mn-ea"/>
              </a:rPr>
              <a:t>37-38</a:t>
            </a:r>
            <a:r>
              <a:rPr lang="zh-CN" altLang="en-US" sz="2400" dirty="0">
                <a:solidFill>
                  <a:schemeClr val="tx1"/>
                </a:solidFill>
                <a:cs typeface="Times New Roman" panose="02020603050405020304" pitchFamily="18" charset="0"/>
                <a:sym typeface="+mn-ea"/>
              </a:rPr>
              <a:t>整周。</a:t>
            </a:r>
            <a:endParaRPr lang="zh-CN" altLang="en-US" sz="2400"/>
          </a:p>
        </p:txBody>
      </p:sp>
      <p:grpSp>
        <p:nvGrpSpPr>
          <p:cNvPr id="362520" name="组合 362519"/>
          <p:cNvGrpSpPr/>
          <p:nvPr/>
        </p:nvGrpSpPr>
        <p:grpSpPr>
          <a:xfrm>
            <a:off x="1854518" y="0"/>
            <a:ext cx="3673475" cy="735013"/>
            <a:chOff x="288" y="81"/>
            <a:chExt cx="1957" cy="463"/>
          </a:xfrm>
        </p:grpSpPr>
        <p:sp>
          <p:nvSpPr>
            <p:cNvPr id="362521" name="圆角矩形 36252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4134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a:xfrm>
            <a:off x="1981200" y="838200"/>
            <a:ext cx="8229600" cy="609600"/>
          </a:xfrm>
        </p:spPr>
        <p:txBody>
          <a:bodyPr wrap="square" lIns="91440" tIns="45720" rIns="91440" bIns="45720" numCol="1" anchor="ctr" anchorCtr="0" compatLnSpc="1"/>
          <a:lstStyle/>
          <a:p>
            <a:r>
              <a:rPr lang="zh-CN" altLang="en-US" sz="3200" b="1">
                <a:solidFill>
                  <a:schemeClr val="bg2"/>
                </a:solidFill>
              </a:rPr>
              <a:t>五、羊水过少－对母儿的影响</a:t>
            </a:r>
          </a:p>
        </p:txBody>
      </p:sp>
      <p:sp>
        <p:nvSpPr>
          <p:cNvPr id="34818" name="文本框 1"/>
          <p:cNvSpPr txBox="1"/>
          <p:nvPr/>
        </p:nvSpPr>
        <p:spPr>
          <a:xfrm>
            <a:off x="2133600" y="2209800"/>
            <a:ext cx="7239000" cy="1198880"/>
          </a:xfrm>
          <a:prstGeom prst="rect">
            <a:avLst/>
          </a:prstGeom>
          <a:noFill/>
          <a:ln w="9525">
            <a:noFill/>
          </a:ln>
        </p:spPr>
        <p:txBody>
          <a:bodyPr>
            <a:spAutoFit/>
          </a:bodyPr>
          <a:lstStyle/>
          <a:p>
            <a:pPr marL="342900" indent="-342900">
              <a:buClrTx/>
              <a:buFont typeface="Wingdings" panose="05000000000000000000" pitchFamily="2" charset="2"/>
              <a:buChar char="n"/>
            </a:pPr>
            <a:r>
              <a:rPr lang="zh-CN" altLang="en-US" sz="2400" dirty="0">
                <a:solidFill>
                  <a:schemeClr val="tx1"/>
                </a:solidFill>
                <a:latin typeface="Times New Roman" panose="02020603050405020304" pitchFamily="18" charset="0"/>
                <a:cs typeface="Times New Roman" panose="02020603050405020304" pitchFamily="18" charset="0"/>
              </a:rPr>
              <a:t>对母体的影响：手术分娩率和引产率增加；</a:t>
            </a:r>
            <a:endParaRPr lang="en-US" altLang="zh-CN" sz="2400" dirty="0">
              <a:solidFill>
                <a:schemeClr val="tx1"/>
              </a:solidFill>
              <a:latin typeface="Times New Roman" panose="02020603050405020304" pitchFamily="18" charset="0"/>
              <a:cs typeface="Times New Roman" panose="02020603050405020304" pitchFamily="18" charset="0"/>
            </a:endParaRPr>
          </a:p>
          <a:p>
            <a:pPr marL="342900" indent="-342900">
              <a:buClrTx/>
              <a:buFont typeface="Wingdings" panose="05000000000000000000" pitchFamily="2" charset="2"/>
              <a:buChar char="n"/>
            </a:pPr>
            <a:endParaRPr lang="en-US" altLang="zh-CN" sz="2400" dirty="0">
              <a:solidFill>
                <a:schemeClr val="tx1"/>
              </a:solidFill>
              <a:latin typeface="Times New Roman" panose="02020603050405020304" pitchFamily="18" charset="0"/>
              <a:cs typeface="Times New Roman" panose="02020603050405020304" pitchFamily="18" charset="0"/>
            </a:endParaRPr>
          </a:p>
          <a:p>
            <a:pPr marL="342900" indent="-342900">
              <a:buClrTx/>
              <a:buFont typeface="Wingdings" panose="05000000000000000000" pitchFamily="2" charset="2"/>
              <a:buChar char="n"/>
            </a:pPr>
            <a:r>
              <a:rPr lang="zh-CN" altLang="en-US" sz="2400" dirty="0">
                <a:solidFill>
                  <a:schemeClr val="tx1"/>
                </a:solidFill>
                <a:latin typeface="Times New Roman" panose="02020603050405020304" pitchFamily="18" charset="0"/>
                <a:cs typeface="Times New Roman" panose="02020603050405020304" pitchFamily="18" charset="0"/>
              </a:rPr>
              <a:t>对胎儿的影响：胎儿畸形，胎儿缺氧，胎儿死亡；</a:t>
            </a:r>
            <a:endParaRPr lang="zh-CN" altLang="en-US" sz="2400" dirty="0">
              <a:solidFill>
                <a:schemeClr val="tx1"/>
              </a:solidFill>
              <a:latin typeface="Times New Roman" panose="02020603050405020304" pitchFamily="18" charset="0"/>
              <a:ea typeface="Times New Roman" panose="02020603050405020304" pitchFamily="18" charset="0"/>
            </a:endParaRPr>
          </a:p>
        </p:txBody>
      </p:sp>
      <p:grpSp>
        <p:nvGrpSpPr>
          <p:cNvPr id="362520" name="组合 362519"/>
          <p:cNvGrpSpPr/>
          <p:nvPr/>
        </p:nvGrpSpPr>
        <p:grpSpPr>
          <a:xfrm>
            <a:off x="1854518" y="0"/>
            <a:ext cx="3673475" cy="735013"/>
            <a:chOff x="288" y="81"/>
            <a:chExt cx="1957" cy="463"/>
          </a:xfrm>
        </p:grpSpPr>
        <p:sp>
          <p:nvSpPr>
            <p:cNvPr id="362521" name="圆角矩形 362520">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62522" name="圆角矩形 362521"/>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62523" name="任意多边形 362522"/>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62524" name="文本框 362523"/>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第三节  羊水异常</a:t>
              </a:r>
            </a:p>
          </p:txBody>
        </p:sp>
      </p:grpSp>
    </p:spTree>
  </p:cSld>
  <p:clrMapOvr>
    <a:masterClrMapping/>
  </p:clrMapOvr>
  <p:transition spd="slow" advTm="20509"/>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19717" y="1936376"/>
            <a:ext cx="5181600" cy="1569660"/>
          </a:xfrm>
          <a:prstGeom prst="rect">
            <a:avLst/>
          </a:prstGeom>
          <a:noFill/>
        </p:spPr>
        <p:txBody>
          <a:bodyPr wrap="square" rtlCol="0">
            <a:spAutoFit/>
          </a:bodyPr>
          <a:lstStyle/>
          <a:p>
            <a:r>
              <a:rPr lang="zh-CN" altLang="en-US" sz="9600" dirty="0"/>
              <a:t>课程结束</a:t>
            </a:r>
          </a:p>
        </p:txBody>
      </p:sp>
    </p:spTree>
    <p:extLst>
      <p:ext uri="{BB962C8B-B14F-4D97-AF65-F5344CB8AC3E}">
        <p14:creationId xmlns:p14="http://schemas.microsoft.com/office/powerpoint/2010/main" val="2008655184"/>
      </p:ext>
    </p:extLst>
  </p:cSld>
  <p:clrMapOvr>
    <a:masterClrMapping/>
  </p:clrMapOvr>
  <mc:AlternateContent xmlns:mc="http://schemas.openxmlformats.org/markup-compatibility/2006" xmlns:p14="http://schemas.microsoft.com/office/powerpoint/2010/main">
    <mc:Choice Requires="p14">
      <p:transition spd="slow" p14:dur="2000" advTm="15118"/>
    </mc:Choice>
    <mc:Fallback xmlns="">
      <p:transition spd="slow" advTm="1511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19338" y="908050"/>
            <a:ext cx="8362950" cy="5957888"/>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326666" name="矩形 326665"/>
          <p:cNvSpPr/>
          <p:nvPr/>
        </p:nvSpPr>
        <p:spPr>
          <a:xfrm>
            <a:off x="2993390" y="1773555"/>
            <a:ext cx="8575040" cy="41148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0000"/>
              </a:lnSpc>
              <a:buNone/>
            </a:pPr>
            <a:r>
              <a:rPr lang="en-US" altLang="zh-CN" sz="2400">
                <a:solidFill>
                  <a:schemeClr val="tx1"/>
                </a:solidFill>
                <a:latin typeface="楷体_GB2312" pitchFamily="49" charset="-122"/>
                <a:ea typeface="楷体_GB2312" pitchFamily="49" charset="-122"/>
              </a:rPr>
              <a:t>90%</a:t>
            </a:r>
            <a:r>
              <a:rPr lang="zh-CN" altLang="en-US" sz="2400" dirty="0">
                <a:solidFill>
                  <a:schemeClr val="tx1"/>
                </a:solidFill>
                <a:latin typeface="楷体_GB2312" pitchFamily="49" charset="-122"/>
                <a:ea typeface="楷体_GB2312" pitchFamily="49" charset="-122"/>
              </a:rPr>
              <a:t>患者突感较多液体从阴道流出，无腹痛等其他产兆；</a:t>
            </a:r>
          </a:p>
          <a:p>
            <a:pPr lvl="0">
              <a:lnSpc>
                <a:spcPct val="130000"/>
              </a:lnSpc>
              <a:buClr>
                <a:schemeClr val="tx1"/>
              </a:buClr>
            </a:pPr>
            <a:r>
              <a:rPr lang="zh-CN" altLang="en-US" sz="2400" dirty="0">
                <a:solidFill>
                  <a:schemeClr val="tx1"/>
                </a:solidFill>
                <a:latin typeface="楷体_GB2312" pitchFamily="49" charset="-122"/>
                <a:ea typeface="楷体_GB2312" pitchFamily="49" charset="-122"/>
              </a:rPr>
              <a:t>肛门检查上推胎儿先露部时，见液体从阴道流出，有时可见到流出液中有胎脂或被胎粪污染，呈黄绿色；</a:t>
            </a:r>
          </a:p>
          <a:p>
            <a:pPr lvl="0">
              <a:lnSpc>
                <a:spcPct val="130000"/>
              </a:lnSpc>
              <a:buClr>
                <a:schemeClr val="tx1"/>
              </a:buClr>
            </a:pPr>
            <a:r>
              <a:rPr lang="zh-CN" altLang="en-US" sz="2400" dirty="0">
                <a:solidFill>
                  <a:schemeClr val="tx1"/>
                </a:solidFill>
                <a:latin typeface="楷体_GB2312" pitchFamily="49" charset="-122"/>
                <a:ea typeface="楷体_GB2312" pitchFamily="49" charset="-122"/>
              </a:rPr>
              <a:t>如并发明显羊膜腔感染，则阴道流出液有臭味，并伴发热、母儿心率增快、子宫压痛等急性感染表现；</a:t>
            </a:r>
          </a:p>
          <a:p>
            <a:pPr lvl="0">
              <a:lnSpc>
                <a:spcPct val="130000"/>
              </a:lnSpc>
              <a:buClr>
                <a:schemeClr val="tx1"/>
              </a:buClr>
            </a:pPr>
            <a:r>
              <a:rPr lang="zh-CN" altLang="en-US" sz="2400" dirty="0">
                <a:solidFill>
                  <a:schemeClr val="tx1"/>
                </a:solidFill>
                <a:latin typeface="楷体_GB2312" pitchFamily="49" charset="-122"/>
                <a:ea typeface="楷体_GB2312" pitchFamily="49" charset="-122"/>
              </a:rPr>
              <a:t>隐匿性羊膜腔感染时，无明显发热，常出现母儿心率增快；</a:t>
            </a:r>
          </a:p>
          <a:p>
            <a:pPr lvl="0">
              <a:lnSpc>
                <a:spcPct val="130000"/>
              </a:lnSpc>
              <a:buClr>
                <a:schemeClr val="tx1"/>
              </a:buClr>
            </a:pPr>
            <a:r>
              <a:rPr lang="zh-CN" altLang="en-US" sz="2400" dirty="0">
                <a:solidFill>
                  <a:schemeClr val="tx1"/>
                </a:solidFill>
                <a:latin typeface="楷体_GB2312" pitchFamily="49" charset="-122"/>
                <a:ea typeface="楷体_GB2312" pitchFamily="49" charset="-122"/>
              </a:rPr>
              <a:t>患者在流液后，常很快出现宫缩及宫口扩张。 </a:t>
            </a:r>
          </a:p>
        </p:txBody>
      </p:sp>
      <p:grpSp>
        <p:nvGrpSpPr>
          <p:cNvPr id="326675" name="组合 326674"/>
          <p:cNvGrpSpPr/>
          <p:nvPr/>
        </p:nvGrpSpPr>
        <p:grpSpPr>
          <a:xfrm>
            <a:off x="2566988" y="0"/>
            <a:ext cx="3673475" cy="735013"/>
            <a:chOff x="288" y="81"/>
            <a:chExt cx="1957" cy="463"/>
          </a:xfrm>
        </p:grpSpPr>
        <p:sp>
          <p:nvSpPr>
            <p:cNvPr id="326676" name="圆角矩形 326675">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326677" name="圆角矩形 326676"/>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326678" name="任意多边形 326677"/>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326679" name="文本框 326678"/>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sp>
        <p:nvSpPr>
          <p:cNvPr id="32668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2668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26699"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2670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326701"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326702"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326703"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326704" name="流程图: 终止 36">
            <a:hlinkClick r:id="" action="ppaction://noaction"/>
          </p:cNvPr>
          <p:cNvSpPr/>
          <p:nvPr/>
        </p:nvSpPr>
        <p:spPr>
          <a:xfrm>
            <a:off x="1703388" y="3716338"/>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326705"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326710" name="组合 326709"/>
          <p:cNvGrpSpPr/>
          <p:nvPr/>
        </p:nvGrpSpPr>
        <p:grpSpPr>
          <a:xfrm>
            <a:off x="1703388" y="2852738"/>
            <a:ext cx="863600" cy="706438"/>
            <a:chOff x="113" y="1797"/>
            <a:chExt cx="544" cy="445"/>
          </a:xfrm>
        </p:grpSpPr>
        <p:sp>
          <p:nvSpPr>
            <p:cNvPr id="326707" name="流程图: 终止 35">
              <a:hlinkClick r:id="rId2" action="ppaction://hlinksldjump"/>
            </p:cNvPr>
            <p:cNvSpPr/>
            <p:nvPr/>
          </p:nvSpPr>
          <p:spPr>
            <a:xfrm>
              <a:off x="113" y="1834"/>
              <a:ext cx="499" cy="405"/>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326708" name="文本框 326707">
              <a:hlinkClick r:id="" action="ppaction://noaction"/>
            </p:cNvPr>
            <p:cNvSpPr txBox="1"/>
            <p:nvPr/>
          </p:nvSpPr>
          <p:spPr>
            <a:xfrm>
              <a:off x="129" y="1797"/>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326709"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Tree>
  </p:cSld>
  <p:clrMapOvr>
    <a:masterClrMapping/>
  </p:clrMapOvr>
  <p:transition advTm="8059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endParaRPr lang="zh-CN" altLang="en-US"/>
          </a:p>
        </p:txBody>
      </p:sp>
      <p:sp>
        <p:nvSpPr>
          <p:cNvPr id="35" name="折角形 34"/>
          <p:cNvSpPr/>
          <p:nvPr/>
        </p:nvSpPr>
        <p:spPr bwMode="auto">
          <a:xfrm>
            <a:off x="2305050" y="900113"/>
            <a:ext cx="8362950" cy="5957888"/>
          </a:xfrm>
          <a:prstGeom prst="foldedCorner">
            <a:avLst>
              <a:gd name="adj" fmla="val 24522"/>
            </a:avLst>
          </a:prstGeom>
          <a:noFill/>
          <a:ln w="25400" cmpd="dbl">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grpSp>
        <p:nvGrpSpPr>
          <p:cNvPr id="940036" name="组合 940035"/>
          <p:cNvGrpSpPr/>
          <p:nvPr/>
        </p:nvGrpSpPr>
        <p:grpSpPr>
          <a:xfrm>
            <a:off x="2566988" y="0"/>
            <a:ext cx="3673475" cy="735013"/>
            <a:chOff x="288" y="81"/>
            <a:chExt cx="1957" cy="463"/>
          </a:xfrm>
        </p:grpSpPr>
        <p:sp>
          <p:nvSpPr>
            <p:cNvPr id="940037" name="圆角矩形 940036">
              <a:hlinkClick r:id="rId2" action="ppaction://hlinksldjump"/>
            </p:cNvPr>
            <p:cNvSpPr/>
            <p:nvPr/>
          </p:nvSpPr>
          <p:spPr>
            <a:xfrm>
              <a:off x="288" y="81"/>
              <a:ext cx="1957" cy="46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a:lstStyle/>
            <a:p>
              <a:endParaRPr lang="zh-CN" altLang="en-US"/>
            </a:p>
          </p:txBody>
        </p:sp>
        <p:sp>
          <p:nvSpPr>
            <p:cNvPr id="940038" name="圆角矩形 940037"/>
            <p:cNvSpPr/>
            <p:nvPr/>
          </p:nvSpPr>
          <p:spPr>
            <a:xfrm>
              <a:off x="346" y="132"/>
              <a:ext cx="1786" cy="367"/>
            </a:xfrm>
            <a:prstGeom prst="roundRect">
              <a:avLst>
                <a:gd name="adj" fmla="val 11921"/>
              </a:avLst>
            </a:prstGeom>
            <a:gradFill rotWithShape="1">
              <a:gsLst>
                <a:gs pos="0">
                  <a:schemeClr val="bg2">
                    <a:gamma/>
                    <a:tint val="63529"/>
                    <a:invGamma/>
                  </a:schemeClr>
                </a:gs>
                <a:gs pos="100000">
                  <a:schemeClr val="bg2"/>
                </a:gs>
              </a:gsLst>
              <a:lin ang="5400000" scaled="1"/>
              <a:tileRect/>
            </a:gradFill>
            <a:ln w="38100" cap="flat" cmpd="sng">
              <a:solidFill>
                <a:schemeClr val="bg1"/>
              </a:solidFill>
              <a:prstDash val="solid"/>
              <a:headEnd type="none" w="med" len="med"/>
              <a:tailEnd type="none" w="med" len="med"/>
            </a:ln>
          </p:spPr>
          <p:txBody>
            <a:bodyPr/>
            <a:lstStyle/>
            <a:p>
              <a:endParaRPr lang="zh-CN" altLang="en-US"/>
            </a:p>
          </p:txBody>
        </p:sp>
        <p:sp>
          <p:nvSpPr>
            <p:cNvPr id="940039" name="任意多边形 940038"/>
            <p:cNvSpPr/>
            <p:nvPr/>
          </p:nvSpPr>
          <p:spPr>
            <a:xfrm>
              <a:off x="385" y="162"/>
              <a:ext cx="1015" cy="132"/>
            </a:xfrm>
            <a:custGeom>
              <a:avLst/>
              <a:gdLst/>
              <a:ahLst/>
              <a:cxnLst/>
              <a:rect l="0" t="0" r="0" b="0"/>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bg2">
                    <a:gamma/>
                    <a:tint val="48627"/>
                    <a:invGamma/>
                    <a:alpha val="100000"/>
                  </a:schemeClr>
                </a:gs>
                <a:gs pos="100000">
                  <a:schemeClr val="bg2">
                    <a:alpha val="0"/>
                  </a:schemeClr>
                </a:gs>
              </a:gsLst>
              <a:lin ang="2700000" scaled="1"/>
              <a:tileRect/>
            </a:gradFill>
            <a:ln w="0">
              <a:noFill/>
            </a:ln>
          </p:spPr>
          <p:txBody>
            <a:bodyPr/>
            <a:lstStyle/>
            <a:p>
              <a:endParaRPr lang="zh-CN" altLang="en-US"/>
            </a:p>
          </p:txBody>
        </p:sp>
        <p:sp>
          <p:nvSpPr>
            <p:cNvPr id="940040" name="文本框 940039"/>
            <p:cNvSpPr txBox="1"/>
            <p:nvPr/>
          </p:nvSpPr>
          <p:spPr>
            <a:xfrm>
              <a:off x="363" y="136"/>
              <a:ext cx="1733" cy="335"/>
            </a:xfrm>
            <a:prstGeom prst="rect">
              <a:avLst/>
            </a:prstGeom>
            <a:noFill/>
            <a:ln w="9525">
              <a:noFill/>
            </a:ln>
          </p:spPr>
          <p:txBody>
            <a:bodyPr lIns="102860" tIns="51429" rIns="102860" bIns="51429">
              <a:spAutoFit/>
            </a:bodyPr>
            <a:lstStyle/>
            <a:p>
              <a:pPr defTabSz="1028700" eaLnBrk="0" hangingPunct="0"/>
              <a:r>
                <a:rPr lang="zh-CN" altLang="en-US" sz="2800" b="1" dirty="0">
                  <a:solidFill>
                    <a:srgbClr val="000099"/>
                  </a:solidFill>
                  <a:latin typeface="楷体_GB2312" pitchFamily="49" charset="-122"/>
                  <a:ea typeface="楷体_GB2312" pitchFamily="49" charset="-122"/>
                </a:rPr>
                <a:t>第一节  胎膜早破</a:t>
              </a:r>
            </a:p>
          </p:txBody>
        </p:sp>
      </p:grpSp>
      <p:grpSp>
        <p:nvGrpSpPr>
          <p:cNvPr id="940053" name="组合 940052"/>
          <p:cNvGrpSpPr/>
          <p:nvPr/>
        </p:nvGrpSpPr>
        <p:grpSpPr>
          <a:xfrm>
            <a:off x="3216275" y="3284538"/>
            <a:ext cx="6264275" cy="76200"/>
            <a:chOff x="0" y="1896"/>
            <a:chExt cx="5760" cy="120"/>
          </a:xfrm>
        </p:grpSpPr>
        <p:sp>
          <p:nvSpPr>
            <p:cNvPr id="940054" name="矩形 940053"/>
            <p:cNvSpPr/>
            <p:nvPr/>
          </p:nvSpPr>
          <p:spPr>
            <a:xfrm>
              <a:off x="0" y="1896"/>
              <a:ext cx="5760" cy="47"/>
            </a:xfrm>
            <a:prstGeom prst="rect">
              <a:avLst/>
            </a:prstGeom>
            <a:gradFill rotWithShape="1">
              <a:gsLst>
                <a:gs pos="0">
                  <a:srgbClr val="808080"/>
                </a:gs>
                <a:gs pos="100000">
                  <a:srgbClr val="808080">
                    <a:gamma/>
                    <a:tint val="15294"/>
                    <a:invGamma/>
                  </a:srgbClr>
                </a:gs>
              </a:gsLst>
              <a:lin ang="5400000" scaled="1"/>
              <a:tileRect/>
            </a:gradFill>
            <a:ln w="9525">
              <a:noFill/>
            </a:ln>
          </p:spPr>
          <p:txBody>
            <a:bodyPr/>
            <a:lstStyle/>
            <a:p>
              <a:endParaRPr lang="zh-CN" altLang="en-US"/>
            </a:p>
          </p:txBody>
        </p:sp>
        <p:sp>
          <p:nvSpPr>
            <p:cNvPr id="940055" name="矩形 940054"/>
            <p:cNvSpPr/>
            <p:nvPr/>
          </p:nvSpPr>
          <p:spPr>
            <a:xfrm>
              <a:off x="0" y="1942"/>
              <a:ext cx="5760" cy="74"/>
            </a:xfrm>
            <a:prstGeom prst="rect">
              <a:avLst/>
            </a:prstGeom>
            <a:gradFill rotWithShape="1">
              <a:gsLst>
                <a:gs pos="0">
                  <a:srgbClr val="5F5F5F">
                    <a:gamma/>
                    <a:tint val="30196"/>
                    <a:invGamma/>
                  </a:srgbClr>
                </a:gs>
                <a:gs pos="100000">
                  <a:srgbClr val="5F5F5F"/>
                </a:gs>
              </a:gsLst>
              <a:lin ang="5400000" scaled="1"/>
              <a:tileRect/>
            </a:gradFill>
            <a:ln w="9525">
              <a:noFill/>
            </a:ln>
          </p:spPr>
          <p:txBody>
            <a:bodyPr/>
            <a:lstStyle/>
            <a:p>
              <a:endParaRPr lang="zh-CN" altLang="en-US"/>
            </a:p>
          </p:txBody>
        </p:sp>
      </p:grpSp>
      <p:grpSp>
        <p:nvGrpSpPr>
          <p:cNvPr id="940057" name="组合 940056"/>
          <p:cNvGrpSpPr/>
          <p:nvPr/>
        </p:nvGrpSpPr>
        <p:grpSpPr>
          <a:xfrm rot="3877067">
            <a:off x="3049588" y="4233863"/>
            <a:ext cx="2273300" cy="858837"/>
            <a:chOff x="2290" y="2725"/>
            <a:chExt cx="1832" cy="713"/>
          </a:xfrm>
        </p:grpSpPr>
        <p:grpSp>
          <p:nvGrpSpPr>
            <p:cNvPr id="940058" name="组合 940057"/>
            <p:cNvGrpSpPr/>
            <p:nvPr/>
          </p:nvGrpSpPr>
          <p:grpSpPr>
            <a:xfrm>
              <a:off x="2290" y="3030"/>
              <a:ext cx="1832" cy="408"/>
              <a:chOff x="2290" y="3030"/>
              <a:chExt cx="1832" cy="408"/>
            </a:xfrm>
          </p:grpSpPr>
          <p:sp>
            <p:nvSpPr>
              <p:cNvPr id="940059" name="任意多边形 940058"/>
              <p:cNvSpPr/>
              <p:nvPr/>
            </p:nvSpPr>
            <p:spPr>
              <a:xfrm>
                <a:off x="2290" y="3030"/>
                <a:ext cx="1832" cy="408"/>
              </a:xfrm>
              <a:custGeom>
                <a:avLst/>
                <a:gdLst/>
                <a:ahLst/>
                <a:cxnLst/>
                <a:rect l="0" t="0" r="0" b="0"/>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alpha val="100000"/>
                </a:srgbClr>
              </a:solidFill>
              <a:ln w="0">
                <a:noFill/>
              </a:ln>
            </p:spPr>
            <p:txBody>
              <a:bodyPr/>
              <a:lstStyle/>
              <a:p>
                <a:endParaRPr lang="zh-CN" altLang="en-US"/>
              </a:p>
            </p:txBody>
          </p:sp>
          <p:sp>
            <p:nvSpPr>
              <p:cNvPr id="940060" name="任意多边形 940059"/>
              <p:cNvSpPr/>
              <p:nvPr/>
            </p:nvSpPr>
            <p:spPr>
              <a:xfrm>
                <a:off x="3810" y="3058"/>
                <a:ext cx="288" cy="334"/>
              </a:xfrm>
              <a:custGeom>
                <a:avLst/>
                <a:gdLst/>
                <a:ahLst/>
                <a:cxnLst/>
                <a:rect l="0" t="0" r="0" b="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ln>
            </p:spPr>
            <p:txBody>
              <a:bodyPr/>
              <a:lstStyle/>
              <a:p>
                <a:endParaRPr lang="zh-CN" altLang="en-US"/>
              </a:p>
            </p:txBody>
          </p:sp>
        </p:grpSp>
        <p:grpSp>
          <p:nvGrpSpPr>
            <p:cNvPr id="940061" name="组合 940060"/>
            <p:cNvGrpSpPr/>
            <p:nvPr/>
          </p:nvGrpSpPr>
          <p:grpSpPr>
            <a:xfrm flipV="1">
              <a:off x="2290" y="2725"/>
              <a:ext cx="1406" cy="313"/>
              <a:chOff x="2290" y="3030"/>
              <a:chExt cx="1832" cy="408"/>
            </a:xfrm>
          </p:grpSpPr>
          <p:sp>
            <p:nvSpPr>
              <p:cNvPr id="940062" name="任意多边形 940061"/>
              <p:cNvSpPr/>
              <p:nvPr/>
            </p:nvSpPr>
            <p:spPr>
              <a:xfrm>
                <a:off x="2290" y="3030"/>
                <a:ext cx="1832" cy="408"/>
              </a:xfrm>
              <a:custGeom>
                <a:avLst/>
                <a:gdLst/>
                <a:ahLst/>
                <a:cxnLst/>
                <a:rect l="0" t="0" r="0" b="0"/>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alpha val="100000"/>
                </a:srgbClr>
              </a:solidFill>
              <a:ln w="0">
                <a:noFill/>
              </a:ln>
            </p:spPr>
            <p:txBody>
              <a:bodyPr/>
              <a:lstStyle/>
              <a:p>
                <a:endParaRPr lang="zh-CN" altLang="en-US"/>
              </a:p>
            </p:txBody>
          </p:sp>
          <p:sp>
            <p:nvSpPr>
              <p:cNvPr id="940063" name="任意多边形 940062"/>
              <p:cNvSpPr/>
              <p:nvPr/>
            </p:nvSpPr>
            <p:spPr>
              <a:xfrm>
                <a:off x="3810" y="3058"/>
                <a:ext cx="288" cy="334"/>
              </a:xfrm>
              <a:custGeom>
                <a:avLst/>
                <a:gdLst/>
                <a:ahLst/>
                <a:cxnLst/>
                <a:rect l="0" t="0" r="0" b="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ln>
            </p:spPr>
            <p:txBody>
              <a:bodyPr/>
              <a:lstStyle/>
              <a:p>
                <a:endParaRPr lang="zh-CN" altLang="en-US"/>
              </a:p>
            </p:txBody>
          </p:sp>
        </p:grpSp>
      </p:grpSp>
      <p:grpSp>
        <p:nvGrpSpPr>
          <p:cNvPr id="940064" name="组合 940063"/>
          <p:cNvGrpSpPr/>
          <p:nvPr/>
        </p:nvGrpSpPr>
        <p:grpSpPr>
          <a:xfrm>
            <a:off x="3143250" y="2852738"/>
            <a:ext cx="865188" cy="863600"/>
            <a:chOff x="2789" y="1625"/>
            <a:chExt cx="907" cy="907"/>
          </a:xfrm>
        </p:grpSpPr>
        <p:sp>
          <p:nvSpPr>
            <p:cNvPr id="940065" name="椭圆 940064"/>
            <p:cNvSpPr/>
            <p:nvPr/>
          </p:nvSpPr>
          <p:spPr>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tileRect/>
            </a:gradFill>
            <a:ln w="38100">
              <a:noFill/>
            </a:ln>
          </p:spPr>
          <p:txBody>
            <a:bodyPr/>
            <a:lstStyle/>
            <a:p>
              <a:endParaRPr lang="zh-CN" altLang="en-US"/>
            </a:p>
          </p:txBody>
        </p:sp>
        <p:sp>
          <p:nvSpPr>
            <p:cNvPr id="940066" name="椭圆 940065"/>
            <p:cNvSpPr/>
            <p:nvPr/>
          </p:nvSpPr>
          <p:spPr>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tileRect/>
            </a:gradFill>
            <a:ln w="38100">
              <a:noFill/>
            </a:ln>
          </p:spPr>
          <p:txBody>
            <a:bodyPr/>
            <a:lstStyle/>
            <a:p>
              <a:endParaRPr lang="zh-CN" altLang="en-US"/>
            </a:p>
          </p:txBody>
        </p:sp>
        <p:sp>
          <p:nvSpPr>
            <p:cNvPr id="940067" name="椭圆 940066"/>
            <p:cNvSpPr/>
            <p:nvPr/>
          </p:nvSpPr>
          <p:spPr>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tileRect/>
            </a:gradFill>
            <a:ln w="38100">
              <a:noFill/>
            </a:ln>
          </p:spPr>
          <p:txBody>
            <a:bodyPr/>
            <a:lstStyle/>
            <a:p>
              <a:endParaRPr lang="zh-CN" altLang="en-US"/>
            </a:p>
          </p:txBody>
        </p:sp>
        <p:sp>
          <p:nvSpPr>
            <p:cNvPr id="940068" name="椭圆 940067"/>
            <p:cNvSpPr/>
            <p:nvPr/>
          </p:nvSpPr>
          <p:spPr>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tileRect/>
            </a:gradFill>
            <a:ln w="38100">
              <a:noFill/>
            </a:ln>
          </p:spPr>
          <p:txBody>
            <a:bodyPr/>
            <a:lstStyle/>
            <a:p>
              <a:endParaRPr lang="zh-CN" altLang="en-US"/>
            </a:p>
          </p:txBody>
        </p:sp>
        <p:sp>
          <p:nvSpPr>
            <p:cNvPr id="940069" name="椭圆 940068"/>
            <p:cNvSpPr/>
            <p:nvPr/>
          </p:nvSpPr>
          <p:spPr>
            <a:xfrm>
              <a:off x="2888" y="1724"/>
              <a:ext cx="709" cy="709"/>
            </a:xfrm>
            <a:prstGeom prst="ellipse">
              <a:avLst/>
            </a:prstGeom>
            <a:solidFill>
              <a:srgbClr val="000000"/>
            </a:solidFill>
            <a:ln w="38100">
              <a:noFill/>
            </a:ln>
          </p:spPr>
          <p:txBody>
            <a:bodyPr/>
            <a:lstStyle/>
            <a:p>
              <a:endParaRPr lang="zh-CN" altLang="en-US"/>
            </a:p>
          </p:txBody>
        </p:sp>
        <p:grpSp>
          <p:nvGrpSpPr>
            <p:cNvPr id="940070" name="组合 940069"/>
            <p:cNvGrpSpPr/>
            <p:nvPr/>
          </p:nvGrpSpPr>
          <p:grpSpPr>
            <a:xfrm>
              <a:off x="2899" y="1735"/>
              <a:ext cx="687" cy="688"/>
              <a:chOff x="4166" y="1706"/>
              <a:chExt cx="1252" cy="1252"/>
            </a:xfrm>
          </p:grpSpPr>
          <p:sp>
            <p:nvSpPr>
              <p:cNvPr id="940071" name="椭圆 940070"/>
              <p:cNvSpPr/>
              <p:nvPr/>
            </p:nvSpPr>
            <p:spPr>
              <a:xfrm>
                <a:off x="4166" y="1706"/>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940072" name="椭圆 940071"/>
              <p:cNvSpPr/>
              <p:nvPr/>
            </p:nvSpPr>
            <p:spPr>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940073" name="椭圆 940072"/>
              <p:cNvSpPr/>
              <p:nvPr/>
            </p:nvSpPr>
            <p:spPr>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940074" name="椭圆 940073"/>
              <p:cNvSpPr/>
              <p:nvPr/>
            </p:nvSpPr>
            <p:spPr>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grpSp>
      <p:sp>
        <p:nvSpPr>
          <p:cNvPr id="940075" name="文本框 940074"/>
          <p:cNvSpPr txBox="1"/>
          <p:nvPr/>
        </p:nvSpPr>
        <p:spPr>
          <a:xfrm rot="3925970">
            <a:off x="3148013" y="4614863"/>
            <a:ext cx="1878012" cy="368300"/>
          </a:xfrm>
          <a:prstGeom prst="rect">
            <a:avLst/>
          </a:prstGeom>
          <a:noFill/>
          <a:ln w="9525">
            <a:noFill/>
          </a:ln>
        </p:spPr>
        <p:txBody>
          <a:bodyPr>
            <a:spAutoFit/>
          </a:bodyPr>
          <a:lstStyle/>
          <a:p>
            <a:pPr algn="l" eaLnBrk="0" hangingPunct="0"/>
            <a:r>
              <a:rPr lang="zh-CN" altLang="en-US" b="1" dirty="0">
                <a:latin typeface="Times New Roman" panose="02020603050405020304" pitchFamily="18" charset="0"/>
                <a:ea typeface="楷体_GB2312" pitchFamily="49" charset="-122"/>
              </a:rPr>
              <a:t>窥器检查</a:t>
            </a:r>
            <a:endParaRPr lang="en-US" altLang="zh-CN" b="1">
              <a:latin typeface="Times New Roman" panose="02020603050405020304" pitchFamily="18" charset="0"/>
              <a:ea typeface="楷体_GB2312" pitchFamily="49" charset="-122"/>
            </a:endParaRPr>
          </a:p>
        </p:txBody>
      </p:sp>
      <p:sp>
        <p:nvSpPr>
          <p:cNvPr id="940076" name="文本框 940075"/>
          <p:cNvSpPr txBox="1"/>
          <p:nvPr/>
        </p:nvSpPr>
        <p:spPr>
          <a:xfrm rot="3925970">
            <a:off x="3678238" y="4262438"/>
            <a:ext cx="1511300" cy="368300"/>
          </a:xfrm>
          <a:prstGeom prst="rect">
            <a:avLst/>
          </a:prstGeom>
          <a:noFill/>
          <a:ln w="9525">
            <a:noFill/>
          </a:ln>
        </p:spPr>
        <p:txBody>
          <a:bodyPr>
            <a:spAutoFit/>
          </a:bodyPr>
          <a:lstStyle/>
          <a:p>
            <a:pPr algn="l" eaLnBrk="0" hangingPunct="0"/>
            <a:r>
              <a:rPr lang="zh-CN" altLang="en-US" b="1" dirty="0">
                <a:latin typeface="Times New Roman" panose="02020603050405020304" pitchFamily="18" charset="0"/>
                <a:ea typeface="楷体_GB2312" pitchFamily="49" charset="-122"/>
              </a:rPr>
              <a:t>阴道</a:t>
            </a:r>
            <a:endParaRPr lang="en-US" altLang="zh-CN" b="1">
              <a:latin typeface="Times New Roman" panose="02020603050405020304" pitchFamily="18" charset="0"/>
              <a:ea typeface="楷体_GB2312" pitchFamily="49" charset="-122"/>
            </a:endParaRPr>
          </a:p>
        </p:txBody>
      </p:sp>
      <p:grpSp>
        <p:nvGrpSpPr>
          <p:cNvPr id="940078" name="组合 940077"/>
          <p:cNvGrpSpPr/>
          <p:nvPr/>
        </p:nvGrpSpPr>
        <p:grpSpPr>
          <a:xfrm rot="3877067">
            <a:off x="4795838" y="4233863"/>
            <a:ext cx="2273300" cy="858837"/>
            <a:chOff x="2290" y="2725"/>
            <a:chExt cx="1832" cy="713"/>
          </a:xfrm>
        </p:grpSpPr>
        <p:grpSp>
          <p:nvGrpSpPr>
            <p:cNvPr id="940079" name="组合 940078"/>
            <p:cNvGrpSpPr/>
            <p:nvPr/>
          </p:nvGrpSpPr>
          <p:grpSpPr>
            <a:xfrm>
              <a:off x="2290" y="3030"/>
              <a:ext cx="1832" cy="408"/>
              <a:chOff x="2290" y="3030"/>
              <a:chExt cx="1832" cy="408"/>
            </a:xfrm>
          </p:grpSpPr>
          <p:sp>
            <p:nvSpPr>
              <p:cNvPr id="940080" name="任意多边形 940079"/>
              <p:cNvSpPr/>
              <p:nvPr/>
            </p:nvSpPr>
            <p:spPr>
              <a:xfrm>
                <a:off x="2290" y="3030"/>
                <a:ext cx="1832" cy="408"/>
              </a:xfrm>
              <a:custGeom>
                <a:avLst/>
                <a:gdLst/>
                <a:ahLst/>
                <a:cxnLst/>
                <a:rect l="0" t="0" r="0" b="0"/>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alpha val="100000"/>
                </a:srgbClr>
              </a:solidFill>
              <a:ln w="0">
                <a:noFill/>
              </a:ln>
            </p:spPr>
            <p:txBody>
              <a:bodyPr/>
              <a:lstStyle/>
              <a:p>
                <a:endParaRPr lang="zh-CN" altLang="en-US"/>
              </a:p>
            </p:txBody>
          </p:sp>
          <p:sp>
            <p:nvSpPr>
              <p:cNvPr id="940081" name="任意多边形 940080"/>
              <p:cNvSpPr/>
              <p:nvPr/>
            </p:nvSpPr>
            <p:spPr>
              <a:xfrm>
                <a:off x="3810" y="3058"/>
                <a:ext cx="288" cy="334"/>
              </a:xfrm>
              <a:custGeom>
                <a:avLst/>
                <a:gdLst/>
                <a:ahLst/>
                <a:cxnLst/>
                <a:rect l="0" t="0" r="0" b="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ln>
            </p:spPr>
            <p:txBody>
              <a:bodyPr/>
              <a:lstStyle/>
              <a:p>
                <a:endParaRPr lang="zh-CN" altLang="en-US"/>
              </a:p>
            </p:txBody>
          </p:sp>
        </p:grpSp>
        <p:grpSp>
          <p:nvGrpSpPr>
            <p:cNvPr id="940082" name="组合 940081"/>
            <p:cNvGrpSpPr/>
            <p:nvPr/>
          </p:nvGrpSpPr>
          <p:grpSpPr>
            <a:xfrm flipV="1">
              <a:off x="2290" y="2725"/>
              <a:ext cx="1406" cy="313"/>
              <a:chOff x="2290" y="3030"/>
              <a:chExt cx="1832" cy="408"/>
            </a:xfrm>
          </p:grpSpPr>
          <p:sp>
            <p:nvSpPr>
              <p:cNvPr id="940083" name="任意多边形 940082"/>
              <p:cNvSpPr/>
              <p:nvPr/>
            </p:nvSpPr>
            <p:spPr>
              <a:xfrm>
                <a:off x="2290" y="3030"/>
                <a:ext cx="1832" cy="408"/>
              </a:xfrm>
              <a:custGeom>
                <a:avLst/>
                <a:gdLst/>
                <a:ahLst/>
                <a:cxnLst/>
                <a:rect l="0" t="0" r="0" b="0"/>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alpha val="100000"/>
                </a:srgbClr>
              </a:solidFill>
              <a:ln w="0">
                <a:noFill/>
              </a:ln>
            </p:spPr>
            <p:txBody>
              <a:bodyPr/>
              <a:lstStyle/>
              <a:p>
                <a:endParaRPr lang="zh-CN" altLang="en-US"/>
              </a:p>
            </p:txBody>
          </p:sp>
          <p:sp>
            <p:nvSpPr>
              <p:cNvPr id="940084" name="任意多边形 940083"/>
              <p:cNvSpPr/>
              <p:nvPr/>
            </p:nvSpPr>
            <p:spPr>
              <a:xfrm>
                <a:off x="3810" y="3058"/>
                <a:ext cx="288" cy="334"/>
              </a:xfrm>
              <a:custGeom>
                <a:avLst/>
                <a:gdLst/>
                <a:ahLst/>
                <a:cxnLst/>
                <a:rect l="0" t="0" r="0" b="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ln>
            </p:spPr>
            <p:txBody>
              <a:bodyPr/>
              <a:lstStyle/>
              <a:p>
                <a:endParaRPr lang="zh-CN" altLang="en-US"/>
              </a:p>
            </p:txBody>
          </p:sp>
        </p:grpSp>
      </p:grpSp>
      <p:sp>
        <p:nvSpPr>
          <p:cNvPr id="940096" name="文本框 940095"/>
          <p:cNvSpPr txBox="1"/>
          <p:nvPr/>
        </p:nvSpPr>
        <p:spPr>
          <a:xfrm rot="3925970">
            <a:off x="4889500" y="4616450"/>
            <a:ext cx="1876425" cy="368300"/>
          </a:xfrm>
          <a:prstGeom prst="rect">
            <a:avLst/>
          </a:prstGeom>
          <a:noFill/>
          <a:ln w="9525">
            <a:noFill/>
          </a:ln>
        </p:spPr>
        <p:txBody>
          <a:bodyPr>
            <a:spAutoFit/>
          </a:bodyPr>
          <a:lstStyle/>
          <a:p>
            <a:pPr algn="l" eaLnBrk="0" hangingPunct="0"/>
            <a:r>
              <a:rPr lang="en-US" altLang="zh-CN" b="1">
                <a:latin typeface="楷体_GB2312" pitchFamily="49" charset="-122"/>
                <a:ea typeface="楷体_GB2312" pitchFamily="49" charset="-122"/>
              </a:rPr>
              <a:t>pH</a:t>
            </a:r>
            <a:r>
              <a:rPr lang="zh-CN" altLang="en-US" b="1" dirty="0">
                <a:latin typeface="楷体_GB2312" pitchFamily="49" charset="-122"/>
                <a:ea typeface="楷体_GB2312" pitchFamily="49" charset="-122"/>
              </a:rPr>
              <a:t>值测定</a:t>
            </a:r>
            <a:endParaRPr lang="en-US" altLang="zh-CN" b="1">
              <a:solidFill>
                <a:schemeClr val="bg1"/>
              </a:solidFill>
              <a:latin typeface="楷体_GB2312" pitchFamily="49" charset="-122"/>
              <a:ea typeface="楷体_GB2312" pitchFamily="49" charset="-122"/>
            </a:endParaRPr>
          </a:p>
        </p:txBody>
      </p:sp>
      <p:sp>
        <p:nvSpPr>
          <p:cNvPr id="940097" name="文本框 940096"/>
          <p:cNvSpPr txBox="1"/>
          <p:nvPr/>
        </p:nvSpPr>
        <p:spPr>
          <a:xfrm rot="3925970">
            <a:off x="5549900" y="4008438"/>
            <a:ext cx="872490" cy="464820"/>
          </a:xfrm>
          <a:prstGeom prst="rect">
            <a:avLst/>
          </a:prstGeom>
          <a:noFill/>
          <a:ln w="9525">
            <a:noFill/>
          </a:ln>
        </p:spPr>
        <p:txBody>
          <a:bodyPr wrap="none" anchor="t">
            <a:spAutoFit/>
          </a:bodyPr>
          <a:lstStyle/>
          <a:p>
            <a:pPr algn="l" eaLnBrk="0" hangingPunct="0">
              <a:lnSpc>
                <a:spcPct val="135000"/>
              </a:lnSpc>
              <a:spcBef>
                <a:spcPct val="20000"/>
              </a:spcBef>
              <a:buClr>
                <a:schemeClr val="hlink"/>
              </a:buClr>
              <a:buFont typeface="Wingdings" panose="05000000000000000000" pitchFamily="2" charset="2"/>
              <a:buNone/>
            </a:pPr>
            <a:r>
              <a:rPr lang="zh-CN" altLang="en-US" b="1" dirty="0">
                <a:latin typeface="Times New Roman" panose="02020603050405020304" pitchFamily="18" charset="0"/>
                <a:ea typeface="楷体_GB2312" pitchFamily="49" charset="-122"/>
              </a:rPr>
              <a:t>阴道液</a:t>
            </a:r>
            <a:endParaRPr lang="en-US" altLang="zh-CN" b="1">
              <a:latin typeface="Arial" panose="020B0604020202020204" pitchFamily="34" charset="0"/>
              <a:ea typeface="楷体_GB2312" pitchFamily="49" charset="-122"/>
            </a:endParaRPr>
          </a:p>
        </p:txBody>
      </p:sp>
      <p:grpSp>
        <p:nvGrpSpPr>
          <p:cNvPr id="940099" name="组合 940098"/>
          <p:cNvGrpSpPr/>
          <p:nvPr/>
        </p:nvGrpSpPr>
        <p:grpSpPr>
          <a:xfrm rot="3877067">
            <a:off x="6600825" y="4233863"/>
            <a:ext cx="2273300" cy="858837"/>
            <a:chOff x="2290" y="2725"/>
            <a:chExt cx="1832" cy="713"/>
          </a:xfrm>
        </p:grpSpPr>
        <p:grpSp>
          <p:nvGrpSpPr>
            <p:cNvPr id="940100" name="组合 940099"/>
            <p:cNvGrpSpPr/>
            <p:nvPr/>
          </p:nvGrpSpPr>
          <p:grpSpPr>
            <a:xfrm>
              <a:off x="2290" y="3030"/>
              <a:ext cx="1832" cy="408"/>
              <a:chOff x="2290" y="3030"/>
              <a:chExt cx="1832" cy="408"/>
            </a:xfrm>
          </p:grpSpPr>
          <p:sp>
            <p:nvSpPr>
              <p:cNvPr id="940101" name="任意多边形 940100"/>
              <p:cNvSpPr/>
              <p:nvPr/>
            </p:nvSpPr>
            <p:spPr>
              <a:xfrm>
                <a:off x="2290" y="3030"/>
                <a:ext cx="1832" cy="408"/>
              </a:xfrm>
              <a:custGeom>
                <a:avLst/>
                <a:gdLst/>
                <a:ahLst/>
                <a:cxnLst/>
                <a:rect l="0" t="0" r="0" b="0"/>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alpha val="100000"/>
                </a:srgbClr>
              </a:solidFill>
              <a:ln w="0">
                <a:noFill/>
              </a:ln>
            </p:spPr>
            <p:txBody>
              <a:bodyPr/>
              <a:lstStyle/>
              <a:p>
                <a:endParaRPr lang="zh-CN" altLang="en-US"/>
              </a:p>
            </p:txBody>
          </p:sp>
          <p:sp>
            <p:nvSpPr>
              <p:cNvPr id="940102" name="任意多边形 940101"/>
              <p:cNvSpPr/>
              <p:nvPr/>
            </p:nvSpPr>
            <p:spPr>
              <a:xfrm>
                <a:off x="3810" y="3058"/>
                <a:ext cx="288" cy="334"/>
              </a:xfrm>
              <a:custGeom>
                <a:avLst/>
                <a:gdLst/>
                <a:ahLst/>
                <a:cxnLst/>
                <a:rect l="0" t="0" r="0" b="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ln>
            </p:spPr>
            <p:txBody>
              <a:bodyPr/>
              <a:lstStyle/>
              <a:p>
                <a:endParaRPr lang="zh-CN" altLang="en-US"/>
              </a:p>
            </p:txBody>
          </p:sp>
        </p:grpSp>
        <p:grpSp>
          <p:nvGrpSpPr>
            <p:cNvPr id="940103" name="组合 940102"/>
            <p:cNvGrpSpPr/>
            <p:nvPr/>
          </p:nvGrpSpPr>
          <p:grpSpPr>
            <a:xfrm flipV="1">
              <a:off x="2290" y="2725"/>
              <a:ext cx="1406" cy="313"/>
              <a:chOff x="2290" y="3030"/>
              <a:chExt cx="1832" cy="408"/>
            </a:xfrm>
          </p:grpSpPr>
          <p:sp>
            <p:nvSpPr>
              <p:cNvPr id="940104" name="任意多边形 940103"/>
              <p:cNvSpPr/>
              <p:nvPr/>
            </p:nvSpPr>
            <p:spPr>
              <a:xfrm>
                <a:off x="2290" y="3030"/>
                <a:ext cx="1832" cy="408"/>
              </a:xfrm>
              <a:custGeom>
                <a:avLst/>
                <a:gdLst/>
                <a:ahLst/>
                <a:cxnLst/>
                <a:rect l="0" t="0" r="0" b="0"/>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alpha val="100000"/>
                </a:srgbClr>
              </a:solidFill>
              <a:ln w="0">
                <a:noFill/>
              </a:ln>
            </p:spPr>
            <p:txBody>
              <a:bodyPr/>
              <a:lstStyle/>
              <a:p>
                <a:endParaRPr lang="zh-CN" altLang="en-US"/>
              </a:p>
            </p:txBody>
          </p:sp>
          <p:sp>
            <p:nvSpPr>
              <p:cNvPr id="940105" name="任意多边形 940104"/>
              <p:cNvSpPr/>
              <p:nvPr/>
            </p:nvSpPr>
            <p:spPr>
              <a:xfrm>
                <a:off x="3810" y="3058"/>
                <a:ext cx="288" cy="334"/>
              </a:xfrm>
              <a:custGeom>
                <a:avLst/>
                <a:gdLst/>
                <a:ahLst/>
                <a:cxnLst/>
                <a:rect l="0" t="0" r="0" b="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ln>
            </p:spPr>
            <p:txBody>
              <a:bodyPr/>
              <a:lstStyle/>
              <a:p>
                <a:endParaRPr lang="zh-CN" altLang="en-US"/>
              </a:p>
            </p:txBody>
          </p:sp>
        </p:grpSp>
      </p:grpSp>
      <p:sp>
        <p:nvSpPr>
          <p:cNvPr id="940117" name="文本框 940116"/>
          <p:cNvSpPr txBox="1"/>
          <p:nvPr/>
        </p:nvSpPr>
        <p:spPr>
          <a:xfrm rot="3925970">
            <a:off x="6738938" y="4540250"/>
            <a:ext cx="1895475" cy="464820"/>
          </a:xfrm>
          <a:prstGeom prst="rect">
            <a:avLst/>
          </a:prstGeom>
          <a:noFill/>
          <a:ln w="9525">
            <a:noFill/>
          </a:ln>
        </p:spPr>
        <p:txBody>
          <a:bodyPr>
            <a:spAutoFit/>
          </a:bodyPr>
          <a:lstStyle/>
          <a:p>
            <a:pPr algn="l" eaLnBrk="0" hangingPunct="0">
              <a:lnSpc>
                <a:spcPct val="135000"/>
              </a:lnSpc>
              <a:spcBef>
                <a:spcPct val="20000"/>
              </a:spcBef>
              <a:buClr>
                <a:schemeClr val="hlink"/>
              </a:buClr>
              <a:buFont typeface="Wingdings" panose="05000000000000000000" pitchFamily="2" charset="2"/>
              <a:buNone/>
            </a:pPr>
            <a:r>
              <a:rPr lang="zh-CN" altLang="en-US" b="1" dirty="0">
                <a:latin typeface="Times New Roman" panose="02020603050405020304" pitchFamily="18" charset="0"/>
                <a:ea typeface="楷体_GB2312" pitchFamily="49" charset="-122"/>
              </a:rPr>
              <a:t>涂片检查</a:t>
            </a:r>
          </a:p>
        </p:txBody>
      </p:sp>
      <p:sp>
        <p:nvSpPr>
          <p:cNvPr id="940118" name="文本框 940117"/>
          <p:cNvSpPr txBox="1"/>
          <p:nvPr/>
        </p:nvSpPr>
        <p:spPr>
          <a:xfrm rot="3925970">
            <a:off x="7362825" y="4008438"/>
            <a:ext cx="872490" cy="464820"/>
          </a:xfrm>
          <a:prstGeom prst="rect">
            <a:avLst/>
          </a:prstGeom>
          <a:noFill/>
          <a:ln w="9525">
            <a:noFill/>
          </a:ln>
        </p:spPr>
        <p:txBody>
          <a:bodyPr wrap="none" anchor="t">
            <a:spAutoFit/>
          </a:bodyPr>
          <a:lstStyle/>
          <a:p>
            <a:pPr algn="l" eaLnBrk="0" hangingPunct="0">
              <a:lnSpc>
                <a:spcPct val="135000"/>
              </a:lnSpc>
              <a:spcBef>
                <a:spcPct val="20000"/>
              </a:spcBef>
              <a:buClr>
                <a:schemeClr val="hlink"/>
              </a:buClr>
              <a:buFont typeface="Wingdings" panose="05000000000000000000" pitchFamily="2" charset="2"/>
              <a:buNone/>
            </a:pPr>
            <a:r>
              <a:rPr lang="zh-CN" altLang="en-US" b="1" dirty="0">
                <a:latin typeface="Times New Roman" panose="02020603050405020304" pitchFamily="18" charset="0"/>
                <a:ea typeface="楷体_GB2312" pitchFamily="49" charset="-122"/>
              </a:rPr>
              <a:t>阴道液</a:t>
            </a:r>
          </a:p>
        </p:txBody>
      </p:sp>
      <p:sp>
        <p:nvSpPr>
          <p:cNvPr id="940147" name="文本框 940146"/>
          <p:cNvSpPr txBox="1"/>
          <p:nvPr/>
        </p:nvSpPr>
        <p:spPr>
          <a:xfrm>
            <a:off x="3059113" y="3043238"/>
            <a:ext cx="754380" cy="368300"/>
          </a:xfrm>
          <a:prstGeom prst="rect">
            <a:avLst/>
          </a:prstGeom>
          <a:noFill/>
          <a:ln w="9525">
            <a:noFill/>
          </a:ln>
          <a:effectLst>
            <a:prstShdw prst="shdw12" dir="16200000">
              <a:schemeClr val="bg2">
                <a:alpha val="50000"/>
              </a:schemeClr>
            </a:prstShdw>
          </a:effectLst>
        </p:spPr>
        <p:txBody>
          <a:bodyPr wrap="none" anchor="t">
            <a:spAutoFit/>
          </a:bodyPr>
          <a:lstStyle/>
          <a:p>
            <a:pPr algn="l"/>
            <a:r>
              <a:rPr lang="zh-CN" altLang="en-US" b="1" dirty="0">
                <a:latin typeface="Times New Roman" panose="02020603050405020304" pitchFamily="18" charset="0"/>
              </a:rPr>
              <a:t>（</a:t>
            </a:r>
            <a:r>
              <a:rPr lang="en-US" altLang="zh-CN" b="1">
                <a:latin typeface="Times New Roman" panose="02020603050405020304" pitchFamily="18" charset="0"/>
              </a:rPr>
              <a:t>1</a:t>
            </a:r>
            <a:r>
              <a:rPr lang="zh-CN" altLang="en-US" b="1" dirty="0">
                <a:latin typeface="Times New Roman" panose="02020603050405020304" pitchFamily="18" charset="0"/>
              </a:rPr>
              <a:t>）</a:t>
            </a:r>
          </a:p>
        </p:txBody>
      </p:sp>
      <p:sp>
        <p:nvSpPr>
          <p:cNvPr id="940151" name="矩形 940150"/>
          <p:cNvSpPr/>
          <p:nvPr/>
        </p:nvSpPr>
        <p:spPr>
          <a:xfrm>
            <a:off x="3216275" y="1844675"/>
            <a:ext cx="5184775" cy="865188"/>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lvl="0">
              <a:lnSpc>
                <a:spcPct val="135000"/>
              </a:lnSpc>
              <a:buNone/>
            </a:pPr>
            <a:r>
              <a:rPr lang="en-US" altLang="zh-CN" sz="2400">
                <a:solidFill>
                  <a:schemeClr val="tx1"/>
                </a:solidFill>
                <a:latin typeface="楷体_GB2312" pitchFamily="49" charset="-122"/>
                <a:ea typeface="楷体_GB2312" pitchFamily="49" charset="-122"/>
              </a:rPr>
              <a:t>1</a:t>
            </a:r>
            <a:r>
              <a:rPr lang="zh-CN" altLang="en-US" sz="2400" dirty="0">
                <a:solidFill>
                  <a:schemeClr val="tx1"/>
                </a:solidFill>
                <a:latin typeface="楷体_GB2312" pitchFamily="49" charset="-122"/>
                <a:ea typeface="楷体_GB2312" pitchFamily="49" charset="-122"/>
              </a:rPr>
              <a:t>．胎膜早破的诊断</a:t>
            </a:r>
            <a:endParaRPr lang="zh-CN" altLang="en-US" sz="2000" dirty="0">
              <a:solidFill>
                <a:schemeClr val="tx1"/>
              </a:solidFill>
              <a:latin typeface="楷体_GB2312" pitchFamily="49" charset="-122"/>
              <a:ea typeface="楷体_GB2312" pitchFamily="49" charset="-122"/>
            </a:endParaRPr>
          </a:p>
          <a:p>
            <a:pPr lvl="0">
              <a:lnSpc>
                <a:spcPct val="135000"/>
              </a:lnSpc>
              <a:buNone/>
            </a:pPr>
            <a:r>
              <a:rPr lang="zh-CN" altLang="en-US" sz="2000" dirty="0">
                <a:solidFill>
                  <a:schemeClr val="tx1"/>
                </a:solidFill>
                <a:latin typeface="楷体_GB2312" pitchFamily="49" charset="-122"/>
                <a:ea typeface="楷体_GB2312" pitchFamily="49" charset="-122"/>
              </a:rPr>
              <a:t>    </a:t>
            </a:r>
          </a:p>
        </p:txBody>
      </p:sp>
      <p:grpSp>
        <p:nvGrpSpPr>
          <p:cNvPr id="940161" name="组合 940160"/>
          <p:cNvGrpSpPr/>
          <p:nvPr/>
        </p:nvGrpSpPr>
        <p:grpSpPr>
          <a:xfrm>
            <a:off x="4884738" y="2951163"/>
            <a:ext cx="865187" cy="863600"/>
            <a:chOff x="2789" y="1625"/>
            <a:chExt cx="907" cy="907"/>
          </a:xfrm>
        </p:grpSpPr>
        <p:sp>
          <p:nvSpPr>
            <p:cNvPr id="940162" name="椭圆 940161"/>
            <p:cNvSpPr/>
            <p:nvPr/>
          </p:nvSpPr>
          <p:spPr>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tileRect/>
            </a:gradFill>
            <a:ln w="38100">
              <a:noFill/>
            </a:ln>
          </p:spPr>
          <p:txBody>
            <a:bodyPr/>
            <a:lstStyle/>
            <a:p>
              <a:endParaRPr lang="zh-CN" altLang="en-US"/>
            </a:p>
          </p:txBody>
        </p:sp>
        <p:sp>
          <p:nvSpPr>
            <p:cNvPr id="940163" name="椭圆 940162"/>
            <p:cNvSpPr/>
            <p:nvPr/>
          </p:nvSpPr>
          <p:spPr>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tileRect/>
            </a:gradFill>
            <a:ln w="38100">
              <a:noFill/>
            </a:ln>
          </p:spPr>
          <p:txBody>
            <a:bodyPr/>
            <a:lstStyle/>
            <a:p>
              <a:endParaRPr lang="zh-CN" altLang="en-US"/>
            </a:p>
          </p:txBody>
        </p:sp>
        <p:sp>
          <p:nvSpPr>
            <p:cNvPr id="940164" name="椭圆 940163"/>
            <p:cNvSpPr/>
            <p:nvPr/>
          </p:nvSpPr>
          <p:spPr>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tileRect/>
            </a:gradFill>
            <a:ln w="38100">
              <a:noFill/>
            </a:ln>
          </p:spPr>
          <p:txBody>
            <a:bodyPr/>
            <a:lstStyle/>
            <a:p>
              <a:endParaRPr lang="zh-CN" altLang="en-US"/>
            </a:p>
          </p:txBody>
        </p:sp>
        <p:sp>
          <p:nvSpPr>
            <p:cNvPr id="940165" name="椭圆 940164"/>
            <p:cNvSpPr/>
            <p:nvPr/>
          </p:nvSpPr>
          <p:spPr>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tileRect/>
            </a:gradFill>
            <a:ln w="38100">
              <a:noFill/>
            </a:ln>
          </p:spPr>
          <p:txBody>
            <a:bodyPr/>
            <a:lstStyle/>
            <a:p>
              <a:endParaRPr lang="zh-CN" altLang="en-US"/>
            </a:p>
          </p:txBody>
        </p:sp>
        <p:sp>
          <p:nvSpPr>
            <p:cNvPr id="940166" name="椭圆 940165"/>
            <p:cNvSpPr/>
            <p:nvPr/>
          </p:nvSpPr>
          <p:spPr>
            <a:xfrm>
              <a:off x="2888" y="1724"/>
              <a:ext cx="709" cy="709"/>
            </a:xfrm>
            <a:prstGeom prst="ellipse">
              <a:avLst/>
            </a:prstGeom>
            <a:solidFill>
              <a:srgbClr val="000000"/>
            </a:solidFill>
            <a:ln w="38100">
              <a:noFill/>
            </a:ln>
          </p:spPr>
          <p:txBody>
            <a:bodyPr/>
            <a:lstStyle/>
            <a:p>
              <a:endParaRPr lang="zh-CN" altLang="en-US"/>
            </a:p>
          </p:txBody>
        </p:sp>
        <p:grpSp>
          <p:nvGrpSpPr>
            <p:cNvPr id="940167" name="组合 940166"/>
            <p:cNvGrpSpPr/>
            <p:nvPr/>
          </p:nvGrpSpPr>
          <p:grpSpPr>
            <a:xfrm>
              <a:off x="2899" y="1735"/>
              <a:ext cx="687" cy="688"/>
              <a:chOff x="4166" y="1706"/>
              <a:chExt cx="1252" cy="1252"/>
            </a:xfrm>
          </p:grpSpPr>
          <p:sp>
            <p:nvSpPr>
              <p:cNvPr id="940168" name="椭圆 940167"/>
              <p:cNvSpPr/>
              <p:nvPr/>
            </p:nvSpPr>
            <p:spPr>
              <a:xfrm>
                <a:off x="4166" y="1706"/>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940169" name="椭圆 940168"/>
              <p:cNvSpPr/>
              <p:nvPr/>
            </p:nvSpPr>
            <p:spPr>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940170" name="椭圆 940169"/>
              <p:cNvSpPr/>
              <p:nvPr/>
            </p:nvSpPr>
            <p:spPr>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940171" name="椭圆 940170"/>
              <p:cNvSpPr/>
              <p:nvPr/>
            </p:nvSpPr>
            <p:spPr>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grpSp>
      <p:sp>
        <p:nvSpPr>
          <p:cNvPr id="940172" name="文本框 940171"/>
          <p:cNvSpPr txBox="1"/>
          <p:nvPr/>
        </p:nvSpPr>
        <p:spPr>
          <a:xfrm>
            <a:off x="4800600" y="3141663"/>
            <a:ext cx="754380" cy="368300"/>
          </a:xfrm>
          <a:prstGeom prst="rect">
            <a:avLst/>
          </a:prstGeom>
          <a:noFill/>
          <a:ln w="9525">
            <a:noFill/>
          </a:ln>
          <a:effectLst>
            <a:prstShdw prst="shdw12" dir="16200000">
              <a:schemeClr val="bg2">
                <a:alpha val="50000"/>
              </a:schemeClr>
            </a:prstShdw>
          </a:effectLst>
        </p:spPr>
        <p:txBody>
          <a:bodyPr wrap="none" anchor="t">
            <a:spAutoFit/>
          </a:bodyPr>
          <a:lstStyle/>
          <a:p>
            <a:pPr algn="l"/>
            <a:r>
              <a:rPr lang="zh-CN" altLang="en-US" b="1" dirty="0">
                <a:latin typeface="Times New Roman" panose="02020603050405020304" pitchFamily="18" charset="0"/>
              </a:rPr>
              <a:t>（</a:t>
            </a:r>
            <a:r>
              <a:rPr lang="en-US" altLang="zh-CN" b="1">
                <a:latin typeface="Times New Roman" panose="02020603050405020304" pitchFamily="18" charset="0"/>
              </a:rPr>
              <a:t>2</a:t>
            </a:r>
            <a:r>
              <a:rPr lang="zh-CN" altLang="en-US" b="1" dirty="0">
                <a:latin typeface="Times New Roman" panose="02020603050405020304" pitchFamily="18" charset="0"/>
              </a:rPr>
              <a:t>）</a:t>
            </a:r>
          </a:p>
        </p:txBody>
      </p:sp>
      <p:grpSp>
        <p:nvGrpSpPr>
          <p:cNvPr id="940173" name="组合 940172"/>
          <p:cNvGrpSpPr/>
          <p:nvPr/>
        </p:nvGrpSpPr>
        <p:grpSpPr>
          <a:xfrm>
            <a:off x="6756400" y="2878138"/>
            <a:ext cx="865188" cy="863600"/>
            <a:chOff x="2789" y="1625"/>
            <a:chExt cx="907" cy="907"/>
          </a:xfrm>
        </p:grpSpPr>
        <p:sp>
          <p:nvSpPr>
            <p:cNvPr id="940174" name="椭圆 940173"/>
            <p:cNvSpPr/>
            <p:nvPr/>
          </p:nvSpPr>
          <p:spPr>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tileRect/>
            </a:gradFill>
            <a:ln w="38100">
              <a:noFill/>
            </a:ln>
          </p:spPr>
          <p:txBody>
            <a:bodyPr/>
            <a:lstStyle/>
            <a:p>
              <a:endParaRPr lang="zh-CN" altLang="en-US"/>
            </a:p>
          </p:txBody>
        </p:sp>
        <p:sp>
          <p:nvSpPr>
            <p:cNvPr id="940175" name="椭圆 940174"/>
            <p:cNvSpPr/>
            <p:nvPr/>
          </p:nvSpPr>
          <p:spPr>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tileRect/>
            </a:gradFill>
            <a:ln w="38100">
              <a:noFill/>
            </a:ln>
          </p:spPr>
          <p:txBody>
            <a:bodyPr/>
            <a:lstStyle/>
            <a:p>
              <a:endParaRPr lang="zh-CN" altLang="en-US"/>
            </a:p>
          </p:txBody>
        </p:sp>
        <p:sp>
          <p:nvSpPr>
            <p:cNvPr id="940176" name="椭圆 940175"/>
            <p:cNvSpPr/>
            <p:nvPr/>
          </p:nvSpPr>
          <p:spPr>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tileRect/>
            </a:gradFill>
            <a:ln w="38100">
              <a:noFill/>
            </a:ln>
          </p:spPr>
          <p:txBody>
            <a:bodyPr/>
            <a:lstStyle/>
            <a:p>
              <a:endParaRPr lang="zh-CN" altLang="en-US"/>
            </a:p>
          </p:txBody>
        </p:sp>
        <p:sp>
          <p:nvSpPr>
            <p:cNvPr id="940177" name="椭圆 940176"/>
            <p:cNvSpPr/>
            <p:nvPr/>
          </p:nvSpPr>
          <p:spPr>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tileRect/>
            </a:gradFill>
            <a:ln w="38100">
              <a:noFill/>
            </a:ln>
          </p:spPr>
          <p:txBody>
            <a:bodyPr/>
            <a:lstStyle/>
            <a:p>
              <a:endParaRPr lang="zh-CN" altLang="en-US"/>
            </a:p>
          </p:txBody>
        </p:sp>
        <p:sp>
          <p:nvSpPr>
            <p:cNvPr id="940178" name="椭圆 940177"/>
            <p:cNvSpPr/>
            <p:nvPr/>
          </p:nvSpPr>
          <p:spPr>
            <a:xfrm>
              <a:off x="2888" y="1724"/>
              <a:ext cx="709" cy="709"/>
            </a:xfrm>
            <a:prstGeom prst="ellipse">
              <a:avLst/>
            </a:prstGeom>
            <a:solidFill>
              <a:srgbClr val="000000"/>
            </a:solidFill>
            <a:ln w="38100">
              <a:noFill/>
            </a:ln>
          </p:spPr>
          <p:txBody>
            <a:bodyPr/>
            <a:lstStyle/>
            <a:p>
              <a:endParaRPr lang="zh-CN" altLang="en-US"/>
            </a:p>
          </p:txBody>
        </p:sp>
        <p:grpSp>
          <p:nvGrpSpPr>
            <p:cNvPr id="940179" name="组合 940178"/>
            <p:cNvGrpSpPr/>
            <p:nvPr/>
          </p:nvGrpSpPr>
          <p:grpSpPr>
            <a:xfrm>
              <a:off x="2899" y="1735"/>
              <a:ext cx="687" cy="688"/>
              <a:chOff x="4166" y="1706"/>
              <a:chExt cx="1252" cy="1252"/>
            </a:xfrm>
          </p:grpSpPr>
          <p:sp>
            <p:nvSpPr>
              <p:cNvPr id="940180" name="椭圆 940179"/>
              <p:cNvSpPr/>
              <p:nvPr/>
            </p:nvSpPr>
            <p:spPr>
              <a:xfrm>
                <a:off x="4166" y="1706"/>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940181" name="椭圆 940180"/>
              <p:cNvSpPr/>
              <p:nvPr/>
            </p:nvSpPr>
            <p:spPr>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940182" name="椭圆 940181"/>
              <p:cNvSpPr/>
              <p:nvPr/>
            </p:nvSpPr>
            <p:spPr>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940183" name="椭圆 940182"/>
              <p:cNvSpPr/>
              <p:nvPr/>
            </p:nvSpPr>
            <p:spPr>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grpSp>
      <p:sp>
        <p:nvSpPr>
          <p:cNvPr id="940184" name="文本框 940183"/>
          <p:cNvSpPr txBox="1"/>
          <p:nvPr/>
        </p:nvSpPr>
        <p:spPr>
          <a:xfrm>
            <a:off x="6672263" y="3068638"/>
            <a:ext cx="754380" cy="368300"/>
          </a:xfrm>
          <a:prstGeom prst="rect">
            <a:avLst/>
          </a:prstGeom>
          <a:noFill/>
          <a:ln w="9525">
            <a:noFill/>
          </a:ln>
          <a:effectLst>
            <a:prstShdw prst="shdw12" dir="16200000">
              <a:schemeClr val="bg2">
                <a:alpha val="50000"/>
              </a:schemeClr>
            </a:prstShdw>
          </a:effectLst>
        </p:spPr>
        <p:txBody>
          <a:bodyPr wrap="none" anchor="t">
            <a:spAutoFit/>
          </a:bodyPr>
          <a:lstStyle/>
          <a:p>
            <a:pPr algn="l"/>
            <a:r>
              <a:rPr lang="zh-CN" altLang="en-US" b="1" dirty="0">
                <a:latin typeface="Times New Roman" panose="02020603050405020304" pitchFamily="18" charset="0"/>
              </a:rPr>
              <a:t>（</a:t>
            </a:r>
            <a:r>
              <a:rPr lang="en-US" altLang="zh-CN" b="1">
                <a:latin typeface="Times New Roman" panose="02020603050405020304" pitchFamily="18" charset="0"/>
              </a:rPr>
              <a:t>3</a:t>
            </a:r>
            <a:r>
              <a:rPr lang="zh-CN" altLang="en-US" b="1" dirty="0">
                <a:latin typeface="Times New Roman" panose="02020603050405020304" pitchFamily="18" charset="0"/>
              </a:rPr>
              <a:t>）</a:t>
            </a:r>
          </a:p>
        </p:txBody>
      </p:sp>
      <p:grpSp>
        <p:nvGrpSpPr>
          <p:cNvPr id="940185" name="组合 940184"/>
          <p:cNvGrpSpPr/>
          <p:nvPr/>
        </p:nvGrpSpPr>
        <p:grpSpPr>
          <a:xfrm>
            <a:off x="8628063" y="2878138"/>
            <a:ext cx="865187" cy="863600"/>
            <a:chOff x="2789" y="1625"/>
            <a:chExt cx="907" cy="907"/>
          </a:xfrm>
        </p:grpSpPr>
        <p:sp>
          <p:nvSpPr>
            <p:cNvPr id="940186" name="椭圆 940185"/>
            <p:cNvSpPr/>
            <p:nvPr/>
          </p:nvSpPr>
          <p:spPr>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tileRect/>
            </a:gradFill>
            <a:ln w="38100">
              <a:noFill/>
            </a:ln>
          </p:spPr>
          <p:txBody>
            <a:bodyPr/>
            <a:lstStyle/>
            <a:p>
              <a:endParaRPr lang="zh-CN" altLang="en-US"/>
            </a:p>
          </p:txBody>
        </p:sp>
        <p:sp>
          <p:nvSpPr>
            <p:cNvPr id="940187" name="椭圆 940186"/>
            <p:cNvSpPr/>
            <p:nvPr/>
          </p:nvSpPr>
          <p:spPr>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tileRect/>
            </a:gradFill>
            <a:ln w="38100">
              <a:noFill/>
            </a:ln>
          </p:spPr>
          <p:txBody>
            <a:bodyPr/>
            <a:lstStyle/>
            <a:p>
              <a:endParaRPr lang="zh-CN" altLang="en-US"/>
            </a:p>
          </p:txBody>
        </p:sp>
        <p:sp>
          <p:nvSpPr>
            <p:cNvPr id="940188" name="椭圆 940187"/>
            <p:cNvSpPr/>
            <p:nvPr/>
          </p:nvSpPr>
          <p:spPr>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tileRect/>
            </a:gradFill>
            <a:ln w="38100">
              <a:noFill/>
            </a:ln>
          </p:spPr>
          <p:txBody>
            <a:bodyPr/>
            <a:lstStyle/>
            <a:p>
              <a:endParaRPr lang="zh-CN" altLang="en-US"/>
            </a:p>
          </p:txBody>
        </p:sp>
        <p:sp>
          <p:nvSpPr>
            <p:cNvPr id="940189" name="椭圆 940188"/>
            <p:cNvSpPr/>
            <p:nvPr/>
          </p:nvSpPr>
          <p:spPr>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tileRect/>
            </a:gradFill>
            <a:ln w="38100">
              <a:noFill/>
            </a:ln>
          </p:spPr>
          <p:txBody>
            <a:bodyPr/>
            <a:lstStyle/>
            <a:p>
              <a:endParaRPr lang="zh-CN" altLang="en-US"/>
            </a:p>
          </p:txBody>
        </p:sp>
        <p:sp>
          <p:nvSpPr>
            <p:cNvPr id="940190" name="椭圆 940189"/>
            <p:cNvSpPr/>
            <p:nvPr/>
          </p:nvSpPr>
          <p:spPr>
            <a:xfrm>
              <a:off x="2888" y="1724"/>
              <a:ext cx="709" cy="709"/>
            </a:xfrm>
            <a:prstGeom prst="ellipse">
              <a:avLst/>
            </a:prstGeom>
            <a:solidFill>
              <a:srgbClr val="000000"/>
            </a:solidFill>
            <a:ln w="38100">
              <a:noFill/>
            </a:ln>
          </p:spPr>
          <p:txBody>
            <a:bodyPr/>
            <a:lstStyle/>
            <a:p>
              <a:endParaRPr lang="zh-CN" altLang="en-US"/>
            </a:p>
          </p:txBody>
        </p:sp>
        <p:grpSp>
          <p:nvGrpSpPr>
            <p:cNvPr id="940191" name="组合 940190"/>
            <p:cNvGrpSpPr/>
            <p:nvPr/>
          </p:nvGrpSpPr>
          <p:grpSpPr>
            <a:xfrm>
              <a:off x="2899" y="1735"/>
              <a:ext cx="687" cy="688"/>
              <a:chOff x="4166" y="1706"/>
              <a:chExt cx="1252" cy="1252"/>
            </a:xfrm>
          </p:grpSpPr>
          <p:sp>
            <p:nvSpPr>
              <p:cNvPr id="940192" name="椭圆 940191"/>
              <p:cNvSpPr/>
              <p:nvPr/>
            </p:nvSpPr>
            <p:spPr>
              <a:xfrm>
                <a:off x="4166" y="1706"/>
                <a:ext cx="1252" cy="125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940193" name="椭圆 940192"/>
              <p:cNvSpPr/>
              <p:nvPr/>
            </p:nvSpPr>
            <p:spPr>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940194" name="椭圆 940193"/>
              <p:cNvSpPr/>
              <p:nvPr/>
            </p:nvSpPr>
            <p:spPr>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940195" name="椭圆 940194"/>
              <p:cNvSpPr/>
              <p:nvPr/>
            </p:nvSpPr>
            <p:spPr>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grpSp>
      <p:sp>
        <p:nvSpPr>
          <p:cNvPr id="940196" name="文本框 940195"/>
          <p:cNvSpPr txBox="1"/>
          <p:nvPr/>
        </p:nvSpPr>
        <p:spPr>
          <a:xfrm>
            <a:off x="8543925" y="3068638"/>
            <a:ext cx="754380" cy="368300"/>
          </a:xfrm>
          <a:prstGeom prst="rect">
            <a:avLst/>
          </a:prstGeom>
          <a:noFill/>
          <a:ln w="9525">
            <a:noFill/>
          </a:ln>
          <a:effectLst>
            <a:prstShdw prst="shdw12" dir="16200000">
              <a:schemeClr val="bg2">
                <a:alpha val="50000"/>
              </a:schemeClr>
            </a:prstShdw>
          </a:effectLst>
        </p:spPr>
        <p:txBody>
          <a:bodyPr wrap="none" anchor="t">
            <a:spAutoFit/>
          </a:bodyPr>
          <a:lstStyle/>
          <a:p>
            <a:pPr algn="l"/>
            <a:r>
              <a:rPr lang="zh-CN" altLang="en-US" b="1" dirty="0">
                <a:latin typeface="Times New Roman" panose="02020603050405020304" pitchFamily="18" charset="0"/>
              </a:rPr>
              <a:t>（</a:t>
            </a:r>
            <a:r>
              <a:rPr lang="en-US" altLang="zh-CN" b="1">
                <a:latin typeface="Times New Roman" panose="02020603050405020304" pitchFamily="18" charset="0"/>
              </a:rPr>
              <a:t>4</a:t>
            </a:r>
            <a:r>
              <a:rPr lang="zh-CN" altLang="en-US" b="1" dirty="0">
                <a:latin typeface="Times New Roman" panose="02020603050405020304" pitchFamily="18" charset="0"/>
              </a:rPr>
              <a:t>）</a:t>
            </a:r>
          </a:p>
        </p:txBody>
      </p:sp>
      <p:grpSp>
        <p:nvGrpSpPr>
          <p:cNvPr id="940197" name="组合 940196"/>
          <p:cNvGrpSpPr/>
          <p:nvPr/>
        </p:nvGrpSpPr>
        <p:grpSpPr>
          <a:xfrm rot="3877067">
            <a:off x="8562975" y="4286250"/>
            <a:ext cx="2273300" cy="858838"/>
            <a:chOff x="2290" y="2725"/>
            <a:chExt cx="1832" cy="713"/>
          </a:xfrm>
        </p:grpSpPr>
        <p:grpSp>
          <p:nvGrpSpPr>
            <p:cNvPr id="940198" name="组合 940197"/>
            <p:cNvGrpSpPr/>
            <p:nvPr/>
          </p:nvGrpSpPr>
          <p:grpSpPr>
            <a:xfrm>
              <a:off x="2290" y="3030"/>
              <a:ext cx="1832" cy="408"/>
              <a:chOff x="2290" y="3030"/>
              <a:chExt cx="1832" cy="408"/>
            </a:xfrm>
          </p:grpSpPr>
          <p:sp>
            <p:nvSpPr>
              <p:cNvPr id="940199" name="任意多边形 940198"/>
              <p:cNvSpPr/>
              <p:nvPr/>
            </p:nvSpPr>
            <p:spPr>
              <a:xfrm>
                <a:off x="2290" y="3030"/>
                <a:ext cx="1832" cy="408"/>
              </a:xfrm>
              <a:custGeom>
                <a:avLst/>
                <a:gdLst/>
                <a:ahLst/>
                <a:cxnLst/>
                <a:rect l="0" t="0" r="0" b="0"/>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alpha val="100000"/>
                </a:srgbClr>
              </a:solidFill>
              <a:ln w="0">
                <a:noFill/>
              </a:ln>
            </p:spPr>
            <p:txBody>
              <a:bodyPr/>
              <a:lstStyle/>
              <a:p>
                <a:endParaRPr lang="zh-CN" altLang="en-US"/>
              </a:p>
            </p:txBody>
          </p:sp>
          <p:sp>
            <p:nvSpPr>
              <p:cNvPr id="940200" name="任意多边形 940199"/>
              <p:cNvSpPr/>
              <p:nvPr/>
            </p:nvSpPr>
            <p:spPr>
              <a:xfrm>
                <a:off x="3810" y="3058"/>
                <a:ext cx="288" cy="334"/>
              </a:xfrm>
              <a:custGeom>
                <a:avLst/>
                <a:gdLst/>
                <a:ahLst/>
                <a:cxnLst/>
                <a:rect l="0" t="0" r="0" b="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ln>
            </p:spPr>
            <p:txBody>
              <a:bodyPr/>
              <a:lstStyle/>
              <a:p>
                <a:endParaRPr lang="zh-CN" altLang="en-US"/>
              </a:p>
            </p:txBody>
          </p:sp>
        </p:grpSp>
        <p:grpSp>
          <p:nvGrpSpPr>
            <p:cNvPr id="940201" name="组合 940200"/>
            <p:cNvGrpSpPr/>
            <p:nvPr/>
          </p:nvGrpSpPr>
          <p:grpSpPr>
            <a:xfrm flipV="1">
              <a:off x="2290" y="2725"/>
              <a:ext cx="1406" cy="313"/>
              <a:chOff x="2290" y="3030"/>
              <a:chExt cx="1832" cy="408"/>
            </a:xfrm>
          </p:grpSpPr>
          <p:sp>
            <p:nvSpPr>
              <p:cNvPr id="940202" name="任意多边形 940201"/>
              <p:cNvSpPr/>
              <p:nvPr/>
            </p:nvSpPr>
            <p:spPr>
              <a:xfrm>
                <a:off x="2290" y="3030"/>
                <a:ext cx="1832" cy="408"/>
              </a:xfrm>
              <a:custGeom>
                <a:avLst/>
                <a:gdLst/>
                <a:ahLst/>
                <a:cxnLst/>
                <a:rect l="0" t="0" r="0" b="0"/>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alpha val="100000"/>
                </a:srgbClr>
              </a:solidFill>
              <a:ln w="0">
                <a:noFill/>
              </a:ln>
            </p:spPr>
            <p:txBody>
              <a:bodyPr/>
              <a:lstStyle/>
              <a:p>
                <a:endParaRPr lang="zh-CN" altLang="en-US"/>
              </a:p>
            </p:txBody>
          </p:sp>
          <p:sp>
            <p:nvSpPr>
              <p:cNvPr id="940203" name="任意多边形 940202"/>
              <p:cNvSpPr/>
              <p:nvPr/>
            </p:nvSpPr>
            <p:spPr>
              <a:xfrm>
                <a:off x="3810" y="3058"/>
                <a:ext cx="288" cy="334"/>
              </a:xfrm>
              <a:custGeom>
                <a:avLst/>
                <a:gdLst/>
                <a:ahLst/>
                <a:cxnLst/>
                <a:rect l="0" t="0" r="0" b="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ln>
            </p:spPr>
            <p:txBody>
              <a:bodyPr/>
              <a:lstStyle/>
              <a:p>
                <a:endParaRPr lang="zh-CN" altLang="en-US"/>
              </a:p>
            </p:txBody>
          </p:sp>
        </p:grpSp>
      </p:grpSp>
      <p:sp>
        <p:nvSpPr>
          <p:cNvPr id="940204" name="文本框 940203"/>
          <p:cNvSpPr txBox="1"/>
          <p:nvPr/>
        </p:nvSpPr>
        <p:spPr>
          <a:xfrm rot="3925970">
            <a:off x="8680450" y="4291013"/>
            <a:ext cx="1530350" cy="464820"/>
          </a:xfrm>
          <a:prstGeom prst="rect">
            <a:avLst/>
          </a:prstGeom>
          <a:noFill/>
          <a:ln w="9525">
            <a:noFill/>
          </a:ln>
        </p:spPr>
        <p:txBody>
          <a:bodyPr>
            <a:spAutoFit/>
          </a:bodyPr>
          <a:lstStyle/>
          <a:p>
            <a:pPr algn="l" eaLnBrk="0" hangingPunct="0">
              <a:lnSpc>
                <a:spcPct val="135000"/>
              </a:lnSpc>
              <a:spcBef>
                <a:spcPct val="20000"/>
              </a:spcBef>
              <a:buClr>
                <a:schemeClr val="hlink"/>
              </a:buClr>
              <a:buFont typeface="Wingdings" panose="05000000000000000000" pitchFamily="2" charset="2"/>
              <a:buNone/>
            </a:pPr>
            <a:r>
              <a:rPr lang="zh-CN" altLang="en-US" b="1" dirty="0">
                <a:latin typeface="Times New Roman" panose="02020603050405020304" pitchFamily="18" charset="0"/>
                <a:ea typeface="楷体_GB2312" pitchFamily="49" charset="-122"/>
              </a:rPr>
              <a:t>   检查</a:t>
            </a:r>
          </a:p>
        </p:txBody>
      </p:sp>
      <p:sp>
        <p:nvSpPr>
          <p:cNvPr id="940205" name="文本框 940204"/>
          <p:cNvSpPr txBox="1"/>
          <p:nvPr/>
        </p:nvSpPr>
        <p:spPr>
          <a:xfrm rot="3925970">
            <a:off x="9118600" y="4062413"/>
            <a:ext cx="1454150" cy="464820"/>
          </a:xfrm>
          <a:prstGeom prst="rect">
            <a:avLst/>
          </a:prstGeom>
          <a:noFill/>
          <a:ln w="9525">
            <a:noFill/>
          </a:ln>
        </p:spPr>
        <p:txBody>
          <a:bodyPr>
            <a:spAutoFit/>
          </a:bodyPr>
          <a:lstStyle/>
          <a:p>
            <a:pPr algn="l" eaLnBrk="0" hangingPunct="0">
              <a:lnSpc>
                <a:spcPct val="135000"/>
              </a:lnSpc>
              <a:spcBef>
                <a:spcPct val="20000"/>
              </a:spcBef>
              <a:buClr>
                <a:schemeClr val="hlink"/>
              </a:buClr>
              <a:buFont typeface="Wingdings" panose="05000000000000000000" pitchFamily="2" charset="2"/>
              <a:buNone/>
            </a:pPr>
            <a:r>
              <a:rPr lang="zh-CN" altLang="en-US" b="1" dirty="0">
                <a:latin typeface="Times New Roman" panose="02020603050405020304" pitchFamily="18" charset="0"/>
                <a:ea typeface="楷体_GB2312" pitchFamily="49" charset="-122"/>
              </a:rPr>
              <a:t>羊膜镜</a:t>
            </a:r>
          </a:p>
        </p:txBody>
      </p:sp>
      <p:sp>
        <p:nvSpPr>
          <p:cNvPr id="940220"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0221"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0222"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0223" name="TextBox 37"/>
          <p:cNvSpPr txBox="1"/>
          <p:nvPr/>
        </p:nvSpPr>
        <p:spPr>
          <a:xfrm>
            <a:off x="1720850" y="914400"/>
            <a:ext cx="546100" cy="5631180"/>
          </a:xfrm>
          <a:prstGeom prst="rect">
            <a:avLst/>
          </a:prstGeom>
          <a:solidFill>
            <a:schemeClr val="accent1"/>
          </a:solidFill>
          <a:ln w="9525">
            <a:noFill/>
          </a:ln>
        </p:spPr>
        <p:txBody>
          <a:bodyPr>
            <a:spAutoFit/>
          </a:bodyPr>
          <a:lstStyle/>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a:p>
            <a:pPr algn="l"/>
            <a:endParaRPr lang="en-US" altLang="zh-CN" sz="2000" b="1">
              <a:solidFill>
                <a:srgbClr val="DBE004"/>
              </a:solidFill>
              <a:latin typeface="Arial" panose="020B0604020202020204" pitchFamily="34" charset="0"/>
              <a:ea typeface="楷体_GB2312" pitchFamily="49" charset="-122"/>
            </a:endParaRPr>
          </a:p>
        </p:txBody>
      </p:sp>
      <p:sp>
        <p:nvSpPr>
          <p:cNvPr id="940224" name="TextBox 39">
            <a:hlinkClick r:id="rId3" action="ppaction://hlinksldjump"/>
          </p:cNvPr>
          <p:cNvSpPr txBox="1"/>
          <p:nvPr/>
        </p:nvSpPr>
        <p:spPr>
          <a:xfrm>
            <a:off x="1822450" y="6127750"/>
            <a:ext cx="742950" cy="398780"/>
          </a:xfrm>
          <a:prstGeom prst="rect">
            <a:avLst/>
          </a:prstGeom>
          <a:solidFill>
            <a:srgbClr val="F3F300"/>
          </a:solidFill>
          <a:ln w="9525" cap="flat" cmpd="sng">
            <a:solidFill>
              <a:srgbClr val="0000FF"/>
            </a:solidFill>
            <a:prstDash val="solid"/>
            <a:miter/>
            <a:headEnd type="none" w="med" len="med"/>
            <a:tailEnd type="none" w="med" len="med"/>
          </a:ln>
        </p:spPr>
        <p:txBody>
          <a:bodyPr>
            <a:spAutoFit/>
          </a:bodyPr>
          <a:lstStyle/>
          <a:p>
            <a:r>
              <a:rPr lang="zh-CN" altLang="en-US" sz="2000" b="1" dirty="0">
                <a:solidFill>
                  <a:srgbClr val="0000FF"/>
                </a:solidFill>
                <a:latin typeface="Arial" panose="020B0604020202020204" pitchFamily="34" charset="0"/>
                <a:ea typeface="楷体_GB2312" pitchFamily="49" charset="-122"/>
              </a:rPr>
              <a:t>主页</a:t>
            </a:r>
          </a:p>
        </p:txBody>
      </p:sp>
      <p:sp>
        <p:nvSpPr>
          <p:cNvPr id="940225" name="流程图: 终止 6">
            <a:hlinkClick r:id="" action="ppaction://noaction"/>
          </p:cNvPr>
          <p:cNvSpPr/>
          <p:nvPr/>
        </p:nvSpPr>
        <p:spPr>
          <a:xfrm>
            <a:off x="1703388" y="1341438"/>
            <a:ext cx="792162" cy="63817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概述</a:t>
            </a:r>
          </a:p>
        </p:txBody>
      </p:sp>
      <p:sp>
        <p:nvSpPr>
          <p:cNvPr id="940226" name="流程图: 终止 34">
            <a:hlinkClick r:id="" action="ppaction://noaction"/>
          </p:cNvPr>
          <p:cNvSpPr/>
          <p:nvPr/>
        </p:nvSpPr>
        <p:spPr>
          <a:xfrm>
            <a:off x="1703388" y="21336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病因</a:t>
            </a:r>
          </a:p>
        </p:txBody>
      </p:sp>
      <p:sp>
        <p:nvSpPr>
          <p:cNvPr id="940227" name="流程图: 终止 36">
            <a:hlinkClick r:id="" action="ppaction://noaction"/>
          </p:cNvPr>
          <p:cNvSpPr/>
          <p:nvPr/>
        </p:nvSpPr>
        <p:spPr>
          <a:xfrm>
            <a:off x="1703388" y="3716338"/>
            <a:ext cx="792162" cy="642937"/>
          </a:xfrm>
          <a:prstGeom prst="flowChartTerminator">
            <a:avLst/>
          </a:prstGeom>
          <a:solidFill>
            <a:srgbClr val="0000FF"/>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诊断</a:t>
            </a:r>
          </a:p>
        </p:txBody>
      </p:sp>
      <p:sp>
        <p:nvSpPr>
          <p:cNvPr id="940228" name="流程图: 终止 36">
            <a:hlinkClick r:id="" action="ppaction://noaction"/>
          </p:cNvPr>
          <p:cNvSpPr/>
          <p:nvPr/>
        </p:nvSpPr>
        <p:spPr>
          <a:xfrm>
            <a:off x="1703388" y="5307013"/>
            <a:ext cx="792162" cy="642937"/>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Arial" panose="020B0604020202020204" pitchFamily="34" charset="0"/>
                <a:ea typeface="楷体_GB2312" pitchFamily="49" charset="-122"/>
              </a:rPr>
              <a:t>治疗</a:t>
            </a:r>
          </a:p>
        </p:txBody>
      </p:sp>
      <p:grpSp>
        <p:nvGrpSpPr>
          <p:cNvPr id="940229" name="组合 940228"/>
          <p:cNvGrpSpPr/>
          <p:nvPr/>
        </p:nvGrpSpPr>
        <p:grpSpPr>
          <a:xfrm>
            <a:off x="1703388" y="2852738"/>
            <a:ext cx="863600" cy="706438"/>
            <a:chOff x="113" y="2024"/>
            <a:chExt cx="544" cy="445"/>
          </a:xfrm>
        </p:grpSpPr>
        <p:sp>
          <p:nvSpPr>
            <p:cNvPr id="940230" name="流程图: 终止 35">
              <a:hlinkClick r:id="rId2" action="ppaction://hlinksldjump"/>
            </p:cNvPr>
            <p:cNvSpPr/>
            <p:nvPr/>
          </p:nvSpPr>
          <p:spPr>
            <a:xfrm>
              <a:off x="113" y="2061"/>
              <a:ext cx="499" cy="405"/>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endParaRPr lang="zh-CN" altLang="en-US" sz="2000" b="1" dirty="0">
                <a:solidFill>
                  <a:srgbClr val="FFFFFF"/>
                </a:solidFill>
                <a:latin typeface="Arial" panose="020B0604020202020204" pitchFamily="34" charset="0"/>
                <a:ea typeface="楷体_GB2312" pitchFamily="49" charset="-122"/>
              </a:endParaRPr>
            </a:p>
          </p:txBody>
        </p:sp>
        <p:sp>
          <p:nvSpPr>
            <p:cNvPr id="940231" name="文本框 940230">
              <a:hlinkClick r:id="" action="ppaction://noaction"/>
            </p:cNvPr>
            <p:cNvSpPr txBox="1"/>
            <p:nvPr/>
          </p:nvSpPr>
          <p:spPr>
            <a:xfrm>
              <a:off x="129" y="2024"/>
              <a:ext cx="528" cy="445"/>
            </a:xfrm>
            <a:prstGeom prst="rect">
              <a:avLst/>
            </a:prstGeom>
            <a:noFill/>
            <a:ln w="9525">
              <a:noFill/>
            </a:ln>
            <a:effectLst>
              <a:prstShdw prst="shdw12" dir="16200000">
                <a:schemeClr val="bg2">
                  <a:alpha val="50000"/>
                </a:schemeClr>
              </a:prstShdw>
            </a:effectLst>
          </p:spPr>
          <p:txBody>
            <a:bodyPr>
              <a:spAutoFit/>
            </a:bodyPr>
            <a:lstStyle/>
            <a:p>
              <a:pPr algn="l"/>
              <a:r>
                <a:rPr lang="zh-CN" altLang="en-US" sz="2000" b="1" dirty="0">
                  <a:solidFill>
                    <a:schemeClr val="bg1"/>
                  </a:solidFill>
                  <a:latin typeface="Times New Roman" panose="02020603050405020304" pitchFamily="18" charset="0"/>
                  <a:ea typeface="楷体_GB2312" pitchFamily="49" charset="-122"/>
                </a:rPr>
                <a:t>临床</a:t>
              </a:r>
            </a:p>
            <a:p>
              <a:pPr algn="l"/>
              <a:r>
                <a:rPr lang="zh-CN" altLang="en-US" sz="2000" b="1" dirty="0">
                  <a:solidFill>
                    <a:schemeClr val="bg1"/>
                  </a:solidFill>
                  <a:latin typeface="Times New Roman" panose="02020603050405020304" pitchFamily="18" charset="0"/>
                  <a:ea typeface="楷体_GB2312" pitchFamily="49" charset="-122"/>
                </a:rPr>
                <a:t>表现</a:t>
              </a:r>
            </a:p>
          </p:txBody>
        </p:sp>
      </p:grpSp>
      <p:sp>
        <p:nvSpPr>
          <p:cNvPr id="940232" name="流程图: 终止 36">
            <a:hlinkClick r:id="" action="ppaction://noaction"/>
          </p:cNvPr>
          <p:cNvSpPr/>
          <p:nvPr/>
        </p:nvSpPr>
        <p:spPr>
          <a:xfrm>
            <a:off x="1703388" y="4508500"/>
            <a:ext cx="792162" cy="642938"/>
          </a:xfrm>
          <a:prstGeom prst="flowChartTerminator">
            <a:avLst/>
          </a:prstGeom>
          <a:solidFill>
            <a:schemeClr val="accent1"/>
          </a:solidFill>
          <a:ln w="25400" cap="flat" cmpd="sng">
            <a:solidFill>
              <a:schemeClr val="tx2"/>
            </a:solidFill>
            <a:prstDash val="solid"/>
            <a:miter/>
            <a:headEnd type="none" w="med" len="med"/>
            <a:tailEnd type="none" w="med" len="med"/>
          </a:ln>
        </p:spPr>
        <p:txBody>
          <a:bodyPr anchor="ctr"/>
          <a:lstStyle/>
          <a:p>
            <a:r>
              <a:rPr lang="zh-CN" altLang="en-US" sz="2000" b="1" dirty="0">
                <a:solidFill>
                  <a:srgbClr val="FFFFFF"/>
                </a:solidFill>
                <a:latin typeface="Times New Roman" panose="02020603050405020304" pitchFamily="18" charset="0"/>
                <a:ea typeface="楷体_GB2312" pitchFamily="49" charset="-122"/>
              </a:rPr>
              <a:t>母儿</a:t>
            </a:r>
          </a:p>
          <a:p>
            <a:r>
              <a:rPr lang="zh-CN" altLang="en-US" sz="2000" b="1" dirty="0">
                <a:solidFill>
                  <a:srgbClr val="FFFFFF"/>
                </a:solidFill>
                <a:latin typeface="Times New Roman" panose="02020603050405020304" pitchFamily="18" charset="0"/>
                <a:ea typeface="楷体_GB2312" pitchFamily="49" charset="-122"/>
              </a:rPr>
              <a:t>影响</a:t>
            </a:r>
          </a:p>
        </p:txBody>
      </p:sp>
    </p:spTree>
  </p:cSld>
  <p:clrMapOvr>
    <a:masterClrMapping/>
  </p:clrMapOvr>
  <p:transition advTm="35931"/>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734"/>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734"/>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91734"/>
  <p:tag name="KSO_WM_TEMPLATE_THUMBS_INDEX" val="1"/>
  <p:tag name="KSO_WM_TEMPLATE_TOPIC_ID" val="2869567"/>
  <p:tag name="KSO_WM_TEMPLATE_OUTLINE_ID" val="15"/>
  <p:tag name="KSO_WM_TEMPLATE_SCENE_ID" val="1"/>
  <p:tag name="KSO_WM_TEMPLATE_JOB_ID" val="2"/>
  <p:tag name="KSO_WM_TEMPLATE_TOPIC_DEFAULT" val="1"/>
  <p:tag name="KSO_WM_TEMPLATE_SUBCATEGORY" val="0"/>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5575</Words>
  <Application>Microsoft Office PowerPoint</Application>
  <PresentationFormat>宽屏</PresentationFormat>
  <Paragraphs>4033</Paragraphs>
  <Slides>73</Slides>
  <Notes>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73</vt:i4>
      </vt:variant>
    </vt:vector>
  </HeadingPairs>
  <TitlesOfParts>
    <vt:vector size="85" baseType="lpstr">
      <vt:lpstr>华文中宋</vt:lpstr>
      <vt:lpstr>楷体_GB2312</vt:lpstr>
      <vt:lpstr>宋体</vt:lpstr>
      <vt:lpstr>微软雅黑</vt:lpstr>
      <vt:lpstr>Arial</vt:lpstr>
      <vt:lpstr>Calibri</vt:lpstr>
      <vt:lpstr>Franklin Gothic Medium</vt:lpstr>
      <vt:lpstr>Times New Roman</vt:lpstr>
      <vt:lpstr>Verdana</vt:lpstr>
      <vt:lpstr>Wingdings</vt:lpstr>
      <vt:lpstr>Office 主题</vt:lpstr>
      <vt:lpstr>Office 主题</vt:lpstr>
      <vt:lpstr>胎膜、羊水及脐带异常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一、羊水过多－定义</vt:lpstr>
      <vt:lpstr>二、羊水过多－病因</vt:lpstr>
      <vt:lpstr>三、羊水过多－临床表现</vt:lpstr>
      <vt:lpstr>四、羊水过多－辅助检查</vt:lpstr>
      <vt:lpstr>五、羊水过多－对母儿的影响</vt:lpstr>
      <vt:lpstr>六、羊水过多－处理</vt:lpstr>
      <vt:lpstr>PowerPoint 演示文稿</vt:lpstr>
      <vt:lpstr>七、吲哚美辛</vt:lpstr>
      <vt:lpstr>八、羊水过多－总结</vt:lpstr>
      <vt:lpstr>八、羊水过多－总结</vt:lpstr>
      <vt:lpstr>八、羊水过多－总结</vt:lpstr>
      <vt:lpstr>一：羊水过少－定义</vt:lpstr>
      <vt:lpstr>二、羊水过少－病因</vt:lpstr>
      <vt:lpstr>三、羊水过少－临床表现</vt:lpstr>
      <vt:lpstr>四、羊水过少－辅助检查</vt:lpstr>
      <vt:lpstr>四、羊水过少－处理</vt:lpstr>
      <vt:lpstr>PowerPoint 演示文稿</vt:lpstr>
      <vt:lpstr>五、羊水过少－对母儿的影响</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Jiang Bingyang</cp:lastModifiedBy>
  <cp:revision>129</cp:revision>
  <dcterms:created xsi:type="dcterms:W3CDTF">2017-08-03T09:01:00Z</dcterms:created>
  <dcterms:modified xsi:type="dcterms:W3CDTF">2020-03-18T18:13:55Z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2052-11.1.0.8389</vt:lpwstr>
  </property>
</Properties>
</file>