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5" r:id="rId5"/>
    <p:sldId id="266" r:id="rId6"/>
    <p:sldId id="270" r:id="rId7"/>
    <p:sldId id="274" r:id="rId8"/>
    <p:sldId id="279" r:id="rId9"/>
    <p:sldId id="269"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cmAuthor id="2" name="Fish Zheng" initials="F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endParaRPr lang="zh-CN" altLang="en-US" dirty="0"/>
          </a:p>
        </p:txBody>
      </p:sp>
      <p:sp>
        <p:nvSpPr>
          <p:cNvPr id="4" name="文本框 3"/>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5" name="文本框 4"/>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grpSp>
        <p:nvGrpSpPr>
          <p:cNvPr id="6" name="组合 5"/>
          <p:cNvGrpSpPr/>
          <p:nvPr userDrawn="1"/>
        </p:nvGrpSpPr>
        <p:grpSpPr>
          <a:xfrm>
            <a:off x="9546590" y="224790"/>
            <a:ext cx="2620645" cy="604520"/>
            <a:chOff x="9442" y="4164"/>
            <a:chExt cx="6902" cy="1592"/>
          </a:xfrm>
        </p:grpSpPr>
        <p:pic>
          <p:nvPicPr>
            <p:cNvPr id="7" name="图片 6" descr="校徽副本"/>
            <p:cNvPicPr>
              <a:picLocks noChangeAspect="1"/>
            </p:cNvPicPr>
            <p:nvPr userDrawn="1"/>
          </p:nvPicPr>
          <p:blipFill>
            <a:blip r:embed="rId2"/>
            <a:stretch>
              <a:fillRect/>
            </a:stretch>
          </p:blipFill>
          <p:spPr>
            <a:xfrm>
              <a:off x="9442" y="4164"/>
              <a:ext cx="2122" cy="1592"/>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1020" y="4311"/>
              <a:ext cx="5324" cy="1394"/>
            </a:xfrm>
            <a:prstGeom prst="rect">
              <a:avLst/>
            </a:prstGeom>
            <a:noFill/>
            <a:ln w="9525">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5_标题幻灯片">
    <p:spTree>
      <p:nvGrpSpPr>
        <p:cNvPr id="1" name=""/>
        <p:cNvGrpSpPr/>
        <p:nvPr/>
      </p:nvGrpSpPr>
      <p:grpSpPr>
        <a:xfrm>
          <a:off x="0" y="0"/>
          <a:ext cx="0" cy="0"/>
          <a:chOff x="0" y="0"/>
          <a:chExt cx="0" cy="0"/>
        </a:xfrm>
      </p:grpSpPr>
      <p:sp>
        <p:nvSpPr>
          <p:cNvPr id="26" name="矩形 25"/>
          <p:cNvSpPr/>
          <p:nvPr userDrawn="1"/>
        </p:nvSpPr>
        <p:spPr>
          <a:xfrm>
            <a:off x="2720250" y="11940"/>
            <a:ext cx="6751500" cy="683412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27" name="标题 1"/>
          <p:cNvSpPr>
            <a:spLocks noGrp="1"/>
          </p:cNvSpPr>
          <p:nvPr>
            <p:ph type="ctrTitle"/>
          </p:nvPr>
        </p:nvSpPr>
        <p:spPr>
          <a:xfrm>
            <a:off x="870640" y="3540782"/>
            <a:ext cx="10457760" cy="1324073"/>
          </a:xfrm>
        </p:spPr>
        <p:txBody>
          <a:bodyPr anchor="b"/>
          <a:lstStyle>
            <a:lvl1pPr algn="ctr">
              <a:defRPr sz="6600">
                <a:solidFill>
                  <a:schemeClr val="accent1"/>
                </a:solidFill>
              </a:defRPr>
            </a:lvl1pPr>
          </a:lstStyle>
          <a:p>
            <a:endParaRPr lang="zh-CN" altLang="en-US" dirty="0"/>
          </a:p>
        </p:txBody>
      </p:sp>
      <p:sp>
        <p:nvSpPr>
          <p:cNvPr id="31" name="矩形 30"/>
          <p:cNvSpPr/>
          <p:nvPr userDrawn="1"/>
        </p:nvSpPr>
        <p:spPr>
          <a:xfrm>
            <a:off x="0" y="3318919"/>
            <a:ext cx="12192000" cy="846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charset="-122"/>
            </a:endParaRPr>
          </a:p>
        </p:txBody>
      </p:sp>
      <p:sp>
        <p:nvSpPr>
          <p:cNvPr id="7" name="文本框 6"/>
          <p:cNvSpPr txBox="1"/>
          <p:nvPr userDrawn="1"/>
        </p:nvSpPr>
        <p:spPr>
          <a:xfrm>
            <a:off x="6878955" y="6414135"/>
            <a:ext cx="4903470" cy="337185"/>
          </a:xfrm>
          <a:prstGeom prst="rect">
            <a:avLst/>
          </a:prstGeom>
          <a:noFill/>
        </p:spPr>
        <p:txBody>
          <a:bodyPr wrap="square" rtlCol="0">
            <a:spAutoFit/>
          </a:bodyPr>
          <a:p>
            <a:pPr algn="r"/>
            <a:r>
              <a:rPr lang="zh-CN" altLang="en-US" sz="1600" dirty="0" smtClean="0">
                <a:solidFill>
                  <a:schemeClr val="accent3">
                    <a:lumMod val="65000"/>
                    <a:lumOff val="35000"/>
                  </a:schemeClr>
                </a:solidFill>
                <a:latin typeface="+mj-ea"/>
                <a:ea typeface="+mj-ea"/>
              </a:rPr>
              <a:t>南方医科大学珠江医院</a:t>
            </a:r>
            <a:r>
              <a:rPr lang="en-US" altLang="zh-CN" sz="1600" dirty="0" smtClean="0">
                <a:solidFill>
                  <a:schemeClr val="accent3">
                    <a:lumMod val="65000"/>
                    <a:lumOff val="35000"/>
                  </a:schemeClr>
                </a:solidFill>
                <a:latin typeface="+mj-ea"/>
                <a:ea typeface="+mj-ea"/>
              </a:rPr>
              <a:t>/</a:t>
            </a:r>
            <a:r>
              <a:rPr lang="zh-CN" altLang="en-US" sz="1600" dirty="0" smtClean="0">
                <a:solidFill>
                  <a:schemeClr val="accent3">
                    <a:lumMod val="65000"/>
                    <a:lumOff val="35000"/>
                  </a:schemeClr>
                </a:solidFill>
                <a:latin typeface="+mj-ea"/>
                <a:ea typeface="+mj-ea"/>
              </a:rPr>
              <a:t>第二临床医学院</a:t>
            </a:r>
            <a:endParaRPr lang="zh-CN" altLang="en-US" sz="1600" dirty="0" smtClean="0">
              <a:solidFill>
                <a:schemeClr val="accent3">
                  <a:lumMod val="65000"/>
                  <a:lumOff val="35000"/>
                </a:schemeClr>
              </a:solidFill>
              <a:latin typeface="+mj-ea"/>
              <a:ea typeface="+mj-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2" name="文本框 11"/>
          <p:cNvSpPr txBox="1"/>
          <p:nvPr/>
        </p:nvSpPr>
        <p:spPr>
          <a:xfrm>
            <a:off x="561975" y="2960370"/>
            <a:ext cx="6809740"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《内科学》消化系统疾病</a:t>
            </a:r>
            <a:endPar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在线答疑</a:t>
            </a:r>
            <a:endParaRPr kumimoji="0" lang="zh-CN" altLang="en-US" sz="4400" b="1" i="0" u="none" strike="noStrike" kern="1200" cap="none" spc="20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9" name="文本框 68"/>
          <p:cNvSpPr txBox="1"/>
          <p:nvPr/>
        </p:nvSpPr>
        <p:spPr>
          <a:xfrm>
            <a:off x="1170305" y="4724400"/>
            <a:ext cx="559244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rPr>
              <a:t>授课者：黄纯炽</a:t>
            </a:r>
            <a:endPar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pic>
        <p:nvPicPr>
          <p:cNvPr id="5" name="图片 4" descr="校徽副本"/>
          <p:cNvPicPr>
            <a:picLocks noChangeAspect="1"/>
          </p:cNvPicPr>
          <p:nvPr userDrawn="1"/>
        </p:nvPicPr>
        <p:blipFill>
          <a:blip r:embed="rId2"/>
          <a:stretch>
            <a:fillRect/>
          </a:stretch>
        </p:blipFill>
        <p:spPr>
          <a:xfrm>
            <a:off x="219075" y="1680210"/>
            <a:ext cx="1347470" cy="1010920"/>
          </a:xfrm>
          <a:prstGeom prst="rect">
            <a:avLst/>
          </a:prstGeom>
        </p:spPr>
      </p:pic>
      <p:pic>
        <p:nvPicPr>
          <p:cNvPr id="8198" name="Picture 2" descr="C:\Users\Administrator\Desktop\图片11副本.png图片11副本"/>
          <p:cNvPicPr>
            <a:picLocks noChangeAspect="1"/>
          </p:cNvPicPr>
          <p:nvPr userDrawn="1"/>
        </p:nvPicPr>
        <p:blipFill>
          <a:blip r:embed="rId3"/>
          <a:srcRect/>
          <a:stretch>
            <a:fillRect/>
          </a:stretch>
        </p:blipFill>
        <p:spPr>
          <a:xfrm>
            <a:off x="1221105" y="1773238"/>
            <a:ext cx="3380740" cy="885190"/>
          </a:xfrm>
          <a:prstGeom prst="rect">
            <a:avLst/>
          </a:prstGeom>
          <a:noFill/>
          <a:ln w="9525">
            <a:noFill/>
          </a:ln>
        </p:spPr>
      </p:pic>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custDataLst>
              <p:tags r:id="rId1"/>
            </p:custDataLst>
          </p:nvPr>
        </p:nvPicPr>
        <p:blipFill>
          <a:blip r:embed="rId2"/>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grpSp>
        <p:nvGrpSpPr>
          <p:cNvPr id="10" name="组合 9"/>
          <p:cNvGrpSpPr/>
          <p:nvPr/>
        </p:nvGrpSpPr>
        <p:grpSpPr>
          <a:xfrm>
            <a:off x="123190" y="243840"/>
            <a:ext cx="9376410" cy="645160"/>
            <a:chOff x="194" y="384"/>
            <a:chExt cx="14766" cy="1016"/>
          </a:xfrm>
        </p:grpSpPr>
        <p:sp>
          <p:nvSpPr>
            <p:cNvPr id="16"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lang="zh-CN" altLang="en-US" sz="3200" dirty="0">
                  <a:gradFill>
                    <a:gsLst>
                      <a:gs pos="0">
                        <a:srgbClr val="E38B79"/>
                      </a:gs>
                      <a:gs pos="100000">
                        <a:srgbClr val="EA735D"/>
                      </a:gs>
                    </a:gsLst>
                    <a:lin scaled="1"/>
                  </a:gradFill>
                  <a:effectLst/>
                  <a:sym typeface="Arial" panose="020B0604020202020204" pitchFamily="34" charset="0"/>
                </a:rPr>
                <a:t>教师介绍</a:t>
              </a:r>
              <a:endParaRPr lang="zh-CN" altLang="en-US" sz="3200" dirty="0">
                <a:gradFill>
                  <a:gsLst>
                    <a:gs pos="0">
                      <a:srgbClr val="E38B79"/>
                    </a:gs>
                    <a:gs pos="100000">
                      <a:srgbClr val="EA735D"/>
                    </a:gs>
                  </a:gsLst>
                  <a:lin scaled="1"/>
                </a:gradFill>
                <a:effectLst/>
                <a:sym typeface="Arial" panose="020B0604020202020204" pitchFamily="34" charset="0"/>
              </a:endParaRPr>
            </a:p>
          </p:txBody>
        </p:sp>
        <p:grpSp>
          <p:nvGrpSpPr>
            <p:cNvPr id="9" name="组合 8"/>
            <p:cNvGrpSpPr/>
            <p:nvPr/>
          </p:nvGrpSpPr>
          <p:grpSpPr>
            <a:xfrm>
              <a:off x="194" y="1374"/>
              <a:ext cx="6741" cy="26"/>
              <a:chOff x="517" y="1374"/>
              <a:chExt cx="6741" cy="26"/>
            </a:xfrm>
          </p:grpSpPr>
          <p:cxnSp>
            <p:nvCxnSpPr>
              <p:cNvPr id="5" name="直接连接符 4"/>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
        <p:nvSpPr>
          <p:cNvPr id="11" name="文本框 10"/>
          <p:cNvSpPr txBox="1"/>
          <p:nvPr/>
        </p:nvSpPr>
        <p:spPr>
          <a:xfrm>
            <a:off x="4475480" y="889000"/>
            <a:ext cx="7345680" cy="5384800"/>
          </a:xfrm>
          <a:prstGeom prst="rect">
            <a:avLst/>
          </a:prstGeom>
          <a:solidFill>
            <a:schemeClr val="bg1">
              <a:alpha val="71000"/>
            </a:schemeClr>
          </a:solidFill>
        </p:spPr>
        <p:txBody>
          <a:bodyPr wrap="square" rtlCol="0">
            <a:spAutoFit/>
          </a:bodyPr>
          <a:p>
            <a:pPr marL="0" lvl="0" indent="0" eaLnBrk="1" hangingPunct="1">
              <a:lnSpc>
                <a:spcPct val="100000"/>
              </a:lnSpc>
              <a:spcBef>
                <a:spcPct val="0"/>
              </a:spcBef>
              <a:buFontTx/>
              <a:buNone/>
            </a:pPr>
            <a:r>
              <a:rPr lang="zh-CN" altLang="en-US" sz="2000" b="1" dirty="0">
                <a:latin typeface="微软雅黑" panose="020B0503020204020204" charset="-122"/>
                <a:ea typeface="微软雅黑" panose="020B0503020204020204" charset="-122"/>
                <a:sym typeface="+mn-ea"/>
              </a:rPr>
              <a:t>黄纯炽</a:t>
            </a:r>
            <a:endParaRPr lang="en-US" altLang="zh-CN" sz="2000" b="1" dirty="0">
              <a:latin typeface="微软雅黑" panose="020B0503020204020204" charset="-122"/>
              <a:ea typeface="微软雅黑" panose="020B0503020204020204" charset="-122"/>
            </a:endParaRPr>
          </a:p>
          <a:p>
            <a:pPr marL="0" lvl="0" indent="0" eaLnBrk="1" hangingPunct="1">
              <a:lnSpc>
                <a:spcPct val="150000"/>
              </a:lnSpc>
              <a:spcBef>
                <a:spcPct val="0"/>
              </a:spcBef>
              <a:buFontTx/>
              <a:buNone/>
            </a:pPr>
            <a:r>
              <a:rPr lang="zh-CN" altLang="en-US" b="1" dirty="0">
                <a:latin typeface="微软雅黑" panose="020B0503020204020204" charset="-122"/>
                <a:ea typeface="微软雅黑" panose="020B0503020204020204" charset="-122"/>
                <a:sym typeface="+mn-ea"/>
              </a:rPr>
              <a:t>南方医科大学珠江医院消化科副主任医师、副教授</a:t>
            </a:r>
            <a:endParaRPr lang="zh-CN" altLang="en-US" b="1" dirty="0">
              <a:latin typeface="微软雅黑" panose="020B0503020204020204" charset="-122"/>
              <a:ea typeface="微软雅黑" panose="020B0503020204020204" charset="-122"/>
              <a:sym typeface="+mn-ea"/>
            </a:endParaRPr>
          </a:p>
          <a:p>
            <a:pPr marL="0" lvl="0" indent="0" eaLnBrk="1" hangingPunct="1">
              <a:lnSpc>
                <a:spcPct val="150000"/>
              </a:lnSpc>
              <a:spcBef>
                <a:spcPct val="0"/>
              </a:spcBef>
              <a:buFontTx/>
              <a:buNone/>
            </a:pPr>
            <a:r>
              <a:rPr lang="zh-CN" altLang="en-US" b="1" dirty="0">
                <a:latin typeface="微软雅黑" panose="020B0503020204020204" charset="-122"/>
                <a:ea typeface="微软雅黑" panose="020B0503020204020204" charset="-122"/>
                <a:sym typeface="+mn-ea"/>
              </a:rPr>
              <a:t>中华医学会广东肝病学会常委</a:t>
            </a:r>
            <a:endParaRPr lang="zh-CN" altLang="en-US" b="1" dirty="0">
              <a:latin typeface="微软雅黑" panose="020B0503020204020204" charset="-122"/>
              <a:ea typeface="微软雅黑" panose="020B0503020204020204" charset="-122"/>
              <a:sym typeface="+mn-ea"/>
            </a:endParaRPr>
          </a:p>
          <a:p>
            <a:pPr marL="0" lvl="0" indent="0" eaLnBrk="1" hangingPunct="1">
              <a:lnSpc>
                <a:spcPct val="150000"/>
              </a:lnSpc>
              <a:spcBef>
                <a:spcPct val="0"/>
              </a:spcBef>
              <a:buFontTx/>
              <a:buNone/>
            </a:pPr>
            <a:r>
              <a:rPr lang="zh-CN" altLang="en-US" b="1" dirty="0">
                <a:latin typeface="微软雅黑" panose="020B0503020204020204" charset="-122"/>
                <a:ea typeface="微软雅黑" panose="020B0503020204020204" charset="-122"/>
                <a:sym typeface="+mn-ea"/>
              </a:rPr>
              <a:t>北京亚太肝病诊治技术联盟广东联盟常务理事兼秘书长</a:t>
            </a:r>
            <a:endParaRPr lang="zh-CN" altLang="en-US" b="1" dirty="0">
              <a:latin typeface="微软雅黑" panose="020B0503020204020204" charset="-122"/>
              <a:ea typeface="微软雅黑" panose="020B0503020204020204" charset="-122"/>
              <a:sym typeface="+mn-ea"/>
            </a:endParaRPr>
          </a:p>
          <a:p>
            <a:pPr marL="0" lvl="0" indent="0" eaLnBrk="1" hangingPunct="1">
              <a:lnSpc>
                <a:spcPct val="150000"/>
              </a:lnSpc>
              <a:spcBef>
                <a:spcPct val="0"/>
              </a:spcBef>
              <a:buFontTx/>
              <a:buNone/>
            </a:pPr>
            <a:r>
              <a:rPr lang="zh-CN" altLang="en-US" b="1" dirty="0">
                <a:latin typeface="微软雅黑" panose="020B0503020204020204" charset="-122"/>
                <a:ea typeface="微软雅黑" panose="020B0503020204020204" charset="-122"/>
                <a:sym typeface="+mn-ea"/>
              </a:rPr>
              <a:t>广东省肝脏病学会肝硬化专业委员会副主任委员</a:t>
            </a:r>
            <a:endParaRPr lang="zh-CN" altLang="en-US" b="1" dirty="0">
              <a:latin typeface="微软雅黑" panose="020B0503020204020204" charset="-122"/>
              <a:ea typeface="微软雅黑" panose="020B0503020204020204" charset="-122"/>
              <a:sym typeface="+mn-ea"/>
            </a:endParaRPr>
          </a:p>
          <a:p>
            <a:pPr marL="0" lvl="0" indent="0" eaLnBrk="1" hangingPunct="1">
              <a:lnSpc>
                <a:spcPct val="150000"/>
              </a:lnSpc>
              <a:spcBef>
                <a:spcPct val="0"/>
              </a:spcBef>
              <a:buFontTx/>
              <a:buNone/>
            </a:pPr>
            <a:r>
              <a:rPr lang="zh-CN" altLang="en-US" b="1" dirty="0">
                <a:latin typeface="微软雅黑" panose="020B0503020204020204" charset="-122"/>
                <a:ea typeface="微软雅黑" panose="020B0503020204020204" charset="-122"/>
                <a:sym typeface="+mn-ea"/>
              </a:rPr>
              <a:t>广东省和广州市医疗事故鉴定专家库专家</a:t>
            </a:r>
            <a:endParaRPr lang="zh-CN" altLang="en-US" b="1" dirty="0">
              <a:latin typeface="微软雅黑" panose="020B0503020204020204" charset="-122"/>
              <a:ea typeface="微软雅黑" panose="020B0503020204020204" charset="-122"/>
              <a:sym typeface="+mn-ea"/>
            </a:endParaRPr>
          </a:p>
          <a:p>
            <a:pPr marL="0" lvl="0" indent="0" algn="l" eaLnBrk="1" fontAlgn="auto" hangingPunct="1">
              <a:lnSpc>
                <a:spcPct val="150000"/>
              </a:lnSpc>
              <a:spcBef>
                <a:spcPct val="0"/>
              </a:spcBef>
              <a:buNone/>
            </a:pPr>
            <a:r>
              <a:rPr lang="zh-CN" altLang="en-US" b="1" dirty="0">
                <a:latin typeface="微软雅黑" panose="020B0503020204020204" charset="-122"/>
                <a:ea typeface="微软雅黑" panose="020B0503020204020204" charset="-122"/>
                <a:sym typeface="+mn-ea"/>
              </a:rPr>
              <a:t>研究课题：市、省级5项；国自然青年基金1项</a:t>
            </a:r>
            <a:endParaRPr lang="zh-CN" altLang="en-US" b="1" dirty="0">
              <a:latin typeface="微软雅黑" panose="020B0503020204020204" charset="-122"/>
              <a:ea typeface="微软雅黑" panose="020B0503020204020204" charset="-122"/>
            </a:endParaRPr>
          </a:p>
          <a:p>
            <a:pPr marL="0" lvl="0" indent="0" algn="l" eaLnBrk="1" fontAlgn="auto" hangingPunct="1">
              <a:lnSpc>
                <a:spcPct val="150000"/>
              </a:lnSpc>
              <a:spcBef>
                <a:spcPct val="0"/>
              </a:spcBef>
              <a:buNone/>
            </a:pPr>
            <a:r>
              <a:rPr lang="zh-CN" altLang="en-US" b="1" dirty="0">
                <a:latin typeface="微软雅黑" panose="020B0503020204020204" charset="-122"/>
                <a:ea typeface="微软雅黑" panose="020B0503020204020204" charset="-122"/>
                <a:sym typeface="+mn-ea"/>
              </a:rPr>
              <a:t>发表论文：至今为止共发表近80篇</a:t>
            </a:r>
            <a:endParaRPr lang="zh-CN" altLang="en-US" b="1" dirty="0">
              <a:latin typeface="微软雅黑" panose="020B0503020204020204" charset="-122"/>
              <a:ea typeface="微软雅黑" panose="020B0503020204020204" charset="-122"/>
              <a:sym typeface="+mn-ea"/>
            </a:endParaRPr>
          </a:p>
          <a:p>
            <a:pPr marL="0" lvl="0" indent="0" algn="l" eaLnBrk="1" fontAlgn="auto" hangingPunct="1">
              <a:lnSpc>
                <a:spcPct val="150000"/>
              </a:lnSpc>
              <a:spcBef>
                <a:spcPct val="0"/>
              </a:spcBef>
              <a:buNone/>
            </a:pPr>
            <a:r>
              <a:rPr lang="zh-CN" altLang="en-US" b="1" dirty="0">
                <a:latin typeface="微软雅黑" panose="020B0503020204020204" charset="-122"/>
                <a:ea typeface="微软雅黑" panose="020B0503020204020204" charset="-122"/>
                <a:sym typeface="+mn-ea"/>
              </a:rPr>
              <a:t>广东省内率先开展经皮腹腔软式内镜检查，有效解决目前常规检查的盲区（腹腔内病变）</a:t>
            </a:r>
            <a:endParaRPr lang="zh-CN" altLang="en-US" b="1" dirty="0">
              <a:latin typeface="微软雅黑" panose="020B0503020204020204" charset="-122"/>
              <a:ea typeface="微软雅黑" panose="020B0503020204020204" charset="-122"/>
              <a:sym typeface="+mn-ea"/>
            </a:endParaRPr>
          </a:p>
          <a:p>
            <a:pPr marL="0" lvl="0" indent="0" algn="l" eaLnBrk="1" fontAlgn="auto" hangingPunct="1">
              <a:lnSpc>
                <a:spcPct val="150000"/>
              </a:lnSpc>
              <a:spcBef>
                <a:spcPct val="0"/>
              </a:spcBef>
              <a:buNone/>
            </a:pPr>
            <a:r>
              <a:rPr lang="zh-CN" altLang="en-US" b="1" dirty="0">
                <a:latin typeface="微软雅黑" panose="020B0503020204020204" charset="-122"/>
                <a:ea typeface="微软雅黑" panose="020B0503020204020204" charset="-122"/>
                <a:sym typeface="+mn-ea"/>
              </a:rPr>
              <a:t>擅长消化系统疾病的放射介入诊疗技术，开展自体骨髓细胞肝动脉灌注治疗肝硬化；对疑难消化病、急重症、肝病的诊治、肝移植围手术期处理等积累了丰富经验</a:t>
            </a:r>
            <a:endParaRPr lang="zh-CN" altLang="en-US" b="1" dirty="0">
              <a:latin typeface="微软雅黑" panose="020B0503020204020204" charset="-122"/>
              <a:ea typeface="微软雅黑" panose="020B0503020204020204" charset="-122"/>
              <a:sym typeface="+mn-ea"/>
            </a:endParaRPr>
          </a:p>
        </p:txBody>
      </p:sp>
      <p:pic>
        <p:nvPicPr>
          <p:cNvPr id="2" name="图片 1" descr="黄纯炽照片"/>
          <p:cNvPicPr>
            <a:picLocks noChangeAspect="1"/>
          </p:cNvPicPr>
          <p:nvPr>
            <p:custDataLst>
              <p:tags r:id="rId3"/>
            </p:custDataLst>
          </p:nvPr>
        </p:nvPicPr>
        <p:blipFill>
          <a:blip r:embed="rId4"/>
          <a:stretch>
            <a:fillRect/>
          </a:stretch>
        </p:blipFill>
        <p:spPr>
          <a:xfrm>
            <a:off x="269240" y="1282065"/>
            <a:ext cx="3782060" cy="47059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201930" y="1066165"/>
            <a:ext cx="9026525" cy="5406390"/>
          </a:xfrm>
          <a:prstGeom prst="rect">
            <a:avLst/>
          </a:prstGeom>
          <a:solidFill>
            <a:schemeClr val="bg1">
              <a:alpha val="44000"/>
            </a:schemeClr>
          </a:solidFill>
        </p:spPr>
        <p:txBody>
          <a:bodyPr wrap="square" rtlCol="0">
            <a:spAutoFit/>
          </a:bodyPr>
          <a:p>
            <a:pPr>
              <a:lnSpc>
                <a:spcPct val="160000"/>
              </a:lnSpc>
            </a:pPr>
            <a:r>
              <a:rPr lang="en-US" altLang="zh-CN" sz="2400"/>
              <a:t>1</a:t>
            </a:r>
            <a:r>
              <a:rPr lang="zh-CN" altLang="en-US" sz="2400"/>
              <a:t>、胃粘膜切除术后，需要对切出的那部分胃做哪些处理以保证不被污染或者发炎吗？</a:t>
            </a:r>
            <a:endParaRPr lang="zh-CN" altLang="en-US" sz="2400"/>
          </a:p>
          <a:p>
            <a:pPr>
              <a:lnSpc>
                <a:spcPct val="160000"/>
              </a:lnSpc>
            </a:pPr>
            <a:r>
              <a:rPr lang="en-US" altLang="zh-CN" sz="2400"/>
              <a:t>2</a:t>
            </a:r>
            <a:r>
              <a:rPr lang="zh-CN" altLang="en-US" sz="2400"/>
              <a:t>、微小肝癌、弥漫肝癌要怎么诊断？书上没讲？</a:t>
            </a:r>
            <a:endParaRPr lang="zh-CN" altLang="en-US" sz="2400"/>
          </a:p>
          <a:p>
            <a:pPr>
              <a:lnSpc>
                <a:spcPct val="160000"/>
              </a:lnSpc>
            </a:pPr>
            <a:r>
              <a:rPr lang="en-US" altLang="zh-CN" sz="2400"/>
              <a:t>3</a:t>
            </a:r>
            <a:r>
              <a:rPr lang="zh-CN" altLang="en-US" sz="2400"/>
              <a:t>、为什么消胆胺可以用于慢性胃炎的治疗，是因为碱性药物中和胃酸吗？A型胃炎该怎么治疗，用糖皮质激素副作用太多，该怎么合理治疗呢？</a:t>
            </a:r>
            <a:endParaRPr lang="zh-CN" altLang="en-US" sz="2400"/>
          </a:p>
          <a:p>
            <a:pPr>
              <a:lnSpc>
                <a:spcPct val="160000"/>
              </a:lnSpc>
            </a:pPr>
            <a:r>
              <a:rPr lang="en-US" altLang="zh-CN" sz="2400"/>
              <a:t>4</a:t>
            </a:r>
            <a:r>
              <a:rPr lang="zh-CN" altLang="en-US" sz="2400"/>
              <a:t>、急性胰腺炎和消化性溃疡导致的胃肠穿孔，穿孔有肝浊音界消失的体征而急性胰腺炎没有，有急性胰腺炎特有的而穿孔没有的体征可资鉴别的吗？</a:t>
            </a:r>
            <a:endParaRPr lang="zh-CN" altLang="en-US" sz="2400"/>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329565" y="889000"/>
            <a:ext cx="8862060" cy="5887085"/>
          </a:xfrm>
          <a:prstGeom prst="rect">
            <a:avLst/>
          </a:prstGeom>
          <a:solidFill>
            <a:schemeClr val="bg1">
              <a:alpha val="68000"/>
            </a:schemeClr>
          </a:solidFill>
        </p:spPr>
        <p:txBody>
          <a:bodyPr wrap="square" rtlCol="0">
            <a:spAutoFit/>
          </a:bodyPr>
          <a:p>
            <a:pPr>
              <a:lnSpc>
                <a:spcPct val="160000"/>
              </a:lnSpc>
            </a:pPr>
            <a:r>
              <a:rPr lang="en-US" altLang="zh-CN" sz="2400">
                <a:sym typeface="+mn-ea"/>
              </a:rPr>
              <a:t>5</a:t>
            </a:r>
            <a:r>
              <a:rPr lang="zh-CN" altLang="en-US" sz="2400">
                <a:sym typeface="+mn-ea"/>
              </a:rPr>
              <a:t>、在UC 和CD区别书上提到的中心性肠腔下载，偏心性肠腔狭窄是什么意思？</a:t>
            </a:r>
            <a:endParaRPr lang="zh-CN" altLang="en-US" sz="2400">
              <a:sym typeface="+mn-ea"/>
            </a:endParaRPr>
          </a:p>
          <a:p>
            <a:pPr>
              <a:lnSpc>
                <a:spcPct val="160000"/>
              </a:lnSpc>
            </a:pPr>
            <a:r>
              <a:rPr lang="en-US" altLang="zh-CN" sz="2400">
                <a:sym typeface="+mn-ea"/>
              </a:rPr>
              <a:t>6</a:t>
            </a:r>
            <a:r>
              <a:rPr lang="zh-CN" altLang="en-US" sz="2400">
                <a:sym typeface="+mn-ea"/>
              </a:rPr>
              <a:t>、医生可以开其他科室的药物吗？比如功能性肠病的病人开的抗抑郁药？</a:t>
            </a:r>
            <a:endParaRPr lang="zh-CN" altLang="en-US" sz="2400">
              <a:sym typeface="+mn-ea"/>
            </a:endParaRPr>
          </a:p>
          <a:p>
            <a:pPr>
              <a:lnSpc>
                <a:spcPct val="160000"/>
              </a:lnSpc>
            </a:pPr>
            <a:r>
              <a:rPr lang="en-US" altLang="zh-CN" sz="2400">
                <a:sym typeface="+mn-ea"/>
              </a:rPr>
              <a:t>7</a:t>
            </a:r>
            <a:r>
              <a:rPr lang="zh-CN" altLang="en-US" sz="2400">
                <a:sym typeface="+mn-ea"/>
              </a:rPr>
              <a:t>、为什么脾切除后易发门静脉血栓？？</a:t>
            </a:r>
            <a:endParaRPr lang="zh-CN" altLang="en-US" sz="2400">
              <a:sym typeface="+mn-ea"/>
            </a:endParaRPr>
          </a:p>
          <a:p>
            <a:pPr>
              <a:lnSpc>
                <a:spcPct val="160000"/>
              </a:lnSpc>
            </a:pPr>
            <a:r>
              <a:rPr lang="en-US" altLang="zh-CN" sz="2400">
                <a:sym typeface="+mn-ea"/>
              </a:rPr>
              <a:t>8</a:t>
            </a:r>
            <a:r>
              <a:rPr lang="zh-CN" altLang="en-US" sz="2400">
                <a:sym typeface="+mn-ea"/>
              </a:rPr>
              <a:t>、请问如何鉴别急性的结肠梗阻以及中毒性巨结肠？感觉他们很像？</a:t>
            </a:r>
            <a:endParaRPr lang="zh-CN" altLang="en-US" sz="2400">
              <a:sym typeface="+mn-ea"/>
            </a:endParaRPr>
          </a:p>
          <a:p>
            <a:pPr>
              <a:lnSpc>
                <a:spcPct val="150000"/>
              </a:lnSpc>
            </a:pPr>
            <a:r>
              <a:rPr lang="en-US" altLang="zh-CN" sz="2400">
                <a:sym typeface="+mn-ea"/>
              </a:rPr>
              <a:t>9</a:t>
            </a:r>
            <a:r>
              <a:rPr lang="zh-CN" altLang="en-US" sz="2400">
                <a:sym typeface="+mn-ea"/>
              </a:rPr>
              <a:t>、</a:t>
            </a:r>
            <a:r>
              <a:rPr lang="zh-CN" altLang="en-US" sz="2400">
                <a:sym typeface="+mn-ea"/>
              </a:rPr>
              <a:t>关于新的肝硬化，我看老师的ppt里食管胃底静脉用了胃镜，但是我自己做练习题的时候有的时候不用胃镜，老师什么时候需要用胃镜来观察食管胃底静脉有没有异常呢？</a:t>
            </a:r>
            <a:endParaRPr lang="zh-CN" altLang="en-US" sz="2400"/>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10795"/>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440690" y="1160145"/>
            <a:ext cx="8820785" cy="4742815"/>
          </a:xfrm>
          <a:prstGeom prst="rect">
            <a:avLst/>
          </a:prstGeom>
          <a:solidFill>
            <a:schemeClr val="bg1">
              <a:alpha val="68000"/>
            </a:schemeClr>
          </a:solidFill>
        </p:spPr>
        <p:txBody>
          <a:bodyPr wrap="square" rtlCol="0">
            <a:spAutoFit/>
          </a:bodyPr>
          <a:p>
            <a:pPr>
              <a:lnSpc>
                <a:spcPct val="140000"/>
              </a:lnSpc>
            </a:pPr>
            <a:r>
              <a:rPr lang="en-US" altLang="zh-CN" sz="2400">
                <a:sym typeface="+mn-ea"/>
              </a:rPr>
              <a:t>10</a:t>
            </a:r>
            <a:r>
              <a:rPr lang="zh-CN" altLang="en-US" sz="2400">
                <a:sym typeface="+mn-ea"/>
              </a:rPr>
              <a:t>、当孕妇呕吐比较严重，要怎么处理呢，临床上会有进展到胃食管反流病那样的病例吗？</a:t>
            </a:r>
            <a:endParaRPr lang="en-US" altLang="zh-CN" sz="2400">
              <a:sym typeface="+mn-ea"/>
            </a:endParaRPr>
          </a:p>
          <a:p>
            <a:pPr>
              <a:lnSpc>
                <a:spcPct val="140000"/>
              </a:lnSpc>
            </a:pPr>
            <a:r>
              <a:rPr lang="en-US" altLang="zh-CN" sz="2400">
                <a:sym typeface="+mn-ea"/>
              </a:rPr>
              <a:t>11</a:t>
            </a:r>
            <a:r>
              <a:rPr lang="zh-CN" altLang="en-US" sz="2400">
                <a:sym typeface="+mn-ea"/>
              </a:rPr>
              <a:t>、胃食管反流病的两个类型，是先有非糜烂性反流病，慢慢进展才到反流性食管炎吗？</a:t>
            </a:r>
            <a:endParaRPr lang="zh-CN" altLang="en-US" sz="2400"/>
          </a:p>
          <a:p>
            <a:pPr>
              <a:lnSpc>
                <a:spcPct val="140000"/>
              </a:lnSpc>
            </a:pPr>
            <a:r>
              <a:rPr lang="en-US" altLang="zh-CN" sz="2400">
                <a:sym typeface="+mn-ea"/>
              </a:rPr>
              <a:t>12</a:t>
            </a:r>
            <a:r>
              <a:rPr lang="zh-CN" altLang="en-US" sz="2400">
                <a:sym typeface="+mn-ea"/>
              </a:rPr>
              <a:t>、</a:t>
            </a:r>
            <a:r>
              <a:rPr lang="zh-CN" altLang="en-US" sz="2400">
                <a:sym typeface="+mn-ea"/>
              </a:rPr>
              <a:t>肠结核的实验室检查和其他检查（CT，X线钡餐，结肠镜）是都要做完一套吗?还是有啥优先顺序？</a:t>
            </a:r>
            <a:endParaRPr lang="zh-CN" altLang="en-US" sz="2400">
              <a:sym typeface="+mn-ea"/>
            </a:endParaRPr>
          </a:p>
          <a:p>
            <a:pPr>
              <a:lnSpc>
                <a:spcPct val="140000"/>
              </a:lnSpc>
            </a:pPr>
            <a:r>
              <a:rPr lang="en-US" altLang="zh-CN" sz="2400">
                <a:sym typeface="+mn-ea"/>
              </a:rPr>
              <a:t>13</a:t>
            </a:r>
            <a:r>
              <a:rPr lang="zh-CN" altLang="en-US" sz="2400">
                <a:sym typeface="+mn-ea"/>
              </a:rPr>
              <a:t>、肠结核并发急性肠穿孔，手术治疗后，是还需要抗结核治疗吧，可是手术之后病人耐受性会不会很差，又继发结核性腹膜炎之类的会不会很严重？</a:t>
            </a:r>
            <a:endParaRPr lang="zh-CN" altLang="en-US" sz="2400">
              <a:sym typeface="+mn-ea"/>
            </a:endParaRPr>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D:\Documents\我的文档\图片收藏\珠江医院\wKiAiU__uR2Htpa5AAFpEFmrdnI628.jpgwKiAiU__uR2Htpa5AAFpEFmrdnI628"/>
          <p:cNvPicPr>
            <a:picLocks noChangeAspect="1"/>
          </p:cNvPicPr>
          <p:nvPr/>
        </p:nvPicPr>
        <p:blipFill>
          <a:blip r:embed="rId1"/>
          <a:srcRect/>
          <a:stretch>
            <a:fillRect/>
          </a:stretch>
        </p:blipFill>
        <p:spPr>
          <a:xfrm>
            <a:off x="1907540" y="-7620"/>
            <a:ext cx="10295255" cy="6864350"/>
          </a:xfrm>
          <a:prstGeom prst="rect">
            <a:avLst/>
          </a:prstGeom>
        </p:spPr>
      </p:pic>
      <p:sp>
        <p:nvSpPr>
          <p:cNvPr id="4" name="矩形 3"/>
          <p:cNvSpPr/>
          <p:nvPr/>
        </p:nvSpPr>
        <p:spPr>
          <a:xfrm>
            <a:off x="0" y="0"/>
            <a:ext cx="12192000" cy="6858000"/>
          </a:xfrm>
          <a:prstGeom prst="rect">
            <a:avLst/>
          </a:prstGeom>
          <a:gradFill flip="none" rotWithShape="1">
            <a:gsLst>
              <a:gs pos="31000">
                <a:schemeClr val="bg1"/>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文本框 5"/>
          <p:cNvSpPr txBox="1"/>
          <p:nvPr userDrawn="1"/>
        </p:nvSpPr>
        <p:spPr>
          <a:xfrm>
            <a:off x="443230" y="6394450"/>
            <a:ext cx="1901190" cy="275590"/>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崇德  尚和  精医  济民</a:t>
            </a:r>
            <a:endParaRPr lang="zh-CN" altLang="en-US" sz="1200" dirty="0">
              <a:solidFill>
                <a:schemeClr val="tx1">
                  <a:lumMod val="50000"/>
                  <a:lumOff val="50000"/>
                </a:schemeClr>
              </a:solidFill>
              <a:cs typeface="+mn-ea"/>
              <a:sym typeface="+mn-lt"/>
            </a:endParaRPr>
          </a:p>
        </p:txBody>
      </p:sp>
      <p:sp>
        <p:nvSpPr>
          <p:cNvPr id="7" name="文本框 6"/>
          <p:cNvSpPr txBox="1"/>
          <p:nvPr userDrawn="1"/>
        </p:nvSpPr>
        <p:spPr>
          <a:xfrm>
            <a:off x="9006205" y="6394450"/>
            <a:ext cx="3161030" cy="275590"/>
          </a:xfrm>
          <a:prstGeom prst="rect">
            <a:avLst/>
          </a:prstGeom>
          <a:noFill/>
        </p:spPr>
        <p:txBody>
          <a:bodyPr wrap="square" rtlCol="0">
            <a:spAutoFit/>
          </a:bodyPr>
          <a:p>
            <a:r>
              <a:rPr lang="zh-CN" altLang="en-US" sz="1200" dirty="0">
                <a:solidFill>
                  <a:schemeClr val="tx1">
                    <a:lumMod val="50000"/>
                    <a:lumOff val="50000"/>
                  </a:schemeClr>
                </a:solidFill>
                <a:cs typeface="+mn-ea"/>
                <a:sym typeface="+mn-lt"/>
              </a:rPr>
              <a:t>南方医科大学珠江医院 </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第二临床医学院</a:t>
            </a:r>
            <a:endParaRPr lang="zh-CN" altLang="en-US" sz="1200" dirty="0">
              <a:solidFill>
                <a:schemeClr val="tx1">
                  <a:lumMod val="50000"/>
                  <a:lumOff val="50000"/>
                </a:schemeClr>
              </a:solidFill>
              <a:cs typeface="+mn-ea"/>
              <a:sym typeface="+mn-lt"/>
            </a:endParaRPr>
          </a:p>
        </p:txBody>
      </p:sp>
      <p:sp>
        <p:nvSpPr>
          <p:cNvPr id="2" name="文本框 1"/>
          <p:cNvSpPr txBox="1"/>
          <p:nvPr/>
        </p:nvSpPr>
        <p:spPr>
          <a:xfrm>
            <a:off x="321945" y="1138555"/>
            <a:ext cx="8761095" cy="5077460"/>
          </a:xfrm>
          <a:prstGeom prst="rect">
            <a:avLst/>
          </a:prstGeom>
          <a:solidFill>
            <a:schemeClr val="bg1">
              <a:alpha val="68000"/>
            </a:schemeClr>
          </a:solidFill>
        </p:spPr>
        <p:txBody>
          <a:bodyPr wrap="square" rtlCol="0">
            <a:spAutoFit/>
          </a:bodyPr>
          <a:p>
            <a:pPr>
              <a:lnSpc>
                <a:spcPct val="150000"/>
              </a:lnSpc>
            </a:pPr>
            <a:r>
              <a:rPr lang="en-US" altLang="zh-CN" sz="2400">
                <a:sym typeface="+mn-ea"/>
              </a:rPr>
              <a:t>14</a:t>
            </a:r>
            <a:r>
              <a:rPr lang="zh-CN" altLang="en-US" sz="2400">
                <a:sym typeface="+mn-ea"/>
              </a:rPr>
              <a:t>、</a:t>
            </a:r>
            <a:r>
              <a:rPr lang="zh-CN" altLang="en-US" sz="2400">
                <a:sym typeface="+mn-ea"/>
              </a:rPr>
              <a:t>关于结核性腹膜炎的腹腔镜检查。书中提及 </a:t>
            </a:r>
            <a:endParaRPr lang="zh-CN" altLang="en-US" sz="2400">
              <a:sym typeface="+mn-ea"/>
            </a:endParaRPr>
          </a:p>
          <a:p>
            <a:pPr>
              <a:lnSpc>
                <a:spcPct val="150000"/>
              </a:lnSpc>
            </a:pPr>
            <a:r>
              <a:rPr lang="zh-CN" altLang="en-US" sz="2400">
                <a:sym typeface="+mn-ea"/>
              </a:rPr>
              <a:t>1）适用于腹腔积液较多、诊断有困难者  为什么腹腔积液较多时考虑使用腹腔镜？</a:t>
            </a:r>
            <a:endParaRPr lang="zh-CN" altLang="en-US" sz="2400">
              <a:sym typeface="+mn-ea"/>
            </a:endParaRPr>
          </a:p>
          <a:p>
            <a:pPr>
              <a:lnSpc>
                <a:spcPct val="150000"/>
              </a:lnSpc>
            </a:pPr>
            <a:r>
              <a:rPr lang="zh-CN" altLang="en-US" sz="2400">
                <a:sym typeface="+mn-ea"/>
              </a:rPr>
              <a:t>2）腹腔镜检查禁用于有广泛腹膜粘连者  在不用腹腔镜的前提下怎么判断患者是否有广泛 腹膜粘连呢？</a:t>
            </a:r>
            <a:endParaRPr lang="zh-CN" altLang="en-US" sz="2400">
              <a:sym typeface="+mn-ea"/>
            </a:endParaRPr>
          </a:p>
          <a:p>
            <a:pPr>
              <a:lnSpc>
                <a:spcPct val="150000"/>
              </a:lnSpc>
            </a:pPr>
            <a:r>
              <a:rPr lang="en-US" altLang="zh-CN" sz="2400">
                <a:sym typeface="+mn-ea"/>
              </a:rPr>
              <a:t>15</a:t>
            </a:r>
            <a:r>
              <a:rPr lang="zh-CN" altLang="en-US" sz="2400">
                <a:sym typeface="+mn-ea"/>
              </a:rPr>
              <a:t>、腹腔镜检查和腹腔穿刺两者分别怎么在什么情况下用好呢，两个哪个更好呢？结核性腹膜炎是一定要进行X线胃肠钡剂检查吗？</a:t>
            </a:r>
            <a:endParaRPr lang="zh-CN" altLang="en-US" sz="2400">
              <a:sym typeface="+mn-ea"/>
            </a:endParaRPr>
          </a:p>
          <a:p>
            <a:pPr>
              <a:lnSpc>
                <a:spcPct val="150000"/>
              </a:lnSpc>
            </a:pPr>
            <a:r>
              <a:rPr lang="en-US" altLang="zh-CN" sz="2400">
                <a:sym typeface="+mn-ea"/>
              </a:rPr>
              <a:t>16</a:t>
            </a:r>
            <a:r>
              <a:rPr lang="zh-CN" altLang="en-US" sz="2400">
                <a:sym typeface="+mn-ea"/>
              </a:rPr>
              <a:t>、结核性腹膜炎渗出液为啥是草黄色的？</a:t>
            </a:r>
            <a:endParaRPr lang="zh-CN" altLang="en-US" sz="2400">
              <a:sym typeface="+mn-ea"/>
            </a:endParaRPr>
          </a:p>
        </p:txBody>
      </p:sp>
      <p:grpSp>
        <p:nvGrpSpPr>
          <p:cNvPr id="11" name="组合 10"/>
          <p:cNvGrpSpPr/>
          <p:nvPr/>
        </p:nvGrpSpPr>
        <p:grpSpPr>
          <a:xfrm>
            <a:off x="123190" y="243840"/>
            <a:ext cx="9376410" cy="645160"/>
            <a:chOff x="194" y="384"/>
            <a:chExt cx="14766" cy="1016"/>
          </a:xfrm>
        </p:grpSpPr>
        <p:sp>
          <p:nvSpPr>
            <p:cNvPr id="12" name="标题 15"/>
            <p:cNvSpPr>
              <a:spLocks noGrp="1"/>
            </p:cNvSpPr>
            <p:nvPr/>
          </p:nvSpPr>
          <p:spPr>
            <a:xfrm>
              <a:off x="698" y="384"/>
              <a:ext cx="14263" cy="972"/>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charset="-122"/>
                  <a:cs typeface="+mn-ea"/>
                </a:defRPr>
              </a:lvl1pPr>
            </a:lstStyle>
            <a:p>
              <a:r>
                <a:rPr sz="3200" dirty="0">
                  <a:gradFill>
                    <a:gsLst>
                      <a:gs pos="0">
                        <a:srgbClr val="E38B79"/>
                      </a:gs>
                      <a:gs pos="100000">
                        <a:srgbClr val="EA735D"/>
                      </a:gs>
                    </a:gsLst>
                    <a:lin scaled="1"/>
                  </a:gradFill>
                  <a:effectLst/>
                  <a:sym typeface="Arial" panose="020B0604020202020204" pitchFamily="34" charset="0"/>
                </a:rPr>
                <a:t>问题：</a:t>
              </a:r>
              <a:endParaRPr sz="3200" dirty="0">
                <a:gradFill>
                  <a:gsLst>
                    <a:gs pos="0">
                      <a:srgbClr val="E38B79"/>
                    </a:gs>
                    <a:gs pos="100000">
                      <a:srgbClr val="EA735D"/>
                    </a:gs>
                  </a:gsLst>
                  <a:lin scaled="1"/>
                </a:gradFill>
                <a:effectLst/>
                <a:sym typeface="Arial" panose="020B0604020202020204" pitchFamily="34" charset="0"/>
              </a:endParaRPr>
            </a:p>
          </p:txBody>
        </p:sp>
        <p:grpSp>
          <p:nvGrpSpPr>
            <p:cNvPr id="13" name="组合 12"/>
            <p:cNvGrpSpPr/>
            <p:nvPr/>
          </p:nvGrpSpPr>
          <p:grpSpPr>
            <a:xfrm>
              <a:off x="194" y="1374"/>
              <a:ext cx="6741" cy="26"/>
              <a:chOff x="517" y="1374"/>
              <a:chExt cx="6741" cy="26"/>
            </a:xfrm>
          </p:grpSpPr>
          <p:cxnSp>
            <p:nvCxnSpPr>
              <p:cNvPr id="14" name="直接连接符 13"/>
              <p:cNvCxnSpPr/>
              <p:nvPr/>
            </p:nvCxnSpPr>
            <p:spPr>
              <a:xfrm flipV="1">
                <a:off x="517" y="1374"/>
                <a:ext cx="4891" cy="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74" y="1382"/>
                <a:ext cx="5185" cy="18"/>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9990" y="4213882"/>
            <a:ext cx="10457760" cy="1324073"/>
          </a:xfrm>
        </p:spPr>
        <p:txBody>
          <a:bodyPr/>
          <a:lstStyle/>
          <a:p>
            <a:pPr fontAlgn="auto">
              <a:lnSpc>
                <a:spcPct val="120000"/>
              </a:lnSpc>
            </a:pPr>
            <a:r>
              <a:rPr lang="zh-CN" altLang="en-US" sz="9600" dirty="0">
                <a:gradFill>
                  <a:gsLst>
                    <a:gs pos="44000">
                      <a:srgbClr val="E39D93"/>
                    </a:gs>
                    <a:gs pos="0">
                      <a:srgbClr val="ECBEB7"/>
                    </a:gs>
                    <a:gs pos="100000">
                      <a:srgbClr val="D97C6F"/>
                    </a:gs>
                  </a:gsLst>
                  <a:lin scaled="1"/>
                </a:gradFill>
              </a:rPr>
              <a:t>谢谢！</a:t>
            </a:r>
            <a:endParaRPr lang="zh-CN" altLang="en-US" sz="9600" dirty="0">
              <a:gradFill>
                <a:gsLst>
                  <a:gs pos="44000">
                    <a:srgbClr val="E39D93"/>
                  </a:gs>
                  <a:gs pos="0">
                    <a:srgbClr val="ECBEB7"/>
                  </a:gs>
                  <a:gs pos="100000">
                    <a:srgbClr val="D97C6F"/>
                  </a:gs>
                </a:gsLst>
                <a:lin scaled="1"/>
              </a:gradFill>
            </a:endParaRPr>
          </a:p>
        </p:txBody>
      </p:sp>
      <p:pic>
        <p:nvPicPr>
          <p:cNvPr id="7" name="图片占位符 6" descr="C:\Users\Administrator\Pictures\微信图片_20180815151236.jpg微信图片_20180815151236"/>
          <p:cNvPicPr>
            <a:picLocks noGrp="1" noChangeAspect="1"/>
          </p:cNvPicPr>
          <p:nvPr>
            <p:ph type="pic" sz="quarter" idx="10"/>
          </p:nvPr>
        </p:nvPicPr>
        <p:blipFill>
          <a:blip r:embed="rId1"/>
          <a:srcRect t="5402" b="45042"/>
          <a:stretch>
            <a:fillRect/>
          </a:stretch>
        </p:blipFill>
        <p:spPr>
          <a:xfrm>
            <a:off x="-23495" y="-1270"/>
            <a:ext cx="12240260" cy="3355340"/>
          </a:xfrm>
          <a:ln>
            <a:solidFill>
              <a:srgbClr val="FF0000"/>
            </a:solidFill>
          </a:ln>
        </p:spPr>
      </p:pic>
      <p:cxnSp>
        <p:nvCxnSpPr>
          <p:cNvPr id="4" name="直接连接符 3"/>
          <p:cNvCxnSpPr/>
          <p:nvPr/>
        </p:nvCxnSpPr>
        <p:spPr>
          <a:xfrm>
            <a:off x="-23495" y="6075680"/>
            <a:ext cx="2919730" cy="0"/>
          </a:xfrm>
          <a:prstGeom prst="line">
            <a:avLst/>
          </a:prstGeom>
          <a:ln w="5715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9297035" y="6075680"/>
            <a:ext cx="2919730" cy="0"/>
          </a:xfrm>
          <a:prstGeom prst="line">
            <a:avLst/>
          </a:prstGeom>
          <a:ln w="57150">
            <a:solidFill>
              <a:srgbClr val="FF0000"/>
            </a:solidFill>
            <a:prstDash val="lgDash"/>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KSO_WM_UNIT_PLACING_PICTURE_USER_VIEWPORT" val="{&quot;height&quot;:10810,&quot;width&quot;:16213}"/>
</p:tagLst>
</file>

<file path=ppt/tags/tag2.xml><?xml version="1.0" encoding="utf-8"?>
<p:tagLst xmlns:p="http://schemas.openxmlformats.org/presentationml/2006/main">
  <p:tag name="REFSHAPE" val="662906180"/>
  <p:tag name="KSO_WM_UNIT_PLACING_PICTURE_USER_VIEWPORT" val="{&quot;height&quot;:7411,&quot;width&quot;:59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1264</Words>
  <Application>WPS 演示</Application>
  <PresentationFormat>宽屏</PresentationFormat>
  <Paragraphs>74</Paragraphs>
  <Slides>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林</cp:lastModifiedBy>
  <cp:revision>18</cp:revision>
  <dcterms:created xsi:type="dcterms:W3CDTF">2020-02-14T07:00:00Z</dcterms:created>
  <dcterms:modified xsi:type="dcterms:W3CDTF">2020-03-20T00:35:57Z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