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87" r:id="rId3"/>
    <p:sldId id="493" r:id="rId5"/>
    <p:sldId id="484" r:id="rId6"/>
    <p:sldId id="394" r:id="rId7"/>
    <p:sldId id="479" r:id="rId8"/>
    <p:sldId id="488" r:id="rId9"/>
    <p:sldId id="490" r:id="rId10"/>
    <p:sldId id="492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杨 伟洲" initials="杨" lastIdx="1" clrIdx="0"/>
  <p:cmAuthor id="2" name="Fish Zheng" initials="FZ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0" autoAdjust="0"/>
    <p:restoredTop sz="86265" autoAdjust="0"/>
  </p:normalViewPr>
  <p:slideViewPr>
    <p:cSldViewPr snapToGrid="0" snapToObjects="1">
      <p:cViewPr varScale="1">
        <p:scale>
          <a:sx n="120" d="100"/>
          <a:sy n="120" d="100"/>
        </p:scale>
        <p:origin x="1128" y="192"/>
      </p:cViewPr>
      <p:guideLst>
        <p:guide orient="horz" pos="2179"/>
        <p:guide pos="38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8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230" name="Shape 2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/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 panose="020B0604020202020204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 panose="020B0604020202020204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 panose="020B0604020202020204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 panose="020B0604020202020204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 panose="020B0604020202020204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 panose="020B0604020202020204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 panose="020B0604020202020204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 panose="020B0604020202020204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75D99-2AE7-49F1-BB03-59E2BF5579C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问病查体单</a:t>
            </a:r>
            <a:endParaRPr kumimoji="1"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问病查体单</a:t>
            </a:r>
            <a:endParaRPr kumimoji="1"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535112"/>
            <a:ext cx="53863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3"/>
          </p:nvPr>
        </p:nvSpPr>
        <p:spPr>
          <a:xfrm>
            <a:off x="6192837" y="1535112"/>
            <a:ext cx="5389563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2"/>
          <p:cNvGrpSpPr/>
          <p:nvPr/>
        </p:nvGrpSpPr>
        <p:grpSpPr>
          <a:xfrm>
            <a:off x="11473800" y="195574"/>
            <a:ext cx="574476" cy="574601"/>
            <a:chOff x="0" y="0"/>
            <a:chExt cx="574475" cy="574599"/>
          </a:xfrm>
        </p:grpSpPr>
        <p:sp>
          <p:nvSpPr>
            <p:cNvPr id="140" name="Shape 140"/>
            <p:cNvSpPr/>
            <p:nvPr/>
          </p:nvSpPr>
          <p:spPr>
            <a:xfrm rot="3493251">
              <a:off x="78481" y="78735"/>
              <a:ext cx="417513" cy="417129"/>
            </a:xfrm>
            <a:prstGeom prst="ellipse">
              <a:avLst/>
            </a:prstGeom>
            <a:solidFill>
              <a:srgbClr val="EE662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41" name="Shape 141"/>
            <p:cNvSpPr/>
            <p:nvPr/>
          </p:nvSpPr>
          <p:spPr>
            <a:xfrm rot="3493251">
              <a:off x="125616" y="158952"/>
              <a:ext cx="321517" cy="26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45" name="Group 145"/>
          <p:cNvGrpSpPr/>
          <p:nvPr/>
        </p:nvGrpSpPr>
        <p:grpSpPr>
          <a:xfrm>
            <a:off x="11474969" y="787944"/>
            <a:ext cx="425525" cy="425265"/>
            <a:chOff x="0" y="0"/>
            <a:chExt cx="425524" cy="425264"/>
          </a:xfrm>
        </p:grpSpPr>
        <p:sp>
          <p:nvSpPr>
            <p:cNvPr id="143" name="Shape 143"/>
            <p:cNvSpPr/>
            <p:nvPr/>
          </p:nvSpPr>
          <p:spPr>
            <a:xfrm rot="7735812" flipH="1">
              <a:off x="61950" y="60949"/>
              <a:ext cx="301625" cy="303367"/>
            </a:xfrm>
            <a:prstGeom prst="ellipse">
              <a:avLst/>
            </a:prstGeom>
            <a:solidFill>
              <a:srgbClr val="FDB2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44" name="Shape 144"/>
            <p:cNvSpPr/>
            <p:nvPr/>
          </p:nvSpPr>
          <p:spPr>
            <a:xfrm rot="7735812" flipH="1">
              <a:off x="87528" y="107343"/>
              <a:ext cx="249695" cy="20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48" name="Group 148"/>
          <p:cNvGrpSpPr/>
          <p:nvPr/>
        </p:nvGrpSpPr>
        <p:grpSpPr>
          <a:xfrm>
            <a:off x="10960099" y="290512"/>
            <a:ext cx="369889" cy="369889"/>
            <a:chOff x="0" y="0"/>
            <a:chExt cx="369888" cy="369888"/>
          </a:xfrm>
        </p:grpSpPr>
        <p:sp>
          <p:nvSpPr>
            <p:cNvPr id="146" name="Shape 146"/>
            <p:cNvSpPr/>
            <p:nvPr/>
          </p:nvSpPr>
          <p:spPr>
            <a:xfrm rot="16200000">
              <a:off x="0" y="0"/>
              <a:ext cx="369889" cy="369889"/>
            </a:xfrm>
            <a:prstGeom prst="ellipse">
              <a:avLst/>
            </a:prstGeom>
            <a:solidFill>
              <a:srgbClr val="4EBB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47" name="Shape 147"/>
            <p:cNvSpPr/>
            <p:nvPr/>
          </p:nvSpPr>
          <p:spPr>
            <a:xfrm rot="16200000">
              <a:off x="40174" y="75185"/>
              <a:ext cx="289540" cy="23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sp>
        <p:nvSpPr>
          <p:cNvPr id="149" name="Shape 149"/>
          <p:cNvSpPr>
            <a:spLocks noGrp="1"/>
          </p:cNvSpPr>
          <p:nvPr>
            <p:ph type="title" hasCustomPrompt="1"/>
          </p:nvPr>
        </p:nvSpPr>
        <p:spPr>
          <a:xfrm>
            <a:off x="238918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标题文本</a:t>
            </a:r>
          </a:p>
        </p:txBody>
      </p:sp>
      <p:sp>
        <p:nvSpPr>
          <p:cNvPr id="150" name="Shape 150"/>
          <p:cNvSpPr>
            <a:spLocks noGrp="1"/>
          </p:cNvSpPr>
          <p:nvPr>
            <p:ph type="pic" sz="half" idx="13"/>
          </p:nvPr>
        </p:nvSpPr>
        <p:spPr>
          <a:xfrm>
            <a:off x="2389188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/>
        </p:txBody>
      </p:sp>
      <p:sp>
        <p:nvSpPr>
          <p:cNvPr id="151" name="Shape 151"/>
          <p:cNvSpPr>
            <a:spLocks noGrp="1"/>
          </p:cNvSpPr>
          <p:nvPr>
            <p:ph type="body" sz="quarter" idx="1" hasCustomPrompt="1"/>
          </p:nvPr>
        </p:nvSpPr>
        <p:spPr>
          <a:xfrm>
            <a:off x="2389188" y="5367337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grpSp>
        <p:nvGrpSpPr>
          <p:cNvPr id="154" name="Group 154"/>
          <p:cNvGrpSpPr/>
          <p:nvPr/>
        </p:nvGrpSpPr>
        <p:grpSpPr>
          <a:xfrm>
            <a:off x="11473800" y="195574"/>
            <a:ext cx="574476" cy="574601"/>
            <a:chOff x="0" y="0"/>
            <a:chExt cx="574475" cy="574599"/>
          </a:xfrm>
        </p:grpSpPr>
        <p:sp>
          <p:nvSpPr>
            <p:cNvPr id="152" name="Shape 152"/>
            <p:cNvSpPr/>
            <p:nvPr/>
          </p:nvSpPr>
          <p:spPr>
            <a:xfrm rot="3493251">
              <a:off x="78481" y="78735"/>
              <a:ext cx="417513" cy="417129"/>
            </a:xfrm>
            <a:prstGeom prst="ellipse">
              <a:avLst/>
            </a:prstGeom>
            <a:solidFill>
              <a:srgbClr val="EE662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53" name="Shape 153"/>
            <p:cNvSpPr/>
            <p:nvPr/>
          </p:nvSpPr>
          <p:spPr>
            <a:xfrm rot="3493251">
              <a:off x="125616" y="158952"/>
              <a:ext cx="321517" cy="26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57" name="Group 157"/>
          <p:cNvGrpSpPr/>
          <p:nvPr/>
        </p:nvGrpSpPr>
        <p:grpSpPr>
          <a:xfrm>
            <a:off x="11474969" y="787944"/>
            <a:ext cx="425525" cy="425265"/>
            <a:chOff x="0" y="0"/>
            <a:chExt cx="425524" cy="425264"/>
          </a:xfrm>
        </p:grpSpPr>
        <p:sp>
          <p:nvSpPr>
            <p:cNvPr id="155" name="Shape 155"/>
            <p:cNvSpPr/>
            <p:nvPr/>
          </p:nvSpPr>
          <p:spPr>
            <a:xfrm rot="7735812" flipH="1">
              <a:off x="61950" y="60949"/>
              <a:ext cx="301625" cy="303367"/>
            </a:xfrm>
            <a:prstGeom prst="ellipse">
              <a:avLst/>
            </a:prstGeom>
            <a:solidFill>
              <a:srgbClr val="FDB2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56" name="Shape 156"/>
            <p:cNvSpPr/>
            <p:nvPr/>
          </p:nvSpPr>
          <p:spPr>
            <a:xfrm rot="7735812" flipH="1">
              <a:off x="87528" y="107343"/>
              <a:ext cx="249695" cy="20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60" name="Group 160"/>
          <p:cNvGrpSpPr/>
          <p:nvPr/>
        </p:nvGrpSpPr>
        <p:grpSpPr>
          <a:xfrm>
            <a:off x="10960099" y="290512"/>
            <a:ext cx="369889" cy="369889"/>
            <a:chOff x="0" y="0"/>
            <a:chExt cx="369888" cy="369888"/>
          </a:xfrm>
        </p:grpSpPr>
        <p:sp>
          <p:nvSpPr>
            <p:cNvPr id="158" name="Shape 158"/>
            <p:cNvSpPr/>
            <p:nvPr/>
          </p:nvSpPr>
          <p:spPr>
            <a:xfrm rot="16200000">
              <a:off x="0" y="0"/>
              <a:ext cx="369889" cy="369889"/>
            </a:xfrm>
            <a:prstGeom prst="ellipse">
              <a:avLst/>
            </a:prstGeom>
            <a:solidFill>
              <a:srgbClr val="4EBB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59" name="Shape 159"/>
            <p:cNvSpPr/>
            <p:nvPr/>
          </p:nvSpPr>
          <p:spPr>
            <a:xfrm rot="16200000">
              <a:off x="40174" y="75185"/>
              <a:ext cx="289540" cy="23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79"/>
          <p:cNvGrpSpPr/>
          <p:nvPr/>
        </p:nvGrpSpPr>
        <p:grpSpPr>
          <a:xfrm>
            <a:off x="11473800" y="195574"/>
            <a:ext cx="574476" cy="574601"/>
            <a:chOff x="0" y="0"/>
            <a:chExt cx="574475" cy="574599"/>
          </a:xfrm>
        </p:grpSpPr>
        <p:sp>
          <p:nvSpPr>
            <p:cNvPr id="177" name="Shape 177"/>
            <p:cNvSpPr/>
            <p:nvPr/>
          </p:nvSpPr>
          <p:spPr>
            <a:xfrm rot="3493251">
              <a:off x="78481" y="78735"/>
              <a:ext cx="417513" cy="417129"/>
            </a:xfrm>
            <a:prstGeom prst="ellipse">
              <a:avLst/>
            </a:prstGeom>
            <a:solidFill>
              <a:srgbClr val="EE662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78" name="Shape 178"/>
            <p:cNvSpPr/>
            <p:nvPr/>
          </p:nvSpPr>
          <p:spPr>
            <a:xfrm rot="3493251">
              <a:off x="125616" y="158952"/>
              <a:ext cx="321517" cy="26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82" name="Group 182"/>
          <p:cNvGrpSpPr/>
          <p:nvPr/>
        </p:nvGrpSpPr>
        <p:grpSpPr>
          <a:xfrm>
            <a:off x="11474969" y="787944"/>
            <a:ext cx="425525" cy="425265"/>
            <a:chOff x="0" y="0"/>
            <a:chExt cx="425524" cy="425264"/>
          </a:xfrm>
        </p:grpSpPr>
        <p:sp>
          <p:nvSpPr>
            <p:cNvPr id="180" name="Shape 180"/>
            <p:cNvSpPr/>
            <p:nvPr/>
          </p:nvSpPr>
          <p:spPr>
            <a:xfrm rot="7735812" flipH="1">
              <a:off x="61950" y="60949"/>
              <a:ext cx="301625" cy="303367"/>
            </a:xfrm>
            <a:prstGeom prst="ellipse">
              <a:avLst/>
            </a:prstGeom>
            <a:solidFill>
              <a:srgbClr val="FDB2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81" name="Shape 181"/>
            <p:cNvSpPr/>
            <p:nvPr/>
          </p:nvSpPr>
          <p:spPr>
            <a:xfrm rot="7735812" flipH="1">
              <a:off x="87528" y="107343"/>
              <a:ext cx="249695" cy="20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85" name="Group 185"/>
          <p:cNvGrpSpPr/>
          <p:nvPr/>
        </p:nvGrpSpPr>
        <p:grpSpPr>
          <a:xfrm>
            <a:off x="10960099" y="290512"/>
            <a:ext cx="369889" cy="369889"/>
            <a:chOff x="0" y="0"/>
            <a:chExt cx="369888" cy="369888"/>
          </a:xfrm>
        </p:grpSpPr>
        <p:sp>
          <p:nvSpPr>
            <p:cNvPr id="183" name="Shape 183"/>
            <p:cNvSpPr/>
            <p:nvPr/>
          </p:nvSpPr>
          <p:spPr>
            <a:xfrm rot="16200000">
              <a:off x="0" y="0"/>
              <a:ext cx="369889" cy="369889"/>
            </a:xfrm>
            <a:prstGeom prst="ellipse">
              <a:avLst/>
            </a:prstGeom>
            <a:solidFill>
              <a:srgbClr val="4EBB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84" name="Shape 184"/>
            <p:cNvSpPr/>
            <p:nvPr/>
          </p:nvSpPr>
          <p:spPr>
            <a:xfrm rot="16200000">
              <a:off x="40174" y="75185"/>
              <a:ext cx="289540" cy="23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sp>
        <p:nvSpPr>
          <p:cNvPr id="186" name="Shape 186"/>
          <p:cNvSpPr>
            <a:spLocks noGrp="1"/>
          </p:cNvSpPr>
          <p:nvPr>
            <p:ph type="title" hasCustomPrompt="1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grpSp>
        <p:nvGrpSpPr>
          <p:cNvPr id="190" name="Group 190"/>
          <p:cNvGrpSpPr/>
          <p:nvPr/>
        </p:nvGrpSpPr>
        <p:grpSpPr>
          <a:xfrm>
            <a:off x="11473800" y="195574"/>
            <a:ext cx="574476" cy="574601"/>
            <a:chOff x="0" y="0"/>
            <a:chExt cx="574475" cy="574599"/>
          </a:xfrm>
        </p:grpSpPr>
        <p:sp>
          <p:nvSpPr>
            <p:cNvPr id="188" name="Shape 188"/>
            <p:cNvSpPr/>
            <p:nvPr/>
          </p:nvSpPr>
          <p:spPr>
            <a:xfrm rot="3493251">
              <a:off x="78481" y="78735"/>
              <a:ext cx="417513" cy="417129"/>
            </a:xfrm>
            <a:prstGeom prst="ellipse">
              <a:avLst/>
            </a:prstGeom>
            <a:solidFill>
              <a:srgbClr val="EE662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89" name="Shape 189"/>
            <p:cNvSpPr/>
            <p:nvPr/>
          </p:nvSpPr>
          <p:spPr>
            <a:xfrm rot="3493251">
              <a:off x="125616" y="158952"/>
              <a:ext cx="321517" cy="26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93" name="Group 193"/>
          <p:cNvGrpSpPr/>
          <p:nvPr/>
        </p:nvGrpSpPr>
        <p:grpSpPr>
          <a:xfrm>
            <a:off x="11474969" y="787944"/>
            <a:ext cx="425525" cy="425265"/>
            <a:chOff x="0" y="0"/>
            <a:chExt cx="425524" cy="425264"/>
          </a:xfrm>
        </p:grpSpPr>
        <p:sp>
          <p:nvSpPr>
            <p:cNvPr id="191" name="Shape 191"/>
            <p:cNvSpPr/>
            <p:nvPr/>
          </p:nvSpPr>
          <p:spPr>
            <a:xfrm rot="7735812" flipH="1">
              <a:off x="61950" y="60949"/>
              <a:ext cx="301625" cy="303367"/>
            </a:xfrm>
            <a:prstGeom prst="ellipse">
              <a:avLst/>
            </a:prstGeom>
            <a:solidFill>
              <a:srgbClr val="FDB2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92" name="Shape 192"/>
            <p:cNvSpPr/>
            <p:nvPr/>
          </p:nvSpPr>
          <p:spPr>
            <a:xfrm rot="7735812" flipH="1">
              <a:off x="87528" y="107343"/>
              <a:ext cx="249695" cy="20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96" name="Group 196"/>
          <p:cNvGrpSpPr/>
          <p:nvPr/>
        </p:nvGrpSpPr>
        <p:grpSpPr>
          <a:xfrm>
            <a:off x="10960099" y="290512"/>
            <a:ext cx="369889" cy="369889"/>
            <a:chOff x="0" y="0"/>
            <a:chExt cx="369888" cy="369888"/>
          </a:xfrm>
        </p:grpSpPr>
        <p:sp>
          <p:nvSpPr>
            <p:cNvPr id="194" name="Shape 194"/>
            <p:cNvSpPr/>
            <p:nvPr/>
          </p:nvSpPr>
          <p:spPr>
            <a:xfrm rot="16200000">
              <a:off x="0" y="0"/>
              <a:ext cx="369889" cy="369889"/>
            </a:xfrm>
            <a:prstGeom prst="ellipse">
              <a:avLst/>
            </a:prstGeom>
            <a:solidFill>
              <a:srgbClr val="4EBB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95" name="Shape 195"/>
            <p:cNvSpPr/>
            <p:nvPr/>
          </p:nvSpPr>
          <p:spPr>
            <a:xfrm rot="16200000">
              <a:off x="40174" y="75185"/>
              <a:ext cx="289540" cy="23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sp>
        <p:nvSpPr>
          <p:cNvPr id="197" name="Shape 1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11473800" y="195574"/>
            <a:ext cx="574476" cy="574601"/>
            <a:chOff x="0" y="0"/>
            <a:chExt cx="574475" cy="574599"/>
          </a:xfrm>
        </p:grpSpPr>
        <p:sp>
          <p:nvSpPr>
            <p:cNvPr id="2" name="Shape 2"/>
            <p:cNvSpPr/>
            <p:nvPr/>
          </p:nvSpPr>
          <p:spPr>
            <a:xfrm rot="3493251">
              <a:off x="78481" y="78735"/>
              <a:ext cx="417513" cy="417129"/>
            </a:xfrm>
            <a:prstGeom prst="ellipse">
              <a:avLst/>
            </a:prstGeom>
            <a:solidFill>
              <a:srgbClr val="EE662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3" name="Shape 3"/>
            <p:cNvSpPr/>
            <p:nvPr/>
          </p:nvSpPr>
          <p:spPr>
            <a:xfrm rot="3493251">
              <a:off x="125616" y="158952"/>
              <a:ext cx="321517" cy="26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7" name="Group 7"/>
          <p:cNvGrpSpPr/>
          <p:nvPr/>
        </p:nvGrpSpPr>
        <p:grpSpPr>
          <a:xfrm>
            <a:off x="11474969" y="787944"/>
            <a:ext cx="425525" cy="425265"/>
            <a:chOff x="0" y="0"/>
            <a:chExt cx="425524" cy="425264"/>
          </a:xfrm>
        </p:grpSpPr>
        <p:sp>
          <p:nvSpPr>
            <p:cNvPr id="5" name="Shape 5"/>
            <p:cNvSpPr/>
            <p:nvPr/>
          </p:nvSpPr>
          <p:spPr>
            <a:xfrm rot="7735812" flipH="1">
              <a:off x="61950" y="60949"/>
              <a:ext cx="301625" cy="303367"/>
            </a:xfrm>
            <a:prstGeom prst="ellipse">
              <a:avLst/>
            </a:prstGeom>
            <a:solidFill>
              <a:srgbClr val="FDB2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6" name="Shape 6"/>
            <p:cNvSpPr/>
            <p:nvPr/>
          </p:nvSpPr>
          <p:spPr>
            <a:xfrm rot="7735812" flipH="1">
              <a:off x="87528" y="107343"/>
              <a:ext cx="249695" cy="20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0" name="Group 10"/>
          <p:cNvGrpSpPr/>
          <p:nvPr/>
        </p:nvGrpSpPr>
        <p:grpSpPr>
          <a:xfrm>
            <a:off x="10960099" y="290512"/>
            <a:ext cx="369889" cy="369889"/>
            <a:chOff x="0" y="0"/>
            <a:chExt cx="369888" cy="369888"/>
          </a:xfrm>
        </p:grpSpPr>
        <p:sp>
          <p:nvSpPr>
            <p:cNvPr id="8" name="Shape 8"/>
            <p:cNvSpPr/>
            <p:nvPr/>
          </p:nvSpPr>
          <p:spPr>
            <a:xfrm rot="16200000">
              <a:off x="0" y="0"/>
              <a:ext cx="369889" cy="369889"/>
            </a:xfrm>
            <a:prstGeom prst="ellipse">
              <a:avLst/>
            </a:prstGeom>
            <a:solidFill>
              <a:srgbClr val="4EBB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9" name="Shape 9"/>
            <p:cNvSpPr/>
            <p:nvPr/>
          </p:nvSpPr>
          <p:spPr>
            <a:xfrm rot="16200000">
              <a:off x="40174" y="75185"/>
              <a:ext cx="289540" cy="23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11473800" y="195574"/>
            <a:ext cx="574476" cy="574601"/>
            <a:chOff x="0" y="0"/>
            <a:chExt cx="574475" cy="574599"/>
          </a:xfrm>
        </p:grpSpPr>
        <p:sp>
          <p:nvSpPr>
            <p:cNvPr id="13" name="Shape 13"/>
            <p:cNvSpPr/>
            <p:nvPr/>
          </p:nvSpPr>
          <p:spPr>
            <a:xfrm rot="3493251">
              <a:off x="78481" y="78735"/>
              <a:ext cx="417513" cy="417129"/>
            </a:xfrm>
            <a:prstGeom prst="ellipse">
              <a:avLst/>
            </a:prstGeom>
            <a:solidFill>
              <a:srgbClr val="EE662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 rot="3493251">
              <a:off x="125616" y="158952"/>
              <a:ext cx="321517" cy="26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18" name="Group 18"/>
          <p:cNvGrpSpPr/>
          <p:nvPr/>
        </p:nvGrpSpPr>
        <p:grpSpPr>
          <a:xfrm>
            <a:off x="11474969" y="787944"/>
            <a:ext cx="425525" cy="425265"/>
            <a:chOff x="0" y="0"/>
            <a:chExt cx="425524" cy="425264"/>
          </a:xfrm>
        </p:grpSpPr>
        <p:sp>
          <p:nvSpPr>
            <p:cNvPr id="16" name="Shape 16"/>
            <p:cNvSpPr/>
            <p:nvPr/>
          </p:nvSpPr>
          <p:spPr>
            <a:xfrm rot="7735812" flipH="1">
              <a:off x="61950" y="60949"/>
              <a:ext cx="301625" cy="303367"/>
            </a:xfrm>
            <a:prstGeom prst="ellipse">
              <a:avLst/>
            </a:prstGeom>
            <a:solidFill>
              <a:srgbClr val="FDB2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17" name="Shape 17"/>
            <p:cNvSpPr/>
            <p:nvPr/>
          </p:nvSpPr>
          <p:spPr>
            <a:xfrm rot="7735812" flipH="1">
              <a:off x="87528" y="107343"/>
              <a:ext cx="249695" cy="20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grpSp>
        <p:nvGrpSpPr>
          <p:cNvPr id="21" name="Group 21"/>
          <p:cNvGrpSpPr/>
          <p:nvPr/>
        </p:nvGrpSpPr>
        <p:grpSpPr>
          <a:xfrm>
            <a:off x="10960099" y="290512"/>
            <a:ext cx="369889" cy="369889"/>
            <a:chOff x="0" y="0"/>
            <a:chExt cx="369888" cy="369888"/>
          </a:xfrm>
        </p:grpSpPr>
        <p:sp>
          <p:nvSpPr>
            <p:cNvPr id="19" name="Shape 19"/>
            <p:cNvSpPr/>
            <p:nvPr/>
          </p:nvSpPr>
          <p:spPr>
            <a:xfrm rot="16200000">
              <a:off x="0" y="0"/>
              <a:ext cx="369889" cy="369889"/>
            </a:xfrm>
            <a:prstGeom prst="ellipse">
              <a:avLst/>
            </a:prstGeom>
            <a:solidFill>
              <a:srgbClr val="4EBB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  <p:sp>
          <p:nvSpPr>
            <p:cNvPr id="20" name="Shape 20"/>
            <p:cNvSpPr/>
            <p:nvPr/>
          </p:nvSpPr>
          <p:spPr>
            <a:xfrm rot="16200000">
              <a:off x="40174" y="75185"/>
              <a:ext cx="289540" cy="23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6" extrusionOk="0">
                  <a:moveTo>
                    <a:pt x="14756" y="12857"/>
                  </a:moveTo>
                  <a:cubicBezTo>
                    <a:pt x="14756" y="12857"/>
                    <a:pt x="5988" y="12857"/>
                    <a:pt x="1925" y="12857"/>
                  </a:cubicBezTo>
                  <a:cubicBezTo>
                    <a:pt x="855" y="12857"/>
                    <a:pt x="0" y="11829"/>
                    <a:pt x="0" y="10543"/>
                  </a:cubicBezTo>
                  <a:cubicBezTo>
                    <a:pt x="0" y="9257"/>
                    <a:pt x="855" y="8229"/>
                    <a:pt x="1925" y="8229"/>
                  </a:cubicBezTo>
                  <a:cubicBezTo>
                    <a:pt x="5347" y="8229"/>
                    <a:pt x="14756" y="8229"/>
                    <a:pt x="14756" y="8229"/>
                  </a:cubicBezTo>
                  <a:cubicBezTo>
                    <a:pt x="14756" y="8229"/>
                    <a:pt x="14115" y="7457"/>
                    <a:pt x="11121" y="3857"/>
                  </a:cubicBezTo>
                  <a:cubicBezTo>
                    <a:pt x="10479" y="3086"/>
                    <a:pt x="10479" y="1543"/>
                    <a:pt x="11121" y="772"/>
                  </a:cubicBezTo>
                  <a:cubicBezTo>
                    <a:pt x="11976" y="-257"/>
                    <a:pt x="13259" y="-257"/>
                    <a:pt x="13901" y="772"/>
                  </a:cubicBezTo>
                  <a:cubicBezTo>
                    <a:pt x="16253" y="3600"/>
                    <a:pt x="20745" y="9000"/>
                    <a:pt x="20745" y="9000"/>
                  </a:cubicBezTo>
                  <a:cubicBezTo>
                    <a:pt x="21600" y="9772"/>
                    <a:pt x="21600" y="11314"/>
                    <a:pt x="20745" y="12343"/>
                  </a:cubicBezTo>
                  <a:cubicBezTo>
                    <a:pt x="20745" y="12343"/>
                    <a:pt x="16895" y="16972"/>
                    <a:pt x="13901" y="20314"/>
                  </a:cubicBezTo>
                  <a:cubicBezTo>
                    <a:pt x="13259" y="21343"/>
                    <a:pt x="11976" y="21343"/>
                    <a:pt x="11335" y="20314"/>
                  </a:cubicBezTo>
                  <a:cubicBezTo>
                    <a:pt x="10479" y="19543"/>
                    <a:pt x="10479" y="18000"/>
                    <a:pt x="11335" y="17229"/>
                  </a:cubicBezTo>
                  <a:cubicBezTo>
                    <a:pt x="13687" y="14400"/>
                    <a:pt x="14756" y="12857"/>
                    <a:pt x="14756" y="12857"/>
                  </a:cubicBez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/>
          </p:txBody>
        </p:sp>
      </p:grpSp>
      <p:sp>
        <p:nvSpPr>
          <p:cNvPr id="22" name="Shape 22"/>
          <p:cNvSpPr/>
          <p:nvPr/>
        </p:nvSpPr>
        <p:spPr>
          <a:xfrm>
            <a:off x="0" y="529138"/>
            <a:ext cx="2041134" cy="589610"/>
          </a:xfrm>
          <a:prstGeom prst="rect">
            <a:avLst/>
          </a:prstGeom>
          <a:solidFill>
            <a:srgbClr val="BDD7EE">
              <a:alpha val="61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n-lt"/>
                <a:ea typeface="+mn-ea"/>
                <a:cs typeface="+mn-cs"/>
                <a:sym typeface="Arial" panose="020B0604020202020204"/>
              </a:defRPr>
            </a:pP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11080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  <a:cs typeface="+mn-cs"/>
                <a:sym typeface="Arial" panose="020B0604020202020204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914400" marR="0" indent="-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1pPr>
      <a:lvl2pPr marL="914400" marR="0" indent="-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2pPr>
      <a:lvl3pPr marL="914400" marR="0" indent="-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3pPr>
      <a:lvl4pPr marL="914400" marR="0" indent="-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4pPr>
      <a:lvl5pPr marL="914400" marR="0" indent="-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5pPr>
      <a:lvl6pPr marL="914400" marR="0" indent="-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6pPr>
      <a:lvl7pPr marL="91440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7pPr>
      <a:lvl8pPr marL="91440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8pPr>
      <a:lvl9pPr marL="91440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2pPr>
      <a:lvl3pPr marL="1234440" marR="0" indent="-32004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 panose="020B0604020202020204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 panose="020B0604020202020204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 panose="020B0604020202020204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 panose="020B0604020202020204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 panose="020B0604020202020204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 panose="020B0604020202020204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 panose="020B0604020202020204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 panose="020B0604020202020204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24765" y="0"/>
            <a:ext cx="12192000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344420" y="1757045"/>
            <a:ext cx="6809740" cy="1863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2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《内科学》在线病例讨论</a:t>
            </a:r>
            <a:endParaRPr kumimoji="0" lang="zh-CN" altLang="en-US" sz="4400" b="1" i="0" u="none" strike="noStrike" kern="1200" cap="none" spc="2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2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2800" b="1" i="0" u="none" strike="noStrike" kern="1200" cap="none" spc="2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内分泌系统</a:t>
            </a:r>
            <a:endParaRPr kumimoji="0" lang="zh-CN" altLang="en-US" sz="2800" b="1" i="0" u="none" strike="noStrike" kern="1200" cap="none" spc="2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3300095" y="4190365"/>
            <a:ext cx="55924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授课教师：杨力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443230" y="6394450"/>
            <a:ext cx="19011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崇德  尚和  精医  济民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9006205" y="6394450"/>
            <a:ext cx="31610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南方医科大学珠江医院 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 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第二临床医学院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0855" y="174625"/>
            <a:ext cx="10515600" cy="1325563"/>
          </a:xfrm>
        </p:spPr>
        <p:txBody>
          <a:bodyPr/>
          <a:lstStyle/>
          <a:p>
            <a:r>
              <a:rPr lang="zh-CN" altLang="en-US" sz="2800" b="1">
                <a:solidFill>
                  <a:schemeClr val="bg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课前学习要求</a:t>
            </a:r>
            <a:endParaRPr lang="zh-CN" altLang="en-US" sz="2800" b="1">
              <a:solidFill>
                <a:schemeClr val="bg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65580" y="1500505"/>
            <a:ext cx="9439910" cy="4351655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1、请科代表将同学分为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组，各组推选小组长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、小组内讨论完成病例讨论一和二的问题，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月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日8：00前以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word/ppt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格式提交到爱课平台相应区域。上课时老师会随机抽取某些组回答题目，请提前推选其中一位同学以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word/PPT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讲解。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2340"/>
          </a:xfrm>
        </p:spPr>
        <p:txBody>
          <a:bodyPr>
            <a:normAutofit/>
          </a:bodyPr>
          <a:lstStyle/>
          <a:p>
            <a:r>
              <a:rPr kumimoji="1" lang="zh-CN" altLang="en-US" sz="3200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病例一</a:t>
            </a:r>
            <a:endParaRPr kumimoji="1"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5729" y="1641579"/>
            <a:ext cx="7131811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CN" altLang="en-US" sz="1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18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患者女性，</a:t>
            </a:r>
            <a:r>
              <a:rPr lang="en-US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47</a:t>
            </a:r>
            <a:r>
              <a:rPr lang="zh-CN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岁</a:t>
            </a:r>
            <a:r>
              <a:rPr lang="zh-CN" altLang="en-US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，家庭妇女，因</a:t>
            </a:r>
            <a:r>
              <a:rPr lang="en-US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『</a:t>
            </a:r>
            <a:r>
              <a:rPr lang="zh-CN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颈部肿大、</a:t>
            </a:r>
            <a:r>
              <a:rPr lang="zh-CN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心悸</a:t>
            </a:r>
            <a:r>
              <a:rPr lang="zh-CN" altLang="en-US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、消瘦</a:t>
            </a:r>
            <a:r>
              <a:rPr lang="en-US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个月，加重伴突眼、乏力</a:t>
            </a:r>
            <a:r>
              <a:rPr lang="en-US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』</a:t>
            </a:r>
            <a:r>
              <a:rPr lang="zh-CN" altLang="en-US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入院</a:t>
            </a:r>
            <a:r>
              <a:rPr lang="zh-CN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zh-CN" sz="2200" dirty="0" smtClean="0">
              <a:solidFill>
                <a:schemeClr val="accent5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患者</a:t>
            </a:r>
            <a:r>
              <a:rPr lang="en-US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月前无明显诱因出现颈部肿大、烦躁、怕热、失眠、多汗、多食善饥、心悸、体重减轻约</a:t>
            </a:r>
            <a:r>
              <a:rPr lang="en-US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</a:t>
            </a:r>
            <a:r>
              <a:rPr lang="zh-CN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斤。</a:t>
            </a:r>
            <a:r>
              <a:rPr lang="zh-CN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当时患者未予重视，未到医院就诊。近</a:t>
            </a:r>
            <a:r>
              <a:rPr lang="en-US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月，患者上述症状加重，并出现眼球突出，复视、流泪，并有手颤，乏力，遂至我院门诊就诊</a:t>
            </a:r>
            <a:r>
              <a:rPr lang="zh-CN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，门诊拟『</a:t>
            </a:r>
            <a:r>
              <a:rPr lang="zh-CN" altLang="en-US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消瘦查因</a:t>
            </a:r>
            <a:r>
              <a:rPr lang="zh-CN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』</a:t>
            </a:r>
            <a:r>
              <a:rPr lang="zh-CN" altLang="en-US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收入院。</a:t>
            </a:r>
            <a:r>
              <a:rPr lang="zh-CN" altLang="zh-CN" sz="22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本次</a:t>
            </a:r>
            <a:r>
              <a:rPr lang="zh-CN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起病</a:t>
            </a:r>
            <a:r>
              <a:rPr lang="zh-CN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以来，患者精神、胃纳好，睡眠不佳，二便正常，体重减轻</a:t>
            </a:r>
            <a:r>
              <a:rPr lang="en-US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zh-CN" sz="2200" dirty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公斤</a:t>
            </a:r>
            <a:r>
              <a:rPr lang="zh-CN" altLang="zh-CN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lang="zh-CN" altLang="en-US" sz="2200" dirty="0" smtClean="0">
                <a:solidFill>
                  <a:schemeClr val="accent5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既往史无特殊。</a:t>
            </a:r>
            <a:endParaRPr lang="zh-CN" altLang="zh-CN" sz="2200" dirty="0" smtClean="0">
              <a:solidFill>
                <a:schemeClr val="accent5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4" name="Group 8"/>
          <p:cNvGrpSpPr/>
          <p:nvPr/>
        </p:nvGrpSpPr>
        <p:grpSpPr bwMode="auto">
          <a:xfrm>
            <a:off x="8242768" y="1744465"/>
            <a:ext cx="3111032" cy="3962400"/>
            <a:chOff x="3216" y="1008"/>
            <a:chExt cx="1440" cy="183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3216" y="1008"/>
              <a:ext cx="1440" cy="18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6" name="Picture 10" descr="甲状腺肿大"/>
            <p:cNvPicPr>
              <a:picLocks noChangeAspect="1" noChangeArrowheads="1"/>
            </p:cNvPicPr>
            <p:nvPr/>
          </p:nvPicPr>
          <p:blipFill>
            <a:blip r:embed="rId1" cstate="print">
              <a:lum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1056"/>
              <a:ext cx="1363" cy="174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7" name="文本框 6"/>
          <p:cNvSpPr txBox="1"/>
          <p:nvPr/>
        </p:nvSpPr>
        <p:spPr>
          <a:xfrm>
            <a:off x="9223384" y="3147238"/>
            <a:ext cx="1190847" cy="26160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1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2340"/>
          </a:xfrm>
        </p:spPr>
        <p:txBody>
          <a:bodyPr>
            <a:normAutofit/>
          </a:bodyPr>
          <a:lstStyle/>
          <a:p>
            <a:r>
              <a:rPr kumimoji="1" lang="zh-CN" altLang="en-US" sz="3200" dirty="0" smtClean="0"/>
              <a:t>查体</a:t>
            </a:r>
            <a:endParaRPr kumimoji="1" lang="zh-CN" altLang="en-US" sz="32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346835"/>
            <a:ext cx="9540875" cy="5094605"/>
          </a:xfrm>
        </p:spPr>
        <p:txBody>
          <a:bodyPr>
            <a:normAutofit fontScale="67500" lnSpcReduction="20000"/>
          </a:bodyPr>
          <a:lstStyle/>
          <a:p>
            <a:pPr marL="0" indent="0">
              <a:lnSpc>
                <a:spcPct val="210000"/>
              </a:lnSpc>
              <a:buNone/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查体：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体温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36.2℃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，脉搏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114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次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分，呼吸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次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分，血压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120/80mmHg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。神志清楚，消瘦体型。皮肤潮湿，弹性减弱，全身皮肤无黄染，未见皮疹、皮下出血点、肝掌、蜘蛛痣，全身浅表淋巴结未触及肿大。双眼睑无浮肿，双眼球轻度突出，</a:t>
            </a:r>
            <a:r>
              <a:rPr lang="en-US" altLang="zh-CN" sz="2700" dirty="0" err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Graefe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征（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）、</a:t>
            </a:r>
            <a:r>
              <a:rPr lang="en-US" altLang="zh-CN" sz="2700" dirty="0" err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Stellwag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征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(+)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Mobius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征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(-)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700" dirty="0" err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Joffroy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征（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，双侧瞳孔同圆等大，对光反射灵敏。双颈静脉无充盈，双侧甲状腺对称，甲状腺Ⅲ度肿大，质中，边界清楚，无结节，无触痛及压痛，可随吞咽上下活动，可闻及血管杂音。双肺呼吸音清，未闻及干湿罗音，心界无明显扩大，心率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114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次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分，心律齐，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en-US" altLang="zh-CN" sz="2700" baseline="-25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增强，各瓣膜听诊区未闻及病理性杂音。全腹无压痛、反跳痛，未及包块及异常搏动。肝、脾肋下未触及。肠鸣音亢进，未闻及振水声及血管杂音。手颤（</a:t>
            </a:r>
            <a:r>
              <a:rPr lang="en-US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zh-CN" sz="27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），可触及水冲脉，双下肢无浮肿。膝腱、跟腱反射亢进，病理反射未引出。</a:t>
            </a:r>
            <a:endParaRPr lang="zh-CN" altLang="zh-CN" sz="27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zh-CN" sz="18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81102"/>
            <a:ext cx="10963910" cy="996950"/>
          </a:xfrm>
        </p:spPr>
        <p:txBody>
          <a:bodyPr>
            <a:normAutofit/>
          </a:bodyPr>
          <a:lstStyle/>
          <a:p>
            <a:r>
              <a:rPr kumimoji="1" lang="zh-CN" altLang="en-US" sz="32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小组讨论</a:t>
            </a:r>
            <a:r>
              <a:rPr kumimoji="1" lang="en-US" altLang="en-US" sz="32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问题：</a:t>
            </a:r>
            <a:endParaRPr kumimoji="1" lang="zh-CN" altLang="en-US" sz="3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、问诊还应补充询问哪些内容？ </a:t>
            </a:r>
            <a:endParaRPr lang="zh-CN" alt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、查体还应补充哪些内容？请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列出具体查体项目。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、为了明确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诊断及鉴别诊断还需要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做哪些检查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、简述甲亢的治疗方法。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40000"/>
              </a:lnSpc>
              <a:buNone/>
            </a:pPr>
            <a:endParaRPr kumimoji="1"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Colonna MT" panose="04020805060202030203" charset="0"/>
              <a:cs typeface="Colonna MT" panose="04020805060202030203" charset="0"/>
            </a:endParaRPr>
          </a:p>
          <a:p>
            <a:pPr marL="0" indent="0">
              <a:buNone/>
            </a:pPr>
            <a:endParaRPr kumimoji="1"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Colonna MT" panose="04020805060202030203" charset="0"/>
              <a:cs typeface="Colonna MT" panose="04020805060202030203" charset="0"/>
            </a:endParaRPr>
          </a:p>
        </p:txBody>
      </p:sp>
      <p:pic>
        <p:nvPicPr>
          <p:cNvPr id="4" name="图片 8" descr="www_tuweimei_comComp_23435371_pyxaR7IVI1s4jkNPsdoES4TRwZbDI8cy.jpg"/>
          <p:cNvPicPr>
            <a:picLocks noGrp="1" noChangeAspect="1"/>
          </p:cNvPicPr>
          <p:nvPr isPhoto="1"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28" y="3717722"/>
            <a:ext cx="4516560" cy="22263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0390" y="365125"/>
            <a:ext cx="10773410" cy="967105"/>
          </a:xfrm>
        </p:spPr>
        <p:txBody>
          <a:bodyPr/>
          <a:lstStyle/>
          <a:p>
            <a:r>
              <a:rPr lang="zh-CN" altLang="en-US" sz="3600" dirty="0"/>
              <a:t>病例二</a:t>
            </a:r>
            <a:endParaRPr lang="zh-CN" altLang="en-US" sz="36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9295" y="1478280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80000"/>
              </a:lnSpc>
            </a:pP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患者，男性，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45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岁，因“腹泻伴烦躁、神志不清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天”入院。</a:t>
            </a:r>
            <a:endParaRPr lang="zh-CN" altLang="zh-CN"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80000"/>
              </a:lnSpc>
            </a:pP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患者于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天前食用不洁食物以及劳累后出现畏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寒、寒战，高热，体温最高达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39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℃。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14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小时内解水样便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余次，后呈咖啡色粘冻状，伴有明显烦躁。粪常规检查见多个白细胞，血常规提示白细胞明显升高，拟诊“急性肠炎”。急诊予以抗感染、补液、纠正电解质紊乱对症治疗，但患者高热不退、心率增快，可达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150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次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分，并出现意识模糊。追问家属病史，患者既往有“甲状腺功能亢进症”病史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余年。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本次发病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天前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因甲亢复发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在外院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施行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放射性</a:t>
            </a:r>
            <a:r>
              <a:rPr lang="en-US" altLang="zh-CN" sz="2000" baseline="30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131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I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治疗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zh-CN"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832340" cy="435165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入院体格检查：体温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39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℃，脉搏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150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次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分，呼吸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次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分，血压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150/70mmHg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。消瘦体型，意识模糊、烦躁不安，大汗淋漓。全身皮肤、黏膜无黄染。双眼突出，甲状腺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II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度肿大，无压痛，未闻及血管杂音。两肺呼吸音粗，未闻及干湿啰音。心界不大，心率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150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次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分，律齐，无杂音。舟状腹，腹软，触诊不配合，肠鸣音亢进。双下肢皮肤弹性差，双侧巴氏征未引出。</a:t>
            </a:r>
            <a:endParaRPr lang="zh-CN" altLang="zh-CN"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60000"/>
              </a:lnSpc>
            </a:pPr>
            <a:endParaRPr lang="zh-CN" altLang="zh-CN"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9890" y="301330"/>
            <a:ext cx="10963910" cy="996950"/>
          </a:xfrm>
        </p:spPr>
        <p:txBody>
          <a:bodyPr>
            <a:normAutofit/>
          </a:bodyPr>
          <a:lstStyle/>
          <a:p>
            <a:r>
              <a:rPr kumimoji="1" lang="zh-CN" altLang="en-US" sz="32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小组讨论</a:t>
            </a:r>
            <a:r>
              <a:rPr kumimoji="1" lang="en-US" altLang="en-US" sz="32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问题：</a:t>
            </a:r>
            <a:endParaRPr kumimoji="1" lang="zh-CN" altLang="en-US" sz="3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请写出该患者最可能的诊断及诊断依据。</a:t>
            </a:r>
            <a:endParaRPr lang="zh-CN" alt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请写出该患者的治疗原则。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40000"/>
              </a:lnSpc>
              <a:buNone/>
            </a:pPr>
            <a:endParaRPr kumimoji="1"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endParaRPr kumimoji="1"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8" descr="www_tuweimei_comComp_23435371_pyxaR7IVI1s4jkNPsdoES4TRwZbDI8cy.jpg"/>
          <p:cNvPicPr>
            <a:picLocks noGrp="1" noChangeAspect="1"/>
          </p:cNvPicPr>
          <p:nvPr isPhoto="1"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28" y="3717722"/>
            <a:ext cx="4516560" cy="22263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主题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主题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1331</Words>
  <Application>WPS 演示</Application>
  <PresentationFormat>宽屏</PresentationFormat>
  <Paragraphs>52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Arial</vt:lpstr>
      <vt:lpstr>Calibri Light</vt:lpstr>
      <vt:lpstr>微软雅黑</vt:lpstr>
      <vt:lpstr>黑体</vt:lpstr>
      <vt:lpstr>Colonna MT</vt:lpstr>
      <vt:lpstr>Arial Unicode MS</vt:lpstr>
      <vt:lpstr>Office 主题</vt:lpstr>
      <vt:lpstr>PowerPoint 演示文稿</vt:lpstr>
      <vt:lpstr>课前学习要求</vt:lpstr>
      <vt:lpstr>病例一</vt:lpstr>
      <vt:lpstr>查体</vt:lpstr>
      <vt:lpstr>小组讨论问题：</vt:lpstr>
      <vt:lpstr>病例二</vt:lpstr>
      <vt:lpstr>PowerPoint 演示文稿</vt:lpstr>
      <vt:lpstr>小组讨论问题：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圆圈夜</dc:creator>
  <cp:lastModifiedBy>林</cp:lastModifiedBy>
  <cp:revision>107</cp:revision>
  <dcterms:created xsi:type="dcterms:W3CDTF">2017-03-11T13:10:00Z</dcterms:created>
  <dcterms:modified xsi:type="dcterms:W3CDTF">2020-05-26T08:15:05Z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