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sldIdLst>
    <p:sldId id="256" r:id="rId2"/>
    <p:sldId id="277" r:id="rId3"/>
    <p:sldId id="288" r:id="rId4"/>
    <p:sldId id="289" r:id="rId5"/>
    <p:sldId id="287" r:id="rId6"/>
    <p:sldId id="286" r:id="rId7"/>
    <p:sldId id="258" r:id="rId8"/>
    <p:sldId id="259" r:id="rId9"/>
    <p:sldId id="281" r:id="rId10"/>
    <p:sldId id="260" r:id="rId11"/>
    <p:sldId id="272" r:id="rId12"/>
    <p:sldId id="273" r:id="rId13"/>
    <p:sldId id="271" r:id="rId14"/>
    <p:sldId id="274" r:id="rId15"/>
    <p:sldId id="267" r:id="rId16"/>
    <p:sldId id="270" r:id="rId17"/>
    <p:sldId id="275" r:id="rId18"/>
    <p:sldId id="263" r:id="rId19"/>
    <p:sldId id="261" r:id="rId20"/>
    <p:sldId id="264" r:id="rId21"/>
    <p:sldId id="265" r:id="rId22"/>
    <p:sldId id="290" r:id="rId23"/>
    <p:sldId id="285" r:id="rId24"/>
    <p:sldId id="292" r:id="rId25"/>
    <p:sldId id="282" r:id="rId26"/>
    <p:sldId id="291" r:id="rId27"/>
    <p:sldId id="293" r:id="rId28"/>
    <p:sldId id="284" r:id="rId29"/>
    <p:sldId id="294" r:id="rId30"/>
    <p:sldId id="283" r:id="rId31"/>
  </p:sldIdLst>
  <p:sldSz cx="9144000" cy="5143500" type="screen16x9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29" y="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059871998623805E-2"/>
          <c:w val="0.998825631875772"/>
          <c:h val="0.9576511299058040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列1</c:v>
                </c:pt>
              </c:strCache>
            </c:strRef>
          </c:tx>
          <c:dLbls>
            <c:dLbl>
              <c:idx val="0"/>
              <c:layout>
                <c:manualLayout>
                  <c:x val="-0.23946411885163699"/>
                  <c:y val="-0.276855069006419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4-42CE-9048-CA66CB1F1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mild</c:v>
                </c:pt>
                <c:pt idx="1">
                  <c:v>severe </c:v>
                </c:pt>
                <c:pt idx="2">
                  <c:v>critical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0.81</c:v>
                </c:pt>
                <c:pt idx="1">
                  <c:v>0.14000000000000001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4-42CE-9048-CA66CB1F1B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7994350290592999E-3"/>
          <c:y val="1.19194905549226E-3"/>
          <c:w val="0.99820056497094101"/>
          <c:h val="7.5980101484739201E-2"/>
        </c:manualLayout>
      </c:layout>
      <c:overlay val="0"/>
      <c:txPr>
        <a:bodyPr/>
        <a:lstStyle/>
        <a:p>
          <a:pPr>
            <a:defRPr sz="2000" b="1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26264321836202E-2"/>
          <c:y val="0.107797330847115"/>
          <c:w val="0.93527373567816396"/>
          <c:h val="0.75755665504783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mild disease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806278253722401E-2"/>
                  <c:y val="-2.341830036634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A-420A-BA94-883F06BDE261}"/>
                </c:ext>
              </c:extLst>
            </c:dLbl>
            <c:dLbl>
              <c:idx val="1"/>
              <c:layout>
                <c:manualLayout>
                  <c:x val="-1.8967533904466798E-2"/>
                  <c:y val="-1.021901275485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A-420A-BA94-883F06BDE261}"/>
                </c:ext>
              </c:extLst>
            </c:dLbl>
            <c:dLbl>
              <c:idx val="2"/>
              <c:layout>
                <c:manualLayout>
                  <c:x val="-1.8967533904467E-2"/>
                  <c:y val="-5.109506377428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A-420A-BA94-883F06BDE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Sputum sample </c:v>
                </c:pt>
                <c:pt idx="1">
                  <c:v>Nasal swabs </c:v>
                </c:pt>
                <c:pt idx="2">
                  <c:v>Throat swabs</c:v>
                </c:pt>
              </c:strCache>
            </c:strRef>
          </c:cat>
          <c:val>
            <c:numRef>
              <c:f>工作表1!$C$2:$C$4</c:f>
              <c:numCache>
                <c:formatCode>0.00%</c:formatCode>
                <c:ptCount val="3"/>
                <c:pt idx="0">
                  <c:v>0.88900000000000001</c:v>
                </c:pt>
                <c:pt idx="1">
                  <c:v>0.73299999999999998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A-420A-BA94-883F06BDE26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severe disease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1287895552113E-2"/>
                  <c:y val="5.109506377428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A-420A-BA94-883F06BDE261}"/>
                </c:ext>
              </c:extLst>
            </c:dLbl>
            <c:dLbl>
              <c:idx val="1"/>
              <c:layout>
                <c:manualLayout>
                  <c:x val="3.1612556507444801E-2"/>
                  <c:y val="1.5328519132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A-420A-BA94-883F06BDE261}"/>
                </c:ext>
              </c:extLst>
            </c:dLbl>
            <c:dLbl>
              <c:idx val="2"/>
              <c:layout>
                <c:manualLayout>
                  <c:x val="9.48376695223342E-3"/>
                  <c:y val="-5.109506377428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A-420A-BA94-883F06BDE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Sputum sample </c:v>
                </c:pt>
                <c:pt idx="1">
                  <c:v>Nasal swabs </c:v>
                </c:pt>
                <c:pt idx="2">
                  <c:v>Throat swabs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0.82199999999999995</c:v>
                </c:pt>
                <c:pt idx="1">
                  <c:v>0.72099999999999997</c:v>
                </c:pt>
                <c:pt idx="2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7A-420A-BA94-883F06BDE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5329672"/>
        <c:axId val="-2034059208"/>
      </c:barChart>
      <c:catAx>
        <c:axId val="-2005329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-2034059208"/>
        <c:crosses val="autoZero"/>
        <c:auto val="1"/>
        <c:lblAlgn val="ctr"/>
        <c:lblOffset val="100"/>
        <c:noMultiLvlLbl val="0"/>
      </c:catAx>
      <c:valAx>
        <c:axId val="-2034059208"/>
        <c:scaling>
          <c:orientation val="minMax"/>
        </c:scaling>
        <c:delete val="0"/>
        <c:axPos val="l"/>
        <c:majorGridlines/>
        <c:numFmt formatCode="#,##0.0_);[Red]\(#,##0.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-2005329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06714792291401"/>
          <c:y val="3.2491699209885498E-3"/>
          <c:w val="0.83334451082044003"/>
          <c:h val="9.9711453643657799E-2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8B2CC-DC5A-0149-98B7-13BB0A1E29F5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30CDA8-49CA-EC48-A98E-78B73C7B0C2E}">
      <dgm:prSet phldrT="[文本]" custT="1"/>
      <dgm:spPr/>
      <dgm:t>
        <a:bodyPr/>
        <a:lstStyle/>
        <a:p>
          <a:r>
            <a:rPr lang="en-US" altLang="zh-CN" sz="1400" b="1" dirty="0"/>
            <a:t>Respiratory support</a:t>
          </a:r>
          <a:endParaRPr lang="zh-CN" altLang="en-US" sz="1400" b="1" dirty="0"/>
        </a:p>
      </dgm:t>
    </dgm:pt>
    <dgm:pt modelId="{ECCCA2C7-18D0-1544-A929-B3D9B801BB16}" type="parTrans" cxnId="{0F47593D-C4C0-7742-A99E-DABEF366C9FA}">
      <dgm:prSet/>
      <dgm:spPr/>
      <dgm:t>
        <a:bodyPr/>
        <a:lstStyle/>
        <a:p>
          <a:endParaRPr lang="zh-CN" altLang="en-US"/>
        </a:p>
      </dgm:t>
    </dgm:pt>
    <dgm:pt modelId="{6DAC108B-C3D5-EA4D-AA06-6CA12F4E201C}" type="sibTrans" cxnId="{0F47593D-C4C0-7742-A99E-DABEF366C9FA}">
      <dgm:prSet/>
      <dgm:spPr/>
      <dgm:t>
        <a:bodyPr/>
        <a:lstStyle/>
        <a:p>
          <a:endParaRPr lang="zh-CN" altLang="en-US"/>
        </a:p>
      </dgm:t>
    </dgm:pt>
    <dgm:pt modelId="{2214982A-5698-7D49-A7E2-2B74D62674D5}">
      <dgm:prSet phldrT="[文本]" custT="1"/>
      <dgm:spPr/>
      <dgm:t>
        <a:bodyPr/>
        <a:lstStyle/>
        <a:p>
          <a:r>
            <a:rPr lang="en-US" altLang="zh-CN" sz="1400" b="1" dirty="0"/>
            <a:t>Circulatory support</a:t>
          </a:r>
          <a:endParaRPr lang="zh-CN" altLang="en-US" sz="1400" b="1" dirty="0"/>
        </a:p>
      </dgm:t>
    </dgm:pt>
    <dgm:pt modelId="{E8E49B5E-175D-B147-AB04-AD0B6DF636AB}" type="parTrans" cxnId="{B98D7E2B-F7D1-A148-B282-8405AEF060B9}">
      <dgm:prSet/>
      <dgm:spPr/>
      <dgm:t>
        <a:bodyPr/>
        <a:lstStyle/>
        <a:p>
          <a:endParaRPr lang="zh-CN" altLang="en-US"/>
        </a:p>
      </dgm:t>
    </dgm:pt>
    <dgm:pt modelId="{1721F395-8E5E-0E41-B47E-FBCF967CC7BB}" type="sibTrans" cxnId="{B98D7E2B-F7D1-A148-B282-8405AEF060B9}">
      <dgm:prSet/>
      <dgm:spPr/>
      <dgm:t>
        <a:bodyPr/>
        <a:lstStyle/>
        <a:p>
          <a:endParaRPr lang="zh-CN" altLang="en-US"/>
        </a:p>
      </dgm:t>
    </dgm:pt>
    <dgm:pt modelId="{9FCCE7B9-E087-4D4D-9566-CDC578EBAF1E}">
      <dgm:prSet phldrT="[文本]" custT="1"/>
      <dgm:spPr/>
      <dgm:t>
        <a:bodyPr/>
        <a:lstStyle/>
        <a:p>
          <a:r>
            <a:rPr lang="en-US" altLang="zh-CN" sz="1400" b="1" dirty="0"/>
            <a:t>Renal replacement therapy</a:t>
          </a:r>
          <a:endParaRPr lang="zh-CN" altLang="en-US" sz="1400" b="1" dirty="0"/>
        </a:p>
      </dgm:t>
    </dgm:pt>
    <dgm:pt modelId="{47789E79-D372-754A-9EDB-7F87FF20B7BC}" type="parTrans" cxnId="{AEE8FCE4-13A4-964E-89B1-BB283DA6936D}">
      <dgm:prSet/>
      <dgm:spPr/>
      <dgm:t>
        <a:bodyPr/>
        <a:lstStyle/>
        <a:p>
          <a:endParaRPr lang="zh-CN" altLang="en-US"/>
        </a:p>
      </dgm:t>
    </dgm:pt>
    <dgm:pt modelId="{3B6699E2-3A43-804A-B400-A00B2C999B38}" type="sibTrans" cxnId="{AEE8FCE4-13A4-964E-89B1-BB283DA6936D}">
      <dgm:prSet/>
      <dgm:spPr/>
      <dgm:t>
        <a:bodyPr/>
        <a:lstStyle/>
        <a:p>
          <a:endParaRPr lang="zh-CN" altLang="en-US"/>
        </a:p>
      </dgm:t>
    </dgm:pt>
    <dgm:pt modelId="{7B2FA727-14B8-5F4A-B722-3A7D79796EFC}">
      <dgm:prSet phldrT="[文本]" custT="1"/>
      <dgm:spPr/>
      <dgm:t>
        <a:bodyPr/>
        <a:lstStyle/>
        <a:p>
          <a:r>
            <a:rPr lang="en-US" altLang="zh-CN" sz="1400" b="1" dirty="0"/>
            <a:t>Convalescent plasma treatment</a:t>
          </a:r>
          <a:endParaRPr lang="zh-CN" altLang="en-US" sz="1400" b="1" dirty="0"/>
        </a:p>
      </dgm:t>
    </dgm:pt>
    <dgm:pt modelId="{789A3D15-77F9-1C48-A733-45720FDB9690}" type="parTrans" cxnId="{DA738BFF-1C91-DB45-9537-68C4D90FAF68}">
      <dgm:prSet/>
      <dgm:spPr/>
      <dgm:t>
        <a:bodyPr/>
        <a:lstStyle/>
        <a:p>
          <a:endParaRPr lang="zh-CN" altLang="en-US"/>
        </a:p>
      </dgm:t>
    </dgm:pt>
    <dgm:pt modelId="{3CD5FFF5-9E16-2D4D-AADB-60AF89CFC4BC}" type="sibTrans" cxnId="{DA738BFF-1C91-DB45-9537-68C4D90FAF68}">
      <dgm:prSet/>
      <dgm:spPr/>
      <dgm:t>
        <a:bodyPr/>
        <a:lstStyle/>
        <a:p>
          <a:endParaRPr lang="zh-CN" altLang="en-US"/>
        </a:p>
      </dgm:t>
    </dgm:pt>
    <dgm:pt modelId="{FFC98014-F414-B84E-8CE9-E6FBA1639364}">
      <dgm:prSet phldrT="[文本]" custT="1"/>
      <dgm:spPr/>
      <dgm:t>
        <a:bodyPr/>
        <a:lstStyle/>
        <a:p>
          <a:r>
            <a:rPr lang="en-US" altLang="zh-CN" sz="1400" b="1" dirty="0"/>
            <a:t>Immunotherapy</a:t>
          </a:r>
          <a:endParaRPr lang="zh-CN" altLang="en-US" sz="1400" b="1" dirty="0"/>
        </a:p>
      </dgm:t>
    </dgm:pt>
    <dgm:pt modelId="{21C45A9C-A96E-FD45-B44F-56DB298B9F03}" type="parTrans" cxnId="{614052FE-159D-4A41-8363-15AC4D5A64F3}">
      <dgm:prSet/>
      <dgm:spPr/>
      <dgm:t>
        <a:bodyPr/>
        <a:lstStyle/>
        <a:p>
          <a:endParaRPr lang="zh-CN" altLang="en-US"/>
        </a:p>
      </dgm:t>
    </dgm:pt>
    <dgm:pt modelId="{41B5BBC6-E557-2E44-A2DC-50AB769C10C7}" type="sibTrans" cxnId="{614052FE-159D-4A41-8363-15AC4D5A64F3}">
      <dgm:prSet/>
      <dgm:spPr/>
      <dgm:t>
        <a:bodyPr/>
        <a:lstStyle/>
        <a:p>
          <a:endParaRPr lang="zh-CN" altLang="en-US"/>
        </a:p>
      </dgm:t>
    </dgm:pt>
    <dgm:pt modelId="{55A34079-5111-AC47-B515-6BCB7254DB43}">
      <dgm:prSet phldrT="[文本]" custT="1"/>
      <dgm:spPr/>
      <dgm:t>
        <a:bodyPr/>
        <a:lstStyle/>
        <a:p>
          <a:r>
            <a:rPr lang="en-US" altLang="zh-CN" sz="1400" b="1" dirty="0"/>
            <a:t>Blood purification treatment</a:t>
          </a:r>
          <a:endParaRPr lang="zh-CN" altLang="en-US" sz="1400" b="1" dirty="0"/>
        </a:p>
      </dgm:t>
    </dgm:pt>
    <dgm:pt modelId="{E3FAF2D5-399F-E644-86A5-159AABCB08AA}" type="parTrans" cxnId="{ADA9303F-19B1-D84F-950F-9E7C57768404}">
      <dgm:prSet/>
      <dgm:spPr/>
      <dgm:t>
        <a:bodyPr/>
        <a:lstStyle/>
        <a:p>
          <a:endParaRPr lang="zh-CN" altLang="en-US"/>
        </a:p>
      </dgm:t>
    </dgm:pt>
    <dgm:pt modelId="{73C480F9-4F08-1C49-A383-7AF47526BDC6}" type="sibTrans" cxnId="{ADA9303F-19B1-D84F-950F-9E7C57768404}">
      <dgm:prSet/>
      <dgm:spPr/>
      <dgm:t>
        <a:bodyPr/>
        <a:lstStyle/>
        <a:p>
          <a:endParaRPr lang="zh-CN" altLang="en-US"/>
        </a:p>
      </dgm:t>
    </dgm:pt>
    <dgm:pt modelId="{C737741E-D15E-6647-AC19-8A9D52AA0968}">
      <dgm:prSet phldrT="[文本]" custT="1"/>
      <dgm:spPr/>
      <dgm:t>
        <a:bodyPr/>
        <a:lstStyle/>
        <a:p>
          <a:r>
            <a:rPr lang="en-US" altLang="zh-CN" sz="1400" b="1" dirty="0"/>
            <a:t>Other therapeutic measures </a:t>
          </a:r>
          <a:endParaRPr lang="zh-CN" altLang="en-US" sz="1400" b="1" dirty="0"/>
        </a:p>
      </dgm:t>
    </dgm:pt>
    <dgm:pt modelId="{865ABF8A-01F9-B445-BCA5-EE4125E01475}" type="parTrans" cxnId="{E14DD641-7689-CD43-84BC-B1A8597A2890}">
      <dgm:prSet/>
      <dgm:spPr/>
      <dgm:t>
        <a:bodyPr/>
        <a:lstStyle/>
        <a:p>
          <a:endParaRPr lang="zh-CN" altLang="en-US"/>
        </a:p>
      </dgm:t>
    </dgm:pt>
    <dgm:pt modelId="{55C26F0C-CEDF-964E-A740-35018CD6687E}" type="sibTrans" cxnId="{E14DD641-7689-CD43-84BC-B1A8597A2890}">
      <dgm:prSet/>
      <dgm:spPr/>
      <dgm:t>
        <a:bodyPr/>
        <a:lstStyle/>
        <a:p>
          <a:endParaRPr lang="zh-CN" altLang="en-US"/>
        </a:p>
      </dgm:t>
    </dgm:pt>
    <dgm:pt modelId="{85E0C890-871C-A44C-BE11-C60BDC71AA45}" type="pres">
      <dgm:prSet presAssocID="{E258B2CC-DC5A-0149-98B7-13BB0A1E29F5}" presName="cycle" presStyleCnt="0">
        <dgm:presLayoutVars>
          <dgm:dir/>
          <dgm:resizeHandles val="exact"/>
        </dgm:presLayoutVars>
      </dgm:prSet>
      <dgm:spPr/>
    </dgm:pt>
    <dgm:pt modelId="{DAFDD0DC-1B08-4F47-A048-40FCF066AC5A}" type="pres">
      <dgm:prSet presAssocID="{1630CDA8-49CA-EC48-A98E-78B73C7B0C2E}" presName="node" presStyleLbl="node1" presStyleIdx="0" presStyleCnt="7" custScaleX="108803">
        <dgm:presLayoutVars>
          <dgm:bulletEnabled val="1"/>
        </dgm:presLayoutVars>
      </dgm:prSet>
      <dgm:spPr/>
    </dgm:pt>
    <dgm:pt modelId="{DED31816-295B-6F4D-ADBC-37817284A764}" type="pres">
      <dgm:prSet presAssocID="{1630CDA8-49CA-EC48-A98E-78B73C7B0C2E}" presName="spNode" presStyleCnt="0"/>
      <dgm:spPr/>
    </dgm:pt>
    <dgm:pt modelId="{7B416C3F-5424-A944-9B68-BDE2261BE81D}" type="pres">
      <dgm:prSet presAssocID="{6DAC108B-C3D5-EA4D-AA06-6CA12F4E201C}" presName="sibTrans" presStyleLbl="sibTrans1D1" presStyleIdx="0" presStyleCnt="7"/>
      <dgm:spPr/>
    </dgm:pt>
    <dgm:pt modelId="{AE0D51EB-9017-6A4D-940C-BABFFD5F5C54}" type="pres">
      <dgm:prSet presAssocID="{2214982A-5698-7D49-A7E2-2B74D62674D5}" presName="node" presStyleLbl="node1" presStyleIdx="1" presStyleCnt="7">
        <dgm:presLayoutVars>
          <dgm:bulletEnabled val="1"/>
        </dgm:presLayoutVars>
      </dgm:prSet>
      <dgm:spPr/>
    </dgm:pt>
    <dgm:pt modelId="{A6A1FD9B-879E-3449-A3AE-8862FC8BD3CC}" type="pres">
      <dgm:prSet presAssocID="{2214982A-5698-7D49-A7E2-2B74D62674D5}" presName="spNode" presStyleCnt="0"/>
      <dgm:spPr/>
    </dgm:pt>
    <dgm:pt modelId="{5A767714-C641-DB48-9C62-53314849A591}" type="pres">
      <dgm:prSet presAssocID="{1721F395-8E5E-0E41-B47E-FBCF967CC7BB}" presName="sibTrans" presStyleLbl="sibTrans1D1" presStyleIdx="1" presStyleCnt="7"/>
      <dgm:spPr/>
    </dgm:pt>
    <dgm:pt modelId="{293FA9CA-7A25-0E48-957B-EBE3EC0F0FA5}" type="pres">
      <dgm:prSet presAssocID="{9FCCE7B9-E087-4D4D-9566-CDC578EBAF1E}" presName="node" presStyleLbl="node1" presStyleIdx="2" presStyleCnt="7" custScaleX="113832">
        <dgm:presLayoutVars>
          <dgm:bulletEnabled val="1"/>
        </dgm:presLayoutVars>
      </dgm:prSet>
      <dgm:spPr/>
    </dgm:pt>
    <dgm:pt modelId="{76F7CCFD-61D9-E445-8198-1A661505DECB}" type="pres">
      <dgm:prSet presAssocID="{9FCCE7B9-E087-4D4D-9566-CDC578EBAF1E}" presName="spNode" presStyleCnt="0"/>
      <dgm:spPr/>
    </dgm:pt>
    <dgm:pt modelId="{80A9DDB0-D67D-1147-91A8-BE61DF43E626}" type="pres">
      <dgm:prSet presAssocID="{3B6699E2-3A43-804A-B400-A00B2C999B38}" presName="sibTrans" presStyleLbl="sibTrans1D1" presStyleIdx="2" presStyleCnt="7"/>
      <dgm:spPr/>
    </dgm:pt>
    <dgm:pt modelId="{29587E98-E368-8C48-A4A7-BE0076FEBD86}" type="pres">
      <dgm:prSet presAssocID="{7B2FA727-14B8-5F4A-B722-3A7D79796EFC}" presName="node" presStyleLbl="node1" presStyleIdx="3" presStyleCnt="7" custScaleX="120681">
        <dgm:presLayoutVars>
          <dgm:bulletEnabled val="1"/>
        </dgm:presLayoutVars>
      </dgm:prSet>
      <dgm:spPr/>
    </dgm:pt>
    <dgm:pt modelId="{A77E7FB0-45B4-2646-825C-CAFA12F4E003}" type="pres">
      <dgm:prSet presAssocID="{7B2FA727-14B8-5F4A-B722-3A7D79796EFC}" presName="spNode" presStyleCnt="0"/>
      <dgm:spPr/>
    </dgm:pt>
    <dgm:pt modelId="{C74870AC-CF6E-3143-A05B-14FB43F144B6}" type="pres">
      <dgm:prSet presAssocID="{3CD5FFF5-9E16-2D4D-AADB-60AF89CFC4BC}" presName="sibTrans" presStyleLbl="sibTrans1D1" presStyleIdx="3" presStyleCnt="7"/>
      <dgm:spPr/>
    </dgm:pt>
    <dgm:pt modelId="{C1BFBC3D-7D17-DA48-8BA2-F777CF1A3415}" type="pres">
      <dgm:prSet presAssocID="{55A34079-5111-AC47-B515-6BCB7254DB43}" presName="node" presStyleLbl="node1" presStyleIdx="4" presStyleCnt="7" custScaleX="125311">
        <dgm:presLayoutVars>
          <dgm:bulletEnabled val="1"/>
        </dgm:presLayoutVars>
      </dgm:prSet>
      <dgm:spPr/>
    </dgm:pt>
    <dgm:pt modelId="{D9398591-DC41-1542-B262-D29356B66B79}" type="pres">
      <dgm:prSet presAssocID="{55A34079-5111-AC47-B515-6BCB7254DB43}" presName="spNode" presStyleCnt="0"/>
      <dgm:spPr/>
    </dgm:pt>
    <dgm:pt modelId="{AD404E23-9CB1-B64A-A0FC-72A1E0E12D47}" type="pres">
      <dgm:prSet presAssocID="{73C480F9-4F08-1C49-A383-7AF47526BDC6}" presName="sibTrans" presStyleLbl="sibTrans1D1" presStyleIdx="4" presStyleCnt="7"/>
      <dgm:spPr/>
    </dgm:pt>
    <dgm:pt modelId="{8C22E105-754B-B64C-9C8F-F0B60EA2E7D7}" type="pres">
      <dgm:prSet presAssocID="{FFC98014-F414-B84E-8CE9-E6FBA1639364}" presName="node" presStyleLbl="node1" presStyleIdx="5" presStyleCnt="7" custScaleX="148160">
        <dgm:presLayoutVars>
          <dgm:bulletEnabled val="1"/>
        </dgm:presLayoutVars>
      </dgm:prSet>
      <dgm:spPr/>
    </dgm:pt>
    <dgm:pt modelId="{D03CA53D-A7F1-5242-8FBC-C5E1A7E4E803}" type="pres">
      <dgm:prSet presAssocID="{FFC98014-F414-B84E-8CE9-E6FBA1639364}" presName="spNode" presStyleCnt="0"/>
      <dgm:spPr/>
    </dgm:pt>
    <dgm:pt modelId="{37B02C01-D302-E342-9469-C8C954C8FBF2}" type="pres">
      <dgm:prSet presAssocID="{41B5BBC6-E557-2E44-A2DC-50AB769C10C7}" presName="sibTrans" presStyleLbl="sibTrans1D1" presStyleIdx="5" presStyleCnt="7"/>
      <dgm:spPr/>
    </dgm:pt>
    <dgm:pt modelId="{D50E679A-5BB7-C044-BCA4-0E20FB56BFFE}" type="pres">
      <dgm:prSet presAssocID="{C737741E-D15E-6647-AC19-8A9D52AA0968}" presName="node" presStyleLbl="node1" presStyleIdx="6" presStyleCnt="7" custScaleX="123725">
        <dgm:presLayoutVars>
          <dgm:bulletEnabled val="1"/>
        </dgm:presLayoutVars>
      </dgm:prSet>
      <dgm:spPr/>
    </dgm:pt>
    <dgm:pt modelId="{0AB53603-150E-4349-A930-A86731B57B9D}" type="pres">
      <dgm:prSet presAssocID="{C737741E-D15E-6647-AC19-8A9D52AA0968}" presName="spNode" presStyleCnt="0"/>
      <dgm:spPr/>
    </dgm:pt>
    <dgm:pt modelId="{D1084759-AEA1-DF4F-92EF-4FF9925AC94C}" type="pres">
      <dgm:prSet presAssocID="{55C26F0C-CEDF-964E-A740-35018CD6687E}" presName="sibTrans" presStyleLbl="sibTrans1D1" presStyleIdx="6" presStyleCnt="7"/>
      <dgm:spPr/>
    </dgm:pt>
  </dgm:ptLst>
  <dgm:cxnLst>
    <dgm:cxn modelId="{F4E75A00-ACFC-CA4C-A8F4-1FF70C4A397F}" type="presOf" srcId="{55C26F0C-CEDF-964E-A740-35018CD6687E}" destId="{D1084759-AEA1-DF4F-92EF-4FF9925AC94C}" srcOrd="0" destOrd="0" presId="urn:microsoft.com/office/officeart/2005/8/layout/cycle6"/>
    <dgm:cxn modelId="{B98D7E2B-F7D1-A148-B282-8405AEF060B9}" srcId="{E258B2CC-DC5A-0149-98B7-13BB0A1E29F5}" destId="{2214982A-5698-7D49-A7E2-2B74D62674D5}" srcOrd="1" destOrd="0" parTransId="{E8E49B5E-175D-B147-AB04-AD0B6DF636AB}" sibTransId="{1721F395-8E5E-0E41-B47E-FBCF967CC7BB}"/>
    <dgm:cxn modelId="{ED65A93A-86CC-8E4A-B5BF-1AE7E0B24D43}" type="presOf" srcId="{1721F395-8E5E-0E41-B47E-FBCF967CC7BB}" destId="{5A767714-C641-DB48-9C62-53314849A591}" srcOrd="0" destOrd="0" presId="urn:microsoft.com/office/officeart/2005/8/layout/cycle6"/>
    <dgm:cxn modelId="{0F47593D-C4C0-7742-A99E-DABEF366C9FA}" srcId="{E258B2CC-DC5A-0149-98B7-13BB0A1E29F5}" destId="{1630CDA8-49CA-EC48-A98E-78B73C7B0C2E}" srcOrd="0" destOrd="0" parTransId="{ECCCA2C7-18D0-1544-A929-B3D9B801BB16}" sibTransId="{6DAC108B-C3D5-EA4D-AA06-6CA12F4E201C}"/>
    <dgm:cxn modelId="{ADA9303F-19B1-D84F-950F-9E7C57768404}" srcId="{E258B2CC-DC5A-0149-98B7-13BB0A1E29F5}" destId="{55A34079-5111-AC47-B515-6BCB7254DB43}" srcOrd="4" destOrd="0" parTransId="{E3FAF2D5-399F-E644-86A5-159AABCB08AA}" sibTransId="{73C480F9-4F08-1C49-A383-7AF47526BDC6}"/>
    <dgm:cxn modelId="{E14DD641-7689-CD43-84BC-B1A8597A2890}" srcId="{E258B2CC-DC5A-0149-98B7-13BB0A1E29F5}" destId="{C737741E-D15E-6647-AC19-8A9D52AA0968}" srcOrd="6" destOrd="0" parTransId="{865ABF8A-01F9-B445-BCA5-EE4125E01475}" sibTransId="{55C26F0C-CEDF-964E-A740-35018CD6687E}"/>
    <dgm:cxn modelId="{DEF2724A-3885-4742-B07D-1C99E72D6080}" type="presOf" srcId="{41B5BBC6-E557-2E44-A2DC-50AB769C10C7}" destId="{37B02C01-D302-E342-9469-C8C954C8FBF2}" srcOrd="0" destOrd="0" presId="urn:microsoft.com/office/officeart/2005/8/layout/cycle6"/>
    <dgm:cxn modelId="{F2F3DB84-9C02-E445-966B-F21F3FE96548}" type="presOf" srcId="{6DAC108B-C3D5-EA4D-AA06-6CA12F4E201C}" destId="{7B416C3F-5424-A944-9B68-BDE2261BE81D}" srcOrd="0" destOrd="0" presId="urn:microsoft.com/office/officeart/2005/8/layout/cycle6"/>
    <dgm:cxn modelId="{51786D88-F0E5-7249-B3CC-DD1AE3AD9561}" type="presOf" srcId="{3CD5FFF5-9E16-2D4D-AADB-60AF89CFC4BC}" destId="{C74870AC-CF6E-3143-A05B-14FB43F144B6}" srcOrd="0" destOrd="0" presId="urn:microsoft.com/office/officeart/2005/8/layout/cycle6"/>
    <dgm:cxn modelId="{582F6B8B-C6BE-5B4D-B638-7818833E672A}" type="presOf" srcId="{FFC98014-F414-B84E-8CE9-E6FBA1639364}" destId="{8C22E105-754B-B64C-9C8F-F0B60EA2E7D7}" srcOrd="0" destOrd="0" presId="urn:microsoft.com/office/officeart/2005/8/layout/cycle6"/>
    <dgm:cxn modelId="{A7705690-8633-A645-8999-23A40D384421}" type="presOf" srcId="{9FCCE7B9-E087-4D4D-9566-CDC578EBAF1E}" destId="{293FA9CA-7A25-0E48-957B-EBE3EC0F0FA5}" srcOrd="0" destOrd="0" presId="urn:microsoft.com/office/officeart/2005/8/layout/cycle6"/>
    <dgm:cxn modelId="{093AC19D-4758-3C43-BD7B-379A672B3DA0}" type="presOf" srcId="{1630CDA8-49CA-EC48-A98E-78B73C7B0C2E}" destId="{DAFDD0DC-1B08-4F47-A048-40FCF066AC5A}" srcOrd="0" destOrd="0" presId="urn:microsoft.com/office/officeart/2005/8/layout/cycle6"/>
    <dgm:cxn modelId="{EE6A1E9F-249D-5243-9523-269414CD16D2}" type="presOf" srcId="{2214982A-5698-7D49-A7E2-2B74D62674D5}" destId="{AE0D51EB-9017-6A4D-940C-BABFFD5F5C54}" srcOrd="0" destOrd="0" presId="urn:microsoft.com/office/officeart/2005/8/layout/cycle6"/>
    <dgm:cxn modelId="{C8B317A3-35F9-DF40-875B-272B6C2FDB15}" type="presOf" srcId="{E258B2CC-DC5A-0149-98B7-13BB0A1E29F5}" destId="{85E0C890-871C-A44C-BE11-C60BDC71AA45}" srcOrd="0" destOrd="0" presId="urn:microsoft.com/office/officeart/2005/8/layout/cycle6"/>
    <dgm:cxn modelId="{65EDFFA6-AC0D-C349-9340-E45544E1E802}" type="presOf" srcId="{3B6699E2-3A43-804A-B400-A00B2C999B38}" destId="{80A9DDB0-D67D-1147-91A8-BE61DF43E626}" srcOrd="0" destOrd="0" presId="urn:microsoft.com/office/officeart/2005/8/layout/cycle6"/>
    <dgm:cxn modelId="{3F2E15A7-EB5F-4C45-8A97-F48BCCD15917}" type="presOf" srcId="{C737741E-D15E-6647-AC19-8A9D52AA0968}" destId="{D50E679A-5BB7-C044-BCA4-0E20FB56BFFE}" srcOrd="0" destOrd="0" presId="urn:microsoft.com/office/officeart/2005/8/layout/cycle6"/>
    <dgm:cxn modelId="{1E1135E1-20E7-F349-BBDE-2061CE4D70A0}" type="presOf" srcId="{55A34079-5111-AC47-B515-6BCB7254DB43}" destId="{C1BFBC3D-7D17-DA48-8BA2-F777CF1A3415}" srcOrd="0" destOrd="0" presId="urn:microsoft.com/office/officeart/2005/8/layout/cycle6"/>
    <dgm:cxn modelId="{AEE8FCE4-13A4-964E-89B1-BB283DA6936D}" srcId="{E258B2CC-DC5A-0149-98B7-13BB0A1E29F5}" destId="{9FCCE7B9-E087-4D4D-9566-CDC578EBAF1E}" srcOrd="2" destOrd="0" parTransId="{47789E79-D372-754A-9EDB-7F87FF20B7BC}" sibTransId="{3B6699E2-3A43-804A-B400-A00B2C999B38}"/>
    <dgm:cxn modelId="{B7BF0BEB-9442-2C40-B668-57FCBDAAFD86}" type="presOf" srcId="{73C480F9-4F08-1C49-A383-7AF47526BDC6}" destId="{AD404E23-9CB1-B64A-A0FC-72A1E0E12D47}" srcOrd="0" destOrd="0" presId="urn:microsoft.com/office/officeart/2005/8/layout/cycle6"/>
    <dgm:cxn modelId="{A44E14FB-71F1-ED4D-B962-D2E5827DF200}" type="presOf" srcId="{7B2FA727-14B8-5F4A-B722-3A7D79796EFC}" destId="{29587E98-E368-8C48-A4A7-BE0076FEBD86}" srcOrd="0" destOrd="0" presId="urn:microsoft.com/office/officeart/2005/8/layout/cycle6"/>
    <dgm:cxn modelId="{614052FE-159D-4A41-8363-15AC4D5A64F3}" srcId="{E258B2CC-DC5A-0149-98B7-13BB0A1E29F5}" destId="{FFC98014-F414-B84E-8CE9-E6FBA1639364}" srcOrd="5" destOrd="0" parTransId="{21C45A9C-A96E-FD45-B44F-56DB298B9F03}" sibTransId="{41B5BBC6-E557-2E44-A2DC-50AB769C10C7}"/>
    <dgm:cxn modelId="{DA738BFF-1C91-DB45-9537-68C4D90FAF68}" srcId="{E258B2CC-DC5A-0149-98B7-13BB0A1E29F5}" destId="{7B2FA727-14B8-5F4A-B722-3A7D79796EFC}" srcOrd="3" destOrd="0" parTransId="{789A3D15-77F9-1C48-A733-45720FDB9690}" sibTransId="{3CD5FFF5-9E16-2D4D-AADB-60AF89CFC4BC}"/>
    <dgm:cxn modelId="{8510A96B-35F3-844F-9675-F32E7C73F251}" type="presParOf" srcId="{85E0C890-871C-A44C-BE11-C60BDC71AA45}" destId="{DAFDD0DC-1B08-4F47-A048-40FCF066AC5A}" srcOrd="0" destOrd="0" presId="urn:microsoft.com/office/officeart/2005/8/layout/cycle6"/>
    <dgm:cxn modelId="{BA1700FE-B539-944B-B37A-A4A509159D08}" type="presParOf" srcId="{85E0C890-871C-A44C-BE11-C60BDC71AA45}" destId="{DED31816-295B-6F4D-ADBC-37817284A764}" srcOrd="1" destOrd="0" presId="urn:microsoft.com/office/officeart/2005/8/layout/cycle6"/>
    <dgm:cxn modelId="{D575FE52-FCEE-8B4B-9C39-A512D0564E3A}" type="presParOf" srcId="{85E0C890-871C-A44C-BE11-C60BDC71AA45}" destId="{7B416C3F-5424-A944-9B68-BDE2261BE81D}" srcOrd="2" destOrd="0" presId="urn:microsoft.com/office/officeart/2005/8/layout/cycle6"/>
    <dgm:cxn modelId="{6A2F160B-1E66-F14A-A835-B2742CE36E6C}" type="presParOf" srcId="{85E0C890-871C-A44C-BE11-C60BDC71AA45}" destId="{AE0D51EB-9017-6A4D-940C-BABFFD5F5C54}" srcOrd="3" destOrd="0" presId="urn:microsoft.com/office/officeart/2005/8/layout/cycle6"/>
    <dgm:cxn modelId="{532F3A5D-5E30-A94A-9503-19976E7E0E1A}" type="presParOf" srcId="{85E0C890-871C-A44C-BE11-C60BDC71AA45}" destId="{A6A1FD9B-879E-3449-A3AE-8862FC8BD3CC}" srcOrd="4" destOrd="0" presId="urn:microsoft.com/office/officeart/2005/8/layout/cycle6"/>
    <dgm:cxn modelId="{EF3F7A5D-6B48-0044-BE7B-B7012312A4F0}" type="presParOf" srcId="{85E0C890-871C-A44C-BE11-C60BDC71AA45}" destId="{5A767714-C641-DB48-9C62-53314849A591}" srcOrd="5" destOrd="0" presId="urn:microsoft.com/office/officeart/2005/8/layout/cycle6"/>
    <dgm:cxn modelId="{24055EA8-CB92-6549-A5F9-EC10D18896D8}" type="presParOf" srcId="{85E0C890-871C-A44C-BE11-C60BDC71AA45}" destId="{293FA9CA-7A25-0E48-957B-EBE3EC0F0FA5}" srcOrd="6" destOrd="0" presId="urn:microsoft.com/office/officeart/2005/8/layout/cycle6"/>
    <dgm:cxn modelId="{4ABE468A-E913-AC4C-8963-9F1298C4F027}" type="presParOf" srcId="{85E0C890-871C-A44C-BE11-C60BDC71AA45}" destId="{76F7CCFD-61D9-E445-8198-1A661505DECB}" srcOrd="7" destOrd="0" presId="urn:microsoft.com/office/officeart/2005/8/layout/cycle6"/>
    <dgm:cxn modelId="{945AFDDD-F8D1-8440-B78D-F3DE4B2FE66B}" type="presParOf" srcId="{85E0C890-871C-A44C-BE11-C60BDC71AA45}" destId="{80A9DDB0-D67D-1147-91A8-BE61DF43E626}" srcOrd="8" destOrd="0" presId="urn:microsoft.com/office/officeart/2005/8/layout/cycle6"/>
    <dgm:cxn modelId="{EC91C1AC-95F9-4A40-940B-3DC35BC71957}" type="presParOf" srcId="{85E0C890-871C-A44C-BE11-C60BDC71AA45}" destId="{29587E98-E368-8C48-A4A7-BE0076FEBD86}" srcOrd="9" destOrd="0" presId="urn:microsoft.com/office/officeart/2005/8/layout/cycle6"/>
    <dgm:cxn modelId="{A45F833A-A6ED-064B-8DBB-5E95D7461BF5}" type="presParOf" srcId="{85E0C890-871C-A44C-BE11-C60BDC71AA45}" destId="{A77E7FB0-45B4-2646-825C-CAFA12F4E003}" srcOrd="10" destOrd="0" presId="urn:microsoft.com/office/officeart/2005/8/layout/cycle6"/>
    <dgm:cxn modelId="{31A89431-2C54-EF41-A57A-68CB558C5338}" type="presParOf" srcId="{85E0C890-871C-A44C-BE11-C60BDC71AA45}" destId="{C74870AC-CF6E-3143-A05B-14FB43F144B6}" srcOrd="11" destOrd="0" presId="urn:microsoft.com/office/officeart/2005/8/layout/cycle6"/>
    <dgm:cxn modelId="{63C55865-CED3-F447-97D6-E8939E31A4D0}" type="presParOf" srcId="{85E0C890-871C-A44C-BE11-C60BDC71AA45}" destId="{C1BFBC3D-7D17-DA48-8BA2-F777CF1A3415}" srcOrd="12" destOrd="0" presId="urn:microsoft.com/office/officeart/2005/8/layout/cycle6"/>
    <dgm:cxn modelId="{3733135B-A5B8-8B43-B3EA-C13CF159FF9C}" type="presParOf" srcId="{85E0C890-871C-A44C-BE11-C60BDC71AA45}" destId="{D9398591-DC41-1542-B262-D29356B66B79}" srcOrd="13" destOrd="0" presId="urn:microsoft.com/office/officeart/2005/8/layout/cycle6"/>
    <dgm:cxn modelId="{4566C6C8-2762-F14F-A8EA-6F506FDAAAE0}" type="presParOf" srcId="{85E0C890-871C-A44C-BE11-C60BDC71AA45}" destId="{AD404E23-9CB1-B64A-A0FC-72A1E0E12D47}" srcOrd="14" destOrd="0" presId="urn:microsoft.com/office/officeart/2005/8/layout/cycle6"/>
    <dgm:cxn modelId="{90371D8F-80FF-CA48-878D-10D32905D739}" type="presParOf" srcId="{85E0C890-871C-A44C-BE11-C60BDC71AA45}" destId="{8C22E105-754B-B64C-9C8F-F0B60EA2E7D7}" srcOrd="15" destOrd="0" presId="urn:microsoft.com/office/officeart/2005/8/layout/cycle6"/>
    <dgm:cxn modelId="{0E738237-44D7-3D4A-A50E-E1EB7E4A4B61}" type="presParOf" srcId="{85E0C890-871C-A44C-BE11-C60BDC71AA45}" destId="{D03CA53D-A7F1-5242-8FBC-C5E1A7E4E803}" srcOrd="16" destOrd="0" presId="urn:microsoft.com/office/officeart/2005/8/layout/cycle6"/>
    <dgm:cxn modelId="{5A8E6D0C-E713-6C4A-A536-E923F395DCB9}" type="presParOf" srcId="{85E0C890-871C-A44C-BE11-C60BDC71AA45}" destId="{37B02C01-D302-E342-9469-C8C954C8FBF2}" srcOrd="17" destOrd="0" presId="urn:microsoft.com/office/officeart/2005/8/layout/cycle6"/>
    <dgm:cxn modelId="{1DA6A5EB-638D-FE44-9504-DE2CA4293232}" type="presParOf" srcId="{85E0C890-871C-A44C-BE11-C60BDC71AA45}" destId="{D50E679A-5BB7-C044-BCA4-0E20FB56BFFE}" srcOrd="18" destOrd="0" presId="urn:microsoft.com/office/officeart/2005/8/layout/cycle6"/>
    <dgm:cxn modelId="{6E08D7C7-D4CC-084E-83D5-78A0680475A9}" type="presParOf" srcId="{85E0C890-871C-A44C-BE11-C60BDC71AA45}" destId="{0AB53603-150E-4349-A930-A86731B57B9D}" srcOrd="19" destOrd="0" presId="urn:microsoft.com/office/officeart/2005/8/layout/cycle6"/>
    <dgm:cxn modelId="{BBB24433-A136-9848-BC8A-C3E989C66315}" type="presParOf" srcId="{85E0C890-871C-A44C-BE11-C60BDC71AA45}" destId="{D1084759-AEA1-DF4F-92EF-4FF9925AC94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DD0DC-1B08-4F47-A048-40FCF066AC5A}">
      <dsp:nvSpPr>
        <dsp:cNvPr id="0" name=""/>
        <dsp:cNvSpPr/>
      </dsp:nvSpPr>
      <dsp:spPr>
        <a:xfrm>
          <a:off x="1951951" y="1898"/>
          <a:ext cx="1056988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Respiratory support</a:t>
          </a:r>
          <a:endParaRPr lang="zh-CN" altLang="en-US" sz="1400" b="1" kern="1200" dirty="0"/>
        </a:p>
      </dsp:txBody>
      <dsp:txXfrm>
        <a:off x="1982776" y="32723"/>
        <a:ext cx="995338" cy="569805"/>
      </dsp:txXfrm>
    </dsp:sp>
    <dsp:sp modelId="{7B416C3F-5424-A944-9B68-BDE2261BE81D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2338156" y="81007"/>
              </a:moveTo>
              <a:arcTo wR="1803684" hR="1803684" stAng="17234211" swAng="1174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D51EB-9017-6A4D-940C-BABFFD5F5C54}">
      <dsp:nvSpPr>
        <dsp:cNvPr id="0" name=""/>
        <dsp:cNvSpPr/>
      </dsp:nvSpPr>
      <dsp:spPr>
        <a:xfrm>
          <a:off x="3404887" y="681003"/>
          <a:ext cx="971470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Circulatory support</a:t>
          </a:r>
          <a:endParaRPr lang="zh-CN" altLang="en-US" sz="1400" b="1" kern="1200" dirty="0"/>
        </a:p>
      </dsp:txBody>
      <dsp:txXfrm>
        <a:off x="3435712" y="711828"/>
        <a:ext cx="909820" cy="569805"/>
      </dsp:txXfrm>
    </dsp:sp>
    <dsp:sp modelId="{5A767714-C641-DB48-9C62-53314849A591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3419916" y="1003016"/>
              </a:moveTo>
              <a:arcTo wR="1803684" hR="1803684" stAng="20018794" swAng="17270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A9CA-7A25-0E48-957B-EBE3EC0F0FA5}">
      <dsp:nvSpPr>
        <dsp:cNvPr id="0" name=""/>
        <dsp:cNvSpPr/>
      </dsp:nvSpPr>
      <dsp:spPr>
        <a:xfrm>
          <a:off x="3685985" y="2206940"/>
          <a:ext cx="1105844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Renal replacement therapy</a:t>
          </a:r>
          <a:endParaRPr lang="zh-CN" altLang="en-US" sz="1400" b="1" kern="1200" dirty="0"/>
        </a:p>
      </dsp:txBody>
      <dsp:txXfrm>
        <a:off x="3716810" y="2237765"/>
        <a:ext cx="1044194" cy="569805"/>
      </dsp:txXfrm>
    </dsp:sp>
    <dsp:sp modelId="{80A9DDB0-D67D-1147-91A8-BE61DF43E626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3455808" y="2527396"/>
              </a:moveTo>
              <a:arcTo wR="1803684" hR="1803684" stAng="1419348" swAng="13596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87E98-E368-8C48-A4A7-BE0076FEBD86}">
      <dsp:nvSpPr>
        <dsp:cNvPr id="0" name=""/>
        <dsp:cNvSpPr/>
      </dsp:nvSpPr>
      <dsp:spPr>
        <a:xfrm>
          <a:off x="2676844" y="3430645"/>
          <a:ext cx="1172380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Convalescent plasma treatment</a:t>
          </a:r>
          <a:endParaRPr lang="zh-CN" altLang="en-US" sz="1400" b="1" kern="1200" dirty="0"/>
        </a:p>
      </dsp:txBody>
      <dsp:txXfrm>
        <a:off x="2707669" y="3461470"/>
        <a:ext cx="1110730" cy="569805"/>
      </dsp:txXfrm>
    </dsp:sp>
    <dsp:sp modelId="{C74870AC-CF6E-3143-A05B-14FB43F144B6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1996401" y="3597042"/>
              </a:moveTo>
              <a:arcTo wR="1803684" hR="1803684" stAng="5031986" swAng="6929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BC3D-7D17-DA48-8BA2-F777CF1A3415}">
      <dsp:nvSpPr>
        <dsp:cNvPr id="0" name=""/>
        <dsp:cNvSpPr/>
      </dsp:nvSpPr>
      <dsp:spPr>
        <a:xfrm>
          <a:off x="1089176" y="3430645"/>
          <a:ext cx="1217359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Blood purification treatment</a:t>
          </a:r>
          <a:endParaRPr lang="zh-CN" altLang="en-US" sz="1400" b="1" kern="1200" dirty="0"/>
        </a:p>
      </dsp:txBody>
      <dsp:txXfrm>
        <a:off x="1120001" y="3461470"/>
        <a:ext cx="1155709" cy="569805"/>
      </dsp:txXfrm>
    </dsp:sp>
    <dsp:sp modelId="{AD404E23-9CB1-B64A-A0FC-72A1E0E12D47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557915" y="3108036"/>
              </a:moveTo>
              <a:arcTo wR="1803684" hR="1803684" stAng="8021038" swAng="13596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2E105-754B-B64C-9C8F-F0B60EA2E7D7}">
      <dsp:nvSpPr>
        <dsp:cNvPr id="0" name=""/>
        <dsp:cNvSpPr/>
      </dsp:nvSpPr>
      <dsp:spPr>
        <a:xfrm>
          <a:off x="2318" y="2206940"/>
          <a:ext cx="1439330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Immunotherapy</a:t>
          </a:r>
          <a:endParaRPr lang="zh-CN" altLang="en-US" sz="1400" b="1" kern="1200" dirty="0"/>
        </a:p>
      </dsp:txBody>
      <dsp:txXfrm>
        <a:off x="33143" y="2237765"/>
        <a:ext cx="1377680" cy="569805"/>
      </dsp:txXfrm>
    </dsp:sp>
    <dsp:sp modelId="{37B02C01-D302-E342-9469-C8C954C8FBF2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1622" y="1880179"/>
              </a:moveTo>
              <a:arcTo wR="1803684" hR="1803684" stAng="10654159" swAng="17270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E679A-5BB7-C044-BCA4-0E20FB56BFFE}">
      <dsp:nvSpPr>
        <dsp:cNvPr id="0" name=""/>
        <dsp:cNvSpPr/>
      </dsp:nvSpPr>
      <dsp:spPr>
        <a:xfrm>
          <a:off x="469292" y="681003"/>
          <a:ext cx="1201951" cy="6314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Other therapeutic measures </a:t>
          </a:r>
          <a:endParaRPr lang="zh-CN" altLang="en-US" sz="1400" b="1" kern="1200" dirty="0"/>
        </a:p>
      </dsp:txBody>
      <dsp:txXfrm>
        <a:off x="500117" y="711828"/>
        <a:ext cx="1140301" cy="569805"/>
      </dsp:txXfrm>
    </dsp:sp>
    <dsp:sp modelId="{D1084759-AEA1-DF4F-92EF-4FF9925AC94C}">
      <dsp:nvSpPr>
        <dsp:cNvPr id="0" name=""/>
        <dsp:cNvSpPr/>
      </dsp:nvSpPr>
      <dsp:spPr>
        <a:xfrm>
          <a:off x="676761" y="317626"/>
          <a:ext cx="3607368" cy="3607368"/>
        </a:xfrm>
        <a:custGeom>
          <a:avLst/>
          <a:gdLst/>
          <a:ahLst/>
          <a:cxnLst/>
          <a:rect l="0" t="0" r="0" b="0"/>
          <a:pathLst>
            <a:path>
              <a:moveTo>
                <a:pt x="722963" y="359620"/>
              </a:moveTo>
              <a:arcTo wR="1803684" hR="1803684" stAng="13991353" swAng="1174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7417-76CD-4687-A89C-15E4A593486F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6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6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178E-DA4B-453A-BF97-E0F396F7B64E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9908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178E-DA4B-453A-BF97-E0F396F7B64E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690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1C3-E973-4A89-AB4D-8D41DD6E2AF0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3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357B-1748-43A1-9192-C0E3F83EA21A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9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178E-DA4B-453A-BF97-E0F396F7B64E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8665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5C3-47E9-4730-9CCD-17AFFCB6957B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1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D78-DBDA-4546-9A24-5764EE706E0B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2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2532-62FA-48B1-AFBB-84530EC2F569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37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8DA3-135D-4CB0-8164-F43A712831DF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8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1B22-E0A3-4856-BEB7-BF6A359BF752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59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178E-DA4B-453A-BF97-E0F396F7B64E}" type="datetime1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3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obin_ben@163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56/nejmoa200131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1/jama.2020.264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566-3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PI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s2213-2600(20)30076-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s2213-2600(20)30076-x" TargetMode="Externa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>
            <a:spLocks noChangeArrowheads="1"/>
          </p:cNvSpPr>
          <p:nvPr/>
        </p:nvSpPr>
        <p:spPr bwMode="auto">
          <a:xfrm>
            <a:off x="0" y="2199303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3F3F3F"/>
                </a:solidFill>
                <a:cs typeface="Times New Roman" charset="0"/>
                <a:sym typeface="隶书" charset="0"/>
              </a:rPr>
              <a:t>Bin Cao, MD</a:t>
            </a: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Times New Roman" charset="0"/>
              </a:rPr>
              <a:t>China-Japan Friendship Hospital</a:t>
            </a: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Times New Roman" charset="0"/>
              </a:rPr>
              <a:t>Institute of Respiratory Medicine, Chinese Academy of Medical Science</a:t>
            </a: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Times New Roman" charset="0"/>
              </a:rPr>
              <a:t>National Clinical Research Center for Respiratory Diseases</a:t>
            </a: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Times New Roman" charset="0"/>
                <a:hlinkClick r:id="rId2"/>
              </a:rPr>
              <a:t>Caobin_ben@163.com</a:t>
            </a:r>
            <a:endParaRPr lang="en-US" altLang="zh-CN" sz="2000" dirty="0"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cs typeface="Times New Roman" charset="0"/>
              </a:rPr>
              <a:t>18, March 2020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11705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000000"/>
                </a:solidFill>
              </a:rPr>
              <a:t>Chinese</a:t>
            </a:r>
            <a:r>
              <a:rPr lang="zh-CN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</a:rPr>
              <a:t>Guideline</a:t>
            </a:r>
            <a:r>
              <a:rPr lang="zh-CN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</a:rPr>
              <a:t>of</a:t>
            </a:r>
            <a:r>
              <a:rPr lang="zh-CN" altLang="en-US" sz="2600" b="1" dirty="0">
                <a:solidFill>
                  <a:srgbClr val="000000"/>
                </a:solidFill>
              </a:rPr>
              <a:t>  </a:t>
            </a:r>
            <a:r>
              <a:rPr lang="en-US" altLang="zh-CN" sz="2600" b="1" dirty="0">
                <a:solidFill>
                  <a:srgbClr val="000000"/>
                </a:solidFill>
              </a:rPr>
              <a:t>Diagnosis and treatment of COVID-19</a:t>
            </a:r>
          </a:p>
          <a:p>
            <a:pPr algn="ctr"/>
            <a:r>
              <a:rPr lang="en-US" altLang="zh-CN" dirty="0">
                <a:solidFill>
                  <a:srgbClr val="000000"/>
                </a:solidFill>
              </a:rPr>
              <a:t>(7</a:t>
            </a:r>
            <a:r>
              <a:rPr lang="en-US" altLang="zh-CN" baseline="30000" dirty="0">
                <a:solidFill>
                  <a:srgbClr val="000000"/>
                </a:solidFill>
              </a:rPr>
              <a:t>th</a:t>
            </a:r>
            <a:r>
              <a:rPr lang="en-US" altLang="zh-CN" dirty="0">
                <a:solidFill>
                  <a:srgbClr val="000000"/>
                </a:solidFill>
              </a:rPr>
              <a:t> Version)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Transmission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and incubation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6" name="图片 5" descr="68f10ed7dd20f83d52f90569f9ee870b.png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 t="8776" r="34263" b="16734"/>
          <a:stretch/>
        </p:blipFill>
        <p:spPr>
          <a:xfrm>
            <a:off x="503770" y="627515"/>
            <a:ext cx="350127" cy="124094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7" name="图片 6" descr="66678bf0e2a68e5b84d975aafe8f8aec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12245" r="7562" b="18163"/>
          <a:stretch/>
        </p:blipFill>
        <p:spPr>
          <a:xfrm>
            <a:off x="7378168" y="627515"/>
            <a:ext cx="1368091" cy="124094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8" name="图片 7" descr="68f10ed7dd20f83d52f90569f9ee870b.png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4" t="8776" r="34263" b="16734"/>
          <a:stretch/>
        </p:blipFill>
        <p:spPr>
          <a:xfrm>
            <a:off x="2814838" y="627515"/>
            <a:ext cx="350127" cy="1240940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9" name="右箭头 8"/>
          <p:cNvSpPr/>
          <p:nvPr/>
        </p:nvSpPr>
        <p:spPr>
          <a:xfrm>
            <a:off x="934077" y="866193"/>
            <a:ext cx="1773699" cy="162508"/>
          </a:xfrm>
          <a:prstGeom prst="rightArrow">
            <a:avLst>
              <a:gd name="adj1" fmla="val 50000"/>
              <a:gd name="adj2" fmla="val 117989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253529" y="866193"/>
            <a:ext cx="3998696" cy="162508"/>
          </a:xfrm>
          <a:prstGeom prst="rightArrow">
            <a:avLst>
              <a:gd name="adj1" fmla="val 50000"/>
              <a:gd name="adj2" fmla="val 189209"/>
            </a:avLst>
          </a:prstGeom>
          <a:gradFill flip="none" rotWithShape="1">
            <a:gsLst>
              <a:gs pos="46000">
                <a:schemeClr val="accent2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64965" y="1039200"/>
            <a:ext cx="42132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/>
              <a:t>Median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incubation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period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>
                <a:solidFill>
                  <a:srgbClr val="C0504D"/>
                </a:solidFill>
              </a:rPr>
              <a:t>4-5.2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days</a:t>
            </a:r>
            <a:r>
              <a:rPr kumimoji="1" lang="zh-CN" altLang="en-US" sz="1600" b="1" dirty="0"/>
              <a:t> </a:t>
            </a:r>
            <a:r>
              <a:rPr lang="en-US" altLang="zh-CN" sz="1600" b="1" dirty="0"/>
              <a:t>The 95th percentile of 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distribution was </a:t>
            </a:r>
            <a:r>
              <a:rPr lang="en-US" altLang="zh-CN" sz="1600" b="1" dirty="0">
                <a:solidFill>
                  <a:srgbClr val="C0504D"/>
                </a:solidFill>
              </a:rPr>
              <a:t>12.5</a:t>
            </a:r>
            <a:r>
              <a:rPr lang="en-US" altLang="zh-CN" sz="1600" b="1" dirty="0"/>
              <a:t> days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898" y="1039200"/>
            <a:ext cx="1906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Basic reproductive number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R0=</a:t>
            </a:r>
            <a:r>
              <a:rPr lang="en-US" altLang="zh-CN" sz="1600" b="1" dirty="0">
                <a:solidFill>
                  <a:srgbClr val="C0504D"/>
                </a:solidFill>
              </a:rPr>
              <a:t>2.2-2.95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3770" y="1889448"/>
            <a:ext cx="8242489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b="1" dirty="0">
                <a:solidFill>
                  <a:srgbClr val="C0504D"/>
                </a:solidFill>
              </a:rPr>
              <a:t>COVID-19</a:t>
            </a:r>
            <a:r>
              <a:rPr kumimoji="1" lang="zh-CN" altLang="en-US" b="1" dirty="0">
                <a:solidFill>
                  <a:srgbClr val="C0504D"/>
                </a:solidFill>
              </a:rPr>
              <a:t> </a:t>
            </a:r>
            <a:r>
              <a:rPr kumimoji="1" lang="en-US" altLang="zh-CN" b="1" dirty="0">
                <a:solidFill>
                  <a:srgbClr val="C0504D"/>
                </a:solidFill>
              </a:rPr>
              <a:t>patients</a:t>
            </a:r>
            <a:r>
              <a:rPr kumimoji="1" lang="zh-CN" altLang="en-US" dirty="0">
                <a:solidFill>
                  <a:srgbClr val="C0504D"/>
                </a:solidFill>
              </a:rPr>
              <a:t> </a:t>
            </a:r>
            <a:r>
              <a:rPr kumimoji="1" lang="en-US" altLang="zh-CN" dirty="0"/>
              <a:t>including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lang="en-US" altLang="zh-CN" dirty="0">
                <a:solidFill>
                  <a:srgbClr val="C0504D"/>
                </a:solidFill>
              </a:rPr>
              <a:t>asymptomatic infected people</a:t>
            </a:r>
            <a:r>
              <a:rPr lang="zh-CN" altLang="en-US" dirty="0">
                <a:solidFill>
                  <a:srgbClr val="C0504D"/>
                </a:solidFill>
              </a:rPr>
              <a:t> </a:t>
            </a:r>
            <a:r>
              <a:rPr lang="en-US" altLang="zh-CN" dirty="0"/>
              <a:t>are the main source of infection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pPr marL="285750" indent="-285750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/>
              <a:t>Route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transmission</a:t>
            </a:r>
          </a:p>
          <a:p>
            <a:pPr marL="742950" lvl="1" indent="-285750">
              <a:lnSpc>
                <a:spcPct val="13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Respiratory droplets and close contact</a:t>
            </a:r>
          </a:p>
          <a:p>
            <a:pPr marL="742950" lvl="1" indent="-285750">
              <a:lnSpc>
                <a:spcPct val="13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Long-time exposure to the</a:t>
            </a:r>
            <a:r>
              <a:rPr lang="zh-CN" altLang="en-US" dirty="0"/>
              <a:t> </a:t>
            </a:r>
            <a:r>
              <a:rPr lang="en-US" altLang="zh-CN" dirty="0"/>
              <a:t>environment with a high concentrations of aerosol</a:t>
            </a:r>
          </a:p>
          <a:p>
            <a:pPr marL="742950" lvl="1" indent="-285750">
              <a:lnSpc>
                <a:spcPct val="13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contaminated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feces</a:t>
            </a:r>
            <a:r>
              <a:rPr lang="zh-CN" altLang="en-US" dirty="0"/>
              <a:t>/</a:t>
            </a:r>
            <a:r>
              <a:rPr lang="en-US" altLang="zh-CN" dirty="0"/>
              <a:t>urine</a:t>
            </a:r>
            <a:r>
              <a:rPr lang="zh-CN" altLang="zh-CN" dirty="0"/>
              <a:t> </a:t>
            </a:r>
            <a:r>
              <a:rPr lang="en-US" altLang="zh-CN" dirty="0"/>
              <a:t>→</a:t>
            </a:r>
            <a:r>
              <a:rPr lang="zh-CN" altLang="en-US" dirty="0"/>
              <a:t> </a:t>
            </a:r>
            <a:r>
              <a:rPr lang="en-US" altLang="zh-CN" dirty="0"/>
              <a:t>aerosol or contact </a:t>
            </a:r>
            <a:r>
              <a:rPr kumimoji="1" lang="en-US" altLang="zh-CN" dirty="0"/>
              <a:t>transmission</a:t>
            </a:r>
            <a:r>
              <a:rPr lang="en-US" altLang="zh-CN" dirty="0"/>
              <a:t>  </a:t>
            </a:r>
            <a:endParaRPr kumimoji="1" lang="en-US" altLang="zh-CN" dirty="0"/>
          </a:p>
          <a:p>
            <a:pPr marL="285750" indent="-285750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All the population are generally susceptible</a:t>
            </a:r>
            <a:endParaRPr kumimoji="1"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503770" y="4579442"/>
            <a:ext cx="792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Y Wang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</a:t>
            </a:r>
            <a:r>
              <a:rPr lang="en-US" altLang="zh-CN" sz="1200" i="1" dirty="0" err="1"/>
              <a:t>Zhonghua</a:t>
            </a:r>
            <a:r>
              <a:rPr lang="en-US" altLang="zh-CN" sz="1200" i="1" dirty="0"/>
              <a:t> Liu Xing Bing </a:t>
            </a:r>
            <a:r>
              <a:rPr lang="en-US" altLang="zh-CN" sz="1200" i="1" dirty="0" err="1"/>
              <a:t>Xue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Za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Zhi</a:t>
            </a:r>
            <a:r>
              <a:rPr lang="zh-CN" altLang="zh-CN" sz="1200" i="1" dirty="0"/>
              <a:t>.</a:t>
            </a:r>
            <a:r>
              <a:rPr lang="en-US" altLang="zh-CN" sz="1200" i="1" dirty="0"/>
              <a:t>41 (4), 476-479;</a:t>
            </a:r>
            <a:r>
              <a:rPr lang="zh-CN" altLang="en-US" sz="1200" i="1" dirty="0"/>
              <a:t> </a:t>
            </a:r>
            <a:r>
              <a:rPr lang="en-US" altLang="zh-CN" sz="1200" i="1" dirty="0" err="1"/>
              <a:t>Qun</a:t>
            </a:r>
            <a:r>
              <a:rPr lang="en-US" altLang="zh-CN" sz="1200" i="1" dirty="0"/>
              <a:t> Li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N </a:t>
            </a:r>
            <a:r>
              <a:rPr lang="en-US" altLang="zh-CN" sz="1200" i="1" dirty="0" err="1"/>
              <a:t>Engl</a:t>
            </a:r>
            <a:r>
              <a:rPr lang="en-US" altLang="zh-CN" sz="1200" i="1" dirty="0"/>
              <a:t> J Med.</a:t>
            </a:r>
            <a:r>
              <a:rPr lang="zh-CN" altLang="en-US" sz="1200" i="1" dirty="0"/>
              <a:t> </a:t>
            </a:r>
            <a:r>
              <a:rPr lang="ro-RO" altLang="zh-CN" sz="1200" i="1" dirty="0"/>
              <a:t>DOI: </a:t>
            </a:r>
            <a:r>
              <a:rPr lang="ro-RO" altLang="zh-CN" sz="1200" i="1" dirty="0">
                <a:hlinkClick r:id="rId4"/>
              </a:rPr>
              <a:t>10.1056/NEJMoa2001316</a:t>
            </a:r>
            <a:endParaRPr lang="ro-RO" altLang="zh-CN" sz="1200" i="1" dirty="0"/>
          </a:p>
          <a:p>
            <a:r>
              <a:rPr lang="en-US" altLang="zh-CN" sz="1200" i="1" dirty="0"/>
              <a:t>Guan WJ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</a:t>
            </a:r>
            <a:r>
              <a:rPr lang="zh-CN" altLang="en-US" sz="1200" i="1" dirty="0"/>
              <a:t> </a:t>
            </a:r>
            <a:r>
              <a:rPr lang="ro-RO" altLang="zh-CN" sz="1200" i="1" dirty="0"/>
              <a:t>N Engl J Med. 2020. doi: 10.1056/NEJMoa2002032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2787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Disease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spectrum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763436625"/>
              </p:ext>
            </p:extLst>
          </p:nvPr>
        </p:nvGraphicFramePr>
        <p:xfrm>
          <a:off x="5415557" y="711491"/>
          <a:ext cx="3484427" cy="399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8915" y="646600"/>
            <a:ext cx="5226642" cy="413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2000" b="1" dirty="0"/>
              <a:t>81%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were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mild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status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No pneumonia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mild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pneumonia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2000" b="1" dirty="0"/>
              <a:t>14%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were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severe</a:t>
            </a:r>
            <a:r>
              <a:rPr kumimoji="1" lang="zh-CN" altLang="en-US" sz="2000" b="1" dirty="0"/>
              <a:t>  </a:t>
            </a:r>
            <a:r>
              <a:rPr kumimoji="1" lang="en-US" altLang="zh-CN" sz="2000" b="1" dirty="0"/>
              <a:t>status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Dyspnea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Respiratory Rate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≥ 30/min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SpO</a:t>
            </a:r>
            <a:r>
              <a:rPr kumimoji="1" lang="en-US" altLang="zh-CN" sz="2000" baseline="-25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&lt;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93% 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PaO</a:t>
            </a:r>
            <a:r>
              <a:rPr kumimoji="1" lang="en-US" altLang="zh-CN" sz="2000" baseline="-25000" dirty="0"/>
              <a:t>2</a:t>
            </a:r>
            <a:r>
              <a:rPr kumimoji="1" lang="en-US" altLang="zh-CN" sz="2000" dirty="0"/>
              <a:t>/FiO</a:t>
            </a:r>
            <a:r>
              <a:rPr kumimoji="1" lang="en-US" altLang="zh-CN" sz="2000" baseline="-25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&lt;300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mmHg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Lung infiltrates &gt;50% within 24 to 48 hours 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2000" b="1" dirty="0"/>
              <a:t>5%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were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critical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ill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status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Needs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mechanical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ventilation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Shock</a:t>
            </a:r>
          </a:p>
          <a:p>
            <a:pPr marL="742950" lvl="1" indent="-28575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sz="2000" dirty="0"/>
              <a:t>Complicated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other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organ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failure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required</a:t>
            </a:r>
            <a:r>
              <a:rPr kumimoji="1" lang="zh-CN" altLang="zh-CN" sz="2000" dirty="0"/>
              <a:t> </a:t>
            </a:r>
            <a:r>
              <a:rPr kumimoji="1" lang="en-US" altLang="zh-CN" sz="2000" dirty="0"/>
              <a:t>ICU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admission</a:t>
            </a:r>
            <a:r>
              <a:rPr kumimoji="1" lang="zh-CN" altLang="en-US" sz="2000" dirty="0"/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4497438" y="4710823"/>
            <a:ext cx="396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Zunyou</a:t>
            </a:r>
            <a:r>
              <a:rPr lang="en-US" altLang="zh-CN" sz="1200" i="1" dirty="0"/>
              <a:t> Wu et al.JAMA.2020.</a:t>
            </a:r>
            <a:r>
              <a:rPr lang="hr-HR" altLang="zh-CN" sz="1200" i="1" dirty="0"/>
              <a:t> DOI: </a:t>
            </a:r>
            <a:r>
              <a:rPr lang="hr-HR" altLang="zh-CN" sz="1200" i="1" dirty="0">
                <a:hlinkClick r:id="rId3"/>
              </a:rPr>
              <a:t>10.1001/jama.2020.2648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632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Clinical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features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patients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7" name="图片 6" descr="屏幕快照 2020-03-18 上午11.20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16" y="640311"/>
            <a:ext cx="3954529" cy="2395243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97618"/>
              </p:ext>
            </p:extLst>
          </p:nvPr>
        </p:nvGraphicFramePr>
        <p:xfrm>
          <a:off x="411501" y="640311"/>
          <a:ext cx="3954529" cy="4267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5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effectLst/>
                        </a:rPr>
                        <a:t>Symptoms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</a:rPr>
                        <a:t>and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</a:rPr>
                        <a:t>complications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endParaRPr lang="en-US" altLang="zh-CN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N%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 </a:t>
                      </a:r>
                      <a:endParaRPr lang="en-US" altLang="zh-CN" sz="14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98%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Cough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76%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Myalgia or fatigue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44%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Sputum production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28%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Diarrhea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WBC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≤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10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×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10</a:t>
                      </a:r>
                      <a:r>
                        <a:rPr lang="en-US" altLang="zh-CN" sz="1400" baseline="30000" dirty="0"/>
                        <a:t>9</a:t>
                      </a:r>
                      <a:r>
                        <a:rPr lang="en-US" altLang="zh-CN" sz="1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70%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Lymphocytopnia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63%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ALT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&gt;</a:t>
                      </a:r>
                      <a:r>
                        <a:rPr lang="zh-CN" altLang="en-US" sz="1400" dirty="0"/>
                        <a:t>  </a:t>
                      </a:r>
                      <a:r>
                        <a:rPr lang="en-US" altLang="zh-CN" sz="1400" dirty="0"/>
                        <a:t>40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U</a:t>
                      </a:r>
                      <a:r>
                        <a:rPr lang="zh-CN" altLang="en-US" sz="1400" dirty="0"/>
                        <a:t>/</a:t>
                      </a:r>
                      <a:r>
                        <a:rPr lang="en-US" altLang="zh-CN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37%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&gt;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133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 err="1"/>
                        <a:t>mmol</a:t>
                      </a:r>
                      <a:r>
                        <a:rPr lang="zh-CN" altLang="en-US" sz="1400" dirty="0"/>
                        <a:t>/</a:t>
                      </a:r>
                      <a:r>
                        <a:rPr lang="en-US" altLang="zh-CN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LDH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&gt;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243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U/L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73%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Hypersensitive troponin I </a:t>
                      </a:r>
                      <a:r>
                        <a:rPr lang="zh-CN" altLang="zh-CN" sz="1400" dirty="0"/>
                        <a:t> </a:t>
                      </a:r>
                      <a:r>
                        <a:rPr lang="en-US" altLang="zh-CN" sz="1400" dirty="0"/>
                        <a:t>&gt;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28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 err="1"/>
                        <a:t>pg</a:t>
                      </a:r>
                      <a:r>
                        <a:rPr lang="en-US" altLang="zh-CN" sz="1400" dirty="0"/>
                        <a:t>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12%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Procalcitonin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69%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1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Acute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respiratory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distress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syndrome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29%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1108"/>
              </p:ext>
            </p:extLst>
          </p:nvPr>
        </p:nvGraphicFramePr>
        <p:xfrm>
          <a:off x="4679116" y="3078711"/>
          <a:ext cx="3954529" cy="1524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5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effectLst/>
                        </a:rPr>
                        <a:t>Symptoms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</a:rPr>
                        <a:t>and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</a:rPr>
                        <a:t>complications</a:t>
                      </a:r>
                      <a:r>
                        <a:rPr lang="zh-CN" altLang="en-US" sz="1400" b="1" dirty="0">
                          <a:effectLst/>
                        </a:rPr>
                        <a:t> </a:t>
                      </a:r>
                      <a:endParaRPr lang="en-US" altLang="zh-CN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N%</a:t>
                      </a:r>
                      <a:endParaRPr lang="zh-CN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Acute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cardiac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injury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12%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Acute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kidney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injury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Septic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shock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7%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Secondary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117260" y="4764108"/>
            <a:ext cx="3327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/>
              <a:t>Huang C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</a:t>
            </a:r>
            <a:r>
              <a:rPr lang="zh-CN" altLang="en-US" sz="1200" i="1" dirty="0"/>
              <a:t>.</a:t>
            </a:r>
            <a:r>
              <a:rPr lang="fr-FR" altLang="zh-CN" sz="1200" i="1" dirty="0"/>
              <a:t> Lancet. 2020;395(10223):497-506.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6502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Clinical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course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——Severe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and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critical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illness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7" name="图片 6" descr="屏幕快照 2020-03-17 下午8.27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3" y="639962"/>
            <a:ext cx="5096215" cy="253984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8" name="矩形 7"/>
          <p:cNvSpPr/>
          <p:nvPr/>
        </p:nvSpPr>
        <p:spPr>
          <a:xfrm>
            <a:off x="4080444" y="4713867"/>
            <a:ext cx="4390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Fei</a:t>
            </a:r>
            <a:r>
              <a:rPr lang="en-US" altLang="zh-CN" sz="1200" i="1" dirty="0"/>
              <a:t> Zhou et al. Lancet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DOI: </a:t>
            </a:r>
            <a:r>
              <a:rPr lang="en-US" altLang="zh-CN" sz="1200" i="1" dirty="0">
                <a:hlinkClick r:id="rId3"/>
              </a:rPr>
              <a:t>10.1016/S0140-6736(20)30566-3</a:t>
            </a:r>
            <a:endParaRPr lang="zh-CN" altLang="en-US" sz="1200" i="1" dirty="0"/>
          </a:p>
        </p:txBody>
      </p:sp>
      <p:pic>
        <p:nvPicPr>
          <p:cNvPr id="9" name="图片 8" descr="屏幕快照 2020-03-17 下午8.36.5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69" y="639962"/>
            <a:ext cx="1678858" cy="126494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0" name="图片 9" descr="屏幕快照 2020-03-17 下午8.38.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54" y="639962"/>
            <a:ext cx="1689269" cy="1264491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1" name="图片 10" descr="屏幕快照 2020-03-17 下午8.39.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70" y="1915313"/>
            <a:ext cx="1678857" cy="1264491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2" name="图片 11" descr="屏幕快照 2020-03-17 下午8.41.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39" y="1915313"/>
            <a:ext cx="1684084" cy="1264491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306643" y="3190213"/>
            <a:ext cx="8479980" cy="15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1600" dirty="0"/>
              <a:t>Duration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dyspnea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was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13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days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survivors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1600" dirty="0"/>
              <a:t>45%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survivors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still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had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cough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discharge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1600" dirty="0"/>
              <a:t>Median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duration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viral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shedding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was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20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days,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could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prolong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37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days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lymphocyte count was lowest on day 7 after illness onset and improved during </a:t>
            </a:r>
            <a:r>
              <a:rPr lang="en-US" altLang="zh-CN" sz="1600" dirty="0" err="1"/>
              <a:t>hospitalisation</a:t>
            </a:r>
            <a:r>
              <a:rPr lang="zh-CN" altLang="zh-CN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survivors</a:t>
            </a:r>
            <a:r>
              <a:rPr lang="zh-CN" altLang="en-US" sz="1600" dirty="0"/>
              <a:t> </a:t>
            </a:r>
            <a:r>
              <a:rPr lang="en-US" altLang="zh-CN" sz="1600" dirty="0"/>
              <a:t>but whereas severe lymphopenia was observed until death in non-survivors.</a:t>
            </a:r>
          </a:p>
        </p:txBody>
      </p:sp>
    </p:spTree>
    <p:extLst>
      <p:ext uri="{BB962C8B-B14F-4D97-AF65-F5344CB8AC3E}">
        <p14:creationId xmlns:p14="http://schemas.microsoft.com/office/powerpoint/2010/main" val="188081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"/>
          <a:stretch/>
        </p:blipFill>
        <p:spPr bwMode="auto">
          <a:xfrm>
            <a:off x="2120044" y="2619666"/>
            <a:ext cx="1769206" cy="1904451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1"/>
          <a:stretch/>
        </p:blipFill>
        <p:spPr bwMode="auto">
          <a:xfrm>
            <a:off x="350838" y="671803"/>
            <a:ext cx="1769206" cy="194786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1"/>
          <a:stretch/>
        </p:blipFill>
        <p:spPr bwMode="auto">
          <a:xfrm>
            <a:off x="2120044" y="671803"/>
            <a:ext cx="1769206" cy="194786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4"/>
          <a:stretch/>
        </p:blipFill>
        <p:spPr bwMode="auto">
          <a:xfrm>
            <a:off x="350838" y="2619666"/>
            <a:ext cx="1769206" cy="1904451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800" b="1" dirty="0">
                <a:solidFill>
                  <a:schemeClr val="accent2"/>
                </a:solidFill>
              </a:rPr>
              <a:t>Inflammation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——Severe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and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critical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illness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10" name="图片 9" descr="2020.02.16.20023671v2.full（被拖移）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2159" r="65257" b="66765"/>
          <a:stretch>
            <a:fillRect/>
          </a:stretch>
        </p:blipFill>
        <p:spPr bwMode="auto">
          <a:xfrm>
            <a:off x="4183118" y="671803"/>
            <a:ext cx="2101850" cy="1938337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2020.02.16.20023671v2.full（被拖移）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37117" r="16338" b="32536"/>
          <a:stretch>
            <a:fillRect/>
          </a:stretch>
        </p:blipFill>
        <p:spPr bwMode="auto">
          <a:xfrm>
            <a:off x="6284969" y="671803"/>
            <a:ext cx="2101850" cy="1938337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4183118" y="2619666"/>
            <a:ext cx="4398617" cy="15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AC0000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IL-1</a:t>
            </a:r>
            <a:r>
              <a:rPr lang="el-GR" altLang="zh-CN" sz="1600" dirty="0"/>
              <a:t>β</a:t>
            </a:r>
            <a:r>
              <a:rPr lang="en-US" altLang="zh-CN" sz="1600" dirty="0"/>
              <a:t>, IL-6, G-SCF, IP-10, and MCP1 were significantly</a:t>
            </a:r>
            <a:r>
              <a:rPr lang="zh-CN" altLang="en-US" sz="1600" dirty="0"/>
              <a:t> </a:t>
            </a:r>
            <a:r>
              <a:rPr lang="en-US" altLang="zh-CN" sz="1600" dirty="0"/>
              <a:t>elevated</a:t>
            </a:r>
            <a:r>
              <a:rPr lang="zh-CN" sz="1600" dirty="0"/>
              <a:t>  </a:t>
            </a:r>
            <a:endParaRPr lang="en-US" altLang="zh-CN" sz="1600" dirty="0"/>
          </a:p>
          <a:p>
            <a:pPr marL="285750" indent="-285750">
              <a:lnSpc>
                <a:spcPct val="120000"/>
              </a:lnSpc>
              <a:buClr>
                <a:srgbClr val="AC0000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Peripheral lymphocyte counts, mainly T  cells were substantially reduced in  severe COVID-19 patients 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4183118" y="4154785"/>
            <a:ext cx="4737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504D"/>
                </a:solidFill>
              </a:rPr>
              <a:t>Host-directed therapies might be an option </a:t>
            </a:r>
            <a:endParaRPr lang="zh-CN" altLang="en-US" sz="2000" dirty="0">
              <a:solidFill>
                <a:srgbClr val="C0504D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20044" y="4737035"/>
            <a:ext cx="6328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Huang C, et al. Lancet  2020; 395(10223): 497-506</a:t>
            </a:r>
            <a:r>
              <a:rPr lang="zh-CN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;</a:t>
            </a:r>
            <a:r>
              <a:rPr lang="zh-CN" alt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 </a:t>
            </a:r>
            <a:r>
              <a:rPr lang="fr-FR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Liu J</a:t>
            </a:r>
            <a:r>
              <a:rPr lang="en-US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, et al. </a:t>
            </a:r>
            <a:r>
              <a:rPr lang="fr-FR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BMJ 2020;published online </a:t>
            </a:r>
            <a:r>
              <a:rPr lang="fr-FR" altLang="zh-CN" sz="12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Feb</a:t>
            </a:r>
            <a:r>
              <a:rPr lang="fr-FR" altLang="zh-CN" sz="12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charset="0"/>
              </a:rPr>
              <a:t> 19. </a:t>
            </a:r>
          </a:p>
        </p:txBody>
      </p:sp>
    </p:spTree>
    <p:extLst>
      <p:ext uri="{BB962C8B-B14F-4D97-AF65-F5344CB8AC3E}">
        <p14:creationId xmlns:p14="http://schemas.microsoft.com/office/powerpoint/2010/main" val="353762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9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SARS-CoV-2 Viral sepsis——From Bedside to Bench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6" name="Text Box 6"/>
          <p:cNvSpPr>
            <a:spLocks noChangeArrowheads="1"/>
          </p:cNvSpPr>
          <p:nvPr/>
        </p:nvSpPr>
        <p:spPr bwMode="auto">
          <a:xfrm>
            <a:off x="176974" y="1119340"/>
            <a:ext cx="4757431" cy="29249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  <a:defRPr/>
            </a:pPr>
            <a:r>
              <a:rPr lang="en-US" altLang="zh-CN" sz="2200" dirty="0">
                <a:cs typeface="Times New Roman" charset="0"/>
                <a:sym typeface="黑体" charset="0"/>
              </a:rPr>
              <a:t>Pneumonia, Respiratory failure, Acute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r>
              <a:rPr lang="en-US" altLang="zh-CN" sz="2200" dirty="0">
                <a:cs typeface="Times New Roman" charset="0"/>
                <a:sym typeface="黑体" charset="0"/>
              </a:rPr>
              <a:t>respiratory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r>
              <a:rPr lang="en-US" altLang="zh-CN" sz="2200" dirty="0">
                <a:cs typeface="Times New Roman" charset="0"/>
                <a:sym typeface="黑体" charset="0"/>
              </a:rPr>
              <a:t>distress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r>
              <a:rPr lang="en-US" altLang="zh-CN" sz="2200" dirty="0">
                <a:cs typeface="Times New Roman" charset="0"/>
                <a:sym typeface="黑体" charset="0"/>
              </a:rPr>
              <a:t>syndrome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endParaRPr lang="en-US" altLang="zh-CN" sz="2200" dirty="0">
              <a:cs typeface="Times New Roman" charset="0"/>
              <a:sym typeface="黑体" charset="0"/>
            </a:endParaRPr>
          </a:p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  <a:defRPr/>
            </a:pPr>
            <a:r>
              <a:rPr lang="en-US" altLang="zh-CN" sz="2200" dirty="0">
                <a:cs typeface="Times New Roman" charset="0"/>
                <a:sym typeface="黑体" charset="0"/>
              </a:rPr>
              <a:t>Metabolic acidosis and internal environment disorders </a:t>
            </a:r>
          </a:p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  <a:defRPr/>
            </a:pPr>
            <a:r>
              <a:rPr lang="en-US" altLang="zh-CN" sz="2200" dirty="0">
                <a:cs typeface="Times New Roman" charset="0"/>
                <a:sym typeface="黑体" charset="0"/>
              </a:rPr>
              <a:t>Acute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r>
              <a:rPr lang="en-US" altLang="zh-CN" sz="2200" dirty="0">
                <a:cs typeface="Times New Roman" charset="0"/>
                <a:sym typeface="黑体" charset="0"/>
              </a:rPr>
              <a:t>kidney</a:t>
            </a:r>
            <a:r>
              <a:rPr lang="zh-CN" altLang="en-US" sz="2200" dirty="0">
                <a:cs typeface="Times New Roman" charset="0"/>
                <a:sym typeface="黑体" charset="0"/>
              </a:rPr>
              <a:t> </a:t>
            </a:r>
            <a:r>
              <a:rPr lang="en-US" altLang="zh-CN" sz="2200" dirty="0">
                <a:cs typeface="Times New Roman" charset="0"/>
                <a:sym typeface="黑体" charset="0"/>
              </a:rPr>
              <a:t>injury</a:t>
            </a:r>
          </a:p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  <a:defRPr/>
            </a:pPr>
            <a:r>
              <a:rPr lang="en-US" altLang="zh-CN" sz="2200" dirty="0">
                <a:cs typeface="Times New Roman" charset="0"/>
                <a:sym typeface="黑体" charset="0"/>
              </a:rPr>
              <a:t>Acute cardiac injury</a:t>
            </a:r>
          </a:p>
          <a:p>
            <a:pPr marL="342900" indent="-34290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  <a:defRPr/>
            </a:pPr>
            <a:r>
              <a:rPr lang="en-US" altLang="zh-CN" sz="2200" dirty="0">
                <a:cs typeface="Times New Roman" charset="0"/>
                <a:sym typeface="黑体" charset="0"/>
              </a:rPr>
              <a:t>………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17973" y="632136"/>
            <a:ext cx="3277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C0000"/>
              </a:buClr>
              <a:buSzPct val="80000"/>
            </a:pPr>
            <a:r>
              <a:rPr lang="en-US" altLang="zh-CN" sz="2400" b="1" dirty="0">
                <a:cs typeface="Times New Roman" charset="0"/>
                <a:sym typeface="黑体" charset="0"/>
              </a:rPr>
              <a:t>Multi-organ dysfunction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645430" y="4590043"/>
            <a:ext cx="77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cs typeface="Times New Roman" charset="0"/>
              </a:rPr>
              <a:t>Ren</a:t>
            </a:r>
            <a:r>
              <a:rPr lang="en-US" altLang="zh-CN" sz="1200" i="1" dirty="0">
                <a:cs typeface="Times New Roman" charset="0"/>
              </a:rPr>
              <a:t> L, et al. Chin Med J 2020; DOI: 10.1097/CM9.0000000000000722</a:t>
            </a:r>
            <a:r>
              <a:rPr lang="zh-CN" altLang="en-US" sz="1200" i="1" dirty="0">
                <a:cs typeface="Times New Roman" charset="0"/>
              </a:rPr>
              <a:t>；</a:t>
            </a:r>
            <a:r>
              <a:rPr lang="en-US" altLang="zh-CN" sz="1200" i="1" dirty="0">
                <a:cs typeface="Times New Roman" charset="0"/>
              </a:rPr>
              <a:t>Huang C, et al. Lancet  2020; 395(10223): 497-506</a:t>
            </a:r>
          </a:p>
          <a:p>
            <a:r>
              <a:rPr lang="en-US" altLang="zh-CN" sz="1200" i="1" dirty="0" err="1">
                <a:cs typeface="Times New Roman" charset="0"/>
              </a:rPr>
              <a:t>Hui</a:t>
            </a:r>
            <a:r>
              <a:rPr lang="en-US" altLang="zh-CN" sz="1200" i="1" dirty="0">
                <a:cs typeface="Times New Roman" charset="0"/>
              </a:rPr>
              <a:t> Li, et al. 2020; unpublished,  under revision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23999" y="4035845"/>
            <a:ext cx="2562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600" b="1" dirty="0">
                <a:solidFill>
                  <a:schemeClr val="accent2"/>
                </a:solidFill>
              </a:rPr>
              <a:t>——</a:t>
            </a:r>
            <a:r>
              <a:rPr kumimoji="1" lang="en-US" altLang="zh-CN" sz="2600" b="1" dirty="0">
                <a:solidFill>
                  <a:schemeClr val="accent2"/>
                </a:solidFill>
              </a:rPr>
              <a:t>Viral</a:t>
            </a:r>
            <a:r>
              <a:rPr kumimoji="1" lang="zh-CN" altLang="en-US" sz="26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600" b="1" dirty="0">
                <a:solidFill>
                  <a:schemeClr val="accent2"/>
                </a:solidFill>
              </a:rPr>
              <a:t>Sepsis</a:t>
            </a:r>
            <a:endParaRPr kumimoji="1" lang="zh-CN" altLang="en-US" sz="2600" b="1" dirty="0">
              <a:solidFill>
                <a:schemeClr val="accent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A445ED-AAA9-43EA-A8C3-B2397F837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79912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6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Abnormal coagulation is common in severe COVID-19 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6" name="图片 1" descr="20TL1767_Cao - first proofs（被拖移）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7973" r="69797" b="67990"/>
          <a:stretch>
            <a:fillRect/>
          </a:stretch>
        </p:blipFill>
        <p:spPr bwMode="auto">
          <a:xfrm>
            <a:off x="304800" y="1165843"/>
            <a:ext cx="4229100" cy="3290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69443" y="1155434"/>
            <a:ext cx="426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Significantly increased D-dimer and FDP were associated with poor prognosis</a:t>
            </a:r>
          </a:p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Vascular endothelium inflammation</a:t>
            </a:r>
            <a:r>
              <a:rPr lang="zh-CN" altLang="en-US" sz="1600" dirty="0"/>
              <a:t> </a:t>
            </a:r>
            <a:r>
              <a:rPr lang="en-US" altLang="zh-CN" sz="1600" dirty="0"/>
              <a:t>Extensive intravascular </a:t>
            </a:r>
            <a:r>
              <a:rPr lang="en-US" altLang="zh-CN" sz="1600" dirty="0" err="1"/>
              <a:t>microthrombosis</a:t>
            </a:r>
            <a:r>
              <a:rPr lang="en-US" altLang="zh-CN" sz="1600" dirty="0"/>
              <a:t> on autopsy</a:t>
            </a:r>
          </a:p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Vascular endothelial cells express high levels of ACE2</a:t>
            </a:r>
            <a:r>
              <a:rPr lang="zh-CN" sz="1600" dirty="0"/>
              <a:t> </a:t>
            </a:r>
            <a:endParaRPr lang="en-US" altLang="zh-CN" sz="1600" dirty="0"/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669443" y="3375739"/>
            <a:ext cx="4114800" cy="1080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AC0000"/>
              </a:buClr>
              <a:buSzPct val="80000"/>
            </a:pPr>
            <a:r>
              <a:rPr lang="en-US" altLang="zh-CN" b="1">
                <a:solidFill>
                  <a:srgbClr val="C0504D"/>
                </a:solidFill>
                <a:cs typeface="Times New Roman" charset="0"/>
                <a:sym typeface="黑体" charset="0"/>
              </a:rPr>
              <a:t>Anticoagulation therapy should be initiated for severe COVID-19 patients if otherwise contraindicated.</a:t>
            </a:r>
          </a:p>
        </p:txBody>
      </p:sp>
      <p:sp>
        <p:nvSpPr>
          <p:cNvPr id="9" name="左箭头 8"/>
          <p:cNvSpPr/>
          <p:nvPr/>
        </p:nvSpPr>
        <p:spPr bwMode="auto">
          <a:xfrm rot="5400000" flipH="1">
            <a:off x="6585819" y="2944442"/>
            <a:ext cx="299279" cy="364517"/>
          </a:xfrm>
          <a:prstGeom prst="leftArrow">
            <a:avLst/>
          </a:prstGeom>
          <a:solidFill>
            <a:srgbClr val="9F2936"/>
          </a:solidFill>
          <a:ln>
            <a:solidFill>
              <a:srgbClr val="C0504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60491" y="4674929"/>
            <a:ext cx="7323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cs typeface="Times New Roman" charset="0"/>
              </a:rPr>
              <a:t>Zhou F, et al. Lancet  2020; </a:t>
            </a:r>
            <a:r>
              <a:rPr lang="fr-FR" altLang="zh-CN" sz="1200" i="1" dirty="0">
                <a:cs typeface="Times New Roman" charset="0"/>
              </a:rPr>
              <a:t>DOI:10.1016/S0140-6736(20)30566-3</a:t>
            </a:r>
            <a:r>
              <a:rPr lang="zh-CN" altLang="zh-CN" sz="1200" i="1" dirty="0">
                <a:cs typeface="Times New Roman" charset="0"/>
              </a:rPr>
              <a:t>;</a:t>
            </a:r>
            <a:r>
              <a:rPr lang="zh-CN" altLang="en-US" sz="1200" i="1" dirty="0">
                <a:cs typeface="Times New Roman" charset="0"/>
              </a:rPr>
              <a:t> </a:t>
            </a:r>
            <a:r>
              <a:rPr lang="en-US" altLang="zh-CN" sz="1200" i="1" dirty="0">
                <a:cs typeface="Times New Roman" charset="0"/>
              </a:rPr>
              <a:t>Hamming I, et al.  J </a:t>
            </a:r>
            <a:r>
              <a:rPr lang="en-US" altLang="zh-CN" sz="1200" i="1" dirty="0" err="1">
                <a:cs typeface="Times New Roman" charset="0"/>
              </a:rPr>
              <a:t>Pathol</a:t>
            </a:r>
            <a:r>
              <a:rPr lang="en-US" altLang="zh-CN" sz="1200" i="1" dirty="0">
                <a:cs typeface="Times New Roman" charset="0"/>
              </a:rPr>
              <a:t> 2004; 203(2): 631-7</a:t>
            </a:r>
            <a:r>
              <a:rPr lang="zh-CN" altLang="en-US" sz="1200" i="1" dirty="0">
                <a:cs typeface="Times New Roman" charset="0"/>
              </a:rPr>
              <a:t>.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04800" y="687016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D-Dimer</a:t>
            </a:r>
            <a:r>
              <a:rPr kumimoji="1" lang="zh-CN" altLang="en-US" sz="2000" b="1" dirty="0"/>
              <a:t> </a:t>
            </a:r>
            <a:r>
              <a:rPr kumimoji="1" lang="zh-CN" altLang="en-US" sz="2000" b="1" dirty="0">
                <a:latin typeface="Times New Roman"/>
                <a:cs typeface="Times New Roman"/>
              </a:rPr>
              <a:t>＞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1ug/ml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was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independent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risk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factor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of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in-hospital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death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841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SARS-CoV-2</a:t>
            </a:r>
            <a:r>
              <a:rPr lang="zh-CN" altLang="en-US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RNA</a:t>
            </a:r>
            <a:r>
              <a:rPr lang="zh-CN" altLang="en-US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detection</a:t>
            </a:r>
            <a:r>
              <a:rPr lang="zh-CN" altLang="en-US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in</a:t>
            </a:r>
            <a:r>
              <a:rPr lang="zh-CN" altLang="en-US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COVID-19</a:t>
            </a:r>
            <a:r>
              <a:rPr lang="zh-CN" altLang="en-US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宋体" charset="0"/>
                <a:cs typeface="Times New Roman" charset="0"/>
              </a:rPr>
              <a:t>patients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7" name="图片 6" descr="屏幕快照 2020-03-18 下午2.49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2" y="2185067"/>
            <a:ext cx="3098071" cy="2404119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8" name="矩形 7"/>
          <p:cNvSpPr/>
          <p:nvPr/>
        </p:nvSpPr>
        <p:spPr>
          <a:xfrm>
            <a:off x="459824" y="603614"/>
            <a:ext cx="8226976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SARS-CoV-2</a:t>
            </a:r>
            <a:r>
              <a:rPr lang="zh-CN" altLang="en-US" dirty="0"/>
              <a:t> </a:t>
            </a:r>
            <a:r>
              <a:rPr lang="en-US" altLang="zh-CN" dirty="0"/>
              <a:t>RNA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 detected in nasopharyngeal swabs, sputum, lower respiratory tract secretions, blood, feces using RT-PCR and/or NGS methods</a:t>
            </a:r>
          </a:p>
          <a:p>
            <a:pPr marL="285750" indent="-28575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Positive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lower respiratory tract specimen</a:t>
            </a:r>
          </a:p>
          <a:p>
            <a:pPr marL="285750" indent="-28575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The specimens should be submitted for testing as soon as possible after collection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258518387"/>
              </p:ext>
            </p:extLst>
          </p:nvPr>
        </p:nvGraphicFramePr>
        <p:xfrm>
          <a:off x="4273868" y="2103623"/>
          <a:ext cx="4017391" cy="248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2938675" y="4737534"/>
            <a:ext cx="5457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Wei Zhang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</a:t>
            </a:r>
            <a:r>
              <a:rPr lang="zh-CN" altLang="en-US" sz="1200" i="1" dirty="0"/>
              <a:t>.</a:t>
            </a:r>
            <a:r>
              <a:rPr lang="en-US" altLang="zh-CN" sz="1200" i="1" dirty="0" err="1"/>
              <a:t>Emerg</a:t>
            </a:r>
            <a:r>
              <a:rPr lang="en-US" altLang="zh-CN" sz="1200" i="1" dirty="0"/>
              <a:t> Microbes Infect, 9 (1), 386-389;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Yang Y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 al. </a:t>
            </a:r>
            <a:r>
              <a:rPr lang="en-US" altLang="zh-CN" sz="1200" i="1" dirty="0" err="1"/>
              <a:t>medRxiv</a:t>
            </a:r>
            <a:r>
              <a:rPr lang="en-US" altLang="zh-CN" sz="1200" i="1" dirty="0"/>
              <a:t> 2020.</a:t>
            </a:r>
            <a:r>
              <a:rPr lang="zh-CN" altLang="zh-CN" sz="1200" i="1" dirty="0"/>
              <a:t> 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2675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Features of CT scan of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6" name="图片 5" descr="屏幕快照 2020-03-17 下午4.16.49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6444" r="3918"/>
          <a:stretch/>
        </p:blipFill>
        <p:spPr>
          <a:xfrm>
            <a:off x="294639" y="680720"/>
            <a:ext cx="2113281" cy="16967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图片 6" descr="屏幕快照 2020-03-17 下午4.17.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6444" r="-1"/>
          <a:stretch/>
        </p:blipFill>
        <p:spPr>
          <a:xfrm>
            <a:off x="2458719" y="680720"/>
            <a:ext cx="2113281" cy="16967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图片 7" descr="屏幕快照 2020-03-17 下午4.17.27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8981" r="9200" b="17972"/>
          <a:stretch/>
        </p:blipFill>
        <p:spPr>
          <a:xfrm>
            <a:off x="4622800" y="680720"/>
            <a:ext cx="2112993" cy="16967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图片 8" descr="屏幕快照 2020-03-17 下午4.17.47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5286" r="1429" b="5996"/>
          <a:stretch/>
        </p:blipFill>
        <p:spPr>
          <a:xfrm>
            <a:off x="6786593" y="680720"/>
            <a:ext cx="2112993" cy="1696720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3173973" y="4764108"/>
            <a:ext cx="5096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Heshui</a:t>
            </a:r>
            <a:r>
              <a:rPr lang="en-US" altLang="zh-CN" sz="1200" i="1" dirty="0"/>
              <a:t> Shi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Lancet Infect Dis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DOI: 10.1016/S1473-3099(20)30086-4</a:t>
            </a:r>
            <a:endParaRPr lang="zh-CN" altLang="en-US" sz="1200" i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94639" y="2418080"/>
            <a:ext cx="2113281" cy="907941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56-year-old man </a:t>
            </a:r>
            <a:endParaRPr lang="en-US" altLang="zh-CN" sz="1300" dirty="0"/>
          </a:p>
          <a:p>
            <a:r>
              <a:rPr lang="en-US" altLang="zh-CN" sz="1300" dirty="0"/>
              <a:t>Day 3 after symptom onset </a:t>
            </a:r>
          </a:p>
          <a:p>
            <a:r>
              <a:rPr kumimoji="1" lang="en-US" altLang="zh-CN" sz="1300" dirty="0"/>
              <a:t>Focal ground-glass opacity</a:t>
            </a:r>
          </a:p>
          <a:p>
            <a:endParaRPr kumimoji="1" lang="en-US" altLang="zh-CN" sz="13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58719" y="2418080"/>
            <a:ext cx="2113281" cy="907200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74-year-old woman</a:t>
            </a:r>
          </a:p>
          <a:p>
            <a:r>
              <a:rPr lang="en-US" altLang="zh-CN" sz="1300" dirty="0"/>
              <a:t>Day 10 after illness onset </a:t>
            </a:r>
          </a:p>
          <a:p>
            <a:r>
              <a:rPr lang="en-US" altLang="zh-CN" sz="1300" dirty="0"/>
              <a:t>Bilateral, peripheral ground-glass opacity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22800" y="2418080"/>
            <a:ext cx="2113281" cy="907941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61-year-old woman</a:t>
            </a:r>
          </a:p>
          <a:p>
            <a:r>
              <a:rPr lang="en-US" altLang="zh-CN" sz="1300" dirty="0"/>
              <a:t>Day 20 after symptom onset</a:t>
            </a:r>
          </a:p>
          <a:p>
            <a:r>
              <a:rPr lang="en-US" altLang="zh-CN" sz="1400" dirty="0"/>
              <a:t>Bilateral and peripheral </a:t>
            </a:r>
            <a:r>
              <a:rPr lang="en-US" altLang="zh-CN" sz="1300" dirty="0"/>
              <a:t>predominant consolidation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86593" y="2418079"/>
            <a:ext cx="2113281" cy="907200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300" dirty="0"/>
              <a:t>63-year-old woman</a:t>
            </a:r>
          </a:p>
          <a:p>
            <a:pPr>
              <a:lnSpc>
                <a:spcPct val="80000"/>
              </a:lnSpc>
            </a:pPr>
            <a:r>
              <a:rPr lang="en-US" altLang="zh-CN" sz="1300" dirty="0"/>
              <a:t>Day 17 after symptom onset </a:t>
            </a:r>
          </a:p>
          <a:p>
            <a:pPr>
              <a:lnSpc>
                <a:spcPct val="80000"/>
              </a:lnSpc>
            </a:pPr>
            <a:r>
              <a:rPr lang="en-US" altLang="zh-CN" sz="1300" dirty="0"/>
              <a:t>Bilateral, peripheral mixed pattern</a:t>
            </a:r>
            <a:r>
              <a:rPr lang="zh-CN" altLang="en-US" sz="1300" dirty="0"/>
              <a:t>；</a:t>
            </a:r>
            <a:r>
              <a:rPr lang="en-US" altLang="zh-CN" sz="1300" dirty="0"/>
              <a:t>Air </a:t>
            </a:r>
            <a:r>
              <a:rPr lang="en-US" altLang="zh-CN" sz="1300" dirty="0" err="1"/>
              <a:t>bronchogram</a:t>
            </a:r>
            <a:r>
              <a:rPr lang="zh-CN" altLang="en-US" sz="1300" dirty="0"/>
              <a:t>；</a:t>
            </a:r>
            <a:endParaRPr lang="en-US" altLang="zh-CN" sz="1300" dirty="0"/>
          </a:p>
          <a:p>
            <a:pPr>
              <a:lnSpc>
                <a:spcPct val="80000"/>
              </a:lnSpc>
            </a:pPr>
            <a:r>
              <a:rPr lang="en-US" altLang="zh-CN" sz="1300" dirty="0"/>
              <a:t>Pleural effusion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3679" y="3271520"/>
            <a:ext cx="8716707" cy="1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1600" dirty="0">
                <a:solidFill>
                  <a:srgbClr val="C0504D"/>
                </a:solidFill>
              </a:rPr>
              <a:t>Common</a:t>
            </a:r>
            <a:r>
              <a:rPr kumimoji="1" lang="zh-CN" altLang="en-US" sz="1600" dirty="0">
                <a:solidFill>
                  <a:srgbClr val="C0504D"/>
                </a:solidFill>
              </a:rPr>
              <a:t>:</a:t>
            </a:r>
            <a:r>
              <a:rPr kumimoji="1" lang="en-US" altLang="zh-CN" sz="1600" dirty="0">
                <a:solidFill>
                  <a:srgbClr val="C0504D"/>
                </a:solidFill>
              </a:rPr>
              <a:t>bilateral</a:t>
            </a:r>
            <a:r>
              <a:rPr kumimoji="1" lang="zh-CN" altLang="en-US" sz="1600" dirty="0">
                <a:solidFill>
                  <a:srgbClr val="C0504D"/>
                </a:solidFill>
              </a:rPr>
              <a:t> </a:t>
            </a:r>
            <a:r>
              <a:rPr lang="en-US" altLang="zh-CN" sz="1600" dirty="0">
                <a:solidFill>
                  <a:srgbClr val="C0504D"/>
                </a:solidFill>
              </a:rPr>
              <a:t>lung involvement(79%);</a:t>
            </a:r>
            <a:r>
              <a:rPr lang="zh-CN" altLang="en-US" sz="1600" dirty="0">
                <a:solidFill>
                  <a:srgbClr val="C0504D"/>
                </a:solidFill>
              </a:rPr>
              <a:t> </a:t>
            </a:r>
            <a:r>
              <a:rPr lang="en-US" altLang="zh-CN" sz="1600" dirty="0">
                <a:solidFill>
                  <a:srgbClr val="C0504D"/>
                </a:solidFill>
              </a:rPr>
              <a:t>peripheral distribution </a:t>
            </a:r>
            <a:r>
              <a:rPr kumimoji="1" lang="en-US" altLang="zh-CN" sz="1600" dirty="0">
                <a:solidFill>
                  <a:srgbClr val="C0504D"/>
                </a:solidFill>
              </a:rPr>
              <a:t>(54%);</a:t>
            </a:r>
            <a:r>
              <a:rPr kumimoji="1" lang="zh-CN" altLang="en-US" sz="1600" dirty="0">
                <a:solidFill>
                  <a:srgbClr val="C0504D"/>
                </a:solidFill>
              </a:rPr>
              <a:t> </a:t>
            </a:r>
            <a:r>
              <a:rPr kumimoji="1" lang="en-US" altLang="zh-CN" sz="1600" dirty="0">
                <a:solidFill>
                  <a:srgbClr val="C0504D"/>
                </a:solidFill>
              </a:rPr>
              <a:t>diffuse distribution (44%)</a:t>
            </a:r>
            <a:r>
              <a:rPr kumimoji="1" lang="zh-CN" altLang="en-US" sz="1600" dirty="0">
                <a:solidFill>
                  <a:srgbClr val="C0504D"/>
                </a:solidFill>
              </a:rPr>
              <a:t> </a:t>
            </a:r>
            <a:endParaRPr kumimoji="1" lang="en-US" altLang="zh-CN" sz="1600" dirty="0">
              <a:solidFill>
                <a:srgbClr val="C0504D"/>
              </a:solidFill>
            </a:endParaRPr>
          </a:p>
          <a:p>
            <a:pPr>
              <a:lnSpc>
                <a:spcPct val="140000"/>
              </a:lnSpc>
              <a:buClr>
                <a:schemeClr val="accent2"/>
              </a:buClr>
              <a:buSzPct val="80000"/>
            </a:pPr>
            <a:r>
              <a:rPr kumimoji="1" lang="zh-CN" altLang="zh-CN" sz="1600" dirty="0">
                <a:solidFill>
                  <a:srgbClr val="C0504D"/>
                </a:solidFill>
              </a:rPr>
              <a:t> </a:t>
            </a:r>
            <a:r>
              <a:rPr kumimoji="1" lang="zh-CN" altLang="en-US" sz="1600" dirty="0">
                <a:solidFill>
                  <a:srgbClr val="C0504D"/>
                </a:solidFill>
              </a:rPr>
              <a:t>           </a:t>
            </a:r>
            <a:r>
              <a:rPr lang="en-US" altLang="zh-CN" sz="1600" dirty="0">
                <a:solidFill>
                  <a:srgbClr val="C0504D"/>
                </a:solidFill>
              </a:rPr>
              <a:t>ground­ glass opacity (65%);</a:t>
            </a:r>
            <a:r>
              <a:rPr lang="zh-CN" altLang="en-US" sz="1600" dirty="0">
                <a:solidFill>
                  <a:srgbClr val="C0504D"/>
                </a:solidFill>
              </a:rPr>
              <a:t> </a:t>
            </a:r>
            <a:r>
              <a:rPr lang="en-US" altLang="zh-CN" sz="1600" dirty="0">
                <a:solidFill>
                  <a:srgbClr val="C0504D"/>
                </a:solidFill>
              </a:rPr>
              <a:t>without </a:t>
            </a:r>
            <a:r>
              <a:rPr lang="en-US" altLang="zh-CN" sz="1600" dirty="0" err="1">
                <a:solidFill>
                  <a:srgbClr val="C0504D"/>
                </a:solidFill>
              </a:rPr>
              <a:t>septal</a:t>
            </a:r>
            <a:r>
              <a:rPr lang="en-US" altLang="zh-CN" sz="1600" dirty="0">
                <a:solidFill>
                  <a:srgbClr val="C0504D"/>
                </a:solidFill>
              </a:rPr>
              <a:t> thickening(65%).</a:t>
            </a:r>
          </a:p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Less</a:t>
            </a:r>
            <a:r>
              <a:rPr lang="zh-CN" altLang="en-US" sz="1600" dirty="0"/>
              <a:t> </a:t>
            </a:r>
            <a:r>
              <a:rPr lang="en-US" altLang="zh-CN" sz="1600" dirty="0"/>
              <a:t>common:</a:t>
            </a:r>
            <a:r>
              <a:rPr lang="zh-CN" altLang="en-US" sz="1600" dirty="0"/>
              <a:t> </a:t>
            </a:r>
            <a:r>
              <a:rPr lang="en-US" altLang="zh-CN" sz="1600" dirty="0"/>
              <a:t>nodules (6%), cystic changes (10%), </a:t>
            </a:r>
            <a:r>
              <a:rPr lang="en-US" altLang="zh-CN" sz="1600" dirty="0" err="1"/>
              <a:t>bronchiolectasis</a:t>
            </a:r>
            <a:r>
              <a:rPr lang="en-US" altLang="zh-CN" sz="1600" dirty="0"/>
              <a:t> (11%), pleural effusion (5%).</a:t>
            </a:r>
          </a:p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Not</a:t>
            </a:r>
            <a:r>
              <a:rPr lang="zh-CN" altLang="en-US" sz="1600" dirty="0"/>
              <a:t> </a:t>
            </a:r>
            <a:r>
              <a:rPr lang="en-US" altLang="zh-CN" sz="1600" dirty="0"/>
              <a:t>observed:</a:t>
            </a:r>
            <a:r>
              <a:rPr lang="zh-CN" altLang="en-US" sz="1600" dirty="0"/>
              <a:t> </a:t>
            </a:r>
            <a:r>
              <a:rPr lang="en-US" altLang="zh-CN" sz="1600" dirty="0"/>
              <a:t>Tree­ in­ bud signs, masses, cavitation, and calcifications </a:t>
            </a:r>
          </a:p>
        </p:txBody>
      </p:sp>
    </p:spTree>
    <p:extLst>
      <p:ext uri="{BB962C8B-B14F-4D97-AF65-F5344CB8AC3E}">
        <p14:creationId xmlns:p14="http://schemas.microsoft.com/office/powerpoint/2010/main" val="153831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Features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of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imagine change over time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6" name="图片 5" descr="屏幕快照 2020-03-17 下午4.01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640079"/>
            <a:ext cx="6299200" cy="3210561"/>
          </a:xfrm>
          <a:prstGeom prst="rect">
            <a:avLst/>
          </a:prstGeom>
        </p:spPr>
      </p:pic>
      <p:cxnSp>
        <p:nvCxnSpPr>
          <p:cNvPr id="8" name="直线箭头连接符 7"/>
          <p:cNvCxnSpPr>
            <a:stCxn id="12" idx="0"/>
          </p:cNvCxnSpPr>
          <p:nvPr/>
        </p:nvCxnSpPr>
        <p:spPr>
          <a:xfrm flipV="1">
            <a:off x="772160" y="3291841"/>
            <a:ext cx="2021840" cy="55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" y="3850640"/>
            <a:ext cx="1381760" cy="584776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Ct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scan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before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illness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onset</a:t>
            </a:r>
            <a:endParaRPr kumimoji="1" lang="zh-CN" altLang="en-US" sz="1600" b="1" dirty="0"/>
          </a:p>
        </p:txBody>
      </p:sp>
      <p:cxnSp>
        <p:nvCxnSpPr>
          <p:cNvPr id="15" name="直线箭头连接符 14"/>
          <p:cNvCxnSpPr>
            <a:stCxn id="18" idx="0"/>
          </p:cNvCxnSpPr>
          <p:nvPr/>
        </p:nvCxnSpPr>
        <p:spPr>
          <a:xfrm flipV="1">
            <a:off x="2875280" y="3291842"/>
            <a:ext cx="1290320" cy="85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098040" y="4143028"/>
            <a:ext cx="1554480" cy="584776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≤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1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week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after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symptom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onset</a:t>
            </a:r>
            <a:endParaRPr kumimoji="1" lang="zh-CN" altLang="en-US" sz="16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3789680" y="4143028"/>
            <a:ext cx="2011680" cy="584776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/>
              <a:t>&gt;1 week to 2 weeks after symptom onset </a:t>
            </a:r>
          </a:p>
        </p:txBody>
      </p:sp>
      <p:cxnSp>
        <p:nvCxnSpPr>
          <p:cNvPr id="21" name="直线箭头连接符 20"/>
          <p:cNvCxnSpPr>
            <a:stCxn id="20" idx="0"/>
          </p:cNvCxnSpPr>
          <p:nvPr/>
        </p:nvCxnSpPr>
        <p:spPr>
          <a:xfrm flipV="1">
            <a:off x="4795520" y="3291842"/>
            <a:ext cx="660400" cy="851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258560" y="3850640"/>
            <a:ext cx="2011680" cy="584776"/>
          </a:xfrm>
          <a:prstGeom prst="rect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/>
              <a:t>&gt;2 weeks to 3 weeks after symptom onset </a:t>
            </a:r>
          </a:p>
        </p:txBody>
      </p:sp>
      <p:cxnSp>
        <p:nvCxnSpPr>
          <p:cNvPr id="35" name="直线箭头连接符 34"/>
          <p:cNvCxnSpPr>
            <a:stCxn id="33" idx="0"/>
          </p:cNvCxnSpPr>
          <p:nvPr/>
        </p:nvCxnSpPr>
        <p:spPr>
          <a:xfrm flipH="1" flipV="1">
            <a:off x="7000240" y="3291841"/>
            <a:ext cx="264160" cy="55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173973" y="4764108"/>
            <a:ext cx="5096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Heshui</a:t>
            </a:r>
            <a:r>
              <a:rPr lang="en-US" altLang="zh-CN" sz="1200" i="1" dirty="0"/>
              <a:t> Shi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Lancet Infect Dis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DOI: 10.1016/S1473-3099(20)30086-4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3109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0809" y="648870"/>
            <a:ext cx="837599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Belong to the β genus;</a:t>
            </a:r>
            <a:r>
              <a:rPr lang="zh-CN" altLang="en-US" sz="2000" dirty="0"/>
              <a:t> </a:t>
            </a:r>
            <a:r>
              <a:rPr lang="en-US" altLang="zh-CN" sz="2000" dirty="0"/>
              <a:t>Have envelopes; Round or oval; diameter being 60 to 140 nm</a:t>
            </a:r>
          </a:p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showed 79.0% nucleotide identity with the sequence of SARS-</a:t>
            </a:r>
            <a:r>
              <a:rPr lang="en-US" altLang="zh-CN" sz="2000" dirty="0" err="1"/>
              <a:t>CoV</a:t>
            </a:r>
            <a:r>
              <a:rPr lang="en-US" altLang="zh-CN" sz="2000" dirty="0"/>
              <a:t> and 51.8% identity with the sequence of MERS-</a:t>
            </a:r>
            <a:r>
              <a:rPr lang="en-US" altLang="zh-CN" sz="2000" dirty="0" err="1"/>
              <a:t>CoV</a:t>
            </a:r>
            <a:r>
              <a:rPr lang="en-US" altLang="zh-CN" sz="2000" dirty="0"/>
              <a:t>.</a:t>
            </a: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30" y="2101069"/>
            <a:ext cx="2547070" cy="26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0" y="840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Severe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Acute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Respiratory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Syndrome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Coronavirus-2</a:t>
            </a:r>
            <a:r>
              <a:rPr lang="zh-CN" altLang="en-US" sz="2800" b="1" dirty="0">
                <a:solidFill>
                  <a:srgbClr val="C0504D"/>
                </a:solidFill>
              </a:rPr>
              <a:t>   </a:t>
            </a:r>
          </a:p>
        </p:txBody>
      </p:sp>
      <p:sp>
        <p:nvSpPr>
          <p:cNvPr id="8" name="矩形 7"/>
          <p:cNvSpPr/>
          <p:nvPr/>
        </p:nvSpPr>
        <p:spPr>
          <a:xfrm>
            <a:off x="310809" y="2326252"/>
            <a:ext cx="566099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Sensitive to ultraviolet and heat. 75% ethanol, chlorine-containing disinfectant, </a:t>
            </a:r>
            <a:r>
              <a:rPr lang="en-US" altLang="zh-CN" sz="2000" dirty="0" err="1"/>
              <a:t>peracetic</a:t>
            </a:r>
            <a:r>
              <a:rPr lang="en-US" altLang="zh-CN" sz="2000" dirty="0"/>
              <a:t> acid, and chloroform can effectively inactivate the virus. </a:t>
            </a:r>
          </a:p>
          <a:p>
            <a:pPr marL="285750" indent="-285750" algn="just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 err="1"/>
              <a:t>Chlorhexidine</a:t>
            </a:r>
            <a:r>
              <a:rPr lang="zh-CN" altLang="en-US" sz="2000" dirty="0"/>
              <a:t> </a:t>
            </a:r>
            <a:r>
              <a:rPr lang="en-US" altLang="zh-CN" sz="2000" dirty="0"/>
              <a:t>was</a:t>
            </a:r>
            <a:r>
              <a:rPr lang="zh-CN" altLang="en-US" sz="2000" dirty="0"/>
              <a:t> </a:t>
            </a:r>
            <a:r>
              <a:rPr lang="en-US" altLang="zh-CN" sz="2000" dirty="0"/>
              <a:t>not</a:t>
            </a:r>
            <a:r>
              <a:rPr lang="zh-CN" altLang="en-US" sz="2000" dirty="0"/>
              <a:t> </a:t>
            </a:r>
            <a:r>
              <a:rPr lang="en-US" altLang="zh-CN" sz="2000" dirty="0"/>
              <a:t>effective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5871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Rapid deterioration on CT scan-case 1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2052" y="635873"/>
            <a:ext cx="790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b="1" dirty="0"/>
              <a:t> Male,</a:t>
            </a:r>
            <a:r>
              <a:rPr kumimoji="1" lang="zh-CN" altLang="en-US" sz="1200" b="1" dirty="0"/>
              <a:t> </a:t>
            </a:r>
            <a:r>
              <a:rPr kumimoji="1" lang="en-US" altLang="zh-CN" sz="1200" b="1" dirty="0"/>
              <a:t>70 years old</a:t>
            </a:r>
            <a:endParaRPr kumimoji="1" lang="zh-CN" altLang="en-US" sz="1200" b="1" dirty="0"/>
          </a:p>
        </p:txBody>
      </p:sp>
      <p:pic>
        <p:nvPicPr>
          <p:cNvPr id="11" name="图片 10" descr="屏幕快照 2020-03-17 下午5.53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7" y="877510"/>
            <a:ext cx="2439696" cy="1706710"/>
          </a:xfrm>
          <a:prstGeom prst="rect">
            <a:avLst/>
          </a:prstGeom>
        </p:spPr>
      </p:pic>
      <p:pic>
        <p:nvPicPr>
          <p:cNvPr id="12" name="图片 11" descr="屏幕快照 2020-03-17 下午5.51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7" y="2928137"/>
            <a:ext cx="2439696" cy="1706710"/>
          </a:xfrm>
          <a:prstGeom prst="rect">
            <a:avLst/>
          </a:prstGeom>
        </p:spPr>
      </p:pic>
      <p:pic>
        <p:nvPicPr>
          <p:cNvPr id="13" name="图片 12" descr="屏幕快照 2020-03-17 下午5.56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9" y="877510"/>
            <a:ext cx="2439696" cy="1706674"/>
          </a:xfrm>
          <a:prstGeom prst="rect">
            <a:avLst/>
          </a:prstGeom>
        </p:spPr>
      </p:pic>
      <p:pic>
        <p:nvPicPr>
          <p:cNvPr id="14" name="图片 13" descr="屏幕快照 2020-03-17 下午5.51.5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9" y="2928137"/>
            <a:ext cx="2439696" cy="1706710"/>
          </a:xfrm>
          <a:prstGeom prst="rect">
            <a:avLst/>
          </a:prstGeom>
        </p:spPr>
      </p:pic>
      <p:pic>
        <p:nvPicPr>
          <p:cNvPr id="15" name="图片 14" descr="屏幕快照 2020-03-17 下午5.59.2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81" y="877510"/>
            <a:ext cx="2439696" cy="1701378"/>
          </a:xfrm>
          <a:prstGeom prst="rect">
            <a:avLst/>
          </a:prstGeom>
        </p:spPr>
      </p:pic>
      <p:pic>
        <p:nvPicPr>
          <p:cNvPr id="16" name="图片 15" descr="屏幕快照 2020-03-17 下午5.52.2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80" y="2928137"/>
            <a:ext cx="2439697" cy="170538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01577" y="2558805"/>
            <a:ext cx="532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2020-1-28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Day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9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after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illness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onset</a:t>
            </a:r>
            <a:r>
              <a:rPr kumimoji="1" lang="zh-CN" altLang="en-US" sz="1600" b="1" dirty="0"/>
              <a:t> 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1577" y="4623819"/>
            <a:ext cx="74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2020-2-1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Day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13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after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illness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onset</a:t>
            </a:r>
            <a:r>
              <a:rPr kumimoji="1" lang="zh-CN" altLang="en-US" sz="1600" b="1" dirty="0"/>
              <a:t>. </a:t>
            </a:r>
            <a:r>
              <a:rPr kumimoji="1" lang="en-US" altLang="zh-CN" sz="1600" b="1" dirty="0"/>
              <a:t>Died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2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weeks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later.</a:t>
            </a:r>
            <a:r>
              <a:rPr kumimoji="1" lang="zh-CN" alt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27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4765" y="489243"/>
            <a:ext cx="820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/>
              <a:t>Male,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62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years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old</a:t>
            </a:r>
            <a:endParaRPr kumimoji="1" lang="zh-CN" altLang="en-US" sz="1400" b="1" dirty="0"/>
          </a:p>
        </p:txBody>
      </p:sp>
      <p:pic>
        <p:nvPicPr>
          <p:cNvPr id="7" name="图片 6" descr="屏幕快照 2020-03-17 下午7.25.0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r="12396"/>
          <a:stretch/>
        </p:blipFill>
        <p:spPr>
          <a:xfrm>
            <a:off x="374765" y="858575"/>
            <a:ext cx="1988336" cy="157238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8" name="图片 7" descr="屏幕快照 2020-03-17 下午7.26.4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r="11053"/>
          <a:stretch/>
        </p:blipFill>
        <p:spPr>
          <a:xfrm>
            <a:off x="2456791" y="858575"/>
            <a:ext cx="1998746" cy="157736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9" name="图片 8" descr="屏幕快照 2020-03-17 下午7.28.06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6008"/>
          <a:stretch/>
        </p:blipFill>
        <p:spPr>
          <a:xfrm>
            <a:off x="4549227" y="858575"/>
            <a:ext cx="2003973" cy="157238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0" name="图片 9" descr="屏幕快照 2020-03-17 下午7.30.1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5828"/>
          <a:stretch/>
        </p:blipFill>
        <p:spPr>
          <a:xfrm>
            <a:off x="6646413" y="858575"/>
            <a:ext cx="1977927" cy="157238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1" name="图片 10" descr="屏幕快照 2020-03-17 下午7.32.09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/>
          <a:stretch/>
        </p:blipFill>
        <p:spPr>
          <a:xfrm>
            <a:off x="374765" y="2919619"/>
            <a:ext cx="1988336" cy="157736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2" name="图片 11" descr="屏幕快照 2020-03-17 下午7.33.41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2402"/>
          <a:stretch/>
        </p:blipFill>
        <p:spPr>
          <a:xfrm>
            <a:off x="2456792" y="2919620"/>
            <a:ext cx="2008074" cy="157736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3" name="图片 12" descr="屏幕快照 2020-03-17 下午7.34.54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/>
          <a:stretch/>
        </p:blipFill>
        <p:spPr>
          <a:xfrm>
            <a:off x="4549227" y="2919620"/>
            <a:ext cx="2003973" cy="1577361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4" name="图片 13" descr="屏幕快照 2020-03-17 下午7.36.07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/>
          <a:stretch/>
        </p:blipFill>
        <p:spPr>
          <a:xfrm>
            <a:off x="6646413" y="2919619"/>
            <a:ext cx="1977927" cy="1577362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374765" y="2431753"/>
            <a:ext cx="532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2020-2-7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Day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12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after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illness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onset</a:t>
            </a:r>
            <a:r>
              <a:rPr kumimoji="1" lang="zh-CN" altLang="en-US" sz="1600" b="1" dirty="0"/>
              <a:t> 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4765" y="4508816"/>
            <a:ext cx="532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/>
              <a:t>2020-2-7</a:t>
            </a:r>
            <a:r>
              <a:rPr kumimoji="1" lang="zh-CN" altLang="en-US" sz="1600" b="1" dirty="0"/>
              <a:t>  </a:t>
            </a:r>
            <a:r>
              <a:rPr kumimoji="1" lang="en-US" altLang="zh-CN" sz="1600" b="1" dirty="0"/>
              <a:t>Day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19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after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illness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onset.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Died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15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days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later</a:t>
            </a:r>
            <a:r>
              <a:rPr kumimoji="1" lang="zh-CN" altLang="en-US" sz="1600" b="1" dirty="0"/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C4084D-87B2-4BBF-A48B-04778D010FD0}"/>
              </a:ext>
            </a:extLst>
          </p:cNvPr>
          <p:cNvSpPr txBox="1"/>
          <p:nvPr/>
        </p:nvSpPr>
        <p:spPr>
          <a:xfrm>
            <a:off x="0" y="428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Rapid deterioration on CT scan-case 2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9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81000" y="60198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200" i="1" dirty="0" err="1">
                <a:cs typeface="Times New Roman" charset="0"/>
              </a:rPr>
              <a:t>Ren</a:t>
            </a:r>
            <a:r>
              <a:rPr lang="en-US" altLang="zh-CN" sz="1200" i="1" dirty="0">
                <a:cs typeface="Times New Roman" charset="0"/>
              </a:rPr>
              <a:t> L, et al. Chin Med J 2020; DOI: 10.1097/CM9.0000000000000722</a:t>
            </a:r>
          </a:p>
          <a:p>
            <a:pPr eaLnBrk="1" hangingPunct="1"/>
            <a:r>
              <a:rPr lang="en-US" altLang="zh-CN" sz="1200" i="1" dirty="0">
                <a:cs typeface="Times New Roman" charset="0"/>
              </a:rPr>
              <a:t>Huang C, et al. Lancet  2020; 395(10223): 497-506.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23352" y="3081156"/>
            <a:ext cx="37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33400" y="61722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200" i="1" dirty="0" err="1">
                <a:cs typeface="Times New Roman" charset="0"/>
              </a:rPr>
              <a:t>Ren</a:t>
            </a:r>
            <a:r>
              <a:rPr lang="en-US" altLang="zh-CN" sz="1200" i="1" dirty="0">
                <a:cs typeface="Times New Roman" charset="0"/>
              </a:rPr>
              <a:t> L, et al. Chin Med J 2020; DOI: 10.1097/CM9.0000000000000722</a:t>
            </a:r>
          </a:p>
          <a:p>
            <a:pPr eaLnBrk="1" hangingPunct="1"/>
            <a:r>
              <a:rPr lang="en-US" altLang="zh-CN" sz="1200" i="1" dirty="0">
                <a:cs typeface="Times New Roman" charset="0"/>
              </a:rPr>
              <a:t>Huang C, et al. Lancet  2020; 395(10223): 497-506.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66887" y="2841741"/>
            <a:ext cx="37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Isolation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and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Support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treatment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260" y="588256"/>
            <a:ext cx="8550350" cy="407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>
                <a:solidFill>
                  <a:srgbClr val="000000"/>
                </a:solidFill>
              </a:rPr>
              <a:t>All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confirmed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patients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should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isolation</a:t>
            </a:r>
            <a:r>
              <a:rPr lang="zh-CN" altLang="en-US" dirty="0">
                <a:solidFill>
                  <a:srgbClr val="000000"/>
                </a:solidFill>
              </a:rPr>
              <a:t>.</a:t>
            </a:r>
            <a:endParaRPr lang="en-US" altLang="zh-CN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>
                <a:solidFill>
                  <a:srgbClr val="000000"/>
                </a:solidFill>
              </a:rPr>
              <a:t>Suspected case should be treated in isolation in a single room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>
                <a:solidFill>
                  <a:srgbClr val="000000"/>
                </a:solidFill>
              </a:rPr>
              <a:t>Hospital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and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ICU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admission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decision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was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according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to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disease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severity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Strengthening</a:t>
            </a:r>
            <a:r>
              <a:rPr lang="zh-CN" altLang="en-US" dirty="0"/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support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treatment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(most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patients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complicated</a:t>
            </a:r>
            <a:r>
              <a:rPr kumimoji="1" lang="zh-CN" altLang="en-US" dirty="0">
                <a:solidFill>
                  <a:srgbClr val="000000"/>
                </a:solidFill>
              </a:rPr>
              <a:t>  </a:t>
            </a:r>
            <a:r>
              <a:rPr kumimoji="1" lang="en-US" altLang="zh-CN" dirty="0">
                <a:solidFill>
                  <a:srgbClr val="000000"/>
                </a:solidFill>
              </a:rPr>
              <a:t>with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 err="1"/>
              <a:t>hypoproteinemia</a:t>
            </a:r>
            <a:r>
              <a:rPr lang="en-US" altLang="zh-CN" dirty="0"/>
              <a:t>)</a:t>
            </a: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sufficient caloric</a:t>
            </a: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water and electrolyte balance 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Oxygen therapy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>
                <a:solidFill>
                  <a:srgbClr val="000000"/>
                </a:solidFill>
              </a:rPr>
              <a:t>Closely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monitoring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vital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sign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and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laboratory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C0504D"/>
                </a:solidFill>
              </a:rPr>
              <a:t>(</a:t>
            </a:r>
            <a:r>
              <a:rPr kumimoji="1" lang="en-US" altLang="zh-CN" b="1" dirty="0">
                <a:solidFill>
                  <a:srgbClr val="C0504D"/>
                </a:solidFill>
              </a:rPr>
              <a:t>progress</a:t>
            </a:r>
            <a:r>
              <a:rPr kumimoji="1" lang="zh-CN" altLang="en-US" b="1" dirty="0">
                <a:solidFill>
                  <a:srgbClr val="C0504D"/>
                </a:solidFill>
              </a:rPr>
              <a:t> </a:t>
            </a:r>
            <a:r>
              <a:rPr kumimoji="1" lang="en-US" altLang="zh-CN" b="1" dirty="0">
                <a:solidFill>
                  <a:srgbClr val="C0504D"/>
                </a:solidFill>
              </a:rPr>
              <a:t>rapidly</a:t>
            </a:r>
            <a:r>
              <a:rPr kumimoji="1" lang="zh-CN" altLang="en-US" b="1" dirty="0">
                <a:solidFill>
                  <a:srgbClr val="C0504D"/>
                </a:solidFill>
              </a:rPr>
              <a:t> </a:t>
            </a:r>
            <a:r>
              <a:rPr kumimoji="1" lang="en-US" altLang="zh-CN" b="1" dirty="0">
                <a:solidFill>
                  <a:srgbClr val="C0504D"/>
                </a:solidFill>
              </a:rPr>
              <a:t>in</a:t>
            </a:r>
            <a:r>
              <a:rPr kumimoji="1" lang="zh-CN" altLang="en-US" b="1" dirty="0">
                <a:solidFill>
                  <a:srgbClr val="C0504D"/>
                </a:solidFill>
              </a:rPr>
              <a:t> </a:t>
            </a:r>
            <a:r>
              <a:rPr kumimoji="1" lang="en-US" altLang="zh-CN" b="1" dirty="0">
                <a:solidFill>
                  <a:srgbClr val="C0504D"/>
                </a:solidFill>
              </a:rPr>
              <a:t>severe</a:t>
            </a:r>
            <a:r>
              <a:rPr kumimoji="1" lang="zh-CN" altLang="en-US" b="1" dirty="0">
                <a:solidFill>
                  <a:srgbClr val="C0504D"/>
                </a:solidFill>
              </a:rPr>
              <a:t> </a:t>
            </a:r>
            <a:r>
              <a:rPr kumimoji="1" lang="en-US" altLang="zh-CN" b="1" dirty="0">
                <a:solidFill>
                  <a:srgbClr val="C0504D"/>
                </a:solidFill>
              </a:rPr>
              <a:t>patients</a:t>
            </a:r>
            <a:r>
              <a:rPr kumimoji="1" lang="en-US" altLang="zh-CN" dirty="0">
                <a:solidFill>
                  <a:srgbClr val="C0504D"/>
                </a:solidFill>
              </a:rPr>
              <a:t>)</a:t>
            </a:r>
            <a:r>
              <a:rPr kumimoji="1" lang="zh-CN" altLang="en-US" dirty="0">
                <a:solidFill>
                  <a:srgbClr val="C0504D"/>
                </a:solidFill>
              </a:rPr>
              <a:t> </a:t>
            </a:r>
            <a:endParaRPr kumimoji="1" lang="en-US" altLang="zh-CN" dirty="0">
              <a:solidFill>
                <a:srgbClr val="C0504D"/>
              </a:solidFill>
            </a:endParaRP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dirty="0">
                <a:solidFill>
                  <a:srgbClr val="000000"/>
                </a:solidFill>
              </a:rPr>
              <a:t>WBC;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Lymphocyte</a:t>
            </a: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Biochemical indicators (liver enzyme, myocardial enzyme, renal function .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kumimoji="1" lang="en-US" altLang="zh-CN" dirty="0">
                <a:solidFill>
                  <a:srgbClr val="000000"/>
                </a:solidFill>
              </a:rPr>
              <a:t>Marker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of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inflammation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(serum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ferritin,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IL-6,</a:t>
            </a:r>
            <a:r>
              <a:rPr kumimoji="1" lang="zh-CN" altLang="en-US" dirty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cytokine)</a:t>
            </a:r>
          </a:p>
          <a:p>
            <a:pPr marL="742950" lvl="1" indent="-285750">
              <a:lnSpc>
                <a:spcPct val="120000"/>
              </a:lnSpc>
              <a:buClr>
                <a:schemeClr val="accent2"/>
              </a:buClr>
              <a:buSzPct val="60000"/>
              <a:buFont typeface="Wingdings" charset="2"/>
              <a:buChar char="n"/>
            </a:pPr>
            <a:r>
              <a:rPr lang="en-US" altLang="zh-CN" dirty="0"/>
              <a:t>Chest imaging</a:t>
            </a:r>
            <a:endParaRPr kumimoji="1"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1023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Treatment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options for severe or critical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378258057"/>
              </p:ext>
            </p:extLst>
          </p:nvPr>
        </p:nvGraphicFramePr>
        <p:xfrm>
          <a:off x="2082859" y="769816"/>
          <a:ext cx="47941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09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48C219-7A1C-4F1B-B9E6-2C74574E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+mn-lt"/>
                <a:ea typeface="+mn-ea"/>
              </a:rPr>
              <a:t>Antiviral interventions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0FAC5701-F8C2-40E8-840F-21AA8286A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76325"/>
            <a:ext cx="668186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kumimoji="0"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So far, no specific antiviral against </a:t>
            </a:r>
            <a:r>
              <a:rPr kumimoji="0" lang="en-US" altLang="zh-CN" sz="1600" dirty="0">
                <a:latin typeface="Times New Roman" panose="02020603050405020304" pitchFamily="18" charset="0"/>
              </a:rPr>
              <a:t>SARS-CoV-2 has been proved</a:t>
            </a:r>
          </a:p>
          <a:p>
            <a:pPr algn="just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600" dirty="0">
                <a:latin typeface="Times New Roman" panose="02020603050405020304" pitchFamily="18" charset="0"/>
              </a:rPr>
              <a:t> Clinically evaluated drugs</a:t>
            </a:r>
            <a:r>
              <a:rPr kumimoji="0" lang="zh-CN" altLang="en-US" sz="1600" dirty="0">
                <a:latin typeface="Times New Roman" panose="02020603050405020304" pitchFamily="18" charset="0"/>
              </a:rPr>
              <a:t>：</a:t>
            </a:r>
            <a:endParaRPr kumimoji="0" lang="en-US" altLang="zh-CN" sz="1600" dirty="0">
              <a:latin typeface="Times New Roman" panose="02020603050405020304" pitchFamily="18" charset="0"/>
            </a:endParaRPr>
          </a:p>
          <a:p>
            <a:pPr lvl="1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600" dirty="0">
                <a:latin typeface="Times New Roman" panose="02020603050405020304" pitchFamily="18" charset="0"/>
              </a:rPr>
              <a:t>Lopinavir/ritonavir monotherapy (LOTUS China, ChiCTR2000029308): </a:t>
            </a:r>
            <a:r>
              <a:rPr kumimoji="0" lang="en-US" altLang="zh-CN" sz="1600" b="1" i="1" dirty="0">
                <a:latin typeface="Times New Roman" panose="02020603050405020304" pitchFamily="18" charset="0"/>
              </a:rPr>
              <a:t>completed,</a:t>
            </a:r>
            <a:r>
              <a:rPr kumimoji="0" lang="zh-CN" altLang="en-US" sz="1600" b="1" i="1" dirty="0">
                <a:latin typeface="Times New Roman" panose="02020603050405020304" pitchFamily="18" charset="0"/>
              </a:rPr>
              <a:t> </a:t>
            </a:r>
            <a:r>
              <a:rPr kumimoji="0" lang="en-US" altLang="zh-CN" sz="1600" b="1" i="1" dirty="0">
                <a:latin typeface="Times New Roman" panose="02020603050405020304" pitchFamily="18" charset="0"/>
              </a:rPr>
              <a:t>manuscript accepted, online tomorrow</a:t>
            </a:r>
          </a:p>
          <a:p>
            <a:pPr lvl="2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400" dirty="0">
                <a:latin typeface="Times New Roman" panose="02020603050405020304" pitchFamily="18" charset="0"/>
              </a:rPr>
              <a:t>Promising results</a:t>
            </a:r>
          </a:p>
          <a:p>
            <a:pPr lvl="1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600" dirty="0">
                <a:latin typeface="Times New Roman" panose="02020603050405020304" pitchFamily="18" charset="0"/>
              </a:rPr>
              <a:t>CAP China </a:t>
            </a:r>
            <a:r>
              <a:rPr kumimoji="0" lang="en-US" altLang="zh-CN" sz="1600" dirty="0" err="1">
                <a:latin typeface="Times New Roman" panose="02020603050405020304" pitchFamily="18" charset="0"/>
              </a:rPr>
              <a:t>Remdesivir</a:t>
            </a:r>
            <a:r>
              <a:rPr kumimoji="0" lang="en-US" altLang="zh-CN" sz="1600" dirty="0">
                <a:latin typeface="Times New Roman" panose="02020603050405020304" pitchFamily="18" charset="0"/>
              </a:rPr>
              <a:t> 1 (mild-moderate pneumonia, NCT04252664): </a:t>
            </a:r>
            <a:r>
              <a:rPr kumimoji="0" lang="en-US" altLang="zh-CN" sz="1600" b="1" i="1" dirty="0">
                <a:latin typeface="Times New Roman" panose="02020603050405020304" pitchFamily="18" charset="0"/>
              </a:rPr>
              <a:t>ongoing</a:t>
            </a:r>
          </a:p>
          <a:p>
            <a:pPr lvl="1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0" lang="en-US" altLang="zh-CN" sz="1600" dirty="0">
                <a:latin typeface="Times New Roman" panose="02020603050405020304" pitchFamily="18" charset="0"/>
              </a:rPr>
              <a:t>CAP China </a:t>
            </a:r>
            <a:r>
              <a:rPr kumimoji="0" lang="en-US" altLang="zh-CN" sz="1600" dirty="0" err="1">
                <a:latin typeface="Times New Roman" panose="02020603050405020304" pitchFamily="18" charset="0"/>
              </a:rPr>
              <a:t>Remdesivir</a:t>
            </a:r>
            <a:r>
              <a:rPr kumimoji="0" lang="en-US" altLang="zh-CN" sz="1600" dirty="0">
                <a:latin typeface="Times New Roman" panose="02020603050405020304" pitchFamily="18" charset="0"/>
              </a:rPr>
              <a:t> 2 (severe-critical pneumonia, NCT04257656): </a:t>
            </a:r>
            <a:r>
              <a:rPr kumimoji="0" lang="en-US" altLang="zh-CN" sz="1600" b="1" i="1" dirty="0">
                <a:latin typeface="Times New Roman" panose="02020603050405020304" pitchFamily="18" charset="0"/>
              </a:rPr>
              <a:t>ongoing</a:t>
            </a:r>
          </a:p>
          <a:p>
            <a:pPr algn="just">
              <a:lnSpc>
                <a:spcPts val="1800"/>
              </a:lnSpc>
              <a:spcBef>
                <a:spcPct val="50000"/>
              </a:spcBef>
              <a:buClr>
                <a:srgbClr val="AC0000"/>
              </a:buClr>
              <a:buSzPct val="80000"/>
              <a:buNone/>
            </a:pPr>
            <a:endParaRPr kumimoji="0"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12292" name="矩形 19">
            <a:extLst>
              <a:ext uri="{FF2B5EF4-FFF2-40B4-BE49-F238E27FC236}">
                <a16:creationId xmlns:a16="http://schemas.microsoft.com/office/drawing/2014/main" id="{AD711560-0EB3-497F-9192-48CAD454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4177174"/>
            <a:ext cx="4114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Emmie de Wit et al. </a:t>
            </a:r>
            <a:r>
              <a:rPr kumimoji="0" lang="zh-CN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Reviews Microbiology</a:t>
            </a:r>
            <a:r>
              <a:rPr kumimoji="0"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2016; </a:t>
            </a:r>
            <a:r>
              <a:rPr kumimoji="0" lang="zh-CN" alt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523–534</a:t>
            </a:r>
            <a:endParaRPr kumimoji="0" lang="en-US" altLang="zh-CN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Timothy P Sheahan; Nat </a:t>
            </a:r>
            <a:r>
              <a:rPr kumimoji="0" lang="en-US" altLang="zh-C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kumimoji="0"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11 (1), 222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Yeming</a:t>
            </a:r>
            <a:r>
              <a:rPr kumimoji="0" lang="en-US" altLang="zh-CN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et al. Trial, 2020, under peer review</a:t>
            </a:r>
            <a:endParaRPr kumimoji="0" lang="zh-CN" alt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CAP-China </a:t>
            </a:r>
            <a:r>
              <a:rPr kumimoji="1" lang="en-US" altLang="zh-CN" sz="2800" b="1" dirty="0" err="1">
                <a:solidFill>
                  <a:schemeClr val="accent2"/>
                </a:solidFill>
              </a:rPr>
              <a:t>Remdesivir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 trials on going for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9579" y="709076"/>
            <a:ext cx="3227125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  <a:ea typeface="Heiti SC Light"/>
                <a:cs typeface="Times New Roman"/>
              </a:rPr>
              <a:t>Standard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care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+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Remdesivir</a:t>
            </a:r>
            <a:r>
              <a:rPr lang="zh-CN" altLang="zh-CN" dirty="0">
                <a:latin typeface="+mj-lt"/>
                <a:ea typeface="Heiti SC Light"/>
                <a:cs typeface="Times New Roman"/>
              </a:rPr>
              <a:t> </a:t>
            </a:r>
            <a:endParaRPr lang="en-US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579" y="1173890"/>
            <a:ext cx="323131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  <a:ea typeface="Heiti SC Light"/>
                <a:cs typeface="Times New Roman"/>
              </a:rPr>
              <a:t>Standard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care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+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Placebo</a:t>
            </a:r>
            <a:endParaRPr lang="en-US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8" name="左大括号 7"/>
          <p:cNvSpPr/>
          <p:nvPr/>
        </p:nvSpPr>
        <p:spPr>
          <a:xfrm rot="16200000">
            <a:off x="3032342" y="2339967"/>
            <a:ext cx="279328" cy="7316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ea typeface="Heiti SC Light"/>
              <a:cs typeface="Times New Roman"/>
            </a:endParaRPr>
          </a:p>
        </p:txBody>
      </p:sp>
      <p:sp>
        <p:nvSpPr>
          <p:cNvPr id="9" name="左大括号 8"/>
          <p:cNvSpPr/>
          <p:nvPr/>
        </p:nvSpPr>
        <p:spPr>
          <a:xfrm rot="16200000">
            <a:off x="5987052" y="834609"/>
            <a:ext cx="223429" cy="49054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ea typeface="Heiti SC Light"/>
              <a:cs typeface="Times New Roman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010" y="3399057"/>
            <a:ext cx="8622631" cy="747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Heiti SC Light"/>
                <a:cs typeface="Times New Roman"/>
              </a:rPr>
              <a:t>Primary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outcome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：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Clinical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improvement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on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28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ea typeface="Heiti SC Light"/>
                <a:cs typeface="Times New Roman"/>
              </a:rPr>
              <a:t>Secondary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outcome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：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The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time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from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randomization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to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clinical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improvement</a:t>
            </a:r>
            <a:endParaRPr lang="zh-CN" altLang="en-US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12" name="左大括号 11"/>
          <p:cNvSpPr/>
          <p:nvPr/>
        </p:nvSpPr>
        <p:spPr>
          <a:xfrm rot="16200000">
            <a:off x="6889037" y="76618"/>
            <a:ext cx="281027" cy="31999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ea typeface="Heiti SC Light"/>
              <a:cs typeface="Times New Roman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0168" y="1800015"/>
            <a:ext cx="38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  <a:ea typeface="Heiti SC Light"/>
                <a:cs typeface="Times New Roman"/>
              </a:rPr>
              <a:t>Total course of treatment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: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10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days</a:t>
            </a: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111DE3DA-C3C2-47CF-9B6F-4792C2B5C432}"/>
              </a:ext>
            </a:extLst>
          </p:cNvPr>
          <p:cNvSpPr txBox="1"/>
          <p:nvPr/>
        </p:nvSpPr>
        <p:spPr>
          <a:xfrm>
            <a:off x="3887255" y="808736"/>
            <a:ext cx="1452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+mj-lt"/>
                <a:ea typeface="Heiti SC Light"/>
                <a:cs typeface="Times New Roman"/>
              </a:rPr>
              <a:t>2:1</a:t>
            </a:r>
          </a:p>
          <a:p>
            <a:pPr algn="ctr"/>
            <a:r>
              <a:rPr lang="en-US" altLang="zh-CN" sz="1600" dirty="0">
                <a:latin typeface="+mj-lt"/>
                <a:ea typeface="Heiti SC Light"/>
                <a:cs typeface="Times New Roman"/>
              </a:rPr>
              <a:t>randomization</a:t>
            </a:r>
            <a:endParaRPr lang="en-US" sz="1600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023465-D927-4926-AD16-1FD23FB5BE8D}"/>
              </a:ext>
            </a:extLst>
          </p:cNvPr>
          <p:cNvSpPr/>
          <p:nvPr/>
        </p:nvSpPr>
        <p:spPr>
          <a:xfrm rot="5400000">
            <a:off x="395644" y="2481003"/>
            <a:ext cx="677108" cy="60860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altLang="zh-CN" sz="1600" dirty="0">
                <a:latin typeface="+mj-lt"/>
                <a:ea typeface="Heiti SC Light"/>
                <a:cs typeface="Times New Roman"/>
              </a:rPr>
              <a:t>Illness</a:t>
            </a:r>
            <a:r>
              <a:rPr lang="zh-CN" altLang="en-US" sz="1600" dirty="0">
                <a:latin typeface="+mj-lt"/>
                <a:ea typeface="Heiti SC Light"/>
                <a:cs typeface="Times New Roman"/>
              </a:rPr>
              <a:t> </a:t>
            </a:r>
            <a:endParaRPr lang="en-US" altLang="zh-CN" sz="1600" dirty="0">
              <a:latin typeface="+mj-lt"/>
              <a:ea typeface="Heiti SC Light"/>
              <a:cs typeface="Times New Roman"/>
            </a:endParaRPr>
          </a:p>
          <a:p>
            <a:r>
              <a:rPr lang="en-US" altLang="zh-CN" sz="1600" dirty="0">
                <a:latin typeface="+mj-lt"/>
                <a:ea typeface="Heiti SC Light"/>
                <a:cs typeface="Times New Roman"/>
              </a:rPr>
              <a:t>onset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F40253-3FF4-4A4B-B66F-C8C12EDE356E}"/>
              </a:ext>
            </a:extLst>
          </p:cNvPr>
          <p:cNvSpPr txBox="1"/>
          <p:nvPr/>
        </p:nvSpPr>
        <p:spPr>
          <a:xfrm>
            <a:off x="415299" y="2142206"/>
            <a:ext cx="1174600" cy="37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Heiti SC Light"/>
                <a:cs typeface="Times New Roman"/>
              </a:rPr>
              <a:t>≤ </a:t>
            </a:r>
            <a:r>
              <a:rPr lang="en-US" altLang="zh-CN" dirty="0">
                <a:ea typeface="Heiti SC Light"/>
                <a:cs typeface="Times New Roman"/>
              </a:rPr>
              <a:t>12</a:t>
            </a:r>
            <a:r>
              <a:rPr lang="zh-CN" altLang="en-US" dirty="0">
                <a:ea typeface="Heiti SC Light"/>
                <a:cs typeface="Times New Roman"/>
              </a:rPr>
              <a:t> </a:t>
            </a:r>
            <a:r>
              <a:rPr lang="en-US" altLang="zh-CN" dirty="0">
                <a:ea typeface="Heiti SC Light"/>
                <a:cs typeface="Times New Roman"/>
              </a:rPr>
              <a:t>days</a:t>
            </a:r>
            <a:endParaRPr lang="en-US" dirty="0">
              <a:ea typeface="Heiti SC Light"/>
              <a:cs typeface="Times New Roman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1620830" y="2147194"/>
            <a:ext cx="2587197" cy="374257"/>
            <a:chOff x="1515962" y="3072013"/>
            <a:chExt cx="2587197" cy="374257"/>
          </a:xfrm>
        </p:grpSpPr>
        <p:sp>
          <p:nvSpPr>
            <p:cNvPr id="19" name="文本框 18"/>
            <p:cNvSpPr txBox="1"/>
            <p:nvPr/>
          </p:nvSpPr>
          <p:spPr>
            <a:xfrm>
              <a:off x="1515962" y="3076938"/>
              <a:ext cx="1334957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+mj-lt"/>
                  <a:ea typeface="Heiti SC Light"/>
                  <a:cs typeface="Times New Roman"/>
                </a:rPr>
                <a:t>Screen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ABEB63E-DCD8-47D8-A0BE-BEC9B86E7FC0}"/>
                </a:ext>
              </a:extLst>
            </p:cNvPr>
            <p:cNvSpPr txBox="1"/>
            <p:nvPr/>
          </p:nvSpPr>
          <p:spPr>
            <a:xfrm>
              <a:off x="2874834" y="3072013"/>
              <a:ext cx="122832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  <a:ea typeface="Heiti SC Light"/>
                  <a:cs typeface="Times New Roman"/>
                </a:rPr>
                <a:t>enroll</a:t>
              </a:r>
            </a:p>
          </p:txBody>
        </p:sp>
      </p:grpSp>
      <p:cxnSp>
        <p:nvCxnSpPr>
          <p:cNvPr id="21" name="直接箭头连接符 17">
            <a:extLst>
              <a:ext uri="{FF2B5EF4-FFF2-40B4-BE49-F238E27FC236}">
                <a16:creationId xmlns:a16="http://schemas.microsoft.com/office/drawing/2014/main" id="{46737C73-4B3E-4399-8AAE-B46997822747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3593865" y="1393512"/>
            <a:ext cx="1019562" cy="753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66E86244-178B-451A-A65A-3B6681DBF4ED}"/>
              </a:ext>
            </a:extLst>
          </p:cNvPr>
          <p:cNvSpPr/>
          <p:nvPr/>
        </p:nvSpPr>
        <p:spPr>
          <a:xfrm>
            <a:off x="5303824" y="747884"/>
            <a:ext cx="120176" cy="795338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Heiti SC Light"/>
              <a:cs typeface="Times New Roman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305ADF0-400D-4C27-9BB1-0CCA577EDDD4}"/>
              </a:ext>
            </a:extLst>
          </p:cNvPr>
          <p:cNvSpPr/>
          <p:nvPr/>
        </p:nvSpPr>
        <p:spPr>
          <a:xfrm>
            <a:off x="1011197" y="2918011"/>
            <a:ext cx="1406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Heiti SC Light"/>
                <a:cs typeface="Times New Roman"/>
              </a:rPr>
              <a:t>hospitalization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8A13C2F-5215-418C-9777-83A82FB36B7F}"/>
              </a:ext>
            </a:extLst>
          </p:cNvPr>
          <p:cNvSpPr/>
          <p:nvPr/>
        </p:nvSpPr>
        <p:spPr>
          <a:xfrm>
            <a:off x="2908895" y="289636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Times New Roman"/>
                <a:ea typeface="Heiti SC Light"/>
                <a:cs typeface="Times New Roman"/>
              </a:rPr>
              <a:t>24 h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77A0338-806E-484D-B8BF-1BB5BCF0859E}"/>
              </a:ext>
            </a:extLst>
          </p:cNvPr>
          <p:cNvSpPr txBox="1"/>
          <p:nvPr/>
        </p:nvSpPr>
        <p:spPr>
          <a:xfrm>
            <a:off x="4251660" y="2149998"/>
            <a:ext cx="433180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ea typeface="Heiti SC Light"/>
                <a:cs typeface="Times New Roman"/>
              </a:rPr>
              <a:t>F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ollow</a:t>
            </a:r>
            <a:r>
              <a:rPr lang="zh-CN" altLang="en-US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dirty="0">
                <a:latin typeface="+mj-lt"/>
                <a:ea typeface="Heiti SC Light"/>
                <a:cs typeface="Times New Roman"/>
              </a:rPr>
              <a:t>up</a:t>
            </a:r>
            <a:endParaRPr lang="en-US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3392030" y="2900110"/>
            <a:ext cx="5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0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cxnSp>
        <p:nvCxnSpPr>
          <p:cNvPr id="28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8460470" y="253092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11010" y="709076"/>
            <a:ext cx="3524773" cy="127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+mj-lt"/>
                <a:ea typeface="Heiti SC Light"/>
                <a:cs typeface="Times New Roman"/>
              </a:rPr>
              <a:t>Remdesivir</a:t>
            </a:r>
            <a:r>
              <a:rPr kumimoji="1" lang="zh-CN" altLang="en-US" sz="1400" b="1" dirty="0">
                <a:latin typeface="+mj-lt"/>
                <a:ea typeface="Heiti SC Light"/>
                <a:cs typeface="Times New Roman"/>
              </a:rPr>
              <a:t>：</a:t>
            </a:r>
            <a:endParaRPr kumimoji="1" lang="en-US" altLang="zh-CN" sz="1400" b="1" dirty="0">
              <a:latin typeface="+mj-lt"/>
              <a:ea typeface="Heiti SC Ligh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First</a:t>
            </a:r>
            <a:r>
              <a:rPr lang="zh-CN" altLang="en-US" sz="1200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dosage</a:t>
            </a:r>
            <a:r>
              <a:rPr lang="zh-CN" altLang="zh-CN" sz="1200" dirty="0">
                <a:latin typeface="+mj-lt"/>
                <a:ea typeface="Heiti SC Light"/>
                <a:cs typeface="Times New Roman"/>
              </a:rPr>
              <a:t>：</a:t>
            </a:r>
            <a:r>
              <a:rPr lang="en-GB" altLang="zh-CN" sz="1200" dirty="0">
                <a:latin typeface="+mj-lt"/>
                <a:ea typeface="Heiti SC Light"/>
                <a:cs typeface="Times New Roman"/>
              </a:rPr>
              <a:t>200mg 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iv</a:t>
            </a:r>
            <a:r>
              <a:rPr lang="zh-CN" altLang="en-US" sz="1200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dirty="0" err="1">
                <a:latin typeface="+mj-lt"/>
                <a:ea typeface="Heiti SC Light"/>
                <a:cs typeface="Times New Roman"/>
              </a:rPr>
              <a:t>qd</a:t>
            </a:r>
            <a:r>
              <a:rPr lang="zh-CN" altLang="zh-CN" sz="1200" dirty="0">
                <a:latin typeface="+mj-lt"/>
                <a:ea typeface="Heiti SC Light"/>
                <a:cs typeface="Times New Roman"/>
              </a:rPr>
              <a:t>×</a:t>
            </a:r>
            <a:r>
              <a:rPr lang="en-GB" altLang="zh-CN" sz="1200" dirty="0">
                <a:latin typeface="+mj-lt"/>
                <a:ea typeface="Heiti SC Light"/>
                <a:cs typeface="Times New Roman"/>
              </a:rPr>
              <a:t>1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days</a:t>
            </a:r>
            <a:r>
              <a:rPr lang="zh-CN" altLang="en-US" sz="1200" dirty="0">
                <a:latin typeface="+mj-lt"/>
                <a:ea typeface="Heiti SC Light"/>
                <a:cs typeface="Times New Roman"/>
              </a:rPr>
              <a:t>；</a:t>
            </a:r>
            <a:endParaRPr lang="en-US" altLang="zh-CN" sz="1200" dirty="0">
              <a:latin typeface="+mj-lt"/>
              <a:ea typeface="Heiti SC Ligh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Continuous</a:t>
            </a:r>
            <a:r>
              <a:rPr lang="zh-CN" altLang="en-US" sz="1200" dirty="0">
                <a:latin typeface="+mj-lt"/>
                <a:ea typeface="Heiti SC Light"/>
                <a:cs typeface="Times New Roman"/>
              </a:rPr>
              <a:t> </a:t>
            </a:r>
            <a:r>
              <a:rPr lang="en-GB" altLang="zh-CN" sz="1200" dirty="0">
                <a:latin typeface="+mj-lt"/>
                <a:ea typeface="Heiti SC Light"/>
                <a:cs typeface="Times New Roman"/>
              </a:rPr>
              <a:t>100mg </a:t>
            </a:r>
            <a:r>
              <a:rPr lang="en-US" altLang="zh-CN" sz="1200" dirty="0" err="1">
                <a:latin typeface="+mj-lt"/>
                <a:ea typeface="Heiti SC Light"/>
                <a:cs typeface="Times New Roman"/>
              </a:rPr>
              <a:t>qd</a:t>
            </a:r>
            <a:r>
              <a:rPr lang="zh-CN" altLang="zh-CN" sz="1200" dirty="0">
                <a:latin typeface="+mj-lt"/>
                <a:ea typeface="Heiti SC Light"/>
                <a:cs typeface="Times New Roman"/>
              </a:rPr>
              <a:t>×</a:t>
            </a:r>
            <a:r>
              <a:rPr lang="en-GB" altLang="zh-CN" sz="1200" dirty="0">
                <a:latin typeface="+mj-lt"/>
                <a:ea typeface="Heiti SC Light"/>
                <a:cs typeface="Times New Roman"/>
              </a:rPr>
              <a:t>9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days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+mj-lt"/>
                <a:ea typeface="Heiti SC Light"/>
                <a:cs typeface="Times New Roman"/>
              </a:rPr>
              <a:t>Placebo</a:t>
            </a:r>
            <a:r>
              <a:rPr lang="zh-CN" altLang="en-US" sz="1400" b="1" dirty="0">
                <a:latin typeface="+mj-lt"/>
                <a:ea typeface="Heiti SC Light"/>
                <a:cs typeface="Times New Roman"/>
              </a:rPr>
              <a:t>：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50ml</a:t>
            </a:r>
            <a:r>
              <a:rPr lang="zh-CN" altLang="en-US" sz="1200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dirty="0">
                <a:latin typeface="+mj-lt"/>
                <a:ea typeface="Heiti SC Light"/>
                <a:cs typeface="Times New Roman"/>
              </a:rPr>
              <a:t>qd×10days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4019687" y="2888459"/>
            <a:ext cx="593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1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4486091" y="2891617"/>
            <a:ext cx="57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3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cxnSp>
        <p:nvCxnSpPr>
          <p:cNvPr id="35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7435889" y="253092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6666966" y="253310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6130969" y="253310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5612655" y="253629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5178271" y="253629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4739668" y="253629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4319913" y="2527798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3646033" y="253629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36">
            <a:extLst>
              <a:ext uri="{FF2B5EF4-FFF2-40B4-BE49-F238E27FC236}">
                <a16:creationId xmlns:a16="http://schemas.microsoft.com/office/drawing/2014/main" id="{B15631E0-EC19-4DC8-8031-9BACE375CF93}"/>
              </a:ext>
            </a:extLst>
          </p:cNvPr>
          <p:cNvCxnSpPr/>
          <p:nvPr/>
        </p:nvCxnSpPr>
        <p:spPr>
          <a:xfrm>
            <a:off x="1585716" y="2536291"/>
            <a:ext cx="0" cy="36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4924805" y="2889475"/>
            <a:ext cx="57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5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5339599" y="2894740"/>
            <a:ext cx="57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7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5844655" y="2888459"/>
            <a:ext cx="62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10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6466391" y="2894740"/>
            <a:ext cx="62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14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7088127" y="2888610"/>
            <a:ext cx="62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21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36D0A89-A19E-42E6-A0AE-F19863BAA45D}"/>
              </a:ext>
            </a:extLst>
          </p:cNvPr>
          <p:cNvSpPr txBox="1"/>
          <p:nvPr/>
        </p:nvSpPr>
        <p:spPr>
          <a:xfrm>
            <a:off x="8065064" y="2888610"/>
            <a:ext cx="62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Day</a:t>
            </a:r>
            <a:r>
              <a:rPr lang="zh-CN" altLang="en-US" sz="1200" b="1" dirty="0">
                <a:latin typeface="+mj-lt"/>
                <a:ea typeface="Heiti SC Light"/>
                <a:cs typeface="Times New Roman"/>
              </a:rPr>
              <a:t> </a:t>
            </a:r>
            <a:r>
              <a:rPr lang="en-US" altLang="zh-CN" sz="1200" b="1" dirty="0">
                <a:latin typeface="+mj-lt"/>
                <a:ea typeface="Heiti SC Light"/>
                <a:cs typeface="Times New Roman"/>
              </a:rPr>
              <a:t>28</a:t>
            </a:r>
            <a:endParaRPr lang="en-US" sz="1200" b="1" dirty="0">
              <a:latin typeface="+mj-lt"/>
              <a:ea typeface="Heiti SC Light"/>
              <a:cs typeface="Times New Roman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21537" y="4192720"/>
            <a:ext cx="8337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clinical</a:t>
            </a:r>
            <a:r>
              <a:rPr lang="zh-CN" altLang="en-US" sz="2000" dirty="0"/>
              <a:t> </a:t>
            </a:r>
            <a:r>
              <a:rPr lang="en-US" altLang="zh-CN" sz="2000" dirty="0"/>
              <a:t>trail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Remdesivir</a:t>
            </a:r>
            <a:r>
              <a:rPr lang="zh-CN" altLang="en-US" sz="2000" dirty="0"/>
              <a:t> </a:t>
            </a:r>
            <a:r>
              <a:rPr lang="en-US" altLang="zh-CN" sz="2000" dirty="0"/>
              <a:t>treatment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severe</a:t>
            </a:r>
            <a:r>
              <a:rPr lang="zh-CN" altLang="en-US" sz="2000" dirty="0"/>
              <a:t> </a:t>
            </a:r>
            <a:r>
              <a:rPr lang="en-US" altLang="zh-CN" sz="2000" dirty="0"/>
              <a:t>COVID</a:t>
            </a:r>
            <a:r>
              <a:rPr lang="zh-CN" altLang="en-US" sz="2000" dirty="0"/>
              <a:t>-</a:t>
            </a:r>
            <a:r>
              <a:rPr lang="en-US" altLang="zh-CN" sz="2000" dirty="0"/>
              <a:t>19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going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3742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60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Antiviral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for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 COVID-19: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other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potential choices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817" y="1111320"/>
            <a:ext cx="7921406" cy="309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Alpha-interferon: 5 MU, atomization inhalation twice daily</a:t>
            </a:r>
          </a:p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Ribavirin: used together</a:t>
            </a:r>
            <a:r>
              <a:rPr lang="zh-CN" altLang="en-US" dirty="0"/>
              <a:t> </a:t>
            </a:r>
            <a:r>
              <a:rPr lang="en-US" altLang="zh-CN" dirty="0"/>
              <a:t>with interferon or lopinavir/ritonavir, 500 mg twice or three times of intravenous injection daily, no longer than 10 days</a:t>
            </a:r>
          </a:p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Chloroquine phosphate: 500 mg bid for 7 days for adults aged 18-65 with body weight over 50 kg; 500 mg bid for Days 1&amp;2, and 500 mg daily for Days 3-7 for adults with body weight below 50 kg</a:t>
            </a:r>
          </a:p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 err="1"/>
              <a:t>Arbidol</a:t>
            </a:r>
            <a:r>
              <a:rPr lang="en-US" altLang="zh-CN" dirty="0"/>
              <a:t>: 200 mg three time daily for adults, no longer than 10 days</a:t>
            </a:r>
            <a:r>
              <a:rPr lang="zh-CN" altLang="en-US" sz="2000" dirty="0"/>
              <a:t>  </a:t>
            </a:r>
            <a:endParaRPr lang="en-US" altLang="zh-CN" sz="2000" dirty="0"/>
          </a:p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Convalescent plasma treatment</a:t>
            </a:r>
            <a:r>
              <a:rPr lang="zh-CN" altLang="en-US" dirty="0"/>
              <a:t>: </a:t>
            </a:r>
            <a:r>
              <a:rPr lang="en-US" altLang="zh-CN" dirty="0"/>
              <a:t>infusion dose 200-500ml (4-5 ml/kg)×2</a:t>
            </a:r>
          </a:p>
          <a:p>
            <a:pPr marL="342900" indent="-342900" algn="just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dirty="0"/>
              <a:t>Favipiravir</a:t>
            </a:r>
          </a:p>
        </p:txBody>
      </p:sp>
    </p:spTree>
    <p:extLst>
      <p:ext uri="{BB962C8B-B14F-4D97-AF65-F5344CB8AC3E}">
        <p14:creationId xmlns:p14="http://schemas.microsoft.com/office/powerpoint/2010/main" val="227396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952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Use of corticosteroid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is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still controversial</a:t>
            </a:r>
            <a:endParaRPr kumimoji="1"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141" y="1080957"/>
            <a:ext cx="8226902" cy="30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lang="en-US" altLang="zh-CN" dirty="0"/>
              <a:t>rapid progressive</a:t>
            </a:r>
            <a:r>
              <a:rPr lang="zh-CN" altLang="en-US" dirty="0"/>
              <a:t> </a:t>
            </a:r>
            <a:r>
              <a:rPr lang="en-US" altLang="zh-CN" dirty="0"/>
              <a:t>deterioration</a:t>
            </a:r>
            <a:r>
              <a:rPr lang="zh-CN" altLang="en-US" dirty="0"/>
              <a:t> </a:t>
            </a:r>
            <a:r>
              <a:rPr lang="en-US" altLang="zh-CN" dirty="0"/>
              <a:t>oxygenation</a:t>
            </a:r>
            <a:r>
              <a:rPr lang="zh-CN" altLang="en-US" dirty="0"/>
              <a:t>, </a:t>
            </a:r>
            <a:r>
              <a:rPr lang="en-US" altLang="zh-CN" dirty="0"/>
              <a:t>radiology</a:t>
            </a:r>
            <a:r>
              <a:rPr lang="zh-CN" altLang="en-US" dirty="0"/>
              <a:t> </a:t>
            </a:r>
            <a:r>
              <a:rPr lang="en-US" altLang="zh-CN" dirty="0"/>
              <a:t>imaging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 </a:t>
            </a:r>
            <a:r>
              <a:rPr lang="en-US" altLang="zh-CN" dirty="0"/>
              <a:t>excessive</a:t>
            </a:r>
            <a:r>
              <a:rPr lang="zh-CN" altLang="en-US" dirty="0"/>
              <a:t> </a:t>
            </a:r>
            <a:r>
              <a:rPr lang="en-US" altLang="zh-CN" dirty="0"/>
              <a:t>inflammation</a:t>
            </a:r>
          </a:p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/>
              <a:t>Contraindications: allergy; un-controlled diabetes; uncontrolled hypertension; glaucoma; GI bleeding; immunodepression; lymphocyte less than 300/ul; severe bacterial and/or fungal infections</a:t>
            </a:r>
          </a:p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/>
              <a:t>Short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term,</a:t>
            </a:r>
            <a:r>
              <a:rPr kumimoji="1" lang="zh-CN" altLang="en-US" dirty="0"/>
              <a:t> </a:t>
            </a:r>
            <a:r>
              <a:rPr kumimoji="1" lang="en-US" altLang="zh-CN" dirty="0"/>
              <a:t>3-5</a:t>
            </a:r>
            <a:r>
              <a:rPr kumimoji="1" lang="zh-CN" altLang="en-US" dirty="0"/>
              <a:t> </a:t>
            </a:r>
            <a:r>
              <a:rPr kumimoji="1" lang="en-US" altLang="zh-CN" dirty="0"/>
              <a:t>days</a:t>
            </a:r>
          </a:p>
          <a:p>
            <a:pPr marL="285750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dirty="0"/>
              <a:t>Low-moderate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dosage</a:t>
            </a:r>
          </a:p>
          <a:p>
            <a:pPr marL="742950" lvl="1" indent="-28575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1400" dirty="0"/>
              <a:t>no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more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than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m</a:t>
            </a:r>
            <a:r>
              <a:rPr lang="en-US" altLang="zh-CN" sz="1400" dirty="0"/>
              <a:t>ethylprednisolone 1-2 mg/kg/day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8EF190-8F80-4C4E-9163-C6ABA8F4B678}"/>
              </a:ext>
            </a:extLst>
          </p:cNvPr>
          <p:cNvSpPr/>
          <p:nvPr/>
        </p:nvSpPr>
        <p:spPr>
          <a:xfrm>
            <a:off x="1386590" y="4323995"/>
            <a:ext cx="705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Lianghan</a:t>
            </a:r>
            <a:r>
              <a:rPr lang="en-US" altLang="zh-CN" sz="1200" i="1" dirty="0"/>
              <a:t> Shang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Lancet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</a:t>
            </a:r>
            <a:r>
              <a:rPr lang="en-US" altLang="zh-CN" sz="1200" i="1" dirty="0">
                <a:hlinkClick r:id="rId2"/>
              </a:rPr>
              <a:t>https://doi.org/10.1016/PII</a:t>
            </a:r>
            <a:endParaRPr lang="en-US" altLang="zh-CN" sz="1200" i="1" dirty="0"/>
          </a:p>
          <a:p>
            <a:r>
              <a:rPr lang="en-US" altLang="zh-CN" sz="1200" i="1" dirty="0"/>
              <a:t>Zhao JP, et al. </a:t>
            </a:r>
            <a:r>
              <a:rPr lang="en-US" altLang="zh-CN" sz="1200" i="1" dirty="0" err="1"/>
              <a:t>Zhonghua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Jie</a:t>
            </a:r>
            <a:r>
              <a:rPr lang="en-US" altLang="zh-CN" sz="1200" i="1" dirty="0"/>
              <a:t> He </a:t>
            </a:r>
            <a:r>
              <a:rPr lang="en-US" altLang="zh-CN" sz="1200" i="1" dirty="0" err="1"/>
              <a:t>He</a:t>
            </a:r>
            <a:r>
              <a:rPr lang="en-US" altLang="zh-CN" sz="1200" i="1" dirty="0"/>
              <a:t> Hu Xi Za </a:t>
            </a:r>
            <a:r>
              <a:rPr lang="en-US" altLang="zh-CN" sz="1200" i="1" dirty="0" err="1"/>
              <a:t>Zhi</a:t>
            </a:r>
            <a:r>
              <a:rPr lang="en-US" altLang="zh-CN" sz="1200" i="1" dirty="0"/>
              <a:t> 2020; 43: E007 (in Chinese). 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76683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56214" y="1023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Dilemma of ARB/</a:t>
            </a:r>
            <a:r>
              <a:rPr kumimoji="1" lang="en-US" altLang="zh-CN" sz="2800" b="1" dirty="0" err="1">
                <a:solidFill>
                  <a:schemeClr val="accent2"/>
                </a:solidFill>
              </a:rPr>
              <a:t>ACEi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6835" y="582104"/>
            <a:ext cx="7799950" cy="4196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Letter from Prof. Giovanni de Simone, Chair, Council on Hypertension, European Society of Cardiology</a:t>
            </a: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Anti-RAS meds of course reduce angio-II activity, which is good for lung inflammatory response. </a:t>
            </a: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However, too much inhibition of angio-II might increase ACE2 activity, because angio-II increase ACE2 cleavage through AT1R-activated TNF-alfa-ACE, and this might not be good for the COVID-19 action. </a:t>
            </a:r>
          </a:p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Bin Cao’</a:t>
            </a:r>
            <a:r>
              <a:rPr lang="zh-CN" altLang="en-US" sz="1600" dirty="0"/>
              <a:t> </a:t>
            </a:r>
            <a:r>
              <a:rPr lang="en-US" altLang="zh-CN" sz="1600" dirty="0"/>
              <a:t>response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Prof.</a:t>
            </a:r>
            <a:r>
              <a:rPr lang="zh-CN" altLang="en-US" sz="1600" dirty="0"/>
              <a:t> </a:t>
            </a:r>
            <a:r>
              <a:rPr lang="en-US" altLang="zh-CN" sz="1600" dirty="0"/>
              <a:t>Giovanni de Simone</a:t>
            </a: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In our cohort, 48% (26/48) non-survivors had hypertension, whereas the percentage of hypertension was only 23% (32/137) in survivors. The OR for hypertension in ANOVA is 3.05 (1.57-5.92).</a:t>
            </a: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1600" dirty="0"/>
              <a:t>No definite answer to the question of ARB/</a:t>
            </a:r>
            <a:r>
              <a:rPr lang="en-US" altLang="zh-CN" sz="1600" dirty="0" err="1"/>
              <a:t>ACEi</a:t>
            </a:r>
            <a:endParaRPr lang="zh-CN" altLang="en-US" sz="16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AD635D-BF78-45E8-914A-D20F1B3249FD}"/>
              </a:ext>
            </a:extLst>
          </p:cNvPr>
          <p:cNvSpPr/>
          <p:nvPr/>
        </p:nvSpPr>
        <p:spPr>
          <a:xfrm>
            <a:off x="4001127" y="4764108"/>
            <a:ext cx="43446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cs typeface="Times New Roman" charset="0"/>
              </a:rPr>
              <a:t>Zhou F, et al. Lancet  2020; </a:t>
            </a:r>
            <a:r>
              <a:rPr lang="fr-FR" altLang="zh-CN" sz="1200" i="1" dirty="0">
                <a:cs typeface="Times New Roman" charset="0"/>
              </a:rPr>
              <a:t>DOI:10.1016/S0140-6736(20)30566-3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903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981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Discharge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criteria</a:t>
            </a:r>
            <a:r>
              <a:rPr kumimoji="1" lang="zh-CN" altLang="en-US" sz="28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1805" y="1099046"/>
            <a:ext cx="7799950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200" dirty="0"/>
              <a:t>Body temperature is back to normal for more than three days</a:t>
            </a:r>
          </a:p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400" dirty="0"/>
              <a:t>Respiratory symptoms improved obviously</a:t>
            </a:r>
          </a:p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400" dirty="0"/>
              <a:t>Pulmonary imaging shows obvious absorption </a:t>
            </a:r>
          </a:p>
          <a:p>
            <a:pPr marL="342900" indent="-342900">
              <a:lnSpc>
                <a:spcPct val="140000"/>
              </a:lnSpc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400" dirty="0"/>
              <a:t>Two consecutive negative nucleic acid tests for respiratory specimens (sampling interval being at least 24 hours)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7512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Epidemiology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of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COVID-19 globally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315" y="501552"/>
            <a:ext cx="827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kumimoji="1" lang="en-US" altLang="zh-CN" sz="2000" dirty="0"/>
              <a:t>COVID-19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spread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world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rapidly.</a:t>
            </a:r>
            <a:r>
              <a:rPr kumimoji="1" lang="zh-CN" altLang="en-US" sz="2000" dirty="0"/>
              <a:t> </a:t>
            </a:r>
            <a:r>
              <a:rPr kumimoji="1" lang="zh-CN" altLang="zh-CN" sz="2000" b="1" dirty="0">
                <a:solidFill>
                  <a:srgbClr val="C0504D"/>
                </a:solidFill>
              </a:rPr>
              <a:t>——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A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threat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of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the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r>
              <a:rPr kumimoji="1" lang="en-US" altLang="zh-CN" sz="2000" b="1" dirty="0">
                <a:solidFill>
                  <a:srgbClr val="C0504D"/>
                </a:solidFill>
              </a:rPr>
              <a:t>word</a:t>
            </a:r>
            <a:r>
              <a:rPr kumimoji="1" lang="zh-CN" altLang="en-US" sz="2000" b="1" dirty="0">
                <a:solidFill>
                  <a:srgbClr val="C0504D"/>
                </a:solidFill>
              </a:rPr>
              <a:t> </a:t>
            </a:r>
            <a:endParaRPr kumimoji="1" lang="en-US" altLang="zh-CN" sz="2000" b="1" dirty="0">
              <a:solidFill>
                <a:srgbClr val="C0504D"/>
              </a:solidFill>
            </a:endParaRPr>
          </a:p>
        </p:txBody>
      </p:sp>
      <p:pic>
        <p:nvPicPr>
          <p:cNvPr id="8" name="图片 7" descr="屏幕快照 2020-03-18 下午5.12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1" y="911398"/>
            <a:ext cx="7031828" cy="371694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9" name="图片 8" descr="屏幕快照 2020-03-18 下午5.14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19" y="911397"/>
            <a:ext cx="1622709" cy="3716525"/>
          </a:xfrm>
          <a:prstGeom prst="rect">
            <a:avLst/>
          </a:prstGeom>
          <a:ln>
            <a:solidFill>
              <a:srgbClr val="C0504D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51891" y="4743389"/>
            <a:ext cx="8162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https://</a:t>
            </a:r>
            <a:r>
              <a:rPr lang="en-US" altLang="zh-CN" sz="1200" i="1" dirty="0" err="1"/>
              <a:t>www.who.int</a:t>
            </a:r>
            <a:r>
              <a:rPr lang="en-US" altLang="zh-CN" sz="1200" i="1" dirty="0"/>
              <a:t>/docs/default-source/</a:t>
            </a:r>
            <a:r>
              <a:rPr lang="en-US" altLang="zh-CN" sz="1200" i="1" dirty="0" err="1"/>
              <a:t>coronaviruse</a:t>
            </a:r>
            <a:r>
              <a:rPr lang="en-US" altLang="zh-CN" sz="1200" i="1" dirty="0"/>
              <a:t>/situation-reports/20200317-sitrep-57-covid-19.pdf?sfvrsn=a26922f2_4</a:t>
            </a:r>
            <a:endParaRPr lang="zh-CN" altLang="en-US" sz="1200" i="1" dirty="0"/>
          </a:p>
        </p:txBody>
      </p:sp>
      <p:sp>
        <p:nvSpPr>
          <p:cNvPr id="11" name="矩形 10"/>
          <p:cNvSpPr/>
          <p:nvPr/>
        </p:nvSpPr>
        <p:spPr>
          <a:xfrm>
            <a:off x="7199750" y="3348523"/>
            <a:ext cx="1790638" cy="44087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99750" y="2115327"/>
            <a:ext cx="1790638" cy="44087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965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04800" y="3382202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rgbClr val="C00000"/>
                </a:solidFill>
              </a:rPr>
              <a:t>All health-care workers involved in the diagnosis and treatment of patients in Wuhan</a:t>
            </a:r>
          </a:p>
        </p:txBody>
      </p:sp>
      <p:sp>
        <p:nvSpPr>
          <p:cNvPr id="6" name="矩形 5"/>
          <p:cNvSpPr/>
          <p:nvPr/>
        </p:nvSpPr>
        <p:spPr>
          <a:xfrm>
            <a:off x="565150" y="543540"/>
            <a:ext cx="2743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 kern="0" dirty="0">
                <a:solidFill>
                  <a:srgbClr val="000000"/>
                </a:solidFill>
                <a:latin typeface="Times New Roman"/>
                <a:ea typeface="MS PGothic"/>
                <a:cs typeface="Times New Roman"/>
              </a:rPr>
              <a:t>China-Japan Friendship Hospital</a:t>
            </a:r>
          </a:p>
          <a:p>
            <a:pPr eaLnBrk="1" hangingPunct="1">
              <a:defRPr/>
            </a:pPr>
            <a:r>
              <a:rPr lang="en-US" altLang="zh-CN" sz="1400" dirty="0">
                <a:latin typeface="Times New Roman"/>
                <a:cs typeface="Times New Roman"/>
              </a:rPr>
              <a:t>Chen Wang; Yeming Wang; </a:t>
            </a:r>
            <a:r>
              <a:rPr lang="en-US" altLang="zh-CN" sz="1400" dirty="0" err="1">
                <a:latin typeface="Times New Roman"/>
                <a:cs typeface="Times New Roman"/>
              </a:rPr>
              <a:t>Fei</a:t>
            </a:r>
            <a:r>
              <a:rPr lang="en-US" altLang="zh-CN" sz="1400" dirty="0">
                <a:latin typeface="Times New Roman"/>
                <a:cs typeface="Times New Roman"/>
              </a:rPr>
              <a:t> Zhou; </a:t>
            </a:r>
            <a:r>
              <a:rPr lang="en-US" altLang="zh-CN" sz="1400" dirty="0" err="1">
                <a:latin typeface="Times New Roman"/>
                <a:cs typeface="Times New Roman"/>
              </a:rPr>
              <a:t>Guohui</a:t>
            </a:r>
            <a:r>
              <a:rPr lang="en-US" altLang="zh-CN" sz="1400" dirty="0">
                <a:latin typeface="Times New Roman"/>
                <a:cs typeface="Times New Roman"/>
              </a:rPr>
              <a:t> Fan; Hui Li; </a:t>
            </a:r>
            <a:r>
              <a:rPr lang="en-US" altLang="zh-CN" sz="1400" dirty="0" err="1">
                <a:latin typeface="Times New Roman"/>
                <a:cs typeface="Times New Roman"/>
              </a:rPr>
              <a:t>Zhibo</a:t>
            </a:r>
            <a:r>
              <a:rPr lang="en-US" altLang="zh-CN" sz="1400" dirty="0">
                <a:latin typeface="Times New Roman"/>
                <a:cs typeface="Times New Roman"/>
              </a:rPr>
              <a:t> Liu; Yi Zhang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86163" y="543540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 b="1" dirty="0">
                <a:solidFill>
                  <a:srgbClr val="000000"/>
                </a:solidFill>
                <a:cs typeface="Times New Roman" charset="0"/>
              </a:rPr>
              <a:t>University of Virginia</a:t>
            </a:r>
            <a:endParaRPr lang="en-US" altLang="zh-CN" sz="1400" b="1" dirty="0">
              <a:cs typeface="Times New Roman" charset="0"/>
            </a:endParaRPr>
          </a:p>
          <a:p>
            <a:pPr eaLnBrk="1" hangingPunct="1"/>
            <a:r>
              <a:rPr lang="en-US" altLang="zh-CN" sz="1400" dirty="0">
                <a:cs typeface="Times New Roman" charset="0"/>
              </a:rPr>
              <a:t>Frederick G Hayden</a:t>
            </a:r>
          </a:p>
          <a:p>
            <a:pPr eaLnBrk="1" hangingPunct="1"/>
            <a:r>
              <a:rPr lang="en-US" altLang="zh-CN" sz="1400" b="1" dirty="0">
                <a:solidFill>
                  <a:srgbClr val="000000"/>
                </a:solidFill>
                <a:cs typeface="Times New Roman" charset="0"/>
              </a:rPr>
              <a:t>Oxford University </a:t>
            </a:r>
            <a:endParaRPr lang="en-US" altLang="zh-CN" sz="1400" b="1" dirty="0">
              <a:cs typeface="Times New Roman" charset="0"/>
            </a:endParaRPr>
          </a:p>
          <a:p>
            <a:pPr eaLnBrk="1" hangingPunct="1"/>
            <a:r>
              <a:rPr lang="en-US" altLang="zh-CN" sz="1400" dirty="0">
                <a:cs typeface="Times New Roman" charset="0"/>
              </a:rPr>
              <a:t>Peter W </a:t>
            </a:r>
            <a:r>
              <a:rPr lang="en-US" altLang="zh-CN" sz="1400" dirty="0" err="1">
                <a:cs typeface="Times New Roman" charset="0"/>
              </a:rPr>
              <a:t>Horby</a:t>
            </a:r>
            <a:endParaRPr lang="en-US" altLang="zh-CN" sz="1400" dirty="0">
              <a:cs typeface="Times New Roman" charset="0"/>
            </a:endParaRPr>
          </a:p>
        </p:txBody>
      </p:sp>
      <p:pic>
        <p:nvPicPr>
          <p:cNvPr id="8" name="图片 6" descr="屏幕快照 2020-03-13 16.17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946559"/>
            <a:ext cx="23940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096000" y="54354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 b="1" dirty="0" err="1">
                <a:solidFill>
                  <a:srgbClr val="000000"/>
                </a:solidFill>
                <a:cs typeface="Times New Roman" charset="0"/>
              </a:rPr>
              <a:t>HuaZhong</a:t>
            </a:r>
            <a:r>
              <a:rPr lang="en-US" altLang="zh-CN" sz="1400" b="1" dirty="0">
                <a:solidFill>
                  <a:srgbClr val="000000"/>
                </a:solidFill>
                <a:cs typeface="Times New Roman" charset="0"/>
              </a:rPr>
              <a:t> University </a:t>
            </a:r>
          </a:p>
          <a:p>
            <a:pPr eaLnBrk="1" hangingPunct="1"/>
            <a:r>
              <a:rPr lang="en-US" altLang="zh-CN" sz="1400" dirty="0">
                <a:cs typeface="Times New Roman" charset="0"/>
              </a:rPr>
              <a:t>Liang Liu </a:t>
            </a:r>
            <a:endParaRPr lang="zh-CN" altLang="en-US" sz="1400" dirty="0">
              <a:ea typeface="MS PGothic" charset="0"/>
              <a:cs typeface="MS PGothic" charset="0"/>
            </a:endParaRPr>
          </a:p>
        </p:txBody>
      </p:sp>
      <p:pic>
        <p:nvPicPr>
          <p:cNvPr id="10" name="图片 10" descr="屏幕快照 2020-03-13 16.24.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69" y="3946558"/>
            <a:ext cx="3244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92125" y="1826870"/>
          <a:ext cx="8232775" cy="1524000"/>
        </p:xfrm>
        <a:graphic>
          <a:graphicData uri="http://schemas.openxmlformats.org/drawingml/2006/table">
            <a:tbl>
              <a:tblPr/>
              <a:tblGrid>
                <a:gridCol w="411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Jinyintan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Hospital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Tongji Hospital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Lung Hospital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The Central Hospital of Wuhan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Zhongnan Hospital of Wuhan University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Renmin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Hospital of Wuhan University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Union </a:t>
                      </a:r>
                      <a:r>
                        <a:rPr kumimoji="0" lang="en-GB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Hospital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First hospital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Third hospital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Wuhan Fourth hospital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469900" y="1488316"/>
            <a:ext cx="1294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/>
              <a:t>Cooperators:</a:t>
            </a:r>
            <a:endParaRPr lang="zh-CN" altLang="en-US" sz="16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AC0000"/>
                </a:solidFill>
                <a:cs typeface="Times New Roman" charset="0"/>
              </a:rPr>
              <a:t>Acknowledgements</a:t>
            </a:r>
          </a:p>
        </p:txBody>
      </p:sp>
      <p:pic>
        <p:nvPicPr>
          <p:cNvPr id="14" name="图片 13" descr="屏幕快照 2020-03-18 下午5.02.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3" y="3946558"/>
            <a:ext cx="20645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Pathogenic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changes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of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severe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COVID-19 in lung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7305" y="4628763"/>
            <a:ext cx="4712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i="1" dirty="0" err="1"/>
              <a:t>Xiaohong</a:t>
            </a:r>
            <a:r>
              <a:rPr kumimoji="1" lang="zh-CN" altLang="zh-CN" sz="1200" i="1" dirty="0"/>
              <a:t> </a:t>
            </a:r>
            <a:r>
              <a:rPr kumimoji="1" lang="en-US" altLang="zh-CN" sz="1200" i="1" dirty="0"/>
              <a:t>Yao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et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al. Chinese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Journal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of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Pathology</a:t>
            </a:r>
            <a:r>
              <a:rPr lang="zh-CN" altLang="zh-CN" sz="1200" i="1" dirty="0"/>
              <a:t>.</a:t>
            </a:r>
            <a:r>
              <a:rPr lang="hr-HR" altLang="zh-CN" sz="1200" i="1" dirty="0"/>
              <a:t>2020,49 (2020-03-15). </a:t>
            </a:r>
            <a:endParaRPr kumimoji="1" lang="zh-CN" altLang="en-US" sz="1200" i="1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C15759-9B6D-40CB-9E7F-20CFCABF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67" y="612573"/>
            <a:ext cx="8392934" cy="1108925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200" dirty="0"/>
              <a:t>The pathological features in lungs greatly resemble those seen in SARS and MERS infection</a:t>
            </a:r>
          </a:p>
          <a:p>
            <a:pPr algn="just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200" dirty="0"/>
              <a:t>bilateral diffuse alveolar damage with cellular </a:t>
            </a:r>
            <a:r>
              <a:rPr lang="en-US" altLang="zh-CN" sz="2200" dirty="0" err="1"/>
              <a:t>fibromyxoid</a:t>
            </a:r>
            <a:r>
              <a:rPr lang="en-US" altLang="zh-CN" sz="2200" dirty="0"/>
              <a:t> exudates</a:t>
            </a:r>
            <a:endParaRPr lang="zh-CN" altLang="en-US" sz="2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89328D-CFBC-4252-A056-30EE182E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0" y="1784396"/>
            <a:ext cx="2848527" cy="21414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C9AEB7-C496-4151-B3B8-408E4C01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37" y="1784396"/>
            <a:ext cx="2848527" cy="2141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93933A-46BA-48D1-AA31-B47B55F15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5" t="47111" r="50000" b="30667"/>
          <a:stretch/>
        </p:blipFill>
        <p:spPr>
          <a:xfrm>
            <a:off x="6035824" y="1784397"/>
            <a:ext cx="2848527" cy="21414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8EC5A1B-0D23-4651-AF5C-A5D410280652}"/>
              </a:ext>
            </a:extLst>
          </p:cNvPr>
          <p:cNvSpPr txBox="1"/>
          <p:nvPr/>
        </p:nvSpPr>
        <p:spPr>
          <a:xfrm>
            <a:off x="838201" y="5800840"/>
            <a:ext cx="328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hyaline membrane formation</a:t>
            </a:r>
            <a:r>
              <a:rPr lang="zh-CN" altLang="en-US" dirty="0"/>
              <a:t>（</a:t>
            </a:r>
            <a:r>
              <a:rPr lang="en-US" altLang="zh-CN" dirty="0"/>
              <a:t>blue arrow)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27640" y="3925858"/>
            <a:ext cx="284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Hyaline membrane formation</a:t>
            </a:r>
            <a:r>
              <a:rPr lang="zh-CN" altLang="en-US" dirty="0"/>
              <a:t>（</a:t>
            </a:r>
            <a:r>
              <a:rPr lang="en-US" altLang="zh-CN" dirty="0"/>
              <a:t>blue arrow)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ED2604-BB53-4789-850A-29877A62360E}"/>
              </a:ext>
            </a:extLst>
          </p:cNvPr>
          <p:cNvSpPr txBox="1"/>
          <p:nvPr/>
        </p:nvSpPr>
        <p:spPr>
          <a:xfrm>
            <a:off x="4150359" y="5800840"/>
            <a:ext cx="389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Interstitial mononuclear </a:t>
            </a:r>
          </a:p>
          <a:p>
            <a:r>
              <a:rPr lang="en-US" altLang="zh-CN" dirty="0"/>
              <a:t>inflammatory infiltrates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ED2604-BB53-4789-850A-29877A62360E}"/>
              </a:ext>
            </a:extLst>
          </p:cNvPr>
          <p:cNvSpPr txBox="1"/>
          <p:nvPr/>
        </p:nvSpPr>
        <p:spPr>
          <a:xfrm>
            <a:off x="4302759" y="5953240"/>
            <a:ext cx="389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Interstitial mononuclear </a:t>
            </a:r>
          </a:p>
          <a:p>
            <a:r>
              <a:rPr lang="en-US" altLang="zh-CN" dirty="0"/>
              <a:t>inflammatory infiltrates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139137" y="3934116"/>
            <a:ext cx="284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Interstitial mononuclear </a:t>
            </a:r>
          </a:p>
          <a:p>
            <a:pPr algn="ctr"/>
            <a:r>
              <a:rPr lang="en-US" altLang="zh-CN" dirty="0"/>
              <a:t>inflammatory infiltrates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035824" y="3934116"/>
            <a:ext cx="284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Thrombus in pulmonary arterioles (black arrow)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54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Severe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Acute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Respiratory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Syndrome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Coronavirus-2</a:t>
            </a:r>
            <a:r>
              <a:rPr lang="zh-CN" altLang="en-US" sz="2800" b="1" dirty="0">
                <a:solidFill>
                  <a:srgbClr val="C0504D"/>
                </a:solidFill>
              </a:rPr>
              <a:t>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D5D0E9-E1C5-4E03-9D3A-001EA2FD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04" y="1303938"/>
            <a:ext cx="3701013" cy="281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B75968-D736-4028-B1ED-FD3747B9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12" y="1303939"/>
            <a:ext cx="3744203" cy="28108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5769" y="695316"/>
            <a:ext cx="71072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200" dirty="0"/>
              <a:t>Viral particle in Alveolar type II cells (Electron microscopy)</a:t>
            </a:r>
          </a:p>
        </p:txBody>
      </p:sp>
      <p:sp>
        <p:nvSpPr>
          <p:cNvPr id="9" name="矩形 8"/>
          <p:cNvSpPr/>
          <p:nvPr/>
        </p:nvSpPr>
        <p:spPr>
          <a:xfrm>
            <a:off x="3431952" y="4628763"/>
            <a:ext cx="5033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Zhe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Xu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 Lancet </a:t>
            </a:r>
            <a:r>
              <a:rPr lang="en-US" altLang="zh-CN" sz="1200" i="1" dirty="0" err="1"/>
              <a:t>Respir</a:t>
            </a:r>
            <a:r>
              <a:rPr lang="en-US" altLang="zh-CN" sz="1200" i="1" dirty="0"/>
              <a:t> Med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DOI: </a:t>
            </a:r>
            <a:r>
              <a:rPr lang="en-US" altLang="zh-CN" sz="1200" i="1" dirty="0">
                <a:hlinkClick r:id="rId4"/>
              </a:rPr>
              <a:t>10.1016/S2213-2600(20)30076-X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7657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Pathogenic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changes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of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severe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COVID-19 in other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organs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839" y="587417"/>
            <a:ext cx="8329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Degeneration and necrosis of parenchymal cells, formation of hyaline thrombus in small vessels, and pathological changes of chronic diseases were observed in other organs and tissues </a:t>
            </a:r>
          </a:p>
          <a:p>
            <a:pPr marL="285750" indent="-285750">
              <a:buClr>
                <a:schemeClr val="accent2"/>
              </a:buClr>
              <a:buSzPct val="80000"/>
              <a:buFont typeface="Wingdings" charset="2"/>
              <a:buChar char="n"/>
            </a:pPr>
            <a:r>
              <a:rPr lang="en-US" altLang="zh-CN" sz="2000" dirty="0"/>
              <a:t>Decreased numbers of lymphocyte, cell degeneration and necrosis were observed in spleen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803529-8C38-4C43-BDAD-4DF20BD5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1" y="2218633"/>
            <a:ext cx="2588474" cy="21281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E33515-3230-4DF4-9991-FCD9C475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39" y="2218633"/>
            <a:ext cx="2588474" cy="21281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79431D-4DFA-4EF1-B2E7-12D2D527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493" y="2218633"/>
            <a:ext cx="2829812" cy="21281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31952" y="4628763"/>
            <a:ext cx="5033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Zhe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Xu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 Lancet </a:t>
            </a:r>
            <a:r>
              <a:rPr lang="en-US" altLang="zh-CN" sz="1200" i="1" dirty="0" err="1"/>
              <a:t>Respir</a:t>
            </a:r>
            <a:r>
              <a:rPr lang="en-US" altLang="zh-CN" sz="1200" i="1" dirty="0"/>
              <a:t> Med</a:t>
            </a:r>
            <a:r>
              <a:rPr lang="zh-CN" altLang="en-US" sz="1200" i="1" dirty="0"/>
              <a:t>.</a:t>
            </a:r>
            <a:r>
              <a:rPr lang="en-US" altLang="zh-CN" sz="1200" i="1" dirty="0"/>
              <a:t>2020. DOI: </a:t>
            </a:r>
            <a:r>
              <a:rPr lang="en-US" altLang="zh-CN" sz="1200" i="1" dirty="0">
                <a:hlinkClick r:id="rId5"/>
              </a:rPr>
              <a:t>10.1016/S2213-2600(20)30076-X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6305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Diagnostic criteria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——</a:t>
            </a:r>
            <a:r>
              <a:rPr lang="en-US" altLang="zh-CN" sz="2800" b="1" dirty="0">
                <a:solidFill>
                  <a:srgbClr val="C0504D"/>
                </a:solidFill>
              </a:rPr>
              <a:t>Suspected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cases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41934"/>
              </p:ext>
            </p:extLst>
          </p:nvPr>
        </p:nvGraphicFramePr>
        <p:xfrm>
          <a:off x="264160" y="589240"/>
          <a:ext cx="8575040" cy="4191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0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Suspected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cases</a:t>
                      </a:r>
                      <a:endParaRPr lang="zh-CN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Epidemiological history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(≤14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Clinical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symptoms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altLang="zh-CN" sz="1600" dirty="0"/>
                        <a:t>travel /residence in Wuhan and its surrounding areas</a:t>
                      </a:r>
                      <a:r>
                        <a:rPr lang="zh-CN" altLang="en-US" sz="1600" dirty="0"/>
                        <a:t>,</a:t>
                      </a:r>
                      <a:r>
                        <a:rPr lang="en-US" altLang="zh-CN" sz="1600" dirty="0"/>
                        <a:t>or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other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communities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where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COVID-19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has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been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found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Wingdings" charset="2"/>
                        <a:buChar char="Ø"/>
                      </a:pPr>
                      <a:r>
                        <a:rPr lang="en-US" altLang="zh-CN" sz="1600" dirty="0"/>
                        <a:t>fever and/or respiratory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altLang="zh-CN" sz="1600" dirty="0"/>
                        <a:t>contact with COVID-19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patients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altLang="zh-CN" sz="1600" dirty="0"/>
                        <a:t>imaging characteristics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COVID-19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altLang="zh-CN" sz="1600" dirty="0"/>
                        <a:t>Contact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with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patients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with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fever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respiratory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symptoms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and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from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Wuhan and its surrounding areas,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from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communities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where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COVID-19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has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been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found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Wingdings" charset="2"/>
                        <a:buChar char="Ø"/>
                      </a:pPr>
                      <a:r>
                        <a:rPr lang="en-US" altLang="zh-CN" sz="1600" dirty="0"/>
                        <a:t>Normal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or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decreased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WBC</a:t>
                      </a:r>
                      <a:r>
                        <a:rPr lang="zh-CN" altLang="en-US" sz="1600" dirty="0"/>
                        <a:t> </a:t>
                      </a:r>
                      <a:r>
                        <a:rPr lang="zh-CN" altLang="zh-CN" sz="1600" dirty="0"/>
                        <a:t>;</a:t>
                      </a:r>
                      <a:r>
                        <a:rPr lang="en-US" altLang="zh-CN" sz="1600" dirty="0"/>
                        <a:t>Normal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or</a:t>
                      </a:r>
                      <a:r>
                        <a:rPr lang="zh-CN" altLang="en-US" sz="1600" dirty="0"/>
                        <a:t>  </a:t>
                      </a:r>
                      <a:r>
                        <a:rPr lang="en-US" altLang="zh-CN" sz="1600" dirty="0"/>
                        <a:t>decreased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Lymphocytes</a:t>
                      </a:r>
                      <a:r>
                        <a:rPr lang="zh-CN" altLang="en-US" sz="1600" dirty="0"/>
                        <a:t> </a:t>
                      </a:r>
                      <a:endParaRPr lang="en-US" altLang="zh-CN" sz="1600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altLang="zh-CN" sz="1600" dirty="0"/>
                        <a:t>Clustered cases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  <a:tabLst/>
                        <a:defRPr/>
                      </a:pP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Any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one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criteria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of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Epidemiological history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+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Any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two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Clinical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symptoms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  <a:tabLst/>
                        <a:defRPr/>
                      </a:pP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All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three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clinical</a:t>
                      </a:r>
                      <a:r>
                        <a:rPr lang="zh-CN" altLang="en-US" sz="21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100" b="1" dirty="0">
                          <a:solidFill>
                            <a:srgbClr val="C0504D"/>
                          </a:solidFill>
                        </a:rPr>
                        <a:t>symptoms</a:t>
                      </a:r>
                      <a:endParaRPr lang="zh-CN" altLang="en-US" sz="21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4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0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2"/>
                </a:solidFill>
              </a:rPr>
              <a:t>Diagnostic criteria </a:t>
            </a:r>
            <a:r>
              <a:rPr kumimoji="1" lang="en-US" altLang="en-US" sz="2800" b="1" dirty="0">
                <a:solidFill>
                  <a:schemeClr val="accent2"/>
                </a:solidFill>
              </a:rPr>
              <a:t>of COVID-19</a:t>
            </a:r>
            <a:r>
              <a:rPr kumimoji="1" lang="en-US" altLang="zh-CN" sz="2800" b="1" dirty="0">
                <a:solidFill>
                  <a:schemeClr val="accent2"/>
                </a:solidFill>
              </a:rPr>
              <a:t>——</a:t>
            </a:r>
            <a:r>
              <a:rPr lang="en-US" altLang="zh-CN" sz="2800" b="1" dirty="0">
                <a:solidFill>
                  <a:srgbClr val="C0504D"/>
                </a:solidFill>
              </a:rPr>
              <a:t>Confirmed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cases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70247"/>
              </p:ext>
            </p:extLst>
          </p:nvPr>
        </p:nvGraphicFramePr>
        <p:xfrm>
          <a:off x="294640" y="682923"/>
          <a:ext cx="8544560" cy="38971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12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Confirmed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cases</a:t>
                      </a:r>
                      <a:endParaRPr lang="zh-CN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7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Etiological or serological evidences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72">
                <a:tc rowSpan="2"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Nucleic acid testing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r>
                        <a:rPr lang="en-US" altLang="zh-CN" sz="1600" dirty="0"/>
                        <a:t>SARS-CoV-2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RNA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was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positive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detected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real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time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RT-PCR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72">
                <a:tc vMerge="1"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r>
                        <a:rPr lang="en-US" altLang="zh-CN" sz="1600" dirty="0"/>
                        <a:t>Viral gene sequence is highly homologous to known new coronaviruses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72">
                <a:tc rowSpan="3">
                  <a:txBody>
                    <a:bodyPr/>
                    <a:lstStyle/>
                    <a:p>
                      <a:r>
                        <a:rPr lang="en-US" altLang="zh-CN" dirty="0"/>
                        <a:t>Serum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antibody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testing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r>
                        <a:rPr lang="en-US" altLang="zh-CN" sz="1600" dirty="0"/>
                        <a:t>SARS-CoV-2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specific </a:t>
                      </a:r>
                      <a:r>
                        <a:rPr lang="en-US" altLang="zh-CN" sz="1600" dirty="0" err="1"/>
                        <a:t>IgM</a:t>
                      </a:r>
                      <a:r>
                        <a:rPr lang="en-US" altLang="zh-CN" sz="1600" dirty="0"/>
                        <a:t> and </a:t>
                      </a:r>
                      <a:r>
                        <a:rPr lang="en-US" altLang="zh-CN" sz="1600" dirty="0" err="1"/>
                        <a:t>IgG</a:t>
                      </a:r>
                      <a:r>
                        <a:rPr lang="en-US" altLang="zh-CN" sz="1600" dirty="0"/>
                        <a:t> are positive in serum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7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r>
                        <a:rPr lang="en-US" altLang="zh-CN" sz="1600" dirty="0"/>
                        <a:t>SARS-CoV-2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specific </a:t>
                      </a:r>
                      <a:r>
                        <a:rPr lang="en-US" altLang="zh-CN" sz="1600" dirty="0" err="1"/>
                        <a:t>IgG</a:t>
                      </a:r>
                      <a:r>
                        <a:rPr lang="en-US" altLang="zh-CN" sz="1600" dirty="0"/>
                        <a:t> is detectable from negative to positive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3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r>
                        <a:rPr lang="en-US" altLang="zh-CN" sz="1600" dirty="0"/>
                        <a:t>SARS-CoV-2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specific </a:t>
                      </a:r>
                      <a:r>
                        <a:rPr lang="en-US" altLang="zh-CN" sz="1600" dirty="0" err="1"/>
                        <a:t>IgG</a:t>
                      </a:r>
                      <a:r>
                        <a:rPr lang="en-US" altLang="zh-CN" sz="1600" dirty="0"/>
                        <a:t> antibody titer shows a 4-fold or higher change between the two sets of serum samples from acute and recovery phase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2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dirty="0">
                          <a:solidFill>
                            <a:srgbClr val="C0504D"/>
                          </a:solidFill>
                        </a:rPr>
                        <a:t>Suspect cases +</a:t>
                      </a:r>
                      <a:r>
                        <a:rPr lang="zh-CN" altLang="en-US" sz="22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200" b="1" dirty="0">
                          <a:solidFill>
                            <a:srgbClr val="C0504D"/>
                          </a:solidFill>
                        </a:rPr>
                        <a:t>one</a:t>
                      </a:r>
                      <a:r>
                        <a:rPr lang="zh-CN" altLang="en-US" sz="22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200" b="1" dirty="0">
                          <a:solidFill>
                            <a:srgbClr val="C0504D"/>
                          </a:solidFill>
                        </a:rPr>
                        <a:t>of</a:t>
                      </a:r>
                      <a:r>
                        <a:rPr lang="zh-CN" altLang="en-US" sz="2200" b="1" dirty="0">
                          <a:solidFill>
                            <a:srgbClr val="C0504D"/>
                          </a:solidFill>
                        </a:rPr>
                        <a:t> </a:t>
                      </a:r>
                      <a:r>
                        <a:rPr lang="en-US" altLang="zh-CN" sz="2200" b="1" dirty="0">
                          <a:solidFill>
                            <a:srgbClr val="C0504D"/>
                          </a:solidFill>
                        </a:rPr>
                        <a:t>etiological or serological evidences</a:t>
                      </a:r>
                      <a:endParaRPr lang="zh-CN" altLang="en-US" sz="2200" b="1" dirty="0">
                        <a:solidFill>
                          <a:srgbClr val="C0504D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80000"/>
                        <a:buFont typeface="Wingdings" charset="2"/>
                        <a:buChar char="n"/>
                      </a:pPr>
                      <a:endParaRPr lang="en-US" altLang="zh-C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59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06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504D"/>
                </a:solidFill>
              </a:rPr>
              <a:t>IgG/IgM Dynamic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changes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of</a:t>
            </a:r>
            <a:r>
              <a:rPr lang="zh-CN" altLang="en-US" sz="2800" b="1" dirty="0">
                <a:solidFill>
                  <a:srgbClr val="C0504D"/>
                </a:solidFill>
              </a:rPr>
              <a:t> </a:t>
            </a:r>
            <a:r>
              <a:rPr lang="en-US" altLang="zh-CN" sz="2800" b="1" dirty="0">
                <a:solidFill>
                  <a:srgbClr val="C0504D"/>
                </a:solidFill>
              </a:rPr>
              <a:t>Adults with COVID-19</a:t>
            </a:r>
            <a:endParaRPr lang="zh-CN" altLang="en-US" sz="2800" b="1" dirty="0">
              <a:solidFill>
                <a:srgbClr val="C0504D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5DD752-4C0B-4725-AFBB-DA173CD5A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07" y="1167669"/>
            <a:ext cx="4567908" cy="31941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273F1C-57AA-46EE-96CE-322683473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" y="1167670"/>
            <a:ext cx="4567907" cy="31941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C3B9FB8-BBD4-46F0-9D3B-14696489F120}"/>
              </a:ext>
            </a:extLst>
          </p:cNvPr>
          <p:cNvSpPr/>
          <p:nvPr/>
        </p:nvSpPr>
        <p:spPr>
          <a:xfrm>
            <a:off x="5873996" y="4490264"/>
            <a:ext cx="2621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Zhong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Liu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et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al. unpublished data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4262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2432</Words>
  <Application>Microsoft Office PowerPoint</Application>
  <PresentationFormat>全屏显示(16:9)</PresentationFormat>
  <Paragraphs>339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无脊椎动物研究所（respiratory）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周</dc:creator>
  <cp:lastModifiedBy>cao bin</cp:lastModifiedBy>
  <cp:revision>227</cp:revision>
  <dcterms:created xsi:type="dcterms:W3CDTF">2020-03-17T04:28:17Z</dcterms:created>
  <dcterms:modified xsi:type="dcterms:W3CDTF">2020-03-18T11:42:45Z</dcterms:modified>
</cp:coreProperties>
</file>