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2"/>
  </p:notesMasterIdLst>
  <p:handoutMasterIdLst>
    <p:handoutMasterId r:id="rId83"/>
  </p:handoutMasterIdLst>
  <p:sldIdLst>
    <p:sldId id="256" r:id="rId2"/>
    <p:sldId id="371" r:id="rId3"/>
    <p:sldId id="290" r:id="rId4"/>
    <p:sldId id="415" r:id="rId5"/>
    <p:sldId id="445" r:id="rId6"/>
    <p:sldId id="409" r:id="rId7"/>
    <p:sldId id="410" r:id="rId8"/>
    <p:sldId id="411" r:id="rId9"/>
    <p:sldId id="412" r:id="rId10"/>
    <p:sldId id="413" r:id="rId11"/>
    <p:sldId id="414" r:id="rId12"/>
    <p:sldId id="291" r:id="rId13"/>
    <p:sldId id="404" r:id="rId14"/>
    <p:sldId id="405" r:id="rId15"/>
    <p:sldId id="406" r:id="rId16"/>
    <p:sldId id="407" r:id="rId17"/>
    <p:sldId id="292" r:id="rId18"/>
    <p:sldId id="408" r:id="rId19"/>
    <p:sldId id="266" r:id="rId20"/>
    <p:sldId id="267" r:id="rId21"/>
    <p:sldId id="278" r:id="rId22"/>
    <p:sldId id="447" r:id="rId23"/>
    <p:sldId id="448" r:id="rId24"/>
    <p:sldId id="417" r:id="rId25"/>
    <p:sldId id="416" r:id="rId26"/>
    <p:sldId id="446" r:id="rId27"/>
    <p:sldId id="449" r:id="rId28"/>
    <p:sldId id="450" r:id="rId29"/>
    <p:sldId id="451" r:id="rId30"/>
    <p:sldId id="420" r:id="rId31"/>
    <p:sldId id="435" r:id="rId32"/>
    <p:sldId id="276" r:id="rId33"/>
    <p:sldId id="433" r:id="rId34"/>
    <p:sldId id="421" r:id="rId35"/>
    <p:sldId id="308" r:id="rId36"/>
    <p:sldId id="456" r:id="rId37"/>
    <p:sldId id="457" r:id="rId38"/>
    <p:sldId id="458" r:id="rId39"/>
    <p:sldId id="460" r:id="rId40"/>
    <p:sldId id="459" r:id="rId41"/>
    <p:sldId id="310" r:id="rId42"/>
    <p:sldId id="424" r:id="rId43"/>
    <p:sldId id="311" r:id="rId44"/>
    <p:sldId id="312" r:id="rId45"/>
    <p:sldId id="313" r:id="rId46"/>
    <p:sldId id="314" r:id="rId47"/>
    <p:sldId id="315" r:id="rId48"/>
    <p:sldId id="316" r:id="rId49"/>
    <p:sldId id="317" r:id="rId50"/>
    <p:sldId id="318" r:id="rId51"/>
    <p:sldId id="319" r:id="rId52"/>
    <p:sldId id="423" r:id="rId53"/>
    <p:sldId id="455" r:id="rId54"/>
    <p:sldId id="320" r:id="rId55"/>
    <p:sldId id="426" r:id="rId56"/>
    <p:sldId id="452" r:id="rId57"/>
    <p:sldId id="427" r:id="rId58"/>
    <p:sldId id="428" r:id="rId59"/>
    <p:sldId id="429" r:id="rId60"/>
    <p:sldId id="751" r:id="rId61"/>
    <p:sldId id="321" r:id="rId62"/>
    <p:sldId id="322" r:id="rId63"/>
    <p:sldId id="373" r:id="rId64"/>
    <p:sldId id="374" r:id="rId65"/>
    <p:sldId id="375" r:id="rId66"/>
    <p:sldId id="376" r:id="rId67"/>
    <p:sldId id="378" r:id="rId68"/>
    <p:sldId id="379" r:id="rId69"/>
    <p:sldId id="380" r:id="rId70"/>
    <p:sldId id="381" r:id="rId71"/>
    <p:sldId id="382" r:id="rId72"/>
    <p:sldId id="383" r:id="rId73"/>
    <p:sldId id="326" r:id="rId74"/>
    <p:sldId id="431" r:id="rId75"/>
    <p:sldId id="393" r:id="rId76"/>
    <p:sldId id="396" r:id="rId77"/>
    <p:sldId id="442" r:id="rId78"/>
    <p:sldId id="386" r:id="rId79"/>
    <p:sldId id="752" r:id="rId80"/>
    <p:sldId id="443" r:id="rId81"/>
  </p:sldIdLst>
  <p:sldSz cx="9144000" cy="6858000" type="screen4x3"/>
  <p:notesSz cx="6858000" cy="9144000"/>
  <p:defaultTextStyle>
    <a:defPPr>
      <a:defRPr lang="zh-CN"/>
    </a:defPPr>
    <a:lvl1pPr algn="l" rtl="0" fontAlgn="base">
      <a:spcBef>
        <a:spcPct val="0"/>
      </a:spcBef>
      <a:spcAft>
        <a:spcPct val="0"/>
      </a:spcAft>
      <a:defRPr kumimoji="1" sz="24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charset="-122"/>
        <a:cs typeface="+mn-cs"/>
      </a:defRPr>
    </a:lvl5pPr>
    <a:lvl6pPr marL="2286000" algn="l" defTabSz="914400" rtl="0" eaLnBrk="1" latinLnBrk="0" hangingPunct="1">
      <a:defRPr kumimoji="1" sz="2400" kern="1200">
        <a:solidFill>
          <a:schemeClr val="tx1"/>
        </a:solidFill>
        <a:latin typeface="Times New Roman" pitchFamily="18" charset="0"/>
        <a:ea typeface="宋体" charset="-122"/>
        <a:cs typeface="+mn-cs"/>
      </a:defRPr>
    </a:lvl6pPr>
    <a:lvl7pPr marL="2743200" algn="l" defTabSz="914400" rtl="0" eaLnBrk="1" latinLnBrk="0" hangingPunct="1">
      <a:defRPr kumimoji="1" sz="2400" kern="1200">
        <a:solidFill>
          <a:schemeClr val="tx1"/>
        </a:solidFill>
        <a:latin typeface="Times New Roman" pitchFamily="18" charset="0"/>
        <a:ea typeface="宋体" charset="-122"/>
        <a:cs typeface="+mn-cs"/>
      </a:defRPr>
    </a:lvl7pPr>
    <a:lvl8pPr marL="3200400" algn="l" defTabSz="914400" rtl="0" eaLnBrk="1" latinLnBrk="0" hangingPunct="1">
      <a:defRPr kumimoji="1" sz="2400" kern="1200">
        <a:solidFill>
          <a:schemeClr val="tx1"/>
        </a:solidFill>
        <a:latin typeface="Times New Roman" pitchFamily="18" charset="0"/>
        <a:ea typeface="宋体" charset="-122"/>
        <a:cs typeface="+mn-cs"/>
      </a:defRPr>
    </a:lvl8pPr>
    <a:lvl9pPr marL="3657600" algn="l" defTabSz="914400" rtl="0" eaLnBrk="1" latinLnBrk="0" hangingPunct="1">
      <a:defRPr kumimoji="1" sz="2400" kern="1200">
        <a:solidFill>
          <a:schemeClr val="tx1"/>
        </a:solidFill>
        <a:latin typeface="Times New Roman" pitchFamily="18"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0066FF"/>
    <a:srgbClr val="FFFFCC"/>
    <a:srgbClr val="FFFFFF"/>
    <a:srgbClr val="C0C0C0"/>
    <a:srgbClr val="EAEAEA"/>
    <a:srgbClr val="FF0000"/>
    <a:srgbClr val="FFFF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autoAdjust="0"/>
    <p:restoredTop sz="90909" autoAdjust="0"/>
  </p:normalViewPr>
  <p:slideViewPr>
    <p:cSldViewPr>
      <p:cViewPr varScale="1">
        <p:scale>
          <a:sx n="102" d="100"/>
          <a:sy n="102" d="100"/>
        </p:scale>
        <p:origin x="1407" y="60"/>
      </p:cViewPr>
      <p:guideLst>
        <p:guide orient="horz" pos="2160"/>
        <p:guide pos="2880"/>
      </p:guideLst>
    </p:cSldViewPr>
  </p:slideViewPr>
  <p:outlineViewPr>
    <p:cViewPr>
      <p:scale>
        <a:sx n="33" d="100"/>
        <a:sy n="33" d="100"/>
      </p:scale>
      <p:origin x="0" y="10910"/>
    </p:cViewPr>
  </p:outlineViewPr>
  <p:notesTextViewPr>
    <p:cViewPr>
      <p:scale>
        <a:sx n="100" d="100"/>
        <a:sy n="100" d="100"/>
      </p:scale>
      <p:origin x="0" y="0"/>
    </p:cViewPr>
  </p:notesTextViewPr>
  <p:sorterViewPr>
    <p:cViewPr>
      <p:scale>
        <a:sx n="66" d="100"/>
        <a:sy n="66" d="100"/>
      </p:scale>
      <p:origin x="0" y="6336"/>
    </p:cViewPr>
  </p:sorterViewPr>
  <p:notesViewPr>
    <p:cSldViewPr>
      <p:cViewPr varScale="1">
        <p:scale>
          <a:sx n="63" d="100"/>
          <a:sy n="63" d="100"/>
        </p:scale>
        <p:origin x="-312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AD57FB-9806-44F2-BAE6-0284D96B4098}" type="datetimeFigureOut">
              <a:rPr lang="zh-CN" altLang="en-US" smtClean="0"/>
              <a:pPr/>
              <a:t>2023/9/9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FA4B68-6DB6-42D9-99ED-4C345ECAA7A9}" type="slidenum">
              <a:rPr lang="zh-CN" altLang="en-US" smtClean="0"/>
              <a:pPr/>
              <a:t>‹#›</a:t>
            </a:fld>
            <a:endParaRPr lang="zh-CN" altLang="en-US"/>
          </a:p>
        </p:txBody>
      </p:sp>
    </p:spTree>
    <p:extLst>
      <p:ext uri="{BB962C8B-B14F-4D97-AF65-F5344CB8AC3E}">
        <p14:creationId xmlns:p14="http://schemas.microsoft.com/office/powerpoint/2010/main" val="1249023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327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1F9CFA4-4561-4E14-B8A2-6668B82C6C5C}" type="slidenum">
              <a:rPr lang="en-US" altLang="zh-CN"/>
              <a:pPr/>
              <a:t>‹#›</a:t>
            </a:fld>
            <a:endParaRPr lang="en-US" altLang="zh-CN"/>
          </a:p>
        </p:txBody>
      </p:sp>
    </p:spTree>
    <p:extLst>
      <p:ext uri="{BB962C8B-B14F-4D97-AF65-F5344CB8AC3E}">
        <p14:creationId xmlns:p14="http://schemas.microsoft.com/office/powerpoint/2010/main" val="20030201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宋体" charset="-122"/>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宋体" charset="-122"/>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宋体" charset="-122"/>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宋体" charset="-122"/>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2</a:t>
            </a:fld>
            <a:endParaRPr lang="en-US" altLang="zh-CN">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a:ln/>
        </p:spPr>
      </p:sp>
      <p:sp>
        <p:nvSpPr>
          <p:cNvPr id="93187"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3188"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86E83E32-9094-403A-B2AC-B1D6D497E85F}" type="slidenum">
              <a:rPr lang="zh-CN" altLang="en-US" smtClean="0">
                <a:latin typeface="Times New Roman" pitchFamily="18" charset="0"/>
              </a:rPr>
              <a:pPr eaLnBrk="1" hangingPunct="1"/>
              <a:t>12</a:t>
            </a:fld>
            <a:endParaRPr lang="en-US" altLang="zh-CN">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C3E9A4B2-F531-4E33-B495-C33BB811E0BB}" type="slidenum">
              <a:rPr lang="en-US" altLang="zh-CN" smtClean="0">
                <a:latin typeface="Times New Roman" pitchFamily="18" charset="0"/>
              </a:rPr>
              <a:pPr eaLnBrk="1" hangingPunct="1"/>
              <a:t>17</a:t>
            </a:fld>
            <a:endParaRPr lang="en-US" altLang="zh-CN">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zh-CN" altLang="zh-CN">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F427D528-6622-4BAD-A431-95839ED61059}" type="slidenum">
              <a:rPr lang="en-US" altLang="zh-CN" smtClean="0">
                <a:latin typeface="Times New Roman" pitchFamily="18" charset="0"/>
              </a:rPr>
              <a:pPr eaLnBrk="1" hangingPunct="1"/>
              <a:t>35</a:t>
            </a:fld>
            <a:endParaRPr lang="en-US" altLang="zh-CN">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endParaRPr lang="zh-CN" altLang="zh-CN">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41</a:t>
            </a:fld>
            <a:endParaRPr lang="en-US" altLang="zh-CN">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p:cNvSpPr>
            <a:spLocks noGrp="1" noRot="1" noChangeAspect="1" noTextEdit="1"/>
          </p:cNvSpPr>
          <p:nvPr>
            <p:ph type="sldImg"/>
          </p:nvPr>
        </p:nvSpPr>
        <p:spPr>
          <a:ln/>
        </p:spPr>
      </p:sp>
      <p:sp>
        <p:nvSpPr>
          <p:cNvPr id="119811"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119812"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0C8E810A-C89F-4373-BB72-6AA3E7658C9C}" type="slidenum">
              <a:rPr lang="zh-CN" altLang="en-US" smtClean="0">
                <a:latin typeface="Times New Roman" pitchFamily="18" charset="0"/>
              </a:rPr>
              <a:pPr eaLnBrk="1" hangingPunct="1"/>
              <a:t>43</a:t>
            </a:fld>
            <a:endParaRPr lang="en-US" altLang="zh-CN">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p:spPr>
      </p:sp>
      <p:sp>
        <p:nvSpPr>
          <p:cNvPr id="120835"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120836"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A624A973-9BF1-4AE0-95B8-9F5F75FB26D0}" type="slidenum">
              <a:rPr lang="zh-CN" altLang="en-US" smtClean="0">
                <a:latin typeface="Times New Roman" pitchFamily="18" charset="0"/>
              </a:rPr>
              <a:pPr eaLnBrk="1" hangingPunct="1"/>
              <a:t>44</a:t>
            </a:fld>
            <a:endParaRPr lang="en-US" altLang="zh-CN">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TextEdit="1"/>
          </p:cNvSpPr>
          <p:nvPr>
            <p:ph type="sldImg"/>
          </p:nvPr>
        </p:nvSpPr>
        <p:spPr>
          <a:ln/>
        </p:spPr>
      </p:sp>
      <p:sp>
        <p:nvSpPr>
          <p:cNvPr id="121859"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121860"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FCD8F16A-73C7-4605-BFE8-98117633A879}" type="slidenum">
              <a:rPr lang="zh-CN" altLang="en-US" smtClean="0">
                <a:latin typeface="Times New Roman" pitchFamily="18" charset="0"/>
              </a:rPr>
              <a:pPr eaLnBrk="1" hangingPunct="1"/>
              <a:t>45</a:t>
            </a:fld>
            <a:endParaRPr lang="en-US" altLang="zh-CN">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TextEdit="1"/>
          </p:cNvSpPr>
          <p:nvPr>
            <p:ph type="sldImg"/>
          </p:nvPr>
        </p:nvSpPr>
        <p:spPr>
          <a:ln/>
        </p:spPr>
      </p:sp>
      <p:sp>
        <p:nvSpPr>
          <p:cNvPr id="12288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12288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ABA6C64C-1706-4623-B8A1-406A1E6999E6}" type="slidenum">
              <a:rPr lang="zh-CN" altLang="en-US" smtClean="0">
                <a:latin typeface="Times New Roman" pitchFamily="18" charset="0"/>
              </a:rPr>
              <a:pPr eaLnBrk="1" hangingPunct="1"/>
              <a:t>46</a:t>
            </a:fld>
            <a:endParaRPr lang="en-US" altLang="zh-CN">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a:ln/>
        </p:spPr>
      </p:sp>
      <p:sp>
        <p:nvSpPr>
          <p:cNvPr id="123907"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123908"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BA130B33-49E4-42EE-BC48-1B8A2AB1198D}" type="slidenum">
              <a:rPr lang="zh-CN" altLang="en-US" smtClean="0">
                <a:latin typeface="Times New Roman" pitchFamily="18" charset="0"/>
              </a:rPr>
              <a:pPr eaLnBrk="1" hangingPunct="1"/>
              <a:t>47</a:t>
            </a:fld>
            <a:endParaRPr lang="en-US" altLang="zh-CN">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幻灯片图像占位符 1"/>
          <p:cNvSpPr>
            <a:spLocks noGrp="1" noRot="1" noChangeAspect="1" noTextEdit="1"/>
          </p:cNvSpPr>
          <p:nvPr>
            <p:ph type="sldImg"/>
          </p:nvPr>
        </p:nvSpPr>
        <p:spPr>
          <a:ln/>
        </p:spPr>
      </p:sp>
      <p:sp>
        <p:nvSpPr>
          <p:cNvPr id="124931"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124932"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070FEA43-37E5-4EAF-B7DB-4962AC7586CB}" type="slidenum">
              <a:rPr lang="zh-CN" altLang="en-US" smtClean="0">
                <a:latin typeface="Times New Roman" pitchFamily="18" charset="0"/>
              </a:rPr>
              <a:pPr eaLnBrk="1" hangingPunct="1"/>
              <a:t>48</a:t>
            </a:fld>
            <a:endParaRPr lang="en-US" altLang="zh-CN">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3</a:t>
            </a:fld>
            <a:endParaRPr lang="en-US" altLang="zh-CN">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幻灯片图像占位符 1"/>
          <p:cNvSpPr>
            <a:spLocks noGrp="1" noRot="1" noChangeAspect="1" noTextEdit="1"/>
          </p:cNvSpPr>
          <p:nvPr>
            <p:ph type="sldImg"/>
          </p:nvPr>
        </p:nvSpPr>
        <p:spPr>
          <a:ln/>
        </p:spPr>
      </p:sp>
      <p:sp>
        <p:nvSpPr>
          <p:cNvPr id="125955"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125956"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21EA52A1-4834-45DE-804A-8BA3669F644E}" type="slidenum">
              <a:rPr lang="zh-CN" altLang="en-US" smtClean="0">
                <a:latin typeface="Times New Roman" pitchFamily="18" charset="0"/>
              </a:rPr>
              <a:pPr eaLnBrk="1" hangingPunct="1"/>
              <a:t>49</a:t>
            </a:fld>
            <a:endParaRPr lang="en-US" altLang="zh-CN">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a:ln/>
        </p:spPr>
      </p:sp>
      <p:sp>
        <p:nvSpPr>
          <p:cNvPr id="126979" name="备注占位符 2"/>
          <p:cNvSpPr>
            <a:spLocks noGrp="1"/>
          </p:cNvSpPr>
          <p:nvPr>
            <p:ph type="body" idx="1"/>
          </p:nvPr>
        </p:nvSpPr>
        <p:spPr>
          <a:noFill/>
        </p:spPr>
        <p:txBody>
          <a:bodyPr/>
          <a:lstStyle/>
          <a:p>
            <a:pPr eaLnBrk="1" hangingPunct="1"/>
            <a:endParaRPr lang="zh-CN" altLang="en-US" dirty="0">
              <a:ea typeface="宋体" charset="-122"/>
            </a:endParaRPr>
          </a:p>
        </p:txBody>
      </p:sp>
      <p:sp>
        <p:nvSpPr>
          <p:cNvPr id="126980"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4C0BAF36-AAF6-44FB-B8D7-7CDE4F5A0355}" type="slidenum">
              <a:rPr lang="zh-CN" altLang="en-US" smtClean="0">
                <a:latin typeface="Times New Roman" pitchFamily="18" charset="0"/>
              </a:rPr>
              <a:pPr eaLnBrk="1" hangingPunct="1"/>
              <a:t>50</a:t>
            </a:fld>
            <a:endParaRPr lang="en-US" altLang="zh-CN">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幻灯片图像占位符 1"/>
          <p:cNvSpPr>
            <a:spLocks noGrp="1" noRot="1" noChangeAspect="1" noTextEdit="1"/>
          </p:cNvSpPr>
          <p:nvPr>
            <p:ph type="sldImg"/>
          </p:nvPr>
        </p:nvSpPr>
        <p:spPr>
          <a:ln/>
        </p:spPr>
      </p:sp>
      <p:sp>
        <p:nvSpPr>
          <p:cNvPr id="12800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12800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C66C8AAE-CB1B-4DBC-8448-A872B791880F}" type="slidenum">
              <a:rPr lang="zh-CN" altLang="en-US" smtClean="0">
                <a:latin typeface="Times New Roman" pitchFamily="18" charset="0"/>
              </a:rPr>
              <a:pPr eaLnBrk="1" hangingPunct="1"/>
              <a:t>51</a:t>
            </a:fld>
            <a:endParaRPr lang="en-US" altLang="zh-CN">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680AA412-8CAB-4768-91F5-141339909D71}" type="slidenum">
              <a:rPr lang="en-US" altLang="zh-CN" smtClean="0">
                <a:latin typeface="Times New Roman" pitchFamily="18" charset="0"/>
              </a:rPr>
              <a:pPr eaLnBrk="1" hangingPunct="1"/>
              <a:t>54</a:t>
            </a:fld>
            <a:endParaRPr lang="en-US" altLang="zh-CN">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endParaRPr lang="zh-CN" altLang="zh-CN">
              <a:ea typeface="宋体"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61</a:t>
            </a:fld>
            <a:endParaRPr lang="en-US" altLang="zh-CN">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77</a:t>
            </a:fld>
            <a:endParaRPr lang="en-US" altLang="zh-CN">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4</a:t>
            </a:fld>
            <a:endParaRPr lang="en-US" altLang="zh-CN">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a:ln/>
        </p:spPr>
      </p:sp>
      <p:sp>
        <p:nvSpPr>
          <p:cNvPr id="9728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728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B7E5886D-C548-4902-9CFF-0693739F30C1}" type="slidenum">
              <a:rPr lang="zh-CN" altLang="en-US" smtClean="0">
                <a:latin typeface="Times New Roman" pitchFamily="18" charset="0"/>
              </a:rPr>
              <a:pPr eaLnBrk="1" hangingPunct="1"/>
              <a:t>6</a:t>
            </a:fld>
            <a:endParaRPr lang="en-US" altLang="zh-CN">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a:ln/>
        </p:spPr>
      </p:sp>
      <p:sp>
        <p:nvSpPr>
          <p:cNvPr id="98307"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8308"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A58A9677-2BDB-437E-8D37-732A4B36BC3F}" type="slidenum">
              <a:rPr lang="zh-CN" altLang="en-US" smtClean="0">
                <a:latin typeface="Times New Roman" pitchFamily="18" charset="0"/>
              </a:rPr>
              <a:pPr eaLnBrk="1" hangingPunct="1"/>
              <a:t>7</a:t>
            </a:fld>
            <a:endParaRPr lang="en-US" altLang="zh-CN">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a:ln/>
        </p:spPr>
      </p:sp>
      <p:sp>
        <p:nvSpPr>
          <p:cNvPr id="99331"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9332"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71050E4F-6FE5-4828-9526-774706246625}" type="slidenum">
              <a:rPr lang="zh-CN" altLang="en-US" smtClean="0">
                <a:latin typeface="Times New Roman" pitchFamily="18" charset="0"/>
              </a:rPr>
              <a:pPr eaLnBrk="1" hangingPunct="1"/>
              <a:t>8</a:t>
            </a:fld>
            <a:endParaRPr lang="en-US" altLang="zh-CN">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a:ln/>
        </p:spPr>
      </p:sp>
      <p:sp>
        <p:nvSpPr>
          <p:cNvPr id="100355"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100356"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8AE22C00-F530-4804-BE1E-206A4E396D6B}" type="slidenum">
              <a:rPr lang="zh-CN" altLang="en-US" smtClean="0">
                <a:latin typeface="Times New Roman" pitchFamily="18" charset="0"/>
              </a:rPr>
              <a:pPr eaLnBrk="1" hangingPunct="1"/>
              <a:t>9</a:t>
            </a:fld>
            <a:endParaRPr lang="en-US" altLang="zh-CN">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a:ln/>
        </p:spPr>
      </p:sp>
      <p:sp>
        <p:nvSpPr>
          <p:cNvPr id="101379"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101380"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9BD75665-DACC-4716-B761-9709D177810E}" type="slidenum">
              <a:rPr lang="zh-CN" altLang="en-US" smtClean="0">
                <a:latin typeface="Times New Roman" pitchFamily="18" charset="0"/>
              </a:rPr>
              <a:pPr eaLnBrk="1" hangingPunct="1"/>
              <a:t>10</a:t>
            </a:fld>
            <a:endParaRPr lang="en-US" altLang="zh-CN">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a:ln/>
        </p:spPr>
      </p:sp>
      <p:sp>
        <p:nvSpPr>
          <p:cNvPr id="10240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10240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9F617767-874D-453C-A406-42DDBF2B7B8E}" type="slidenum">
              <a:rPr lang="zh-CN" altLang="en-US" smtClean="0">
                <a:latin typeface="Times New Roman" pitchFamily="18" charset="0"/>
              </a:rPr>
              <a:pPr eaLnBrk="1" hangingPunct="1"/>
              <a:t>11</a:t>
            </a:fld>
            <a:endParaRPr lang="en-US" altLang="zh-CN">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48E97C4-DA5B-4F66-A9EC-B77746CFDFFF}" type="slidenum">
              <a:rPr lang="en-US" altLang="zh-CN"/>
              <a:pPr/>
              <a:t>‹#›</a:t>
            </a:fld>
            <a:endParaRPr lang="en-US" altLang="zh-CN"/>
          </a:p>
        </p:txBody>
      </p:sp>
    </p:spTree>
    <p:extLst>
      <p:ext uri="{BB962C8B-B14F-4D97-AF65-F5344CB8AC3E}">
        <p14:creationId xmlns:p14="http://schemas.microsoft.com/office/powerpoint/2010/main" val="404287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9F065C9-73C9-4114-B6B8-EBC9D08F5EF8}" type="slidenum">
              <a:rPr lang="en-US" altLang="zh-CN"/>
              <a:pPr/>
              <a:t>‹#›</a:t>
            </a:fld>
            <a:endParaRPr lang="en-US" altLang="zh-CN"/>
          </a:p>
        </p:txBody>
      </p:sp>
    </p:spTree>
    <p:extLst>
      <p:ext uri="{BB962C8B-B14F-4D97-AF65-F5344CB8AC3E}">
        <p14:creationId xmlns:p14="http://schemas.microsoft.com/office/powerpoint/2010/main" val="367980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6CF2420-A677-4ACA-8276-94059E54F767}" type="slidenum">
              <a:rPr lang="en-US" altLang="zh-CN"/>
              <a:pPr/>
              <a:t>‹#›</a:t>
            </a:fld>
            <a:endParaRPr lang="en-US" altLang="zh-CN"/>
          </a:p>
        </p:txBody>
      </p:sp>
    </p:spTree>
    <p:extLst>
      <p:ext uri="{BB962C8B-B14F-4D97-AF65-F5344CB8AC3E}">
        <p14:creationId xmlns:p14="http://schemas.microsoft.com/office/powerpoint/2010/main" val="407398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53752"/>
            <a:ext cx="7772400" cy="1143000"/>
          </a:xfrm>
        </p:spPr>
        <p:txBody>
          <a:bodyPr/>
          <a:lstStyle>
            <a:lvl1pPr>
              <a:defRPr sz="4000" b="1">
                <a:solidFill>
                  <a:srgbClr val="0070C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685800" y="1474440"/>
            <a:ext cx="7772400" cy="4114800"/>
          </a:xfrm>
        </p:spPr>
        <p:txBody>
          <a:bodyPr/>
          <a:lstStyle>
            <a:lvl1pPr>
              <a:lnSpc>
                <a:spcPct val="120000"/>
              </a:lnSpc>
              <a:defRPr b="1">
                <a:solidFill>
                  <a:schemeClr val="tx1"/>
                </a:solidFill>
              </a:defRPr>
            </a:lvl1pPr>
            <a:lvl2pPr>
              <a:lnSpc>
                <a:spcPct val="120000"/>
              </a:lnSpc>
              <a:defRPr b="1">
                <a:solidFill>
                  <a:schemeClr val="tx1"/>
                </a:solidFill>
              </a:defRPr>
            </a:lvl2pPr>
            <a:lvl3pPr>
              <a:lnSpc>
                <a:spcPct val="120000"/>
              </a:lnSpc>
              <a:defRPr b="1">
                <a:solidFill>
                  <a:schemeClr val="tx1"/>
                </a:solidFill>
              </a:defRPr>
            </a:lvl3pPr>
            <a:lvl4pPr>
              <a:lnSpc>
                <a:spcPct val="120000"/>
              </a:lnSpc>
              <a:defRPr b="1">
                <a:solidFill>
                  <a:schemeClr val="tx1"/>
                </a:solidFill>
              </a:defRPr>
            </a:lvl4pPr>
            <a:lvl5pPr>
              <a:lnSpc>
                <a:spcPct val="120000"/>
              </a:lnSpc>
              <a:defRPr b="1">
                <a:solidFill>
                  <a:schemeClr val="tx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83C6B18-9A40-4D21-B2D8-3480AE83851F}" type="slidenum">
              <a:rPr lang="en-US" altLang="zh-CN"/>
              <a:pPr/>
              <a:t>‹#›</a:t>
            </a:fld>
            <a:endParaRPr lang="en-US" altLang="zh-CN"/>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272" y="6516877"/>
            <a:ext cx="9144000" cy="341123"/>
          </a:xfrm>
          <a:prstGeom prst="rect">
            <a:avLst/>
          </a:prstGeom>
          <a:gradFill>
            <a:gsLst>
              <a:gs pos="0">
                <a:srgbClr val="000082"/>
              </a:gs>
              <a:gs pos="30000">
                <a:srgbClr val="66008F"/>
              </a:gs>
              <a:gs pos="64999">
                <a:srgbClr val="BA0066"/>
              </a:gs>
              <a:gs pos="89999">
                <a:srgbClr val="FF0000"/>
              </a:gs>
              <a:gs pos="100000">
                <a:srgbClr val="FF8200"/>
              </a:gs>
            </a:gsLst>
            <a:lin ang="0" scaled="0"/>
          </a:gradFill>
          <a:ln>
            <a:noFill/>
          </a:ln>
          <a:effectLst/>
        </p:spPr>
      </p:pic>
      <p:cxnSp>
        <p:nvCxnSpPr>
          <p:cNvPr id="8" name="直接连接符 7"/>
          <p:cNvCxnSpPr/>
          <p:nvPr userDrawn="1"/>
        </p:nvCxnSpPr>
        <p:spPr bwMode="auto">
          <a:xfrm>
            <a:off x="-35272" y="1124744"/>
            <a:ext cx="9144000" cy="0"/>
          </a:xfrm>
          <a:prstGeom prst="line">
            <a:avLst/>
          </a:prstGeom>
          <a:noFill/>
          <a:ln w="76200" cap="flat" cmpd="sng" algn="ctr">
            <a:gradFill>
              <a:gsLst>
                <a:gs pos="0">
                  <a:srgbClr val="FFC000"/>
                </a:gs>
                <a:gs pos="92000">
                  <a:srgbClr val="FFFF00"/>
                </a:gs>
                <a:gs pos="100000">
                  <a:schemeClr val="accent1">
                    <a:tint val="23500"/>
                    <a:satMod val="160000"/>
                  </a:schemeClr>
                </a:gs>
              </a:gsLst>
              <a:lin ang="5400000" scaled="0"/>
            </a:gra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Tree>
    <p:extLst>
      <p:ext uri="{BB962C8B-B14F-4D97-AF65-F5344CB8AC3E}">
        <p14:creationId xmlns:p14="http://schemas.microsoft.com/office/powerpoint/2010/main" val="13359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3D285B1-5D38-468D-B8B9-F5EA4E8EF5FD}" type="slidenum">
              <a:rPr lang="en-US" altLang="zh-CN"/>
              <a:pPr/>
              <a:t>‹#›</a:t>
            </a:fld>
            <a:endParaRPr lang="en-US" altLang="zh-CN"/>
          </a:p>
        </p:txBody>
      </p:sp>
    </p:spTree>
    <p:extLst>
      <p:ext uri="{BB962C8B-B14F-4D97-AF65-F5344CB8AC3E}">
        <p14:creationId xmlns:p14="http://schemas.microsoft.com/office/powerpoint/2010/main" val="59539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0E76221-2099-45A1-AAE7-834DA3540A83}" type="slidenum">
              <a:rPr lang="en-US" altLang="zh-CN"/>
              <a:pPr/>
              <a:t>‹#›</a:t>
            </a:fld>
            <a:endParaRPr lang="en-US" altLang="zh-CN"/>
          </a:p>
        </p:txBody>
      </p:sp>
    </p:spTree>
    <p:extLst>
      <p:ext uri="{BB962C8B-B14F-4D97-AF65-F5344CB8AC3E}">
        <p14:creationId xmlns:p14="http://schemas.microsoft.com/office/powerpoint/2010/main" val="241895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B6EE0BA-D6DD-4FBE-979F-DDE74E735BAE}" type="slidenum">
              <a:rPr lang="en-US" altLang="zh-CN"/>
              <a:pPr/>
              <a:t>‹#›</a:t>
            </a:fld>
            <a:endParaRPr lang="en-US" altLang="zh-CN"/>
          </a:p>
        </p:txBody>
      </p:sp>
    </p:spTree>
    <p:extLst>
      <p:ext uri="{BB962C8B-B14F-4D97-AF65-F5344CB8AC3E}">
        <p14:creationId xmlns:p14="http://schemas.microsoft.com/office/powerpoint/2010/main" val="28909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06466867-1D30-4101-8A63-96578BD41776}" type="slidenum">
              <a:rPr lang="en-US" altLang="zh-CN"/>
              <a:pPr/>
              <a:t>‹#›</a:t>
            </a:fld>
            <a:endParaRPr lang="en-US" altLang="zh-CN"/>
          </a:p>
        </p:txBody>
      </p:sp>
    </p:spTree>
    <p:extLst>
      <p:ext uri="{BB962C8B-B14F-4D97-AF65-F5344CB8AC3E}">
        <p14:creationId xmlns:p14="http://schemas.microsoft.com/office/powerpoint/2010/main" val="208550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6FA02D7-E7C5-4AE4-B6FA-974FF82B68FF}" type="slidenum">
              <a:rPr lang="en-US" altLang="zh-CN"/>
              <a:pPr/>
              <a:t>‹#›</a:t>
            </a:fld>
            <a:endParaRPr lang="en-US" altLang="zh-CN"/>
          </a:p>
        </p:txBody>
      </p:sp>
    </p:spTree>
    <p:extLst>
      <p:ext uri="{BB962C8B-B14F-4D97-AF65-F5344CB8AC3E}">
        <p14:creationId xmlns:p14="http://schemas.microsoft.com/office/powerpoint/2010/main" val="247065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6E44C36-15DE-4733-B61C-9D99689B2C2D}" type="slidenum">
              <a:rPr lang="en-US" altLang="zh-CN"/>
              <a:pPr/>
              <a:t>‹#›</a:t>
            </a:fld>
            <a:endParaRPr lang="en-US" altLang="zh-CN"/>
          </a:p>
        </p:txBody>
      </p:sp>
    </p:spTree>
    <p:extLst>
      <p:ext uri="{BB962C8B-B14F-4D97-AF65-F5344CB8AC3E}">
        <p14:creationId xmlns:p14="http://schemas.microsoft.com/office/powerpoint/2010/main" val="322453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35FE1C3-2402-4BA5-A2BF-12C95DEC125F}" type="slidenum">
              <a:rPr lang="en-US" altLang="zh-CN"/>
              <a:pPr/>
              <a:t>‹#›</a:t>
            </a:fld>
            <a:endParaRPr lang="en-US" altLang="zh-CN"/>
          </a:p>
        </p:txBody>
      </p:sp>
    </p:spTree>
    <p:extLst>
      <p:ext uri="{BB962C8B-B14F-4D97-AF65-F5344CB8AC3E}">
        <p14:creationId xmlns:p14="http://schemas.microsoft.com/office/powerpoint/2010/main" val="341638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单击以编辑</a:t>
            </a:r>
            <a:r>
              <a:rPr lang="zh-CN" altLang="en-US"/>
              <a:t>母版标题样式</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单击以编辑母版文本样式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789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ltLang="zh-CN"/>
          </a:p>
        </p:txBody>
      </p:sp>
      <p:sp>
        <p:nvSpPr>
          <p:cNvPr id="3789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ltLang="zh-CN"/>
          </a:p>
        </p:txBody>
      </p:sp>
      <p:sp>
        <p:nvSpPr>
          <p:cNvPr id="37894"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CB08057D-A7E1-4673-A165-CD071AA0A7BA}"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charset="-122"/>
        </a:defRPr>
      </a:lvl2pPr>
      <a:lvl3pPr algn="ctr" rtl="0" fontAlgn="base">
        <a:spcBef>
          <a:spcPct val="0"/>
        </a:spcBef>
        <a:spcAft>
          <a:spcPct val="0"/>
        </a:spcAft>
        <a:defRPr kumimoji="1" sz="4400">
          <a:solidFill>
            <a:schemeClr val="tx2"/>
          </a:solidFill>
          <a:latin typeface="Times New Roman" pitchFamily="18" charset="0"/>
          <a:ea typeface="宋体" charset="-122"/>
        </a:defRPr>
      </a:lvl3pPr>
      <a:lvl4pPr algn="ctr" rtl="0" fontAlgn="base">
        <a:spcBef>
          <a:spcPct val="0"/>
        </a:spcBef>
        <a:spcAft>
          <a:spcPct val="0"/>
        </a:spcAft>
        <a:defRPr kumimoji="1" sz="4400">
          <a:solidFill>
            <a:schemeClr val="tx2"/>
          </a:solidFill>
          <a:latin typeface="Times New Roman" pitchFamily="18" charset="0"/>
          <a:ea typeface="宋体" charset="-122"/>
        </a:defRPr>
      </a:lvl4pPr>
      <a:lvl5pPr algn="ctr" rtl="0" fontAlgn="base">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50000"/>
            <a:lum/>
          </a:blip>
          <a:srcRect/>
          <a:stretch>
            <a:fillRect l="-2000" r="-2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00232" y="1501872"/>
            <a:ext cx="4953000" cy="1600200"/>
          </a:xfrm>
        </p:spPr>
        <p:txBody>
          <a:bodyPr/>
          <a:lstStyle/>
          <a:p>
            <a:r>
              <a:rPr lang="zh-CN" altLang="en-US" sz="4800" b="1" dirty="0">
                <a:solidFill>
                  <a:schemeClr val="tx1"/>
                </a:solidFill>
                <a:ea typeface="楷体_GB2312" pitchFamily="49" charset="-122"/>
              </a:rPr>
              <a:t>软 件 工 程</a:t>
            </a:r>
            <a:br>
              <a:rPr lang="zh-CN" altLang="en-US" sz="4800" b="1" dirty="0">
                <a:solidFill>
                  <a:schemeClr val="tx1"/>
                </a:solidFill>
                <a:ea typeface="楷体_GB2312" pitchFamily="49" charset="-122"/>
              </a:rPr>
            </a:br>
            <a:r>
              <a:rPr lang="en-US" altLang="zh-CN" sz="3600" b="1" dirty="0">
                <a:solidFill>
                  <a:schemeClr val="tx1"/>
                </a:solidFill>
                <a:ea typeface="楷体_GB2312" pitchFamily="49" charset="-122"/>
              </a:rPr>
              <a:t>Software Engineering</a:t>
            </a:r>
            <a:endParaRPr lang="en-US" altLang="zh-CN" b="1" dirty="0">
              <a:ea typeface="楷体_GB2312" pitchFamily="49" charset="-122"/>
            </a:endParaRPr>
          </a:p>
        </p:txBody>
      </p:sp>
      <p:sp>
        <p:nvSpPr>
          <p:cNvPr id="2051" name="Rectangle 3"/>
          <p:cNvSpPr>
            <a:spLocks noGrp="1" noChangeArrowheads="1"/>
          </p:cNvSpPr>
          <p:nvPr>
            <p:ph type="subTitle" idx="1"/>
          </p:nvPr>
        </p:nvSpPr>
        <p:spPr>
          <a:xfrm>
            <a:off x="1285852" y="3500438"/>
            <a:ext cx="6477000" cy="1214446"/>
          </a:xfrm>
        </p:spPr>
        <p:txBody>
          <a:bodyPr/>
          <a:lstStyle/>
          <a:p>
            <a:pPr>
              <a:lnSpc>
                <a:spcPct val="130000"/>
              </a:lnSpc>
            </a:pPr>
            <a:r>
              <a:rPr lang="zh-CN" altLang="en-US" sz="2800" b="1" dirty="0">
                <a:ea typeface="楷体_GB2312" pitchFamily="49" charset="-122"/>
              </a:rPr>
              <a:t>主讲：杨谊</a:t>
            </a:r>
            <a:endParaRPr lang="zh-CN" altLang="en-US" sz="3600" b="1" dirty="0">
              <a:ea typeface="楷体_GB2312" pitchFamily="49" charset="-122"/>
            </a:endParaRPr>
          </a:p>
          <a:p>
            <a:r>
              <a:rPr lang="zh-CN" altLang="en-US" sz="3600" b="1" dirty="0">
                <a:ea typeface="楷体_GB2312" pitchFamily="49" charset="-122"/>
              </a:rPr>
              <a:t> </a:t>
            </a:r>
            <a:r>
              <a:rPr lang="zh-CN" altLang="en-US" sz="2800" b="1" dirty="0">
                <a:ea typeface="楷体_GB2312" pitchFamily="49" charset="-122"/>
              </a:rPr>
              <a:t>生物医学工程学院</a:t>
            </a:r>
            <a:endParaRPr lang="en-US" altLang="zh-CN" sz="3600" b="1" dirty="0">
              <a:ea typeface="楷体_GB2312" pitchFamily="49" charset="-122"/>
            </a:endParaRPr>
          </a:p>
          <a:p>
            <a:pPr algn="l"/>
            <a:endParaRPr lang="en-US" altLang="zh-CN" sz="3600" b="1" dirty="0">
              <a:ea typeface="楷体_GB2312" pitchFamily="49" charset="-122"/>
            </a:endParaRPr>
          </a:p>
        </p:txBody>
      </p:sp>
      <p:sp>
        <p:nvSpPr>
          <p:cNvPr id="2" name="AutoShape 9" descr="d:\users\yy\appdata\roaming\360se6\User Data\temp\rjcxj(1).jpg"/>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11" descr="d:\users\yy\appdata\roaming\360se6\User Data\temp\rjcxj(1).jpg"/>
          <p:cNvSpPr>
            <a:spLocks noChangeAspect="1" noChangeArrowheads="1"/>
          </p:cNvSpPr>
          <p:nvPr/>
        </p:nvSpPr>
        <p:spPr bwMode="auto">
          <a:xfrm>
            <a:off x="320675"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out)">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checkerboard(down)">
                                      <p:cBhvr>
                                        <p:cTn id="11" dur="500"/>
                                        <p:tgtEl>
                                          <p:spTgt spid="2051">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1000"/>
                            </p:stCondLst>
                            <p:childTnLst>
                              <p:par>
                                <p:cTn id="13" presetID="5" presetClass="entr" presetSubtype="5" fill="hold" grpId="0" nodeType="after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Effect transition="in" filter="checkerboard(down)">
                                      <p:cBhvr>
                                        <p:cTn id="15" dur="500"/>
                                        <p:tgtEl>
                                          <p:spTgt spid="2051">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页脚占位符 2"/>
          <p:cNvSpPr>
            <a:spLocks noGrp="1"/>
          </p:cNvSpPr>
          <p:nvPr>
            <p:ph type="ftr" sz="quarter" idx="11"/>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a:latin typeface="Tahoma" pitchFamily="34" charset="0"/>
              </a:rPr>
              <a:t>1-1</a:t>
            </a:r>
            <a:endParaRPr lang="en-US" altLang="zh-CN" sz="1400">
              <a:latin typeface="Tahoma" pitchFamily="34" charset="0"/>
            </a:endParaRPr>
          </a:p>
        </p:txBody>
      </p:sp>
      <p:sp>
        <p:nvSpPr>
          <p:cNvPr id="18435" name="灯片编号占位符 3"/>
          <p:cNvSpPr>
            <a:spLocks noGrp="1"/>
          </p:cNvSpPr>
          <p:nvPr>
            <p:ph type="sldNum" sz="quarter" idx="12"/>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59D595F6-38C3-4C73-B23B-1F1C0C50E8A3}" type="slidenum">
              <a:rPr lang="zh-CN" altLang="en-US" sz="1400" smtClean="0">
                <a:latin typeface="Tahoma" pitchFamily="34" charset="0"/>
              </a:rPr>
              <a:pPr eaLnBrk="1" hangingPunct="1"/>
              <a:t>10</a:t>
            </a:fld>
            <a:endParaRPr lang="en-US" altLang="zh-CN" sz="1400">
              <a:latin typeface="Tahoma" pitchFamily="34" charset="0"/>
            </a:endParaRPr>
          </a:p>
        </p:txBody>
      </p:sp>
      <p:sp>
        <p:nvSpPr>
          <p:cNvPr id="73732" name="Rectangle 4"/>
          <p:cNvSpPr>
            <a:spLocks noChangeArrowheads="1"/>
          </p:cNvSpPr>
          <p:nvPr/>
        </p:nvSpPr>
        <p:spPr bwMode="auto">
          <a:xfrm>
            <a:off x="228600" y="2090738"/>
            <a:ext cx="1143000" cy="576262"/>
          </a:xfrm>
          <a:prstGeom prst="rect">
            <a:avLst/>
          </a:prstGeom>
          <a:solidFill>
            <a:srgbClr val="00B0F0"/>
          </a:solidFill>
          <a:ln>
            <a:noFill/>
          </a:ln>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按功能</a:t>
            </a:r>
          </a:p>
        </p:txBody>
      </p:sp>
      <p:sp>
        <p:nvSpPr>
          <p:cNvPr id="73733" name="Rectangle 5"/>
          <p:cNvSpPr>
            <a:spLocks noChangeArrowheads="1"/>
          </p:cNvSpPr>
          <p:nvPr/>
        </p:nvSpPr>
        <p:spPr bwMode="auto">
          <a:xfrm>
            <a:off x="1541463" y="2090738"/>
            <a:ext cx="960437"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按规模</a:t>
            </a:r>
          </a:p>
        </p:txBody>
      </p:sp>
      <p:sp>
        <p:nvSpPr>
          <p:cNvPr id="73734" name="Rectangle 6"/>
          <p:cNvSpPr>
            <a:spLocks noChangeArrowheads="1"/>
          </p:cNvSpPr>
          <p:nvPr/>
        </p:nvSpPr>
        <p:spPr bwMode="auto">
          <a:xfrm>
            <a:off x="2673350" y="2085975"/>
            <a:ext cx="1539875" cy="581025"/>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按工作方式</a:t>
            </a:r>
          </a:p>
        </p:txBody>
      </p:sp>
      <p:sp>
        <p:nvSpPr>
          <p:cNvPr id="73735" name="Rectangle 7"/>
          <p:cNvSpPr>
            <a:spLocks noChangeArrowheads="1"/>
          </p:cNvSpPr>
          <p:nvPr/>
        </p:nvSpPr>
        <p:spPr bwMode="auto">
          <a:xfrm>
            <a:off x="5911850" y="2090738"/>
            <a:ext cx="1403350"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按使用频度</a:t>
            </a:r>
          </a:p>
        </p:txBody>
      </p:sp>
      <p:sp>
        <p:nvSpPr>
          <p:cNvPr id="73736" name="Rectangle 8"/>
          <p:cNvSpPr>
            <a:spLocks noChangeArrowheads="1"/>
          </p:cNvSpPr>
          <p:nvPr/>
        </p:nvSpPr>
        <p:spPr bwMode="auto">
          <a:xfrm>
            <a:off x="7467600" y="2090738"/>
            <a:ext cx="1524000"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按失效影响</a:t>
            </a:r>
          </a:p>
        </p:txBody>
      </p:sp>
      <p:sp>
        <p:nvSpPr>
          <p:cNvPr id="73737" name="Rectangle 9"/>
          <p:cNvSpPr>
            <a:spLocks noChangeArrowheads="1"/>
          </p:cNvSpPr>
          <p:nvPr/>
        </p:nvSpPr>
        <p:spPr bwMode="auto">
          <a:xfrm>
            <a:off x="4383088" y="2090738"/>
            <a:ext cx="1357312"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按服务对象</a:t>
            </a:r>
          </a:p>
        </p:txBody>
      </p:sp>
      <p:grpSp>
        <p:nvGrpSpPr>
          <p:cNvPr id="18443" name="Group 12"/>
          <p:cNvGrpSpPr>
            <a:grpSpLocks/>
          </p:cNvGrpSpPr>
          <p:nvPr/>
        </p:nvGrpSpPr>
        <p:grpSpPr bwMode="auto">
          <a:xfrm>
            <a:off x="6324600" y="2667000"/>
            <a:ext cx="990600" cy="1066800"/>
            <a:chOff x="2976" y="1680"/>
            <a:chExt cx="624" cy="672"/>
          </a:xfrm>
        </p:grpSpPr>
        <p:cxnSp>
          <p:nvCxnSpPr>
            <p:cNvPr id="18447" name="AutoShape 13"/>
            <p:cNvCxnSpPr>
              <a:cxnSpLocks noChangeShapeType="1"/>
            </p:cNvCxnSpPr>
            <p:nvPr/>
          </p:nvCxnSpPr>
          <p:spPr bwMode="auto">
            <a:xfrm flipH="1">
              <a:off x="2976" y="1680"/>
              <a:ext cx="144" cy="67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448" name="AutoShape 14"/>
            <p:cNvCxnSpPr>
              <a:cxnSpLocks noChangeShapeType="1"/>
            </p:cNvCxnSpPr>
            <p:nvPr/>
          </p:nvCxnSpPr>
          <p:spPr bwMode="auto">
            <a:xfrm>
              <a:off x="3120" y="1680"/>
              <a:ext cx="480" cy="6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73743" name="Rectangle 15"/>
          <p:cNvSpPr>
            <a:spLocks noChangeArrowheads="1"/>
          </p:cNvSpPr>
          <p:nvPr/>
        </p:nvSpPr>
        <p:spPr bwMode="auto">
          <a:xfrm>
            <a:off x="6165850" y="3500438"/>
            <a:ext cx="609600" cy="2808882"/>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使</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用</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频</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度</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低</a:t>
            </a:r>
          </a:p>
        </p:txBody>
      </p:sp>
      <p:sp>
        <p:nvSpPr>
          <p:cNvPr id="73744" name="Rectangle 16"/>
          <p:cNvSpPr>
            <a:spLocks noChangeArrowheads="1"/>
          </p:cNvSpPr>
          <p:nvPr/>
        </p:nvSpPr>
        <p:spPr bwMode="auto">
          <a:xfrm>
            <a:off x="6927850" y="3500438"/>
            <a:ext cx="609600" cy="2808882"/>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使</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用</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频</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度</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高</a:t>
            </a:r>
          </a:p>
        </p:txBody>
      </p:sp>
      <p:sp>
        <p:nvSpPr>
          <p:cNvPr id="73745" name="Text Box 17"/>
          <p:cNvSpPr txBox="1">
            <a:spLocks noChangeArrowheads="1"/>
          </p:cNvSpPr>
          <p:nvPr/>
        </p:nvSpPr>
        <p:spPr bwMode="auto">
          <a:xfrm>
            <a:off x="2268538" y="692150"/>
            <a:ext cx="50466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zh-CN" altLang="en-US" sz="4000" b="1" dirty="0">
                <a:solidFill>
                  <a:srgbClr val="0070C0"/>
                </a:solidFill>
                <a:latin typeface="宋体" charset="-122"/>
                <a:ea typeface="微软雅黑" panose="020B0503020204020204" pitchFamily="34" charset="-122"/>
                <a:cs typeface="+mj-cs"/>
              </a:rPr>
              <a:t>软件分类</a:t>
            </a:r>
          </a:p>
        </p:txBody>
      </p:sp>
    </p:spTree>
    <p:extLst>
      <p:ext uri="{BB962C8B-B14F-4D97-AF65-F5344CB8AC3E}">
        <p14:creationId xmlns:p14="http://schemas.microsoft.com/office/powerpoint/2010/main" val="401243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页脚占位符 2"/>
          <p:cNvSpPr>
            <a:spLocks noGrp="1"/>
          </p:cNvSpPr>
          <p:nvPr>
            <p:ph type="ftr" sz="quarter" idx="11"/>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a:latin typeface="Tahoma" pitchFamily="34" charset="0"/>
              </a:rPr>
              <a:t>1-1</a:t>
            </a:r>
            <a:endParaRPr lang="en-US" altLang="zh-CN" sz="1400">
              <a:latin typeface="Tahoma" pitchFamily="34" charset="0"/>
            </a:endParaRPr>
          </a:p>
        </p:txBody>
      </p:sp>
      <p:sp>
        <p:nvSpPr>
          <p:cNvPr id="19459" name="灯片编号占位符 3"/>
          <p:cNvSpPr>
            <a:spLocks noGrp="1"/>
          </p:cNvSpPr>
          <p:nvPr>
            <p:ph type="sldNum" sz="quarter" idx="12"/>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FE29374D-9F8F-45F0-99FD-89A527A973A3}" type="slidenum">
              <a:rPr lang="zh-CN" altLang="en-US" sz="1400" smtClean="0">
                <a:latin typeface="Tahoma" pitchFamily="34" charset="0"/>
              </a:rPr>
              <a:pPr eaLnBrk="1" hangingPunct="1"/>
              <a:t>11</a:t>
            </a:fld>
            <a:endParaRPr lang="en-US" altLang="zh-CN" sz="1400">
              <a:latin typeface="Tahoma" pitchFamily="34" charset="0"/>
            </a:endParaRPr>
          </a:p>
        </p:txBody>
      </p:sp>
      <p:sp>
        <p:nvSpPr>
          <p:cNvPr id="74756" name="Rectangle 4"/>
          <p:cNvSpPr>
            <a:spLocks noChangeArrowheads="1"/>
          </p:cNvSpPr>
          <p:nvPr/>
        </p:nvSpPr>
        <p:spPr bwMode="auto">
          <a:xfrm>
            <a:off x="228600" y="2090738"/>
            <a:ext cx="1143000" cy="576262"/>
          </a:xfrm>
          <a:prstGeom prst="rect">
            <a:avLst/>
          </a:prstGeom>
          <a:solidFill>
            <a:srgbClr val="00B0F0"/>
          </a:solidFill>
          <a:ln>
            <a:noFill/>
          </a:ln>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按功能</a:t>
            </a:r>
          </a:p>
        </p:txBody>
      </p:sp>
      <p:sp>
        <p:nvSpPr>
          <p:cNvPr id="74757" name="Rectangle 5"/>
          <p:cNvSpPr>
            <a:spLocks noChangeArrowheads="1"/>
          </p:cNvSpPr>
          <p:nvPr/>
        </p:nvSpPr>
        <p:spPr bwMode="auto">
          <a:xfrm>
            <a:off x="1541463" y="2090738"/>
            <a:ext cx="960437"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按规模</a:t>
            </a:r>
          </a:p>
        </p:txBody>
      </p:sp>
      <p:sp>
        <p:nvSpPr>
          <p:cNvPr id="74758" name="Rectangle 6"/>
          <p:cNvSpPr>
            <a:spLocks noChangeArrowheads="1"/>
          </p:cNvSpPr>
          <p:nvPr/>
        </p:nvSpPr>
        <p:spPr bwMode="auto">
          <a:xfrm>
            <a:off x="2673350" y="2085975"/>
            <a:ext cx="1539875" cy="581025"/>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按工作方式</a:t>
            </a:r>
          </a:p>
        </p:txBody>
      </p:sp>
      <p:sp>
        <p:nvSpPr>
          <p:cNvPr id="74759" name="Rectangle 7"/>
          <p:cNvSpPr>
            <a:spLocks noChangeArrowheads="1"/>
          </p:cNvSpPr>
          <p:nvPr/>
        </p:nvSpPr>
        <p:spPr bwMode="auto">
          <a:xfrm>
            <a:off x="5911850" y="2090738"/>
            <a:ext cx="1403350"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按使用频度</a:t>
            </a:r>
          </a:p>
        </p:txBody>
      </p:sp>
      <p:sp>
        <p:nvSpPr>
          <p:cNvPr id="74760" name="Rectangle 8"/>
          <p:cNvSpPr>
            <a:spLocks noChangeArrowheads="1"/>
          </p:cNvSpPr>
          <p:nvPr/>
        </p:nvSpPr>
        <p:spPr bwMode="auto">
          <a:xfrm>
            <a:off x="7467600" y="2090738"/>
            <a:ext cx="1524000"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按失效影响</a:t>
            </a:r>
          </a:p>
        </p:txBody>
      </p:sp>
      <p:sp>
        <p:nvSpPr>
          <p:cNvPr id="74761" name="Rectangle 9"/>
          <p:cNvSpPr>
            <a:spLocks noChangeArrowheads="1"/>
          </p:cNvSpPr>
          <p:nvPr/>
        </p:nvSpPr>
        <p:spPr bwMode="auto">
          <a:xfrm>
            <a:off x="4383088" y="2090738"/>
            <a:ext cx="1357312"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按服务对象</a:t>
            </a:r>
          </a:p>
        </p:txBody>
      </p:sp>
      <p:grpSp>
        <p:nvGrpSpPr>
          <p:cNvPr id="19467" name="Group 11"/>
          <p:cNvGrpSpPr>
            <a:grpSpLocks/>
          </p:cNvGrpSpPr>
          <p:nvPr/>
        </p:nvGrpSpPr>
        <p:grpSpPr bwMode="auto">
          <a:xfrm>
            <a:off x="7696200" y="2667000"/>
            <a:ext cx="990600" cy="1066800"/>
            <a:chOff x="2976" y="1680"/>
            <a:chExt cx="624" cy="672"/>
          </a:xfrm>
        </p:grpSpPr>
        <p:cxnSp>
          <p:nvCxnSpPr>
            <p:cNvPr id="19471" name="AutoShape 12"/>
            <p:cNvCxnSpPr>
              <a:cxnSpLocks noChangeShapeType="1"/>
            </p:cNvCxnSpPr>
            <p:nvPr/>
          </p:nvCxnSpPr>
          <p:spPr bwMode="auto">
            <a:xfrm flipH="1">
              <a:off x="2976" y="1680"/>
              <a:ext cx="144" cy="67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472" name="AutoShape 13"/>
            <p:cNvCxnSpPr>
              <a:cxnSpLocks noChangeShapeType="1"/>
            </p:cNvCxnSpPr>
            <p:nvPr/>
          </p:nvCxnSpPr>
          <p:spPr bwMode="auto">
            <a:xfrm>
              <a:off x="3120" y="1680"/>
              <a:ext cx="480" cy="6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74766" name="Rectangle 14"/>
          <p:cNvSpPr>
            <a:spLocks noChangeArrowheads="1"/>
          </p:cNvSpPr>
          <p:nvPr/>
        </p:nvSpPr>
        <p:spPr bwMode="auto">
          <a:xfrm>
            <a:off x="7543800" y="3429000"/>
            <a:ext cx="609600" cy="2590800"/>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不</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良</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影</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响</a:t>
            </a:r>
          </a:p>
        </p:txBody>
      </p:sp>
      <p:sp>
        <p:nvSpPr>
          <p:cNvPr id="74767" name="Rectangle 15"/>
          <p:cNvSpPr>
            <a:spLocks noChangeArrowheads="1"/>
          </p:cNvSpPr>
          <p:nvPr/>
        </p:nvSpPr>
        <p:spPr bwMode="auto">
          <a:xfrm>
            <a:off x="8305800" y="3429000"/>
            <a:ext cx="609600" cy="2590800"/>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lnSpc>
                <a:spcPct val="110000"/>
              </a:lnSpc>
              <a:defRPr/>
            </a:pPr>
            <a:r>
              <a:rPr lang="zh-CN" altLang="en-US" sz="3200" b="1">
                <a:solidFill>
                  <a:schemeClr val="bg1"/>
                </a:solidFill>
                <a:effectLst>
                  <a:outerShdw blurRad="38100" dist="38100" dir="2700000" algn="tl">
                    <a:srgbClr val="000000"/>
                  </a:outerShdw>
                </a:effectLst>
                <a:latin typeface="Times New Roman" pitchFamily="18" charset="0"/>
                <a:ea typeface="楷体_GB2312" pitchFamily="49" charset="-122"/>
              </a:rPr>
              <a:t>严</a:t>
            </a:r>
          </a:p>
          <a:p>
            <a:pPr eaLnBrk="0" hangingPunct="0">
              <a:lnSpc>
                <a:spcPct val="110000"/>
              </a:lnSpc>
              <a:defRPr/>
            </a:pPr>
            <a:r>
              <a:rPr lang="zh-CN" altLang="en-US" sz="3200" b="1">
                <a:solidFill>
                  <a:schemeClr val="bg1"/>
                </a:solidFill>
                <a:effectLst>
                  <a:outerShdw blurRad="38100" dist="38100" dir="2700000" algn="tl">
                    <a:srgbClr val="000000"/>
                  </a:outerShdw>
                </a:effectLst>
                <a:latin typeface="Times New Roman" pitchFamily="18" charset="0"/>
                <a:ea typeface="楷体_GB2312" pitchFamily="49" charset="-122"/>
              </a:rPr>
              <a:t>重</a:t>
            </a:r>
          </a:p>
          <a:p>
            <a:pPr eaLnBrk="0" hangingPunct="0">
              <a:lnSpc>
                <a:spcPct val="110000"/>
              </a:lnSpc>
              <a:defRPr/>
            </a:pPr>
            <a:r>
              <a:rPr lang="zh-CN" altLang="en-US" sz="3200" b="1">
                <a:solidFill>
                  <a:schemeClr val="bg1"/>
                </a:solidFill>
                <a:effectLst>
                  <a:outerShdw blurRad="38100" dist="38100" dir="2700000" algn="tl">
                    <a:srgbClr val="000000"/>
                  </a:outerShdw>
                </a:effectLst>
                <a:latin typeface="Times New Roman" pitchFamily="18" charset="0"/>
                <a:ea typeface="楷体_GB2312" pitchFamily="49" charset="-122"/>
              </a:rPr>
              <a:t>影</a:t>
            </a:r>
          </a:p>
          <a:p>
            <a:pPr eaLnBrk="0" hangingPunct="0">
              <a:lnSpc>
                <a:spcPct val="110000"/>
              </a:lnSpc>
              <a:defRPr/>
            </a:pPr>
            <a:r>
              <a:rPr lang="zh-CN" altLang="en-US" sz="3200" b="1">
                <a:solidFill>
                  <a:schemeClr val="bg1"/>
                </a:solidFill>
                <a:effectLst>
                  <a:outerShdw blurRad="38100" dist="38100" dir="2700000" algn="tl">
                    <a:srgbClr val="000000"/>
                  </a:outerShdw>
                </a:effectLst>
                <a:latin typeface="Times New Roman" pitchFamily="18" charset="0"/>
                <a:ea typeface="楷体_GB2312" pitchFamily="49" charset="-122"/>
              </a:rPr>
              <a:t>响</a:t>
            </a:r>
          </a:p>
        </p:txBody>
      </p:sp>
      <p:sp>
        <p:nvSpPr>
          <p:cNvPr id="74768" name="Text Box 16"/>
          <p:cNvSpPr txBox="1">
            <a:spLocks noChangeArrowheads="1"/>
          </p:cNvSpPr>
          <p:nvPr/>
        </p:nvSpPr>
        <p:spPr bwMode="auto">
          <a:xfrm>
            <a:off x="2339975" y="692150"/>
            <a:ext cx="37798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zh-CN" altLang="en-US" sz="4000" b="1" dirty="0">
                <a:solidFill>
                  <a:srgbClr val="0070C0"/>
                </a:solidFill>
                <a:latin typeface="宋体" charset="-122"/>
                <a:ea typeface="微软雅黑" panose="020B0503020204020204" pitchFamily="34" charset="-122"/>
                <a:cs typeface="+mj-cs"/>
              </a:rPr>
              <a:t>软件分类</a:t>
            </a:r>
          </a:p>
        </p:txBody>
      </p:sp>
    </p:spTree>
    <p:extLst>
      <p:ext uri="{BB962C8B-B14F-4D97-AF65-F5344CB8AC3E}">
        <p14:creationId xmlns:p14="http://schemas.microsoft.com/office/powerpoint/2010/main" val="2733867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7544" y="44624"/>
            <a:ext cx="8229600" cy="1139825"/>
          </a:xfrm>
        </p:spPr>
        <p:txBody>
          <a:bodyPr/>
          <a:lstStyle/>
          <a:p>
            <a:r>
              <a:rPr lang="zh-CN" altLang="en-US" dirty="0">
                <a:solidFill>
                  <a:srgbClr val="227AF0"/>
                </a:solidFill>
              </a:rPr>
              <a:t>软件的特点</a:t>
            </a:r>
            <a:endParaRPr lang="zh-CN" altLang="en-US" dirty="0"/>
          </a:p>
        </p:txBody>
      </p:sp>
      <p:sp>
        <p:nvSpPr>
          <p:cNvPr id="10243" name="Rectangle 3"/>
          <p:cNvSpPr>
            <a:spLocks noGrp="1" noChangeArrowheads="1"/>
          </p:cNvSpPr>
          <p:nvPr>
            <p:ph type="body" idx="1"/>
          </p:nvPr>
        </p:nvSpPr>
        <p:spPr>
          <a:xfrm>
            <a:off x="395536" y="1412776"/>
            <a:ext cx="8208912" cy="4680967"/>
          </a:xfrm>
        </p:spPr>
        <p:txBody>
          <a:bodyPr/>
          <a:lstStyle/>
          <a:p>
            <a:pPr marL="533400" lvl="1" indent="-444500">
              <a:lnSpc>
                <a:spcPct val="125000"/>
              </a:lnSpc>
              <a:spcBef>
                <a:spcPts val="1200"/>
              </a:spcBef>
              <a:buFont typeface="Wingdings" pitchFamily="2" charset="2"/>
              <a:buChar char="Ø"/>
            </a:pPr>
            <a:r>
              <a:rPr lang="zh-CN" altLang="en-US" b="0" dirty="0">
                <a:ea typeface="仿宋_GB2312" pitchFamily="49" charset="-122"/>
              </a:rPr>
              <a:t>软件是复杂的智力产品</a:t>
            </a:r>
          </a:p>
          <a:p>
            <a:pPr marL="533400" lvl="1" indent="-444500" eaLnBrk="1" hangingPunct="1">
              <a:lnSpc>
                <a:spcPct val="125000"/>
              </a:lnSpc>
              <a:spcBef>
                <a:spcPts val="1200"/>
              </a:spcBef>
              <a:buFont typeface="Wingdings" pitchFamily="2" charset="2"/>
              <a:buChar char="Ø"/>
            </a:pPr>
            <a:r>
              <a:rPr lang="zh-CN" altLang="en-US" b="0" dirty="0">
                <a:ea typeface="仿宋_GB2312" pitchFamily="49" charset="-122"/>
              </a:rPr>
              <a:t>软件是一种逻辑实体，具有抽象性</a:t>
            </a:r>
            <a:endParaRPr lang="en-US" altLang="zh-CN" b="0" dirty="0">
              <a:ea typeface="仿宋_GB2312" pitchFamily="49" charset="-122"/>
            </a:endParaRPr>
          </a:p>
          <a:p>
            <a:pPr marL="533400" lvl="1" indent="-444500" eaLnBrk="1" hangingPunct="1">
              <a:lnSpc>
                <a:spcPct val="125000"/>
              </a:lnSpc>
              <a:spcBef>
                <a:spcPts val="1200"/>
              </a:spcBef>
              <a:buFont typeface="Wingdings" pitchFamily="2" charset="2"/>
              <a:buChar char="Ø"/>
            </a:pPr>
            <a:r>
              <a:rPr lang="zh-CN" altLang="en-US" b="0" dirty="0">
                <a:ea typeface="仿宋_GB2312" pitchFamily="49" charset="-122"/>
              </a:rPr>
              <a:t>没有明显的制造过程</a:t>
            </a:r>
            <a:endParaRPr lang="en-US" altLang="zh-CN" b="0" dirty="0">
              <a:ea typeface="仿宋_GB2312" pitchFamily="49" charset="-122"/>
            </a:endParaRPr>
          </a:p>
          <a:p>
            <a:pPr marL="533400" lvl="1" indent="-444500" eaLnBrk="1" hangingPunct="1">
              <a:lnSpc>
                <a:spcPct val="125000"/>
              </a:lnSpc>
              <a:spcBef>
                <a:spcPts val="1200"/>
              </a:spcBef>
              <a:buFont typeface="Wingdings" pitchFamily="2" charset="2"/>
              <a:buChar char="Ø"/>
            </a:pPr>
            <a:r>
              <a:rPr lang="zh-CN" altLang="en-US" b="0" dirty="0">
                <a:ea typeface="仿宋_GB2312" pitchFamily="49" charset="-122"/>
              </a:rPr>
              <a:t>管理和控制开发过程较为困难</a:t>
            </a:r>
            <a:endParaRPr lang="en-US" altLang="zh-CN" b="0" dirty="0">
              <a:ea typeface="仿宋_GB2312" pitchFamily="49" charset="-122"/>
            </a:endParaRPr>
          </a:p>
          <a:p>
            <a:pPr marL="533400" lvl="1" indent="-444500" eaLnBrk="1" hangingPunct="1">
              <a:lnSpc>
                <a:spcPct val="125000"/>
              </a:lnSpc>
              <a:spcBef>
                <a:spcPts val="1200"/>
              </a:spcBef>
              <a:buFont typeface="Wingdings" pitchFamily="2" charset="2"/>
              <a:buChar char="Ø"/>
            </a:pPr>
            <a:r>
              <a:rPr lang="zh-CN" altLang="en-US" b="0" dirty="0">
                <a:ea typeface="仿宋_GB2312" pitchFamily="49" charset="-122"/>
              </a:rPr>
              <a:t>开发和运行往往受到计算机系统的限制</a:t>
            </a:r>
          </a:p>
        </p:txBody>
      </p:sp>
    </p:spTree>
    <p:extLst>
      <p:ext uri="{BB962C8B-B14F-4D97-AF65-F5344CB8AC3E}">
        <p14:creationId xmlns:p14="http://schemas.microsoft.com/office/powerpoint/2010/main" val="420935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532780"/>
            <a:ext cx="932452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62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228"/>
            <a:ext cx="91440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18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48680"/>
            <a:ext cx="918051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704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666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灯片编号占位符 5"/>
          <p:cNvSpPr>
            <a:spLocks noGrp="1"/>
          </p:cNvSpPr>
          <p:nvPr>
            <p:ph type="sldNum" sz="quarter" idx="12"/>
          </p:nvPr>
        </p:nvSpPr>
        <p:spPr/>
        <p:txBody>
          <a:bodyPr/>
          <a:lstStyle/>
          <a:p>
            <a:pPr>
              <a:defRPr/>
            </a:pPr>
            <a:fld id="{B0DF6B7D-194C-412C-9CBE-BD28A69E531A}" type="slidenum">
              <a:rPr lang="en-US" altLang="zh-CN" smtClean="0"/>
              <a:pPr>
                <a:defRPr/>
              </a:pPr>
              <a:t>17</a:t>
            </a:fld>
            <a:endParaRPr lang="en-US" altLang="zh-CN"/>
          </a:p>
        </p:txBody>
      </p:sp>
      <p:sp>
        <p:nvSpPr>
          <p:cNvPr id="11267" name="Rectangle 2"/>
          <p:cNvSpPr>
            <a:spLocks noGrp="1" noChangeArrowheads="1"/>
          </p:cNvSpPr>
          <p:nvPr>
            <p:ph type="title"/>
          </p:nvPr>
        </p:nvSpPr>
        <p:spPr/>
        <p:txBody>
          <a:bodyPr/>
          <a:lstStyle/>
          <a:p>
            <a:r>
              <a:rPr lang="zh-CN" altLang="en-US" dirty="0">
                <a:latin typeface="宋体" charset="-122"/>
              </a:rPr>
              <a:t>软件的特点</a:t>
            </a:r>
          </a:p>
        </p:txBody>
      </p:sp>
      <p:sp>
        <p:nvSpPr>
          <p:cNvPr id="11268" name="Rectangle 3"/>
          <p:cNvSpPr>
            <a:spLocks noGrp="1" noChangeArrowheads="1"/>
          </p:cNvSpPr>
          <p:nvPr>
            <p:ph type="body" idx="1"/>
          </p:nvPr>
        </p:nvSpPr>
        <p:spPr>
          <a:xfrm>
            <a:off x="457200" y="1484784"/>
            <a:ext cx="8208963" cy="1133475"/>
          </a:xfrm>
        </p:spPr>
        <p:txBody>
          <a:bodyPr/>
          <a:lstStyle/>
          <a:p>
            <a:pPr marL="457200" lvl="1" indent="-457200">
              <a:lnSpc>
                <a:spcPct val="120000"/>
              </a:lnSpc>
              <a:spcBef>
                <a:spcPts val="1000"/>
              </a:spcBef>
              <a:buFont typeface="Wingdings" panose="05000000000000000000" pitchFamily="2" charset="2"/>
              <a:buChar char="Ø"/>
            </a:pPr>
            <a:r>
              <a:rPr lang="zh-CN" altLang="en-US" dirty="0">
                <a:ea typeface="仿宋_GB2312" pitchFamily="49" charset="-122"/>
              </a:rPr>
              <a:t>硬件会出现磨损老化</a:t>
            </a:r>
            <a:endParaRPr lang="en-US" altLang="zh-CN" dirty="0">
              <a:ea typeface="仿宋_GB2312" pitchFamily="49" charset="-122"/>
            </a:endParaRPr>
          </a:p>
          <a:p>
            <a:pPr marL="457200" lvl="1" indent="-457200">
              <a:lnSpc>
                <a:spcPct val="120000"/>
              </a:lnSpc>
              <a:spcBef>
                <a:spcPts val="1000"/>
              </a:spcBef>
              <a:buFont typeface="Wingdings" panose="05000000000000000000" pitchFamily="2" charset="2"/>
              <a:buChar char="Ø"/>
            </a:pPr>
            <a:r>
              <a:rPr lang="zh-CN" altLang="en-US" dirty="0">
                <a:ea typeface="仿宋_GB2312" pitchFamily="49" charset="-122"/>
              </a:rPr>
              <a:t>软件会出现功能配置失效</a:t>
            </a:r>
            <a:endParaRPr lang="zh-CN" altLang="en-US" dirty="0">
              <a:latin typeface="宋体" charset="-122"/>
            </a:endParaRPr>
          </a:p>
        </p:txBody>
      </p:sp>
      <p:grpSp>
        <p:nvGrpSpPr>
          <p:cNvPr id="11269" name="Group 23"/>
          <p:cNvGrpSpPr>
            <a:grpSpLocks/>
          </p:cNvGrpSpPr>
          <p:nvPr/>
        </p:nvGrpSpPr>
        <p:grpSpPr bwMode="auto">
          <a:xfrm>
            <a:off x="588962" y="2924374"/>
            <a:ext cx="8197880" cy="2719204"/>
            <a:chOff x="772" y="2551"/>
            <a:chExt cx="4759" cy="1253"/>
          </a:xfrm>
          <a:solidFill>
            <a:srgbClr val="FFFFFF"/>
          </a:solidFill>
        </p:grpSpPr>
        <p:sp>
          <p:nvSpPr>
            <p:cNvPr id="11270" name="Line 4"/>
            <p:cNvSpPr>
              <a:spLocks noChangeShapeType="1"/>
            </p:cNvSpPr>
            <p:nvPr/>
          </p:nvSpPr>
          <p:spPr bwMode="auto">
            <a:xfrm flipV="1">
              <a:off x="1022" y="2551"/>
              <a:ext cx="0" cy="1044"/>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1" name="Line 5"/>
            <p:cNvSpPr>
              <a:spLocks noChangeShapeType="1"/>
            </p:cNvSpPr>
            <p:nvPr/>
          </p:nvSpPr>
          <p:spPr bwMode="auto">
            <a:xfrm>
              <a:off x="1022" y="3595"/>
              <a:ext cx="1769"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2" name="Freeform 6"/>
            <p:cNvSpPr>
              <a:spLocks/>
            </p:cNvSpPr>
            <p:nvPr/>
          </p:nvSpPr>
          <p:spPr bwMode="auto">
            <a:xfrm>
              <a:off x="1087" y="2580"/>
              <a:ext cx="1481" cy="992"/>
            </a:xfrm>
            <a:custGeom>
              <a:avLst/>
              <a:gdLst>
                <a:gd name="T0" fmla="*/ 0 w 1481"/>
                <a:gd name="T1" fmla="*/ 0 h 992"/>
                <a:gd name="T2" fmla="*/ 28 w 1481"/>
                <a:gd name="T3" fmla="*/ 265 h 992"/>
                <a:gd name="T4" fmla="*/ 37 w 1481"/>
                <a:gd name="T5" fmla="*/ 448 h 992"/>
                <a:gd name="T6" fmla="*/ 64 w 1481"/>
                <a:gd name="T7" fmla="*/ 540 h 992"/>
                <a:gd name="T8" fmla="*/ 110 w 1481"/>
                <a:gd name="T9" fmla="*/ 722 h 992"/>
                <a:gd name="T10" fmla="*/ 201 w 1481"/>
                <a:gd name="T11" fmla="*/ 869 h 992"/>
                <a:gd name="T12" fmla="*/ 384 w 1481"/>
                <a:gd name="T13" fmla="*/ 924 h 992"/>
                <a:gd name="T14" fmla="*/ 668 w 1481"/>
                <a:gd name="T15" fmla="*/ 978 h 992"/>
                <a:gd name="T16" fmla="*/ 1271 w 1481"/>
                <a:gd name="T17" fmla="*/ 951 h 992"/>
                <a:gd name="T18" fmla="*/ 1317 w 1481"/>
                <a:gd name="T19" fmla="*/ 905 h 992"/>
                <a:gd name="T20" fmla="*/ 1344 w 1481"/>
                <a:gd name="T21" fmla="*/ 850 h 992"/>
                <a:gd name="T22" fmla="*/ 1363 w 1481"/>
                <a:gd name="T23" fmla="*/ 796 h 992"/>
                <a:gd name="T24" fmla="*/ 1381 w 1481"/>
                <a:gd name="T25" fmla="*/ 759 h 992"/>
                <a:gd name="T26" fmla="*/ 1399 w 1481"/>
                <a:gd name="T27" fmla="*/ 704 h 992"/>
                <a:gd name="T28" fmla="*/ 1445 w 1481"/>
                <a:gd name="T29" fmla="*/ 329 h 992"/>
                <a:gd name="T30" fmla="*/ 1463 w 1481"/>
                <a:gd name="T31" fmla="*/ 220 h 992"/>
                <a:gd name="T32" fmla="*/ 1481 w 1481"/>
                <a:gd name="T33" fmla="*/ 192 h 9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81" h="992">
                  <a:moveTo>
                    <a:pt x="0" y="0"/>
                  </a:moveTo>
                  <a:cubicBezTo>
                    <a:pt x="25" y="157"/>
                    <a:pt x="18" y="91"/>
                    <a:pt x="28" y="265"/>
                  </a:cubicBezTo>
                  <a:cubicBezTo>
                    <a:pt x="31" y="326"/>
                    <a:pt x="32" y="387"/>
                    <a:pt x="37" y="448"/>
                  </a:cubicBezTo>
                  <a:cubicBezTo>
                    <a:pt x="40" y="478"/>
                    <a:pt x="57" y="510"/>
                    <a:pt x="64" y="540"/>
                  </a:cubicBezTo>
                  <a:cubicBezTo>
                    <a:pt x="78" y="602"/>
                    <a:pt x="90" y="661"/>
                    <a:pt x="110" y="722"/>
                  </a:cubicBezTo>
                  <a:cubicBezTo>
                    <a:pt x="129" y="780"/>
                    <a:pt x="137" y="848"/>
                    <a:pt x="201" y="869"/>
                  </a:cubicBezTo>
                  <a:cubicBezTo>
                    <a:pt x="259" y="924"/>
                    <a:pt x="300" y="916"/>
                    <a:pt x="384" y="924"/>
                  </a:cubicBezTo>
                  <a:cubicBezTo>
                    <a:pt x="482" y="956"/>
                    <a:pt x="563" y="968"/>
                    <a:pt x="668" y="978"/>
                  </a:cubicBezTo>
                  <a:cubicBezTo>
                    <a:pt x="829" y="973"/>
                    <a:pt x="1107" y="992"/>
                    <a:pt x="1271" y="951"/>
                  </a:cubicBezTo>
                  <a:cubicBezTo>
                    <a:pt x="1286" y="936"/>
                    <a:pt x="1312" y="926"/>
                    <a:pt x="1317" y="905"/>
                  </a:cubicBezTo>
                  <a:cubicBezTo>
                    <a:pt x="1328" y="861"/>
                    <a:pt x="1317" y="878"/>
                    <a:pt x="1344" y="850"/>
                  </a:cubicBezTo>
                  <a:cubicBezTo>
                    <a:pt x="1350" y="832"/>
                    <a:pt x="1355" y="813"/>
                    <a:pt x="1363" y="796"/>
                  </a:cubicBezTo>
                  <a:cubicBezTo>
                    <a:pt x="1369" y="784"/>
                    <a:pt x="1376" y="772"/>
                    <a:pt x="1381" y="759"/>
                  </a:cubicBezTo>
                  <a:cubicBezTo>
                    <a:pt x="1388" y="741"/>
                    <a:pt x="1399" y="704"/>
                    <a:pt x="1399" y="704"/>
                  </a:cubicBezTo>
                  <a:cubicBezTo>
                    <a:pt x="1414" y="578"/>
                    <a:pt x="1421" y="452"/>
                    <a:pt x="1445" y="329"/>
                  </a:cubicBezTo>
                  <a:cubicBezTo>
                    <a:pt x="1452" y="293"/>
                    <a:pt x="1457" y="256"/>
                    <a:pt x="1463" y="220"/>
                  </a:cubicBezTo>
                  <a:cubicBezTo>
                    <a:pt x="1468" y="189"/>
                    <a:pt x="1464" y="192"/>
                    <a:pt x="1481" y="192"/>
                  </a:cubicBezTo>
                </a:path>
              </a:pathLst>
            </a:cu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3" name="Text Box 7"/>
            <p:cNvSpPr txBox="1">
              <a:spLocks noChangeArrowheads="1"/>
            </p:cNvSpPr>
            <p:nvPr/>
          </p:nvSpPr>
          <p:spPr bwMode="auto">
            <a:xfrm>
              <a:off x="772" y="2568"/>
              <a:ext cx="250" cy="52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a:t>失效率</a:t>
              </a:r>
            </a:p>
          </p:txBody>
        </p:sp>
        <p:sp>
          <p:nvSpPr>
            <p:cNvPr id="11274" name="Text Box 8"/>
            <p:cNvSpPr txBox="1">
              <a:spLocks noChangeArrowheads="1"/>
            </p:cNvSpPr>
            <p:nvPr/>
          </p:nvSpPr>
          <p:spPr bwMode="auto">
            <a:xfrm>
              <a:off x="2490" y="3596"/>
              <a:ext cx="347" cy="19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a:t>时间</a:t>
              </a:r>
            </a:p>
          </p:txBody>
        </p:sp>
        <p:sp>
          <p:nvSpPr>
            <p:cNvPr id="11275" name="Text Box 9"/>
            <p:cNvSpPr txBox="1">
              <a:spLocks noChangeArrowheads="1"/>
            </p:cNvSpPr>
            <p:nvPr/>
          </p:nvSpPr>
          <p:spPr bwMode="auto">
            <a:xfrm>
              <a:off x="1146" y="2679"/>
              <a:ext cx="433" cy="32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a:t>磨合</a:t>
              </a:r>
            </a:p>
            <a:p>
              <a:pPr eaLnBrk="1" hangingPunct="1"/>
              <a:r>
                <a:rPr lang="zh-CN" altLang="en-US" sz="1400"/>
                <a:t>   调整</a:t>
              </a:r>
            </a:p>
          </p:txBody>
        </p:sp>
        <p:sp>
          <p:nvSpPr>
            <p:cNvPr id="11276" name="Line 10"/>
            <p:cNvSpPr>
              <a:spLocks noChangeShapeType="1"/>
            </p:cNvSpPr>
            <p:nvPr/>
          </p:nvSpPr>
          <p:spPr bwMode="auto">
            <a:xfrm flipH="1">
              <a:off x="1158" y="2869"/>
              <a:ext cx="91" cy="181"/>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7" name="Text Box 11"/>
            <p:cNvSpPr txBox="1">
              <a:spLocks noChangeArrowheads="1"/>
            </p:cNvSpPr>
            <p:nvPr/>
          </p:nvSpPr>
          <p:spPr bwMode="auto">
            <a:xfrm>
              <a:off x="1975" y="2751"/>
              <a:ext cx="454" cy="32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400"/>
                <a:t>   </a:t>
              </a:r>
              <a:r>
                <a:rPr lang="zh-CN" altLang="en-US" sz="1400"/>
                <a:t>磨损</a:t>
              </a:r>
            </a:p>
            <a:p>
              <a:pPr eaLnBrk="1" hangingPunct="1"/>
              <a:r>
                <a:rPr lang="zh-CN" altLang="en-US" sz="1400"/>
                <a:t>用坏</a:t>
              </a:r>
            </a:p>
          </p:txBody>
        </p:sp>
        <p:sp>
          <p:nvSpPr>
            <p:cNvPr id="11278" name="Line 12"/>
            <p:cNvSpPr>
              <a:spLocks noChangeShapeType="1"/>
            </p:cNvSpPr>
            <p:nvPr/>
          </p:nvSpPr>
          <p:spPr bwMode="auto">
            <a:xfrm>
              <a:off x="2292" y="3023"/>
              <a:ext cx="182" cy="136"/>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9" name="Text Box 13"/>
            <p:cNvSpPr txBox="1">
              <a:spLocks noChangeArrowheads="1"/>
            </p:cNvSpPr>
            <p:nvPr/>
          </p:nvSpPr>
          <p:spPr bwMode="auto">
            <a:xfrm>
              <a:off x="1476" y="3611"/>
              <a:ext cx="788" cy="19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a:t>硬件失效曲线</a:t>
              </a:r>
            </a:p>
          </p:txBody>
        </p:sp>
        <p:sp>
          <p:nvSpPr>
            <p:cNvPr id="11280" name="Line 14"/>
            <p:cNvSpPr>
              <a:spLocks noChangeShapeType="1"/>
            </p:cNvSpPr>
            <p:nvPr/>
          </p:nvSpPr>
          <p:spPr bwMode="auto">
            <a:xfrm flipV="1">
              <a:off x="3651" y="2552"/>
              <a:ext cx="0" cy="1044"/>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1" name="Line 15"/>
            <p:cNvSpPr>
              <a:spLocks noChangeShapeType="1"/>
            </p:cNvSpPr>
            <p:nvPr/>
          </p:nvSpPr>
          <p:spPr bwMode="auto">
            <a:xfrm>
              <a:off x="3651" y="3596"/>
              <a:ext cx="1769"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2" name="Text Box 16"/>
            <p:cNvSpPr txBox="1">
              <a:spLocks noChangeArrowheads="1"/>
            </p:cNvSpPr>
            <p:nvPr/>
          </p:nvSpPr>
          <p:spPr bwMode="auto">
            <a:xfrm>
              <a:off x="3401" y="2569"/>
              <a:ext cx="250" cy="52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a:t>失效率</a:t>
              </a:r>
            </a:p>
          </p:txBody>
        </p:sp>
        <p:sp>
          <p:nvSpPr>
            <p:cNvPr id="11283" name="Text Box 17"/>
            <p:cNvSpPr txBox="1">
              <a:spLocks noChangeArrowheads="1"/>
            </p:cNvSpPr>
            <p:nvPr/>
          </p:nvSpPr>
          <p:spPr bwMode="auto">
            <a:xfrm>
              <a:off x="5119" y="3597"/>
              <a:ext cx="347" cy="19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a:t>时间</a:t>
              </a:r>
            </a:p>
          </p:txBody>
        </p:sp>
        <p:sp>
          <p:nvSpPr>
            <p:cNvPr id="11284" name="Text Box 18"/>
            <p:cNvSpPr txBox="1">
              <a:spLocks noChangeArrowheads="1"/>
            </p:cNvSpPr>
            <p:nvPr/>
          </p:nvSpPr>
          <p:spPr bwMode="auto">
            <a:xfrm>
              <a:off x="4105" y="3612"/>
              <a:ext cx="788" cy="19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a:t>软件失效曲线</a:t>
              </a:r>
            </a:p>
          </p:txBody>
        </p:sp>
        <p:sp>
          <p:nvSpPr>
            <p:cNvPr id="11285" name="Freeform 19"/>
            <p:cNvSpPr>
              <a:spLocks/>
            </p:cNvSpPr>
            <p:nvPr/>
          </p:nvSpPr>
          <p:spPr bwMode="auto">
            <a:xfrm>
              <a:off x="3781" y="2615"/>
              <a:ext cx="1414" cy="952"/>
            </a:xfrm>
            <a:custGeom>
              <a:avLst/>
              <a:gdLst>
                <a:gd name="T0" fmla="*/ 8 w 1414"/>
                <a:gd name="T1" fmla="*/ 0 h 952"/>
                <a:gd name="T2" fmla="*/ 8 w 1414"/>
                <a:gd name="T3" fmla="*/ 226 h 952"/>
                <a:gd name="T4" fmla="*/ 54 w 1414"/>
                <a:gd name="T5" fmla="*/ 680 h 952"/>
                <a:gd name="T6" fmla="*/ 190 w 1414"/>
                <a:gd name="T7" fmla="*/ 861 h 952"/>
                <a:gd name="T8" fmla="*/ 462 w 1414"/>
                <a:gd name="T9" fmla="*/ 907 h 952"/>
                <a:gd name="T10" fmla="*/ 1414 w 1414"/>
                <a:gd name="T11" fmla="*/ 952 h 9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4" h="952">
                  <a:moveTo>
                    <a:pt x="8" y="0"/>
                  </a:moveTo>
                  <a:cubicBezTo>
                    <a:pt x="4" y="56"/>
                    <a:pt x="0" y="113"/>
                    <a:pt x="8" y="226"/>
                  </a:cubicBezTo>
                  <a:cubicBezTo>
                    <a:pt x="16" y="339"/>
                    <a:pt x="24" y="574"/>
                    <a:pt x="54" y="680"/>
                  </a:cubicBezTo>
                  <a:cubicBezTo>
                    <a:pt x="84" y="786"/>
                    <a:pt x="122" y="823"/>
                    <a:pt x="190" y="861"/>
                  </a:cubicBezTo>
                  <a:cubicBezTo>
                    <a:pt x="258" y="899"/>
                    <a:pt x="258" y="892"/>
                    <a:pt x="462" y="907"/>
                  </a:cubicBezTo>
                  <a:cubicBezTo>
                    <a:pt x="666" y="922"/>
                    <a:pt x="1255" y="945"/>
                    <a:pt x="1414" y="952"/>
                  </a:cubicBezTo>
                </a:path>
              </a:pathLst>
            </a:cu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6" name="Freeform 20"/>
            <p:cNvSpPr>
              <a:spLocks/>
            </p:cNvSpPr>
            <p:nvPr/>
          </p:nvSpPr>
          <p:spPr bwMode="auto">
            <a:xfrm>
              <a:off x="3864" y="2615"/>
              <a:ext cx="1241" cy="794"/>
            </a:xfrm>
            <a:custGeom>
              <a:avLst/>
              <a:gdLst>
                <a:gd name="T0" fmla="*/ 16 w 1241"/>
                <a:gd name="T1" fmla="*/ 0 h 794"/>
                <a:gd name="T2" fmla="*/ 61 w 1241"/>
                <a:gd name="T3" fmla="*/ 453 h 794"/>
                <a:gd name="T4" fmla="*/ 197 w 1241"/>
                <a:gd name="T5" fmla="*/ 771 h 794"/>
                <a:gd name="T6" fmla="*/ 1241 w 1241"/>
                <a:gd name="T7" fmla="*/ 589 h 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1" h="794">
                  <a:moveTo>
                    <a:pt x="16" y="0"/>
                  </a:moveTo>
                  <a:cubicBezTo>
                    <a:pt x="23" y="162"/>
                    <a:pt x="31" y="325"/>
                    <a:pt x="61" y="453"/>
                  </a:cubicBezTo>
                  <a:cubicBezTo>
                    <a:pt x="91" y="581"/>
                    <a:pt x="0" y="748"/>
                    <a:pt x="197" y="771"/>
                  </a:cubicBezTo>
                  <a:cubicBezTo>
                    <a:pt x="394" y="794"/>
                    <a:pt x="1067" y="619"/>
                    <a:pt x="1241" y="589"/>
                  </a:cubicBezTo>
                </a:path>
              </a:pathLst>
            </a:cu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7" name="Text Box 21"/>
            <p:cNvSpPr txBox="1">
              <a:spLocks noChangeArrowheads="1"/>
            </p:cNvSpPr>
            <p:nvPr/>
          </p:nvSpPr>
          <p:spPr bwMode="auto">
            <a:xfrm>
              <a:off x="4967" y="3386"/>
              <a:ext cx="564" cy="19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a:t>理想曲线</a:t>
              </a:r>
            </a:p>
          </p:txBody>
        </p:sp>
        <p:sp>
          <p:nvSpPr>
            <p:cNvPr id="11288" name="Text Box 22"/>
            <p:cNvSpPr txBox="1">
              <a:spLocks noChangeArrowheads="1"/>
            </p:cNvSpPr>
            <p:nvPr/>
          </p:nvSpPr>
          <p:spPr bwMode="auto">
            <a:xfrm>
              <a:off x="4515" y="3068"/>
              <a:ext cx="564" cy="19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a:t>实际曲线</a:t>
              </a:r>
            </a:p>
          </p:txBody>
        </p:sp>
      </p:grpSp>
    </p:spTree>
    <p:extLst>
      <p:ext uri="{BB962C8B-B14F-4D97-AF65-F5344CB8AC3E}">
        <p14:creationId xmlns:p14="http://schemas.microsoft.com/office/powerpoint/2010/main" val="34204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4400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016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838200"/>
          </a:xfrm>
        </p:spPr>
        <p:txBody>
          <a:bodyPr/>
          <a:lstStyle/>
          <a:p>
            <a:pPr>
              <a:spcBef>
                <a:spcPct val="50000"/>
              </a:spcBef>
            </a:pPr>
            <a:r>
              <a:rPr lang="zh-CN" altLang="en-US" sz="3600" dirty="0">
                <a:ea typeface="楷体_GB2312" pitchFamily="49" charset="-122"/>
              </a:rPr>
              <a:t>软件危机 （</a:t>
            </a:r>
            <a:r>
              <a:rPr lang="en-US" altLang="zh-CN" sz="3600" dirty="0">
                <a:ea typeface="楷体_GB2312" pitchFamily="49" charset="-122"/>
              </a:rPr>
              <a:t>Software Crisis)</a:t>
            </a:r>
          </a:p>
        </p:txBody>
      </p:sp>
      <p:sp>
        <p:nvSpPr>
          <p:cNvPr id="13315" name="Rectangle 3"/>
          <p:cNvSpPr>
            <a:spLocks noGrp="1" noChangeArrowheads="1"/>
          </p:cNvSpPr>
          <p:nvPr>
            <p:ph type="body" idx="1"/>
          </p:nvPr>
        </p:nvSpPr>
        <p:spPr>
          <a:xfrm>
            <a:off x="457200" y="3441427"/>
            <a:ext cx="2514600" cy="457200"/>
          </a:xfrm>
        </p:spPr>
        <p:txBody>
          <a:bodyPr/>
          <a:lstStyle/>
          <a:p>
            <a:pPr lvl="1" algn="just">
              <a:spcBef>
                <a:spcPct val="0"/>
              </a:spcBef>
              <a:buFontTx/>
              <a:buNone/>
            </a:pPr>
            <a:r>
              <a:rPr lang="en-US" altLang="zh-CN" b="1" dirty="0">
                <a:solidFill>
                  <a:srgbClr val="0066FF"/>
                </a:solidFill>
              </a:rPr>
              <a:t>Late 1950’s:</a:t>
            </a:r>
          </a:p>
        </p:txBody>
      </p:sp>
      <p:sp>
        <p:nvSpPr>
          <p:cNvPr id="13317" name="Text Box 5"/>
          <p:cNvSpPr txBox="1">
            <a:spLocks noChangeArrowheads="1"/>
          </p:cNvSpPr>
          <p:nvPr/>
        </p:nvSpPr>
        <p:spPr bwMode="auto">
          <a:xfrm>
            <a:off x="914400" y="1484784"/>
            <a:ext cx="7086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0066FF"/>
                </a:solidFill>
              </a:rPr>
              <a:t>In the early days:</a:t>
            </a:r>
            <a:endParaRPr lang="en-US" altLang="zh-CN" b="1" dirty="0">
              <a:solidFill>
                <a:srgbClr val="0066FF"/>
              </a:solidFill>
            </a:endParaRPr>
          </a:p>
          <a:p>
            <a:r>
              <a:rPr lang="en-US" altLang="zh-CN" dirty="0"/>
              <a:t>     </a:t>
            </a:r>
            <a:r>
              <a:rPr lang="en-US" altLang="zh-CN" b="1" dirty="0"/>
              <a:t>“Software” = “Place a sequence of instructions together to get the computer to do something useful”.</a:t>
            </a:r>
          </a:p>
          <a:p>
            <a:pPr algn="ctr"/>
            <a:r>
              <a:rPr lang="en-US" altLang="zh-CN" b="1" dirty="0"/>
              <a:t>User  </a:t>
            </a:r>
            <a:r>
              <a:rPr lang="en-US" altLang="zh-CN" b="1" noProof="1">
                <a:sym typeface="Wingdings" pitchFamily="2" charset="2"/>
              </a:rPr>
              <a:t></a:t>
            </a:r>
            <a:r>
              <a:rPr lang="en-US" altLang="zh-CN" b="1" dirty="0"/>
              <a:t>  Computer</a:t>
            </a:r>
            <a:endParaRPr lang="en-US" altLang="zh-CN" dirty="0"/>
          </a:p>
        </p:txBody>
      </p:sp>
      <p:sp>
        <p:nvSpPr>
          <p:cNvPr id="13318" name="Text Box 6"/>
          <p:cNvSpPr txBox="1">
            <a:spLocks noChangeArrowheads="1"/>
          </p:cNvSpPr>
          <p:nvPr/>
        </p:nvSpPr>
        <p:spPr bwMode="auto">
          <a:xfrm>
            <a:off x="685800" y="3974827"/>
            <a:ext cx="647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zh-CN" b="1"/>
              <a:t>Computer became cheaper and more common</a:t>
            </a:r>
          </a:p>
          <a:p>
            <a:pPr algn="r"/>
            <a:r>
              <a:rPr lang="en-US" altLang="zh-CN" b="1"/>
              <a:t>High level languages were invented</a:t>
            </a:r>
            <a:endParaRPr lang="en-US" altLang="zh-CN" sz="2000"/>
          </a:p>
        </p:txBody>
      </p:sp>
      <p:sp>
        <p:nvSpPr>
          <p:cNvPr id="13319" name="Text Box 7"/>
          <p:cNvSpPr txBox="1">
            <a:spLocks noChangeArrowheads="1"/>
          </p:cNvSpPr>
          <p:nvPr/>
        </p:nvSpPr>
        <p:spPr bwMode="auto">
          <a:xfrm>
            <a:off x="2743200" y="5218584"/>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rgbClr val="0000FF"/>
                </a:solidFill>
              </a:rPr>
              <a:t>Programmer</a:t>
            </a:r>
            <a:endParaRPr lang="en-US" altLang="zh-CN"/>
          </a:p>
        </p:txBody>
      </p:sp>
      <p:sp>
        <p:nvSpPr>
          <p:cNvPr id="13320" name="Text Box 8"/>
          <p:cNvSpPr txBox="1">
            <a:spLocks noChangeArrowheads="1"/>
          </p:cNvSpPr>
          <p:nvPr/>
        </p:nvSpPr>
        <p:spPr bwMode="auto">
          <a:xfrm>
            <a:off x="1143000" y="5218584"/>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t>User </a:t>
            </a:r>
            <a:r>
              <a:rPr lang="en-US" altLang="zh-CN" b="1" noProof="1">
                <a:sym typeface="Wingdings" pitchFamily="2" charset="2"/>
              </a:rPr>
              <a:t></a:t>
            </a:r>
            <a:endParaRPr lang="en-US" altLang="zh-CN" b="1">
              <a:sym typeface="Wingdings" pitchFamily="2" charset="2"/>
            </a:endParaRPr>
          </a:p>
        </p:txBody>
      </p:sp>
      <p:sp>
        <p:nvSpPr>
          <p:cNvPr id="13321" name="Text Box 9"/>
          <p:cNvSpPr txBox="1">
            <a:spLocks noChangeArrowheads="1"/>
          </p:cNvSpPr>
          <p:nvPr/>
        </p:nvSpPr>
        <p:spPr bwMode="auto">
          <a:xfrm>
            <a:off x="4724400" y="5218584"/>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zh-CN" b="1" noProof="1">
                <a:solidFill>
                  <a:srgbClr val="000000"/>
                </a:solidFill>
                <a:sym typeface="Wingdings" pitchFamily="2" charset="2"/>
              </a:rPr>
              <a:t></a:t>
            </a:r>
            <a:r>
              <a:rPr lang="en-US" altLang="zh-CN" b="1">
                <a:solidFill>
                  <a:srgbClr val="000000"/>
                </a:solidFill>
              </a:rPr>
              <a:t>Computer</a:t>
            </a:r>
            <a:endParaRPr lang="en-US" altLang="zh-CN" sz="2000">
              <a:solidFill>
                <a:srgbClr val="000000"/>
              </a:solidFill>
            </a:endParaRPr>
          </a:p>
        </p:txBody>
      </p:sp>
      <p:sp>
        <p:nvSpPr>
          <p:cNvPr id="13322" name="Text Box 10"/>
          <p:cNvSpPr txBox="1">
            <a:spLocks noChangeArrowheads="1"/>
          </p:cNvSpPr>
          <p:nvPr/>
        </p:nvSpPr>
        <p:spPr bwMode="auto">
          <a:xfrm>
            <a:off x="1981200" y="4913784"/>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zh-CN" b="1" noProof="1">
                <a:sym typeface="Wingdings" pitchFamily="2" charset="2"/>
              </a:rPr>
              <a:t></a:t>
            </a:r>
            <a:endParaRPr lang="en-US" altLang="zh-CN" sz="2000">
              <a:sym typeface="Wingdings" pitchFamily="2" charset="2"/>
            </a:endParaRPr>
          </a:p>
        </p:txBody>
      </p:sp>
      <p:grpSp>
        <p:nvGrpSpPr>
          <p:cNvPr id="13326" name="Group 14"/>
          <p:cNvGrpSpPr>
            <a:grpSpLocks/>
          </p:cNvGrpSpPr>
          <p:nvPr/>
        </p:nvGrpSpPr>
        <p:grpSpPr bwMode="auto">
          <a:xfrm>
            <a:off x="7162800" y="4203427"/>
            <a:ext cx="1219200" cy="457200"/>
            <a:chOff x="4512" y="2736"/>
            <a:chExt cx="768" cy="288"/>
          </a:xfrm>
        </p:grpSpPr>
        <p:sp>
          <p:nvSpPr>
            <p:cNvPr id="13324" name="AutoShape 12"/>
            <p:cNvSpPr>
              <a:spLocks/>
            </p:cNvSpPr>
            <p:nvPr/>
          </p:nvSpPr>
          <p:spPr bwMode="auto">
            <a:xfrm>
              <a:off x="4512" y="2736"/>
              <a:ext cx="95" cy="288"/>
            </a:xfrm>
            <a:prstGeom prst="rightBrace">
              <a:avLst>
                <a:gd name="adj1" fmla="val 25263"/>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25" name="Text Box 13"/>
            <p:cNvSpPr txBox="1">
              <a:spLocks noChangeArrowheads="1"/>
            </p:cNvSpPr>
            <p:nvPr/>
          </p:nvSpPr>
          <p:spPr bwMode="auto">
            <a:xfrm>
              <a:off x="4608" y="2736"/>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t>easier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ox(out)">
                                      <p:cBhvr>
                                        <p:cTn id="7" dur="500"/>
                                        <p:tgtEl>
                                          <p:spTgt spid="1331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12" dur="500"/>
                                        <p:tgtEl>
                                          <p:spTgt spid="1331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blinds(horizontal)">
                                      <p:cBhvr>
                                        <p:cTn id="17" dur="500"/>
                                        <p:tgtEl>
                                          <p:spTgt spid="13318"/>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13326"/>
                                        </p:tgtEl>
                                        <p:attrNameLst>
                                          <p:attrName>style.visibility</p:attrName>
                                        </p:attrNameLst>
                                      </p:cBhvr>
                                      <p:to>
                                        <p:strVal val="visible"/>
                                      </p:to>
                                    </p:set>
                                    <p:animEffect transition="in" filter="barn(inHorizontal)">
                                      <p:cBhvr>
                                        <p:cTn id="22" dur="500"/>
                                        <p:tgtEl>
                                          <p:spTgt spid="13326"/>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17" grpId="0" autoUpdateAnimBg="0"/>
      <p:bldP spid="13318" grpId="0" autoUpdateAnimBg="0"/>
      <p:bldP spid="13319" grpId="0"/>
      <p:bldP spid="13320" grpId="0"/>
      <p:bldP spid="13321" grpId="0"/>
      <p:bldP spid="133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827584" y="1556792"/>
            <a:ext cx="7859216" cy="4286101"/>
          </a:xfrm>
        </p:spPr>
        <p:txBody>
          <a:bodyPr/>
          <a:lstStyle/>
          <a:p>
            <a:pPr marL="0" indent="0" eaLnBrk="1" hangingPunct="1">
              <a:lnSpc>
                <a:spcPct val="150000"/>
              </a:lnSpc>
              <a:buFont typeface="Wingdings" pitchFamily="2" charset="2"/>
              <a:buNone/>
              <a:defRPr/>
            </a:pPr>
            <a:r>
              <a:rPr lang="en-US" altLang="zh-CN" b="1" dirty="0"/>
              <a:t>1.1 </a:t>
            </a:r>
            <a:r>
              <a:rPr lang="zh-CN" altLang="en-US" b="1" dirty="0"/>
              <a:t>软件危机与软件工程的起源</a:t>
            </a:r>
            <a:endParaRPr lang="en-US" altLang="zh-CN" b="1" dirty="0"/>
          </a:p>
          <a:p>
            <a:pPr marL="0" indent="0" eaLnBrk="1" hangingPunct="1">
              <a:lnSpc>
                <a:spcPct val="150000"/>
              </a:lnSpc>
              <a:buFont typeface="Wingdings" pitchFamily="2" charset="2"/>
              <a:buNone/>
              <a:defRPr/>
            </a:pPr>
            <a:r>
              <a:rPr lang="en-US" altLang="zh-CN" dirty="0"/>
              <a:t>1.2 </a:t>
            </a:r>
            <a:r>
              <a:rPr lang="zh-CN" altLang="en-US" dirty="0"/>
              <a:t>软件工程是什么</a:t>
            </a:r>
            <a:endParaRPr lang="en-US" altLang="zh-CN" dirty="0"/>
          </a:p>
          <a:p>
            <a:pPr marL="0" indent="0" eaLnBrk="1" hangingPunct="1">
              <a:lnSpc>
                <a:spcPct val="150000"/>
              </a:lnSpc>
              <a:buFont typeface="Wingdings" pitchFamily="2" charset="2"/>
              <a:buNone/>
              <a:defRPr/>
            </a:pPr>
            <a:r>
              <a:rPr lang="en-US" altLang="zh-CN" b="1" dirty="0"/>
              <a:t>1.3 </a:t>
            </a:r>
            <a:r>
              <a:rPr lang="zh-CN" altLang="en-US" b="1" dirty="0"/>
              <a:t>软件工程包含的领域</a:t>
            </a:r>
          </a:p>
        </p:txBody>
      </p:sp>
      <p:sp>
        <p:nvSpPr>
          <p:cNvPr id="9219" name="标题 1"/>
          <p:cNvSpPr>
            <a:spLocks noGrp="1"/>
          </p:cNvSpPr>
          <p:nvPr>
            <p:ph type="title"/>
          </p:nvPr>
        </p:nvSpPr>
        <p:spPr>
          <a:xfrm>
            <a:off x="827584" y="44624"/>
            <a:ext cx="7772400" cy="1143000"/>
          </a:xfrm>
        </p:spPr>
        <p:txBody>
          <a:bodyPr/>
          <a:lstStyle/>
          <a:p>
            <a:r>
              <a:rPr lang="zh-CN" altLang="en-US" dirty="0"/>
              <a:t>第</a:t>
            </a:r>
            <a:r>
              <a:rPr lang="en-US" altLang="zh-CN" dirty="0"/>
              <a:t>1</a:t>
            </a:r>
            <a:r>
              <a:rPr lang="zh-CN" altLang="en-US" dirty="0"/>
              <a:t>章  软件工程概述</a:t>
            </a:r>
          </a:p>
        </p:txBody>
      </p:sp>
      <p:sp>
        <p:nvSpPr>
          <p:cNvPr id="2" name="右箭头 1"/>
          <p:cNvSpPr/>
          <p:nvPr/>
        </p:nvSpPr>
        <p:spPr bwMode="auto">
          <a:xfrm>
            <a:off x="6732240" y="1844824"/>
            <a:ext cx="864096" cy="360040"/>
          </a:xfrm>
          <a:prstGeom prst="rightArrow">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70423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720800" y="1340768"/>
            <a:ext cx="7955656" cy="1371600"/>
          </a:xfrm>
        </p:spPr>
        <p:txBody>
          <a:bodyPr/>
          <a:lstStyle/>
          <a:p>
            <a:pPr marL="0" indent="0" algn="just">
              <a:lnSpc>
                <a:spcPct val="100000"/>
              </a:lnSpc>
              <a:buFontTx/>
              <a:buNone/>
            </a:pPr>
            <a:r>
              <a:rPr lang="en-US" altLang="zh-CN" sz="2800" b="1" dirty="0">
                <a:solidFill>
                  <a:srgbClr val="0066FF"/>
                </a:solidFill>
              </a:rPr>
              <a:t>Early 1960s:</a:t>
            </a:r>
            <a:endParaRPr lang="en-US" altLang="zh-CN" b="1" dirty="0">
              <a:solidFill>
                <a:srgbClr val="0066FF"/>
              </a:solidFill>
            </a:endParaRPr>
          </a:p>
          <a:p>
            <a:pPr marL="0" indent="0" algn="just">
              <a:lnSpc>
                <a:spcPct val="100000"/>
              </a:lnSpc>
              <a:buFontTx/>
              <a:buNone/>
            </a:pPr>
            <a:r>
              <a:rPr lang="en-US" altLang="zh-CN" sz="2400" b="1" dirty="0">
                <a:solidFill>
                  <a:srgbClr val="000000"/>
                </a:solidFill>
              </a:rPr>
              <a:t>     Very few large software </a:t>
            </a:r>
            <a:r>
              <a:rPr lang="en-US" altLang="zh-CN" sz="2400" b="1" dirty="0" err="1">
                <a:solidFill>
                  <a:srgbClr val="000000"/>
                </a:solidFill>
              </a:rPr>
              <a:t>projeczts</a:t>
            </a:r>
            <a:r>
              <a:rPr lang="en-US" altLang="zh-CN" sz="2400" b="1" dirty="0">
                <a:solidFill>
                  <a:srgbClr val="000000"/>
                </a:solidFill>
              </a:rPr>
              <a:t> were done by some experts.</a:t>
            </a:r>
            <a:endParaRPr lang="en-US" altLang="zh-CN" dirty="0">
              <a:solidFill>
                <a:srgbClr val="000000"/>
              </a:solidFill>
            </a:endParaRPr>
          </a:p>
        </p:txBody>
      </p:sp>
      <p:sp>
        <p:nvSpPr>
          <p:cNvPr id="14341" name="Text Box 5"/>
          <p:cNvSpPr txBox="1">
            <a:spLocks noChangeArrowheads="1"/>
          </p:cNvSpPr>
          <p:nvPr/>
        </p:nvSpPr>
        <p:spPr bwMode="auto">
          <a:xfrm>
            <a:off x="755576" y="2768729"/>
            <a:ext cx="7543800" cy="286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dirty="0">
                <a:solidFill>
                  <a:srgbClr val="000000"/>
                </a:solidFill>
              </a:rPr>
              <a:t>Middle to late 1960s:</a:t>
            </a:r>
            <a:endParaRPr lang="en-US" altLang="zh-CN" dirty="0">
              <a:solidFill>
                <a:srgbClr val="000000"/>
              </a:solidFill>
            </a:endParaRPr>
          </a:p>
          <a:p>
            <a:pPr>
              <a:spcBef>
                <a:spcPts val="600"/>
              </a:spcBef>
            </a:pPr>
            <a:r>
              <a:rPr lang="en-US" altLang="zh-CN" dirty="0">
                <a:solidFill>
                  <a:srgbClr val="000000"/>
                </a:solidFill>
              </a:rPr>
              <a:t>Truly large software systems were attempted.</a:t>
            </a:r>
            <a:endParaRPr lang="en-US" altLang="zh-CN" sz="1800" dirty="0">
              <a:solidFill>
                <a:srgbClr val="000000"/>
              </a:solidFill>
            </a:endParaRPr>
          </a:p>
          <a:p>
            <a:pPr>
              <a:lnSpc>
                <a:spcPct val="120000"/>
              </a:lnSpc>
              <a:spcBef>
                <a:spcPts val="600"/>
              </a:spcBef>
            </a:pPr>
            <a:r>
              <a:rPr lang="zh-CN" altLang="en-US" sz="2000" dirty="0">
                <a:latin typeface="楷体_GB2312" pitchFamily="49" charset="-122"/>
                <a:ea typeface="楷体_GB2312" pitchFamily="49" charset="-122"/>
              </a:rPr>
              <a:t>例</a:t>
            </a: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美国</a:t>
            </a:r>
            <a:r>
              <a:rPr lang="en-US" altLang="zh-CN" sz="2000" dirty="0">
                <a:latin typeface="楷体_GB2312" pitchFamily="49" charset="-122"/>
                <a:ea typeface="楷体_GB2312" pitchFamily="49" charset="-122"/>
              </a:rPr>
              <a:t>IBM</a:t>
            </a:r>
            <a:r>
              <a:rPr lang="zh-CN" altLang="en-US" sz="2000" dirty="0">
                <a:latin typeface="楷体_GB2312" pitchFamily="49" charset="-122"/>
                <a:ea typeface="楷体_GB2312" pitchFamily="49" charset="-122"/>
              </a:rPr>
              <a:t>公司在</a:t>
            </a:r>
            <a:r>
              <a:rPr lang="en-US" altLang="zh-CN" sz="2000" dirty="0">
                <a:latin typeface="楷体_GB2312" pitchFamily="49" charset="-122"/>
                <a:ea typeface="楷体_GB2312" pitchFamily="49" charset="-122"/>
              </a:rPr>
              <a:t>1963</a:t>
            </a:r>
            <a:r>
              <a:rPr lang="zh-CN" altLang="en-US" sz="2000" dirty="0">
                <a:latin typeface="楷体_GB2312" pitchFamily="49" charset="-122"/>
                <a:ea typeface="楷体_GB2312" pitchFamily="49" charset="-122"/>
              </a:rPr>
              <a:t>年至</a:t>
            </a:r>
            <a:r>
              <a:rPr lang="en-US" altLang="zh-CN" sz="2000" dirty="0">
                <a:latin typeface="楷体_GB2312" pitchFamily="49" charset="-122"/>
                <a:ea typeface="楷体_GB2312" pitchFamily="49" charset="-122"/>
              </a:rPr>
              <a:t>1966</a:t>
            </a:r>
            <a:r>
              <a:rPr lang="zh-CN" altLang="en-US" sz="2000" dirty="0">
                <a:latin typeface="楷体_GB2312" pitchFamily="49" charset="-122"/>
                <a:ea typeface="楷体_GB2312" pitchFamily="49" charset="-122"/>
              </a:rPr>
              <a:t>年开发的</a:t>
            </a:r>
            <a:r>
              <a:rPr lang="en-US" altLang="zh-CN" sz="2000" dirty="0">
                <a:latin typeface="楷体_GB2312" pitchFamily="49" charset="-122"/>
                <a:ea typeface="楷体_GB2312" pitchFamily="49" charset="-122"/>
              </a:rPr>
              <a:t>IBM360</a:t>
            </a:r>
            <a:r>
              <a:rPr lang="zh-CN" altLang="en-US" sz="2000" dirty="0">
                <a:latin typeface="楷体_GB2312" pitchFamily="49" charset="-122"/>
                <a:ea typeface="楷体_GB2312" pitchFamily="49" charset="-122"/>
              </a:rPr>
              <a:t>机的操作系统。这一项目花了</a:t>
            </a:r>
            <a:r>
              <a:rPr lang="en-US" altLang="zh-CN" sz="2000" dirty="0">
                <a:latin typeface="楷体_GB2312" pitchFamily="49" charset="-122"/>
                <a:ea typeface="楷体_GB2312" pitchFamily="49" charset="-122"/>
              </a:rPr>
              <a:t>5000</a:t>
            </a:r>
            <a:r>
              <a:rPr lang="zh-CN" altLang="en-US" sz="2000" dirty="0">
                <a:latin typeface="楷体_GB2312" pitchFamily="49" charset="-122"/>
                <a:ea typeface="楷体_GB2312" pitchFamily="49" charset="-122"/>
              </a:rPr>
              <a:t>人一年的工作量，最多时有</a:t>
            </a:r>
            <a:r>
              <a:rPr lang="en-US" altLang="zh-CN" sz="2000" dirty="0">
                <a:latin typeface="楷体_GB2312" pitchFamily="49" charset="-122"/>
                <a:ea typeface="楷体_GB2312" pitchFamily="49" charset="-122"/>
              </a:rPr>
              <a:t>1000</a:t>
            </a:r>
            <a:r>
              <a:rPr lang="zh-CN" altLang="en-US" sz="2000" dirty="0">
                <a:latin typeface="楷体_GB2312" pitchFamily="49" charset="-122"/>
                <a:ea typeface="楷体_GB2312" pitchFamily="49" charset="-122"/>
              </a:rPr>
              <a:t>人投入开发工作，写出了近</a:t>
            </a:r>
            <a:r>
              <a:rPr lang="en-US" altLang="zh-CN" sz="2000" dirty="0">
                <a:latin typeface="楷体_GB2312" pitchFamily="49" charset="-122"/>
                <a:ea typeface="楷体_GB2312" pitchFamily="49" charset="-122"/>
              </a:rPr>
              <a:t>100</a:t>
            </a:r>
            <a:r>
              <a:rPr lang="zh-CN" altLang="en-US" sz="2000" dirty="0">
                <a:latin typeface="楷体_GB2312" pitchFamily="49" charset="-122"/>
                <a:ea typeface="楷体_GB2312" pitchFamily="49" charset="-122"/>
              </a:rPr>
              <a:t>万行源程序。</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据统计，这个操作系统每次发行的新版本都是从前一版本中找出</a:t>
            </a:r>
            <a:r>
              <a:rPr lang="en-US" altLang="zh-CN" sz="2000" dirty="0">
                <a:latin typeface="楷体_GB2312" pitchFamily="49" charset="-122"/>
                <a:ea typeface="楷体_GB2312" pitchFamily="49" charset="-122"/>
              </a:rPr>
              <a:t>1000</a:t>
            </a:r>
            <a:r>
              <a:rPr lang="zh-CN" altLang="en-US" sz="2000" dirty="0">
                <a:latin typeface="楷体_GB2312" pitchFamily="49" charset="-122"/>
                <a:ea typeface="楷体_GB2312" pitchFamily="49" charset="-122"/>
              </a:rPr>
              <a:t>个程序错误而修正的结果。</a:t>
            </a:r>
            <a:r>
              <a:rPr lang="en-US" altLang="zh-CN" sz="2000" dirty="0">
                <a:latin typeface="楷体_GB2312" pitchFamily="49" charset="-122"/>
                <a:ea typeface="楷体_GB2312" pitchFamily="49" charset="-122"/>
              </a:rPr>
              <a:t>......</a:t>
            </a:r>
          </a:p>
        </p:txBody>
      </p:sp>
      <p:sp>
        <p:nvSpPr>
          <p:cNvPr id="5" name="Rectangle 2"/>
          <p:cNvSpPr txBox="1">
            <a:spLocks noChangeArrowheads="1"/>
          </p:cNvSpPr>
          <p:nvPr/>
        </p:nvSpPr>
        <p:spPr bwMode="auto">
          <a:xfrm>
            <a:off x="685800" y="304800"/>
            <a:ext cx="77724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000" b="1">
                <a:solidFill>
                  <a:srgbClr val="0070C0"/>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kumimoji="1" sz="4400">
                <a:solidFill>
                  <a:schemeClr val="tx2"/>
                </a:solidFill>
                <a:latin typeface="Times New Roman" pitchFamily="18" charset="0"/>
                <a:ea typeface="宋体" charset="-122"/>
              </a:defRPr>
            </a:lvl2pPr>
            <a:lvl3pPr algn="ctr" rtl="0" fontAlgn="base">
              <a:spcBef>
                <a:spcPct val="0"/>
              </a:spcBef>
              <a:spcAft>
                <a:spcPct val="0"/>
              </a:spcAft>
              <a:defRPr kumimoji="1" sz="4400">
                <a:solidFill>
                  <a:schemeClr val="tx2"/>
                </a:solidFill>
                <a:latin typeface="Times New Roman" pitchFamily="18" charset="0"/>
                <a:ea typeface="宋体" charset="-122"/>
              </a:defRPr>
            </a:lvl3pPr>
            <a:lvl4pPr algn="ctr" rtl="0" fontAlgn="base">
              <a:spcBef>
                <a:spcPct val="0"/>
              </a:spcBef>
              <a:spcAft>
                <a:spcPct val="0"/>
              </a:spcAft>
              <a:defRPr kumimoji="1" sz="4400">
                <a:solidFill>
                  <a:schemeClr val="tx2"/>
                </a:solidFill>
                <a:latin typeface="Times New Roman" pitchFamily="18" charset="0"/>
                <a:ea typeface="宋体" charset="-122"/>
              </a:defRPr>
            </a:lvl4pPr>
            <a:lvl5pPr algn="ctr" rtl="0" fontAlgn="base">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a:lstStyle>
          <a:p>
            <a:pPr>
              <a:spcBef>
                <a:spcPct val="50000"/>
              </a:spcBef>
            </a:pPr>
            <a:r>
              <a:rPr lang="zh-CN" altLang="en-US" sz="3600" dirty="0">
                <a:ea typeface="楷体_GB2312" pitchFamily="49" charset="-122"/>
              </a:rPr>
              <a:t>软件危机 （</a:t>
            </a:r>
            <a:r>
              <a:rPr lang="en-US" altLang="zh-CN" sz="3600" dirty="0">
                <a:ea typeface="楷体_GB2312" pitchFamily="49" charset="-122"/>
              </a:rPr>
              <a:t>Software Crisis)</a:t>
            </a:r>
          </a:p>
        </p:txBody>
      </p:sp>
      <p:sp>
        <p:nvSpPr>
          <p:cNvPr id="6" name="椭圆形标注 5"/>
          <p:cNvSpPr/>
          <p:nvPr/>
        </p:nvSpPr>
        <p:spPr bwMode="auto">
          <a:xfrm>
            <a:off x="4644008" y="1196752"/>
            <a:ext cx="4032448" cy="2058268"/>
          </a:xfrm>
          <a:prstGeom prst="wedgeEllipseCallout">
            <a:avLst>
              <a:gd name="adj1" fmla="val -29823"/>
              <a:gd name="adj2" fmla="val 53245"/>
            </a:avLst>
          </a:prstGeom>
          <a:solidFill>
            <a:srgbClr val="CC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r>
              <a:rPr kumimoji="1" lang="zh-CN" altLang="en-US" sz="2000" b="1" i="0" u="none" strike="noStrike" cap="none" normalizeH="0" baseline="0" dirty="0">
                <a:ln>
                  <a:noFill/>
                </a:ln>
                <a:solidFill>
                  <a:schemeClr val="tx1"/>
                </a:solidFill>
                <a:effectLst/>
                <a:latin typeface="+mn-ea"/>
                <a:ea typeface="+mn-ea"/>
              </a:rPr>
              <a:t>一次次地修复代码，而没有找到问题的根源，最终形成一个泥沼地，将项目吞没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 calcmode="lin" valueType="num">
                                      <p:cBhvr additive="base">
                                        <p:cTn id="12"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39">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14341"/>
                                        </p:tgtEl>
                                        <p:attrNameLst>
                                          <p:attrName>style.visibility</p:attrName>
                                        </p:attrNameLst>
                                      </p:cBhvr>
                                      <p:to>
                                        <p:strVal val="visible"/>
                                      </p:to>
                                    </p:set>
                                    <p:animEffect transition="in" filter="blinds(vertical)">
                                      <p:cBhvr>
                                        <p:cTn id="18" dur="500"/>
                                        <p:tgtEl>
                                          <p:spTgt spid="14341"/>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advAuto="0"/>
      <p:bldP spid="14341" grpId="0" autoUpdateAnimBg="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611560" y="1412776"/>
            <a:ext cx="8153400" cy="2350708"/>
          </a:xfrm>
          <a:solidFill>
            <a:srgbClr val="FFFFFF"/>
          </a:solidFill>
        </p:spPr>
        <p:txBody>
          <a:bodyPr>
            <a:spAutoFit/>
          </a:bodyPr>
          <a:lstStyle/>
          <a:p>
            <a:pPr marL="0" indent="0">
              <a:lnSpc>
                <a:spcPct val="120000"/>
              </a:lnSpc>
              <a:buFontTx/>
              <a:buNone/>
            </a:pPr>
            <a:r>
              <a:rPr lang="en-US" altLang="zh-CN" sz="2400" b="1" dirty="0">
                <a:latin typeface="楷体_GB2312" pitchFamily="49" charset="-122"/>
                <a:ea typeface="楷体_GB2312" pitchFamily="49" charset="-122"/>
              </a:rPr>
              <a:t>      </a:t>
            </a:r>
            <a:r>
              <a:rPr lang="zh-CN" altLang="en-US" sz="2000" b="0" kern="1200" dirty="0">
                <a:latin typeface="楷体_GB2312" pitchFamily="49" charset="-122"/>
                <a:ea typeface="楷体_GB2312" pitchFamily="49" charset="-122"/>
              </a:rPr>
              <a:t>这个项目的负责人</a:t>
            </a:r>
            <a:r>
              <a:rPr lang="en-US" altLang="zh-CN" sz="2000" b="0" kern="1200" dirty="0">
                <a:latin typeface="楷体_GB2312" pitchFamily="49" charset="-122"/>
                <a:ea typeface="楷体_GB2312" pitchFamily="49" charset="-122"/>
              </a:rPr>
              <a:t>F. D. Brooks</a:t>
            </a:r>
            <a:r>
              <a:rPr lang="zh-CN" altLang="en-US" sz="2000" b="0" kern="1200" dirty="0">
                <a:latin typeface="楷体_GB2312" pitchFamily="49" charset="-122"/>
                <a:ea typeface="楷体_GB2312" pitchFamily="49" charset="-122"/>
              </a:rPr>
              <a:t>事后总结了他在组织开发过程中的沉痛教训时说：“</a:t>
            </a:r>
            <a:r>
              <a:rPr lang="en-US" altLang="zh-CN" sz="2000" b="0" kern="1200" dirty="0">
                <a:latin typeface="楷体_GB2312" pitchFamily="49" charset="-122"/>
                <a:ea typeface="楷体_GB2312" pitchFamily="49" charset="-122"/>
              </a:rPr>
              <a:t>......</a:t>
            </a:r>
            <a:r>
              <a:rPr lang="zh-CN" altLang="en-US" sz="2000" b="0" kern="1200" dirty="0">
                <a:latin typeface="楷体_GB2312" pitchFamily="49" charset="-122"/>
                <a:ea typeface="楷体_GB2312" pitchFamily="49" charset="-122"/>
              </a:rPr>
              <a:t>正像一只逃亡的野兽落到泥潭中做垂死的挣扎，越是挣扎，陷得越深，最后无法逃脱灭顶的灾难。</a:t>
            </a:r>
            <a:r>
              <a:rPr lang="en-US" altLang="zh-CN" sz="2000" b="0" kern="1200" dirty="0">
                <a:latin typeface="楷体_GB2312" pitchFamily="49" charset="-122"/>
                <a:ea typeface="楷体_GB2312" pitchFamily="49" charset="-122"/>
              </a:rPr>
              <a:t>......</a:t>
            </a:r>
            <a:r>
              <a:rPr lang="zh-CN" altLang="en-US" sz="2000" b="0" kern="1200" dirty="0">
                <a:latin typeface="楷体_GB2312" pitchFamily="49" charset="-122"/>
                <a:ea typeface="楷体_GB2312" pitchFamily="49" charset="-122"/>
              </a:rPr>
              <a:t>程序设计工作正像这样一个泥潭，</a:t>
            </a:r>
            <a:r>
              <a:rPr lang="en-US" altLang="zh-CN" sz="2000" b="0" kern="1200" dirty="0">
                <a:latin typeface="楷体_GB2312" pitchFamily="49" charset="-122"/>
                <a:ea typeface="楷体_GB2312" pitchFamily="49" charset="-122"/>
              </a:rPr>
              <a:t>......</a:t>
            </a:r>
            <a:r>
              <a:rPr lang="zh-CN" altLang="en-US" sz="2000" b="0" kern="1200" dirty="0">
                <a:latin typeface="楷体_GB2312" pitchFamily="49" charset="-122"/>
                <a:ea typeface="楷体_GB2312" pitchFamily="49" charset="-122"/>
              </a:rPr>
              <a:t>一批批程序员被迫在泥潭中拼命挣扎，</a:t>
            </a:r>
            <a:r>
              <a:rPr lang="en-US" altLang="zh-CN" sz="2000" b="0" kern="1200" dirty="0">
                <a:latin typeface="楷体_GB2312" pitchFamily="49" charset="-122"/>
                <a:ea typeface="楷体_GB2312" pitchFamily="49" charset="-122"/>
              </a:rPr>
              <a:t>......</a:t>
            </a:r>
            <a:r>
              <a:rPr lang="zh-CN" altLang="en-US" sz="2000" b="0" kern="1200" dirty="0">
                <a:latin typeface="楷体_GB2312" pitchFamily="49" charset="-122"/>
                <a:ea typeface="楷体_GB2312" pitchFamily="49" charset="-122"/>
              </a:rPr>
              <a:t>谁也没有料到问题竟会陷入这样的困境</a:t>
            </a:r>
            <a:r>
              <a:rPr lang="en-US" altLang="zh-CN" sz="2000" b="0" kern="1200" dirty="0">
                <a:latin typeface="楷体_GB2312" pitchFamily="49" charset="-122"/>
                <a:ea typeface="楷体_GB2312" pitchFamily="49" charset="-122"/>
              </a:rPr>
              <a:t>......”</a:t>
            </a:r>
            <a:r>
              <a:rPr lang="zh-CN" altLang="en-US" sz="2000" b="0" kern="1200" dirty="0">
                <a:latin typeface="楷体_GB2312" pitchFamily="49" charset="-122"/>
                <a:ea typeface="楷体_GB2312" pitchFamily="49" charset="-122"/>
              </a:rPr>
              <a:t>。</a:t>
            </a:r>
            <a:r>
              <a:rPr lang="en-US" altLang="zh-CN" sz="2000" b="0" kern="1200" dirty="0">
                <a:latin typeface="楷体_GB2312" pitchFamily="49" charset="-122"/>
                <a:ea typeface="楷体_GB2312" pitchFamily="49" charset="-122"/>
              </a:rPr>
              <a:t>IBM360</a:t>
            </a:r>
            <a:r>
              <a:rPr lang="zh-CN" altLang="en-US" sz="2000" b="0" kern="1200" dirty="0">
                <a:latin typeface="楷体_GB2312" pitchFamily="49" charset="-122"/>
                <a:ea typeface="楷体_GB2312" pitchFamily="49" charset="-122"/>
              </a:rPr>
              <a:t>操作系统的历史教训成为软件开发项目的典型事例为人们所记取。</a:t>
            </a:r>
          </a:p>
        </p:txBody>
      </p:sp>
      <p:sp>
        <p:nvSpPr>
          <p:cNvPr id="25604" name="Text Box 4"/>
          <p:cNvSpPr txBox="1">
            <a:spLocks noChangeArrowheads="1"/>
          </p:cNvSpPr>
          <p:nvPr/>
        </p:nvSpPr>
        <p:spPr bwMode="auto">
          <a:xfrm>
            <a:off x="1691680" y="4581128"/>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t>Software  Crisis  </a:t>
            </a:r>
            <a:r>
              <a:rPr lang="en-US" altLang="zh-CN" sz="3200" b="1" i="1" dirty="0"/>
              <a:t>!</a:t>
            </a:r>
            <a:endParaRPr lang="en-US" altLang="zh-CN" dirty="0"/>
          </a:p>
        </p:txBody>
      </p:sp>
      <p:graphicFrame>
        <p:nvGraphicFramePr>
          <p:cNvPr id="25605" name="Object 5"/>
          <p:cNvGraphicFramePr>
            <a:graphicFrameLocks noChangeAspect="1"/>
          </p:cNvGraphicFramePr>
          <p:nvPr>
            <p:extLst>
              <p:ext uri="{D42A27DB-BD31-4B8C-83A1-F6EECF244321}">
                <p14:modId xmlns:p14="http://schemas.microsoft.com/office/powerpoint/2010/main" val="3192121008"/>
              </p:ext>
            </p:extLst>
          </p:nvPr>
        </p:nvGraphicFramePr>
        <p:xfrm>
          <a:off x="5654080" y="4108847"/>
          <a:ext cx="2286000" cy="1600200"/>
        </p:xfrm>
        <a:graphic>
          <a:graphicData uri="http://schemas.openxmlformats.org/presentationml/2006/ole">
            <mc:AlternateContent xmlns:mc="http://schemas.openxmlformats.org/markup-compatibility/2006">
              <mc:Choice xmlns:v="urn:schemas-microsoft-com:vml" Requires="v">
                <p:oleObj name="剪辑" r:id="rId4" imgW="2286918" imgH="1600200" progId="">
                  <p:embed/>
                </p:oleObj>
              </mc:Choice>
              <mc:Fallback>
                <p:oleObj name="剪辑" r:id="rId4" imgW="2286918" imgH="1600200" progId="">
                  <p:embed/>
                  <p:pic>
                    <p:nvPicPr>
                      <p:cNvPr id="0" name="Picture 2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4080" y="4108847"/>
                        <a:ext cx="22860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标题 1">
            <a:extLst>
              <a:ext uri="{FF2B5EF4-FFF2-40B4-BE49-F238E27FC236}">
                <a16:creationId xmlns:a16="http://schemas.microsoft.com/office/drawing/2014/main" id="{87BD077E-3728-4FEA-ABDA-78255BDC7887}"/>
              </a:ext>
            </a:extLst>
          </p:cNvPr>
          <p:cNvSpPr>
            <a:spLocks noGrp="1"/>
          </p:cNvSpPr>
          <p:nvPr>
            <p:ph type="title"/>
          </p:nvPr>
        </p:nvSpPr>
        <p:spPr/>
        <p:txBody>
          <a:bodyPr/>
          <a:lstStyle/>
          <a:p>
            <a:r>
              <a:rPr lang="zh-CN" altLang="en-US" sz="4000" b="1" dirty="0">
                <a:ea typeface="楷体_GB2312" pitchFamily="49" charset="-122"/>
              </a:rPr>
              <a:t>软件危机</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in)">
                                      <p:cBhvr>
                                        <p:cTn id="7" dur="500"/>
                                        <p:tgtEl>
                                          <p:spTgt spid="256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dissolve">
                                      <p:cBhvr>
                                        <p:cTn id="12" dur="500"/>
                                        <p:tgtEl>
                                          <p:spTgt spid="25605"/>
                                        </p:tgtEl>
                                      </p:cBhvr>
                                    </p:animEffec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25604"/>
                                        </p:tgtEl>
                                        <p:attrNameLst>
                                          <p:attrName>style.visibility</p:attrName>
                                        </p:attrNameLst>
                                      </p:cBhvr>
                                      <p:to>
                                        <p:strVal val="visible"/>
                                      </p:to>
                                    </p:set>
                                    <p:anim calcmode="lin" valueType="num">
                                      <p:cBhvr>
                                        <p:cTn id="16" dur="500" fill="hold"/>
                                        <p:tgtEl>
                                          <p:spTgt spid="25604"/>
                                        </p:tgtEl>
                                        <p:attrNameLst>
                                          <p:attrName>ppt_w</p:attrName>
                                        </p:attrNameLst>
                                      </p:cBhvr>
                                      <p:tavLst>
                                        <p:tav tm="0">
                                          <p:val>
                                            <p:fltVal val="0"/>
                                          </p:val>
                                        </p:tav>
                                        <p:tav tm="100000">
                                          <p:val>
                                            <p:strVal val="#ppt_w"/>
                                          </p:val>
                                        </p:tav>
                                      </p:tavLst>
                                    </p:anim>
                                    <p:anim calcmode="lin" valueType="num">
                                      <p:cBhvr>
                                        <p:cTn id="17" dur="500" fill="hold"/>
                                        <p:tgtEl>
                                          <p:spTgt spid="2560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3"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advAuto="0"/>
      <p:bldP spid="2560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F24513-09BC-4F9D-813F-6AF7D9BF7949}"/>
              </a:ext>
            </a:extLst>
          </p:cNvPr>
          <p:cNvSpPr>
            <a:spLocks noGrp="1"/>
          </p:cNvSpPr>
          <p:nvPr>
            <p:ph type="title"/>
          </p:nvPr>
        </p:nvSpPr>
        <p:spPr/>
        <p:txBody>
          <a:bodyPr/>
          <a:lstStyle/>
          <a:p>
            <a:r>
              <a:rPr lang="zh-CN" altLang="en-US" sz="4000" b="1" dirty="0">
                <a:ea typeface="楷体_GB2312" pitchFamily="49" charset="-122"/>
              </a:rPr>
              <a:t>软件缺陷</a:t>
            </a:r>
            <a:endParaRPr lang="zh-CN" altLang="en-US" dirty="0"/>
          </a:p>
        </p:txBody>
      </p:sp>
      <p:sp>
        <p:nvSpPr>
          <p:cNvPr id="3" name="内容占位符 2">
            <a:extLst>
              <a:ext uri="{FF2B5EF4-FFF2-40B4-BE49-F238E27FC236}">
                <a16:creationId xmlns:a16="http://schemas.microsoft.com/office/drawing/2014/main" id="{E003AF8E-DFF2-4013-8F53-E10FF8C269D4}"/>
              </a:ext>
            </a:extLst>
          </p:cNvPr>
          <p:cNvSpPr>
            <a:spLocks noGrp="1"/>
          </p:cNvSpPr>
          <p:nvPr>
            <p:ph idx="1"/>
          </p:nvPr>
        </p:nvSpPr>
        <p:spPr/>
        <p:txBody>
          <a:bodyPr/>
          <a:lstStyle/>
          <a:p>
            <a:endParaRPr lang="zh-CN" altLang="en-US"/>
          </a:p>
        </p:txBody>
      </p:sp>
      <p:pic>
        <p:nvPicPr>
          <p:cNvPr id="9" name="图片 8">
            <a:extLst>
              <a:ext uri="{FF2B5EF4-FFF2-40B4-BE49-F238E27FC236}">
                <a16:creationId xmlns:a16="http://schemas.microsoft.com/office/drawing/2014/main" id="{02BDEB5E-FBAF-460F-BDEA-CF8233CFFE85}"/>
              </a:ext>
            </a:extLst>
          </p:cNvPr>
          <p:cNvPicPr>
            <a:picLocks noChangeAspect="1"/>
          </p:cNvPicPr>
          <p:nvPr/>
        </p:nvPicPr>
        <p:blipFill>
          <a:blip r:embed="rId2"/>
          <a:stretch>
            <a:fillRect/>
          </a:stretch>
        </p:blipFill>
        <p:spPr>
          <a:xfrm>
            <a:off x="0" y="1186662"/>
            <a:ext cx="9144000" cy="4690355"/>
          </a:xfrm>
          <a:prstGeom prst="rect">
            <a:avLst/>
          </a:prstGeom>
        </p:spPr>
      </p:pic>
    </p:spTree>
    <p:extLst>
      <p:ext uri="{BB962C8B-B14F-4D97-AF65-F5344CB8AC3E}">
        <p14:creationId xmlns:p14="http://schemas.microsoft.com/office/powerpoint/2010/main" val="1911400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F216C5-2712-4BA3-97F3-EA28C87583DF}"/>
              </a:ext>
            </a:extLst>
          </p:cNvPr>
          <p:cNvSpPr>
            <a:spLocks noGrp="1"/>
          </p:cNvSpPr>
          <p:nvPr>
            <p:ph type="title"/>
          </p:nvPr>
        </p:nvSpPr>
        <p:spPr/>
        <p:txBody>
          <a:bodyPr/>
          <a:lstStyle/>
          <a:p>
            <a:r>
              <a:rPr lang="zh-CN" altLang="en-US" dirty="0"/>
              <a:t>软件漏洞</a:t>
            </a:r>
          </a:p>
        </p:txBody>
      </p:sp>
      <p:sp>
        <p:nvSpPr>
          <p:cNvPr id="3" name="内容占位符 2">
            <a:extLst>
              <a:ext uri="{FF2B5EF4-FFF2-40B4-BE49-F238E27FC236}">
                <a16:creationId xmlns:a16="http://schemas.microsoft.com/office/drawing/2014/main" id="{18EA51E3-6314-44D6-862E-989538A5A1F6}"/>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1DAF87ED-A9C3-40EB-9031-258726ECB0F1}"/>
              </a:ext>
            </a:extLst>
          </p:cNvPr>
          <p:cNvPicPr>
            <a:picLocks noChangeAspect="1"/>
          </p:cNvPicPr>
          <p:nvPr/>
        </p:nvPicPr>
        <p:blipFill>
          <a:blip r:embed="rId2"/>
          <a:stretch>
            <a:fillRect/>
          </a:stretch>
        </p:blipFill>
        <p:spPr>
          <a:xfrm>
            <a:off x="251520" y="1175896"/>
            <a:ext cx="8640960" cy="4778841"/>
          </a:xfrm>
          <a:prstGeom prst="rect">
            <a:avLst/>
          </a:prstGeom>
        </p:spPr>
      </p:pic>
    </p:spTree>
    <p:extLst>
      <p:ext uri="{BB962C8B-B14F-4D97-AF65-F5344CB8AC3E}">
        <p14:creationId xmlns:p14="http://schemas.microsoft.com/office/powerpoint/2010/main" val="3521138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79264"/>
            <a:ext cx="9162380" cy="514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151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3" y="764704"/>
            <a:ext cx="929777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026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14DC3A-D05F-45AA-B537-E16FCD8825E2}"/>
              </a:ext>
            </a:extLst>
          </p:cNvPr>
          <p:cNvSpPr>
            <a:spLocks noGrp="1"/>
          </p:cNvSpPr>
          <p:nvPr>
            <p:ph type="title"/>
          </p:nvPr>
        </p:nvSpPr>
        <p:spPr/>
        <p:txBody>
          <a:bodyPr/>
          <a:lstStyle/>
          <a:p>
            <a:r>
              <a:rPr lang="zh-CN" altLang="en-US" dirty="0"/>
              <a:t>软件危机</a:t>
            </a:r>
          </a:p>
        </p:txBody>
      </p:sp>
      <p:sp>
        <p:nvSpPr>
          <p:cNvPr id="3" name="内容占位符 2">
            <a:extLst>
              <a:ext uri="{FF2B5EF4-FFF2-40B4-BE49-F238E27FC236}">
                <a16:creationId xmlns:a16="http://schemas.microsoft.com/office/drawing/2014/main" id="{A20C6B6D-9448-4067-BBFF-07E783C44ED2}"/>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9B68BB96-DF8E-401C-817B-5900937BDED9}"/>
              </a:ext>
            </a:extLst>
          </p:cNvPr>
          <p:cNvPicPr>
            <a:picLocks noChangeAspect="1"/>
          </p:cNvPicPr>
          <p:nvPr/>
        </p:nvPicPr>
        <p:blipFill>
          <a:blip r:embed="rId2"/>
          <a:stretch>
            <a:fillRect/>
          </a:stretch>
        </p:blipFill>
        <p:spPr>
          <a:xfrm>
            <a:off x="107504" y="1268760"/>
            <a:ext cx="9144000" cy="4697506"/>
          </a:xfrm>
          <a:prstGeom prst="rect">
            <a:avLst/>
          </a:prstGeom>
        </p:spPr>
      </p:pic>
    </p:spTree>
    <p:extLst>
      <p:ext uri="{BB962C8B-B14F-4D97-AF65-F5344CB8AC3E}">
        <p14:creationId xmlns:p14="http://schemas.microsoft.com/office/powerpoint/2010/main" val="1172959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FBD22B-0766-4080-918C-F4211677D45A}"/>
              </a:ext>
            </a:extLst>
          </p:cNvPr>
          <p:cNvSpPr>
            <a:spLocks noGrp="1"/>
          </p:cNvSpPr>
          <p:nvPr>
            <p:ph type="title"/>
          </p:nvPr>
        </p:nvSpPr>
        <p:spPr/>
        <p:txBody>
          <a:bodyPr/>
          <a:lstStyle/>
          <a:p>
            <a:r>
              <a:rPr lang="zh-CN" altLang="en-US" dirty="0"/>
              <a:t>软件危机的原因</a:t>
            </a:r>
          </a:p>
        </p:txBody>
      </p:sp>
      <p:sp>
        <p:nvSpPr>
          <p:cNvPr id="3" name="内容占位符 2">
            <a:extLst>
              <a:ext uri="{FF2B5EF4-FFF2-40B4-BE49-F238E27FC236}">
                <a16:creationId xmlns:a16="http://schemas.microsoft.com/office/drawing/2014/main" id="{DD38D787-2278-4AE4-B84B-FBA0F20A0C96}"/>
              </a:ext>
            </a:extLst>
          </p:cNvPr>
          <p:cNvSpPr>
            <a:spLocks noGrp="1"/>
          </p:cNvSpPr>
          <p:nvPr>
            <p:ph idx="1"/>
          </p:nvPr>
        </p:nvSpPr>
        <p:spPr>
          <a:xfrm>
            <a:off x="685800" y="1258904"/>
            <a:ext cx="7772400" cy="4114800"/>
          </a:xfrm>
        </p:spPr>
        <p:txBody>
          <a:bodyPr/>
          <a:lstStyle/>
          <a:p>
            <a:r>
              <a:rPr lang="zh-CN" altLang="en-US" dirty="0"/>
              <a:t>软件（功能，结构）太复杂</a:t>
            </a:r>
            <a:endParaRPr lang="en-US" altLang="zh-CN" dirty="0"/>
          </a:p>
          <a:p>
            <a:endParaRPr lang="zh-CN" altLang="en-US" dirty="0"/>
          </a:p>
        </p:txBody>
      </p:sp>
      <p:pic>
        <p:nvPicPr>
          <p:cNvPr id="5" name="图片 4">
            <a:extLst>
              <a:ext uri="{FF2B5EF4-FFF2-40B4-BE49-F238E27FC236}">
                <a16:creationId xmlns:a16="http://schemas.microsoft.com/office/drawing/2014/main" id="{F55BC1A4-4F97-4C89-9DF8-D1145751407B}"/>
              </a:ext>
            </a:extLst>
          </p:cNvPr>
          <p:cNvPicPr>
            <a:picLocks noChangeAspect="1"/>
          </p:cNvPicPr>
          <p:nvPr/>
        </p:nvPicPr>
        <p:blipFill>
          <a:blip r:embed="rId2"/>
          <a:stretch>
            <a:fillRect/>
          </a:stretch>
        </p:blipFill>
        <p:spPr>
          <a:xfrm>
            <a:off x="-7600" y="2110734"/>
            <a:ext cx="5049907" cy="2842211"/>
          </a:xfrm>
          <a:prstGeom prst="rect">
            <a:avLst/>
          </a:prstGeom>
        </p:spPr>
      </p:pic>
      <p:pic>
        <p:nvPicPr>
          <p:cNvPr id="7" name="图片 6">
            <a:extLst>
              <a:ext uri="{FF2B5EF4-FFF2-40B4-BE49-F238E27FC236}">
                <a16:creationId xmlns:a16="http://schemas.microsoft.com/office/drawing/2014/main" id="{68F95594-D73C-4F8F-BE08-8A4C2211A9B4}"/>
              </a:ext>
            </a:extLst>
          </p:cNvPr>
          <p:cNvPicPr>
            <a:picLocks noChangeAspect="1"/>
          </p:cNvPicPr>
          <p:nvPr/>
        </p:nvPicPr>
        <p:blipFill>
          <a:blip r:embed="rId3"/>
          <a:stretch>
            <a:fillRect/>
          </a:stretch>
        </p:blipFill>
        <p:spPr>
          <a:xfrm>
            <a:off x="4114124" y="4365104"/>
            <a:ext cx="5049908" cy="2627714"/>
          </a:xfrm>
          <a:prstGeom prst="rect">
            <a:avLst/>
          </a:prstGeom>
        </p:spPr>
      </p:pic>
    </p:spTree>
    <p:extLst>
      <p:ext uri="{BB962C8B-B14F-4D97-AF65-F5344CB8AC3E}">
        <p14:creationId xmlns:p14="http://schemas.microsoft.com/office/powerpoint/2010/main" val="3612314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FBD22B-0766-4080-918C-F4211677D45A}"/>
              </a:ext>
            </a:extLst>
          </p:cNvPr>
          <p:cNvSpPr>
            <a:spLocks noGrp="1"/>
          </p:cNvSpPr>
          <p:nvPr>
            <p:ph type="title"/>
          </p:nvPr>
        </p:nvSpPr>
        <p:spPr/>
        <p:txBody>
          <a:bodyPr/>
          <a:lstStyle/>
          <a:p>
            <a:r>
              <a:rPr lang="zh-CN" altLang="en-US" dirty="0"/>
              <a:t>软件危机的原因</a:t>
            </a:r>
          </a:p>
        </p:txBody>
      </p:sp>
      <p:sp>
        <p:nvSpPr>
          <p:cNvPr id="3" name="内容占位符 2">
            <a:extLst>
              <a:ext uri="{FF2B5EF4-FFF2-40B4-BE49-F238E27FC236}">
                <a16:creationId xmlns:a16="http://schemas.microsoft.com/office/drawing/2014/main" id="{DD38D787-2278-4AE4-B84B-FBA0F20A0C96}"/>
              </a:ext>
            </a:extLst>
          </p:cNvPr>
          <p:cNvSpPr>
            <a:spLocks noGrp="1"/>
          </p:cNvSpPr>
          <p:nvPr>
            <p:ph idx="1"/>
          </p:nvPr>
        </p:nvSpPr>
        <p:spPr>
          <a:xfrm>
            <a:off x="685800" y="1268760"/>
            <a:ext cx="7772400" cy="4114800"/>
          </a:xfrm>
        </p:spPr>
        <p:txBody>
          <a:bodyPr/>
          <a:lstStyle/>
          <a:p>
            <a:r>
              <a:rPr lang="zh-CN" altLang="en-US" dirty="0"/>
              <a:t>需求不断变化</a:t>
            </a:r>
            <a:endParaRPr lang="en-US" altLang="zh-CN" dirty="0"/>
          </a:p>
          <a:p>
            <a:endParaRPr lang="zh-CN" altLang="en-US" dirty="0"/>
          </a:p>
        </p:txBody>
      </p:sp>
      <p:pic>
        <p:nvPicPr>
          <p:cNvPr id="6" name="图片 5">
            <a:extLst>
              <a:ext uri="{FF2B5EF4-FFF2-40B4-BE49-F238E27FC236}">
                <a16:creationId xmlns:a16="http://schemas.microsoft.com/office/drawing/2014/main" id="{361F6110-60B4-47D0-A696-EA1BF6D141FA}"/>
              </a:ext>
            </a:extLst>
          </p:cNvPr>
          <p:cNvPicPr>
            <a:picLocks noChangeAspect="1"/>
          </p:cNvPicPr>
          <p:nvPr/>
        </p:nvPicPr>
        <p:blipFill>
          <a:blip r:embed="rId2"/>
          <a:stretch>
            <a:fillRect/>
          </a:stretch>
        </p:blipFill>
        <p:spPr>
          <a:xfrm>
            <a:off x="942994" y="1916832"/>
            <a:ext cx="7598683" cy="4392488"/>
          </a:xfrm>
          <a:prstGeom prst="rect">
            <a:avLst/>
          </a:prstGeom>
        </p:spPr>
      </p:pic>
    </p:spTree>
    <p:extLst>
      <p:ext uri="{BB962C8B-B14F-4D97-AF65-F5344CB8AC3E}">
        <p14:creationId xmlns:p14="http://schemas.microsoft.com/office/powerpoint/2010/main" val="3057550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FBD22B-0766-4080-918C-F4211677D45A}"/>
              </a:ext>
            </a:extLst>
          </p:cNvPr>
          <p:cNvSpPr>
            <a:spLocks noGrp="1"/>
          </p:cNvSpPr>
          <p:nvPr>
            <p:ph type="title"/>
          </p:nvPr>
        </p:nvSpPr>
        <p:spPr/>
        <p:txBody>
          <a:bodyPr/>
          <a:lstStyle/>
          <a:p>
            <a:r>
              <a:rPr lang="zh-CN" altLang="en-US" dirty="0"/>
              <a:t>软件危机的原因</a:t>
            </a:r>
          </a:p>
        </p:txBody>
      </p:sp>
      <p:sp>
        <p:nvSpPr>
          <p:cNvPr id="3" name="内容占位符 2">
            <a:extLst>
              <a:ext uri="{FF2B5EF4-FFF2-40B4-BE49-F238E27FC236}">
                <a16:creationId xmlns:a16="http://schemas.microsoft.com/office/drawing/2014/main" id="{DD38D787-2278-4AE4-B84B-FBA0F20A0C96}"/>
              </a:ext>
            </a:extLst>
          </p:cNvPr>
          <p:cNvSpPr>
            <a:spLocks noGrp="1"/>
          </p:cNvSpPr>
          <p:nvPr>
            <p:ph idx="1"/>
          </p:nvPr>
        </p:nvSpPr>
        <p:spPr>
          <a:xfrm>
            <a:off x="685800" y="1371600"/>
            <a:ext cx="7772400" cy="4114800"/>
          </a:xfrm>
        </p:spPr>
        <p:txBody>
          <a:bodyPr/>
          <a:lstStyle/>
          <a:p>
            <a:r>
              <a:rPr lang="zh-CN" altLang="en-US" dirty="0"/>
              <a:t>人员的能力不可能完美</a:t>
            </a:r>
            <a:endParaRPr lang="en-US" altLang="zh-CN" dirty="0"/>
          </a:p>
          <a:p>
            <a:pPr lvl="1"/>
            <a:r>
              <a:rPr lang="zh-CN" altLang="en-US" dirty="0"/>
              <a:t>设计者</a:t>
            </a:r>
            <a:endParaRPr lang="en-US" altLang="zh-CN" dirty="0"/>
          </a:p>
          <a:p>
            <a:pPr lvl="1"/>
            <a:r>
              <a:rPr lang="zh-CN" altLang="en-US" dirty="0"/>
              <a:t>开发者</a:t>
            </a:r>
            <a:endParaRPr lang="en-US" altLang="zh-CN" dirty="0"/>
          </a:p>
          <a:p>
            <a:pPr lvl="1"/>
            <a:r>
              <a:rPr lang="zh-CN" altLang="en-US" dirty="0"/>
              <a:t>测试者</a:t>
            </a:r>
            <a:endParaRPr lang="en-US" altLang="zh-CN" dirty="0"/>
          </a:p>
          <a:p>
            <a:pPr lvl="1"/>
            <a:r>
              <a:rPr lang="zh-CN" altLang="en-US" dirty="0"/>
              <a:t>管理者</a:t>
            </a:r>
            <a:endParaRPr lang="en-US" altLang="zh-CN" dirty="0"/>
          </a:p>
        </p:txBody>
      </p:sp>
    </p:spTree>
    <p:extLst>
      <p:ext uri="{BB962C8B-B14F-4D97-AF65-F5344CB8AC3E}">
        <p14:creationId xmlns:p14="http://schemas.microsoft.com/office/powerpoint/2010/main" val="3046525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36" y="2064201"/>
            <a:ext cx="802640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3"/>
          <p:cNvSpPr>
            <a:spLocks noGrp="1" noChangeArrowheads="1"/>
          </p:cNvSpPr>
          <p:nvPr>
            <p:ph type="body" idx="1"/>
          </p:nvPr>
        </p:nvSpPr>
        <p:spPr>
          <a:xfrm>
            <a:off x="830908" y="1412776"/>
            <a:ext cx="7931224" cy="707540"/>
          </a:xfrm>
        </p:spPr>
        <p:txBody>
          <a:bodyPr/>
          <a:lstStyle/>
          <a:p>
            <a:pPr marL="0" indent="0" eaLnBrk="1" hangingPunct="1">
              <a:buFont typeface="Wingdings" pitchFamily="2" charset="2"/>
              <a:buNone/>
              <a:defRPr/>
            </a:pPr>
            <a:r>
              <a:rPr lang="zh-CN" altLang="en-US" sz="3600" b="1" dirty="0">
                <a:solidFill>
                  <a:srgbClr val="0000FF"/>
                </a:solidFill>
              </a:rPr>
              <a:t>           软件</a:t>
            </a:r>
            <a:r>
              <a:rPr lang="en-US" altLang="zh-CN" sz="3600" b="1" dirty="0">
                <a:solidFill>
                  <a:srgbClr val="0000FF"/>
                </a:solidFill>
              </a:rPr>
              <a:t>=</a:t>
            </a:r>
            <a:r>
              <a:rPr lang="zh-CN" altLang="en-US" sz="3600" b="1" dirty="0">
                <a:solidFill>
                  <a:srgbClr val="0000FF"/>
                </a:solidFill>
              </a:rPr>
              <a:t>？</a:t>
            </a:r>
            <a:endParaRPr lang="en-US" altLang="zh-CN" sz="3600" b="1" dirty="0">
              <a:solidFill>
                <a:srgbClr val="0000FF"/>
              </a:solidFill>
            </a:endParaRPr>
          </a:p>
          <a:p>
            <a:pPr marL="0" indent="0" algn="ctr" eaLnBrk="1" hangingPunct="1">
              <a:buFont typeface="Wingdings" pitchFamily="2" charset="2"/>
              <a:buNone/>
              <a:defRPr/>
            </a:pPr>
            <a:r>
              <a:rPr lang="zh-CN" altLang="en-US" sz="4400" b="1" dirty="0">
                <a:solidFill>
                  <a:srgbClr val="FF0000"/>
                </a:solidFill>
              </a:rPr>
              <a:t> </a:t>
            </a:r>
          </a:p>
        </p:txBody>
      </p:sp>
      <p:sp>
        <p:nvSpPr>
          <p:cNvPr id="9219" name="标题 1"/>
          <p:cNvSpPr>
            <a:spLocks noGrp="1"/>
          </p:cNvSpPr>
          <p:nvPr>
            <p:ph type="title"/>
          </p:nvPr>
        </p:nvSpPr>
        <p:spPr/>
        <p:txBody>
          <a:bodyPr/>
          <a:lstStyle/>
          <a:p>
            <a:r>
              <a:rPr lang="zh-CN" altLang="en-US" dirty="0"/>
              <a:t>软件是什么</a:t>
            </a:r>
          </a:p>
        </p:txBody>
      </p:sp>
      <p:pic>
        <p:nvPicPr>
          <p:cNvPr id="6" name="Picture 1"/>
          <p:cNvPicPr>
            <a:picLocks noChangeAspect="1" noChangeArrowheads="1"/>
          </p:cNvPicPr>
          <p:nvPr/>
        </p:nvPicPr>
        <p:blipFill>
          <a:blip r:embed="rId4" cstate="print"/>
          <a:srcRect/>
          <a:stretch>
            <a:fillRect/>
          </a:stretch>
        </p:blipFill>
        <p:spPr bwMode="auto">
          <a:xfrm>
            <a:off x="1595670" y="1502410"/>
            <a:ext cx="358859" cy="544651"/>
          </a:xfrm>
          <a:prstGeom prst="rect">
            <a:avLst/>
          </a:prstGeom>
          <a:noFill/>
          <a:ln w="9525">
            <a:noFill/>
            <a:miter lim="800000"/>
            <a:headEnd/>
            <a:tailEnd/>
          </a:ln>
          <a:effectLst/>
        </p:spPr>
      </p:pic>
      <p:pic>
        <p:nvPicPr>
          <p:cNvPr id="266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336" y="2047061"/>
            <a:ext cx="7779096"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968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28"/>
                                        </p:tgtEl>
                                        <p:attrNameLst>
                                          <p:attrName>style.visibility</p:attrName>
                                        </p:attrNameLst>
                                      </p:cBhvr>
                                      <p:to>
                                        <p:strVal val="visible"/>
                                      </p:to>
                                    </p:set>
                                  </p:childTnLst>
                                  <p:subTnLst>
                                    <p:set>
                                      <p:cBhvr override="childStyle">
                                        <p:cTn dur="1" fill="hold" display="0" masterRel="nextClick" afterEffect="1"/>
                                        <p:tgtEl>
                                          <p:spTgt spid="2662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3278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969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开发软件就像是冲浪</a:t>
            </a:r>
            <a:r>
              <a:rPr lang="en-US" altLang="zh-CN" dirty="0"/>
              <a:t>——</a:t>
            </a:r>
          </a:p>
          <a:p>
            <a:r>
              <a:rPr lang="zh-CN" altLang="en-US" dirty="0"/>
              <a:t>一直处在动态变化的过程中</a:t>
            </a:r>
            <a:endParaRPr lang="en-US" altLang="zh-CN" dirty="0"/>
          </a:p>
          <a:p>
            <a:r>
              <a:rPr lang="zh-CN" altLang="en-US" dirty="0"/>
              <a:t>大海本身无法预知，充满风险</a:t>
            </a:r>
            <a:endParaRPr lang="en-US" altLang="zh-CN" dirty="0"/>
          </a:p>
          <a:p>
            <a:r>
              <a:rPr lang="zh-CN" altLang="en-US" dirty="0"/>
              <a:t>海里还可能有鲨鱼出没</a:t>
            </a:r>
          </a:p>
        </p:txBody>
      </p:sp>
    </p:spTree>
    <p:extLst>
      <p:ext uri="{BB962C8B-B14F-4D97-AF65-F5344CB8AC3E}">
        <p14:creationId xmlns:p14="http://schemas.microsoft.com/office/powerpoint/2010/main" val="700036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705600" y="228600"/>
            <a:ext cx="2209800" cy="457200"/>
          </a:xfrm>
        </p:spPr>
        <p:txBody>
          <a:bodyPr/>
          <a:lstStyle/>
          <a:p>
            <a:pPr algn="r"/>
            <a:r>
              <a:rPr lang="en-US" altLang="zh-CN" sz="2400" b="1">
                <a:ea typeface="楷体_GB2312" pitchFamily="49" charset="-122"/>
              </a:rPr>
              <a:t>§1.</a:t>
            </a:r>
            <a:r>
              <a:rPr lang="zh-CN" altLang="en-US" sz="2400" b="1">
                <a:ea typeface="楷体_GB2312" pitchFamily="49" charset="-122"/>
              </a:rPr>
              <a:t>软件危机</a:t>
            </a:r>
          </a:p>
        </p:txBody>
      </p:sp>
      <p:sp>
        <p:nvSpPr>
          <p:cNvPr id="23555" name="Rectangle 3"/>
          <p:cNvSpPr>
            <a:spLocks noGrp="1" noChangeArrowheads="1"/>
          </p:cNvSpPr>
          <p:nvPr>
            <p:ph type="body" idx="1"/>
          </p:nvPr>
        </p:nvSpPr>
        <p:spPr>
          <a:xfrm>
            <a:off x="609600" y="1196752"/>
            <a:ext cx="8210872" cy="3886200"/>
          </a:xfrm>
        </p:spPr>
        <p:txBody>
          <a:bodyPr/>
          <a:lstStyle/>
          <a:p>
            <a:pPr algn="just">
              <a:buFont typeface="Wingdings" pitchFamily="2" charset="2"/>
              <a:buNone/>
            </a:pPr>
            <a:r>
              <a:rPr lang="en-US" altLang="zh-CN" sz="2000" b="1" dirty="0">
                <a:solidFill>
                  <a:srgbClr val="0066FF"/>
                </a:solidFill>
                <a:sym typeface="Symbol" pitchFamily="18" charset="2"/>
              </a:rPr>
              <a:t></a:t>
            </a:r>
            <a:r>
              <a:rPr lang="en-US" altLang="zh-CN" sz="2400" b="1" dirty="0">
                <a:sym typeface="Symbol" pitchFamily="18" charset="2"/>
              </a:rPr>
              <a:t>  </a:t>
            </a:r>
            <a:r>
              <a:rPr lang="en-US" altLang="zh-CN" sz="2400" b="1" dirty="0"/>
              <a:t>Better management</a:t>
            </a:r>
          </a:p>
          <a:p>
            <a:pPr algn="just">
              <a:buFont typeface="Wingdings" pitchFamily="2" charset="2"/>
              <a:buNone/>
            </a:pPr>
            <a:r>
              <a:rPr lang="en-US" altLang="zh-CN" sz="2000" b="1" dirty="0">
                <a:solidFill>
                  <a:srgbClr val="0066FF"/>
                </a:solidFill>
                <a:sym typeface="Symbol" pitchFamily="18" charset="2"/>
              </a:rPr>
              <a:t></a:t>
            </a:r>
            <a:r>
              <a:rPr lang="en-US" altLang="zh-CN" sz="2400" b="1" dirty="0"/>
              <a:t>  Different team organizations</a:t>
            </a:r>
          </a:p>
          <a:p>
            <a:pPr algn="just">
              <a:buFont typeface="Wingdings" pitchFamily="2" charset="2"/>
              <a:buNone/>
            </a:pPr>
            <a:r>
              <a:rPr lang="en-US" altLang="zh-CN" sz="2000" b="1" dirty="0">
                <a:solidFill>
                  <a:srgbClr val="0066FF"/>
                </a:solidFill>
                <a:sym typeface="Symbol" pitchFamily="18" charset="2"/>
              </a:rPr>
              <a:t></a:t>
            </a:r>
            <a:r>
              <a:rPr lang="en-US" altLang="zh-CN" sz="2400" b="1" dirty="0"/>
              <a:t>  Better languages &amp; tools</a:t>
            </a:r>
          </a:p>
          <a:p>
            <a:pPr marL="0" indent="0" algn="just">
              <a:buNone/>
            </a:pPr>
            <a:r>
              <a:rPr lang="en-US" altLang="zh-CN" sz="2400" dirty="0">
                <a:solidFill>
                  <a:srgbClr val="0066FF"/>
                </a:solidFill>
                <a:sym typeface="Symbol" pitchFamily="18" charset="2"/>
              </a:rPr>
              <a:t></a:t>
            </a:r>
            <a:r>
              <a:rPr lang="en-US" altLang="zh-CN" sz="2800" dirty="0">
                <a:sym typeface="Symbol" pitchFamily="18" charset="2"/>
              </a:rPr>
              <a:t> </a:t>
            </a:r>
            <a:r>
              <a:rPr lang="en-US" altLang="zh-CN" sz="2400" b="1" dirty="0"/>
              <a:t>Uniform coding conventions</a:t>
            </a:r>
          </a:p>
          <a:p>
            <a:pPr marL="0" indent="0" algn="just">
              <a:buFont typeface="Wingdings" pitchFamily="2" charset="2"/>
              <a:buNone/>
            </a:pPr>
            <a:r>
              <a:rPr lang="zh-CN" altLang="en-US" sz="2800" b="1" dirty="0">
                <a:ea typeface="楷体_GB2312" pitchFamily="49" charset="-122"/>
              </a:rPr>
              <a:t>必须意识到：软件    编程，它有自己的</a:t>
            </a:r>
            <a:r>
              <a:rPr lang="zh-CN" altLang="en-US" sz="2800" b="1" dirty="0">
                <a:solidFill>
                  <a:schemeClr val="hlink"/>
                </a:solidFill>
                <a:ea typeface="楷体_GB2312" pitchFamily="49" charset="-122"/>
              </a:rPr>
              <a:t>生命周期</a:t>
            </a:r>
            <a:r>
              <a:rPr lang="zh-CN" altLang="en-US" sz="2800" b="1" dirty="0">
                <a:ea typeface="楷体_GB2312" pitchFamily="49" charset="-122"/>
              </a:rPr>
              <a:t> </a:t>
            </a:r>
            <a:r>
              <a:rPr lang="en-US" altLang="zh-CN" sz="2800" b="1" dirty="0">
                <a:ea typeface="楷体_GB2312" pitchFamily="49" charset="-122"/>
              </a:rPr>
              <a:t>(</a:t>
            </a:r>
            <a:r>
              <a:rPr lang="en-US" altLang="zh-CN" sz="2400" b="1" dirty="0">
                <a:ea typeface="楷体_GB2312" pitchFamily="49" charset="-122"/>
              </a:rPr>
              <a:t>life cycle</a:t>
            </a:r>
            <a:r>
              <a:rPr lang="en-US" altLang="zh-CN" sz="2800" b="1" dirty="0">
                <a:ea typeface="楷体_GB2312" pitchFamily="49" charset="-122"/>
              </a:rPr>
              <a:t>)</a:t>
            </a:r>
            <a:r>
              <a:rPr lang="zh-CN" altLang="en-US" sz="2800" b="1" dirty="0">
                <a:ea typeface="楷体_GB2312" pitchFamily="49" charset="-122"/>
              </a:rPr>
              <a:t>。大型软件系统的开发与其它工程项目如建造桥梁、制造飞机、轮船等的开发是同理的。</a:t>
            </a:r>
          </a:p>
        </p:txBody>
      </p:sp>
      <p:graphicFrame>
        <p:nvGraphicFramePr>
          <p:cNvPr id="23559" name="Object 7"/>
          <p:cNvGraphicFramePr>
            <a:graphicFrameLocks noChangeAspect="1"/>
          </p:cNvGraphicFramePr>
          <p:nvPr>
            <p:extLst>
              <p:ext uri="{D42A27DB-BD31-4B8C-83A1-F6EECF244321}">
                <p14:modId xmlns:p14="http://schemas.microsoft.com/office/powerpoint/2010/main" val="1573082877"/>
              </p:ext>
            </p:extLst>
          </p:nvPr>
        </p:nvGraphicFramePr>
        <p:xfrm>
          <a:off x="3779912" y="3408040"/>
          <a:ext cx="381000" cy="381000"/>
        </p:xfrm>
        <a:graphic>
          <a:graphicData uri="http://schemas.openxmlformats.org/presentationml/2006/ole">
            <mc:AlternateContent xmlns:mc="http://schemas.openxmlformats.org/markup-compatibility/2006">
              <mc:Choice xmlns:v="urn:schemas-microsoft-com:vml" Requires="v">
                <p:oleObj name="公式" r:id="rId4" imgW="139700" imgH="139700" progId="Equation.3">
                  <p:embed/>
                </p:oleObj>
              </mc:Choice>
              <mc:Fallback>
                <p:oleObj name="公式" r:id="rId4" imgW="139700" imgH="139700" progId="Equation.3">
                  <p:embed/>
                  <p:pic>
                    <p:nvPicPr>
                      <p:cNvPr id="0" name="Picture 2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408040"/>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0" name="Text Box 8"/>
          <p:cNvSpPr txBox="1">
            <a:spLocks noChangeArrowheads="1"/>
          </p:cNvSpPr>
          <p:nvPr/>
        </p:nvSpPr>
        <p:spPr bwMode="auto">
          <a:xfrm>
            <a:off x="1321296" y="476672"/>
            <a:ext cx="52669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ea typeface="楷体_GB2312" pitchFamily="49" charset="-122"/>
              </a:rPr>
              <a:t>解决（缓解）软件危机：</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childTnLst>
                          </p:cTn>
                        </p:par>
                        <p:par>
                          <p:cTn id="13" fill="hold">
                            <p:stCondLst>
                              <p:cond delay="0"/>
                            </p:stCondLst>
                            <p:childTnLst>
                              <p:par>
                                <p:cTn id="14" presetID="2" presetClass="entr" presetSubtype="1" fill="hold" grpId="0" nodeType="afterEffect">
                                  <p:stCondLst>
                                    <p:cond delay="0"/>
                                  </p:stCondLst>
                                  <p:childTnLst>
                                    <p:set>
                                      <p:cBhvr>
                                        <p:cTn id="15" dur="1" fill="hold">
                                          <p:stCondLst>
                                            <p:cond delay="0"/>
                                          </p:stCondLst>
                                        </p:cTn>
                                        <p:tgtEl>
                                          <p:spTgt spid="23560"/>
                                        </p:tgtEl>
                                        <p:attrNameLst>
                                          <p:attrName>style.visibility</p:attrName>
                                        </p:attrNameLst>
                                      </p:cBhvr>
                                      <p:to>
                                        <p:strVal val="visible"/>
                                      </p:to>
                                    </p:set>
                                    <p:anim calcmode="lin" valueType="num">
                                      <p:cBhvr additive="base">
                                        <p:cTn id="16" dur="500" fill="hold"/>
                                        <p:tgtEl>
                                          <p:spTgt spid="23560"/>
                                        </p:tgtEl>
                                        <p:attrNameLst>
                                          <p:attrName>ppt_x</p:attrName>
                                        </p:attrNameLst>
                                      </p:cBhvr>
                                      <p:tavLst>
                                        <p:tav tm="0">
                                          <p:val>
                                            <p:strVal val="#ppt_x"/>
                                          </p:val>
                                        </p:tav>
                                        <p:tav tm="100000">
                                          <p:val>
                                            <p:strVal val="#ppt_x"/>
                                          </p:val>
                                        </p:tav>
                                      </p:tavLst>
                                    </p:anim>
                                    <p:anim calcmode="lin" valueType="num">
                                      <p:cBhvr additive="base">
                                        <p:cTn id="17" dur="500" fill="hold"/>
                                        <p:tgtEl>
                                          <p:spTgt spid="2356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box(out)">
                                      <p:cBhvr>
                                        <p:cTn id="22" dur="500"/>
                                        <p:tgtEl>
                                          <p:spTgt spid="23555">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par>
                          <p:cTn id="23" fill="hold">
                            <p:stCondLst>
                              <p:cond delay="500"/>
                            </p:stCondLst>
                            <p:childTnLst>
                              <p:par>
                                <p:cTn id="24" presetID="3" presetClass="entr" presetSubtype="10" fill="hold" nodeType="afterEffect">
                                  <p:stCondLst>
                                    <p:cond delay="0"/>
                                  </p:stCondLst>
                                  <p:childTnLst>
                                    <p:set>
                                      <p:cBhvr>
                                        <p:cTn id="25" dur="1" fill="hold">
                                          <p:stCondLst>
                                            <p:cond delay="0"/>
                                          </p:stCondLst>
                                        </p:cTn>
                                        <p:tgtEl>
                                          <p:spTgt spid="23559"/>
                                        </p:tgtEl>
                                        <p:attrNameLst>
                                          <p:attrName>style.visibility</p:attrName>
                                        </p:attrNameLst>
                                      </p:cBhvr>
                                      <p:to>
                                        <p:strVal val="visible"/>
                                      </p:to>
                                    </p:set>
                                    <p:animEffect transition="in" filter="blinds(horizontal)">
                                      <p:cBhvr>
                                        <p:cTn id="26"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6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705600" y="228600"/>
            <a:ext cx="2209800" cy="457200"/>
          </a:xfrm>
        </p:spPr>
        <p:txBody>
          <a:bodyPr/>
          <a:lstStyle/>
          <a:p>
            <a:pPr algn="r"/>
            <a:r>
              <a:rPr lang="en-US" altLang="zh-CN" sz="2400" b="1">
                <a:ea typeface="楷体_GB2312" pitchFamily="49" charset="-122"/>
              </a:rPr>
              <a:t>§1.</a:t>
            </a:r>
            <a:r>
              <a:rPr lang="zh-CN" altLang="en-US" sz="2400" b="1">
                <a:ea typeface="楷体_GB2312" pitchFamily="49" charset="-122"/>
              </a:rPr>
              <a:t>软件危机</a:t>
            </a:r>
          </a:p>
        </p:txBody>
      </p:sp>
      <p:sp>
        <p:nvSpPr>
          <p:cNvPr id="23556" name="Text Box 4"/>
          <p:cNvSpPr txBox="1">
            <a:spLocks noChangeArrowheads="1"/>
          </p:cNvSpPr>
          <p:nvPr/>
        </p:nvSpPr>
        <p:spPr bwMode="auto">
          <a:xfrm>
            <a:off x="827584" y="1541691"/>
            <a:ext cx="7620000" cy="2031325"/>
          </a:xfrm>
          <a:prstGeom prst="rect">
            <a:avLst/>
          </a:prstGeom>
          <a:solidFill>
            <a:srgbClr val="FFFFFF"/>
          </a:solidFill>
          <a:ln>
            <a:noFill/>
          </a:ln>
          <a:effectLst/>
        </p:spPr>
        <p:txBody>
          <a:bodyPr>
            <a:spAutoFit/>
          </a:bodyPr>
          <a:lstStyle/>
          <a:p>
            <a:pPr>
              <a:spcBef>
                <a:spcPct val="50000"/>
              </a:spcBef>
            </a:pPr>
            <a:r>
              <a:rPr lang="en-US" altLang="zh-CN" sz="3600" b="1" dirty="0">
                <a:ea typeface="楷体_GB2312" pitchFamily="49" charset="-122"/>
              </a:rPr>
              <a:t>“</a:t>
            </a:r>
            <a:r>
              <a:rPr lang="zh-CN" altLang="en-US" sz="3600" b="1" dirty="0">
                <a:ea typeface="楷体_GB2312" pitchFamily="49" charset="-122"/>
              </a:rPr>
              <a:t>软件工程”</a:t>
            </a:r>
            <a:r>
              <a:rPr lang="en-US" altLang="zh-CN" sz="3600" b="1" dirty="0">
                <a:ea typeface="楷体_GB2312" pitchFamily="49" charset="-122"/>
              </a:rPr>
              <a:t>(Software Engineering)</a:t>
            </a:r>
          </a:p>
          <a:p>
            <a:pPr>
              <a:spcBef>
                <a:spcPct val="50000"/>
              </a:spcBef>
            </a:pPr>
            <a:r>
              <a:rPr lang="en-US" altLang="zh-CN" sz="3600" b="1" dirty="0">
                <a:ea typeface="楷体_GB2312" pitchFamily="49" charset="-122"/>
              </a:rPr>
              <a:t>NATO Conference , </a:t>
            </a:r>
            <a:r>
              <a:rPr lang="en-US" altLang="zh-CN" sz="3600" b="1" dirty="0" err="1">
                <a:ea typeface="楷体_GB2312" pitchFamily="49" charset="-122"/>
              </a:rPr>
              <a:t>Garmisch</a:t>
            </a:r>
            <a:r>
              <a:rPr lang="en-US" altLang="zh-CN" sz="3600" b="1" dirty="0">
                <a:ea typeface="楷体_GB2312" pitchFamily="49" charset="-122"/>
              </a:rPr>
              <a:t> , Germany , 1968.</a:t>
            </a:r>
          </a:p>
        </p:txBody>
      </p:sp>
      <p:sp>
        <p:nvSpPr>
          <p:cNvPr id="23560" name="Text Box 8"/>
          <p:cNvSpPr txBox="1">
            <a:spLocks noChangeArrowheads="1"/>
          </p:cNvSpPr>
          <p:nvPr/>
        </p:nvSpPr>
        <p:spPr bwMode="auto">
          <a:xfrm>
            <a:off x="1331640" y="476672"/>
            <a:ext cx="52669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ea typeface="楷体_GB2312" pitchFamily="49" charset="-122"/>
              </a:rPr>
              <a:t>解决（缓解）软件危机：</a:t>
            </a:r>
            <a:endParaRPr lang="zh-CN" altLang="en-US" sz="3200" dirty="0"/>
          </a:p>
        </p:txBody>
      </p:sp>
    </p:spTree>
    <p:extLst>
      <p:ext uri="{BB962C8B-B14F-4D97-AF65-F5344CB8AC3E}">
        <p14:creationId xmlns:p14="http://schemas.microsoft.com/office/powerpoint/2010/main" val="419279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zh-CN" altLang="en-US" sz="3500" dirty="0"/>
              <a:t>软件开发</a:t>
            </a:r>
            <a:r>
              <a:rPr lang="zh-CN" altLang="en-US" sz="3600" dirty="0"/>
              <a:t>的生产模式</a:t>
            </a:r>
            <a:endParaRPr lang="zh-CN" altLang="en-US" sz="3500" dirty="0"/>
          </a:p>
        </p:txBody>
      </p:sp>
      <p:sp>
        <p:nvSpPr>
          <p:cNvPr id="375811" name="Rectangle 3"/>
          <p:cNvSpPr>
            <a:spLocks noGrp="1" noChangeArrowheads="1"/>
          </p:cNvSpPr>
          <p:nvPr>
            <p:ph type="body" idx="1"/>
          </p:nvPr>
        </p:nvSpPr>
        <p:spPr>
          <a:xfrm>
            <a:off x="539552" y="1340768"/>
            <a:ext cx="8136904" cy="4090776"/>
          </a:xfrm>
        </p:spPr>
        <p:txBody>
          <a:bodyPr/>
          <a:lstStyle/>
          <a:p>
            <a:pPr>
              <a:spcBef>
                <a:spcPts val="1000"/>
              </a:spcBef>
            </a:pPr>
            <a:r>
              <a:rPr lang="zh-CN" altLang="en-US" dirty="0"/>
              <a:t>现有模式：</a:t>
            </a:r>
            <a:endParaRPr lang="en-US" altLang="zh-CN" dirty="0"/>
          </a:p>
          <a:p>
            <a:pPr lvl="1">
              <a:spcBef>
                <a:spcPts val="1000"/>
              </a:spcBef>
            </a:pPr>
            <a:r>
              <a:rPr lang="zh-CN" altLang="en-US" dirty="0"/>
              <a:t>小作坊的、一人身兼多职的软件开发</a:t>
            </a:r>
          </a:p>
          <a:p>
            <a:pPr lvl="1">
              <a:spcBef>
                <a:spcPts val="1000"/>
              </a:spcBef>
            </a:pPr>
            <a:r>
              <a:rPr lang="zh-CN" altLang="en-US" dirty="0"/>
              <a:t>大规模、专业化、分工细，团队合作</a:t>
            </a:r>
          </a:p>
          <a:p>
            <a:pPr>
              <a:spcBef>
                <a:spcPts val="1000"/>
              </a:spcBef>
            </a:pPr>
            <a:r>
              <a:rPr lang="zh-CN" altLang="en-US" dirty="0"/>
              <a:t>对人才的要求：</a:t>
            </a:r>
            <a:endParaRPr lang="en-US" altLang="zh-CN" dirty="0"/>
          </a:p>
          <a:p>
            <a:pPr lvl="1">
              <a:spcBef>
                <a:spcPts val="1000"/>
              </a:spcBef>
            </a:pPr>
            <a:r>
              <a:rPr lang="zh-CN" altLang="en-US" dirty="0"/>
              <a:t>精通开发技术</a:t>
            </a:r>
            <a:endParaRPr lang="en-US" altLang="zh-CN" dirty="0"/>
          </a:p>
          <a:p>
            <a:pPr lvl="1">
              <a:spcBef>
                <a:spcPts val="1000"/>
              </a:spcBef>
            </a:pPr>
            <a:r>
              <a:rPr lang="zh-CN" altLang="en-US" dirty="0"/>
              <a:t>软件工程思想</a:t>
            </a:r>
          </a:p>
        </p:txBody>
      </p:sp>
    </p:spTree>
    <p:extLst>
      <p:ext uri="{BB962C8B-B14F-4D97-AF65-F5344CB8AC3E}">
        <p14:creationId xmlns:p14="http://schemas.microsoft.com/office/powerpoint/2010/main" val="836844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58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58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58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7136A8DF-2D6F-4314-AECF-58AC3F9B4CB8}" type="slidenum">
              <a:rPr lang="en-US" altLang="zh-CN" smtClean="0"/>
              <a:pPr>
                <a:defRPr/>
              </a:pPr>
              <a:t>35</a:t>
            </a:fld>
            <a:endParaRPr lang="en-US" altLang="zh-CN"/>
          </a:p>
        </p:txBody>
      </p:sp>
      <p:sp>
        <p:nvSpPr>
          <p:cNvPr id="34819" name="Rectangle 2"/>
          <p:cNvSpPr>
            <a:spLocks noGrp="1" noChangeArrowheads="1"/>
          </p:cNvSpPr>
          <p:nvPr>
            <p:ph type="title"/>
          </p:nvPr>
        </p:nvSpPr>
        <p:spPr/>
        <p:txBody>
          <a:bodyPr/>
          <a:lstStyle/>
          <a:p>
            <a:r>
              <a:rPr lang="zh-CN" altLang="en-US"/>
              <a:t>软件危机解决途径</a:t>
            </a:r>
          </a:p>
        </p:txBody>
      </p:sp>
      <p:sp>
        <p:nvSpPr>
          <p:cNvPr id="34820" name="Rectangle 3"/>
          <p:cNvSpPr>
            <a:spLocks noGrp="1" noChangeArrowheads="1"/>
          </p:cNvSpPr>
          <p:nvPr>
            <p:ph type="body" idx="1"/>
          </p:nvPr>
        </p:nvSpPr>
        <p:spPr>
          <a:xfrm>
            <a:off x="649796" y="1412776"/>
            <a:ext cx="8170676" cy="4114800"/>
          </a:xfrm>
        </p:spPr>
        <p:txBody>
          <a:bodyPr/>
          <a:lstStyle/>
          <a:p>
            <a:pPr marL="355600" lvl="1" indent="-355600" eaLnBrk="1" hangingPunct="1">
              <a:lnSpc>
                <a:spcPct val="125000"/>
              </a:lnSpc>
              <a:buFont typeface="Wingdings" pitchFamily="2" charset="2"/>
              <a:buNone/>
            </a:pPr>
            <a:r>
              <a:rPr lang="zh-CN" altLang="en-US" b="1" dirty="0"/>
              <a:t>1. 技术措施</a:t>
            </a:r>
          </a:p>
          <a:p>
            <a:pPr lvl="2" indent="-787400" eaLnBrk="1" hangingPunct="1">
              <a:lnSpc>
                <a:spcPct val="125000"/>
              </a:lnSpc>
              <a:buFont typeface="Wingdings" pitchFamily="2" charset="2"/>
              <a:buNone/>
            </a:pPr>
            <a:r>
              <a:rPr lang="zh-CN" altLang="en-US" b="1" dirty="0"/>
              <a:t>使用更好的软件开发方法和开发工具</a:t>
            </a:r>
          </a:p>
          <a:p>
            <a:pPr marL="355600" lvl="1" indent="-355600" eaLnBrk="1" hangingPunct="1">
              <a:lnSpc>
                <a:spcPct val="125000"/>
              </a:lnSpc>
              <a:buFont typeface="Wingdings" pitchFamily="2" charset="2"/>
              <a:buNone/>
            </a:pPr>
            <a:r>
              <a:rPr lang="zh-CN" altLang="en-US" b="1" dirty="0"/>
              <a:t>2. 管理措施</a:t>
            </a:r>
          </a:p>
          <a:p>
            <a:pPr marL="355600" lvl="2" indent="0" eaLnBrk="1" hangingPunct="1">
              <a:lnSpc>
                <a:spcPct val="125000"/>
              </a:lnSpc>
              <a:buNone/>
            </a:pPr>
            <a:r>
              <a:rPr lang="zh-CN" altLang="en-US" b="1" dirty="0"/>
              <a:t>软件开发不是某种个体劳动的神秘技巧，而是一种组织良好、管理严密、各类人员协同配合、共同完成的工程项目。</a:t>
            </a:r>
          </a:p>
        </p:txBody>
      </p:sp>
      <p:sp>
        <p:nvSpPr>
          <p:cNvPr id="5" name="矩形 4"/>
          <p:cNvSpPr/>
          <p:nvPr/>
        </p:nvSpPr>
        <p:spPr>
          <a:xfrm>
            <a:off x="2267744" y="4869160"/>
            <a:ext cx="4536504" cy="584775"/>
          </a:xfrm>
          <a:prstGeom prst="rect">
            <a:avLst/>
          </a:prstGeom>
          <a:solidFill>
            <a:srgbClr val="FFC000"/>
          </a:solidFill>
          <a:effectLst>
            <a:outerShdw blurRad="50800" dist="50800" dir="1320000" algn="ctr" rotWithShape="0">
              <a:schemeClr val="tx1"/>
            </a:outerShdw>
          </a:effectLst>
        </p:spPr>
        <p:txBody>
          <a:bodyPr wrap="square">
            <a:spAutoFit/>
          </a:bodyPr>
          <a:lstStyle/>
          <a:p>
            <a:pPr algn="ctr"/>
            <a:r>
              <a:rPr lang="zh-CN" altLang="en-US" sz="3200" b="1" kern="0" dirty="0">
                <a:solidFill>
                  <a:srgbClr val="000000"/>
                </a:solidFill>
                <a:latin typeface="Times New Roman"/>
                <a:ea typeface="宋体"/>
              </a:rPr>
              <a:t>方法 </a:t>
            </a:r>
            <a:r>
              <a:rPr lang="en-US" altLang="zh-CN" sz="3200" b="1" kern="0" dirty="0">
                <a:solidFill>
                  <a:srgbClr val="000000"/>
                </a:solidFill>
                <a:latin typeface="Times New Roman"/>
                <a:ea typeface="宋体"/>
              </a:rPr>
              <a:t>+ </a:t>
            </a:r>
            <a:r>
              <a:rPr lang="zh-CN" altLang="en-US" sz="3200" b="1" kern="0" dirty="0">
                <a:solidFill>
                  <a:srgbClr val="000000"/>
                </a:solidFill>
                <a:latin typeface="Times New Roman"/>
                <a:ea typeface="宋体"/>
              </a:rPr>
              <a:t>工具 </a:t>
            </a:r>
            <a:r>
              <a:rPr lang="en-US" altLang="zh-CN" sz="3200" b="1" kern="0" dirty="0">
                <a:solidFill>
                  <a:srgbClr val="000000"/>
                </a:solidFill>
                <a:latin typeface="Times New Roman"/>
                <a:ea typeface="宋体"/>
              </a:rPr>
              <a:t>+ </a:t>
            </a:r>
            <a:r>
              <a:rPr lang="zh-CN" altLang="en-US" sz="3200" b="1" kern="0" dirty="0">
                <a:solidFill>
                  <a:srgbClr val="000000"/>
                </a:solidFill>
                <a:latin typeface="Times New Roman"/>
                <a:ea typeface="宋体"/>
              </a:rPr>
              <a:t>过程</a:t>
            </a:r>
            <a:endParaRPr lang="zh-CN" altLang="en-US" dirty="0"/>
          </a:p>
        </p:txBody>
      </p:sp>
    </p:spTree>
    <p:extLst>
      <p:ext uri="{BB962C8B-B14F-4D97-AF65-F5344CB8AC3E}">
        <p14:creationId xmlns:p14="http://schemas.microsoft.com/office/powerpoint/2010/main" val="110061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8561E-CF9F-4187-9EE3-DE0A8F6F54F8}"/>
              </a:ext>
            </a:extLst>
          </p:cNvPr>
          <p:cNvSpPr>
            <a:spLocks noGrp="1"/>
          </p:cNvSpPr>
          <p:nvPr>
            <p:ph type="title"/>
          </p:nvPr>
        </p:nvSpPr>
        <p:spPr/>
        <p:txBody>
          <a:bodyPr/>
          <a:lstStyle/>
          <a:p>
            <a:r>
              <a:rPr lang="zh-CN" altLang="en-US" dirty="0"/>
              <a:t>软件危机</a:t>
            </a:r>
          </a:p>
        </p:txBody>
      </p:sp>
      <p:sp>
        <p:nvSpPr>
          <p:cNvPr id="3" name="内容占位符 2">
            <a:extLst>
              <a:ext uri="{FF2B5EF4-FFF2-40B4-BE49-F238E27FC236}">
                <a16:creationId xmlns:a16="http://schemas.microsoft.com/office/drawing/2014/main" id="{6A0329DC-6BD0-471D-8466-D54AF7CF4E9A}"/>
              </a:ext>
            </a:extLst>
          </p:cNvPr>
          <p:cNvSpPr>
            <a:spLocks noGrp="1"/>
          </p:cNvSpPr>
          <p:nvPr>
            <p:ph idx="1"/>
          </p:nvPr>
        </p:nvSpPr>
        <p:spPr/>
        <p:txBody>
          <a:bodyPr/>
          <a:lstStyle/>
          <a:p>
            <a:pPr>
              <a:spcBef>
                <a:spcPts val="1800"/>
              </a:spcBef>
            </a:pPr>
            <a:r>
              <a:rPr lang="zh-CN" altLang="en-US" sz="2400" dirty="0">
                <a:latin typeface="+mn-ea"/>
              </a:rPr>
              <a:t>正是因为经历了民族危机，人民群众在实践中提出了中国特色的社会主义理论，建立了新中国。</a:t>
            </a:r>
            <a:endParaRPr lang="en-US" altLang="zh-CN" sz="2400" dirty="0">
              <a:latin typeface="+mn-ea"/>
            </a:endParaRPr>
          </a:p>
          <a:p>
            <a:pPr>
              <a:spcBef>
                <a:spcPts val="1800"/>
              </a:spcBef>
            </a:pPr>
            <a:r>
              <a:rPr lang="zh-CN" altLang="en-US" sz="2400" dirty="0">
                <a:latin typeface="+mn-ea"/>
              </a:rPr>
              <a:t>中国人民为了寻找这个理论，经过了长时间的探索和实践，在先进理论的基础上结合中国国情，最终确立了具有中国特色的社会主义理论。</a:t>
            </a:r>
          </a:p>
        </p:txBody>
      </p:sp>
      <p:sp>
        <p:nvSpPr>
          <p:cNvPr id="4" name="文本框 3">
            <a:extLst>
              <a:ext uri="{FF2B5EF4-FFF2-40B4-BE49-F238E27FC236}">
                <a16:creationId xmlns:a16="http://schemas.microsoft.com/office/drawing/2014/main" id="{BAD8D23E-DDDD-4A29-AED3-71B4DE2D05A7}"/>
              </a:ext>
            </a:extLst>
          </p:cNvPr>
          <p:cNvSpPr txBox="1"/>
          <p:nvPr/>
        </p:nvSpPr>
        <p:spPr>
          <a:xfrm>
            <a:off x="1331640" y="394419"/>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575673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8561E-CF9F-4187-9EE3-DE0A8F6F54F8}"/>
              </a:ext>
            </a:extLst>
          </p:cNvPr>
          <p:cNvSpPr>
            <a:spLocks noGrp="1"/>
          </p:cNvSpPr>
          <p:nvPr>
            <p:ph type="title"/>
          </p:nvPr>
        </p:nvSpPr>
        <p:spPr/>
        <p:txBody>
          <a:bodyPr/>
          <a:lstStyle/>
          <a:p>
            <a:r>
              <a:rPr lang="zh-CN" altLang="en-US" dirty="0"/>
              <a:t>软件危机</a:t>
            </a:r>
          </a:p>
        </p:txBody>
      </p:sp>
      <p:sp>
        <p:nvSpPr>
          <p:cNvPr id="3" name="内容占位符 2">
            <a:extLst>
              <a:ext uri="{FF2B5EF4-FFF2-40B4-BE49-F238E27FC236}">
                <a16:creationId xmlns:a16="http://schemas.microsoft.com/office/drawing/2014/main" id="{6A0329DC-6BD0-471D-8466-D54AF7CF4E9A}"/>
              </a:ext>
            </a:extLst>
          </p:cNvPr>
          <p:cNvSpPr>
            <a:spLocks noGrp="1"/>
          </p:cNvSpPr>
          <p:nvPr>
            <p:ph idx="1"/>
          </p:nvPr>
        </p:nvSpPr>
        <p:spPr>
          <a:xfrm>
            <a:off x="685800" y="1474440"/>
            <a:ext cx="7990656" cy="4114800"/>
          </a:xfrm>
        </p:spPr>
        <p:txBody>
          <a:bodyPr/>
          <a:lstStyle/>
          <a:p>
            <a:pPr>
              <a:spcBef>
                <a:spcPts val="1800"/>
              </a:spcBef>
            </a:pPr>
            <a:r>
              <a:rPr lang="zh-CN" altLang="en-US" sz="2400" dirty="0">
                <a:latin typeface="+mn-ea"/>
              </a:rPr>
              <a:t>软件工程概念的提出也同样经过了</a:t>
            </a:r>
            <a:r>
              <a:rPr lang="zh-CN" altLang="en-US" sz="2400" dirty="0">
                <a:solidFill>
                  <a:srgbClr val="0000FF"/>
                </a:solidFill>
                <a:latin typeface="+mn-ea"/>
              </a:rPr>
              <a:t>大量的探索和无数次的经验论证</a:t>
            </a:r>
            <a:r>
              <a:rPr lang="zh-CN" altLang="en-US" sz="2400" dirty="0">
                <a:latin typeface="+mn-ea"/>
              </a:rPr>
              <a:t>。</a:t>
            </a:r>
            <a:endParaRPr lang="en-US" altLang="zh-CN" sz="2400" dirty="0">
              <a:latin typeface="+mn-ea"/>
            </a:endParaRPr>
          </a:p>
          <a:p>
            <a:pPr>
              <a:spcBef>
                <a:spcPts val="1800"/>
              </a:spcBef>
            </a:pPr>
            <a:r>
              <a:rPr lang="zh-CN" altLang="en-US" sz="2400" dirty="0">
                <a:latin typeface="+mn-ea"/>
              </a:rPr>
              <a:t>坚持正确的理论引导，坚持实践的真理，坚持科学的工作精神。</a:t>
            </a:r>
          </a:p>
          <a:p>
            <a:pPr>
              <a:spcBef>
                <a:spcPts val="1800"/>
              </a:spcBef>
            </a:pPr>
            <a:r>
              <a:rPr lang="zh-CN" altLang="en-US" sz="2400" dirty="0">
                <a:latin typeface="+mn-ea"/>
              </a:rPr>
              <a:t>我们在政治思想上要坚持中国特色社会主义，在学习工作中坚持求真务实，科学、严谨和规范。</a:t>
            </a:r>
          </a:p>
        </p:txBody>
      </p:sp>
      <p:sp>
        <p:nvSpPr>
          <p:cNvPr id="4" name="文本框 3">
            <a:extLst>
              <a:ext uri="{FF2B5EF4-FFF2-40B4-BE49-F238E27FC236}">
                <a16:creationId xmlns:a16="http://schemas.microsoft.com/office/drawing/2014/main" id="{1F063263-6E73-4B9E-9B9D-7E84D42EDAE7}"/>
              </a:ext>
            </a:extLst>
          </p:cNvPr>
          <p:cNvSpPr txBox="1"/>
          <p:nvPr/>
        </p:nvSpPr>
        <p:spPr>
          <a:xfrm>
            <a:off x="1331640" y="394419"/>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1679275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3FB178-BF62-4E89-AE01-0B10BE48A0E3}"/>
              </a:ext>
            </a:extLst>
          </p:cNvPr>
          <p:cNvSpPr>
            <a:spLocks noGrp="1"/>
          </p:cNvSpPr>
          <p:nvPr>
            <p:ph type="title"/>
          </p:nvPr>
        </p:nvSpPr>
        <p:spPr/>
        <p:txBody>
          <a:bodyPr/>
          <a:lstStyle/>
          <a:p>
            <a:r>
              <a:rPr lang="zh-CN" altLang="en-US" dirty="0"/>
              <a:t>软件危机</a:t>
            </a:r>
          </a:p>
        </p:txBody>
      </p:sp>
      <p:sp>
        <p:nvSpPr>
          <p:cNvPr id="3" name="内容占位符 2">
            <a:extLst>
              <a:ext uri="{FF2B5EF4-FFF2-40B4-BE49-F238E27FC236}">
                <a16:creationId xmlns:a16="http://schemas.microsoft.com/office/drawing/2014/main" id="{73D4ADB2-2836-407F-83C4-CA234DBCE668}"/>
              </a:ext>
            </a:extLst>
          </p:cNvPr>
          <p:cNvSpPr>
            <a:spLocks noGrp="1"/>
          </p:cNvSpPr>
          <p:nvPr>
            <p:ph idx="1"/>
          </p:nvPr>
        </p:nvSpPr>
        <p:spPr>
          <a:xfrm>
            <a:off x="685800" y="1474440"/>
            <a:ext cx="8062664" cy="4114800"/>
          </a:xfrm>
        </p:spPr>
        <p:txBody>
          <a:bodyPr/>
          <a:lstStyle/>
          <a:p>
            <a:pPr>
              <a:spcBef>
                <a:spcPts val="1800"/>
              </a:spcBef>
            </a:pPr>
            <a:r>
              <a:rPr lang="zh-CN" altLang="en-US" sz="2400" dirty="0">
                <a:latin typeface="+mn-ea"/>
              </a:rPr>
              <a:t>当前，我国的软件产业已经达到很大的规模，具有很强的实力，在很多领域遥遥领先。</a:t>
            </a:r>
            <a:endParaRPr lang="en-US" altLang="zh-CN" sz="2400" dirty="0">
              <a:latin typeface="+mn-ea"/>
            </a:endParaRPr>
          </a:p>
          <a:p>
            <a:pPr>
              <a:spcBef>
                <a:spcPts val="1800"/>
              </a:spcBef>
            </a:pPr>
            <a:r>
              <a:rPr lang="zh-CN" altLang="en-US" sz="2400" dirty="0">
                <a:latin typeface="+mn-ea"/>
              </a:rPr>
              <a:t>同学们日后将成为软件产业的主力军。从当前的高科技热点事件中，培养爱国主义情怀和文化自信。</a:t>
            </a:r>
          </a:p>
        </p:txBody>
      </p:sp>
      <p:sp>
        <p:nvSpPr>
          <p:cNvPr id="4" name="文本框 3">
            <a:extLst>
              <a:ext uri="{FF2B5EF4-FFF2-40B4-BE49-F238E27FC236}">
                <a16:creationId xmlns:a16="http://schemas.microsoft.com/office/drawing/2014/main" id="{A4C6DD34-904E-45D4-87DB-6255FCFFD18A}"/>
              </a:ext>
            </a:extLst>
          </p:cNvPr>
          <p:cNvSpPr txBox="1"/>
          <p:nvPr/>
        </p:nvSpPr>
        <p:spPr>
          <a:xfrm>
            <a:off x="1331640" y="394419"/>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1171172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3FB178-BF62-4E89-AE01-0B10BE48A0E3}"/>
              </a:ext>
            </a:extLst>
          </p:cNvPr>
          <p:cNvSpPr>
            <a:spLocks noGrp="1"/>
          </p:cNvSpPr>
          <p:nvPr>
            <p:ph type="title"/>
          </p:nvPr>
        </p:nvSpPr>
        <p:spPr/>
        <p:txBody>
          <a:bodyPr/>
          <a:lstStyle/>
          <a:p>
            <a:r>
              <a:rPr lang="zh-CN" altLang="en-US" dirty="0"/>
              <a:t>软件危机</a:t>
            </a:r>
          </a:p>
        </p:txBody>
      </p:sp>
      <p:sp>
        <p:nvSpPr>
          <p:cNvPr id="3" name="内容占位符 2">
            <a:extLst>
              <a:ext uri="{FF2B5EF4-FFF2-40B4-BE49-F238E27FC236}">
                <a16:creationId xmlns:a16="http://schemas.microsoft.com/office/drawing/2014/main" id="{73D4ADB2-2836-407F-83C4-CA234DBCE668}"/>
              </a:ext>
            </a:extLst>
          </p:cNvPr>
          <p:cNvSpPr>
            <a:spLocks noGrp="1"/>
          </p:cNvSpPr>
          <p:nvPr>
            <p:ph idx="1"/>
          </p:nvPr>
        </p:nvSpPr>
        <p:spPr>
          <a:xfrm>
            <a:off x="685800" y="1340768"/>
            <a:ext cx="7990656" cy="4114800"/>
          </a:xfrm>
        </p:spPr>
        <p:txBody>
          <a:bodyPr/>
          <a:lstStyle/>
          <a:p>
            <a:pPr>
              <a:spcBef>
                <a:spcPts val="1800"/>
              </a:spcBef>
            </a:pPr>
            <a:r>
              <a:rPr lang="zh-CN" altLang="en-US" sz="2400" dirty="0">
                <a:latin typeface="+mn-ea"/>
              </a:rPr>
              <a:t>软件企业竞争力的立根之本是拥有</a:t>
            </a:r>
            <a:r>
              <a:rPr lang="zh-CN" altLang="en-US" sz="2400" dirty="0">
                <a:solidFill>
                  <a:srgbClr val="0000FF"/>
                </a:solidFill>
                <a:latin typeface="+mn-ea"/>
              </a:rPr>
              <a:t>自己的核心技术知识产权</a:t>
            </a:r>
            <a:r>
              <a:rPr lang="zh-CN" altLang="en-US" sz="2400" dirty="0">
                <a:latin typeface="+mn-ea"/>
              </a:rPr>
              <a:t>。</a:t>
            </a:r>
            <a:endParaRPr lang="en-US" altLang="zh-CN" sz="2400" dirty="0">
              <a:latin typeface="+mn-ea"/>
            </a:endParaRPr>
          </a:p>
          <a:p>
            <a:pPr lvl="1">
              <a:spcBef>
                <a:spcPts val="1800"/>
              </a:spcBef>
            </a:pPr>
            <a:r>
              <a:rPr lang="zh-CN" altLang="en-US" sz="2000" dirty="0">
                <a:latin typeface="+mn-ea"/>
              </a:rPr>
              <a:t>我们研发了自己的 </a:t>
            </a:r>
            <a:r>
              <a:rPr lang="en-US" altLang="zh-CN" sz="2000" dirty="0">
                <a:latin typeface="+mn-ea"/>
              </a:rPr>
              <a:t>CPU </a:t>
            </a:r>
            <a:r>
              <a:rPr lang="zh-CN" altLang="en-US" sz="2000" dirty="0">
                <a:latin typeface="+mn-ea"/>
              </a:rPr>
              <a:t>芯片技术</a:t>
            </a:r>
            <a:endParaRPr lang="en-US" altLang="zh-CN" sz="2000" dirty="0">
              <a:latin typeface="+mn-ea"/>
            </a:endParaRPr>
          </a:p>
          <a:p>
            <a:pPr lvl="1">
              <a:spcBef>
                <a:spcPts val="1800"/>
              </a:spcBef>
            </a:pPr>
            <a:r>
              <a:rPr lang="zh-CN" altLang="en-US" sz="2000" dirty="0">
                <a:latin typeface="+mn-ea"/>
              </a:rPr>
              <a:t>国产超级计算机“神威</a:t>
            </a:r>
            <a:r>
              <a:rPr lang="en-US" altLang="zh-CN" sz="2000" dirty="0">
                <a:latin typeface="+mn-ea"/>
              </a:rPr>
              <a:t>——</a:t>
            </a:r>
            <a:r>
              <a:rPr lang="zh-CN" altLang="en-US" sz="2000" dirty="0">
                <a:latin typeface="+mn-ea"/>
              </a:rPr>
              <a:t>太湖之光”一举夺得世界第一</a:t>
            </a:r>
            <a:endParaRPr lang="en-US" altLang="zh-CN" sz="2000" dirty="0">
              <a:latin typeface="+mn-ea"/>
            </a:endParaRPr>
          </a:p>
          <a:p>
            <a:pPr lvl="1">
              <a:spcBef>
                <a:spcPts val="1800"/>
              </a:spcBef>
            </a:pPr>
            <a:r>
              <a:rPr lang="zh-CN" altLang="en-US" sz="2000" dirty="0">
                <a:latin typeface="+mn-ea"/>
              </a:rPr>
              <a:t>“中国芯” 以及华为 </a:t>
            </a:r>
            <a:r>
              <a:rPr lang="en-US" altLang="zh-CN" sz="2000" dirty="0">
                <a:latin typeface="+mn-ea"/>
              </a:rPr>
              <a:t>5G </a:t>
            </a:r>
            <a:r>
              <a:rPr lang="zh-CN" altLang="en-US" sz="2000" dirty="0">
                <a:latin typeface="+mn-ea"/>
              </a:rPr>
              <a:t>技术和其他软硬件核心技术</a:t>
            </a:r>
            <a:endParaRPr lang="en-US" altLang="zh-CN" sz="2000" dirty="0">
              <a:latin typeface="+mn-ea"/>
            </a:endParaRPr>
          </a:p>
          <a:p>
            <a:pPr>
              <a:spcBef>
                <a:spcPts val="1800"/>
              </a:spcBef>
            </a:pPr>
            <a:r>
              <a:rPr lang="zh-CN" altLang="en-US" sz="2400" dirty="0">
                <a:latin typeface="+mn-ea"/>
              </a:rPr>
              <a:t>我们不仅摆脱了美国的技术垄断，还带来国家经济和国家实力的快速提升。</a:t>
            </a:r>
            <a:endParaRPr lang="en-US" altLang="zh-CN" sz="2400" dirty="0">
              <a:latin typeface="+mn-ea"/>
            </a:endParaRPr>
          </a:p>
          <a:p>
            <a:endParaRPr lang="zh-CN" altLang="en-US" dirty="0"/>
          </a:p>
        </p:txBody>
      </p:sp>
      <p:sp>
        <p:nvSpPr>
          <p:cNvPr id="4" name="文本框 3">
            <a:extLst>
              <a:ext uri="{FF2B5EF4-FFF2-40B4-BE49-F238E27FC236}">
                <a16:creationId xmlns:a16="http://schemas.microsoft.com/office/drawing/2014/main" id="{93E5DCC2-317B-40DF-AB1D-283ED420A436}"/>
              </a:ext>
            </a:extLst>
          </p:cNvPr>
          <p:cNvSpPr txBox="1"/>
          <p:nvPr/>
        </p:nvSpPr>
        <p:spPr>
          <a:xfrm>
            <a:off x="1331640" y="394419"/>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299169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55576" y="1857364"/>
            <a:ext cx="7931224" cy="4273560"/>
          </a:xfrm>
        </p:spPr>
        <p:txBody>
          <a:bodyPr/>
          <a:lstStyle/>
          <a:p>
            <a:pPr marL="0" indent="0" eaLnBrk="1" hangingPunct="1">
              <a:buFont typeface="Wingdings" pitchFamily="2" charset="2"/>
              <a:buNone/>
              <a:defRPr/>
            </a:pPr>
            <a:r>
              <a:rPr lang="zh-CN" altLang="en-US" sz="3600" b="1" dirty="0">
                <a:solidFill>
                  <a:srgbClr val="0000FF"/>
                </a:solidFill>
              </a:rPr>
              <a:t>           软件</a:t>
            </a:r>
            <a:r>
              <a:rPr lang="en-US" altLang="zh-CN" sz="3600" b="1" dirty="0">
                <a:solidFill>
                  <a:srgbClr val="0000FF"/>
                </a:solidFill>
              </a:rPr>
              <a:t>=</a:t>
            </a:r>
            <a:r>
              <a:rPr lang="zh-CN" altLang="en-US" sz="3600" b="1" dirty="0">
                <a:solidFill>
                  <a:srgbClr val="0000FF"/>
                </a:solidFill>
              </a:rPr>
              <a:t>程序</a:t>
            </a:r>
            <a:r>
              <a:rPr lang="en-US" altLang="zh-CN" sz="3600" b="1" dirty="0">
                <a:solidFill>
                  <a:srgbClr val="0000FF"/>
                </a:solidFill>
              </a:rPr>
              <a:t>+</a:t>
            </a:r>
            <a:r>
              <a:rPr lang="zh-CN" altLang="en-US" sz="3600" b="1" dirty="0">
                <a:solidFill>
                  <a:srgbClr val="0000FF"/>
                </a:solidFill>
              </a:rPr>
              <a:t>数据</a:t>
            </a:r>
            <a:r>
              <a:rPr lang="en-US" altLang="zh-CN" sz="3600" b="1" dirty="0">
                <a:solidFill>
                  <a:srgbClr val="0000FF"/>
                </a:solidFill>
              </a:rPr>
              <a:t>+</a:t>
            </a:r>
            <a:r>
              <a:rPr lang="zh-CN" altLang="en-US" sz="3600" b="1" dirty="0">
                <a:solidFill>
                  <a:srgbClr val="0000FF"/>
                </a:solidFill>
              </a:rPr>
              <a:t>文档</a:t>
            </a:r>
            <a:endParaRPr lang="en-US" altLang="zh-CN" sz="3600" b="1" dirty="0">
              <a:solidFill>
                <a:srgbClr val="0000FF"/>
              </a:solidFill>
            </a:endParaRPr>
          </a:p>
          <a:p>
            <a:pPr marL="0" indent="0" eaLnBrk="1" hangingPunct="1">
              <a:lnSpc>
                <a:spcPct val="130000"/>
              </a:lnSpc>
              <a:spcBef>
                <a:spcPts val="1600"/>
              </a:spcBef>
              <a:buNone/>
              <a:defRPr/>
            </a:pPr>
            <a:endParaRPr lang="en-US" altLang="zh-CN" b="1" dirty="0"/>
          </a:p>
          <a:p>
            <a:pPr eaLnBrk="1" hangingPunct="1">
              <a:lnSpc>
                <a:spcPct val="130000"/>
              </a:lnSpc>
              <a:spcBef>
                <a:spcPts val="1600"/>
              </a:spcBef>
              <a:buFont typeface="Wingdings" pitchFamily="2" charset="2"/>
              <a:buChar char="Ø"/>
              <a:defRPr/>
            </a:pPr>
            <a:r>
              <a:rPr lang="zh-CN" altLang="en-US" sz="2400" b="1" dirty="0"/>
              <a:t>面向过程的程序</a:t>
            </a:r>
            <a:r>
              <a:rPr lang="en-US" altLang="zh-CN" sz="2400" b="1" dirty="0"/>
              <a:t>=</a:t>
            </a:r>
            <a:r>
              <a:rPr lang="zh-CN" altLang="en-US" sz="2400" b="1" dirty="0"/>
              <a:t>算法</a:t>
            </a:r>
            <a:r>
              <a:rPr lang="en-US" altLang="zh-CN" sz="2400" b="1" dirty="0"/>
              <a:t>+</a:t>
            </a:r>
            <a:r>
              <a:rPr lang="zh-CN" altLang="en-US" sz="2400" b="1" dirty="0"/>
              <a:t>数据结构</a:t>
            </a:r>
          </a:p>
          <a:p>
            <a:pPr eaLnBrk="1" hangingPunct="1">
              <a:lnSpc>
                <a:spcPct val="130000"/>
              </a:lnSpc>
              <a:buFont typeface="Wingdings" pitchFamily="2" charset="2"/>
              <a:buChar char="Ø"/>
              <a:defRPr/>
            </a:pPr>
            <a:r>
              <a:rPr lang="zh-CN" altLang="en-US" sz="2400" b="1" dirty="0"/>
              <a:t>面向对象的程序</a:t>
            </a:r>
            <a:r>
              <a:rPr lang="en-US" altLang="zh-CN" sz="2400" b="1" dirty="0"/>
              <a:t>=</a:t>
            </a:r>
            <a:r>
              <a:rPr lang="zh-CN" altLang="en-US" sz="2400" b="1" dirty="0"/>
              <a:t>对象</a:t>
            </a:r>
            <a:r>
              <a:rPr lang="en-US" altLang="zh-CN" sz="2400" b="1" dirty="0"/>
              <a:t>+</a:t>
            </a:r>
            <a:r>
              <a:rPr lang="zh-CN" altLang="en-US" sz="2400" b="1" dirty="0"/>
              <a:t>消息</a:t>
            </a:r>
          </a:p>
          <a:p>
            <a:pPr eaLnBrk="1" hangingPunct="1">
              <a:lnSpc>
                <a:spcPct val="130000"/>
              </a:lnSpc>
              <a:buFont typeface="Wingdings" pitchFamily="2" charset="2"/>
              <a:buChar char="Ø"/>
              <a:defRPr/>
            </a:pPr>
            <a:r>
              <a:rPr lang="zh-CN" altLang="en-US" sz="2400" b="1" dirty="0"/>
              <a:t>面向构件的程序</a:t>
            </a:r>
            <a:r>
              <a:rPr lang="en-US" altLang="zh-CN" sz="2400" b="1" dirty="0"/>
              <a:t>=</a:t>
            </a:r>
            <a:r>
              <a:rPr lang="zh-CN" altLang="en-US" sz="2400" b="1" dirty="0"/>
              <a:t>构件</a:t>
            </a:r>
            <a:r>
              <a:rPr lang="en-US" altLang="zh-CN" sz="2400" b="1" dirty="0"/>
              <a:t>+</a:t>
            </a:r>
            <a:r>
              <a:rPr lang="zh-CN" altLang="en-US" sz="2400" b="1" dirty="0"/>
              <a:t>构架</a:t>
            </a:r>
          </a:p>
          <a:p>
            <a:pPr marL="0" indent="0" algn="ctr" eaLnBrk="1" hangingPunct="1">
              <a:buFont typeface="Wingdings" pitchFamily="2" charset="2"/>
              <a:buNone/>
              <a:defRPr/>
            </a:pPr>
            <a:r>
              <a:rPr lang="zh-CN" altLang="en-US" sz="2400" b="1" dirty="0">
                <a:solidFill>
                  <a:srgbClr val="FF0000"/>
                </a:solidFill>
              </a:rPr>
              <a:t> </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 y="332656"/>
            <a:ext cx="933164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40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3FB178-BF62-4E89-AE01-0B10BE48A0E3}"/>
              </a:ext>
            </a:extLst>
          </p:cNvPr>
          <p:cNvSpPr>
            <a:spLocks noGrp="1"/>
          </p:cNvSpPr>
          <p:nvPr>
            <p:ph type="title"/>
          </p:nvPr>
        </p:nvSpPr>
        <p:spPr/>
        <p:txBody>
          <a:bodyPr/>
          <a:lstStyle/>
          <a:p>
            <a:r>
              <a:rPr lang="zh-CN" altLang="en-US" dirty="0"/>
              <a:t>软件危机</a:t>
            </a:r>
          </a:p>
        </p:txBody>
      </p:sp>
      <p:sp>
        <p:nvSpPr>
          <p:cNvPr id="3" name="内容占位符 2">
            <a:extLst>
              <a:ext uri="{FF2B5EF4-FFF2-40B4-BE49-F238E27FC236}">
                <a16:creationId xmlns:a16="http://schemas.microsoft.com/office/drawing/2014/main" id="{73D4ADB2-2836-407F-83C4-CA234DBCE668}"/>
              </a:ext>
            </a:extLst>
          </p:cNvPr>
          <p:cNvSpPr>
            <a:spLocks noGrp="1"/>
          </p:cNvSpPr>
          <p:nvPr>
            <p:ph idx="1"/>
          </p:nvPr>
        </p:nvSpPr>
        <p:spPr>
          <a:xfrm>
            <a:off x="685800" y="1474440"/>
            <a:ext cx="8062664" cy="4114800"/>
          </a:xfrm>
        </p:spPr>
        <p:txBody>
          <a:bodyPr/>
          <a:lstStyle/>
          <a:p>
            <a:pPr>
              <a:spcBef>
                <a:spcPts val="1800"/>
              </a:spcBef>
            </a:pPr>
            <a:r>
              <a:rPr lang="zh-CN" altLang="en-US" sz="2400" dirty="0">
                <a:latin typeface="+mn-ea"/>
              </a:rPr>
              <a:t>软件行业的从业者必须有</a:t>
            </a:r>
            <a:r>
              <a:rPr lang="zh-CN" altLang="en-US" sz="2400" dirty="0">
                <a:solidFill>
                  <a:srgbClr val="0000FF"/>
                </a:solidFill>
                <a:latin typeface="+mn-ea"/>
              </a:rPr>
              <a:t>强烈的爱国热情和吃苦耐劳的自强精神</a:t>
            </a:r>
            <a:r>
              <a:rPr lang="zh-CN" altLang="en-US" sz="2400" dirty="0">
                <a:latin typeface="+mn-ea"/>
              </a:rPr>
              <a:t>，才能在压力中取得胜利。</a:t>
            </a:r>
          </a:p>
          <a:p>
            <a:pPr>
              <a:spcBef>
                <a:spcPts val="1800"/>
              </a:spcBef>
            </a:pPr>
            <a:r>
              <a:rPr lang="zh-CN" altLang="en-US" sz="2400" dirty="0">
                <a:latin typeface="+mn-ea"/>
              </a:rPr>
              <a:t>软件工程看似普通的研发工作，却与个人和国家的命运密切相关，我们要有钻研热情、民族自豪感，奋发图强、报效祖国的远大理想。</a:t>
            </a:r>
            <a:endParaRPr lang="en-US" altLang="zh-CN" sz="2400" dirty="0">
              <a:latin typeface="+mn-ea"/>
            </a:endParaRPr>
          </a:p>
          <a:p>
            <a:pPr>
              <a:spcBef>
                <a:spcPts val="1800"/>
              </a:spcBef>
            </a:pPr>
            <a:r>
              <a:rPr lang="zh-CN" altLang="en-US" sz="2400" dirty="0">
                <a:latin typeface="+mn-ea"/>
              </a:rPr>
              <a:t>我们也要树立危机意识，居安思危，未雨绸缪，努力学习，提高技能，跟上社会的发展，不被社会淘汰。</a:t>
            </a:r>
          </a:p>
          <a:p>
            <a:pPr>
              <a:spcBef>
                <a:spcPts val="1800"/>
              </a:spcBef>
            </a:pPr>
            <a:endParaRPr lang="zh-CN" altLang="en-US" sz="2400" dirty="0">
              <a:latin typeface="+mn-ea"/>
            </a:endParaRPr>
          </a:p>
        </p:txBody>
      </p:sp>
      <p:sp>
        <p:nvSpPr>
          <p:cNvPr id="4" name="文本框 3">
            <a:extLst>
              <a:ext uri="{FF2B5EF4-FFF2-40B4-BE49-F238E27FC236}">
                <a16:creationId xmlns:a16="http://schemas.microsoft.com/office/drawing/2014/main" id="{E9C84CBE-B505-487A-9ACA-AAE61593A8D4}"/>
              </a:ext>
            </a:extLst>
          </p:cNvPr>
          <p:cNvSpPr txBox="1"/>
          <p:nvPr/>
        </p:nvSpPr>
        <p:spPr>
          <a:xfrm>
            <a:off x="1331640" y="394419"/>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1344712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043608" y="1484784"/>
            <a:ext cx="7643192" cy="4286101"/>
          </a:xfrm>
        </p:spPr>
        <p:txBody>
          <a:bodyPr/>
          <a:lstStyle/>
          <a:p>
            <a:pPr marL="0" indent="0" eaLnBrk="1" hangingPunct="1">
              <a:lnSpc>
                <a:spcPct val="150000"/>
              </a:lnSpc>
              <a:buFont typeface="Wingdings" pitchFamily="2" charset="2"/>
              <a:buNone/>
              <a:defRPr/>
            </a:pPr>
            <a:r>
              <a:rPr lang="en-US" altLang="zh-CN" sz="2800" b="1" dirty="0"/>
              <a:t>1.1 </a:t>
            </a:r>
            <a:r>
              <a:rPr lang="zh-CN" altLang="en-US" sz="2800" b="1" dirty="0"/>
              <a:t>软件危机与软件工程的起源</a:t>
            </a:r>
            <a:endParaRPr lang="en-US" altLang="zh-CN" sz="2800" b="1" dirty="0"/>
          </a:p>
          <a:p>
            <a:pPr marL="0" indent="0" eaLnBrk="1" hangingPunct="1">
              <a:lnSpc>
                <a:spcPct val="150000"/>
              </a:lnSpc>
              <a:buFont typeface="Wingdings" pitchFamily="2" charset="2"/>
              <a:buNone/>
              <a:defRPr/>
            </a:pPr>
            <a:r>
              <a:rPr lang="en-US" altLang="zh-CN" sz="4000" dirty="0"/>
              <a:t>1.2 </a:t>
            </a:r>
            <a:r>
              <a:rPr lang="zh-CN" altLang="en-US" sz="4000" dirty="0"/>
              <a:t>软件工程是什么</a:t>
            </a:r>
            <a:endParaRPr lang="en-US" altLang="zh-CN" sz="4000" dirty="0"/>
          </a:p>
          <a:p>
            <a:pPr marL="0" indent="0" eaLnBrk="1" hangingPunct="1">
              <a:lnSpc>
                <a:spcPct val="150000"/>
              </a:lnSpc>
              <a:buFont typeface="Wingdings" pitchFamily="2" charset="2"/>
              <a:buNone/>
              <a:defRPr/>
            </a:pPr>
            <a:r>
              <a:rPr lang="en-US" altLang="zh-CN" sz="2800" b="1" dirty="0"/>
              <a:t>1.3 </a:t>
            </a:r>
            <a:r>
              <a:rPr lang="zh-CN" altLang="en-US" sz="2800" b="1" dirty="0"/>
              <a:t>软件工程包含的领域</a:t>
            </a:r>
          </a:p>
        </p:txBody>
      </p:sp>
      <p:sp>
        <p:nvSpPr>
          <p:cNvPr id="9219" name="标题 1"/>
          <p:cNvSpPr>
            <a:spLocks noGrp="1"/>
          </p:cNvSpPr>
          <p:nvPr>
            <p:ph type="title"/>
          </p:nvPr>
        </p:nvSpPr>
        <p:spPr>
          <a:xfrm>
            <a:off x="827584" y="44624"/>
            <a:ext cx="7772400" cy="1143000"/>
          </a:xfrm>
        </p:spPr>
        <p:txBody>
          <a:bodyPr/>
          <a:lstStyle/>
          <a:p>
            <a:r>
              <a:rPr lang="zh-CN" altLang="en-US" dirty="0"/>
              <a:t>第</a:t>
            </a:r>
            <a:r>
              <a:rPr lang="en-US" altLang="zh-CN" dirty="0"/>
              <a:t>1</a:t>
            </a:r>
            <a:r>
              <a:rPr lang="zh-CN" altLang="en-US" dirty="0"/>
              <a:t>章  软件工程概述</a:t>
            </a:r>
          </a:p>
        </p:txBody>
      </p:sp>
      <p:sp>
        <p:nvSpPr>
          <p:cNvPr id="2" name="右箭头 1"/>
          <p:cNvSpPr/>
          <p:nvPr/>
        </p:nvSpPr>
        <p:spPr bwMode="auto">
          <a:xfrm>
            <a:off x="5652120" y="2564904"/>
            <a:ext cx="1080120" cy="432048"/>
          </a:xfrm>
          <a:prstGeom prst="rightArrow">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300526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工程的角度</a:t>
            </a:r>
          </a:p>
        </p:txBody>
      </p:sp>
      <p:sp>
        <p:nvSpPr>
          <p:cNvPr id="3" name="内容占位符 2"/>
          <p:cNvSpPr>
            <a:spLocks noGrp="1"/>
          </p:cNvSpPr>
          <p:nvPr>
            <p:ph idx="1"/>
          </p:nvPr>
        </p:nvSpPr>
        <p:spPr/>
        <p:txBody>
          <a:bodyPr/>
          <a:lstStyle/>
          <a:p>
            <a:r>
              <a:rPr lang="zh-CN" altLang="en-US" dirty="0"/>
              <a:t>将工程理论和方法应用于软件实践，经济有效地解决问题。</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972" y="2983457"/>
            <a:ext cx="6480720" cy="7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972" y="3723481"/>
            <a:ext cx="5976664"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59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8313" y="44624"/>
            <a:ext cx="8229600" cy="1139825"/>
          </a:xfrm>
        </p:spPr>
        <p:txBody>
          <a:bodyPr/>
          <a:lstStyle/>
          <a:p>
            <a:pPr eaLnBrk="1" hangingPunct="1"/>
            <a:r>
              <a:rPr lang="zh-CN" altLang="en-US" dirty="0"/>
              <a:t>什么是软件工程</a:t>
            </a:r>
          </a:p>
        </p:txBody>
      </p:sp>
      <p:sp>
        <p:nvSpPr>
          <p:cNvPr id="36867" name="Rectangle 3"/>
          <p:cNvSpPr>
            <a:spLocks noGrp="1" noChangeArrowheads="1"/>
          </p:cNvSpPr>
          <p:nvPr>
            <p:ph type="body" idx="1"/>
          </p:nvPr>
        </p:nvSpPr>
        <p:spPr>
          <a:xfrm>
            <a:off x="539552" y="1412776"/>
            <a:ext cx="8136904" cy="2869490"/>
          </a:xfrm>
        </p:spPr>
        <p:txBody>
          <a:bodyPr/>
          <a:lstStyle/>
          <a:p>
            <a:pPr marL="355600" lvl="1" indent="-355600" eaLnBrk="1" hangingPunct="1">
              <a:buNone/>
            </a:pPr>
            <a:r>
              <a:rPr lang="zh-CN" altLang="en-US" b="1" dirty="0">
                <a:solidFill>
                  <a:srgbClr val="0000FF"/>
                </a:solidFill>
                <a:latin typeface="微软雅黑" panose="020B0503020204020204" pitchFamily="34" charset="-122"/>
                <a:ea typeface="微软雅黑" panose="020B0503020204020204" pitchFamily="34" charset="-122"/>
              </a:rPr>
              <a:t>软件工程</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是指导软件开发和维护的工程学科。</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pPr marL="355600" lvl="1" indent="-355600" eaLnBrk="1" hangingPunct="1">
              <a:spcBef>
                <a:spcPts val="1000"/>
              </a:spcBef>
              <a:buFont typeface="Wingdings" pitchFamily="2" charset="2"/>
              <a:buChar char="Ø"/>
            </a:pPr>
            <a:r>
              <a:rPr lang="zh-CN" altLang="en-US" sz="2400" b="1" dirty="0"/>
              <a:t>采用</a:t>
            </a:r>
            <a:r>
              <a:rPr lang="zh-CN" altLang="en-US" sz="2400" b="1" dirty="0">
                <a:solidFill>
                  <a:srgbClr val="0000FF"/>
                </a:solidFill>
              </a:rPr>
              <a:t>工程</a:t>
            </a:r>
            <a:r>
              <a:rPr lang="zh-CN" altLang="en-US" sz="2400" b="1" dirty="0"/>
              <a:t>的概念、原理、技术和方法来开发与维护软件；</a:t>
            </a:r>
            <a:endParaRPr lang="en-US" altLang="zh-CN" sz="2400" b="1" dirty="0"/>
          </a:p>
          <a:p>
            <a:pPr marL="355600" lvl="1" indent="-355600" eaLnBrk="1" hangingPunct="1">
              <a:spcBef>
                <a:spcPts val="1000"/>
              </a:spcBef>
              <a:buFont typeface="Wingdings" pitchFamily="2" charset="2"/>
              <a:buChar char="Ø"/>
            </a:pPr>
            <a:r>
              <a:rPr lang="zh-CN" altLang="en-US" sz="2400" b="1" dirty="0"/>
              <a:t>把经过时间考验的</a:t>
            </a:r>
            <a:r>
              <a:rPr lang="zh-CN" altLang="en-US" sz="2400" b="1" dirty="0">
                <a:solidFill>
                  <a:srgbClr val="0000FF"/>
                </a:solidFill>
              </a:rPr>
              <a:t>管理</a:t>
            </a:r>
            <a:r>
              <a:rPr lang="zh-CN" altLang="en-US" sz="2400" b="1" dirty="0"/>
              <a:t>方法和当前最好的</a:t>
            </a:r>
            <a:r>
              <a:rPr lang="zh-CN" altLang="en-US" sz="2400" b="1" dirty="0">
                <a:solidFill>
                  <a:srgbClr val="0000FF"/>
                </a:solidFill>
              </a:rPr>
              <a:t>技术</a:t>
            </a:r>
            <a:r>
              <a:rPr lang="zh-CN" altLang="en-US" sz="2400" b="1" dirty="0"/>
              <a:t>方法</a:t>
            </a:r>
            <a:r>
              <a:rPr lang="zh-CN" altLang="en-US" sz="2400" b="1" dirty="0">
                <a:solidFill>
                  <a:srgbClr val="0000FF"/>
                </a:solidFill>
              </a:rPr>
              <a:t>结合</a:t>
            </a:r>
            <a:r>
              <a:rPr lang="zh-CN" altLang="en-US" sz="2400" b="1" dirty="0"/>
              <a:t>起来；</a:t>
            </a:r>
            <a:endParaRPr lang="en-US" altLang="zh-CN" sz="2400" b="1" dirty="0"/>
          </a:p>
          <a:p>
            <a:pPr marL="355600" lvl="1" indent="-355600" eaLnBrk="1" hangingPunct="1">
              <a:spcBef>
                <a:spcPts val="1000"/>
              </a:spcBef>
              <a:buFont typeface="Wingdings" pitchFamily="2" charset="2"/>
              <a:buChar char="Ø"/>
            </a:pPr>
            <a:r>
              <a:rPr lang="zh-CN" altLang="en-US" sz="2400" b="1" dirty="0"/>
              <a:t>以较</a:t>
            </a:r>
            <a:r>
              <a:rPr lang="zh-CN" altLang="en-US" sz="2400" b="1" dirty="0">
                <a:solidFill>
                  <a:srgbClr val="0000FF"/>
                </a:solidFill>
              </a:rPr>
              <a:t>经济</a:t>
            </a:r>
            <a:r>
              <a:rPr lang="zh-CN" altLang="en-US" sz="2400" b="1" dirty="0"/>
              <a:t>的手段获得</a:t>
            </a:r>
            <a:r>
              <a:rPr lang="zh-CN" altLang="en-US" sz="2400" b="1" dirty="0">
                <a:solidFill>
                  <a:srgbClr val="0000FF"/>
                </a:solidFill>
              </a:rPr>
              <a:t>能运行</a:t>
            </a:r>
            <a:r>
              <a:rPr lang="zh-CN" altLang="en-US" sz="2400" b="1" dirty="0"/>
              <a:t>的</a:t>
            </a:r>
            <a:r>
              <a:rPr lang="zh-CN" altLang="en-US" sz="2400" b="1" dirty="0">
                <a:solidFill>
                  <a:srgbClr val="0000FF"/>
                </a:solidFill>
              </a:rPr>
              <a:t>可靠</a:t>
            </a:r>
            <a:r>
              <a:rPr lang="zh-CN" altLang="en-US" sz="2400" b="1" dirty="0"/>
              <a:t>软件的一系列方法。</a:t>
            </a:r>
          </a:p>
          <a:p>
            <a:pPr>
              <a:buFont typeface="Monotype Sorts" pitchFamily="2" charset="2"/>
              <a:buNone/>
            </a:pPr>
            <a:r>
              <a:rPr lang="en-US" altLang="zh-CN" dirty="0"/>
              <a:t>		</a:t>
            </a:r>
            <a:endParaRPr lang="zh-CN" altLang="en-US" b="1" dirty="0"/>
          </a:p>
        </p:txBody>
      </p:sp>
      <p:sp>
        <p:nvSpPr>
          <p:cNvPr id="4" name="矩形 3"/>
          <p:cNvSpPr/>
          <p:nvPr/>
        </p:nvSpPr>
        <p:spPr>
          <a:xfrm>
            <a:off x="1500166" y="4653136"/>
            <a:ext cx="6072230" cy="584775"/>
          </a:xfrm>
          <a:prstGeom prst="rect">
            <a:avLst/>
          </a:prstGeom>
          <a:solidFill>
            <a:srgbClr val="FFC000"/>
          </a:solidFill>
          <a:effectLst>
            <a:outerShdw blurRad="50800" dist="50800" dir="1320000" algn="ctr" rotWithShape="0">
              <a:schemeClr val="tx1"/>
            </a:outerShdw>
          </a:effectLst>
        </p:spPr>
        <p:txBody>
          <a:bodyPr wrap="square">
            <a:spAutoFit/>
          </a:bodyPr>
          <a:lstStyle/>
          <a:p>
            <a:pPr algn="ctr"/>
            <a:r>
              <a:rPr lang="zh-CN" altLang="en-US" sz="3200" b="1" kern="0" dirty="0">
                <a:solidFill>
                  <a:srgbClr val="000000"/>
                </a:solidFill>
                <a:latin typeface="Times New Roman"/>
                <a:ea typeface="宋体"/>
              </a:rPr>
              <a:t>工程 </a:t>
            </a:r>
            <a:r>
              <a:rPr lang="en-US" altLang="zh-CN" sz="3200" b="1" kern="0" dirty="0">
                <a:solidFill>
                  <a:srgbClr val="000000"/>
                </a:solidFill>
                <a:latin typeface="Times New Roman"/>
                <a:ea typeface="宋体"/>
              </a:rPr>
              <a:t>+ </a:t>
            </a:r>
            <a:r>
              <a:rPr lang="zh-CN" altLang="en-US" sz="3200" b="1" kern="0" dirty="0">
                <a:solidFill>
                  <a:srgbClr val="000000"/>
                </a:solidFill>
                <a:latin typeface="Times New Roman"/>
                <a:ea typeface="宋体"/>
              </a:rPr>
              <a:t>管理 </a:t>
            </a:r>
            <a:r>
              <a:rPr lang="en-US" altLang="zh-CN" sz="3200" b="1" kern="0" dirty="0">
                <a:solidFill>
                  <a:srgbClr val="000000"/>
                </a:solidFill>
                <a:latin typeface="Times New Roman"/>
                <a:ea typeface="宋体"/>
              </a:rPr>
              <a:t>+ </a:t>
            </a:r>
            <a:r>
              <a:rPr lang="zh-CN" altLang="en-US" sz="3200" b="1" kern="0" dirty="0">
                <a:solidFill>
                  <a:srgbClr val="000000"/>
                </a:solidFill>
                <a:latin typeface="Times New Roman"/>
                <a:ea typeface="宋体"/>
              </a:rPr>
              <a:t>技术</a:t>
            </a:r>
            <a:endParaRPr lang="zh-CN" altLang="en-US" dirty="0"/>
          </a:p>
        </p:txBody>
      </p:sp>
    </p:spTree>
    <p:extLst>
      <p:ext uri="{BB962C8B-B14F-4D97-AF65-F5344CB8AC3E}">
        <p14:creationId xmlns:p14="http://schemas.microsoft.com/office/powerpoint/2010/main" val="207504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zh-CN" altLang="en-US" dirty="0"/>
              <a:t>软件工程的基本原理</a:t>
            </a:r>
          </a:p>
        </p:txBody>
      </p:sp>
      <p:sp>
        <p:nvSpPr>
          <p:cNvPr id="37891" name="Rectangle 3"/>
          <p:cNvSpPr>
            <a:spLocks noGrp="1" noChangeArrowheads="1"/>
          </p:cNvSpPr>
          <p:nvPr>
            <p:ph type="body" idx="1"/>
          </p:nvPr>
        </p:nvSpPr>
        <p:spPr>
          <a:xfrm>
            <a:off x="685800" y="1412776"/>
            <a:ext cx="7772400" cy="4452950"/>
          </a:xfrm>
        </p:spPr>
        <p:txBody>
          <a:bodyPr/>
          <a:lstStyle/>
          <a:p>
            <a:pPr marL="0" indent="0" eaLnBrk="1" hangingPunct="1">
              <a:buFont typeface="Wingdings" pitchFamily="2" charset="2"/>
              <a:buNone/>
            </a:pPr>
            <a:r>
              <a:rPr lang="zh-CN" altLang="en-US" dirty="0"/>
              <a:t>1968年，北大西洋公约组织</a:t>
            </a:r>
            <a:r>
              <a:rPr lang="en-US" altLang="zh-CN" dirty="0"/>
              <a:t>(NATO)</a:t>
            </a:r>
            <a:r>
              <a:rPr lang="zh-CN" altLang="en-US" dirty="0"/>
              <a:t>召开计算机软件会议上，正式提出“软件工程”术语。</a:t>
            </a:r>
          </a:p>
          <a:p>
            <a:pPr lvl="1" eaLnBrk="1" hangingPunct="1">
              <a:lnSpc>
                <a:spcPct val="125000"/>
              </a:lnSpc>
              <a:buFont typeface="Wingdings" pitchFamily="2" charset="2"/>
              <a:buChar char="Ø"/>
            </a:pPr>
            <a:r>
              <a:rPr lang="zh-CN" altLang="en-US" dirty="0"/>
              <a:t>目前有100多条关于软件工程的准则</a:t>
            </a:r>
            <a:endParaRPr lang="en-US" altLang="zh-CN" dirty="0"/>
          </a:p>
          <a:p>
            <a:pPr lvl="1" eaLnBrk="1" hangingPunct="1">
              <a:lnSpc>
                <a:spcPct val="125000"/>
              </a:lnSpc>
              <a:buFont typeface="Wingdings" pitchFamily="2" charset="2"/>
              <a:buChar char="Ø"/>
            </a:pPr>
            <a:r>
              <a:rPr lang="zh-CN" altLang="en-US" dirty="0"/>
              <a:t>其中最出名的是 </a:t>
            </a:r>
            <a:r>
              <a:rPr lang="en-US" altLang="zh-CN" dirty="0" err="1"/>
              <a:t>B.W.Boehm</a:t>
            </a:r>
            <a:r>
              <a:rPr lang="en-US" altLang="zh-CN" dirty="0"/>
              <a:t> </a:t>
            </a:r>
            <a:r>
              <a:rPr lang="zh-CN" altLang="en-US" dirty="0"/>
              <a:t>在1983年提出的 7 条基本原理。</a:t>
            </a:r>
          </a:p>
        </p:txBody>
      </p:sp>
    </p:spTree>
    <p:extLst>
      <p:ext uri="{BB962C8B-B14F-4D97-AF65-F5344CB8AC3E}">
        <p14:creationId xmlns:p14="http://schemas.microsoft.com/office/powerpoint/2010/main" val="425474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p:txBody>
          <a:bodyPr/>
          <a:lstStyle/>
          <a:p>
            <a:pPr eaLnBrk="1" hangingPunct="1">
              <a:lnSpc>
                <a:spcPct val="125000"/>
              </a:lnSpc>
              <a:buFont typeface="Wingdings" pitchFamily="2" charset="2"/>
              <a:buNone/>
            </a:pPr>
            <a:r>
              <a:rPr lang="zh-CN" altLang="en-US" dirty="0">
                <a:solidFill>
                  <a:srgbClr val="0066FF"/>
                </a:solidFill>
                <a:latin typeface="微软雅黑" panose="020B0503020204020204" pitchFamily="34" charset="-122"/>
                <a:ea typeface="微软雅黑" panose="020B0503020204020204" pitchFamily="34" charset="-122"/>
              </a:rPr>
              <a:t>1. 用分阶段的生命周期计划严格管理</a:t>
            </a:r>
          </a:p>
          <a:p>
            <a:pPr lvl="1" eaLnBrk="1" hangingPunct="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统计表明，不成功的软件项目中有一半左右是由于</a:t>
            </a:r>
            <a:r>
              <a:rPr lang="zh-CN" altLang="en-US" dirty="0">
                <a:solidFill>
                  <a:srgbClr val="0000FF"/>
                </a:solidFill>
                <a:latin typeface="仿宋" panose="02010609060101010101" pitchFamily="49" charset="-122"/>
                <a:ea typeface="仿宋" panose="02010609060101010101" pitchFamily="49" charset="-122"/>
              </a:rPr>
              <a:t>计划不周</a:t>
            </a:r>
            <a:r>
              <a:rPr lang="zh-CN" altLang="en-US" dirty="0">
                <a:latin typeface="仿宋" panose="02010609060101010101" pitchFamily="49" charset="-122"/>
                <a:ea typeface="仿宋" panose="02010609060101010101" pitchFamily="49" charset="-122"/>
              </a:rPr>
              <a:t>造成的。</a:t>
            </a:r>
          </a:p>
          <a:p>
            <a:pPr lvl="1" eaLnBrk="1" hangingPunct="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严格执行六类计划：</a:t>
            </a:r>
            <a:endParaRPr lang="en-US" altLang="zh-CN" dirty="0">
              <a:latin typeface="仿宋" panose="02010609060101010101" pitchFamily="49" charset="-122"/>
              <a:ea typeface="仿宋" panose="02010609060101010101" pitchFamily="49" charset="-122"/>
            </a:endParaRPr>
          </a:p>
          <a:p>
            <a:pPr lvl="2">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项目概要计划、里程碑计划、项目控制计划、产品控制计划、验证计划、运行维护计划。</a:t>
            </a:r>
          </a:p>
        </p:txBody>
      </p:sp>
      <p:sp>
        <p:nvSpPr>
          <p:cNvPr id="38915" name="标题 1"/>
          <p:cNvSpPr>
            <a:spLocks noGrp="1"/>
          </p:cNvSpPr>
          <p:nvPr>
            <p:ph type="title"/>
          </p:nvPr>
        </p:nvSpPr>
        <p:spPr/>
        <p:txBody>
          <a:bodyPr/>
          <a:lstStyle/>
          <a:p>
            <a:r>
              <a:rPr lang="zh-CN" altLang="en-US" dirty="0"/>
              <a:t>7条基本原理</a:t>
            </a:r>
          </a:p>
        </p:txBody>
      </p:sp>
    </p:spTree>
    <p:extLst>
      <p:ext uri="{BB962C8B-B14F-4D97-AF65-F5344CB8AC3E}">
        <p14:creationId xmlns:p14="http://schemas.microsoft.com/office/powerpoint/2010/main" val="128672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p:txBody>
          <a:bodyPr/>
          <a:lstStyle/>
          <a:p>
            <a:pPr eaLnBrk="1" hangingPunct="1">
              <a:buFont typeface="Wingdings" pitchFamily="2" charset="2"/>
              <a:buNone/>
            </a:pPr>
            <a:r>
              <a:rPr lang="zh-CN" altLang="en-US" dirty="0">
                <a:solidFill>
                  <a:srgbClr val="0066FF"/>
                </a:solidFill>
                <a:latin typeface="微软雅黑" panose="020B0503020204020204" pitchFamily="34" charset="-122"/>
                <a:ea typeface="微软雅黑" panose="020B0503020204020204" pitchFamily="34" charset="-122"/>
              </a:rPr>
              <a:t>2. 坚持进行阶段评审</a:t>
            </a:r>
          </a:p>
          <a:p>
            <a:pPr lvl="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大部分错误是在</a:t>
            </a:r>
            <a:r>
              <a:rPr lang="zh-CN" altLang="en-US" dirty="0">
                <a:solidFill>
                  <a:srgbClr val="0000FF"/>
                </a:solidFill>
                <a:latin typeface="仿宋" panose="02010609060101010101" pitchFamily="49" charset="-122"/>
                <a:ea typeface="仿宋" panose="02010609060101010101" pitchFamily="49" charset="-122"/>
              </a:rPr>
              <a:t>编码之前</a:t>
            </a:r>
            <a:r>
              <a:rPr lang="zh-CN" altLang="en-US" dirty="0">
                <a:latin typeface="仿宋" panose="02010609060101010101" pitchFamily="49" charset="-122"/>
                <a:ea typeface="仿宋" panose="02010609060101010101" pitchFamily="49" charset="-122"/>
              </a:rPr>
              <a:t>造成的。</a:t>
            </a:r>
          </a:p>
          <a:p>
            <a:pPr lvl="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因此，在每个阶段都进行严格的评审，以便</a:t>
            </a:r>
            <a:r>
              <a:rPr lang="zh-CN" altLang="en-US" dirty="0">
                <a:solidFill>
                  <a:srgbClr val="0000FF"/>
                </a:solidFill>
                <a:latin typeface="仿宋" panose="02010609060101010101" pitchFamily="49" charset="-122"/>
                <a:ea typeface="仿宋" panose="02010609060101010101" pitchFamily="49" charset="-122"/>
              </a:rPr>
              <a:t>尽早发现</a:t>
            </a:r>
            <a:r>
              <a:rPr lang="zh-CN" altLang="en-US" dirty="0">
                <a:latin typeface="仿宋" panose="02010609060101010101" pitchFamily="49" charset="-122"/>
                <a:ea typeface="仿宋" panose="02010609060101010101" pitchFamily="49" charset="-122"/>
              </a:rPr>
              <a:t>在软件开发过程的错误。</a:t>
            </a:r>
          </a:p>
        </p:txBody>
      </p:sp>
      <p:sp>
        <p:nvSpPr>
          <p:cNvPr id="39939" name="标题 1"/>
          <p:cNvSpPr>
            <a:spLocks noGrp="1"/>
          </p:cNvSpPr>
          <p:nvPr>
            <p:ph type="title"/>
          </p:nvPr>
        </p:nvSpPr>
        <p:spPr/>
        <p:txBody>
          <a:bodyPr/>
          <a:lstStyle/>
          <a:p>
            <a:r>
              <a:rPr lang="zh-CN" altLang="en-US" dirty="0"/>
              <a:t>7条基本原理</a:t>
            </a:r>
          </a:p>
        </p:txBody>
      </p:sp>
    </p:spTree>
    <p:extLst>
      <p:ext uri="{BB962C8B-B14F-4D97-AF65-F5344CB8AC3E}">
        <p14:creationId xmlns:p14="http://schemas.microsoft.com/office/powerpoint/2010/main" val="170784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685800" y="1340768"/>
            <a:ext cx="7772400" cy="4114800"/>
          </a:xfrm>
        </p:spPr>
        <p:txBody>
          <a:bodyPr/>
          <a:lstStyle/>
          <a:p>
            <a:pPr eaLnBrk="1" hangingPunct="1">
              <a:buFont typeface="Wingdings" pitchFamily="2" charset="2"/>
              <a:buNone/>
            </a:pPr>
            <a:r>
              <a:rPr lang="zh-CN" altLang="en-US" dirty="0">
                <a:solidFill>
                  <a:srgbClr val="0066FF"/>
                </a:solidFill>
                <a:latin typeface="微软雅黑" panose="020B0503020204020204" pitchFamily="34" charset="-122"/>
                <a:ea typeface="微软雅黑" panose="020B0503020204020204" pitchFamily="34" charset="-122"/>
              </a:rPr>
              <a:t>3. 实行严格的产品控制</a:t>
            </a:r>
          </a:p>
          <a:p>
            <a:pPr lvl="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在软件开发过程中</a:t>
            </a:r>
            <a:r>
              <a:rPr lang="zh-CN" altLang="en-US" dirty="0">
                <a:solidFill>
                  <a:srgbClr val="0000FF"/>
                </a:solidFill>
                <a:latin typeface="仿宋" panose="02010609060101010101" pitchFamily="49" charset="-122"/>
                <a:ea typeface="仿宋" panose="02010609060101010101" pitchFamily="49" charset="-122"/>
              </a:rPr>
              <a:t>不要随意改变需求</a:t>
            </a:r>
            <a:endParaRPr lang="en-US" altLang="zh-CN" dirty="0">
              <a:solidFill>
                <a:srgbClr val="0000FF"/>
              </a:solidFill>
              <a:latin typeface="仿宋" panose="02010609060101010101" pitchFamily="49" charset="-122"/>
              <a:ea typeface="仿宋" panose="02010609060101010101" pitchFamily="49" charset="-122"/>
            </a:endParaRPr>
          </a:p>
          <a:p>
            <a:pPr lvl="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但用户往往会提出需求变更</a:t>
            </a:r>
            <a:endParaRPr lang="en-US" altLang="zh-CN" dirty="0">
              <a:latin typeface="仿宋" panose="02010609060101010101" pitchFamily="49" charset="-122"/>
              <a:ea typeface="仿宋" panose="02010609060101010101" pitchFamily="49" charset="-122"/>
            </a:endParaRPr>
          </a:p>
          <a:p>
            <a:pPr lvl="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采取科学的</a:t>
            </a:r>
            <a:r>
              <a:rPr lang="zh-CN" altLang="en-US" dirty="0">
                <a:solidFill>
                  <a:srgbClr val="0000FF"/>
                </a:solidFill>
                <a:latin typeface="仿宋" panose="02010609060101010101" pitchFamily="49" charset="-122"/>
                <a:ea typeface="仿宋" panose="02010609060101010101" pitchFamily="49" charset="-122"/>
              </a:rPr>
              <a:t>产品控制技术</a:t>
            </a:r>
          </a:p>
          <a:p>
            <a:pPr lvl="2">
              <a:lnSpc>
                <a:spcPct val="125000"/>
              </a:lnSpc>
              <a:buFont typeface="Wingdings" pitchFamily="2" charset="2"/>
              <a:buChar char="Ø"/>
            </a:pPr>
            <a:r>
              <a:rPr lang="zh-CN" altLang="en-US" sz="2000" dirty="0">
                <a:latin typeface="仿宋" panose="02010609060101010101" pitchFamily="49" charset="-122"/>
                <a:ea typeface="仿宋" panose="02010609060101010101" pitchFamily="49" charset="-122"/>
              </a:rPr>
              <a:t>基准配置：经过阶段评审后的软件配置成分（如：各个阶段产生的文档或程序代码）。</a:t>
            </a:r>
          </a:p>
          <a:p>
            <a:pPr lvl="2">
              <a:lnSpc>
                <a:spcPct val="125000"/>
              </a:lnSpc>
              <a:buFont typeface="Wingdings" pitchFamily="2" charset="2"/>
              <a:buChar char="Ø"/>
            </a:pPr>
            <a:r>
              <a:rPr lang="zh-CN" altLang="en-US" sz="2000" dirty="0">
                <a:latin typeface="仿宋" panose="02010609060101010101" pitchFamily="49" charset="-122"/>
                <a:ea typeface="仿宋" panose="02010609060101010101" pitchFamily="49" charset="-122"/>
              </a:rPr>
              <a:t>对涉及基准配置的修改，必须经过严格的评审，通过后才能实施修改。</a:t>
            </a:r>
          </a:p>
        </p:txBody>
      </p:sp>
      <p:sp>
        <p:nvSpPr>
          <p:cNvPr id="40963" name="标题 1"/>
          <p:cNvSpPr>
            <a:spLocks noGrp="1"/>
          </p:cNvSpPr>
          <p:nvPr>
            <p:ph type="title"/>
          </p:nvPr>
        </p:nvSpPr>
        <p:spPr/>
        <p:txBody>
          <a:bodyPr/>
          <a:lstStyle/>
          <a:p>
            <a:r>
              <a:rPr lang="zh-CN" altLang="en-US" dirty="0"/>
              <a:t>7条基本原理</a:t>
            </a:r>
          </a:p>
        </p:txBody>
      </p:sp>
    </p:spTree>
    <p:extLst>
      <p:ext uri="{BB962C8B-B14F-4D97-AF65-F5344CB8AC3E}">
        <p14:creationId xmlns:p14="http://schemas.microsoft.com/office/powerpoint/2010/main" val="334473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9750" y="44624"/>
            <a:ext cx="8229600" cy="1139825"/>
          </a:xfrm>
        </p:spPr>
        <p:txBody>
          <a:bodyPr/>
          <a:lstStyle/>
          <a:p>
            <a:pPr eaLnBrk="1" hangingPunct="1"/>
            <a:r>
              <a:rPr lang="zh-CN" altLang="en-US" dirty="0"/>
              <a:t>7条基本原理</a:t>
            </a:r>
          </a:p>
        </p:txBody>
      </p:sp>
      <p:sp>
        <p:nvSpPr>
          <p:cNvPr id="41987" name="Rectangle 3"/>
          <p:cNvSpPr>
            <a:spLocks noGrp="1" noChangeArrowheads="1"/>
          </p:cNvSpPr>
          <p:nvPr>
            <p:ph type="body" idx="1"/>
          </p:nvPr>
        </p:nvSpPr>
        <p:spPr/>
        <p:txBody>
          <a:bodyPr/>
          <a:lstStyle/>
          <a:p>
            <a:pPr eaLnBrk="1" hangingPunct="1">
              <a:buFont typeface="Wingdings" pitchFamily="2" charset="2"/>
              <a:buNone/>
            </a:pPr>
            <a:r>
              <a:rPr lang="zh-CN" altLang="en-US" dirty="0">
                <a:solidFill>
                  <a:srgbClr val="0066FF"/>
                </a:solidFill>
                <a:latin typeface="微软雅黑" panose="020B0503020204020204" pitchFamily="34" charset="-122"/>
                <a:ea typeface="微软雅黑" panose="020B0503020204020204" pitchFamily="34" charset="-122"/>
              </a:rPr>
              <a:t>4. 采用现代程序设计技术</a:t>
            </a:r>
          </a:p>
          <a:p>
            <a:pPr lvl="1" eaLnBrk="1" hangingPunct="1">
              <a:lnSpc>
                <a:spcPct val="125000"/>
              </a:lnSpc>
              <a:buFont typeface="Wingdings" pitchFamily="2" charset="2"/>
              <a:buChar char="Ø"/>
            </a:pPr>
            <a:r>
              <a:rPr lang="zh-CN" altLang="en-US" dirty="0">
                <a:solidFill>
                  <a:srgbClr val="0000FF"/>
                </a:solidFill>
                <a:latin typeface="仿宋" panose="02010609060101010101" pitchFamily="49" charset="-122"/>
                <a:ea typeface="仿宋" panose="02010609060101010101" pitchFamily="49" charset="-122"/>
              </a:rPr>
              <a:t>先进的技术</a:t>
            </a:r>
            <a:r>
              <a:rPr lang="zh-CN" altLang="en-US" dirty="0">
                <a:latin typeface="仿宋" panose="02010609060101010101" pitchFamily="49" charset="-122"/>
                <a:ea typeface="仿宋" panose="02010609060101010101" pitchFamily="49" charset="-122"/>
              </a:rPr>
              <a:t>可提高软件开发、维护的效率</a:t>
            </a:r>
          </a:p>
          <a:p>
            <a:pPr lvl="1" eaLnBrk="1" hangingPunct="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80年代及之前：结构化分析、设计技术</a:t>
            </a:r>
          </a:p>
          <a:p>
            <a:pPr lvl="1" eaLnBrk="1" hangingPunct="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90年代：增加了面向对象分析、设计技术</a:t>
            </a:r>
            <a:endParaRPr lang="en-US" altLang="zh-CN" dirty="0">
              <a:latin typeface="仿宋" panose="02010609060101010101" pitchFamily="49" charset="-122"/>
              <a:ea typeface="仿宋" panose="02010609060101010101" pitchFamily="49" charset="-122"/>
            </a:endParaRPr>
          </a:p>
          <a:p>
            <a:pPr lvl="1" eaLnBrk="1" hangingPunct="1">
              <a:lnSpc>
                <a:spcPct val="125000"/>
              </a:lnSpc>
              <a:buFont typeface="Wingdings" pitchFamily="2" charset="2"/>
              <a:buChar char="Ø"/>
            </a:pPr>
            <a:r>
              <a:rPr lang="en-US" altLang="zh-CN" dirty="0">
                <a:latin typeface="仿宋" panose="02010609060101010101" pitchFamily="49" charset="-122"/>
                <a:ea typeface="仿宋" panose="02010609060101010101" pitchFamily="49" charset="-122"/>
              </a:rPr>
              <a:t>00</a:t>
            </a:r>
            <a:r>
              <a:rPr lang="zh-CN" altLang="en-US" dirty="0">
                <a:latin typeface="仿宋" panose="02010609060101010101" pitchFamily="49" charset="-122"/>
                <a:ea typeface="仿宋" panose="02010609060101010101" pitchFamily="49" charset="-122"/>
              </a:rPr>
              <a:t>年代之后：组件技术、框架技术</a:t>
            </a:r>
            <a:endParaRPr lang="en-US" altLang="zh-CN" dirty="0">
              <a:latin typeface="仿宋" panose="02010609060101010101" pitchFamily="49" charset="-122"/>
              <a:ea typeface="仿宋" panose="02010609060101010101" pitchFamily="49" charset="-122"/>
            </a:endParaRPr>
          </a:p>
          <a:p>
            <a:pPr lvl="1" eaLnBrk="1" hangingPunct="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以上互不矛盾</a:t>
            </a:r>
          </a:p>
        </p:txBody>
      </p:sp>
    </p:spTree>
    <p:extLst>
      <p:ext uri="{BB962C8B-B14F-4D97-AF65-F5344CB8AC3E}">
        <p14:creationId xmlns:p14="http://schemas.microsoft.com/office/powerpoint/2010/main" val="88341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p:txBody>
          <a:bodyPr/>
          <a:lstStyle/>
          <a:p>
            <a:pPr eaLnBrk="1" hangingPunct="1">
              <a:buFont typeface="Wingdings" pitchFamily="2" charset="2"/>
              <a:buNone/>
            </a:pPr>
            <a:r>
              <a:rPr lang="zh-CN" altLang="en-US" dirty="0">
                <a:solidFill>
                  <a:srgbClr val="0066FF"/>
                </a:solidFill>
                <a:latin typeface="微软雅黑" panose="020B0503020204020204" pitchFamily="34" charset="-122"/>
                <a:ea typeface="微软雅黑" panose="020B0503020204020204" pitchFamily="34" charset="-122"/>
              </a:rPr>
              <a:t>5. 结果应能清楚地审查</a:t>
            </a:r>
          </a:p>
          <a:p>
            <a:pPr lvl="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结果：总目标，完成期限，责任和产品标准</a:t>
            </a:r>
            <a:endParaRPr lang="en-US" altLang="zh-CN" dirty="0">
              <a:latin typeface="仿宋" panose="02010609060101010101" pitchFamily="49" charset="-122"/>
              <a:ea typeface="仿宋" panose="02010609060101010101" pitchFamily="49" charset="-122"/>
            </a:endParaRPr>
          </a:p>
          <a:p>
            <a:pPr lvl="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注意：软件产品是看不见、摸不着的逻辑产品，侧重开发过程的评价和管理。</a:t>
            </a:r>
          </a:p>
          <a:p>
            <a:pPr lvl="1" eaLnBrk="1" hangingPunct="1">
              <a:lnSpc>
                <a:spcPct val="125000"/>
              </a:lnSpc>
              <a:buFont typeface="Wingdings" pitchFamily="2" charset="2"/>
              <a:buChar char="Ø"/>
            </a:pPr>
            <a:endParaRPr lang="zh-CN" altLang="en-US" dirty="0">
              <a:latin typeface="楷体_GB2312" pitchFamily="49" charset="-122"/>
              <a:ea typeface="楷体_GB2312" pitchFamily="49" charset="-122"/>
            </a:endParaRPr>
          </a:p>
        </p:txBody>
      </p:sp>
      <p:sp>
        <p:nvSpPr>
          <p:cNvPr id="43011" name="标题 1"/>
          <p:cNvSpPr>
            <a:spLocks noGrp="1"/>
          </p:cNvSpPr>
          <p:nvPr>
            <p:ph type="title"/>
          </p:nvPr>
        </p:nvSpPr>
        <p:spPr/>
        <p:txBody>
          <a:bodyPr/>
          <a:lstStyle/>
          <a:p>
            <a:r>
              <a:rPr lang="zh-CN" altLang="en-US" dirty="0"/>
              <a:t>7条基本原理</a:t>
            </a:r>
          </a:p>
        </p:txBody>
      </p:sp>
    </p:spTree>
    <p:extLst>
      <p:ext uri="{BB962C8B-B14F-4D97-AF65-F5344CB8AC3E}">
        <p14:creationId xmlns:p14="http://schemas.microsoft.com/office/powerpoint/2010/main" val="11398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76BDAC-5047-49E9-A031-714F7E7B0FDA}"/>
              </a:ext>
            </a:extLst>
          </p:cNvPr>
          <p:cNvSpPr>
            <a:spLocks noGrp="1"/>
          </p:cNvSpPr>
          <p:nvPr>
            <p:ph type="title"/>
          </p:nvPr>
        </p:nvSpPr>
        <p:spPr/>
        <p:txBody>
          <a:bodyPr/>
          <a:lstStyle/>
          <a:p>
            <a:r>
              <a:rPr lang="zh-CN" altLang="en-US" dirty="0"/>
              <a:t>什么是软件</a:t>
            </a:r>
          </a:p>
        </p:txBody>
      </p:sp>
      <p:sp>
        <p:nvSpPr>
          <p:cNvPr id="3" name="内容占位符 2">
            <a:extLst>
              <a:ext uri="{FF2B5EF4-FFF2-40B4-BE49-F238E27FC236}">
                <a16:creationId xmlns:a16="http://schemas.microsoft.com/office/drawing/2014/main" id="{2A3D9481-D1BB-47C1-BA5F-26A21CCDBBAD}"/>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65058EA2-B98D-4D80-9838-04DDD43D65F8}"/>
              </a:ext>
            </a:extLst>
          </p:cNvPr>
          <p:cNvPicPr>
            <a:picLocks noChangeAspect="1"/>
          </p:cNvPicPr>
          <p:nvPr/>
        </p:nvPicPr>
        <p:blipFill>
          <a:blip r:embed="rId2"/>
          <a:stretch>
            <a:fillRect/>
          </a:stretch>
        </p:blipFill>
        <p:spPr>
          <a:xfrm>
            <a:off x="0" y="1268760"/>
            <a:ext cx="9144000" cy="4747327"/>
          </a:xfrm>
          <a:prstGeom prst="rect">
            <a:avLst/>
          </a:prstGeom>
        </p:spPr>
      </p:pic>
    </p:spTree>
    <p:extLst>
      <p:ext uri="{BB962C8B-B14F-4D97-AF65-F5344CB8AC3E}">
        <p14:creationId xmlns:p14="http://schemas.microsoft.com/office/powerpoint/2010/main" val="23056860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685800" y="1484784"/>
            <a:ext cx="7772400" cy="3248000"/>
          </a:xfrm>
        </p:spPr>
        <p:txBody>
          <a:bodyPr/>
          <a:lstStyle/>
          <a:p>
            <a:pPr eaLnBrk="1" hangingPunct="1">
              <a:buFont typeface="Wingdings" pitchFamily="2" charset="2"/>
              <a:buNone/>
            </a:pPr>
            <a:r>
              <a:rPr lang="zh-CN" altLang="en-US" dirty="0">
                <a:solidFill>
                  <a:srgbClr val="0066FF"/>
                </a:solidFill>
                <a:latin typeface="微软雅黑" panose="020B0503020204020204" pitchFamily="34" charset="-122"/>
                <a:ea typeface="微软雅黑" panose="020B0503020204020204" pitchFamily="34" charset="-122"/>
              </a:rPr>
              <a:t>6. 开发小组的人员应该少而精</a:t>
            </a:r>
          </a:p>
          <a:p>
            <a:pPr lvl="1" eaLnBrk="1" hangingPunct="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开发小组人员的素质和数量</a:t>
            </a:r>
            <a:endParaRPr lang="en-US" altLang="zh-CN" dirty="0">
              <a:latin typeface="仿宋" panose="02010609060101010101" pitchFamily="49" charset="-122"/>
              <a:ea typeface="仿宋" panose="02010609060101010101" pitchFamily="49" charset="-122"/>
            </a:endParaRPr>
          </a:p>
          <a:p>
            <a:pPr lvl="1" eaLnBrk="1" hangingPunct="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人数增加，使交流复杂、费用增加</a:t>
            </a:r>
          </a:p>
        </p:txBody>
      </p:sp>
      <p:sp>
        <p:nvSpPr>
          <p:cNvPr id="44035" name="标题 1"/>
          <p:cNvSpPr>
            <a:spLocks noGrp="1"/>
          </p:cNvSpPr>
          <p:nvPr>
            <p:ph type="title"/>
          </p:nvPr>
        </p:nvSpPr>
        <p:spPr/>
        <p:txBody>
          <a:bodyPr/>
          <a:lstStyle/>
          <a:p>
            <a:r>
              <a:rPr lang="zh-CN" altLang="en-US" dirty="0"/>
              <a:t>7条基本原理</a:t>
            </a:r>
          </a:p>
        </p:txBody>
      </p:sp>
    </p:spTree>
    <p:extLst>
      <p:ext uri="{BB962C8B-B14F-4D97-AF65-F5344CB8AC3E}">
        <p14:creationId xmlns:p14="http://schemas.microsoft.com/office/powerpoint/2010/main" val="27474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7"/>
          <p:cNvSpPr>
            <a:spLocks noGrp="1" noChangeArrowheads="1"/>
          </p:cNvSpPr>
          <p:nvPr>
            <p:ph type="body" idx="1"/>
          </p:nvPr>
        </p:nvSpPr>
        <p:spPr>
          <a:xfrm>
            <a:off x="518864" y="1484784"/>
            <a:ext cx="8229600" cy="4314676"/>
          </a:xfrm>
        </p:spPr>
        <p:txBody>
          <a:bodyPr/>
          <a:lstStyle/>
          <a:p>
            <a:pPr eaLnBrk="1" hangingPunct="1">
              <a:lnSpc>
                <a:spcPct val="120000"/>
              </a:lnSpc>
              <a:buFont typeface="Wingdings" pitchFamily="2" charset="2"/>
              <a:buNone/>
            </a:pPr>
            <a:r>
              <a:rPr lang="zh-CN" altLang="en-US" dirty="0">
                <a:solidFill>
                  <a:srgbClr val="0066FF"/>
                </a:solidFill>
                <a:latin typeface="微软雅黑" panose="020B0503020204020204" pitchFamily="34" charset="-122"/>
                <a:ea typeface="微软雅黑" panose="020B0503020204020204" pitchFamily="34" charset="-122"/>
              </a:rPr>
              <a:t>7. 承认不断改进软件工程实践的必要性</a:t>
            </a:r>
          </a:p>
          <a:p>
            <a:pPr lvl="1" eaLnBrk="1" hangingPunct="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遵循前6条基本原理，就能够实现软件的工程化生产</a:t>
            </a:r>
            <a:endParaRPr lang="en-US" altLang="zh-CN" dirty="0">
              <a:latin typeface="仿宋" panose="02010609060101010101" pitchFamily="49" charset="-122"/>
              <a:ea typeface="仿宋" panose="02010609060101010101" pitchFamily="49" charset="-122"/>
            </a:endParaRPr>
          </a:p>
          <a:p>
            <a:pPr lvl="1" eaLnBrk="1" hangingPunct="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但不能保证赶上时代前进的步伐</a:t>
            </a:r>
          </a:p>
          <a:p>
            <a:pPr lvl="1" eaLnBrk="1" hangingPunct="1">
              <a:lnSpc>
                <a:spcPct val="125000"/>
              </a:lnSpc>
              <a:buFont typeface="Wingdings" pitchFamily="2" charset="2"/>
              <a:buChar char="Ø"/>
            </a:pPr>
            <a:r>
              <a:rPr lang="zh-CN" altLang="en-US" dirty="0">
                <a:latin typeface="仿宋" panose="02010609060101010101" pitchFamily="49" charset="-122"/>
                <a:ea typeface="仿宋" panose="02010609060101010101" pitchFamily="49" charset="-122"/>
              </a:rPr>
              <a:t>不断学习，不断提高</a:t>
            </a:r>
          </a:p>
        </p:txBody>
      </p:sp>
      <p:sp>
        <p:nvSpPr>
          <p:cNvPr id="45059" name="标题 1"/>
          <p:cNvSpPr>
            <a:spLocks noGrp="1"/>
          </p:cNvSpPr>
          <p:nvPr>
            <p:ph type="title"/>
          </p:nvPr>
        </p:nvSpPr>
        <p:spPr/>
        <p:txBody>
          <a:bodyPr/>
          <a:lstStyle/>
          <a:p>
            <a:r>
              <a:rPr lang="zh-CN" altLang="en-US" dirty="0"/>
              <a:t>7条基本原理</a:t>
            </a:r>
          </a:p>
        </p:txBody>
      </p:sp>
    </p:spTree>
    <p:extLst>
      <p:ext uri="{BB962C8B-B14F-4D97-AF65-F5344CB8AC3E}">
        <p14:creationId xmlns:p14="http://schemas.microsoft.com/office/powerpoint/2010/main" val="133895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25252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838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6DB5DD-F285-4AC6-82B8-5C41BE4C809E}"/>
              </a:ext>
            </a:extLst>
          </p:cNvPr>
          <p:cNvSpPr>
            <a:spLocks noGrp="1"/>
          </p:cNvSpPr>
          <p:nvPr>
            <p:ph type="title"/>
          </p:nvPr>
        </p:nvSpPr>
        <p:spPr/>
        <p:txBody>
          <a:bodyPr/>
          <a:lstStyle/>
          <a:p>
            <a:r>
              <a:rPr lang="zh-CN" altLang="en-US" dirty="0"/>
              <a:t>小结：软件工程</a:t>
            </a:r>
          </a:p>
        </p:txBody>
      </p:sp>
      <p:sp>
        <p:nvSpPr>
          <p:cNvPr id="3" name="内容占位符 2">
            <a:extLst>
              <a:ext uri="{FF2B5EF4-FFF2-40B4-BE49-F238E27FC236}">
                <a16:creationId xmlns:a16="http://schemas.microsoft.com/office/drawing/2014/main" id="{3C12FC2A-FC58-44CF-A487-AB4EA957DD82}"/>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05ADB412-246B-4818-A3D4-DCEA95BAC821}"/>
              </a:ext>
            </a:extLst>
          </p:cNvPr>
          <p:cNvPicPr>
            <a:picLocks noChangeAspect="1"/>
          </p:cNvPicPr>
          <p:nvPr/>
        </p:nvPicPr>
        <p:blipFill>
          <a:blip r:embed="rId2"/>
          <a:stretch>
            <a:fillRect/>
          </a:stretch>
        </p:blipFill>
        <p:spPr>
          <a:xfrm>
            <a:off x="251520" y="1340768"/>
            <a:ext cx="8458200" cy="3558720"/>
          </a:xfrm>
          <a:prstGeom prst="rect">
            <a:avLst/>
          </a:prstGeom>
        </p:spPr>
      </p:pic>
    </p:spTree>
    <p:extLst>
      <p:ext uri="{BB962C8B-B14F-4D97-AF65-F5344CB8AC3E}">
        <p14:creationId xmlns:p14="http://schemas.microsoft.com/office/powerpoint/2010/main" val="123374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51D5DDB9-DCF1-49DE-B408-92FA14F6CE4A}" type="slidenum">
              <a:rPr lang="en-US" altLang="zh-CN" smtClean="0"/>
              <a:pPr>
                <a:defRPr/>
              </a:pPr>
              <a:t>54</a:t>
            </a:fld>
            <a:endParaRPr lang="en-US" altLang="zh-CN"/>
          </a:p>
        </p:txBody>
      </p:sp>
      <p:sp>
        <p:nvSpPr>
          <p:cNvPr id="46083" name="Rectangle 2"/>
          <p:cNvSpPr>
            <a:spLocks noGrp="1" noChangeArrowheads="1"/>
          </p:cNvSpPr>
          <p:nvPr>
            <p:ph type="title"/>
          </p:nvPr>
        </p:nvSpPr>
        <p:spPr/>
        <p:txBody>
          <a:bodyPr/>
          <a:lstStyle/>
          <a:p>
            <a:r>
              <a:rPr lang="zh-CN" altLang="en-US" dirty="0"/>
              <a:t>小结：软件工程三要素</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72816"/>
            <a:ext cx="72390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内容占位符 1"/>
          <p:cNvSpPr>
            <a:spLocks noGrp="1"/>
          </p:cNvSpPr>
          <p:nvPr>
            <p:ph idx="1"/>
          </p:nvPr>
        </p:nvSpPr>
        <p:spPr>
          <a:xfrm>
            <a:off x="467544" y="1340768"/>
            <a:ext cx="7772400" cy="4114800"/>
          </a:xfrm>
        </p:spPr>
        <p:txBody>
          <a:bodyPr/>
          <a:lstStyle/>
          <a:p>
            <a:endParaRPr lang="zh-CN" altLang="en-US" dirty="0"/>
          </a:p>
        </p:txBody>
      </p:sp>
    </p:spTree>
    <p:extLst>
      <p:ext uri="{BB962C8B-B14F-4D97-AF65-F5344CB8AC3E}">
        <p14:creationId xmlns:p14="http://schemas.microsoft.com/office/powerpoint/2010/main" val="60427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20688"/>
            <a:ext cx="910850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313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9BE476-A9D3-4C84-8086-5A710BE33430}"/>
              </a:ext>
            </a:extLst>
          </p:cNvPr>
          <p:cNvSpPr>
            <a:spLocks noGrp="1"/>
          </p:cNvSpPr>
          <p:nvPr>
            <p:ph type="title"/>
          </p:nvPr>
        </p:nvSpPr>
        <p:spPr/>
        <p:txBody>
          <a:bodyPr/>
          <a:lstStyle/>
          <a:p>
            <a:r>
              <a:rPr lang="zh-CN" altLang="en-US" sz="3200" dirty="0"/>
              <a:t>软件过程（</a:t>
            </a:r>
            <a:r>
              <a:rPr lang="en-US" altLang="zh-CN" sz="3200" dirty="0"/>
              <a:t>Software Process</a:t>
            </a:r>
            <a:r>
              <a:rPr lang="zh-CN" altLang="en-US" sz="3200" dirty="0"/>
              <a:t>）</a:t>
            </a:r>
          </a:p>
        </p:txBody>
      </p:sp>
      <p:sp>
        <p:nvSpPr>
          <p:cNvPr id="3" name="内容占位符 2">
            <a:extLst>
              <a:ext uri="{FF2B5EF4-FFF2-40B4-BE49-F238E27FC236}">
                <a16:creationId xmlns:a16="http://schemas.microsoft.com/office/drawing/2014/main" id="{029823F1-7DCA-4335-AE23-5892AAF08D82}"/>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D10C939E-3127-4A18-ACB4-0A604F208092}"/>
              </a:ext>
            </a:extLst>
          </p:cNvPr>
          <p:cNvPicPr>
            <a:picLocks noChangeAspect="1"/>
          </p:cNvPicPr>
          <p:nvPr/>
        </p:nvPicPr>
        <p:blipFill>
          <a:blip r:embed="rId2"/>
          <a:stretch>
            <a:fillRect/>
          </a:stretch>
        </p:blipFill>
        <p:spPr>
          <a:xfrm>
            <a:off x="0" y="1268760"/>
            <a:ext cx="9144000" cy="4822708"/>
          </a:xfrm>
          <a:prstGeom prst="rect">
            <a:avLst/>
          </a:prstGeom>
        </p:spPr>
      </p:pic>
    </p:spTree>
    <p:extLst>
      <p:ext uri="{BB962C8B-B14F-4D97-AF65-F5344CB8AC3E}">
        <p14:creationId xmlns:p14="http://schemas.microsoft.com/office/powerpoint/2010/main" val="4912252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20688"/>
            <a:ext cx="910850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6283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548680"/>
            <a:ext cx="914400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4474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20688"/>
            <a:ext cx="910879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782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页脚占位符 3"/>
          <p:cNvSpPr>
            <a:spLocks noGrp="1"/>
          </p:cNvSpPr>
          <p:nvPr>
            <p:ph type="ftr" sz="quarter" idx="11"/>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a:latin typeface="Tahoma" pitchFamily="34" charset="0"/>
              </a:rPr>
              <a:t>1-1</a:t>
            </a:r>
            <a:endParaRPr lang="en-US" altLang="zh-CN" sz="1400">
              <a:latin typeface="Tahoma" pitchFamily="34" charset="0"/>
            </a:endParaRPr>
          </a:p>
        </p:txBody>
      </p:sp>
      <p:sp>
        <p:nvSpPr>
          <p:cNvPr id="14339" name="灯片编号占位符 4"/>
          <p:cNvSpPr>
            <a:spLocks noGrp="1"/>
          </p:cNvSpPr>
          <p:nvPr>
            <p:ph type="sldNum" sz="quarter" idx="12"/>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AFF6A4C0-A86C-477F-8E92-0B3DFCE23011}" type="slidenum">
              <a:rPr lang="zh-CN" altLang="en-US" sz="1400" smtClean="0">
                <a:latin typeface="Tahoma" pitchFamily="34" charset="0"/>
              </a:rPr>
              <a:pPr eaLnBrk="1" hangingPunct="1"/>
              <a:t>6</a:t>
            </a:fld>
            <a:endParaRPr lang="en-US" altLang="zh-CN" sz="1400">
              <a:latin typeface="Tahoma" pitchFamily="34" charset="0"/>
            </a:endParaRPr>
          </a:p>
        </p:txBody>
      </p:sp>
      <p:sp>
        <p:nvSpPr>
          <p:cNvPr id="17412" name="Rectangle 4"/>
          <p:cNvSpPr>
            <a:spLocks noChangeArrowheads="1"/>
          </p:cNvSpPr>
          <p:nvPr/>
        </p:nvSpPr>
        <p:spPr bwMode="auto">
          <a:xfrm>
            <a:off x="228600" y="2090738"/>
            <a:ext cx="1143000" cy="576262"/>
          </a:xfrm>
          <a:prstGeom prst="rect">
            <a:avLst/>
          </a:prstGeom>
          <a:solidFill>
            <a:srgbClr val="00B0F0"/>
          </a:solidFill>
          <a:ln>
            <a:noFill/>
          </a:ln>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按功能</a:t>
            </a:r>
          </a:p>
        </p:txBody>
      </p:sp>
      <p:sp>
        <p:nvSpPr>
          <p:cNvPr id="17413" name="Rectangle 5"/>
          <p:cNvSpPr>
            <a:spLocks noChangeArrowheads="1"/>
          </p:cNvSpPr>
          <p:nvPr/>
        </p:nvSpPr>
        <p:spPr bwMode="auto">
          <a:xfrm>
            <a:off x="1541463" y="2090738"/>
            <a:ext cx="960437"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按规模</a:t>
            </a:r>
          </a:p>
        </p:txBody>
      </p:sp>
      <p:sp>
        <p:nvSpPr>
          <p:cNvPr id="17414" name="Rectangle 6"/>
          <p:cNvSpPr>
            <a:spLocks noChangeArrowheads="1"/>
          </p:cNvSpPr>
          <p:nvPr/>
        </p:nvSpPr>
        <p:spPr bwMode="auto">
          <a:xfrm>
            <a:off x="2673350" y="2085975"/>
            <a:ext cx="1539875" cy="581025"/>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按工作方式</a:t>
            </a:r>
          </a:p>
        </p:txBody>
      </p:sp>
      <p:sp>
        <p:nvSpPr>
          <p:cNvPr id="17415" name="Rectangle 7"/>
          <p:cNvSpPr>
            <a:spLocks noChangeArrowheads="1"/>
          </p:cNvSpPr>
          <p:nvPr/>
        </p:nvSpPr>
        <p:spPr bwMode="auto">
          <a:xfrm>
            <a:off x="5911850" y="2090738"/>
            <a:ext cx="1403350"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按使用频度</a:t>
            </a:r>
          </a:p>
        </p:txBody>
      </p:sp>
      <p:sp>
        <p:nvSpPr>
          <p:cNvPr id="17416" name="Rectangle 8"/>
          <p:cNvSpPr>
            <a:spLocks noChangeArrowheads="1"/>
          </p:cNvSpPr>
          <p:nvPr/>
        </p:nvSpPr>
        <p:spPr bwMode="auto">
          <a:xfrm>
            <a:off x="7467600" y="2090738"/>
            <a:ext cx="1524000"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按失效影响</a:t>
            </a:r>
          </a:p>
        </p:txBody>
      </p:sp>
      <p:sp>
        <p:nvSpPr>
          <p:cNvPr id="17417" name="Rectangle 9"/>
          <p:cNvSpPr>
            <a:spLocks noChangeArrowheads="1"/>
          </p:cNvSpPr>
          <p:nvPr/>
        </p:nvSpPr>
        <p:spPr bwMode="auto">
          <a:xfrm>
            <a:off x="495300" y="3556000"/>
            <a:ext cx="609600" cy="2324100"/>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系</a:t>
            </a:r>
          </a:p>
          <a:p>
            <a:pPr eaLnBrk="0" hangingPunct="0">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统</a:t>
            </a:r>
          </a:p>
          <a:p>
            <a:pPr eaLnBrk="0" hangingPunct="0">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软</a:t>
            </a:r>
          </a:p>
          <a:p>
            <a:pPr eaLnBrk="0" hangingPunct="0">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件</a:t>
            </a:r>
          </a:p>
        </p:txBody>
      </p:sp>
      <p:sp>
        <p:nvSpPr>
          <p:cNvPr id="17418" name="Rectangle 10"/>
          <p:cNvSpPr>
            <a:spLocks noChangeArrowheads="1"/>
          </p:cNvSpPr>
          <p:nvPr/>
        </p:nvSpPr>
        <p:spPr bwMode="auto">
          <a:xfrm>
            <a:off x="1181100" y="3556000"/>
            <a:ext cx="609600" cy="2324100"/>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支</a:t>
            </a:r>
          </a:p>
          <a:p>
            <a:pPr eaLnBrk="0" hangingPunct="0">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撑</a:t>
            </a:r>
          </a:p>
          <a:p>
            <a:pPr eaLnBrk="0" hangingPunct="0">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软</a:t>
            </a:r>
          </a:p>
          <a:p>
            <a:pPr eaLnBrk="0" hangingPunct="0">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件</a:t>
            </a:r>
          </a:p>
        </p:txBody>
      </p:sp>
      <p:sp>
        <p:nvSpPr>
          <p:cNvPr id="17419" name="Rectangle 11"/>
          <p:cNvSpPr>
            <a:spLocks noChangeArrowheads="1"/>
          </p:cNvSpPr>
          <p:nvPr/>
        </p:nvSpPr>
        <p:spPr bwMode="auto">
          <a:xfrm>
            <a:off x="1866900" y="3556000"/>
            <a:ext cx="609600" cy="2324100"/>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应</a:t>
            </a:r>
          </a:p>
          <a:p>
            <a:pPr eaLnBrk="0" hangingPunct="0">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用</a:t>
            </a:r>
          </a:p>
          <a:p>
            <a:pPr eaLnBrk="0" hangingPunct="0">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软</a:t>
            </a:r>
          </a:p>
          <a:p>
            <a:pPr eaLnBrk="0" hangingPunct="0">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件</a:t>
            </a:r>
          </a:p>
        </p:txBody>
      </p:sp>
      <p:grpSp>
        <p:nvGrpSpPr>
          <p:cNvPr id="14348" name="Group 12"/>
          <p:cNvGrpSpPr>
            <a:grpSpLocks/>
          </p:cNvGrpSpPr>
          <p:nvPr/>
        </p:nvGrpSpPr>
        <p:grpSpPr bwMode="auto">
          <a:xfrm>
            <a:off x="800100" y="2667000"/>
            <a:ext cx="1371600" cy="889000"/>
            <a:chOff x="792" y="1728"/>
            <a:chExt cx="864" cy="560"/>
          </a:xfrm>
        </p:grpSpPr>
        <p:cxnSp>
          <p:nvCxnSpPr>
            <p:cNvPr id="14352" name="AutoShape 13"/>
            <p:cNvCxnSpPr>
              <a:cxnSpLocks noChangeShapeType="1"/>
              <a:stCxn id="17412" idx="2"/>
              <a:endCxn id="17417" idx="0"/>
            </p:cNvCxnSpPr>
            <p:nvPr/>
          </p:nvCxnSpPr>
          <p:spPr bwMode="auto">
            <a:xfrm>
              <a:off x="792" y="1728"/>
              <a:ext cx="0" cy="56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53" name="AutoShape 14"/>
            <p:cNvCxnSpPr>
              <a:cxnSpLocks noChangeShapeType="1"/>
              <a:stCxn id="17412" idx="2"/>
              <a:endCxn id="17418" idx="0"/>
            </p:cNvCxnSpPr>
            <p:nvPr/>
          </p:nvCxnSpPr>
          <p:spPr bwMode="auto">
            <a:xfrm>
              <a:off x="792" y="1728"/>
              <a:ext cx="432" cy="56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54" name="AutoShape 15"/>
            <p:cNvCxnSpPr>
              <a:cxnSpLocks noChangeShapeType="1"/>
              <a:stCxn id="17412" idx="2"/>
              <a:endCxn id="17419" idx="0"/>
            </p:cNvCxnSpPr>
            <p:nvPr/>
          </p:nvCxnSpPr>
          <p:spPr bwMode="auto">
            <a:xfrm>
              <a:off x="792" y="1728"/>
              <a:ext cx="864" cy="56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7425" name="Rectangle 17"/>
          <p:cNvSpPr>
            <a:spLocks noChangeArrowheads="1"/>
          </p:cNvSpPr>
          <p:nvPr/>
        </p:nvSpPr>
        <p:spPr bwMode="auto">
          <a:xfrm>
            <a:off x="4383088" y="2090738"/>
            <a:ext cx="1357312"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按服务对象</a:t>
            </a:r>
          </a:p>
        </p:txBody>
      </p:sp>
      <p:sp>
        <p:nvSpPr>
          <p:cNvPr id="17426" name="Rectangle 18"/>
          <p:cNvSpPr>
            <a:spLocks noGrp="1" noChangeArrowheads="1"/>
          </p:cNvSpPr>
          <p:nvPr>
            <p:ph type="title"/>
          </p:nvPr>
        </p:nvSpPr>
        <p:spPr>
          <a:xfrm>
            <a:off x="2463304" y="692696"/>
            <a:ext cx="4968254" cy="647700"/>
          </a:xfrm>
        </p:spPr>
        <p:txBody>
          <a:bodyPr/>
          <a:lstStyle/>
          <a:p>
            <a:pPr eaLnBrk="1" hangingPunct="1">
              <a:defRPr/>
            </a:pPr>
            <a:r>
              <a:rPr lang="zh-CN" altLang="en-US" sz="4000" b="1" dirty="0">
                <a:solidFill>
                  <a:srgbClr val="0070C0"/>
                </a:solidFill>
                <a:latin typeface="宋体" charset="-122"/>
                <a:ea typeface="微软雅黑" panose="020B0503020204020204" pitchFamily="34" charset="-122"/>
              </a:rPr>
              <a:t>软件分类</a:t>
            </a:r>
          </a:p>
        </p:txBody>
      </p:sp>
    </p:spTree>
    <p:extLst>
      <p:ext uri="{BB962C8B-B14F-4D97-AF65-F5344CB8AC3E}">
        <p14:creationId xmlns:p14="http://schemas.microsoft.com/office/powerpoint/2010/main" val="487587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788A68-EF67-4B87-B269-0B9A70910D4E}"/>
              </a:ext>
            </a:extLst>
          </p:cNvPr>
          <p:cNvSpPr>
            <a:spLocks noGrp="1"/>
          </p:cNvSpPr>
          <p:nvPr>
            <p:ph type="title"/>
          </p:nvPr>
        </p:nvSpPr>
        <p:spPr/>
        <p:txBody>
          <a:bodyPr/>
          <a:lstStyle/>
          <a:p>
            <a:r>
              <a:rPr lang="zh-CN" altLang="en-US" dirty="0"/>
              <a:t>软件工程</a:t>
            </a:r>
          </a:p>
        </p:txBody>
      </p:sp>
      <p:sp>
        <p:nvSpPr>
          <p:cNvPr id="3" name="内容占位符 2">
            <a:extLst>
              <a:ext uri="{FF2B5EF4-FFF2-40B4-BE49-F238E27FC236}">
                <a16:creationId xmlns:a16="http://schemas.microsoft.com/office/drawing/2014/main" id="{BEC36374-FF3D-4C36-99EA-A83782038F54}"/>
              </a:ext>
            </a:extLst>
          </p:cNvPr>
          <p:cNvSpPr>
            <a:spLocks noGrp="1"/>
          </p:cNvSpPr>
          <p:nvPr>
            <p:ph idx="1"/>
          </p:nvPr>
        </p:nvSpPr>
        <p:spPr/>
        <p:txBody>
          <a:bodyPr/>
          <a:lstStyle/>
          <a:p>
            <a:pPr>
              <a:spcBef>
                <a:spcPts val="1800"/>
              </a:spcBef>
            </a:pPr>
            <a:r>
              <a:rPr lang="zh-CN" altLang="en-US" sz="2400" dirty="0"/>
              <a:t>软件工程是软件开发、运行和维护的方法学，是软件项目开发需要遵循的工程化原则</a:t>
            </a:r>
            <a:endParaRPr lang="en-US" altLang="zh-CN" sz="2400" dirty="0"/>
          </a:p>
          <a:p>
            <a:pPr>
              <a:spcBef>
                <a:spcPts val="1800"/>
              </a:spcBef>
            </a:pPr>
            <a:r>
              <a:rPr lang="zh-CN" altLang="en-US" sz="2400" dirty="0"/>
              <a:t>其中包含了坚持理论指导和科学工作的精神</a:t>
            </a:r>
            <a:endParaRPr lang="en-US" altLang="zh-CN" sz="2400" dirty="0"/>
          </a:p>
          <a:p>
            <a:pPr>
              <a:spcBef>
                <a:spcPts val="1800"/>
              </a:spcBef>
            </a:pPr>
            <a:r>
              <a:rPr lang="zh-CN" altLang="en-US" sz="2400" dirty="0"/>
              <a:t>要求我们坚持以习近平新时代中国特色社会主义思想为指导思想和人生导向，弘扬求真务实的工作精神</a:t>
            </a:r>
          </a:p>
        </p:txBody>
      </p:sp>
      <p:sp>
        <p:nvSpPr>
          <p:cNvPr id="4" name="文本框 3">
            <a:extLst>
              <a:ext uri="{FF2B5EF4-FFF2-40B4-BE49-F238E27FC236}">
                <a16:creationId xmlns:a16="http://schemas.microsoft.com/office/drawing/2014/main" id="{3E63AE35-BD59-4B00-A975-77836A0F32B7}"/>
              </a:ext>
            </a:extLst>
          </p:cNvPr>
          <p:cNvSpPr txBox="1"/>
          <p:nvPr/>
        </p:nvSpPr>
        <p:spPr>
          <a:xfrm>
            <a:off x="1331640" y="476672"/>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36995285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827584" y="1484784"/>
            <a:ext cx="7859216" cy="4286101"/>
          </a:xfrm>
        </p:spPr>
        <p:txBody>
          <a:bodyPr/>
          <a:lstStyle/>
          <a:p>
            <a:pPr marL="0" indent="0" eaLnBrk="1" hangingPunct="1">
              <a:buFont typeface="Wingdings" pitchFamily="2" charset="2"/>
              <a:buNone/>
              <a:defRPr/>
            </a:pPr>
            <a:r>
              <a:rPr lang="en-US" altLang="zh-CN" sz="2800" b="1" dirty="0"/>
              <a:t>1.1 </a:t>
            </a:r>
            <a:r>
              <a:rPr lang="zh-CN" altLang="en-US" sz="2800" b="1" dirty="0"/>
              <a:t>软件危机与软件工程的起源</a:t>
            </a:r>
            <a:endParaRPr lang="en-US" altLang="zh-CN" sz="2800" b="1" dirty="0"/>
          </a:p>
          <a:p>
            <a:pPr marL="0" indent="0" eaLnBrk="1" hangingPunct="1">
              <a:buFont typeface="Wingdings" pitchFamily="2" charset="2"/>
              <a:buNone/>
              <a:defRPr/>
            </a:pPr>
            <a:r>
              <a:rPr lang="en-US" altLang="zh-CN" sz="2800" dirty="0"/>
              <a:t>1.2 </a:t>
            </a:r>
            <a:r>
              <a:rPr lang="zh-CN" altLang="en-US" sz="2800" dirty="0"/>
              <a:t>软件工程是什么</a:t>
            </a:r>
            <a:endParaRPr lang="en-US" altLang="zh-CN" sz="2800" dirty="0"/>
          </a:p>
          <a:p>
            <a:pPr marL="0" indent="0" eaLnBrk="1" hangingPunct="1">
              <a:buFont typeface="Wingdings" pitchFamily="2" charset="2"/>
              <a:buNone/>
              <a:defRPr/>
            </a:pPr>
            <a:r>
              <a:rPr lang="en-US" altLang="zh-CN" sz="4000" b="1" dirty="0"/>
              <a:t>1.3 </a:t>
            </a:r>
            <a:r>
              <a:rPr lang="zh-CN" altLang="en-US" sz="4000" b="1" dirty="0"/>
              <a:t>软件工程包含的领域</a:t>
            </a:r>
          </a:p>
        </p:txBody>
      </p:sp>
      <p:sp>
        <p:nvSpPr>
          <p:cNvPr id="9219" name="标题 1"/>
          <p:cNvSpPr>
            <a:spLocks noGrp="1"/>
          </p:cNvSpPr>
          <p:nvPr>
            <p:ph type="title"/>
          </p:nvPr>
        </p:nvSpPr>
        <p:spPr>
          <a:xfrm>
            <a:off x="827584" y="44624"/>
            <a:ext cx="7772400" cy="1143000"/>
          </a:xfrm>
        </p:spPr>
        <p:txBody>
          <a:bodyPr/>
          <a:lstStyle/>
          <a:p>
            <a:r>
              <a:rPr lang="zh-CN" altLang="en-US" dirty="0"/>
              <a:t>第</a:t>
            </a:r>
            <a:r>
              <a:rPr lang="en-US" altLang="zh-CN" dirty="0"/>
              <a:t>1</a:t>
            </a:r>
            <a:r>
              <a:rPr lang="zh-CN" altLang="en-US" dirty="0"/>
              <a:t>章  软件工程概述</a:t>
            </a:r>
          </a:p>
        </p:txBody>
      </p:sp>
      <p:sp>
        <p:nvSpPr>
          <p:cNvPr id="2" name="右箭头 1"/>
          <p:cNvSpPr/>
          <p:nvPr/>
        </p:nvSpPr>
        <p:spPr bwMode="auto">
          <a:xfrm>
            <a:off x="6588224" y="2924944"/>
            <a:ext cx="1008112" cy="360040"/>
          </a:xfrm>
          <a:prstGeom prst="rightArrow">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81153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10</a:t>
            </a:r>
            <a:r>
              <a:rPr lang="zh-CN" altLang="en-US" dirty="0"/>
              <a:t>个领域</a:t>
            </a:r>
          </a:p>
        </p:txBody>
      </p:sp>
      <p:sp>
        <p:nvSpPr>
          <p:cNvPr id="3" name="内容占位符 2"/>
          <p:cNvSpPr>
            <a:spLocks noGrp="1"/>
          </p:cNvSpPr>
          <p:nvPr>
            <p:ph idx="1"/>
          </p:nvPr>
        </p:nvSpPr>
        <p:spPr>
          <a:xfrm>
            <a:off x="1189856" y="1484784"/>
            <a:ext cx="3166120" cy="4114800"/>
          </a:xfrm>
        </p:spPr>
        <p:txBody>
          <a:bodyPr/>
          <a:lstStyle/>
          <a:p>
            <a:pPr marL="514350" indent="-514350">
              <a:buFont typeface="+mj-ea"/>
              <a:buAutoNum type="circleNumDbPlain"/>
            </a:pPr>
            <a:r>
              <a:rPr lang="zh-CN" altLang="en-US" dirty="0"/>
              <a:t>需求</a:t>
            </a:r>
            <a:endParaRPr lang="en-US" altLang="zh-CN" dirty="0"/>
          </a:p>
          <a:p>
            <a:pPr marL="514350" indent="-514350">
              <a:buFont typeface="+mj-ea"/>
              <a:buAutoNum type="circleNumDbPlain"/>
            </a:pPr>
            <a:r>
              <a:rPr lang="zh-CN" altLang="en-US" dirty="0"/>
              <a:t>设计</a:t>
            </a:r>
            <a:endParaRPr lang="en-US" altLang="zh-CN" dirty="0"/>
          </a:p>
          <a:p>
            <a:pPr marL="514350" indent="-514350">
              <a:buFont typeface="+mj-ea"/>
              <a:buAutoNum type="circleNumDbPlain"/>
            </a:pPr>
            <a:r>
              <a:rPr lang="zh-CN" altLang="en-US" dirty="0"/>
              <a:t>构建</a:t>
            </a:r>
            <a:endParaRPr lang="en-US" altLang="zh-CN" dirty="0"/>
          </a:p>
          <a:p>
            <a:pPr marL="514350" indent="-514350">
              <a:buFont typeface="+mj-ea"/>
              <a:buAutoNum type="circleNumDbPlain"/>
            </a:pPr>
            <a:r>
              <a:rPr lang="zh-CN" altLang="en-US" dirty="0"/>
              <a:t>测试</a:t>
            </a:r>
            <a:endParaRPr lang="en-US" altLang="zh-CN" dirty="0"/>
          </a:p>
          <a:p>
            <a:pPr marL="514350" indent="-514350">
              <a:buFont typeface="+mj-ea"/>
              <a:buAutoNum type="circleNumDbPlain"/>
            </a:pPr>
            <a:r>
              <a:rPr lang="zh-CN" altLang="en-US" dirty="0"/>
              <a:t>维护</a:t>
            </a:r>
            <a:endParaRPr lang="en-US" altLang="zh-CN" dirty="0"/>
          </a:p>
        </p:txBody>
      </p:sp>
      <p:sp>
        <p:nvSpPr>
          <p:cNvPr id="4" name="内容占位符 2"/>
          <p:cNvSpPr txBox="1">
            <a:spLocks/>
          </p:cNvSpPr>
          <p:nvPr/>
        </p:nvSpPr>
        <p:spPr bwMode="auto">
          <a:xfrm>
            <a:off x="5004048" y="1484784"/>
            <a:ext cx="316612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514350" indent="-514350">
              <a:lnSpc>
                <a:spcPct val="120000"/>
              </a:lnSpc>
              <a:buFont typeface="+mj-ea"/>
              <a:buAutoNum type="circleNumDbPlain" startAt="6"/>
            </a:pPr>
            <a:r>
              <a:rPr lang="zh-CN" altLang="en-US" dirty="0"/>
              <a:t>配置管理</a:t>
            </a:r>
          </a:p>
          <a:p>
            <a:pPr marL="514350" indent="-514350">
              <a:lnSpc>
                <a:spcPct val="120000"/>
              </a:lnSpc>
              <a:buFont typeface="+mj-ea"/>
              <a:buAutoNum type="circleNumDbPlain" startAt="6"/>
            </a:pPr>
            <a:r>
              <a:rPr lang="zh-CN" altLang="en-US" dirty="0"/>
              <a:t>工程管理</a:t>
            </a:r>
            <a:endParaRPr lang="en-US" altLang="zh-CN" dirty="0"/>
          </a:p>
          <a:p>
            <a:pPr marL="514350" indent="-514350">
              <a:lnSpc>
                <a:spcPct val="120000"/>
              </a:lnSpc>
              <a:buFont typeface="+mj-ea"/>
              <a:buAutoNum type="circleNumDbPlain" startAt="6"/>
            </a:pPr>
            <a:r>
              <a:rPr lang="zh-CN" altLang="en-US" dirty="0"/>
              <a:t>工程过程</a:t>
            </a:r>
            <a:endParaRPr lang="en-US" altLang="zh-CN" dirty="0"/>
          </a:p>
          <a:p>
            <a:pPr marL="514350" indent="-514350">
              <a:lnSpc>
                <a:spcPct val="120000"/>
              </a:lnSpc>
              <a:buFont typeface="+mj-ea"/>
              <a:buAutoNum type="circleNumDbPlain" startAt="6"/>
            </a:pPr>
            <a:r>
              <a:rPr lang="zh-CN" altLang="en-US" dirty="0"/>
              <a:t>工具和方法</a:t>
            </a:r>
            <a:endParaRPr lang="en-US" altLang="zh-CN" dirty="0"/>
          </a:p>
          <a:p>
            <a:pPr marL="514350" indent="-514350">
              <a:lnSpc>
                <a:spcPct val="120000"/>
              </a:lnSpc>
              <a:buFont typeface="+mj-ea"/>
              <a:buAutoNum type="circleNumDbPlain" startAt="6"/>
            </a:pPr>
            <a:r>
              <a:rPr lang="zh-CN" altLang="en-US" dirty="0"/>
              <a:t>质量</a:t>
            </a:r>
            <a:endParaRPr lang="en-US" altLang="zh-CN" dirty="0"/>
          </a:p>
        </p:txBody>
      </p:sp>
    </p:spTree>
    <p:extLst>
      <p:ext uri="{BB962C8B-B14F-4D97-AF65-F5344CB8AC3E}">
        <p14:creationId xmlns:p14="http://schemas.microsoft.com/office/powerpoint/2010/main" val="42774380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10</a:t>
            </a:r>
            <a:r>
              <a:rPr lang="zh-CN" altLang="en-US" dirty="0"/>
              <a:t>个领域：需求</a:t>
            </a:r>
          </a:p>
        </p:txBody>
      </p:sp>
      <p:sp>
        <p:nvSpPr>
          <p:cNvPr id="3" name="内容占位符 2"/>
          <p:cNvSpPr>
            <a:spLocks noGrp="1"/>
          </p:cNvSpPr>
          <p:nvPr>
            <p:ph idx="1"/>
          </p:nvPr>
        </p:nvSpPr>
        <p:spPr/>
        <p:txBody>
          <a:bodyPr/>
          <a:lstStyle/>
          <a:p>
            <a:r>
              <a:rPr lang="zh-CN" altLang="en-US" dirty="0"/>
              <a:t>需求：对软件的要求和约束。</a:t>
            </a:r>
            <a:endParaRPr lang="en-US" altLang="zh-CN" dirty="0"/>
          </a:p>
          <a:p>
            <a:r>
              <a:rPr lang="zh-CN" altLang="en-US" sz="2800" dirty="0"/>
              <a:t>包括：</a:t>
            </a:r>
            <a:endParaRPr lang="en-US" altLang="zh-CN" sz="2800" dirty="0"/>
          </a:p>
          <a:p>
            <a:pPr lvl="1"/>
            <a:r>
              <a:rPr lang="zh-CN" altLang="en-US" sz="2400" dirty="0"/>
              <a:t>产品与过程需求，功能与非功能需求</a:t>
            </a:r>
            <a:endParaRPr lang="en-US" altLang="zh-CN" sz="2400" dirty="0"/>
          </a:p>
          <a:p>
            <a:r>
              <a:rPr lang="zh-CN" altLang="en-US" sz="2800" dirty="0"/>
              <a:t>任务：</a:t>
            </a:r>
            <a:endParaRPr lang="en-US" altLang="zh-CN" sz="2800" dirty="0"/>
          </a:p>
          <a:p>
            <a:pPr lvl="1"/>
            <a:r>
              <a:rPr lang="zh-CN" altLang="en-US" sz="2400" dirty="0"/>
              <a:t>抽取需求、分析需求、规格说明和确认</a:t>
            </a:r>
          </a:p>
        </p:txBody>
      </p:sp>
    </p:spTree>
    <p:extLst>
      <p:ext uri="{BB962C8B-B14F-4D97-AF65-F5344CB8AC3E}">
        <p14:creationId xmlns:p14="http://schemas.microsoft.com/office/powerpoint/2010/main" val="14396605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10</a:t>
            </a:r>
            <a:r>
              <a:rPr lang="zh-CN" altLang="en-US" dirty="0"/>
              <a:t>个领域：设计</a:t>
            </a:r>
          </a:p>
        </p:txBody>
      </p:sp>
      <p:sp>
        <p:nvSpPr>
          <p:cNvPr id="3" name="内容占位符 2"/>
          <p:cNvSpPr>
            <a:spLocks noGrp="1"/>
          </p:cNvSpPr>
          <p:nvPr>
            <p:ph idx="1"/>
          </p:nvPr>
        </p:nvSpPr>
        <p:spPr/>
        <p:txBody>
          <a:bodyPr/>
          <a:lstStyle/>
          <a:p>
            <a:r>
              <a:rPr lang="zh-CN" altLang="en-US" dirty="0"/>
              <a:t>设计：一个过程和这个过程的结果。</a:t>
            </a:r>
            <a:endParaRPr lang="en-US" altLang="zh-CN" dirty="0"/>
          </a:p>
          <a:p>
            <a:r>
              <a:rPr lang="zh-CN" altLang="en-US" sz="2800" dirty="0"/>
              <a:t>任务：</a:t>
            </a:r>
            <a:endParaRPr lang="en-US" altLang="zh-CN" sz="2800" dirty="0"/>
          </a:p>
          <a:p>
            <a:pPr lvl="1"/>
            <a:r>
              <a:rPr lang="zh-CN" altLang="en-US" sz="2400" dirty="0"/>
              <a:t>概要设计：定义系统架构（体系结构），标示组件（模块）</a:t>
            </a:r>
            <a:endParaRPr lang="en-US" altLang="zh-CN" sz="2400" dirty="0"/>
          </a:p>
          <a:p>
            <a:pPr lvl="1"/>
            <a:r>
              <a:rPr lang="zh-CN" altLang="en-US" sz="2400" dirty="0"/>
              <a:t>详细设计：详细描述各个组件，使之能够被构建</a:t>
            </a:r>
          </a:p>
        </p:txBody>
      </p:sp>
    </p:spTree>
    <p:extLst>
      <p:ext uri="{BB962C8B-B14F-4D97-AF65-F5344CB8AC3E}">
        <p14:creationId xmlns:p14="http://schemas.microsoft.com/office/powerpoint/2010/main" val="29119984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10</a:t>
            </a:r>
            <a:r>
              <a:rPr lang="zh-CN" altLang="en-US" dirty="0"/>
              <a:t>个领域：构建</a:t>
            </a:r>
          </a:p>
        </p:txBody>
      </p:sp>
      <p:sp>
        <p:nvSpPr>
          <p:cNvPr id="3" name="内容占位符 2"/>
          <p:cNvSpPr>
            <a:spLocks noGrp="1"/>
          </p:cNvSpPr>
          <p:nvPr>
            <p:ph idx="1"/>
          </p:nvPr>
        </p:nvSpPr>
        <p:spPr/>
        <p:txBody>
          <a:bodyPr/>
          <a:lstStyle/>
          <a:p>
            <a:r>
              <a:rPr lang="zh-CN" altLang="en-US" dirty="0"/>
              <a:t>构建：创建软件的详细步骤。</a:t>
            </a:r>
            <a:endParaRPr lang="en-US" altLang="zh-CN" dirty="0"/>
          </a:p>
          <a:p>
            <a:r>
              <a:rPr lang="zh-CN" altLang="en-US" sz="2800" dirty="0"/>
              <a:t>任务：</a:t>
            </a:r>
            <a:endParaRPr lang="en-US" altLang="zh-CN" sz="2800" dirty="0"/>
          </a:p>
          <a:p>
            <a:pPr lvl="1"/>
            <a:r>
              <a:rPr lang="zh-CN" altLang="en-US" sz="2400" dirty="0"/>
              <a:t>编码</a:t>
            </a:r>
            <a:endParaRPr lang="en-US" altLang="zh-CN" sz="2400" dirty="0"/>
          </a:p>
          <a:p>
            <a:pPr lvl="1"/>
            <a:r>
              <a:rPr lang="zh-CN" altLang="en-US" sz="2400" dirty="0"/>
              <a:t>验证</a:t>
            </a:r>
            <a:endParaRPr lang="en-US" altLang="zh-CN" sz="2400" dirty="0"/>
          </a:p>
          <a:p>
            <a:pPr lvl="1"/>
            <a:r>
              <a:rPr lang="zh-CN" altLang="en-US" sz="2400" dirty="0"/>
              <a:t>测试</a:t>
            </a:r>
            <a:endParaRPr lang="en-US" altLang="zh-CN" sz="2400" dirty="0"/>
          </a:p>
          <a:p>
            <a:pPr lvl="1"/>
            <a:r>
              <a:rPr lang="zh-CN" altLang="en-US" sz="2400" dirty="0"/>
              <a:t>调试</a:t>
            </a:r>
          </a:p>
        </p:txBody>
      </p:sp>
    </p:spTree>
    <p:extLst>
      <p:ext uri="{BB962C8B-B14F-4D97-AF65-F5344CB8AC3E}">
        <p14:creationId xmlns:p14="http://schemas.microsoft.com/office/powerpoint/2010/main" val="5082704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10</a:t>
            </a:r>
            <a:r>
              <a:rPr lang="zh-CN" altLang="en-US" dirty="0"/>
              <a:t>个领域：测试</a:t>
            </a:r>
          </a:p>
        </p:txBody>
      </p:sp>
      <p:sp>
        <p:nvSpPr>
          <p:cNvPr id="3" name="内容占位符 2"/>
          <p:cNvSpPr>
            <a:spLocks noGrp="1"/>
          </p:cNvSpPr>
          <p:nvPr>
            <p:ph idx="1"/>
          </p:nvPr>
        </p:nvSpPr>
        <p:spPr/>
        <p:txBody>
          <a:bodyPr/>
          <a:lstStyle/>
          <a:p>
            <a:r>
              <a:rPr lang="zh-CN" altLang="en-US" dirty="0"/>
              <a:t>测试：发现软件产品 的缺陷和问题。</a:t>
            </a:r>
            <a:endParaRPr lang="en-US" altLang="zh-CN" dirty="0"/>
          </a:p>
          <a:p>
            <a:r>
              <a:rPr lang="zh-CN" altLang="en-US" sz="2800" dirty="0"/>
              <a:t>任务：</a:t>
            </a:r>
            <a:endParaRPr lang="en-US" altLang="zh-CN" sz="2800" dirty="0"/>
          </a:p>
          <a:p>
            <a:pPr lvl="1"/>
            <a:r>
              <a:rPr lang="zh-CN" altLang="en-US" sz="2400" dirty="0"/>
              <a:t>找出可能的功能错误、代码错误、运行错误</a:t>
            </a:r>
          </a:p>
        </p:txBody>
      </p:sp>
    </p:spTree>
    <p:extLst>
      <p:ext uri="{BB962C8B-B14F-4D97-AF65-F5344CB8AC3E}">
        <p14:creationId xmlns:p14="http://schemas.microsoft.com/office/powerpoint/2010/main" val="22926009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10</a:t>
            </a:r>
            <a:r>
              <a:rPr lang="zh-CN" altLang="en-US" dirty="0"/>
              <a:t>个领域：维护</a:t>
            </a:r>
          </a:p>
        </p:txBody>
      </p:sp>
      <p:sp>
        <p:nvSpPr>
          <p:cNvPr id="3" name="内容占位符 2"/>
          <p:cNvSpPr>
            <a:spLocks noGrp="1"/>
          </p:cNvSpPr>
          <p:nvPr>
            <p:ph idx="1"/>
          </p:nvPr>
        </p:nvSpPr>
        <p:spPr/>
        <p:txBody>
          <a:bodyPr/>
          <a:lstStyle/>
          <a:p>
            <a:r>
              <a:rPr lang="zh-CN" altLang="en-US" dirty="0"/>
              <a:t>维护：软件产品交付给用户后的问题的解决。</a:t>
            </a:r>
            <a:endParaRPr lang="en-US" altLang="zh-CN" dirty="0"/>
          </a:p>
          <a:p>
            <a:r>
              <a:rPr lang="zh-CN" altLang="en-US" sz="2800" dirty="0"/>
              <a:t>类型：</a:t>
            </a:r>
            <a:endParaRPr lang="en-US" altLang="zh-CN" sz="2800" dirty="0"/>
          </a:p>
          <a:p>
            <a:pPr lvl="1"/>
            <a:r>
              <a:rPr lang="zh-CN" altLang="en-US" sz="2400" dirty="0"/>
              <a:t>纠错性</a:t>
            </a:r>
            <a:endParaRPr lang="en-US" altLang="zh-CN" sz="2400" dirty="0"/>
          </a:p>
          <a:p>
            <a:pPr lvl="1"/>
            <a:r>
              <a:rPr lang="zh-CN" altLang="en-US" sz="2400" dirty="0"/>
              <a:t>适应性</a:t>
            </a:r>
            <a:endParaRPr lang="en-US" altLang="zh-CN" sz="2400" dirty="0"/>
          </a:p>
          <a:p>
            <a:pPr lvl="1"/>
            <a:r>
              <a:rPr lang="zh-CN" altLang="en-US" sz="2400" dirty="0"/>
              <a:t>完善性</a:t>
            </a:r>
            <a:endParaRPr lang="en-US" altLang="zh-CN" sz="2400" dirty="0"/>
          </a:p>
          <a:p>
            <a:pPr lvl="1"/>
            <a:r>
              <a:rPr lang="zh-CN" altLang="en-US" sz="2400" dirty="0"/>
              <a:t>预防性</a:t>
            </a:r>
            <a:endParaRPr lang="zh-CN" altLang="en-US" dirty="0"/>
          </a:p>
        </p:txBody>
      </p:sp>
    </p:spTree>
    <p:extLst>
      <p:ext uri="{BB962C8B-B14F-4D97-AF65-F5344CB8AC3E}">
        <p14:creationId xmlns:p14="http://schemas.microsoft.com/office/powerpoint/2010/main" val="138278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10</a:t>
            </a:r>
            <a:r>
              <a:rPr lang="zh-CN" altLang="en-US" dirty="0"/>
              <a:t>个领域：配置管理</a:t>
            </a:r>
          </a:p>
        </p:txBody>
      </p:sp>
      <p:sp>
        <p:nvSpPr>
          <p:cNvPr id="3" name="内容占位符 2"/>
          <p:cNvSpPr>
            <a:spLocks noGrp="1"/>
          </p:cNvSpPr>
          <p:nvPr>
            <p:ph idx="1"/>
          </p:nvPr>
        </p:nvSpPr>
        <p:spPr/>
        <p:txBody>
          <a:bodyPr/>
          <a:lstStyle/>
          <a:p>
            <a:r>
              <a:rPr lang="zh-CN" altLang="en-US" dirty="0"/>
              <a:t>配置管理：跟踪和控制软件变更。</a:t>
            </a:r>
            <a:endParaRPr lang="en-US" altLang="zh-CN" dirty="0"/>
          </a:p>
          <a:p>
            <a:r>
              <a:rPr lang="zh-CN" altLang="en-US" sz="2800" dirty="0"/>
              <a:t>内容：</a:t>
            </a:r>
            <a:endParaRPr lang="en-US" altLang="zh-CN" sz="2800" dirty="0"/>
          </a:p>
          <a:p>
            <a:pPr lvl="1"/>
            <a:r>
              <a:rPr lang="zh-CN" altLang="en-US" sz="2400" dirty="0"/>
              <a:t>软件对象</a:t>
            </a:r>
            <a:endParaRPr lang="en-US" altLang="zh-CN" sz="2400" dirty="0"/>
          </a:p>
          <a:p>
            <a:pPr lvl="1"/>
            <a:r>
              <a:rPr lang="zh-CN" altLang="en-US" sz="2400" dirty="0"/>
              <a:t>版本</a:t>
            </a:r>
            <a:endParaRPr lang="en-US" altLang="zh-CN" sz="2400" dirty="0"/>
          </a:p>
          <a:p>
            <a:pPr lvl="1"/>
            <a:r>
              <a:rPr lang="zh-CN" altLang="en-US" sz="2400" dirty="0"/>
              <a:t>变化</a:t>
            </a:r>
            <a:endParaRPr lang="zh-CN" altLang="en-US" dirty="0"/>
          </a:p>
        </p:txBody>
      </p:sp>
    </p:spTree>
    <p:extLst>
      <p:ext uri="{BB962C8B-B14F-4D97-AF65-F5344CB8AC3E}">
        <p14:creationId xmlns:p14="http://schemas.microsoft.com/office/powerpoint/2010/main" val="7334561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10</a:t>
            </a:r>
            <a:r>
              <a:rPr lang="zh-CN" altLang="en-US" dirty="0"/>
              <a:t>个领域：工程管理</a:t>
            </a:r>
          </a:p>
        </p:txBody>
      </p:sp>
      <p:sp>
        <p:nvSpPr>
          <p:cNvPr id="3" name="内容占位符 2"/>
          <p:cNvSpPr>
            <a:spLocks noGrp="1"/>
          </p:cNvSpPr>
          <p:nvPr>
            <p:ph idx="1"/>
          </p:nvPr>
        </p:nvSpPr>
        <p:spPr/>
        <p:txBody>
          <a:bodyPr/>
          <a:lstStyle/>
          <a:p>
            <a:r>
              <a:rPr lang="zh-CN" altLang="en-US" dirty="0"/>
              <a:t>工程管理：软件开发和维护的管理工作。</a:t>
            </a:r>
            <a:endParaRPr lang="en-US" altLang="zh-CN" dirty="0"/>
          </a:p>
          <a:p>
            <a:r>
              <a:rPr lang="zh-CN" altLang="en-US" sz="2800" dirty="0"/>
              <a:t>任务：</a:t>
            </a:r>
            <a:endParaRPr lang="en-US" altLang="zh-CN" sz="2800" dirty="0"/>
          </a:p>
          <a:p>
            <a:pPr lvl="1"/>
            <a:r>
              <a:rPr lang="zh-CN" altLang="en-US" sz="2400" dirty="0"/>
              <a:t>系统的、规范的、量化的目标</a:t>
            </a:r>
            <a:endParaRPr lang="en-US" altLang="zh-CN" sz="2400" dirty="0"/>
          </a:p>
          <a:p>
            <a:r>
              <a:rPr lang="zh-CN" altLang="en-US" sz="2800" dirty="0"/>
              <a:t>内容：</a:t>
            </a:r>
            <a:endParaRPr lang="en-US" altLang="zh-CN" sz="2800" dirty="0"/>
          </a:p>
          <a:p>
            <a:pPr lvl="1"/>
            <a:r>
              <a:rPr lang="zh-CN" altLang="en-US" sz="2400" dirty="0"/>
              <a:t>计划、协调、度量、监控、报表</a:t>
            </a:r>
          </a:p>
        </p:txBody>
      </p:sp>
    </p:spTree>
    <p:extLst>
      <p:ext uri="{BB962C8B-B14F-4D97-AF65-F5344CB8AC3E}">
        <p14:creationId xmlns:p14="http://schemas.microsoft.com/office/powerpoint/2010/main" val="309062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页脚占位符 2"/>
          <p:cNvSpPr>
            <a:spLocks noGrp="1"/>
          </p:cNvSpPr>
          <p:nvPr>
            <p:ph type="ftr" sz="quarter" idx="11"/>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a:latin typeface="Tahoma" pitchFamily="34" charset="0"/>
              </a:rPr>
              <a:t>1-1</a:t>
            </a:r>
            <a:endParaRPr lang="en-US" altLang="zh-CN" sz="1400">
              <a:latin typeface="Tahoma" pitchFamily="34" charset="0"/>
            </a:endParaRPr>
          </a:p>
        </p:txBody>
      </p:sp>
      <p:sp>
        <p:nvSpPr>
          <p:cNvPr id="15363" name="灯片编号占位符 3"/>
          <p:cNvSpPr>
            <a:spLocks noGrp="1"/>
          </p:cNvSpPr>
          <p:nvPr>
            <p:ph type="sldNum" sz="quarter" idx="12"/>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510E8E07-D816-437E-B74E-8C0729E567EC}" type="slidenum">
              <a:rPr lang="zh-CN" altLang="en-US" sz="1400" smtClean="0">
                <a:latin typeface="Tahoma" pitchFamily="34" charset="0"/>
              </a:rPr>
              <a:pPr eaLnBrk="1" hangingPunct="1"/>
              <a:t>7</a:t>
            </a:fld>
            <a:endParaRPr lang="en-US" altLang="zh-CN" sz="1400">
              <a:latin typeface="Tahoma" pitchFamily="34" charset="0"/>
            </a:endParaRPr>
          </a:p>
        </p:txBody>
      </p:sp>
      <p:sp>
        <p:nvSpPr>
          <p:cNvPr id="15364" name="Rectangle 4"/>
          <p:cNvSpPr>
            <a:spLocks noChangeArrowheads="1"/>
          </p:cNvSpPr>
          <p:nvPr/>
        </p:nvSpPr>
        <p:spPr bwMode="auto">
          <a:xfrm>
            <a:off x="228600" y="2090738"/>
            <a:ext cx="1143000" cy="576262"/>
          </a:xfrm>
          <a:prstGeom prst="rect">
            <a:avLst/>
          </a:prstGeom>
          <a:solidFill>
            <a:srgbClr val="00B0F0"/>
          </a:solidFill>
          <a:ln>
            <a:noFill/>
          </a:ln>
          <a:effectLst/>
        </p:spPr>
        <p:txBody>
          <a:bodyPr wrap="none" anchor="ctr"/>
          <a:lstStyle/>
          <a:p>
            <a:pPr algn="ctr" eaLnBrk="0" hangingPunct="0"/>
            <a:r>
              <a:rPr lang="zh-CN" altLang="en-US" sz="2100" b="1">
                <a:solidFill>
                  <a:schemeClr val="bg1"/>
                </a:solidFill>
                <a:latin typeface="黑体" pitchFamily="49" charset="-122"/>
                <a:ea typeface="黑体" pitchFamily="49" charset="-122"/>
              </a:rPr>
              <a:t>按功能</a:t>
            </a:r>
          </a:p>
        </p:txBody>
      </p:sp>
      <p:sp>
        <p:nvSpPr>
          <p:cNvPr id="15365" name="Rectangle 5"/>
          <p:cNvSpPr>
            <a:spLocks noChangeArrowheads="1"/>
          </p:cNvSpPr>
          <p:nvPr/>
        </p:nvSpPr>
        <p:spPr bwMode="auto">
          <a:xfrm>
            <a:off x="1541463" y="2090738"/>
            <a:ext cx="960437" cy="576262"/>
          </a:xfrm>
          <a:prstGeom prst="rect">
            <a:avLst/>
          </a:prstGeom>
          <a:solidFill>
            <a:srgbClr val="00B0F0"/>
          </a:solidFill>
          <a:ln>
            <a:noFill/>
          </a:ln>
          <a:effectLst>
            <a:prstShdw prst="shdw17" dist="17961" dir="2700000">
              <a:srgbClr val="99003D"/>
            </a:prstShdw>
          </a:effectLst>
        </p:spPr>
        <p:txBody>
          <a:bodyPr wrap="none" anchor="ctr"/>
          <a:lstStyle/>
          <a:p>
            <a:pPr algn="ctr" eaLnBrk="0" hangingPunct="0"/>
            <a:r>
              <a:rPr lang="zh-CN" altLang="en-US" sz="2100" b="1">
                <a:solidFill>
                  <a:schemeClr val="bg1"/>
                </a:solidFill>
                <a:latin typeface="黑体" pitchFamily="49" charset="-122"/>
                <a:ea typeface="黑体" pitchFamily="49" charset="-122"/>
              </a:rPr>
              <a:t>按规模</a:t>
            </a:r>
          </a:p>
        </p:txBody>
      </p:sp>
      <p:sp>
        <p:nvSpPr>
          <p:cNvPr id="15366" name="Rectangle 6"/>
          <p:cNvSpPr>
            <a:spLocks noChangeArrowheads="1"/>
          </p:cNvSpPr>
          <p:nvPr/>
        </p:nvSpPr>
        <p:spPr bwMode="auto">
          <a:xfrm>
            <a:off x="2673350" y="2085975"/>
            <a:ext cx="1539875" cy="581025"/>
          </a:xfrm>
          <a:prstGeom prst="rect">
            <a:avLst/>
          </a:prstGeom>
          <a:solidFill>
            <a:srgbClr val="00B0F0"/>
          </a:solidFill>
          <a:ln>
            <a:noFill/>
          </a:ln>
          <a:effectLst>
            <a:prstShdw prst="shdw17" dist="17961" dir="2700000">
              <a:srgbClr val="99003D"/>
            </a:prstShdw>
          </a:effectLst>
        </p:spPr>
        <p:txBody>
          <a:bodyPr wrap="none" anchor="ctr"/>
          <a:lstStyle/>
          <a:p>
            <a:pPr algn="ctr" eaLnBrk="0" hangingPunct="0"/>
            <a:r>
              <a:rPr lang="zh-CN" altLang="en-US" sz="2100" b="1">
                <a:solidFill>
                  <a:schemeClr val="bg1"/>
                </a:solidFill>
                <a:latin typeface="黑体" pitchFamily="49" charset="-122"/>
                <a:ea typeface="黑体" pitchFamily="49" charset="-122"/>
              </a:rPr>
              <a:t>按工作方式</a:t>
            </a:r>
          </a:p>
        </p:txBody>
      </p:sp>
      <p:sp>
        <p:nvSpPr>
          <p:cNvPr id="15367" name="Rectangle 7"/>
          <p:cNvSpPr>
            <a:spLocks noChangeArrowheads="1"/>
          </p:cNvSpPr>
          <p:nvPr/>
        </p:nvSpPr>
        <p:spPr bwMode="auto">
          <a:xfrm>
            <a:off x="5911850" y="2090738"/>
            <a:ext cx="1403350" cy="576262"/>
          </a:xfrm>
          <a:prstGeom prst="rect">
            <a:avLst/>
          </a:prstGeom>
          <a:solidFill>
            <a:srgbClr val="00B0F0"/>
          </a:solidFill>
          <a:ln>
            <a:noFill/>
          </a:ln>
          <a:effectLst>
            <a:prstShdw prst="shdw17" dist="17961" dir="2700000">
              <a:srgbClr val="99003D"/>
            </a:prstShdw>
          </a:effectLst>
        </p:spPr>
        <p:txBody>
          <a:bodyPr wrap="none" anchor="ctr"/>
          <a:lstStyle/>
          <a:p>
            <a:pPr algn="ctr" eaLnBrk="0" hangingPunct="0"/>
            <a:r>
              <a:rPr lang="zh-CN" altLang="en-US" sz="2100" b="1">
                <a:solidFill>
                  <a:schemeClr val="bg1"/>
                </a:solidFill>
                <a:latin typeface="黑体" pitchFamily="49" charset="-122"/>
                <a:ea typeface="黑体" pitchFamily="49" charset="-122"/>
              </a:rPr>
              <a:t>按使用频度</a:t>
            </a:r>
          </a:p>
        </p:txBody>
      </p:sp>
      <p:sp>
        <p:nvSpPr>
          <p:cNvPr id="15368" name="Rectangle 8"/>
          <p:cNvSpPr>
            <a:spLocks noChangeArrowheads="1"/>
          </p:cNvSpPr>
          <p:nvPr/>
        </p:nvSpPr>
        <p:spPr bwMode="auto">
          <a:xfrm>
            <a:off x="7467600" y="2090738"/>
            <a:ext cx="1524000" cy="576262"/>
          </a:xfrm>
          <a:prstGeom prst="rect">
            <a:avLst/>
          </a:prstGeom>
          <a:solidFill>
            <a:srgbClr val="00B0F0"/>
          </a:solidFill>
          <a:ln>
            <a:noFill/>
          </a:ln>
          <a:effectLst>
            <a:prstShdw prst="shdw17" dist="17961" dir="2700000">
              <a:srgbClr val="99003D"/>
            </a:prstShdw>
          </a:effectLst>
        </p:spPr>
        <p:txBody>
          <a:bodyPr wrap="none" anchor="ctr"/>
          <a:lstStyle/>
          <a:p>
            <a:pPr algn="ctr" eaLnBrk="0" hangingPunct="0"/>
            <a:r>
              <a:rPr lang="zh-CN" altLang="en-US" sz="2100" b="1">
                <a:solidFill>
                  <a:schemeClr val="bg1"/>
                </a:solidFill>
                <a:latin typeface="黑体" pitchFamily="49" charset="-122"/>
                <a:ea typeface="黑体" pitchFamily="49" charset="-122"/>
              </a:rPr>
              <a:t>按失效影响</a:t>
            </a:r>
          </a:p>
        </p:txBody>
      </p:sp>
      <p:sp>
        <p:nvSpPr>
          <p:cNvPr id="15369" name="Rectangle 17"/>
          <p:cNvSpPr>
            <a:spLocks noChangeArrowheads="1"/>
          </p:cNvSpPr>
          <p:nvPr/>
        </p:nvSpPr>
        <p:spPr bwMode="auto">
          <a:xfrm>
            <a:off x="4383088" y="2090738"/>
            <a:ext cx="1357312" cy="576262"/>
          </a:xfrm>
          <a:prstGeom prst="rect">
            <a:avLst/>
          </a:prstGeom>
          <a:solidFill>
            <a:srgbClr val="00B0F0"/>
          </a:solidFill>
          <a:ln>
            <a:noFill/>
          </a:ln>
          <a:effectLst>
            <a:prstShdw prst="shdw17" dist="17961" dir="2700000">
              <a:srgbClr val="99003D"/>
            </a:prstShdw>
          </a:effectLst>
        </p:spPr>
        <p:txBody>
          <a:bodyPr wrap="none" anchor="ctr"/>
          <a:lstStyle/>
          <a:p>
            <a:pPr algn="ctr" eaLnBrk="0" hangingPunct="0"/>
            <a:r>
              <a:rPr lang="zh-CN" altLang="en-US" sz="2100" b="1">
                <a:solidFill>
                  <a:schemeClr val="bg1"/>
                </a:solidFill>
                <a:latin typeface="黑体" pitchFamily="49" charset="-122"/>
                <a:ea typeface="黑体" pitchFamily="49" charset="-122"/>
              </a:rPr>
              <a:t>按服务对象</a:t>
            </a:r>
          </a:p>
        </p:txBody>
      </p:sp>
      <p:sp>
        <p:nvSpPr>
          <p:cNvPr id="70674" name="Rectangle 18"/>
          <p:cNvSpPr>
            <a:spLocks noChangeArrowheads="1"/>
          </p:cNvSpPr>
          <p:nvPr/>
        </p:nvSpPr>
        <p:spPr bwMode="auto">
          <a:xfrm>
            <a:off x="1187450" y="3548063"/>
            <a:ext cx="609600" cy="2324100"/>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defRPr/>
            </a:pPr>
            <a:r>
              <a:rPr lang="zh-CN" altLang="en-US" sz="3200" b="1">
                <a:solidFill>
                  <a:schemeClr val="bg1"/>
                </a:solidFill>
                <a:effectLst>
                  <a:outerShdw blurRad="38100" dist="38100" dir="2700000" algn="tl">
                    <a:srgbClr val="000000"/>
                  </a:outerShdw>
                </a:effectLst>
                <a:latin typeface="Times New Roman" pitchFamily="18" charset="0"/>
                <a:ea typeface="楷体_GB2312" pitchFamily="49" charset="-122"/>
              </a:rPr>
              <a:t>微</a:t>
            </a:r>
          </a:p>
          <a:p>
            <a:pPr eaLnBrk="0" hangingPunct="0">
              <a:defRPr/>
            </a:pPr>
            <a:r>
              <a:rPr lang="zh-CN" altLang="en-US" sz="3200" b="1">
                <a:solidFill>
                  <a:schemeClr val="bg1"/>
                </a:solidFill>
                <a:effectLst>
                  <a:outerShdw blurRad="38100" dist="38100" dir="2700000" algn="tl">
                    <a:srgbClr val="000000"/>
                  </a:outerShdw>
                </a:effectLst>
                <a:latin typeface="Times New Roman" pitchFamily="18" charset="0"/>
                <a:ea typeface="楷体_GB2312" pitchFamily="49" charset="-122"/>
              </a:rPr>
              <a:t>型</a:t>
            </a:r>
          </a:p>
          <a:p>
            <a:pPr eaLnBrk="0" hangingPunct="0">
              <a:defRPr/>
            </a:pPr>
            <a:r>
              <a:rPr lang="zh-CN" altLang="en-US" sz="3200" b="1">
                <a:solidFill>
                  <a:schemeClr val="bg1"/>
                </a:solidFill>
                <a:effectLst>
                  <a:outerShdw blurRad="38100" dist="38100" dir="2700000" algn="tl">
                    <a:srgbClr val="000000"/>
                  </a:outerShdw>
                </a:effectLst>
                <a:latin typeface="Times New Roman" pitchFamily="18" charset="0"/>
                <a:ea typeface="楷体_GB2312" pitchFamily="49" charset="-122"/>
              </a:rPr>
              <a:t>软</a:t>
            </a:r>
          </a:p>
          <a:p>
            <a:pPr eaLnBrk="0" hangingPunct="0">
              <a:defRPr/>
            </a:pPr>
            <a:r>
              <a:rPr lang="zh-CN" altLang="en-US" sz="3200" b="1">
                <a:solidFill>
                  <a:schemeClr val="bg1"/>
                </a:solidFill>
                <a:effectLst>
                  <a:outerShdw blurRad="38100" dist="38100" dir="2700000" algn="tl">
                    <a:srgbClr val="000000"/>
                  </a:outerShdw>
                </a:effectLst>
                <a:latin typeface="Times New Roman" pitchFamily="18" charset="0"/>
                <a:ea typeface="楷体_GB2312" pitchFamily="49" charset="-122"/>
              </a:rPr>
              <a:t>件</a:t>
            </a:r>
          </a:p>
        </p:txBody>
      </p:sp>
      <p:sp>
        <p:nvSpPr>
          <p:cNvPr id="70675" name="Rectangle 19"/>
          <p:cNvSpPr>
            <a:spLocks noChangeArrowheads="1"/>
          </p:cNvSpPr>
          <p:nvPr/>
        </p:nvSpPr>
        <p:spPr bwMode="auto">
          <a:xfrm>
            <a:off x="1873250" y="3548063"/>
            <a:ext cx="609600" cy="2324100"/>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defRPr/>
            </a:pPr>
            <a:r>
              <a:rPr lang="zh-CN" altLang="en-US" sz="3200" b="1">
                <a:solidFill>
                  <a:schemeClr val="bg1"/>
                </a:solidFill>
                <a:effectLst>
                  <a:outerShdw blurRad="38100" dist="38100" dir="2700000" algn="tl">
                    <a:srgbClr val="000000"/>
                  </a:outerShdw>
                </a:effectLst>
                <a:latin typeface="Times New Roman" pitchFamily="18" charset="0"/>
                <a:ea typeface="楷体_GB2312" pitchFamily="49" charset="-122"/>
              </a:rPr>
              <a:t>小</a:t>
            </a:r>
          </a:p>
          <a:p>
            <a:pPr eaLnBrk="0" hangingPunct="0">
              <a:defRPr/>
            </a:pPr>
            <a:r>
              <a:rPr lang="zh-CN" altLang="en-US" sz="3200" b="1">
                <a:solidFill>
                  <a:schemeClr val="bg1"/>
                </a:solidFill>
                <a:effectLst>
                  <a:outerShdw blurRad="38100" dist="38100" dir="2700000" algn="tl">
                    <a:srgbClr val="000000"/>
                  </a:outerShdw>
                </a:effectLst>
                <a:latin typeface="Times New Roman" pitchFamily="18" charset="0"/>
                <a:ea typeface="楷体_GB2312" pitchFamily="49" charset="-122"/>
              </a:rPr>
              <a:t>型</a:t>
            </a:r>
          </a:p>
          <a:p>
            <a:pPr eaLnBrk="0" hangingPunct="0">
              <a:defRPr/>
            </a:pPr>
            <a:r>
              <a:rPr lang="zh-CN" altLang="en-US" sz="3200" b="1">
                <a:solidFill>
                  <a:schemeClr val="bg1"/>
                </a:solidFill>
                <a:effectLst>
                  <a:outerShdw blurRad="38100" dist="38100" dir="2700000" algn="tl">
                    <a:srgbClr val="000000"/>
                  </a:outerShdw>
                </a:effectLst>
                <a:latin typeface="Times New Roman" pitchFamily="18" charset="0"/>
                <a:ea typeface="楷体_GB2312" pitchFamily="49" charset="-122"/>
              </a:rPr>
              <a:t>软</a:t>
            </a:r>
          </a:p>
          <a:p>
            <a:pPr eaLnBrk="0" hangingPunct="0">
              <a:defRPr/>
            </a:pPr>
            <a:r>
              <a:rPr lang="zh-CN" altLang="en-US" sz="3200" b="1">
                <a:solidFill>
                  <a:schemeClr val="bg1"/>
                </a:solidFill>
                <a:effectLst>
                  <a:outerShdw blurRad="38100" dist="38100" dir="2700000" algn="tl">
                    <a:srgbClr val="000000"/>
                  </a:outerShdw>
                </a:effectLst>
                <a:latin typeface="Times New Roman" pitchFamily="18" charset="0"/>
                <a:ea typeface="楷体_GB2312" pitchFamily="49" charset="-122"/>
              </a:rPr>
              <a:t>件</a:t>
            </a:r>
          </a:p>
        </p:txBody>
      </p:sp>
      <p:sp>
        <p:nvSpPr>
          <p:cNvPr id="70676" name="Rectangle 20"/>
          <p:cNvSpPr>
            <a:spLocks noChangeArrowheads="1"/>
          </p:cNvSpPr>
          <p:nvPr/>
        </p:nvSpPr>
        <p:spPr bwMode="auto">
          <a:xfrm>
            <a:off x="2559050" y="3548063"/>
            <a:ext cx="609600" cy="2324100"/>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defRPr/>
            </a:pPr>
            <a:r>
              <a:rPr lang="zh-CN" altLang="en-US" sz="3200" b="1">
                <a:solidFill>
                  <a:schemeClr val="bg1"/>
                </a:solidFill>
                <a:effectLst>
                  <a:outerShdw blurRad="38100" dist="38100" dir="2700000" algn="tl">
                    <a:srgbClr val="000000"/>
                  </a:outerShdw>
                </a:effectLst>
                <a:latin typeface="Times New Roman" pitchFamily="18" charset="0"/>
                <a:ea typeface="楷体_GB2312" pitchFamily="49" charset="-122"/>
              </a:rPr>
              <a:t>大</a:t>
            </a:r>
          </a:p>
          <a:p>
            <a:pPr eaLnBrk="0" hangingPunct="0">
              <a:defRPr/>
            </a:pPr>
            <a:r>
              <a:rPr lang="zh-CN" altLang="en-US" sz="3200" b="1">
                <a:solidFill>
                  <a:schemeClr val="bg1"/>
                </a:solidFill>
                <a:effectLst>
                  <a:outerShdw blurRad="38100" dist="38100" dir="2700000" algn="tl">
                    <a:srgbClr val="000000"/>
                  </a:outerShdw>
                </a:effectLst>
                <a:latin typeface="Times New Roman" pitchFamily="18" charset="0"/>
                <a:ea typeface="楷体_GB2312" pitchFamily="49" charset="-122"/>
              </a:rPr>
              <a:t>型</a:t>
            </a:r>
          </a:p>
          <a:p>
            <a:pPr eaLnBrk="0" hangingPunct="0">
              <a:defRPr/>
            </a:pPr>
            <a:r>
              <a:rPr lang="zh-CN" altLang="en-US" sz="3200" b="1">
                <a:solidFill>
                  <a:schemeClr val="bg1"/>
                </a:solidFill>
                <a:effectLst>
                  <a:outerShdw blurRad="38100" dist="38100" dir="2700000" algn="tl">
                    <a:srgbClr val="000000"/>
                  </a:outerShdw>
                </a:effectLst>
                <a:latin typeface="Times New Roman" pitchFamily="18" charset="0"/>
                <a:ea typeface="楷体_GB2312" pitchFamily="49" charset="-122"/>
              </a:rPr>
              <a:t>软</a:t>
            </a:r>
          </a:p>
          <a:p>
            <a:pPr eaLnBrk="0" hangingPunct="0">
              <a:defRPr/>
            </a:pPr>
            <a:r>
              <a:rPr lang="zh-CN" altLang="en-US" sz="3200" b="1">
                <a:solidFill>
                  <a:schemeClr val="bg1"/>
                </a:solidFill>
                <a:effectLst>
                  <a:outerShdw blurRad="38100" dist="38100" dir="2700000" algn="tl">
                    <a:srgbClr val="000000"/>
                  </a:outerShdw>
                </a:effectLst>
                <a:latin typeface="Times New Roman" pitchFamily="18" charset="0"/>
                <a:ea typeface="楷体_GB2312" pitchFamily="49" charset="-122"/>
              </a:rPr>
              <a:t>件</a:t>
            </a:r>
          </a:p>
        </p:txBody>
      </p:sp>
      <p:sp>
        <p:nvSpPr>
          <p:cNvPr id="70678" name="Rectangle 22"/>
          <p:cNvSpPr>
            <a:spLocks noChangeArrowheads="1"/>
          </p:cNvSpPr>
          <p:nvPr/>
        </p:nvSpPr>
        <p:spPr bwMode="auto">
          <a:xfrm>
            <a:off x="3244850" y="3548063"/>
            <a:ext cx="609600" cy="2324100"/>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lnSpc>
                <a:spcPct val="85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超</a:t>
            </a:r>
            <a:endParaRPr lang="en-US" altLang="zh-CN" sz="3200" b="1" dirty="0">
              <a:solidFill>
                <a:schemeClr val="bg1"/>
              </a:solidFill>
              <a:effectLst>
                <a:outerShdw blurRad="38100" dist="38100" dir="2700000" algn="tl">
                  <a:srgbClr val="000000"/>
                </a:outerShdw>
              </a:effectLst>
              <a:latin typeface="Times New Roman" pitchFamily="18" charset="0"/>
              <a:ea typeface="楷体_GB2312" pitchFamily="49" charset="-122"/>
            </a:endParaRPr>
          </a:p>
          <a:p>
            <a:pPr eaLnBrk="0" hangingPunct="0">
              <a:lnSpc>
                <a:spcPct val="85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大</a:t>
            </a:r>
          </a:p>
          <a:p>
            <a:pPr eaLnBrk="0" hangingPunct="0">
              <a:lnSpc>
                <a:spcPct val="85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型</a:t>
            </a:r>
          </a:p>
          <a:p>
            <a:pPr eaLnBrk="0" hangingPunct="0">
              <a:lnSpc>
                <a:spcPct val="85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软</a:t>
            </a:r>
          </a:p>
          <a:p>
            <a:pPr eaLnBrk="0" hangingPunct="0">
              <a:lnSpc>
                <a:spcPct val="85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件</a:t>
            </a:r>
          </a:p>
        </p:txBody>
      </p:sp>
      <p:cxnSp>
        <p:nvCxnSpPr>
          <p:cNvPr id="15378" name="AutoShape 25"/>
          <p:cNvCxnSpPr>
            <a:cxnSpLocks noChangeShapeType="1"/>
            <a:endCxn id="70674" idx="0"/>
          </p:cNvCxnSpPr>
          <p:nvPr/>
        </p:nvCxnSpPr>
        <p:spPr bwMode="auto">
          <a:xfrm flipH="1">
            <a:off x="1541463" y="2692400"/>
            <a:ext cx="381000" cy="879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379" name="AutoShape 26"/>
          <p:cNvCxnSpPr>
            <a:cxnSpLocks noChangeShapeType="1"/>
            <a:endCxn id="70675" idx="0"/>
          </p:cNvCxnSpPr>
          <p:nvPr/>
        </p:nvCxnSpPr>
        <p:spPr bwMode="auto">
          <a:xfrm>
            <a:off x="1954213" y="2692400"/>
            <a:ext cx="273050" cy="879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380" name="AutoShape 27"/>
          <p:cNvCxnSpPr>
            <a:cxnSpLocks noChangeShapeType="1"/>
            <a:endCxn id="70676" idx="0"/>
          </p:cNvCxnSpPr>
          <p:nvPr/>
        </p:nvCxnSpPr>
        <p:spPr bwMode="auto">
          <a:xfrm>
            <a:off x="1954213" y="2692400"/>
            <a:ext cx="958850" cy="879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382" name="AutoShape 29"/>
          <p:cNvCxnSpPr>
            <a:cxnSpLocks noChangeShapeType="1"/>
          </p:cNvCxnSpPr>
          <p:nvPr/>
        </p:nvCxnSpPr>
        <p:spPr bwMode="auto">
          <a:xfrm>
            <a:off x="1954213" y="2692400"/>
            <a:ext cx="1489074" cy="879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 name="Rectangle 18"/>
          <p:cNvSpPr txBox="1">
            <a:spLocks noChangeArrowheads="1"/>
          </p:cNvSpPr>
          <p:nvPr/>
        </p:nvSpPr>
        <p:spPr>
          <a:xfrm>
            <a:off x="2463304" y="692696"/>
            <a:ext cx="4968254" cy="647700"/>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charset="-122"/>
              </a:defRPr>
            </a:lvl2pPr>
            <a:lvl3pPr algn="ctr" rtl="0" fontAlgn="base">
              <a:spcBef>
                <a:spcPct val="0"/>
              </a:spcBef>
              <a:spcAft>
                <a:spcPct val="0"/>
              </a:spcAft>
              <a:defRPr kumimoji="1" sz="4400">
                <a:solidFill>
                  <a:schemeClr val="tx2"/>
                </a:solidFill>
                <a:latin typeface="Times New Roman" pitchFamily="18" charset="0"/>
                <a:ea typeface="宋体" charset="-122"/>
              </a:defRPr>
            </a:lvl3pPr>
            <a:lvl4pPr algn="ctr" rtl="0" fontAlgn="base">
              <a:spcBef>
                <a:spcPct val="0"/>
              </a:spcBef>
              <a:spcAft>
                <a:spcPct val="0"/>
              </a:spcAft>
              <a:defRPr kumimoji="1" sz="4400">
                <a:solidFill>
                  <a:schemeClr val="tx2"/>
                </a:solidFill>
                <a:latin typeface="Times New Roman" pitchFamily="18" charset="0"/>
                <a:ea typeface="宋体" charset="-122"/>
              </a:defRPr>
            </a:lvl4pPr>
            <a:lvl5pPr algn="ctr" rtl="0" fontAlgn="base">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a:lstStyle>
          <a:p>
            <a:pPr>
              <a:defRPr/>
            </a:pPr>
            <a:r>
              <a:rPr lang="zh-CN" altLang="en-US" sz="4000" b="1">
                <a:solidFill>
                  <a:srgbClr val="0070C0"/>
                </a:solidFill>
                <a:latin typeface="宋体" charset="-122"/>
                <a:ea typeface="微软雅黑" panose="020B0503020204020204" pitchFamily="34" charset="-122"/>
              </a:rPr>
              <a:t>软件分类</a:t>
            </a:r>
            <a:endParaRPr lang="zh-CN" altLang="en-US" sz="4000" b="1" dirty="0">
              <a:solidFill>
                <a:srgbClr val="0070C0"/>
              </a:solidFill>
              <a:latin typeface="宋体" charset="-122"/>
              <a:ea typeface="微软雅黑" panose="020B0503020204020204" pitchFamily="34" charset="-122"/>
            </a:endParaRPr>
          </a:p>
        </p:txBody>
      </p:sp>
    </p:spTree>
    <p:extLst>
      <p:ext uri="{BB962C8B-B14F-4D97-AF65-F5344CB8AC3E}">
        <p14:creationId xmlns:p14="http://schemas.microsoft.com/office/powerpoint/2010/main" val="40538332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10</a:t>
            </a:r>
            <a:r>
              <a:rPr lang="zh-CN" altLang="en-US" dirty="0"/>
              <a:t>个领域：工程过程</a:t>
            </a:r>
          </a:p>
        </p:txBody>
      </p:sp>
      <p:sp>
        <p:nvSpPr>
          <p:cNvPr id="3" name="内容占位符 2"/>
          <p:cNvSpPr>
            <a:spLocks noGrp="1"/>
          </p:cNvSpPr>
          <p:nvPr>
            <p:ph idx="1"/>
          </p:nvPr>
        </p:nvSpPr>
        <p:spPr/>
        <p:txBody>
          <a:bodyPr/>
          <a:lstStyle/>
          <a:p>
            <a:r>
              <a:rPr lang="zh-CN" altLang="en-US" dirty="0"/>
              <a:t>工程过程：</a:t>
            </a:r>
            <a:endParaRPr lang="en-US" altLang="zh-CN" dirty="0"/>
          </a:p>
          <a:p>
            <a:pPr lvl="1"/>
            <a:r>
              <a:rPr lang="zh-CN" altLang="en-US" dirty="0"/>
              <a:t>软件生命周期过程中的技术和管理活动。</a:t>
            </a:r>
            <a:endParaRPr lang="en-US" altLang="zh-CN" dirty="0"/>
          </a:p>
          <a:p>
            <a:pPr lvl="1"/>
            <a:r>
              <a:rPr lang="zh-CN" altLang="en-US" dirty="0"/>
              <a:t>生命周期过程本身的定义、实现、评估、管理和改进</a:t>
            </a:r>
          </a:p>
        </p:txBody>
      </p:sp>
    </p:spTree>
    <p:extLst>
      <p:ext uri="{BB962C8B-B14F-4D97-AF65-F5344CB8AC3E}">
        <p14:creationId xmlns:p14="http://schemas.microsoft.com/office/powerpoint/2010/main" val="25341529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10</a:t>
            </a:r>
            <a:r>
              <a:rPr lang="zh-CN" altLang="en-US" dirty="0"/>
              <a:t>个领域：工具和方法</a:t>
            </a:r>
          </a:p>
        </p:txBody>
      </p:sp>
      <p:sp>
        <p:nvSpPr>
          <p:cNvPr id="3" name="内容占位符 2"/>
          <p:cNvSpPr>
            <a:spLocks noGrp="1"/>
          </p:cNvSpPr>
          <p:nvPr>
            <p:ph idx="1"/>
          </p:nvPr>
        </p:nvSpPr>
        <p:spPr/>
        <p:txBody>
          <a:bodyPr/>
          <a:lstStyle/>
          <a:p>
            <a:pPr>
              <a:lnSpc>
                <a:spcPct val="110000"/>
              </a:lnSpc>
            </a:pPr>
            <a:r>
              <a:rPr lang="zh-CN" altLang="en-US" dirty="0"/>
              <a:t>工具和方法：</a:t>
            </a:r>
            <a:endParaRPr lang="en-US" altLang="zh-CN" dirty="0"/>
          </a:p>
          <a:p>
            <a:pPr lvl="1">
              <a:lnSpc>
                <a:spcPct val="110000"/>
              </a:lnSpc>
            </a:pPr>
            <a:r>
              <a:rPr lang="zh-CN" altLang="en-US" dirty="0"/>
              <a:t>定义、分析、开发、测试、维护所涉及的工具平台和方法</a:t>
            </a:r>
          </a:p>
        </p:txBody>
      </p:sp>
    </p:spTree>
    <p:extLst>
      <p:ext uri="{BB962C8B-B14F-4D97-AF65-F5344CB8AC3E}">
        <p14:creationId xmlns:p14="http://schemas.microsoft.com/office/powerpoint/2010/main" val="8369443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10</a:t>
            </a:r>
            <a:r>
              <a:rPr lang="zh-CN" altLang="en-US" dirty="0"/>
              <a:t>个领域：软件质量</a:t>
            </a:r>
          </a:p>
        </p:txBody>
      </p:sp>
      <p:sp>
        <p:nvSpPr>
          <p:cNvPr id="3" name="内容占位符 2"/>
          <p:cNvSpPr>
            <a:spLocks noGrp="1"/>
          </p:cNvSpPr>
          <p:nvPr>
            <p:ph idx="1"/>
          </p:nvPr>
        </p:nvSpPr>
        <p:spPr/>
        <p:txBody>
          <a:bodyPr/>
          <a:lstStyle/>
          <a:p>
            <a:r>
              <a:rPr lang="zh-CN" altLang="en-US" dirty="0"/>
              <a:t>软件质量：</a:t>
            </a:r>
            <a:endParaRPr lang="en-US" altLang="zh-CN" dirty="0"/>
          </a:p>
          <a:p>
            <a:pPr lvl="1"/>
            <a:r>
              <a:rPr lang="zh-CN" altLang="en-US" dirty="0"/>
              <a:t>遵从用户需求</a:t>
            </a:r>
            <a:endParaRPr lang="en-US" altLang="zh-CN" dirty="0"/>
          </a:p>
          <a:p>
            <a:pPr lvl="1"/>
            <a:r>
              <a:rPr lang="zh-CN" altLang="en-US" dirty="0"/>
              <a:t>达到适合使用的卓越层次</a:t>
            </a:r>
            <a:endParaRPr lang="en-US" altLang="zh-CN" dirty="0"/>
          </a:p>
          <a:p>
            <a:endParaRPr lang="zh-CN" altLang="en-US" dirty="0"/>
          </a:p>
        </p:txBody>
      </p:sp>
    </p:spTree>
    <p:extLst>
      <p:ext uri="{BB962C8B-B14F-4D97-AF65-F5344CB8AC3E}">
        <p14:creationId xmlns:p14="http://schemas.microsoft.com/office/powerpoint/2010/main" val="12939108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altLang="en-US" dirty="0"/>
              <a:t>软件工程的范畴</a:t>
            </a:r>
          </a:p>
        </p:txBody>
      </p:sp>
      <p:sp>
        <p:nvSpPr>
          <p:cNvPr id="14340" name="Text Box 4">
            <a:hlinkClick r:id="" action="ppaction://noaction"/>
            <a:hlinkHover r:id="" action="ppaction://noaction" highlightClick="1"/>
          </p:cNvPr>
          <p:cNvSpPr txBox="1">
            <a:spLocks noChangeArrowheads="1"/>
          </p:cNvSpPr>
          <p:nvPr/>
        </p:nvSpPr>
        <p:spPr bwMode="auto">
          <a:xfrm>
            <a:off x="634231" y="3446619"/>
            <a:ext cx="1993900" cy="476669"/>
          </a:xfrm>
          <a:prstGeom prst="rect">
            <a:avLst/>
          </a:prstGeom>
          <a:noFill/>
          <a:ln w="9525">
            <a:noFill/>
            <a:miter lim="800000"/>
            <a:headEnd/>
            <a:tailEnd/>
          </a:ln>
          <a:effectLst/>
        </p:spPr>
        <p:txBody>
          <a:bodyPr>
            <a:spAutoFit/>
          </a:bodyPr>
          <a:lstStyle/>
          <a:p>
            <a:pPr algn="just">
              <a:lnSpc>
                <a:spcPct val="120000"/>
              </a:lnSpc>
              <a:spcBef>
                <a:spcPct val="50000"/>
              </a:spcBef>
            </a:pPr>
            <a:r>
              <a:rPr lang="zh-CN" altLang="zh-CN" sz="2400" b="1" dirty="0">
                <a:effectLst>
                  <a:outerShdw blurRad="38100" dist="38100" dir="2700000" algn="tl">
                    <a:srgbClr val="C0C0C0"/>
                  </a:outerShdw>
                </a:effectLst>
                <a:latin typeface="宋体" pitchFamily="2" charset="-122"/>
              </a:rPr>
              <a:t>软件工程</a:t>
            </a:r>
            <a:endParaRPr lang="zh-CN" altLang="en-US" sz="2400" b="1" dirty="0">
              <a:effectLst>
                <a:outerShdw blurRad="38100" dist="38100" dir="2700000" algn="tl">
                  <a:srgbClr val="C0C0C0"/>
                </a:outerShdw>
              </a:effectLst>
              <a:latin typeface="宋体" pitchFamily="2" charset="-122"/>
            </a:endParaRPr>
          </a:p>
        </p:txBody>
      </p:sp>
      <p:sp>
        <p:nvSpPr>
          <p:cNvPr id="14341" name="Text Box 5">
            <a:hlinkClick r:id="" action="ppaction://noaction"/>
            <a:hlinkHover r:id="" action="ppaction://noaction" highlightClick="1"/>
          </p:cNvPr>
          <p:cNvSpPr txBox="1">
            <a:spLocks noChangeArrowheads="1"/>
          </p:cNvSpPr>
          <p:nvPr/>
        </p:nvSpPr>
        <p:spPr bwMode="auto">
          <a:xfrm>
            <a:off x="2628131" y="2127726"/>
            <a:ext cx="2066925" cy="530225"/>
          </a:xfrm>
          <a:prstGeom prst="rect">
            <a:avLst/>
          </a:prstGeom>
          <a:noFill/>
          <a:ln w="9525">
            <a:noFill/>
            <a:miter lim="800000"/>
            <a:headEnd/>
            <a:tailEnd/>
          </a:ln>
          <a:effectLst/>
        </p:spPr>
        <p:txBody>
          <a:bodyPr>
            <a:spAutoFit/>
          </a:bodyPr>
          <a:lstStyle/>
          <a:p>
            <a:pPr algn="just">
              <a:lnSpc>
                <a:spcPct val="120000"/>
              </a:lnSpc>
              <a:spcBef>
                <a:spcPct val="50000"/>
              </a:spcBef>
            </a:pPr>
            <a:r>
              <a:rPr lang="zh-CN" altLang="en-US" sz="2400" b="1" dirty="0"/>
              <a:t>软件开发技术</a:t>
            </a:r>
          </a:p>
        </p:txBody>
      </p:sp>
      <p:sp>
        <p:nvSpPr>
          <p:cNvPr id="14342" name="Text Box 6">
            <a:hlinkClick r:id="" action="ppaction://noaction"/>
            <a:hlinkHover r:id="" action="ppaction://noaction" highlightClick="1"/>
          </p:cNvPr>
          <p:cNvSpPr txBox="1">
            <a:spLocks noChangeArrowheads="1"/>
          </p:cNvSpPr>
          <p:nvPr/>
        </p:nvSpPr>
        <p:spPr bwMode="auto">
          <a:xfrm>
            <a:off x="2642406" y="4694737"/>
            <a:ext cx="2087562" cy="384175"/>
          </a:xfrm>
          <a:prstGeom prst="rect">
            <a:avLst/>
          </a:prstGeom>
          <a:noFill/>
          <a:ln w="9525">
            <a:noFill/>
            <a:miter lim="800000"/>
            <a:headEnd/>
            <a:tailEnd/>
          </a:ln>
          <a:effectLst/>
        </p:spPr>
        <p:txBody>
          <a:bodyPr>
            <a:spAutoFit/>
          </a:bodyPr>
          <a:lstStyle/>
          <a:p>
            <a:pPr>
              <a:lnSpc>
                <a:spcPct val="80000"/>
              </a:lnSpc>
              <a:spcBef>
                <a:spcPct val="20000"/>
              </a:spcBef>
            </a:pPr>
            <a:r>
              <a:rPr lang="zh-CN" altLang="en-US" sz="2400" b="1" dirty="0"/>
              <a:t>软件工程管理</a:t>
            </a:r>
            <a:endParaRPr lang="zh-CN" altLang="en-US" sz="2400" b="1" dirty="0">
              <a:solidFill>
                <a:schemeClr val="tx2"/>
              </a:solidFill>
              <a:effectLst>
                <a:outerShdw blurRad="38100" dist="38100" dir="2700000" algn="tl">
                  <a:srgbClr val="C0C0C0"/>
                </a:outerShdw>
              </a:effectLst>
              <a:latin typeface="宋体" pitchFamily="2" charset="-122"/>
            </a:endParaRPr>
          </a:p>
        </p:txBody>
      </p:sp>
      <p:sp>
        <p:nvSpPr>
          <p:cNvPr id="14343" name="Text Box 7">
            <a:hlinkClick r:id="" action="ppaction://noaction"/>
            <a:hlinkHover r:id="" action="ppaction://noaction" highlightClick="1"/>
          </p:cNvPr>
          <p:cNvSpPr txBox="1">
            <a:spLocks noChangeArrowheads="1"/>
          </p:cNvSpPr>
          <p:nvPr/>
        </p:nvSpPr>
        <p:spPr bwMode="auto">
          <a:xfrm>
            <a:off x="5292427" y="1484784"/>
            <a:ext cx="2447925" cy="530225"/>
          </a:xfrm>
          <a:prstGeom prst="rect">
            <a:avLst/>
          </a:prstGeom>
          <a:noFill/>
          <a:ln w="9525">
            <a:noFill/>
            <a:miter lim="800000"/>
            <a:headEnd/>
            <a:tailEnd/>
          </a:ln>
          <a:effectLst/>
        </p:spPr>
        <p:txBody>
          <a:bodyPr>
            <a:spAutoFit/>
          </a:bodyPr>
          <a:lstStyle/>
          <a:p>
            <a:pPr algn="just">
              <a:lnSpc>
                <a:spcPct val="120000"/>
              </a:lnSpc>
              <a:spcBef>
                <a:spcPct val="50000"/>
              </a:spcBef>
            </a:pPr>
            <a:r>
              <a:rPr lang="zh-CN" altLang="en-US" sz="2400" b="1" dirty="0"/>
              <a:t>软件开发方法学</a:t>
            </a:r>
          </a:p>
        </p:txBody>
      </p:sp>
      <p:sp>
        <p:nvSpPr>
          <p:cNvPr id="14344" name="Text Box 8">
            <a:hlinkClick r:id="" action="ppaction://noaction"/>
            <a:hlinkHover r:id="" action="ppaction://noaction" highlightClick="1"/>
          </p:cNvPr>
          <p:cNvSpPr txBox="1">
            <a:spLocks noChangeArrowheads="1"/>
          </p:cNvSpPr>
          <p:nvPr/>
        </p:nvSpPr>
        <p:spPr bwMode="auto">
          <a:xfrm>
            <a:off x="5292427" y="2121382"/>
            <a:ext cx="1993900" cy="530225"/>
          </a:xfrm>
          <a:prstGeom prst="rect">
            <a:avLst/>
          </a:prstGeom>
          <a:noFill/>
          <a:ln w="9525">
            <a:noFill/>
            <a:miter lim="800000"/>
            <a:headEnd/>
            <a:tailEnd/>
          </a:ln>
          <a:effectLst/>
        </p:spPr>
        <p:txBody>
          <a:bodyPr>
            <a:spAutoFit/>
          </a:bodyPr>
          <a:lstStyle/>
          <a:p>
            <a:pPr algn="just">
              <a:lnSpc>
                <a:spcPct val="120000"/>
              </a:lnSpc>
              <a:spcBef>
                <a:spcPct val="50000"/>
              </a:spcBef>
            </a:pPr>
            <a:r>
              <a:rPr lang="zh-CN" altLang="en-US" sz="2400" b="1"/>
              <a:t>软件工具</a:t>
            </a:r>
          </a:p>
        </p:txBody>
      </p:sp>
      <p:sp>
        <p:nvSpPr>
          <p:cNvPr id="14345" name="Text Box 9">
            <a:hlinkClick r:id="" action="ppaction://noaction"/>
            <a:hlinkHover r:id="" action="ppaction://noaction" highlightClick="1"/>
          </p:cNvPr>
          <p:cNvSpPr txBox="1">
            <a:spLocks noChangeArrowheads="1"/>
          </p:cNvSpPr>
          <p:nvPr/>
        </p:nvSpPr>
        <p:spPr bwMode="auto">
          <a:xfrm>
            <a:off x="5292427" y="2872265"/>
            <a:ext cx="2447925" cy="530225"/>
          </a:xfrm>
          <a:prstGeom prst="rect">
            <a:avLst/>
          </a:prstGeom>
          <a:noFill/>
          <a:ln w="9525">
            <a:noFill/>
            <a:miter lim="800000"/>
            <a:headEnd/>
            <a:tailEnd/>
          </a:ln>
          <a:effectLst/>
        </p:spPr>
        <p:txBody>
          <a:bodyPr>
            <a:spAutoFit/>
          </a:bodyPr>
          <a:lstStyle/>
          <a:p>
            <a:pPr algn="just">
              <a:lnSpc>
                <a:spcPct val="120000"/>
              </a:lnSpc>
              <a:spcBef>
                <a:spcPct val="50000"/>
              </a:spcBef>
            </a:pPr>
            <a:r>
              <a:rPr lang="zh-CN" altLang="en-US" sz="2400" b="1" dirty="0"/>
              <a:t>软件工程环境</a:t>
            </a:r>
          </a:p>
        </p:txBody>
      </p:sp>
      <p:sp>
        <p:nvSpPr>
          <p:cNvPr id="14346" name="Text Box 10">
            <a:hlinkClick r:id="" action="ppaction://noaction"/>
            <a:hlinkHover r:id="" action="ppaction://noaction" highlightClick="1"/>
          </p:cNvPr>
          <p:cNvSpPr txBox="1">
            <a:spLocks noChangeArrowheads="1"/>
          </p:cNvSpPr>
          <p:nvPr/>
        </p:nvSpPr>
        <p:spPr bwMode="auto">
          <a:xfrm>
            <a:off x="5292427" y="3770800"/>
            <a:ext cx="1993900" cy="530225"/>
          </a:xfrm>
          <a:prstGeom prst="rect">
            <a:avLst/>
          </a:prstGeom>
          <a:noFill/>
          <a:ln w="9525">
            <a:noFill/>
            <a:miter lim="800000"/>
            <a:headEnd/>
            <a:tailEnd/>
          </a:ln>
          <a:effectLst/>
        </p:spPr>
        <p:txBody>
          <a:bodyPr>
            <a:spAutoFit/>
          </a:bodyPr>
          <a:lstStyle/>
          <a:p>
            <a:pPr algn="just">
              <a:lnSpc>
                <a:spcPct val="120000"/>
              </a:lnSpc>
              <a:spcBef>
                <a:spcPct val="50000"/>
              </a:spcBef>
            </a:pPr>
            <a:r>
              <a:rPr lang="zh-CN" altLang="en-US" sz="2400" b="1" dirty="0"/>
              <a:t>软件管理学</a:t>
            </a:r>
          </a:p>
        </p:txBody>
      </p:sp>
      <p:sp>
        <p:nvSpPr>
          <p:cNvPr id="14347" name="Text Box 11">
            <a:hlinkClick r:id="" action="ppaction://noaction"/>
            <a:hlinkHover r:id="" action="ppaction://noaction" highlightClick="1"/>
          </p:cNvPr>
          <p:cNvSpPr txBox="1">
            <a:spLocks noChangeArrowheads="1"/>
          </p:cNvSpPr>
          <p:nvPr/>
        </p:nvSpPr>
        <p:spPr bwMode="auto">
          <a:xfrm>
            <a:off x="5292427" y="4528028"/>
            <a:ext cx="1993900" cy="530225"/>
          </a:xfrm>
          <a:prstGeom prst="rect">
            <a:avLst/>
          </a:prstGeom>
          <a:noFill/>
          <a:ln w="9525">
            <a:noFill/>
            <a:miter lim="800000"/>
            <a:headEnd/>
            <a:tailEnd/>
          </a:ln>
          <a:effectLst/>
        </p:spPr>
        <p:txBody>
          <a:bodyPr>
            <a:spAutoFit/>
          </a:bodyPr>
          <a:lstStyle/>
          <a:p>
            <a:pPr algn="just">
              <a:lnSpc>
                <a:spcPct val="120000"/>
              </a:lnSpc>
              <a:spcBef>
                <a:spcPct val="50000"/>
              </a:spcBef>
            </a:pPr>
            <a:r>
              <a:rPr lang="zh-CN" altLang="en-US" sz="2400" b="1" dirty="0"/>
              <a:t>软件经济学</a:t>
            </a:r>
          </a:p>
        </p:txBody>
      </p:sp>
      <p:sp>
        <p:nvSpPr>
          <p:cNvPr id="14348" name="Text Box 12">
            <a:hlinkClick r:id="" action="ppaction://noaction"/>
            <a:hlinkHover r:id="" action="ppaction://noaction" highlightClick="1"/>
          </p:cNvPr>
          <p:cNvSpPr txBox="1">
            <a:spLocks noChangeArrowheads="1"/>
          </p:cNvSpPr>
          <p:nvPr/>
        </p:nvSpPr>
        <p:spPr bwMode="auto">
          <a:xfrm>
            <a:off x="5292427" y="5270998"/>
            <a:ext cx="1993900" cy="530225"/>
          </a:xfrm>
          <a:prstGeom prst="rect">
            <a:avLst/>
          </a:prstGeom>
          <a:noFill/>
          <a:ln w="9525">
            <a:noFill/>
            <a:miter lim="800000"/>
            <a:headEnd/>
            <a:tailEnd/>
          </a:ln>
          <a:effectLst/>
        </p:spPr>
        <p:txBody>
          <a:bodyPr>
            <a:spAutoFit/>
          </a:bodyPr>
          <a:lstStyle/>
          <a:p>
            <a:pPr algn="just">
              <a:lnSpc>
                <a:spcPct val="120000"/>
              </a:lnSpc>
              <a:spcBef>
                <a:spcPct val="50000"/>
              </a:spcBef>
            </a:pPr>
            <a:r>
              <a:rPr lang="zh-CN" altLang="en-US" sz="2400" b="1" dirty="0"/>
              <a:t>软件度量学</a:t>
            </a:r>
          </a:p>
        </p:txBody>
      </p:sp>
      <p:sp>
        <p:nvSpPr>
          <p:cNvPr id="14356" name="AutoShape 20"/>
          <p:cNvSpPr>
            <a:spLocks/>
          </p:cNvSpPr>
          <p:nvPr/>
        </p:nvSpPr>
        <p:spPr bwMode="auto">
          <a:xfrm>
            <a:off x="2195860" y="2446025"/>
            <a:ext cx="288925" cy="2464612"/>
          </a:xfrm>
          <a:prstGeom prst="leftBrace">
            <a:avLst>
              <a:gd name="adj1" fmla="val 78938"/>
              <a:gd name="adj2" fmla="val 50000"/>
            </a:avLst>
          </a:prstGeom>
          <a:noFill/>
          <a:ln w="9525">
            <a:solidFill>
              <a:schemeClr val="tx1"/>
            </a:solidFill>
            <a:miter lim="800000"/>
            <a:headEnd/>
            <a:tailEnd/>
          </a:ln>
          <a:effectLst/>
        </p:spPr>
        <p:txBody>
          <a:bodyPr wrap="none" anchor="ctr"/>
          <a:lstStyle/>
          <a:p>
            <a:endParaRPr lang="zh-CN" altLang="en-US"/>
          </a:p>
        </p:txBody>
      </p:sp>
      <p:sp>
        <p:nvSpPr>
          <p:cNvPr id="14357" name="AutoShape 21"/>
          <p:cNvSpPr>
            <a:spLocks/>
          </p:cNvSpPr>
          <p:nvPr/>
        </p:nvSpPr>
        <p:spPr bwMode="auto">
          <a:xfrm>
            <a:off x="4785546" y="1689582"/>
            <a:ext cx="431800" cy="1512887"/>
          </a:xfrm>
          <a:prstGeom prst="leftBrace">
            <a:avLst>
              <a:gd name="adj1" fmla="val 29197"/>
              <a:gd name="adj2" fmla="val 50000"/>
            </a:avLst>
          </a:prstGeom>
          <a:noFill/>
          <a:ln w="9525">
            <a:solidFill>
              <a:schemeClr val="tx1"/>
            </a:solidFill>
            <a:miter lim="800000"/>
            <a:headEnd/>
            <a:tailEnd/>
          </a:ln>
          <a:effectLst/>
        </p:spPr>
        <p:txBody>
          <a:bodyPr wrap="none" anchor="ctr"/>
          <a:lstStyle/>
          <a:p>
            <a:endParaRPr lang="zh-CN" altLang="en-US"/>
          </a:p>
        </p:txBody>
      </p:sp>
      <p:sp>
        <p:nvSpPr>
          <p:cNvPr id="14358" name="AutoShape 22"/>
          <p:cNvSpPr>
            <a:spLocks/>
          </p:cNvSpPr>
          <p:nvPr/>
        </p:nvSpPr>
        <p:spPr bwMode="auto">
          <a:xfrm>
            <a:off x="4928422" y="4018446"/>
            <a:ext cx="215900" cy="1584325"/>
          </a:xfrm>
          <a:prstGeom prst="leftBrace">
            <a:avLst>
              <a:gd name="adj1" fmla="val 61152"/>
              <a:gd name="adj2" fmla="val 50000"/>
            </a:avLst>
          </a:prstGeom>
          <a:noFill/>
          <a:ln w="9525">
            <a:solidFill>
              <a:schemeClr val="tx1"/>
            </a:solidFill>
            <a:miter lim="800000"/>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3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43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43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43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3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43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143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14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P spid="14341" grpId="0" autoUpdateAnimBg="0"/>
      <p:bldP spid="14342" grpId="0" autoUpdateAnimBg="0"/>
      <p:bldP spid="14343" grpId="0" autoUpdateAnimBg="0"/>
      <p:bldP spid="14344" grpId="0" autoUpdateAnimBg="0"/>
      <p:bldP spid="14345" grpId="0" autoUpdateAnimBg="0"/>
      <p:bldP spid="14346" grpId="0" autoUpdateAnimBg="0"/>
      <p:bldP spid="14347" grpId="0" autoUpdateAnimBg="0"/>
      <p:bldP spid="14348" grpId="0" autoUpdateAnimBg="0"/>
      <p:bldP spid="14356" grpId="0" animBg="1"/>
      <p:bldP spid="14357" grpId="0" animBg="1"/>
      <p:bldP spid="1435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一张图看完软件工程</a:t>
            </a:r>
          </a:p>
        </p:txBody>
      </p:sp>
      <p:sp>
        <p:nvSpPr>
          <p:cNvPr id="3" name="内容占位符 2"/>
          <p:cNvSpPr>
            <a:spLocks noGrp="1"/>
          </p:cNvSpPr>
          <p:nvPr>
            <p:ph idx="1"/>
          </p:nvPr>
        </p:nvSpPr>
        <p:spPr/>
        <p:txBody>
          <a:bodyPr/>
          <a:lstStyle/>
          <a:p>
            <a:endParaRPr lang="zh-CN" alt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38" y="1412776"/>
            <a:ext cx="866775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3996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33872" y="0"/>
            <a:ext cx="8134672" cy="1224136"/>
          </a:xfrm>
          <a:noFill/>
        </p:spPr>
        <p:txBody>
          <a:bodyPr/>
          <a:lstStyle/>
          <a:p>
            <a:pPr algn="l"/>
            <a:r>
              <a:rPr lang="zh-CN" altLang="en-US" sz="2800" dirty="0">
                <a:solidFill>
                  <a:schemeClr val="tx1"/>
                </a:solidFill>
                <a:latin typeface="+mn-ea"/>
                <a:ea typeface="+mn-ea"/>
              </a:rPr>
              <a:t>问题：既然人们已经意识到了软件危机，也发展出了软件工程，是不是就能避免软件危机了？</a:t>
            </a:r>
          </a:p>
        </p:txBody>
      </p:sp>
      <p:sp>
        <p:nvSpPr>
          <p:cNvPr id="3" name="内容占位符 2"/>
          <p:cNvSpPr>
            <a:spLocks noGrp="1"/>
          </p:cNvSpPr>
          <p:nvPr>
            <p:ph idx="1"/>
          </p:nvPr>
        </p:nvSpPr>
        <p:spPr>
          <a:xfrm>
            <a:off x="760040" y="1340768"/>
            <a:ext cx="7988424" cy="4752528"/>
          </a:xfrm>
        </p:spPr>
        <p:txBody>
          <a:bodyPr/>
          <a:lstStyle/>
          <a:p>
            <a:r>
              <a:rPr lang="zh-CN" altLang="en-US" sz="2800" dirty="0"/>
              <a:t>软件危机来自：</a:t>
            </a:r>
            <a:endParaRPr lang="en-US" altLang="zh-CN" sz="2800" dirty="0"/>
          </a:p>
          <a:p>
            <a:pPr lvl="1"/>
            <a:r>
              <a:rPr lang="zh-CN" altLang="en-US" sz="2000" dirty="0"/>
              <a:t>变化的需求</a:t>
            </a:r>
            <a:endParaRPr lang="en-US" altLang="zh-CN" sz="2000" dirty="0"/>
          </a:p>
          <a:p>
            <a:pPr lvl="1"/>
            <a:r>
              <a:rPr lang="zh-CN" altLang="en-US" sz="2000" dirty="0"/>
              <a:t>复杂的问题及数据之间的关系</a:t>
            </a:r>
            <a:endParaRPr lang="en-US" altLang="zh-CN" sz="2000" dirty="0"/>
          </a:p>
          <a:p>
            <a:pPr lvl="1"/>
            <a:r>
              <a:rPr lang="zh-CN" altLang="en-US" sz="2000" dirty="0"/>
              <a:t>庞大的系统规模</a:t>
            </a:r>
            <a:endParaRPr lang="en-US" altLang="zh-CN" sz="2000" dirty="0"/>
          </a:p>
          <a:p>
            <a:pPr lvl="1"/>
            <a:r>
              <a:rPr lang="zh-CN" altLang="en-US" sz="2000" dirty="0"/>
              <a:t>技术、管理等能力、经验的局限</a:t>
            </a:r>
            <a:endParaRPr lang="en-US" altLang="zh-CN" sz="2000" dirty="0"/>
          </a:p>
          <a:p>
            <a:r>
              <a:rPr lang="zh-CN" altLang="en-US" sz="2800" dirty="0"/>
              <a:t>无法完全避免</a:t>
            </a:r>
            <a:endParaRPr lang="en-US" altLang="zh-CN" sz="2800" dirty="0"/>
          </a:p>
          <a:p>
            <a:r>
              <a:rPr lang="zh-CN" altLang="en-US" sz="2800" dirty="0"/>
              <a:t>但是，可以缓解、避免严重的危害</a:t>
            </a:r>
            <a:endParaRPr lang="en-US" altLang="zh-CN" sz="2800" dirty="0"/>
          </a:p>
          <a:p>
            <a:pPr lvl="1"/>
            <a:r>
              <a:rPr lang="zh-CN" altLang="en-US" sz="2000" dirty="0"/>
              <a:t>每每遇到大的问题，在挣扎中解决，总会想起软件工程中的原理、方法</a:t>
            </a:r>
            <a:endParaRPr lang="en-US" altLang="zh-CN" sz="2000" dirty="0"/>
          </a:p>
          <a:p>
            <a:pPr lvl="1"/>
            <a:r>
              <a:rPr lang="zh-CN" altLang="en-US" sz="2000" dirty="0"/>
              <a:t>需要在实践中不断体会和磨练</a:t>
            </a:r>
            <a:endParaRPr lang="zh-CN" altLang="en-US" dirty="0"/>
          </a:p>
        </p:txBody>
      </p:sp>
      <p:pic>
        <p:nvPicPr>
          <p:cNvPr id="4" name="Picture 1"/>
          <p:cNvPicPr>
            <a:picLocks noChangeAspect="1" noChangeArrowheads="1"/>
          </p:cNvPicPr>
          <p:nvPr/>
        </p:nvPicPr>
        <p:blipFill>
          <a:blip r:embed="rId2" cstate="print"/>
          <a:srcRect/>
          <a:stretch>
            <a:fillRect/>
          </a:stretch>
        </p:blipFill>
        <p:spPr bwMode="auto">
          <a:xfrm>
            <a:off x="8244408" y="580093"/>
            <a:ext cx="358859" cy="544651"/>
          </a:xfrm>
          <a:prstGeom prst="rect">
            <a:avLst/>
          </a:prstGeom>
          <a:noFill/>
          <a:ln w="9525">
            <a:noFill/>
            <a:miter lim="800000"/>
            <a:headEnd/>
            <a:tailEnd/>
          </a:ln>
          <a:effectLst/>
        </p:spPr>
      </p:pic>
    </p:spTree>
    <p:extLst>
      <p:ext uri="{BB962C8B-B14F-4D97-AF65-F5344CB8AC3E}">
        <p14:creationId xmlns:p14="http://schemas.microsoft.com/office/powerpoint/2010/main" val="382163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在应用中学习</a:t>
            </a:r>
          </a:p>
        </p:txBody>
      </p:sp>
      <p:sp>
        <p:nvSpPr>
          <p:cNvPr id="3" name="内容占位符 2"/>
          <p:cNvSpPr>
            <a:spLocks noGrp="1"/>
          </p:cNvSpPr>
          <p:nvPr>
            <p:ph idx="1"/>
          </p:nvPr>
        </p:nvSpPr>
        <p:spPr/>
        <p:txBody>
          <a:bodyPr/>
          <a:lstStyle/>
          <a:p>
            <a:r>
              <a:rPr lang="zh-CN" altLang="en-US" b="0" dirty="0"/>
              <a:t>看书的时候觉得“技止此耳”</a:t>
            </a:r>
            <a:endParaRPr lang="en-US" altLang="zh-CN" b="0" dirty="0"/>
          </a:p>
          <a:p>
            <a:r>
              <a:rPr lang="zh-CN" altLang="en-US" b="0" dirty="0"/>
              <a:t>开发项目的时候才感到：</a:t>
            </a:r>
            <a:endParaRPr lang="en-US" altLang="zh-CN" b="0" dirty="0"/>
          </a:p>
          <a:p>
            <a:pPr lvl="1"/>
            <a:r>
              <a:rPr lang="zh-CN" altLang="en-US" b="0" dirty="0"/>
              <a:t>书上</a:t>
            </a:r>
            <a:r>
              <a:rPr lang="zh-CN" altLang="en-US" b="0"/>
              <a:t>讲的对</a:t>
            </a:r>
            <a:endParaRPr lang="en-US" altLang="zh-CN" b="0" dirty="0"/>
          </a:p>
          <a:p>
            <a:pPr lvl="1"/>
            <a:r>
              <a:rPr lang="zh-CN" altLang="en-US" b="0" dirty="0"/>
              <a:t>实际情况比理论更丰富，更有挑战性</a:t>
            </a:r>
            <a:endParaRPr lang="en-US" altLang="zh-CN" b="0" dirty="0"/>
          </a:p>
          <a:p>
            <a:pPr lvl="1"/>
            <a:r>
              <a:rPr lang="zh-CN" altLang="en-US" b="0" dirty="0"/>
              <a:t>一些重要的细节书上没有提</a:t>
            </a:r>
            <a:endParaRPr lang="zh-CN" altLang="en-US" dirty="0"/>
          </a:p>
        </p:txBody>
      </p:sp>
    </p:spTree>
    <p:extLst>
      <p:ext uri="{BB962C8B-B14F-4D97-AF65-F5344CB8AC3E}">
        <p14:creationId xmlns:p14="http://schemas.microsoft.com/office/powerpoint/2010/main" val="26091263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827584" y="1556792"/>
            <a:ext cx="7859216" cy="4286101"/>
          </a:xfrm>
        </p:spPr>
        <p:txBody>
          <a:bodyPr/>
          <a:lstStyle/>
          <a:p>
            <a:pPr marL="514350" indent="-514350">
              <a:lnSpc>
                <a:spcPct val="150000"/>
              </a:lnSpc>
              <a:buFont typeface="Wingdings" pitchFamily="2" charset="2"/>
              <a:buAutoNum type="arabicPeriod"/>
              <a:defRPr/>
            </a:pPr>
            <a:r>
              <a:rPr lang="zh-CN" altLang="en-US" dirty="0"/>
              <a:t>软件有哪些特征？</a:t>
            </a:r>
            <a:endParaRPr lang="en-US" altLang="zh-CN" dirty="0"/>
          </a:p>
          <a:p>
            <a:pPr marL="514350" indent="-514350" eaLnBrk="1" hangingPunct="1">
              <a:lnSpc>
                <a:spcPct val="150000"/>
              </a:lnSpc>
              <a:buFont typeface="Wingdings" pitchFamily="2" charset="2"/>
              <a:buAutoNum type="arabicPeriod"/>
              <a:defRPr/>
            </a:pPr>
            <a:r>
              <a:rPr lang="zh-CN" altLang="en-US" b="1" dirty="0"/>
              <a:t>什么是软件危机？什么导致了软件危机？</a:t>
            </a:r>
            <a:endParaRPr lang="en-US" altLang="zh-CN" b="1" dirty="0"/>
          </a:p>
          <a:p>
            <a:pPr marL="514350" indent="-514350" eaLnBrk="1" hangingPunct="1">
              <a:lnSpc>
                <a:spcPct val="150000"/>
              </a:lnSpc>
              <a:buFont typeface="Wingdings" pitchFamily="2" charset="2"/>
              <a:buAutoNum type="arabicPeriod"/>
              <a:defRPr/>
            </a:pPr>
            <a:r>
              <a:rPr lang="zh-CN" altLang="en-US" dirty="0"/>
              <a:t>软件工程的核心内容是什么？</a:t>
            </a:r>
            <a:endParaRPr lang="en-US" altLang="zh-CN" dirty="0"/>
          </a:p>
          <a:p>
            <a:pPr marL="514350" indent="-514350" eaLnBrk="1" hangingPunct="1">
              <a:lnSpc>
                <a:spcPct val="150000"/>
              </a:lnSpc>
              <a:buFont typeface="Wingdings" pitchFamily="2" charset="2"/>
              <a:buAutoNum type="arabicPeriod"/>
              <a:defRPr/>
            </a:pPr>
            <a:r>
              <a:rPr lang="zh-CN" altLang="en-US" sz="3200" dirty="0"/>
              <a:t>软件工程 </a:t>
            </a:r>
            <a:r>
              <a:rPr lang="en-US" altLang="zh-CN" sz="3200" dirty="0"/>
              <a:t>7 </a:t>
            </a:r>
            <a:r>
              <a:rPr lang="zh-CN" altLang="en-US" sz="3200" dirty="0"/>
              <a:t>原理和 </a:t>
            </a:r>
            <a:r>
              <a:rPr lang="en-US" altLang="zh-CN" sz="3200" dirty="0"/>
              <a:t>3 </a:t>
            </a:r>
            <a:r>
              <a:rPr lang="zh-CN" altLang="en-US" sz="3200" dirty="0"/>
              <a:t>要素是什么？</a:t>
            </a:r>
            <a:endParaRPr lang="en-US" altLang="zh-CN" dirty="0"/>
          </a:p>
          <a:p>
            <a:pPr marL="0" indent="0" eaLnBrk="1" hangingPunct="1">
              <a:lnSpc>
                <a:spcPct val="150000"/>
              </a:lnSpc>
              <a:buFont typeface="Wingdings" pitchFamily="2" charset="2"/>
              <a:buNone/>
              <a:defRPr/>
            </a:pPr>
            <a:r>
              <a:rPr lang="en-US" altLang="zh-CN" b="1" dirty="0"/>
              <a:t>5.  </a:t>
            </a:r>
            <a:r>
              <a:rPr lang="zh-CN" altLang="en-US" b="1" dirty="0"/>
              <a:t>软件工程包含的领域有哪些？</a:t>
            </a:r>
          </a:p>
        </p:txBody>
      </p:sp>
      <p:sp>
        <p:nvSpPr>
          <p:cNvPr id="9219" name="标题 1"/>
          <p:cNvSpPr>
            <a:spLocks noGrp="1"/>
          </p:cNvSpPr>
          <p:nvPr>
            <p:ph type="title"/>
          </p:nvPr>
        </p:nvSpPr>
        <p:spPr>
          <a:xfrm>
            <a:off x="827584" y="44624"/>
            <a:ext cx="7772400" cy="1143000"/>
          </a:xfrm>
        </p:spPr>
        <p:txBody>
          <a:bodyPr/>
          <a:lstStyle/>
          <a:p>
            <a:r>
              <a:rPr lang="zh-CN" altLang="en-US" dirty="0"/>
              <a:t>第</a:t>
            </a:r>
            <a:r>
              <a:rPr lang="en-US" altLang="zh-CN" dirty="0"/>
              <a:t>1</a:t>
            </a:r>
            <a:r>
              <a:rPr lang="zh-CN" altLang="en-US" dirty="0"/>
              <a:t>章小结  软件工程概述</a:t>
            </a:r>
          </a:p>
        </p:txBody>
      </p:sp>
    </p:spTree>
    <p:extLst>
      <p:ext uri="{BB962C8B-B14F-4D97-AF65-F5344CB8AC3E}">
        <p14:creationId xmlns:p14="http://schemas.microsoft.com/office/powerpoint/2010/main" val="39016947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推荐阅读</a:t>
            </a:r>
          </a:p>
        </p:txBody>
      </p:sp>
      <p:sp>
        <p:nvSpPr>
          <p:cNvPr id="3" name="内容占位符 2"/>
          <p:cNvSpPr>
            <a:spLocks noGrp="1"/>
          </p:cNvSpPr>
          <p:nvPr>
            <p:ph idx="1"/>
          </p:nvPr>
        </p:nvSpPr>
        <p:spPr/>
        <p:txBody>
          <a:bodyPr/>
          <a:lstStyle/>
          <a:p>
            <a:pPr>
              <a:spcBef>
                <a:spcPct val="60000"/>
              </a:spcBef>
              <a:buClr>
                <a:srgbClr val="FF0000"/>
              </a:buClr>
              <a:buFont typeface="Wingdings" panose="05000000000000000000" pitchFamily="2" charset="2"/>
              <a:buChar char="l"/>
            </a:pPr>
            <a:r>
              <a:rPr lang="en-US" altLang="zh-CN" sz="2400" i="1" dirty="0">
                <a:ea typeface="楷体_GB2312" pitchFamily="49" charset="-122"/>
              </a:rPr>
              <a:t>Roger S. Pressman</a:t>
            </a:r>
            <a:r>
              <a:rPr lang="zh-CN" altLang="en-US" sz="2400" i="1" dirty="0">
                <a:ea typeface="楷体_GB2312" pitchFamily="49" charset="-122"/>
              </a:rPr>
              <a:t>，</a:t>
            </a:r>
            <a:r>
              <a:rPr lang="zh-CN" altLang="en-US" sz="2400" dirty="0">
                <a:ea typeface="楷体_GB2312" pitchFamily="49" charset="-122"/>
              </a:rPr>
              <a:t>软件工程 </a:t>
            </a:r>
            <a:r>
              <a:rPr lang="en-US" altLang="zh-CN" sz="2400" dirty="0">
                <a:ea typeface="楷体_GB2312" pitchFamily="49" charset="-122"/>
              </a:rPr>
              <a:t>-</a:t>
            </a:r>
            <a:r>
              <a:rPr lang="zh-CN" altLang="en-US" sz="2400" dirty="0">
                <a:ea typeface="楷体_GB2312" pitchFamily="49" charset="-122"/>
              </a:rPr>
              <a:t>实践者的研究方法（英文版  第六版），机械工业出版社        </a:t>
            </a:r>
            <a:r>
              <a:rPr lang="zh-CN" altLang="en-US" sz="2400" dirty="0">
                <a:solidFill>
                  <a:srgbClr val="0066FF"/>
                </a:solidFill>
              </a:rPr>
              <a:t>在软件工程界发挥着巨大而深远的影响</a:t>
            </a:r>
            <a:endParaRPr lang="en-US" altLang="zh-CN" sz="2400" dirty="0">
              <a:solidFill>
                <a:srgbClr val="0066FF"/>
              </a:solidFill>
            </a:endParaRPr>
          </a:p>
          <a:p>
            <a:pPr>
              <a:spcBef>
                <a:spcPct val="60000"/>
              </a:spcBef>
              <a:buClr>
                <a:srgbClr val="FF0000"/>
              </a:buClr>
              <a:buFont typeface="Wingdings" panose="05000000000000000000" pitchFamily="2" charset="2"/>
              <a:buChar char="l"/>
            </a:pPr>
            <a:r>
              <a:rPr lang="en-US" altLang="zh-CN" sz="2400" dirty="0"/>
              <a:t>Frederick P. Brooks</a:t>
            </a:r>
            <a:r>
              <a:rPr lang="zh-CN" altLang="en-US" sz="2400" dirty="0"/>
              <a:t>，</a:t>
            </a:r>
            <a:r>
              <a:rPr lang="en-US" altLang="zh-CN" sz="2400" dirty="0"/>
              <a:t>Jr. </a:t>
            </a:r>
            <a:r>
              <a:rPr lang="zh-CN" altLang="en-US" sz="2400" dirty="0">
                <a:ea typeface="楷体_GB2312" pitchFamily="49" charset="-122"/>
              </a:rPr>
              <a:t>人月迷思</a:t>
            </a:r>
            <a:r>
              <a:rPr lang="zh-CN" altLang="en-US" sz="2400" b="0" dirty="0">
                <a:solidFill>
                  <a:srgbClr val="0066FF"/>
                </a:solidFill>
                <a:ea typeface="楷体_GB2312" pitchFamily="49" charset="-122"/>
              </a:rPr>
              <a:t>    </a:t>
            </a:r>
            <a:r>
              <a:rPr lang="zh-CN" altLang="en-US" sz="2400" dirty="0">
                <a:solidFill>
                  <a:srgbClr val="0066FF"/>
                </a:solidFill>
                <a:ea typeface="楷体_GB2312" pitchFamily="49" charset="-122"/>
              </a:rPr>
              <a:t>经久不衰的软件工程经典作品</a:t>
            </a:r>
            <a:endParaRPr lang="en-US" altLang="zh-CN" sz="2400" dirty="0">
              <a:solidFill>
                <a:srgbClr val="0066FF"/>
              </a:solidFill>
              <a:ea typeface="楷体_GB2312" pitchFamily="49" charset="-122"/>
            </a:endParaRPr>
          </a:p>
          <a:p>
            <a:endParaRPr lang="zh-CN" altLang="en-US" dirty="0"/>
          </a:p>
        </p:txBody>
      </p:sp>
    </p:spTree>
    <p:extLst>
      <p:ext uri="{BB962C8B-B14F-4D97-AF65-F5344CB8AC3E}">
        <p14:creationId xmlns:p14="http://schemas.microsoft.com/office/powerpoint/2010/main" val="11098116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小组作业</a:t>
            </a:r>
          </a:p>
        </p:txBody>
      </p:sp>
      <p:sp>
        <p:nvSpPr>
          <p:cNvPr id="3" name="内容占位符 2"/>
          <p:cNvSpPr>
            <a:spLocks noGrp="1"/>
          </p:cNvSpPr>
          <p:nvPr>
            <p:ph idx="1"/>
          </p:nvPr>
        </p:nvSpPr>
        <p:spPr>
          <a:xfrm>
            <a:off x="755576" y="1268760"/>
            <a:ext cx="8101042" cy="5208306"/>
          </a:xfrm>
        </p:spPr>
        <p:txBody>
          <a:bodyPr/>
          <a:lstStyle/>
          <a:p>
            <a:r>
              <a:rPr lang="zh-CN" altLang="en-US" sz="2400" dirty="0">
                <a:latin typeface="+mn-ea"/>
              </a:rPr>
              <a:t>分析智慧医疗软件的开发要求（功能、性能）。</a:t>
            </a:r>
            <a:endParaRPr lang="en-US" altLang="zh-CN" sz="2400" dirty="0">
              <a:latin typeface="+mn-ea"/>
            </a:endParaRPr>
          </a:p>
          <a:p>
            <a:r>
              <a:rPr lang="zh-CN" altLang="en-US" sz="2400" dirty="0">
                <a:latin typeface="+mn-ea"/>
              </a:rPr>
              <a:t>选题：</a:t>
            </a:r>
            <a:endParaRPr lang="en-US" altLang="zh-CN" sz="2400" dirty="0">
              <a:latin typeface="+mn-ea"/>
            </a:endParaRPr>
          </a:p>
          <a:p>
            <a:pPr marL="514350" indent="-514350">
              <a:buFont typeface="+mj-lt"/>
              <a:buAutoNum type="arabicPeriod"/>
            </a:pPr>
            <a:r>
              <a:rPr lang="zh-CN" altLang="en-US" sz="2400" dirty="0">
                <a:latin typeface="+mn-ea"/>
              </a:rPr>
              <a:t>医学图像处理系统</a:t>
            </a:r>
            <a:endParaRPr lang="en-US" altLang="zh-CN" sz="2400" dirty="0">
              <a:latin typeface="+mn-ea"/>
            </a:endParaRPr>
          </a:p>
          <a:p>
            <a:pPr marL="514350" indent="-514350">
              <a:buFont typeface="+mj-lt"/>
              <a:buAutoNum type="arabicPeriod"/>
            </a:pPr>
            <a:r>
              <a:rPr lang="zh-CN" altLang="en-US" sz="2400" dirty="0">
                <a:latin typeface="+mn-ea"/>
              </a:rPr>
              <a:t>预约挂号及费用结算系统</a:t>
            </a:r>
            <a:endParaRPr lang="en-US" altLang="zh-CN" sz="2400" dirty="0">
              <a:latin typeface="+mn-ea"/>
            </a:endParaRPr>
          </a:p>
          <a:p>
            <a:pPr marL="514350" indent="-514350">
              <a:buFont typeface="+mj-lt"/>
              <a:buAutoNum type="arabicPeriod"/>
            </a:pPr>
            <a:r>
              <a:rPr lang="zh-CN" altLang="en-US" sz="2400" dirty="0">
                <a:latin typeface="+mn-ea"/>
              </a:rPr>
              <a:t>电子病历系统</a:t>
            </a:r>
            <a:endParaRPr lang="en-US" altLang="zh-CN" sz="2400" dirty="0">
              <a:latin typeface="+mn-ea"/>
            </a:endParaRPr>
          </a:p>
          <a:p>
            <a:pPr marL="514350" indent="-514350">
              <a:buFont typeface="+mj-lt"/>
              <a:buAutoNum type="arabicPeriod"/>
            </a:pPr>
            <a:r>
              <a:rPr lang="zh-CN" altLang="en-US" sz="2400" dirty="0">
                <a:latin typeface="+mn-ea"/>
              </a:rPr>
              <a:t>传染病跟踪统计系统</a:t>
            </a:r>
            <a:endParaRPr lang="en-US" altLang="zh-CN" sz="2400" dirty="0">
              <a:latin typeface="+mn-ea"/>
            </a:endParaRPr>
          </a:p>
          <a:p>
            <a:r>
              <a:rPr lang="zh-CN" altLang="en-US" sz="2400" dirty="0">
                <a:latin typeface="+mn-ea"/>
              </a:rPr>
              <a:t>形式：多样，自由发挥</a:t>
            </a:r>
            <a:endParaRPr lang="en-US" altLang="zh-CN" sz="2400" dirty="0">
              <a:latin typeface="+mn-ea"/>
            </a:endParaRPr>
          </a:p>
          <a:p>
            <a:r>
              <a:rPr lang="zh-CN" altLang="en-US" sz="2400" dirty="0">
                <a:latin typeface="+mn-ea"/>
              </a:rPr>
              <a:t>时长：每组 </a:t>
            </a:r>
            <a:r>
              <a:rPr lang="en-US" altLang="zh-CN" sz="2400" dirty="0">
                <a:latin typeface="+mn-ea"/>
              </a:rPr>
              <a:t>5-10 </a:t>
            </a:r>
            <a:r>
              <a:rPr lang="zh-CN" altLang="en-US" sz="2400" dirty="0">
                <a:latin typeface="+mn-ea"/>
              </a:rPr>
              <a:t>分钟</a:t>
            </a:r>
            <a:endParaRPr lang="en-US" altLang="zh-CN" sz="2400" dirty="0">
              <a:latin typeface="+mn-ea"/>
            </a:endParaRPr>
          </a:p>
          <a:p>
            <a:r>
              <a:rPr lang="zh-CN" altLang="en-US" sz="2400" dirty="0">
                <a:latin typeface="+mn-ea"/>
              </a:rPr>
              <a:t>下周三</a:t>
            </a:r>
            <a:r>
              <a:rPr lang="en-US" altLang="zh-CN" sz="2400" dirty="0">
                <a:latin typeface="+mn-ea"/>
              </a:rPr>
              <a:t>/</a:t>
            </a:r>
            <a:r>
              <a:rPr lang="zh-CN" altLang="en-US" sz="2400" dirty="0">
                <a:latin typeface="+mn-ea"/>
              </a:rPr>
              <a:t>四  </a:t>
            </a:r>
            <a:endParaRPr lang="zh-CN" altLang="en-US" sz="1800" dirty="0">
              <a:latin typeface="+mn-ea"/>
            </a:endParaRPr>
          </a:p>
        </p:txBody>
      </p:sp>
      <p:pic>
        <p:nvPicPr>
          <p:cNvPr id="4" name="Picture 3">
            <a:extLst>
              <a:ext uri="{FF2B5EF4-FFF2-40B4-BE49-F238E27FC236}">
                <a16:creationId xmlns:a16="http://schemas.microsoft.com/office/drawing/2014/main" id="{9687A642-C1C3-460F-804C-3F2FB29861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80934"/>
            <a:ext cx="479128" cy="48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02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页脚占位符 2"/>
          <p:cNvSpPr>
            <a:spLocks noGrp="1"/>
          </p:cNvSpPr>
          <p:nvPr>
            <p:ph type="ftr" sz="quarter" idx="11"/>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a:latin typeface="Tahoma" pitchFamily="34" charset="0"/>
              </a:rPr>
              <a:t>1-1</a:t>
            </a:r>
            <a:endParaRPr lang="en-US" altLang="zh-CN" sz="1400">
              <a:latin typeface="Tahoma" pitchFamily="34" charset="0"/>
            </a:endParaRPr>
          </a:p>
        </p:txBody>
      </p:sp>
      <p:sp>
        <p:nvSpPr>
          <p:cNvPr id="16387" name="灯片编号占位符 3"/>
          <p:cNvSpPr>
            <a:spLocks noGrp="1"/>
          </p:cNvSpPr>
          <p:nvPr>
            <p:ph type="sldNum" sz="quarter" idx="12"/>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6B2C6E28-100C-4CA6-96AE-A49CCB848C91}" type="slidenum">
              <a:rPr lang="zh-CN" altLang="en-US" sz="1400" smtClean="0">
                <a:latin typeface="Tahoma" pitchFamily="34" charset="0"/>
              </a:rPr>
              <a:pPr eaLnBrk="1" hangingPunct="1"/>
              <a:t>8</a:t>
            </a:fld>
            <a:endParaRPr lang="en-US" altLang="zh-CN" sz="1400">
              <a:latin typeface="Tahoma" pitchFamily="34" charset="0"/>
            </a:endParaRPr>
          </a:p>
        </p:txBody>
      </p:sp>
      <p:sp>
        <p:nvSpPr>
          <p:cNvPr id="71684" name="Rectangle 4"/>
          <p:cNvSpPr>
            <a:spLocks noChangeArrowheads="1"/>
          </p:cNvSpPr>
          <p:nvPr/>
        </p:nvSpPr>
        <p:spPr bwMode="auto">
          <a:xfrm>
            <a:off x="228600" y="2090738"/>
            <a:ext cx="1143000" cy="576262"/>
          </a:xfrm>
          <a:prstGeom prst="rect">
            <a:avLst/>
          </a:prstGeom>
          <a:solidFill>
            <a:srgbClr val="00B0F0"/>
          </a:solidFill>
          <a:ln>
            <a:noFill/>
          </a:ln>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按功能</a:t>
            </a:r>
          </a:p>
        </p:txBody>
      </p:sp>
      <p:sp>
        <p:nvSpPr>
          <p:cNvPr id="71685" name="Rectangle 5"/>
          <p:cNvSpPr>
            <a:spLocks noChangeArrowheads="1"/>
          </p:cNvSpPr>
          <p:nvPr/>
        </p:nvSpPr>
        <p:spPr bwMode="auto">
          <a:xfrm>
            <a:off x="1541463" y="2090738"/>
            <a:ext cx="960437"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按规模</a:t>
            </a:r>
          </a:p>
        </p:txBody>
      </p:sp>
      <p:sp>
        <p:nvSpPr>
          <p:cNvPr id="71686" name="Rectangle 6"/>
          <p:cNvSpPr>
            <a:spLocks noChangeArrowheads="1"/>
          </p:cNvSpPr>
          <p:nvPr/>
        </p:nvSpPr>
        <p:spPr bwMode="auto">
          <a:xfrm>
            <a:off x="2673350" y="2085975"/>
            <a:ext cx="1539875" cy="581025"/>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按工作方式</a:t>
            </a:r>
          </a:p>
        </p:txBody>
      </p:sp>
      <p:sp>
        <p:nvSpPr>
          <p:cNvPr id="71687" name="Rectangle 7"/>
          <p:cNvSpPr>
            <a:spLocks noChangeArrowheads="1"/>
          </p:cNvSpPr>
          <p:nvPr/>
        </p:nvSpPr>
        <p:spPr bwMode="auto">
          <a:xfrm>
            <a:off x="5911850" y="2090738"/>
            <a:ext cx="1403350"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按使用频度</a:t>
            </a:r>
          </a:p>
        </p:txBody>
      </p:sp>
      <p:sp>
        <p:nvSpPr>
          <p:cNvPr id="71688" name="Rectangle 8"/>
          <p:cNvSpPr>
            <a:spLocks noChangeArrowheads="1"/>
          </p:cNvSpPr>
          <p:nvPr/>
        </p:nvSpPr>
        <p:spPr bwMode="auto">
          <a:xfrm>
            <a:off x="7467600" y="2090738"/>
            <a:ext cx="1524000"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按失效影响</a:t>
            </a:r>
          </a:p>
        </p:txBody>
      </p:sp>
      <p:sp>
        <p:nvSpPr>
          <p:cNvPr id="71689" name="Rectangle 9"/>
          <p:cNvSpPr>
            <a:spLocks noChangeArrowheads="1"/>
          </p:cNvSpPr>
          <p:nvPr/>
        </p:nvSpPr>
        <p:spPr bwMode="auto">
          <a:xfrm>
            <a:off x="4383088" y="2090738"/>
            <a:ext cx="1357312"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按服务对象</a:t>
            </a:r>
          </a:p>
        </p:txBody>
      </p:sp>
      <p:sp>
        <p:nvSpPr>
          <p:cNvPr id="71702" name="Rectangle 22"/>
          <p:cNvSpPr>
            <a:spLocks noChangeArrowheads="1"/>
          </p:cNvSpPr>
          <p:nvPr/>
        </p:nvSpPr>
        <p:spPr bwMode="auto">
          <a:xfrm>
            <a:off x="2667000" y="3573016"/>
            <a:ext cx="609600" cy="2324100"/>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lnSpc>
                <a:spcPct val="110000"/>
              </a:lnSpc>
              <a:defRPr/>
            </a:pPr>
            <a:r>
              <a:rPr lang="zh-CN" altLang="en-US" sz="3200" b="1" dirty="0">
                <a:solidFill>
                  <a:schemeClr val="bg1"/>
                </a:solidFill>
                <a:effectLst>
                  <a:outerShdw blurRad="38100" dist="38100" dir="2700000" algn="tl">
                    <a:srgbClr val="000000"/>
                  </a:outerShdw>
                </a:effectLst>
                <a:ea typeface="楷体_GB2312" pitchFamily="49" charset="-122"/>
              </a:rPr>
              <a:t>实</a:t>
            </a:r>
          </a:p>
          <a:p>
            <a:pPr eaLnBrk="0" hangingPunct="0">
              <a:lnSpc>
                <a:spcPct val="110000"/>
              </a:lnSpc>
              <a:defRPr/>
            </a:pPr>
            <a:r>
              <a:rPr lang="zh-CN" altLang="en-US" sz="3200" b="1" dirty="0">
                <a:solidFill>
                  <a:schemeClr val="bg1"/>
                </a:solidFill>
                <a:effectLst>
                  <a:outerShdw blurRad="38100" dist="38100" dir="2700000" algn="tl">
                    <a:srgbClr val="000000"/>
                  </a:outerShdw>
                </a:effectLst>
                <a:ea typeface="楷体_GB2312" pitchFamily="49" charset="-122"/>
              </a:rPr>
              <a:t>时</a:t>
            </a:r>
          </a:p>
          <a:p>
            <a:pPr eaLnBrk="0" hangingPunct="0">
              <a:lnSpc>
                <a:spcPct val="110000"/>
              </a:lnSpc>
              <a:defRPr/>
            </a:pPr>
            <a:r>
              <a:rPr lang="zh-CN" altLang="en-US" sz="3200" b="1" dirty="0">
                <a:solidFill>
                  <a:schemeClr val="bg1"/>
                </a:solidFill>
                <a:effectLst>
                  <a:outerShdw blurRad="38100" dist="38100" dir="2700000" algn="tl">
                    <a:srgbClr val="000000"/>
                  </a:outerShdw>
                </a:effectLst>
                <a:ea typeface="楷体_GB2312" pitchFamily="49" charset="-122"/>
              </a:rPr>
              <a:t>处</a:t>
            </a:r>
            <a:endParaRPr lang="en-US" altLang="zh-CN" sz="3200" b="1" dirty="0">
              <a:solidFill>
                <a:schemeClr val="bg1"/>
              </a:solidFill>
              <a:effectLst>
                <a:outerShdw blurRad="38100" dist="38100" dir="2700000" algn="tl">
                  <a:srgbClr val="000000"/>
                </a:outerShdw>
              </a:effectLst>
              <a:ea typeface="楷体_GB2312" pitchFamily="49" charset="-122"/>
            </a:endParaRPr>
          </a:p>
          <a:p>
            <a:pPr eaLnBrk="0" hangingPunct="0">
              <a:lnSpc>
                <a:spcPct val="110000"/>
              </a:lnSpc>
              <a:defRPr/>
            </a:pPr>
            <a:r>
              <a:rPr lang="zh-CN" altLang="en-US" sz="3200" b="1" dirty="0">
                <a:solidFill>
                  <a:schemeClr val="bg1"/>
                </a:solidFill>
                <a:effectLst>
                  <a:outerShdw blurRad="38100" dist="38100" dir="2700000" algn="tl">
                    <a:srgbClr val="000000"/>
                  </a:outerShdw>
                </a:effectLst>
                <a:ea typeface="楷体_GB2312" pitchFamily="49" charset="-122"/>
              </a:rPr>
              <a:t>理</a:t>
            </a:r>
            <a:endParaRPr lang="zh-CN" altLang="en-US" sz="2800" b="1" dirty="0">
              <a:solidFill>
                <a:schemeClr val="bg1"/>
              </a:solidFill>
              <a:effectLst>
                <a:outerShdw blurRad="38100" dist="38100" dir="2700000" algn="tl">
                  <a:srgbClr val="000000"/>
                </a:outerShdw>
              </a:effectLst>
              <a:latin typeface="Times New Roman" pitchFamily="18" charset="0"/>
              <a:ea typeface="楷体_GB2312" pitchFamily="49" charset="-122"/>
            </a:endParaRPr>
          </a:p>
        </p:txBody>
      </p:sp>
      <p:sp>
        <p:nvSpPr>
          <p:cNvPr id="71703" name="Rectangle 23"/>
          <p:cNvSpPr>
            <a:spLocks noChangeArrowheads="1"/>
          </p:cNvSpPr>
          <p:nvPr/>
        </p:nvSpPr>
        <p:spPr bwMode="auto">
          <a:xfrm>
            <a:off x="3352800" y="3573016"/>
            <a:ext cx="609600" cy="2324100"/>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分</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时</a:t>
            </a:r>
          </a:p>
          <a:p>
            <a:pPr eaLnBrk="0" hangingPunct="0">
              <a:lnSpc>
                <a:spcPct val="110000"/>
              </a:lnSpc>
              <a:defRPr/>
            </a:pPr>
            <a:r>
              <a:rPr lang="zh-CN" altLang="en-US" sz="3200" b="1" dirty="0">
                <a:solidFill>
                  <a:schemeClr val="bg1"/>
                </a:solidFill>
                <a:effectLst>
                  <a:outerShdw blurRad="38100" dist="38100" dir="2700000" algn="tl">
                    <a:srgbClr val="000000"/>
                  </a:outerShdw>
                </a:effectLst>
                <a:ea typeface="楷体_GB2312" pitchFamily="49" charset="-122"/>
              </a:rPr>
              <a:t>处</a:t>
            </a:r>
            <a:endParaRPr lang="en-US" altLang="zh-CN" sz="3200" b="1" dirty="0">
              <a:solidFill>
                <a:schemeClr val="bg1"/>
              </a:solidFill>
              <a:effectLst>
                <a:outerShdw blurRad="38100" dist="38100" dir="2700000" algn="tl">
                  <a:srgbClr val="000000"/>
                </a:outerShdw>
              </a:effectLst>
              <a:ea typeface="楷体_GB2312" pitchFamily="49" charset="-122"/>
            </a:endParaRPr>
          </a:p>
          <a:p>
            <a:pPr eaLnBrk="0" hangingPunct="0">
              <a:lnSpc>
                <a:spcPct val="110000"/>
              </a:lnSpc>
              <a:defRPr/>
            </a:pPr>
            <a:r>
              <a:rPr lang="zh-CN" altLang="en-US" sz="3200" b="1" dirty="0">
                <a:solidFill>
                  <a:schemeClr val="bg1"/>
                </a:solidFill>
                <a:effectLst>
                  <a:outerShdw blurRad="38100" dist="38100" dir="2700000" algn="tl">
                    <a:srgbClr val="000000"/>
                  </a:outerShdw>
                </a:effectLst>
                <a:ea typeface="楷体_GB2312" pitchFamily="49" charset="-122"/>
              </a:rPr>
              <a:t>理</a:t>
            </a:r>
            <a:endPar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endParaRPr>
          </a:p>
        </p:txBody>
      </p:sp>
      <p:sp>
        <p:nvSpPr>
          <p:cNvPr id="71704" name="Rectangle 24"/>
          <p:cNvSpPr>
            <a:spLocks noChangeArrowheads="1"/>
          </p:cNvSpPr>
          <p:nvPr/>
        </p:nvSpPr>
        <p:spPr bwMode="auto">
          <a:xfrm>
            <a:off x="4038600" y="3573016"/>
            <a:ext cx="609600" cy="2324100"/>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lnSpc>
                <a:spcPct val="85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交</a:t>
            </a:r>
          </a:p>
          <a:p>
            <a:pPr eaLnBrk="0" hangingPunct="0">
              <a:lnSpc>
                <a:spcPct val="85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互</a:t>
            </a:r>
          </a:p>
          <a:p>
            <a:pPr eaLnBrk="0" hangingPunct="0">
              <a:lnSpc>
                <a:spcPct val="85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式</a:t>
            </a:r>
          </a:p>
          <a:p>
            <a:pPr eaLnBrk="0" hangingPunct="0">
              <a:lnSpc>
                <a:spcPct val="85000"/>
              </a:lnSpc>
              <a:defRPr/>
            </a:pPr>
            <a:endPar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endParaRPr>
          </a:p>
        </p:txBody>
      </p:sp>
      <p:sp>
        <p:nvSpPr>
          <p:cNvPr id="71706" name="Rectangle 26"/>
          <p:cNvSpPr>
            <a:spLocks noChangeArrowheads="1"/>
          </p:cNvSpPr>
          <p:nvPr/>
        </p:nvSpPr>
        <p:spPr bwMode="auto">
          <a:xfrm>
            <a:off x="4724400" y="3573016"/>
            <a:ext cx="609600" cy="2324100"/>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lnSpc>
                <a:spcPct val="85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批</a:t>
            </a:r>
          </a:p>
          <a:p>
            <a:pPr eaLnBrk="0" hangingPunct="0">
              <a:lnSpc>
                <a:spcPct val="85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处</a:t>
            </a:r>
          </a:p>
          <a:p>
            <a:pPr eaLnBrk="0" hangingPunct="0">
              <a:lnSpc>
                <a:spcPct val="85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理</a:t>
            </a:r>
          </a:p>
          <a:p>
            <a:pPr eaLnBrk="0" hangingPunct="0">
              <a:lnSpc>
                <a:spcPct val="85000"/>
              </a:lnSpc>
              <a:defRPr/>
            </a:pPr>
            <a:endPar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endParaRPr>
          </a:p>
        </p:txBody>
      </p:sp>
      <p:grpSp>
        <p:nvGrpSpPr>
          <p:cNvPr id="16399" name="Group 27"/>
          <p:cNvGrpSpPr>
            <a:grpSpLocks/>
          </p:cNvGrpSpPr>
          <p:nvPr/>
        </p:nvGrpSpPr>
        <p:grpSpPr bwMode="auto">
          <a:xfrm>
            <a:off x="2971800" y="2636912"/>
            <a:ext cx="1752600" cy="926406"/>
            <a:chOff x="2256" y="1680"/>
            <a:chExt cx="1104" cy="720"/>
          </a:xfrm>
        </p:grpSpPr>
        <p:cxnSp>
          <p:nvCxnSpPr>
            <p:cNvPr id="16401" name="AutoShape 28"/>
            <p:cNvCxnSpPr>
              <a:cxnSpLocks noChangeShapeType="1"/>
            </p:cNvCxnSpPr>
            <p:nvPr/>
          </p:nvCxnSpPr>
          <p:spPr bwMode="auto">
            <a:xfrm flipH="1">
              <a:off x="2256" y="1680"/>
              <a:ext cx="288" cy="72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402" name="AutoShape 29"/>
            <p:cNvCxnSpPr>
              <a:cxnSpLocks noChangeShapeType="1"/>
            </p:cNvCxnSpPr>
            <p:nvPr/>
          </p:nvCxnSpPr>
          <p:spPr bwMode="auto">
            <a:xfrm>
              <a:off x="2544" y="1680"/>
              <a:ext cx="144" cy="72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403" name="AutoShape 30"/>
            <p:cNvCxnSpPr>
              <a:cxnSpLocks noChangeShapeType="1"/>
            </p:cNvCxnSpPr>
            <p:nvPr/>
          </p:nvCxnSpPr>
          <p:spPr bwMode="auto">
            <a:xfrm>
              <a:off x="2544" y="1680"/>
              <a:ext cx="576" cy="72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404" name="AutoShape 31"/>
            <p:cNvCxnSpPr>
              <a:cxnSpLocks noChangeShapeType="1"/>
            </p:cNvCxnSpPr>
            <p:nvPr/>
          </p:nvCxnSpPr>
          <p:spPr bwMode="auto">
            <a:xfrm>
              <a:off x="2544" y="1680"/>
              <a:ext cx="816" cy="72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71712" name="Text Box 32"/>
          <p:cNvSpPr txBox="1">
            <a:spLocks noChangeArrowheads="1"/>
          </p:cNvSpPr>
          <p:nvPr/>
        </p:nvSpPr>
        <p:spPr bwMode="auto">
          <a:xfrm>
            <a:off x="2843213" y="692150"/>
            <a:ext cx="37798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zh-CN" altLang="en-US" sz="4000" b="1" dirty="0">
                <a:solidFill>
                  <a:srgbClr val="0070C0"/>
                </a:solidFill>
                <a:latin typeface="宋体" charset="-122"/>
                <a:ea typeface="微软雅黑" panose="020B0503020204020204" pitchFamily="34" charset="-122"/>
                <a:cs typeface="+mj-cs"/>
              </a:rPr>
              <a:t>软件分类</a:t>
            </a:r>
          </a:p>
        </p:txBody>
      </p:sp>
    </p:spTree>
    <p:extLst>
      <p:ext uri="{BB962C8B-B14F-4D97-AF65-F5344CB8AC3E}">
        <p14:creationId xmlns:p14="http://schemas.microsoft.com/office/powerpoint/2010/main" val="17603650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小组作业</a:t>
            </a:r>
          </a:p>
        </p:txBody>
      </p:sp>
      <p:sp>
        <p:nvSpPr>
          <p:cNvPr id="3" name="内容占位符 2"/>
          <p:cNvSpPr>
            <a:spLocks noGrp="1"/>
          </p:cNvSpPr>
          <p:nvPr>
            <p:ph idx="1"/>
          </p:nvPr>
        </p:nvSpPr>
        <p:spPr>
          <a:xfrm>
            <a:off x="755576" y="1268760"/>
            <a:ext cx="8101042" cy="4536504"/>
          </a:xfrm>
        </p:spPr>
        <p:txBody>
          <a:bodyPr/>
          <a:lstStyle/>
          <a:p>
            <a:r>
              <a:rPr lang="zh-CN" altLang="en-US" sz="1800" dirty="0">
                <a:latin typeface="+mn-ea"/>
              </a:rPr>
              <a:t>举例：医学图像处理的对象是各种不同成像机理的医学影像，主要有</a:t>
            </a:r>
            <a:r>
              <a:rPr lang="en-US" altLang="zh-CN" sz="1800" dirty="0">
                <a:latin typeface="+mn-ea"/>
              </a:rPr>
              <a:t>X-</a:t>
            </a:r>
            <a:r>
              <a:rPr lang="zh-CN" altLang="en-US" sz="1800" dirty="0">
                <a:latin typeface="+mn-ea"/>
              </a:rPr>
              <a:t>射线成像 （</a:t>
            </a:r>
            <a:r>
              <a:rPr lang="en-US" altLang="zh-CN" sz="1800" dirty="0">
                <a:latin typeface="+mn-ea"/>
              </a:rPr>
              <a:t>X-CT</a:t>
            </a:r>
            <a:r>
              <a:rPr lang="zh-CN" altLang="en-US" sz="1800" dirty="0">
                <a:latin typeface="+mn-ea"/>
              </a:rPr>
              <a:t>）、核磁共振成像（</a:t>
            </a:r>
            <a:r>
              <a:rPr lang="en-US" altLang="zh-CN" sz="1800" dirty="0">
                <a:latin typeface="+mn-ea"/>
              </a:rPr>
              <a:t>MRI</a:t>
            </a:r>
            <a:r>
              <a:rPr lang="zh-CN" altLang="en-US" sz="1800" dirty="0">
                <a:latin typeface="+mn-ea"/>
              </a:rPr>
              <a:t>）、核医学成像（</a:t>
            </a:r>
            <a:r>
              <a:rPr lang="en-US" altLang="zh-CN" sz="1800" dirty="0">
                <a:latin typeface="+mn-ea"/>
              </a:rPr>
              <a:t>NMI</a:t>
            </a:r>
            <a:r>
              <a:rPr lang="zh-CN" altLang="en-US" sz="1800" dirty="0">
                <a:latin typeface="+mn-ea"/>
              </a:rPr>
              <a:t>）、超声波成像（</a:t>
            </a:r>
            <a:r>
              <a:rPr lang="en-US" altLang="zh-CN" sz="1800" dirty="0">
                <a:latin typeface="+mn-ea"/>
              </a:rPr>
              <a:t>UI</a:t>
            </a:r>
            <a:r>
              <a:rPr lang="zh-CN" altLang="en-US" sz="1800" dirty="0">
                <a:latin typeface="+mn-ea"/>
              </a:rPr>
              <a:t>）四类。</a:t>
            </a:r>
            <a:endParaRPr lang="en-US" altLang="zh-CN" sz="1800" dirty="0">
              <a:latin typeface="+mn-ea"/>
            </a:endParaRPr>
          </a:p>
          <a:p>
            <a:r>
              <a:rPr lang="zh-CN" altLang="en-US" sz="1800" dirty="0">
                <a:latin typeface="+mn-ea"/>
              </a:rPr>
              <a:t>在目前的影像医疗诊断中，主要是通过观察一组二维切片图象去发现病变体，这往往需要借助医生的经验来判定。</a:t>
            </a:r>
            <a:endParaRPr lang="en-US" altLang="zh-CN" sz="1800" dirty="0">
              <a:latin typeface="+mn-ea"/>
            </a:endParaRPr>
          </a:p>
          <a:p>
            <a:r>
              <a:rPr lang="zh-CN" altLang="en-US" sz="1800" dirty="0">
                <a:latin typeface="+mn-ea"/>
              </a:rPr>
              <a:t>利用计算机图像处理技术对二维切片图象进行分析和处理，实现对人体器官、软组织和病变体的分割提取、三维重建和三维显示，可以辅助医生对病变体及其它感兴趣的区域进行定性甚至定量的分析，从而大大提高医疗诊断的准确性和可靠性。在医疗教学、手术规划、手术仿真及各种医学研究中也能起重要的辅助作用。</a:t>
            </a:r>
            <a:endParaRPr lang="en-US" altLang="zh-CN" sz="1800" dirty="0">
              <a:latin typeface="+mn-ea"/>
            </a:endParaRPr>
          </a:p>
          <a:p>
            <a:r>
              <a:rPr lang="zh-CN" altLang="en-US" sz="1800" dirty="0">
                <a:latin typeface="+mn-ea"/>
              </a:rPr>
              <a:t>目前，医学图像处理主要集中表现在病变检测、图像分割、图像配准及图像融合四个方面。</a:t>
            </a:r>
          </a:p>
        </p:txBody>
      </p:sp>
      <p:pic>
        <p:nvPicPr>
          <p:cNvPr id="4" name="Picture 3">
            <a:extLst>
              <a:ext uri="{FF2B5EF4-FFF2-40B4-BE49-F238E27FC236}">
                <a16:creationId xmlns:a16="http://schemas.microsoft.com/office/drawing/2014/main" id="{9687A642-C1C3-460F-804C-3F2FB29861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80934"/>
            <a:ext cx="479128" cy="48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02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页脚占位符 2"/>
          <p:cNvSpPr>
            <a:spLocks noGrp="1"/>
          </p:cNvSpPr>
          <p:nvPr>
            <p:ph type="ftr" sz="quarter" idx="11"/>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a:latin typeface="Tahoma" pitchFamily="34" charset="0"/>
              </a:rPr>
              <a:t>1-1</a:t>
            </a:r>
            <a:endParaRPr lang="en-US" altLang="zh-CN" sz="1400">
              <a:latin typeface="Tahoma" pitchFamily="34" charset="0"/>
            </a:endParaRPr>
          </a:p>
        </p:txBody>
      </p:sp>
      <p:sp>
        <p:nvSpPr>
          <p:cNvPr id="17411" name="灯片编号占位符 3"/>
          <p:cNvSpPr>
            <a:spLocks noGrp="1"/>
          </p:cNvSpPr>
          <p:nvPr>
            <p:ph type="sldNum" sz="quarter" idx="12"/>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60A9F19D-590A-45B9-BF32-EDFEB67122B5}" type="slidenum">
              <a:rPr lang="zh-CN" altLang="en-US" sz="1400" smtClean="0">
                <a:latin typeface="Tahoma" pitchFamily="34" charset="0"/>
              </a:rPr>
              <a:pPr eaLnBrk="1" hangingPunct="1"/>
              <a:t>9</a:t>
            </a:fld>
            <a:endParaRPr lang="en-US" altLang="zh-CN" sz="1400">
              <a:latin typeface="Tahoma" pitchFamily="34" charset="0"/>
            </a:endParaRPr>
          </a:p>
        </p:txBody>
      </p:sp>
      <p:sp>
        <p:nvSpPr>
          <p:cNvPr id="72708" name="Rectangle 4"/>
          <p:cNvSpPr>
            <a:spLocks noChangeArrowheads="1"/>
          </p:cNvSpPr>
          <p:nvPr/>
        </p:nvSpPr>
        <p:spPr bwMode="auto">
          <a:xfrm>
            <a:off x="228600" y="2090738"/>
            <a:ext cx="1143000" cy="576262"/>
          </a:xfrm>
          <a:prstGeom prst="rect">
            <a:avLst/>
          </a:prstGeom>
          <a:solidFill>
            <a:srgbClr val="00B0F0"/>
          </a:solidFill>
          <a:ln>
            <a:noFill/>
          </a:ln>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按功能</a:t>
            </a:r>
          </a:p>
        </p:txBody>
      </p:sp>
      <p:sp>
        <p:nvSpPr>
          <p:cNvPr id="72709" name="Rectangle 5"/>
          <p:cNvSpPr>
            <a:spLocks noChangeArrowheads="1"/>
          </p:cNvSpPr>
          <p:nvPr/>
        </p:nvSpPr>
        <p:spPr bwMode="auto">
          <a:xfrm>
            <a:off x="1541463" y="2090738"/>
            <a:ext cx="960437"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按规模</a:t>
            </a:r>
          </a:p>
        </p:txBody>
      </p:sp>
      <p:sp>
        <p:nvSpPr>
          <p:cNvPr id="72710" name="Rectangle 6"/>
          <p:cNvSpPr>
            <a:spLocks noChangeArrowheads="1"/>
          </p:cNvSpPr>
          <p:nvPr/>
        </p:nvSpPr>
        <p:spPr bwMode="auto">
          <a:xfrm>
            <a:off x="2673350" y="2085975"/>
            <a:ext cx="1539875" cy="581025"/>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按工作方式</a:t>
            </a:r>
          </a:p>
        </p:txBody>
      </p:sp>
      <p:sp>
        <p:nvSpPr>
          <p:cNvPr id="72711" name="Rectangle 7"/>
          <p:cNvSpPr>
            <a:spLocks noChangeArrowheads="1"/>
          </p:cNvSpPr>
          <p:nvPr/>
        </p:nvSpPr>
        <p:spPr bwMode="auto">
          <a:xfrm>
            <a:off x="5911850" y="2090738"/>
            <a:ext cx="1403350"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按使用频度</a:t>
            </a:r>
          </a:p>
        </p:txBody>
      </p:sp>
      <p:sp>
        <p:nvSpPr>
          <p:cNvPr id="72712" name="Rectangle 8"/>
          <p:cNvSpPr>
            <a:spLocks noChangeArrowheads="1"/>
          </p:cNvSpPr>
          <p:nvPr/>
        </p:nvSpPr>
        <p:spPr bwMode="auto">
          <a:xfrm>
            <a:off x="7467600" y="2090738"/>
            <a:ext cx="1524000"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按失效影响</a:t>
            </a:r>
          </a:p>
        </p:txBody>
      </p:sp>
      <p:sp>
        <p:nvSpPr>
          <p:cNvPr id="72713" name="Rectangle 9"/>
          <p:cNvSpPr>
            <a:spLocks noChangeArrowheads="1"/>
          </p:cNvSpPr>
          <p:nvPr/>
        </p:nvSpPr>
        <p:spPr bwMode="auto">
          <a:xfrm>
            <a:off x="4383088" y="2090738"/>
            <a:ext cx="1357312" cy="576262"/>
          </a:xfrm>
          <a:prstGeom prst="rect">
            <a:avLst/>
          </a:prstGeom>
          <a:solidFill>
            <a:srgbClr val="00B0F0"/>
          </a:solidFill>
          <a:ln>
            <a:noFill/>
          </a:ln>
          <a:effectLst>
            <a:prstShdw prst="shdw17" dist="17961" dir="2700000">
              <a:srgbClr val="FF0066">
                <a:gamma/>
                <a:shade val="60000"/>
                <a:invGamma/>
              </a:srgbClr>
            </a:prstShdw>
          </a:effectLst>
        </p:spPr>
        <p:txBody>
          <a:bodyPr wrap="none" anchor="ctr"/>
          <a:lstStyle/>
          <a:p>
            <a:pPr algn="ctr" eaLnBrk="0" hangingPunct="0">
              <a:defRPr/>
            </a:pPr>
            <a:r>
              <a:rPr lang="zh-CN" altLang="en-US" sz="2100" b="1">
                <a:solidFill>
                  <a:schemeClr val="bg1"/>
                </a:solidFill>
                <a:effectLst>
                  <a:outerShdw blurRad="38100" dist="38100" dir="2700000" algn="tl">
                    <a:srgbClr val="000000"/>
                  </a:outerShdw>
                </a:effectLst>
                <a:latin typeface="黑体" pitchFamily="49" charset="-122"/>
                <a:ea typeface="黑体" pitchFamily="49" charset="-122"/>
              </a:rPr>
              <a:t>按服务对象</a:t>
            </a:r>
          </a:p>
        </p:txBody>
      </p:sp>
      <p:sp>
        <p:nvSpPr>
          <p:cNvPr id="72715" name="Rectangle 11"/>
          <p:cNvSpPr>
            <a:spLocks noChangeArrowheads="1"/>
          </p:cNvSpPr>
          <p:nvPr/>
        </p:nvSpPr>
        <p:spPr bwMode="auto">
          <a:xfrm>
            <a:off x="5302250" y="3500438"/>
            <a:ext cx="609600" cy="2324100"/>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产</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品</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软</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件</a:t>
            </a:r>
          </a:p>
        </p:txBody>
      </p:sp>
      <p:grpSp>
        <p:nvGrpSpPr>
          <p:cNvPr id="17420" name="Group 21"/>
          <p:cNvGrpSpPr>
            <a:grpSpLocks/>
          </p:cNvGrpSpPr>
          <p:nvPr/>
        </p:nvGrpSpPr>
        <p:grpSpPr bwMode="auto">
          <a:xfrm>
            <a:off x="4724400" y="2667000"/>
            <a:ext cx="990600" cy="1066800"/>
            <a:chOff x="2976" y="1680"/>
            <a:chExt cx="624" cy="672"/>
          </a:xfrm>
        </p:grpSpPr>
        <p:cxnSp>
          <p:nvCxnSpPr>
            <p:cNvPr id="17423" name="AutoShape 16"/>
            <p:cNvCxnSpPr>
              <a:cxnSpLocks noChangeShapeType="1"/>
            </p:cNvCxnSpPr>
            <p:nvPr/>
          </p:nvCxnSpPr>
          <p:spPr bwMode="auto">
            <a:xfrm flipH="1">
              <a:off x="2976" y="1680"/>
              <a:ext cx="144" cy="67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424" name="AutoShape 17"/>
            <p:cNvCxnSpPr>
              <a:cxnSpLocks noChangeShapeType="1"/>
            </p:cNvCxnSpPr>
            <p:nvPr/>
          </p:nvCxnSpPr>
          <p:spPr bwMode="auto">
            <a:xfrm>
              <a:off x="3120" y="1680"/>
              <a:ext cx="480" cy="62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72724" name="Rectangle 20"/>
          <p:cNvSpPr>
            <a:spLocks noChangeArrowheads="1"/>
          </p:cNvSpPr>
          <p:nvPr/>
        </p:nvSpPr>
        <p:spPr bwMode="auto">
          <a:xfrm>
            <a:off x="4540250" y="3500438"/>
            <a:ext cx="609600" cy="2324100"/>
          </a:xfrm>
          <a:prstGeom prst="rect">
            <a:avLst/>
          </a:prstGeom>
          <a:solidFill>
            <a:srgbClr val="6666FF"/>
          </a:solidFill>
          <a:ln>
            <a:noFill/>
          </a:ln>
          <a:effectLst>
            <a:prstShdw prst="shdw17" dist="17961" dir="2700000">
              <a:srgbClr val="6666FF">
                <a:gamma/>
                <a:shade val="60000"/>
                <a:invGamma/>
              </a:srgbClr>
            </a:prst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nchor="ctr"/>
          <a:lstStyle/>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项</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目</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软</a:t>
            </a:r>
          </a:p>
          <a:p>
            <a:pPr eaLnBrk="0" hangingPunct="0">
              <a:lnSpc>
                <a:spcPct val="110000"/>
              </a:lnSpc>
              <a:defRPr/>
            </a:pPr>
            <a:r>
              <a:rPr lang="zh-CN" altLang="en-US" sz="3200" b="1" dirty="0">
                <a:solidFill>
                  <a:schemeClr val="bg1"/>
                </a:solidFill>
                <a:effectLst>
                  <a:outerShdw blurRad="38100" dist="38100" dir="2700000" algn="tl">
                    <a:srgbClr val="000000"/>
                  </a:outerShdw>
                </a:effectLst>
                <a:latin typeface="Times New Roman" pitchFamily="18" charset="0"/>
                <a:ea typeface="楷体_GB2312" pitchFamily="49" charset="-122"/>
              </a:rPr>
              <a:t>件</a:t>
            </a:r>
          </a:p>
        </p:txBody>
      </p:sp>
      <p:sp>
        <p:nvSpPr>
          <p:cNvPr id="72726" name="Text Box 22"/>
          <p:cNvSpPr txBox="1">
            <a:spLocks noChangeArrowheads="1"/>
          </p:cNvSpPr>
          <p:nvPr/>
        </p:nvSpPr>
        <p:spPr bwMode="auto">
          <a:xfrm>
            <a:off x="2555875" y="711870"/>
            <a:ext cx="37798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zh-CN" altLang="en-US" sz="4000" b="1" dirty="0">
                <a:solidFill>
                  <a:srgbClr val="0070C0"/>
                </a:solidFill>
                <a:latin typeface="宋体" charset="-122"/>
                <a:ea typeface="微软雅黑" panose="020B0503020204020204" pitchFamily="34" charset="-122"/>
                <a:cs typeface="+mj-cs"/>
              </a:rPr>
              <a:t>软件分类</a:t>
            </a:r>
          </a:p>
        </p:txBody>
      </p:sp>
    </p:spTree>
    <p:extLst>
      <p:ext uri="{BB962C8B-B14F-4D97-AF65-F5344CB8AC3E}">
        <p14:creationId xmlns:p14="http://schemas.microsoft.com/office/powerpoint/2010/main" val="587301914"/>
      </p:ext>
    </p:extLst>
  </p:cSld>
  <p:clrMapOvr>
    <a:masterClrMapping/>
  </p:clrMapOvr>
</p:sld>
</file>

<file path=ppt/theme/theme1.xml><?xml version="1.0" encoding="utf-8"?>
<a:theme xmlns:a="http://schemas.openxmlformats.org/drawingml/2006/main" name="空演示文稿">
  <a:themeElements>
    <a:clrScheme name="空演示文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空演示文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空演示文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空演示文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空演示文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空演示文稿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空演示文稿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空演示文稿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空演示文稿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Office\Templates\空演示文稿.pot</Template>
  <TotalTime>4319</TotalTime>
  <Words>2618</Words>
  <Application>Microsoft Office PowerPoint</Application>
  <PresentationFormat>全屏显示(4:3)</PresentationFormat>
  <Paragraphs>456</Paragraphs>
  <Slides>80</Slides>
  <Notes>25</Notes>
  <HiddenSlides>4</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80</vt:i4>
      </vt:variant>
    </vt:vector>
  </HeadingPairs>
  <TitlesOfParts>
    <vt:vector size="93" baseType="lpstr">
      <vt:lpstr>Monotype Sorts</vt:lpstr>
      <vt:lpstr>仿宋</vt:lpstr>
      <vt:lpstr>黑体</vt:lpstr>
      <vt:lpstr>楷体_GB2312</vt:lpstr>
      <vt:lpstr>宋体</vt:lpstr>
      <vt:lpstr>微软雅黑</vt:lpstr>
      <vt:lpstr>Arial</vt:lpstr>
      <vt:lpstr>Tahoma</vt:lpstr>
      <vt:lpstr>Times New Roman</vt:lpstr>
      <vt:lpstr>Wingdings</vt:lpstr>
      <vt:lpstr>空演示文稿</vt:lpstr>
      <vt:lpstr>剪辑</vt:lpstr>
      <vt:lpstr>公式</vt:lpstr>
      <vt:lpstr>软 件 工 程 Software Engineering</vt:lpstr>
      <vt:lpstr>第1章  软件工程概述</vt:lpstr>
      <vt:lpstr>软件是什么</vt:lpstr>
      <vt:lpstr>PowerPoint 演示文稿</vt:lpstr>
      <vt:lpstr>什么是软件</vt:lpstr>
      <vt:lpstr>软件分类</vt:lpstr>
      <vt:lpstr>PowerPoint 演示文稿</vt:lpstr>
      <vt:lpstr>PowerPoint 演示文稿</vt:lpstr>
      <vt:lpstr>PowerPoint 演示文稿</vt:lpstr>
      <vt:lpstr>PowerPoint 演示文稿</vt:lpstr>
      <vt:lpstr>PowerPoint 演示文稿</vt:lpstr>
      <vt:lpstr>软件的特点</vt:lpstr>
      <vt:lpstr>PowerPoint 演示文稿</vt:lpstr>
      <vt:lpstr>PowerPoint 演示文稿</vt:lpstr>
      <vt:lpstr>PowerPoint 演示文稿</vt:lpstr>
      <vt:lpstr>PowerPoint 演示文稿</vt:lpstr>
      <vt:lpstr>软件的特点</vt:lpstr>
      <vt:lpstr>PowerPoint 演示文稿</vt:lpstr>
      <vt:lpstr>软件危机 （Software Crisis)</vt:lpstr>
      <vt:lpstr>PowerPoint 演示文稿</vt:lpstr>
      <vt:lpstr>软件危机</vt:lpstr>
      <vt:lpstr>软件缺陷</vt:lpstr>
      <vt:lpstr>软件漏洞</vt:lpstr>
      <vt:lpstr>PowerPoint 演示文稿</vt:lpstr>
      <vt:lpstr>PowerPoint 演示文稿</vt:lpstr>
      <vt:lpstr>软件危机</vt:lpstr>
      <vt:lpstr>软件危机的原因</vt:lpstr>
      <vt:lpstr>软件危机的原因</vt:lpstr>
      <vt:lpstr>软件危机的原因</vt:lpstr>
      <vt:lpstr>PowerPoint 演示文稿</vt:lpstr>
      <vt:lpstr>PowerPoint 演示文稿</vt:lpstr>
      <vt:lpstr>§1.软件危机</vt:lpstr>
      <vt:lpstr>§1.软件危机</vt:lpstr>
      <vt:lpstr>软件开发的生产模式</vt:lpstr>
      <vt:lpstr>软件危机解决途径</vt:lpstr>
      <vt:lpstr>软件危机</vt:lpstr>
      <vt:lpstr>软件危机</vt:lpstr>
      <vt:lpstr>软件危机</vt:lpstr>
      <vt:lpstr>软件危机</vt:lpstr>
      <vt:lpstr>软件危机</vt:lpstr>
      <vt:lpstr>第1章  软件工程概述</vt:lpstr>
      <vt:lpstr>工程的角度</vt:lpstr>
      <vt:lpstr>什么是软件工程</vt:lpstr>
      <vt:lpstr>软件工程的基本原理</vt:lpstr>
      <vt:lpstr>7条基本原理</vt:lpstr>
      <vt:lpstr>7条基本原理</vt:lpstr>
      <vt:lpstr>7条基本原理</vt:lpstr>
      <vt:lpstr>7条基本原理</vt:lpstr>
      <vt:lpstr>7条基本原理</vt:lpstr>
      <vt:lpstr>7条基本原理</vt:lpstr>
      <vt:lpstr>7条基本原理</vt:lpstr>
      <vt:lpstr>PowerPoint 演示文稿</vt:lpstr>
      <vt:lpstr>小结：软件工程</vt:lpstr>
      <vt:lpstr>小结：软件工程三要素</vt:lpstr>
      <vt:lpstr>PowerPoint 演示文稿</vt:lpstr>
      <vt:lpstr>软件过程（Software Process）</vt:lpstr>
      <vt:lpstr>PowerPoint 演示文稿</vt:lpstr>
      <vt:lpstr>PowerPoint 演示文稿</vt:lpstr>
      <vt:lpstr>PowerPoint 演示文稿</vt:lpstr>
      <vt:lpstr>软件工程</vt:lpstr>
      <vt:lpstr>第1章  软件工程概述</vt:lpstr>
      <vt:lpstr>10个领域</vt:lpstr>
      <vt:lpstr>10个领域：需求</vt:lpstr>
      <vt:lpstr>10个领域：设计</vt:lpstr>
      <vt:lpstr>10个领域：构建</vt:lpstr>
      <vt:lpstr>10个领域：测试</vt:lpstr>
      <vt:lpstr>10个领域：维护</vt:lpstr>
      <vt:lpstr>10个领域：配置管理</vt:lpstr>
      <vt:lpstr>10个领域：工程管理</vt:lpstr>
      <vt:lpstr>10个领域：工程过程</vt:lpstr>
      <vt:lpstr>10个领域：工具和方法</vt:lpstr>
      <vt:lpstr>10个领域：软件质量</vt:lpstr>
      <vt:lpstr>软件工程的范畴</vt:lpstr>
      <vt:lpstr>一张图看完软件工程</vt:lpstr>
      <vt:lpstr>问题：既然人们已经意识到了软件危机，也发展出了软件工程，是不是就能避免软件危机了？</vt:lpstr>
      <vt:lpstr>在应用中学习</vt:lpstr>
      <vt:lpstr>第1章小结  软件工程概述</vt:lpstr>
      <vt:lpstr>推荐阅读</vt:lpstr>
      <vt:lpstr>小组作业</vt:lpstr>
      <vt:lpstr>小组作业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软 件 工 程 Software Engineering</dc:title>
  <dc:creator>科技处</dc:creator>
  <cp:lastModifiedBy>yy</cp:lastModifiedBy>
  <cp:revision>403</cp:revision>
  <cp:lastPrinted>2000-06-01T08:32:58Z</cp:lastPrinted>
  <dcterms:created xsi:type="dcterms:W3CDTF">2000-06-01T08:10:22Z</dcterms:created>
  <dcterms:modified xsi:type="dcterms:W3CDTF">2023-09-09T14:02:11Z</dcterms:modified>
</cp:coreProperties>
</file>