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3.wav" ContentType="audio/wav"/>
  <Override PartName="/ppt/media/audio4.wav" ContentType="audio/wav"/>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3"/>
  </p:notesMasterIdLst>
  <p:handoutMasterIdLst>
    <p:handoutMasterId r:id="rId84"/>
  </p:handoutMasterIdLst>
  <p:sldIdLst>
    <p:sldId id="256" r:id="rId2"/>
    <p:sldId id="289" r:id="rId3"/>
    <p:sldId id="320" r:id="rId4"/>
    <p:sldId id="290" r:id="rId5"/>
    <p:sldId id="327" r:id="rId6"/>
    <p:sldId id="480" r:id="rId7"/>
    <p:sldId id="542" r:id="rId8"/>
    <p:sldId id="352" r:id="rId9"/>
    <p:sldId id="454" r:id="rId10"/>
    <p:sldId id="545" r:id="rId11"/>
    <p:sldId id="441" r:id="rId12"/>
    <p:sldId id="516" r:id="rId13"/>
    <p:sldId id="519" r:id="rId14"/>
    <p:sldId id="443" r:id="rId15"/>
    <p:sldId id="453" r:id="rId16"/>
    <p:sldId id="442" r:id="rId17"/>
    <p:sldId id="444" r:id="rId18"/>
    <p:sldId id="445" r:id="rId19"/>
    <p:sldId id="446" r:id="rId20"/>
    <p:sldId id="447" r:id="rId21"/>
    <p:sldId id="353" r:id="rId22"/>
    <p:sldId id="354" r:id="rId23"/>
    <p:sldId id="525" r:id="rId24"/>
    <p:sldId id="526" r:id="rId25"/>
    <p:sldId id="544" r:id="rId26"/>
    <p:sldId id="351" r:id="rId27"/>
    <p:sldId id="363" r:id="rId28"/>
    <p:sldId id="367" r:id="rId29"/>
    <p:sldId id="458" r:id="rId30"/>
    <p:sldId id="459" r:id="rId31"/>
    <p:sldId id="460" r:id="rId32"/>
    <p:sldId id="462" r:id="rId33"/>
    <p:sldId id="463" r:id="rId34"/>
    <p:sldId id="467" r:id="rId35"/>
    <p:sldId id="468" r:id="rId36"/>
    <p:sldId id="469" r:id="rId37"/>
    <p:sldId id="470" r:id="rId38"/>
    <p:sldId id="491" r:id="rId39"/>
    <p:sldId id="464" r:id="rId40"/>
    <p:sldId id="528" r:id="rId41"/>
    <p:sldId id="497" r:id="rId42"/>
    <p:sldId id="543" r:id="rId43"/>
    <p:sldId id="527" r:id="rId44"/>
    <p:sldId id="530" r:id="rId45"/>
    <p:sldId id="475" r:id="rId46"/>
    <p:sldId id="466" r:id="rId47"/>
    <p:sldId id="477" r:id="rId48"/>
    <p:sldId id="532" r:id="rId49"/>
    <p:sldId id="520" r:id="rId50"/>
    <p:sldId id="515" r:id="rId51"/>
    <p:sldId id="513" r:id="rId52"/>
    <p:sldId id="534" r:id="rId53"/>
    <p:sldId id="533" r:id="rId54"/>
    <p:sldId id="499" r:id="rId55"/>
    <p:sldId id="514" r:id="rId56"/>
    <p:sldId id="500" r:id="rId57"/>
    <p:sldId id="501" r:id="rId58"/>
    <p:sldId id="502" r:id="rId59"/>
    <p:sldId id="503" r:id="rId60"/>
    <p:sldId id="505" r:id="rId61"/>
    <p:sldId id="517" r:id="rId62"/>
    <p:sldId id="506" r:id="rId63"/>
    <p:sldId id="507" r:id="rId64"/>
    <p:sldId id="522" r:id="rId65"/>
    <p:sldId id="523" r:id="rId66"/>
    <p:sldId id="538" r:id="rId67"/>
    <p:sldId id="539" r:id="rId68"/>
    <p:sldId id="540" r:id="rId69"/>
    <p:sldId id="541" r:id="rId70"/>
    <p:sldId id="510" r:id="rId71"/>
    <p:sldId id="689" r:id="rId72"/>
    <p:sldId id="508" r:id="rId73"/>
    <p:sldId id="509" r:id="rId74"/>
    <p:sldId id="536" r:id="rId75"/>
    <p:sldId id="537" r:id="rId76"/>
    <p:sldId id="685" r:id="rId77"/>
    <p:sldId id="686" r:id="rId78"/>
    <p:sldId id="687" r:id="rId79"/>
    <p:sldId id="688" r:id="rId80"/>
    <p:sldId id="357" r:id="rId81"/>
    <p:sldId id="455" r:id="rId82"/>
  </p:sldIdLst>
  <p:sldSz cx="9144000" cy="6858000" type="screen4x3"/>
  <p:notesSz cx="6858000" cy="9144000"/>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charset="-122"/>
        <a:cs typeface="+mn-cs"/>
      </a:defRPr>
    </a:lvl5pPr>
    <a:lvl6pPr marL="2286000" algn="l" defTabSz="914400" rtl="0" eaLnBrk="1" latinLnBrk="0" hangingPunct="1">
      <a:defRPr kumimoji="1" sz="2400" kern="1200">
        <a:solidFill>
          <a:schemeClr val="tx1"/>
        </a:solidFill>
        <a:latin typeface="Times New Roman" pitchFamily="18" charset="0"/>
        <a:ea typeface="宋体" charset="-122"/>
        <a:cs typeface="+mn-cs"/>
      </a:defRPr>
    </a:lvl6pPr>
    <a:lvl7pPr marL="2743200" algn="l" defTabSz="914400" rtl="0" eaLnBrk="1" latinLnBrk="0" hangingPunct="1">
      <a:defRPr kumimoji="1" sz="2400" kern="1200">
        <a:solidFill>
          <a:schemeClr val="tx1"/>
        </a:solidFill>
        <a:latin typeface="Times New Roman" pitchFamily="18" charset="0"/>
        <a:ea typeface="宋体" charset="-122"/>
        <a:cs typeface="+mn-cs"/>
      </a:defRPr>
    </a:lvl7pPr>
    <a:lvl8pPr marL="3200400" algn="l" defTabSz="914400" rtl="0" eaLnBrk="1" latinLnBrk="0" hangingPunct="1">
      <a:defRPr kumimoji="1" sz="2400" kern="1200">
        <a:solidFill>
          <a:schemeClr val="tx1"/>
        </a:solidFill>
        <a:latin typeface="Times New Roman" pitchFamily="18" charset="0"/>
        <a:ea typeface="宋体" charset="-122"/>
        <a:cs typeface="+mn-cs"/>
      </a:defRPr>
    </a:lvl8pPr>
    <a:lvl9pPr marL="3657600" algn="l" defTabSz="914400" rtl="0" eaLnBrk="1" latinLnBrk="0" hangingPunct="1">
      <a:defRPr kumimoji="1" sz="2400" kern="1200">
        <a:solidFill>
          <a:schemeClr val="tx1"/>
        </a:solidFill>
        <a:latin typeface="Times New Roman" pitchFamily="18"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0066FF"/>
    <a:srgbClr val="E9F5DB"/>
    <a:srgbClr val="FFFFCC"/>
    <a:srgbClr val="FFFF99"/>
    <a:srgbClr val="FF0000"/>
    <a:srgbClr val="00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65" autoAdjust="0"/>
    <p:restoredTop sz="90909" autoAdjust="0"/>
  </p:normalViewPr>
  <p:slideViewPr>
    <p:cSldViewPr>
      <p:cViewPr varScale="1">
        <p:scale>
          <a:sx n="102" d="100"/>
          <a:sy n="102" d="100"/>
        </p:scale>
        <p:origin x="147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80"/>
    </p:cViewPr>
  </p:sorterViewPr>
  <p:notesViewPr>
    <p:cSldViewPr>
      <p:cViewPr varScale="1">
        <p:scale>
          <a:sx n="63" d="100"/>
          <a:sy n="63" d="100"/>
        </p:scale>
        <p:origin x="-312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887248-17A2-4B5E-9A63-C63C5B8E39C4}" type="datetimeFigureOut">
              <a:rPr lang="zh-CN" altLang="en-US" smtClean="0"/>
              <a:t>2023/9/8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086300-4249-44F1-84A2-6440E52C41AA}" type="slidenum">
              <a:rPr lang="zh-CN" altLang="en-US" smtClean="0"/>
              <a:t>‹#›</a:t>
            </a:fld>
            <a:endParaRPr lang="zh-CN" altLang="en-US"/>
          </a:p>
        </p:txBody>
      </p:sp>
    </p:spTree>
    <p:extLst>
      <p:ext uri="{BB962C8B-B14F-4D97-AF65-F5344CB8AC3E}">
        <p14:creationId xmlns:p14="http://schemas.microsoft.com/office/powerpoint/2010/main" val="279627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327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1F9CFA4-4561-4E14-B8A2-6668B82C6C5C}" type="slidenum">
              <a:rPr lang="en-US" altLang="zh-CN"/>
              <a:pPr/>
              <a:t>‹#›</a:t>
            </a:fld>
            <a:endParaRPr lang="en-US" altLang="zh-CN"/>
          </a:p>
        </p:txBody>
      </p:sp>
    </p:spTree>
    <p:extLst>
      <p:ext uri="{BB962C8B-B14F-4D97-AF65-F5344CB8AC3E}">
        <p14:creationId xmlns:p14="http://schemas.microsoft.com/office/powerpoint/2010/main" val="20030201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宋体" charset="-122"/>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宋体" charset="-122"/>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宋体" charset="-122"/>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宋体" charset="-122"/>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F9CFA4-4561-4E14-B8A2-6668B82C6C5C}" type="slidenum">
              <a:rPr lang="en-US" altLang="zh-CN" smtClean="0"/>
              <a:pPr/>
              <a:t>1</a:t>
            </a:fld>
            <a:endParaRPr lang="en-US" altLang="zh-CN"/>
          </a:p>
        </p:txBody>
      </p:sp>
    </p:spTree>
    <p:extLst>
      <p:ext uri="{BB962C8B-B14F-4D97-AF65-F5344CB8AC3E}">
        <p14:creationId xmlns:p14="http://schemas.microsoft.com/office/powerpoint/2010/main" val="3839982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2</a:t>
            </a:fld>
            <a:endParaRPr lang="en-US" altLang="zh-CN">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680AA412-8CAB-4768-91F5-141339909D71}" type="slidenum">
              <a:rPr lang="en-US" altLang="zh-CN" smtClean="0">
                <a:latin typeface="Times New Roman" pitchFamily="18" charset="0"/>
              </a:rPr>
              <a:pPr eaLnBrk="1" hangingPunct="1"/>
              <a:t>3</a:t>
            </a:fld>
            <a:endParaRPr lang="en-US" altLang="zh-CN">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endParaRPr lang="zh-CN" altLang="zh-CN">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dirty="0">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4</a:t>
            </a:fld>
            <a:endParaRPr lang="en-US" altLang="zh-CN">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26</a:t>
            </a:fld>
            <a:endParaRPr lang="en-US" altLang="zh-CN">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4B654-7533-4F1F-BB6F-3F89791EEA3A}" type="slidenum">
              <a:rPr lang="en-US" altLang="zh-CN"/>
              <a:pPr/>
              <a:t>38</a:t>
            </a:fld>
            <a:endParaRPr lang="en-US" altLang="zh-CN"/>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zh-CN" altLang="en-US"/>
              <a:t>不同模型包含过程不同，但所有模型都有系统分析（需求分析）、系统设计（概要和详细设计）、系统实现（编码及测试）、系统维护。</a:t>
            </a:r>
          </a:p>
          <a:p>
            <a:r>
              <a:rPr lang="zh-CN" altLang="en-US"/>
              <a:t>生命周期方法学是从时间角度对软件开发和维护的复杂问题进行分解，把软件生命的漫长周期依次划分为若干个阶段，每个阶段有相对独立的任务。采用该方法时一个阶段一个阶段地进行开发，前一个阶段任务的完成是后一个阶段任务开始的基础和前提，后一阶段是前一阶段工作进一步具体话。每一个阶段的开始和结束都有严格标准。</a:t>
            </a:r>
          </a:p>
          <a:p>
            <a:r>
              <a:rPr lang="zh-CN" altLang="en-US"/>
              <a:t>按照该方法，各阶段的工作自顶向下从抽象到具体顺序进行，就象奔流不息的瀑布，从高处依此流到底处。因而也叫瀑布模型。</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48E97C4-DA5B-4F66-A9EC-B77746CFDFFF}" type="slidenum">
              <a:rPr lang="en-US" altLang="zh-CN"/>
              <a:pPr/>
              <a:t>‹#›</a:t>
            </a:fld>
            <a:endParaRPr lang="en-US" altLang="zh-CN"/>
          </a:p>
        </p:txBody>
      </p:sp>
    </p:spTree>
    <p:extLst>
      <p:ext uri="{BB962C8B-B14F-4D97-AF65-F5344CB8AC3E}">
        <p14:creationId xmlns:p14="http://schemas.microsoft.com/office/powerpoint/2010/main" val="404287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9F065C9-73C9-4114-B6B8-EBC9D08F5EF8}" type="slidenum">
              <a:rPr lang="en-US" altLang="zh-CN"/>
              <a:pPr/>
              <a:t>‹#›</a:t>
            </a:fld>
            <a:endParaRPr lang="en-US" altLang="zh-CN"/>
          </a:p>
        </p:txBody>
      </p:sp>
    </p:spTree>
    <p:extLst>
      <p:ext uri="{BB962C8B-B14F-4D97-AF65-F5344CB8AC3E}">
        <p14:creationId xmlns:p14="http://schemas.microsoft.com/office/powerpoint/2010/main" val="367980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6CF2420-A677-4ACA-8276-94059E54F767}" type="slidenum">
              <a:rPr lang="en-US" altLang="zh-CN"/>
              <a:pPr/>
              <a:t>‹#›</a:t>
            </a:fld>
            <a:endParaRPr lang="en-US" altLang="zh-CN"/>
          </a:p>
        </p:txBody>
      </p:sp>
    </p:spTree>
    <p:extLst>
      <p:ext uri="{BB962C8B-B14F-4D97-AF65-F5344CB8AC3E}">
        <p14:creationId xmlns:p14="http://schemas.microsoft.com/office/powerpoint/2010/main" val="407398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548680"/>
            <a:ext cx="7772400" cy="720080"/>
          </a:xfrm>
        </p:spPr>
        <p:txBody>
          <a:bodyPr/>
          <a:lstStyle>
            <a:lvl1pPr>
              <a:defRPr sz="4000" b="1">
                <a:solidFill>
                  <a:srgbClr val="0070C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685800" y="1546448"/>
            <a:ext cx="7772400" cy="4114800"/>
          </a:xfrm>
        </p:spPr>
        <p:txBody>
          <a:bodyPr/>
          <a:lstStyle>
            <a:lvl1pPr>
              <a:lnSpc>
                <a:spcPct val="120000"/>
              </a:lnSpc>
              <a:defRPr b="1">
                <a:solidFill>
                  <a:schemeClr val="tx1"/>
                </a:solidFill>
              </a:defRPr>
            </a:lvl1pPr>
            <a:lvl2pPr>
              <a:lnSpc>
                <a:spcPct val="120000"/>
              </a:lnSpc>
              <a:defRPr b="1">
                <a:solidFill>
                  <a:schemeClr val="tx1"/>
                </a:solidFill>
              </a:defRPr>
            </a:lvl2pPr>
            <a:lvl3pPr>
              <a:lnSpc>
                <a:spcPct val="120000"/>
              </a:lnSpc>
              <a:defRPr b="1">
                <a:solidFill>
                  <a:schemeClr val="tx1"/>
                </a:solidFill>
              </a:defRPr>
            </a:lvl3pPr>
            <a:lvl4pPr>
              <a:lnSpc>
                <a:spcPct val="120000"/>
              </a:lnSpc>
              <a:defRPr b="1">
                <a:solidFill>
                  <a:schemeClr val="tx1"/>
                </a:solidFill>
              </a:defRPr>
            </a:lvl4pPr>
            <a:lvl5pPr>
              <a:lnSpc>
                <a:spcPct val="120000"/>
              </a:lnSpc>
              <a:defRPr b="1">
                <a:solidFill>
                  <a:schemeClr val="tx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83C6B18-9A40-4D21-B2D8-3480AE83851F}" type="slidenum">
              <a:rPr lang="en-US" altLang="zh-CN"/>
              <a:pPr/>
              <a:t>‹#›</a:t>
            </a:fld>
            <a:endParaRPr lang="en-US" altLang="zh-CN"/>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 y="6516877"/>
            <a:ext cx="9144000" cy="341123"/>
          </a:xfrm>
          <a:prstGeom prst="rect">
            <a:avLst/>
          </a:prstGeom>
          <a:gradFill>
            <a:gsLst>
              <a:gs pos="0">
                <a:srgbClr val="000082"/>
              </a:gs>
              <a:gs pos="30000">
                <a:srgbClr val="66008F"/>
              </a:gs>
              <a:gs pos="64999">
                <a:srgbClr val="BA0066"/>
              </a:gs>
              <a:gs pos="89999">
                <a:srgbClr val="FF0000"/>
              </a:gs>
              <a:gs pos="100000">
                <a:srgbClr val="FF8200"/>
              </a:gs>
            </a:gsLst>
            <a:lin ang="0" scaled="0"/>
          </a:gradFill>
          <a:ln>
            <a:noFill/>
          </a:ln>
          <a:effectLst/>
        </p:spPr>
      </p:pic>
      <p:cxnSp>
        <p:nvCxnSpPr>
          <p:cNvPr id="8" name="直接连接符 7"/>
          <p:cNvCxnSpPr/>
          <p:nvPr userDrawn="1"/>
        </p:nvCxnSpPr>
        <p:spPr bwMode="auto">
          <a:xfrm>
            <a:off x="124" y="1268760"/>
            <a:ext cx="9144000" cy="0"/>
          </a:xfrm>
          <a:prstGeom prst="line">
            <a:avLst/>
          </a:prstGeom>
          <a:noFill/>
          <a:ln w="76200" cap="flat" cmpd="sng" algn="ctr">
            <a:gradFill>
              <a:gsLst>
                <a:gs pos="0">
                  <a:srgbClr val="FFC000"/>
                </a:gs>
                <a:gs pos="92000">
                  <a:srgbClr val="FFFF00"/>
                </a:gs>
                <a:gs pos="100000">
                  <a:schemeClr val="accent1">
                    <a:tint val="23500"/>
                    <a:satMod val="160000"/>
                  </a:schemeClr>
                </a:gs>
              </a:gsLst>
              <a:lin ang="5400000" scaled="0"/>
            </a:gra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Tree>
    <p:extLst>
      <p:ext uri="{BB962C8B-B14F-4D97-AF65-F5344CB8AC3E}">
        <p14:creationId xmlns:p14="http://schemas.microsoft.com/office/powerpoint/2010/main" val="13359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3D285B1-5D38-468D-B8B9-F5EA4E8EF5FD}" type="slidenum">
              <a:rPr lang="en-US" altLang="zh-CN"/>
              <a:pPr/>
              <a:t>‹#›</a:t>
            </a:fld>
            <a:endParaRPr lang="en-US" altLang="zh-CN"/>
          </a:p>
        </p:txBody>
      </p:sp>
    </p:spTree>
    <p:extLst>
      <p:ext uri="{BB962C8B-B14F-4D97-AF65-F5344CB8AC3E}">
        <p14:creationId xmlns:p14="http://schemas.microsoft.com/office/powerpoint/2010/main" val="59539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0E76221-2099-45A1-AAE7-834DA3540A83}" type="slidenum">
              <a:rPr lang="en-US" altLang="zh-CN"/>
              <a:pPr/>
              <a:t>‹#›</a:t>
            </a:fld>
            <a:endParaRPr lang="en-US" altLang="zh-CN"/>
          </a:p>
        </p:txBody>
      </p:sp>
    </p:spTree>
    <p:extLst>
      <p:ext uri="{BB962C8B-B14F-4D97-AF65-F5344CB8AC3E}">
        <p14:creationId xmlns:p14="http://schemas.microsoft.com/office/powerpoint/2010/main" val="241895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B6EE0BA-D6DD-4FBE-979F-DDE74E735BAE}" type="slidenum">
              <a:rPr lang="en-US" altLang="zh-CN"/>
              <a:pPr/>
              <a:t>‹#›</a:t>
            </a:fld>
            <a:endParaRPr lang="en-US" altLang="zh-CN"/>
          </a:p>
        </p:txBody>
      </p:sp>
    </p:spTree>
    <p:extLst>
      <p:ext uri="{BB962C8B-B14F-4D97-AF65-F5344CB8AC3E}">
        <p14:creationId xmlns:p14="http://schemas.microsoft.com/office/powerpoint/2010/main" val="28909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06466867-1D30-4101-8A63-96578BD41776}" type="slidenum">
              <a:rPr lang="en-US" altLang="zh-CN"/>
              <a:pPr/>
              <a:t>‹#›</a:t>
            </a:fld>
            <a:endParaRPr lang="en-US" altLang="zh-CN"/>
          </a:p>
        </p:txBody>
      </p:sp>
    </p:spTree>
    <p:extLst>
      <p:ext uri="{BB962C8B-B14F-4D97-AF65-F5344CB8AC3E}">
        <p14:creationId xmlns:p14="http://schemas.microsoft.com/office/powerpoint/2010/main" val="208550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6FA02D7-E7C5-4AE4-B6FA-974FF82B68FF}" type="slidenum">
              <a:rPr lang="en-US" altLang="zh-CN"/>
              <a:pPr/>
              <a:t>‹#›</a:t>
            </a:fld>
            <a:endParaRPr lang="en-US" altLang="zh-CN"/>
          </a:p>
        </p:txBody>
      </p:sp>
    </p:spTree>
    <p:extLst>
      <p:ext uri="{BB962C8B-B14F-4D97-AF65-F5344CB8AC3E}">
        <p14:creationId xmlns:p14="http://schemas.microsoft.com/office/powerpoint/2010/main" val="247065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6E44C36-15DE-4733-B61C-9D99689B2C2D}" type="slidenum">
              <a:rPr lang="en-US" altLang="zh-CN"/>
              <a:pPr/>
              <a:t>‹#›</a:t>
            </a:fld>
            <a:endParaRPr lang="en-US" altLang="zh-CN"/>
          </a:p>
        </p:txBody>
      </p:sp>
    </p:spTree>
    <p:extLst>
      <p:ext uri="{BB962C8B-B14F-4D97-AF65-F5344CB8AC3E}">
        <p14:creationId xmlns:p14="http://schemas.microsoft.com/office/powerpoint/2010/main" val="322453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35FE1C3-2402-4BA5-A2BF-12C95DEC125F}" type="slidenum">
              <a:rPr lang="en-US" altLang="zh-CN"/>
              <a:pPr/>
              <a:t>‹#›</a:t>
            </a:fld>
            <a:endParaRPr lang="en-US" altLang="zh-CN"/>
          </a:p>
        </p:txBody>
      </p:sp>
    </p:spTree>
    <p:extLst>
      <p:ext uri="{BB962C8B-B14F-4D97-AF65-F5344CB8AC3E}">
        <p14:creationId xmlns:p14="http://schemas.microsoft.com/office/powerpoint/2010/main" val="341638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单击以编辑</a:t>
            </a:r>
            <a:r>
              <a:rPr lang="zh-CN" altLang="en-US"/>
              <a:t>母版标题样式</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单击以编辑母版文本样式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789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ltLang="zh-CN"/>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ltLang="zh-CN"/>
          </a:p>
        </p:txBody>
      </p:sp>
      <p:sp>
        <p:nvSpPr>
          <p:cNvPr id="3789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CB08057D-A7E1-4673-A165-CD071AA0A7BA}"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audio" Target="../media/audio1.wav"/></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2.pn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alphaModFix amt="50000"/>
            <a:lum/>
          </a:blip>
          <a:srcRect/>
          <a:stretch>
            <a:fillRect l="-2000" r="-2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00232" y="1501872"/>
            <a:ext cx="4953000" cy="1600200"/>
          </a:xfrm>
        </p:spPr>
        <p:txBody>
          <a:bodyPr/>
          <a:lstStyle/>
          <a:p>
            <a:r>
              <a:rPr lang="zh-CN" altLang="en-US" sz="4800" b="1" dirty="0">
                <a:solidFill>
                  <a:schemeClr val="tx1"/>
                </a:solidFill>
                <a:ea typeface="楷体_GB2312" pitchFamily="49" charset="-122"/>
              </a:rPr>
              <a:t>软 件 工 程</a:t>
            </a:r>
            <a:br>
              <a:rPr lang="zh-CN" altLang="en-US" sz="4800" b="1" dirty="0">
                <a:solidFill>
                  <a:schemeClr val="tx1"/>
                </a:solidFill>
                <a:ea typeface="楷体_GB2312" pitchFamily="49" charset="-122"/>
              </a:rPr>
            </a:br>
            <a:r>
              <a:rPr lang="en-US" altLang="zh-CN" sz="3600" b="1" dirty="0">
                <a:solidFill>
                  <a:schemeClr val="tx1"/>
                </a:solidFill>
                <a:ea typeface="楷体_GB2312" pitchFamily="49" charset="-122"/>
              </a:rPr>
              <a:t>Software Engineering</a:t>
            </a:r>
            <a:endParaRPr lang="en-US" altLang="zh-CN" b="1" dirty="0">
              <a:ea typeface="楷体_GB2312" pitchFamily="49" charset="-122"/>
            </a:endParaRPr>
          </a:p>
        </p:txBody>
      </p:sp>
      <p:sp>
        <p:nvSpPr>
          <p:cNvPr id="2051" name="Rectangle 3"/>
          <p:cNvSpPr>
            <a:spLocks noGrp="1" noChangeArrowheads="1"/>
          </p:cNvSpPr>
          <p:nvPr>
            <p:ph type="subTitle" idx="1"/>
          </p:nvPr>
        </p:nvSpPr>
        <p:spPr>
          <a:xfrm>
            <a:off x="1285852" y="3500438"/>
            <a:ext cx="6477000" cy="1214446"/>
          </a:xfrm>
        </p:spPr>
        <p:txBody>
          <a:bodyPr/>
          <a:lstStyle/>
          <a:p>
            <a:pPr>
              <a:lnSpc>
                <a:spcPct val="130000"/>
              </a:lnSpc>
            </a:pPr>
            <a:r>
              <a:rPr lang="zh-CN" altLang="en-US" sz="2800" b="1" dirty="0">
                <a:ea typeface="楷体_GB2312" pitchFamily="49" charset="-122"/>
              </a:rPr>
              <a:t>主讲：杨谊</a:t>
            </a:r>
            <a:endParaRPr lang="zh-CN" altLang="en-US" sz="3600" b="1" dirty="0">
              <a:ea typeface="楷体_GB2312" pitchFamily="49" charset="-122"/>
            </a:endParaRPr>
          </a:p>
          <a:p>
            <a:r>
              <a:rPr lang="zh-CN" altLang="en-US" sz="3600" b="1" dirty="0">
                <a:ea typeface="楷体_GB2312" pitchFamily="49" charset="-122"/>
              </a:rPr>
              <a:t> </a:t>
            </a:r>
            <a:r>
              <a:rPr lang="en-US" altLang="zh-CN" sz="2800" b="1" dirty="0">
                <a:ea typeface="楷体_GB2312" pitchFamily="49" charset="-122"/>
              </a:rPr>
              <a:t>E-mail :  yiyang20110130@163.com</a:t>
            </a:r>
            <a:endParaRPr lang="en-US" altLang="zh-CN" sz="3600" b="1" dirty="0">
              <a:ea typeface="楷体_GB2312" pitchFamily="49" charset="-122"/>
            </a:endParaRPr>
          </a:p>
          <a:p>
            <a:pPr algn="l"/>
            <a:endParaRPr lang="en-US" altLang="zh-CN" sz="3600" b="1" dirty="0">
              <a:ea typeface="楷体_GB2312" pitchFamily="49" charset="-122"/>
            </a:endParaRPr>
          </a:p>
        </p:txBody>
      </p:sp>
      <p:sp>
        <p:nvSpPr>
          <p:cNvPr id="2" name="AutoShape 9" descr="d:\users\yy\appdata\roaming\360se6\User Data\temp\rjcxj(1).jpg"/>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11" descr="d:\users\yy\appdata\roaming\360se6\User Data\temp\rjcxj(1).jpg"/>
          <p:cNvSpPr>
            <a:spLocks noChangeAspect="1" noChangeArrowheads="1"/>
          </p:cNvSpPr>
          <p:nvPr/>
        </p:nvSpPr>
        <p:spPr bwMode="auto">
          <a:xfrm>
            <a:off x="320675"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out)">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checkerboard(down)">
                                      <p:cBhvr>
                                        <p:cTn id="11" dur="500"/>
                                        <p:tgtEl>
                                          <p:spTgt spid="2051">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par>
                          <p:cTn id="12" fill="hold" nodeType="afterGroup">
                            <p:stCondLst>
                              <p:cond delay="1000"/>
                            </p:stCondLst>
                            <p:childTnLst>
                              <p:par>
                                <p:cTn id="13" presetID="5" presetClass="entr" presetSubtype="5" fill="hold" grpId="0" nodeType="after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Effect transition="in" filter="checkerboard(down)">
                                      <p:cBhvr>
                                        <p:cTn id="15" dur="500"/>
                                        <p:tgtEl>
                                          <p:spTgt spid="2051">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E0AA16-FB88-4E1C-958B-5B65438BF852}"/>
              </a:ext>
            </a:extLst>
          </p:cNvPr>
          <p:cNvSpPr>
            <a:spLocks noGrp="1"/>
          </p:cNvSpPr>
          <p:nvPr>
            <p:ph type="title"/>
          </p:nvPr>
        </p:nvSpPr>
        <p:spPr/>
        <p:txBody>
          <a:bodyPr/>
          <a:lstStyle/>
          <a:p>
            <a:r>
              <a:rPr lang="zh-CN" altLang="en-US" dirty="0"/>
              <a:t>软件过程</a:t>
            </a:r>
          </a:p>
        </p:txBody>
      </p:sp>
      <p:sp>
        <p:nvSpPr>
          <p:cNvPr id="3" name="内容占位符 2">
            <a:extLst>
              <a:ext uri="{FF2B5EF4-FFF2-40B4-BE49-F238E27FC236}">
                <a16:creationId xmlns:a16="http://schemas.microsoft.com/office/drawing/2014/main" id="{53F83534-A5E9-4659-B92F-075B10648052}"/>
              </a:ext>
            </a:extLst>
          </p:cNvPr>
          <p:cNvSpPr>
            <a:spLocks noGrp="1"/>
          </p:cNvSpPr>
          <p:nvPr>
            <p:ph idx="1"/>
          </p:nvPr>
        </p:nvSpPr>
        <p:spPr>
          <a:xfrm>
            <a:off x="657098" y="1628800"/>
            <a:ext cx="7772400" cy="3970784"/>
          </a:xfrm>
        </p:spPr>
        <p:txBody>
          <a:bodyPr/>
          <a:lstStyle/>
          <a:p>
            <a:pPr>
              <a:spcBef>
                <a:spcPts val="1800"/>
              </a:spcBef>
            </a:pPr>
            <a:r>
              <a:rPr lang="zh-CN" altLang="en-US" sz="2400" dirty="0">
                <a:latin typeface="微软雅黑" panose="020B0503020204020204" pitchFamily="34" charset="-122"/>
                <a:ea typeface="微软雅黑" panose="020B0503020204020204" pitchFamily="34" charset="-122"/>
              </a:rPr>
              <a:t>成功需要过程，做事需要规划，制定计划</a:t>
            </a:r>
            <a:endParaRPr lang="en-US" altLang="zh-CN" sz="2400" dirty="0">
              <a:latin typeface="微软雅黑" panose="020B0503020204020204" pitchFamily="34" charset="-122"/>
              <a:ea typeface="微软雅黑" panose="020B0503020204020204" pitchFamily="34" charset="-122"/>
            </a:endParaRPr>
          </a:p>
          <a:p>
            <a:pPr>
              <a:spcBef>
                <a:spcPts val="1800"/>
              </a:spcBef>
            </a:pPr>
            <a:r>
              <a:rPr lang="zh-CN" altLang="en-US" sz="2400" dirty="0">
                <a:latin typeface="微软雅黑" panose="020B0503020204020204" pitchFamily="34" charset="-122"/>
                <a:ea typeface="微软雅黑" panose="020B0503020204020204" pitchFamily="34" charset="-122"/>
              </a:rPr>
              <a:t>按照计划分阶段、分步骤地完成</a:t>
            </a:r>
            <a:endParaRPr lang="en-US" altLang="zh-CN" sz="2400" dirty="0">
              <a:latin typeface="微软雅黑" panose="020B0503020204020204" pitchFamily="34" charset="-122"/>
              <a:ea typeface="微软雅黑" panose="020B0503020204020204" pitchFamily="34" charset="-122"/>
            </a:endParaRPr>
          </a:p>
          <a:p>
            <a:pPr>
              <a:spcBef>
                <a:spcPts val="1800"/>
              </a:spcBef>
            </a:pPr>
            <a:r>
              <a:rPr lang="zh-CN" altLang="en-US" sz="2400" dirty="0">
                <a:latin typeface="微软雅黑" panose="020B0503020204020204" pitchFamily="34" charset="-122"/>
                <a:ea typeface="微软雅黑" panose="020B0503020204020204" pitchFamily="34" charset="-122"/>
              </a:rPr>
              <a:t>勿一日曝，百日寒</a:t>
            </a:r>
            <a:endParaRPr lang="en-US" altLang="zh-CN" sz="2400" dirty="0">
              <a:latin typeface="微软雅黑" panose="020B0503020204020204" pitchFamily="34" charset="-122"/>
              <a:ea typeface="微软雅黑" panose="020B0503020204020204" pitchFamily="34" charset="-122"/>
            </a:endParaRPr>
          </a:p>
          <a:p>
            <a:pPr>
              <a:spcBef>
                <a:spcPts val="1800"/>
              </a:spcBef>
            </a:pPr>
            <a:r>
              <a:rPr lang="zh-CN" altLang="en-US" sz="2400" dirty="0">
                <a:latin typeface="微软雅黑" panose="020B0503020204020204" pitchFamily="34" charset="-122"/>
                <a:ea typeface="微软雅黑" panose="020B0503020204020204" pitchFamily="34" charset="-122"/>
              </a:rPr>
              <a:t>做好未来职业规划，遵守职业道德，培养就业能力</a:t>
            </a:r>
            <a:endParaRPr lang="en-US" altLang="zh-CN" sz="2400" dirty="0">
              <a:latin typeface="微软雅黑" panose="020B0503020204020204" pitchFamily="34" charset="-122"/>
              <a:ea typeface="微软雅黑" panose="020B0503020204020204" pitchFamily="34" charset="-122"/>
            </a:endParaRPr>
          </a:p>
          <a:p>
            <a:pPr>
              <a:spcBef>
                <a:spcPts val="1800"/>
              </a:spcBef>
            </a:pPr>
            <a:r>
              <a:rPr lang="zh-CN" altLang="en-US" sz="2400" dirty="0">
                <a:latin typeface="微软雅黑" panose="020B0503020204020204" pitchFamily="34" charset="-122"/>
                <a:ea typeface="微软雅黑" panose="020B0503020204020204" pitchFamily="34" charset="-122"/>
              </a:rPr>
              <a:t>爱岗敬业、刻苦钻研、一丝不苟、勇于创新</a:t>
            </a:r>
          </a:p>
        </p:txBody>
      </p:sp>
      <p:sp>
        <p:nvSpPr>
          <p:cNvPr id="4" name="文本框 3">
            <a:extLst>
              <a:ext uri="{FF2B5EF4-FFF2-40B4-BE49-F238E27FC236}">
                <a16:creationId xmlns:a16="http://schemas.microsoft.com/office/drawing/2014/main" id="{06FCCCF2-3620-406F-ABB6-DADB42B288F8}"/>
              </a:ext>
            </a:extLst>
          </p:cNvPr>
          <p:cNvSpPr txBox="1"/>
          <p:nvPr/>
        </p:nvSpPr>
        <p:spPr>
          <a:xfrm>
            <a:off x="755576" y="620688"/>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485597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971600" y="548680"/>
            <a:ext cx="75669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zh-CN" sz="4000" b="1" dirty="0">
                <a:solidFill>
                  <a:srgbClr val="0070C0"/>
                </a:solidFill>
                <a:latin typeface="微软雅黑" panose="020B0503020204020204" pitchFamily="34" charset="-122"/>
                <a:ea typeface="微软雅黑" panose="020B0503020204020204" pitchFamily="34" charset="-122"/>
                <a:cs typeface="+mj-cs"/>
              </a:rPr>
              <a:t>软件生存周期</a:t>
            </a:r>
            <a:endParaRPr lang="zh-CN" altLang="en-US" sz="4000" b="1" dirty="0">
              <a:solidFill>
                <a:srgbClr val="0070C0"/>
              </a:solidFill>
              <a:latin typeface="微软雅黑" panose="020B0503020204020204" pitchFamily="34" charset="-122"/>
              <a:ea typeface="微软雅黑" panose="020B0503020204020204" pitchFamily="34" charset="-122"/>
              <a:cs typeface="+mj-cs"/>
            </a:endParaRPr>
          </a:p>
        </p:txBody>
      </p:sp>
      <p:sp>
        <p:nvSpPr>
          <p:cNvPr id="3" name="TextBox 2"/>
          <p:cNvSpPr txBox="1"/>
          <p:nvPr/>
        </p:nvSpPr>
        <p:spPr>
          <a:xfrm>
            <a:off x="1475656" y="4221088"/>
            <a:ext cx="6048672" cy="855958"/>
          </a:xfrm>
          <a:prstGeom prst="rect">
            <a:avLst/>
          </a:prstGeom>
          <a:solidFill>
            <a:srgbClr val="92D050"/>
          </a:solidFill>
          <a:ln>
            <a:solidFill>
              <a:srgbClr val="92D050"/>
            </a:solidFill>
          </a:ln>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需求分析</a:t>
            </a:r>
          </a:p>
        </p:txBody>
      </p:sp>
      <p:sp>
        <p:nvSpPr>
          <p:cNvPr id="7" name="TextBox 6"/>
          <p:cNvSpPr txBox="1"/>
          <p:nvPr/>
        </p:nvSpPr>
        <p:spPr>
          <a:xfrm>
            <a:off x="1475656" y="3365130"/>
            <a:ext cx="6048672" cy="855958"/>
          </a:xfrm>
          <a:prstGeom prst="rect">
            <a:avLst/>
          </a:prstGeom>
          <a:solidFill>
            <a:srgbClr val="FFFFCC"/>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系统设计</a:t>
            </a:r>
          </a:p>
        </p:txBody>
      </p:sp>
      <p:sp>
        <p:nvSpPr>
          <p:cNvPr id="8" name="TextBox 7"/>
          <p:cNvSpPr txBox="1"/>
          <p:nvPr/>
        </p:nvSpPr>
        <p:spPr>
          <a:xfrm>
            <a:off x="1475656" y="2501034"/>
            <a:ext cx="6048672" cy="855958"/>
          </a:xfrm>
          <a:prstGeom prst="rect">
            <a:avLst/>
          </a:prstGeom>
          <a:solidFill>
            <a:srgbClr val="FFC000"/>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系统实现（编码，测试）</a:t>
            </a:r>
          </a:p>
        </p:txBody>
      </p:sp>
      <p:sp>
        <p:nvSpPr>
          <p:cNvPr id="9" name="TextBox 8"/>
          <p:cNvSpPr txBox="1"/>
          <p:nvPr/>
        </p:nvSpPr>
        <p:spPr>
          <a:xfrm>
            <a:off x="1475656" y="1628800"/>
            <a:ext cx="6048672" cy="855958"/>
          </a:xfrm>
          <a:prstGeom prst="rect">
            <a:avLst/>
          </a:prstGeom>
          <a:solidFill>
            <a:schemeClr val="accent2">
              <a:lumMod val="20000"/>
              <a:lumOff val="80000"/>
            </a:schemeClr>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发布维护</a:t>
            </a:r>
          </a:p>
        </p:txBody>
      </p:sp>
      <p:sp>
        <p:nvSpPr>
          <p:cNvPr id="10" name="TextBox 9"/>
          <p:cNvSpPr txBox="1"/>
          <p:nvPr/>
        </p:nvSpPr>
        <p:spPr>
          <a:xfrm>
            <a:off x="1475656" y="5090862"/>
            <a:ext cx="6048672" cy="855958"/>
          </a:xfrm>
          <a:prstGeom prst="rect">
            <a:avLst/>
          </a:prstGeom>
          <a:solidFill>
            <a:srgbClr val="99CCFF"/>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软件计划</a:t>
            </a:r>
          </a:p>
        </p:txBody>
      </p:sp>
      <p:cxnSp>
        <p:nvCxnSpPr>
          <p:cNvPr id="4" name="直接箭头连接符 3"/>
          <p:cNvCxnSpPr/>
          <p:nvPr/>
        </p:nvCxnSpPr>
        <p:spPr bwMode="auto">
          <a:xfrm flipV="1">
            <a:off x="7963792" y="1628800"/>
            <a:ext cx="0" cy="4240334"/>
          </a:xfrm>
          <a:prstGeom prst="straightConnector1">
            <a:avLst/>
          </a:prstGeom>
          <a:noFill/>
          <a:ln w="1270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392317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04664"/>
            <a:ext cx="7772400" cy="854968"/>
          </a:xfrm>
        </p:spPr>
        <p:txBody>
          <a:bodyPr/>
          <a:lstStyle/>
          <a:p>
            <a:r>
              <a:rPr lang="zh-CN" altLang="en-US" sz="3600" dirty="0"/>
              <a:t>职业现实是软件生命周期的倒序</a:t>
            </a:r>
          </a:p>
        </p:txBody>
      </p:sp>
      <p:sp>
        <p:nvSpPr>
          <p:cNvPr id="3" name="内容占位符 2"/>
          <p:cNvSpPr>
            <a:spLocks noGrp="1"/>
          </p:cNvSpPr>
          <p:nvPr>
            <p:ph idx="1"/>
          </p:nvPr>
        </p:nvSpPr>
        <p:spPr>
          <a:xfrm>
            <a:off x="472008" y="1412776"/>
            <a:ext cx="8348464" cy="4032448"/>
          </a:xfrm>
        </p:spPr>
        <p:txBody>
          <a:bodyPr/>
          <a:lstStyle/>
          <a:p>
            <a:r>
              <a:rPr lang="zh-CN" altLang="en-US" sz="2400" b="0" dirty="0"/>
              <a:t>一个软件工程师在现实世界中的职业发展：</a:t>
            </a:r>
          </a:p>
          <a:p>
            <a:pPr marL="0" indent="0">
              <a:lnSpc>
                <a:spcPct val="110000"/>
              </a:lnSpc>
              <a:buNone/>
            </a:pPr>
            <a:r>
              <a:rPr lang="en-US" altLang="zh-CN" sz="2400" b="0" dirty="0"/>
              <a:t>1. </a:t>
            </a:r>
            <a:r>
              <a:rPr lang="zh-CN" altLang="en-US" sz="2400" b="0" dirty="0"/>
              <a:t>毕业进入公司，开始维护一些已有的软件（维护阶段）</a:t>
            </a:r>
          </a:p>
          <a:p>
            <a:pPr marL="0" indent="0">
              <a:lnSpc>
                <a:spcPct val="110000"/>
              </a:lnSpc>
              <a:buNone/>
            </a:pPr>
            <a:r>
              <a:rPr lang="en-US" altLang="zh-CN" sz="2400" b="0" dirty="0"/>
              <a:t>2. </a:t>
            </a:r>
            <a:r>
              <a:rPr lang="zh-CN" altLang="en-US" sz="2400" b="0" dirty="0"/>
              <a:t>能够在项目中改一些</a:t>
            </a:r>
            <a:r>
              <a:rPr lang="en-US" altLang="zh-CN" sz="2400" b="0" dirty="0"/>
              <a:t>bug</a:t>
            </a:r>
            <a:r>
              <a:rPr lang="zh-CN" altLang="en-US" sz="2400" b="0" dirty="0"/>
              <a:t>，发布小规模的更新版本 （稳定</a:t>
            </a:r>
            <a:r>
              <a:rPr lang="en-US" altLang="zh-CN" sz="2400" b="0" dirty="0"/>
              <a:t>/</a:t>
            </a:r>
            <a:r>
              <a:rPr lang="zh-CN" altLang="en-US" sz="2400" b="0" dirty="0"/>
              <a:t>发布阶段）</a:t>
            </a:r>
          </a:p>
          <a:p>
            <a:pPr marL="0" indent="0">
              <a:lnSpc>
                <a:spcPct val="110000"/>
              </a:lnSpc>
              <a:buNone/>
            </a:pPr>
            <a:r>
              <a:rPr lang="en-US" altLang="zh-CN" sz="2400" b="0" dirty="0"/>
              <a:t>3. </a:t>
            </a:r>
            <a:r>
              <a:rPr lang="zh-CN" altLang="en-US" sz="2400" b="0" dirty="0"/>
              <a:t>负责重写一个个小的模块，写很多代码，不必写文档（实现阶段）</a:t>
            </a:r>
          </a:p>
          <a:p>
            <a:pPr marL="0" indent="0">
              <a:buNone/>
            </a:pPr>
            <a:r>
              <a:rPr lang="zh-CN" altLang="en-US" sz="2400" b="0" dirty="0"/>
              <a:t>如果做得还可以</a:t>
            </a:r>
            <a:r>
              <a:rPr lang="en-US" altLang="zh-CN" sz="2400" b="0" dirty="0"/>
              <a:t>, </a:t>
            </a:r>
            <a:r>
              <a:rPr lang="zh-CN" altLang="en-US" sz="2400" b="0" dirty="0"/>
              <a:t>就会进入下一阶段： </a:t>
            </a:r>
          </a:p>
          <a:p>
            <a:pPr marL="0" indent="0">
              <a:buNone/>
            </a:pPr>
            <a:r>
              <a:rPr lang="en-US" altLang="zh-CN" sz="2400" b="0" dirty="0"/>
              <a:t>4. </a:t>
            </a:r>
            <a:r>
              <a:rPr lang="zh-CN" altLang="en-US" sz="2400" b="0" dirty="0"/>
              <a:t>设计比较大的模块，自己写一些文档 （设计阶段） </a:t>
            </a:r>
            <a:endParaRPr lang="zh-CN" altLang="en-US" sz="2400" dirty="0"/>
          </a:p>
        </p:txBody>
      </p:sp>
      <p:sp>
        <p:nvSpPr>
          <p:cNvPr id="4" name="矩形 3"/>
          <p:cNvSpPr/>
          <p:nvPr/>
        </p:nvSpPr>
        <p:spPr>
          <a:xfrm>
            <a:off x="467544" y="5301208"/>
            <a:ext cx="8208912" cy="871713"/>
          </a:xfrm>
          <a:prstGeom prst="rect">
            <a:avLst/>
          </a:prstGeom>
        </p:spPr>
        <p:txBody>
          <a:bodyPr wrap="square">
            <a:spAutoFit/>
          </a:bodyPr>
          <a:lstStyle/>
          <a:p>
            <a:pPr marL="0" indent="0">
              <a:lnSpc>
                <a:spcPct val="110000"/>
              </a:lnSpc>
              <a:buNone/>
            </a:pPr>
            <a:r>
              <a:rPr lang="zh-CN" altLang="en-US" dirty="0"/>
              <a:t>过了很长时间，才发展到下面这个阶段</a:t>
            </a:r>
            <a:r>
              <a:rPr lang="en-US" altLang="zh-CN" dirty="0"/>
              <a:t>…</a:t>
            </a:r>
          </a:p>
          <a:p>
            <a:pPr marL="0" indent="0">
              <a:lnSpc>
                <a:spcPct val="110000"/>
              </a:lnSpc>
              <a:buNone/>
            </a:pPr>
            <a:r>
              <a:rPr lang="en-US" altLang="zh-CN" dirty="0"/>
              <a:t>5. </a:t>
            </a:r>
            <a:r>
              <a:rPr lang="zh-CN" altLang="en-US" dirty="0"/>
              <a:t>有机会去和用户谈新的项目 （需求分析）</a:t>
            </a:r>
          </a:p>
        </p:txBody>
      </p:sp>
    </p:spTree>
    <p:extLst>
      <p:ext uri="{BB962C8B-B14F-4D97-AF65-F5344CB8AC3E}">
        <p14:creationId xmlns:p14="http://schemas.microsoft.com/office/powerpoint/2010/main" val="95680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971600" y="548680"/>
            <a:ext cx="75669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4000" b="1" dirty="0">
                <a:solidFill>
                  <a:srgbClr val="0070C0"/>
                </a:solidFill>
                <a:latin typeface="微软雅黑" panose="020B0503020204020204" pitchFamily="34" charset="-122"/>
                <a:ea typeface="微软雅黑" panose="020B0503020204020204" pitchFamily="34" charset="-122"/>
                <a:cs typeface="+mj-cs"/>
              </a:rPr>
              <a:t>软件工程师的职业发展顺序</a:t>
            </a:r>
          </a:p>
        </p:txBody>
      </p:sp>
      <p:sp>
        <p:nvSpPr>
          <p:cNvPr id="3" name="TextBox 2"/>
          <p:cNvSpPr txBox="1"/>
          <p:nvPr/>
        </p:nvSpPr>
        <p:spPr>
          <a:xfrm>
            <a:off x="1475656" y="4221088"/>
            <a:ext cx="6048672" cy="855958"/>
          </a:xfrm>
          <a:prstGeom prst="rect">
            <a:avLst/>
          </a:prstGeom>
          <a:solidFill>
            <a:srgbClr val="92D050"/>
          </a:solidFill>
          <a:ln>
            <a:solidFill>
              <a:srgbClr val="92D050"/>
            </a:solidFill>
          </a:ln>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需求分析</a:t>
            </a:r>
          </a:p>
        </p:txBody>
      </p:sp>
      <p:sp>
        <p:nvSpPr>
          <p:cNvPr id="7" name="TextBox 6"/>
          <p:cNvSpPr txBox="1"/>
          <p:nvPr/>
        </p:nvSpPr>
        <p:spPr>
          <a:xfrm>
            <a:off x="1475656" y="3365130"/>
            <a:ext cx="6048672" cy="855958"/>
          </a:xfrm>
          <a:prstGeom prst="rect">
            <a:avLst/>
          </a:prstGeom>
          <a:solidFill>
            <a:srgbClr val="FFFFCC"/>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系统设计</a:t>
            </a:r>
          </a:p>
        </p:txBody>
      </p:sp>
      <p:sp>
        <p:nvSpPr>
          <p:cNvPr id="8" name="TextBox 7"/>
          <p:cNvSpPr txBox="1"/>
          <p:nvPr/>
        </p:nvSpPr>
        <p:spPr>
          <a:xfrm>
            <a:off x="1475656" y="2501034"/>
            <a:ext cx="6048672" cy="855958"/>
          </a:xfrm>
          <a:prstGeom prst="rect">
            <a:avLst/>
          </a:prstGeom>
          <a:solidFill>
            <a:srgbClr val="FFC000"/>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系统实现（编码，测试）</a:t>
            </a:r>
          </a:p>
        </p:txBody>
      </p:sp>
      <p:sp>
        <p:nvSpPr>
          <p:cNvPr id="9" name="TextBox 8"/>
          <p:cNvSpPr txBox="1"/>
          <p:nvPr/>
        </p:nvSpPr>
        <p:spPr>
          <a:xfrm>
            <a:off x="1475656" y="1628800"/>
            <a:ext cx="6048672" cy="855958"/>
          </a:xfrm>
          <a:prstGeom prst="rect">
            <a:avLst/>
          </a:prstGeom>
          <a:solidFill>
            <a:schemeClr val="accent2">
              <a:lumMod val="20000"/>
              <a:lumOff val="80000"/>
            </a:schemeClr>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发布维护</a:t>
            </a:r>
          </a:p>
        </p:txBody>
      </p:sp>
      <p:sp>
        <p:nvSpPr>
          <p:cNvPr id="10" name="TextBox 9"/>
          <p:cNvSpPr txBox="1"/>
          <p:nvPr/>
        </p:nvSpPr>
        <p:spPr>
          <a:xfrm>
            <a:off x="1475656" y="5090862"/>
            <a:ext cx="6048672" cy="855958"/>
          </a:xfrm>
          <a:prstGeom prst="rect">
            <a:avLst/>
          </a:prstGeom>
          <a:solidFill>
            <a:srgbClr val="99CCFF"/>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软件计划</a:t>
            </a:r>
          </a:p>
        </p:txBody>
      </p:sp>
      <p:cxnSp>
        <p:nvCxnSpPr>
          <p:cNvPr id="4" name="直接箭头连接符 3"/>
          <p:cNvCxnSpPr/>
          <p:nvPr/>
        </p:nvCxnSpPr>
        <p:spPr bwMode="auto">
          <a:xfrm flipV="1">
            <a:off x="7963792" y="1628800"/>
            <a:ext cx="0" cy="4240334"/>
          </a:xfrm>
          <a:prstGeom prst="straightConnector1">
            <a:avLst/>
          </a:prstGeom>
          <a:noFill/>
          <a:ln w="127000" cap="flat" cmpd="sng" algn="ctr">
            <a:solidFill>
              <a:srgbClr val="FF0000"/>
            </a:solidFill>
            <a:prstDash val="solid"/>
            <a:round/>
            <a:headEnd type="triangl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35120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一个开发例子</a:t>
            </a:r>
          </a:p>
        </p:txBody>
      </p:sp>
      <p:sp>
        <p:nvSpPr>
          <p:cNvPr id="3" name="内容占位符 2"/>
          <p:cNvSpPr>
            <a:spLocks noGrp="1"/>
          </p:cNvSpPr>
          <p:nvPr>
            <p:ph idx="1"/>
          </p:nvPr>
        </p:nvSpPr>
        <p:spPr>
          <a:xfrm>
            <a:off x="428575" y="1477144"/>
            <a:ext cx="8550895" cy="1231776"/>
          </a:xfrm>
        </p:spPr>
        <p:txBody>
          <a:bodyPr/>
          <a:lstStyle/>
          <a:p>
            <a:r>
              <a:rPr lang="zh-CN" altLang="en-US" sz="2800" dirty="0"/>
              <a:t>用户想开发一个精品课程网站</a:t>
            </a:r>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22705"/>
          <a:stretch/>
        </p:blipFill>
        <p:spPr bwMode="auto">
          <a:xfrm>
            <a:off x="769998" y="2111040"/>
            <a:ext cx="7868047" cy="414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00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又一个例子</a:t>
            </a:r>
          </a:p>
        </p:txBody>
      </p:sp>
      <p:sp>
        <p:nvSpPr>
          <p:cNvPr id="3" name="内容占位符 2"/>
          <p:cNvSpPr>
            <a:spLocks noGrp="1"/>
          </p:cNvSpPr>
          <p:nvPr>
            <p:ph idx="1"/>
          </p:nvPr>
        </p:nvSpPr>
        <p:spPr>
          <a:xfrm>
            <a:off x="428575" y="1484784"/>
            <a:ext cx="8550895" cy="1231776"/>
          </a:xfrm>
        </p:spPr>
        <p:txBody>
          <a:bodyPr/>
          <a:lstStyle/>
          <a:p>
            <a:r>
              <a:rPr lang="zh-CN" altLang="zh-CN" sz="2800" dirty="0"/>
              <a:t>学校教职员工医疗费管理系统</a:t>
            </a:r>
          </a:p>
        </p:txBody>
      </p:sp>
      <p:sp>
        <p:nvSpPr>
          <p:cNvPr id="4" name="矩形 3"/>
          <p:cNvSpPr/>
          <p:nvPr/>
        </p:nvSpPr>
        <p:spPr>
          <a:xfrm>
            <a:off x="827584" y="2132856"/>
            <a:ext cx="7789564" cy="3631763"/>
          </a:xfrm>
          <a:prstGeom prst="rect">
            <a:avLst/>
          </a:prstGeom>
          <a:solidFill>
            <a:schemeClr val="tx2">
              <a:lumMod val="20000"/>
              <a:lumOff val="80000"/>
            </a:schemeClr>
          </a:solidFill>
        </p:spPr>
        <p:txBody>
          <a:bodyPr wrap="square">
            <a:spAutoFit/>
          </a:bodyPr>
          <a:lstStyle/>
          <a:p>
            <a:pPr>
              <a:spcBef>
                <a:spcPts val="1200"/>
              </a:spcBef>
            </a:pPr>
            <a:r>
              <a:rPr lang="zh-CN" altLang="zh-CN" sz="2000" dirty="0"/>
              <a:t>医疗费分校内门诊费、校外门诊费、住院费、子女医疗费四种。</a:t>
            </a:r>
          </a:p>
          <a:p>
            <a:pPr>
              <a:spcBef>
                <a:spcPts val="1200"/>
              </a:spcBef>
            </a:pPr>
            <a:r>
              <a:rPr lang="zh-CN" altLang="zh-CN" sz="2000" dirty="0"/>
              <a:t>该校规定，每年每名</a:t>
            </a:r>
            <a:r>
              <a:rPr lang="zh-CN" altLang="en-US" sz="2000" dirty="0"/>
              <a:t>教职员工</a:t>
            </a:r>
            <a:r>
              <a:rPr lang="zh-CN" altLang="zh-CN" sz="2000" dirty="0"/>
              <a:t>的医疗费有一个限额，在年初时确定，</a:t>
            </a:r>
            <a:r>
              <a:rPr lang="en-US" altLang="zh-CN" sz="2000" dirty="0"/>
              <a:t>……</a:t>
            </a:r>
            <a:endParaRPr lang="zh-CN" altLang="zh-CN" sz="2000" dirty="0"/>
          </a:p>
          <a:p>
            <a:pPr>
              <a:spcBef>
                <a:spcPts val="1200"/>
              </a:spcBef>
            </a:pPr>
            <a:r>
              <a:rPr lang="zh-CN" altLang="zh-CN" sz="2000" dirty="0"/>
              <a:t>系统每天记录当天报销的若干职工或职工子女的医疗费类别、金额，</a:t>
            </a:r>
            <a:r>
              <a:rPr lang="en-US" altLang="zh-CN" sz="2000" dirty="0"/>
              <a:t>……</a:t>
            </a:r>
            <a:endParaRPr lang="zh-CN" altLang="zh-CN" sz="2000" dirty="0"/>
          </a:p>
          <a:p>
            <a:pPr>
              <a:spcBef>
                <a:spcPts val="1200"/>
              </a:spcBef>
            </a:pPr>
            <a:r>
              <a:rPr lang="zh-CN" altLang="zh-CN" sz="2000" dirty="0"/>
              <a:t>每天报销的费用要和各个职工已报销的金额累计起来，以便检查哪些职工已超额。</a:t>
            </a:r>
            <a:r>
              <a:rPr lang="en-US" altLang="zh-CN" sz="2000" dirty="0"/>
              <a:t>……</a:t>
            </a:r>
            <a:endParaRPr lang="zh-CN" altLang="zh-CN" sz="2000" dirty="0"/>
          </a:p>
          <a:p>
            <a:pPr>
              <a:spcBef>
                <a:spcPts val="1200"/>
              </a:spcBef>
            </a:pPr>
            <a:r>
              <a:rPr lang="zh-CN" altLang="zh-CN" sz="2000" dirty="0"/>
              <a:t>年终结算后，下一年度开始时</a:t>
            </a:r>
            <a:r>
              <a:rPr lang="en-US" altLang="zh-CN" sz="2000" dirty="0"/>
              <a:t>……</a:t>
            </a:r>
          </a:p>
          <a:p>
            <a:pPr>
              <a:spcBef>
                <a:spcPts val="1200"/>
              </a:spcBef>
            </a:pPr>
            <a:r>
              <a:rPr lang="zh-CN" altLang="zh-CN" sz="2000" dirty="0"/>
              <a:t>职工</a:t>
            </a:r>
            <a:r>
              <a:rPr lang="zh-CN" altLang="en-US" sz="2000" dirty="0"/>
              <a:t>晋升、降级、</a:t>
            </a:r>
            <a:r>
              <a:rPr lang="zh-CN" altLang="zh-CN" sz="2000" dirty="0"/>
              <a:t>调离、调入、或在本单位内部部门间调</a:t>
            </a:r>
            <a:r>
              <a:rPr lang="zh-CN" altLang="en-US" sz="2000" dirty="0"/>
              <a:t>动</a:t>
            </a:r>
            <a:r>
              <a:rPr lang="zh-CN" altLang="zh-CN" sz="2000" dirty="0"/>
              <a:t>，</a:t>
            </a:r>
            <a:r>
              <a:rPr lang="en-US" altLang="zh-CN" sz="2000" dirty="0"/>
              <a:t> ……</a:t>
            </a:r>
            <a:endParaRPr lang="zh-CN" altLang="zh-CN" sz="2000" dirty="0"/>
          </a:p>
        </p:txBody>
      </p:sp>
    </p:spTree>
    <p:extLst>
      <p:ext uri="{BB962C8B-B14F-4D97-AF65-F5344CB8AC3E}">
        <p14:creationId xmlns:p14="http://schemas.microsoft.com/office/powerpoint/2010/main" val="253310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计划阶段</a:t>
            </a:r>
            <a:endParaRPr lang="zh-CN" altLang="en-US" dirty="0"/>
          </a:p>
        </p:txBody>
      </p:sp>
      <p:sp>
        <p:nvSpPr>
          <p:cNvPr id="3" name="内容占位符 2"/>
          <p:cNvSpPr>
            <a:spLocks noGrp="1"/>
          </p:cNvSpPr>
          <p:nvPr>
            <p:ph idx="1"/>
          </p:nvPr>
        </p:nvSpPr>
        <p:spPr>
          <a:xfrm>
            <a:off x="685800" y="1546448"/>
            <a:ext cx="7772400" cy="4762872"/>
          </a:xfrm>
        </p:spPr>
        <p:txBody>
          <a:bodyPr/>
          <a:lstStyle/>
          <a:p>
            <a:pPr>
              <a:lnSpc>
                <a:spcPct val="120000"/>
              </a:lnSpc>
              <a:spcBef>
                <a:spcPts val="1000"/>
              </a:spcBef>
            </a:pPr>
            <a:r>
              <a:rPr lang="zh-CN" altLang="zh-CN" sz="2800" dirty="0"/>
              <a:t>确定待开发系统的</a:t>
            </a:r>
            <a:r>
              <a:rPr lang="zh-CN" altLang="zh-CN" sz="2800" dirty="0">
                <a:solidFill>
                  <a:srgbClr val="0000FF"/>
                </a:solidFill>
              </a:rPr>
              <a:t>总体目标和范围</a:t>
            </a:r>
            <a:endParaRPr lang="en-US" altLang="zh-CN" sz="2800" dirty="0">
              <a:solidFill>
                <a:srgbClr val="0000FF"/>
              </a:solidFill>
            </a:endParaRPr>
          </a:p>
          <a:p>
            <a:pPr>
              <a:lnSpc>
                <a:spcPct val="120000"/>
              </a:lnSpc>
              <a:spcBef>
                <a:spcPts val="1000"/>
              </a:spcBef>
            </a:pPr>
            <a:r>
              <a:rPr lang="zh-CN" altLang="zh-CN" sz="2800" dirty="0"/>
              <a:t>研究系统的</a:t>
            </a:r>
            <a:r>
              <a:rPr lang="zh-CN" altLang="zh-CN" sz="2800" dirty="0">
                <a:solidFill>
                  <a:srgbClr val="0000FF"/>
                </a:solidFill>
              </a:rPr>
              <a:t>可行性</a:t>
            </a:r>
            <a:r>
              <a:rPr lang="zh-CN" altLang="zh-CN" sz="2800" dirty="0"/>
              <a:t>和可能的</a:t>
            </a:r>
            <a:r>
              <a:rPr lang="zh-CN" altLang="zh-CN" sz="2800" dirty="0">
                <a:solidFill>
                  <a:srgbClr val="0000FF"/>
                </a:solidFill>
              </a:rPr>
              <a:t>解决方案</a:t>
            </a:r>
            <a:r>
              <a:rPr lang="zh-CN" altLang="en-US" sz="2800" dirty="0"/>
              <a:t>，</a:t>
            </a:r>
            <a:r>
              <a:rPr lang="zh-CN" altLang="zh-CN" sz="2800" dirty="0"/>
              <a:t>对资源、成本及进度进行合理的</a:t>
            </a:r>
            <a:r>
              <a:rPr lang="zh-CN" altLang="zh-CN" sz="2800" dirty="0">
                <a:solidFill>
                  <a:srgbClr val="0000FF"/>
                </a:solidFill>
              </a:rPr>
              <a:t>估算</a:t>
            </a:r>
            <a:endParaRPr lang="en-US" altLang="zh-CN" sz="2800" dirty="0">
              <a:solidFill>
                <a:srgbClr val="0000FF"/>
              </a:solidFill>
            </a:endParaRPr>
          </a:p>
          <a:p>
            <a:pPr>
              <a:lnSpc>
                <a:spcPct val="120000"/>
              </a:lnSpc>
              <a:spcBef>
                <a:spcPts val="1000"/>
              </a:spcBef>
            </a:pPr>
            <a:r>
              <a:rPr lang="zh-CN" altLang="en-US" sz="2800" dirty="0">
                <a:solidFill>
                  <a:srgbClr val="0000FF"/>
                </a:solidFill>
              </a:rPr>
              <a:t>组织</a:t>
            </a:r>
            <a:r>
              <a:rPr lang="zh-CN" altLang="en-US" sz="2800" dirty="0"/>
              <a:t>开发过程</a:t>
            </a:r>
            <a:endParaRPr lang="en-US" altLang="zh-CN" sz="2800" dirty="0"/>
          </a:p>
          <a:p>
            <a:pPr lvl="1">
              <a:spcBef>
                <a:spcPts val="1000"/>
              </a:spcBef>
            </a:pPr>
            <a:r>
              <a:rPr lang="zh-CN" altLang="en-US" sz="2000" dirty="0"/>
              <a:t>初步估计</a:t>
            </a:r>
            <a:r>
              <a:rPr lang="zh-CN" altLang="zh-CN" sz="2000" dirty="0"/>
              <a:t>所采用的软件生命周期模型</a:t>
            </a:r>
            <a:endParaRPr lang="en-US" altLang="zh-CN" sz="2000" dirty="0"/>
          </a:p>
          <a:p>
            <a:pPr lvl="1">
              <a:spcBef>
                <a:spcPts val="1000"/>
              </a:spcBef>
            </a:pPr>
            <a:r>
              <a:rPr lang="zh-CN" altLang="zh-CN" sz="2000" dirty="0"/>
              <a:t>开发人员的组织</a:t>
            </a:r>
            <a:endParaRPr lang="en-US" altLang="zh-CN" sz="2000" dirty="0"/>
          </a:p>
          <a:p>
            <a:pPr lvl="1">
              <a:spcBef>
                <a:spcPts val="1000"/>
              </a:spcBef>
            </a:pPr>
            <a:r>
              <a:rPr lang="zh-CN" altLang="zh-CN" sz="2000" dirty="0"/>
              <a:t>管理的目标与级别</a:t>
            </a:r>
            <a:endParaRPr lang="en-US" altLang="zh-CN" sz="2000" dirty="0"/>
          </a:p>
          <a:p>
            <a:pPr lvl="1">
              <a:spcBef>
                <a:spcPts val="1000"/>
              </a:spcBef>
            </a:pPr>
            <a:r>
              <a:rPr lang="zh-CN" altLang="zh-CN" sz="2000" dirty="0"/>
              <a:t>所用的技术与工具</a:t>
            </a:r>
            <a:endParaRPr lang="en-US" altLang="zh-CN" sz="2000" dirty="0"/>
          </a:p>
          <a:p>
            <a:pPr lvl="1">
              <a:spcBef>
                <a:spcPts val="1000"/>
              </a:spcBef>
            </a:pPr>
            <a:r>
              <a:rPr lang="zh-CN" altLang="zh-CN" sz="2000" dirty="0"/>
              <a:t>开发的进度、预算和资源分配</a:t>
            </a:r>
            <a:endParaRPr lang="zh-CN" altLang="en-US" sz="2000" dirty="0"/>
          </a:p>
        </p:txBody>
      </p:sp>
    </p:spTree>
    <p:extLst>
      <p:ext uri="{BB962C8B-B14F-4D97-AF65-F5344CB8AC3E}">
        <p14:creationId xmlns:p14="http://schemas.microsoft.com/office/powerpoint/2010/main" val="91509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分析阶段</a:t>
            </a:r>
            <a:endParaRPr lang="zh-CN" altLang="en-US" dirty="0"/>
          </a:p>
        </p:txBody>
      </p:sp>
      <p:sp>
        <p:nvSpPr>
          <p:cNvPr id="3" name="内容占位符 2"/>
          <p:cNvSpPr>
            <a:spLocks noGrp="1"/>
          </p:cNvSpPr>
          <p:nvPr>
            <p:ph idx="1"/>
          </p:nvPr>
        </p:nvSpPr>
        <p:spPr/>
        <p:txBody>
          <a:bodyPr/>
          <a:lstStyle/>
          <a:p>
            <a:r>
              <a:rPr lang="zh-CN" altLang="zh-CN" sz="2800" dirty="0"/>
              <a:t>分析、整理和提炼所收集到的</a:t>
            </a:r>
            <a:r>
              <a:rPr lang="zh-CN" altLang="zh-CN" sz="2800" dirty="0">
                <a:solidFill>
                  <a:srgbClr val="0000FF"/>
                </a:solidFill>
              </a:rPr>
              <a:t>用户需求</a:t>
            </a:r>
            <a:endParaRPr lang="en-US" altLang="zh-CN" sz="2800" dirty="0">
              <a:solidFill>
                <a:srgbClr val="0000FF"/>
              </a:solidFill>
            </a:endParaRPr>
          </a:p>
          <a:p>
            <a:r>
              <a:rPr lang="zh-CN" altLang="zh-CN" sz="2800" dirty="0"/>
              <a:t>建立完整的</a:t>
            </a:r>
            <a:r>
              <a:rPr lang="zh-CN" altLang="zh-CN" sz="2800" dirty="0">
                <a:solidFill>
                  <a:srgbClr val="0000FF"/>
                </a:solidFill>
              </a:rPr>
              <a:t>分析模型</a:t>
            </a:r>
            <a:endParaRPr lang="en-US" altLang="zh-CN" sz="2800" dirty="0">
              <a:solidFill>
                <a:srgbClr val="0000FF"/>
              </a:solidFill>
            </a:endParaRPr>
          </a:p>
          <a:p>
            <a:r>
              <a:rPr lang="zh-CN" altLang="zh-CN" sz="2800" dirty="0"/>
              <a:t>编写成</a:t>
            </a:r>
            <a:r>
              <a:rPr lang="zh-CN" altLang="zh-CN" sz="2800" dirty="0">
                <a:solidFill>
                  <a:srgbClr val="0000FF"/>
                </a:solidFill>
              </a:rPr>
              <a:t>软件需求规格说明</a:t>
            </a:r>
            <a:r>
              <a:rPr lang="zh-CN" altLang="zh-CN" sz="2800" dirty="0"/>
              <a:t>和初步的</a:t>
            </a:r>
            <a:r>
              <a:rPr lang="zh-CN" altLang="zh-CN" sz="2800" dirty="0">
                <a:solidFill>
                  <a:srgbClr val="0000FF"/>
                </a:solidFill>
              </a:rPr>
              <a:t>用户手册</a:t>
            </a:r>
            <a:endParaRPr lang="en-US" altLang="zh-CN" sz="2800" dirty="0">
              <a:solidFill>
                <a:srgbClr val="0000FF"/>
              </a:solidFill>
            </a:endParaRPr>
          </a:p>
          <a:p>
            <a:pPr lvl="1"/>
            <a:r>
              <a:rPr lang="zh-CN" altLang="zh-CN" sz="2400" dirty="0"/>
              <a:t>明确地描述软件的功能，列出软件必须满足的所有约束条件，并定义软件的输入和输出接口</a:t>
            </a:r>
            <a:endParaRPr lang="en-US" altLang="zh-CN" sz="2400" dirty="0"/>
          </a:p>
          <a:p>
            <a:r>
              <a:rPr lang="zh-CN" altLang="zh-CN" sz="2800" dirty="0"/>
              <a:t>通过评审需求规格说明，确保对用户需求达到</a:t>
            </a:r>
            <a:r>
              <a:rPr lang="zh-CN" altLang="zh-CN" sz="2800" dirty="0">
                <a:solidFill>
                  <a:srgbClr val="0000FF"/>
                </a:solidFill>
              </a:rPr>
              <a:t>共同的理解与认识</a:t>
            </a:r>
            <a:endParaRPr lang="zh-CN" alt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 y="3645024"/>
            <a:ext cx="9303945" cy="264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39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设计阶段</a:t>
            </a:r>
            <a:endParaRPr lang="zh-CN" altLang="en-US" dirty="0"/>
          </a:p>
        </p:txBody>
      </p:sp>
      <p:sp>
        <p:nvSpPr>
          <p:cNvPr id="3" name="内容占位符 2"/>
          <p:cNvSpPr>
            <a:spLocks noGrp="1"/>
          </p:cNvSpPr>
          <p:nvPr>
            <p:ph idx="1"/>
          </p:nvPr>
        </p:nvSpPr>
        <p:spPr/>
        <p:txBody>
          <a:bodyPr/>
          <a:lstStyle/>
          <a:p>
            <a:r>
              <a:rPr lang="zh-CN" altLang="zh-CN" sz="2800" dirty="0"/>
              <a:t>决定软件</a:t>
            </a:r>
            <a:r>
              <a:rPr lang="zh-CN" altLang="zh-CN" sz="2800" dirty="0">
                <a:solidFill>
                  <a:srgbClr val="0000FF"/>
                </a:solidFill>
              </a:rPr>
              <a:t>怎么做</a:t>
            </a:r>
            <a:endParaRPr lang="en-US" altLang="zh-CN" sz="2800" dirty="0">
              <a:solidFill>
                <a:srgbClr val="0000FF"/>
              </a:solidFill>
            </a:endParaRPr>
          </a:p>
          <a:p>
            <a:r>
              <a:rPr lang="zh-CN" altLang="zh-CN" sz="2800" dirty="0"/>
              <a:t>确定软件的</a:t>
            </a:r>
            <a:r>
              <a:rPr lang="zh-CN" altLang="zh-CN" sz="2800" dirty="0">
                <a:solidFill>
                  <a:srgbClr val="0000FF"/>
                </a:solidFill>
              </a:rPr>
              <a:t>体系结构</a:t>
            </a:r>
            <a:endParaRPr lang="en-US" altLang="zh-CN" sz="2800" dirty="0">
              <a:solidFill>
                <a:srgbClr val="0000FF"/>
              </a:solidFill>
            </a:endParaRPr>
          </a:p>
          <a:p>
            <a:r>
              <a:rPr lang="zh-CN" altLang="zh-CN" sz="2800" dirty="0"/>
              <a:t>确定每个</a:t>
            </a:r>
            <a:r>
              <a:rPr lang="zh-CN" altLang="zh-CN" sz="2800" dirty="0">
                <a:solidFill>
                  <a:srgbClr val="0000FF"/>
                </a:solidFill>
              </a:rPr>
              <a:t>模块</a:t>
            </a:r>
            <a:r>
              <a:rPr lang="zh-CN" altLang="zh-CN" sz="2800" dirty="0"/>
              <a:t>的实现算法、数据结构和接口等</a:t>
            </a:r>
            <a:endParaRPr lang="en-US" altLang="zh-CN" sz="2800" dirty="0"/>
          </a:p>
          <a:p>
            <a:r>
              <a:rPr lang="zh-CN" altLang="zh-CN" sz="2800" dirty="0"/>
              <a:t>编写</a:t>
            </a:r>
            <a:r>
              <a:rPr lang="zh-CN" altLang="zh-CN" sz="2800" dirty="0">
                <a:solidFill>
                  <a:srgbClr val="0000FF"/>
                </a:solidFill>
              </a:rPr>
              <a:t>设计说明书</a:t>
            </a:r>
            <a:endParaRPr lang="en-US" altLang="zh-CN" sz="2800" dirty="0">
              <a:solidFill>
                <a:srgbClr val="0000FF"/>
              </a:solidFill>
            </a:endParaRPr>
          </a:p>
          <a:p>
            <a:r>
              <a:rPr lang="zh-CN" altLang="zh-CN" sz="2800" dirty="0"/>
              <a:t>组织进行</a:t>
            </a:r>
            <a:r>
              <a:rPr lang="zh-CN" altLang="zh-CN" sz="2800" dirty="0">
                <a:solidFill>
                  <a:srgbClr val="0000FF"/>
                </a:solidFill>
              </a:rPr>
              <a:t>设计评审</a:t>
            </a:r>
            <a:endParaRPr lang="zh-CN" altLang="en-US" sz="2800" dirty="0">
              <a:solidFill>
                <a:srgbClr val="0000FF"/>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71" y="3501008"/>
            <a:ext cx="9261979"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3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实现</a:t>
            </a:r>
            <a:r>
              <a:rPr lang="zh-CN" altLang="zh-CN" dirty="0"/>
              <a:t>阶段</a:t>
            </a:r>
            <a:endParaRPr lang="zh-CN" altLang="en-US" dirty="0"/>
          </a:p>
        </p:txBody>
      </p:sp>
      <p:sp>
        <p:nvSpPr>
          <p:cNvPr id="3" name="内容占位符 2"/>
          <p:cNvSpPr>
            <a:spLocks noGrp="1"/>
          </p:cNvSpPr>
          <p:nvPr>
            <p:ph idx="1"/>
          </p:nvPr>
        </p:nvSpPr>
        <p:spPr/>
        <p:txBody>
          <a:bodyPr/>
          <a:lstStyle/>
          <a:p>
            <a:r>
              <a:rPr lang="zh-CN" altLang="zh-CN" sz="2800" dirty="0"/>
              <a:t>各个模块</a:t>
            </a:r>
            <a:r>
              <a:rPr lang="zh-CN" altLang="zh-CN" sz="2800" dirty="0">
                <a:solidFill>
                  <a:srgbClr val="0000FF"/>
                </a:solidFill>
              </a:rPr>
              <a:t>编写程序代码</a:t>
            </a:r>
            <a:r>
              <a:rPr lang="zh-CN" altLang="zh-CN" sz="2800" dirty="0"/>
              <a:t>，</a:t>
            </a:r>
            <a:r>
              <a:rPr lang="zh-CN" altLang="en-US" sz="2800" dirty="0"/>
              <a:t>并做</a:t>
            </a:r>
            <a:r>
              <a:rPr lang="zh-CN" altLang="zh-CN" sz="2800" dirty="0"/>
              <a:t>合适的</a:t>
            </a:r>
            <a:r>
              <a:rPr lang="zh-CN" altLang="zh-CN" sz="2800" dirty="0">
                <a:solidFill>
                  <a:srgbClr val="0000FF"/>
                </a:solidFill>
              </a:rPr>
              <a:t>注释</a:t>
            </a:r>
            <a:r>
              <a:rPr lang="zh-CN" altLang="zh-CN" sz="2800" dirty="0"/>
              <a:t>。</a:t>
            </a:r>
            <a:endParaRPr lang="en-US" altLang="zh-CN" sz="2800" dirty="0"/>
          </a:p>
          <a:p>
            <a:r>
              <a:rPr lang="zh-CN" altLang="zh-CN" sz="2800" dirty="0"/>
              <a:t>设计测试用例，</a:t>
            </a:r>
            <a:r>
              <a:rPr lang="zh-CN" altLang="zh-CN" sz="2800" dirty="0">
                <a:solidFill>
                  <a:srgbClr val="0000FF"/>
                </a:solidFill>
              </a:rPr>
              <a:t>测试</a:t>
            </a:r>
            <a:r>
              <a:rPr lang="zh-CN" altLang="zh-CN" sz="2800" dirty="0"/>
              <a:t>各个模块。</a:t>
            </a:r>
            <a:endParaRPr lang="en-US" altLang="zh-CN" sz="2800" dirty="0"/>
          </a:p>
          <a:p>
            <a:r>
              <a:rPr lang="zh-CN" altLang="zh-CN" sz="2800" dirty="0"/>
              <a:t>将各个模块</a:t>
            </a:r>
            <a:r>
              <a:rPr lang="zh-CN" altLang="zh-CN" sz="2800" dirty="0">
                <a:solidFill>
                  <a:srgbClr val="0000FF"/>
                </a:solidFill>
              </a:rPr>
              <a:t>集成</a:t>
            </a:r>
            <a:r>
              <a:rPr lang="zh-CN" altLang="zh-CN" sz="2800" dirty="0"/>
              <a:t>起来，测试整个产品的功能和性能是否满足已有的规格说明。</a:t>
            </a:r>
            <a:endParaRPr lang="zh-CN" alt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25" y="4005064"/>
            <a:ext cx="70008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068960"/>
            <a:ext cx="873539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0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14348" y="1844823"/>
            <a:ext cx="7972452" cy="4286101"/>
          </a:xfrm>
        </p:spPr>
        <p:txBody>
          <a:bodyPr/>
          <a:lstStyle/>
          <a:p>
            <a:pPr marL="0" indent="0" eaLnBrk="1" hangingPunct="1">
              <a:lnSpc>
                <a:spcPct val="150000"/>
              </a:lnSpc>
              <a:buFont typeface="Wingdings" pitchFamily="2" charset="2"/>
              <a:buNone/>
              <a:defRPr/>
            </a:pPr>
            <a:r>
              <a:rPr lang="en-US" altLang="zh-CN" b="1" dirty="0"/>
              <a:t>2.1 </a:t>
            </a:r>
            <a:r>
              <a:rPr lang="zh-CN" altLang="en-US" b="1" dirty="0"/>
              <a:t>软件生命周期的基本任务</a:t>
            </a:r>
            <a:endParaRPr lang="en-US" altLang="zh-CN" b="1" dirty="0"/>
          </a:p>
          <a:p>
            <a:pPr marL="0" indent="0" eaLnBrk="1" hangingPunct="1">
              <a:lnSpc>
                <a:spcPct val="150000"/>
              </a:lnSpc>
              <a:buFont typeface="Wingdings" pitchFamily="2" charset="2"/>
              <a:buNone/>
              <a:defRPr/>
            </a:pPr>
            <a:r>
              <a:rPr lang="en-US" altLang="zh-CN" dirty="0"/>
              <a:t>2.2 </a:t>
            </a:r>
            <a:r>
              <a:rPr lang="zh-CN" altLang="en-US" dirty="0"/>
              <a:t>几种过程模型</a:t>
            </a:r>
            <a:endParaRPr lang="en-US" altLang="zh-CN" dirty="0"/>
          </a:p>
        </p:txBody>
      </p:sp>
      <p:sp>
        <p:nvSpPr>
          <p:cNvPr id="9219" name="标题 1"/>
          <p:cNvSpPr>
            <a:spLocks noGrp="1"/>
          </p:cNvSpPr>
          <p:nvPr>
            <p:ph type="title"/>
          </p:nvPr>
        </p:nvSpPr>
        <p:spPr>
          <a:xfrm>
            <a:off x="827584" y="332656"/>
            <a:ext cx="7772400" cy="926976"/>
          </a:xfrm>
        </p:spPr>
        <p:txBody>
          <a:bodyPr/>
          <a:lstStyle/>
          <a:p>
            <a:r>
              <a:rPr lang="zh-CN" altLang="en-US" dirty="0"/>
              <a:t>第</a:t>
            </a:r>
            <a:r>
              <a:rPr lang="en-US" altLang="zh-CN" dirty="0"/>
              <a:t>2</a:t>
            </a:r>
            <a:r>
              <a:rPr lang="zh-CN" altLang="en-US" dirty="0"/>
              <a:t>章  软件过程</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290"/>
            <a:ext cx="1934911"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307" y="3571876"/>
            <a:ext cx="4076693" cy="30594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1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维护</a:t>
            </a:r>
            <a:r>
              <a:rPr lang="zh-CN" altLang="zh-CN" dirty="0"/>
              <a:t>阶段</a:t>
            </a:r>
            <a:endParaRPr lang="zh-CN" altLang="en-US" dirty="0"/>
          </a:p>
        </p:txBody>
      </p:sp>
      <p:sp>
        <p:nvSpPr>
          <p:cNvPr id="3" name="内容占位符 2"/>
          <p:cNvSpPr>
            <a:spLocks noGrp="1"/>
          </p:cNvSpPr>
          <p:nvPr>
            <p:ph idx="1"/>
          </p:nvPr>
        </p:nvSpPr>
        <p:spPr/>
        <p:txBody>
          <a:bodyPr/>
          <a:lstStyle/>
          <a:p>
            <a:r>
              <a:rPr lang="zh-CN" altLang="zh-CN" sz="2800" dirty="0"/>
              <a:t>一旦产品已</a:t>
            </a:r>
            <a:r>
              <a:rPr lang="zh-CN" altLang="zh-CN" sz="2800" dirty="0">
                <a:solidFill>
                  <a:srgbClr val="0000FF"/>
                </a:solidFill>
              </a:rPr>
              <a:t>交付运行之后</a:t>
            </a:r>
            <a:r>
              <a:rPr lang="zh-CN" altLang="zh-CN" sz="2800" dirty="0"/>
              <a:t>，对产品所做的任何修改就是</a:t>
            </a:r>
            <a:r>
              <a:rPr lang="zh-CN" altLang="zh-CN" sz="2800" dirty="0">
                <a:solidFill>
                  <a:srgbClr val="0000FF"/>
                </a:solidFill>
              </a:rPr>
              <a:t>维护</a:t>
            </a:r>
            <a:r>
              <a:rPr lang="zh-CN" altLang="zh-CN" sz="2800" dirty="0"/>
              <a:t>。</a:t>
            </a:r>
            <a:endParaRPr lang="en-US" altLang="zh-CN" sz="2800" dirty="0"/>
          </a:p>
          <a:p>
            <a:r>
              <a:rPr lang="zh-CN" altLang="zh-CN" sz="2800" dirty="0"/>
              <a:t>需要测试是否正确地实现了所要求的修改。</a:t>
            </a:r>
            <a:endParaRPr lang="en-US" altLang="zh-CN" sz="2800" dirty="0"/>
          </a:p>
          <a:p>
            <a:r>
              <a:rPr lang="zh-CN" altLang="zh-CN" sz="2800" dirty="0"/>
              <a:t>在设计和实现阶段</a:t>
            </a:r>
            <a:r>
              <a:rPr lang="zh-CN" altLang="en-US" sz="2800" dirty="0"/>
              <a:t>就应</a:t>
            </a:r>
            <a:r>
              <a:rPr lang="zh-CN" altLang="zh-CN" sz="2800" dirty="0"/>
              <a:t>充分考虑可维护性。</a:t>
            </a:r>
            <a:endParaRPr lang="en-US" altLang="zh-CN" sz="2800" dirty="0"/>
          </a:p>
          <a:p>
            <a:endParaRPr lang="zh-CN" altLang="zh-CN" sz="2800" dirty="0"/>
          </a:p>
        </p:txBody>
      </p:sp>
    </p:spTree>
    <p:extLst>
      <p:ext uri="{BB962C8B-B14F-4D97-AF65-F5344CB8AC3E}">
        <p14:creationId xmlns:p14="http://schemas.microsoft.com/office/powerpoint/2010/main" val="721141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zh-CN" altLang="en-US"/>
              <a:t>技术复审和管理复审</a:t>
            </a:r>
          </a:p>
        </p:txBody>
      </p:sp>
      <p:sp>
        <p:nvSpPr>
          <p:cNvPr id="431108" name="Rectangle 4"/>
          <p:cNvSpPr>
            <a:spLocks noGrp="1" noChangeArrowheads="1"/>
          </p:cNvSpPr>
          <p:nvPr>
            <p:ph type="body" idx="1"/>
          </p:nvPr>
        </p:nvSpPr>
        <p:spPr>
          <a:xfrm>
            <a:off x="685800" y="1484784"/>
            <a:ext cx="7772400" cy="4811724"/>
          </a:xfrm>
          <a:noFill/>
          <a:ln/>
        </p:spPr>
        <p:txBody>
          <a:bodyPr/>
          <a:lstStyle/>
          <a:p>
            <a:r>
              <a:rPr lang="zh-CN" altLang="en-US" sz="2800" b="1" dirty="0"/>
              <a:t>复审</a:t>
            </a:r>
          </a:p>
          <a:p>
            <a:pPr lvl="1"/>
            <a:r>
              <a:rPr lang="zh-CN" altLang="en-US" b="1" dirty="0"/>
              <a:t>每阶段结束前</a:t>
            </a:r>
          </a:p>
          <a:p>
            <a:r>
              <a:rPr lang="zh-CN" altLang="en-US" sz="2800" b="1" dirty="0"/>
              <a:t>技术复审</a:t>
            </a:r>
          </a:p>
          <a:p>
            <a:pPr lvl="1"/>
            <a:r>
              <a:rPr lang="zh-CN" altLang="en-US" b="1" dirty="0"/>
              <a:t>从技术角度确保质量</a:t>
            </a:r>
          </a:p>
          <a:p>
            <a:pPr lvl="1"/>
            <a:r>
              <a:rPr lang="zh-CN" altLang="en-US" b="1" dirty="0"/>
              <a:t>降低软件成本（尽早发现问题）</a:t>
            </a:r>
          </a:p>
          <a:p>
            <a:r>
              <a:rPr lang="zh-CN" altLang="en-US" sz="2800" b="1" dirty="0"/>
              <a:t>管理复审</a:t>
            </a:r>
          </a:p>
          <a:p>
            <a:pPr lvl="1"/>
            <a:r>
              <a:rPr lang="zh-CN" altLang="en-US" b="1" dirty="0"/>
              <a:t>成本、进度、经费等</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zh-CN" altLang="en-US" dirty="0"/>
              <a:t>技术复审和管理复审</a:t>
            </a:r>
          </a:p>
        </p:txBody>
      </p:sp>
      <p:sp>
        <p:nvSpPr>
          <p:cNvPr id="432132" name="Rectangle 4"/>
          <p:cNvSpPr>
            <a:spLocks noGrp="1" noChangeArrowheads="1"/>
          </p:cNvSpPr>
          <p:nvPr>
            <p:ph type="body" idx="1"/>
          </p:nvPr>
        </p:nvSpPr>
        <p:spPr>
          <a:xfrm>
            <a:off x="684213" y="1412776"/>
            <a:ext cx="7772400" cy="4856174"/>
          </a:xfrm>
          <a:noFill/>
          <a:ln/>
        </p:spPr>
        <p:txBody>
          <a:bodyPr/>
          <a:lstStyle/>
          <a:p>
            <a:pPr marL="342900" indent="-342900" defTabSz="914400"/>
            <a:r>
              <a:rPr lang="zh-CN" altLang="en-US" b="1" dirty="0"/>
              <a:t>审查小组</a:t>
            </a:r>
          </a:p>
          <a:p>
            <a:pPr marL="342900" indent="-342900" defTabSz="914400"/>
            <a:r>
              <a:rPr lang="zh-CN" altLang="en-US" b="1" dirty="0"/>
              <a:t>审查过程</a:t>
            </a:r>
          </a:p>
          <a:p>
            <a:pPr marL="742950" lvl="1" indent="-285750" defTabSz="914400"/>
            <a:r>
              <a:rPr lang="zh-CN" altLang="en-US" b="1" dirty="0"/>
              <a:t>准备</a:t>
            </a:r>
          </a:p>
          <a:p>
            <a:pPr marL="742950" lvl="1" indent="-285750" defTabSz="914400"/>
            <a:r>
              <a:rPr lang="zh-CN" altLang="en-US" b="1" dirty="0"/>
              <a:t>简要介绍情况</a:t>
            </a:r>
          </a:p>
          <a:p>
            <a:pPr marL="742950" lvl="1" indent="-285750" defTabSz="914400"/>
            <a:r>
              <a:rPr lang="zh-CN" altLang="en-US" b="1" dirty="0"/>
              <a:t>阅读被审文档</a:t>
            </a:r>
          </a:p>
          <a:p>
            <a:pPr marL="742950" lvl="1" indent="-285750" defTabSz="914400"/>
            <a:r>
              <a:rPr lang="zh-CN" altLang="en-US" b="1" dirty="0"/>
              <a:t>开审查会</a:t>
            </a:r>
          </a:p>
          <a:p>
            <a:pPr marL="742950" lvl="1" indent="-285750" defTabSz="914400"/>
            <a:r>
              <a:rPr lang="zh-CN" altLang="en-US" b="1" dirty="0"/>
              <a:t>返工</a:t>
            </a:r>
          </a:p>
          <a:p>
            <a:pPr marL="742950" lvl="1" indent="-285750" defTabSz="914400"/>
            <a:r>
              <a:rPr lang="zh-CN" altLang="en-US" b="1" dirty="0"/>
              <a:t>复查</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软件开发管理</a:t>
            </a:r>
          </a:p>
        </p:txBody>
      </p:sp>
      <p:sp>
        <p:nvSpPr>
          <p:cNvPr id="3" name="内容占位符 2"/>
          <p:cNvSpPr>
            <a:spLocks noGrp="1"/>
          </p:cNvSpPr>
          <p:nvPr>
            <p:ph idx="1"/>
          </p:nvPr>
        </p:nvSpPr>
        <p:spPr/>
        <p:txBody>
          <a:bodyPr/>
          <a:lstStyle/>
          <a:p>
            <a:endParaRPr lang="zh-CN"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 y="1412776"/>
            <a:ext cx="891214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431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软件开发管理</a:t>
            </a:r>
          </a:p>
        </p:txBody>
      </p:sp>
      <p:sp>
        <p:nvSpPr>
          <p:cNvPr id="3" name="内容占位符 2"/>
          <p:cNvSpPr>
            <a:spLocks noGrp="1"/>
          </p:cNvSpPr>
          <p:nvPr>
            <p:ph idx="1"/>
          </p:nvPr>
        </p:nvSpPr>
        <p:spPr/>
        <p:txBody>
          <a:bodyPr/>
          <a:lstStyle/>
          <a:p>
            <a:endParaRPr lang="zh-CN"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268760"/>
            <a:ext cx="849447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639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63432-FA7A-46B2-ACE0-5CC1C4BF938C}"/>
              </a:ext>
            </a:extLst>
          </p:cNvPr>
          <p:cNvSpPr>
            <a:spLocks noGrp="1"/>
          </p:cNvSpPr>
          <p:nvPr>
            <p:ph type="title"/>
          </p:nvPr>
        </p:nvSpPr>
        <p:spPr/>
        <p:txBody>
          <a:bodyPr/>
          <a:lstStyle/>
          <a:p>
            <a:r>
              <a:rPr lang="zh-CN" altLang="en-US" dirty="0"/>
              <a:t>软件过程文档</a:t>
            </a:r>
          </a:p>
        </p:txBody>
      </p:sp>
      <p:sp>
        <p:nvSpPr>
          <p:cNvPr id="3" name="内容占位符 2">
            <a:extLst>
              <a:ext uri="{FF2B5EF4-FFF2-40B4-BE49-F238E27FC236}">
                <a16:creationId xmlns:a16="http://schemas.microsoft.com/office/drawing/2014/main" id="{D5217F4D-4BEA-4917-9505-CD35DA816571}"/>
              </a:ext>
            </a:extLst>
          </p:cNvPr>
          <p:cNvSpPr>
            <a:spLocks noGrp="1"/>
          </p:cNvSpPr>
          <p:nvPr>
            <p:ph idx="1"/>
          </p:nvPr>
        </p:nvSpPr>
        <p:spPr/>
        <p:txBody>
          <a:bodyPr/>
          <a:lstStyle/>
          <a:p>
            <a:pPr>
              <a:spcBef>
                <a:spcPts val="1800"/>
              </a:spcBef>
            </a:pPr>
            <a:r>
              <a:rPr lang="zh-CN" altLang="en-US" sz="2400" dirty="0"/>
              <a:t>按规范编写，培养科学素养，认真、严谨的科学态度，敬业的工作作风。</a:t>
            </a:r>
            <a:endParaRPr lang="en-US" altLang="zh-CN" sz="2400" dirty="0"/>
          </a:p>
          <a:p>
            <a:pPr>
              <a:spcBef>
                <a:spcPts val="1800"/>
              </a:spcBef>
            </a:pPr>
            <a:r>
              <a:rPr lang="zh-CN" altLang="en-US" sz="2400" dirty="0"/>
              <a:t>了解软件产权和著作权，提高学术道德素质和相关的法律水平，提高知识产权意识。</a:t>
            </a:r>
            <a:endParaRPr lang="en-US" altLang="zh-CN" sz="2400" dirty="0"/>
          </a:p>
        </p:txBody>
      </p:sp>
      <p:sp>
        <p:nvSpPr>
          <p:cNvPr id="4" name="文本框 3">
            <a:extLst>
              <a:ext uri="{FF2B5EF4-FFF2-40B4-BE49-F238E27FC236}">
                <a16:creationId xmlns:a16="http://schemas.microsoft.com/office/drawing/2014/main" id="{0DCD3184-662E-4459-9A16-A216EF44CEA9}"/>
              </a:ext>
            </a:extLst>
          </p:cNvPr>
          <p:cNvSpPr txBox="1"/>
          <p:nvPr/>
        </p:nvSpPr>
        <p:spPr>
          <a:xfrm>
            <a:off x="251520" y="580322"/>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1182030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590872" y="1628800"/>
            <a:ext cx="8229600" cy="4286101"/>
          </a:xfrm>
        </p:spPr>
        <p:txBody>
          <a:bodyPr/>
          <a:lstStyle/>
          <a:p>
            <a:pPr marL="0" indent="0" eaLnBrk="1" hangingPunct="1">
              <a:lnSpc>
                <a:spcPct val="150000"/>
              </a:lnSpc>
              <a:buFont typeface="Wingdings" pitchFamily="2" charset="2"/>
              <a:buNone/>
              <a:defRPr/>
            </a:pPr>
            <a:r>
              <a:rPr lang="en-US" altLang="zh-CN" sz="2800" b="1" dirty="0"/>
              <a:t>2.1 </a:t>
            </a:r>
            <a:r>
              <a:rPr lang="zh-CN" altLang="en-US" sz="2800" b="1" dirty="0"/>
              <a:t>软件生命周期的基本任务</a:t>
            </a:r>
            <a:endParaRPr lang="en-US" altLang="zh-CN" sz="2800" b="1" dirty="0"/>
          </a:p>
          <a:p>
            <a:pPr marL="0" indent="0" eaLnBrk="1" hangingPunct="1">
              <a:lnSpc>
                <a:spcPct val="150000"/>
              </a:lnSpc>
              <a:buFont typeface="Wingdings" pitchFamily="2" charset="2"/>
              <a:buNone/>
              <a:defRPr/>
            </a:pPr>
            <a:r>
              <a:rPr lang="en-US" altLang="zh-CN" sz="2800" dirty="0"/>
              <a:t>2.2 </a:t>
            </a:r>
            <a:r>
              <a:rPr lang="zh-CN" altLang="en-US" sz="4000" dirty="0"/>
              <a:t>几种过程模型</a:t>
            </a:r>
            <a:endParaRPr lang="en-US" altLang="zh-CN" sz="4000" dirty="0"/>
          </a:p>
        </p:txBody>
      </p:sp>
      <p:sp>
        <p:nvSpPr>
          <p:cNvPr id="9219" name="标题 1"/>
          <p:cNvSpPr>
            <a:spLocks noGrp="1"/>
          </p:cNvSpPr>
          <p:nvPr>
            <p:ph type="title"/>
          </p:nvPr>
        </p:nvSpPr>
        <p:spPr>
          <a:xfrm>
            <a:off x="827584" y="404664"/>
            <a:ext cx="7772400" cy="854968"/>
          </a:xfrm>
        </p:spPr>
        <p:txBody>
          <a:bodyPr/>
          <a:lstStyle/>
          <a:p>
            <a:r>
              <a:rPr lang="zh-CN" altLang="en-US" dirty="0"/>
              <a:t>第</a:t>
            </a:r>
            <a:r>
              <a:rPr lang="en-US" altLang="zh-CN" dirty="0"/>
              <a:t>2</a:t>
            </a:r>
            <a:r>
              <a:rPr lang="zh-CN" altLang="en-US" dirty="0"/>
              <a:t>章  软件过程</a:t>
            </a:r>
          </a:p>
        </p:txBody>
      </p:sp>
      <p:sp>
        <p:nvSpPr>
          <p:cNvPr id="2" name="TextBox 1"/>
          <p:cNvSpPr txBox="1"/>
          <p:nvPr/>
        </p:nvSpPr>
        <p:spPr>
          <a:xfrm>
            <a:off x="1835696" y="3573016"/>
            <a:ext cx="4248472" cy="461665"/>
          </a:xfrm>
          <a:prstGeom prst="rect">
            <a:avLst/>
          </a:prstGeom>
          <a:noFill/>
        </p:spPr>
        <p:txBody>
          <a:bodyPr wrap="square" rtlCol="0">
            <a:spAutoFit/>
          </a:bodyPr>
          <a:lstStyle/>
          <a:p>
            <a:r>
              <a:rPr lang="zh-CN" altLang="en-US" b="1" dirty="0"/>
              <a:t>为什么需要模型？</a:t>
            </a:r>
          </a:p>
        </p:txBody>
      </p:sp>
    </p:spTree>
    <p:extLst>
      <p:ext uri="{BB962C8B-B14F-4D97-AF65-F5344CB8AC3E}">
        <p14:creationId xmlns:p14="http://schemas.microsoft.com/office/powerpoint/2010/main" val="18921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The need for </a:t>
            </a:r>
            <a:r>
              <a:rPr lang="en-US" altLang="zh-CN" dirty="0">
                <a:solidFill>
                  <a:srgbClr val="FF0000"/>
                </a:solidFill>
              </a:rPr>
              <a:t>process </a:t>
            </a:r>
            <a:r>
              <a:rPr lang="en-US" altLang="zh-CN" dirty="0"/>
              <a:t>model </a:t>
            </a:r>
            <a:endParaRPr lang="zh-CN" altLang="en-US" dirty="0"/>
          </a:p>
        </p:txBody>
      </p:sp>
      <p:sp>
        <p:nvSpPr>
          <p:cNvPr id="3" name="Content Placeholder 2"/>
          <p:cNvSpPr>
            <a:spLocks noGrp="1"/>
          </p:cNvSpPr>
          <p:nvPr>
            <p:ph idx="1"/>
          </p:nvPr>
        </p:nvSpPr>
        <p:spPr/>
        <p:txBody>
          <a:bodyPr>
            <a:normAutofit/>
          </a:bodyPr>
          <a:lstStyle/>
          <a:p>
            <a:pPr>
              <a:spcBef>
                <a:spcPts val="1800"/>
              </a:spcBef>
            </a:pPr>
            <a:r>
              <a:rPr lang="en-US" altLang="zh-CN" sz="2400" dirty="0"/>
              <a:t>The development team must identify a suitable process model for the particular project and then follow to it.</a:t>
            </a:r>
          </a:p>
          <a:p>
            <a:pPr>
              <a:spcBef>
                <a:spcPts val="1800"/>
              </a:spcBef>
            </a:pPr>
            <a:r>
              <a:rPr lang="en-US" altLang="zh-CN" sz="2400" dirty="0"/>
              <a:t>When a software product is being developed by a team there must be a clear understanding among team members about </a:t>
            </a:r>
            <a:r>
              <a:rPr lang="en-US" altLang="zh-CN" sz="2400" dirty="0">
                <a:solidFill>
                  <a:srgbClr val="0000FF"/>
                </a:solidFill>
              </a:rPr>
              <a:t>when and what to do</a:t>
            </a:r>
            <a:r>
              <a:rPr lang="en-US" altLang="zh-CN" sz="2400" dirty="0"/>
              <a:t>.</a:t>
            </a:r>
          </a:p>
          <a:p>
            <a:pPr>
              <a:spcBef>
                <a:spcPts val="1800"/>
              </a:spcBef>
            </a:pPr>
            <a:r>
              <a:rPr lang="en-US" altLang="zh-CN" sz="2400" dirty="0"/>
              <a:t> Without using of a particular process model the development of a software product would </a:t>
            </a:r>
            <a:r>
              <a:rPr lang="en-US" altLang="zh-CN" sz="2400" dirty="0">
                <a:solidFill>
                  <a:srgbClr val="0000FF"/>
                </a:solidFill>
              </a:rPr>
              <a:t>not be in a systematic and disciplined manner</a:t>
            </a:r>
            <a:r>
              <a:rPr lang="en-US" altLang="zh-CN" sz="2400" dirty="0"/>
              <a:t>.</a:t>
            </a:r>
            <a:endParaRPr lang="zh-CN"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D65DAEB6-74DE-4E95-B860-6EA7DCF00395}" type="slidenum">
              <a:rPr lang="en-US" altLang="zh-CN"/>
              <a:pPr/>
              <a:t>28</a:t>
            </a:fld>
            <a:endParaRPr lang="en-US" altLang="zh-CN"/>
          </a:p>
        </p:txBody>
      </p:sp>
      <p:sp>
        <p:nvSpPr>
          <p:cNvPr id="177154" name="Rectangle 2"/>
          <p:cNvSpPr>
            <a:spLocks noGrp="1" noChangeArrowheads="1"/>
          </p:cNvSpPr>
          <p:nvPr>
            <p:ph type="title"/>
          </p:nvPr>
        </p:nvSpPr>
        <p:spPr>
          <a:xfrm>
            <a:off x="971550" y="476250"/>
            <a:ext cx="7772400" cy="658813"/>
          </a:xfrm>
        </p:spPr>
        <p:txBody>
          <a:bodyPr/>
          <a:lstStyle/>
          <a:p>
            <a:pPr>
              <a:buClr>
                <a:schemeClr val="accent2"/>
              </a:buClr>
              <a:buSzPct val="80000"/>
              <a:buFont typeface="Wingdings" pitchFamily="2" charset="2"/>
              <a:buNone/>
            </a:pPr>
            <a:r>
              <a:rPr lang="zh-CN" altLang="en-US" dirty="0"/>
              <a:t>几种过程模型</a:t>
            </a:r>
          </a:p>
        </p:txBody>
      </p:sp>
      <p:sp>
        <p:nvSpPr>
          <p:cNvPr id="177155" name="Rectangle 3"/>
          <p:cNvSpPr>
            <a:spLocks noGrp="1" noChangeArrowheads="1"/>
          </p:cNvSpPr>
          <p:nvPr>
            <p:ph type="body" idx="1"/>
          </p:nvPr>
        </p:nvSpPr>
        <p:spPr>
          <a:xfrm>
            <a:off x="857224" y="1484784"/>
            <a:ext cx="5956318" cy="4846563"/>
          </a:xfrm>
        </p:spPr>
        <p:txBody>
          <a:bodyPr/>
          <a:lstStyle/>
          <a:p>
            <a:pPr>
              <a:buClr>
                <a:srgbClr val="006600"/>
              </a:buClr>
              <a:buSzPct val="80000"/>
              <a:buFont typeface="Wingdings" pitchFamily="2" charset="2"/>
              <a:buChar char="Ø"/>
            </a:pPr>
            <a:r>
              <a:rPr lang="zh-CN" altLang="en-US" sz="2800" b="1" dirty="0">
                <a:effectLst>
                  <a:outerShdw blurRad="38100" dist="38100" dir="2700000" algn="tl">
                    <a:srgbClr val="C0C0C0"/>
                  </a:outerShdw>
                </a:effectLst>
                <a:ea typeface="楷体_GB2312" pitchFamily="49" charset="-122"/>
              </a:rPr>
              <a:t>瀑布模型</a:t>
            </a:r>
          </a:p>
          <a:p>
            <a:pPr>
              <a:buClr>
                <a:srgbClr val="006600"/>
              </a:buClr>
              <a:buSzPct val="80000"/>
              <a:buFont typeface="Wingdings" pitchFamily="2" charset="2"/>
              <a:buChar char="Ø"/>
            </a:pPr>
            <a:r>
              <a:rPr lang="zh-CN" altLang="en-US" sz="2800" b="1" dirty="0">
                <a:effectLst>
                  <a:outerShdw blurRad="38100" dist="38100" dir="2700000" algn="tl">
                    <a:srgbClr val="C0C0C0"/>
                  </a:outerShdw>
                </a:effectLst>
                <a:ea typeface="楷体_GB2312" pitchFamily="49" charset="-122"/>
              </a:rPr>
              <a:t>原型模型</a:t>
            </a:r>
          </a:p>
          <a:p>
            <a:pPr>
              <a:buClr>
                <a:srgbClr val="006600"/>
              </a:buClr>
              <a:buSzPct val="80000"/>
              <a:buFont typeface="Wingdings" pitchFamily="2" charset="2"/>
              <a:buChar char="Ø"/>
            </a:pPr>
            <a:r>
              <a:rPr lang="zh-CN" altLang="en-US" sz="2800" b="1" dirty="0">
                <a:effectLst>
                  <a:outerShdw blurRad="38100" dist="38100" dir="2700000" algn="tl">
                    <a:srgbClr val="C0C0C0"/>
                  </a:outerShdw>
                </a:effectLst>
                <a:ea typeface="楷体_GB2312" pitchFamily="49" charset="-122"/>
              </a:rPr>
              <a:t>增量模型</a:t>
            </a:r>
          </a:p>
          <a:p>
            <a:pPr>
              <a:buClr>
                <a:srgbClr val="006600"/>
              </a:buClr>
              <a:buSzPct val="80000"/>
              <a:buFont typeface="Wingdings" pitchFamily="2" charset="2"/>
              <a:buChar char="Ø"/>
            </a:pPr>
            <a:r>
              <a:rPr lang="zh-CN" altLang="en-US" sz="2800" b="1" dirty="0">
                <a:effectLst>
                  <a:outerShdw blurRad="38100" dist="38100" dir="2700000" algn="tl">
                    <a:srgbClr val="C0C0C0"/>
                  </a:outerShdw>
                </a:effectLst>
                <a:ea typeface="楷体_GB2312" pitchFamily="49" charset="-122"/>
              </a:rPr>
              <a:t>螺旋模型</a:t>
            </a:r>
          </a:p>
          <a:p>
            <a:pPr>
              <a:buClr>
                <a:srgbClr val="006600"/>
              </a:buClr>
              <a:buSzPct val="80000"/>
              <a:buFont typeface="Wingdings" pitchFamily="2" charset="2"/>
              <a:buChar char="Ø"/>
            </a:pPr>
            <a:r>
              <a:rPr lang="zh-CN" altLang="en-US" sz="2800" b="1" dirty="0">
                <a:effectLst>
                  <a:outerShdw blurRad="38100" dist="38100" dir="2700000" algn="tl">
                    <a:srgbClr val="C0C0C0"/>
                  </a:outerShdw>
                </a:effectLst>
                <a:ea typeface="楷体_GB2312" pitchFamily="49" charset="-122"/>
              </a:rPr>
              <a:t>喷泉模型</a:t>
            </a:r>
          </a:p>
          <a:p>
            <a:pPr>
              <a:buClr>
                <a:srgbClr val="006600"/>
              </a:buClr>
              <a:buSzPct val="80000"/>
              <a:buFont typeface="Wingdings" pitchFamily="2" charset="2"/>
              <a:buChar char="Ø"/>
            </a:pPr>
            <a:r>
              <a:rPr lang="zh-CN" altLang="en-US" sz="2800" dirty="0">
                <a:effectLst>
                  <a:outerShdw blurRad="38100" dist="38100" dir="2700000" algn="tl">
                    <a:srgbClr val="C0C0C0"/>
                  </a:outerShdw>
                </a:effectLst>
                <a:ea typeface="楷体_GB2312" pitchFamily="49" charset="-122"/>
              </a:rPr>
              <a:t>敏捷过程与极限编程</a:t>
            </a:r>
            <a:endParaRPr lang="en-US" altLang="zh-CN" sz="2800" dirty="0">
              <a:effectLst>
                <a:outerShdw blurRad="38100" dist="38100" dir="2700000" algn="tl">
                  <a:srgbClr val="C0C0C0"/>
                </a:outerShdw>
              </a:effectLst>
              <a:ea typeface="楷体_GB2312" pitchFamily="49" charset="-122"/>
            </a:endParaRPr>
          </a:p>
          <a:p>
            <a:pPr>
              <a:buClr>
                <a:srgbClr val="006600"/>
              </a:buClr>
              <a:buSzPct val="80000"/>
              <a:buFont typeface="Wingdings" pitchFamily="2" charset="2"/>
              <a:buChar char="Ø"/>
            </a:pPr>
            <a:r>
              <a:rPr lang="en-US" altLang="zh-CN" sz="2800" b="1" dirty="0">
                <a:solidFill>
                  <a:schemeClr val="accent4">
                    <a:lumMod val="50000"/>
                    <a:lumOff val="50000"/>
                  </a:schemeClr>
                </a:solidFill>
                <a:effectLst>
                  <a:outerShdw blurRad="38100" dist="38100" dir="2700000" algn="tl">
                    <a:srgbClr val="C0C0C0"/>
                  </a:outerShdw>
                </a:effectLst>
                <a:ea typeface="楷体_GB2312" pitchFamily="49" charset="-122"/>
              </a:rPr>
              <a:t>Rational</a:t>
            </a:r>
            <a:r>
              <a:rPr lang="zh-CN" altLang="en-US" sz="2800" b="1" dirty="0">
                <a:solidFill>
                  <a:schemeClr val="accent4">
                    <a:lumMod val="50000"/>
                    <a:lumOff val="50000"/>
                  </a:schemeClr>
                </a:solidFill>
                <a:effectLst>
                  <a:outerShdw blurRad="38100" dist="38100" dir="2700000" algn="tl">
                    <a:srgbClr val="C0C0C0"/>
                  </a:outerShdw>
                </a:effectLst>
                <a:ea typeface="楷体_GB2312" pitchFamily="49" charset="-122"/>
              </a:rPr>
              <a:t>统一过程</a:t>
            </a:r>
          </a:p>
          <a:p>
            <a:pPr>
              <a:buClr>
                <a:srgbClr val="006600"/>
              </a:buClr>
              <a:buSzPct val="80000"/>
              <a:buFont typeface="Wingdings" pitchFamily="2" charset="2"/>
              <a:buChar char="Ø"/>
            </a:pPr>
            <a:r>
              <a:rPr lang="zh-CN" altLang="en-US" sz="2800" dirty="0">
                <a:solidFill>
                  <a:schemeClr val="accent4">
                    <a:lumMod val="50000"/>
                    <a:lumOff val="50000"/>
                  </a:schemeClr>
                </a:solidFill>
                <a:effectLst>
                  <a:outerShdw blurRad="38100" dist="38100" dir="2700000" algn="tl">
                    <a:srgbClr val="C0C0C0"/>
                  </a:outerShdw>
                </a:effectLst>
                <a:ea typeface="楷体_GB2312" pitchFamily="49" charset="-122"/>
              </a:rPr>
              <a:t>能力成熟度模型</a:t>
            </a:r>
            <a:endParaRPr lang="zh-CN" altLang="en-US" sz="2800" b="1" dirty="0">
              <a:solidFill>
                <a:schemeClr val="accent4">
                  <a:lumMod val="50000"/>
                  <a:lumOff val="50000"/>
                </a:schemeClr>
              </a:solidFill>
              <a:effectLst>
                <a:outerShdw blurRad="38100" dist="38100" dir="2700000" algn="tl">
                  <a:srgbClr val="C0C0C0"/>
                </a:outerShdw>
              </a:effectLst>
              <a:ea typeface="楷体_GB2312" pitchFamily="49" charset="-122"/>
            </a:endParaRPr>
          </a:p>
          <a:p>
            <a:pPr>
              <a:buClr>
                <a:srgbClr val="006600"/>
              </a:buClr>
              <a:buSzPct val="80000"/>
              <a:buFont typeface="Wingdings" pitchFamily="2" charset="2"/>
              <a:buNone/>
            </a:pPr>
            <a:endParaRPr lang="en-US" altLang="zh-CN" sz="2800" b="1" dirty="0">
              <a:solidFill>
                <a:srgbClr val="FF0000"/>
              </a:solidFill>
              <a:effectLst>
                <a:outerShdw blurRad="38100" dist="38100" dir="2700000" algn="tl">
                  <a:srgbClr val="C0C0C0"/>
                </a:outerShdw>
              </a:effectLst>
              <a:ea typeface="楷体_GB2312"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683568" y="539562"/>
            <a:ext cx="43384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800" b="1" dirty="0">
                <a:solidFill>
                  <a:srgbClr val="003300"/>
                </a:solidFill>
                <a:latin typeface="微软雅黑" panose="020B0503020204020204" pitchFamily="34" charset="-122"/>
                <a:ea typeface="微软雅黑" panose="020B0503020204020204" pitchFamily="34" charset="-122"/>
              </a:rPr>
              <a:t>一个案例</a:t>
            </a:r>
          </a:p>
        </p:txBody>
      </p:sp>
      <p:sp>
        <p:nvSpPr>
          <p:cNvPr id="72707" name="Text Box 3"/>
          <p:cNvSpPr txBox="1">
            <a:spLocks noChangeArrowheads="1"/>
          </p:cNvSpPr>
          <p:nvPr/>
        </p:nvSpPr>
        <p:spPr bwMode="auto">
          <a:xfrm>
            <a:off x="683568" y="1196752"/>
            <a:ext cx="8077200" cy="537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50000"/>
              </a:spcBef>
            </a:pPr>
            <a:r>
              <a:rPr lang="en-US" altLang="zh-CN" sz="2000" dirty="0">
                <a:ea typeface="仿宋_GB2312" pitchFamily="49" charset="-122"/>
              </a:rPr>
              <a:t>       </a:t>
            </a:r>
            <a:r>
              <a:rPr lang="zh-CN" altLang="en-US" sz="2000" dirty="0">
                <a:ea typeface="仿宋_GB2312" pitchFamily="49" charset="-122"/>
              </a:rPr>
              <a:t>某老师（</a:t>
            </a:r>
            <a:r>
              <a:rPr lang="en-US" altLang="zh-CN" sz="2000" dirty="0">
                <a:ea typeface="仿宋_GB2312" pitchFamily="49" charset="-122"/>
              </a:rPr>
              <a:t>T</a:t>
            </a:r>
            <a:r>
              <a:rPr lang="zh-CN" altLang="en-US" sz="2000" dirty="0">
                <a:ea typeface="仿宋_GB2312" pitchFamily="49" charset="-122"/>
              </a:rPr>
              <a:t>）想要考察一名学生（</a:t>
            </a:r>
            <a:r>
              <a:rPr lang="en-US" altLang="zh-CN" sz="2000" dirty="0">
                <a:ea typeface="仿宋_GB2312" pitchFamily="49" charset="-122"/>
              </a:rPr>
              <a:t>S</a:t>
            </a:r>
            <a:r>
              <a:rPr lang="zh-CN" altLang="en-US" sz="2000" dirty="0">
                <a:ea typeface="仿宋_GB2312" pitchFamily="49" charset="-122"/>
              </a:rPr>
              <a:t>）的学习情况和技术水平，于是交给该学生一个任务。</a:t>
            </a:r>
          </a:p>
          <a:p>
            <a:pPr>
              <a:lnSpc>
                <a:spcPct val="130000"/>
              </a:lnSpc>
              <a:spcBef>
                <a:spcPct val="50000"/>
              </a:spcBef>
            </a:pPr>
            <a:r>
              <a:rPr lang="en-US" altLang="zh-CN" sz="2000" dirty="0">
                <a:ea typeface="仿宋_GB2312" pitchFamily="49" charset="-122"/>
              </a:rPr>
              <a:t>T : </a:t>
            </a:r>
            <a:r>
              <a:rPr lang="zh-CN" altLang="en-US" sz="2000" dirty="0">
                <a:ea typeface="仿宋_GB2312" pitchFamily="49" charset="-122"/>
              </a:rPr>
              <a:t>我有一个朋友想要一个图象浏览软件，能够查看多种格式的图象，包括</a:t>
            </a:r>
            <a:r>
              <a:rPr lang="en-US" altLang="zh-CN" sz="2000" dirty="0">
                <a:ea typeface="仿宋_GB2312" pitchFamily="49" charset="-122"/>
              </a:rPr>
              <a:t>BMP</a:t>
            </a:r>
            <a:r>
              <a:rPr lang="zh-CN" altLang="en-US" sz="2000" dirty="0">
                <a:ea typeface="仿宋_GB2312" pitchFamily="49" charset="-122"/>
              </a:rPr>
              <a:t>、</a:t>
            </a:r>
            <a:r>
              <a:rPr lang="en-US" altLang="zh-CN" sz="2000" dirty="0">
                <a:ea typeface="仿宋_GB2312" pitchFamily="49" charset="-122"/>
              </a:rPr>
              <a:t>TIFF</a:t>
            </a:r>
            <a:r>
              <a:rPr lang="zh-CN" altLang="en-US" sz="2000" dirty="0">
                <a:ea typeface="仿宋_GB2312" pitchFamily="49" charset="-122"/>
              </a:rPr>
              <a:t>、</a:t>
            </a:r>
            <a:r>
              <a:rPr lang="en-US" altLang="zh-CN" sz="2000" dirty="0">
                <a:ea typeface="仿宋_GB2312" pitchFamily="49" charset="-122"/>
              </a:rPr>
              <a:t>JPG</a:t>
            </a:r>
            <a:r>
              <a:rPr lang="zh-CN" altLang="en-US" sz="2000" dirty="0">
                <a:ea typeface="仿宋_GB2312" pitchFamily="49" charset="-122"/>
              </a:rPr>
              <a:t>、</a:t>
            </a:r>
            <a:r>
              <a:rPr lang="en-US" altLang="zh-CN" sz="2000" dirty="0">
                <a:ea typeface="仿宋_GB2312" pitchFamily="49" charset="-122"/>
              </a:rPr>
              <a:t>PNG</a:t>
            </a:r>
            <a:r>
              <a:rPr lang="zh-CN" altLang="en-US" sz="2000" dirty="0">
                <a:ea typeface="仿宋_GB2312" pitchFamily="49" charset="-122"/>
              </a:rPr>
              <a:t>，并且能够支持放大、缩小、漫游。你能做这样一个软件吗？</a:t>
            </a:r>
          </a:p>
          <a:p>
            <a:pPr>
              <a:lnSpc>
                <a:spcPct val="130000"/>
              </a:lnSpc>
              <a:spcBef>
                <a:spcPct val="50000"/>
              </a:spcBef>
            </a:pPr>
            <a:r>
              <a:rPr lang="en-US" altLang="zh-CN" sz="2000" dirty="0">
                <a:ea typeface="仿宋_GB2312" pitchFamily="49" charset="-122"/>
              </a:rPr>
              <a:t>S</a:t>
            </a:r>
            <a:r>
              <a:rPr lang="zh-CN" altLang="en-US" sz="2000" dirty="0">
                <a:ea typeface="仿宋_GB2312" pitchFamily="49" charset="-122"/>
              </a:rPr>
              <a:t>：就是类似 </a:t>
            </a:r>
            <a:r>
              <a:rPr lang="en-US" altLang="zh-CN" sz="2000" dirty="0">
                <a:ea typeface="仿宋_GB2312" pitchFamily="49" charset="-122"/>
              </a:rPr>
              <a:t>ACDSEE </a:t>
            </a:r>
            <a:r>
              <a:rPr lang="zh-CN" altLang="en-US" sz="2000" dirty="0">
                <a:ea typeface="仿宋_GB2312" pitchFamily="49" charset="-122"/>
              </a:rPr>
              <a:t>这样的软件吗？</a:t>
            </a:r>
          </a:p>
          <a:p>
            <a:pPr>
              <a:lnSpc>
                <a:spcPct val="130000"/>
              </a:lnSpc>
              <a:spcBef>
                <a:spcPct val="50000"/>
              </a:spcBef>
            </a:pPr>
            <a:r>
              <a:rPr lang="en-US" altLang="zh-CN" sz="2000" dirty="0">
                <a:ea typeface="仿宋_GB2312" pitchFamily="49" charset="-122"/>
              </a:rPr>
              <a:t>T:  </a:t>
            </a:r>
            <a:r>
              <a:rPr lang="zh-CN" altLang="en-US" sz="2000" dirty="0">
                <a:ea typeface="仿宋_GB2312" pitchFamily="49" charset="-122"/>
              </a:rPr>
              <a:t>差不多，不过不需要那么强大的功能，我这个朋友计算机是外行，最好能做的比较方便，傻瓜型的，例如自动翻页这种功能还是要的。</a:t>
            </a:r>
          </a:p>
          <a:p>
            <a:pPr>
              <a:lnSpc>
                <a:spcPct val="130000"/>
              </a:lnSpc>
              <a:spcBef>
                <a:spcPct val="50000"/>
              </a:spcBef>
            </a:pPr>
            <a:r>
              <a:rPr lang="en-US" altLang="zh-CN" sz="2000" dirty="0">
                <a:ea typeface="仿宋_GB2312" pitchFamily="49" charset="-122"/>
              </a:rPr>
              <a:t>S</a:t>
            </a:r>
            <a:r>
              <a:rPr lang="zh-CN" altLang="en-US" sz="2000" dirty="0">
                <a:ea typeface="仿宋_GB2312" pitchFamily="49" charset="-122"/>
              </a:rPr>
              <a:t>：我以前学过</a:t>
            </a:r>
            <a:r>
              <a:rPr lang="en-US" altLang="zh-CN" sz="2000" dirty="0">
                <a:ea typeface="仿宋_GB2312" pitchFamily="49" charset="-122"/>
              </a:rPr>
              <a:t>BMP</a:t>
            </a:r>
            <a:r>
              <a:rPr lang="zh-CN" altLang="en-US" sz="2000" dirty="0">
                <a:ea typeface="仿宋_GB2312" pitchFamily="49" charset="-122"/>
              </a:rPr>
              <a:t>和</a:t>
            </a:r>
            <a:r>
              <a:rPr lang="en-US" altLang="zh-CN" sz="2000" dirty="0">
                <a:ea typeface="仿宋_GB2312" pitchFamily="49" charset="-122"/>
              </a:rPr>
              <a:t>JPG</a:t>
            </a:r>
            <a:r>
              <a:rPr lang="zh-CN" altLang="en-US" sz="2000" dirty="0">
                <a:ea typeface="仿宋_GB2312" pitchFamily="49" charset="-122"/>
              </a:rPr>
              <a:t>的图象格式解析，我想没有问题。</a:t>
            </a:r>
          </a:p>
          <a:p>
            <a:pPr>
              <a:lnSpc>
                <a:spcPct val="130000"/>
              </a:lnSpc>
              <a:spcBef>
                <a:spcPct val="50000"/>
              </a:spcBef>
            </a:pPr>
            <a:r>
              <a:rPr lang="en-US" altLang="zh-CN" sz="2000" dirty="0">
                <a:ea typeface="仿宋_GB2312" pitchFamily="49" charset="-122"/>
              </a:rPr>
              <a:t>T</a:t>
            </a:r>
            <a:r>
              <a:rPr lang="zh-CN" altLang="en-US" sz="2000" dirty="0">
                <a:ea typeface="仿宋_GB2312" pitchFamily="49" charset="-122"/>
              </a:rPr>
              <a:t>：好的，你去考虑一下，下周你再来一趟，跟我讲一下你的工作进度。</a:t>
            </a:r>
          </a:p>
          <a:p>
            <a:pPr>
              <a:lnSpc>
                <a:spcPct val="130000"/>
              </a:lnSpc>
              <a:spcBef>
                <a:spcPct val="50000"/>
              </a:spcBef>
            </a:pPr>
            <a:r>
              <a:rPr lang="zh-CN" altLang="en-US" sz="2000" dirty="0">
                <a:ea typeface="仿宋_GB2312" pitchFamily="49" charset="-122"/>
              </a:rPr>
              <a:t>       这位同学明白老师的意图，回去后想了一下，并列出了一个清单。</a:t>
            </a:r>
            <a:endParaRPr lang="zh-CN" altLang="en-US" sz="2000" dirty="0">
              <a:latin typeface="Arial" charset="0"/>
              <a:ea typeface="仿宋_GB2312" pitchFamily="49" charset="-122"/>
            </a:endParaRPr>
          </a:p>
        </p:txBody>
      </p:sp>
    </p:spTree>
    <p:extLst>
      <p:ext uri="{BB962C8B-B14F-4D97-AF65-F5344CB8AC3E}">
        <p14:creationId xmlns:p14="http://schemas.microsoft.com/office/powerpoint/2010/main" val="1312233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wipe(left)">
                                      <p:cBhvr>
                                        <p:cTn id="7" dur="500"/>
                                        <p:tgtEl>
                                          <p:spTgt spid="72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707"/>
                                        </p:tgtEl>
                                        <p:attrNameLst>
                                          <p:attrName>style.visibility</p:attrName>
                                        </p:attrNameLst>
                                      </p:cBhvr>
                                      <p:to>
                                        <p:strVal val="visible"/>
                                      </p:to>
                                    </p:set>
                                    <p:animEffect transition="in" filter="wipe(left)">
                                      <p:cBhvr>
                                        <p:cTn id="12" dur="5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utoUpdateAnimBg="0"/>
      <p:bldP spid="7270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51D5DDB9-DCF1-49DE-B408-92FA14F6CE4A}" type="slidenum">
              <a:rPr lang="en-US" altLang="zh-CN" smtClean="0"/>
              <a:pPr>
                <a:defRPr/>
              </a:pPr>
              <a:t>3</a:t>
            </a:fld>
            <a:endParaRPr lang="en-US" altLang="zh-CN"/>
          </a:p>
        </p:txBody>
      </p:sp>
      <p:sp>
        <p:nvSpPr>
          <p:cNvPr id="46083" name="Rectangle 2"/>
          <p:cNvSpPr>
            <a:spLocks noGrp="1" noChangeArrowheads="1"/>
          </p:cNvSpPr>
          <p:nvPr>
            <p:ph type="title"/>
          </p:nvPr>
        </p:nvSpPr>
        <p:spPr/>
        <p:txBody>
          <a:bodyPr/>
          <a:lstStyle/>
          <a:p>
            <a:r>
              <a:rPr lang="zh-CN" altLang="en-US" dirty="0"/>
              <a:t>复习：软件工程三要素</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72816"/>
            <a:ext cx="72390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内容占位符 1"/>
          <p:cNvSpPr>
            <a:spLocks noGrp="1"/>
          </p:cNvSpPr>
          <p:nvPr>
            <p:ph idx="1"/>
          </p:nvPr>
        </p:nvSpPr>
        <p:spPr>
          <a:xfrm>
            <a:off x="467544" y="1340768"/>
            <a:ext cx="7772400" cy="4114800"/>
          </a:xfrm>
        </p:spPr>
        <p:txBody>
          <a:bodyPr/>
          <a:lstStyle/>
          <a:p>
            <a:endParaRPr lang="zh-CN" altLang="en-US" dirty="0"/>
          </a:p>
        </p:txBody>
      </p:sp>
    </p:spTree>
    <p:extLst>
      <p:ext uri="{BB962C8B-B14F-4D97-AF65-F5344CB8AC3E}">
        <p14:creationId xmlns:p14="http://schemas.microsoft.com/office/powerpoint/2010/main" val="60427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533400" y="699075"/>
            <a:ext cx="8077200" cy="618630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dirty="0">
                <a:solidFill>
                  <a:srgbClr val="003300"/>
                </a:solidFill>
                <a:ea typeface="仿宋_GB2312" pitchFamily="49" charset="-122"/>
              </a:rPr>
              <a:t>    </a:t>
            </a:r>
            <a:r>
              <a:rPr lang="zh-CN" altLang="en-US" sz="1800" dirty="0">
                <a:solidFill>
                  <a:srgbClr val="003300"/>
                </a:solidFill>
                <a:ea typeface="仿宋_GB2312" pitchFamily="49" charset="-122"/>
              </a:rPr>
              <a:t>一、功能：</a:t>
            </a:r>
          </a:p>
          <a:p>
            <a:pPr>
              <a:spcBef>
                <a:spcPct val="50000"/>
              </a:spcBef>
            </a:pPr>
            <a:r>
              <a:rPr lang="zh-CN" altLang="en-US" sz="1800" dirty="0">
                <a:solidFill>
                  <a:srgbClr val="003300"/>
                </a:solidFill>
                <a:ea typeface="仿宋_GB2312" pitchFamily="49" charset="-122"/>
              </a:rPr>
              <a:t>    </a:t>
            </a:r>
            <a:r>
              <a:rPr lang="en-US" altLang="zh-CN" sz="1800" dirty="0">
                <a:solidFill>
                  <a:srgbClr val="003300"/>
                </a:solidFill>
                <a:ea typeface="仿宋_GB2312" pitchFamily="49" charset="-122"/>
              </a:rPr>
              <a:t>1 . </a:t>
            </a:r>
            <a:r>
              <a:rPr lang="zh-CN" altLang="en-US" sz="1800" dirty="0">
                <a:solidFill>
                  <a:srgbClr val="003300"/>
                </a:solidFill>
                <a:ea typeface="仿宋_GB2312" pitchFamily="49" charset="-122"/>
              </a:rPr>
              <a:t>读取、显示、另存四种格式图片（ </a:t>
            </a:r>
            <a:r>
              <a:rPr lang="en-US" altLang="zh-CN" sz="1800" dirty="0">
                <a:solidFill>
                  <a:srgbClr val="003300"/>
                </a:solidFill>
                <a:ea typeface="仿宋_GB2312" pitchFamily="49" charset="-122"/>
              </a:rPr>
              <a:t>BMP</a:t>
            </a:r>
            <a:r>
              <a:rPr lang="zh-CN" altLang="en-US" sz="1800" dirty="0">
                <a:solidFill>
                  <a:srgbClr val="003300"/>
                </a:solidFill>
                <a:ea typeface="仿宋_GB2312" pitchFamily="49" charset="-122"/>
              </a:rPr>
              <a:t>、</a:t>
            </a:r>
            <a:r>
              <a:rPr lang="en-US" altLang="zh-CN" sz="1800" dirty="0">
                <a:solidFill>
                  <a:srgbClr val="003300"/>
                </a:solidFill>
                <a:ea typeface="仿宋_GB2312" pitchFamily="49" charset="-122"/>
              </a:rPr>
              <a:t>TIFF</a:t>
            </a:r>
            <a:r>
              <a:rPr lang="zh-CN" altLang="en-US" sz="1800" dirty="0">
                <a:solidFill>
                  <a:srgbClr val="003300"/>
                </a:solidFill>
                <a:ea typeface="仿宋_GB2312" pitchFamily="49" charset="-122"/>
              </a:rPr>
              <a:t>、</a:t>
            </a:r>
            <a:r>
              <a:rPr lang="en-US" altLang="zh-CN" sz="1800" dirty="0">
                <a:solidFill>
                  <a:srgbClr val="003300"/>
                </a:solidFill>
                <a:ea typeface="仿宋_GB2312" pitchFamily="49" charset="-122"/>
              </a:rPr>
              <a:t>JPG</a:t>
            </a:r>
            <a:r>
              <a:rPr lang="zh-CN" altLang="en-US" sz="1800" dirty="0">
                <a:solidFill>
                  <a:srgbClr val="003300"/>
                </a:solidFill>
                <a:ea typeface="仿宋_GB2312" pitchFamily="49" charset="-122"/>
              </a:rPr>
              <a:t>、</a:t>
            </a:r>
            <a:r>
              <a:rPr lang="en-US" altLang="zh-CN" sz="1800" dirty="0">
                <a:solidFill>
                  <a:srgbClr val="003300"/>
                </a:solidFill>
                <a:ea typeface="仿宋_GB2312" pitchFamily="49" charset="-122"/>
              </a:rPr>
              <a:t>PNG </a:t>
            </a:r>
            <a:r>
              <a:rPr lang="zh-CN" altLang="en-US" sz="1800" dirty="0">
                <a:solidFill>
                  <a:srgbClr val="003300"/>
                </a:solidFill>
                <a:ea typeface="仿宋_GB2312" pitchFamily="49" charset="-122"/>
              </a:rPr>
              <a:t>）</a:t>
            </a:r>
          </a:p>
          <a:p>
            <a:pPr>
              <a:spcBef>
                <a:spcPct val="50000"/>
              </a:spcBef>
            </a:pPr>
            <a:r>
              <a:rPr lang="zh-CN" altLang="en-US" sz="1800" dirty="0">
                <a:solidFill>
                  <a:srgbClr val="003300"/>
                </a:solidFill>
                <a:ea typeface="仿宋_GB2312" pitchFamily="49" charset="-122"/>
              </a:rPr>
              <a:t>   </a:t>
            </a:r>
            <a:r>
              <a:rPr lang="en-US" altLang="zh-CN" sz="1800" dirty="0">
                <a:solidFill>
                  <a:srgbClr val="003300"/>
                </a:solidFill>
                <a:ea typeface="仿宋_GB2312" pitchFamily="49" charset="-122"/>
              </a:rPr>
              <a:t>2 .</a:t>
            </a:r>
            <a:r>
              <a:rPr lang="zh-CN" altLang="en-US" sz="1800" dirty="0">
                <a:solidFill>
                  <a:srgbClr val="003300"/>
                </a:solidFill>
                <a:ea typeface="仿宋_GB2312" pitchFamily="49" charset="-122"/>
              </a:rPr>
              <a:t>  放大、缩小、漫游</a:t>
            </a:r>
          </a:p>
          <a:p>
            <a:pPr>
              <a:spcBef>
                <a:spcPct val="50000"/>
              </a:spcBef>
            </a:pPr>
            <a:r>
              <a:rPr lang="zh-CN" altLang="en-US" sz="1800" dirty="0">
                <a:solidFill>
                  <a:srgbClr val="003300"/>
                </a:solidFill>
                <a:ea typeface="仿宋_GB2312" pitchFamily="49" charset="-122"/>
              </a:rPr>
              <a:t>   </a:t>
            </a:r>
            <a:r>
              <a:rPr lang="en-US" altLang="zh-CN" sz="1800" dirty="0">
                <a:solidFill>
                  <a:srgbClr val="003300"/>
                </a:solidFill>
                <a:ea typeface="仿宋_GB2312" pitchFamily="49" charset="-122"/>
              </a:rPr>
              <a:t>3 . </a:t>
            </a:r>
            <a:r>
              <a:rPr lang="zh-CN" altLang="en-US" sz="1800" dirty="0">
                <a:solidFill>
                  <a:srgbClr val="003300"/>
                </a:solidFill>
                <a:ea typeface="仿宋_GB2312" pitchFamily="49" charset="-122"/>
              </a:rPr>
              <a:t>列出当前目录下所有四种格式图片文件名</a:t>
            </a:r>
          </a:p>
          <a:p>
            <a:pPr>
              <a:spcBef>
                <a:spcPct val="50000"/>
              </a:spcBef>
            </a:pPr>
            <a:r>
              <a:rPr lang="zh-CN" altLang="en-US" sz="1800" dirty="0">
                <a:solidFill>
                  <a:srgbClr val="003300"/>
                </a:solidFill>
                <a:ea typeface="仿宋_GB2312" pitchFamily="49" charset="-122"/>
              </a:rPr>
              <a:t>   </a:t>
            </a:r>
            <a:r>
              <a:rPr lang="en-US" altLang="zh-CN" sz="1800" dirty="0">
                <a:solidFill>
                  <a:srgbClr val="003300"/>
                </a:solidFill>
                <a:ea typeface="仿宋_GB2312" pitchFamily="49" charset="-122"/>
              </a:rPr>
              <a:t>4.  PAGEUP</a:t>
            </a:r>
            <a:r>
              <a:rPr lang="zh-CN" altLang="en-US" sz="1800" dirty="0">
                <a:solidFill>
                  <a:srgbClr val="003300"/>
                </a:solidFill>
                <a:ea typeface="仿宋_GB2312" pitchFamily="49" charset="-122"/>
              </a:rPr>
              <a:t>（</a:t>
            </a:r>
            <a:r>
              <a:rPr lang="en-US" altLang="zh-CN" sz="1800" dirty="0">
                <a:solidFill>
                  <a:srgbClr val="003300"/>
                </a:solidFill>
                <a:ea typeface="仿宋_GB2312" pitchFamily="49" charset="-122"/>
              </a:rPr>
              <a:t>PAGEDOWN</a:t>
            </a:r>
            <a:r>
              <a:rPr lang="zh-CN" altLang="en-US" sz="1800" dirty="0">
                <a:solidFill>
                  <a:srgbClr val="003300"/>
                </a:solidFill>
                <a:ea typeface="仿宋_GB2312" pitchFamily="49" charset="-122"/>
              </a:rPr>
              <a:t>）自动调出当前目录上一张（下一张）图片</a:t>
            </a:r>
          </a:p>
          <a:p>
            <a:pPr>
              <a:spcBef>
                <a:spcPct val="50000"/>
              </a:spcBef>
            </a:pPr>
            <a:r>
              <a:rPr lang="zh-CN" altLang="en-US" sz="1800" dirty="0">
                <a:solidFill>
                  <a:srgbClr val="003300"/>
                </a:solidFill>
                <a:ea typeface="仿宋_GB2312" pitchFamily="49" charset="-122"/>
              </a:rPr>
              <a:t>    二、其它说明：</a:t>
            </a:r>
          </a:p>
          <a:p>
            <a:pPr>
              <a:spcBef>
                <a:spcPct val="50000"/>
              </a:spcBef>
            </a:pPr>
            <a:r>
              <a:rPr lang="zh-CN" altLang="en-US" sz="1800" dirty="0">
                <a:solidFill>
                  <a:srgbClr val="003300"/>
                </a:solidFill>
                <a:ea typeface="仿宋_GB2312" pitchFamily="49" charset="-122"/>
              </a:rPr>
              <a:t>   </a:t>
            </a:r>
            <a:r>
              <a:rPr lang="en-US" altLang="zh-CN" sz="1800" dirty="0">
                <a:solidFill>
                  <a:srgbClr val="003300"/>
                </a:solidFill>
                <a:ea typeface="仿宋_GB2312" pitchFamily="49" charset="-122"/>
              </a:rPr>
              <a:t>1 .</a:t>
            </a:r>
            <a:r>
              <a:rPr lang="zh-CN" altLang="en-US" sz="1800" dirty="0">
                <a:solidFill>
                  <a:srgbClr val="003300"/>
                </a:solidFill>
                <a:ea typeface="仿宋_GB2312" pitchFamily="49" charset="-122"/>
              </a:rPr>
              <a:t>界面尽量简介，容易操作</a:t>
            </a:r>
          </a:p>
          <a:p>
            <a:pPr>
              <a:spcBef>
                <a:spcPct val="50000"/>
              </a:spcBef>
            </a:pPr>
            <a:r>
              <a:rPr lang="zh-CN" altLang="en-US" sz="1800" dirty="0">
                <a:solidFill>
                  <a:srgbClr val="003300"/>
                </a:solidFill>
                <a:ea typeface="仿宋_GB2312" pitchFamily="49" charset="-122"/>
              </a:rPr>
              <a:t>   </a:t>
            </a:r>
            <a:r>
              <a:rPr lang="en-US" altLang="zh-CN" sz="1800" dirty="0">
                <a:solidFill>
                  <a:srgbClr val="003300"/>
                </a:solidFill>
                <a:ea typeface="仿宋_GB2312" pitchFamily="49" charset="-122"/>
              </a:rPr>
              <a:t>2 .</a:t>
            </a:r>
            <a:r>
              <a:rPr lang="zh-CN" altLang="en-US" sz="1800" dirty="0">
                <a:solidFill>
                  <a:srgbClr val="003300"/>
                </a:solidFill>
                <a:ea typeface="仿宋_GB2312" pitchFamily="49" charset="-122"/>
              </a:rPr>
              <a:t>不要图片预览和打印</a:t>
            </a:r>
          </a:p>
          <a:p>
            <a:pPr>
              <a:spcBef>
                <a:spcPct val="50000"/>
              </a:spcBef>
            </a:pPr>
            <a:r>
              <a:rPr lang="zh-CN" altLang="en-US" sz="1800" dirty="0">
                <a:solidFill>
                  <a:srgbClr val="003300"/>
                </a:solidFill>
                <a:ea typeface="仿宋_GB2312" pitchFamily="49" charset="-122"/>
              </a:rPr>
              <a:t>   三、开发工具：</a:t>
            </a:r>
            <a:r>
              <a:rPr lang="en-US" altLang="zh-CN" sz="1800" dirty="0">
                <a:solidFill>
                  <a:srgbClr val="003300"/>
                </a:solidFill>
                <a:ea typeface="仿宋_GB2312" pitchFamily="49" charset="-122"/>
              </a:rPr>
              <a:t>VC </a:t>
            </a:r>
          </a:p>
          <a:p>
            <a:pPr>
              <a:spcBef>
                <a:spcPct val="50000"/>
              </a:spcBef>
            </a:pPr>
            <a:r>
              <a:rPr lang="en-US" altLang="zh-CN" sz="1800" dirty="0">
                <a:solidFill>
                  <a:srgbClr val="003300"/>
                </a:solidFill>
                <a:ea typeface="仿宋_GB2312" pitchFamily="49" charset="-122"/>
              </a:rPr>
              <a:t>   </a:t>
            </a:r>
            <a:r>
              <a:rPr lang="zh-CN" altLang="en-US" sz="1800" dirty="0">
                <a:solidFill>
                  <a:srgbClr val="003300"/>
                </a:solidFill>
                <a:ea typeface="仿宋_GB2312" pitchFamily="49" charset="-122"/>
              </a:rPr>
              <a:t>四、开发环境：普通</a:t>
            </a:r>
            <a:r>
              <a:rPr lang="en-US" altLang="zh-CN" sz="1800" dirty="0">
                <a:solidFill>
                  <a:srgbClr val="003300"/>
                </a:solidFill>
                <a:ea typeface="仿宋_GB2312" pitchFamily="49" charset="-122"/>
              </a:rPr>
              <a:t>PC</a:t>
            </a:r>
            <a:r>
              <a:rPr lang="zh-CN" altLang="en-US" sz="1800" dirty="0">
                <a:solidFill>
                  <a:srgbClr val="003300"/>
                </a:solidFill>
                <a:ea typeface="仿宋_GB2312" pitchFamily="49" charset="-122"/>
              </a:rPr>
              <a:t>机；</a:t>
            </a:r>
            <a:r>
              <a:rPr lang="en-US" altLang="zh-CN" sz="1800" dirty="0">
                <a:solidFill>
                  <a:srgbClr val="003300"/>
                </a:solidFill>
                <a:ea typeface="仿宋_GB2312" pitchFamily="49" charset="-122"/>
              </a:rPr>
              <a:t>Windows7/</a:t>
            </a:r>
            <a:r>
              <a:rPr lang="en-US" altLang="zh-CN" sz="1800" dirty="0" err="1">
                <a:solidFill>
                  <a:srgbClr val="003300"/>
                </a:solidFill>
                <a:ea typeface="仿宋_GB2312" pitchFamily="49" charset="-122"/>
              </a:rPr>
              <a:t>xp</a:t>
            </a:r>
            <a:endParaRPr lang="en-US" altLang="zh-CN" sz="1800" dirty="0">
              <a:solidFill>
                <a:srgbClr val="003300"/>
              </a:solidFill>
              <a:ea typeface="仿宋_GB2312" pitchFamily="49" charset="-122"/>
            </a:endParaRPr>
          </a:p>
          <a:p>
            <a:pPr>
              <a:spcBef>
                <a:spcPct val="50000"/>
              </a:spcBef>
            </a:pPr>
            <a:r>
              <a:rPr lang="en-US" altLang="zh-CN" sz="1800" dirty="0">
                <a:solidFill>
                  <a:srgbClr val="003300"/>
                </a:solidFill>
                <a:ea typeface="仿宋_GB2312" pitchFamily="49" charset="-122"/>
              </a:rPr>
              <a:t>   </a:t>
            </a:r>
            <a:r>
              <a:rPr lang="zh-CN" altLang="en-US" sz="1800" dirty="0">
                <a:solidFill>
                  <a:srgbClr val="003300"/>
                </a:solidFill>
                <a:ea typeface="仿宋_GB2312" pitchFamily="49" charset="-122"/>
              </a:rPr>
              <a:t>五、工作量：</a:t>
            </a:r>
          </a:p>
          <a:p>
            <a:pPr>
              <a:spcBef>
                <a:spcPct val="50000"/>
              </a:spcBef>
            </a:pPr>
            <a:r>
              <a:rPr lang="zh-CN" altLang="en-US" sz="1800" dirty="0">
                <a:solidFill>
                  <a:srgbClr val="003300"/>
                </a:solidFill>
                <a:ea typeface="仿宋_GB2312" pitchFamily="49" charset="-122"/>
              </a:rPr>
              <a:t>    </a:t>
            </a:r>
            <a:r>
              <a:rPr lang="en-US" altLang="zh-CN" sz="1800" dirty="0">
                <a:solidFill>
                  <a:srgbClr val="003300"/>
                </a:solidFill>
                <a:ea typeface="仿宋_GB2312" pitchFamily="49" charset="-122"/>
              </a:rPr>
              <a:t>1.</a:t>
            </a:r>
            <a:r>
              <a:rPr lang="zh-CN" altLang="en-US" sz="1800" dirty="0">
                <a:solidFill>
                  <a:srgbClr val="003300"/>
                </a:solidFill>
                <a:ea typeface="仿宋_GB2312" pitchFamily="49" charset="-122"/>
              </a:rPr>
              <a:t>研究一下四种图片的格式</a:t>
            </a:r>
          </a:p>
          <a:p>
            <a:pPr>
              <a:spcBef>
                <a:spcPct val="50000"/>
              </a:spcBef>
            </a:pPr>
            <a:r>
              <a:rPr lang="zh-CN" altLang="en-US" sz="1800" dirty="0">
                <a:solidFill>
                  <a:srgbClr val="003300"/>
                </a:solidFill>
                <a:ea typeface="仿宋_GB2312" pitchFamily="49" charset="-122"/>
              </a:rPr>
              <a:t>    </a:t>
            </a:r>
            <a:r>
              <a:rPr lang="en-US" altLang="zh-CN" sz="1800" dirty="0">
                <a:solidFill>
                  <a:srgbClr val="003300"/>
                </a:solidFill>
                <a:ea typeface="仿宋_GB2312" pitchFamily="49" charset="-122"/>
              </a:rPr>
              <a:t>2.</a:t>
            </a:r>
            <a:r>
              <a:rPr lang="zh-CN" altLang="en-US" sz="1800" dirty="0">
                <a:solidFill>
                  <a:srgbClr val="003300"/>
                </a:solidFill>
                <a:ea typeface="仿宋_GB2312" pitchFamily="49" charset="-122"/>
              </a:rPr>
              <a:t>设计一个解析器类，解析这四种格式</a:t>
            </a:r>
          </a:p>
          <a:p>
            <a:pPr>
              <a:spcBef>
                <a:spcPct val="50000"/>
              </a:spcBef>
            </a:pPr>
            <a:r>
              <a:rPr lang="zh-CN" altLang="en-US" sz="1800" dirty="0">
                <a:solidFill>
                  <a:srgbClr val="003300"/>
                </a:solidFill>
                <a:ea typeface="仿宋_GB2312" pitchFamily="49" charset="-122"/>
              </a:rPr>
              <a:t>    </a:t>
            </a:r>
            <a:r>
              <a:rPr lang="en-US" altLang="zh-CN" sz="1800" dirty="0">
                <a:solidFill>
                  <a:srgbClr val="003300"/>
                </a:solidFill>
                <a:ea typeface="仿宋_GB2312" pitchFamily="49" charset="-122"/>
              </a:rPr>
              <a:t>3.</a:t>
            </a:r>
            <a:r>
              <a:rPr lang="zh-CN" altLang="en-US" sz="1800" dirty="0">
                <a:solidFill>
                  <a:srgbClr val="003300"/>
                </a:solidFill>
                <a:ea typeface="仿宋_GB2312" pitchFamily="49" charset="-122"/>
              </a:rPr>
              <a:t>设计一个文档类，实现读取、另存和目录浏览功能</a:t>
            </a:r>
          </a:p>
          <a:p>
            <a:pPr>
              <a:spcBef>
                <a:spcPct val="50000"/>
              </a:spcBef>
            </a:pPr>
            <a:r>
              <a:rPr lang="zh-CN" altLang="en-US" sz="1800" dirty="0">
                <a:solidFill>
                  <a:srgbClr val="003300"/>
                </a:solidFill>
                <a:ea typeface="仿宋_GB2312" pitchFamily="49" charset="-122"/>
              </a:rPr>
              <a:t>    </a:t>
            </a:r>
            <a:r>
              <a:rPr lang="en-US" altLang="zh-CN" sz="1800" dirty="0">
                <a:solidFill>
                  <a:srgbClr val="003300"/>
                </a:solidFill>
                <a:ea typeface="仿宋_GB2312" pitchFamily="49" charset="-122"/>
              </a:rPr>
              <a:t>4.</a:t>
            </a:r>
            <a:r>
              <a:rPr lang="zh-CN" altLang="en-US" sz="1800" dirty="0">
                <a:solidFill>
                  <a:srgbClr val="003300"/>
                </a:solidFill>
                <a:ea typeface="仿宋_GB2312" pitchFamily="49" charset="-122"/>
              </a:rPr>
              <a:t>设计一个视图类，实现显示、缩放、漫游功能</a:t>
            </a:r>
          </a:p>
        </p:txBody>
      </p:sp>
      <p:sp>
        <p:nvSpPr>
          <p:cNvPr id="73731" name="Text Box 3"/>
          <p:cNvSpPr txBox="1">
            <a:spLocks noChangeArrowheads="1"/>
          </p:cNvSpPr>
          <p:nvPr/>
        </p:nvSpPr>
        <p:spPr bwMode="auto">
          <a:xfrm>
            <a:off x="2895600" y="228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zh-CN"/>
          </a:p>
        </p:txBody>
      </p:sp>
      <p:sp>
        <p:nvSpPr>
          <p:cNvPr id="73732" name="Text Box 4"/>
          <p:cNvSpPr txBox="1">
            <a:spLocks noChangeArrowheads="1"/>
          </p:cNvSpPr>
          <p:nvPr/>
        </p:nvSpPr>
        <p:spPr bwMode="auto">
          <a:xfrm>
            <a:off x="3124200" y="260648"/>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b="1" dirty="0">
                <a:ea typeface="仿宋_GB2312" pitchFamily="49" charset="-122"/>
              </a:rPr>
              <a:t>工作清单</a:t>
            </a:r>
          </a:p>
        </p:txBody>
      </p:sp>
    </p:spTree>
    <p:extLst>
      <p:ext uri="{BB962C8B-B14F-4D97-AF65-F5344CB8AC3E}">
        <p14:creationId xmlns:p14="http://schemas.microsoft.com/office/powerpoint/2010/main" val="3667304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wipe(left)">
                                      <p:cBhvr>
                                        <p:cTn id="7"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251520" y="307504"/>
            <a:ext cx="6934200" cy="457200"/>
          </a:xfrm>
          <a:prstGeom prst="rect">
            <a:avLst/>
          </a:prstGeom>
          <a:solidFill>
            <a:srgbClr val="FFFFFF"/>
          </a:solidFill>
          <a:ln>
            <a:noFill/>
          </a:ln>
          <a:effectLst/>
        </p:spPr>
        <p:txBody>
          <a:bodyPr>
            <a:spAutoFit/>
          </a:bodyPr>
          <a:lstStyle/>
          <a:p>
            <a:pPr>
              <a:spcBef>
                <a:spcPct val="50000"/>
              </a:spcBef>
            </a:pPr>
            <a:r>
              <a:rPr lang="en-US" altLang="zh-CN" b="1" dirty="0">
                <a:sym typeface="Wingdings" pitchFamily="2" charset="2"/>
              </a:rPr>
              <a:t>The </a:t>
            </a:r>
            <a:r>
              <a:rPr lang="en-US" altLang="zh-CN" b="1" dirty="0">
                <a:solidFill>
                  <a:schemeClr val="hlink"/>
                </a:solidFill>
                <a:sym typeface="Wingdings" pitchFamily="2" charset="2"/>
              </a:rPr>
              <a:t>8 generic phases</a:t>
            </a:r>
            <a:r>
              <a:rPr lang="en-US" altLang="zh-CN" b="1" dirty="0">
                <a:sym typeface="Wingdings" pitchFamily="2" charset="2"/>
              </a:rPr>
              <a:t> of software engineering</a:t>
            </a:r>
            <a:endParaRPr lang="en-US" altLang="zh-CN" b="1" dirty="0"/>
          </a:p>
        </p:txBody>
      </p:sp>
      <p:sp>
        <p:nvSpPr>
          <p:cNvPr id="74756" name="Rectangle 4"/>
          <p:cNvSpPr>
            <a:spLocks noChangeArrowheads="1"/>
          </p:cNvSpPr>
          <p:nvPr/>
        </p:nvSpPr>
        <p:spPr bwMode="auto">
          <a:xfrm>
            <a:off x="1905000" y="811560"/>
            <a:ext cx="1524000" cy="457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a:ea typeface="仿宋_GB2312" pitchFamily="49" charset="-122"/>
              </a:rPr>
              <a:t>可行性分析</a:t>
            </a:r>
          </a:p>
        </p:txBody>
      </p:sp>
      <p:sp>
        <p:nvSpPr>
          <p:cNvPr id="74757" name="Rectangle 5"/>
          <p:cNvSpPr>
            <a:spLocks noChangeArrowheads="1"/>
          </p:cNvSpPr>
          <p:nvPr/>
        </p:nvSpPr>
        <p:spPr bwMode="auto">
          <a:xfrm>
            <a:off x="2627784" y="1603648"/>
            <a:ext cx="1524000" cy="457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a:ea typeface="仿宋_GB2312" pitchFamily="49" charset="-122"/>
              </a:rPr>
              <a:t>需求分析</a:t>
            </a:r>
          </a:p>
        </p:txBody>
      </p:sp>
      <p:sp>
        <p:nvSpPr>
          <p:cNvPr id="74758" name="Rectangle 6"/>
          <p:cNvSpPr>
            <a:spLocks noChangeArrowheads="1"/>
          </p:cNvSpPr>
          <p:nvPr/>
        </p:nvSpPr>
        <p:spPr bwMode="auto">
          <a:xfrm>
            <a:off x="3419872" y="2323728"/>
            <a:ext cx="1524000" cy="457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a:ea typeface="仿宋_GB2312" pitchFamily="49" charset="-122"/>
              </a:rPr>
              <a:t>概要设计</a:t>
            </a:r>
          </a:p>
        </p:txBody>
      </p:sp>
      <p:sp>
        <p:nvSpPr>
          <p:cNvPr id="74759" name="Rectangle 7"/>
          <p:cNvSpPr>
            <a:spLocks noChangeArrowheads="1"/>
          </p:cNvSpPr>
          <p:nvPr/>
        </p:nvSpPr>
        <p:spPr bwMode="auto">
          <a:xfrm>
            <a:off x="4283968" y="3048000"/>
            <a:ext cx="1524000" cy="457200"/>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a:ea typeface="仿宋_GB2312" pitchFamily="49" charset="-122"/>
              </a:rPr>
              <a:t>详细设计</a:t>
            </a:r>
          </a:p>
        </p:txBody>
      </p:sp>
      <p:sp>
        <p:nvSpPr>
          <p:cNvPr id="74760" name="Rectangle 8"/>
          <p:cNvSpPr>
            <a:spLocks noChangeArrowheads="1"/>
          </p:cNvSpPr>
          <p:nvPr/>
        </p:nvSpPr>
        <p:spPr bwMode="auto">
          <a:xfrm>
            <a:off x="5076056" y="3789040"/>
            <a:ext cx="1524000" cy="457200"/>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a:ea typeface="仿宋_GB2312" pitchFamily="49" charset="-122"/>
              </a:rPr>
              <a:t>编码</a:t>
            </a:r>
          </a:p>
        </p:txBody>
      </p:sp>
      <p:sp>
        <p:nvSpPr>
          <p:cNvPr id="74761" name="Rectangle 9"/>
          <p:cNvSpPr>
            <a:spLocks noChangeArrowheads="1"/>
          </p:cNvSpPr>
          <p:nvPr/>
        </p:nvSpPr>
        <p:spPr bwMode="auto">
          <a:xfrm>
            <a:off x="5868144" y="4581128"/>
            <a:ext cx="1524000" cy="457200"/>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a:ea typeface="仿宋_GB2312" pitchFamily="49" charset="-122"/>
              </a:rPr>
              <a:t>测试</a:t>
            </a:r>
          </a:p>
        </p:txBody>
      </p:sp>
      <p:sp>
        <p:nvSpPr>
          <p:cNvPr id="74762" name="Rectangle 10"/>
          <p:cNvSpPr>
            <a:spLocks noChangeArrowheads="1"/>
          </p:cNvSpPr>
          <p:nvPr/>
        </p:nvSpPr>
        <p:spPr bwMode="auto">
          <a:xfrm>
            <a:off x="6444208" y="5373216"/>
            <a:ext cx="1524000" cy="457200"/>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a:ea typeface="仿宋_GB2312" pitchFamily="49" charset="-122"/>
              </a:rPr>
              <a:t>交付</a:t>
            </a:r>
          </a:p>
        </p:txBody>
      </p:sp>
      <p:sp>
        <p:nvSpPr>
          <p:cNvPr id="74763" name="Rectangle 11"/>
          <p:cNvSpPr>
            <a:spLocks noChangeArrowheads="1"/>
          </p:cNvSpPr>
          <p:nvPr/>
        </p:nvSpPr>
        <p:spPr bwMode="auto">
          <a:xfrm>
            <a:off x="7236296" y="6165304"/>
            <a:ext cx="1524000" cy="457200"/>
          </a:xfrm>
          <a:prstGeom prst="rect">
            <a:avLst/>
          </a:prstGeom>
          <a:noFill/>
          <a:ln w="254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a:ea typeface="仿宋_GB2312" pitchFamily="49" charset="-122"/>
              </a:rPr>
              <a:t>维护</a:t>
            </a:r>
          </a:p>
        </p:txBody>
      </p:sp>
      <p:sp>
        <p:nvSpPr>
          <p:cNvPr id="74764" name="Text Box 12"/>
          <p:cNvSpPr txBox="1">
            <a:spLocks noChangeArrowheads="1"/>
          </p:cNvSpPr>
          <p:nvPr/>
        </p:nvSpPr>
        <p:spPr bwMode="auto">
          <a:xfrm>
            <a:off x="0" y="830040"/>
            <a:ext cx="114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仿宋_GB2312" pitchFamily="49" charset="-122"/>
              </a:rPr>
              <a:t>对话过程</a:t>
            </a:r>
          </a:p>
        </p:txBody>
      </p:sp>
      <p:sp>
        <p:nvSpPr>
          <p:cNvPr id="74765" name="Line 13"/>
          <p:cNvSpPr>
            <a:spLocks noChangeShapeType="1"/>
          </p:cNvSpPr>
          <p:nvPr/>
        </p:nvSpPr>
        <p:spPr bwMode="auto">
          <a:xfrm>
            <a:off x="1143000" y="1052736"/>
            <a:ext cx="685800" cy="0"/>
          </a:xfrm>
          <a:prstGeom prst="line">
            <a:avLst/>
          </a:prstGeom>
          <a:noFill/>
          <a:ln w="254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66" name="Text Box 14"/>
          <p:cNvSpPr txBox="1">
            <a:spLocks noChangeArrowheads="1"/>
          </p:cNvSpPr>
          <p:nvPr/>
        </p:nvSpPr>
        <p:spPr bwMode="auto">
          <a:xfrm>
            <a:off x="0" y="1622128"/>
            <a:ext cx="2057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仿宋_GB2312" pitchFamily="49" charset="-122"/>
              </a:rPr>
              <a:t>工作清单一、二</a:t>
            </a:r>
          </a:p>
        </p:txBody>
      </p:sp>
      <p:sp>
        <p:nvSpPr>
          <p:cNvPr id="74767" name="Line 15"/>
          <p:cNvSpPr>
            <a:spLocks noChangeShapeType="1"/>
          </p:cNvSpPr>
          <p:nvPr/>
        </p:nvSpPr>
        <p:spPr bwMode="auto">
          <a:xfrm>
            <a:off x="1907704" y="1844824"/>
            <a:ext cx="685800" cy="0"/>
          </a:xfrm>
          <a:prstGeom prst="line">
            <a:avLst/>
          </a:prstGeom>
          <a:noFill/>
          <a:ln w="254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68" name="Text Box 16"/>
          <p:cNvSpPr txBox="1">
            <a:spLocks noChangeArrowheads="1"/>
          </p:cNvSpPr>
          <p:nvPr/>
        </p:nvSpPr>
        <p:spPr bwMode="auto">
          <a:xfrm>
            <a:off x="193576" y="2342207"/>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仿宋_GB2312" pitchFamily="49" charset="-122"/>
              </a:rPr>
              <a:t>工作清单三、四、五</a:t>
            </a:r>
          </a:p>
        </p:txBody>
      </p:sp>
      <p:sp>
        <p:nvSpPr>
          <p:cNvPr id="74769" name="Line 17"/>
          <p:cNvSpPr>
            <a:spLocks noChangeShapeType="1"/>
          </p:cNvSpPr>
          <p:nvPr/>
        </p:nvSpPr>
        <p:spPr bwMode="auto">
          <a:xfrm>
            <a:off x="2433464" y="2564904"/>
            <a:ext cx="914400" cy="0"/>
          </a:xfrm>
          <a:prstGeom prst="line">
            <a:avLst/>
          </a:prstGeom>
          <a:noFill/>
          <a:ln w="254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70" name="Text Box 18"/>
          <p:cNvSpPr txBox="1">
            <a:spLocks noChangeArrowheads="1"/>
          </p:cNvSpPr>
          <p:nvPr/>
        </p:nvSpPr>
        <p:spPr bwMode="auto">
          <a:xfrm>
            <a:off x="697632" y="30480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仿宋_GB2312" pitchFamily="49" charset="-122"/>
              </a:rPr>
              <a:t>写代码前的思考过程</a:t>
            </a:r>
          </a:p>
        </p:txBody>
      </p:sp>
      <p:sp>
        <p:nvSpPr>
          <p:cNvPr id="74771" name="Line 19"/>
          <p:cNvSpPr>
            <a:spLocks noChangeShapeType="1"/>
          </p:cNvSpPr>
          <p:nvPr/>
        </p:nvSpPr>
        <p:spPr bwMode="auto">
          <a:xfrm>
            <a:off x="3009528" y="3276600"/>
            <a:ext cx="914400" cy="0"/>
          </a:xfrm>
          <a:prstGeom prst="line">
            <a:avLst/>
          </a:prstGeom>
          <a:noFill/>
          <a:ln w="25400">
            <a:solidFill>
              <a:srgbClr val="00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72" name="Text Box 20"/>
          <p:cNvSpPr txBox="1">
            <a:spLocks noChangeArrowheads="1"/>
          </p:cNvSpPr>
          <p:nvPr/>
        </p:nvSpPr>
        <p:spPr bwMode="auto">
          <a:xfrm>
            <a:off x="2632720" y="378904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仿宋_GB2312" pitchFamily="49" charset="-122"/>
              </a:rPr>
              <a:t>写代码</a:t>
            </a:r>
          </a:p>
        </p:txBody>
      </p:sp>
      <p:sp>
        <p:nvSpPr>
          <p:cNvPr id="74773" name="Line 21"/>
          <p:cNvSpPr>
            <a:spLocks noChangeShapeType="1"/>
          </p:cNvSpPr>
          <p:nvPr/>
        </p:nvSpPr>
        <p:spPr bwMode="auto">
          <a:xfrm>
            <a:off x="3945632" y="4005064"/>
            <a:ext cx="914400" cy="0"/>
          </a:xfrm>
          <a:prstGeom prst="line">
            <a:avLst/>
          </a:prstGeom>
          <a:noFill/>
          <a:ln w="25400">
            <a:solidFill>
              <a:srgbClr val="00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74" name="Line 22"/>
          <p:cNvSpPr>
            <a:spLocks noChangeShapeType="1"/>
          </p:cNvSpPr>
          <p:nvPr/>
        </p:nvSpPr>
        <p:spPr bwMode="auto">
          <a:xfrm>
            <a:off x="4809728" y="4797152"/>
            <a:ext cx="914400" cy="0"/>
          </a:xfrm>
          <a:prstGeom prst="line">
            <a:avLst/>
          </a:prstGeom>
          <a:noFill/>
          <a:ln w="25400">
            <a:solidFill>
              <a:srgbClr val="00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75" name="Text Box 23"/>
          <p:cNvSpPr txBox="1">
            <a:spLocks noChangeArrowheads="1"/>
          </p:cNvSpPr>
          <p:nvPr/>
        </p:nvSpPr>
        <p:spPr bwMode="auto">
          <a:xfrm>
            <a:off x="2815208" y="4581128"/>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1" dirty="0">
                <a:ea typeface="仿宋_GB2312" pitchFamily="49" charset="-122"/>
              </a:rPr>
              <a:t>提交给老师检查</a:t>
            </a:r>
          </a:p>
        </p:txBody>
      </p:sp>
      <p:sp>
        <p:nvSpPr>
          <p:cNvPr id="74776" name="Text Box 24"/>
          <p:cNvSpPr txBox="1">
            <a:spLocks noChangeArrowheads="1"/>
          </p:cNvSpPr>
          <p:nvPr/>
        </p:nvSpPr>
        <p:spPr bwMode="auto">
          <a:xfrm>
            <a:off x="2555776" y="5445224"/>
            <a:ext cx="30068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1800" b="1" dirty="0">
                <a:ea typeface="仿宋_GB2312" pitchFamily="49" charset="-122"/>
              </a:rPr>
              <a:t>给老师的朋友安装、讲解</a:t>
            </a:r>
          </a:p>
        </p:txBody>
      </p:sp>
      <p:sp>
        <p:nvSpPr>
          <p:cNvPr id="74777" name="Line 25"/>
          <p:cNvSpPr>
            <a:spLocks noChangeShapeType="1"/>
          </p:cNvSpPr>
          <p:nvPr/>
        </p:nvSpPr>
        <p:spPr bwMode="auto">
          <a:xfrm>
            <a:off x="5364088" y="5661248"/>
            <a:ext cx="914400" cy="0"/>
          </a:xfrm>
          <a:prstGeom prst="line">
            <a:avLst/>
          </a:prstGeom>
          <a:noFill/>
          <a:ln w="25400">
            <a:solidFill>
              <a:srgbClr val="00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78" name="Line 26"/>
          <p:cNvSpPr>
            <a:spLocks noChangeShapeType="1"/>
          </p:cNvSpPr>
          <p:nvPr/>
        </p:nvSpPr>
        <p:spPr bwMode="auto">
          <a:xfrm>
            <a:off x="6177880" y="6453336"/>
            <a:ext cx="914400" cy="0"/>
          </a:xfrm>
          <a:prstGeom prst="line">
            <a:avLst/>
          </a:prstGeom>
          <a:noFill/>
          <a:ln w="25400">
            <a:solidFill>
              <a:srgbClr val="0066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779" name="Text Box 27"/>
          <p:cNvSpPr txBox="1">
            <a:spLocks noChangeArrowheads="1"/>
          </p:cNvSpPr>
          <p:nvPr/>
        </p:nvSpPr>
        <p:spPr bwMode="auto">
          <a:xfrm>
            <a:off x="3275856" y="6165304"/>
            <a:ext cx="2833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1800" b="1" dirty="0">
                <a:ea typeface="仿宋_GB2312" pitchFamily="49" charset="-122"/>
              </a:rPr>
              <a:t>修正问题、改进软件</a:t>
            </a:r>
            <a:r>
              <a:rPr lang="en-US" altLang="zh-CN" sz="1800" b="1" dirty="0">
                <a:ea typeface="仿宋_GB2312" pitchFamily="49" charset="-122"/>
              </a:rPr>
              <a:t>……</a:t>
            </a:r>
          </a:p>
        </p:txBody>
      </p:sp>
      <p:cxnSp>
        <p:nvCxnSpPr>
          <p:cNvPr id="74781" name="AutoShape 29"/>
          <p:cNvCxnSpPr>
            <a:cxnSpLocks noChangeShapeType="1"/>
            <a:stCxn id="74756" idx="3"/>
            <a:endCxn id="74757" idx="0"/>
          </p:cNvCxnSpPr>
          <p:nvPr/>
        </p:nvCxnSpPr>
        <p:spPr bwMode="auto">
          <a:xfrm flipH="1">
            <a:off x="3389784" y="1040160"/>
            <a:ext cx="39216" cy="563488"/>
          </a:xfrm>
          <a:prstGeom prst="bentConnector4">
            <a:avLst>
              <a:gd name="adj1" fmla="val -582925"/>
              <a:gd name="adj2" fmla="val 70284"/>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2" name="AutoShape 30"/>
          <p:cNvCxnSpPr>
            <a:cxnSpLocks noChangeShapeType="1"/>
          </p:cNvCxnSpPr>
          <p:nvPr/>
        </p:nvCxnSpPr>
        <p:spPr bwMode="auto">
          <a:xfrm>
            <a:off x="4211960" y="1752600"/>
            <a:ext cx="102096" cy="533400"/>
          </a:xfrm>
          <a:prstGeom prst="bentConnector2">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3" name="AutoShape 31"/>
          <p:cNvCxnSpPr>
            <a:cxnSpLocks noChangeShapeType="1"/>
            <a:stCxn id="74758" idx="3"/>
          </p:cNvCxnSpPr>
          <p:nvPr/>
        </p:nvCxnSpPr>
        <p:spPr bwMode="auto">
          <a:xfrm>
            <a:off x="4943872" y="2552328"/>
            <a:ext cx="204192" cy="533400"/>
          </a:xfrm>
          <a:prstGeom prst="bentConnector2">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4" name="AutoShape 32"/>
          <p:cNvCxnSpPr>
            <a:cxnSpLocks noChangeShapeType="1"/>
            <a:stCxn id="74759" idx="3"/>
          </p:cNvCxnSpPr>
          <p:nvPr/>
        </p:nvCxnSpPr>
        <p:spPr bwMode="auto">
          <a:xfrm>
            <a:off x="5807968" y="3276600"/>
            <a:ext cx="204192" cy="512440"/>
          </a:xfrm>
          <a:prstGeom prst="bentConnector2">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5" name="AutoShape 33"/>
          <p:cNvCxnSpPr>
            <a:cxnSpLocks noChangeShapeType="1"/>
          </p:cNvCxnSpPr>
          <p:nvPr/>
        </p:nvCxnSpPr>
        <p:spPr bwMode="auto">
          <a:xfrm rot="16200000" flipH="1">
            <a:off x="6520036" y="4224908"/>
            <a:ext cx="466328" cy="246112"/>
          </a:xfrm>
          <a:prstGeom prst="bentConnector3">
            <a:avLst>
              <a:gd name="adj1" fmla="val -18085"/>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6" name="AutoShape 34"/>
          <p:cNvCxnSpPr>
            <a:cxnSpLocks noChangeShapeType="1"/>
            <a:stCxn id="74761" idx="3"/>
            <a:endCxn id="74762" idx="0"/>
          </p:cNvCxnSpPr>
          <p:nvPr/>
        </p:nvCxnSpPr>
        <p:spPr bwMode="auto">
          <a:xfrm flipH="1">
            <a:off x="7206208" y="4809728"/>
            <a:ext cx="185936" cy="563488"/>
          </a:xfrm>
          <a:prstGeom prst="bentConnector4">
            <a:avLst>
              <a:gd name="adj1" fmla="val -122946"/>
              <a:gd name="adj2" fmla="val 70284"/>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7" name="AutoShape 35"/>
          <p:cNvCxnSpPr>
            <a:cxnSpLocks noChangeShapeType="1"/>
            <a:stCxn id="74762" idx="3"/>
          </p:cNvCxnSpPr>
          <p:nvPr/>
        </p:nvCxnSpPr>
        <p:spPr bwMode="auto">
          <a:xfrm>
            <a:off x="7968208" y="5601816"/>
            <a:ext cx="189148" cy="563488"/>
          </a:xfrm>
          <a:prstGeom prst="bentConnector2">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91376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wipe(left)">
                                      <p:cBhvr>
                                        <p:cTn id="7" dur="500"/>
                                        <p:tgtEl>
                                          <p:spTgt spid="74755"/>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56"/>
                                        </p:tgtEl>
                                        <p:attrNameLst>
                                          <p:attrName>style.visibility</p:attrName>
                                        </p:attrNameLst>
                                      </p:cBhvr>
                                      <p:to>
                                        <p:strVal val="visible"/>
                                      </p:to>
                                    </p:set>
                                    <p:animEffect transition="in" filter="dissolve">
                                      <p:cBhvr>
                                        <p:cTn id="12" dur="500"/>
                                        <p:tgtEl>
                                          <p:spTgt spid="747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757"/>
                                        </p:tgtEl>
                                        <p:attrNameLst>
                                          <p:attrName>style.visibility</p:attrName>
                                        </p:attrNameLst>
                                      </p:cBhvr>
                                      <p:to>
                                        <p:strVal val="visible"/>
                                      </p:to>
                                    </p:set>
                                    <p:animEffect transition="in" filter="dissolve">
                                      <p:cBhvr>
                                        <p:cTn id="17" dur="500"/>
                                        <p:tgtEl>
                                          <p:spTgt spid="747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758"/>
                                        </p:tgtEl>
                                        <p:attrNameLst>
                                          <p:attrName>style.visibility</p:attrName>
                                        </p:attrNameLst>
                                      </p:cBhvr>
                                      <p:to>
                                        <p:strVal val="visible"/>
                                      </p:to>
                                    </p:set>
                                    <p:animEffect transition="in" filter="dissolve">
                                      <p:cBhvr>
                                        <p:cTn id="22" dur="500"/>
                                        <p:tgtEl>
                                          <p:spTgt spid="747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759"/>
                                        </p:tgtEl>
                                        <p:attrNameLst>
                                          <p:attrName>style.visibility</p:attrName>
                                        </p:attrNameLst>
                                      </p:cBhvr>
                                      <p:to>
                                        <p:strVal val="visible"/>
                                      </p:to>
                                    </p:set>
                                    <p:animEffect transition="in" filter="dissolve">
                                      <p:cBhvr>
                                        <p:cTn id="27" dur="500"/>
                                        <p:tgtEl>
                                          <p:spTgt spid="747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4760"/>
                                        </p:tgtEl>
                                        <p:attrNameLst>
                                          <p:attrName>style.visibility</p:attrName>
                                        </p:attrNameLst>
                                      </p:cBhvr>
                                      <p:to>
                                        <p:strVal val="visible"/>
                                      </p:to>
                                    </p:set>
                                    <p:animEffect transition="in" filter="dissolve">
                                      <p:cBhvr>
                                        <p:cTn id="32" dur="500"/>
                                        <p:tgtEl>
                                          <p:spTgt spid="747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4761"/>
                                        </p:tgtEl>
                                        <p:attrNameLst>
                                          <p:attrName>style.visibility</p:attrName>
                                        </p:attrNameLst>
                                      </p:cBhvr>
                                      <p:to>
                                        <p:strVal val="visible"/>
                                      </p:to>
                                    </p:set>
                                    <p:animEffect transition="in" filter="dissolve">
                                      <p:cBhvr>
                                        <p:cTn id="37" dur="500"/>
                                        <p:tgtEl>
                                          <p:spTgt spid="7476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4762"/>
                                        </p:tgtEl>
                                        <p:attrNameLst>
                                          <p:attrName>style.visibility</p:attrName>
                                        </p:attrNameLst>
                                      </p:cBhvr>
                                      <p:to>
                                        <p:strVal val="visible"/>
                                      </p:to>
                                    </p:set>
                                    <p:animEffect transition="in" filter="dissolve">
                                      <p:cBhvr>
                                        <p:cTn id="42" dur="500"/>
                                        <p:tgtEl>
                                          <p:spTgt spid="7476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4763"/>
                                        </p:tgtEl>
                                        <p:attrNameLst>
                                          <p:attrName>style.visibility</p:attrName>
                                        </p:attrNameLst>
                                      </p:cBhvr>
                                      <p:to>
                                        <p:strVal val="visible"/>
                                      </p:to>
                                    </p:set>
                                    <p:animEffect transition="in" filter="dissolve">
                                      <p:cBhvr>
                                        <p:cTn id="47" dur="500"/>
                                        <p:tgtEl>
                                          <p:spTgt spid="747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4764"/>
                                        </p:tgtEl>
                                        <p:attrNameLst>
                                          <p:attrName>style.visibility</p:attrName>
                                        </p:attrNameLst>
                                      </p:cBhvr>
                                      <p:to>
                                        <p:strVal val="visible"/>
                                      </p:to>
                                    </p:set>
                                    <p:animEffect transition="in" filter="dissolve">
                                      <p:cBhvr>
                                        <p:cTn id="52" dur="500"/>
                                        <p:tgtEl>
                                          <p:spTgt spid="747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4765"/>
                                        </p:tgtEl>
                                        <p:attrNameLst>
                                          <p:attrName>style.visibility</p:attrName>
                                        </p:attrNameLst>
                                      </p:cBhvr>
                                      <p:to>
                                        <p:strVal val="visible"/>
                                      </p:to>
                                    </p:set>
                                    <p:animEffect transition="in" filter="dissolve">
                                      <p:cBhvr>
                                        <p:cTn id="57" dur="500"/>
                                        <p:tgtEl>
                                          <p:spTgt spid="7476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4766"/>
                                        </p:tgtEl>
                                        <p:attrNameLst>
                                          <p:attrName>style.visibility</p:attrName>
                                        </p:attrNameLst>
                                      </p:cBhvr>
                                      <p:to>
                                        <p:strVal val="visible"/>
                                      </p:to>
                                    </p:set>
                                    <p:animEffect transition="in" filter="dissolve">
                                      <p:cBhvr>
                                        <p:cTn id="62" dur="500"/>
                                        <p:tgtEl>
                                          <p:spTgt spid="747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4767"/>
                                        </p:tgtEl>
                                        <p:attrNameLst>
                                          <p:attrName>style.visibility</p:attrName>
                                        </p:attrNameLst>
                                      </p:cBhvr>
                                      <p:to>
                                        <p:strVal val="visible"/>
                                      </p:to>
                                    </p:set>
                                    <p:animEffect transition="in" filter="dissolve">
                                      <p:cBhvr>
                                        <p:cTn id="67" dur="500"/>
                                        <p:tgtEl>
                                          <p:spTgt spid="7476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74768"/>
                                        </p:tgtEl>
                                        <p:attrNameLst>
                                          <p:attrName>style.visibility</p:attrName>
                                        </p:attrNameLst>
                                      </p:cBhvr>
                                      <p:to>
                                        <p:strVal val="visible"/>
                                      </p:to>
                                    </p:set>
                                    <p:animEffect transition="in" filter="dissolve">
                                      <p:cBhvr>
                                        <p:cTn id="72" dur="500"/>
                                        <p:tgtEl>
                                          <p:spTgt spid="7476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74769"/>
                                        </p:tgtEl>
                                        <p:attrNameLst>
                                          <p:attrName>style.visibility</p:attrName>
                                        </p:attrNameLst>
                                      </p:cBhvr>
                                      <p:to>
                                        <p:strVal val="visible"/>
                                      </p:to>
                                    </p:set>
                                    <p:animEffect transition="in" filter="dissolve">
                                      <p:cBhvr>
                                        <p:cTn id="77" dur="500"/>
                                        <p:tgtEl>
                                          <p:spTgt spid="7476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74770"/>
                                        </p:tgtEl>
                                        <p:attrNameLst>
                                          <p:attrName>style.visibility</p:attrName>
                                        </p:attrNameLst>
                                      </p:cBhvr>
                                      <p:to>
                                        <p:strVal val="visible"/>
                                      </p:to>
                                    </p:set>
                                    <p:animEffect transition="in" filter="dissolve">
                                      <p:cBhvr>
                                        <p:cTn id="82" dur="500"/>
                                        <p:tgtEl>
                                          <p:spTgt spid="7477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4771"/>
                                        </p:tgtEl>
                                        <p:attrNameLst>
                                          <p:attrName>style.visibility</p:attrName>
                                        </p:attrNameLst>
                                      </p:cBhvr>
                                      <p:to>
                                        <p:strVal val="visible"/>
                                      </p:to>
                                    </p:set>
                                    <p:animEffect transition="in" filter="dissolve">
                                      <p:cBhvr>
                                        <p:cTn id="87" dur="500"/>
                                        <p:tgtEl>
                                          <p:spTgt spid="7477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74772"/>
                                        </p:tgtEl>
                                        <p:attrNameLst>
                                          <p:attrName>style.visibility</p:attrName>
                                        </p:attrNameLst>
                                      </p:cBhvr>
                                      <p:to>
                                        <p:strVal val="visible"/>
                                      </p:to>
                                    </p:set>
                                    <p:animEffect transition="in" filter="dissolve">
                                      <p:cBhvr>
                                        <p:cTn id="92" dur="500"/>
                                        <p:tgtEl>
                                          <p:spTgt spid="7477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74773"/>
                                        </p:tgtEl>
                                        <p:attrNameLst>
                                          <p:attrName>style.visibility</p:attrName>
                                        </p:attrNameLst>
                                      </p:cBhvr>
                                      <p:to>
                                        <p:strVal val="visible"/>
                                      </p:to>
                                    </p:set>
                                    <p:animEffect transition="in" filter="dissolve">
                                      <p:cBhvr>
                                        <p:cTn id="97" dur="500"/>
                                        <p:tgtEl>
                                          <p:spTgt spid="7477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74775"/>
                                        </p:tgtEl>
                                        <p:attrNameLst>
                                          <p:attrName>style.visibility</p:attrName>
                                        </p:attrNameLst>
                                      </p:cBhvr>
                                      <p:to>
                                        <p:strVal val="visible"/>
                                      </p:to>
                                    </p:set>
                                    <p:animEffect transition="in" filter="dissolve">
                                      <p:cBhvr>
                                        <p:cTn id="102" dur="500"/>
                                        <p:tgtEl>
                                          <p:spTgt spid="7477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74774"/>
                                        </p:tgtEl>
                                        <p:attrNameLst>
                                          <p:attrName>style.visibility</p:attrName>
                                        </p:attrNameLst>
                                      </p:cBhvr>
                                      <p:to>
                                        <p:strVal val="visible"/>
                                      </p:to>
                                    </p:set>
                                    <p:animEffect transition="in" filter="dissolve">
                                      <p:cBhvr>
                                        <p:cTn id="107" dur="500"/>
                                        <p:tgtEl>
                                          <p:spTgt spid="7477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74776"/>
                                        </p:tgtEl>
                                        <p:attrNameLst>
                                          <p:attrName>style.visibility</p:attrName>
                                        </p:attrNameLst>
                                      </p:cBhvr>
                                      <p:to>
                                        <p:strVal val="visible"/>
                                      </p:to>
                                    </p:set>
                                    <p:animEffect transition="in" filter="dissolve">
                                      <p:cBhvr>
                                        <p:cTn id="112" dur="500"/>
                                        <p:tgtEl>
                                          <p:spTgt spid="7477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74777"/>
                                        </p:tgtEl>
                                        <p:attrNameLst>
                                          <p:attrName>style.visibility</p:attrName>
                                        </p:attrNameLst>
                                      </p:cBhvr>
                                      <p:to>
                                        <p:strVal val="visible"/>
                                      </p:to>
                                    </p:set>
                                    <p:animEffect transition="in" filter="dissolve">
                                      <p:cBhvr>
                                        <p:cTn id="117" dur="500"/>
                                        <p:tgtEl>
                                          <p:spTgt spid="7477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74779"/>
                                        </p:tgtEl>
                                        <p:attrNameLst>
                                          <p:attrName>style.visibility</p:attrName>
                                        </p:attrNameLst>
                                      </p:cBhvr>
                                      <p:to>
                                        <p:strVal val="visible"/>
                                      </p:to>
                                    </p:set>
                                    <p:animEffect transition="in" filter="dissolve">
                                      <p:cBhvr>
                                        <p:cTn id="122" dur="500"/>
                                        <p:tgtEl>
                                          <p:spTgt spid="7477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9" presetClass="entr" presetSubtype="0" fill="hold" grpId="0" nodeType="clickEffect">
                                  <p:stCondLst>
                                    <p:cond delay="0"/>
                                  </p:stCondLst>
                                  <p:childTnLst>
                                    <p:set>
                                      <p:cBhvr>
                                        <p:cTn id="126" dur="1" fill="hold">
                                          <p:stCondLst>
                                            <p:cond delay="0"/>
                                          </p:stCondLst>
                                        </p:cTn>
                                        <p:tgtEl>
                                          <p:spTgt spid="74778"/>
                                        </p:tgtEl>
                                        <p:attrNameLst>
                                          <p:attrName>style.visibility</p:attrName>
                                        </p:attrNameLst>
                                      </p:cBhvr>
                                      <p:to>
                                        <p:strVal val="visible"/>
                                      </p:to>
                                    </p:set>
                                    <p:animEffect transition="in" filter="dissolve">
                                      <p:cBhvr>
                                        <p:cTn id="127" dur="500"/>
                                        <p:tgtEl>
                                          <p:spTgt spid="74778"/>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7" presetClass="entr" presetSubtype="1" fill="hold" nodeType="clickEffect">
                                  <p:stCondLst>
                                    <p:cond delay="0"/>
                                  </p:stCondLst>
                                  <p:childTnLst>
                                    <p:set>
                                      <p:cBhvr>
                                        <p:cTn id="131" dur="1" fill="hold">
                                          <p:stCondLst>
                                            <p:cond delay="0"/>
                                          </p:stCondLst>
                                        </p:cTn>
                                        <p:tgtEl>
                                          <p:spTgt spid="74781"/>
                                        </p:tgtEl>
                                        <p:attrNameLst>
                                          <p:attrName>style.visibility</p:attrName>
                                        </p:attrNameLst>
                                      </p:cBhvr>
                                      <p:to>
                                        <p:strVal val="visible"/>
                                      </p:to>
                                    </p:set>
                                    <p:anim calcmode="lin" valueType="num">
                                      <p:cBhvr>
                                        <p:cTn id="132" dur="500" fill="hold"/>
                                        <p:tgtEl>
                                          <p:spTgt spid="74781"/>
                                        </p:tgtEl>
                                        <p:attrNameLst>
                                          <p:attrName>ppt_x</p:attrName>
                                        </p:attrNameLst>
                                      </p:cBhvr>
                                      <p:tavLst>
                                        <p:tav tm="0">
                                          <p:val>
                                            <p:strVal val="#ppt_x"/>
                                          </p:val>
                                        </p:tav>
                                        <p:tav tm="100000">
                                          <p:val>
                                            <p:strVal val="#ppt_x"/>
                                          </p:val>
                                        </p:tav>
                                      </p:tavLst>
                                    </p:anim>
                                    <p:anim calcmode="lin" valueType="num">
                                      <p:cBhvr>
                                        <p:cTn id="133" dur="500" fill="hold"/>
                                        <p:tgtEl>
                                          <p:spTgt spid="74781"/>
                                        </p:tgtEl>
                                        <p:attrNameLst>
                                          <p:attrName>ppt_y</p:attrName>
                                        </p:attrNameLst>
                                      </p:cBhvr>
                                      <p:tavLst>
                                        <p:tav tm="0">
                                          <p:val>
                                            <p:strVal val="#ppt_y-#ppt_h/2"/>
                                          </p:val>
                                        </p:tav>
                                        <p:tav tm="100000">
                                          <p:val>
                                            <p:strVal val="#ppt_y"/>
                                          </p:val>
                                        </p:tav>
                                      </p:tavLst>
                                    </p:anim>
                                    <p:anim calcmode="lin" valueType="num">
                                      <p:cBhvr>
                                        <p:cTn id="134" dur="500" fill="hold"/>
                                        <p:tgtEl>
                                          <p:spTgt spid="74781"/>
                                        </p:tgtEl>
                                        <p:attrNameLst>
                                          <p:attrName>ppt_w</p:attrName>
                                        </p:attrNameLst>
                                      </p:cBhvr>
                                      <p:tavLst>
                                        <p:tav tm="0">
                                          <p:val>
                                            <p:strVal val="#ppt_w"/>
                                          </p:val>
                                        </p:tav>
                                        <p:tav tm="100000">
                                          <p:val>
                                            <p:strVal val="#ppt_w"/>
                                          </p:val>
                                        </p:tav>
                                      </p:tavLst>
                                    </p:anim>
                                    <p:anim calcmode="lin" valueType="num">
                                      <p:cBhvr>
                                        <p:cTn id="135" dur="500" fill="hold"/>
                                        <p:tgtEl>
                                          <p:spTgt spid="74781"/>
                                        </p:tgtEl>
                                        <p:attrNameLst>
                                          <p:attrName>ppt_h</p:attrName>
                                        </p:attrNameLst>
                                      </p:cBhvr>
                                      <p:tavLst>
                                        <p:tav tm="0">
                                          <p:val>
                                            <p:fltVal val="0"/>
                                          </p:val>
                                        </p:tav>
                                        <p:tav tm="100000">
                                          <p:val>
                                            <p:strVal val="#ppt_h"/>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7" presetClass="entr" presetSubtype="1" fill="hold" nodeType="clickEffect">
                                  <p:stCondLst>
                                    <p:cond delay="0"/>
                                  </p:stCondLst>
                                  <p:childTnLst>
                                    <p:set>
                                      <p:cBhvr>
                                        <p:cTn id="139" dur="1" fill="hold">
                                          <p:stCondLst>
                                            <p:cond delay="0"/>
                                          </p:stCondLst>
                                        </p:cTn>
                                        <p:tgtEl>
                                          <p:spTgt spid="74782"/>
                                        </p:tgtEl>
                                        <p:attrNameLst>
                                          <p:attrName>style.visibility</p:attrName>
                                        </p:attrNameLst>
                                      </p:cBhvr>
                                      <p:to>
                                        <p:strVal val="visible"/>
                                      </p:to>
                                    </p:set>
                                    <p:anim calcmode="lin" valueType="num">
                                      <p:cBhvr>
                                        <p:cTn id="140" dur="500" fill="hold"/>
                                        <p:tgtEl>
                                          <p:spTgt spid="74782"/>
                                        </p:tgtEl>
                                        <p:attrNameLst>
                                          <p:attrName>ppt_x</p:attrName>
                                        </p:attrNameLst>
                                      </p:cBhvr>
                                      <p:tavLst>
                                        <p:tav tm="0">
                                          <p:val>
                                            <p:strVal val="#ppt_x"/>
                                          </p:val>
                                        </p:tav>
                                        <p:tav tm="100000">
                                          <p:val>
                                            <p:strVal val="#ppt_x"/>
                                          </p:val>
                                        </p:tav>
                                      </p:tavLst>
                                    </p:anim>
                                    <p:anim calcmode="lin" valueType="num">
                                      <p:cBhvr>
                                        <p:cTn id="141" dur="500" fill="hold"/>
                                        <p:tgtEl>
                                          <p:spTgt spid="74782"/>
                                        </p:tgtEl>
                                        <p:attrNameLst>
                                          <p:attrName>ppt_y</p:attrName>
                                        </p:attrNameLst>
                                      </p:cBhvr>
                                      <p:tavLst>
                                        <p:tav tm="0">
                                          <p:val>
                                            <p:strVal val="#ppt_y-#ppt_h/2"/>
                                          </p:val>
                                        </p:tav>
                                        <p:tav tm="100000">
                                          <p:val>
                                            <p:strVal val="#ppt_y"/>
                                          </p:val>
                                        </p:tav>
                                      </p:tavLst>
                                    </p:anim>
                                    <p:anim calcmode="lin" valueType="num">
                                      <p:cBhvr>
                                        <p:cTn id="142" dur="500" fill="hold"/>
                                        <p:tgtEl>
                                          <p:spTgt spid="74782"/>
                                        </p:tgtEl>
                                        <p:attrNameLst>
                                          <p:attrName>ppt_w</p:attrName>
                                        </p:attrNameLst>
                                      </p:cBhvr>
                                      <p:tavLst>
                                        <p:tav tm="0">
                                          <p:val>
                                            <p:strVal val="#ppt_w"/>
                                          </p:val>
                                        </p:tav>
                                        <p:tav tm="100000">
                                          <p:val>
                                            <p:strVal val="#ppt_w"/>
                                          </p:val>
                                        </p:tav>
                                      </p:tavLst>
                                    </p:anim>
                                    <p:anim calcmode="lin" valueType="num">
                                      <p:cBhvr>
                                        <p:cTn id="143" dur="500" fill="hold"/>
                                        <p:tgtEl>
                                          <p:spTgt spid="74782"/>
                                        </p:tgtEl>
                                        <p:attrNameLst>
                                          <p:attrName>ppt_h</p:attrName>
                                        </p:attrNameLst>
                                      </p:cBhvr>
                                      <p:tavLst>
                                        <p:tav tm="0">
                                          <p:val>
                                            <p:fltVal val="0"/>
                                          </p:val>
                                        </p:tav>
                                        <p:tav tm="100000">
                                          <p:val>
                                            <p:strVal val="#ppt_h"/>
                                          </p:val>
                                        </p:tav>
                                      </p:tavLst>
                                    </p:anim>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7" presetClass="entr" presetSubtype="1" fill="hold" nodeType="clickEffect">
                                  <p:stCondLst>
                                    <p:cond delay="0"/>
                                  </p:stCondLst>
                                  <p:childTnLst>
                                    <p:set>
                                      <p:cBhvr>
                                        <p:cTn id="147" dur="1" fill="hold">
                                          <p:stCondLst>
                                            <p:cond delay="0"/>
                                          </p:stCondLst>
                                        </p:cTn>
                                        <p:tgtEl>
                                          <p:spTgt spid="74783"/>
                                        </p:tgtEl>
                                        <p:attrNameLst>
                                          <p:attrName>style.visibility</p:attrName>
                                        </p:attrNameLst>
                                      </p:cBhvr>
                                      <p:to>
                                        <p:strVal val="visible"/>
                                      </p:to>
                                    </p:set>
                                    <p:anim calcmode="lin" valueType="num">
                                      <p:cBhvr>
                                        <p:cTn id="148" dur="500" fill="hold"/>
                                        <p:tgtEl>
                                          <p:spTgt spid="74783"/>
                                        </p:tgtEl>
                                        <p:attrNameLst>
                                          <p:attrName>ppt_x</p:attrName>
                                        </p:attrNameLst>
                                      </p:cBhvr>
                                      <p:tavLst>
                                        <p:tav tm="0">
                                          <p:val>
                                            <p:strVal val="#ppt_x"/>
                                          </p:val>
                                        </p:tav>
                                        <p:tav tm="100000">
                                          <p:val>
                                            <p:strVal val="#ppt_x"/>
                                          </p:val>
                                        </p:tav>
                                      </p:tavLst>
                                    </p:anim>
                                    <p:anim calcmode="lin" valueType="num">
                                      <p:cBhvr>
                                        <p:cTn id="149" dur="500" fill="hold"/>
                                        <p:tgtEl>
                                          <p:spTgt spid="74783"/>
                                        </p:tgtEl>
                                        <p:attrNameLst>
                                          <p:attrName>ppt_y</p:attrName>
                                        </p:attrNameLst>
                                      </p:cBhvr>
                                      <p:tavLst>
                                        <p:tav tm="0">
                                          <p:val>
                                            <p:strVal val="#ppt_y-#ppt_h/2"/>
                                          </p:val>
                                        </p:tav>
                                        <p:tav tm="100000">
                                          <p:val>
                                            <p:strVal val="#ppt_y"/>
                                          </p:val>
                                        </p:tav>
                                      </p:tavLst>
                                    </p:anim>
                                    <p:anim calcmode="lin" valueType="num">
                                      <p:cBhvr>
                                        <p:cTn id="150" dur="500" fill="hold"/>
                                        <p:tgtEl>
                                          <p:spTgt spid="74783"/>
                                        </p:tgtEl>
                                        <p:attrNameLst>
                                          <p:attrName>ppt_w</p:attrName>
                                        </p:attrNameLst>
                                      </p:cBhvr>
                                      <p:tavLst>
                                        <p:tav tm="0">
                                          <p:val>
                                            <p:strVal val="#ppt_w"/>
                                          </p:val>
                                        </p:tav>
                                        <p:tav tm="100000">
                                          <p:val>
                                            <p:strVal val="#ppt_w"/>
                                          </p:val>
                                        </p:tav>
                                      </p:tavLst>
                                    </p:anim>
                                    <p:anim calcmode="lin" valueType="num">
                                      <p:cBhvr>
                                        <p:cTn id="151" dur="500" fill="hold"/>
                                        <p:tgtEl>
                                          <p:spTgt spid="74783"/>
                                        </p:tgtEl>
                                        <p:attrNameLst>
                                          <p:attrName>ppt_h</p:attrName>
                                        </p:attrNameLst>
                                      </p:cBhvr>
                                      <p:tavLst>
                                        <p:tav tm="0">
                                          <p:val>
                                            <p:fltVal val="0"/>
                                          </p:val>
                                        </p:tav>
                                        <p:tav tm="100000">
                                          <p:val>
                                            <p:strVal val="#ppt_h"/>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7" presetClass="entr" presetSubtype="1" fill="hold" nodeType="clickEffect">
                                  <p:stCondLst>
                                    <p:cond delay="0"/>
                                  </p:stCondLst>
                                  <p:childTnLst>
                                    <p:set>
                                      <p:cBhvr>
                                        <p:cTn id="155" dur="1" fill="hold">
                                          <p:stCondLst>
                                            <p:cond delay="0"/>
                                          </p:stCondLst>
                                        </p:cTn>
                                        <p:tgtEl>
                                          <p:spTgt spid="74784"/>
                                        </p:tgtEl>
                                        <p:attrNameLst>
                                          <p:attrName>style.visibility</p:attrName>
                                        </p:attrNameLst>
                                      </p:cBhvr>
                                      <p:to>
                                        <p:strVal val="visible"/>
                                      </p:to>
                                    </p:set>
                                    <p:anim calcmode="lin" valueType="num">
                                      <p:cBhvr>
                                        <p:cTn id="156" dur="500" fill="hold"/>
                                        <p:tgtEl>
                                          <p:spTgt spid="74784"/>
                                        </p:tgtEl>
                                        <p:attrNameLst>
                                          <p:attrName>ppt_x</p:attrName>
                                        </p:attrNameLst>
                                      </p:cBhvr>
                                      <p:tavLst>
                                        <p:tav tm="0">
                                          <p:val>
                                            <p:strVal val="#ppt_x"/>
                                          </p:val>
                                        </p:tav>
                                        <p:tav tm="100000">
                                          <p:val>
                                            <p:strVal val="#ppt_x"/>
                                          </p:val>
                                        </p:tav>
                                      </p:tavLst>
                                    </p:anim>
                                    <p:anim calcmode="lin" valueType="num">
                                      <p:cBhvr>
                                        <p:cTn id="157" dur="500" fill="hold"/>
                                        <p:tgtEl>
                                          <p:spTgt spid="74784"/>
                                        </p:tgtEl>
                                        <p:attrNameLst>
                                          <p:attrName>ppt_y</p:attrName>
                                        </p:attrNameLst>
                                      </p:cBhvr>
                                      <p:tavLst>
                                        <p:tav tm="0">
                                          <p:val>
                                            <p:strVal val="#ppt_y-#ppt_h/2"/>
                                          </p:val>
                                        </p:tav>
                                        <p:tav tm="100000">
                                          <p:val>
                                            <p:strVal val="#ppt_y"/>
                                          </p:val>
                                        </p:tav>
                                      </p:tavLst>
                                    </p:anim>
                                    <p:anim calcmode="lin" valueType="num">
                                      <p:cBhvr>
                                        <p:cTn id="158" dur="500" fill="hold"/>
                                        <p:tgtEl>
                                          <p:spTgt spid="74784"/>
                                        </p:tgtEl>
                                        <p:attrNameLst>
                                          <p:attrName>ppt_w</p:attrName>
                                        </p:attrNameLst>
                                      </p:cBhvr>
                                      <p:tavLst>
                                        <p:tav tm="0">
                                          <p:val>
                                            <p:strVal val="#ppt_w"/>
                                          </p:val>
                                        </p:tav>
                                        <p:tav tm="100000">
                                          <p:val>
                                            <p:strVal val="#ppt_w"/>
                                          </p:val>
                                        </p:tav>
                                      </p:tavLst>
                                    </p:anim>
                                    <p:anim calcmode="lin" valueType="num">
                                      <p:cBhvr>
                                        <p:cTn id="159" dur="500" fill="hold"/>
                                        <p:tgtEl>
                                          <p:spTgt spid="74784"/>
                                        </p:tgtEl>
                                        <p:attrNameLst>
                                          <p:attrName>ppt_h</p:attrName>
                                        </p:attrNameLst>
                                      </p:cBhvr>
                                      <p:tavLst>
                                        <p:tav tm="0">
                                          <p:val>
                                            <p:fltVal val="0"/>
                                          </p:val>
                                        </p:tav>
                                        <p:tav tm="100000">
                                          <p:val>
                                            <p:strVal val="#ppt_h"/>
                                          </p:val>
                                        </p:tav>
                                      </p:tavLst>
                                    </p:anim>
                                  </p:childTnLst>
                                </p:cTn>
                              </p:par>
                            </p:childTnLst>
                          </p:cTn>
                        </p:par>
                      </p:childTnLst>
                    </p:cTn>
                  </p:par>
                  <p:par>
                    <p:cTn id="160" fill="hold" nodeType="clickPar">
                      <p:stCondLst>
                        <p:cond delay="indefinite"/>
                      </p:stCondLst>
                      <p:childTnLst>
                        <p:par>
                          <p:cTn id="161" fill="hold" nodeType="withGroup">
                            <p:stCondLst>
                              <p:cond delay="0"/>
                            </p:stCondLst>
                            <p:childTnLst>
                              <p:par>
                                <p:cTn id="162" presetID="17" presetClass="entr" presetSubtype="1" fill="hold" nodeType="clickEffect">
                                  <p:stCondLst>
                                    <p:cond delay="0"/>
                                  </p:stCondLst>
                                  <p:childTnLst>
                                    <p:set>
                                      <p:cBhvr>
                                        <p:cTn id="163" dur="1" fill="hold">
                                          <p:stCondLst>
                                            <p:cond delay="0"/>
                                          </p:stCondLst>
                                        </p:cTn>
                                        <p:tgtEl>
                                          <p:spTgt spid="74785"/>
                                        </p:tgtEl>
                                        <p:attrNameLst>
                                          <p:attrName>style.visibility</p:attrName>
                                        </p:attrNameLst>
                                      </p:cBhvr>
                                      <p:to>
                                        <p:strVal val="visible"/>
                                      </p:to>
                                    </p:set>
                                    <p:anim calcmode="lin" valueType="num">
                                      <p:cBhvr>
                                        <p:cTn id="164" dur="500" fill="hold"/>
                                        <p:tgtEl>
                                          <p:spTgt spid="74785"/>
                                        </p:tgtEl>
                                        <p:attrNameLst>
                                          <p:attrName>ppt_x</p:attrName>
                                        </p:attrNameLst>
                                      </p:cBhvr>
                                      <p:tavLst>
                                        <p:tav tm="0">
                                          <p:val>
                                            <p:strVal val="#ppt_x"/>
                                          </p:val>
                                        </p:tav>
                                        <p:tav tm="100000">
                                          <p:val>
                                            <p:strVal val="#ppt_x"/>
                                          </p:val>
                                        </p:tav>
                                      </p:tavLst>
                                    </p:anim>
                                    <p:anim calcmode="lin" valueType="num">
                                      <p:cBhvr>
                                        <p:cTn id="165" dur="500" fill="hold"/>
                                        <p:tgtEl>
                                          <p:spTgt spid="74785"/>
                                        </p:tgtEl>
                                        <p:attrNameLst>
                                          <p:attrName>ppt_y</p:attrName>
                                        </p:attrNameLst>
                                      </p:cBhvr>
                                      <p:tavLst>
                                        <p:tav tm="0">
                                          <p:val>
                                            <p:strVal val="#ppt_y-#ppt_h/2"/>
                                          </p:val>
                                        </p:tav>
                                        <p:tav tm="100000">
                                          <p:val>
                                            <p:strVal val="#ppt_y"/>
                                          </p:val>
                                        </p:tav>
                                      </p:tavLst>
                                    </p:anim>
                                    <p:anim calcmode="lin" valueType="num">
                                      <p:cBhvr>
                                        <p:cTn id="166" dur="500" fill="hold"/>
                                        <p:tgtEl>
                                          <p:spTgt spid="74785"/>
                                        </p:tgtEl>
                                        <p:attrNameLst>
                                          <p:attrName>ppt_w</p:attrName>
                                        </p:attrNameLst>
                                      </p:cBhvr>
                                      <p:tavLst>
                                        <p:tav tm="0">
                                          <p:val>
                                            <p:strVal val="#ppt_w"/>
                                          </p:val>
                                        </p:tav>
                                        <p:tav tm="100000">
                                          <p:val>
                                            <p:strVal val="#ppt_w"/>
                                          </p:val>
                                        </p:tav>
                                      </p:tavLst>
                                    </p:anim>
                                    <p:anim calcmode="lin" valueType="num">
                                      <p:cBhvr>
                                        <p:cTn id="167" dur="500" fill="hold"/>
                                        <p:tgtEl>
                                          <p:spTgt spid="74785"/>
                                        </p:tgtEl>
                                        <p:attrNameLst>
                                          <p:attrName>ppt_h</p:attrName>
                                        </p:attrNameLst>
                                      </p:cBhvr>
                                      <p:tavLst>
                                        <p:tav tm="0">
                                          <p:val>
                                            <p:fltVal val="0"/>
                                          </p:val>
                                        </p:tav>
                                        <p:tav tm="100000">
                                          <p:val>
                                            <p:strVal val="#ppt_h"/>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7" presetClass="entr" presetSubtype="1" fill="hold" nodeType="clickEffect">
                                  <p:stCondLst>
                                    <p:cond delay="0"/>
                                  </p:stCondLst>
                                  <p:childTnLst>
                                    <p:set>
                                      <p:cBhvr>
                                        <p:cTn id="171" dur="1" fill="hold">
                                          <p:stCondLst>
                                            <p:cond delay="0"/>
                                          </p:stCondLst>
                                        </p:cTn>
                                        <p:tgtEl>
                                          <p:spTgt spid="74786"/>
                                        </p:tgtEl>
                                        <p:attrNameLst>
                                          <p:attrName>style.visibility</p:attrName>
                                        </p:attrNameLst>
                                      </p:cBhvr>
                                      <p:to>
                                        <p:strVal val="visible"/>
                                      </p:to>
                                    </p:set>
                                    <p:anim calcmode="lin" valueType="num">
                                      <p:cBhvr>
                                        <p:cTn id="172" dur="500" fill="hold"/>
                                        <p:tgtEl>
                                          <p:spTgt spid="74786"/>
                                        </p:tgtEl>
                                        <p:attrNameLst>
                                          <p:attrName>ppt_x</p:attrName>
                                        </p:attrNameLst>
                                      </p:cBhvr>
                                      <p:tavLst>
                                        <p:tav tm="0">
                                          <p:val>
                                            <p:strVal val="#ppt_x"/>
                                          </p:val>
                                        </p:tav>
                                        <p:tav tm="100000">
                                          <p:val>
                                            <p:strVal val="#ppt_x"/>
                                          </p:val>
                                        </p:tav>
                                      </p:tavLst>
                                    </p:anim>
                                    <p:anim calcmode="lin" valueType="num">
                                      <p:cBhvr>
                                        <p:cTn id="173" dur="500" fill="hold"/>
                                        <p:tgtEl>
                                          <p:spTgt spid="74786"/>
                                        </p:tgtEl>
                                        <p:attrNameLst>
                                          <p:attrName>ppt_y</p:attrName>
                                        </p:attrNameLst>
                                      </p:cBhvr>
                                      <p:tavLst>
                                        <p:tav tm="0">
                                          <p:val>
                                            <p:strVal val="#ppt_y-#ppt_h/2"/>
                                          </p:val>
                                        </p:tav>
                                        <p:tav tm="100000">
                                          <p:val>
                                            <p:strVal val="#ppt_y"/>
                                          </p:val>
                                        </p:tav>
                                      </p:tavLst>
                                    </p:anim>
                                    <p:anim calcmode="lin" valueType="num">
                                      <p:cBhvr>
                                        <p:cTn id="174" dur="500" fill="hold"/>
                                        <p:tgtEl>
                                          <p:spTgt spid="74786"/>
                                        </p:tgtEl>
                                        <p:attrNameLst>
                                          <p:attrName>ppt_w</p:attrName>
                                        </p:attrNameLst>
                                      </p:cBhvr>
                                      <p:tavLst>
                                        <p:tav tm="0">
                                          <p:val>
                                            <p:strVal val="#ppt_w"/>
                                          </p:val>
                                        </p:tav>
                                        <p:tav tm="100000">
                                          <p:val>
                                            <p:strVal val="#ppt_w"/>
                                          </p:val>
                                        </p:tav>
                                      </p:tavLst>
                                    </p:anim>
                                    <p:anim calcmode="lin" valueType="num">
                                      <p:cBhvr>
                                        <p:cTn id="175" dur="500" fill="hold"/>
                                        <p:tgtEl>
                                          <p:spTgt spid="74786"/>
                                        </p:tgtEl>
                                        <p:attrNameLst>
                                          <p:attrName>ppt_h</p:attrName>
                                        </p:attrNameLst>
                                      </p:cBhvr>
                                      <p:tavLst>
                                        <p:tav tm="0">
                                          <p:val>
                                            <p:fltVal val="0"/>
                                          </p:val>
                                        </p:tav>
                                        <p:tav tm="100000">
                                          <p:val>
                                            <p:strVal val="#ppt_h"/>
                                          </p:val>
                                        </p:tav>
                                      </p:tavLst>
                                    </p:anim>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7" presetClass="entr" presetSubtype="1" fill="hold" nodeType="clickEffect">
                                  <p:stCondLst>
                                    <p:cond delay="0"/>
                                  </p:stCondLst>
                                  <p:childTnLst>
                                    <p:set>
                                      <p:cBhvr>
                                        <p:cTn id="179" dur="1" fill="hold">
                                          <p:stCondLst>
                                            <p:cond delay="0"/>
                                          </p:stCondLst>
                                        </p:cTn>
                                        <p:tgtEl>
                                          <p:spTgt spid="74787"/>
                                        </p:tgtEl>
                                        <p:attrNameLst>
                                          <p:attrName>style.visibility</p:attrName>
                                        </p:attrNameLst>
                                      </p:cBhvr>
                                      <p:to>
                                        <p:strVal val="visible"/>
                                      </p:to>
                                    </p:set>
                                    <p:anim calcmode="lin" valueType="num">
                                      <p:cBhvr>
                                        <p:cTn id="180" dur="500" fill="hold"/>
                                        <p:tgtEl>
                                          <p:spTgt spid="74787"/>
                                        </p:tgtEl>
                                        <p:attrNameLst>
                                          <p:attrName>ppt_x</p:attrName>
                                        </p:attrNameLst>
                                      </p:cBhvr>
                                      <p:tavLst>
                                        <p:tav tm="0">
                                          <p:val>
                                            <p:strVal val="#ppt_x"/>
                                          </p:val>
                                        </p:tav>
                                        <p:tav tm="100000">
                                          <p:val>
                                            <p:strVal val="#ppt_x"/>
                                          </p:val>
                                        </p:tav>
                                      </p:tavLst>
                                    </p:anim>
                                    <p:anim calcmode="lin" valueType="num">
                                      <p:cBhvr>
                                        <p:cTn id="181" dur="500" fill="hold"/>
                                        <p:tgtEl>
                                          <p:spTgt spid="74787"/>
                                        </p:tgtEl>
                                        <p:attrNameLst>
                                          <p:attrName>ppt_y</p:attrName>
                                        </p:attrNameLst>
                                      </p:cBhvr>
                                      <p:tavLst>
                                        <p:tav tm="0">
                                          <p:val>
                                            <p:strVal val="#ppt_y-#ppt_h/2"/>
                                          </p:val>
                                        </p:tav>
                                        <p:tav tm="100000">
                                          <p:val>
                                            <p:strVal val="#ppt_y"/>
                                          </p:val>
                                        </p:tav>
                                      </p:tavLst>
                                    </p:anim>
                                    <p:anim calcmode="lin" valueType="num">
                                      <p:cBhvr>
                                        <p:cTn id="182" dur="500" fill="hold"/>
                                        <p:tgtEl>
                                          <p:spTgt spid="74787"/>
                                        </p:tgtEl>
                                        <p:attrNameLst>
                                          <p:attrName>ppt_w</p:attrName>
                                        </p:attrNameLst>
                                      </p:cBhvr>
                                      <p:tavLst>
                                        <p:tav tm="0">
                                          <p:val>
                                            <p:strVal val="#ppt_w"/>
                                          </p:val>
                                        </p:tav>
                                        <p:tav tm="100000">
                                          <p:val>
                                            <p:strVal val="#ppt_w"/>
                                          </p:val>
                                        </p:tav>
                                      </p:tavLst>
                                    </p:anim>
                                    <p:anim calcmode="lin" valueType="num">
                                      <p:cBhvr>
                                        <p:cTn id="183" dur="500" fill="hold"/>
                                        <p:tgtEl>
                                          <p:spTgt spid="747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nimBg="1" autoUpdateAnimBg="0"/>
      <p:bldP spid="74756" grpId="0" animBg="1" autoUpdateAnimBg="0"/>
      <p:bldP spid="74757" grpId="0" animBg="1" autoUpdateAnimBg="0"/>
      <p:bldP spid="74758" grpId="0" animBg="1" autoUpdateAnimBg="0"/>
      <p:bldP spid="74759" grpId="0" animBg="1" autoUpdateAnimBg="0"/>
      <p:bldP spid="74760" grpId="0" animBg="1" autoUpdateAnimBg="0"/>
      <p:bldP spid="74761" grpId="0" animBg="1" autoUpdateAnimBg="0"/>
      <p:bldP spid="74762" grpId="0" animBg="1" autoUpdateAnimBg="0"/>
      <p:bldP spid="74763" grpId="0" animBg="1" autoUpdateAnimBg="0"/>
      <p:bldP spid="74764" grpId="0" autoUpdateAnimBg="0"/>
      <p:bldP spid="74765" grpId="0" animBg="1"/>
      <p:bldP spid="74766" grpId="0" autoUpdateAnimBg="0"/>
      <p:bldP spid="74767" grpId="0" animBg="1"/>
      <p:bldP spid="74768" grpId="0" autoUpdateAnimBg="0"/>
      <p:bldP spid="74769" grpId="0" animBg="1"/>
      <p:bldP spid="74770" grpId="0" autoUpdateAnimBg="0"/>
      <p:bldP spid="74771" grpId="0" animBg="1"/>
      <p:bldP spid="74772" grpId="0" autoUpdateAnimBg="0"/>
      <p:bldP spid="74773" grpId="0" animBg="1"/>
      <p:bldP spid="74774" grpId="0" animBg="1"/>
      <p:bldP spid="74775" grpId="0" autoUpdateAnimBg="0"/>
      <p:bldP spid="74776" grpId="0" autoUpdateAnimBg="0"/>
      <p:bldP spid="74777" grpId="0" animBg="1"/>
      <p:bldP spid="74778" grpId="0" animBg="1"/>
      <p:bldP spid="7477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611560" y="990600"/>
            <a:ext cx="8352928" cy="301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200" dirty="0">
                <a:latin typeface="仿宋_GB2312" pitchFamily="49" charset="-122"/>
                <a:ea typeface="仿宋_GB2312" pitchFamily="49" charset="-122"/>
              </a:rPr>
              <a:t>后续情况 </a:t>
            </a:r>
            <a:r>
              <a:rPr lang="en-US" altLang="zh-CN" sz="3200" dirty="0">
                <a:latin typeface="仿宋_GB2312" pitchFamily="49" charset="-122"/>
                <a:ea typeface="仿宋_GB2312" pitchFamily="49" charset="-122"/>
              </a:rPr>
              <a:t>1</a:t>
            </a:r>
          </a:p>
          <a:p>
            <a:pPr>
              <a:lnSpc>
                <a:spcPct val="130000"/>
              </a:lnSpc>
              <a:spcBef>
                <a:spcPct val="50000"/>
              </a:spcBef>
            </a:pPr>
            <a:r>
              <a:rPr lang="zh-CN" altLang="en-US" dirty="0">
                <a:latin typeface="仿宋_GB2312" pitchFamily="49" charset="-122"/>
                <a:ea typeface="仿宋_GB2312" pitchFamily="49" charset="-122"/>
              </a:rPr>
              <a:t>       一切顺利，老师的朋友同意这个设计。</a:t>
            </a:r>
            <a:endParaRPr lang="en-US" altLang="zh-CN" dirty="0">
              <a:latin typeface="仿宋_GB2312" pitchFamily="49" charset="-122"/>
              <a:ea typeface="仿宋_GB2312" pitchFamily="49" charset="-122"/>
            </a:endParaRPr>
          </a:p>
          <a:p>
            <a:pPr>
              <a:lnSpc>
                <a:spcPct val="130000"/>
              </a:lnSpc>
              <a:spcBef>
                <a:spcPct val="50000"/>
              </a:spcBef>
            </a:pPr>
            <a:r>
              <a:rPr lang="en-US" altLang="zh-CN" dirty="0">
                <a:latin typeface="仿宋_GB2312" pitchFamily="49" charset="-122"/>
                <a:ea typeface="仿宋_GB2312" pitchFamily="49" charset="-122"/>
              </a:rPr>
              <a:t>       </a:t>
            </a:r>
            <a:r>
              <a:rPr lang="zh-CN" altLang="en-US" dirty="0">
                <a:latin typeface="仿宋_GB2312" pitchFamily="49" charset="-122"/>
                <a:ea typeface="仿宋_GB2312" pitchFamily="49" charset="-122"/>
              </a:rPr>
              <a:t>经过几周，学生交付了软件。</a:t>
            </a:r>
            <a:endParaRPr lang="en-US" altLang="zh-CN" dirty="0">
              <a:latin typeface="仿宋_GB2312" pitchFamily="49" charset="-122"/>
              <a:ea typeface="仿宋_GB2312" pitchFamily="49" charset="-122"/>
            </a:endParaRPr>
          </a:p>
          <a:p>
            <a:pPr>
              <a:lnSpc>
                <a:spcPct val="130000"/>
              </a:lnSpc>
              <a:spcBef>
                <a:spcPct val="50000"/>
              </a:spcBef>
            </a:pPr>
            <a:r>
              <a:rPr lang="en-US" altLang="zh-CN" dirty="0">
                <a:latin typeface="仿宋_GB2312" pitchFamily="49" charset="-122"/>
                <a:ea typeface="仿宋_GB2312" pitchFamily="49" charset="-122"/>
              </a:rPr>
              <a:t>       </a:t>
            </a:r>
            <a:r>
              <a:rPr lang="zh-CN" altLang="en-US" dirty="0">
                <a:latin typeface="仿宋_GB2312" pitchFamily="49" charset="-122"/>
                <a:ea typeface="仿宋_GB2312" pitchFamily="49" charset="-122"/>
              </a:rPr>
              <a:t>经过一两周的试用、修改、完善后，三方都比较满意，该软件在老师的朋友那里成为一个得心应手的工具。</a:t>
            </a:r>
          </a:p>
        </p:txBody>
      </p:sp>
      <p:sp>
        <p:nvSpPr>
          <p:cNvPr id="77832" name="Text Box 8"/>
          <p:cNvSpPr txBox="1">
            <a:spLocks noChangeArrowheads="1"/>
          </p:cNvSpPr>
          <p:nvPr/>
        </p:nvSpPr>
        <p:spPr bwMode="auto">
          <a:xfrm>
            <a:off x="2555776" y="4581128"/>
            <a:ext cx="3733800" cy="646331"/>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ctr">
              <a:defRPr sz="1800" b="1">
                <a:solidFill>
                  <a:schemeClr val="bg1"/>
                </a:solidFill>
                <a:latin typeface="Arial" charset="0"/>
              </a:defRPr>
            </a:lvl1pPr>
          </a:lstStyle>
          <a:p>
            <a:r>
              <a:rPr lang="en-US" altLang="zh-CN" sz="3200" dirty="0"/>
              <a:t>Waterfall Model</a:t>
            </a:r>
          </a:p>
        </p:txBody>
      </p:sp>
    </p:spTree>
    <p:extLst>
      <p:ext uri="{BB962C8B-B14F-4D97-AF65-F5344CB8AC3E}">
        <p14:creationId xmlns:p14="http://schemas.microsoft.com/office/powerpoint/2010/main" val="305953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wipe(left)">
                                      <p:cBhvr>
                                        <p:cTn id="7"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AutoShape 3" descr="白色大理石"/>
          <p:cNvSpPr>
            <a:spLocks noChangeArrowheads="1"/>
          </p:cNvSpPr>
          <p:nvPr/>
        </p:nvSpPr>
        <p:spPr bwMode="auto">
          <a:xfrm flipH="1">
            <a:off x="304800" y="533400"/>
            <a:ext cx="2743200" cy="685800"/>
          </a:xfrm>
          <a:prstGeom prst="cube">
            <a:avLst>
              <a:gd name="adj" fmla="val 12704"/>
            </a:avLst>
          </a:prstGeom>
          <a:blipFill dpi="0" rotWithShape="0">
            <a:blip r:embed="rId2"/>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hlink"/>
                </a:solidFill>
                <a:latin typeface="Arial" charset="0"/>
              </a:rPr>
              <a:t>Waterfall</a:t>
            </a:r>
            <a:r>
              <a:rPr lang="en-US" altLang="zh-CN" b="1">
                <a:latin typeface="Arial" charset="0"/>
              </a:rPr>
              <a:t> Model</a:t>
            </a:r>
          </a:p>
        </p:txBody>
      </p:sp>
      <p:sp>
        <p:nvSpPr>
          <p:cNvPr id="78852" name="Text Box 4"/>
          <p:cNvSpPr txBox="1">
            <a:spLocks noChangeArrowheads="1"/>
          </p:cNvSpPr>
          <p:nvPr/>
        </p:nvSpPr>
        <p:spPr bwMode="auto">
          <a:xfrm>
            <a:off x="1828800" y="1666875"/>
            <a:ext cx="1409700" cy="447675"/>
          </a:xfrm>
          <a:prstGeom prst="rect">
            <a:avLst/>
          </a:prstGeom>
          <a:solidFill>
            <a:srgbClr val="FFFFFF"/>
          </a:solidFill>
          <a:ln w="9525">
            <a:solidFill>
              <a:srgbClr val="000000"/>
            </a:solidFill>
            <a:miter lim="800000"/>
            <a:headEnd/>
            <a:tailEnd/>
          </a:ln>
        </p:spPr>
        <p:txBody>
          <a:bodyPr/>
          <a:lstStyle/>
          <a:p>
            <a:pPr algn="ctr"/>
            <a:r>
              <a:rPr lang="en-US" altLang="zh-CN" sz="2000" b="1"/>
              <a:t>Definition</a:t>
            </a:r>
            <a:endParaRPr lang="en-US" altLang="zh-CN" sz="1200" b="1"/>
          </a:p>
        </p:txBody>
      </p:sp>
      <p:sp>
        <p:nvSpPr>
          <p:cNvPr id="78853" name="Text Box 5"/>
          <p:cNvSpPr txBox="1">
            <a:spLocks noChangeArrowheads="1"/>
          </p:cNvSpPr>
          <p:nvPr/>
        </p:nvSpPr>
        <p:spPr bwMode="auto">
          <a:xfrm>
            <a:off x="1828800" y="2155825"/>
            <a:ext cx="2171700" cy="447675"/>
          </a:xfrm>
          <a:prstGeom prst="rect">
            <a:avLst/>
          </a:prstGeom>
          <a:solidFill>
            <a:srgbClr val="FFFFFF"/>
          </a:solidFill>
          <a:ln w="9525">
            <a:solidFill>
              <a:srgbClr val="000000"/>
            </a:solidFill>
            <a:miter lim="800000"/>
            <a:headEnd/>
            <a:tailEnd/>
          </a:ln>
        </p:spPr>
        <p:txBody>
          <a:bodyPr/>
          <a:lstStyle/>
          <a:p>
            <a:pPr algn="ctr"/>
            <a:r>
              <a:rPr lang="en-US" altLang="zh-CN" sz="2000" b="1"/>
              <a:t>Feasibility Study</a:t>
            </a:r>
            <a:endParaRPr lang="en-US" altLang="zh-CN" sz="1200" b="1"/>
          </a:p>
        </p:txBody>
      </p:sp>
      <p:sp>
        <p:nvSpPr>
          <p:cNvPr id="78854" name="Text Box 6"/>
          <p:cNvSpPr txBox="1">
            <a:spLocks noChangeArrowheads="1"/>
          </p:cNvSpPr>
          <p:nvPr/>
        </p:nvSpPr>
        <p:spPr bwMode="auto">
          <a:xfrm>
            <a:off x="1825625" y="2657475"/>
            <a:ext cx="2860675" cy="449263"/>
          </a:xfrm>
          <a:prstGeom prst="rect">
            <a:avLst/>
          </a:prstGeom>
          <a:solidFill>
            <a:srgbClr val="FFFFFF"/>
          </a:solidFill>
          <a:ln w="9525">
            <a:solidFill>
              <a:srgbClr val="000000"/>
            </a:solidFill>
            <a:miter lim="800000"/>
            <a:headEnd/>
            <a:tailEnd/>
          </a:ln>
        </p:spPr>
        <p:txBody>
          <a:bodyPr/>
          <a:lstStyle/>
          <a:p>
            <a:pPr algn="ctr"/>
            <a:r>
              <a:rPr lang="en-US" altLang="zh-CN" sz="2000" b="1"/>
              <a:t>Requirements Analysis</a:t>
            </a:r>
            <a:endParaRPr lang="en-US" altLang="zh-CN" sz="1200" b="1"/>
          </a:p>
        </p:txBody>
      </p:sp>
      <p:sp>
        <p:nvSpPr>
          <p:cNvPr id="78855" name="Text Box 7"/>
          <p:cNvSpPr txBox="1">
            <a:spLocks noChangeArrowheads="1"/>
          </p:cNvSpPr>
          <p:nvPr/>
        </p:nvSpPr>
        <p:spPr bwMode="auto">
          <a:xfrm>
            <a:off x="3389313" y="3286125"/>
            <a:ext cx="1906587" cy="447675"/>
          </a:xfrm>
          <a:prstGeom prst="rect">
            <a:avLst/>
          </a:prstGeom>
          <a:solidFill>
            <a:srgbClr val="FFFFFF"/>
          </a:solidFill>
          <a:ln w="9525">
            <a:solidFill>
              <a:srgbClr val="000000"/>
            </a:solidFill>
            <a:miter lim="800000"/>
            <a:headEnd/>
            <a:tailEnd/>
          </a:ln>
        </p:spPr>
        <p:txBody>
          <a:bodyPr/>
          <a:lstStyle/>
          <a:p>
            <a:pPr algn="ctr"/>
            <a:r>
              <a:rPr lang="en-US" altLang="zh-CN" sz="2000" b="1"/>
              <a:t>System Design</a:t>
            </a:r>
          </a:p>
        </p:txBody>
      </p:sp>
      <p:sp>
        <p:nvSpPr>
          <p:cNvPr id="78856" name="Text Box 8"/>
          <p:cNvSpPr txBox="1">
            <a:spLocks noChangeArrowheads="1"/>
          </p:cNvSpPr>
          <p:nvPr/>
        </p:nvSpPr>
        <p:spPr bwMode="auto">
          <a:xfrm>
            <a:off x="3744913" y="3762375"/>
            <a:ext cx="2097087" cy="447675"/>
          </a:xfrm>
          <a:prstGeom prst="rect">
            <a:avLst/>
          </a:prstGeom>
          <a:solidFill>
            <a:srgbClr val="FFFFFF"/>
          </a:solidFill>
          <a:ln w="9525">
            <a:solidFill>
              <a:srgbClr val="000000"/>
            </a:solidFill>
            <a:miter lim="800000"/>
            <a:headEnd/>
            <a:tailEnd/>
          </a:ln>
        </p:spPr>
        <p:txBody>
          <a:bodyPr/>
          <a:lstStyle/>
          <a:p>
            <a:pPr algn="ctr"/>
            <a:r>
              <a:rPr lang="en-US" altLang="zh-CN" sz="2000" b="1"/>
              <a:t>Program Design</a:t>
            </a:r>
          </a:p>
        </p:txBody>
      </p:sp>
      <p:sp>
        <p:nvSpPr>
          <p:cNvPr id="78857" name="Text Box 9"/>
          <p:cNvSpPr txBox="1">
            <a:spLocks noChangeArrowheads="1"/>
          </p:cNvSpPr>
          <p:nvPr/>
        </p:nvSpPr>
        <p:spPr bwMode="auto">
          <a:xfrm>
            <a:off x="4043363" y="4264025"/>
            <a:ext cx="3084512" cy="449263"/>
          </a:xfrm>
          <a:prstGeom prst="rect">
            <a:avLst/>
          </a:prstGeom>
          <a:solidFill>
            <a:srgbClr val="FFFFFF"/>
          </a:solidFill>
          <a:ln w="9525">
            <a:solidFill>
              <a:srgbClr val="000000"/>
            </a:solidFill>
            <a:miter lim="800000"/>
            <a:headEnd/>
            <a:tailEnd/>
          </a:ln>
        </p:spPr>
        <p:txBody>
          <a:bodyPr/>
          <a:lstStyle/>
          <a:p>
            <a:pPr algn="ctr"/>
            <a:r>
              <a:rPr lang="en-US" altLang="zh-CN" sz="2000" b="1"/>
              <a:t>Coding &amp; Module Testing</a:t>
            </a:r>
          </a:p>
        </p:txBody>
      </p:sp>
      <p:sp>
        <p:nvSpPr>
          <p:cNvPr id="78858" name="Text Box 10"/>
          <p:cNvSpPr txBox="1">
            <a:spLocks noChangeArrowheads="1"/>
          </p:cNvSpPr>
          <p:nvPr/>
        </p:nvSpPr>
        <p:spPr bwMode="auto">
          <a:xfrm>
            <a:off x="4352925" y="4752975"/>
            <a:ext cx="3463925" cy="449263"/>
          </a:xfrm>
          <a:prstGeom prst="rect">
            <a:avLst/>
          </a:prstGeom>
          <a:solidFill>
            <a:srgbClr val="FFFFFF"/>
          </a:solidFill>
          <a:ln w="9525">
            <a:solidFill>
              <a:srgbClr val="000000"/>
            </a:solidFill>
            <a:miter lim="800000"/>
            <a:headEnd/>
            <a:tailEnd/>
          </a:ln>
        </p:spPr>
        <p:txBody>
          <a:bodyPr/>
          <a:lstStyle/>
          <a:p>
            <a:pPr algn="ctr"/>
            <a:r>
              <a:rPr lang="en-US" altLang="zh-CN" sz="2000" b="1"/>
              <a:t>Integration &amp; System Testing</a:t>
            </a:r>
            <a:endParaRPr lang="en-US" altLang="zh-CN" sz="1200" b="1"/>
          </a:p>
        </p:txBody>
      </p:sp>
      <p:grpSp>
        <p:nvGrpSpPr>
          <p:cNvPr id="78859" name="Group 11"/>
          <p:cNvGrpSpPr>
            <a:grpSpLocks/>
          </p:cNvGrpSpPr>
          <p:nvPr/>
        </p:nvGrpSpPr>
        <p:grpSpPr bwMode="auto">
          <a:xfrm>
            <a:off x="304800" y="1666875"/>
            <a:ext cx="1524000" cy="1457325"/>
            <a:chOff x="240" y="1002"/>
            <a:chExt cx="960" cy="918"/>
          </a:xfrm>
        </p:grpSpPr>
        <p:sp>
          <p:nvSpPr>
            <p:cNvPr id="78860" name="AutoShape 12"/>
            <p:cNvSpPr>
              <a:spLocks/>
            </p:cNvSpPr>
            <p:nvPr/>
          </p:nvSpPr>
          <p:spPr bwMode="auto">
            <a:xfrm>
              <a:off x="1080" y="1002"/>
              <a:ext cx="120" cy="918"/>
            </a:xfrm>
            <a:prstGeom prst="leftBrace">
              <a:avLst>
                <a:gd name="adj1" fmla="val 63750"/>
                <a:gd name="adj2" fmla="val 50000"/>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861" name="AutoShape 13" descr="棕色大理石"/>
            <p:cNvSpPr>
              <a:spLocks noChangeArrowheads="1"/>
            </p:cNvSpPr>
            <p:nvPr/>
          </p:nvSpPr>
          <p:spPr bwMode="auto">
            <a:xfrm flipH="1">
              <a:off x="240" y="1296"/>
              <a:ext cx="816" cy="336"/>
            </a:xfrm>
            <a:prstGeom prst="cube">
              <a:avLst>
                <a:gd name="adj" fmla="val 13537"/>
              </a:avLst>
            </a:prstGeom>
            <a:blipFill dpi="0" rotWithShape="0">
              <a:blip r:embed="rId3"/>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800" b="1">
                  <a:solidFill>
                    <a:schemeClr val="bg1"/>
                  </a:solidFill>
                  <a:latin typeface="Arial" charset="0"/>
                </a:rPr>
                <a:t>Definition</a:t>
              </a:r>
            </a:p>
          </p:txBody>
        </p:sp>
      </p:grpSp>
      <p:grpSp>
        <p:nvGrpSpPr>
          <p:cNvPr id="78862" name="Group 14"/>
          <p:cNvGrpSpPr>
            <a:grpSpLocks/>
          </p:cNvGrpSpPr>
          <p:nvPr/>
        </p:nvGrpSpPr>
        <p:grpSpPr bwMode="auto">
          <a:xfrm>
            <a:off x="1219200" y="3276600"/>
            <a:ext cx="2095500" cy="1943100"/>
            <a:chOff x="816" y="1968"/>
            <a:chExt cx="1320" cy="1224"/>
          </a:xfrm>
        </p:grpSpPr>
        <p:sp>
          <p:nvSpPr>
            <p:cNvPr id="78863" name="AutoShape 15"/>
            <p:cNvSpPr>
              <a:spLocks/>
            </p:cNvSpPr>
            <p:nvPr/>
          </p:nvSpPr>
          <p:spPr bwMode="auto">
            <a:xfrm>
              <a:off x="2016" y="1968"/>
              <a:ext cx="120" cy="1224"/>
            </a:xfrm>
            <a:prstGeom prst="leftBrace">
              <a:avLst>
                <a:gd name="adj1" fmla="val 85000"/>
                <a:gd name="adj2" fmla="val 50000"/>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864" name="AutoShape 16" descr="棕色大理石"/>
            <p:cNvSpPr>
              <a:spLocks noChangeArrowheads="1"/>
            </p:cNvSpPr>
            <p:nvPr/>
          </p:nvSpPr>
          <p:spPr bwMode="auto">
            <a:xfrm flipH="1">
              <a:off x="816" y="2400"/>
              <a:ext cx="1152" cy="336"/>
            </a:xfrm>
            <a:prstGeom prst="cube">
              <a:avLst>
                <a:gd name="adj" fmla="val 13537"/>
              </a:avLst>
            </a:prstGeom>
            <a:blipFill dpi="0" rotWithShape="0">
              <a:blip r:embed="rId3"/>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800" b="1">
                  <a:solidFill>
                    <a:schemeClr val="bg1"/>
                  </a:solidFill>
                  <a:latin typeface="Arial" charset="0"/>
                </a:rPr>
                <a:t>Development</a:t>
              </a:r>
            </a:p>
          </p:txBody>
        </p:sp>
      </p:grpSp>
      <p:sp>
        <p:nvSpPr>
          <p:cNvPr id="78865" name="Text Box 17"/>
          <p:cNvSpPr txBox="1">
            <a:spLocks noChangeArrowheads="1"/>
          </p:cNvSpPr>
          <p:nvPr/>
        </p:nvSpPr>
        <p:spPr bwMode="auto">
          <a:xfrm>
            <a:off x="5486400" y="5410200"/>
            <a:ext cx="2892425" cy="447675"/>
          </a:xfrm>
          <a:prstGeom prst="rect">
            <a:avLst/>
          </a:prstGeom>
          <a:solidFill>
            <a:srgbClr val="FFFFFF"/>
          </a:solidFill>
          <a:ln w="9525">
            <a:solidFill>
              <a:srgbClr val="000000"/>
            </a:solidFill>
            <a:miter lim="800000"/>
            <a:headEnd/>
            <a:tailEnd/>
          </a:ln>
        </p:spPr>
        <p:txBody>
          <a:bodyPr/>
          <a:lstStyle/>
          <a:p>
            <a:pPr algn="ctr"/>
            <a:r>
              <a:rPr lang="en-US" altLang="zh-CN" sz="2000" b="1"/>
              <a:t>Delivery &amp; Maintenance</a:t>
            </a:r>
            <a:endParaRPr lang="en-US" altLang="zh-CN" sz="1200" b="1"/>
          </a:p>
        </p:txBody>
      </p:sp>
      <p:grpSp>
        <p:nvGrpSpPr>
          <p:cNvPr id="78866" name="Group 18"/>
          <p:cNvGrpSpPr>
            <a:grpSpLocks/>
          </p:cNvGrpSpPr>
          <p:nvPr/>
        </p:nvGrpSpPr>
        <p:grpSpPr bwMode="auto">
          <a:xfrm>
            <a:off x="3733800" y="5334000"/>
            <a:ext cx="1752600" cy="533400"/>
            <a:chOff x="2400" y="3312"/>
            <a:chExt cx="1104" cy="336"/>
          </a:xfrm>
        </p:grpSpPr>
        <p:sp>
          <p:nvSpPr>
            <p:cNvPr id="78867" name="AutoShape 19"/>
            <p:cNvSpPr>
              <a:spLocks/>
            </p:cNvSpPr>
            <p:nvPr/>
          </p:nvSpPr>
          <p:spPr bwMode="auto">
            <a:xfrm>
              <a:off x="3384" y="3360"/>
              <a:ext cx="120" cy="282"/>
            </a:xfrm>
            <a:prstGeom prst="leftBrace">
              <a:avLst>
                <a:gd name="adj1" fmla="val 19583"/>
                <a:gd name="adj2" fmla="val 50000"/>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868" name="AutoShape 20" descr="棕色大理石"/>
            <p:cNvSpPr>
              <a:spLocks noChangeArrowheads="1"/>
            </p:cNvSpPr>
            <p:nvPr/>
          </p:nvSpPr>
          <p:spPr bwMode="auto">
            <a:xfrm flipH="1">
              <a:off x="2400" y="3312"/>
              <a:ext cx="912" cy="336"/>
            </a:xfrm>
            <a:prstGeom prst="cube">
              <a:avLst>
                <a:gd name="adj" fmla="val 13537"/>
              </a:avLst>
            </a:prstGeom>
            <a:blipFill dpi="0" rotWithShape="0">
              <a:blip r:embed="rId3"/>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800" b="1">
                  <a:solidFill>
                    <a:schemeClr val="bg1"/>
                  </a:solidFill>
                  <a:latin typeface="Arial" charset="0"/>
                </a:rPr>
                <a:t>Support</a:t>
              </a:r>
            </a:p>
          </p:txBody>
        </p:sp>
      </p:grpSp>
      <p:grpSp>
        <p:nvGrpSpPr>
          <p:cNvPr id="78869" name="Group 21"/>
          <p:cNvGrpSpPr>
            <a:grpSpLocks/>
          </p:cNvGrpSpPr>
          <p:nvPr/>
        </p:nvGrpSpPr>
        <p:grpSpPr bwMode="auto">
          <a:xfrm>
            <a:off x="2743200" y="1676400"/>
            <a:ext cx="5638800" cy="3830638"/>
            <a:chOff x="1776" y="1008"/>
            <a:chExt cx="3552" cy="2413"/>
          </a:xfrm>
        </p:grpSpPr>
        <p:sp>
          <p:nvSpPr>
            <p:cNvPr id="78870" name="AutoShape 22" descr="水滴"/>
            <p:cNvSpPr>
              <a:spLocks noChangeArrowheads="1"/>
            </p:cNvSpPr>
            <p:nvPr/>
          </p:nvSpPr>
          <p:spPr bwMode="auto">
            <a:xfrm>
              <a:off x="1776" y="1008"/>
              <a:ext cx="672" cy="384"/>
            </a:xfrm>
            <a:custGeom>
              <a:avLst/>
              <a:gdLst>
                <a:gd name="G0" fmla="+- 0 0 0"/>
                <a:gd name="G1" fmla="+- -6022780 0 0"/>
                <a:gd name="G2" fmla="+- 0 0 -6022780"/>
                <a:gd name="G3" fmla="+- 10800 0 0"/>
                <a:gd name="G4" fmla="+- 0 0 0"/>
                <a:gd name="T0" fmla="*/ 360 256 1"/>
                <a:gd name="T1" fmla="*/ 0 256 1"/>
                <a:gd name="G5" fmla="+- G2 T0 T1"/>
                <a:gd name="G6" fmla="?: G2 G2 G5"/>
                <a:gd name="G7" fmla="+- 0 0 G6"/>
                <a:gd name="G8" fmla="+- 3544 0 0"/>
                <a:gd name="G9" fmla="+- 0 0 -6022780"/>
                <a:gd name="G10" fmla="+- 3544 0 2700"/>
                <a:gd name="G11" fmla="cos G10 0"/>
                <a:gd name="G12" fmla="sin G10 0"/>
                <a:gd name="G13" fmla="cos 13500 0"/>
                <a:gd name="G14" fmla="sin 13500 0"/>
                <a:gd name="G15" fmla="+- G11 10800 0"/>
                <a:gd name="G16" fmla="+- G12 10800 0"/>
                <a:gd name="G17" fmla="+- G13 10800 0"/>
                <a:gd name="G18" fmla="+- G14 10800 0"/>
                <a:gd name="G19" fmla="*/ 3544 1 2"/>
                <a:gd name="G20" fmla="+- G19 5400 0"/>
                <a:gd name="G21" fmla="cos G20 0"/>
                <a:gd name="G22" fmla="sin G20 0"/>
                <a:gd name="G23" fmla="+- G21 10800 0"/>
                <a:gd name="G24" fmla="+- G12 G23 G22"/>
                <a:gd name="G25" fmla="+- G22 G23 G11"/>
                <a:gd name="G26" fmla="cos 10800 0"/>
                <a:gd name="G27" fmla="sin 10800 0"/>
                <a:gd name="G28" fmla="cos 3544 0"/>
                <a:gd name="G29" fmla="sin 3544 0"/>
                <a:gd name="G30" fmla="+- G26 10800 0"/>
                <a:gd name="G31" fmla="+- G27 10800 0"/>
                <a:gd name="G32" fmla="+- G28 10800 0"/>
                <a:gd name="G33" fmla="+- G29 10800 0"/>
                <a:gd name="G34" fmla="+- G19 5400 0"/>
                <a:gd name="G35" fmla="cos G34 -6022780"/>
                <a:gd name="G36" fmla="sin G34 -6022780"/>
                <a:gd name="G37" fmla="+/ -6022780 0 2"/>
                <a:gd name="T2" fmla="*/ 180 256 1"/>
                <a:gd name="T3" fmla="*/ 0 256 1"/>
                <a:gd name="G38" fmla="+- G37 T2 T3"/>
                <a:gd name="G39" fmla="?: G2 G37 G38"/>
                <a:gd name="G40" fmla="cos 10800 G39"/>
                <a:gd name="G41" fmla="sin 10800 G39"/>
                <a:gd name="G42" fmla="cos 3544 G39"/>
                <a:gd name="G43" fmla="sin 3544 G39"/>
                <a:gd name="G44" fmla="+- G40 10800 0"/>
                <a:gd name="G45" fmla="+- G41 10800 0"/>
                <a:gd name="G46" fmla="+- G42 10800 0"/>
                <a:gd name="G47" fmla="+- G43 10800 0"/>
                <a:gd name="G48" fmla="+- G35 10800 0"/>
                <a:gd name="G49" fmla="+- G36 10800 0"/>
                <a:gd name="T4" fmla="*/ 18309 w 21600"/>
                <a:gd name="T5" fmla="*/ 3037 h 21600"/>
                <a:gd name="T6" fmla="*/ 10562 w 21600"/>
                <a:gd name="T7" fmla="*/ 3631 h 21600"/>
                <a:gd name="T8" fmla="*/ 13264 w 21600"/>
                <a:gd name="T9" fmla="*/ 8252 h 21600"/>
                <a:gd name="T10" fmla="*/ 24300 w 21600"/>
                <a:gd name="T11" fmla="*/ 10800 h 21600"/>
                <a:gd name="T12" fmla="*/ 17972 w 21600"/>
                <a:gd name="T13" fmla="*/ 17128 h 21600"/>
                <a:gd name="T14" fmla="*/ 1164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44" y="10800"/>
                  </a:moveTo>
                  <a:cubicBezTo>
                    <a:pt x="14344" y="8842"/>
                    <a:pt x="12757" y="7256"/>
                    <a:pt x="10800" y="7256"/>
                  </a:cubicBezTo>
                  <a:cubicBezTo>
                    <a:pt x="10760" y="7255"/>
                    <a:pt x="10721" y="7256"/>
                    <a:pt x="10682" y="7257"/>
                  </a:cubicBezTo>
                  <a:lnTo>
                    <a:pt x="10441" y="5"/>
                  </a:lnTo>
                  <a:cubicBezTo>
                    <a:pt x="10561" y="1"/>
                    <a:pt x="10680" y="-1"/>
                    <a:pt x="10800" y="0"/>
                  </a:cubicBezTo>
                  <a:cubicBezTo>
                    <a:pt x="16764" y="0"/>
                    <a:pt x="21599" y="4835"/>
                    <a:pt x="21600" y="10799"/>
                  </a:cubicBezTo>
                  <a:lnTo>
                    <a:pt x="21600" y="10800"/>
                  </a:lnTo>
                  <a:lnTo>
                    <a:pt x="24300" y="10800"/>
                  </a:lnTo>
                  <a:lnTo>
                    <a:pt x="17972" y="17128"/>
                  </a:lnTo>
                  <a:lnTo>
                    <a:pt x="11644" y="10800"/>
                  </a:lnTo>
                  <a:lnTo>
                    <a:pt x="14344" y="10800"/>
                  </a:ln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871" name="AutoShape 23" descr="水滴"/>
            <p:cNvSpPr>
              <a:spLocks noChangeArrowheads="1"/>
            </p:cNvSpPr>
            <p:nvPr/>
          </p:nvSpPr>
          <p:spPr bwMode="auto">
            <a:xfrm>
              <a:off x="2256" y="1337"/>
              <a:ext cx="672" cy="384"/>
            </a:xfrm>
            <a:custGeom>
              <a:avLst/>
              <a:gdLst>
                <a:gd name="G0" fmla="+- 0 0 0"/>
                <a:gd name="G1" fmla="+- -6022780 0 0"/>
                <a:gd name="G2" fmla="+- 0 0 -6022780"/>
                <a:gd name="G3" fmla="+- 10800 0 0"/>
                <a:gd name="G4" fmla="+- 0 0 0"/>
                <a:gd name="T0" fmla="*/ 360 256 1"/>
                <a:gd name="T1" fmla="*/ 0 256 1"/>
                <a:gd name="G5" fmla="+- G2 T0 T1"/>
                <a:gd name="G6" fmla="?: G2 G2 G5"/>
                <a:gd name="G7" fmla="+- 0 0 G6"/>
                <a:gd name="G8" fmla="+- 3544 0 0"/>
                <a:gd name="G9" fmla="+- 0 0 -6022780"/>
                <a:gd name="G10" fmla="+- 3544 0 2700"/>
                <a:gd name="G11" fmla="cos G10 0"/>
                <a:gd name="G12" fmla="sin G10 0"/>
                <a:gd name="G13" fmla="cos 13500 0"/>
                <a:gd name="G14" fmla="sin 13500 0"/>
                <a:gd name="G15" fmla="+- G11 10800 0"/>
                <a:gd name="G16" fmla="+- G12 10800 0"/>
                <a:gd name="G17" fmla="+- G13 10800 0"/>
                <a:gd name="G18" fmla="+- G14 10800 0"/>
                <a:gd name="G19" fmla="*/ 3544 1 2"/>
                <a:gd name="G20" fmla="+- G19 5400 0"/>
                <a:gd name="G21" fmla="cos G20 0"/>
                <a:gd name="G22" fmla="sin G20 0"/>
                <a:gd name="G23" fmla="+- G21 10800 0"/>
                <a:gd name="G24" fmla="+- G12 G23 G22"/>
                <a:gd name="G25" fmla="+- G22 G23 G11"/>
                <a:gd name="G26" fmla="cos 10800 0"/>
                <a:gd name="G27" fmla="sin 10800 0"/>
                <a:gd name="G28" fmla="cos 3544 0"/>
                <a:gd name="G29" fmla="sin 3544 0"/>
                <a:gd name="G30" fmla="+- G26 10800 0"/>
                <a:gd name="G31" fmla="+- G27 10800 0"/>
                <a:gd name="G32" fmla="+- G28 10800 0"/>
                <a:gd name="G33" fmla="+- G29 10800 0"/>
                <a:gd name="G34" fmla="+- G19 5400 0"/>
                <a:gd name="G35" fmla="cos G34 -6022780"/>
                <a:gd name="G36" fmla="sin G34 -6022780"/>
                <a:gd name="G37" fmla="+/ -6022780 0 2"/>
                <a:gd name="T2" fmla="*/ 180 256 1"/>
                <a:gd name="T3" fmla="*/ 0 256 1"/>
                <a:gd name="G38" fmla="+- G37 T2 T3"/>
                <a:gd name="G39" fmla="?: G2 G37 G38"/>
                <a:gd name="G40" fmla="cos 10800 G39"/>
                <a:gd name="G41" fmla="sin 10800 G39"/>
                <a:gd name="G42" fmla="cos 3544 G39"/>
                <a:gd name="G43" fmla="sin 3544 G39"/>
                <a:gd name="G44" fmla="+- G40 10800 0"/>
                <a:gd name="G45" fmla="+- G41 10800 0"/>
                <a:gd name="G46" fmla="+- G42 10800 0"/>
                <a:gd name="G47" fmla="+- G43 10800 0"/>
                <a:gd name="G48" fmla="+- G35 10800 0"/>
                <a:gd name="G49" fmla="+- G36 10800 0"/>
                <a:gd name="T4" fmla="*/ 18309 w 21600"/>
                <a:gd name="T5" fmla="*/ 3037 h 21600"/>
                <a:gd name="T6" fmla="*/ 10562 w 21600"/>
                <a:gd name="T7" fmla="*/ 3631 h 21600"/>
                <a:gd name="T8" fmla="*/ 13264 w 21600"/>
                <a:gd name="T9" fmla="*/ 8252 h 21600"/>
                <a:gd name="T10" fmla="*/ 24300 w 21600"/>
                <a:gd name="T11" fmla="*/ 10800 h 21600"/>
                <a:gd name="T12" fmla="*/ 17972 w 21600"/>
                <a:gd name="T13" fmla="*/ 17128 h 21600"/>
                <a:gd name="T14" fmla="*/ 1164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44" y="10800"/>
                  </a:moveTo>
                  <a:cubicBezTo>
                    <a:pt x="14344" y="8842"/>
                    <a:pt x="12757" y="7256"/>
                    <a:pt x="10800" y="7256"/>
                  </a:cubicBezTo>
                  <a:cubicBezTo>
                    <a:pt x="10760" y="7255"/>
                    <a:pt x="10721" y="7256"/>
                    <a:pt x="10682" y="7257"/>
                  </a:cubicBezTo>
                  <a:lnTo>
                    <a:pt x="10441" y="5"/>
                  </a:lnTo>
                  <a:cubicBezTo>
                    <a:pt x="10561" y="1"/>
                    <a:pt x="10680" y="-1"/>
                    <a:pt x="10800" y="0"/>
                  </a:cubicBezTo>
                  <a:cubicBezTo>
                    <a:pt x="16764" y="0"/>
                    <a:pt x="21599" y="4835"/>
                    <a:pt x="21600" y="10799"/>
                  </a:cubicBezTo>
                  <a:lnTo>
                    <a:pt x="21600" y="10800"/>
                  </a:lnTo>
                  <a:lnTo>
                    <a:pt x="24300" y="10800"/>
                  </a:lnTo>
                  <a:lnTo>
                    <a:pt x="17972" y="17128"/>
                  </a:lnTo>
                  <a:lnTo>
                    <a:pt x="11644" y="10800"/>
                  </a:lnTo>
                  <a:lnTo>
                    <a:pt x="14344" y="10800"/>
                  </a:ln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872" name="AutoShape 24" descr="水滴"/>
            <p:cNvSpPr>
              <a:spLocks noChangeArrowheads="1"/>
            </p:cNvSpPr>
            <p:nvPr/>
          </p:nvSpPr>
          <p:spPr bwMode="auto">
            <a:xfrm>
              <a:off x="2688" y="1728"/>
              <a:ext cx="672" cy="384"/>
            </a:xfrm>
            <a:custGeom>
              <a:avLst/>
              <a:gdLst>
                <a:gd name="G0" fmla="+- 0 0 0"/>
                <a:gd name="G1" fmla="+- -6022780 0 0"/>
                <a:gd name="G2" fmla="+- 0 0 -6022780"/>
                <a:gd name="G3" fmla="+- 10800 0 0"/>
                <a:gd name="G4" fmla="+- 0 0 0"/>
                <a:gd name="T0" fmla="*/ 360 256 1"/>
                <a:gd name="T1" fmla="*/ 0 256 1"/>
                <a:gd name="G5" fmla="+- G2 T0 T1"/>
                <a:gd name="G6" fmla="?: G2 G2 G5"/>
                <a:gd name="G7" fmla="+- 0 0 G6"/>
                <a:gd name="G8" fmla="+- 3544 0 0"/>
                <a:gd name="G9" fmla="+- 0 0 -6022780"/>
                <a:gd name="G10" fmla="+- 3544 0 2700"/>
                <a:gd name="G11" fmla="cos G10 0"/>
                <a:gd name="G12" fmla="sin G10 0"/>
                <a:gd name="G13" fmla="cos 13500 0"/>
                <a:gd name="G14" fmla="sin 13500 0"/>
                <a:gd name="G15" fmla="+- G11 10800 0"/>
                <a:gd name="G16" fmla="+- G12 10800 0"/>
                <a:gd name="G17" fmla="+- G13 10800 0"/>
                <a:gd name="G18" fmla="+- G14 10800 0"/>
                <a:gd name="G19" fmla="*/ 3544 1 2"/>
                <a:gd name="G20" fmla="+- G19 5400 0"/>
                <a:gd name="G21" fmla="cos G20 0"/>
                <a:gd name="G22" fmla="sin G20 0"/>
                <a:gd name="G23" fmla="+- G21 10800 0"/>
                <a:gd name="G24" fmla="+- G12 G23 G22"/>
                <a:gd name="G25" fmla="+- G22 G23 G11"/>
                <a:gd name="G26" fmla="cos 10800 0"/>
                <a:gd name="G27" fmla="sin 10800 0"/>
                <a:gd name="G28" fmla="cos 3544 0"/>
                <a:gd name="G29" fmla="sin 3544 0"/>
                <a:gd name="G30" fmla="+- G26 10800 0"/>
                <a:gd name="G31" fmla="+- G27 10800 0"/>
                <a:gd name="G32" fmla="+- G28 10800 0"/>
                <a:gd name="G33" fmla="+- G29 10800 0"/>
                <a:gd name="G34" fmla="+- G19 5400 0"/>
                <a:gd name="G35" fmla="cos G34 -6022780"/>
                <a:gd name="G36" fmla="sin G34 -6022780"/>
                <a:gd name="G37" fmla="+/ -6022780 0 2"/>
                <a:gd name="T2" fmla="*/ 180 256 1"/>
                <a:gd name="T3" fmla="*/ 0 256 1"/>
                <a:gd name="G38" fmla="+- G37 T2 T3"/>
                <a:gd name="G39" fmla="?: G2 G37 G38"/>
                <a:gd name="G40" fmla="cos 10800 G39"/>
                <a:gd name="G41" fmla="sin 10800 G39"/>
                <a:gd name="G42" fmla="cos 3544 G39"/>
                <a:gd name="G43" fmla="sin 3544 G39"/>
                <a:gd name="G44" fmla="+- G40 10800 0"/>
                <a:gd name="G45" fmla="+- G41 10800 0"/>
                <a:gd name="G46" fmla="+- G42 10800 0"/>
                <a:gd name="G47" fmla="+- G43 10800 0"/>
                <a:gd name="G48" fmla="+- G35 10800 0"/>
                <a:gd name="G49" fmla="+- G36 10800 0"/>
                <a:gd name="T4" fmla="*/ 18309 w 21600"/>
                <a:gd name="T5" fmla="*/ 3037 h 21600"/>
                <a:gd name="T6" fmla="*/ 10562 w 21600"/>
                <a:gd name="T7" fmla="*/ 3631 h 21600"/>
                <a:gd name="T8" fmla="*/ 13264 w 21600"/>
                <a:gd name="T9" fmla="*/ 8252 h 21600"/>
                <a:gd name="T10" fmla="*/ 24300 w 21600"/>
                <a:gd name="T11" fmla="*/ 10800 h 21600"/>
                <a:gd name="T12" fmla="*/ 17972 w 21600"/>
                <a:gd name="T13" fmla="*/ 17128 h 21600"/>
                <a:gd name="T14" fmla="*/ 1164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44" y="10800"/>
                  </a:moveTo>
                  <a:cubicBezTo>
                    <a:pt x="14344" y="8842"/>
                    <a:pt x="12757" y="7256"/>
                    <a:pt x="10800" y="7256"/>
                  </a:cubicBezTo>
                  <a:cubicBezTo>
                    <a:pt x="10760" y="7255"/>
                    <a:pt x="10721" y="7256"/>
                    <a:pt x="10682" y="7257"/>
                  </a:cubicBezTo>
                  <a:lnTo>
                    <a:pt x="10441" y="5"/>
                  </a:lnTo>
                  <a:cubicBezTo>
                    <a:pt x="10561" y="1"/>
                    <a:pt x="10680" y="-1"/>
                    <a:pt x="10800" y="0"/>
                  </a:cubicBezTo>
                  <a:cubicBezTo>
                    <a:pt x="16764" y="0"/>
                    <a:pt x="21599" y="4835"/>
                    <a:pt x="21600" y="10799"/>
                  </a:cubicBezTo>
                  <a:lnTo>
                    <a:pt x="21600" y="10800"/>
                  </a:lnTo>
                  <a:lnTo>
                    <a:pt x="24300" y="10800"/>
                  </a:lnTo>
                  <a:lnTo>
                    <a:pt x="17972" y="17128"/>
                  </a:lnTo>
                  <a:lnTo>
                    <a:pt x="11644" y="10800"/>
                  </a:lnTo>
                  <a:lnTo>
                    <a:pt x="14344" y="10800"/>
                  </a:ln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873" name="AutoShape 25" descr="水滴"/>
            <p:cNvSpPr>
              <a:spLocks noChangeArrowheads="1"/>
            </p:cNvSpPr>
            <p:nvPr/>
          </p:nvSpPr>
          <p:spPr bwMode="auto">
            <a:xfrm>
              <a:off x="3072" y="2016"/>
              <a:ext cx="672" cy="384"/>
            </a:xfrm>
            <a:custGeom>
              <a:avLst/>
              <a:gdLst>
                <a:gd name="G0" fmla="+- 0 0 0"/>
                <a:gd name="G1" fmla="+- -6022780 0 0"/>
                <a:gd name="G2" fmla="+- 0 0 -6022780"/>
                <a:gd name="G3" fmla="+- 10800 0 0"/>
                <a:gd name="G4" fmla="+- 0 0 0"/>
                <a:gd name="T0" fmla="*/ 360 256 1"/>
                <a:gd name="T1" fmla="*/ 0 256 1"/>
                <a:gd name="G5" fmla="+- G2 T0 T1"/>
                <a:gd name="G6" fmla="?: G2 G2 G5"/>
                <a:gd name="G7" fmla="+- 0 0 G6"/>
                <a:gd name="G8" fmla="+- 3544 0 0"/>
                <a:gd name="G9" fmla="+- 0 0 -6022780"/>
                <a:gd name="G10" fmla="+- 3544 0 2700"/>
                <a:gd name="G11" fmla="cos G10 0"/>
                <a:gd name="G12" fmla="sin G10 0"/>
                <a:gd name="G13" fmla="cos 13500 0"/>
                <a:gd name="G14" fmla="sin 13500 0"/>
                <a:gd name="G15" fmla="+- G11 10800 0"/>
                <a:gd name="G16" fmla="+- G12 10800 0"/>
                <a:gd name="G17" fmla="+- G13 10800 0"/>
                <a:gd name="G18" fmla="+- G14 10800 0"/>
                <a:gd name="G19" fmla="*/ 3544 1 2"/>
                <a:gd name="G20" fmla="+- G19 5400 0"/>
                <a:gd name="G21" fmla="cos G20 0"/>
                <a:gd name="G22" fmla="sin G20 0"/>
                <a:gd name="G23" fmla="+- G21 10800 0"/>
                <a:gd name="G24" fmla="+- G12 G23 G22"/>
                <a:gd name="G25" fmla="+- G22 G23 G11"/>
                <a:gd name="G26" fmla="cos 10800 0"/>
                <a:gd name="G27" fmla="sin 10800 0"/>
                <a:gd name="G28" fmla="cos 3544 0"/>
                <a:gd name="G29" fmla="sin 3544 0"/>
                <a:gd name="G30" fmla="+- G26 10800 0"/>
                <a:gd name="G31" fmla="+- G27 10800 0"/>
                <a:gd name="G32" fmla="+- G28 10800 0"/>
                <a:gd name="G33" fmla="+- G29 10800 0"/>
                <a:gd name="G34" fmla="+- G19 5400 0"/>
                <a:gd name="G35" fmla="cos G34 -6022780"/>
                <a:gd name="G36" fmla="sin G34 -6022780"/>
                <a:gd name="G37" fmla="+/ -6022780 0 2"/>
                <a:gd name="T2" fmla="*/ 180 256 1"/>
                <a:gd name="T3" fmla="*/ 0 256 1"/>
                <a:gd name="G38" fmla="+- G37 T2 T3"/>
                <a:gd name="G39" fmla="?: G2 G37 G38"/>
                <a:gd name="G40" fmla="cos 10800 G39"/>
                <a:gd name="G41" fmla="sin 10800 G39"/>
                <a:gd name="G42" fmla="cos 3544 G39"/>
                <a:gd name="G43" fmla="sin 3544 G39"/>
                <a:gd name="G44" fmla="+- G40 10800 0"/>
                <a:gd name="G45" fmla="+- G41 10800 0"/>
                <a:gd name="G46" fmla="+- G42 10800 0"/>
                <a:gd name="G47" fmla="+- G43 10800 0"/>
                <a:gd name="G48" fmla="+- G35 10800 0"/>
                <a:gd name="G49" fmla="+- G36 10800 0"/>
                <a:gd name="T4" fmla="*/ 18309 w 21600"/>
                <a:gd name="T5" fmla="*/ 3037 h 21600"/>
                <a:gd name="T6" fmla="*/ 10562 w 21600"/>
                <a:gd name="T7" fmla="*/ 3631 h 21600"/>
                <a:gd name="T8" fmla="*/ 13264 w 21600"/>
                <a:gd name="T9" fmla="*/ 8252 h 21600"/>
                <a:gd name="T10" fmla="*/ 24300 w 21600"/>
                <a:gd name="T11" fmla="*/ 10800 h 21600"/>
                <a:gd name="T12" fmla="*/ 17972 w 21600"/>
                <a:gd name="T13" fmla="*/ 17128 h 21600"/>
                <a:gd name="T14" fmla="*/ 1164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44" y="10800"/>
                  </a:moveTo>
                  <a:cubicBezTo>
                    <a:pt x="14344" y="8842"/>
                    <a:pt x="12757" y="7256"/>
                    <a:pt x="10800" y="7256"/>
                  </a:cubicBezTo>
                  <a:cubicBezTo>
                    <a:pt x="10760" y="7255"/>
                    <a:pt x="10721" y="7256"/>
                    <a:pt x="10682" y="7257"/>
                  </a:cubicBezTo>
                  <a:lnTo>
                    <a:pt x="10441" y="5"/>
                  </a:lnTo>
                  <a:cubicBezTo>
                    <a:pt x="10561" y="1"/>
                    <a:pt x="10680" y="-1"/>
                    <a:pt x="10800" y="0"/>
                  </a:cubicBezTo>
                  <a:cubicBezTo>
                    <a:pt x="16764" y="0"/>
                    <a:pt x="21599" y="4835"/>
                    <a:pt x="21600" y="10799"/>
                  </a:cubicBezTo>
                  <a:lnTo>
                    <a:pt x="21600" y="10800"/>
                  </a:lnTo>
                  <a:lnTo>
                    <a:pt x="24300" y="10800"/>
                  </a:lnTo>
                  <a:lnTo>
                    <a:pt x="17972" y="17128"/>
                  </a:lnTo>
                  <a:lnTo>
                    <a:pt x="11644" y="10800"/>
                  </a:lnTo>
                  <a:lnTo>
                    <a:pt x="14344" y="10800"/>
                  </a:ln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874" name="AutoShape 26" descr="水滴"/>
            <p:cNvSpPr>
              <a:spLocks noChangeArrowheads="1"/>
            </p:cNvSpPr>
            <p:nvPr/>
          </p:nvSpPr>
          <p:spPr bwMode="auto">
            <a:xfrm>
              <a:off x="3408" y="2346"/>
              <a:ext cx="672" cy="384"/>
            </a:xfrm>
            <a:custGeom>
              <a:avLst/>
              <a:gdLst>
                <a:gd name="G0" fmla="+- 0 0 0"/>
                <a:gd name="G1" fmla="+- -6022780 0 0"/>
                <a:gd name="G2" fmla="+- 0 0 -6022780"/>
                <a:gd name="G3" fmla="+- 10800 0 0"/>
                <a:gd name="G4" fmla="+- 0 0 0"/>
                <a:gd name="T0" fmla="*/ 360 256 1"/>
                <a:gd name="T1" fmla="*/ 0 256 1"/>
                <a:gd name="G5" fmla="+- G2 T0 T1"/>
                <a:gd name="G6" fmla="?: G2 G2 G5"/>
                <a:gd name="G7" fmla="+- 0 0 G6"/>
                <a:gd name="G8" fmla="+- 3544 0 0"/>
                <a:gd name="G9" fmla="+- 0 0 -6022780"/>
                <a:gd name="G10" fmla="+- 3544 0 2700"/>
                <a:gd name="G11" fmla="cos G10 0"/>
                <a:gd name="G12" fmla="sin G10 0"/>
                <a:gd name="G13" fmla="cos 13500 0"/>
                <a:gd name="G14" fmla="sin 13500 0"/>
                <a:gd name="G15" fmla="+- G11 10800 0"/>
                <a:gd name="G16" fmla="+- G12 10800 0"/>
                <a:gd name="G17" fmla="+- G13 10800 0"/>
                <a:gd name="G18" fmla="+- G14 10800 0"/>
                <a:gd name="G19" fmla="*/ 3544 1 2"/>
                <a:gd name="G20" fmla="+- G19 5400 0"/>
                <a:gd name="G21" fmla="cos G20 0"/>
                <a:gd name="G22" fmla="sin G20 0"/>
                <a:gd name="G23" fmla="+- G21 10800 0"/>
                <a:gd name="G24" fmla="+- G12 G23 G22"/>
                <a:gd name="G25" fmla="+- G22 G23 G11"/>
                <a:gd name="G26" fmla="cos 10800 0"/>
                <a:gd name="G27" fmla="sin 10800 0"/>
                <a:gd name="G28" fmla="cos 3544 0"/>
                <a:gd name="G29" fmla="sin 3544 0"/>
                <a:gd name="G30" fmla="+- G26 10800 0"/>
                <a:gd name="G31" fmla="+- G27 10800 0"/>
                <a:gd name="G32" fmla="+- G28 10800 0"/>
                <a:gd name="G33" fmla="+- G29 10800 0"/>
                <a:gd name="G34" fmla="+- G19 5400 0"/>
                <a:gd name="G35" fmla="cos G34 -6022780"/>
                <a:gd name="G36" fmla="sin G34 -6022780"/>
                <a:gd name="G37" fmla="+/ -6022780 0 2"/>
                <a:gd name="T2" fmla="*/ 180 256 1"/>
                <a:gd name="T3" fmla="*/ 0 256 1"/>
                <a:gd name="G38" fmla="+- G37 T2 T3"/>
                <a:gd name="G39" fmla="?: G2 G37 G38"/>
                <a:gd name="G40" fmla="cos 10800 G39"/>
                <a:gd name="G41" fmla="sin 10800 G39"/>
                <a:gd name="G42" fmla="cos 3544 G39"/>
                <a:gd name="G43" fmla="sin 3544 G39"/>
                <a:gd name="G44" fmla="+- G40 10800 0"/>
                <a:gd name="G45" fmla="+- G41 10800 0"/>
                <a:gd name="G46" fmla="+- G42 10800 0"/>
                <a:gd name="G47" fmla="+- G43 10800 0"/>
                <a:gd name="G48" fmla="+- G35 10800 0"/>
                <a:gd name="G49" fmla="+- G36 10800 0"/>
                <a:gd name="T4" fmla="*/ 18309 w 21600"/>
                <a:gd name="T5" fmla="*/ 3037 h 21600"/>
                <a:gd name="T6" fmla="*/ 10562 w 21600"/>
                <a:gd name="T7" fmla="*/ 3631 h 21600"/>
                <a:gd name="T8" fmla="*/ 13264 w 21600"/>
                <a:gd name="T9" fmla="*/ 8252 h 21600"/>
                <a:gd name="T10" fmla="*/ 24300 w 21600"/>
                <a:gd name="T11" fmla="*/ 10800 h 21600"/>
                <a:gd name="T12" fmla="*/ 17972 w 21600"/>
                <a:gd name="T13" fmla="*/ 17128 h 21600"/>
                <a:gd name="T14" fmla="*/ 1164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44" y="10800"/>
                  </a:moveTo>
                  <a:cubicBezTo>
                    <a:pt x="14344" y="8842"/>
                    <a:pt x="12757" y="7256"/>
                    <a:pt x="10800" y="7256"/>
                  </a:cubicBezTo>
                  <a:cubicBezTo>
                    <a:pt x="10760" y="7255"/>
                    <a:pt x="10721" y="7256"/>
                    <a:pt x="10682" y="7257"/>
                  </a:cubicBezTo>
                  <a:lnTo>
                    <a:pt x="10441" y="5"/>
                  </a:lnTo>
                  <a:cubicBezTo>
                    <a:pt x="10561" y="1"/>
                    <a:pt x="10680" y="-1"/>
                    <a:pt x="10800" y="0"/>
                  </a:cubicBezTo>
                  <a:cubicBezTo>
                    <a:pt x="16764" y="0"/>
                    <a:pt x="21599" y="4835"/>
                    <a:pt x="21600" y="10799"/>
                  </a:cubicBezTo>
                  <a:lnTo>
                    <a:pt x="21600" y="10800"/>
                  </a:lnTo>
                  <a:lnTo>
                    <a:pt x="24300" y="10800"/>
                  </a:lnTo>
                  <a:lnTo>
                    <a:pt x="17972" y="17128"/>
                  </a:lnTo>
                  <a:lnTo>
                    <a:pt x="11644" y="10800"/>
                  </a:lnTo>
                  <a:lnTo>
                    <a:pt x="14344" y="10800"/>
                  </a:ln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875" name="AutoShape 27" descr="水滴"/>
            <p:cNvSpPr>
              <a:spLocks noChangeArrowheads="1"/>
            </p:cNvSpPr>
            <p:nvPr/>
          </p:nvSpPr>
          <p:spPr bwMode="auto">
            <a:xfrm>
              <a:off x="4224" y="2640"/>
              <a:ext cx="672" cy="384"/>
            </a:xfrm>
            <a:custGeom>
              <a:avLst/>
              <a:gdLst>
                <a:gd name="G0" fmla="+- 0 0 0"/>
                <a:gd name="G1" fmla="+- -6022780 0 0"/>
                <a:gd name="G2" fmla="+- 0 0 -6022780"/>
                <a:gd name="G3" fmla="+- 10800 0 0"/>
                <a:gd name="G4" fmla="+- 0 0 0"/>
                <a:gd name="T0" fmla="*/ 360 256 1"/>
                <a:gd name="T1" fmla="*/ 0 256 1"/>
                <a:gd name="G5" fmla="+- G2 T0 T1"/>
                <a:gd name="G6" fmla="?: G2 G2 G5"/>
                <a:gd name="G7" fmla="+- 0 0 G6"/>
                <a:gd name="G8" fmla="+- 3544 0 0"/>
                <a:gd name="G9" fmla="+- 0 0 -6022780"/>
                <a:gd name="G10" fmla="+- 3544 0 2700"/>
                <a:gd name="G11" fmla="cos G10 0"/>
                <a:gd name="G12" fmla="sin G10 0"/>
                <a:gd name="G13" fmla="cos 13500 0"/>
                <a:gd name="G14" fmla="sin 13500 0"/>
                <a:gd name="G15" fmla="+- G11 10800 0"/>
                <a:gd name="G16" fmla="+- G12 10800 0"/>
                <a:gd name="G17" fmla="+- G13 10800 0"/>
                <a:gd name="G18" fmla="+- G14 10800 0"/>
                <a:gd name="G19" fmla="*/ 3544 1 2"/>
                <a:gd name="G20" fmla="+- G19 5400 0"/>
                <a:gd name="G21" fmla="cos G20 0"/>
                <a:gd name="G22" fmla="sin G20 0"/>
                <a:gd name="G23" fmla="+- G21 10800 0"/>
                <a:gd name="G24" fmla="+- G12 G23 G22"/>
                <a:gd name="G25" fmla="+- G22 G23 G11"/>
                <a:gd name="G26" fmla="cos 10800 0"/>
                <a:gd name="G27" fmla="sin 10800 0"/>
                <a:gd name="G28" fmla="cos 3544 0"/>
                <a:gd name="G29" fmla="sin 3544 0"/>
                <a:gd name="G30" fmla="+- G26 10800 0"/>
                <a:gd name="G31" fmla="+- G27 10800 0"/>
                <a:gd name="G32" fmla="+- G28 10800 0"/>
                <a:gd name="G33" fmla="+- G29 10800 0"/>
                <a:gd name="G34" fmla="+- G19 5400 0"/>
                <a:gd name="G35" fmla="cos G34 -6022780"/>
                <a:gd name="G36" fmla="sin G34 -6022780"/>
                <a:gd name="G37" fmla="+/ -6022780 0 2"/>
                <a:gd name="T2" fmla="*/ 180 256 1"/>
                <a:gd name="T3" fmla="*/ 0 256 1"/>
                <a:gd name="G38" fmla="+- G37 T2 T3"/>
                <a:gd name="G39" fmla="?: G2 G37 G38"/>
                <a:gd name="G40" fmla="cos 10800 G39"/>
                <a:gd name="G41" fmla="sin 10800 G39"/>
                <a:gd name="G42" fmla="cos 3544 G39"/>
                <a:gd name="G43" fmla="sin 3544 G39"/>
                <a:gd name="G44" fmla="+- G40 10800 0"/>
                <a:gd name="G45" fmla="+- G41 10800 0"/>
                <a:gd name="G46" fmla="+- G42 10800 0"/>
                <a:gd name="G47" fmla="+- G43 10800 0"/>
                <a:gd name="G48" fmla="+- G35 10800 0"/>
                <a:gd name="G49" fmla="+- G36 10800 0"/>
                <a:gd name="T4" fmla="*/ 18309 w 21600"/>
                <a:gd name="T5" fmla="*/ 3037 h 21600"/>
                <a:gd name="T6" fmla="*/ 10562 w 21600"/>
                <a:gd name="T7" fmla="*/ 3631 h 21600"/>
                <a:gd name="T8" fmla="*/ 13264 w 21600"/>
                <a:gd name="T9" fmla="*/ 8252 h 21600"/>
                <a:gd name="T10" fmla="*/ 24300 w 21600"/>
                <a:gd name="T11" fmla="*/ 10800 h 21600"/>
                <a:gd name="T12" fmla="*/ 17972 w 21600"/>
                <a:gd name="T13" fmla="*/ 17128 h 21600"/>
                <a:gd name="T14" fmla="*/ 1164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44" y="10800"/>
                  </a:moveTo>
                  <a:cubicBezTo>
                    <a:pt x="14344" y="8842"/>
                    <a:pt x="12757" y="7256"/>
                    <a:pt x="10800" y="7256"/>
                  </a:cubicBezTo>
                  <a:cubicBezTo>
                    <a:pt x="10760" y="7255"/>
                    <a:pt x="10721" y="7256"/>
                    <a:pt x="10682" y="7257"/>
                  </a:cubicBezTo>
                  <a:lnTo>
                    <a:pt x="10441" y="5"/>
                  </a:lnTo>
                  <a:cubicBezTo>
                    <a:pt x="10561" y="1"/>
                    <a:pt x="10680" y="-1"/>
                    <a:pt x="10800" y="0"/>
                  </a:cubicBezTo>
                  <a:cubicBezTo>
                    <a:pt x="16764" y="0"/>
                    <a:pt x="21599" y="4835"/>
                    <a:pt x="21600" y="10799"/>
                  </a:cubicBezTo>
                  <a:lnTo>
                    <a:pt x="21600" y="10800"/>
                  </a:lnTo>
                  <a:lnTo>
                    <a:pt x="24300" y="10800"/>
                  </a:lnTo>
                  <a:lnTo>
                    <a:pt x="17972" y="17128"/>
                  </a:lnTo>
                  <a:lnTo>
                    <a:pt x="11644" y="10800"/>
                  </a:lnTo>
                  <a:lnTo>
                    <a:pt x="14344" y="10800"/>
                  </a:ln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876" name="AutoShape 28" descr="水滴"/>
            <p:cNvSpPr>
              <a:spLocks noChangeArrowheads="1"/>
            </p:cNvSpPr>
            <p:nvPr/>
          </p:nvSpPr>
          <p:spPr bwMode="auto">
            <a:xfrm>
              <a:off x="4656" y="3037"/>
              <a:ext cx="672" cy="384"/>
            </a:xfrm>
            <a:custGeom>
              <a:avLst/>
              <a:gdLst>
                <a:gd name="G0" fmla="+- 0 0 0"/>
                <a:gd name="G1" fmla="+- -6022780 0 0"/>
                <a:gd name="G2" fmla="+- 0 0 -6022780"/>
                <a:gd name="G3" fmla="+- 10800 0 0"/>
                <a:gd name="G4" fmla="+- 0 0 0"/>
                <a:gd name="T0" fmla="*/ 360 256 1"/>
                <a:gd name="T1" fmla="*/ 0 256 1"/>
                <a:gd name="G5" fmla="+- G2 T0 T1"/>
                <a:gd name="G6" fmla="?: G2 G2 G5"/>
                <a:gd name="G7" fmla="+- 0 0 G6"/>
                <a:gd name="G8" fmla="+- 3544 0 0"/>
                <a:gd name="G9" fmla="+- 0 0 -6022780"/>
                <a:gd name="G10" fmla="+- 3544 0 2700"/>
                <a:gd name="G11" fmla="cos G10 0"/>
                <a:gd name="G12" fmla="sin G10 0"/>
                <a:gd name="G13" fmla="cos 13500 0"/>
                <a:gd name="G14" fmla="sin 13500 0"/>
                <a:gd name="G15" fmla="+- G11 10800 0"/>
                <a:gd name="G16" fmla="+- G12 10800 0"/>
                <a:gd name="G17" fmla="+- G13 10800 0"/>
                <a:gd name="G18" fmla="+- G14 10800 0"/>
                <a:gd name="G19" fmla="*/ 3544 1 2"/>
                <a:gd name="G20" fmla="+- G19 5400 0"/>
                <a:gd name="G21" fmla="cos G20 0"/>
                <a:gd name="G22" fmla="sin G20 0"/>
                <a:gd name="G23" fmla="+- G21 10800 0"/>
                <a:gd name="G24" fmla="+- G12 G23 G22"/>
                <a:gd name="G25" fmla="+- G22 G23 G11"/>
                <a:gd name="G26" fmla="cos 10800 0"/>
                <a:gd name="G27" fmla="sin 10800 0"/>
                <a:gd name="G28" fmla="cos 3544 0"/>
                <a:gd name="G29" fmla="sin 3544 0"/>
                <a:gd name="G30" fmla="+- G26 10800 0"/>
                <a:gd name="G31" fmla="+- G27 10800 0"/>
                <a:gd name="G32" fmla="+- G28 10800 0"/>
                <a:gd name="G33" fmla="+- G29 10800 0"/>
                <a:gd name="G34" fmla="+- G19 5400 0"/>
                <a:gd name="G35" fmla="cos G34 -6022780"/>
                <a:gd name="G36" fmla="sin G34 -6022780"/>
                <a:gd name="G37" fmla="+/ -6022780 0 2"/>
                <a:gd name="T2" fmla="*/ 180 256 1"/>
                <a:gd name="T3" fmla="*/ 0 256 1"/>
                <a:gd name="G38" fmla="+- G37 T2 T3"/>
                <a:gd name="G39" fmla="?: G2 G37 G38"/>
                <a:gd name="G40" fmla="cos 10800 G39"/>
                <a:gd name="G41" fmla="sin 10800 G39"/>
                <a:gd name="G42" fmla="cos 3544 G39"/>
                <a:gd name="G43" fmla="sin 3544 G39"/>
                <a:gd name="G44" fmla="+- G40 10800 0"/>
                <a:gd name="G45" fmla="+- G41 10800 0"/>
                <a:gd name="G46" fmla="+- G42 10800 0"/>
                <a:gd name="G47" fmla="+- G43 10800 0"/>
                <a:gd name="G48" fmla="+- G35 10800 0"/>
                <a:gd name="G49" fmla="+- G36 10800 0"/>
                <a:gd name="T4" fmla="*/ 18309 w 21600"/>
                <a:gd name="T5" fmla="*/ 3037 h 21600"/>
                <a:gd name="T6" fmla="*/ 10562 w 21600"/>
                <a:gd name="T7" fmla="*/ 3631 h 21600"/>
                <a:gd name="T8" fmla="*/ 13264 w 21600"/>
                <a:gd name="T9" fmla="*/ 8252 h 21600"/>
                <a:gd name="T10" fmla="*/ 24300 w 21600"/>
                <a:gd name="T11" fmla="*/ 10800 h 21600"/>
                <a:gd name="T12" fmla="*/ 17972 w 21600"/>
                <a:gd name="T13" fmla="*/ 17128 h 21600"/>
                <a:gd name="T14" fmla="*/ 1164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44" y="10800"/>
                  </a:moveTo>
                  <a:cubicBezTo>
                    <a:pt x="14344" y="8842"/>
                    <a:pt x="12757" y="7256"/>
                    <a:pt x="10800" y="7256"/>
                  </a:cubicBezTo>
                  <a:cubicBezTo>
                    <a:pt x="10760" y="7255"/>
                    <a:pt x="10721" y="7256"/>
                    <a:pt x="10682" y="7257"/>
                  </a:cubicBezTo>
                  <a:lnTo>
                    <a:pt x="10441" y="5"/>
                  </a:lnTo>
                  <a:cubicBezTo>
                    <a:pt x="10561" y="1"/>
                    <a:pt x="10680" y="-1"/>
                    <a:pt x="10800" y="0"/>
                  </a:cubicBezTo>
                  <a:cubicBezTo>
                    <a:pt x="16764" y="0"/>
                    <a:pt x="21599" y="4835"/>
                    <a:pt x="21600" y="10799"/>
                  </a:cubicBezTo>
                  <a:lnTo>
                    <a:pt x="21600" y="10800"/>
                  </a:lnTo>
                  <a:lnTo>
                    <a:pt x="24300" y="10800"/>
                  </a:lnTo>
                  <a:lnTo>
                    <a:pt x="17972" y="17128"/>
                  </a:lnTo>
                  <a:lnTo>
                    <a:pt x="11644" y="10800"/>
                  </a:lnTo>
                  <a:lnTo>
                    <a:pt x="14344" y="10800"/>
                  </a:lnTo>
                  <a:close/>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8877" name="Text Box 29"/>
          <p:cNvSpPr txBox="1">
            <a:spLocks noChangeArrowheads="1"/>
          </p:cNvSpPr>
          <p:nvPr/>
        </p:nvSpPr>
        <p:spPr bwMode="auto">
          <a:xfrm>
            <a:off x="3962400" y="1447800"/>
            <a:ext cx="4114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7338" indent="-287338">
              <a:defRPr kumimoji="1" sz="2400">
                <a:solidFill>
                  <a:schemeClr val="tx1"/>
                </a:solidFill>
                <a:latin typeface="Times New Roman" pitchFamily="18" charset="0"/>
                <a:ea typeface="宋体" pitchFamily="2" charset="-122"/>
              </a:defRPr>
            </a:lvl1pPr>
            <a:lvl2pPr marL="477838">
              <a:defRPr kumimoji="1" sz="2400">
                <a:solidFill>
                  <a:schemeClr val="tx1"/>
                </a:solidFill>
                <a:latin typeface="Times New Roman" pitchFamily="18" charset="0"/>
                <a:ea typeface="宋体" pitchFamily="2" charset="-122"/>
              </a:defRPr>
            </a:lvl2pPr>
            <a:lvl3pPr>
              <a:defRPr kumimoji="1" sz="2400">
                <a:solidFill>
                  <a:schemeClr val="tx1"/>
                </a:solidFill>
                <a:latin typeface="Times New Roman" pitchFamily="18" charset="0"/>
                <a:ea typeface="宋体" pitchFamily="2" charset="-122"/>
              </a:defRPr>
            </a:lvl3pPr>
            <a:lvl4pPr>
              <a:defRPr kumimoji="1" sz="2400">
                <a:solidFill>
                  <a:schemeClr val="tx1"/>
                </a:solidFill>
                <a:latin typeface="Times New Roman" pitchFamily="18" charset="0"/>
                <a:ea typeface="宋体" pitchFamily="2" charset="-122"/>
              </a:defRPr>
            </a:lvl4pPr>
            <a:lvl5pPr>
              <a:defRPr kumimoji="1" sz="2400">
                <a:solidFill>
                  <a:schemeClr val="tx1"/>
                </a:solidFill>
                <a:latin typeface="Times New Roman" pitchFamily="18" charset="0"/>
                <a:ea typeface="宋体" pitchFamily="2" charset="-122"/>
              </a:defRPr>
            </a:lvl5pPr>
            <a:lvl6pPr fontAlgn="base">
              <a:spcBef>
                <a:spcPct val="0"/>
              </a:spcBef>
              <a:spcAft>
                <a:spcPct val="0"/>
              </a:spcAft>
              <a:defRPr kumimoji="1" sz="2400">
                <a:solidFill>
                  <a:schemeClr val="tx1"/>
                </a:solidFill>
                <a:latin typeface="Times New Roman" pitchFamily="18" charset="0"/>
                <a:ea typeface="宋体" pitchFamily="2" charset="-122"/>
              </a:defRPr>
            </a:lvl6pPr>
            <a:lvl7pPr fontAlgn="base">
              <a:spcBef>
                <a:spcPct val="0"/>
              </a:spcBef>
              <a:spcAft>
                <a:spcPct val="0"/>
              </a:spcAft>
              <a:defRPr kumimoji="1" sz="2400">
                <a:solidFill>
                  <a:schemeClr val="tx1"/>
                </a:solidFill>
                <a:latin typeface="Times New Roman" pitchFamily="18" charset="0"/>
                <a:ea typeface="宋体" pitchFamily="2" charset="-122"/>
              </a:defRPr>
            </a:lvl7pPr>
            <a:lvl8pPr fontAlgn="base">
              <a:spcBef>
                <a:spcPct val="0"/>
              </a:spcBef>
              <a:spcAft>
                <a:spcPct val="0"/>
              </a:spcAft>
              <a:defRPr kumimoji="1" sz="2400">
                <a:solidFill>
                  <a:schemeClr val="tx1"/>
                </a:solidFill>
                <a:latin typeface="Times New Roman" pitchFamily="18" charset="0"/>
                <a:ea typeface="宋体" pitchFamily="2" charset="-122"/>
              </a:defRPr>
            </a:lvl8pPr>
            <a:lvl9pPr fontAlgn="base">
              <a:spcBef>
                <a:spcPct val="0"/>
              </a:spcBef>
              <a:spcAft>
                <a:spcPct val="0"/>
              </a:spcAft>
              <a:defRPr kumimoji="1" sz="2400">
                <a:solidFill>
                  <a:schemeClr val="tx1"/>
                </a:solidFill>
                <a:latin typeface="Times New Roman" pitchFamily="18" charset="0"/>
                <a:ea typeface="宋体" pitchFamily="2" charset="-122"/>
              </a:defRPr>
            </a:lvl9pPr>
          </a:lstStyle>
          <a:p>
            <a:pPr>
              <a:lnSpc>
                <a:spcPct val="90000"/>
              </a:lnSpc>
              <a:spcBef>
                <a:spcPct val="50000"/>
              </a:spcBef>
            </a:pPr>
            <a:r>
              <a:rPr lang="en-US" altLang="zh-CN" b="1">
                <a:solidFill>
                  <a:schemeClr val="hlink"/>
                </a:solidFill>
                <a:sym typeface="Wingdings" pitchFamily="2" charset="2"/>
              </a:rPr>
              <a:t></a:t>
            </a:r>
            <a:r>
              <a:rPr lang="en-US" altLang="zh-CN" sz="2000" b="1">
                <a:sym typeface="Wingdings" pitchFamily="2" charset="2"/>
              </a:rPr>
              <a:t> </a:t>
            </a:r>
            <a:r>
              <a:rPr lang="en-US" altLang="zh-CN" sz="2000" b="1"/>
              <a:t>Real projects rarely follow the sequential flow.</a:t>
            </a:r>
          </a:p>
        </p:txBody>
      </p:sp>
      <p:sp>
        <p:nvSpPr>
          <p:cNvPr id="78878" name="Text Box 30"/>
          <p:cNvSpPr txBox="1">
            <a:spLocks noChangeArrowheads="1"/>
          </p:cNvSpPr>
          <p:nvPr/>
        </p:nvSpPr>
        <p:spPr bwMode="auto">
          <a:xfrm>
            <a:off x="4648200" y="2057400"/>
            <a:ext cx="4114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7338" indent="-287338">
              <a:defRPr kumimoji="1" sz="2400">
                <a:solidFill>
                  <a:schemeClr val="tx1"/>
                </a:solidFill>
                <a:latin typeface="Times New Roman" pitchFamily="18" charset="0"/>
                <a:ea typeface="宋体" pitchFamily="2" charset="-122"/>
              </a:defRPr>
            </a:lvl1pPr>
            <a:lvl2pPr marL="477838">
              <a:defRPr kumimoji="1" sz="2400">
                <a:solidFill>
                  <a:schemeClr val="tx1"/>
                </a:solidFill>
                <a:latin typeface="Times New Roman" pitchFamily="18" charset="0"/>
                <a:ea typeface="宋体" pitchFamily="2" charset="-122"/>
              </a:defRPr>
            </a:lvl2pPr>
            <a:lvl3pPr>
              <a:defRPr kumimoji="1" sz="2400">
                <a:solidFill>
                  <a:schemeClr val="tx1"/>
                </a:solidFill>
                <a:latin typeface="Times New Roman" pitchFamily="18" charset="0"/>
                <a:ea typeface="宋体" pitchFamily="2" charset="-122"/>
              </a:defRPr>
            </a:lvl3pPr>
            <a:lvl4pPr>
              <a:defRPr kumimoji="1" sz="2400">
                <a:solidFill>
                  <a:schemeClr val="tx1"/>
                </a:solidFill>
                <a:latin typeface="Times New Roman" pitchFamily="18" charset="0"/>
                <a:ea typeface="宋体" pitchFamily="2" charset="-122"/>
              </a:defRPr>
            </a:lvl4pPr>
            <a:lvl5pPr>
              <a:defRPr kumimoji="1" sz="2400">
                <a:solidFill>
                  <a:schemeClr val="tx1"/>
                </a:solidFill>
                <a:latin typeface="Times New Roman" pitchFamily="18" charset="0"/>
                <a:ea typeface="宋体" pitchFamily="2" charset="-122"/>
              </a:defRPr>
            </a:lvl5pPr>
            <a:lvl6pPr fontAlgn="base">
              <a:spcBef>
                <a:spcPct val="0"/>
              </a:spcBef>
              <a:spcAft>
                <a:spcPct val="0"/>
              </a:spcAft>
              <a:defRPr kumimoji="1" sz="2400">
                <a:solidFill>
                  <a:schemeClr val="tx1"/>
                </a:solidFill>
                <a:latin typeface="Times New Roman" pitchFamily="18" charset="0"/>
                <a:ea typeface="宋体" pitchFamily="2" charset="-122"/>
              </a:defRPr>
            </a:lvl6pPr>
            <a:lvl7pPr fontAlgn="base">
              <a:spcBef>
                <a:spcPct val="0"/>
              </a:spcBef>
              <a:spcAft>
                <a:spcPct val="0"/>
              </a:spcAft>
              <a:defRPr kumimoji="1" sz="2400">
                <a:solidFill>
                  <a:schemeClr val="tx1"/>
                </a:solidFill>
                <a:latin typeface="Times New Roman" pitchFamily="18" charset="0"/>
                <a:ea typeface="宋体" pitchFamily="2" charset="-122"/>
              </a:defRPr>
            </a:lvl7pPr>
            <a:lvl8pPr fontAlgn="base">
              <a:spcBef>
                <a:spcPct val="0"/>
              </a:spcBef>
              <a:spcAft>
                <a:spcPct val="0"/>
              </a:spcAft>
              <a:defRPr kumimoji="1" sz="2400">
                <a:solidFill>
                  <a:schemeClr val="tx1"/>
                </a:solidFill>
                <a:latin typeface="Times New Roman" pitchFamily="18" charset="0"/>
                <a:ea typeface="宋体" pitchFamily="2" charset="-122"/>
              </a:defRPr>
            </a:lvl8pPr>
            <a:lvl9pPr fontAlgn="base">
              <a:spcBef>
                <a:spcPct val="0"/>
              </a:spcBef>
              <a:spcAft>
                <a:spcPct val="0"/>
              </a:spcAft>
              <a:defRPr kumimoji="1" sz="2400">
                <a:solidFill>
                  <a:schemeClr val="tx1"/>
                </a:solidFill>
                <a:latin typeface="Times New Roman" pitchFamily="18" charset="0"/>
                <a:ea typeface="宋体" pitchFamily="2" charset="-122"/>
              </a:defRPr>
            </a:lvl9pPr>
          </a:lstStyle>
          <a:p>
            <a:pPr>
              <a:lnSpc>
                <a:spcPct val="90000"/>
              </a:lnSpc>
              <a:spcBef>
                <a:spcPct val="50000"/>
              </a:spcBef>
            </a:pPr>
            <a:r>
              <a:rPr lang="en-US" altLang="zh-CN" b="1" dirty="0">
                <a:solidFill>
                  <a:schemeClr val="hlink"/>
                </a:solidFill>
                <a:sym typeface="Wingdings" pitchFamily="2" charset="2"/>
              </a:rPr>
              <a:t></a:t>
            </a:r>
            <a:r>
              <a:rPr lang="en-US" altLang="zh-CN" sz="2000" b="1" dirty="0">
                <a:sym typeface="Wingdings" pitchFamily="2" charset="2"/>
              </a:rPr>
              <a:t> </a:t>
            </a:r>
            <a:r>
              <a:rPr lang="en-US" altLang="zh-CN" sz="2000" b="1" dirty="0"/>
              <a:t>Customers usually can’t state all requirements explicitly.</a:t>
            </a:r>
          </a:p>
        </p:txBody>
      </p:sp>
      <p:sp>
        <p:nvSpPr>
          <p:cNvPr id="78879" name="Text Box 31"/>
          <p:cNvSpPr txBox="1">
            <a:spLocks noChangeArrowheads="1"/>
          </p:cNvSpPr>
          <p:nvPr/>
        </p:nvSpPr>
        <p:spPr bwMode="auto">
          <a:xfrm>
            <a:off x="5486400" y="2667000"/>
            <a:ext cx="2819400"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7338" indent="-287338">
              <a:defRPr kumimoji="1" sz="2400">
                <a:solidFill>
                  <a:schemeClr val="tx1"/>
                </a:solidFill>
                <a:latin typeface="Times New Roman" pitchFamily="18" charset="0"/>
                <a:ea typeface="宋体" pitchFamily="2" charset="-122"/>
              </a:defRPr>
            </a:lvl1pPr>
            <a:lvl2pPr marL="765175">
              <a:defRPr kumimoji="1" sz="2400">
                <a:solidFill>
                  <a:schemeClr val="tx1"/>
                </a:solidFill>
                <a:latin typeface="Times New Roman" pitchFamily="18" charset="0"/>
                <a:ea typeface="宋体" pitchFamily="2" charset="-122"/>
              </a:defRPr>
            </a:lvl2pPr>
            <a:lvl3pPr marL="955675">
              <a:defRPr kumimoji="1" sz="2400">
                <a:solidFill>
                  <a:schemeClr val="tx1"/>
                </a:solidFill>
                <a:latin typeface="Times New Roman" pitchFamily="18" charset="0"/>
                <a:ea typeface="宋体" pitchFamily="2" charset="-122"/>
              </a:defRPr>
            </a:lvl3pPr>
            <a:lvl4pPr>
              <a:defRPr kumimoji="1" sz="2400">
                <a:solidFill>
                  <a:schemeClr val="tx1"/>
                </a:solidFill>
                <a:latin typeface="Times New Roman" pitchFamily="18" charset="0"/>
                <a:ea typeface="宋体" pitchFamily="2" charset="-122"/>
              </a:defRPr>
            </a:lvl4pPr>
            <a:lvl5pPr>
              <a:defRPr kumimoji="1" sz="2400">
                <a:solidFill>
                  <a:schemeClr val="tx1"/>
                </a:solidFill>
                <a:latin typeface="Times New Roman" pitchFamily="18" charset="0"/>
                <a:ea typeface="宋体" pitchFamily="2" charset="-122"/>
              </a:defRPr>
            </a:lvl5pPr>
            <a:lvl6pPr fontAlgn="base">
              <a:spcBef>
                <a:spcPct val="0"/>
              </a:spcBef>
              <a:spcAft>
                <a:spcPct val="0"/>
              </a:spcAft>
              <a:defRPr kumimoji="1" sz="2400">
                <a:solidFill>
                  <a:schemeClr val="tx1"/>
                </a:solidFill>
                <a:latin typeface="Times New Roman" pitchFamily="18" charset="0"/>
                <a:ea typeface="宋体" pitchFamily="2" charset="-122"/>
              </a:defRPr>
            </a:lvl6pPr>
            <a:lvl7pPr fontAlgn="base">
              <a:spcBef>
                <a:spcPct val="0"/>
              </a:spcBef>
              <a:spcAft>
                <a:spcPct val="0"/>
              </a:spcAft>
              <a:defRPr kumimoji="1" sz="2400">
                <a:solidFill>
                  <a:schemeClr val="tx1"/>
                </a:solidFill>
                <a:latin typeface="Times New Roman" pitchFamily="18" charset="0"/>
                <a:ea typeface="宋体" pitchFamily="2" charset="-122"/>
              </a:defRPr>
            </a:lvl7pPr>
            <a:lvl8pPr fontAlgn="base">
              <a:spcBef>
                <a:spcPct val="0"/>
              </a:spcBef>
              <a:spcAft>
                <a:spcPct val="0"/>
              </a:spcAft>
              <a:defRPr kumimoji="1" sz="2400">
                <a:solidFill>
                  <a:schemeClr val="tx1"/>
                </a:solidFill>
                <a:latin typeface="Times New Roman" pitchFamily="18" charset="0"/>
                <a:ea typeface="宋体" pitchFamily="2" charset="-122"/>
              </a:defRPr>
            </a:lvl8pPr>
            <a:lvl9pPr fontAlgn="base">
              <a:spcBef>
                <a:spcPct val="0"/>
              </a:spcBef>
              <a:spcAft>
                <a:spcPct val="0"/>
              </a:spcAft>
              <a:defRPr kumimoji="1" sz="2400">
                <a:solidFill>
                  <a:schemeClr val="tx1"/>
                </a:solidFill>
                <a:latin typeface="Times New Roman" pitchFamily="18" charset="0"/>
                <a:ea typeface="宋体" pitchFamily="2" charset="-122"/>
              </a:defRPr>
            </a:lvl9pPr>
          </a:lstStyle>
          <a:p>
            <a:pPr>
              <a:lnSpc>
                <a:spcPct val="90000"/>
              </a:lnSpc>
            </a:pPr>
            <a:r>
              <a:rPr lang="en-US" altLang="zh-CN" b="1" dirty="0">
                <a:solidFill>
                  <a:schemeClr val="hlink"/>
                </a:solidFill>
                <a:sym typeface="Wingdings" pitchFamily="2" charset="2"/>
              </a:rPr>
              <a:t></a:t>
            </a:r>
            <a:r>
              <a:rPr lang="en-US" altLang="zh-CN" sz="2000" b="1" dirty="0">
                <a:sym typeface="Wingdings" pitchFamily="2" charset="2"/>
              </a:rPr>
              <a:t> </a:t>
            </a:r>
            <a:r>
              <a:rPr lang="en-US" altLang="zh-CN" sz="2000" b="1" dirty="0"/>
              <a:t>A working version will not be available </a:t>
            </a:r>
          </a:p>
          <a:p>
            <a:pPr>
              <a:lnSpc>
                <a:spcPct val="90000"/>
              </a:lnSpc>
            </a:pPr>
            <a:r>
              <a:rPr lang="en-US" altLang="zh-CN" sz="2000" b="1" dirty="0"/>
              <a:t>          until late in the </a:t>
            </a:r>
          </a:p>
          <a:p>
            <a:pPr>
              <a:lnSpc>
                <a:spcPct val="90000"/>
              </a:lnSpc>
            </a:pPr>
            <a:r>
              <a:rPr lang="en-US" altLang="zh-CN" sz="2000" b="1" dirty="0"/>
              <a:t>              project time-</a:t>
            </a:r>
          </a:p>
          <a:p>
            <a:pPr>
              <a:lnSpc>
                <a:spcPct val="90000"/>
              </a:lnSpc>
            </a:pPr>
            <a:r>
              <a:rPr lang="en-US" altLang="zh-CN" sz="2000" b="1" dirty="0"/>
              <a:t>                  span.</a:t>
            </a:r>
          </a:p>
        </p:txBody>
      </p:sp>
      <p:sp>
        <p:nvSpPr>
          <p:cNvPr id="78880" name="Text Box 32"/>
          <p:cNvSpPr txBox="1">
            <a:spLocks noChangeArrowheads="1"/>
          </p:cNvSpPr>
          <p:nvPr/>
        </p:nvSpPr>
        <p:spPr bwMode="auto">
          <a:xfrm>
            <a:off x="609600" y="5029200"/>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i="1">
                <a:solidFill>
                  <a:schemeClr val="hlink"/>
                </a:solidFill>
              </a:rPr>
              <a:t>System Lifecycle</a:t>
            </a:r>
          </a:p>
        </p:txBody>
      </p:sp>
    </p:spTree>
    <p:extLst>
      <p:ext uri="{BB962C8B-B14F-4D97-AF65-F5344CB8AC3E}">
        <p14:creationId xmlns:p14="http://schemas.microsoft.com/office/powerpoint/2010/main" val="1833783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p:cTn id="7" dur="500" fill="hold"/>
                                        <p:tgtEl>
                                          <p:spTgt spid="78851"/>
                                        </p:tgtEl>
                                        <p:attrNameLst>
                                          <p:attrName>ppt_x</p:attrName>
                                        </p:attrNameLst>
                                      </p:cBhvr>
                                      <p:tavLst>
                                        <p:tav tm="0">
                                          <p:val>
                                            <p:strVal val="#ppt_x"/>
                                          </p:val>
                                        </p:tav>
                                        <p:tav tm="100000">
                                          <p:val>
                                            <p:strVal val="#ppt_x"/>
                                          </p:val>
                                        </p:tav>
                                      </p:tavLst>
                                    </p:anim>
                                    <p:anim calcmode="lin" valueType="num">
                                      <p:cBhvr>
                                        <p:cTn id="8" dur="500" fill="hold"/>
                                        <p:tgtEl>
                                          <p:spTgt spid="78851"/>
                                        </p:tgtEl>
                                        <p:attrNameLst>
                                          <p:attrName>ppt_y</p:attrName>
                                        </p:attrNameLst>
                                      </p:cBhvr>
                                      <p:tavLst>
                                        <p:tav tm="0">
                                          <p:val>
                                            <p:strVal val="#ppt_y-#ppt_h/2"/>
                                          </p:val>
                                        </p:tav>
                                        <p:tav tm="100000">
                                          <p:val>
                                            <p:strVal val="#ppt_y"/>
                                          </p:val>
                                        </p:tav>
                                      </p:tavLst>
                                    </p:anim>
                                    <p:anim calcmode="lin" valueType="num">
                                      <p:cBhvr>
                                        <p:cTn id="9" dur="500" fill="hold"/>
                                        <p:tgtEl>
                                          <p:spTgt spid="78851"/>
                                        </p:tgtEl>
                                        <p:attrNameLst>
                                          <p:attrName>ppt_w</p:attrName>
                                        </p:attrNameLst>
                                      </p:cBhvr>
                                      <p:tavLst>
                                        <p:tav tm="0">
                                          <p:val>
                                            <p:strVal val="#ppt_w"/>
                                          </p:val>
                                        </p:tav>
                                        <p:tav tm="100000">
                                          <p:val>
                                            <p:strVal val="#ppt_w"/>
                                          </p:val>
                                        </p:tav>
                                      </p:tavLst>
                                    </p:anim>
                                    <p:anim calcmode="lin" valueType="num">
                                      <p:cBhvr>
                                        <p:cTn id="10" dur="500" fill="hold"/>
                                        <p:tgtEl>
                                          <p:spTgt spid="78851"/>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8852"/>
                                        </p:tgtEl>
                                        <p:attrNameLst>
                                          <p:attrName>style.visibility</p:attrName>
                                        </p:attrNameLst>
                                      </p:cBhvr>
                                      <p:to>
                                        <p:strVal val="visible"/>
                                      </p:to>
                                    </p:set>
                                    <p:animEffect transition="in" filter="wipe(up)">
                                      <p:cBhvr>
                                        <p:cTn id="15" dur="500"/>
                                        <p:tgtEl>
                                          <p:spTgt spid="7885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8853"/>
                                        </p:tgtEl>
                                        <p:attrNameLst>
                                          <p:attrName>style.visibility</p:attrName>
                                        </p:attrNameLst>
                                      </p:cBhvr>
                                      <p:to>
                                        <p:strVal val="visible"/>
                                      </p:to>
                                    </p:set>
                                    <p:animEffect transition="in" filter="wipe(up)">
                                      <p:cBhvr>
                                        <p:cTn id="20" dur="500"/>
                                        <p:tgtEl>
                                          <p:spTgt spid="7885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8854"/>
                                        </p:tgtEl>
                                        <p:attrNameLst>
                                          <p:attrName>style.visibility</p:attrName>
                                        </p:attrNameLst>
                                      </p:cBhvr>
                                      <p:to>
                                        <p:strVal val="visible"/>
                                      </p:to>
                                    </p:set>
                                    <p:animEffect transition="in" filter="wipe(up)">
                                      <p:cBhvr>
                                        <p:cTn id="25" dur="500"/>
                                        <p:tgtEl>
                                          <p:spTgt spid="7885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78859"/>
                                        </p:tgtEl>
                                        <p:attrNameLst>
                                          <p:attrName>style.visibility</p:attrName>
                                        </p:attrNameLst>
                                      </p:cBhvr>
                                      <p:to>
                                        <p:strVal val="visible"/>
                                      </p:to>
                                    </p:set>
                                    <p:animEffect transition="in" filter="wipe(right)">
                                      <p:cBhvr>
                                        <p:cTn id="30" dur="500"/>
                                        <p:tgtEl>
                                          <p:spTgt spid="7885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8855"/>
                                        </p:tgtEl>
                                        <p:attrNameLst>
                                          <p:attrName>style.visibility</p:attrName>
                                        </p:attrNameLst>
                                      </p:cBhvr>
                                      <p:to>
                                        <p:strVal val="visible"/>
                                      </p:to>
                                    </p:set>
                                    <p:animEffect transition="in" filter="wipe(up)">
                                      <p:cBhvr>
                                        <p:cTn id="35" dur="500"/>
                                        <p:tgtEl>
                                          <p:spTgt spid="7885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8856"/>
                                        </p:tgtEl>
                                        <p:attrNameLst>
                                          <p:attrName>style.visibility</p:attrName>
                                        </p:attrNameLst>
                                      </p:cBhvr>
                                      <p:to>
                                        <p:strVal val="visible"/>
                                      </p:to>
                                    </p:set>
                                    <p:animEffect transition="in" filter="wipe(up)">
                                      <p:cBhvr>
                                        <p:cTn id="40" dur="500"/>
                                        <p:tgtEl>
                                          <p:spTgt spid="7885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78857"/>
                                        </p:tgtEl>
                                        <p:attrNameLst>
                                          <p:attrName>style.visibility</p:attrName>
                                        </p:attrNameLst>
                                      </p:cBhvr>
                                      <p:to>
                                        <p:strVal val="visible"/>
                                      </p:to>
                                    </p:set>
                                    <p:animEffect transition="in" filter="wipe(up)">
                                      <p:cBhvr>
                                        <p:cTn id="45" dur="500"/>
                                        <p:tgtEl>
                                          <p:spTgt spid="7885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78858"/>
                                        </p:tgtEl>
                                        <p:attrNameLst>
                                          <p:attrName>style.visibility</p:attrName>
                                        </p:attrNameLst>
                                      </p:cBhvr>
                                      <p:to>
                                        <p:strVal val="visible"/>
                                      </p:to>
                                    </p:set>
                                    <p:animEffect transition="in" filter="wipe(up)">
                                      <p:cBhvr>
                                        <p:cTn id="50" dur="500"/>
                                        <p:tgtEl>
                                          <p:spTgt spid="7885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2" fill="hold" nodeType="clickEffect">
                                  <p:stCondLst>
                                    <p:cond delay="0"/>
                                  </p:stCondLst>
                                  <p:childTnLst>
                                    <p:set>
                                      <p:cBhvr>
                                        <p:cTn id="54" dur="1" fill="hold">
                                          <p:stCondLst>
                                            <p:cond delay="0"/>
                                          </p:stCondLst>
                                        </p:cTn>
                                        <p:tgtEl>
                                          <p:spTgt spid="78862"/>
                                        </p:tgtEl>
                                        <p:attrNameLst>
                                          <p:attrName>style.visibility</p:attrName>
                                        </p:attrNameLst>
                                      </p:cBhvr>
                                      <p:to>
                                        <p:strVal val="visible"/>
                                      </p:to>
                                    </p:set>
                                    <p:animEffect transition="in" filter="wipe(right)">
                                      <p:cBhvr>
                                        <p:cTn id="55" dur="500"/>
                                        <p:tgtEl>
                                          <p:spTgt spid="7886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78865"/>
                                        </p:tgtEl>
                                        <p:attrNameLst>
                                          <p:attrName>style.visibility</p:attrName>
                                        </p:attrNameLst>
                                      </p:cBhvr>
                                      <p:to>
                                        <p:strVal val="visible"/>
                                      </p:to>
                                    </p:set>
                                    <p:animEffect transition="in" filter="wipe(up)">
                                      <p:cBhvr>
                                        <p:cTn id="60" dur="500"/>
                                        <p:tgtEl>
                                          <p:spTgt spid="7886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2" fill="hold" nodeType="clickEffect">
                                  <p:stCondLst>
                                    <p:cond delay="0"/>
                                  </p:stCondLst>
                                  <p:childTnLst>
                                    <p:set>
                                      <p:cBhvr>
                                        <p:cTn id="64" dur="1" fill="hold">
                                          <p:stCondLst>
                                            <p:cond delay="0"/>
                                          </p:stCondLst>
                                        </p:cTn>
                                        <p:tgtEl>
                                          <p:spTgt spid="78866"/>
                                        </p:tgtEl>
                                        <p:attrNameLst>
                                          <p:attrName>style.visibility</p:attrName>
                                        </p:attrNameLst>
                                      </p:cBhvr>
                                      <p:to>
                                        <p:strVal val="visible"/>
                                      </p:to>
                                    </p:set>
                                    <p:animEffect transition="in" filter="wipe(right)">
                                      <p:cBhvr>
                                        <p:cTn id="65" dur="500"/>
                                        <p:tgtEl>
                                          <p:spTgt spid="7886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1" fill="hold" nodeType="clickEffect">
                                  <p:stCondLst>
                                    <p:cond delay="0"/>
                                  </p:stCondLst>
                                  <p:childTnLst>
                                    <p:set>
                                      <p:cBhvr>
                                        <p:cTn id="69" dur="1" fill="hold">
                                          <p:stCondLst>
                                            <p:cond delay="0"/>
                                          </p:stCondLst>
                                        </p:cTn>
                                        <p:tgtEl>
                                          <p:spTgt spid="78869"/>
                                        </p:tgtEl>
                                        <p:attrNameLst>
                                          <p:attrName>style.visibility</p:attrName>
                                        </p:attrNameLst>
                                      </p:cBhvr>
                                      <p:to>
                                        <p:strVal val="visible"/>
                                      </p:to>
                                    </p:set>
                                    <p:animEffect transition="in" filter="wipe(up)">
                                      <p:cBhvr>
                                        <p:cTn id="70" dur="500"/>
                                        <p:tgtEl>
                                          <p:spTgt spid="7886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78880"/>
                                        </p:tgtEl>
                                        <p:attrNameLst>
                                          <p:attrName>style.visibility</p:attrName>
                                        </p:attrNameLst>
                                      </p:cBhvr>
                                      <p:to>
                                        <p:strVal val="visible"/>
                                      </p:to>
                                    </p:set>
                                    <p:animEffect transition="in" filter="wipe(up)">
                                      <p:cBhvr>
                                        <p:cTn id="75" dur="500"/>
                                        <p:tgtEl>
                                          <p:spTgt spid="7888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78877"/>
                                        </p:tgtEl>
                                        <p:attrNameLst>
                                          <p:attrName>style.visibility</p:attrName>
                                        </p:attrNameLst>
                                      </p:cBhvr>
                                      <p:to>
                                        <p:strVal val="visible"/>
                                      </p:to>
                                    </p:set>
                                    <p:animEffect transition="in" filter="wipe(up)">
                                      <p:cBhvr>
                                        <p:cTn id="80" dur="500"/>
                                        <p:tgtEl>
                                          <p:spTgt spid="7887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78878"/>
                                        </p:tgtEl>
                                        <p:attrNameLst>
                                          <p:attrName>style.visibility</p:attrName>
                                        </p:attrNameLst>
                                      </p:cBhvr>
                                      <p:to>
                                        <p:strVal val="visible"/>
                                      </p:to>
                                    </p:set>
                                    <p:animEffect transition="in" filter="wipe(up)">
                                      <p:cBhvr>
                                        <p:cTn id="85" dur="500"/>
                                        <p:tgtEl>
                                          <p:spTgt spid="7887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78879"/>
                                        </p:tgtEl>
                                        <p:attrNameLst>
                                          <p:attrName>style.visibility</p:attrName>
                                        </p:attrNameLst>
                                      </p:cBhvr>
                                      <p:to>
                                        <p:strVal val="visible"/>
                                      </p:to>
                                    </p:set>
                                    <p:animEffect transition="in" filter="wipe(up)">
                                      <p:cBhvr>
                                        <p:cTn id="90" dur="500"/>
                                        <p:tgtEl>
                                          <p:spTgt spid="78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autoUpdateAnimBg="0"/>
      <p:bldP spid="78852" grpId="0" animBg="1" autoUpdateAnimBg="0"/>
      <p:bldP spid="78853" grpId="0" animBg="1" autoUpdateAnimBg="0"/>
      <p:bldP spid="78854" grpId="0" animBg="1" autoUpdateAnimBg="0"/>
      <p:bldP spid="78855" grpId="0" animBg="1" autoUpdateAnimBg="0"/>
      <p:bldP spid="78856" grpId="0" animBg="1" autoUpdateAnimBg="0"/>
      <p:bldP spid="78857" grpId="0" animBg="1" autoUpdateAnimBg="0"/>
      <p:bldP spid="78858" grpId="0" animBg="1" autoUpdateAnimBg="0"/>
      <p:bldP spid="78865" grpId="0" animBg="1" autoUpdateAnimBg="0"/>
      <p:bldP spid="78877" grpId="0" autoUpdateAnimBg="0"/>
      <p:bldP spid="78878" grpId="0" autoUpdateAnimBg="0"/>
      <p:bldP spid="78879" grpId="0" autoUpdateAnimBg="0"/>
      <p:bldP spid="7888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827584" y="696753"/>
            <a:ext cx="7344816" cy="582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2800" dirty="0">
                <a:latin typeface="仿宋_GB2312" pitchFamily="49" charset="-122"/>
                <a:ea typeface="仿宋_GB2312" pitchFamily="49" charset="-122"/>
              </a:rPr>
              <a:t>后续情况 </a:t>
            </a:r>
            <a:r>
              <a:rPr lang="en-US" altLang="zh-CN" sz="2800" dirty="0">
                <a:latin typeface="仿宋_GB2312" pitchFamily="49" charset="-122"/>
                <a:ea typeface="仿宋_GB2312" pitchFamily="49" charset="-122"/>
              </a:rPr>
              <a:t>2</a:t>
            </a:r>
          </a:p>
          <a:p>
            <a:pPr>
              <a:lnSpc>
                <a:spcPct val="110000"/>
              </a:lnSpc>
              <a:spcBef>
                <a:spcPct val="50000"/>
              </a:spcBef>
            </a:pPr>
            <a:r>
              <a:rPr lang="en-US" altLang="zh-CN" sz="2000" dirty="0">
                <a:latin typeface="仿宋_GB2312" pitchFamily="49" charset="-122"/>
                <a:ea typeface="仿宋_GB2312" pitchFamily="49" charset="-122"/>
              </a:rPr>
              <a:t>       </a:t>
            </a:r>
            <a:r>
              <a:rPr lang="zh-CN" altLang="en-US" sz="2000" dirty="0">
                <a:latin typeface="仿宋_GB2312" pitchFamily="49" charset="-122"/>
                <a:ea typeface="仿宋_GB2312" pitchFamily="49" charset="-122"/>
              </a:rPr>
              <a:t>一周后，学生去见老师，并提交了工作清单，他发现老师的这位朋友（</a:t>
            </a:r>
            <a:r>
              <a:rPr lang="en-US" altLang="zh-CN" sz="2000" dirty="0">
                <a:latin typeface="仿宋_GB2312" pitchFamily="49" charset="-122"/>
                <a:ea typeface="仿宋_GB2312" pitchFamily="49" charset="-122"/>
              </a:rPr>
              <a:t>C</a:t>
            </a:r>
            <a:r>
              <a:rPr lang="zh-CN" altLang="en-US" sz="2000" dirty="0">
                <a:latin typeface="仿宋_GB2312" pitchFamily="49" charset="-122"/>
                <a:ea typeface="仿宋_GB2312" pitchFamily="49" charset="-122"/>
              </a:rPr>
              <a:t>）和老师在一起。</a:t>
            </a:r>
          </a:p>
          <a:p>
            <a:pPr>
              <a:lnSpc>
                <a:spcPct val="110000"/>
              </a:lnSpc>
              <a:spcBef>
                <a:spcPct val="50000"/>
              </a:spcBef>
            </a:pPr>
            <a:r>
              <a:rPr lang="en-US" altLang="zh-CN" sz="2000" dirty="0">
                <a:latin typeface="仿宋_GB2312" pitchFamily="49" charset="-122"/>
                <a:ea typeface="仿宋_GB2312" pitchFamily="49" charset="-122"/>
              </a:rPr>
              <a:t>S: </a:t>
            </a:r>
            <a:r>
              <a:rPr lang="zh-CN" altLang="en-US" sz="2000" dirty="0">
                <a:latin typeface="仿宋_GB2312" pitchFamily="49" charset="-122"/>
                <a:ea typeface="仿宋_GB2312" pitchFamily="49" charset="-122"/>
              </a:rPr>
              <a:t>这是工作清单，我已经研究清楚了四种文件的格式，可以写代码了。</a:t>
            </a:r>
          </a:p>
          <a:p>
            <a:pPr>
              <a:lnSpc>
                <a:spcPct val="110000"/>
              </a:lnSpc>
              <a:spcBef>
                <a:spcPct val="50000"/>
              </a:spcBef>
            </a:pPr>
            <a:r>
              <a:rPr lang="en-US" altLang="zh-CN" sz="2000" dirty="0">
                <a:latin typeface="仿宋_GB2312" pitchFamily="49" charset="-122"/>
                <a:ea typeface="仿宋_GB2312" pitchFamily="49" charset="-122"/>
              </a:rPr>
              <a:t>T</a:t>
            </a:r>
            <a:r>
              <a:rPr lang="zh-CN" altLang="en-US" sz="2000" dirty="0">
                <a:latin typeface="仿宋_GB2312" pitchFamily="49" charset="-122"/>
                <a:ea typeface="仿宋_GB2312" pitchFamily="49" charset="-122"/>
              </a:rPr>
              <a:t>：很好，不过我这位朋友有一些新想法，你不妨听听。</a:t>
            </a:r>
          </a:p>
          <a:p>
            <a:pPr>
              <a:lnSpc>
                <a:spcPct val="110000"/>
              </a:lnSpc>
              <a:spcBef>
                <a:spcPct val="50000"/>
              </a:spcBef>
            </a:pPr>
            <a:r>
              <a:rPr lang="en-US" altLang="zh-CN" sz="2000" dirty="0">
                <a:latin typeface="仿宋_GB2312" pitchFamily="49" charset="-122"/>
                <a:ea typeface="仿宋_GB2312" pitchFamily="49" charset="-122"/>
              </a:rPr>
              <a:t>C: </a:t>
            </a:r>
            <a:r>
              <a:rPr lang="zh-CN" altLang="en-US" sz="2000" dirty="0">
                <a:latin typeface="仿宋_GB2312" pitchFamily="49" charset="-122"/>
                <a:ea typeface="仿宋_GB2312" pitchFamily="49" charset="-122"/>
              </a:rPr>
              <a:t>你好。我新买了一个扫描仪，你的程序可不可以直接扫描图片进来。</a:t>
            </a:r>
          </a:p>
          <a:p>
            <a:pPr>
              <a:lnSpc>
                <a:spcPct val="110000"/>
              </a:lnSpc>
              <a:spcBef>
                <a:spcPct val="50000"/>
              </a:spcBef>
            </a:pPr>
            <a:r>
              <a:rPr lang="en-US" altLang="zh-CN" sz="2000" dirty="0">
                <a:latin typeface="仿宋_GB2312" pitchFamily="49" charset="-122"/>
                <a:ea typeface="仿宋_GB2312" pitchFamily="49" charset="-122"/>
              </a:rPr>
              <a:t>S: </a:t>
            </a:r>
            <a:r>
              <a:rPr lang="zh-CN" altLang="en-US" sz="2000" dirty="0">
                <a:latin typeface="仿宋_GB2312" pitchFamily="49" charset="-122"/>
                <a:ea typeface="仿宋_GB2312" pitchFamily="49" charset="-122"/>
              </a:rPr>
              <a:t>你可以自己扫描呀，买扫描仪的时候一般都会送正版软件的。</a:t>
            </a:r>
          </a:p>
          <a:p>
            <a:pPr>
              <a:lnSpc>
                <a:spcPct val="110000"/>
              </a:lnSpc>
              <a:spcBef>
                <a:spcPct val="50000"/>
              </a:spcBef>
            </a:pPr>
            <a:r>
              <a:rPr lang="en-US" altLang="zh-CN" sz="2000" dirty="0">
                <a:latin typeface="仿宋_GB2312" pitchFamily="49" charset="-122"/>
                <a:ea typeface="仿宋_GB2312" pitchFamily="49" charset="-122"/>
              </a:rPr>
              <a:t>C</a:t>
            </a:r>
            <a:r>
              <a:rPr lang="zh-CN" altLang="en-US" sz="2000" dirty="0">
                <a:latin typeface="仿宋_GB2312" pitchFamily="49" charset="-122"/>
                <a:ea typeface="仿宋_GB2312" pitchFamily="49" charset="-122"/>
              </a:rPr>
              <a:t>：是的，可是我一直不太会用，你知道我计算机水平不高，学一些新东西很累，也没有时间，如果你能直接链接扫描仪，我只要学会你的软件就行了，我愿意多支付一些费用</a:t>
            </a:r>
            <a:r>
              <a:rPr lang="en-US" altLang="zh-CN" sz="2000" dirty="0">
                <a:latin typeface="Times New Roman"/>
                <a:ea typeface="仿宋_GB2312" pitchFamily="49" charset="-122"/>
              </a:rPr>
              <a:t>……</a:t>
            </a:r>
            <a:r>
              <a:rPr lang="zh-CN" altLang="en-US" sz="2000" dirty="0">
                <a:latin typeface="仿宋_GB2312" pitchFamily="49" charset="-122"/>
                <a:ea typeface="仿宋_GB2312" pitchFamily="49" charset="-122"/>
              </a:rPr>
              <a:t>，还有，我想建一个图片库，你知道，我工作时需要上百个图片，经常找不到，最好还带模糊查询。</a:t>
            </a:r>
          </a:p>
        </p:txBody>
      </p:sp>
    </p:spTree>
    <p:extLst>
      <p:ext uri="{BB962C8B-B14F-4D97-AF65-F5344CB8AC3E}">
        <p14:creationId xmlns:p14="http://schemas.microsoft.com/office/powerpoint/2010/main" val="1208661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467544" y="609600"/>
            <a:ext cx="8424936" cy="60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2800" dirty="0">
                <a:latin typeface="仿宋_GB2312" pitchFamily="49" charset="-122"/>
                <a:ea typeface="仿宋_GB2312" pitchFamily="49" charset="-122"/>
              </a:rPr>
              <a:t>后续情况 </a:t>
            </a:r>
            <a:r>
              <a:rPr lang="en-US" altLang="zh-CN" sz="2800" dirty="0">
                <a:latin typeface="仿宋_GB2312" pitchFamily="49" charset="-122"/>
                <a:ea typeface="仿宋_GB2312" pitchFamily="49" charset="-122"/>
              </a:rPr>
              <a:t>2</a:t>
            </a:r>
            <a:endParaRPr lang="zh-CN" altLang="en-US" sz="2800" dirty="0">
              <a:latin typeface="仿宋_GB2312" pitchFamily="49" charset="-122"/>
              <a:ea typeface="仿宋_GB2312" pitchFamily="49" charset="-122"/>
            </a:endParaRPr>
          </a:p>
          <a:p>
            <a:pPr>
              <a:lnSpc>
                <a:spcPct val="130000"/>
              </a:lnSpc>
              <a:spcBef>
                <a:spcPct val="50000"/>
              </a:spcBef>
            </a:pPr>
            <a:r>
              <a:rPr lang="zh-CN" altLang="en-US" sz="2000" dirty="0">
                <a:latin typeface="仿宋_GB2312" pitchFamily="49" charset="-122"/>
                <a:ea typeface="仿宋_GB2312" pitchFamily="49" charset="-122"/>
              </a:rPr>
              <a:t>  </a:t>
            </a:r>
            <a:r>
              <a:rPr lang="en-US" altLang="zh-CN" sz="2000" dirty="0">
                <a:latin typeface="仿宋_GB2312" pitchFamily="49" charset="-122"/>
                <a:ea typeface="仿宋_GB2312" pitchFamily="49" charset="-122"/>
              </a:rPr>
              <a:t>S</a:t>
            </a:r>
            <a:r>
              <a:rPr lang="zh-CN" altLang="en-US" sz="2000" dirty="0">
                <a:latin typeface="仿宋_GB2312" pitchFamily="49" charset="-122"/>
                <a:ea typeface="仿宋_GB2312" pitchFamily="49" charset="-122"/>
              </a:rPr>
              <a:t>：</a:t>
            </a:r>
            <a:r>
              <a:rPr lang="en-US" altLang="zh-CN" sz="2000" dirty="0">
                <a:latin typeface="Times New Roman"/>
                <a:ea typeface="仿宋_GB2312" pitchFamily="49" charset="-122"/>
              </a:rPr>
              <a:t>………………</a:t>
            </a:r>
            <a:r>
              <a:rPr lang="en-US" altLang="zh-CN" sz="2000" dirty="0">
                <a:latin typeface="仿宋_GB2312" pitchFamily="49" charset="-122"/>
                <a:ea typeface="仿宋_GB2312" pitchFamily="49" charset="-122"/>
              </a:rPr>
              <a:t>..!!!!!</a:t>
            </a:r>
          </a:p>
          <a:p>
            <a:pPr>
              <a:lnSpc>
                <a:spcPct val="130000"/>
              </a:lnSpc>
              <a:spcBef>
                <a:spcPct val="50000"/>
              </a:spcBef>
            </a:pPr>
            <a:r>
              <a:rPr lang="en-US" altLang="zh-CN" sz="2000" dirty="0">
                <a:latin typeface="仿宋_GB2312" pitchFamily="49" charset="-122"/>
                <a:ea typeface="仿宋_GB2312" pitchFamily="49" charset="-122"/>
              </a:rPr>
              <a:t>  C:</a:t>
            </a:r>
            <a:r>
              <a:rPr lang="zh-CN" altLang="en-US" sz="2000" dirty="0">
                <a:latin typeface="仿宋_GB2312" pitchFamily="49" charset="-122"/>
                <a:ea typeface="仿宋_GB2312" pitchFamily="49" charset="-122"/>
              </a:rPr>
              <a:t>还有一些，现在一时想不起来，我想起来的话会再跟你联系。</a:t>
            </a:r>
          </a:p>
          <a:p>
            <a:pPr>
              <a:lnSpc>
                <a:spcPct val="130000"/>
              </a:lnSpc>
              <a:spcBef>
                <a:spcPct val="50000"/>
              </a:spcBef>
            </a:pPr>
            <a:r>
              <a:rPr lang="zh-CN" altLang="en-US" sz="2000" dirty="0">
                <a:latin typeface="仿宋_GB2312" pitchFamily="49" charset="-122"/>
                <a:ea typeface="仿宋_GB2312" pitchFamily="49" charset="-122"/>
              </a:rPr>
              <a:t>  </a:t>
            </a:r>
            <a:r>
              <a:rPr lang="en-US" altLang="zh-CN" sz="2000" dirty="0">
                <a:latin typeface="仿宋_GB2312" pitchFamily="49" charset="-122"/>
                <a:ea typeface="仿宋_GB2312" pitchFamily="49" charset="-122"/>
              </a:rPr>
              <a:t>S:</a:t>
            </a:r>
            <a:r>
              <a:rPr lang="en-US" altLang="zh-CN" sz="2000" dirty="0">
                <a:latin typeface="Times New Roman"/>
                <a:ea typeface="仿宋_GB2312" pitchFamily="49" charset="-122"/>
              </a:rPr>
              <a:t>………………</a:t>
            </a:r>
            <a:r>
              <a:rPr lang="en-US" altLang="zh-CN" sz="2000" dirty="0">
                <a:latin typeface="仿宋_GB2312" pitchFamily="49" charset="-122"/>
                <a:ea typeface="仿宋_GB2312" pitchFamily="49" charset="-122"/>
              </a:rPr>
              <a:t>..!!!!! !!!!! !!!!!</a:t>
            </a:r>
          </a:p>
          <a:p>
            <a:pPr>
              <a:lnSpc>
                <a:spcPct val="130000"/>
              </a:lnSpc>
              <a:spcBef>
                <a:spcPct val="50000"/>
              </a:spcBef>
            </a:pPr>
            <a:r>
              <a:rPr lang="en-US" altLang="zh-CN" sz="2000" dirty="0">
                <a:latin typeface="仿宋_GB2312" pitchFamily="49" charset="-122"/>
                <a:ea typeface="仿宋_GB2312" pitchFamily="49" charset="-122"/>
              </a:rPr>
              <a:t>  T:</a:t>
            </a:r>
            <a:r>
              <a:rPr lang="zh-CN" altLang="en-US" sz="2000" dirty="0">
                <a:latin typeface="仿宋_GB2312" pitchFamily="49" charset="-122"/>
                <a:ea typeface="仿宋_GB2312" pitchFamily="49" charset="-122"/>
              </a:rPr>
              <a:t>要不这样吧，你先做一个样子出来给</a:t>
            </a:r>
            <a:r>
              <a:rPr lang="en-US" altLang="zh-CN" sz="2000" dirty="0">
                <a:latin typeface="仿宋_GB2312" pitchFamily="49" charset="-122"/>
                <a:ea typeface="仿宋_GB2312" pitchFamily="49" charset="-122"/>
              </a:rPr>
              <a:t>C</a:t>
            </a:r>
            <a:r>
              <a:rPr lang="zh-CN" altLang="en-US" sz="2000" dirty="0">
                <a:latin typeface="仿宋_GB2312" pitchFamily="49" charset="-122"/>
                <a:ea typeface="仿宋_GB2312" pitchFamily="49" charset="-122"/>
              </a:rPr>
              <a:t>看看，一边做，一边改。</a:t>
            </a:r>
          </a:p>
          <a:p>
            <a:pPr>
              <a:lnSpc>
                <a:spcPct val="130000"/>
              </a:lnSpc>
              <a:spcBef>
                <a:spcPct val="50000"/>
              </a:spcBef>
            </a:pPr>
            <a:r>
              <a:rPr lang="zh-CN" altLang="en-US" sz="2000" dirty="0">
                <a:latin typeface="仿宋_GB2312" pitchFamily="49" charset="-122"/>
                <a:ea typeface="仿宋_GB2312" pitchFamily="49" charset="-122"/>
              </a:rPr>
              <a:t>  </a:t>
            </a:r>
            <a:r>
              <a:rPr lang="en-US" altLang="zh-CN" sz="2000" dirty="0">
                <a:latin typeface="仿宋_GB2312" pitchFamily="49" charset="-122"/>
                <a:ea typeface="仿宋_GB2312" pitchFamily="49" charset="-122"/>
              </a:rPr>
              <a:t>C:</a:t>
            </a:r>
            <a:r>
              <a:rPr lang="zh-CN" altLang="en-US" sz="2000" dirty="0">
                <a:latin typeface="仿宋_GB2312" pitchFamily="49" charset="-122"/>
                <a:ea typeface="仿宋_GB2312" pitchFamily="49" charset="-122"/>
              </a:rPr>
              <a:t>这样最好，看见一个基本样子我就知道我想要什么了。</a:t>
            </a:r>
          </a:p>
          <a:p>
            <a:pPr>
              <a:lnSpc>
                <a:spcPct val="130000"/>
              </a:lnSpc>
              <a:spcBef>
                <a:spcPct val="50000"/>
              </a:spcBef>
            </a:pPr>
            <a:r>
              <a:rPr lang="zh-CN" altLang="en-US" sz="2000" dirty="0">
                <a:latin typeface="仿宋_GB2312" pitchFamily="49" charset="-122"/>
                <a:ea typeface="仿宋_GB2312" pitchFamily="49" charset="-122"/>
              </a:rPr>
              <a:t>       事情就这样定下来了，</a:t>
            </a:r>
            <a:r>
              <a:rPr lang="en-US" altLang="zh-CN" sz="2000" dirty="0">
                <a:latin typeface="仿宋_GB2312" pitchFamily="49" charset="-122"/>
                <a:ea typeface="仿宋_GB2312" pitchFamily="49" charset="-122"/>
              </a:rPr>
              <a:t>S</a:t>
            </a:r>
            <a:r>
              <a:rPr lang="zh-CN" altLang="en-US" sz="2000" dirty="0">
                <a:latin typeface="仿宋_GB2312" pitchFamily="49" charset="-122"/>
                <a:ea typeface="仿宋_GB2312" pitchFamily="49" charset="-122"/>
              </a:rPr>
              <a:t>愤怒的撕掉了自己的工作清单</a:t>
            </a:r>
            <a:r>
              <a:rPr lang="en-US" altLang="zh-CN" sz="2000" dirty="0">
                <a:latin typeface="Times New Roman"/>
                <a:ea typeface="仿宋_GB2312" pitchFamily="49" charset="-122"/>
              </a:rPr>
              <a:t>……</a:t>
            </a:r>
            <a:r>
              <a:rPr lang="en-US" altLang="zh-CN" sz="2000" dirty="0">
                <a:latin typeface="仿宋_GB2312" pitchFamily="49" charset="-122"/>
                <a:ea typeface="仿宋_GB2312" pitchFamily="49" charset="-122"/>
              </a:rPr>
              <a:t>..</a:t>
            </a:r>
            <a:r>
              <a:rPr lang="zh-CN" altLang="en-US" sz="2000" dirty="0">
                <a:latin typeface="仿宋_GB2312" pitchFamily="49" charset="-122"/>
                <a:ea typeface="仿宋_GB2312" pitchFamily="49" charset="-122"/>
              </a:rPr>
              <a:t>，回去后</a:t>
            </a:r>
            <a:r>
              <a:rPr lang="en-US" altLang="zh-CN" sz="2000" dirty="0">
                <a:latin typeface="仿宋_GB2312" pitchFamily="49" charset="-122"/>
                <a:ea typeface="仿宋_GB2312" pitchFamily="49" charset="-122"/>
              </a:rPr>
              <a:t>S</a:t>
            </a:r>
            <a:r>
              <a:rPr lang="zh-CN" altLang="en-US" sz="2000" dirty="0">
                <a:latin typeface="仿宋_GB2312" pitchFamily="49" charset="-122"/>
                <a:ea typeface="仿宋_GB2312" pitchFamily="49" charset="-122"/>
              </a:rPr>
              <a:t>花</a:t>
            </a:r>
            <a:r>
              <a:rPr lang="en-US" altLang="zh-CN" sz="2000" dirty="0">
                <a:latin typeface="仿宋_GB2312" pitchFamily="49" charset="-122"/>
                <a:ea typeface="仿宋_GB2312" pitchFamily="49" charset="-122"/>
              </a:rPr>
              <a:t>1</a:t>
            </a:r>
            <a:r>
              <a:rPr lang="zh-CN" altLang="en-US" sz="2000" dirty="0">
                <a:latin typeface="仿宋_GB2312" pitchFamily="49" charset="-122"/>
                <a:ea typeface="仿宋_GB2312" pitchFamily="49" charset="-122"/>
              </a:rPr>
              <a:t>天时间用</a:t>
            </a:r>
            <a:r>
              <a:rPr lang="en-US" altLang="zh-CN" sz="2000" dirty="0">
                <a:latin typeface="仿宋_GB2312" pitchFamily="49" charset="-122"/>
                <a:ea typeface="仿宋_GB2312" pitchFamily="49" charset="-122"/>
              </a:rPr>
              <a:t>DELPHI</a:t>
            </a:r>
            <a:r>
              <a:rPr lang="zh-CN" altLang="en-US" sz="2000" dirty="0">
                <a:latin typeface="仿宋_GB2312" pitchFamily="49" charset="-122"/>
                <a:ea typeface="仿宋_GB2312" pitchFamily="49" charset="-122"/>
              </a:rPr>
              <a:t>做了个样子，只能读</a:t>
            </a:r>
            <a:r>
              <a:rPr lang="en-US" altLang="zh-CN" sz="2000" dirty="0">
                <a:latin typeface="仿宋_GB2312" pitchFamily="49" charset="-122"/>
                <a:ea typeface="仿宋_GB2312" pitchFamily="49" charset="-122"/>
              </a:rPr>
              <a:t>BMP</a:t>
            </a:r>
            <a:r>
              <a:rPr lang="zh-CN" altLang="en-US" sz="2000" dirty="0">
                <a:latin typeface="仿宋_GB2312" pitchFamily="49" charset="-122"/>
                <a:ea typeface="仿宋_GB2312" pitchFamily="49" charset="-122"/>
              </a:rPr>
              <a:t>和</a:t>
            </a:r>
            <a:r>
              <a:rPr lang="en-US" altLang="zh-CN" sz="2000" dirty="0">
                <a:latin typeface="仿宋_GB2312" pitchFamily="49" charset="-122"/>
                <a:ea typeface="仿宋_GB2312" pitchFamily="49" charset="-122"/>
              </a:rPr>
              <a:t>JPG</a:t>
            </a:r>
            <a:r>
              <a:rPr lang="zh-CN" altLang="en-US" sz="2000" dirty="0">
                <a:latin typeface="仿宋_GB2312" pitchFamily="49" charset="-122"/>
                <a:ea typeface="仿宋_GB2312" pitchFamily="49" charset="-122"/>
              </a:rPr>
              <a:t>文件，做了些菜单和工具栏，用</a:t>
            </a:r>
            <a:r>
              <a:rPr lang="en-US" altLang="zh-CN" sz="2000" dirty="0">
                <a:latin typeface="仿宋_GB2312" pitchFamily="49" charset="-122"/>
                <a:ea typeface="仿宋_GB2312" pitchFamily="49" charset="-122"/>
              </a:rPr>
              <a:t>ACCESS</a:t>
            </a:r>
            <a:r>
              <a:rPr lang="zh-CN" altLang="en-US" sz="2000" dirty="0">
                <a:latin typeface="仿宋_GB2312" pitchFamily="49" charset="-122"/>
                <a:ea typeface="仿宋_GB2312" pitchFamily="49" charset="-122"/>
              </a:rPr>
              <a:t>建了一个图片库。</a:t>
            </a:r>
            <a:endParaRPr lang="en-US" altLang="zh-CN" sz="2000" dirty="0">
              <a:latin typeface="仿宋_GB2312" pitchFamily="49" charset="-122"/>
              <a:ea typeface="仿宋_GB2312" pitchFamily="49" charset="-122"/>
            </a:endParaRPr>
          </a:p>
          <a:p>
            <a:pPr>
              <a:lnSpc>
                <a:spcPct val="130000"/>
              </a:lnSpc>
              <a:spcBef>
                <a:spcPct val="50000"/>
              </a:spcBef>
            </a:pPr>
            <a:r>
              <a:rPr lang="en-US" altLang="zh-CN" sz="2000" dirty="0">
                <a:latin typeface="仿宋_GB2312" pitchFamily="49" charset="-122"/>
                <a:ea typeface="仿宋_GB2312" pitchFamily="49" charset="-122"/>
              </a:rPr>
              <a:t>       </a:t>
            </a:r>
            <a:r>
              <a:rPr lang="zh-CN" altLang="en-US" sz="2000" dirty="0">
                <a:latin typeface="仿宋_GB2312" pitchFamily="49" charset="-122"/>
                <a:ea typeface="仿宋_GB2312" pitchFamily="49" charset="-122"/>
              </a:rPr>
              <a:t>就这个</a:t>
            </a:r>
            <a:r>
              <a:rPr lang="zh-CN" altLang="en-US" sz="2000" dirty="0">
                <a:latin typeface="Times New Roman"/>
                <a:ea typeface="仿宋_GB2312" pitchFamily="49" charset="-122"/>
              </a:rPr>
              <a:t>“</a:t>
            </a:r>
            <a:r>
              <a:rPr lang="zh-CN" altLang="en-US" sz="2000" dirty="0">
                <a:latin typeface="仿宋_GB2312" pitchFamily="49" charset="-122"/>
                <a:ea typeface="仿宋_GB2312" pitchFamily="49" charset="-122"/>
              </a:rPr>
              <a:t>假</a:t>
            </a:r>
            <a:r>
              <a:rPr lang="zh-CN" altLang="en-US" sz="2000" dirty="0">
                <a:latin typeface="Times New Roman"/>
                <a:ea typeface="仿宋_GB2312" pitchFamily="49" charset="-122"/>
              </a:rPr>
              <a:t>”</a:t>
            </a:r>
            <a:r>
              <a:rPr lang="zh-CN" altLang="en-US" sz="2000" dirty="0">
                <a:latin typeface="仿宋_GB2312" pitchFamily="49" charset="-122"/>
                <a:ea typeface="仿宋_GB2312" pitchFamily="49" charset="-122"/>
              </a:rPr>
              <a:t>的程序，</a:t>
            </a:r>
            <a:r>
              <a:rPr lang="en-US" altLang="zh-CN" sz="2000" dirty="0">
                <a:latin typeface="仿宋_GB2312" pitchFamily="49" charset="-122"/>
                <a:ea typeface="仿宋_GB2312" pitchFamily="49" charset="-122"/>
              </a:rPr>
              <a:t>S</a:t>
            </a:r>
            <a:r>
              <a:rPr lang="zh-CN" altLang="en-US" sz="2000" dirty="0">
                <a:latin typeface="仿宋_GB2312" pitchFamily="49" charset="-122"/>
                <a:ea typeface="仿宋_GB2312" pitchFamily="49" charset="-122"/>
              </a:rPr>
              <a:t>和</a:t>
            </a:r>
            <a:r>
              <a:rPr lang="en-US" altLang="zh-CN" sz="2000" dirty="0">
                <a:latin typeface="仿宋_GB2312" pitchFamily="49" charset="-122"/>
                <a:ea typeface="仿宋_GB2312" pitchFamily="49" charset="-122"/>
              </a:rPr>
              <a:t>C</a:t>
            </a:r>
            <a:r>
              <a:rPr lang="zh-CN" altLang="en-US" sz="2000" dirty="0">
                <a:latin typeface="仿宋_GB2312" pitchFamily="49" charset="-122"/>
                <a:ea typeface="仿宋_GB2312" pitchFamily="49" charset="-122"/>
              </a:rPr>
              <a:t>讨论了一天，</a:t>
            </a:r>
            <a:r>
              <a:rPr lang="en-US" altLang="zh-CN" sz="2000" dirty="0">
                <a:latin typeface="仿宋_GB2312" pitchFamily="49" charset="-122"/>
                <a:ea typeface="仿宋_GB2312" pitchFamily="49" charset="-122"/>
              </a:rPr>
              <a:t>S</a:t>
            </a:r>
            <a:r>
              <a:rPr lang="zh-CN" altLang="en-US" sz="2000" dirty="0">
                <a:latin typeface="仿宋_GB2312" pitchFamily="49" charset="-122"/>
                <a:ea typeface="仿宋_GB2312" pitchFamily="49" charset="-122"/>
              </a:rPr>
              <a:t>又修改了几次，又讨论了几次，一周后，这个</a:t>
            </a:r>
            <a:r>
              <a:rPr lang="zh-CN" altLang="en-US" sz="2000" dirty="0">
                <a:latin typeface="Times New Roman"/>
                <a:ea typeface="仿宋_GB2312" pitchFamily="49" charset="-122"/>
              </a:rPr>
              <a:t>“</a:t>
            </a:r>
            <a:r>
              <a:rPr lang="zh-CN" altLang="en-US" sz="2000" dirty="0">
                <a:latin typeface="仿宋_GB2312" pitchFamily="49" charset="-122"/>
                <a:ea typeface="仿宋_GB2312" pitchFamily="49" charset="-122"/>
              </a:rPr>
              <a:t>假</a:t>
            </a:r>
            <a:r>
              <a:rPr lang="zh-CN" altLang="en-US" sz="2000" dirty="0">
                <a:latin typeface="Times New Roman"/>
                <a:ea typeface="仿宋_GB2312" pitchFamily="49" charset="-122"/>
              </a:rPr>
              <a:t>”</a:t>
            </a:r>
            <a:r>
              <a:rPr lang="zh-CN" altLang="en-US" sz="2000" dirty="0">
                <a:latin typeface="仿宋_GB2312" pitchFamily="49" charset="-122"/>
                <a:ea typeface="仿宋_GB2312" pitchFamily="49" charset="-122"/>
              </a:rPr>
              <a:t>的程序表面看起来和真的一模一样。</a:t>
            </a:r>
          </a:p>
          <a:p>
            <a:pPr>
              <a:spcBef>
                <a:spcPct val="50000"/>
              </a:spcBef>
            </a:pPr>
            <a:endParaRPr lang="en-US" altLang="zh-CN" sz="1800" dirty="0">
              <a:latin typeface="仿宋_GB2312" pitchFamily="49" charset="-122"/>
              <a:ea typeface="仿宋_GB2312" pitchFamily="49" charset="-122"/>
            </a:endParaRPr>
          </a:p>
        </p:txBody>
      </p:sp>
      <p:sp>
        <p:nvSpPr>
          <p:cNvPr id="2" name="矩形 1"/>
          <p:cNvSpPr/>
          <p:nvPr/>
        </p:nvSpPr>
        <p:spPr>
          <a:xfrm>
            <a:off x="4860032" y="5733256"/>
            <a:ext cx="3528392" cy="707886"/>
          </a:xfrm>
          <a:prstGeom prst="rect">
            <a:avLst/>
          </a:prstGeom>
          <a:solidFill>
            <a:srgbClr val="002060"/>
          </a:solidFill>
        </p:spPr>
        <p:txBody>
          <a:bodyPr wrap="square">
            <a:spAutoFit/>
          </a:bodyPr>
          <a:lstStyle/>
          <a:p>
            <a:r>
              <a:rPr lang="zh-CN" altLang="en-US" sz="2000" dirty="0">
                <a:solidFill>
                  <a:srgbClr val="FFFFFF"/>
                </a:solidFill>
              </a:rPr>
              <a:t>干掉一个程序员不需要用枪，改三次需求就可以了</a:t>
            </a:r>
          </a:p>
        </p:txBody>
      </p:sp>
    </p:spTree>
    <p:extLst>
      <p:ext uri="{BB962C8B-B14F-4D97-AF65-F5344CB8AC3E}">
        <p14:creationId xmlns:p14="http://schemas.microsoft.com/office/powerpoint/2010/main" val="68930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89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89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647700" y="692696"/>
            <a:ext cx="7740724" cy="290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200" dirty="0">
                <a:latin typeface="仿宋_GB2312" pitchFamily="49" charset="-122"/>
                <a:ea typeface="仿宋_GB2312" pitchFamily="49" charset="-122"/>
              </a:rPr>
              <a:t>后续情况 </a:t>
            </a:r>
            <a:r>
              <a:rPr lang="en-US" altLang="zh-CN" sz="3200" dirty="0">
                <a:latin typeface="仿宋_GB2312" pitchFamily="49" charset="-122"/>
                <a:ea typeface="仿宋_GB2312" pitchFamily="49" charset="-122"/>
              </a:rPr>
              <a:t>2</a:t>
            </a:r>
          </a:p>
          <a:p>
            <a:pPr>
              <a:lnSpc>
                <a:spcPct val="110000"/>
              </a:lnSpc>
              <a:spcBef>
                <a:spcPct val="50000"/>
              </a:spcBef>
            </a:pPr>
            <a:r>
              <a:rPr lang="zh-CN" altLang="en-US" sz="2000" dirty="0">
                <a:ea typeface="仿宋_GB2312" pitchFamily="49" charset="-122"/>
              </a:rPr>
              <a:t>        于是</a:t>
            </a:r>
            <a:r>
              <a:rPr lang="en-US" altLang="zh-CN" sz="2000" dirty="0">
                <a:ea typeface="仿宋_GB2312" pitchFamily="49" charset="-122"/>
              </a:rPr>
              <a:t>S</a:t>
            </a:r>
            <a:r>
              <a:rPr lang="zh-CN" altLang="en-US" sz="2000" dirty="0">
                <a:ea typeface="仿宋_GB2312" pitchFamily="49" charset="-122"/>
              </a:rPr>
              <a:t>打算用</a:t>
            </a:r>
            <a:r>
              <a:rPr lang="en-US" altLang="zh-CN" sz="2000" dirty="0">
                <a:ea typeface="仿宋_GB2312" pitchFamily="49" charset="-122"/>
              </a:rPr>
              <a:t>VC</a:t>
            </a:r>
            <a:r>
              <a:rPr lang="zh-CN" altLang="en-US" sz="2000" dirty="0">
                <a:ea typeface="仿宋_GB2312" pitchFamily="49" charset="-122"/>
              </a:rPr>
              <a:t>重写这个程序，但是他很快发现继续用</a:t>
            </a:r>
            <a:r>
              <a:rPr lang="en-US" altLang="zh-CN" sz="2000" dirty="0">
                <a:ea typeface="仿宋_GB2312" pitchFamily="49" charset="-122"/>
              </a:rPr>
              <a:t>DELPHI</a:t>
            </a:r>
            <a:r>
              <a:rPr lang="zh-CN" altLang="en-US" sz="2000" dirty="0">
                <a:ea typeface="仿宋_GB2312" pitchFamily="49" charset="-122"/>
              </a:rPr>
              <a:t>写更方便，因为至少界面不用重做了，于是</a:t>
            </a:r>
            <a:r>
              <a:rPr lang="en-US" altLang="zh-CN" sz="2000" dirty="0">
                <a:ea typeface="仿宋_GB2312" pitchFamily="49" charset="-122"/>
              </a:rPr>
              <a:t>……</a:t>
            </a:r>
            <a:r>
              <a:rPr lang="zh-CN" altLang="en-US" sz="2000" dirty="0">
                <a:ea typeface="仿宋_GB2312" pitchFamily="49" charset="-122"/>
              </a:rPr>
              <a:t>，两个月后，这个事情终于结束了。</a:t>
            </a:r>
          </a:p>
          <a:p>
            <a:pPr>
              <a:lnSpc>
                <a:spcPct val="110000"/>
              </a:lnSpc>
              <a:spcBef>
                <a:spcPct val="50000"/>
              </a:spcBef>
            </a:pPr>
            <a:r>
              <a:rPr lang="zh-CN" altLang="en-US" sz="2000" dirty="0">
                <a:ea typeface="仿宋_GB2312" pitchFamily="49" charset="-122"/>
              </a:rPr>
              <a:t>         </a:t>
            </a:r>
            <a:r>
              <a:rPr lang="en-US" altLang="zh-CN" sz="2000" dirty="0">
                <a:ea typeface="仿宋_GB2312" pitchFamily="49" charset="-122"/>
              </a:rPr>
              <a:t>S</a:t>
            </a:r>
            <a:r>
              <a:rPr lang="zh-CN" altLang="en-US" sz="2000" dirty="0">
                <a:ea typeface="仿宋_GB2312" pitchFamily="49" charset="-122"/>
              </a:rPr>
              <a:t>顺利的完成了他的毕业设计</a:t>
            </a:r>
            <a:r>
              <a:rPr lang="en-US" altLang="zh-CN" sz="2000" dirty="0">
                <a:ea typeface="仿宋_GB2312" pitchFamily="49" charset="-122"/>
              </a:rPr>
              <a:t>《JPG</a:t>
            </a:r>
            <a:r>
              <a:rPr lang="zh-CN" altLang="en-US" sz="2000" dirty="0">
                <a:ea typeface="仿宋_GB2312" pitchFamily="49" charset="-122"/>
              </a:rPr>
              <a:t>压缩优化算法设计</a:t>
            </a:r>
            <a:r>
              <a:rPr lang="en-US" altLang="zh-CN" sz="2000" dirty="0">
                <a:ea typeface="仿宋_GB2312" pitchFamily="49" charset="-122"/>
              </a:rPr>
              <a:t>》</a:t>
            </a:r>
            <a:r>
              <a:rPr lang="zh-CN" altLang="en-US" sz="2000" dirty="0">
                <a:ea typeface="仿宋_GB2312" pitchFamily="49" charset="-122"/>
              </a:rPr>
              <a:t>，</a:t>
            </a:r>
            <a:r>
              <a:rPr lang="en-US" altLang="zh-CN" sz="2000" dirty="0">
                <a:ea typeface="仿宋_GB2312" pitchFamily="49" charset="-122"/>
              </a:rPr>
              <a:t>C</a:t>
            </a:r>
            <a:r>
              <a:rPr lang="zh-CN" altLang="en-US" sz="2000" dirty="0">
                <a:ea typeface="仿宋_GB2312" pitchFamily="49" charset="-122"/>
              </a:rPr>
              <a:t>一直使用这个软件管理他的图片，并庆幸花了这么少的钱得到了这么有用的东西。</a:t>
            </a:r>
            <a:endParaRPr lang="en-US" altLang="zh-CN" sz="2000" dirty="0">
              <a:ea typeface="仿宋_GB2312" pitchFamily="49" charset="-122"/>
            </a:endParaRPr>
          </a:p>
        </p:txBody>
      </p:sp>
      <p:sp>
        <p:nvSpPr>
          <p:cNvPr id="81925" name="Rectangle 5"/>
          <p:cNvSpPr>
            <a:spLocks noChangeArrowheads="1"/>
          </p:cNvSpPr>
          <p:nvPr/>
        </p:nvSpPr>
        <p:spPr bwMode="auto">
          <a:xfrm>
            <a:off x="2411760" y="3861048"/>
            <a:ext cx="3744416" cy="1008112"/>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2800" b="1" dirty="0">
                <a:solidFill>
                  <a:schemeClr val="bg1"/>
                </a:solidFill>
                <a:latin typeface="Arial" charset="0"/>
              </a:rPr>
              <a:t>Prototyping Model</a:t>
            </a:r>
          </a:p>
        </p:txBody>
      </p:sp>
    </p:spTree>
    <p:extLst>
      <p:ext uri="{BB962C8B-B14F-4D97-AF65-F5344CB8AC3E}">
        <p14:creationId xmlns:p14="http://schemas.microsoft.com/office/powerpoint/2010/main" val="53664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wipe(left)">
                                      <p:cBhvr>
                                        <p:cTn id="7" dur="5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AutoShape 3" descr="白色大理石"/>
          <p:cNvSpPr>
            <a:spLocks noChangeArrowheads="1"/>
          </p:cNvSpPr>
          <p:nvPr/>
        </p:nvSpPr>
        <p:spPr bwMode="auto">
          <a:xfrm flipH="1">
            <a:off x="304800" y="533400"/>
            <a:ext cx="3276600" cy="685800"/>
          </a:xfrm>
          <a:prstGeom prst="cube">
            <a:avLst>
              <a:gd name="adj" fmla="val 12704"/>
            </a:avLst>
          </a:prstGeom>
          <a:blipFill dpi="0" rotWithShape="0">
            <a:blip r:embed="rId2"/>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hlink"/>
                </a:solidFill>
                <a:latin typeface="Arial" charset="0"/>
              </a:rPr>
              <a:t>Prototyping</a:t>
            </a:r>
            <a:r>
              <a:rPr lang="en-US" altLang="zh-CN" b="1">
                <a:latin typeface="Arial" charset="0"/>
              </a:rPr>
              <a:t> Model</a:t>
            </a:r>
          </a:p>
        </p:txBody>
      </p:sp>
      <p:sp>
        <p:nvSpPr>
          <p:cNvPr id="82948" name="Freeform 4"/>
          <p:cNvSpPr>
            <a:spLocks/>
          </p:cNvSpPr>
          <p:nvPr/>
        </p:nvSpPr>
        <p:spPr bwMode="auto">
          <a:xfrm>
            <a:off x="2640013" y="1633538"/>
            <a:ext cx="1600200" cy="1524000"/>
          </a:xfrm>
          <a:custGeom>
            <a:avLst/>
            <a:gdLst>
              <a:gd name="T0" fmla="*/ 0 w 1008"/>
              <a:gd name="T1" fmla="*/ 762 h 960"/>
              <a:gd name="T2" fmla="*/ 10 w 1008"/>
              <a:gd name="T3" fmla="*/ 742 h 960"/>
              <a:gd name="T4" fmla="*/ 20 w 1008"/>
              <a:gd name="T5" fmla="*/ 722 h 960"/>
              <a:gd name="T6" fmla="*/ 31 w 1008"/>
              <a:gd name="T7" fmla="*/ 712 h 960"/>
              <a:gd name="T8" fmla="*/ 41 w 1008"/>
              <a:gd name="T9" fmla="*/ 693 h 960"/>
              <a:gd name="T10" fmla="*/ 51 w 1008"/>
              <a:gd name="T11" fmla="*/ 673 h 960"/>
              <a:gd name="T12" fmla="*/ 61 w 1008"/>
              <a:gd name="T13" fmla="*/ 663 h 960"/>
              <a:gd name="T14" fmla="*/ 72 w 1008"/>
              <a:gd name="T15" fmla="*/ 643 h 960"/>
              <a:gd name="T16" fmla="*/ 82 w 1008"/>
              <a:gd name="T17" fmla="*/ 623 h 960"/>
              <a:gd name="T18" fmla="*/ 92 w 1008"/>
              <a:gd name="T19" fmla="*/ 604 h 960"/>
              <a:gd name="T20" fmla="*/ 113 w 1008"/>
              <a:gd name="T21" fmla="*/ 584 h 960"/>
              <a:gd name="T22" fmla="*/ 123 w 1008"/>
              <a:gd name="T23" fmla="*/ 564 h 960"/>
              <a:gd name="T24" fmla="*/ 133 w 1008"/>
              <a:gd name="T25" fmla="*/ 554 h 960"/>
              <a:gd name="T26" fmla="*/ 154 w 1008"/>
              <a:gd name="T27" fmla="*/ 534 h 960"/>
              <a:gd name="T28" fmla="*/ 164 w 1008"/>
              <a:gd name="T29" fmla="*/ 514 h 960"/>
              <a:gd name="T30" fmla="*/ 185 w 1008"/>
              <a:gd name="T31" fmla="*/ 495 h 960"/>
              <a:gd name="T32" fmla="*/ 195 w 1008"/>
              <a:gd name="T33" fmla="*/ 475 h 960"/>
              <a:gd name="T34" fmla="*/ 216 w 1008"/>
              <a:gd name="T35" fmla="*/ 465 h 960"/>
              <a:gd name="T36" fmla="*/ 236 w 1008"/>
              <a:gd name="T37" fmla="*/ 445 h 960"/>
              <a:gd name="T38" fmla="*/ 247 w 1008"/>
              <a:gd name="T39" fmla="*/ 425 h 960"/>
              <a:gd name="T40" fmla="*/ 267 w 1008"/>
              <a:gd name="T41" fmla="*/ 406 h 960"/>
              <a:gd name="T42" fmla="*/ 288 w 1008"/>
              <a:gd name="T43" fmla="*/ 396 h 960"/>
              <a:gd name="T44" fmla="*/ 298 w 1008"/>
              <a:gd name="T45" fmla="*/ 376 h 960"/>
              <a:gd name="T46" fmla="*/ 319 w 1008"/>
              <a:gd name="T47" fmla="*/ 366 h 960"/>
              <a:gd name="T48" fmla="*/ 339 w 1008"/>
              <a:gd name="T49" fmla="*/ 346 h 960"/>
              <a:gd name="T50" fmla="*/ 360 w 1008"/>
              <a:gd name="T51" fmla="*/ 336 h 960"/>
              <a:gd name="T52" fmla="*/ 380 w 1008"/>
              <a:gd name="T53" fmla="*/ 317 h 960"/>
              <a:gd name="T54" fmla="*/ 401 w 1008"/>
              <a:gd name="T55" fmla="*/ 307 h 960"/>
              <a:gd name="T56" fmla="*/ 421 w 1008"/>
              <a:gd name="T57" fmla="*/ 287 h 960"/>
              <a:gd name="T58" fmla="*/ 442 w 1008"/>
              <a:gd name="T59" fmla="*/ 267 h 960"/>
              <a:gd name="T60" fmla="*/ 473 w 1008"/>
              <a:gd name="T61" fmla="*/ 257 h 960"/>
              <a:gd name="T62" fmla="*/ 493 w 1008"/>
              <a:gd name="T63" fmla="*/ 238 h 960"/>
              <a:gd name="T64" fmla="*/ 524 w 1008"/>
              <a:gd name="T65" fmla="*/ 228 h 960"/>
              <a:gd name="T66" fmla="*/ 545 w 1008"/>
              <a:gd name="T67" fmla="*/ 208 h 960"/>
              <a:gd name="T68" fmla="*/ 576 w 1008"/>
              <a:gd name="T69" fmla="*/ 198 h 960"/>
              <a:gd name="T70" fmla="*/ 596 w 1008"/>
              <a:gd name="T71" fmla="*/ 188 h 960"/>
              <a:gd name="T72" fmla="*/ 617 w 1008"/>
              <a:gd name="T73" fmla="*/ 178 h 960"/>
              <a:gd name="T74" fmla="*/ 637 w 1008"/>
              <a:gd name="T75" fmla="*/ 168 h 960"/>
              <a:gd name="T76" fmla="*/ 555 w 1008"/>
              <a:gd name="T77" fmla="*/ 0 h 960"/>
              <a:gd name="T78" fmla="*/ 1008 w 1008"/>
              <a:gd name="T79" fmla="*/ 247 h 960"/>
              <a:gd name="T80" fmla="*/ 884 w 1008"/>
              <a:gd name="T81" fmla="*/ 752 h 960"/>
              <a:gd name="T82" fmla="*/ 812 w 1008"/>
              <a:gd name="T83" fmla="*/ 604 h 960"/>
              <a:gd name="T84" fmla="*/ 792 w 1008"/>
              <a:gd name="T85" fmla="*/ 623 h 960"/>
              <a:gd name="T86" fmla="*/ 761 w 1008"/>
              <a:gd name="T87" fmla="*/ 633 h 960"/>
              <a:gd name="T88" fmla="*/ 730 w 1008"/>
              <a:gd name="T89" fmla="*/ 653 h 960"/>
              <a:gd name="T90" fmla="*/ 699 w 1008"/>
              <a:gd name="T91" fmla="*/ 673 h 960"/>
              <a:gd name="T92" fmla="*/ 668 w 1008"/>
              <a:gd name="T93" fmla="*/ 693 h 960"/>
              <a:gd name="T94" fmla="*/ 648 w 1008"/>
              <a:gd name="T95" fmla="*/ 712 h 960"/>
              <a:gd name="T96" fmla="*/ 617 w 1008"/>
              <a:gd name="T97" fmla="*/ 732 h 960"/>
              <a:gd name="T98" fmla="*/ 596 w 1008"/>
              <a:gd name="T99" fmla="*/ 752 h 960"/>
              <a:gd name="T100" fmla="*/ 576 w 1008"/>
              <a:gd name="T101" fmla="*/ 772 h 960"/>
              <a:gd name="T102" fmla="*/ 555 w 1008"/>
              <a:gd name="T103" fmla="*/ 801 h 960"/>
              <a:gd name="T104" fmla="*/ 535 w 1008"/>
              <a:gd name="T105" fmla="*/ 821 h 960"/>
              <a:gd name="T106" fmla="*/ 514 w 1008"/>
              <a:gd name="T107" fmla="*/ 851 h 960"/>
              <a:gd name="T108" fmla="*/ 493 w 1008"/>
              <a:gd name="T109" fmla="*/ 871 h 960"/>
              <a:gd name="T110" fmla="*/ 483 w 1008"/>
              <a:gd name="T111" fmla="*/ 900 h 960"/>
              <a:gd name="T112" fmla="*/ 463 w 1008"/>
              <a:gd name="T113" fmla="*/ 920 h 960"/>
              <a:gd name="T114" fmla="*/ 452 w 1008"/>
              <a:gd name="T115" fmla="*/ 940 h 960"/>
              <a:gd name="T116" fmla="*/ 442 w 1008"/>
              <a:gd name="T117" fmla="*/ 960 h 960"/>
              <a:gd name="T118" fmla="*/ 0 w 1008"/>
              <a:gd name="T119" fmla="*/ 762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8" h="960">
                <a:moveTo>
                  <a:pt x="0" y="762"/>
                </a:moveTo>
                <a:lnTo>
                  <a:pt x="10" y="742"/>
                </a:lnTo>
                <a:lnTo>
                  <a:pt x="20" y="722"/>
                </a:lnTo>
                <a:lnTo>
                  <a:pt x="31" y="712"/>
                </a:lnTo>
                <a:lnTo>
                  <a:pt x="41" y="693"/>
                </a:lnTo>
                <a:lnTo>
                  <a:pt x="51" y="673"/>
                </a:lnTo>
                <a:lnTo>
                  <a:pt x="61" y="663"/>
                </a:lnTo>
                <a:lnTo>
                  <a:pt x="72" y="643"/>
                </a:lnTo>
                <a:lnTo>
                  <a:pt x="82" y="623"/>
                </a:lnTo>
                <a:lnTo>
                  <a:pt x="92" y="604"/>
                </a:lnTo>
                <a:lnTo>
                  <a:pt x="113" y="584"/>
                </a:lnTo>
                <a:lnTo>
                  <a:pt x="123" y="564"/>
                </a:lnTo>
                <a:lnTo>
                  <a:pt x="133" y="554"/>
                </a:lnTo>
                <a:lnTo>
                  <a:pt x="154" y="534"/>
                </a:lnTo>
                <a:lnTo>
                  <a:pt x="164" y="514"/>
                </a:lnTo>
                <a:lnTo>
                  <a:pt x="185" y="495"/>
                </a:lnTo>
                <a:lnTo>
                  <a:pt x="195" y="475"/>
                </a:lnTo>
                <a:lnTo>
                  <a:pt x="216" y="465"/>
                </a:lnTo>
                <a:lnTo>
                  <a:pt x="236" y="445"/>
                </a:lnTo>
                <a:lnTo>
                  <a:pt x="247" y="425"/>
                </a:lnTo>
                <a:lnTo>
                  <a:pt x="267" y="406"/>
                </a:lnTo>
                <a:lnTo>
                  <a:pt x="288" y="396"/>
                </a:lnTo>
                <a:lnTo>
                  <a:pt x="298" y="376"/>
                </a:lnTo>
                <a:lnTo>
                  <a:pt x="319" y="366"/>
                </a:lnTo>
                <a:lnTo>
                  <a:pt x="339" y="346"/>
                </a:lnTo>
                <a:lnTo>
                  <a:pt x="360" y="336"/>
                </a:lnTo>
                <a:lnTo>
                  <a:pt x="380" y="317"/>
                </a:lnTo>
                <a:lnTo>
                  <a:pt x="401" y="307"/>
                </a:lnTo>
                <a:lnTo>
                  <a:pt x="421" y="287"/>
                </a:lnTo>
                <a:lnTo>
                  <a:pt x="442" y="267"/>
                </a:lnTo>
                <a:lnTo>
                  <a:pt x="473" y="257"/>
                </a:lnTo>
                <a:lnTo>
                  <a:pt x="493" y="238"/>
                </a:lnTo>
                <a:lnTo>
                  <a:pt x="524" y="228"/>
                </a:lnTo>
                <a:lnTo>
                  <a:pt x="545" y="208"/>
                </a:lnTo>
                <a:lnTo>
                  <a:pt x="576" y="198"/>
                </a:lnTo>
                <a:lnTo>
                  <a:pt x="596" y="188"/>
                </a:lnTo>
                <a:lnTo>
                  <a:pt x="617" y="178"/>
                </a:lnTo>
                <a:lnTo>
                  <a:pt x="637" y="168"/>
                </a:lnTo>
                <a:lnTo>
                  <a:pt x="555" y="0"/>
                </a:lnTo>
                <a:lnTo>
                  <a:pt x="1008" y="247"/>
                </a:lnTo>
                <a:lnTo>
                  <a:pt x="884" y="752"/>
                </a:lnTo>
                <a:lnTo>
                  <a:pt x="812" y="604"/>
                </a:lnTo>
                <a:lnTo>
                  <a:pt x="792" y="623"/>
                </a:lnTo>
                <a:lnTo>
                  <a:pt x="761" y="633"/>
                </a:lnTo>
                <a:lnTo>
                  <a:pt x="730" y="653"/>
                </a:lnTo>
                <a:lnTo>
                  <a:pt x="699" y="673"/>
                </a:lnTo>
                <a:lnTo>
                  <a:pt x="668" y="693"/>
                </a:lnTo>
                <a:lnTo>
                  <a:pt x="648" y="712"/>
                </a:lnTo>
                <a:lnTo>
                  <a:pt x="617" y="732"/>
                </a:lnTo>
                <a:lnTo>
                  <a:pt x="596" y="752"/>
                </a:lnTo>
                <a:lnTo>
                  <a:pt x="576" y="772"/>
                </a:lnTo>
                <a:lnTo>
                  <a:pt x="555" y="801"/>
                </a:lnTo>
                <a:lnTo>
                  <a:pt x="535" y="821"/>
                </a:lnTo>
                <a:lnTo>
                  <a:pt x="514" y="851"/>
                </a:lnTo>
                <a:lnTo>
                  <a:pt x="493" y="871"/>
                </a:lnTo>
                <a:lnTo>
                  <a:pt x="483" y="900"/>
                </a:lnTo>
                <a:lnTo>
                  <a:pt x="463" y="920"/>
                </a:lnTo>
                <a:lnTo>
                  <a:pt x="452" y="940"/>
                </a:lnTo>
                <a:lnTo>
                  <a:pt x="442" y="960"/>
                </a:lnTo>
                <a:lnTo>
                  <a:pt x="0" y="762"/>
                </a:lnTo>
                <a:close/>
              </a:path>
            </a:pathLst>
          </a:custGeom>
          <a:solidFill>
            <a:schemeClr val="hlink"/>
          </a:solidFill>
          <a:ln w="33401">
            <a:solidFill>
              <a:srgbClr val="CCFFFF"/>
            </a:solidFill>
            <a:prstDash val="solid"/>
            <a:round/>
            <a:headEnd/>
            <a:tailEnd/>
          </a:ln>
        </p:spPr>
        <p:txBody>
          <a:bodyPr/>
          <a:lstStyle/>
          <a:p>
            <a:endParaRPr lang="zh-CN" altLang="en-US"/>
          </a:p>
        </p:txBody>
      </p:sp>
      <p:sp>
        <p:nvSpPr>
          <p:cNvPr id="82949" name="Freeform 5"/>
          <p:cNvSpPr>
            <a:spLocks/>
          </p:cNvSpPr>
          <p:nvPr/>
        </p:nvSpPr>
        <p:spPr bwMode="auto">
          <a:xfrm>
            <a:off x="2247900" y="2717800"/>
            <a:ext cx="1403350" cy="1695450"/>
          </a:xfrm>
          <a:custGeom>
            <a:avLst/>
            <a:gdLst>
              <a:gd name="T0" fmla="*/ 884 w 884"/>
              <a:gd name="T1" fmla="*/ 435 h 1068"/>
              <a:gd name="T2" fmla="*/ 658 w 884"/>
              <a:gd name="T3" fmla="*/ 346 h 1068"/>
              <a:gd name="T4" fmla="*/ 648 w 884"/>
              <a:gd name="T5" fmla="*/ 366 h 1068"/>
              <a:gd name="T6" fmla="*/ 648 w 884"/>
              <a:gd name="T7" fmla="*/ 385 h 1068"/>
              <a:gd name="T8" fmla="*/ 638 w 884"/>
              <a:gd name="T9" fmla="*/ 415 h 1068"/>
              <a:gd name="T10" fmla="*/ 638 w 884"/>
              <a:gd name="T11" fmla="*/ 435 h 1068"/>
              <a:gd name="T12" fmla="*/ 627 w 884"/>
              <a:gd name="T13" fmla="*/ 464 h 1068"/>
              <a:gd name="T14" fmla="*/ 627 w 884"/>
              <a:gd name="T15" fmla="*/ 484 h 1068"/>
              <a:gd name="T16" fmla="*/ 617 w 884"/>
              <a:gd name="T17" fmla="*/ 514 h 1068"/>
              <a:gd name="T18" fmla="*/ 617 w 884"/>
              <a:gd name="T19" fmla="*/ 544 h 1068"/>
              <a:gd name="T20" fmla="*/ 617 w 884"/>
              <a:gd name="T21" fmla="*/ 573 h 1068"/>
              <a:gd name="T22" fmla="*/ 617 w 884"/>
              <a:gd name="T23" fmla="*/ 623 h 1068"/>
              <a:gd name="T24" fmla="*/ 617 w 884"/>
              <a:gd name="T25" fmla="*/ 652 h 1068"/>
              <a:gd name="T26" fmla="*/ 617 w 884"/>
              <a:gd name="T27" fmla="*/ 672 h 1068"/>
              <a:gd name="T28" fmla="*/ 617 w 884"/>
              <a:gd name="T29" fmla="*/ 702 h 1068"/>
              <a:gd name="T30" fmla="*/ 627 w 884"/>
              <a:gd name="T31" fmla="*/ 731 h 1068"/>
              <a:gd name="T32" fmla="*/ 627 w 884"/>
              <a:gd name="T33" fmla="*/ 751 h 1068"/>
              <a:gd name="T34" fmla="*/ 638 w 884"/>
              <a:gd name="T35" fmla="*/ 781 h 1068"/>
              <a:gd name="T36" fmla="*/ 648 w 884"/>
              <a:gd name="T37" fmla="*/ 811 h 1068"/>
              <a:gd name="T38" fmla="*/ 226 w 884"/>
              <a:gd name="T39" fmla="*/ 1068 h 1068"/>
              <a:gd name="T40" fmla="*/ 216 w 884"/>
              <a:gd name="T41" fmla="*/ 1038 h 1068"/>
              <a:gd name="T42" fmla="*/ 206 w 884"/>
              <a:gd name="T43" fmla="*/ 1018 h 1068"/>
              <a:gd name="T44" fmla="*/ 195 w 884"/>
              <a:gd name="T45" fmla="*/ 998 h 1068"/>
              <a:gd name="T46" fmla="*/ 195 w 884"/>
              <a:gd name="T47" fmla="*/ 969 h 1068"/>
              <a:gd name="T48" fmla="*/ 185 w 884"/>
              <a:gd name="T49" fmla="*/ 949 h 1068"/>
              <a:gd name="T50" fmla="*/ 175 w 884"/>
              <a:gd name="T51" fmla="*/ 929 h 1068"/>
              <a:gd name="T52" fmla="*/ 175 w 884"/>
              <a:gd name="T53" fmla="*/ 909 h 1068"/>
              <a:gd name="T54" fmla="*/ 164 w 884"/>
              <a:gd name="T55" fmla="*/ 890 h 1068"/>
              <a:gd name="T56" fmla="*/ 164 w 884"/>
              <a:gd name="T57" fmla="*/ 870 h 1068"/>
              <a:gd name="T58" fmla="*/ 154 w 884"/>
              <a:gd name="T59" fmla="*/ 840 h 1068"/>
              <a:gd name="T60" fmla="*/ 154 w 884"/>
              <a:gd name="T61" fmla="*/ 820 h 1068"/>
              <a:gd name="T62" fmla="*/ 144 w 884"/>
              <a:gd name="T63" fmla="*/ 791 h 1068"/>
              <a:gd name="T64" fmla="*/ 144 w 884"/>
              <a:gd name="T65" fmla="*/ 771 h 1068"/>
              <a:gd name="T66" fmla="*/ 134 w 884"/>
              <a:gd name="T67" fmla="*/ 741 h 1068"/>
              <a:gd name="T68" fmla="*/ 134 w 884"/>
              <a:gd name="T69" fmla="*/ 712 h 1068"/>
              <a:gd name="T70" fmla="*/ 134 w 884"/>
              <a:gd name="T71" fmla="*/ 682 h 1068"/>
              <a:gd name="T72" fmla="*/ 134 w 884"/>
              <a:gd name="T73" fmla="*/ 662 h 1068"/>
              <a:gd name="T74" fmla="*/ 134 w 884"/>
              <a:gd name="T75" fmla="*/ 633 h 1068"/>
              <a:gd name="T76" fmla="*/ 134 w 884"/>
              <a:gd name="T77" fmla="*/ 603 h 1068"/>
              <a:gd name="T78" fmla="*/ 134 w 884"/>
              <a:gd name="T79" fmla="*/ 563 h 1068"/>
              <a:gd name="T80" fmla="*/ 134 w 884"/>
              <a:gd name="T81" fmla="*/ 534 h 1068"/>
              <a:gd name="T82" fmla="*/ 134 w 884"/>
              <a:gd name="T83" fmla="*/ 504 h 1068"/>
              <a:gd name="T84" fmla="*/ 134 w 884"/>
              <a:gd name="T85" fmla="*/ 484 h 1068"/>
              <a:gd name="T86" fmla="*/ 134 w 884"/>
              <a:gd name="T87" fmla="*/ 455 h 1068"/>
              <a:gd name="T88" fmla="*/ 144 w 884"/>
              <a:gd name="T89" fmla="*/ 425 h 1068"/>
              <a:gd name="T90" fmla="*/ 144 w 884"/>
              <a:gd name="T91" fmla="*/ 395 h 1068"/>
              <a:gd name="T92" fmla="*/ 154 w 884"/>
              <a:gd name="T93" fmla="*/ 375 h 1068"/>
              <a:gd name="T94" fmla="*/ 154 w 884"/>
              <a:gd name="T95" fmla="*/ 336 h 1068"/>
              <a:gd name="T96" fmla="*/ 164 w 884"/>
              <a:gd name="T97" fmla="*/ 316 h 1068"/>
              <a:gd name="T98" fmla="*/ 175 w 884"/>
              <a:gd name="T99" fmla="*/ 286 h 1068"/>
              <a:gd name="T100" fmla="*/ 175 w 884"/>
              <a:gd name="T101" fmla="*/ 257 h 1068"/>
              <a:gd name="T102" fmla="*/ 185 w 884"/>
              <a:gd name="T103" fmla="*/ 237 h 1068"/>
              <a:gd name="T104" fmla="*/ 195 w 884"/>
              <a:gd name="T105" fmla="*/ 207 h 1068"/>
              <a:gd name="T106" fmla="*/ 206 w 884"/>
              <a:gd name="T107" fmla="*/ 168 h 1068"/>
              <a:gd name="T108" fmla="*/ 0 w 884"/>
              <a:gd name="T109" fmla="*/ 89 h 1068"/>
              <a:gd name="T110" fmla="*/ 555 w 884"/>
              <a:gd name="T111" fmla="*/ 0 h 1068"/>
              <a:gd name="T112" fmla="*/ 884 w 884"/>
              <a:gd name="T113" fmla="*/ 43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4" h="1068">
                <a:moveTo>
                  <a:pt x="884" y="435"/>
                </a:moveTo>
                <a:lnTo>
                  <a:pt x="658" y="346"/>
                </a:lnTo>
                <a:lnTo>
                  <a:pt x="648" y="366"/>
                </a:lnTo>
                <a:lnTo>
                  <a:pt x="648" y="385"/>
                </a:lnTo>
                <a:lnTo>
                  <a:pt x="638" y="415"/>
                </a:lnTo>
                <a:lnTo>
                  <a:pt x="638" y="435"/>
                </a:lnTo>
                <a:lnTo>
                  <a:pt x="627" y="464"/>
                </a:lnTo>
                <a:lnTo>
                  <a:pt x="627" y="484"/>
                </a:lnTo>
                <a:lnTo>
                  <a:pt x="617" y="514"/>
                </a:lnTo>
                <a:lnTo>
                  <a:pt x="617" y="544"/>
                </a:lnTo>
                <a:lnTo>
                  <a:pt x="617" y="573"/>
                </a:lnTo>
                <a:lnTo>
                  <a:pt x="617" y="623"/>
                </a:lnTo>
                <a:lnTo>
                  <a:pt x="617" y="652"/>
                </a:lnTo>
                <a:lnTo>
                  <a:pt x="617" y="672"/>
                </a:lnTo>
                <a:lnTo>
                  <a:pt x="617" y="702"/>
                </a:lnTo>
                <a:lnTo>
                  <a:pt x="627" y="731"/>
                </a:lnTo>
                <a:lnTo>
                  <a:pt x="627" y="751"/>
                </a:lnTo>
                <a:lnTo>
                  <a:pt x="638" y="781"/>
                </a:lnTo>
                <a:lnTo>
                  <a:pt x="648" y="811"/>
                </a:lnTo>
                <a:lnTo>
                  <a:pt x="226" y="1068"/>
                </a:lnTo>
                <a:lnTo>
                  <a:pt x="216" y="1038"/>
                </a:lnTo>
                <a:lnTo>
                  <a:pt x="206" y="1018"/>
                </a:lnTo>
                <a:lnTo>
                  <a:pt x="195" y="998"/>
                </a:lnTo>
                <a:lnTo>
                  <a:pt x="195" y="969"/>
                </a:lnTo>
                <a:lnTo>
                  <a:pt x="185" y="949"/>
                </a:lnTo>
                <a:lnTo>
                  <a:pt x="175" y="929"/>
                </a:lnTo>
                <a:lnTo>
                  <a:pt x="175" y="909"/>
                </a:lnTo>
                <a:lnTo>
                  <a:pt x="164" y="890"/>
                </a:lnTo>
                <a:lnTo>
                  <a:pt x="164" y="870"/>
                </a:lnTo>
                <a:lnTo>
                  <a:pt x="154" y="840"/>
                </a:lnTo>
                <a:lnTo>
                  <a:pt x="154" y="820"/>
                </a:lnTo>
                <a:lnTo>
                  <a:pt x="144" y="791"/>
                </a:lnTo>
                <a:lnTo>
                  <a:pt x="144" y="771"/>
                </a:lnTo>
                <a:lnTo>
                  <a:pt x="134" y="741"/>
                </a:lnTo>
                <a:lnTo>
                  <a:pt x="134" y="712"/>
                </a:lnTo>
                <a:lnTo>
                  <a:pt x="134" y="682"/>
                </a:lnTo>
                <a:lnTo>
                  <a:pt x="134" y="662"/>
                </a:lnTo>
                <a:lnTo>
                  <a:pt x="134" y="633"/>
                </a:lnTo>
                <a:lnTo>
                  <a:pt x="134" y="603"/>
                </a:lnTo>
                <a:lnTo>
                  <a:pt x="134" y="563"/>
                </a:lnTo>
                <a:lnTo>
                  <a:pt x="134" y="534"/>
                </a:lnTo>
                <a:lnTo>
                  <a:pt x="134" y="504"/>
                </a:lnTo>
                <a:lnTo>
                  <a:pt x="134" y="484"/>
                </a:lnTo>
                <a:lnTo>
                  <a:pt x="134" y="455"/>
                </a:lnTo>
                <a:lnTo>
                  <a:pt x="144" y="425"/>
                </a:lnTo>
                <a:lnTo>
                  <a:pt x="144" y="395"/>
                </a:lnTo>
                <a:lnTo>
                  <a:pt x="154" y="375"/>
                </a:lnTo>
                <a:lnTo>
                  <a:pt x="154" y="336"/>
                </a:lnTo>
                <a:lnTo>
                  <a:pt x="164" y="316"/>
                </a:lnTo>
                <a:lnTo>
                  <a:pt x="175" y="286"/>
                </a:lnTo>
                <a:lnTo>
                  <a:pt x="175" y="257"/>
                </a:lnTo>
                <a:lnTo>
                  <a:pt x="185" y="237"/>
                </a:lnTo>
                <a:lnTo>
                  <a:pt x="195" y="207"/>
                </a:lnTo>
                <a:lnTo>
                  <a:pt x="206" y="168"/>
                </a:lnTo>
                <a:lnTo>
                  <a:pt x="0" y="89"/>
                </a:lnTo>
                <a:lnTo>
                  <a:pt x="555" y="0"/>
                </a:lnTo>
                <a:lnTo>
                  <a:pt x="884" y="435"/>
                </a:lnTo>
                <a:close/>
              </a:path>
            </a:pathLst>
          </a:custGeom>
          <a:solidFill>
            <a:schemeClr val="hlink"/>
          </a:solidFill>
          <a:ln w="33401">
            <a:solidFill>
              <a:srgbClr val="CCFFFF"/>
            </a:solidFill>
            <a:prstDash val="solid"/>
            <a:round/>
            <a:headEnd/>
            <a:tailEnd/>
          </a:ln>
        </p:spPr>
        <p:txBody>
          <a:bodyPr/>
          <a:lstStyle/>
          <a:p>
            <a:endParaRPr lang="zh-CN" altLang="en-US"/>
          </a:p>
        </p:txBody>
      </p:sp>
      <p:sp>
        <p:nvSpPr>
          <p:cNvPr id="82950" name="Freeform 6"/>
          <p:cNvSpPr>
            <a:spLocks/>
          </p:cNvSpPr>
          <p:nvPr/>
        </p:nvSpPr>
        <p:spPr bwMode="auto">
          <a:xfrm>
            <a:off x="2312988" y="3941763"/>
            <a:ext cx="1600200" cy="1444625"/>
          </a:xfrm>
          <a:custGeom>
            <a:avLst/>
            <a:gdLst>
              <a:gd name="T0" fmla="*/ 802 w 1008"/>
              <a:gd name="T1" fmla="*/ 910 h 910"/>
              <a:gd name="T2" fmla="*/ 782 w 1008"/>
              <a:gd name="T3" fmla="*/ 900 h 910"/>
              <a:gd name="T4" fmla="*/ 761 w 1008"/>
              <a:gd name="T5" fmla="*/ 900 h 910"/>
              <a:gd name="T6" fmla="*/ 741 w 1008"/>
              <a:gd name="T7" fmla="*/ 890 h 910"/>
              <a:gd name="T8" fmla="*/ 730 w 1008"/>
              <a:gd name="T9" fmla="*/ 880 h 910"/>
              <a:gd name="T10" fmla="*/ 710 w 1008"/>
              <a:gd name="T11" fmla="*/ 870 h 910"/>
              <a:gd name="T12" fmla="*/ 689 w 1008"/>
              <a:gd name="T13" fmla="*/ 860 h 910"/>
              <a:gd name="T14" fmla="*/ 669 w 1008"/>
              <a:gd name="T15" fmla="*/ 851 h 910"/>
              <a:gd name="T16" fmla="*/ 658 w 1008"/>
              <a:gd name="T17" fmla="*/ 841 h 910"/>
              <a:gd name="T18" fmla="*/ 638 w 1008"/>
              <a:gd name="T19" fmla="*/ 821 h 910"/>
              <a:gd name="T20" fmla="*/ 607 w 1008"/>
              <a:gd name="T21" fmla="*/ 811 h 910"/>
              <a:gd name="T22" fmla="*/ 597 w 1008"/>
              <a:gd name="T23" fmla="*/ 801 h 910"/>
              <a:gd name="T24" fmla="*/ 576 w 1008"/>
              <a:gd name="T25" fmla="*/ 781 h 910"/>
              <a:gd name="T26" fmla="*/ 555 w 1008"/>
              <a:gd name="T27" fmla="*/ 771 h 910"/>
              <a:gd name="T28" fmla="*/ 535 w 1008"/>
              <a:gd name="T29" fmla="*/ 752 h 910"/>
              <a:gd name="T30" fmla="*/ 525 w 1008"/>
              <a:gd name="T31" fmla="*/ 742 h 910"/>
              <a:gd name="T32" fmla="*/ 504 w 1008"/>
              <a:gd name="T33" fmla="*/ 722 h 910"/>
              <a:gd name="T34" fmla="*/ 483 w 1008"/>
              <a:gd name="T35" fmla="*/ 712 h 910"/>
              <a:gd name="T36" fmla="*/ 463 w 1008"/>
              <a:gd name="T37" fmla="*/ 692 h 910"/>
              <a:gd name="T38" fmla="*/ 442 w 1008"/>
              <a:gd name="T39" fmla="*/ 673 h 910"/>
              <a:gd name="T40" fmla="*/ 432 w 1008"/>
              <a:gd name="T41" fmla="*/ 663 h 910"/>
              <a:gd name="T42" fmla="*/ 411 w 1008"/>
              <a:gd name="T43" fmla="*/ 643 h 910"/>
              <a:gd name="T44" fmla="*/ 401 w 1008"/>
              <a:gd name="T45" fmla="*/ 623 h 910"/>
              <a:gd name="T46" fmla="*/ 381 w 1008"/>
              <a:gd name="T47" fmla="*/ 613 h 910"/>
              <a:gd name="T48" fmla="*/ 370 w 1008"/>
              <a:gd name="T49" fmla="*/ 593 h 910"/>
              <a:gd name="T50" fmla="*/ 350 w 1008"/>
              <a:gd name="T51" fmla="*/ 574 h 910"/>
              <a:gd name="T52" fmla="*/ 339 w 1008"/>
              <a:gd name="T53" fmla="*/ 554 h 910"/>
              <a:gd name="T54" fmla="*/ 319 w 1008"/>
              <a:gd name="T55" fmla="*/ 534 h 910"/>
              <a:gd name="T56" fmla="*/ 298 w 1008"/>
              <a:gd name="T57" fmla="*/ 514 h 910"/>
              <a:gd name="T58" fmla="*/ 288 w 1008"/>
              <a:gd name="T59" fmla="*/ 485 h 910"/>
              <a:gd name="T60" fmla="*/ 267 w 1008"/>
              <a:gd name="T61" fmla="*/ 465 h 910"/>
              <a:gd name="T62" fmla="*/ 257 w 1008"/>
              <a:gd name="T63" fmla="*/ 445 h 910"/>
              <a:gd name="T64" fmla="*/ 237 w 1008"/>
              <a:gd name="T65" fmla="*/ 415 h 910"/>
              <a:gd name="T66" fmla="*/ 226 w 1008"/>
              <a:gd name="T67" fmla="*/ 386 h 910"/>
              <a:gd name="T68" fmla="*/ 216 w 1008"/>
              <a:gd name="T69" fmla="*/ 366 h 910"/>
              <a:gd name="T70" fmla="*/ 206 w 1008"/>
              <a:gd name="T71" fmla="*/ 346 h 910"/>
              <a:gd name="T72" fmla="*/ 195 w 1008"/>
              <a:gd name="T73" fmla="*/ 326 h 910"/>
              <a:gd name="T74" fmla="*/ 0 w 1008"/>
              <a:gd name="T75" fmla="*/ 405 h 910"/>
              <a:gd name="T76" fmla="*/ 319 w 1008"/>
              <a:gd name="T77" fmla="*/ 0 h 910"/>
              <a:gd name="T78" fmla="*/ 854 w 1008"/>
              <a:gd name="T79" fmla="*/ 40 h 910"/>
              <a:gd name="T80" fmla="*/ 638 w 1008"/>
              <a:gd name="T81" fmla="*/ 138 h 910"/>
              <a:gd name="T82" fmla="*/ 648 w 1008"/>
              <a:gd name="T83" fmla="*/ 158 h 910"/>
              <a:gd name="T84" fmla="*/ 669 w 1008"/>
              <a:gd name="T85" fmla="*/ 188 h 910"/>
              <a:gd name="T86" fmla="*/ 679 w 1008"/>
              <a:gd name="T87" fmla="*/ 218 h 910"/>
              <a:gd name="T88" fmla="*/ 710 w 1008"/>
              <a:gd name="T89" fmla="*/ 247 h 910"/>
              <a:gd name="T90" fmla="*/ 720 w 1008"/>
              <a:gd name="T91" fmla="*/ 277 h 910"/>
              <a:gd name="T92" fmla="*/ 751 w 1008"/>
              <a:gd name="T93" fmla="*/ 297 h 910"/>
              <a:gd name="T94" fmla="*/ 771 w 1008"/>
              <a:gd name="T95" fmla="*/ 326 h 910"/>
              <a:gd name="T96" fmla="*/ 792 w 1008"/>
              <a:gd name="T97" fmla="*/ 346 h 910"/>
              <a:gd name="T98" fmla="*/ 813 w 1008"/>
              <a:gd name="T99" fmla="*/ 366 h 910"/>
              <a:gd name="T100" fmla="*/ 833 w 1008"/>
              <a:gd name="T101" fmla="*/ 386 h 910"/>
              <a:gd name="T102" fmla="*/ 864 w 1008"/>
              <a:gd name="T103" fmla="*/ 405 h 910"/>
              <a:gd name="T104" fmla="*/ 885 w 1008"/>
              <a:gd name="T105" fmla="*/ 425 h 910"/>
              <a:gd name="T106" fmla="*/ 905 w 1008"/>
              <a:gd name="T107" fmla="*/ 435 h 910"/>
              <a:gd name="T108" fmla="*/ 936 w 1008"/>
              <a:gd name="T109" fmla="*/ 455 h 910"/>
              <a:gd name="T110" fmla="*/ 967 w 1008"/>
              <a:gd name="T111" fmla="*/ 475 h 910"/>
              <a:gd name="T112" fmla="*/ 987 w 1008"/>
              <a:gd name="T113" fmla="*/ 485 h 910"/>
              <a:gd name="T114" fmla="*/ 1008 w 1008"/>
              <a:gd name="T115" fmla="*/ 495 h 910"/>
              <a:gd name="T116" fmla="*/ 802 w 1008"/>
              <a:gd name="T117"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8" h="910">
                <a:moveTo>
                  <a:pt x="802" y="910"/>
                </a:moveTo>
                <a:lnTo>
                  <a:pt x="782" y="900"/>
                </a:lnTo>
                <a:lnTo>
                  <a:pt x="761" y="900"/>
                </a:lnTo>
                <a:lnTo>
                  <a:pt x="741" y="890"/>
                </a:lnTo>
                <a:lnTo>
                  <a:pt x="730" y="880"/>
                </a:lnTo>
                <a:lnTo>
                  <a:pt x="710" y="870"/>
                </a:lnTo>
                <a:lnTo>
                  <a:pt x="689" y="860"/>
                </a:lnTo>
                <a:lnTo>
                  <a:pt x="669" y="851"/>
                </a:lnTo>
                <a:lnTo>
                  <a:pt x="658" y="841"/>
                </a:lnTo>
                <a:lnTo>
                  <a:pt x="638" y="821"/>
                </a:lnTo>
                <a:lnTo>
                  <a:pt x="607" y="811"/>
                </a:lnTo>
                <a:lnTo>
                  <a:pt x="597" y="801"/>
                </a:lnTo>
                <a:lnTo>
                  <a:pt x="576" y="781"/>
                </a:lnTo>
                <a:lnTo>
                  <a:pt x="555" y="771"/>
                </a:lnTo>
                <a:lnTo>
                  <a:pt x="535" y="752"/>
                </a:lnTo>
                <a:lnTo>
                  <a:pt x="525" y="742"/>
                </a:lnTo>
                <a:lnTo>
                  <a:pt x="504" y="722"/>
                </a:lnTo>
                <a:lnTo>
                  <a:pt x="483" y="712"/>
                </a:lnTo>
                <a:lnTo>
                  <a:pt x="463" y="692"/>
                </a:lnTo>
                <a:lnTo>
                  <a:pt x="442" y="673"/>
                </a:lnTo>
                <a:lnTo>
                  <a:pt x="432" y="663"/>
                </a:lnTo>
                <a:lnTo>
                  <a:pt x="411" y="643"/>
                </a:lnTo>
                <a:lnTo>
                  <a:pt x="401" y="623"/>
                </a:lnTo>
                <a:lnTo>
                  <a:pt x="381" y="613"/>
                </a:lnTo>
                <a:lnTo>
                  <a:pt x="370" y="593"/>
                </a:lnTo>
                <a:lnTo>
                  <a:pt x="350" y="574"/>
                </a:lnTo>
                <a:lnTo>
                  <a:pt x="339" y="554"/>
                </a:lnTo>
                <a:lnTo>
                  <a:pt x="319" y="534"/>
                </a:lnTo>
                <a:lnTo>
                  <a:pt x="298" y="514"/>
                </a:lnTo>
                <a:lnTo>
                  <a:pt x="288" y="485"/>
                </a:lnTo>
                <a:lnTo>
                  <a:pt x="267" y="465"/>
                </a:lnTo>
                <a:lnTo>
                  <a:pt x="257" y="445"/>
                </a:lnTo>
                <a:lnTo>
                  <a:pt x="237" y="415"/>
                </a:lnTo>
                <a:lnTo>
                  <a:pt x="226" y="386"/>
                </a:lnTo>
                <a:lnTo>
                  <a:pt x="216" y="366"/>
                </a:lnTo>
                <a:lnTo>
                  <a:pt x="206" y="346"/>
                </a:lnTo>
                <a:lnTo>
                  <a:pt x="195" y="326"/>
                </a:lnTo>
                <a:lnTo>
                  <a:pt x="0" y="405"/>
                </a:lnTo>
                <a:lnTo>
                  <a:pt x="319" y="0"/>
                </a:lnTo>
                <a:lnTo>
                  <a:pt x="854" y="40"/>
                </a:lnTo>
                <a:lnTo>
                  <a:pt x="638" y="138"/>
                </a:lnTo>
                <a:lnTo>
                  <a:pt x="648" y="158"/>
                </a:lnTo>
                <a:lnTo>
                  <a:pt x="669" y="188"/>
                </a:lnTo>
                <a:lnTo>
                  <a:pt x="679" y="218"/>
                </a:lnTo>
                <a:lnTo>
                  <a:pt x="710" y="247"/>
                </a:lnTo>
                <a:lnTo>
                  <a:pt x="720" y="277"/>
                </a:lnTo>
                <a:lnTo>
                  <a:pt x="751" y="297"/>
                </a:lnTo>
                <a:lnTo>
                  <a:pt x="771" y="326"/>
                </a:lnTo>
                <a:lnTo>
                  <a:pt x="792" y="346"/>
                </a:lnTo>
                <a:lnTo>
                  <a:pt x="813" y="366"/>
                </a:lnTo>
                <a:lnTo>
                  <a:pt x="833" y="386"/>
                </a:lnTo>
                <a:lnTo>
                  <a:pt x="864" y="405"/>
                </a:lnTo>
                <a:lnTo>
                  <a:pt x="885" y="425"/>
                </a:lnTo>
                <a:lnTo>
                  <a:pt x="905" y="435"/>
                </a:lnTo>
                <a:lnTo>
                  <a:pt x="936" y="455"/>
                </a:lnTo>
                <a:lnTo>
                  <a:pt x="967" y="475"/>
                </a:lnTo>
                <a:lnTo>
                  <a:pt x="987" y="485"/>
                </a:lnTo>
                <a:lnTo>
                  <a:pt x="1008" y="495"/>
                </a:lnTo>
                <a:lnTo>
                  <a:pt x="802" y="910"/>
                </a:lnTo>
                <a:close/>
              </a:path>
            </a:pathLst>
          </a:custGeom>
          <a:solidFill>
            <a:schemeClr val="hlink"/>
          </a:solidFill>
          <a:ln w="33401">
            <a:solidFill>
              <a:srgbClr val="CCFFFF"/>
            </a:solidFill>
            <a:prstDash val="solid"/>
            <a:round/>
            <a:headEnd/>
            <a:tailEnd/>
          </a:ln>
        </p:spPr>
        <p:txBody>
          <a:bodyPr/>
          <a:lstStyle/>
          <a:p>
            <a:endParaRPr lang="zh-CN" altLang="en-US"/>
          </a:p>
        </p:txBody>
      </p:sp>
      <p:sp>
        <p:nvSpPr>
          <p:cNvPr id="82951" name="Freeform 7"/>
          <p:cNvSpPr>
            <a:spLocks/>
          </p:cNvSpPr>
          <p:nvPr/>
        </p:nvSpPr>
        <p:spPr bwMode="auto">
          <a:xfrm>
            <a:off x="4760913" y="4192588"/>
            <a:ext cx="1501775" cy="1444625"/>
          </a:xfrm>
          <a:custGeom>
            <a:avLst/>
            <a:gdLst>
              <a:gd name="T0" fmla="*/ 946 w 946"/>
              <a:gd name="T1" fmla="*/ 198 h 910"/>
              <a:gd name="T2" fmla="*/ 936 w 946"/>
              <a:gd name="T3" fmla="*/ 218 h 910"/>
              <a:gd name="T4" fmla="*/ 925 w 946"/>
              <a:gd name="T5" fmla="*/ 228 h 910"/>
              <a:gd name="T6" fmla="*/ 915 w 946"/>
              <a:gd name="T7" fmla="*/ 247 h 910"/>
              <a:gd name="T8" fmla="*/ 905 w 946"/>
              <a:gd name="T9" fmla="*/ 267 h 910"/>
              <a:gd name="T10" fmla="*/ 895 w 946"/>
              <a:gd name="T11" fmla="*/ 277 h 910"/>
              <a:gd name="T12" fmla="*/ 884 w 946"/>
              <a:gd name="T13" fmla="*/ 297 h 910"/>
              <a:gd name="T14" fmla="*/ 874 w 946"/>
              <a:gd name="T15" fmla="*/ 317 h 910"/>
              <a:gd name="T16" fmla="*/ 864 w 946"/>
              <a:gd name="T17" fmla="*/ 337 h 910"/>
              <a:gd name="T18" fmla="*/ 853 w 946"/>
              <a:gd name="T19" fmla="*/ 356 h 910"/>
              <a:gd name="T20" fmla="*/ 833 w 946"/>
              <a:gd name="T21" fmla="*/ 376 h 910"/>
              <a:gd name="T22" fmla="*/ 823 w 946"/>
              <a:gd name="T23" fmla="*/ 386 h 910"/>
              <a:gd name="T24" fmla="*/ 812 w 946"/>
              <a:gd name="T25" fmla="*/ 406 h 910"/>
              <a:gd name="T26" fmla="*/ 792 w 946"/>
              <a:gd name="T27" fmla="*/ 426 h 910"/>
              <a:gd name="T28" fmla="*/ 781 w 946"/>
              <a:gd name="T29" fmla="*/ 445 h 910"/>
              <a:gd name="T30" fmla="*/ 761 w 946"/>
              <a:gd name="T31" fmla="*/ 465 h 910"/>
              <a:gd name="T32" fmla="*/ 751 w 946"/>
              <a:gd name="T33" fmla="*/ 485 h 910"/>
              <a:gd name="T34" fmla="*/ 730 w 946"/>
              <a:gd name="T35" fmla="*/ 495 h 910"/>
              <a:gd name="T36" fmla="*/ 709 w 946"/>
              <a:gd name="T37" fmla="*/ 515 h 910"/>
              <a:gd name="T38" fmla="*/ 699 w 946"/>
              <a:gd name="T39" fmla="*/ 534 h 910"/>
              <a:gd name="T40" fmla="*/ 679 w 946"/>
              <a:gd name="T41" fmla="*/ 544 h 910"/>
              <a:gd name="T42" fmla="*/ 658 w 946"/>
              <a:gd name="T43" fmla="*/ 564 h 910"/>
              <a:gd name="T44" fmla="*/ 648 w 946"/>
              <a:gd name="T45" fmla="*/ 574 h 910"/>
              <a:gd name="T46" fmla="*/ 627 w 946"/>
              <a:gd name="T47" fmla="*/ 594 h 910"/>
              <a:gd name="T48" fmla="*/ 607 w 946"/>
              <a:gd name="T49" fmla="*/ 604 h 910"/>
              <a:gd name="T50" fmla="*/ 586 w 946"/>
              <a:gd name="T51" fmla="*/ 623 h 910"/>
              <a:gd name="T52" fmla="*/ 565 w 946"/>
              <a:gd name="T53" fmla="*/ 633 h 910"/>
              <a:gd name="T54" fmla="*/ 545 w 946"/>
              <a:gd name="T55" fmla="*/ 653 h 910"/>
              <a:gd name="T56" fmla="*/ 524 w 946"/>
              <a:gd name="T57" fmla="*/ 673 h 910"/>
              <a:gd name="T58" fmla="*/ 504 w 946"/>
              <a:gd name="T59" fmla="*/ 683 h 910"/>
              <a:gd name="T60" fmla="*/ 473 w 946"/>
              <a:gd name="T61" fmla="*/ 702 h 910"/>
              <a:gd name="T62" fmla="*/ 452 w 946"/>
              <a:gd name="T63" fmla="*/ 712 h 910"/>
              <a:gd name="T64" fmla="*/ 421 w 946"/>
              <a:gd name="T65" fmla="*/ 732 h 910"/>
              <a:gd name="T66" fmla="*/ 555 w 946"/>
              <a:gd name="T67" fmla="*/ 910 h 910"/>
              <a:gd name="T68" fmla="*/ 41 w 946"/>
              <a:gd name="T69" fmla="*/ 683 h 910"/>
              <a:gd name="T70" fmla="*/ 0 w 946"/>
              <a:gd name="T71" fmla="*/ 238 h 910"/>
              <a:gd name="T72" fmla="*/ 103 w 946"/>
              <a:gd name="T73" fmla="*/ 366 h 910"/>
              <a:gd name="T74" fmla="*/ 133 w 946"/>
              <a:gd name="T75" fmla="*/ 356 h 910"/>
              <a:gd name="T76" fmla="*/ 154 w 946"/>
              <a:gd name="T77" fmla="*/ 337 h 910"/>
              <a:gd name="T78" fmla="*/ 185 w 946"/>
              <a:gd name="T79" fmla="*/ 327 h 910"/>
              <a:gd name="T80" fmla="*/ 216 w 946"/>
              <a:gd name="T81" fmla="*/ 307 h 910"/>
              <a:gd name="T82" fmla="*/ 247 w 946"/>
              <a:gd name="T83" fmla="*/ 287 h 910"/>
              <a:gd name="T84" fmla="*/ 277 w 946"/>
              <a:gd name="T85" fmla="*/ 267 h 910"/>
              <a:gd name="T86" fmla="*/ 308 w 946"/>
              <a:gd name="T87" fmla="*/ 247 h 910"/>
              <a:gd name="T88" fmla="*/ 329 w 946"/>
              <a:gd name="T89" fmla="*/ 228 h 910"/>
              <a:gd name="T90" fmla="*/ 349 w 946"/>
              <a:gd name="T91" fmla="*/ 208 h 910"/>
              <a:gd name="T92" fmla="*/ 370 w 946"/>
              <a:gd name="T93" fmla="*/ 178 h 910"/>
              <a:gd name="T94" fmla="*/ 391 w 946"/>
              <a:gd name="T95" fmla="*/ 158 h 910"/>
              <a:gd name="T96" fmla="*/ 411 w 946"/>
              <a:gd name="T97" fmla="*/ 139 h 910"/>
              <a:gd name="T98" fmla="*/ 432 w 946"/>
              <a:gd name="T99" fmla="*/ 109 h 910"/>
              <a:gd name="T100" fmla="*/ 452 w 946"/>
              <a:gd name="T101" fmla="*/ 89 h 910"/>
              <a:gd name="T102" fmla="*/ 473 w 946"/>
              <a:gd name="T103" fmla="*/ 60 h 910"/>
              <a:gd name="T104" fmla="*/ 483 w 946"/>
              <a:gd name="T105" fmla="*/ 40 h 910"/>
              <a:gd name="T106" fmla="*/ 493 w 946"/>
              <a:gd name="T107" fmla="*/ 20 h 910"/>
              <a:gd name="T108" fmla="*/ 504 w 946"/>
              <a:gd name="T109" fmla="*/ 0 h 910"/>
              <a:gd name="T110" fmla="*/ 946 w 946"/>
              <a:gd name="T111" fmla="*/ 198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46" h="910">
                <a:moveTo>
                  <a:pt x="946" y="198"/>
                </a:moveTo>
                <a:lnTo>
                  <a:pt x="936" y="218"/>
                </a:lnTo>
                <a:lnTo>
                  <a:pt x="925" y="228"/>
                </a:lnTo>
                <a:lnTo>
                  <a:pt x="915" y="247"/>
                </a:lnTo>
                <a:lnTo>
                  <a:pt x="905" y="267"/>
                </a:lnTo>
                <a:lnTo>
                  <a:pt x="895" y="277"/>
                </a:lnTo>
                <a:lnTo>
                  <a:pt x="884" y="297"/>
                </a:lnTo>
                <a:lnTo>
                  <a:pt x="874" y="317"/>
                </a:lnTo>
                <a:lnTo>
                  <a:pt x="864" y="337"/>
                </a:lnTo>
                <a:lnTo>
                  <a:pt x="853" y="356"/>
                </a:lnTo>
                <a:lnTo>
                  <a:pt x="833" y="376"/>
                </a:lnTo>
                <a:lnTo>
                  <a:pt x="823" y="386"/>
                </a:lnTo>
                <a:lnTo>
                  <a:pt x="812" y="406"/>
                </a:lnTo>
                <a:lnTo>
                  <a:pt x="792" y="426"/>
                </a:lnTo>
                <a:lnTo>
                  <a:pt x="781" y="445"/>
                </a:lnTo>
                <a:lnTo>
                  <a:pt x="761" y="465"/>
                </a:lnTo>
                <a:lnTo>
                  <a:pt x="751" y="485"/>
                </a:lnTo>
                <a:lnTo>
                  <a:pt x="730" y="495"/>
                </a:lnTo>
                <a:lnTo>
                  <a:pt x="709" y="515"/>
                </a:lnTo>
                <a:lnTo>
                  <a:pt x="699" y="534"/>
                </a:lnTo>
                <a:lnTo>
                  <a:pt x="679" y="544"/>
                </a:lnTo>
                <a:lnTo>
                  <a:pt x="658" y="564"/>
                </a:lnTo>
                <a:lnTo>
                  <a:pt x="648" y="574"/>
                </a:lnTo>
                <a:lnTo>
                  <a:pt x="627" y="594"/>
                </a:lnTo>
                <a:lnTo>
                  <a:pt x="607" y="604"/>
                </a:lnTo>
                <a:lnTo>
                  <a:pt x="586" y="623"/>
                </a:lnTo>
                <a:lnTo>
                  <a:pt x="565" y="633"/>
                </a:lnTo>
                <a:lnTo>
                  <a:pt x="545" y="653"/>
                </a:lnTo>
                <a:lnTo>
                  <a:pt x="524" y="673"/>
                </a:lnTo>
                <a:lnTo>
                  <a:pt x="504" y="683"/>
                </a:lnTo>
                <a:lnTo>
                  <a:pt x="473" y="702"/>
                </a:lnTo>
                <a:lnTo>
                  <a:pt x="452" y="712"/>
                </a:lnTo>
                <a:lnTo>
                  <a:pt x="421" y="732"/>
                </a:lnTo>
                <a:lnTo>
                  <a:pt x="555" y="910"/>
                </a:lnTo>
                <a:lnTo>
                  <a:pt x="41" y="683"/>
                </a:lnTo>
                <a:lnTo>
                  <a:pt x="0" y="238"/>
                </a:lnTo>
                <a:lnTo>
                  <a:pt x="103" y="366"/>
                </a:lnTo>
                <a:lnTo>
                  <a:pt x="133" y="356"/>
                </a:lnTo>
                <a:lnTo>
                  <a:pt x="154" y="337"/>
                </a:lnTo>
                <a:lnTo>
                  <a:pt x="185" y="327"/>
                </a:lnTo>
                <a:lnTo>
                  <a:pt x="216" y="307"/>
                </a:lnTo>
                <a:lnTo>
                  <a:pt x="247" y="287"/>
                </a:lnTo>
                <a:lnTo>
                  <a:pt x="277" y="267"/>
                </a:lnTo>
                <a:lnTo>
                  <a:pt x="308" y="247"/>
                </a:lnTo>
                <a:lnTo>
                  <a:pt x="329" y="228"/>
                </a:lnTo>
                <a:lnTo>
                  <a:pt x="349" y="208"/>
                </a:lnTo>
                <a:lnTo>
                  <a:pt x="370" y="178"/>
                </a:lnTo>
                <a:lnTo>
                  <a:pt x="391" y="158"/>
                </a:lnTo>
                <a:lnTo>
                  <a:pt x="411" y="139"/>
                </a:lnTo>
                <a:lnTo>
                  <a:pt x="432" y="109"/>
                </a:lnTo>
                <a:lnTo>
                  <a:pt x="452" y="89"/>
                </a:lnTo>
                <a:lnTo>
                  <a:pt x="473" y="60"/>
                </a:lnTo>
                <a:lnTo>
                  <a:pt x="483" y="40"/>
                </a:lnTo>
                <a:lnTo>
                  <a:pt x="493" y="20"/>
                </a:lnTo>
                <a:lnTo>
                  <a:pt x="504" y="0"/>
                </a:lnTo>
                <a:lnTo>
                  <a:pt x="946" y="198"/>
                </a:lnTo>
                <a:close/>
              </a:path>
            </a:pathLst>
          </a:custGeom>
          <a:solidFill>
            <a:schemeClr val="hlink"/>
          </a:solidFill>
          <a:ln w="33401">
            <a:solidFill>
              <a:srgbClr val="CCFFFF"/>
            </a:solidFill>
            <a:prstDash val="solid"/>
            <a:round/>
            <a:headEnd/>
            <a:tailEnd/>
          </a:ln>
        </p:spPr>
        <p:txBody>
          <a:bodyPr/>
          <a:lstStyle/>
          <a:p>
            <a:endParaRPr lang="zh-CN" altLang="en-US"/>
          </a:p>
        </p:txBody>
      </p:sp>
      <p:sp>
        <p:nvSpPr>
          <p:cNvPr id="82952" name="Freeform 8"/>
          <p:cNvSpPr>
            <a:spLocks/>
          </p:cNvSpPr>
          <p:nvPr/>
        </p:nvSpPr>
        <p:spPr bwMode="auto">
          <a:xfrm>
            <a:off x="5267325" y="2889250"/>
            <a:ext cx="1370013" cy="1681163"/>
          </a:xfrm>
          <a:custGeom>
            <a:avLst/>
            <a:gdLst>
              <a:gd name="T0" fmla="*/ 0 w 863"/>
              <a:gd name="T1" fmla="*/ 673 h 1059"/>
              <a:gd name="T2" fmla="*/ 216 w 863"/>
              <a:gd name="T3" fmla="*/ 752 h 1059"/>
              <a:gd name="T4" fmla="*/ 226 w 863"/>
              <a:gd name="T5" fmla="*/ 732 h 1059"/>
              <a:gd name="T6" fmla="*/ 236 w 863"/>
              <a:gd name="T7" fmla="*/ 703 h 1059"/>
              <a:gd name="T8" fmla="*/ 236 w 863"/>
              <a:gd name="T9" fmla="*/ 683 h 1059"/>
              <a:gd name="T10" fmla="*/ 246 w 863"/>
              <a:gd name="T11" fmla="*/ 663 h 1059"/>
              <a:gd name="T12" fmla="*/ 257 w 863"/>
              <a:gd name="T13" fmla="*/ 633 h 1059"/>
              <a:gd name="T14" fmla="*/ 257 w 863"/>
              <a:gd name="T15" fmla="*/ 604 h 1059"/>
              <a:gd name="T16" fmla="*/ 267 w 863"/>
              <a:gd name="T17" fmla="*/ 584 h 1059"/>
              <a:gd name="T18" fmla="*/ 267 w 863"/>
              <a:gd name="T19" fmla="*/ 554 h 1059"/>
              <a:gd name="T20" fmla="*/ 267 w 863"/>
              <a:gd name="T21" fmla="*/ 534 h 1059"/>
              <a:gd name="T22" fmla="*/ 267 w 863"/>
              <a:gd name="T23" fmla="*/ 505 h 1059"/>
              <a:gd name="T24" fmla="*/ 267 w 863"/>
              <a:gd name="T25" fmla="*/ 445 h 1059"/>
              <a:gd name="T26" fmla="*/ 267 w 863"/>
              <a:gd name="T27" fmla="*/ 416 h 1059"/>
              <a:gd name="T28" fmla="*/ 267 w 863"/>
              <a:gd name="T29" fmla="*/ 396 h 1059"/>
              <a:gd name="T30" fmla="*/ 267 w 863"/>
              <a:gd name="T31" fmla="*/ 366 h 1059"/>
              <a:gd name="T32" fmla="*/ 257 w 863"/>
              <a:gd name="T33" fmla="*/ 337 h 1059"/>
              <a:gd name="T34" fmla="*/ 257 w 863"/>
              <a:gd name="T35" fmla="*/ 317 h 1059"/>
              <a:gd name="T36" fmla="*/ 246 w 863"/>
              <a:gd name="T37" fmla="*/ 287 h 1059"/>
              <a:gd name="T38" fmla="*/ 236 w 863"/>
              <a:gd name="T39" fmla="*/ 258 h 1059"/>
              <a:gd name="T40" fmla="*/ 658 w 863"/>
              <a:gd name="T41" fmla="*/ 0 h 1059"/>
              <a:gd name="T42" fmla="*/ 668 w 863"/>
              <a:gd name="T43" fmla="*/ 30 h 1059"/>
              <a:gd name="T44" fmla="*/ 678 w 863"/>
              <a:gd name="T45" fmla="*/ 50 h 1059"/>
              <a:gd name="T46" fmla="*/ 689 w 863"/>
              <a:gd name="T47" fmla="*/ 70 h 1059"/>
              <a:gd name="T48" fmla="*/ 699 w 863"/>
              <a:gd name="T49" fmla="*/ 99 h 1059"/>
              <a:gd name="T50" fmla="*/ 699 w 863"/>
              <a:gd name="T51" fmla="*/ 119 h 1059"/>
              <a:gd name="T52" fmla="*/ 709 w 863"/>
              <a:gd name="T53" fmla="*/ 139 h 1059"/>
              <a:gd name="T54" fmla="*/ 709 w 863"/>
              <a:gd name="T55" fmla="*/ 159 h 1059"/>
              <a:gd name="T56" fmla="*/ 720 w 863"/>
              <a:gd name="T57" fmla="*/ 178 h 1059"/>
              <a:gd name="T58" fmla="*/ 720 w 863"/>
              <a:gd name="T59" fmla="*/ 198 h 1059"/>
              <a:gd name="T60" fmla="*/ 730 w 863"/>
              <a:gd name="T61" fmla="*/ 228 h 1059"/>
              <a:gd name="T62" fmla="*/ 730 w 863"/>
              <a:gd name="T63" fmla="*/ 248 h 1059"/>
              <a:gd name="T64" fmla="*/ 740 w 863"/>
              <a:gd name="T65" fmla="*/ 277 h 1059"/>
              <a:gd name="T66" fmla="*/ 740 w 863"/>
              <a:gd name="T67" fmla="*/ 297 h 1059"/>
              <a:gd name="T68" fmla="*/ 750 w 863"/>
              <a:gd name="T69" fmla="*/ 327 h 1059"/>
              <a:gd name="T70" fmla="*/ 750 w 863"/>
              <a:gd name="T71" fmla="*/ 356 h 1059"/>
              <a:gd name="T72" fmla="*/ 750 w 863"/>
              <a:gd name="T73" fmla="*/ 386 h 1059"/>
              <a:gd name="T74" fmla="*/ 750 w 863"/>
              <a:gd name="T75" fmla="*/ 416 h 1059"/>
              <a:gd name="T76" fmla="*/ 750 w 863"/>
              <a:gd name="T77" fmla="*/ 436 h 1059"/>
              <a:gd name="T78" fmla="*/ 750 w 863"/>
              <a:gd name="T79" fmla="*/ 465 h 1059"/>
              <a:gd name="T80" fmla="*/ 750 w 863"/>
              <a:gd name="T81" fmla="*/ 505 h 1059"/>
              <a:gd name="T82" fmla="*/ 750 w 863"/>
              <a:gd name="T83" fmla="*/ 534 h 1059"/>
              <a:gd name="T84" fmla="*/ 750 w 863"/>
              <a:gd name="T85" fmla="*/ 564 h 1059"/>
              <a:gd name="T86" fmla="*/ 750 w 863"/>
              <a:gd name="T87" fmla="*/ 584 h 1059"/>
              <a:gd name="T88" fmla="*/ 750 w 863"/>
              <a:gd name="T89" fmla="*/ 614 h 1059"/>
              <a:gd name="T90" fmla="*/ 740 w 863"/>
              <a:gd name="T91" fmla="*/ 643 h 1059"/>
              <a:gd name="T92" fmla="*/ 740 w 863"/>
              <a:gd name="T93" fmla="*/ 673 h 1059"/>
              <a:gd name="T94" fmla="*/ 730 w 863"/>
              <a:gd name="T95" fmla="*/ 703 h 1059"/>
              <a:gd name="T96" fmla="*/ 730 w 863"/>
              <a:gd name="T97" fmla="*/ 732 h 1059"/>
              <a:gd name="T98" fmla="*/ 720 w 863"/>
              <a:gd name="T99" fmla="*/ 752 h 1059"/>
              <a:gd name="T100" fmla="*/ 709 w 863"/>
              <a:gd name="T101" fmla="*/ 782 h 1059"/>
              <a:gd name="T102" fmla="*/ 709 w 863"/>
              <a:gd name="T103" fmla="*/ 811 h 1059"/>
              <a:gd name="T104" fmla="*/ 699 w 863"/>
              <a:gd name="T105" fmla="*/ 831 h 1059"/>
              <a:gd name="T106" fmla="*/ 689 w 863"/>
              <a:gd name="T107" fmla="*/ 861 h 1059"/>
              <a:gd name="T108" fmla="*/ 678 w 863"/>
              <a:gd name="T109" fmla="*/ 900 h 1059"/>
              <a:gd name="T110" fmla="*/ 668 w 863"/>
              <a:gd name="T111" fmla="*/ 930 h 1059"/>
              <a:gd name="T112" fmla="*/ 863 w 863"/>
              <a:gd name="T113" fmla="*/ 1009 h 1059"/>
              <a:gd name="T114" fmla="*/ 349 w 863"/>
              <a:gd name="T115" fmla="*/ 1059 h 1059"/>
              <a:gd name="T116" fmla="*/ 0 w 863"/>
              <a:gd name="T117" fmla="*/ 673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3" h="1059">
                <a:moveTo>
                  <a:pt x="0" y="673"/>
                </a:moveTo>
                <a:lnTo>
                  <a:pt x="216" y="752"/>
                </a:lnTo>
                <a:lnTo>
                  <a:pt x="226" y="732"/>
                </a:lnTo>
                <a:lnTo>
                  <a:pt x="236" y="703"/>
                </a:lnTo>
                <a:lnTo>
                  <a:pt x="236" y="683"/>
                </a:lnTo>
                <a:lnTo>
                  <a:pt x="246" y="663"/>
                </a:lnTo>
                <a:lnTo>
                  <a:pt x="257" y="633"/>
                </a:lnTo>
                <a:lnTo>
                  <a:pt x="257" y="604"/>
                </a:lnTo>
                <a:lnTo>
                  <a:pt x="267" y="584"/>
                </a:lnTo>
                <a:lnTo>
                  <a:pt x="267" y="554"/>
                </a:lnTo>
                <a:lnTo>
                  <a:pt x="267" y="534"/>
                </a:lnTo>
                <a:lnTo>
                  <a:pt x="267" y="505"/>
                </a:lnTo>
                <a:lnTo>
                  <a:pt x="267" y="445"/>
                </a:lnTo>
                <a:lnTo>
                  <a:pt x="267" y="416"/>
                </a:lnTo>
                <a:lnTo>
                  <a:pt x="267" y="396"/>
                </a:lnTo>
                <a:lnTo>
                  <a:pt x="267" y="366"/>
                </a:lnTo>
                <a:lnTo>
                  <a:pt x="257" y="337"/>
                </a:lnTo>
                <a:lnTo>
                  <a:pt x="257" y="317"/>
                </a:lnTo>
                <a:lnTo>
                  <a:pt x="246" y="287"/>
                </a:lnTo>
                <a:lnTo>
                  <a:pt x="236" y="258"/>
                </a:lnTo>
                <a:lnTo>
                  <a:pt x="658" y="0"/>
                </a:lnTo>
                <a:lnTo>
                  <a:pt x="668" y="30"/>
                </a:lnTo>
                <a:lnTo>
                  <a:pt x="678" y="50"/>
                </a:lnTo>
                <a:lnTo>
                  <a:pt x="689" y="70"/>
                </a:lnTo>
                <a:lnTo>
                  <a:pt x="699" y="99"/>
                </a:lnTo>
                <a:lnTo>
                  <a:pt x="699" y="119"/>
                </a:lnTo>
                <a:lnTo>
                  <a:pt x="709" y="139"/>
                </a:lnTo>
                <a:lnTo>
                  <a:pt x="709" y="159"/>
                </a:lnTo>
                <a:lnTo>
                  <a:pt x="720" y="178"/>
                </a:lnTo>
                <a:lnTo>
                  <a:pt x="720" y="198"/>
                </a:lnTo>
                <a:lnTo>
                  <a:pt x="730" y="228"/>
                </a:lnTo>
                <a:lnTo>
                  <a:pt x="730" y="248"/>
                </a:lnTo>
                <a:lnTo>
                  <a:pt x="740" y="277"/>
                </a:lnTo>
                <a:lnTo>
                  <a:pt x="740" y="297"/>
                </a:lnTo>
                <a:lnTo>
                  <a:pt x="750" y="327"/>
                </a:lnTo>
                <a:lnTo>
                  <a:pt x="750" y="356"/>
                </a:lnTo>
                <a:lnTo>
                  <a:pt x="750" y="386"/>
                </a:lnTo>
                <a:lnTo>
                  <a:pt x="750" y="416"/>
                </a:lnTo>
                <a:lnTo>
                  <a:pt x="750" y="436"/>
                </a:lnTo>
                <a:lnTo>
                  <a:pt x="750" y="465"/>
                </a:lnTo>
                <a:lnTo>
                  <a:pt x="750" y="505"/>
                </a:lnTo>
                <a:lnTo>
                  <a:pt x="750" y="534"/>
                </a:lnTo>
                <a:lnTo>
                  <a:pt x="750" y="564"/>
                </a:lnTo>
                <a:lnTo>
                  <a:pt x="750" y="584"/>
                </a:lnTo>
                <a:lnTo>
                  <a:pt x="750" y="614"/>
                </a:lnTo>
                <a:lnTo>
                  <a:pt x="740" y="643"/>
                </a:lnTo>
                <a:lnTo>
                  <a:pt x="740" y="673"/>
                </a:lnTo>
                <a:lnTo>
                  <a:pt x="730" y="703"/>
                </a:lnTo>
                <a:lnTo>
                  <a:pt x="730" y="732"/>
                </a:lnTo>
                <a:lnTo>
                  <a:pt x="720" y="752"/>
                </a:lnTo>
                <a:lnTo>
                  <a:pt x="709" y="782"/>
                </a:lnTo>
                <a:lnTo>
                  <a:pt x="709" y="811"/>
                </a:lnTo>
                <a:lnTo>
                  <a:pt x="699" y="831"/>
                </a:lnTo>
                <a:lnTo>
                  <a:pt x="689" y="861"/>
                </a:lnTo>
                <a:lnTo>
                  <a:pt x="678" y="900"/>
                </a:lnTo>
                <a:lnTo>
                  <a:pt x="668" y="930"/>
                </a:lnTo>
                <a:lnTo>
                  <a:pt x="863" y="1009"/>
                </a:lnTo>
                <a:lnTo>
                  <a:pt x="349" y="1059"/>
                </a:lnTo>
                <a:lnTo>
                  <a:pt x="0" y="673"/>
                </a:lnTo>
                <a:close/>
              </a:path>
            </a:pathLst>
          </a:custGeom>
          <a:solidFill>
            <a:schemeClr val="hlink"/>
          </a:solidFill>
          <a:ln w="33401">
            <a:solidFill>
              <a:srgbClr val="CCFFFF"/>
            </a:solidFill>
            <a:prstDash val="solid"/>
            <a:round/>
            <a:headEnd/>
            <a:tailEnd/>
          </a:ln>
        </p:spPr>
        <p:txBody>
          <a:bodyPr/>
          <a:lstStyle/>
          <a:p>
            <a:endParaRPr lang="zh-CN" altLang="en-US"/>
          </a:p>
        </p:txBody>
      </p:sp>
      <p:sp>
        <p:nvSpPr>
          <p:cNvPr id="82953" name="Freeform 9"/>
          <p:cNvSpPr>
            <a:spLocks/>
          </p:cNvSpPr>
          <p:nvPr/>
        </p:nvSpPr>
        <p:spPr bwMode="auto">
          <a:xfrm>
            <a:off x="5005388" y="1916113"/>
            <a:ext cx="1616075" cy="1492250"/>
          </a:xfrm>
          <a:custGeom>
            <a:avLst/>
            <a:gdLst>
              <a:gd name="T0" fmla="*/ 206 w 1018"/>
              <a:gd name="T1" fmla="*/ 0 h 940"/>
              <a:gd name="T2" fmla="*/ 226 w 1018"/>
              <a:gd name="T3" fmla="*/ 10 h 940"/>
              <a:gd name="T4" fmla="*/ 247 w 1018"/>
              <a:gd name="T5" fmla="*/ 20 h 940"/>
              <a:gd name="T6" fmla="*/ 267 w 1018"/>
              <a:gd name="T7" fmla="*/ 30 h 940"/>
              <a:gd name="T8" fmla="*/ 278 w 1018"/>
              <a:gd name="T9" fmla="*/ 40 h 940"/>
              <a:gd name="T10" fmla="*/ 298 w 1018"/>
              <a:gd name="T11" fmla="*/ 50 h 940"/>
              <a:gd name="T12" fmla="*/ 319 w 1018"/>
              <a:gd name="T13" fmla="*/ 60 h 940"/>
              <a:gd name="T14" fmla="*/ 329 w 1018"/>
              <a:gd name="T15" fmla="*/ 69 h 940"/>
              <a:gd name="T16" fmla="*/ 350 w 1018"/>
              <a:gd name="T17" fmla="*/ 79 h 940"/>
              <a:gd name="T18" fmla="*/ 370 w 1018"/>
              <a:gd name="T19" fmla="*/ 89 h 940"/>
              <a:gd name="T20" fmla="*/ 391 w 1018"/>
              <a:gd name="T21" fmla="*/ 109 h 940"/>
              <a:gd name="T22" fmla="*/ 411 w 1018"/>
              <a:gd name="T23" fmla="*/ 119 h 940"/>
              <a:gd name="T24" fmla="*/ 422 w 1018"/>
              <a:gd name="T25" fmla="*/ 129 h 940"/>
              <a:gd name="T26" fmla="*/ 442 w 1018"/>
              <a:gd name="T27" fmla="*/ 149 h 940"/>
              <a:gd name="T28" fmla="*/ 463 w 1018"/>
              <a:gd name="T29" fmla="*/ 158 h 940"/>
              <a:gd name="T30" fmla="*/ 483 w 1018"/>
              <a:gd name="T31" fmla="*/ 178 h 940"/>
              <a:gd name="T32" fmla="*/ 504 w 1018"/>
              <a:gd name="T33" fmla="*/ 188 h 940"/>
              <a:gd name="T34" fmla="*/ 525 w 1018"/>
              <a:gd name="T35" fmla="*/ 208 h 940"/>
              <a:gd name="T36" fmla="*/ 545 w 1018"/>
              <a:gd name="T37" fmla="*/ 228 h 940"/>
              <a:gd name="T38" fmla="*/ 555 w 1018"/>
              <a:gd name="T39" fmla="*/ 238 h 940"/>
              <a:gd name="T40" fmla="*/ 576 w 1018"/>
              <a:gd name="T41" fmla="*/ 257 h 940"/>
              <a:gd name="T42" fmla="*/ 597 w 1018"/>
              <a:gd name="T43" fmla="*/ 277 h 940"/>
              <a:gd name="T44" fmla="*/ 607 w 1018"/>
              <a:gd name="T45" fmla="*/ 287 h 940"/>
              <a:gd name="T46" fmla="*/ 617 w 1018"/>
              <a:gd name="T47" fmla="*/ 307 h 940"/>
              <a:gd name="T48" fmla="*/ 638 w 1018"/>
              <a:gd name="T49" fmla="*/ 327 h 940"/>
              <a:gd name="T50" fmla="*/ 658 w 1018"/>
              <a:gd name="T51" fmla="*/ 346 h 940"/>
              <a:gd name="T52" fmla="*/ 669 w 1018"/>
              <a:gd name="T53" fmla="*/ 366 h 940"/>
              <a:gd name="T54" fmla="*/ 679 w 1018"/>
              <a:gd name="T55" fmla="*/ 386 h 940"/>
              <a:gd name="T56" fmla="*/ 699 w 1018"/>
              <a:gd name="T57" fmla="*/ 406 h 940"/>
              <a:gd name="T58" fmla="*/ 720 w 1018"/>
              <a:gd name="T59" fmla="*/ 426 h 940"/>
              <a:gd name="T60" fmla="*/ 730 w 1018"/>
              <a:gd name="T61" fmla="*/ 455 h 940"/>
              <a:gd name="T62" fmla="*/ 751 w 1018"/>
              <a:gd name="T63" fmla="*/ 475 h 940"/>
              <a:gd name="T64" fmla="*/ 761 w 1018"/>
              <a:gd name="T65" fmla="*/ 505 h 940"/>
              <a:gd name="T66" fmla="*/ 782 w 1018"/>
              <a:gd name="T67" fmla="*/ 524 h 940"/>
              <a:gd name="T68" fmla="*/ 792 w 1018"/>
              <a:gd name="T69" fmla="*/ 554 h 940"/>
              <a:gd name="T70" fmla="*/ 802 w 1018"/>
              <a:gd name="T71" fmla="*/ 574 h 940"/>
              <a:gd name="T72" fmla="*/ 813 w 1018"/>
              <a:gd name="T73" fmla="*/ 594 h 940"/>
              <a:gd name="T74" fmla="*/ 823 w 1018"/>
              <a:gd name="T75" fmla="*/ 613 h 940"/>
              <a:gd name="T76" fmla="*/ 1018 w 1018"/>
              <a:gd name="T77" fmla="*/ 534 h 940"/>
              <a:gd name="T78" fmla="*/ 710 w 1018"/>
              <a:gd name="T79" fmla="*/ 940 h 940"/>
              <a:gd name="T80" fmla="*/ 144 w 1018"/>
              <a:gd name="T81" fmla="*/ 871 h 940"/>
              <a:gd name="T82" fmla="*/ 370 w 1018"/>
              <a:gd name="T83" fmla="*/ 782 h 940"/>
              <a:gd name="T84" fmla="*/ 360 w 1018"/>
              <a:gd name="T85" fmla="*/ 762 h 940"/>
              <a:gd name="T86" fmla="*/ 339 w 1018"/>
              <a:gd name="T87" fmla="*/ 732 h 940"/>
              <a:gd name="T88" fmla="*/ 319 w 1018"/>
              <a:gd name="T89" fmla="*/ 702 h 940"/>
              <a:gd name="T90" fmla="*/ 298 w 1018"/>
              <a:gd name="T91" fmla="*/ 673 h 940"/>
              <a:gd name="T92" fmla="*/ 278 w 1018"/>
              <a:gd name="T93" fmla="*/ 643 h 940"/>
              <a:gd name="T94" fmla="*/ 257 w 1018"/>
              <a:gd name="T95" fmla="*/ 623 h 940"/>
              <a:gd name="T96" fmla="*/ 237 w 1018"/>
              <a:gd name="T97" fmla="*/ 594 h 940"/>
              <a:gd name="T98" fmla="*/ 216 w 1018"/>
              <a:gd name="T99" fmla="*/ 574 h 940"/>
              <a:gd name="T100" fmla="*/ 195 w 1018"/>
              <a:gd name="T101" fmla="*/ 554 h 940"/>
              <a:gd name="T102" fmla="*/ 165 w 1018"/>
              <a:gd name="T103" fmla="*/ 534 h 940"/>
              <a:gd name="T104" fmla="*/ 144 w 1018"/>
              <a:gd name="T105" fmla="*/ 515 h 940"/>
              <a:gd name="T106" fmla="*/ 123 w 1018"/>
              <a:gd name="T107" fmla="*/ 495 h 940"/>
              <a:gd name="T108" fmla="*/ 93 w 1018"/>
              <a:gd name="T109" fmla="*/ 475 h 940"/>
              <a:gd name="T110" fmla="*/ 72 w 1018"/>
              <a:gd name="T111" fmla="*/ 465 h 940"/>
              <a:gd name="T112" fmla="*/ 41 w 1018"/>
              <a:gd name="T113" fmla="*/ 445 h 940"/>
              <a:gd name="T114" fmla="*/ 21 w 1018"/>
              <a:gd name="T115" fmla="*/ 435 h 940"/>
              <a:gd name="T116" fmla="*/ 0 w 1018"/>
              <a:gd name="T117" fmla="*/ 426 h 940"/>
              <a:gd name="T118" fmla="*/ 206 w 1018"/>
              <a:gd name="T119"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940">
                <a:moveTo>
                  <a:pt x="206" y="0"/>
                </a:moveTo>
                <a:lnTo>
                  <a:pt x="226" y="10"/>
                </a:lnTo>
                <a:lnTo>
                  <a:pt x="247" y="20"/>
                </a:lnTo>
                <a:lnTo>
                  <a:pt x="267" y="30"/>
                </a:lnTo>
                <a:lnTo>
                  <a:pt x="278" y="40"/>
                </a:lnTo>
                <a:lnTo>
                  <a:pt x="298" y="50"/>
                </a:lnTo>
                <a:lnTo>
                  <a:pt x="319" y="60"/>
                </a:lnTo>
                <a:lnTo>
                  <a:pt x="329" y="69"/>
                </a:lnTo>
                <a:lnTo>
                  <a:pt x="350" y="79"/>
                </a:lnTo>
                <a:lnTo>
                  <a:pt x="370" y="89"/>
                </a:lnTo>
                <a:lnTo>
                  <a:pt x="391" y="109"/>
                </a:lnTo>
                <a:lnTo>
                  <a:pt x="411" y="119"/>
                </a:lnTo>
                <a:lnTo>
                  <a:pt x="422" y="129"/>
                </a:lnTo>
                <a:lnTo>
                  <a:pt x="442" y="149"/>
                </a:lnTo>
                <a:lnTo>
                  <a:pt x="463" y="158"/>
                </a:lnTo>
                <a:lnTo>
                  <a:pt x="483" y="178"/>
                </a:lnTo>
                <a:lnTo>
                  <a:pt x="504" y="188"/>
                </a:lnTo>
                <a:lnTo>
                  <a:pt x="525" y="208"/>
                </a:lnTo>
                <a:lnTo>
                  <a:pt x="545" y="228"/>
                </a:lnTo>
                <a:lnTo>
                  <a:pt x="555" y="238"/>
                </a:lnTo>
                <a:lnTo>
                  <a:pt x="576" y="257"/>
                </a:lnTo>
                <a:lnTo>
                  <a:pt x="597" y="277"/>
                </a:lnTo>
                <a:lnTo>
                  <a:pt x="607" y="287"/>
                </a:lnTo>
                <a:lnTo>
                  <a:pt x="617" y="307"/>
                </a:lnTo>
                <a:lnTo>
                  <a:pt x="638" y="327"/>
                </a:lnTo>
                <a:lnTo>
                  <a:pt x="658" y="346"/>
                </a:lnTo>
                <a:lnTo>
                  <a:pt x="669" y="366"/>
                </a:lnTo>
                <a:lnTo>
                  <a:pt x="679" y="386"/>
                </a:lnTo>
                <a:lnTo>
                  <a:pt x="699" y="406"/>
                </a:lnTo>
                <a:lnTo>
                  <a:pt x="720" y="426"/>
                </a:lnTo>
                <a:lnTo>
                  <a:pt x="730" y="455"/>
                </a:lnTo>
                <a:lnTo>
                  <a:pt x="751" y="475"/>
                </a:lnTo>
                <a:lnTo>
                  <a:pt x="761" y="505"/>
                </a:lnTo>
                <a:lnTo>
                  <a:pt x="782" y="524"/>
                </a:lnTo>
                <a:lnTo>
                  <a:pt x="792" y="554"/>
                </a:lnTo>
                <a:lnTo>
                  <a:pt x="802" y="574"/>
                </a:lnTo>
                <a:lnTo>
                  <a:pt x="813" y="594"/>
                </a:lnTo>
                <a:lnTo>
                  <a:pt x="823" y="613"/>
                </a:lnTo>
                <a:lnTo>
                  <a:pt x="1018" y="534"/>
                </a:lnTo>
                <a:lnTo>
                  <a:pt x="710" y="940"/>
                </a:lnTo>
                <a:lnTo>
                  <a:pt x="144" y="871"/>
                </a:lnTo>
                <a:lnTo>
                  <a:pt x="370" y="782"/>
                </a:lnTo>
                <a:lnTo>
                  <a:pt x="360" y="762"/>
                </a:lnTo>
                <a:lnTo>
                  <a:pt x="339" y="732"/>
                </a:lnTo>
                <a:lnTo>
                  <a:pt x="319" y="702"/>
                </a:lnTo>
                <a:lnTo>
                  <a:pt x="298" y="673"/>
                </a:lnTo>
                <a:lnTo>
                  <a:pt x="278" y="643"/>
                </a:lnTo>
                <a:lnTo>
                  <a:pt x="257" y="623"/>
                </a:lnTo>
                <a:lnTo>
                  <a:pt x="237" y="594"/>
                </a:lnTo>
                <a:lnTo>
                  <a:pt x="216" y="574"/>
                </a:lnTo>
                <a:lnTo>
                  <a:pt x="195" y="554"/>
                </a:lnTo>
                <a:lnTo>
                  <a:pt x="165" y="534"/>
                </a:lnTo>
                <a:lnTo>
                  <a:pt x="144" y="515"/>
                </a:lnTo>
                <a:lnTo>
                  <a:pt x="123" y="495"/>
                </a:lnTo>
                <a:lnTo>
                  <a:pt x="93" y="475"/>
                </a:lnTo>
                <a:lnTo>
                  <a:pt x="72" y="465"/>
                </a:lnTo>
                <a:lnTo>
                  <a:pt x="41" y="445"/>
                </a:lnTo>
                <a:lnTo>
                  <a:pt x="21" y="435"/>
                </a:lnTo>
                <a:lnTo>
                  <a:pt x="0" y="426"/>
                </a:lnTo>
                <a:lnTo>
                  <a:pt x="206" y="0"/>
                </a:lnTo>
                <a:close/>
              </a:path>
            </a:pathLst>
          </a:custGeom>
          <a:solidFill>
            <a:schemeClr val="hlink"/>
          </a:solidFill>
          <a:ln w="33401">
            <a:solidFill>
              <a:srgbClr val="CCFFFF"/>
            </a:solidFill>
            <a:prstDash val="solid"/>
            <a:round/>
            <a:headEnd/>
            <a:tailEnd/>
          </a:ln>
        </p:spPr>
        <p:txBody>
          <a:bodyPr/>
          <a:lstStyle/>
          <a:p>
            <a:endParaRPr lang="zh-CN" altLang="en-US"/>
          </a:p>
        </p:txBody>
      </p:sp>
      <p:sp>
        <p:nvSpPr>
          <p:cNvPr id="82954" name="Freeform 10"/>
          <p:cNvSpPr>
            <a:spLocks/>
          </p:cNvSpPr>
          <p:nvPr/>
        </p:nvSpPr>
        <p:spPr bwMode="auto">
          <a:xfrm>
            <a:off x="3878263" y="1539875"/>
            <a:ext cx="1550987" cy="1223963"/>
          </a:xfrm>
          <a:custGeom>
            <a:avLst/>
            <a:gdLst>
              <a:gd name="T0" fmla="*/ 525 w 977"/>
              <a:gd name="T1" fmla="*/ 771 h 771"/>
              <a:gd name="T2" fmla="*/ 587 w 977"/>
              <a:gd name="T3" fmla="*/ 613 h 771"/>
              <a:gd name="T4" fmla="*/ 566 w 977"/>
              <a:gd name="T5" fmla="*/ 613 h 771"/>
              <a:gd name="T6" fmla="*/ 545 w 977"/>
              <a:gd name="T7" fmla="*/ 603 h 771"/>
              <a:gd name="T8" fmla="*/ 515 w 977"/>
              <a:gd name="T9" fmla="*/ 603 h 771"/>
              <a:gd name="T10" fmla="*/ 484 w 977"/>
              <a:gd name="T11" fmla="*/ 593 h 771"/>
              <a:gd name="T12" fmla="*/ 463 w 977"/>
              <a:gd name="T13" fmla="*/ 593 h 771"/>
              <a:gd name="T14" fmla="*/ 432 w 977"/>
              <a:gd name="T15" fmla="*/ 593 h 771"/>
              <a:gd name="T16" fmla="*/ 401 w 977"/>
              <a:gd name="T17" fmla="*/ 583 h 771"/>
              <a:gd name="T18" fmla="*/ 350 w 977"/>
              <a:gd name="T19" fmla="*/ 583 h 771"/>
              <a:gd name="T20" fmla="*/ 319 w 977"/>
              <a:gd name="T21" fmla="*/ 593 h 771"/>
              <a:gd name="T22" fmla="*/ 288 w 977"/>
              <a:gd name="T23" fmla="*/ 593 h 771"/>
              <a:gd name="T24" fmla="*/ 268 w 977"/>
              <a:gd name="T25" fmla="*/ 593 h 771"/>
              <a:gd name="T26" fmla="*/ 237 w 977"/>
              <a:gd name="T27" fmla="*/ 603 h 771"/>
              <a:gd name="T28" fmla="*/ 206 w 977"/>
              <a:gd name="T29" fmla="*/ 603 h 771"/>
              <a:gd name="T30" fmla="*/ 175 w 977"/>
              <a:gd name="T31" fmla="*/ 613 h 771"/>
              <a:gd name="T32" fmla="*/ 155 w 977"/>
              <a:gd name="T33" fmla="*/ 623 h 771"/>
              <a:gd name="T34" fmla="*/ 227 w 977"/>
              <a:gd name="T35" fmla="*/ 306 h 771"/>
              <a:gd name="T36" fmla="*/ 0 w 977"/>
              <a:gd name="T37" fmla="*/ 178 h 771"/>
              <a:gd name="T38" fmla="*/ 11 w 977"/>
              <a:gd name="T39" fmla="*/ 178 h 771"/>
              <a:gd name="T40" fmla="*/ 31 w 977"/>
              <a:gd name="T41" fmla="*/ 168 h 771"/>
              <a:gd name="T42" fmla="*/ 52 w 977"/>
              <a:gd name="T43" fmla="*/ 158 h 771"/>
              <a:gd name="T44" fmla="*/ 72 w 977"/>
              <a:gd name="T45" fmla="*/ 158 h 771"/>
              <a:gd name="T46" fmla="*/ 93 w 977"/>
              <a:gd name="T47" fmla="*/ 148 h 771"/>
              <a:gd name="T48" fmla="*/ 114 w 977"/>
              <a:gd name="T49" fmla="*/ 148 h 771"/>
              <a:gd name="T50" fmla="*/ 144 w 977"/>
              <a:gd name="T51" fmla="*/ 138 h 771"/>
              <a:gd name="T52" fmla="*/ 165 w 977"/>
              <a:gd name="T53" fmla="*/ 138 h 771"/>
              <a:gd name="T54" fmla="*/ 196 w 977"/>
              <a:gd name="T55" fmla="*/ 128 h 771"/>
              <a:gd name="T56" fmla="*/ 216 w 977"/>
              <a:gd name="T57" fmla="*/ 128 h 771"/>
              <a:gd name="T58" fmla="*/ 247 w 977"/>
              <a:gd name="T59" fmla="*/ 128 h 771"/>
              <a:gd name="T60" fmla="*/ 278 w 977"/>
              <a:gd name="T61" fmla="*/ 128 h 771"/>
              <a:gd name="T62" fmla="*/ 309 w 977"/>
              <a:gd name="T63" fmla="*/ 119 h 771"/>
              <a:gd name="T64" fmla="*/ 340 w 977"/>
              <a:gd name="T65" fmla="*/ 119 h 771"/>
              <a:gd name="T66" fmla="*/ 371 w 977"/>
              <a:gd name="T67" fmla="*/ 119 h 771"/>
              <a:gd name="T68" fmla="*/ 412 w 977"/>
              <a:gd name="T69" fmla="*/ 119 h 771"/>
              <a:gd name="T70" fmla="*/ 443 w 977"/>
              <a:gd name="T71" fmla="*/ 128 h 771"/>
              <a:gd name="T72" fmla="*/ 463 w 977"/>
              <a:gd name="T73" fmla="*/ 128 h 771"/>
              <a:gd name="T74" fmla="*/ 494 w 977"/>
              <a:gd name="T75" fmla="*/ 128 h 771"/>
              <a:gd name="T76" fmla="*/ 525 w 977"/>
              <a:gd name="T77" fmla="*/ 128 h 771"/>
              <a:gd name="T78" fmla="*/ 556 w 977"/>
              <a:gd name="T79" fmla="*/ 138 h 771"/>
              <a:gd name="T80" fmla="*/ 576 w 977"/>
              <a:gd name="T81" fmla="*/ 138 h 771"/>
              <a:gd name="T82" fmla="*/ 607 w 977"/>
              <a:gd name="T83" fmla="*/ 148 h 771"/>
              <a:gd name="T84" fmla="*/ 638 w 977"/>
              <a:gd name="T85" fmla="*/ 148 h 771"/>
              <a:gd name="T86" fmla="*/ 669 w 977"/>
              <a:gd name="T87" fmla="*/ 158 h 771"/>
              <a:gd name="T88" fmla="*/ 700 w 977"/>
              <a:gd name="T89" fmla="*/ 168 h 771"/>
              <a:gd name="T90" fmla="*/ 720 w 977"/>
              <a:gd name="T91" fmla="*/ 168 h 771"/>
              <a:gd name="T92" fmla="*/ 751 w 977"/>
              <a:gd name="T93" fmla="*/ 178 h 771"/>
              <a:gd name="T94" fmla="*/ 782 w 977"/>
              <a:gd name="T95" fmla="*/ 188 h 771"/>
              <a:gd name="T96" fmla="*/ 864 w 977"/>
              <a:gd name="T97" fmla="*/ 0 h 771"/>
              <a:gd name="T98" fmla="*/ 977 w 977"/>
              <a:gd name="T99" fmla="*/ 524 h 771"/>
              <a:gd name="T100" fmla="*/ 525 w 977"/>
              <a:gd name="T101"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7" h="771">
                <a:moveTo>
                  <a:pt x="525" y="771"/>
                </a:moveTo>
                <a:lnTo>
                  <a:pt x="587" y="613"/>
                </a:lnTo>
                <a:lnTo>
                  <a:pt x="566" y="613"/>
                </a:lnTo>
                <a:lnTo>
                  <a:pt x="545" y="603"/>
                </a:lnTo>
                <a:lnTo>
                  <a:pt x="515" y="603"/>
                </a:lnTo>
                <a:lnTo>
                  <a:pt x="484" y="593"/>
                </a:lnTo>
                <a:lnTo>
                  <a:pt x="463" y="593"/>
                </a:lnTo>
                <a:lnTo>
                  <a:pt x="432" y="593"/>
                </a:lnTo>
                <a:lnTo>
                  <a:pt x="401" y="583"/>
                </a:lnTo>
                <a:lnTo>
                  <a:pt x="350" y="583"/>
                </a:lnTo>
                <a:lnTo>
                  <a:pt x="319" y="593"/>
                </a:lnTo>
                <a:lnTo>
                  <a:pt x="288" y="593"/>
                </a:lnTo>
                <a:lnTo>
                  <a:pt x="268" y="593"/>
                </a:lnTo>
                <a:lnTo>
                  <a:pt x="237" y="603"/>
                </a:lnTo>
                <a:lnTo>
                  <a:pt x="206" y="603"/>
                </a:lnTo>
                <a:lnTo>
                  <a:pt x="175" y="613"/>
                </a:lnTo>
                <a:lnTo>
                  <a:pt x="155" y="623"/>
                </a:lnTo>
                <a:lnTo>
                  <a:pt x="227" y="306"/>
                </a:lnTo>
                <a:lnTo>
                  <a:pt x="0" y="178"/>
                </a:lnTo>
                <a:lnTo>
                  <a:pt x="11" y="178"/>
                </a:lnTo>
                <a:lnTo>
                  <a:pt x="31" y="168"/>
                </a:lnTo>
                <a:lnTo>
                  <a:pt x="52" y="158"/>
                </a:lnTo>
                <a:lnTo>
                  <a:pt x="72" y="158"/>
                </a:lnTo>
                <a:lnTo>
                  <a:pt x="93" y="148"/>
                </a:lnTo>
                <a:lnTo>
                  <a:pt x="114" y="148"/>
                </a:lnTo>
                <a:lnTo>
                  <a:pt x="144" y="138"/>
                </a:lnTo>
                <a:lnTo>
                  <a:pt x="165" y="138"/>
                </a:lnTo>
                <a:lnTo>
                  <a:pt x="196" y="128"/>
                </a:lnTo>
                <a:lnTo>
                  <a:pt x="216" y="128"/>
                </a:lnTo>
                <a:lnTo>
                  <a:pt x="247" y="128"/>
                </a:lnTo>
                <a:lnTo>
                  <a:pt x="278" y="128"/>
                </a:lnTo>
                <a:lnTo>
                  <a:pt x="309" y="119"/>
                </a:lnTo>
                <a:lnTo>
                  <a:pt x="340" y="119"/>
                </a:lnTo>
                <a:lnTo>
                  <a:pt x="371" y="119"/>
                </a:lnTo>
                <a:lnTo>
                  <a:pt x="412" y="119"/>
                </a:lnTo>
                <a:lnTo>
                  <a:pt x="443" y="128"/>
                </a:lnTo>
                <a:lnTo>
                  <a:pt x="463" y="128"/>
                </a:lnTo>
                <a:lnTo>
                  <a:pt x="494" y="128"/>
                </a:lnTo>
                <a:lnTo>
                  <a:pt x="525" y="128"/>
                </a:lnTo>
                <a:lnTo>
                  <a:pt x="556" y="138"/>
                </a:lnTo>
                <a:lnTo>
                  <a:pt x="576" y="138"/>
                </a:lnTo>
                <a:lnTo>
                  <a:pt x="607" y="148"/>
                </a:lnTo>
                <a:lnTo>
                  <a:pt x="638" y="148"/>
                </a:lnTo>
                <a:lnTo>
                  <a:pt x="669" y="158"/>
                </a:lnTo>
                <a:lnTo>
                  <a:pt x="700" y="168"/>
                </a:lnTo>
                <a:lnTo>
                  <a:pt x="720" y="168"/>
                </a:lnTo>
                <a:lnTo>
                  <a:pt x="751" y="178"/>
                </a:lnTo>
                <a:lnTo>
                  <a:pt x="782" y="188"/>
                </a:lnTo>
                <a:lnTo>
                  <a:pt x="864" y="0"/>
                </a:lnTo>
                <a:lnTo>
                  <a:pt x="977" y="524"/>
                </a:lnTo>
                <a:lnTo>
                  <a:pt x="525" y="771"/>
                </a:lnTo>
                <a:close/>
              </a:path>
            </a:pathLst>
          </a:custGeom>
          <a:solidFill>
            <a:schemeClr val="hlink"/>
          </a:solidFill>
          <a:ln w="33401">
            <a:solidFill>
              <a:srgbClr val="CCFFFF"/>
            </a:solidFill>
            <a:prstDash val="solid"/>
            <a:round/>
            <a:headEnd/>
            <a:tailEnd/>
          </a:ln>
        </p:spPr>
        <p:txBody>
          <a:bodyPr/>
          <a:lstStyle/>
          <a:p>
            <a:endParaRPr lang="zh-CN" altLang="en-US"/>
          </a:p>
        </p:txBody>
      </p:sp>
      <p:grpSp>
        <p:nvGrpSpPr>
          <p:cNvPr id="82955" name="Group 11"/>
          <p:cNvGrpSpPr>
            <a:grpSpLocks/>
          </p:cNvGrpSpPr>
          <p:nvPr/>
        </p:nvGrpSpPr>
        <p:grpSpPr bwMode="auto">
          <a:xfrm>
            <a:off x="1235075" y="1884363"/>
            <a:ext cx="2057400" cy="1257300"/>
            <a:chOff x="778" y="1187"/>
            <a:chExt cx="1296" cy="792"/>
          </a:xfrm>
        </p:grpSpPr>
        <p:sp>
          <p:nvSpPr>
            <p:cNvPr id="82956" name="Rectangle 12"/>
            <p:cNvSpPr>
              <a:spLocks noChangeArrowheads="1"/>
            </p:cNvSpPr>
            <p:nvPr/>
          </p:nvSpPr>
          <p:spPr bwMode="auto">
            <a:xfrm>
              <a:off x="840" y="1247"/>
              <a:ext cx="1234" cy="7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957" name="Rectangle 13"/>
            <p:cNvSpPr>
              <a:spLocks noChangeArrowheads="1"/>
            </p:cNvSpPr>
            <p:nvPr/>
          </p:nvSpPr>
          <p:spPr bwMode="auto">
            <a:xfrm>
              <a:off x="778" y="1187"/>
              <a:ext cx="1234" cy="7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958" name="Rectangle 14"/>
            <p:cNvSpPr>
              <a:spLocks noChangeArrowheads="1"/>
            </p:cNvSpPr>
            <p:nvPr/>
          </p:nvSpPr>
          <p:spPr bwMode="auto">
            <a:xfrm>
              <a:off x="1179" y="1264"/>
              <a:ext cx="52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200">
                  <a:solidFill>
                    <a:srgbClr val="000000"/>
                  </a:solidFill>
                  <a:latin typeface="Helvetica" charset="0"/>
                </a:rPr>
                <a:t>listen</a:t>
              </a:r>
              <a:endParaRPr lang="en-US" altLang="zh-CN"/>
            </a:p>
          </p:txBody>
        </p:sp>
        <p:sp>
          <p:nvSpPr>
            <p:cNvPr id="82959" name="Rectangle 15"/>
            <p:cNvSpPr>
              <a:spLocks noChangeArrowheads="1"/>
            </p:cNvSpPr>
            <p:nvPr/>
          </p:nvSpPr>
          <p:spPr bwMode="auto">
            <a:xfrm>
              <a:off x="1318" y="1442"/>
              <a:ext cx="24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200">
                  <a:solidFill>
                    <a:srgbClr val="000000"/>
                  </a:solidFill>
                  <a:latin typeface="Helvetica" charset="0"/>
                </a:rPr>
                <a:t>to</a:t>
              </a:r>
              <a:endParaRPr lang="en-US" altLang="zh-CN"/>
            </a:p>
          </p:txBody>
        </p:sp>
        <p:sp>
          <p:nvSpPr>
            <p:cNvPr id="82960" name="Rectangle 16"/>
            <p:cNvSpPr>
              <a:spLocks noChangeArrowheads="1"/>
            </p:cNvSpPr>
            <p:nvPr/>
          </p:nvSpPr>
          <p:spPr bwMode="auto">
            <a:xfrm>
              <a:off x="1015" y="1620"/>
              <a:ext cx="87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200">
                  <a:solidFill>
                    <a:srgbClr val="000000"/>
                  </a:solidFill>
                  <a:latin typeface="Helvetica" charset="0"/>
                </a:rPr>
                <a:t>customer</a:t>
              </a:r>
              <a:endParaRPr lang="en-US" altLang="zh-CN"/>
            </a:p>
          </p:txBody>
        </p:sp>
      </p:grpSp>
      <p:grpSp>
        <p:nvGrpSpPr>
          <p:cNvPr id="82961" name="Group 17"/>
          <p:cNvGrpSpPr>
            <a:grpSpLocks/>
          </p:cNvGrpSpPr>
          <p:nvPr/>
        </p:nvGrpSpPr>
        <p:grpSpPr bwMode="auto">
          <a:xfrm>
            <a:off x="5562600" y="1981200"/>
            <a:ext cx="2057400" cy="1255713"/>
            <a:chOff x="3545" y="1217"/>
            <a:chExt cx="1296" cy="791"/>
          </a:xfrm>
        </p:grpSpPr>
        <p:sp>
          <p:nvSpPr>
            <p:cNvPr id="82962" name="Rectangle 18"/>
            <p:cNvSpPr>
              <a:spLocks noChangeArrowheads="1"/>
            </p:cNvSpPr>
            <p:nvPr/>
          </p:nvSpPr>
          <p:spPr bwMode="auto">
            <a:xfrm>
              <a:off x="3607" y="1276"/>
              <a:ext cx="1234" cy="7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963" name="Rectangle 19"/>
            <p:cNvSpPr>
              <a:spLocks noChangeArrowheads="1"/>
            </p:cNvSpPr>
            <p:nvPr/>
          </p:nvSpPr>
          <p:spPr bwMode="auto">
            <a:xfrm>
              <a:off x="3545" y="1217"/>
              <a:ext cx="1234" cy="7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964" name="Rectangle 20"/>
            <p:cNvSpPr>
              <a:spLocks noChangeArrowheads="1"/>
            </p:cNvSpPr>
            <p:nvPr/>
          </p:nvSpPr>
          <p:spPr bwMode="auto">
            <a:xfrm>
              <a:off x="3709" y="1392"/>
              <a:ext cx="89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200">
                  <a:solidFill>
                    <a:srgbClr val="000000"/>
                  </a:solidFill>
                  <a:latin typeface="Helvetica" charset="0"/>
                </a:rPr>
                <a:t>build/revise</a:t>
              </a:r>
              <a:endParaRPr lang="en-US" altLang="zh-CN"/>
            </a:p>
          </p:txBody>
        </p:sp>
        <p:sp>
          <p:nvSpPr>
            <p:cNvPr id="82965" name="Rectangle 21"/>
            <p:cNvSpPr>
              <a:spLocks noChangeArrowheads="1"/>
            </p:cNvSpPr>
            <p:nvPr/>
          </p:nvSpPr>
          <p:spPr bwMode="auto">
            <a:xfrm>
              <a:off x="3823" y="1570"/>
              <a:ext cx="67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200">
                  <a:solidFill>
                    <a:srgbClr val="000000"/>
                  </a:solidFill>
                  <a:latin typeface="Helvetica" charset="0"/>
                </a:rPr>
                <a:t>mock-up</a:t>
              </a:r>
              <a:endParaRPr lang="en-US" altLang="zh-CN"/>
            </a:p>
          </p:txBody>
        </p:sp>
      </p:grpSp>
      <p:grpSp>
        <p:nvGrpSpPr>
          <p:cNvPr id="82966" name="Group 22"/>
          <p:cNvGrpSpPr>
            <a:grpSpLocks/>
          </p:cNvGrpSpPr>
          <p:nvPr/>
        </p:nvGrpSpPr>
        <p:grpSpPr bwMode="auto">
          <a:xfrm>
            <a:off x="3440113" y="4443413"/>
            <a:ext cx="2057400" cy="1257300"/>
            <a:chOff x="2167" y="2799"/>
            <a:chExt cx="1296" cy="792"/>
          </a:xfrm>
        </p:grpSpPr>
        <p:sp>
          <p:nvSpPr>
            <p:cNvPr id="82967" name="Rectangle 23"/>
            <p:cNvSpPr>
              <a:spLocks noChangeArrowheads="1"/>
            </p:cNvSpPr>
            <p:nvPr/>
          </p:nvSpPr>
          <p:spPr bwMode="auto">
            <a:xfrm>
              <a:off x="2228" y="2859"/>
              <a:ext cx="1235" cy="7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968" name="Rectangle 24"/>
            <p:cNvSpPr>
              <a:spLocks noChangeArrowheads="1"/>
            </p:cNvSpPr>
            <p:nvPr/>
          </p:nvSpPr>
          <p:spPr bwMode="auto">
            <a:xfrm>
              <a:off x="2167" y="2799"/>
              <a:ext cx="1234" cy="7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969" name="Rectangle 25"/>
            <p:cNvSpPr>
              <a:spLocks noChangeArrowheads="1"/>
            </p:cNvSpPr>
            <p:nvPr/>
          </p:nvSpPr>
          <p:spPr bwMode="auto">
            <a:xfrm>
              <a:off x="2424" y="2886"/>
              <a:ext cx="87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200">
                  <a:solidFill>
                    <a:srgbClr val="000000"/>
                  </a:solidFill>
                  <a:latin typeface="Helvetica" charset="0"/>
                </a:rPr>
                <a:t>customer</a:t>
              </a:r>
              <a:endParaRPr lang="en-US" altLang="zh-CN"/>
            </a:p>
          </p:txBody>
        </p:sp>
        <p:sp>
          <p:nvSpPr>
            <p:cNvPr id="82970" name="Rectangle 26"/>
            <p:cNvSpPr>
              <a:spLocks noChangeArrowheads="1"/>
            </p:cNvSpPr>
            <p:nvPr/>
          </p:nvSpPr>
          <p:spPr bwMode="auto">
            <a:xfrm>
              <a:off x="2378" y="3064"/>
              <a:ext cx="96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200">
                  <a:solidFill>
                    <a:srgbClr val="000000"/>
                  </a:solidFill>
                  <a:latin typeface="Helvetica" charset="0"/>
                </a:rPr>
                <a:t>test-drives</a:t>
              </a:r>
              <a:endParaRPr lang="en-US" altLang="zh-CN"/>
            </a:p>
          </p:txBody>
        </p:sp>
        <p:sp>
          <p:nvSpPr>
            <p:cNvPr id="82971" name="Rectangle 27"/>
            <p:cNvSpPr>
              <a:spLocks noChangeArrowheads="1"/>
            </p:cNvSpPr>
            <p:nvPr/>
          </p:nvSpPr>
          <p:spPr bwMode="auto">
            <a:xfrm>
              <a:off x="2450" y="3242"/>
              <a:ext cx="82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200">
                  <a:solidFill>
                    <a:srgbClr val="000000"/>
                  </a:solidFill>
                  <a:latin typeface="Helvetica" charset="0"/>
                </a:rPr>
                <a:t>mock-up</a:t>
              </a:r>
              <a:endParaRPr lang="en-US" altLang="zh-CN"/>
            </a:p>
          </p:txBody>
        </p:sp>
      </p:grpSp>
    </p:spTree>
    <p:extLst>
      <p:ext uri="{BB962C8B-B14F-4D97-AF65-F5344CB8AC3E}">
        <p14:creationId xmlns:p14="http://schemas.microsoft.com/office/powerpoint/2010/main" val="2702553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82947"/>
                                        </p:tgtEl>
                                        <p:attrNameLst>
                                          <p:attrName>style.visibility</p:attrName>
                                        </p:attrNameLst>
                                      </p:cBhvr>
                                      <p:to>
                                        <p:strVal val="visible"/>
                                      </p:to>
                                    </p:set>
                                    <p:anim calcmode="lin" valueType="num">
                                      <p:cBhvr>
                                        <p:cTn id="7" dur="500" fill="hold"/>
                                        <p:tgtEl>
                                          <p:spTgt spid="82947"/>
                                        </p:tgtEl>
                                        <p:attrNameLst>
                                          <p:attrName>ppt_x</p:attrName>
                                        </p:attrNameLst>
                                      </p:cBhvr>
                                      <p:tavLst>
                                        <p:tav tm="0">
                                          <p:val>
                                            <p:strVal val="#ppt_x"/>
                                          </p:val>
                                        </p:tav>
                                        <p:tav tm="100000">
                                          <p:val>
                                            <p:strVal val="#ppt_x"/>
                                          </p:val>
                                        </p:tav>
                                      </p:tavLst>
                                    </p:anim>
                                    <p:anim calcmode="lin" valueType="num">
                                      <p:cBhvr>
                                        <p:cTn id="8" dur="500" fill="hold"/>
                                        <p:tgtEl>
                                          <p:spTgt spid="82947"/>
                                        </p:tgtEl>
                                        <p:attrNameLst>
                                          <p:attrName>ppt_y</p:attrName>
                                        </p:attrNameLst>
                                      </p:cBhvr>
                                      <p:tavLst>
                                        <p:tav tm="0">
                                          <p:val>
                                            <p:strVal val="#ppt_y-#ppt_h/2"/>
                                          </p:val>
                                        </p:tav>
                                        <p:tav tm="100000">
                                          <p:val>
                                            <p:strVal val="#ppt_y"/>
                                          </p:val>
                                        </p:tav>
                                      </p:tavLst>
                                    </p:anim>
                                    <p:anim calcmode="lin" valueType="num">
                                      <p:cBhvr>
                                        <p:cTn id="9" dur="500" fill="hold"/>
                                        <p:tgtEl>
                                          <p:spTgt spid="82947"/>
                                        </p:tgtEl>
                                        <p:attrNameLst>
                                          <p:attrName>ppt_w</p:attrName>
                                        </p:attrNameLst>
                                      </p:cBhvr>
                                      <p:tavLst>
                                        <p:tav tm="0">
                                          <p:val>
                                            <p:strVal val="#ppt_w"/>
                                          </p:val>
                                        </p:tav>
                                        <p:tav tm="100000">
                                          <p:val>
                                            <p:strVal val="#ppt_w"/>
                                          </p:val>
                                        </p:tav>
                                      </p:tavLst>
                                    </p:anim>
                                    <p:anim calcmode="lin" valueType="num">
                                      <p:cBhvr>
                                        <p:cTn id="10" dur="500" fill="hold"/>
                                        <p:tgtEl>
                                          <p:spTgt spid="82947"/>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82955"/>
                                        </p:tgtEl>
                                        <p:attrNameLst>
                                          <p:attrName>style.visibility</p:attrName>
                                        </p:attrNameLst>
                                      </p:cBhvr>
                                      <p:to>
                                        <p:strVal val="visible"/>
                                      </p:to>
                                    </p:set>
                                    <p:animEffect transition="in" filter="box(in)">
                                      <p:cBhvr>
                                        <p:cTn id="15" dur="500"/>
                                        <p:tgtEl>
                                          <p:spTgt spid="829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82961"/>
                                        </p:tgtEl>
                                        <p:attrNameLst>
                                          <p:attrName>style.visibility</p:attrName>
                                        </p:attrNameLst>
                                      </p:cBhvr>
                                      <p:to>
                                        <p:strVal val="visible"/>
                                      </p:to>
                                    </p:set>
                                    <p:animEffect transition="in" filter="box(in)">
                                      <p:cBhvr>
                                        <p:cTn id="20" dur="500"/>
                                        <p:tgtEl>
                                          <p:spTgt spid="8296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82966"/>
                                        </p:tgtEl>
                                        <p:attrNameLst>
                                          <p:attrName>style.visibility</p:attrName>
                                        </p:attrNameLst>
                                      </p:cBhvr>
                                      <p:to>
                                        <p:strVal val="visible"/>
                                      </p:to>
                                    </p:set>
                                    <p:animEffect transition="in" filter="box(in)">
                                      <p:cBhvr>
                                        <p:cTn id="25" dur="500"/>
                                        <p:tgtEl>
                                          <p:spTgt spid="8296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2949"/>
                                        </p:tgtEl>
                                        <p:attrNameLst>
                                          <p:attrName>style.visibility</p:attrName>
                                        </p:attrNameLst>
                                      </p:cBhvr>
                                      <p:to>
                                        <p:strVal val="visible"/>
                                      </p:to>
                                    </p:set>
                                    <p:animEffect transition="in" filter="wipe(down)">
                                      <p:cBhvr>
                                        <p:cTn id="30" dur="500"/>
                                        <p:tgtEl>
                                          <p:spTgt spid="82949"/>
                                        </p:tgtEl>
                                      </p:cBhvr>
                                    </p:animEffect>
                                  </p:childTnLst>
                                </p:cTn>
                              </p:par>
                            </p:childTnLst>
                          </p:cTn>
                        </p:par>
                        <p:par>
                          <p:cTn id="31" fill="hold" nodeType="afterGroup">
                            <p:stCondLst>
                              <p:cond delay="500"/>
                            </p:stCondLst>
                            <p:childTnLst>
                              <p:par>
                                <p:cTn id="32" presetID="18" presetClass="entr" presetSubtype="3" fill="hold" grpId="0" nodeType="afterEffect">
                                  <p:stCondLst>
                                    <p:cond delay="0"/>
                                  </p:stCondLst>
                                  <p:childTnLst>
                                    <p:set>
                                      <p:cBhvr>
                                        <p:cTn id="33" dur="1" fill="hold">
                                          <p:stCondLst>
                                            <p:cond delay="0"/>
                                          </p:stCondLst>
                                        </p:cTn>
                                        <p:tgtEl>
                                          <p:spTgt spid="82948"/>
                                        </p:tgtEl>
                                        <p:attrNameLst>
                                          <p:attrName>style.visibility</p:attrName>
                                        </p:attrNameLst>
                                      </p:cBhvr>
                                      <p:to>
                                        <p:strVal val="visible"/>
                                      </p:to>
                                    </p:set>
                                    <p:animEffect transition="in" filter="strips(upRight)">
                                      <p:cBhvr>
                                        <p:cTn id="34" dur="500"/>
                                        <p:tgtEl>
                                          <p:spTgt spid="82948"/>
                                        </p:tgtEl>
                                      </p:cBhvr>
                                    </p:animEffect>
                                  </p:childTnLst>
                                </p:cTn>
                              </p:par>
                            </p:childTnLst>
                          </p:cTn>
                        </p:par>
                        <p:par>
                          <p:cTn id="35" fill="hold" nodeType="afterGroup">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2954"/>
                                        </p:tgtEl>
                                        <p:attrNameLst>
                                          <p:attrName>style.visibility</p:attrName>
                                        </p:attrNameLst>
                                      </p:cBhvr>
                                      <p:to>
                                        <p:strVal val="visible"/>
                                      </p:to>
                                    </p:set>
                                    <p:animEffect transition="in" filter="wipe(left)">
                                      <p:cBhvr>
                                        <p:cTn id="38" dur="500"/>
                                        <p:tgtEl>
                                          <p:spTgt spid="82954"/>
                                        </p:tgtEl>
                                      </p:cBhvr>
                                    </p:animEffect>
                                  </p:childTnLst>
                                </p:cTn>
                              </p:par>
                            </p:childTnLst>
                          </p:cTn>
                        </p:par>
                        <p:par>
                          <p:cTn id="39" fill="hold" nodeType="afterGroup">
                            <p:stCondLst>
                              <p:cond delay="1500"/>
                            </p:stCondLst>
                            <p:childTnLst>
                              <p:par>
                                <p:cTn id="40" presetID="18" presetClass="entr" presetSubtype="6" fill="hold" grpId="0" nodeType="afterEffect">
                                  <p:stCondLst>
                                    <p:cond delay="0"/>
                                  </p:stCondLst>
                                  <p:childTnLst>
                                    <p:set>
                                      <p:cBhvr>
                                        <p:cTn id="41" dur="1" fill="hold">
                                          <p:stCondLst>
                                            <p:cond delay="0"/>
                                          </p:stCondLst>
                                        </p:cTn>
                                        <p:tgtEl>
                                          <p:spTgt spid="82953"/>
                                        </p:tgtEl>
                                        <p:attrNameLst>
                                          <p:attrName>style.visibility</p:attrName>
                                        </p:attrNameLst>
                                      </p:cBhvr>
                                      <p:to>
                                        <p:strVal val="visible"/>
                                      </p:to>
                                    </p:set>
                                    <p:animEffect transition="in" filter="strips(downRight)">
                                      <p:cBhvr>
                                        <p:cTn id="42" dur="500"/>
                                        <p:tgtEl>
                                          <p:spTgt spid="82953"/>
                                        </p:tgtEl>
                                      </p:cBhvr>
                                    </p:animEffect>
                                  </p:childTnLst>
                                </p:cTn>
                              </p:par>
                            </p:childTnLst>
                          </p:cTn>
                        </p:par>
                        <p:par>
                          <p:cTn id="43" fill="hold" nodeType="afterGroup">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82952"/>
                                        </p:tgtEl>
                                        <p:attrNameLst>
                                          <p:attrName>style.visibility</p:attrName>
                                        </p:attrNameLst>
                                      </p:cBhvr>
                                      <p:to>
                                        <p:strVal val="visible"/>
                                      </p:to>
                                    </p:set>
                                    <p:animEffect transition="in" filter="wipe(up)">
                                      <p:cBhvr>
                                        <p:cTn id="46" dur="500"/>
                                        <p:tgtEl>
                                          <p:spTgt spid="82952"/>
                                        </p:tgtEl>
                                      </p:cBhvr>
                                    </p:animEffect>
                                  </p:childTnLst>
                                </p:cTn>
                              </p:par>
                            </p:childTnLst>
                          </p:cTn>
                        </p:par>
                        <p:par>
                          <p:cTn id="47" fill="hold" nodeType="afterGroup">
                            <p:stCondLst>
                              <p:cond delay="2500"/>
                            </p:stCondLst>
                            <p:childTnLst>
                              <p:par>
                                <p:cTn id="48" presetID="18" presetClass="entr" presetSubtype="12" fill="hold" grpId="0" nodeType="afterEffect">
                                  <p:stCondLst>
                                    <p:cond delay="0"/>
                                  </p:stCondLst>
                                  <p:childTnLst>
                                    <p:set>
                                      <p:cBhvr>
                                        <p:cTn id="49" dur="1" fill="hold">
                                          <p:stCondLst>
                                            <p:cond delay="0"/>
                                          </p:stCondLst>
                                        </p:cTn>
                                        <p:tgtEl>
                                          <p:spTgt spid="82951"/>
                                        </p:tgtEl>
                                        <p:attrNameLst>
                                          <p:attrName>style.visibility</p:attrName>
                                        </p:attrNameLst>
                                      </p:cBhvr>
                                      <p:to>
                                        <p:strVal val="visible"/>
                                      </p:to>
                                    </p:set>
                                    <p:animEffect transition="in" filter="strips(downLeft)">
                                      <p:cBhvr>
                                        <p:cTn id="50" dur="500"/>
                                        <p:tgtEl>
                                          <p:spTgt spid="82951"/>
                                        </p:tgtEl>
                                      </p:cBhvr>
                                    </p:animEffect>
                                  </p:childTnLst>
                                </p:cTn>
                              </p:par>
                            </p:childTnLst>
                          </p:cTn>
                        </p:par>
                        <p:par>
                          <p:cTn id="51" fill="hold" nodeType="afterGroup">
                            <p:stCondLst>
                              <p:cond delay="3000"/>
                            </p:stCondLst>
                            <p:childTnLst>
                              <p:par>
                                <p:cTn id="52" presetID="18" presetClass="entr" presetSubtype="9" fill="hold" grpId="0" nodeType="afterEffect">
                                  <p:stCondLst>
                                    <p:cond delay="0"/>
                                  </p:stCondLst>
                                  <p:childTnLst>
                                    <p:set>
                                      <p:cBhvr>
                                        <p:cTn id="53" dur="1" fill="hold">
                                          <p:stCondLst>
                                            <p:cond delay="0"/>
                                          </p:stCondLst>
                                        </p:cTn>
                                        <p:tgtEl>
                                          <p:spTgt spid="82950"/>
                                        </p:tgtEl>
                                        <p:attrNameLst>
                                          <p:attrName>style.visibility</p:attrName>
                                        </p:attrNameLst>
                                      </p:cBhvr>
                                      <p:to>
                                        <p:strVal val="visible"/>
                                      </p:to>
                                    </p:set>
                                    <p:animEffect transition="in" filter="strips(upLeft)">
                                      <p:cBhvr>
                                        <p:cTn id="54" dur="5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autoUpdateAnimBg="0"/>
      <p:bldP spid="82948" grpId="0" animBg="1"/>
      <p:bldP spid="82949" grpId="0" animBg="1"/>
      <p:bldP spid="82950" grpId="0" animBg="1"/>
      <p:bldP spid="82951" grpId="0" animBg="1"/>
      <p:bldP spid="82952" grpId="0" animBg="1"/>
      <p:bldP spid="82953" grpId="0" animBg="1"/>
      <p:bldP spid="8295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灯片编号占位符 3"/>
          <p:cNvSpPr>
            <a:spLocks noGrp="1"/>
          </p:cNvSpPr>
          <p:nvPr>
            <p:ph type="sldNum" sz="quarter" idx="12"/>
          </p:nvPr>
        </p:nvSpPr>
        <p:spPr/>
        <p:txBody>
          <a:bodyPr/>
          <a:lstStyle/>
          <a:p>
            <a:fld id="{9F232AB8-87AE-453F-A011-A34404E0DD6D}" type="slidenum">
              <a:rPr lang="en-US" altLang="zh-CN"/>
              <a:pPr/>
              <a:t>38</a:t>
            </a:fld>
            <a:endParaRPr lang="en-US" altLang="zh-CN"/>
          </a:p>
        </p:txBody>
      </p:sp>
      <p:sp>
        <p:nvSpPr>
          <p:cNvPr id="115719" name="Rectangle 7"/>
          <p:cNvSpPr>
            <a:spLocks noChangeArrowheads="1"/>
          </p:cNvSpPr>
          <p:nvPr/>
        </p:nvSpPr>
        <p:spPr bwMode="auto">
          <a:xfrm>
            <a:off x="1257300" y="1500188"/>
            <a:ext cx="2133600" cy="381000"/>
          </a:xfrm>
          <a:prstGeom prst="rect">
            <a:avLst/>
          </a:prstGeom>
          <a:solidFill>
            <a:srgbClr val="FFCC00"/>
          </a:solidFill>
          <a:ln w="9525">
            <a:miter lim="800000"/>
            <a:headEnd/>
            <a:tailEnd/>
          </a:ln>
          <a:effectLst/>
          <a:scene3d>
            <a:camera prst="legacyObliqueTopRight"/>
            <a:lightRig rig="legacyFlat3" dir="r"/>
          </a:scene3d>
          <a:sp3d extrusionH="290500" prstMaterial="legacyMatte">
            <a:bevelT w="13500" h="13500" prst="angle"/>
            <a:bevelB w="13500" h="13500" prst="angle"/>
            <a:extrusionClr>
              <a:srgbClr val="FFCC00"/>
            </a:extrusionClr>
          </a:sp3d>
        </p:spPr>
        <p:txBody>
          <a:bodyPr wrap="none" anchor="ctr">
            <a:flatTx/>
          </a:bodyPr>
          <a:lstStyle/>
          <a:p>
            <a:pPr algn="ctr" eaLnBrk="0" hangingPunct="0"/>
            <a:r>
              <a:rPr kumimoji="1" lang="zh-CN" altLang="en-US" sz="2000" b="1" dirty="0">
                <a:effectLst>
                  <a:outerShdw blurRad="38100" dist="38100" dir="2700000" algn="tl">
                    <a:srgbClr val="FFFFFF"/>
                  </a:outerShdw>
                </a:effectLst>
                <a:latin typeface="Times New Roman" pitchFamily="18" charset="0"/>
                <a:ea typeface="宋体" pitchFamily="2" charset="-122"/>
              </a:rPr>
              <a:t>问题定义</a:t>
            </a:r>
            <a:endParaRPr kumimoji="1" lang="zh-CN" altLang="en-US" sz="2000" dirty="0">
              <a:effectLst>
                <a:outerShdw blurRad="38100" dist="38100" dir="2700000" algn="tl">
                  <a:srgbClr val="FFFFFF"/>
                </a:outerShdw>
              </a:effectLst>
              <a:latin typeface="Times New Roman" pitchFamily="18" charset="0"/>
              <a:ea typeface="宋体" pitchFamily="2" charset="-122"/>
            </a:endParaRPr>
          </a:p>
        </p:txBody>
      </p:sp>
      <p:sp>
        <p:nvSpPr>
          <p:cNvPr id="115720" name="Rectangle 8"/>
          <p:cNvSpPr>
            <a:spLocks noChangeArrowheads="1"/>
          </p:cNvSpPr>
          <p:nvPr/>
        </p:nvSpPr>
        <p:spPr bwMode="auto">
          <a:xfrm>
            <a:off x="3314700" y="4090988"/>
            <a:ext cx="2133600" cy="381000"/>
          </a:xfrm>
          <a:prstGeom prst="rect">
            <a:avLst/>
          </a:prstGeom>
          <a:solidFill>
            <a:srgbClr val="FFCC00"/>
          </a:solidFill>
          <a:ln w="9525">
            <a:miter lim="800000"/>
            <a:headEnd/>
            <a:tailEnd/>
          </a:ln>
          <a:effectLst/>
          <a:scene3d>
            <a:camera prst="legacyObliqueTopRight"/>
            <a:lightRig rig="legacyFlat3" dir="r"/>
          </a:scene3d>
          <a:sp3d extrusionH="290500" prstMaterial="legacyMatte">
            <a:bevelT w="13500" h="13500" prst="angle"/>
            <a:bevelB w="13500" h="13500" prst="angle"/>
            <a:extrusionClr>
              <a:srgbClr val="FFCC00"/>
            </a:extrusionClr>
          </a:sp3d>
        </p:spPr>
        <p:txBody>
          <a:bodyPr wrap="none" anchor="ctr">
            <a:flatTx/>
          </a:bodyPr>
          <a:lstStyle/>
          <a:p>
            <a:pPr algn="ctr" eaLnBrk="0" hangingPunct="0"/>
            <a:r>
              <a:rPr kumimoji="1" lang="zh-CN" altLang="en-US" sz="2000" b="1">
                <a:effectLst>
                  <a:outerShdw blurRad="38100" dist="38100" dir="2700000" algn="tl">
                    <a:srgbClr val="FFFFFF"/>
                  </a:outerShdw>
                </a:effectLst>
                <a:latin typeface="Times New Roman" pitchFamily="18" charset="0"/>
                <a:ea typeface="宋体" pitchFamily="2" charset="-122"/>
              </a:rPr>
              <a:t>编   程</a:t>
            </a:r>
          </a:p>
        </p:txBody>
      </p:sp>
      <p:sp>
        <p:nvSpPr>
          <p:cNvPr id="115721" name="Rectangle 9"/>
          <p:cNvSpPr>
            <a:spLocks noChangeArrowheads="1"/>
          </p:cNvSpPr>
          <p:nvPr/>
        </p:nvSpPr>
        <p:spPr bwMode="auto">
          <a:xfrm>
            <a:off x="2324100" y="2871788"/>
            <a:ext cx="2133600" cy="381000"/>
          </a:xfrm>
          <a:prstGeom prst="rect">
            <a:avLst/>
          </a:prstGeom>
          <a:solidFill>
            <a:srgbClr val="FFCC00"/>
          </a:solidFill>
          <a:ln w="9525">
            <a:miter lim="800000"/>
            <a:headEnd/>
            <a:tailEnd/>
          </a:ln>
          <a:effectLst/>
          <a:scene3d>
            <a:camera prst="legacyObliqueTopRight"/>
            <a:lightRig rig="legacyFlat3" dir="r"/>
          </a:scene3d>
          <a:sp3d extrusionH="290500" prstMaterial="legacyMatte">
            <a:bevelT w="13500" h="13500" prst="angle"/>
            <a:bevelB w="13500" h="13500" prst="angle"/>
            <a:extrusionClr>
              <a:srgbClr val="FFCC00"/>
            </a:extrusionClr>
          </a:sp3d>
        </p:spPr>
        <p:txBody>
          <a:bodyPr wrap="none" anchor="ctr">
            <a:flatTx/>
          </a:bodyPr>
          <a:lstStyle/>
          <a:p>
            <a:pPr algn="ctr" eaLnBrk="0" hangingPunct="0"/>
            <a:r>
              <a:rPr kumimoji="1" lang="zh-CN" altLang="en-US" sz="2000" b="1">
                <a:effectLst>
                  <a:outerShdw blurRad="38100" dist="38100" dir="2700000" algn="tl">
                    <a:srgbClr val="FFFFFF"/>
                  </a:outerShdw>
                </a:effectLst>
                <a:latin typeface="Times New Roman" pitchFamily="18" charset="0"/>
                <a:ea typeface="宋体" pitchFamily="2" charset="-122"/>
              </a:rPr>
              <a:t>需求分析</a:t>
            </a:r>
            <a:endParaRPr kumimoji="1" lang="zh-CN" altLang="en-US" sz="2000">
              <a:effectLst>
                <a:outerShdw blurRad="38100" dist="38100" dir="2700000" algn="tl">
                  <a:srgbClr val="FFFFFF"/>
                </a:outerShdw>
              </a:effectLst>
              <a:latin typeface="Times New Roman" pitchFamily="18" charset="0"/>
              <a:ea typeface="宋体" pitchFamily="2" charset="-122"/>
            </a:endParaRPr>
          </a:p>
        </p:txBody>
      </p:sp>
      <p:sp>
        <p:nvSpPr>
          <p:cNvPr id="115722" name="Rectangle 10"/>
          <p:cNvSpPr>
            <a:spLocks noChangeArrowheads="1"/>
          </p:cNvSpPr>
          <p:nvPr/>
        </p:nvSpPr>
        <p:spPr bwMode="auto">
          <a:xfrm>
            <a:off x="2857500" y="3481388"/>
            <a:ext cx="2133600" cy="381000"/>
          </a:xfrm>
          <a:prstGeom prst="rect">
            <a:avLst/>
          </a:prstGeom>
          <a:solidFill>
            <a:srgbClr val="FFCC00"/>
          </a:solidFill>
          <a:ln w="9525">
            <a:miter lim="800000"/>
            <a:headEnd/>
            <a:tailEnd/>
          </a:ln>
          <a:effectLst/>
          <a:scene3d>
            <a:camera prst="legacyObliqueTopRight"/>
            <a:lightRig rig="legacyFlat3" dir="r"/>
          </a:scene3d>
          <a:sp3d extrusionH="290500" prstMaterial="legacyMatte">
            <a:bevelT w="13500" h="13500" prst="angle"/>
            <a:bevelB w="13500" h="13500" prst="angle"/>
            <a:extrusionClr>
              <a:srgbClr val="FFCC00"/>
            </a:extrusionClr>
          </a:sp3d>
        </p:spPr>
        <p:txBody>
          <a:bodyPr wrap="none" anchor="ctr">
            <a:flatTx/>
          </a:bodyPr>
          <a:lstStyle/>
          <a:p>
            <a:pPr algn="ctr" eaLnBrk="0" hangingPunct="0"/>
            <a:r>
              <a:rPr kumimoji="1" lang="zh-CN" altLang="en-US" sz="2000" b="1">
                <a:effectLst>
                  <a:outerShdw blurRad="38100" dist="38100" dir="2700000" algn="tl">
                    <a:srgbClr val="FFFFFF"/>
                  </a:outerShdw>
                </a:effectLst>
                <a:latin typeface="Times New Roman" pitchFamily="18" charset="0"/>
                <a:ea typeface="宋体" pitchFamily="2" charset="-122"/>
              </a:rPr>
              <a:t>设   计</a:t>
            </a:r>
            <a:endParaRPr kumimoji="1" lang="zh-CN" altLang="en-US" sz="2000">
              <a:effectLst>
                <a:outerShdw blurRad="38100" dist="38100" dir="2700000" algn="tl">
                  <a:srgbClr val="FFFFFF"/>
                </a:outerShdw>
              </a:effectLst>
              <a:latin typeface="Times New Roman" pitchFamily="18" charset="0"/>
              <a:ea typeface="宋体" pitchFamily="2" charset="-122"/>
            </a:endParaRPr>
          </a:p>
        </p:txBody>
      </p:sp>
      <p:sp>
        <p:nvSpPr>
          <p:cNvPr id="115723" name="Rectangle 11"/>
          <p:cNvSpPr>
            <a:spLocks noChangeArrowheads="1"/>
          </p:cNvSpPr>
          <p:nvPr/>
        </p:nvSpPr>
        <p:spPr bwMode="auto">
          <a:xfrm>
            <a:off x="1790700" y="2185988"/>
            <a:ext cx="2133600" cy="381000"/>
          </a:xfrm>
          <a:prstGeom prst="rect">
            <a:avLst/>
          </a:prstGeom>
          <a:solidFill>
            <a:srgbClr val="FFCC00"/>
          </a:solidFill>
          <a:ln w="9525">
            <a:miter lim="800000"/>
            <a:headEnd/>
            <a:tailEnd/>
          </a:ln>
          <a:effectLst/>
          <a:scene3d>
            <a:camera prst="legacyObliqueTopRight"/>
            <a:lightRig rig="legacyFlat3" dir="r"/>
          </a:scene3d>
          <a:sp3d extrusionH="290500" prstMaterial="legacyMatte">
            <a:bevelT w="13500" h="13500" prst="angle"/>
            <a:bevelB w="13500" h="13500" prst="angle"/>
            <a:extrusionClr>
              <a:srgbClr val="FFCC00"/>
            </a:extrusionClr>
          </a:sp3d>
        </p:spPr>
        <p:txBody>
          <a:bodyPr wrap="none" anchor="ctr">
            <a:flatTx/>
          </a:bodyPr>
          <a:lstStyle/>
          <a:p>
            <a:pPr algn="ctr" eaLnBrk="0" hangingPunct="0"/>
            <a:r>
              <a:rPr kumimoji="1" lang="zh-CN" altLang="en-US" b="1">
                <a:effectLst>
                  <a:outerShdw blurRad="38100" dist="38100" dir="2700000" algn="tl">
                    <a:srgbClr val="FFFFFF"/>
                  </a:outerShdw>
                </a:effectLst>
                <a:latin typeface="Times New Roman" pitchFamily="18" charset="0"/>
                <a:ea typeface="宋体" pitchFamily="2" charset="-122"/>
              </a:rPr>
              <a:t>可行性研究</a:t>
            </a:r>
            <a:endParaRPr kumimoji="1" lang="zh-CN" altLang="en-US">
              <a:effectLst>
                <a:outerShdw blurRad="38100" dist="38100" dir="2700000" algn="tl">
                  <a:srgbClr val="FFFFFF"/>
                </a:outerShdw>
              </a:effectLst>
              <a:latin typeface="Times New Roman" pitchFamily="18" charset="0"/>
              <a:ea typeface="宋体" pitchFamily="2" charset="-122"/>
            </a:endParaRPr>
          </a:p>
        </p:txBody>
      </p:sp>
      <p:sp>
        <p:nvSpPr>
          <p:cNvPr id="115724" name="Rectangle 12"/>
          <p:cNvSpPr>
            <a:spLocks noChangeArrowheads="1"/>
          </p:cNvSpPr>
          <p:nvPr/>
        </p:nvSpPr>
        <p:spPr bwMode="auto">
          <a:xfrm>
            <a:off x="4381500" y="5386388"/>
            <a:ext cx="2133600" cy="381000"/>
          </a:xfrm>
          <a:prstGeom prst="rect">
            <a:avLst/>
          </a:prstGeom>
          <a:solidFill>
            <a:srgbClr val="FFCC00"/>
          </a:solidFill>
          <a:ln w="9525">
            <a:miter lim="800000"/>
            <a:headEnd/>
            <a:tailEnd/>
          </a:ln>
          <a:effectLst/>
          <a:scene3d>
            <a:camera prst="legacyObliqueTopRight"/>
            <a:lightRig rig="legacyFlat3" dir="r"/>
          </a:scene3d>
          <a:sp3d extrusionH="290500" prstMaterial="legacyMatte">
            <a:bevelT w="13500" h="13500" prst="angle"/>
            <a:bevelB w="13500" h="13500" prst="angle"/>
            <a:extrusionClr>
              <a:srgbClr val="FFCC00"/>
            </a:extrusionClr>
          </a:sp3d>
        </p:spPr>
        <p:txBody>
          <a:bodyPr wrap="none" anchor="ctr">
            <a:flatTx/>
          </a:bodyPr>
          <a:lstStyle/>
          <a:p>
            <a:pPr algn="ctr" eaLnBrk="0" hangingPunct="0"/>
            <a:r>
              <a:rPr kumimoji="1" lang="zh-CN" altLang="en-US" sz="2000" b="1">
                <a:effectLst>
                  <a:outerShdw blurRad="38100" dist="38100" dir="2700000" algn="tl">
                    <a:srgbClr val="FFFFFF"/>
                  </a:outerShdw>
                </a:effectLst>
                <a:latin typeface="Times New Roman" pitchFamily="18" charset="0"/>
                <a:ea typeface="宋体" pitchFamily="2" charset="-122"/>
              </a:rPr>
              <a:t>运行与维护</a:t>
            </a:r>
            <a:endParaRPr kumimoji="1" lang="zh-CN" altLang="en-US" sz="2000">
              <a:effectLst>
                <a:outerShdw blurRad="38100" dist="38100" dir="2700000" algn="tl">
                  <a:srgbClr val="FFFFFF"/>
                </a:outerShdw>
              </a:effectLst>
              <a:latin typeface="Times New Roman" pitchFamily="18" charset="0"/>
              <a:ea typeface="宋体" pitchFamily="2" charset="-122"/>
            </a:endParaRPr>
          </a:p>
        </p:txBody>
      </p:sp>
      <p:sp>
        <p:nvSpPr>
          <p:cNvPr id="115725" name="AutoShape 13"/>
          <p:cNvSpPr>
            <a:spLocks noChangeArrowheads="1"/>
          </p:cNvSpPr>
          <p:nvPr/>
        </p:nvSpPr>
        <p:spPr bwMode="auto">
          <a:xfrm rot="10800214" flipH="1">
            <a:off x="4457700" y="2946400"/>
            <a:ext cx="531813" cy="5349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66CCFF"/>
          </a:solidFill>
          <a:ln w="9525">
            <a:miter lim="800000"/>
            <a:headEnd/>
            <a:tailEnd/>
          </a:ln>
          <a:effectLst/>
          <a:scene3d>
            <a:camera prst="legacyObliqueTopRight"/>
            <a:lightRig rig="legacyFlat4" dir="b"/>
          </a:scene3d>
          <a:sp3d extrusionH="100000" prstMaterial="legacyMatte">
            <a:bevelT w="13500" h="13500" prst="angle"/>
            <a:bevelB w="13500" h="13500" prst="angle"/>
            <a:extrusionClr>
              <a:schemeClr val="hlink"/>
            </a:extrusionClr>
          </a:sp3d>
        </p:spPr>
        <p:txBody>
          <a:bodyPr wrap="none" anchor="ctr">
            <a:flatTx/>
          </a:bodyPr>
          <a:lstStyle/>
          <a:p>
            <a:endParaRPr lang="zh-CN" altLang="en-US"/>
          </a:p>
        </p:txBody>
      </p:sp>
      <p:sp>
        <p:nvSpPr>
          <p:cNvPr id="115726" name="Rectangle 14"/>
          <p:cNvSpPr>
            <a:spLocks noChangeArrowheads="1"/>
          </p:cNvSpPr>
          <p:nvPr/>
        </p:nvSpPr>
        <p:spPr bwMode="auto">
          <a:xfrm>
            <a:off x="3848100" y="4700588"/>
            <a:ext cx="2133600" cy="381000"/>
          </a:xfrm>
          <a:prstGeom prst="rect">
            <a:avLst/>
          </a:prstGeom>
          <a:solidFill>
            <a:srgbClr val="FFCC00"/>
          </a:solidFill>
          <a:ln w="9525">
            <a:miter lim="800000"/>
            <a:headEnd/>
            <a:tailEnd/>
          </a:ln>
          <a:effectLst/>
          <a:scene3d>
            <a:camera prst="legacyObliqueTopRight"/>
            <a:lightRig rig="legacyFlat3" dir="r"/>
          </a:scene3d>
          <a:sp3d extrusionH="290500" prstMaterial="legacyMatte">
            <a:bevelT w="13500" h="13500" prst="angle"/>
            <a:bevelB w="13500" h="13500" prst="angle"/>
            <a:extrusionClr>
              <a:srgbClr val="FFCC00"/>
            </a:extrusionClr>
          </a:sp3d>
        </p:spPr>
        <p:txBody>
          <a:bodyPr wrap="none" anchor="ctr">
            <a:flatTx/>
          </a:bodyPr>
          <a:lstStyle/>
          <a:p>
            <a:pPr algn="ctr" eaLnBrk="0" hangingPunct="0"/>
            <a:r>
              <a:rPr kumimoji="1" lang="zh-CN" altLang="en-US" b="1">
                <a:effectLst>
                  <a:outerShdw blurRad="38100" dist="38100" dir="2700000" algn="tl">
                    <a:srgbClr val="FFFFFF"/>
                  </a:outerShdw>
                </a:effectLst>
                <a:latin typeface="Times New Roman" pitchFamily="18" charset="0"/>
                <a:ea typeface="宋体" pitchFamily="2" charset="-122"/>
              </a:rPr>
              <a:t>测   试</a:t>
            </a:r>
            <a:endParaRPr kumimoji="1" lang="zh-CN" altLang="en-US">
              <a:effectLst>
                <a:outerShdw blurRad="38100" dist="38100" dir="2700000" algn="tl">
                  <a:srgbClr val="FFFFFF"/>
                </a:outerShdw>
              </a:effectLst>
              <a:latin typeface="Times New Roman" pitchFamily="18" charset="0"/>
              <a:ea typeface="宋体" pitchFamily="2" charset="-122"/>
            </a:endParaRPr>
          </a:p>
        </p:txBody>
      </p:sp>
      <p:sp>
        <p:nvSpPr>
          <p:cNvPr id="115727" name="AutoShape 15"/>
          <p:cNvSpPr>
            <a:spLocks noChangeArrowheads="1"/>
          </p:cNvSpPr>
          <p:nvPr/>
        </p:nvSpPr>
        <p:spPr bwMode="auto">
          <a:xfrm rot="10800214" flipH="1">
            <a:off x="4991100" y="3556000"/>
            <a:ext cx="531813" cy="5349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66CCFF"/>
          </a:solidFill>
          <a:ln w="9525">
            <a:miter lim="800000"/>
            <a:headEnd/>
            <a:tailEnd/>
          </a:ln>
          <a:effectLst/>
          <a:scene3d>
            <a:camera prst="legacyObliqueTopRight"/>
            <a:lightRig rig="legacyFlat4" dir="b"/>
          </a:scene3d>
          <a:sp3d extrusionH="100000" prstMaterial="legacyMatte">
            <a:bevelT w="13500" h="13500" prst="angle"/>
            <a:bevelB w="13500" h="13500" prst="angle"/>
            <a:extrusionClr>
              <a:schemeClr val="hlink"/>
            </a:extrusionClr>
          </a:sp3d>
        </p:spPr>
        <p:txBody>
          <a:bodyPr wrap="none" anchor="ctr">
            <a:flatTx/>
          </a:bodyPr>
          <a:lstStyle/>
          <a:p>
            <a:endParaRPr lang="zh-CN" altLang="en-US"/>
          </a:p>
        </p:txBody>
      </p:sp>
      <p:sp>
        <p:nvSpPr>
          <p:cNvPr id="115728" name="AutoShape 16"/>
          <p:cNvSpPr>
            <a:spLocks noChangeArrowheads="1"/>
          </p:cNvSpPr>
          <p:nvPr/>
        </p:nvSpPr>
        <p:spPr bwMode="auto">
          <a:xfrm rot="10800214" flipH="1">
            <a:off x="3390900" y="1651000"/>
            <a:ext cx="531813" cy="5349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66CCFF"/>
          </a:solidFill>
          <a:ln w="9525">
            <a:miter lim="800000"/>
            <a:headEnd/>
            <a:tailEnd/>
          </a:ln>
          <a:effectLst/>
          <a:scene3d>
            <a:camera prst="legacyObliqueTopRight"/>
            <a:lightRig rig="legacyFlat4" dir="b"/>
          </a:scene3d>
          <a:sp3d extrusionH="100000" prstMaterial="legacyMatte">
            <a:bevelT w="13500" h="13500" prst="angle"/>
            <a:bevelB w="13500" h="13500" prst="angle"/>
            <a:extrusionClr>
              <a:schemeClr val="hlink"/>
            </a:extrusionClr>
          </a:sp3d>
        </p:spPr>
        <p:txBody>
          <a:bodyPr wrap="none" anchor="ctr">
            <a:flatTx/>
          </a:bodyPr>
          <a:lstStyle/>
          <a:p>
            <a:endParaRPr lang="zh-CN" altLang="en-US"/>
          </a:p>
        </p:txBody>
      </p:sp>
      <p:sp>
        <p:nvSpPr>
          <p:cNvPr id="115729" name="AutoShape 17"/>
          <p:cNvSpPr>
            <a:spLocks noChangeArrowheads="1"/>
          </p:cNvSpPr>
          <p:nvPr/>
        </p:nvSpPr>
        <p:spPr bwMode="auto">
          <a:xfrm rot="10800214" flipH="1">
            <a:off x="3924300" y="2336800"/>
            <a:ext cx="531813" cy="5349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66CCFF"/>
          </a:solidFill>
          <a:ln w="9525">
            <a:miter lim="800000"/>
            <a:headEnd/>
            <a:tailEnd/>
          </a:ln>
          <a:effectLst/>
          <a:scene3d>
            <a:camera prst="legacyObliqueTopRight"/>
            <a:lightRig rig="legacyFlat4" dir="b"/>
          </a:scene3d>
          <a:sp3d extrusionH="100000" prstMaterial="legacyMatte">
            <a:bevelT w="13500" h="13500" prst="angle"/>
            <a:bevelB w="13500" h="13500" prst="angle"/>
            <a:extrusionClr>
              <a:schemeClr val="hlink"/>
            </a:extrusionClr>
          </a:sp3d>
        </p:spPr>
        <p:txBody>
          <a:bodyPr wrap="none" anchor="ctr">
            <a:flatTx/>
          </a:bodyPr>
          <a:lstStyle/>
          <a:p>
            <a:endParaRPr lang="zh-CN" altLang="en-US"/>
          </a:p>
        </p:txBody>
      </p:sp>
      <p:sp>
        <p:nvSpPr>
          <p:cNvPr id="115730" name="AutoShape 18"/>
          <p:cNvSpPr>
            <a:spLocks noChangeArrowheads="1"/>
          </p:cNvSpPr>
          <p:nvPr/>
        </p:nvSpPr>
        <p:spPr bwMode="auto">
          <a:xfrm rot="10800214" flipH="1">
            <a:off x="5448300" y="4165600"/>
            <a:ext cx="531813" cy="5349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66CCFF"/>
          </a:solidFill>
          <a:ln w="9525">
            <a:miter lim="800000"/>
            <a:headEnd/>
            <a:tailEnd/>
          </a:ln>
          <a:effectLst/>
          <a:scene3d>
            <a:camera prst="legacyObliqueTopRight"/>
            <a:lightRig rig="legacyFlat4" dir="b"/>
          </a:scene3d>
          <a:sp3d extrusionH="100000" prstMaterial="legacyMatte">
            <a:bevelT w="13500" h="13500" prst="angle"/>
            <a:bevelB w="13500" h="13500" prst="angle"/>
            <a:extrusionClr>
              <a:schemeClr val="hlink"/>
            </a:extrusionClr>
          </a:sp3d>
        </p:spPr>
        <p:txBody>
          <a:bodyPr wrap="none" anchor="ctr">
            <a:flatTx/>
          </a:bodyPr>
          <a:lstStyle/>
          <a:p>
            <a:endParaRPr lang="zh-CN" altLang="en-US"/>
          </a:p>
        </p:txBody>
      </p:sp>
      <p:sp>
        <p:nvSpPr>
          <p:cNvPr id="115731" name="AutoShape 19"/>
          <p:cNvSpPr>
            <a:spLocks noChangeArrowheads="1"/>
          </p:cNvSpPr>
          <p:nvPr/>
        </p:nvSpPr>
        <p:spPr bwMode="auto">
          <a:xfrm rot="10800214" flipH="1">
            <a:off x="6515100" y="5537200"/>
            <a:ext cx="531813" cy="5349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66CCFF"/>
          </a:solidFill>
          <a:ln w="9525">
            <a:miter lim="800000"/>
            <a:headEnd/>
            <a:tailEnd/>
          </a:ln>
          <a:effectLst/>
          <a:scene3d>
            <a:camera prst="legacyObliqueTopRight"/>
            <a:lightRig rig="legacyFlat4" dir="b"/>
          </a:scene3d>
          <a:sp3d extrusionH="100000" prstMaterial="legacyMatte">
            <a:bevelT w="13500" h="13500" prst="angle"/>
            <a:bevelB w="13500" h="13500" prst="angle"/>
            <a:extrusionClr>
              <a:schemeClr val="hlink"/>
            </a:extrusionClr>
          </a:sp3d>
        </p:spPr>
        <p:txBody>
          <a:bodyPr wrap="none" anchor="ctr">
            <a:flatTx/>
          </a:bodyPr>
          <a:lstStyle/>
          <a:p>
            <a:endParaRPr lang="zh-CN" altLang="en-US"/>
          </a:p>
        </p:txBody>
      </p:sp>
      <p:sp>
        <p:nvSpPr>
          <p:cNvPr id="115732" name="AutoShape 20"/>
          <p:cNvSpPr>
            <a:spLocks noChangeArrowheads="1"/>
          </p:cNvSpPr>
          <p:nvPr/>
        </p:nvSpPr>
        <p:spPr bwMode="auto">
          <a:xfrm rot="10800214" flipH="1">
            <a:off x="5981700" y="4851400"/>
            <a:ext cx="531813" cy="534988"/>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66CCFF"/>
          </a:solidFill>
          <a:ln w="9525">
            <a:miter lim="800000"/>
            <a:headEnd/>
            <a:tailEnd/>
          </a:ln>
          <a:effectLst/>
          <a:scene3d>
            <a:camera prst="legacyObliqueTopRight"/>
            <a:lightRig rig="legacyFlat4" dir="b"/>
          </a:scene3d>
          <a:sp3d extrusionH="100000" prstMaterial="legacyMatte">
            <a:bevelT w="13500" h="13500" prst="angle"/>
            <a:bevelB w="13500" h="13500" prst="angle"/>
            <a:extrusionClr>
              <a:schemeClr val="hlink"/>
            </a:extrusionClr>
          </a:sp3d>
        </p:spPr>
        <p:txBody>
          <a:bodyPr wrap="none" anchor="ctr">
            <a:flatTx/>
          </a:bodyPr>
          <a:lstStyle/>
          <a:p>
            <a:endParaRPr lang="zh-CN" altLang="en-US"/>
          </a:p>
        </p:txBody>
      </p:sp>
      <p:sp>
        <p:nvSpPr>
          <p:cNvPr id="115733" name="Text Box 21"/>
          <p:cNvSpPr txBox="1">
            <a:spLocks noChangeArrowheads="1"/>
          </p:cNvSpPr>
          <p:nvPr/>
        </p:nvSpPr>
        <p:spPr bwMode="auto">
          <a:xfrm>
            <a:off x="395288" y="3806825"/>
            <a:ext cx="1028700" cy="701675"/>
          </a:xfrm>
          <a:prstGeom prst="rect">
            <a:avLst/>
          </a:prstGeom>
          <a:noFill/>
          <a:ln w="9525">
            <a:noFill/>
            <a:miter lim="800000"/>
            <a:headEnd/>
            <a:tailEnd/>
          </a:ln>
          <a:effectLst/>
        </p:spPr>
        <p:txBody>
          <a:bodyPr>
            <a:spAutoFit/>
          </a:bodyPr>
          <a:lstStyle/>
          <a:p>
            <a:pPr eaLnBrk="0" hangingPunct="0"/>
            <a:r>
              <a:rPr kumimoji="1" lang="zh-CN" altLang="en-US" sz="2000">
                <a:latin typeface="Times New Roman" pitchFamily="18" charset="0"/>
                <a:ea typeface="楷体_GB2312" pitchFamily="49" charset="-122"/>
              </a:rPr>
              <a:t>开发</a:t>
            </a:r>
          </a:p>
          <a:p>
            <a:pPr eaLnBrk="0" hangingPunct="0"/>
            <a:r>
              <a:rPr kumimoji="1" lang="zh-CN" altLang="en-US" sz="2000">
                <a:latin typeface="Times New Roman" pitchFamily="18" charset="0"/>
                <a:ea typeface="楷体_GB2312" pitchFamily="49" charset="-122"/>
              </a:rPr>
              <a:t>时期</a:t>
            </a:r>
          </a:p>
        </p:txBody>
      </p:sp>
      <p:sp>
        <p:nvSpPr>
          <p:cNvPr id="115734" name="Text Box 22"/>
          <p:cNvSpPr txBox="1">
            <a:spLocks noChangeArrowheads="1"/>
          </p:cNvSpPr>
          <p:nvPr/>
        </p:nvSpPr>
        <p:spPr bwMode="auto">
          <a:xfrm>
            <a:off x="400050" y="5119688"/>
            <a:ext cx="1028700" cy="641350"/>
          </a:xfrm>
          <a:prstGeom prst="rect">
            <a:avLst/>
          </a:prstGeom>
          <a:noFill/>
          <a:ln w="9525">
            <a:noFill/>
            <a:miter lim="800000"/>
            <a:headEnd/>
            <a:tailEnd/>
          </a:ln>
          <a:effectLst/>
        </p:spPr>
        <p:txBody>
          <a:bodyPr>
            <a:spAutoFit/>
          </a:bodyPr>
          <a:lstStyle/>
          <a:p>
            <a:pPr eaLnBrk="0" hangingPunct="0">
              <a:lnSpc>
                <a:spcPct val="90000"/>
              </a:lnSpc>
            </a:pPr>
            <a:r>
              <a:rPr kumimoji="1" lang="zh-CN" altLang="en-US" sz="2000">
                <a:latin typeface="Times New Roman" pitchFamily="18" charset="0"/>
                <a:ea typeface="楷体_GB2312" pitchFamily="49" charset="-122"/>
              </a:rPr>
              <a:t>运行</a:t>
            </a:r>
          </a:p>
          <a:p>
            <a:pPr eaLnBrk="0" hangingPunct="0">
              <a:lnSpc>
                <a:spcPct val="90000"/>
              </a:lnSpc>
            </a:pPr>
            <a:r>
              <a:rPr kumimoji="1" lang="zh-CN" altLang="en-US" sz="2000">
                <a:latin typeface="Times New Roman" pitchFamily="18" charset="0"/>
                <a:ea typeface="楷体_GB2312" pitchFamily="49" charset="-122"/>
              </a:rPr>
              <a:t>时期</a:t>
            </a:r>
          </a:p>
        </p:txBody>
      </p:sp>
      <p:sp>
        <p:nvSpPr>
          <p:cNvPr id="115735" name="Text Box 23"/>
          <p:cNvSpPr txBox="1">
            <a:spLocks noChangeArrowheads="1"/>
          </p:cNvSpPr>
          <p:nvPr/>
        </p:nvSpPr>
        <p:spPr bwMode="auto">
          <a:xfrm>
            <a:off x="438150" y="1935163"/>
            <a:ext cx="838200" cy="701675"/>
          </a:xfrm>
          <a:prstGeom prst="rect">
            <a:avLst/>
          </a:prstGeom>
          <a:noFill/>
          <a:ln w="9525">
            <a:noFill/>
            <a:miter lim="800000"/>
            <a:headEnd/>
            <a:tailEnd/>
          </a:ln>
          <a:effectLst/>
        </p:spPr>
        <p:txBody>
          <a:bodyPr>
            <a:spAutoFit/>
          </a:bodyPr>
          <a:lstStyle/>
          <a:p>
            <a:pPr eaLnBrk="0" hangingPunct="0">
              <a:spcBef>
                <a:spcPct val="50000"/>
              </a:spcBef>
            </a:pPr>
            <a:r>
              <a:rPr kumimoji="1" lang="zh-CN" altLang="en-US" sz="2000">
                <a:latin typeface="Times New Roman" pitchFamily="18" charset="0"/>
                <a:ea typeface="楷体_GB2312" pitchFamily="49" charset="-122"/>
              </a:rPr>
              <a:t>计划时期</a:t>
            </a:r>
          </a:p>
        </p:txBody>
      </p:sp>
      <p:sp>
        <p:nvSpPr>
          <p:cNvPr id="115736" name="Line 24"/>
          <p:cNvSpPr>
            <a:spLocks noChangeShapeType="1"/>
          </p:cNvSpPr>
          <p:nvPr/>
        </p:nvSpPr>
        <p:spPr bwMode="auto">
          <a:xfrm flipH="1">
            <a:off x="419100" y="1538288"/>
            <a:ext cx="609600" cy="0"/>
          </a:xfrm>
          <a:prstGeom prst="line">
            <a:avLst/>
          </a:prstGeom>
          <a:noFill/>
          <a:ln w="38100">
            <a:solidFill>
              <a:schemeClr val="tx1"/>
            </a:solidFill>
            <a:round/>
            <a:headEnd/>
            <a:tailEnd/>
          </a:ln>
          <a:effectLst/>
        </p:spPr>
        <p:txBody>
          <a:bodyPr wrap="none" anchor="ctr"/>
          <a:lstStyle/>
          <a:p>
            <a:endParaRPr lang="zh-CN" altLang="en-US"/>
          </a:p>
        </p:txBody>
      </p:sp>
      <p:sp>
        <p:nvSpPr>
          <p:cNvPr id="115737" name="Line 25"/>
          <p:cNvSpPr>
            <a:spLocks noChangeShapeType="1"/>
          </p:cNvSpPr>
          <p:nvPr/>
        </p:nvSpPr>
        <p:spPr bwMode="auto">
          <a:xfrm flipH="1">
            <a:off x="419100" y="5881688"/>
            <a:ext cx="685800" cy="0"/>
          </a:xfrm>
          <a:prstGeom prst="line">
            <a:avLst/>
          </a:prstGeom>
          <a:noFill/>
          <a:ln w="38100">
            <a:solidFill>
              <a:schemeClr val="tx1"/>
            </a:solidFill>
            <a:round/>
            <a:headEnd/>
            <a:tailEnd/>
          </a:ln>
          <a:effectLst/>
        </p:spPr>
        <p:txBody>
          <a:bodyPr wrap="none" anchor="ctr"/>
          <a:lstStyle/>
          <a:p>
            <a:endParaRPr lang="zh-CN" altLang="en-US"/>
          </a:p>
        </p:txBody>
      </p:sp>
      <p:sp>
        <p:nvSpPr>
          <p:cNvPr id="115738" name="Line 26"/>
          <p:cNvSpPr>
            <a:spLocks noChangeShapeType="1"/>
          </p:cNvSpPr>
          <p:nvPr/>
        </p:nvSpPr>
        <p:spPr bwMode="auto">
          <a:xfrm flipH="1">
            <a:off x="419100" y="5053013"/>
            <a:ext cx="609600" cy="0"/>
          </a:xfrm>
          <a:prstGeom prst="line">
            <a:avLst/>
          </a:prstGeom>
          <a:noFill/>
          <a:ln w="38100">
            <a:solidFill>
              <a:schemeClr val="tx1"/>
            </a:solidFill>
            <a:round/>
            <a:headEnd/>
            <a:tailEnd/>
          </a:ln>
          <a:effectLst/>
        </p:spPr>
        <p:txBody>
          <a:bodyPr wrap="none" anchor="ctr"/>
          <a:lstStyle/>
          <a:p>
            <a:endParaRPr lang="zh-CN" altLang="en-US"/>
          </a:p>
        </p:txBody>
      </p:sp>
      <p:sp>
        <p:nvSpPr>
          <p:cNvPr id="115739" name="Line 27"/>
          <p:cNvSpPr>
            <a:spLocks noChangeShapeType="1"/>
          </p:cNvSpPr>
          <p:nvPr/>
        </p:nvSpPr>
        <p:spPr bwMode="auto">
          <a:xfrm flipH="1">
            <a:off x="419100" y="3213100"/>
            <a:ext cx="685800" cy="0"/>
          </a:xfrm>
          <a:prstGeom prst="line">
            <a:avLst/>
          </a:prstGeom>
          <a:noFill/>
          <a:ln w="38100">
            <a:solidFill>
              <a:schemeClr val="tx1"/>
            </a:solidFill>
            <a:round/>
            <a:headEnd/>
            <a:tailEnd/>
          </a:ln>
          <a:effectLst/>
        </p:spPr>
        <p:txBody>
          <a:bodyPr wrap="none" anchor="ctr"/>
          <a:lstStyle/>
          <a:p>
            <a:endParaRPr lang="zh-CN" altLang="en-US"/>
          </a:p>
        </p:txBody>
      </p:sp>
      <p:sp>
        <p:nvSpPr>
          <p:cNvPr id="115740" name="Line 28"/>
          <p:cNvSpPr>
            <a:spLocks noChangeShapeType="1"/>
          </p:cNvSpPr>
          <p:nvPr/>
        </p:nvSpPr>
        <p:spPr bwMode="auto">
          <a:xfrm flipV="1">
            <a:off x="741363" y="1538288"/>
            <a:ext cx="0" cy="450850"/>
          </a:xfrm>
          <a:prstGeom prst="line">
            <a:avLst/>
          </a:prstGeom>
          <a:noFill/>
          <a:ln w="28575">
            <a:solidFill>
              <a:schemeClr val="tx1"/>
            </a:solidFill>
            <a:round/>
            <a:headEnd/>
            <a:tailEnd type="triangle" w="med" len="med"/>
          </a:ln>
          <a:effectLst/>
        </p:spPr>
        <p:txBody>
          <a:bodyPr wrap="none" anchor="ctr"/>
          <a:lstStyle/>
          <a:p>
            <a:endParaRPr lang="zh-CN" altLang="en-US"/>
          </a:p>
        </p:txBody>
      </p:sp>
      <p:sp>
        <p:nvSpPr>
          <p:cNvPr id="115741" name="Line 29"/>
          <p:cNvSpPr>
            <a:spLocks noChangeShapeType="1"/>
          </p:cNvSpPr>
          <p:nvPr/>
        </p:nvSpPr>
        <p:spPr bwMode="auto">
          <a:xfrm>
            <a:off x="766763" y="2605088"/>
            <a:ext cx="0" cy="536575"/>
          </a:xfrm>
          <a:prstGeom prst="line">
            <a:avLst/>
          </a:prstGeom>
          <a:noFill/>
          <a:ln w="28575">
            <a:solidFill>
              <a:schemeClr val="tx1"/>
            </a:solidFill>
            <a:round/>
            <a:headEnd/>
            <a:tailEnd type="triangle" w="med" len="med"/>
          </a:ln>
          <a:effectLst/>
        </p:spPr>
        <p:txBody>
          <a:bodyPr wrap="none" anchor="ctr"/>
          <a:lstStyle/>
          <a:p>
            <a:endParaRPr lang="zh-CN" altLang="en-US"/>
          </a:p>
        </p:txBody>
      </p:sp>
      <p:sp>
        <p:nvSpPr>
          <p:cNvPr id="115742" name="Line 30"/>
          <p:cNvSpPr>
            <a:spLocks noChangeShapeType="1"/>
          </p:cNvSpPr>
          <p:nvPr/>
        </p:nvSpPr>
        <p:spPr bwMode="auto">
          <a:xfrm flipV="1">
            <a:off x="755650" y="3255963"/>
            <a:ext cx="0" cy="604837"/>
          </a:xfrm>
          <a:prstGeom prst="line">
            <a:avLst/>
          </a:prstGeom>
          <a:noFill/>
          <a:ln w="28575">
            <a:solidFill>
              <a:schemeClr val="tx1"/>
            </a:solidFill>
            <a:round/>
            <a:headEnd/>
            <a:tailEnd type="triangle" w="med" len="med"/>
          </a:ln>
          <a:effectLst/>
        </p:spPr>
        <p:txBody>
          <a:bodyPr wrap="none" anchor="ctr"/>
          <a:lstStyle/>
          <a:p>
            <a:endParaRPr lang="zh-CN" altLang="en-US"/>
          </a:p>
        </p:txBody>
      </p:sp>
      <p:sp>
        <p:nvSpPr>
          <p:cNvPr id="115743" name="Line 31"/>
          <p:cNvSpPr>
            <a:spLocks noChangeShapeType="1"/>
          </p:cNvSpPr>
          <p:nvPr/>
        </p:nvSpPr>
        <p:spPr bwMode="auto">
          <a:xfrm flipH="1">
            <a:off x="723900" y="4437063"/>
            <a:ext cx="0" cy="587375"/>
          </a:xfrm>
          <a:prstGeom prst="line">
            <a:avLst/>
          </a:prstGeom>
          <a:noFill/>
          <a:ln w="28575">
            <a:solidFill>
              <a:schemeClr val="tx1"/>
            </a:solidFill>
            <a:round/>
            <a:headEnd/>
            <a:tailEnd type="triangle" w="med" len="med"/>
          </a:ln>
          <a:effectLst/>
        </p:spPr>
        <p:txBody>
          <a:bodyPr wrap="none" anchor="ctr"/>
          <a:lstStyle/>
          <a:p>
            <a:endParaRPr lang="zh-CN" altLang="en-US"/>
          </a:p>
        </p:txBody>
      </p:sp>
      <p:sp>
        <p:nvSpPr>
          <p:cNvPr id="115744" name="Line 32"/>
          <p:cNvSpPr>
            <a:spLocks noChangeShapeType="1"/>
          </p:cNvSpPr>
          <p:nvPr/>
        </p:nvSpPr>
        <p:spPr bwMode="auto">
          <a:xfrm flipV="1">
            <a:off x="723900" y="5053013"/>
            <a:ext cx="0" cy="201612"/>
          </a:xfrm>
          <a:prstGeom prst="line">
            <a:avLst/>
          </a:prstGeom>
          <a:noFill/>
          <a:ln w="28575">
            <a:solidFill>
              <a:schemeClr val="tx1"/>
            </a:solidFill>
            <a:round/>
            <a:headEnd/>
            <a:tailEnd type="triangle" w="med" len="med"/>
          </a:ln>
          <a:effectLst/>
        </p:spPr>
        <p:txBody>
          <a:bodyPr wrap="none" anchor="ctr"/>
          <a:lstStyle/>
          <a:p>
            <a:endParaRPr lang="zh-CN" altLang="en-US"/>
          </a:p>
        </p:txBody>
      </p:sp>
      <p:sp>
        <p:nvSpPr>
          <p:cNvPr id="115745" name="Line 33"/>
          <p:cNvSpPr>
            <a:spLocks noChangeShapeType="1"/>
          </p:cNvSpPr>
          <p:nvPr/>
        </p:nvSpPr>
        <p:spPr bwMode="auto">
          <a:xfrm flipH="1">
            <a:off x="723900" y="5613400"/>
            <a:ext cx="0" cy="268288"/>
          </a:xfrm>
          <a:prstGeom prst="line">
            <a:avLst/>
          </a:prstGeom>
          <a:noFill/>
          <a:ln w="28575">
            <a:solidFill>
              <a:schemeClr val="tx1"/>
            </a:solidFill>
            <a:round/>
            <a:headEnd/>
            <a:tailEnd type="triangle" w="med" len="med"/>
          </a:ln>
          <a:effectLst/>
        </p:spPr>
        <p:txBody>
          <a:bodyPr wrap="none" anchor="ctr"/>
          <a:lstStyle/>
          <a:p>
            <a:endParaRPr lang="zh-CN" altLang="en-US"/>
          </a:p>
        </p:txBody>
      </p:sp>
      <p:sp>
        <p:nvSpPr>
          <p:cNvPr id="115746" name="Text Box 34"/>
          <p:cNvSpPr txBox="1">
            <a:spLocks noChangeArrowheads="1"/>
          </p:cNvSpPr>
          <p:nvPr/>
        </p:nvSpPr>
        <p:spPr bwMode="auto">
          <a:xfrm>
            <a:off x="4305300" y="1595438"/>
            <a:ext cx="2514600" cy="396875"/>
          </a:xfrm>
          <a:prstGeom prst="rect">
            <a:avLst/>
          </a:prstGeom>
          <a:noFill/>
          <a:ln w="9525">
            <a:noFill/>
            <a:miter lim="800000"/>
            <a:headEnd/>
            <a:tailEnd/>
          </a:ln>
          <a:effectLst/>
        </p:spPr>
        <p:txBody>
          <a:bodyPr>
            <a:spAutoFit/>
          </a:bodyPr>
          <a:lstStyle/>
          <a:p>
            <a:pPr eaLnBrk="0" hangingPunct="0">
              <a:spcBef>
                <a:spcPct val="50000"/>
              </a:spcBef>
            </a:pPr>
            <a:r>
              <a:rPr kumimoji="1" lang="en-US" altLang="zh-CN" sz="2000" b="1">
                <a:latin typeface="楷体_GB2312" pitchFamily="49" charset="-122"/>
                <a:ea typeface="楷体_GB2312" pitchFamily="49" charset="-122"/>
              </a:rPr>
              <a:t>(</a:t>
            </a:r>
            <a:r>
              <a:rPr kumimoji="1" lang="zh-CN" altLang="en-US" sz="2000" b="1">
                <a:latin typeface="楷体_GB2312" pitchFamily="49" charset="-122"/>
                <a:ea typeface="楷体_GB2312" pitchFamily="49" charset="-122"/>
              </a:rPr>
              <a:t>目标与范围说明书</a:t>
            </a:r>
            <a:r>
              <a:rPr kumimoji="1" lang="en-US" altLang="zh-CN" sz="2000" b="1">
                <a:latin typeface="楷体_GB2312" pitchFamily="49" charset="-122"/>
                <a:ea typeface="楷体_GB2312" pitchFamily="49" charset="-122"/>
              </a:rPr>
              <a:t>)</a:t>
            </a:r>
          </a:p>
        </p:txBody>
      </p:sp>
      <p:sp>
        <p:nvSpPr>
          <p:cNvPr id="115747" name="Text Box 35"/>
          <p:cNvSpPr txBox="1">
            <a:spLocks noChangeArrowheads="1"/>
          </p:cNvSpPr>
          <p:nvPr/>
        </p:nvSpPr>
        <p:spPr bwMode="auto">
          <a:xfrm>
            <a:off x="4686300" y="2281238"/>
            <a:ext cx="2514600" cy="396875"/>
          </a:xfrm>
          <a:prstGeom prst="rect">
            <a:avLst/>
          </a:prstGeom>
          <a:noFill/>
          <a:ln w="9525">
            <a:noFill/>
            <a:miter lim="800000"/>
            <a:headEnd/>
            <a:tailEnd/>
          </a:ln>
          <a:effectLst/>
        </p:spPr>
        <p:txBody>
          <a:bodyPr>
            <a:spAutoFit/>
          </a:bodyPr>
          <a:lstStyle/>
          <a:p>
            <a:pPr eaLnBrk="0" hangingPunct="0">
              <a:spcBef>
                <a:spcPct val="50000"/>
              </a:spcBef>
            </a:pPr>
            <a:r>
              <a:rPr kumimoji="1" lang="en-US" altLang="zh-CN" sz="2000" b="1">
                <a:latin typeface="楷体_GB2312" pitchFamily="49" charset="-122"/>
                <a:ea typeface="楷体_GB2312" pitchFamily="49" charset="-122"/>
              </a:rPr>
              <a:t>(</a:t>
            </a:r>
            <a:r>
              <a:rPr kumimoji="1" lang="zh-CN" altLang="en-US" sz="2000" b="1">
                <a:latin typeface="楷体_GB2312" pitchFamily="49" charset="-122"/>
                <a:ea typeface="楷体_GB2312" pitchFamily="49" charset="-122"/>
              </a:rPr>
              <a:t>可行性论证论告</a:t>
            </a:r>
            <a:r>
              <a:rPr kumimoji="1" lang="en-US" altLang="zh-CN" sz="2000" b="1">
                <a:latin typeface="楷体_GB2312" pitchFamily="49" charset="-122"/>
                <a:ea typeface="楷体_GB2312" pitchFamily="49" charset="-122"/>
              </a:rPr>
              <a:t>)</a:t>
            </a:r>
          </a:p>
        </p:txBody>
      </p:sp>
      <p:sp>
        <p:nvSpPr>
          <p:cNvPr id="115748" name="Text Box 36"/>
          <p:cNvSpPr txBox="1">
            <a:spLocks noChangeArrowheads="1"/>
          </p:cNvSpPr>
          <p:nvPr/>
        </p:nvSpPr>
        <p:spPr bwMode="auto">
          <a:xfrm>
            <a:off x="6953250" y="5481638"/>
            <a:ext cx="1943100" cy="396875"/>
          </a:xfrm>
          <a:prstGeom prst="rect">
            <a:avLst/>
          </a:prstGeom>
          <a:noFill/>
          <a:ln w="9525">
            <a:noFill/>
            <a:miter lim="800000"/>
            <a:headEnd/>
            <a:tailEnd/>
          </a:ln>
          <a:effectLst/>
        </p:spPr>
        <p:txBody>
          <a:bodyPr>
            <a:spAutoFit/>
          </a:bodyPr>
          <a:lstStyle/>
          <a:p>
            <a:pPr eaLnBrk="0" hangingPunct="0">
              <a:spcBef>
                <a:spcPct val="50000"/>
              </a:spcBef>
            </a:pPr>
            <a:r>
              <a:rPr kumimoji="1" lang="en-US" altLang="zh-CN" sz="2000" b="1">
                <a:latin typeface="楷体_GB2312" pitchFamily="49" charset="-122"/>
                <a:ea typeface="楷体_GB2312" pitchFamily="49" charset="-122"/>
              </a:rPr>
              <a:t>(</a:t>
            </a:r>
            <a:r>
              <a:rPr kumimoji="1" lang="zh-CN" altLang="en-US" sz="2000" b="1">
                <a:latin typeface="楷体_GB2312" pitchFamily="49" charset="-122"/>
                <a:ea typeface="楷体_GB2312" pitchFamily="49" charset="-122"/>
              </a:rPr>
              <a:t>维护报告</a:t>
            </a:r>
            <a:r>
              <a:rPr kumimoji="1" lang="en-US" altLang="zh-CN" sz="2000" b="1">
                <a:latin typeface="楷体_GB2312" pitchFamily="49" charset="-122"/>
                <a:ea typeface="楷体_GB2312" pitchFamily="49" charset="-122"/>
              </a:rPr>
              <a:t>)</a:t>
            </a:r>
          </a:p>
        </p:txBody>
      </p:sp>
      <p:sp>
        <p:nvSpPr>
          <p:cNvPr id="115749" name="Text Box 37"/>
          <p:cNvSpPr txBox="1">
            <a:spLocks noChangeArrowheads="1"/>
          </p:cNvSpPr>
          <p:nvPr/>
        </p:nvSpPr>
        <p:spPr bwMode="auto">
          <a:xfrm>
            <a:off x="6477000" y="4795838"/>
            <a:ext cx="2209800" cy="396875"/>
          </a:xfrm>
          <a:prstGeom prst="rect">
            <a:avLst/>
          </a:prstGeom>
          <a:noFill/>
          <a:ln w="9525">
            <a:noFill/>
            <a:miter lim="800000"/>
            <a:headEnd/>
            <a:tailEnd/>
          </a:ln>
          <a:effectLst/>
        </p:spPr>
        <p:txBody>
          <a:bodyPr>
            <a:spAutoFit/>
          </a:bodyPr>
          <a:lstStyle/>
          <a:p>
            <a:pPr eaLnBrk="0" hangingPunct="0">
              <a:spcBef>
                <a:spcPct val="50000"/>
              </a:spcBef>
            </a:pPr>
            <a:r>
              <a:rPr kumimoji="1" lang="en-US" altLang="zh-CN" sz="2000" b="1">
                <a:latin typeface="楷体_GB2312" pitchFamily="49" charset="-122"/>
                <a:ea typeface="楷体_GB2312" pitchFamily="49" charset="-122"/>
              </a:rPr>
              <a:t>(</a:t>
            </a:r>
            <a:r>
              <a:rPr kumimoji="1" lang="zh-CN" altLang="en-US" sz="2000" b="1">
                <a:latin typeface="楷体_GB2312" pitchFamily="49" charset="-122"/>
                <a:ea typeface="楷体_GB2312" pitchFamily="49" charset="-122"/>
              </a:rPr>
              <a:t>测试报告</a:t>
            </a:r>
            <a:r>
              <a:rPr kumimoji="1" lang="en-US" altLang="zh-CN" sz="2000" b="1">
                <a:latin typeface="楷体_GB2312" pitchFamily="49" charset="-122"/>
                <a:ea typeface="楷体_GB2312" pitchFamily="49" charset="-122"/>
              </a:rPr>
              <a:t>)</a:t>
            </a:r>
          </a:p>
        </p:txBody>
      </p:sp>
      <p:sp>
        <p:nvSpPr>
          <p:cNvPr id="115750" name="Text Box 38"/>
          <p:cNvSpPr txBox="1">
            <a:spLocks noChangeArrowheads="1"/>
          </p:cNvSpPr>
          <p:nvPr/>
        </p:nvSpPr>
        <p:spPr bwMode="auto">
          <a:xfrm>
            <a:off x="6057900" y="4090988"/>
            <a:ext cx="2209800" cy="396875"/>
          </a:xfrm>
          <a:prstGeom prst="rect">
            <a:avLst/>
          </a:prstGeom>
          <a:noFill/>
          <a:ln w="9525">
            <a:noFill/>
            <a:miter lim="800000"/>
            <a:headEnd/>
            <a:tailEnd/>
          </a:ln>
          <a:effectLst/>
        </p:spPr>
        <p:txBody>
          <a:bodyPr>
            <a:spAutoFit/>
          </a:bodyPr>
          <a:lstStyle/>
          <a:p>
            <a:pPr eaLnBrk="0" hangingPunct="0">
              <a:spcBef>
                <a:spcPct val="50000"/>
              </a:spcBef>
            </a:pPr>
            <a:r>
              <a:rPr kumimoji="1" lang="en-US" altLang="zh-CN" sz="2000" b="1">
                <a:latin typeface="楷体_GB2312" pitchFamily="49" charset="-122"/>
                <a:ea typeface="楷体_GB2312" pitchFamily="49" charset="-122"/>
              </a:rPr>
              <a:t>(</a:t>
            </a:r>
            <a:r>
              <a:rPr kumimoji="1" lang="zh-CN" altLang="en-US" sz="2000" b="1">
                <a:latin typeface="楷体_GB2312" pitchFamily="49" charset="-122"/>
                <a:ea typeface="楷体_GB2312" pitchFamily="49" charset="-122"/>
              </a:rPr>
              <a:t>程序</a:t>
            </a:r>
            <a:r>
              <a:rPr kumimoji="1" lang="en-US" altLang="zh-CN" sz="2000" b="1">
                <a:latin typeface="楷体_GB2312" pitchFamily="49" charset="-122"/>
                <a:ea typeface="楷体_GB2312" pitchFamily="49" charset="-122"/>
              </a:rPr>
              <a:t>)</a:t>
            </a:r>
          </a:p>
        </p:txBody>
      </p:sp>
      <p:sp>
        <p:nvSpPr>
          <p:cNvPr id="115751" name="Text Box 39"/>
          <p:cNvSpPr txBox="1">
            <a:spLocks noChangeArrowheads="1"/>
          </p:cNvSpPr>
          <p:nvPr/>
        </p:nvSpPr>
        <p:spPr bwMode="auto">
          <a:xfrm>
            <a:off x="5715000" y="3481388"/>
            <a:ext cx="2209800" cy="396875"/>
          </a:xfrm>
          <a:prstGeom prst="rect">
            <a:avLst/>
          </a:prstGeom>
          <a:noFill/>
          <a:ln w="9525">
            <a:noFill/>
            <a:miter lim="800000"/>
            <a:headEnd/>
            <a:tailEnd/>
          </a:ln>
          <a:effectLst/>
        </p:spPr>
        <p:txBody>
          <a:bodyPr>
            <a:spAutoFit/>
          </a:bodyPr>
          <a:lstStyle/>
          <a:p>
            <a:pPr eaLnBrk="0" hangingPunct="0">
              <a:spcBef>
                <a:spcPct val="50000"/>
              </a:spcBef>
            </a:pPr>
            <a:r>
              <a:rPr kumimoji="1" lang="en-US" altLang="zh-CN" sz="2000" b="1">
                <a:latin typeface="楷体_GB2312" pitchFamily="49" charset="-122"/>
                <a:ea typeface="楷体_GB2312" pitchFamily="49" charset="-122"/>
              </a:rPr>
              <a:t>(</a:t>
            </a:r>
            <a:r>
              <a:rPr kumimoji="1" lang="zh-CN" altLang="en-US" sz="2000" b="1">
                <a:latin typeface="楷体_GB2312" pitchFamily="49" charset="-122"/>
                <a:ea typeface="楷体_GB2312" pitchFamily="49" charset="-122"/>
              </a:rPr>
              <a:t>设计文档</a:t>
            </a:r>
            <a:r>
              <a:rPr kumimoji="1" lang="en-US" altLang="zh-CN" sz="2000" b="1">
                <a:latin typeface="楷体_GB2312" pitchFamily="49" charset="-122"/>
                <a:ea typeface="楷体_GB2312" pitchFamily="49" charset="-122"/>
              </a:rPr>
              <a:t>)</a:t>
            </a:r>
          </a:p>
        </p:txBody>
      </p:sp>
      <p:sp>
        <p:nvSpPr>
          <p:cNvPr id="115752" name="Text Box 40"/>
          <p:cNvSpPr txBox="1">
            <a:spLocks noChangeArrowheads="1"/>
          </p:cNvSpPr>
          <p:nvPr/>
        </p:nvSpPr>
        <p:spPr bwMode="auto">
          <a:xfrm>
            <a:off x="5143500" y="2871788"/>
            <a:ext cx="2209800" cy="396875"/>
          </a:xfrm>
          <a:prstGeom prst="rect">
            <a:avLst/>
          </a:prstGeom>
          <a:noFill/>
          <a:ln w="9525">
            <a:noFill/>
            <a:miter lim="800000"/>
            <a:headEnd/>
            <a:tailEnd/>
          </a:ln>
          <a:effectLst/>
        </p:spPr>
        <p:txBody>
          <a:bodyPr>
            <a:spAutoFit/>
          </a:bodyPr>
          <a:lstStyle/>
          <a:p>
            <a:pPr eaLnBrk="0" hangingPunct="0">
              <a:spcBef>
                <a:spcPct val="50000"/>
              </a:spcBef>
            </a:pPr>
            <a:r>
              <a:rPr kumimoji="1" lang="en-US" altLang="zh-CN" sz="2000" b="1">
                <a:latin typeface="楷体_GB2312" pitchFamily="49" charset="-122"/>
                <a:ea typeface="楷体_GB2312" pitchFamily="49" charset="-122"/>
              </a:rPr>
              <a:t>(</a:t>
            </a:r>
            <a:r>
              <a:rPr kumimoji="1" lang="zh-CN" altLang="en-US" sz="2000" b="1">
                <a:latin typeface="楷体_GB2312" pitchFamily="49" charset="-122"/>
                <a:ea typeface="楷体_GB2312" pitchFamily="49" charset="-122"/>
              </a:rPr>
              <a:t>需求说明书</a:t>
            </a:r>
            <a:r>
              <a:rPr kumimoji="1" lang="en-US" altLang="zh-CN" sz="2000" b="1">
                <a:latin typeface="楷体_GB2312" pitchFamily="49" charset="-122"/>
                <a:ea typeface="楷体_GB2312" pitchFamily="49" charset="-122"/>
              </a:rPr>
              <a:t>)</a:t>
            </a:r>
          </a:p>
        </p:txBody>
      </p:sp>
      <p:sp>
        <p:nvSpPr>
          <p:cNvPr id="115753" name="Rectangle 41"/>
          <p:cNvSpPr>
            <a:spLocks noChangeArrowheads="1"/>
          </p:cNvSpPr>
          <p:nvPr/>
        </p:nvSpPr>
        <p:spPr bwMode="auto">
          <a:xfrm>
            <a:off x="3048000" y="342900"/>
            <a:ext cx="2362200" cy="514350"/>
          </a:xfrm>
          <a:prstGeom prst="rect">
            <a:avLst/>
          </a:prstGeom>
          <a:noFill/>
          <a:ln w="9525">
            <a:noFill/>
            <a:miter lim="800000"/>
            <a:headEnd/>
            <a:tailEnd/>
          </a:ln>
          <a:effectLst/>
        </p:spPr>
        <p:txBody>
          <a:bodyPr anchor="ctr"/>
          <a:lstStyle/>
          <a:p>
            <a:pPr algn="ctr"/>
            <a:endParaRPr kumimoji="1" lang="zh-CN" altLang="zh-CN" sz="2400">
              <a:effectLst>
                <a:outerShdw blurRad="38100" dist="38100" dir="2700000" algn="tl">
                  <a:srgbClr val="C0C0C0"/>
                </a:outerShdw>
              </a:effectLst>
              <a:latin typeface="黑体" pitchFamily="2" charset="-122"/>
            </a:endParaRPr>
          </a:p>
        </p:txBody>
      </p:sp>
      <p:sp>
        <p:nvSpPr>
          <p:cNvPr id="115754" name="Rectangle 42"/>
          <p:cNvSpPr>
            <a:spLocks noChangeArrowheads="1"/>
          </p:cNvSpPr>
          <p:nvPr/>
        </p:nvSpPr>
        <p:spPr bwMode="auto">
          <a:xfrm>
            <a:off x="298450" y="523875"/>
            <a:ext cx="7321550" cy="666750"/>
          </a:xfrm>
          <a:prstGeom prst="rect">
            <a:avLst/>
          </a:prstGeom>
          <a:noFill/>
          <a:ln w="9525">
            <a:noFill/>
            <a:miter lim="800000"/>
            <a:headEnd/>
            <a:tailEnd/>
          </a:ln>
        </p:spPr>
        <p:txBody>
          <a:bodyPr anchor="ctr"/>
          <a:lstStyle/>
          <a:p>
            <a:pPr algn="ctr">
              <a:buClr>
                <a:schemeClr val="accent2"/>
              </a:buClr>
              <a:buSzPct val="80000"/>
            </a:pPr>
            <a:r>
              <a:rPr lang="zh-CN" altLang="en-US" sz="3200" b="1" dirty="0">
                <a:solidFill>
                  <a:srgbClr val="0070C0"/>
                </a:solidFill>
                <a:latin typeface="微软雅黑" panose="020B0503020204020204" pitchFamily="34" charset="-122"/>
                <a:ea typeface="微软雅黑" panose="020B0503020204020204" pitchFamily="34" charset="-122"/>
                <a:cs typeface="+mj-cs"/>
              </a:rPr>
              <a:t>瀑布模型（</a:t>
            </a:r>
            <a:r>
              <a:rPr lang="en-US" altLang="zh-CN" sz="3200" b="1" dirty="0">
                <a:solidFill>
                  <a:srgbClr val="0070C0"/>
                </a:solidFill>
                <a:latin typeface="微软雅黑" panose="020B0503020204020204" pitchFamily="34" charset="-122"/>
                <a:ea typeface="微软雅黑" panose="020B0503020204020204" pitchFamily="34" charset="-122"/>
                <a:cs typeface="+mj-cs"/>
              </a:rPr>
              <a:t>waterfall model)</a:t>
            </a:r>
            <a:r>
              <a:rPr lang="zh-CN" altLang="en-US" sz="3200" b="1" dirty="0">
                <a:solidFill>
                  <a:srgbClr val="0070C0"/>
                </a:solidFill>
                <a:latin typeface="微软雅黑" panose="020B0503020204020204" pitchFamily="34" charset="-122"/>
                <a:ea typeface="微软雅黑" panose="020B0503020204020204" pitchFamily="34" charset="-122"/>
                <a:cs typeface="+mj-cs"/>
              </a:rPr>
              <a:t>（理想）</a:t>
            </a:r>
            <a:endParaRPr lang="en-US" altLang="zh-CN" sz="3200" b="1" dirty="0">
              <a:solidFill>
                <a:srgbClr val="0070C0"/>
              </a:solidFill>
              <a:latin typeface="微软雅黑" panose="020B0503020204020204" pitchFamily="34" charset="-122"/>
              <a:ea typeface="微软雅黑" panose="020B0503020204020204" pitchFamily="34" charset="-122"/>
              <a:cs typeface="+mj-cs"/>
            </a:endParaRPr>
          </a:p>
        </p:txBody>
      </p:sp>
      <p:sp>
        <p:nvSpPr>
          <p:cNvPr id="115755" name="Oval 43">
            <a:hlinkClick r:id="" action="ppaction://hlinkshowjump?jump=previousslide"/>
          </p:cNvPr>
          <p:cNvSpPr>
            <a:spLocks noChangeArrowheads="1"/>
          </p:cNvSpPr>
          <p:nvPr/>
        </p:nvSpPr>
        <p:spPr bwMode="auto">
          <a:xfrm>
            <a:off x="6400800" y="6400800"/>
            <a:ext cx="609600" cy="304800"/>
          </a:xfrm>
          <a:prstGeom prst="ellipse">
            <a:avLst/>
          </a:prstGeom>
          <a:noFill/>
          <a:ln w="9525">
            <a:noFill/>
            <a:round/>
            <a:headEnd/>
            <a:tailEnd/>
          </a:ln>
          <a:effectLst/>
        </p:spPr>
        <p:txBody>
          <a:bodyPr wrap="none" anchor="ctr"/>
          <a:lstStyle/>
          <a:p>
            <a:endParaRPr lang="zh-CN" altLang="en-US"/>
          </a:p>
        </p:txBody>
      </p:sp>
      <p:sp>
        <p:nvSpPr>
          <p:cNvPr id="115756" name="Oval 44">
            <a:hlinkClick r:id="" action="ppaction://hlinkshowjump?jump=firstslide"/>
          </p:cNvPr>
          <p:cNvSpPr>
            <a:spLocks noChangeArrowheads="1"/>
          </p:cNvSpPr>
          <p:nvPr/>
        </p:nvSpPr>
        <p:spPr bwMode="auto">
          <a:xfrm>
            <a:off x="8128000" y="6362700"/>
            <a:ext cx="787400" cy="342900"/>
          </a:xfrm>
          <a:prstGeom prst="ellipse">
            <a:avLst/>
          </a:prstGeom>
          <a:noFill/>
          <a:ln w="9525">
            <a:noFill/>
            <a:round/>
            <a:headEnd/>
            <a:tailEnd/>
          </a:ln>
          <a:effectLst/>
        </p:spPr>
        <p:txBody>
          <a:bodyPr wrap="none" anchor="ctr"/>
          <a:lstStyle/>
          <a:p>
            <a:endParaRPr lang="zh-CN" altLang="en-US"/>
          </a:p>
        </p:txBody>
      </p:sp>
      <p:sp>
        <p:nvSpPr>
          <p:cNvPr id="115757" name="Oval 45">
            <a:hlinkClick r:id="" action="ppaction://hlinkshowjump?jump=nextslide"/>
          </p:cNvPr>
          <p:cNvSpPr>
            <a:spLocks noChangeArrowheads="1"/>
          </p:cNvSpPr>
          <p:nvPr/>
        </p:nvSpPr>
        <p:spPr bwMode="auto">
          <a:xfrm>
            <a:off x="7315200" y="6400800"/>
            <a:ext cx="609600" cy="304800"/>
          </a:xfrm>
          <a:prstGeom prst="ellipse">
            <a:avLst/>
          </a:prstGeom>
          <a:noFill/>
          <a:ln w="9525">
            <a:noFill/>
            <a:round/>
            <a:headEnd/>
            <a:tailEnd/>
          </a:ln>
          <a:effectLst/>
        </p:spPr>
        <p:txBody>
          <a:bodyPr wrap="none" anchor="ctr"/>
          <a:lstStyle/>
          <a:p>
            <a:endParaRPr lang="zh-CN" altLang="en-US"/>
          </a:p>
        </p:txBody>
      </p:sp>
    </p:spTree>
    <p:extLst>
      <p:ext uri="{BB962C8B-B14F-4D97-AF65-F5344CB8AC3E}">
        <p14:creationId xmlns:p14="http://schemas.microsoft.com/office/powerpoint/2010/main" val="2542667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66800" y="1195536"/>
            <a:ext cx="7391400" cy="5257800"/>
            <a:chOff x="1066800" y="990600"/>
            <a:chExt cx="7391400" cy="5257800"/>
          </a:xfrm>
        </p:grpSpPr>
        <p:sp>
          <p:nvSpPr>
            <p:cNvPr id="102402" name="Text Box 2"/>
            <p:cNvSpPr txBox="1">
              <a:spLocks noChangeArrowheads="1"/>
            </p:cNvSpPr>
            <p:nvPr/>
          </p:nvSpPr>
          <p:spPr bwMode="auto">
            <a:xfrm>
              <a:off x="3505200" y="990600"/>
              <a:ext cx="1752600" cy="762000"/>
            </a:xfrm>
            <a:prstGeom prst="rect">
              <a:avLst/>
            </a:prstGeom>
            <a:solidFill>
              <a:srgbClr val="FFFFFF"/>
            </a:solidFill>
            <a:ln w="9525">
              <a:solidFill>
                <a:srgbClr val="000000"/>
              </a:solidFill>
              <a:miter lim="800000"/>
              <a:headEnd/>
              <a:tailEnd/>
            </a:ln>
          </p:spPr>
          <p:txBody>
            <a:bodyPr/>
            <a:lstStyle/>
            <a:p>
              <a:pPr algn="ctr"/>
              <a:r>
                <a:rPr lang="en-US" altLang="zh-CN" sz="2000" b="1"/>
                <a:t>Requirements Analysis</a:t>
              </a:r>
              <a:endParaRPr lang="en-US" altLang="zh-CN" sz="1200" b="1"/>
            </a:p>
          </p:txBody>
        </p:sp>
        <p:sp>
          <p:nvSpPr>
            <p:cNvPr id="102403" name="Text Box 3"/>
            <p:cNvSpPr txBox="1">
              <a:spLocks noChangeArrowheads="1"/>
            </p:cNvSpPr>
            <p:nvPr/>
          </p:nvSpPr>
          <p:spPr bwMode="auto">
            <a:xfrm>
              <a:off x="6553200" y="1981200"/>
              <a:ext cx="1066800" cy="762000"/>
            </a:xfrm>
            <a:prstGeom prst="rect">
              <a:avLst/>
            </a:prstGeom>
            <a:solidFill>
              <a:srgbClr val="FFFFFF"/>
            </a:solidFill>
            <a:ln w="9525">
              <a:solidFill>
                <a:srgbClr val="000000"/>
              </a:solidFill>
              <a:miter lim="800000"/>
              <a:headEnd/>
              <a:tailEnd/>
            </a:ln>
          </p:spPr>
          <p:txBody>
            <a:bodyPr/>
            <a:lstStyle/>
            <a:p>
              <a:pPr algn="ctr"/>
              <a:r>
                <a:rPr lang="en-US" altLang="zh-CN" sz="2000" b="1"/>
                <a:t>System Design</a:t>
              </a:r>
            </a:p>
          </p:txBody>
        </p:sp>
        <p:sp>
          <p:nvSpPr>
            <p:cNvPr id="102404" name="Text Box 4"/>
            <p:cNvSpPr txBox="1">
              <a:spLocks noChangeArrowheads="1"/>
            </p:cNvSpPr>
            <p:nvPr/>
          </p:nvSpPr>
          <p:spPr bwMode="auto">
            <a:xfrm>
              <a:off x="6792913" y="3505200"/>
              <a:ext cx="1208087" cy="762000"/>
            </a:xfrm>
            <a:prstGeom prst="rect">
              <a:avLst/>
            </a:prstGeom>
            <a:solidFill>
              <a:srgbClr val="FFFFFF"/>
            </a:solidFill>
            <a:ln w="9525">
              <a:solidFill>
                <a:srgbClr val="000000"/>
              </a:solidFill>
              <a:miter lim="800000"/>
              <a:headEnd/>
              <a:tailEnd/>
            </a:ln>
          </p:spPr>
          <p:txBody>
            <a:bodyPr/>
            <a:lstStyle/>
            <a:p>
              <a:pPr algn="ctr"/>
              <a:r>
                <a:rPr lang="en-US" altLang="zh-CN" sz="2000" b="1"/>
                <a:t>Program Design</a:t>
              </a:r>
            </a:p>
          </p:txBody>
        </p:sp>
        <p:sp>
          <p:nvSpPr>
            <p:cNvPr id="102405" name="Text Box 5"/>
            <p:cNvSpPr txBox="1">
              <a:spLocks noChangeArrowheads="1"/>
            </p:cNvSpPr>
            <p:nvPr/>
          </p:nvSpPr>
          <p:spPr bwMode="auto">
            <a:xfrm>
              <a:off x="4114800" y="5410200"/>
              <a:ext cx="1371600" cy="838200"/>
            </a:xfrm>
            <a:prstGeom prst="rect">
              <a:avLst/>
            </a:prstGeom>
            <a:solidFill>
              <a:srgbClr val="FFFFFF"/>
            </a:solidFill>
            <a:ln w="9525">
              <a:solidFill>
                <a:srgbClr val="000000"/>
              </a:solidFill>
              <a:miter lim="800000"/>
              <a:headEnd/>
              <a:tailEnd/>
            </a:ln>
          </p:spPr>
          <p:txBody>
            <a:bodyPr/>
            <a:lstStyle/>
            <a:p>
              <a:pPr algn="ctr"/>
              <a:r>
                <a:rPr lang="en-US" altLang="zh-CN" sz="2000" b="1"/>
                <a:t>Unit Testing</a:t>
              </a:r>
            </a:p>
          </p:txBody>
        </p:sp>
        <p:sp>
          <p:nvSpPr>
            <p:cNvPr id="102406" name="Text Box 6"/>
            <p:cNvSpPr txBox="1">
              <a:spLocks noChangeArrowheads="1"/>
            </p:cNvSpPr>
            <p:nvPr/>
          </p:nvSpPr>
          <p:spPr bwMode="auto">
            <a:xfrm>
              <a:off x="1066800" y="5265738"/>
              <a:ext cx="1828800" cy="830262"/>
            </a:xfrm>
            <a:prstGeom prst="rect">
              <a:avLst/>
            </a:prstGeom>
            <a:solidFill>
              <a:srgbClr val="FFFFFF"/>
            </a:solidFill>
            <a:ln w="9525">
              <a:solidFill>
                <a:srgbClr val="000000"/>
              </a:solidFill>
              <a:miter lim="800000"/>
              <a:headEnd/>
              <a:tailEnd/>
            </a:ln>
          </p:spPr>
          <p:txBody>
            <a:bodyPr/>
            <a:lstStyle/>
            <a:p>
              <a:pPr algn="ctr"/>
              <a:r>
                <a:rPr lang="en-US" altLang="zh-CN" sz="2000" b="1"/>
                <a:t>Integration Testing</a:t>
              </a:r>
              <a:endParaRPr lang="en-US" altLang="zh-CN" sz="1200" b="1"/>
            </a:p>
          </p:txBody>
        </p:sp>
        <p:sp>
          <p:nvSpPr>
            <p:cNvPr id="102407" name="Text Box 7"/>
            <p:cNvSpPr txBox="1">
              <a:spLocks noChangeArrowheads="1"/>
            </p:cNvSpPr>
            <p:nvPr/>
          </p:nvSpPr>
          <p:spPr bwMode="auto">
            <a:xfrm>
              <a:off x="1295400" y="2981325"/>
              <a:ext cx="1371600" cy="447675"/>
            </a:xfrm>
            <a:prstGeom prst="rect">
              <a:avLst/>
            </a:prstGeom>
            <a:solidFill>
              <a:srgbClr val="FFFFFF"/>
            </a:solidFill>
            <a:ln w="9525">
              <a:solidFill>
                <a:srgbClr val="000000"/>
              </a:solidFill>
              <a:miter lim="800000"/>
              <a:headEnd/>
              <a:tailEnd/>
            </a:ln>
          </p:spPr>
          <p:txBody>
            <a:bodyPr/>
            <a:lstStyle/>
            <a:p>
              <a:pPr algn="ctr"/>
              <a:r>
                <a:rPr lang="en-US" altLang="zh-CN" sz="2000" b="1"/>
                <a:t>Delivery </a:t>
              </a:r>
              <a:endParaRPr lang="en-US" altLang="zh-CN" sz="1200" b="1"/>
            </a:p>
          </p:txBody>
        </p:sp>
        <p:sp>
          <p:nvSpPr>
            <p:cNvPr id="102409" name="Text Box 9"/>
            <p:cNvSpPr txBox="1">
              <a:spLocks noChangeArrowheads="1"/>
            </p:cNvSpPr>
            <p:nvPr/>
          </p:nvSpPr>
          <p:spPr bwMode="auto">
            <a:xfrm>
              <a:off x="6477000" y="4953000"/>
              <a:ext cx="1981200" cy="762000"/>
            </a:xfrm>
            <a:prstGeom prst="rect">
              <a:avLst/>
            </a:prstGeom>
            <a:solidFill>
              <a:srgbClr val="FFFFFF"/>
            </a:solidFill>
            <a:ln w="9525">
              <a:solidFill>
                <a:srgbClr val="000000"/>
              </a:solidFill>
              <a:miter lim="800000"/>
              <a:headEnd/>
              <a:tailEnd/>
            </a:ln>
          </p:spPr>
          <p:txBody>
            <a:bodyPr/>
            <a:lstStyle/>
            <a:p>
              <a:pPr algn="ctr"/>
              <a:r>
                <a:rPr lang="en-US" altLang="zh-CN" sz="2000" b="1"/>
                <a:t>Program Implementation</a:t>
              </a:r>
            </a:p>
          </p:txBody>
        </p:sp>
        <p:sp>
          <p:nvSpPr>
            <p:cNvPr id="102410" name="Text Box 10"/>
            <p:cNvSpPr txBox="1">
              <a:spLocks noChangeArrowheads="1"/>
            </p:cNvSpPr>
            <p:nvPr/>
          </p:nvSpPr>
          <p:spPr bwMode="auto">
            <a:xfrm>
              <a:off x="1295400" y="3886200"/>
              <a:ext cx="1208088" cy="762000"/>
            </a:xfrm>
            <a:prstGeom prst="rect">
              <a:avLst/>
            </a:prstGeom>
            <a:solidFill>
              <a:srgbClr val="FFFFFF"/>
            </a:solidFill>
            <a:ln w="9525">
              <a:solidFill>
                <a:srgbClr val="000000"/>
              </a:solidFill>
              <a:miter lim="800000"/>
              <a:headEnd/>
              <a:tailEnd/>
            </a:ln>
          </p:spPr>
          <p:txBody>
            <a:bodyPr/>
            <a:lstStyle/>
            <a:p>
              <a:pPr algn="ctr"/>
              <a:r>
                <a:rPr lang="en-US" altLang="zh-CN" sz="2000" b="1"/>
                <a:t>System Testing</a:t>
              </a:r>
            </a:p>
          </p:txBody>
        </p:sp>
        <p:sp>
          <p:nvSpPr>
            <p:cNvPr id="102412" name="Text Box 12"/>
            <p:cNvSpPr txBox="1">
              <a:spLocks noChangeArrowheads="1"/>
            </p:cNvSpPr>
            <p:nvPr/>
          </p:nvSpPr>
          <p:spPr bwMode="auto">
            <a:xfrm>
              <a:off x="1066800" y="1981200"/>
              <a:ext cx="1905000" cy="457200"/>
            </a:xfrm>
            <a:prstGeom prst="rect">
              <a:avLst/>
            </a:prstGeom>
            <a:solidFill>
              <a:srgbClr val="FFFFFF"/>
            </a:solidFill>
            <a:ln w="9525">
              <a:solidFill>
                <a:srgbClr val="000000"/>
              </a:solidFill>
              <a:miter lim="800000"/>
              <a:headEnd/>
              <a:tailEnd/>
            </a:ln>
          </p:spPr>
          <p:txBody>
            <a:bodyPr/>
            <a:lstStyle/>
            <a:p>
              <a:pPr algn="ctr"/>
              <a:r>
                <a:rPr lang="en-US" altLang="zh-CN" sz="2000" b="1" dirty="0"/>
                <a:t>Maintenance</a:t>
              </a:r>
            </a:p>
          </p:txBody>
        </p:sp>
        <p:sp>
          <p:nvSpPr>
            <p:cNvPr id="102413" name="Line 13"/>
            <p:cNvSpPr>
              <a:spLocks noChangeShapeType="1"/>
            </p:cNvSpPr>
            <p:nvPr/>
          </p:nvSpPr>
          <p:spPr bwMode="auto">
            <a:xfrm flipV="1">
              <a:off x="2209800" y="1371600"/>
              <a:ext cx="1295400" cy="6096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14" name="Line 14"/>
            <p:cNvSpPr>
              <a:spLocks noChangeShapeType="1"/>
            </p:cNvSpPr>
            <p:nvPr/>
          </p:nvSpPr>
          <p:spPr bwMode="auto">
            <a:xfrm>
              <a:off x="5334000" y="1219200"/>
              <a:ext cx="1524000" cy="6858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15" name="Line 15"/>
            <p:cNvSpPr>
              <a:spLocks noChangeShapeType="1"/>
            </p:cNvSpPr>
            <p:nvPr/>
          </p:nvSpPr>
          <p:spPr bwMode="auto">
            <a:xfrm>
              <a:off x="7162800" y="2743200"/>
              <a:ext cx="0" cy="7620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16" name="Line 16"/>
            <p:cNvSpPr>
              <a:spLocks noChangeShapeType="1"/>
            </p:cNvSpPr>
            <p:nvPr/>
          </p:nvSpPr>
          <p:spPr bwMode="auto">
            <a:xfrm>
              <a:off x="7239000" y="4267200"/>
              <a:ext cx="0" cy="6858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17" name="Line 17"/>
            <p:cNvSpPr>
              <a:spLocks noChangeShapeType="1"/>
            </p:cNvSpPr>
            <p:nvPr/>
          </p:nvSpPr>
          <p:spPr bwMode="auto">
            <a:xfrm flipH="1">
              <a:off x="5486400" y="5334000"/>
              <a:ext cx="990600" cy="533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18" name="Line 18"/>
            <p:cNvSpPr>
              <a:spLocks noChangeShapeType="1"/>
            </p:cNvSpPr>
            <p:nvPr/>
          </p:nvSpPr>
          <p:spPr bwMode="auto">
            <a:xfrm flipH="1">
              <a:off x="2895600" y="5791200"/>
              <a:ext cx="121920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19" name="Line 19"/>
            <p:cNvSpPr>
              <a:spLocks noChangeShapeType="1"/>
            </p:cNvSpPr>
            <p:nvPr/>
          </p:nvSpPr>
          <p:spPr bwMode="auto">
            <a:xfrm flipV="1">
              <a:off x="1981200" y="4648200"/>
              <a:ext cx="0" cy="6096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20" name="Line 20"/>
            <p:cNvSpPr>
              <a:spLocks noChangeShapeType="1"/>
            </p:cNvSpPr>
            <p:nvPr/>
          </p:nvSpPr>
          <p:spPr bwMode="auto">
            <a:xfrm flipV="1">
              <a:off x="1905000" y="3429000"/>
              <a:ext cx="0" cy="4572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21" name="Line 21"/>
            <p:cNvSpPr>
              <a:spLocks noChangeShapeType="1"/>
            </p:cNvSpPr>
            <p:nvPr/>
          </p:nvSpPr>
          <p:spPr bwMode="auto">
            <a:xfrm flipV="1">
              <a:off x="1981200" y="2438400"/>
              <a:ext cx="0" cy="533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22" name="Line 22"/>
            <p:cNvSpPr>
              <a:spLocks noChangeShapeType="1"/>
            </p:cNvSpPr>
            <p:nvPr/>
          </p:nvSpPr>
          <p:spPr bwMode="auto">
            <a:xfrm flipH="1">
              <a:off x="2667000" y="1752600"/>
              <a:ext cx="990600" cy="12192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23" name="Line 23"/>
            <p:cNvSpPr>
              <a:spLocks noChangeShapeType="1"/>
            </p:cNvSpPr>
            <p:nvPr/>
          </p:nvSpPr>
          <p:spPr bwMode="auto">
            <a:xfrm flipH="1">
              <a:off x="2438400" y="1752600"/>
              <a:ext cx="1600200" cy="21336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24" name="Line 24"/>
            <p:cNvSpPr>
              <a:spLocks noChangeShapeType="1"/>
            </p:cNvSpPr>
            <p:nvPr/>
          </p:nvSpPr>
          <p:spPr bwMode="auto">
            <a:xfrm flipH="1">
              <a:off x="2895600" y="1752600"/>
              <a:ext cx="1524000" cy="35052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25" name="Line 25"/>
            <p:cNvSpPr>
              <a:spLocks noChangeShapeType="1"/>
            </p:cNvSpPr>
            <p:nvPr/>
          </p:nvSpPr>
          <p:spPr bwMode="auto">
            <a:xfrm>
              <a:off x="4572000" y="1752600"/>
              <a:ext cx="0" cy="36576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26" name="Line 26"/>
            <p:cNvSpPr>
              <a:spLocks noChangeShapeType="1"/>
            </p:cNvSpPr>
            <p:nvPr/>
          </p:nvSpPr>
          <p:spPr bwMode="auto">
            <a:xfrm>
              <a:off x="4800600" y="1752600"/>
              <a:ext cx="1676400" cy="3200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27" name="Line 27"/>
            <p:cNvSpPr>
              <a:spLocks noChangeShapeType="1"/>
            </p:cNvSpPr>
            <p:nvPr/>
          </p:nvSpPr>
          <p:spPr bwMode="auto">
            <a:xfrm>
              <a:off x="5029200" y="1752600"/>
              <a:ext cx="1752600" cy="2057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29" name="Line 29"/>
            <p:cNvSpPr>
              <a:spLocks noChangeShapeType="1"/>
            </p:cNvSpPr>
            <p:nvPr/>
          </p:nvSpPr>
          <p:spPr bwMode="auto">
            <a:xfrm flipH="1">
              <a:off x="2971800" y="2133600"/>
              <a:ext cx="358140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30" name="Line 30"/>
            <p:cNvSpPr>
              <a:spLocks noChangeShapeType="1"/>
            </p:cNvSpPr>
            <p:nvPr/>
          </p:nvSpPr>
          <p:spPr bwMode="auto">
            <a:xfrm flipH="1">
              <a:off x="2667000" y="2438400"/>
              <a:ext cx="3886200" cy="6858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31" name="Line 31"/>
            <p:cNvSpPr>
              <a:spLocks noChangeShapeType="1"/>
            </p:cNvSpPr>
            <p:nvPr/>
          </p:nvSpPr>
          <p:spPr bwMode="auto">
            <a:xfrm flipH="1">
              <a:off x="2514600" y="3886200"/>
              <a:ext cx="4267200" cy="152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32" name="Line 32"/>
            <p:cNvSpPr>
              <a:spLocks noChangeShapeType="1"/>
            </p:cNvSpPr>
            <p:nvPr/>
          </p:nvSpPr>
          <p:spPr bwMode="auto">
            <a:xfrm flipH="1">
              <a:off x="2438400" y="2514600"/>
              <a:ext cx="4114800" cy="14478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33" name="Line 33"/>
            <p:cNvSpPr>
              <a:spLocks noChangeShapeType="1"/>
            </p:cNvSpPr>
            <p:nvPr/>
          </p:nvSpPr>
          <p:spPr bwMode="auto">
            <a:xfrm flipH="1">
              <a:off x="2895600" y="2667000"/>
              <a:ext cx="3657600" cy="25908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34" name="Line 34"/>
            <p:cNvSpPr>
              <a:spLocks noChangeShapeType="1"/>
            </p:cNvSpPr>
            <p:nvPr/>
          </p:nvSpPr>
          <p:spPr bwMode="auto">
            <a:xfrm flipH="1">
              <a:off x="4800600" y="2743200"/>
              <a:ext cx="1752600" cy="26670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35" name="Line 35"/>
            <p:cNvSpPr>
              <a:spLocks noChangeShapeType="1"/>
            </p:cNvSpPr>
            <p:nvPr/>
          </p:nvSpPr>
          <p:spPr bwMode="auto">
            <a:xfrm>
              <a:off x="6553200" y="2743200"/>
              <a:ext cx="0" cy="22098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36" name="Line 36"/>
            <p:cNvSpPr>
              <a:spLocks noChangeShapeType="1"/>
            </p:cNvSpPr>
            <p:nvPr/>
          </p:nvSpPr>
          <p:spPr bwMode="auto">
            <a:xfrm flipH="1" flipV="1">
              <a:off x="2971800" y="2209800"/>
              <a:ext cx="3810000" cy="14478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37" name="Line 37"/>
            <p:cNvSpPr>
              <a:spLocks noChangeShapeType="1"/>
            </p:cNvSpPr>
            <p:nvPr/>
          </p:nvSpPr>
          <p:spPr bwMode="auto">
            <a:xfrm flipH="1" flipV="1">
              <a:off x="2590800" y="3124200"/>
              <a:ext cx="4191000" cy="6858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38" name="Line 38"/>
            <p:cNvSpPr>
              <a:spLocks noChangeShapeType="1"/>
            </p:cNvSpPr>
            <p:nvPr/>
          </p:nvSpPr>
          <p:spPr bwMode="auto">
            <a:xfrm flipH="1">
              <a:off x="2895600" y="4038600"/>
              <a:ext cx="3886200" cy="12192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39" name="Line 39"/>
            <p:cNvSpPr>
              <a:spLocks noChangeShapeType="1"/>
            </p:cNvSpPr>
            <p:nvPr/>
          </p:nvSpPr>
          <p:spPr bwMode="auto">
            <a:xfrm flipH="1">
              <a:off x="4876800" y="4114800"/>
              <a:ext cx="1905000" cy="12954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40" name="Line 40"/>
            <p:cNvSpPr>
              <a:spLocks noChangeShapeType="1"/>
            </p:cNvSpPr>
            <p:nvPr/>
          </p:nvSpPr>
          <p:spPr bwMode="auto">
            <a:xfrm flipH="1" flipV="1">
              <a:off x="2971800" y="2209800"/>
              <a:ext cx="3505200" cy="28956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41" name="Line 41"/>
            <p:cNvSpPr>
              <a:spLocks noChangeShapeType="1"/>
            </p:cNvSpPr>
            <p:nvPr/>
          </p:nvSpPr>
          <p:spPr bwMode="auto">
            <a:xfrm flipH="1" flipV="1">
              <a:off x="2667000" y="3276600"/>
              <a:ext cx="3886200" cy="19050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42" name="Line 42"/>
            <p:cNvSpPr>
              <a:spLocks noChangeShapeType="1"/>
            </p:cNvSpPr>
            <p:nvPr/>
          </p:nvSpPr>
          <p:spPr bwMode="auto">
            <a:xfrm flipH="1" flipV="1">
              <a:off x="2514600" y="4114800"/>
              <a:ext cx="3962400" cy="11430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43" name="Line 43"/>
            <p:cNvSpPr>
              <a:spLocks noChangeShapeType="1"/>
            </p:cNvSpPr>
            <p:nvPr/>
          </p:nvSpPr>
          <p:spPr bwMode="auto">
            <a:xfrm flipH="1">
              <a:off x="2895600" y="5334000"/>
              <a:ext cx="3657600"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44" name="Line 44"/>
            <p:cNvSpPr>
              <a:spLocks noChangeShapeType="1"/>
            </p:cNvSpPr>
            <p:nvPr/>
          </p:nvSpPr>
          <p:spPr bwMode="auto">
            <a:xfrm flipH="1" flipV="1">
              <a:off x="2971800" y="2286000"/>
              <a:ext cx="1600200" cy="31242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45" name="Line 45"/>
            <p:cNvSpPr>
              <a:spLocks noChangeShapeType="1"/>
            </p:cNvSpPr>
            <p:nvPr/>
          </p:nvSpPr>
          <p:spPr bwMode="auto">
            <a:xfrm flipH="1" flipV="1">
              <a:off x="2667000" y="3276600"/>
              <a:ext cx="1752600" cy="21336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46" name="Line 46"/>
            <p:cNvSpPr>
              <a:spLocks noChangeShapeType="1"/>
            </p:cNvSpPr>
            <p:nvPr/>
          </p:nvSpPr>
          <p:spPr bwMode="auto">
            <a:xfrm flipH="1" flipV="1">
              <a:off x="2514600" y="4343400"/>
              <a:ext cx="1828800" cy="106680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47" name="AutoShape 47"/>
            <p:cNvSpPr>
              <a:spLocks noChangeArrowheads="1"/>
            </p:cNvSpPr>
            <p:nvPr/>
          </p:nvSpPr>
          <p:spPr bwMode="auto">
            <a:xfrm rot="1619557">
              <a:off x="5791200" y="1066800"/>
              <a:ext cx="762000" cy="381000"/>
            </a:xfrm>
            <a:prstGeom prst="rightArrow">
              <a:avLst>
                <a:gd name="adj1" fmla="val 50000"/>
                <a:gd name="adj2" fmla="val 50000"/>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48" name="AutoShape 48"/>
            <p:cNvSpPr>
              <a:spLocks noChangeArrowheads="1"/>
            </p:cNvSpPr>
            <p:nvPr/>
          </p:nvSpPr>
          <p:spPr bwMode="auto">
            <a:xfrm>
              <a:off x="7391400" y="4419600"/>
              <a:ext cx="381000" cy="457200"/>
            </a:xfrm>
            <a:prstGeom prst="downArrow">
              <a:avLst>
                <a:gd name="adj1" fmla="val 50000"/>
                <a:gd name="adj2" fmla="val 30000"/>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49" name="AutoShape 49"/>
            <p:cNvSpPr>
              <a:spLocks noChangeArrowheads="1"/>
            </p:cNvSpPr>
            <p:nvPr/>
          </p:nvSpPr>
          <p:spPr bwMode="auto">
            <a:xfrm>
              <a:off x="7315200" y="2895600"/>
              <a:ext cx="381000" cy="457200"/>
            </a:xfrm>
            <a:prstGeom prst="downArrow">
              <a:avLst>
                <a:gd name="adj1" fmla="val 50000"/>
                <a:gd name="adj2" fmla="val 30000"/>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50" name="AutoShape 50"/>
            <p:cNvSpPr>
              <a:spLocks noChangeArrowheads="1"/>
            </p:cNvSpPr>
            <p:nvPr/>
          </p:nvSpPr>
          <p:spPr bwMode="auto">
            <a:xfrm rot="-1919605">
              <a:off x="5791200" y="5715000"/>
              <a:ext cx="533400" cy="457200"/>
            </a:xfrm>
            <a:prstGeom prst="leftArrow">
              <a:avLst>
                <a:gd name="adj1" fmla="val 50000"/>
                <a:gd name="adj2" fmla="val 29167"/>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51" name="AutoShape 51"/>
            <p:cNvSpPr>
              <a:spLocks noChangeArrowheads="1"/>
            </p:cNvSpPr>
            <p:nvPr/>
          </p:nvSpPr>
          <p:spPr bwMode="auto">
            <a:xfrm>
              <a:off x="3200400" y="5791200"/>
              <a:ext cx="609600" cy="381000"/>
            </a:xfrm>
            <a:prstGeom prst="leftArrow">
              <a:avLst>
                <a:gd name="adj1" fmla="val 50000"/>
                <a:gd name="adj2" fmla="val 40000"/>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52" name="AutoShape 52"/>
            <p:cNvSpPr>
              <a:spLocks noChangeArrowheads="1"/>
            </p:cNvSpPr>
            <p:nvPr/>
          </p:nvSpPr>
          <p:spPr bwMode="auto">
            <a:xfrm>
              <a:off x="1600200" y="4800600"/>
              <a:ext cx="304800" cy="381000"/>
            </a:xfrm>
            <a:prstGeom prst="upArrow">
              <a:avLst>
                <a:gd name="adj1" fmla="val 50000"/>
                <a:gd name="adj2" fmla="val 31250"/>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53" name="AutoShape 53"/>
            <p:cNvSpPr>
              <a:spLocks noChangeArrowheads="1"/>
            </p:cNvSpPr>
            <p:nvPr/>
          </p:nvSpPr>
          <p:spPr bwMode="auto">
            <a:xfrm>
              <a:off x="1524000" y="3505200"/>
              <a:ext cx="304800" cy="304800"/>
            </a:xfrm>
            <a:prstGeom prst="upArrow">
              <a:avLst>
                <a:gd name="adj1" fmla="val 50000"/>
                <a:gd name="adj2" fmla="val 25000"/>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54" name="AutoShape 54"/>
            <p:cNvSpPr>
              <a:spLocks noChangeArrowheads="1"/>
            </p:cNvSpPr>
            <p:nvPr/>
          </p:nvSpPr>
          <p:spPr bwMode="auto">
            <a:xfrm>
              <a:off x="1524000" y="2514600"/>
              <a:ext cx="304800" cy="381000"/>
            </a:xfrm>
            <a:prstGeom prst="upArrow">
              <a:avLst>
                <a:gd name="adj1" fmla="val 50000"/>
                <a:gd name="adj2" fmla="val 31250"/>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55" name="AutoShape 55"/>
            <p:cNvSpPr>
              <a:spLocks noChangeArrowheads="1"/>
            </p:cNvSpPr>
            <p:nvPr/>
          </p:nvSpPr>
          <p:spPr bwMode="auto">
            <a:xfrm rot="-1645209">
              <a:off x="2286000" y="1219200"/>
              <a:ext cx="762000" cy="381000"/>
            </a:xfrm>
            <a:prstGeom prst="rightArrow">
              <a:avLst>
                <a:gd name="adj1" fmla="val 50000"/>
                <a:gd name="adj2" fmla="val 50000"/>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 name="TextBox 1"/>
          <p:cNvSpPr txBox="1"/>
          <p:nvPr/>
        </p:nvSpPr>
        <p:spPr>
          <a:xfrm>
            <a:off x="467544" y="519063"/>
            <a:ext cx="7038156" cy="584775"/>
          </a:xfrm>
          <a:prstGeom prst="rect">
            <a:avLst/>
          </a:prstGeom>
          <a:noFill/>
          <a:ln w="9525">
            <a:noFill/>
            <a:miter lim="800000"/>
            <a:headEnd/>
            <a:tailEnd/>
          </a:ln>
        </p:spPr>
        <p:txBody>
          <a:bodyPr anchor="ctr"/>
          <a:lstStyle>
            <a:defPPr>
              <a:defRPr lang="zh-CN"/>
            </a:defPPr>
            <a:lvl1pPr algn="ctr">
              <a:buClr>
                <a:schemeClr val="accent2"/>
              </a:buClr>
              <a:buSzPct val="80000"/>
              <a:defRPr sz="3200" b="1">
                <a:solidFill>
                  <a:srgbClr val="0070C0"/>
                </a:solidFill>
                <a:latin typeface="微软雅黑" panose="020B0503020204020204" pitchFamily="34" charset="-122"/>
                <a:ea typeface="微软雅黑" panose="020B0503020204020204" pitchFamily="34" charset="-122"/>
                <a:cs typeface="+mj-cs"/>
              </a:defRPr>
            </a:lvl1pPr>
          </a:lstStyle>
          <a:p>
            <a:pPr algn="l"/>
            <a:r>
              <a:rPr lang="zh-CN" altLang="en-US" dirty="0"/>
              <a:t>错综复杂的过程切换（现实）</a:t>
            </a:r>
          </a:p>
        </p:txBody>
      </p:sp>
    </p:spTree>
    <p:extLst>
      <p:ext uri="{BB962C8B-B14F-4D97-AF65-F5344CB8AC3E}">
        <p14:creationId xmlns:p14="http://schemas.microsoft.com/office/powerpoint/2010/main" val="348342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1"/>
          <p:cNvSpPr>
            <a:spLocks noGrp="1"/>
          </p:cNvSpPr>
          <p:nvPr>
            <p:ph type="title"/>
          </p:nvPr>
        </p:nvSpPr>
        <p:spPr/>
        <p:txBody>
          <a:bodyPr/>
          <a:lstStyle/>
          <a:p>
            <a:r>
              <a:rPr lang="zh-CN" altLang="en-US" dirty="0"/>
              <a:t>第</a:t>
            </a:r>
            <a:r>
              <a:rPr lang="en-US" altLang="zh-CN" dirty="0"/>
              <a:t>2</a:t>
            </a:r>
            <a:r>
              <a:rPr lang="zh-CN" altLang="en-US" dirty="0"/>
              <a:t>章  软件过程</a:t>
            </a:r>
          </a:p>
        </p:txBody>
      </p:sp>
      <p:sp>
        <p:nvSpPr>
          <p:cNvPr id="9218" name="Rectangle 3"/>
          <p:cNvSpPr>
            <a:spLocks noGrp="1" noChangeArrowheads="1"/>
          </p:cNvSpPr>
          <p:nvPr>
            <p:ph idx="1"/>
          </p:nvPr>
        </p:nvSpPr>
        <p:spPr/>
        <p:txBody>
          <a:bodyPr/>
          <a:lstStyle/>
          <a:p>
            <a:pPr marL="0" indent="0" eaLnBrk="1" hangingPunct="1">
              <a:buFont typeface="Wingdings" pitchFamily="2" charset="2"/>
              <a:buNone/>
              <a:defRPr/>
            </a:pPr>
            <a:r>
              <a:rPr lang="zh-CN" altLang="en-US" b="1" dirty="0">
                <a:solidFill>
                  <a:srgbClr val="FF0000"/>
                </a:solidFill>
              </a:rPr>
              <a:t> </a:t>
            </a:r>
          </a:p>
        </p:txBody>
      </p:sp>
      <p:sp>
        <p:nvSpPr>
          <p:cNvPr id="4" name="Rectangle 3"/>
          <p:cNvSpPr txBox="1">
            <a:spLocks noChangeArrowheads="1"/>
          </p:cNvSpPr>
          <p:nvPr/>
        </p:nvSpPr>
        <p:spPr bwMode="auto">
          <a:xfrm>
            <a:off x="683568" y="1484784"/>
            <a:ext cx="8003232" cy="428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lnSpc>
                <a:spcPct val="150000"/>
              </a:lnSpc>
              <a:spcBef>
                <a:spcPct val="20000"/>
              </a:spcBef>
              <a:defRPr/>
            </a:pPr>
            <a:r>
              <a:rPr lang="zh-CN" altLang="en-US" sz="3200" b="1" dirty="0">
                <a:solidFill>
                  <a:srgbClr val="0000FF"/>
                </a:solidFill>
                <a:ea typeface="楷体_GB2312" pitchFamily="49" charset="-122"/>
              </a:rPr>
              <a:t>软件过程：</a:t>
            </a:r>
            <a:endParaRPr lang="en-US" altLang="zh-CN" sz="3200" b="1" dirty="0">
              <a:solidFill>
                <a:srgbClr val="0000FF"/>
              </a:solidFill>
              <a:ea typeface="楷体_GB2312" pitchFamily="49" charset="-122"/>
            </a:endParaRPr>
          </a:p>
          <a:p>
            <a:pPr lvl="0">
              <a:lnSpc>
                <a:spcPct val="120000"/>
              </a:lnSpc>
              <a:spcBef>
                <a:spcPts val="1800"/>
              </a:spcBef>
              <a:buFont typeface="Wingdings" pitchFamily="2" charset="2"/>
              <a:buChar char="Ø"/>
              <a:defRPr/>
            </a:pPr>
            <a:r>
              <a:rPr lang="zh-CN" altLang="en-US" dirty="0">
                <a:ea typeface="楷体_GB2312" pitchFamily="49" charset="-122"/>
              </a:rPr>
              <a:t>获取高质量软件所需要的一系列</a:t>
            </a:r>
            <a:r>
              <a:rPr lang="zh-CN" altLang="en-US" dirty="0">
                <a:solidFill>
                  <a:srgbClr val="0000FF"/>
                </a:solidFill>
                <a:effectLst>
                  <a:outerShdw blurRad="38100" dist="38100" dir="2700000" algn="tl">
                    <a:srgbClr val="C0C0C0"/>
                  </a:outerShdw>
                </a:effectLst>
                <a:ea typeface="楷体_GB2312" pitchFamily="49" charset="-122"/>
              </a:rPr>
              <a:t>任务框架</a:t>
            </a:r>
            <a:endParaRPr lang="en-US" altLang="zh-CN" dirty="0">
              <a:effectLst>
                <a:outerShdw blurRad="38100" dist="38100" dir="2700000" algn="tl">
                  <a:srgbClr val="C0C0C0"/>
                </a:outerShdw>
              </a:effectLst>
              <a:ea typeface="楷体_GB2312" pitchFamily="49" charset="-122"/>
            </a:endParaRPr>
          </a:p>
          <a:p>
            <a:pPr lvl="0">
              <a:lnSpc>
                <a:spcPct val="120000"/>
              </a:lnSpc>
              <a:spcBef>
                <a:spcPts val="1800"/>
              </a:spcBef>
              <a:buFont typeface="Wingdings" pitchFamily="2" charset="2"/>
              <a:buChar char="Ø"/>
              <a:defRPr/>
            </a:pPr>
            <a:r>
              <a:rPr lang="zh-CN" altLang="en-US" dirty="0">
                <a:ea typeface="楷体_GB2312" pitchFamily="49" charset="-122"/>
              </a:rPr>
              <a:t>规定了应完成的</a:t>
            </a:r>
            <a:r>
              <a:rPr lang="zh-CN" altLang="en-US" dirty="0">
                <a:effectLst>
                  <a:outerShdw blurRad="38100" dist="38100" dir="2700000" algn="tl">
                    <a:srgbClr val="C0C0C0"/>
                  </a:outerShdw>
                </a:effectLst>
                <a:ea typeface="楷体_GB2312" pitchFamily="49" charset="-122"/>
              </a:rPr>
              <a:t>各项任务、</a:t>
            </a:r>
            <a:r>
              <a:rPr lang="zh-CN" altLang="en-US" dirty="0">
                <a:ea typeface="楷体_GB2312" pitchFamily="49" charset="-122"/>
              </a:rPr>
              <a:t>使用</a:t>
            </a:r>
            <a:r>
              <a:rPr lang="zh-CN" altLang="en-US" dirty="0">
                <a:effectLst>
                  <a:outerShdw blurRad="38100" dist="38100" dir="2700000" algn="tl">
                    <a:srgbClr val="C0C0C0"/>
                  </a:outerShdw>
                </a:effectLst>
                <a:ea typeface="楷体_GB2312" pitchFamily="49" charset="-122"/>
              </a:rPr>
              <a:t>各种方法</a:t>
            </a:r>
            <a:r>
              <a:rPr lang="zh-CN" altLang="en-US" dirty="0">
                <a:ea typeface="楷体_GB2312" pitchFamily="49" charset="-122"/>
              </a:rPr>
              <a:t>的</a:t>
            </a:r>
            <a:r>
              <a:rPr lang="zh-CN" altLang="en-US" dirty="0">
                <a:solidFill>
                  <a:srgbClr val="0000FF"/>
                </a:solidFill>
                <a:effectLst>
                  <a:outerShdw blurRad="38100" dist="38100" dir="2700000" algn="tl">
                    <a:srgbClr val="C0C0C0"/>
                  </a:outerShdw>
                </a:effectLst>
                <a:ea typeface="楷体_GB2312" pitchFamily="49" charset="-122"/>
              </a:rPr>
              <a:t>顺序</a:t>
            </a:r>
            <a:endParaRPr lang="en-US" altLang="zh-CN" dirty="0">
              <a:solidFill>
                <a:srgbClr val="0000FF"/>
              </a:solidFill>
              <a:effectLst>
                <a:outerShdw blurRad="38100" dist="38100" dir="2700000" algn="tl">
                  <a:srgbClr val="C0C0C0"/>
                </a:outerShdw>
              </a:effectLst>
              <a:ea typeface="楷体_GB2312" pitchFamily="49" charset="-122"/>
            </a:endParaRPr>
          </a:p>
          <a:p>
            <a:pPr lvl="0">
              <a:lnSpc>
                <a:spcPct val="120000"/>
              </a:lnSpc>
              <a:spcBef>
                <a:spcPts val="1800"/>
              </a:spcBef>
              <a:buFont typeface="Wingdings" pitchFamily="2" charset="2"/>
              <a:buChar char="Ø"/>
              <a:defRPr/>
            </a:pPr>
            <a:r>
              <a:rPr lang="zh-CN" altLang="en-US" dirty="0">
                <a:ea typeface="楷体_GB2312" pitchFamily="49" charset="-122"/>
              </a:rPr>
              <a:t>各个阶段应交付的</a:t>
            </a:r>
            <a:r>
              <a:rPr lang="zh-CN" altLang="en-US" dirty="0">
                <a:solidFill>
                  <a:srgbClr val="0000FF"/>
                </a:solidFill>
                <a:effectLst>
                  <a:outerShdw blurRad="38100" dist="38100" dir="2700000" algn="tl">
                    <a:srgbClr val="C0C0C0"/>
                  </a:outerShdw>
                </a:effectLst>
                <a:ea typeface="楷体_GB2312" pitchFamily="49" charset="-122"/>
              </a:rPr>
              <a:t>文档资料</a:t>
            </a:r>
            <a:r>
              <a:rPr lang="zh-CN" altLang="en-US" dirty="0">
                <a:effectLst>
                  <a:outerShdw blurRad="38100" dist="38100" dir="2700000" algn="tl">
                    <a:srgbClr val="C0C0C0"/>
                  </a:outerShdw>
                </a:effectLst>
                <a:ea typeface="楷体_GB2312" pitchFamily="49" charset="-122"/>
              </a:rPr>
              <a:t>，</a:t>
            </a:r>
            <a:r>
              <a:rPr lang="zh-CN" altLang="en-US" dirty="0">
                <a:ea typeface="楷体_GB2312" pitchFamily="49" charset="-122"/>
              </a:rPr>
              <a:t>任务</a:t>
            </a:r>
            <a:r>
              <a:rPr lang="zh-CN" altLang="en-US" dirty="0">
                <a:solidFill>
                  <a:srgbClr val="0000FF"/>
                </a:solidFill>
                <a:effectLst>
                  <a:outerShdw blurRad="38100" dist="38100" dir="2700000" algn="tl">
                    <a:srgbClr val="C0C0C0"/>
                  </a:outerShdw>
                </a:effectLst>
                <a:ea typeface="楷体_GB2312" pitchFamily="49" charset="-122"/>
              </a:rPr>
              <a:t>完成标记（里程碑）</a:t>
            </a:r>
            <a:endParaRPr lang="en-US" altLang="zh-CN" dirty="0">
              <a:ea typeface="楷体_GB2312" pitchFamily="49" charset="-122"/>
            </a:endParaRPr>
          </a:p>
          <a:p>
            <a:pPr lvl="0">
              <a:lnSpc>
                <a:spcPct val="120000"/>
              </a:lnSpc>
              <a:spcBef>
                <a:spcPts val="1800"/>
              </a:spcBef>
              <a:buFont typeface="Wingdings" pitchFamily="2" charset="2"/>
              <a:buChar char="Ø"/>
              <a:defRPr/>
            </a:pPr>
            <a:r>
              <a:rPr lang="zh-CN" altLang="en-US" dirty="0">
                <a:ea typeface="楷体_GB2312" pitchFamily="49" charset="-122"/>
              </a:rPr>
              <a:t>为保证质量和协调变化应采取的</a:t>
            </a:r>
            <a:r>
              <a:rPr lang="zh-CN" altLang="en-US" dirty="0">
                <a:solidFill>
                  <a:srgbClr val="0000FF"/>
                </a:solidFill>
                <a:effectLst>
                  <a:outerShdw blurRad="38100" dist="38100" dir="2700000" algn="tl">
                    <a:srgbClr val="C0C0C0"/>
                  </a:outerShdw>
                </a:effectLst>
                <a:ea typeface="楷体_GB2312" pitchFamily="49" charset="-122"/>
              </a:rPr>
              <a:t>管理措施</a:t>
            </a:r>
            <a:endParaRPr lang="en-US" altLang="zh-CN" dirty="0">
              <a:solidFill>
                <a:srgbClr val="0000FF"/>
              </a:solidFill>
              <a:effectLst>
                <a:outerShdw blurRad="38100" dist="38100" dir="2700000" algn="tl">
                  <a:srgbClr val="C0C0C0"/>
                </a:outerShdw>
              </a:effectLst>
              <a:ea typeface="楷体_GB2312" pitchFamily="49" charset="-122"/>
            </a:endParaRPr>
          </a:p>
        </p:txBody>
      </p:sp>
    </p:spTree>
    <p:extLst>
      <p:ext uri="{BB962C8B-B14F-4D97-AF65-F5344CB8AC3E}">
        <p14:creationId xmlns:p14="http://schemas.microsoft.com/office/powerpoint/2010/main" val="252968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406400" y="1000125"/>
            <a:ext cx="853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dirty="0"/>
              <a:t>A </a:t>
            </a:r>
            <a:r>
              <a:rPr lang="en-US" altLang="zh-CN" dirty="0">
                <a:solidFill>
                  <a:schemeClr val="hlink"/>
                </a:solidFill>
              </a:rPr>
              <a:t>Prototype</a:t>
            </a:r>
            <a:r>
              <a:rPr lang="en-US" altLang="zh-CN" dirty="0"/>
              <a:t> is a partially developed product that enables customers and developers to examine some aspect of the proposed system and decide if it is suitable or appropriate for the finished product</a:t>
            </a:r>
          </a:p>
        </p:txBody>
      </p:sp>
      <p:grpSp>
        <p:nvGrpSpPr>
          <p:cNvPr id="103454" name="Group 30"/>
          <p:cNvGrpSpPr>
            <a:grpSpLocks/>
          </p:cNvGrpSpPr>
          <p:nvPr/>
        </p:nvGrpSpPr>
        <p:grpSpPr bwMode="auto">
          <a:xfrm>
            <a:off x="1475656" y="2371725"/>
            <a:ext cx="6707187" cy="4191000"/>
            <a:chOff x="1103" y="1296"/>
            <a:chExt cx="4225" cy="2640"/>
          </a:xfrm>
        </p:grpSpPr>
        <p:sp>
          <p:nvSpPr>
            <p:cNvPr id="103427" name="Text Box 3"/>
            <p:cNvSpPr txBox="1">
              <a:spLocks noChangeArrowheads="1"/>
            </p:cNvSpPr>
            <p:nvPr/>
          </p:nvSpPr>
          <p:spPr bwMode="auto">
            <a:xfrm>
              <a:off x="1200" y="1296"/>
              <a:ext cx="888" cy="282"/>
            </a:xfrm>
            <a:prstGeom prst="rect">
              <a:avLst/>
            </a:prstGeom>
            <a:solidFill>
              <a:srgbClr val="FFFFFF"/>
            </a:solidFill>
            <a:ln w="9525">
              <a:solidFill>
                <a:srgbClr val="000000"/>
              </a:solidFill>
              <a:miter lim="800000"/>
              <a:headEnd/>
              <a:tailEnd/>
            </a:ln>
          </p:spPr>
          <p:txBody>
            <a:bodyPr/>
            <a:lstStyle/>
            <a:p>
              <a:pPr algn="ctr"/>
              <a:r>
                <a:rPr lang="en-US" altLang="zh-CN" sz="2000" b="1"/>
                <a:t>Definition</a:t>
              </a:r>
              <a:endParaRPr lang="en-US" altLang="zh-CN" sz="1200" b="1"/>
            </a:p>
          </p:txBody>
        </p:sp>
        <p:sp>
          <p:nvSpPr>
            <p:cNvPr id="103428" name="Text Box 4"/>
            <p:cNvSpPr txBox="1">
              <a:spLocks noChangeArrowheads="1"/>
            </p:cNvSpPr>
            <p:nvPr/>
          </p:nvSpPr>
          <p:spPr bwMode="auto">
            <a:xfrm>
              <a:off x="1200" y="1604"/>
              <a:ext cx="1368" cy="282"/>
            </a:xfrm>
            <a:prstGeom prst="rect">
              <a:avLst/>
            </a:prstGeom>
            <a:solidFill>
              <a:srgbClr val="FFFFFF"/>
            </a:solidFill>
            <a:ln w="9525">
              <a:solidFill>
                <a:srgbClr val="000000"/>
              </a:solidFill>
              <a:miter lim="800000"/>
              <a:headEnd/>
              <a:tailEnd/>
            </a:ln>
          </p:spPr>
          <p:txBody>
            <a:bodyPr/>
            <a:lstStyle/>
            <a:p>
              <a:pPr algn="ctr"/>
              <a:r>
                <a:rPr lang="en-US" altLang="zh-CN" sz="2000" b="1"/>
                <a:t>Feasibility Study</a:t>
              </a:r>
              <a:endParaRPr lang="en-US" altLang="zh-CN" sz="1200" b="1"/>
            </a:p>
          </p:txBody>
        </p:sp>
        <p:sp>
          <p:nvSpPr>
            <p:cNvPr id="103429" name="Text Box 5"/>
            <p:cNvSpPr txBox="1">
              <a:spLocks noChangeArrowheads="1"/>
            </p:cNvSpPr>
            <p:nvPr/>
          </p:nvSpPr>
          <p:spPr bwMode="auto">
            <a:xfrm>
              <a:off x="1198" y="1920"/>
              <a:ext cx="1802" cy="283"/>
            </a:xfrm>
            <a:prstGeom prst="rect">
              <a:avLst/>
            </a:prstGeom>
            <a:solidFill>
              <a:srgbClr val="FFFFFF"/>
            </a:solidFill>
            <a:ln w="9525">
              <a:solidFill>
                <a:srgbClr val="000000"/>
              </a:solidFill>
              <a:miter lim="800000"/>
              <a:headEnd/>
              <a:tailEnd/>
            </a:ln>
          </p:spPr>
          <p:txBody>
            <a:bodyPr/>
            <a:lstStyle/>
            <a:p>
              <a:pPr algn="ctr"/>
              <a:r>
                <a:rPr lang="en-US" altLang="zh-CN" sz="2000" b="1"/>
                <a:t>Requirements Analysis</a:t>
              </a:r>
              <a:endParaRPr lang="en-US" altLang="zh-CN" sz="1200" b="1"/>
            </a:p>
          </p:txBody>
        </p:sp>
        <p:sp>
          <p:nvSpPr>
            <p:cNvPr id="103430" name="Text Box 6"/>
            <p:cNvSpPr txBox="1">
              <a:spLocks noChangeArrowheads="1"/>
            </p:cNvSpPr>
            <p:nvPr/>
          </p:nvSpPr>
          <p:spPr bwMode="auto">
            <a:xfrm>
              <a:off x="1824" y="2316"/>
              <a:ext cx="1560" cy="282"/>
            </a:xfrm>
            <a:prstGeom prst="rect">
              <a:avLst/>
            </a:prstGeom>
            <a:solidFill>
              <a:srgbClr val="FFFFFF"/>
            </a:solidFill>
            <a:ln w="9525">
              <a:solidFill>
                <a:srgbClr val="000000"/>
              </a:solidFill>
              <a:miter lim="800000"/>
              <a:headEnd/>
              <a:tailEnd/>
            </a:ln>
          </p:spPr>
          <p:txBody>
            <a:bodyPr/>
            <a:lstStyle/>
            <a:p>
              <a:pPr algn="ctr"/>
              <a:r>
                <a:rPr lang="en-US" altLang="zh-CN" sz="2000" b="1"/>
                <a:t>System Design</a:t>
              </a:r>
            </a:p>
          </p:txBody>
        </p:sp>
        <p:sp>
          <p:nvSpPr>
            <p:cNvPr id="103431" name="Text Box 7"/>
            <p:cNvSpPr txBox="1">
              <a:spLocks noChangeArrowheads="1"/>
            </p:cNvSpPr>
            <p:nvPr/>
          </p:nvSpPr>
          <p:spPr bwMode="auto">
            <a:xfrm>
              <a:off x="2208" y="2616"/>
              <a:ext cx="1520" cy="282"/>
            </a:xfrm>
            <a:prstGeom prst="rect">
              <a:avLst/>
            </a:prstGeom>
            <a:solidFill>
              <a:srgbClr val="FFFFFF"/>
            </a:solidFill>
            <a:ln w="9525">
              <a:solidFill>
                <a:srgbClr val="000000"/>
              </a:solidFill>
              <a:miter lim="800000"/>
              <a:headEnd/>
              <a:tailEnd/>
            </a:ln>
          </p:spPr>
          <p:txBody>
            <a:bodyPr/>
            <a:lstStyle/>
            <a:p>
              <a:pPr algn="ctr"/>
              <a:r>
                <a:rPr lang="en-US" altLang="zh-CN" sz="2000" b="1"/>
                <a:t>Program Design</a:t>
              </a:r>
            </a:p>
          </p:txBody>
        </p:sp>
        <p:sp>
          <p:nvSpPr>
            <p:cNvPr id="103432" name="Text Box 8"/>
            <p:cNvSpPr txBox="1">
              <a:spLocks noChangeArrowheads="1"/>
            </p:cNvSpPr>
            <p:nvPr/>
          </p:nvSpPr>
          <p:spPr bwMode="auto">
            <a:xfrm>
              <a:off x="2595" y="2932"/>
              <a:ext cx="1943" cy="283"/>
            </a:xfrm>
            <a:prstGeom prst="rect">
              <a:avLst/>
            </a:prstGeom>
            <a:solidFill>
              <a:srgbClr val="FFFFFF"/>
            </a:solidFill>
            <a:ln w="9525">
              <a:solidFill>
                <a:srgbClr val="000000"/>
              </a:solidFill>
              <a:miter lim="800000"/>
              <a:headEnd/>
              <a:tailEnd/>
            </a:ln>
          </p:spPr>
          <p:txBody>
            <a:bodyPr/>
            <a:lstStyle/>
            <a:p>
              <a:pPr algn="ctr"/>
              <a:r>
                <a:rPr lang="en-US" altLang="zh-CN" sz="2000" b="1"/>
                <a:t>Coding &amp; Module Testing</a:t>
              </a:r>
            </a:p>
          </p:txBody>
        </p:sp>
        <p:sp>
          <p:nvSpPr>
            <p:cNvPr id="103433" name="Text Box 9"/>
            <p:cNvSpPr txBox="1">
              <a:spLocks noChangeArrowheads="1"/>
            </p:cNvSpPr>
            <p:nvPr/>
          </p:nvSpPr>
          <p:spPr bwMode="auto">
            <a:xfrm>
              <a:off x="2790" y="3240"/>
              <a:ext cx="2182" cy="283"/>
            </a:xfrm>
            <a:prstGeom prst="rect">
              <a:avLst/>
            </a:prstGeom>
            <a:solidFill>
              <a:srgbClr val="FFFFFF"/>
            </a:solidFill>
            <a:ln w="9525">
              <a:solidFill>
                <a:srgbClr val="000000"/>
              </a:solidFill>
              <a:miter lim="800000"/>
              <a:headEnd/>
              <a:tailEnd/>
            </a:ln>
          </p:spPr>
          <p:txBody>
            <a:bodyPr/>
            <a:lstStyle/>
            <a:p>
              <a:pPr algn="ctr"/>
              <a:r>
                <a:rPr lang="en-US" altLang="zh-CN" sz="2000" b="1"/>
                <a:t>Integration &amp; System Testing</a:t>
              </a:r>
              <a:endParaRPr lang="en-US" altLang="zh-CN" sz="1200" b="1"/>
            </a:p>
          </p:txBody>
        </p:sp>
        <p:sp>
          <p:nvSpPr>
            <p:cNvPr id="103434" name="Text Box 10"/>
            <p:cNvSpPr txBox="1">
              <a:spLocks noChangeArrowheads="1"/>
            </p:cNvSpPr>
            <p:nvPr/>
          </p:nvSpPr>
          <p:spPr bwMode="auto">
            <a:xfrm>
              <a:off x="3504" y="3654"/>
              <a:ext cx="1822" cy="282"/>
            </a:xfrm>
            <a:prstGeom prst="rect">
              <a:avLst/>
            </a:prstGeom>
            <a:solidFill>
              <a:srgbClr val="FFFFFF"/>
            </a:solidFill>
            <a:ln w="9525">
              <a:solidFill>
                <a:srgbClr val="000000"/>
              </a:solidFill>
              <a:miter lim="800000"/>
              <a:headEnd/>
              <a:tailEnd/>
            </a:ln>
          </p:spPr>
          <p:txBody>
            <a:bodyPr/>
            <a:lstStyle/>
            <a:p>
              <a:pPr algn="ctr"/>
              <a:r>
                <a:rPr lang="en-US" altLang="zh-CN" sz="2000" b="1"/>
                <a:t>Delivery &amp; Maintenance</a:t>
              </a:r>
              <a:endParaRPr lang="en-US" altLang="zh-CN" sz="1200" b="1"/>
            </a:p>
          </p:txBody>
        </p:sp>
        <p:grpSp>
          <p:nvGrpSpPr>
            <p:cNvPr id="103435" name="Group 11"/>
            <p:cNvGrpSpPr>
              <a:grpSpLocks/>
            </p:cNvGrpSpPr>
            <p:nvPr/>
          </p:nvGrpSpPr>
          <p:grpSpPr bwMode="auto">
            <a:xfrm>
              <a:off x="1776" y="1302"/>
              <a:ext cx="3552" cy="2413"/>
              <a:chOff x="1776" y="1008"/>
              <a:chExt cx="3552" cy="2413"/>
            </a:xfrm>
          </p:grpSpPr>
          <p:sp>
            <p:nvSpPr>
              <p:cNvPr id="103436" name="AutoShape 12" descr="水滴"/>
              <p:cNvSpPr>
                <a:spLocks noChangeArrowheads="1"/>
              </p:cNvSpPr>
              <p:nvPr/>
            </p:nvSpPr>
            <p:spPr bwMode="auto">
              <a:xfrm>
                <a:off x="1776" y="1008"/>
                <a:ext cx="672" cy="384"/>
              </a:xfrm>
              <a:custGeom>
                <a:avLst/>
                <a:gdLst>
                  <a:gd name="G0" fmla="+- 0 0 0"/>
                  <a:gd name="G1" fmla="+- -6022780 0 0"/>
                  <a:gd name="G2" fmla="+- 0 0 -6022780"/>
                  <a:gd name="G3" fmla="+- 10800 0 0"/>
                  <a:gd name="G4" fmla="+- 0 0 0"/>
                  <a:gd name="T0" fmla="*/ 360 256 1"/>
                  <a:gd name="T1" fmla="*/ 0 256 1"/>
                  <a:gd name="G5" fmla="+- G2 T0 T1"/>
                  <a:gd name="G6" fmla="?: G2 G2 G5"/>
                  <a:gd name="G7" fmla="+- 0 0 G6"/>
                  <a:gd name="G8" fmla="+- 3544 0 0"/>
                  <a:gd name="G9" fmla="+- 0 0 -6022780"/>
                  <a:gd name="G10" fmla="+- 3544 0 2700"/>
                  <a:gd name="G11" fmla="cos G10 0"/>
                  <a:gd name="G12" fmla="sin G10 0"/>
                  <a:gd name="G13" fmla="cos 13500 0"/>
                  <a:gd name="G14" fmla="sin 13500 0"/>
                  <a:gd name="G15" fmla="+- G11 10800 0"/>
                  <a:gd name="G16" fmla="+- G12 10800 0"/>
                  <a:gd name="G17" fmla="+- G13 10800 0"/>
                  <a:gd name="G18" fmla="+- G14 10800 0"/>
                  <a:gd name="G19" fmla="*/ 3544 1 2"/>
                  <a:gd name="G20" fmla="+- G19 5400 0"/>
                  <a:gd name="G21" fmla="cos G20 0"/>
                  <a:gd name="G22" fmla="sin G20 0"/>
                  <a:gd name="G23" fmla="+- G21 10800 0"/>
                  <a:gd name="G24" fmla="+- G12 G23 G22"/>
                  <a:gd name="G25" fmla="+- G22 G23 G11"/>
                  <a:gd name="G26" fmla="cos 10800 0"/>
                  <a:gd name="G27" fmla="sin 10800 0"/>
                  <a:gd name="G28" fmla="cos 3544 0"/>
                  <a:gd name="G29" fmla="sin 3544 0"/>
                  <a:gd name="G30" fmla="+- G26 10800 0"/>
                  <a:gd name="G31" fmla="+- G27 10800 0"/>
                  <a:gd name="G32" fmla="+- G28 10800 0"/>
                  <a:gd name="G33" fmla="+- G29 10800 0"/>
                  <a:gd name="G34" fmla="+- G19 5400 0"/>
                  <a:gd name="G35" fmla="cos G34 -6022780"/>
                  <a:gd name="G36" fmla="sin G34 -6022780"/>
                  <a:gd name="G37" fmla="+/ -6022780 0 2"/>
                  <a:gd name="T2" fmla="*/ 180 256 1"/>
                  <a:gd name="T3" fmla="*/ 0 256 1"/>
                  <a:gd name="G38" fmla="+- G37 T2 T3"/>
                  <a:gd name="G39" fmla="?: G2 G37 G38"/>
                  <a:gd name="G40" fmla="cos 10800 G39"/>
                  <a:gd name="G41" fmla="sin 10800 G39"/>
                  <a:gd name="G42" fmla="cos 3544 G39"/>
                  <a:gd name="G43" fmla="sin 3544 G39"/>
                  <a:gd name="G44" fmla="+- G40 10800 0"/>
                  <a:gd name="G45" fmla="+- G41 10800 0"/>
                  <a:gd name="G46" fmla="+- G42 10800 0"/>
                  <a:gd name="G47" fmla="+- G43 10800 0"/>
                  <a:gd name="G48" fmla="+- G35 10800 0"/>
                  <a:gd name="G49" fmla="+- G36 10800 0"/>
                  <a:gd name="T4" fmla="*/ 18309 w 21600"/>
                  <a:gd name="T5" fmla="*/ 3037 h 21600"/>
                  <a:gd name="T6" fmla="*/ 10562 w 21600"/>
                  <a:gd name="T7" fmla="*/ 3631 h 21600"/>
                  <a:gd name="T8" fmla="*/ 13264 w 21600"/>
                  <a:gd name="T9" fmla="*/ 8252 h 21600"/>
                  <a:gd name="T10" fmla="*/ 24300 w 21600"/>
                  <a:gd name="T11" fmla="*/ 10800 h 21600"/>
                  <a:gd name="T12" fmla="*/ 17972 w 21600"/>
                  <a:gd name="T13" fmla="*/ 17128 h 21600"/>
                  <a:gd name="T14" fmla="*/ 1164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44" y="10800"/>
                    </a:moveTo>
                    <a:cubicBezTo>
                      <a:pt x="14344" y="8842"/>
                      <a:pt x="12757" y="7256"/>
                      <a:pt x="10800" y="7256"/>
                    </a:cubicBezTo>
                    <a:cubicBezTo>
                      <a:pt x="10760" y="7255"/>
                      <a:pt x="10721" y="7256"/>
                      <a:pt x="10682" y="7257"/>
                    </a:cubicBezTo>
                    <a:lnTo>
                      <a:pt x="10441" y="5"/>
                    </a:lnTo>
                    <a:cubicBezTo>
                      <a:pt x="10561" y="1"/>
                      <a:pt x="10680" y="-1"/>
                      <a:pt x="10800" y="0"/>
                    </a:cubicBezTo>
                    <a:cubicBezTo>
                      <a:pt x="16764" y="0"/>
                      <a:pt x="21599" y="4835"/>
                      <a:pt x="21600" y="10799"/>
                    </a:cubicBezTo>
                    <a:lnTo>
                      <a:pt x="21600" y="10800"/>
                    </a:lnTo>
                    <a:lnTo>
                      <a:pt x="24300" y="10800"/>
                    </a:lnTo>
                    <a:lnTo>
                      <a:pt x="17972" y="17128"/>
                    </a:lnTo>
                    <a:lnTo>
                      <a:pt x="11644" y="10800"/>
                    </a:lnTo>
                    <a:lnTo>
                      <a:pt x="14344" y="10800"/>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437" name="AutoShape 13" descr="水滴"/>
              <p:cNvSpPr>
                <a:spLocks noChangeArrowheads="1"/>
              </p:cNvSpPr>
              <p:nvPr/>
            </p:nvSpPr>
            <p:spPr bwMode="auto">
              <a:xfrm>
                <a:off x="2256" y="1337"/>
                <a:ext cx="672" cy="384"/>
              </a:xfrm>
              <a:custGeom>
                <a:avLst/>
                <a:gdLst>
                  <a:gd name="G0" fmla="+- 0 0 0"/>
                  <a:gd name="G1" fmla="+- -6022780 0 0"/>
                  <a:gd name="G2" fmla="+- 0 0 -6022780"/>
                  <a:gd name="G3" fmla="+- 10800 0 0"/>
                  <a:gd name="G4" fmla="+- 0 0 0"/>
                  <a:gd name="T0" fmla="*/ 360 256 1"/>
                  <a:gd name="T1" fmla="*/ 0 256 1"/>
                  <a:gd name="G5" fmla="+- G2 T0 T1"/>
                  <a:gd name="G6" fmla="?: G2 G2 G5"/>
                  <a:gd name="G7" fmla="+- 0 0 G6"/>
                  <a:gd name="G8" fmla="+- 3544 0 0"/>
                  <a:gd name="G9" fmla="+- 0 0 -6022780"/>
                  <a:gd name="G10" fmla="+- 3544 0 2700"/>
                  <a:gd name="G11" fmla="cos G10 0"/>
                  <a:gd name="G12" fmla="sin G10 0"/>
                  <a:gd name="G13" fmla="cos 13500 0"/>
                  <a:gd name="G14" fmla="sin 13500 0"/>
                  <a:gd name="G15" fmla="+- G11 10800 0"/>
                  <a:gd name="G16" fmla="+- G12 10800 0"/>
                  <a:gd name="G17" fmla="+- G13 10800 0"/>
                  <a:gd name="G18" fmla="+- G14 10800 0"/>
                  <a:gd name="G19" fmla="*/ 3544 1 2"/>
                  <a:gd name="G20" fmla="+- G19 5400 0"/>
                  <a:gd name="G21" fmla="cos G20 0"/>
                  <a:gd name="G22" fmla="sin G20 0"/>
                  <a:gd name="G23" fmla="+- G21 10800 0"/>
                  <a:gd name="G24" fmla="+- G12 G23 G22"/>
                  <a:gd name="G25" fmla="+- G22 G23 G11"/>
                  <a:gd name="G26" fmla="cos 10800 0"/>
                  <a:gd name="G27" fmla="sin 10800 0"/>
                  <a:gd name="G28" fmla="cos 3544 0"/>
                  <a:gd name="G29" fmla="sin 3544 0"/>
                  <a:gd name="G30" fmla="+- G26 10800 0"/>
                  <a:gd name="G31" fmla="+- G27 10800 0"/>
                  <a:gd name="G32" fmla="+- G28 10800 0"/>
                  <a:gd name="G33" fmla="+- G29 10800 0"/>
                  <a:gd name="G34" fmla="+- G19 5400 0"/>
                  <a:gd name="G35" fmla="cos G34 -6022780"/>
                  <a:gd name="G36" fmla="sin G34 -6022780"/>
                  <a:gd name="G37" fmla="+/ -6022780 0 2"/>
                  <a:gd name="T2" fmla="*/ 180 256 1"/>
                  <a:gd name="T3" fmla="*/ 0 256 1"/>
                  <a:gd name="G38" fmla="+- G37 T2 T3"/>
                  <a:gd name="G39" fmla="?: G2 G37 G38"/>
                  <a:gd name="G40" fmla="cos 10800 G39"/>
                  <a:gd name="G41" fmla="sin 10800 G39"/>
                  <a:gd name="G42" fmla="cos 3544 G39"/>
                  <a:gd name="G43" fmla="sin 3544 G39"/>
                  <a:gd name="G44" fmla="+- G40 10800 0"/>
                  <a:gd name="G45" fmla="+- G41 10800 0"/>
                  <a:gd name="G46" fmla="+- G42 10800 0"/>
                  <a:gd name="G47" fmla="+- G43 10800 0"/>
                  <a:gd name="G48" fmla="+- G35 10800 0"/>
                  <a:gd name="G49" fmla="+- G36 10800 0"/>
                  <a:gd name="T4" fmla="*/ 18309 w 21600"/>
                  <a:gd name="T5" fmla="*/ 3037 h 21600"/>
                  <a:gd name="T6" fmla="*/ 10562 w 21600"/>
                  <a:gd name="T7" fmla="*/ 3631 h 21600"/>
                  <a:gd name="T8" fmla="*/ 13264 w 21600"/>
                  <a:gd name="T9" fmla="*/ 8252 h 21600"/>
                  <a:gd name="T10" fmla="*/ 24300 w 21600"/>
                  <a:gd name="T11" fmla="*/ 10800 h 21600"/>
                  <a:gd name="T12" fmla="*/ 17972 w 21600"/>
                  <a:gd name="T13" fmla="*/ 17128 h 21600"/>
                  <a:gd name="T14" fmla="*/ 1164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44" y="10800"/>
                    </a:moveTo>
                    <a:cubicBezTo>
                      <a:pt x="14344" y="8842"/>
                      <a:pt x="12757" y="7256"/>
                      <a:pt x="10800" y="7256"/>
                    </a:cubicBezTo>
                    <a:cubicBezTo>
                      <a:pt x="10760" y="7255"/>
                      <a:pt x="10721" y="7256"/>
                      <a:pt x="10682" y="7257"/>
                    </a:cubicBezTo>
                    <a:lnTo>
                      <a:pt x="10441" y="5"/>
                    </a:lnTo>
                    <a:cubicBezTo>
                      <a:pt x="10561" y="1"/>
                      <a:pt x="10680" y="-1"/>
                      <a:pt x="10800" y="0"/>
                    </a:cubicBezTo>
                    <a:cubicBezTo>
                      <a:pt x="16764" y="0"/>
                      <a:pt x="21599" y="4835"/>
                      <a:pt x="21600" y="10799"/>
                    </a:cubicBezTo>
                    <a:lnTo>
                      <a:pt x="21600" y="10800"/>
                    </a:lnTo>
                    <a:lnTo>
                      <a:pt x="24300" y="10800"/>
                    </a:lnTo>
                    <a:lnTo>
                      <a:pt x="17972" y="17128"/>
                    </a:lnTo>
                    <a:lnTo>
                      <a:pt x="11644" y="10800"/>
                    </a:lnTo>
                    <a:lnTo>
                      <a:pt x="14344" y="10800"/>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438" name="AutoShape 14" descr="水滴"/>
              <p:cNvSpPr>
                <a:spLocks noChangeArrowheads="1"/>
              </p:cNvSpPr>
              <p:nvPr/>
            </p:nvSpPr>
            <p:spPr bwMode="auto">
              <a:xfrm>
                <a:off x="2688" y="1728"/>
                <a:ext cx="672" cy="384"/>
              </a:xfrm>
              <a:custGeom>
                <a:avLst/>
                <a:gdLst>
                  <a:gd name="G0" fmla="+- 0 0 0"/>
                  <a:gd name="G1" fmla="+- -6022780 0 0"/>
                  <a:gd name="G2" fmla="+- 0 0 -6022780"/>
                  <a:gd name="G3" fmla="+- 10800 0 0"/>
                  <a:gd name="G4" fmla="+- 0 0 0"/>
                  <a:gd name="T0" fmla="*/ 360 256 1"/>
                  <a:gd name="T1" fmla="*/ 0 256 1"/>
                  <a:gd name="G5" fmla="+- G2 T0 T1"/>
                  <a:gd name="G6" fmla="?: G2 G2 G5"/>
                  <a:gd name="G7" fmla="+- 0 0 G6"/>
                  <a:gd name="G8" fmla="+- 3544 0 0"/>
                  <a:gd name="G9" fmla="+- 0 0 -6022780"/>
                  <a:gd name="G10" fmla="+- 3544 0 2700"/>
                  <a:gd name="G11" fmla="cos G10 0"/>
                  <a:gd name="G12" fmla="sin G10 0"/>
                  <a:gd name="G13" fmla="cos 13500 0"/>
                  <a:gd name="G14" fmla="sin 13500 0"/>
                  <a:gd name="G15" fmla="+- G11 10800 0"/>
                  <a:gd name="G16" fmla="+- G12 10800 0"/>
                  <a:gd name="G17" fmla="+- G13 10800 0"/>
                  <a:gd name="G18" fmla="+- G14 10800 0"/>
                  <a:gd name="G19" fmla="*/ 3544 1 2"/>
                  <a:gd name="G20" fmla="+- G19 5400 0"/>
                  <a:gd name="G21" fmla="cos G20 0"/>
                  <a:gd name="G22" fmla="sin G20 0"/>
                  <a:gd name="G23" fmla="+- G21 10800 0"/>
                  <a:gd name="G24" fmla="+- G12 G23 G22"/>
                  <a:gd name="G25" fmla="+- G22 G23 G11"/>
                  <a:gd name="G26" fmla="cos 10800 0"/>
                  <a:gd name="G27" fmla="sin 10800 0"/>
                  <a:gd name="G28" fmla="cos 3544 0"/>
                  <a:gd name="G29" fmla="sin 3544 0"/>
                  <a:gd name="G30" fmla="+- G26 10800 0"/>
                  <a:gd name="G31" fmla="+- G27 10800 0"/>
                  <a:gd name="G32" fmla="+- G28 10800 0"/>
                  <a:gd name="G33" fmla="+- G29 10800 0"/>
                  <a:gd name="G34" fmla="+- G19 5400 0"/>
                  <a:gd name="G35" fmla="cos G34 -6022780"/>
                  <a:gd name="G36" fmla="sin G34 -6022780"/>
                  <a:gd name="G37" fmla="+/ -6022780 0 2"/>
                  <a:gd name="T2" fmla="*/ 180 256 1"/>
                  <a:gd name="T3" fmla="*/ 0 256 1"/>
                  <a:gd name="G38" fmla="+- G37 T2 T3"/>
                  <a:gd name="G39" fmla="?: G2 G37 G38"/>
                  <a:gd name="G40" fmla="cos 10800 G39"/>
                  <a:gd name="G41" fmla="sin 10800 G39"/>
                  <a:gd name="G42" fmla="cos 3544 G39"/>
                  <a:gd name="G43" fmla="sin 3544 G39"/>
                  <a:gd name="G44" fmla="+- G40 10800 0"/>
                  <a:gd name="G45" fmla="+- G41 10800 0"/>
                  <a:gd name="G46" fmla="+- G42 10800 0"/>
                  <a:gd name="G47" fmla="+- G43 10800 0"/>
                  <a:gd name="G48" fmla="+- G35 10800 0"/>
                  <a:gd name="G49" fmla="+- G36 10800 0"/>
                  <a:gd name="T4" fmla="*/ 18309 w 21600"/>
                  <a:gd name="T5" fmla="*/ 3037 h 21600"/>
                  <a:gd name="T6" fmla="*/ 10562 w 21600"/>
                  <a:gd name="T7" fmla="*/ 3631 h 21600"/>
                  <a:gd name="T8" fmla="*/ 13264 w 21600"/>
                  <a:gd name="T9" fmla="*/ 8252 h 21600"/>
                  <a:gd name="T10" fmla="*/ 24300 w 21600"/>
                  <a:gd name="T11" fmla="*/ 10800 h 21600"/>
                  <a:gd name="T12" fmla="*/ 17972 w 21600"/>
                  <a:gd name="T13" fmla="*/ 17128 h 21600"/>
                  <a:gd name="T14" fmla="*/ 1164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44" y="10800"/>
                    </a:moveTo>
                    <a:cubicBezTo>
                      <a:pt x="14344" y="8842"/>
                      <a:pt x="12757" y="7256"/>
                      <a:pt x="10800" y="7256"/>
                    </a:cubicBezTo>
                    <a:cubicBezTo>
                      <a:pt x="10760" y="7255"/>
                      <a:pt x="10721" y="7256"/>
                      <a:pt x="10682" y="7257"/>
                    </a:cubicBezTo>
                    <a:lnTo>
                      <a:pt x="10441" y="5"/>
                    </a:lnTo>
                    <a:cubicBezTo>
                      <a:pt x="10561" y="1"/>
                      <a:pt x="10680" y="-1"/>
                      <a:pt x="10800" y="0"/>
                    </a:cubicBezTo>
                    <a:cubicBezTo>
                      <a:pt x="16764" y="0"/>
                      <a:pt x="21599" y="4835"/>
                      <a:pt x="21600" y="10799"/>
                    </a:cubicBezTo>
                    <a:lnTo>
                      <a:pt x="21600" y="10800"/>
                    </a:lnTo>
                    <a:lnTo>
                      <a:pt x="24300" y="10800"/>
                    </a:lnTo>
                    <a:lnTo>
                      <a:pt x="17972" y="17128"/>
                    </a:lnTo>
                    <a:lnTo>
                      <a:pt x="11644" y="10800"/>
                    </a:lnTo>
                    <a:lnTo>
                      <a:pt x="14344" y="10800"/>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439" name="AutoShape 15" descr="水滴"/>
              <p:cNvSpPr>
                <a:spLocks noChangeArrowheads="1"/>
              </p:cNvSpPr>
              <p:nvPr/>
            </p:nvSpPr>
            <p:spPr bwMode="auto">
              <a:xfrm>
                <a:off x="3072" y="2016"/>
                <a:ext cx="672" cy="384"/>
              </a:xfrm>
              <a:custGeom>
                <a:avLst/>
                <a:gdLst>
                  <a:gd name="G0" fmla="+- 0 0 0"/>
                  <a:gd name="G1" fmla="+- -6022780 0 0"/>
                  <a:gd name="G2" fmla="+- 0 0 -6022780"/>
                  <a:gd name="G3" fmla="+- 10800 0 0"/>
                  <a:gd name="G4" fmla="+- 0 0 0"/>
                  <a:gd name="T0" fmla="*/ 360 256 1"/>
                  <a:gd name="T1" fmla="*/ 0 256 1"/>
                  <a:gd name="G5" fmla="+- G2 T0 T1"/>
                  <a:gd name="G6" fmla="?: G2 G2 G5"/>
                  <a:gd name="G7" fmla="+- 0 0 G6"/>
                  <a:gd name="G8" fmla="+- 3544 0 0"/>
                  <a:gd name="G9" fmla="+- 0 0 -6022780"/>
                  <a:gd name="G10" fmla="+- 3544 0 2700"/>
                  <a:gd name="G11" fmla="cos G10 0"/>
                  <a:gd name="G12" fmla="sin G10 0"/>
                  <a:gd name="G13" fmla="cos 13500 0"/>
                  <a:gd name="G14" fmla="sin 13500 0"/>
                  <a:gd name="G15" fmla="+- G11 10800 0"/>
                  <a:gd name="G16" fmla="+- G12 10800 0"/>
                  <a:gd name="G17" fmla="+- G13 10800 0"/>
                  <a:gd name="G18" fmla="+- G14 10800 0"/>
                  <a:gd name="G19" fmla="*/ 3544 1 2"/>
                  <a:gd name="G20" fmla="+- G19 5400 0"/>
                  <a:gd name="G21" fmla="cos G20 0"/>
                  <a:gd name="G22" fmla="sin G20 0"/>
                  <a:gd name="G23" fmla="+- G21 10800 0"/>
                  <a:gd name="G24" fmla="+- G12 G23 G22"/>
                  <a:gd name="G25" fmla="+- G22 G23 G11"/>
                  <a:gd name="G26" fmla="cos 10800 0"/>
                  <a:gd name="G27" fmla="sin 10800 0"/>
                  <a:gd name="G28" fmla="cos 3544 0"/>
                  <a:gd name="G29" fmla="sin 3544 0"/>
                  <a:gd name="G30" fmla="+- G26 10800 0"/>
                  <a:gd name="G31" fmla="+- G27 10800 0"/>
                  <a:gd name="G32" fmla="+- G28 10800 0"/>
                  <a:gd name="G33" fmla="+- G29 10800 0"/>
                  <a:gd name="G34" fmla="+- G19 5400 0"/>
                  <a:gd name="G35" fmla="cos G34 -6022780"/>
                  <a:gd name="G36" fmla="sin G34 -6022780"/>
                  <a:gd name="G37" fmla="+/ -6022780 0 2"/>
                  <a:gd name="T2" fmla="*/ 180 256 1"/>
                  <a:gd name="T3" fmla="*/ 0 256 1"/>
                  <a:gd name="G38" fmla="+- G37 T2 T3"/>
                  <a:gd name="G39" fmla="?: G2 G37 G38"/>
                  <a:gd name="G40" fmla="cos 10800 G39"/>
                  <a:gd name="G41" fmla="sin 10800 G39"/>
                  <a:gd name="G42" fmla="cos 3544 G39"/>
                  <a:gd name="G43" fmla="sin 3544 G39"/>
                  <a:gd name="G44" fmla="+- G40 10800 0"/>
                  <a:gd name="G45" fmla="+- G41 10800 0"/>
                  <a:gd name="G46" fmla="+- G42 10800 0"/>
                  <a:gd name="G47" fmla="+- G43 10800 0"/>
                  <a:gd name="G48" fmla="+- G35 10800 0"/>
                  <a:gd name="G49" fmla="+- G36 10800 0"/>
                  <a:gd name="T4" fmla="*/ 18309 w 21600"/>
                  <a:gd name="T5" fmla="*/ 3037 h 21600"/>
                  <a:gd name="T6" fmla="*/ 10562 w 21600"/>
                  <a:gd name="T7" fmla="*/ 3631 h 21600"/>
                  <a:gd name="T8" fmla="*/ 13264 w 21600"/>
                  <a:gd name="T9" fmla="*/ 8252 h 21600"/>
                  <a:gd name="T10" fmla="*/ 24300 w 21600"/>
                  <a:gd name="T11" fmla="*/ 10800 h 21600"/>
                  <a:gd name="T12" fmla="*/ 17972 w 21600"/>
                  <a:gd name="T13" fmla="*/ 17128 h 21600"/>
                  <a:gd name="T14" fmla="*/ 1164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44" y="10800"/>
                    </a:moveTo>
                    <a:cubicBezTo>
                      <a:pt x="14344" y="8842"/>
                      <a:pt x="12757" y="7256"/>
                      <a:pt x="10800" y="7256"/>
                    </a:cubicBezTo>
                    <a:cubicBezTo>
                      <a:pt x="10760" y="7255"/>
                      <a:pt x="10721" y="7256"/>
                      <a:pt x="10682" y="7257"/>
                    </a:cubicBezTo>
                    <a:lnTo>
                      <a:pt x="10441" y="5"/>
                    </a:lnTo>
                    <a:cubicBezTo>
                      <a:pt x="10561" y="1"/>
                      <a:pt x="10680" y="-1"/>
                      <a:pt x="10800" y="0"/>
                    </a:cubicBezTo>
                    <a:cubicBezTo>
                      <a:pt x="16764" y="0"/>
                      <a:pt x="21599" y="4835"/>
                      <a:pt x="21600" y="10799"/>
                    </a:cubicBezTo>
                    <a:lnTo>
                      <a:pt x="21600" y="10800"/>
                    </a:lnTo>
                    <a:lnTo>
                      <a:pt x="24300" y="10800"/>
                    </a:lnTo>
                    <a:lnTo>
                      <a:pt x="17972" y="17128"/>
                    </a:lnTo>
                    <a:lnTo>
                      <a:pt x="11644" y="10800"/>
                    </a:lnTo>
                    <a:lnTo>
                      <a:pt x="14344" y="10800"/>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440" name="AutoShape 16" descr="水滴"/>
              <p:cNvSpPr>
                <a:spLocks noChangeArrowheads="1"/>
              </p:cNvSpPr>
              <p:nvPr/>
            </p:nvSpPr>
            <p:spPr bwMode="auto">
              <a:xfrm>
                <a:off x="3408" y="2346"/>
                <a:ext cx="672" cy="384"/>
              </a:xfrm>
              <a:custGeom>
                <a:avLst/>
                <a:gdLst>
                  <a:gd name="G0" fmla="+- 0 0 0"/>
                  <a:gd name="G1" fmla="+- -6022780 0 0"/>
                  <a:gd name="G2" fmla="+- 0 0 -6022780"/>
                  <a:gd name="G3" fmla="+- 10800 0 0"/>
                  <a:gd name="G4" fmla="+- 0 0 0"/>
                  <a:gd name="T0" fmla="*/ 360 256 1"/>
                  <a:gd name="T1" fmla="*/ 0 256 1"/>
                  <a:gd name="G5" fmla="+- G2 T0 T1"/>
                  <a:gd name="G6" fmla="?: G2 G2 G5"/>
                  <a:gd name="G7" fmla="+- 0 0 G6"/>
                  <a:gd name="G8" fmla="+- 3544 0 0"/>
                  <a:gd name="G9" fmla="+- 0 0 -6022780"/>
                  <a:gd name="G10" fmla="+- 3544 0 2700"/>
                  <a:gd name="G11" fmla="cos G10 0"/>
                  <a:gd name="G12" fmla="sin G10 0"/>
                  <a:gd name="G13" fmla="cos 13500 0"/>
                  <a:gd name="G14" fmla="sin 13500 0"/>
                  <a:gd name="G15" fmla="+- G11 10800 0"/>
                  <a:gd name="G16" fmla="+- G12 10800 0"/>
                  <a:gd name="G17" fmla="+- G13 10800 0"/>
                  <a:gd name="G18" fmla="+- G14 10800 0"/>
                  <a:gd name="G19" fmla="*/ 3544 1 2"/>
                  <a:gd name="G20" fmla="+- G19 5400 0"/>
                  <a:gd name="G21" fmla="cos G20 0"/>
                  <a:gd name="G22" fmla="sin G20 0"/>
                  <a:gd name="G23" fmla="+- G21 10800 0"/>
                  <a:gd name="G24" fmla="+- G12 G23 G22"/>
                  <a:gd name="G25" fmla="+- G22 G23 G11"/>
                  <a:gd name="G26" fmla="cos 10800 0"/>
                  <a:gd name="G27" fmla="sin 10800 0"/>
                  <a:gd name="G28" fmla="cos 3544 0"/>
                  <a:gd name="G29" fmla="sin 3544 0"/>
                  <a:gd name="G30" fmla="+- G26 10800 0"/>
                  <a:gd name="G31" fmla="+- G27 10800 0"/>
                  <a:gd name="G32" fmla="+- G28 10800 0"/>
                  <a:gd name="G33" fmla="+- G29 10800 0"/>
                  <a:gd name="G34" fmla="+- G19 5400 0"/>
                  <a:gd name="G35" fmla="cos G34 -6022780"/>
                  <a:gd name="G36" fmla="sin G34 -6022780"/>
                  <a:gd name="G37" fmla="+/ -6022780 0 2"/>
                  <a:gd name="T2" fmla="*/ 180 256 1"/>
                  <a:gd name="T3" fmla="*/ 0 256 1"/>
                  <a:gd name="G38" fmla="+- G37 T2 T3"/>
                  <a:gd name="G39" fmla="?: G2 G37 G38"/>
                  <a:gd name="G40" fmla="cos 10800 G39"/>
                  <a:gd name="G41" fmla="sin 10800 G39"/>
                  <a:gd name="G42" fmla="cos 3544 G39"/>
                  <a:gd name="G43" fmla="sin 3544 G39"/>
                  <a:gd name="G44" fmla="+- G40 10800 0"/>
                  <a:gd name="G45" fmla="+- G41 10800 0"/>
                  <a:gd name="G46" fmla="+- G42 10800 0"/>
                  <a:gd name="G47" fmla="+- G43 10800 0"/>
                  <a:gd name="G48" fmla="+- G35 10800 0"/>
                  <a:gd name="G49" fmla="+- G36 10800 0"/>
                  <a:gd name="T4" fmla="*/ 18309 w 21600"/>
                  <a:gd name="T5" fmla="*/ 3037 h 21600"/>
                  <a:gd name="T6" fmla="*/ 10562 w 21600"/>
                  <a:gd name="T7" fmla="*/ 3631 h 21600"/>
                  <a:gd name="T8" fmla="*/ 13264 w 21600"/>
                  <a:gd name="T9" fmla="*/ 8252 h 21600"/>
                  <a:gd name="T10" fmla="*/ 24300 w 21600"/>
                  <a:gd name="T11" fmla="*/ 10800 h 21600"/>
                  <a:gd name="T12" fmla="*/ 17972 w 21600"/>
                  <a:gd name="T13" fmla="*/ 17128 h 21600"/>
                  <a:gd name="T14" fmla="*/ 1164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44" y="10800"/>
                    </a:moveTo>
                    <a:cubicBezTo>
                      <a:pt x="14344" y="8842"/>
                      <a:pt x="12757" y="7256"/>
                      <a:pt x="10800" y="7256"/>
                    </a:cubicBezTo>
                    <a:cubicBezTo>
                      <a:pt x="10760" y="7255"/>
                      <a:pt x="10721" y="7256"/>
                      <a:pt x="10682" y="7257"/>
                    </a:cubicBezTo>
                    <a:lnTo>
                      <a:pt x="10441" y="5"/>
                    </a:lnTo>
                    <a:cubicBezTo>
                      <a:pt x="10561" y="1"/>
                      <a:pt x="10680" y="-1"/>
                      <a:pt x="10800" y="0"/>
                    </a:cubicBezTo>
                    <a:cubicBezTo>
                      <a:pt x="16764" y="0"/>
                      <a:pt x="21599" y="4835"/>
                      <a:pt x="21600" y="10799"/>
                    </a:cubicBezTo>
                    <a:lnTo>
                      <a:pt x="21600" y="10800"/>
                    </a:lnTo>
                    <a:lnTo>
                      <a:pt x="24300" y="10800"/>
                    </a:lnTo>
                    <a:lnTo>
                      <a:pt x="17972" y="17128"/>
                    </a:lnTo>
                    <a:lnTo>
                      <a:pt x="11644" y="10800"/>
                    </a:lnTo>
                    <a:lnTo>
                      <a:pt x="14344" y="10800"/>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441" name="AutoShape 17" descr="水滴"/>
              <p:cNvSpPr>
                <a:spLocks noChangeArrowheads="1"/>
              </p:cNvSpPr>
              <p:nvPr/>
            </p:nvSpPr>
            <p:spPr bwMode="auto">
              <a:xfrm>
                <a:off x="4224" y="2640"/>
                <a:ext cx="672" cy="384"/>
              </a:xfrm>
              <a:custGeom>
                <a:avLst/>
                <a:gdLst>
                  <a:gd name="G0" fmla="+- 0 0 0"/>
                  <a:gd name="G1" fmla="+- -6022780 0 0"/>
                  <a:gd name="G2" fmla="+- 0 0 -6022780"/>
                  <a:gd name="G3" fmla="+- 10800 0 0"/>
                  <a:gd name="G4" fmla="+- 0 0 0"/>
                  <a:gd name="T0" fmla="*/ 360 256 1"/>
                  <a:gd name="T1" fmla="*/ 0 256 1"/>
                  <a:gd name="G5" fmla="+- G2 T0 T1"/>
                  <a:gd name="G6" fmla="?: G2 G2 G5"/>
                  <a:gd name="G7" fmla="+- 0 0 G6"/>
                  <a:gd name="G8" fmla="+- 3544 0 0"/>
                  <a:gd name="G9" fmla="+- 0 0 -6022780"/>
                  <a:gd name="G10" fmla="+- 3544 0 2700"/>
                  <a:gd name="G11" fmla="cos G10 0"/>
                  <a:gd name="G12" fmla="sin G10 0"/>
                  <a:gd name="G13" fmla="cos 13500 0"/>
                  <a:gd name="G14" fmla="sin 13500 0"/>
                  <a:gd name="G15" fmla="+- G11 10800 0"/>
                  <a:gd name="G16" fmla="+- G12 10800 0"/>
                  <a:gd name="G17" fmla="+- G13 10800 0"/>
                  <a:gd name="G18" fmla="+- G14 10800 0"/>
                  <a:gd name="G19" fmla="*/ 3544 1 2"/>
                  <a:gd name="G20" fmla="+- G19 5400 0"/>
                  <a:gd name="G21" fmla="cos G20 0"/>
                  <a:gd name="G22" fmla="sin G20 0"/>
                  <a:gd name="G23" fmla="+- G21 10800 0"/>
                  <a:gd name="G24" fmla="+- G12 G23 G22"/>
                  <a:gd name="G25" fmla="+- G22 G23 G11"/>
                  <a:gd name="G26" fmla="cos 10800 0"/>
                  <a:gd name="G27" fmla="sin 10800 0"/>
                  <a:gd name="G28" fmla="cos 3544 0"/>
                  <a:gd name="G29" fmla="sin 3544 0"/>
                  <a:gd name="G30" fmla="+- G26 10800 0"/>
                  <a:gd name="G31" fmla="+- G27 10800 0"/>
                  <a:gd name="G32" fmla="+- G28 10800 0"/>
                  <a:gd name="G33" fmla="+- G29 10800 0"/>
                  <a:gd name="G34" fmla="+- G19 5400 0"/>
                  <a:gd name="G35" fmla="cos G34 -6022780"/>
                  <a:gd name="G36" fmla="sin G34 -6022780"/>
                  <a:gd name="G37" fmla="+/ -6022780 0 2"/>
                  <a:gd name="T2" fmla="*/ 180 256 1"/>
                  <a:gd name="T3" fmla="*/ 0 256 1"/>
                  <a:gd name="G38" fmla="+- G37 T2 T3"/>
                  <a:gd name="G39" fmla="?: G2 G37 G38"/>
                  <a:gd name="G40" fmla="cos 10800 G39"/>
                  <a:gd name="G41" fmla="sin 10800 G39"/>
                  <a:gd name="G42" fmla="cos 3544 G39"/>
                  <a:gd name="G43" fmla="sin 3544 G39"/>
                  <a:gd name="G44" fmla="+- G40 10800 0"/>
                  <a:gd name="G45" fmla="+- G41 10800 0"/>
                  <a:gd name="G46" fmla="+- G42 10800 0"/>
                  <a:gd name="G47" fmla="+- G43 10800 0"/>
                  <a:gd name="G48" fmla="+- G35 10800 0"/>
                  <a:gd name="G49" fmla="+- G36 10800 0"/>
                  <a:gd name="T4" fmla="*/ 18309 w 21600"/>
                  <a:gd name="T5" fmla="*/ 3037 h 21600"/>
                  <a:gd name="T6" fmla="*/ 10562 w 21600"/>
                  <a:gd name="T7" fmla="*/ 3631 h 21600"/>
                  <a:gd name="T8" fmla="*/ 13264 w 21600"/>
                  <a:gd name="T9" fmla="*/ 8252 h 21600"/>
                  <a:gd name="T10" fmla="*/ 24300 w 21600"/>
                  <a:gd name="T11" fmla="*/ 10800 h 21600"/>
                  <a:gd name="T12" fmla="*/ 17972 w 21600"/>
                  <a:gd name="T13" fmla="*/ 17128 h 21600"/>
                  <a:gd name="T14" fmla="*/ 1164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44" y="10800"/>
                    </a:moveTo>
                    <a:cubicBezTo>
                      <a:pt x="14344" y="8842"/>
                      <a:pt x="12757" y="7256"/>
                      <a:pt x="10800" y="7256"/>
                    </a:cubicBezTo>
                    <a:cubicBezTo>
                      <a:pt x="10760" y="7255"/>
                      <a:pt x="10721" y="7256"/>
                      <a:pt x="10682" y="7257"/>
                    </a:cubicBezTo>
                    <a:lnTo>
                      <a:pt x="10441" y="5"/>
                    </a:lnTo>
                    <a:cubicBezTo>
                      <a:pt x="10561" y="1"/>
                      <a:pt x="10680" y="-1"/>
                      <a:pt x="10800" y="0"/>
                    </a:cubicBezTo>
                    <a:cubicBezTo>
                      <a:pt x="16764" y="0"/>
                      <a:pt x="21599" y="4835"/>
                      <a:pt x="21600" y="10799"/>
                    </a:cubicBezTo>
                    <a:lnTo>
                      <a:pt x="21600" y="10800"/>
                    </a:lnTo>
                    <a:lnTo>
                      <a:pt x="24300" y="10800"/>
                    </a:lnTo>
                    <a:lnTo>
                      <a:pt x="17972" y="17128"/>
                    </a:lnTo>
                    <a:lnTo>
                      <a:pt x="11644" y="10800"/>
                    </a:lnTo>
                    <a:lnTo>
                      <a:pt x="14344" y="10800"/>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442" name="AutoShape 18" descr="水滴"/>
              <p:cNvSpPr>
                <a:spLocks noChangeArrowheads="1"/>
              </p:cNvSpPr>
              <p:nvPr/>
            </p:nvSpPr>
            <p:spPr bwMode="auto">
              <a:xfrm>
                <a:off x="4656" y="3037"/>
                <a:ext cx="672" cy="384"/>
              </a:xfrm>
              <a:custGeom>
                <a:avLst/>
                <a:gdLst>
                  <a:gd name="G0" fmla="+- 0 0 0"/>
                  <a:gd name="G1" fmla="+- -6022780 0 0"/>
                  <a:gd name="G2" fmla="+- 0 0 -6022780"/>
                  <a:gd name="G3" fmla="+- 10800 0 0"/>
                  <a:gd name="G4" fmla="+- 0 0 0"/>
                  <a:gd name="T0" fmla="*/ 360 256 1"/>
                  <a:gd name="T1" fmla="*/ 0 256 1"/>
                  <a:gd name="G5" fmla="+- G2 T0 T1"/>
                  <a:gd name="G6" fmla="?: G2 G2 G5"/>
                  <a:gd name="G7" fmla="+- 0 0 G6"/>
                  <a:gd name="G8" fmla="+- 3544 0 0"/>
                  <a:gd name="G9" fmla="+- 0 0 -6022780"/>
                  <a:gd name="G10" fmla="+- 3544 0 2700"/>
                  <a:gd name="G11" fmla="cos G10 0"/>
                  <a:gd name="G12" fmla="sin G10 0"/>
                  <a:gd name="G13" fmla="cos 13500 0"/>
                  <a:gd name="G14" fmla="sin 13500 0"/>
                  <a:gd name="G15" fmla="+- G11 10800 0"/>
                  <a:gd name="G16" fmla="+- G12 10800 0"/>
                  <a:gd name="G17" fmla="+- G13 10800 0"/>
                  <a:gd name="G18" fmla="+- G14 10800 0"/>
                  <a:gd name="G19" fmla="*/ 3544 1 2"/>
                  <a:gd name="G20" fmla="+- G19 5400 0"/>
                  <a:gd name="G21" fmla="cos G20 0"/>
                  <a:gd name="G22" fmla="sin G20 0"/>
                  <a:gd name="G23" fmla="+- G21 10800 0"/>
                  <a:gd name="G24" fmla="+- G12 G23 G22"/>
                  <a:gd name="G25" fmla="+- G22 G23 G11"/>
                  <a:gd name="G26" fmla="cos 10800 0"/>
                  <a:gd name="G27" fmla="sin 10800 0"/>
                  <a:gd name="G28" fmla="cos 3544 0"/>
                  <a:gd name="G29" fmla="sin 3544 0"/>
                  <a:gd name="G30" fmla="+- G26 10800 0"/>
                  <a:gd name="G31" fmla="+- G27 10800 0"/>
                  <a:gd name="G32" fmla="+- G28 10800 0"/>
                  <a:gd name="G33" fmla="+- G29 10800 0"/>
                  <a:gd name="G34" fmla="+- G19 5400 0"/>
                  <a:gd name="G35" fmla="cos G34 -6022780"/>
                  <a:gd name="G36" fmla="sin G34 -6022780"/>
                  <a:gd name="G37" fmla="+/ -6022780 0 2"/>
                  <a:gd name="T2" fmla="*/ 180 256 1"/>
                  <a:gd name="T3" fmla="*/ 0 256 1"/>
                  <a:gd name="G38" fmla="+- G37 T2 T3"/>
                  <a:gd name="G39" fmla="?: G2 G37 G38"/>
                  <a:gd name="G40" fmla="cos 10800 G39"/>
                  <a:gd name="G41" fmla="sin 10800 G39"/>
                  <a:gd name="G42" fmla="cos 3544 G39"/>
                  <a:gd name="G43" fmla="sin 3544 G39"/>
                  <a:gd name="G44" fmla="+- G40 10800 0"/>
                  <a:gd name="G45" fmla="+- G41 10800 0"/>
                  <a:gd name="G46" fmla="+- G42 10800 0"/>
                  <a:gd name="G47" fmla="+- G43 10800 0"/>
                  <a:gd name="G48" fmla="+- G35 10800 0"/>
                  <a:gd name="G49" fmla="+- G36 10800 0"/>
                  <a:gd name="T4" fmla="*/ 18309 w 21600"/>
                  <a:gd name="T5" fmla="*/ 3037 h 21600"/>
                  <a:gd name="T6" fmla="*/ 10562 w 21600"/>
                  <a:gd name="T7" fmla="*/ 3631 h 21600"/>
                  <a:gd name="T8" fmla="*/ 13264 w 21600"/>
                  <a:gd name="T9" fmla="*/ 8252 h 21600"/>
                  <a:gd name="T10" fmla="*/ 24300 w 21600"/>
                  <a:gd name="T11" fmla="*/ 10800 h 21600"/>
                  <a:gd name="T12" fmla="*/ 17972 w 21600"/>
                  <a:gd name="T13" fmla="*/ 17128 h 21600"/>
                  <a:gd name="T14" fmla="*/ 11644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44" y="10800"/>
                    </a:moveTo>
                    <a:cubicBezTo>
                      <a:pt x="14344" y="8842"/>
                      <a:pt x="12757" y="7256"/>
                      <a:pt x="10800" y="7256"/>
                    </a:cubicBezTo>
                    <a:cubicBezTo>
                      <a:pt x="10760" y="7255"/>
                      <a:pt x="10721" y="7256"/>
                      <a:pt x="10682" y="7257"/>
                    </a:cubicBezTo>
                    <a:lnTo>
                      <a:pt x="10441" y="5"/>
                    </a:lnTo>
                    <a:cubicBezTo>
                      <a:pt x="10561" y="1"/>
                      <a:pt x="10680" y="-1"/>
                      <a:pt x="10800" y="0"/>
                    </a:cubicBezTo>
                    <a:cubicBezTo>
                      <a:pt x="16764" y="0"/>
                      <a:pt x="21599" y="4835"/>
                      <a:pt x="21600" y="10799"/>
                    </a:cubicBezTo>
                    <a:lnTo>
                      <a:pt x="21600" y="10800"/>
                    </a:lnTo>
                    <a:lnTo>
                      <a:pt x="24300" y="10800"/>
                    </a:lnTo>
                    <a:lnTo>
                      <a:pt x="17972" y="17128"/>
                    </a:lnTo>
                    <a:lnTo>
                      <a:pt x="11644" y="10800"/>
                    </a:lnTo>
                    <a:lnTo>
                      <a:pt x="14344" y="10800"/>
                    </a:lnTo>
                    <a:close/>
                  </a:path>
                </a:pathLst>
              </a:custGeom>
              <a:blipFill dpi="0" rotWithShape="0">
                <a:blip r:embed="rId2"/>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3443" name="Text Box 19"/>
            <p:cNvSpPr txBox="1">
              <a:spLocks noChangeArrowheads="1"/>
            </p:cNvSpPr>
            <p:nvPr/>
          </p:nvSpPr>
          <p:spPr bwMode="auto">
            <a:xfrm>
              <a:off x="1103" y="3168"/>
              <a:ext cx="1441" cy="282"/>
            </a:xfrm>
            <a:prstGeom prst="rect">
              <a:avLst/>
            </a:prstGeom>
            <a:solidFill>
              <a:srgbClr val="C0C0C0"/>
            </a:solidFill>
            <a:ln w="9525">
              <a:solidFill>
                <a:srgbClr val="000000"/>
              </a:solidFill>
              <a:miter lim="800000"/>
              <a:headEnd/>
              <a:tailEnd/>
            </a:ln>
          </p:spPr>
          <p:txBody>
            <a:bodyPr/>
            <a:lstStyle/>
            <a:p>
              <a:pPr algn="ctr"/>
              <a:r>
                <a:rPr lang="en-US" altLang="zh-CN" sz="2000" b="1"/>
                <a:t>prototyping</a:t>
              </a:r>
            </a:p>
          </p:txBody>
        </p:sp>
        <p:sp>
          <p:nvSpPr>
            <p:cNvPr id="103444" name="Line 20"/>
            <p:cNvSpPr>
              <a:spLocks noChangeShapeType="1"/>
            </p:cNvSpPr>
            <p:nvPr/>
          </p:nvSpPr>
          <p:spPr bwMode="auto">
            <a:xfrm>
              <a:off x="1296" y="2208"/>
              <a:ext cx="0" cy="960"/>
            </a:xfrm>
            <a:prstGeom prst="line">
              <a:avLst/>
            </a:prstGeom>
            <a:noFill/>
            <a:ln w="254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445" name="Line 21"/>
            <p:cNvSpPr>
              <a:spLocks noChangeShapeType="1"/>
            </p:cNvSpPr>
            <p:nvPr/>
          </p:nvSpPr>
          <p:spPr bwMode="auto">
            <a:xfrm flipV="1">
              <a:off x="1488" y="2208"/>
              <a:ext cx="0" cy="960"/>
            </a:xfrm>
            <a:prstGeom prst="line">
              <a:avLst/>
            </a:prstGeom>
            <a:noFill/>
            <a:ln w="254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446" name="Line 22"/>
            <p:cNvSpPr>
              <a:spLocks noChangeShapeType="1"/>
            </p:cNvSpPr>
            <p:nvPr/>
          </p:nvSpPr>
          <p:spPr bwMode="auto">
            <a:xfrm>
              <a:off x="1920" y="2592"/>
              <a:ext cx="0" cy="576"/>
            </a:xfrm>
            <a:prstGeom prst="line">
              <a:avLst/>
            </a:prstGeom>
            <a:noFill/>
            <a:ln w="254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447" name="Line 23"/>
            <p:cNvSpPr>
              <a:spLocks noChangeShapeType="1"/>
            </p:cNvSpPr>
            <p:nvPr/>
          </p:nvSpPr>
          <p:spPr bwMode="auto">
            <a:xfrm flipV="1">
              <a:off x="2064" y="2592"/>
              <a:ext cx="0" cy="576"/>
            </a:xfrm>
            <a:prstGeom prst="line">
              <a:avLst/>
            </a:prstGeom>
            <a:noFill/>
            <a:ln w="254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448" name="Line 24"/>
            <p:cNvSpPr>
              <a:spLocks noChangeShapeType="1"/>
            </p:cNvSpPr>
            <p:nvPr/>
          </p:nvSpPr>
          <p:spPr bwMode="auto">
            <a:xfrm flipV="1">
              <a:off x="2304" y="2880"/>
              <a:ext cx="0" cy="288"/>
            </a:xfrm>
            <a:prstGeom prst="line">
              <a:avLst/>
            </a:prstGeom>
            <a:noFill/>
            <a:ln w="254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449" name="Line 25"/>
            <p:cNvSpPr>
              <a:spLocks noChangeShapeType="1"/>
            </p:cNvSpPr>
            <p:nvPr/>
          </p:nvSpPr>
          <p:spPr bwMode="auto">
            <a:xfrm>
              <a:off x="2448" y="2880"/>
              <a:ext cx="0" cy="288"/>
            </a:xfrm>
            <a:prstGeom prst="line">
              <a:avLst/>
            </a:prstGeom>
            <a:noFill/>
            <a:ln w="254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450" name="Freeform 26"/>
            <p:cNvSpPr>
              <a:spLocks/>
            </p:cNvSpPr>
            <p:nvPr/>
          </p:nvSpPr>
          <p:spPr bwMode="auto">
            <a:xfrm>
              <a:off x="3456" y="2448"/>
              <a:ext cx="1360" cy="768"/>
            </a:xfrm>
            <a:custGeom>
              <a:avLst/>
              <a:gdLst>
                <a:gd name="T0" fmla="*/ 1248 w 1360"/>
                <a:gd name="T1" fmla="*/ 768 h 768"/>
                <a:gd name="T2" fmla="*/ 1152 w 1360"/>
                <a:gd name="T3" fmla="*/ 288 h 768"/>
                <a:gd name="T4" fmla="*/ 0 w 1360"/>
                <a:gd name="T5" fmla="*/ 0 h 768"/>
              </a:gdLst>
              <a:ahLst/>
              <a:cxnLst>
                <a:cxn ang="0">
                  <a:pos x="T0" y="T1"/>
                </a:cxn>
                <a:cxn ang="0">
                  <a:pos x="T2" y="T3"/>
                </a:cxn>
                <a:cxn ang="0">
                  <a:pos x="T4" y="T5"/>
                </a:cxn>
              </a:cxnLst>
              <a:rect l="0" t="0" r="r" b="b"/>
              <a:pathLst>
                <a:path w="1360" h="768">
                  <a:moveTo>
                    <a:pt x="1248" y="768"/>
                  </a:moveTo>
                  <a:cubicBezTo>
                    <a:pt x="1304" y="592"/>
                    <a:pt x="1360" y="416"/>
                    <a:pt x="1152" y="288"/>
                  </a:cubicBezTo>
                  <a:cubicBezTo>
                    <a:pt x="944" y="160"/>
                    <a:pt x="192" y="48"/>
                    <a:pt x="0" y="0"/>
                  </a:cubicBezTo>
                </a:path>
              </a:pathLst>
            </a:custGeom>
            <a:noFill/>
            <a:ln w="25400" cap="rnd" cmpd="sng">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451" name="Freeform 27"/>
            <p:cNvSpPr>
              <a:spLocks/>
            </p:cNvSpPr>
            <p:nvPr/>
          </p:nvSpPr>
          <p:spPr bwMode="auto">
            <a:xfrm>
              <a:off x="3024" y="2008"/>
              <a:ext cx="2184" cy="1208"/>
            </a:xfrm>
            <a:custGeom>
              <a:avLst/>
              <a:gdLst>
                <a:gd name="T0" fmla="*/ 1872 w 2184"/>
                <a:gd name="T1" fmla="*/ 1208 h 1208"/>
                <a:gd name="T2" fmla="*/ 1872 w 2184"/>
                <a:gd name="T3" fmla="*/ 200 h 1208"/>
                <a:gd name="T4" fmla="*/ 0 w 2184"/>
                <a:gd name="T5" fmla="*/ 8 h 1208"/>
              </a:gdLst>
              <a:ahLst/>
              <a:cxnLst>
                <a:cxn ang="0">
                  <a:pos x="T0" y="T1"/>
                </a:cxn>
                <a:cxn ang="0">
                  <a:pos x="T2" y="T3"/>
                </a:cxn>
                <a:cxn ang="0">
                  <a:pos x="T4" y="T5"/>
                </a:cxn>
              </a:cxnLst>
              <a:rect l="0" t="0" r="r" b="b"/>
              <a:pathLst>
                <a:path w="2184" h="1208">
                  <a:moveTo>
                    <a:pt x="1872" y="1208"/>
                  </a:moveTo>
                  <a:cubicBezTo>
                    <a:pt x="2028" y="804"/>
                    <a:pt x="2184" y="400"/>
                    <a:pt x="1872" y="200"/>
                  </a:cubicBezTo>
                  <a:cubicBezTo>
                    <a:pt x="1560" y="0"/>
                    <a:pt x="312" y="40"/>
                    <a:pt x="0" y="8"/>
                  </a:cubicBezTo>
                </a:path>
              </a:pathLst>
            </a:custGeom>
            <a:noFill/>
            <a:ln w="25400" cap="rnd" cmpd="sng">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452" name="Text Box 28"/>
            <p:cNvSpPr txBox="1">
              <a:spLocks noChangeArrowheads="1"/>
            </p:cNvSpPr>
            <p:nvPr/>
          </p:nvSpPr>
          <p:spPr bwMode="auto">
            <a:xfrm>
              <a:off x="3696" y="1776"/>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validate</a:t>
              </a:r>
            </a:p>
          </p:txBody>
        </p:sp>
        <p:sp>
          <p:nvSpPr>
            <p:cNvPr id="103453" name="Text Box 29"/>
            <p:cNvSpPr txBox="1">
              <a:spLocks noChangeArrowheads="1"/>
            </p:cNvSpPr>
            <p:nvPr/>
          </p:nvSpPr>
          <p:spPr bwMode="auto">
            <a:xfrm>
              <a:off x="3984" y="2304"/>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verify</a:t>
              </a:r>
            </a:p>
          </p:txBody>
        </p:sp>
      </p:grpSp>
      <p:sp>
        <p:nvSpPr>
          <p:cNvPr id="31" name="AutoShape 3" descr="白色大理石"/>
          <p:cNvSpPr>
            <a:spLocks noChangeArrowheads="1"/>
          </p:cNvSpPr>
          <p:nvPr/>
        </p:nvSpPr>
        <p:spPr bwMode="auto">
          <a:xfrm flipH="1">
            <a:off x="149498" y="311150"/>
            <a:ext cx="2743200" cy="685800"/>
          </a:xfrm>
          <a:prstGeom prst="cube">
            <a:avLst>
              <a:gd name="adj" fmla="val 12704"/>
            </a:avLst>
          </a:prstGeom>
          <a:blipFill dpi="0" rotWithShape="0">
            <a:blip r:embed="rId3"/>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dirty="0">
                <a:solidFill>
                  <a:schemeClr val="hlink"/>
                </a:solidFill>
              </a:rPr>
              <a:t>Prototype</a:t>
            </a:r>
            <a:r>
              <a:rPr lang="en-US" altLang="zh-CN" dirty="0"/>
              <a:t> </a:t>
            </a:r>
            <a:r>
              <a:rPr lang="en-US" altLang="zh-CN" b="1" dirty="0">
                <a:latin typeface="Arial" charset="0"/>
              </a:rPr>
              <a:t>Model</a:t>
            </a:r>
          </a:p>
        </p:txBody>
      </p:sp>
    </p:spTree>
    <p:extLst>
      <p:ext uri="{BB962C8B-B14F-4D97-AF65-F5344CB8AC3E}">
        <p14:creationId xmlns:p14="http://schemas.microsoft.com/office/powerpoint/2010/main" val="2264484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100000">
                                          <p:val>
                                            <p:strVal val="#ppt_x"/>
                                          </p:val>
                                        </p:tav>
                                      </p:tavLst>
                                    </p:anim>
                                    <p:anim calcmode="lin" valueType="num">
                                      <p:cBhvr>
                                        <p:cTn id="8" dur="500" fill="hold"/>
                                        <p:tgtEl>
                                          <p:spTgt spid="31"/>
                                        </p:tgtEl>
                                        <p:attrNameLst>
                                          <p:attrName>ppt_y</p:attrName>
                                        </p:attrNameLst>
                                      </p:cBhvr>
                                      <p:tavLst>
                                        <p:tav tm="0">
                                          <p:val>
                                            <p:strVal val="#ppt_y-#ppt_h/2"/>
                                          </p:val>
                                        </p:tav>
                                        <p:tav tm="100000">
                                          <p:val>
                                            <p:strVal val="#ppt_y"/>
                                          </p:val>
                                        </p:tav>
                                      </p:tavLst>
                                    </p:anim>
                                    <p:anim calcmode="lin" valueType="num">
                                      <p:cBhvr>
                                        <p:cTn id="9" dur="500" fill="hold"/>
                                        <p:tgtEl>
                                          <p:spTgt spid="31"/>
                                        </p:tgtEl>
                                        <p:attrNameLst>
                                          <p:attrName>ppt_w</p:attrName>
                                        </p:attrNameLst>
                                      </p:cBhvr>
                                      <p:tavLst>
                                        <p:tav tm="0">
                                          <p:val>
                                            <p:strVal val="#ppt_w"/>
                                          </p:val>
                                        </p:tav>
                                        <p:tav tm="100000">
                                          <p:val>
                                            <p:strVal val="#ppt_w"/>
                                          </p:val>
                                        </p:tav>
                                      </p:tavLst>
                                    </p:anim>
                                    <p:anim calcmode="lin" valueType="num">
                                      <p:cBhvr>
                                        <p:cTn id="10"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4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103454"/>
                                        </p:tgtEl>
                                        <p:attrNameLst>
                                          <p:attrName>style.visibility</p:attrName>
                                        </p:attrNameLst>
                                      </p:cBhvr>
                                      <p:to>
                                        <p:strVal val="visible"/>
                                      </p:to>
                                    </p:set>
                                    <p:animEffect transition="in" filter="box(out)">
                                      <p:cBhvr>
                                        <p:cTn id="19" dur="500"/>
                                        <p:tgtEl>
                                          <p:spTgt spid="103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P spid="31"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D6B2C355-ABAF-4D8C-A4A7-BB0669AE5AAC}"/>
              </a:ext>
            </a:extLst>
          </p:cNvPr>
          <p:cNvGraphicFramePr>
            <a:graphicFrameLocks noGrp="1"/>
          </p:cNvGraphicFramePr>
          <p:nvPr>
            <p:extLst>
              <p:ext uri="{D42A27DB-BD31-4B8C-83A1-F6EECF244321}">
                <p14:modId xmlns:p14="http://schemas.microsoft.com/office/powerpoint/2010/main" val="309969434"/>
              </p:ext>
            </p:extLst>
          </p:nvPr>
        </p:nvGraphicFramePr>
        <p:xfrm>
          <a:off x="503548" y="1565319"/>
          <a:ext cx="8136904" cy="3123821"/>
        </p:xfrm>
        <a:graphic>
          <a:graphicData uri="http://schemas.openxmlformats.org/drawingml/2006/table">
            <a:tbl>
              <a:tblPr firstRow="1" bandRow="1">
                <a:tableStyleId>{69012ECD-51FC-41F1-AA8D-1B2483CD663E}</a:tableStyleId>
              </a:tblPr>
              <a:tblGrid>
                <a:gridCol w="4068452">
                  <a:extLst>
                    <a:ext uri="{9D8B030D-6E8A-4147-A177-3AD203B41FA5}">
                      <a16:colId xmlns:a16="http://schemas.microsoft.com/office/drawing/2014/main" val="20000"/>
                    </a:ext>
                  </a:extLst>
                </a:gridCol>
                <a:gridCol w="4068452">
                  <a:extLst>
                    <a:ext uri="{9D8B030D-6E8A-4147-A177-3AD203B41FA5}">
                      <a16:colId xmlns:a16="http://schemas.microsoft.com/office/drawing/2014/main" val="20001"/>
                    </a:ext>
                  </a:extLst>
                </a:gridCol>
              </a:tblGrid>
              <a:tr h="484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1" dirty="0"/>
                        <a:t>传统开发模式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a:t>复杂软件开发的实际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5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1" dirty="0"/>
                        <a:t>固定的阶段界限</a:t>
                      </a:r>
                      <a:endParaRPr lang="en-US" altLang="zh-CN" sz="2400" b="1" dirty="0"/>
                    </a:p>
                    <a:p>
                      <a:endParaRPr lang="zh-CN" alt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a:t>各阶段之间没有明显的界限，可能重叠、重复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35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b="1" dirty="0"/>
                        <a:t>认为各阶段可预测</a:t>
                      </a:r>
                    </a:p>
                    <a:p>
                      <a:endParaRPr lang="zh-CN" alt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a:t>风险突发，有时不可预测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84159">
                <a:tc>
                  <a:txBody>
                    <a:bodyPr/>
                    <a:lstStyle/>
                    <a:p>
                      <a:r>
                        <a:rPr lang="zh-CN" altLang="en-US" sz="2400" b="1" dirty="0"/>
                        <a:t>没有充分考虑到变化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a:t>变化多多，应对不及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84159">
                <a:tc>
                  <a:txBody>
                    <a:bodyPr/>
                    <a:lstStyle/>
                    <a:p>
                      <a:r>
                        <a:rPr lang="zh-CN" altLang="en-US" sz="2400" b="1" dirty="0"/>
                        <a:t>最后交付一个完美的软件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400" b="1" dirty="0"/>
                        <a:t>不可能交付完美的软件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右箭头 1">
            <a:extLst>
              <a:ext uri="{FF2B5EF4-FFF2-40B4-BE49-F238E27FC236}">
                <a16:creationId xmlns:a16="http://schemas.microsoft.com/office/drawing/2014/main" id="{E64877FA-46E8-4170-B5A2-4985D6AA1CCB}"/>
              </a:ext>
            </a:extLst>
          </p:cNvPr>
          <p:cNvSpPr/>
          <p:nvPr/>
        </p:nvSpPr>
        <p:spPr bwMode="auto">
          <a:xfrm>
            <a:off x="3419872" y="5157192"/>
            <a:ext cx="3816424" cy="1224136"/>
          </a:xfrm>
          <a:prstGeom prst="rightArrow">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更现实的开发模型</a:t>
            </a:r>
          </a:p>
        </p:txBody>
      </p:sp>
      <p:sp>
        <p:nvSpPr>
          <p:cNvPr id="6" name="TextBox 2">
            <a:extLst>
              <a:ext uri="{FF2B5EF4-FFF2-40B4-BE49-F238E27FC236}">
                <a16:creationId xmlns:a16="http://schemas.microsoft.com/office/drawing/2014/main" id="{4CA8EFC2-69EF-466C-A099-74E12BF584C2}"/>
              </a:ext>
            </a:extLst>
          </p:cNvPr>
          <p:cNvSpPr txBox="1"/>
          <p:nvPr/>
        </p:nvSpPr>
        <p:spPr>
          <a:xfrm>
            <a:off x="1259632" y="4869160"/>
            <a:ext cx="6768752" cy="461665"/>
          </a:xfrm>
          <a:prstGeom prst="rect">
            <a:avLst/>
          </a:prstGeom>
          <a:noFill/>
        </p:spPr>
        <p:txBody>
          <a:bodyPr wrap="square" rtlCol="0">
            <a:spAutoFit/>
          </a:bodyPr>
          <a:lstStyle/>
          <a:p>
            <a:r>
              <a:rPr lang="zh-CN" altLang="en-US" b="1" dirty="0"/>
              <a:t>所以，要适应而不是预测</a:t>
            </a:r>
          </a:p>
        </p:txBody>
      </p:sp>
      <p:sp>
        <p:nvSpPr>
          <p:cNvPr id="2" name="标题 1">
            <a:extLst>
              <a:ext uri="{FF2B5EF4-FFF2-40B4-BE49-F238E27FC236}">
                <a16:creationId xmlns:a16="http://schemas.microsoft.com/office/drawing/2014/main" id="{4ABBDA30-FCBF-606C-CB8F-5D64F0B495C4}"/>
              </a:ext>
            </a:extLst>
          </p:cNvPr>
          <p:cNvSpPr>
            <a:spLocks noGrp="1"/>
          </p:cNvSpPr>
          <p:nvPr>
            <p:ph type="title"/>
          </p:nvPr>
        </p:nvSpPr>
        <p:spPr>
          <a:xfrm>
            <a:off x="685800" y="548680"/>
            <a:ext cx="7772400" cy="720080"/>
          </a:xfrm>
        </p:spPr>
        <p:txBody>
          <a:bodyPr/>
          <a:lstStyle/>
          <a:p>
            <a:r>
              <a:rPr lang="zh-CN" altLang="en-US" sz="3200" dirty="0"/>
              <a:t>传统与复杂</a:t>
            </a:r>
          </a:p>
        </p:txBody>
      </p:sp>
    </p:spTree>
    <p:extLst>
      <p:ext uri="{BB962C8B-B14F-4D97-AF65-F5344CB8AC3E}">
        <p14:creationId xmlns:p14="http://schemas.microsoft.com/office/powerpoint/2010/main" val="18968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5" y="836712"/>
            <a:ext cx="897555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endParaRPr lang="zh-CN" altLang="en-US" dirty="0"/>
          </a:p>
        </p:txBody>
      </p:sp>
    </p:spTree>
    <p:extLst>
      <p:ext uri="{BB962C8B-B14F-4D97-AF65-F5344CB8AC3E}">
        <p14:creationId xmlns:p14="http://schemas.microsoft.com/office/powerpoint/2010/main" val="272979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4" y="836712"/>
            <a:ext cx="933808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3"/>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448073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685800" y="609600"/>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a:t>Incremental Development</a:t>
            </a:r>
          </a:p>
        </p:txBody>
      </p:sp>
      <p:grpSp>
        <p:nvGrpSpPr>
          <p:cNvPr id="109579" name="Group 11"/>
          <p:cNvGrpSpPr>
            <a:grpSpLocks/>
          </p:cNvGrpSpPr>
          <p:nvPr/>
        </p:nvGrpSpPr>
        <p:grpSpPr bwMode="auto">
          <a:xfrm>
            <a:off x="533400" y="1828800"/>
            <a:ext cx="2362200" cy="762000"/>
            <a:chOff x="960" y="1392"/>
            <a:chExt cx="1488" cy="480"/>
          </a:xfrm>
        </p:grpSpPr>
        <p:sp>
          <p:nvSpPr>
            <p:cNvPr id="109573" name="Line 5"/>
            <p:cNvSpPr>
              <a:spLocks noChangeShapeType="1"/>
            </p:cNvSpPr>
            <p:nvPr/>
          </p:nvSpPr>
          <p:spPr bwMode="auto">
            <a:xfrm>
              <a:off x="960" y="1680"/>
              <a:ext cx="43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74" name="Line 6"/>
            <p:cNvSpPr>
              <a:spLocks noChangeShapeType="1"/>
            </p:cNvSpPr>
            <p:nvPr/>
          </p:nvSpPr>
          <p:spPr bwMode="auto">
            <a:xfrm>
              <a:off x="960" y="1680"/>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75" name="Line 7"/>
            <p:cNvSpPr>
              <a:spLocks noChangeShapeType="1"/>
            </p:cNvSpPr>
            <p:nvPr/>
          </p:nvSpPr>
          <p:spPr bwMode="auto">
            <a:xfrm>
              <a:off x="960" y="1872"/>
              <a:ext cx="14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76" name="Line 8"/>
            <p:cNvSpPr>
              <a:spLocks noChangeShapeType="1"/>
            </p:cNvSpPr>
            <p:nvPr/>
          </p:nvSpPr>
          <p:spPr bwMode="auto">
            <a:xfrm flipV="1">
              <a:off x="1392" y="139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77" name="Line 9"/>
            <p:cNvSpPr>
              <a:spLocks noChangeShapeType="1"/>
            </p:cNvSpPr>
            <p:nvPr/>
          </p:nvSpPr>
          <p:spPr bwMode="auto">
            <a:xfrm>
              <a:off x="1392" y="1392"/>
              <a:ext cx="105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78" name="Line 10"/>
            <p:cNvSpPr>
              <a:spLocks noChangeShapeType="1"/>
            </p:cNvSpPr>
            <p:nvPr/>
          </p:nvSpPr>
          <p:spPr bwMode="auto">
            <a:xfrm>
              <a:off x="2448" y="1392"/>
              <a:ext cx="0" cy="4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09588" name="Group 20"/>
          <p:cNvGrpSpPr>
            <a:grpSpLocks/>
          </p:cNvGrpSpPr>
          <p:nvPr/>
        </p:nvGrpSpPr>
        <p:grpSpPr bwMode="auto">
          <a:xfrm>
            <a:off x="3657600" y="1219200"/>
            <a:ext cx="2362200" cy="1371600"/>
            <a:chOff x="2304" y="768"/>
            <a:chExt cx="1488" cy="864"/>
          </a:xfrm>
        </p:grpSpPr>
        <p:grpSp>
          <p:nvGrpSpPr>
            <p:cNvPr id="109580" name="Group 12"/>
            <p:cNvGrpSpPr>
              <a:grpSpLocks/>
            </p:cNvGrpSpPr>
            <p:nvPr/>
          </p:nvGrpSpPr>
          <p:grpSpPr bwMode="auto">
            <a:xfrm>
              <a:off x="2304" y="1152"/>
              <a:ext cx="1488" cy="480"/>
              <a:chOff x="960" y="1392"/>
              <a:chExt cx="1488" cy="480"/>
            </a:xfrm>
          </p:grpSpPr>
          <p:sp>
            <p:nvSpPr>
              <p:cNvPr id="109581" name="Line 13"/>
              <p:cNvSpPr>
                <a:spLocks noChangeShapeType="1"/>
              </p:cNvSpPr>
              <p:nvPr/>
            </p:nvSpPr>
            <p:spPr bwMode="auto">
              <a:xfrm>
                <a:off x="960" y="1680"/>
                <a:ext cx="43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82" name="Line 14"/>
              <p:cNvSpPr>
                <a:spLocks noChangeShapeType="1"/>
              </p:cNvSpPr>
              <p:nvPr/>
            </p:nvSpPr>
            <p:spPr bwMode="auto">
              <a:xfrm>
                <a:off x="960" y="1680"/>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83" name="Line 15"/>
              <p:cNvSpPr>
                <a:spLocks noChangeShapeType="1"/>
              </p:cNvSpPr>
              <p:nvPr/>
            </p:nvSpPr>
            <p:spPr bwMode="auto">
              <a:xfrm>
                <a:off x="960" y="1872"/>
                <a:ext cx="14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84" name="Line 16"/>
              <p:cNvSpPr>
                <a:spLocks noChangeShapeType="1"/>
              </p:cNvSpPr>
              <p:nvPr/>
            </p:nvSpPr>
            <p:spPr bwMode="auto">
              <a:xfrm flipV="1">
                <a:off x="1392" y="139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85" name="Line 17"/>
              <p:cNvSpPr>
                <a:spLocks noChangeShapeType="1"/>
              </p:cNvSpPr>
              <p:nvPr/>
            </p:nvSpPr>
            <p:spPr bwMode="auto">
              <a:xfrm>
                <a:off x="1392" y="1392"/>
                <a:ext cx="105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86" name="Line 18"/>
              <p:cNvSpPr>
                <a:spLocks noChangeShapeType="1"/>
              </p:cNvSpPr>
              <p:nvPr/>
            </p:nvSpPr>
            <p:spPr bwMode="auto">
              <a:xfrm>
                <a:off x="2448" y="1392"/>
                <a:ext cx="0" cy="4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09587" name="Rectangle 19"/>
            <p:cNvSpPr>
              <a:spLocks noChangeArrowheads="1"/>
            </p:cNvSpPr>
            <p:nvPr/>
          </p:nvSpPr>
          <p:spPr bwMode="auto">
            <a:xfrm>
              <a:off x="2736" y="768"/>
              <a:ext cx="1056" cy="24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9599" name="Group 31"/>
          <p:cNvGrpSpPr>
            <a:grpSpLocks/>
          </p:cNvGrpSpPr>
          <p:nvPr/>
        </p:nvGrpSpPr>
        <p:grpSpPr bwMode="auto">
          <a:xfrm>
            <a:off x="6629400" y="1219200"/>
            <a:ext cx="2362200" cy="1371600"/>
            <a:chOff x="4176" y="768"/>
            <a:chExt cx="1488" cy="864"/>
          </a:xfrm>
        </p:grpSpPr>
        <p:grpSp>
          <p:nvGrpSpPr>
            <p:cNvPr id="109589" name="Group 21"/>
            <p:cNvGrpSpPr>
              <a:grpSpLocks/>
            </p:cNvGrpSpPr>
            <p:nvPr/>
          </p:nvGrpSpPr>
          <p:grpSpPr bwMode="auto">
            <a:xfrm>
              <a:off x="4176" y="768"/>
              <a:ext cx="1488" cy="864"/>
              <a:chOff x="2304" y="768"/>
              <a:chExt cx="1488" cy="864"/>
            </a:xfrm>
          </p:grpSpPr>
          <p:grpSp>
            <p:nvGrpSpPr>
              <p:cNvPr id="109590" name="Group 22"/>
              <p:cNvGrpSpPr>
                <a:grpSpLocks/>
              </p:cNvGrpSpPr>
              <p:nvPr/>
            </p:nvGrpSpPr>
            <p:grpSpPr bwMode="auto">
              <a:xfrm>
                <a:off x="2304" y="1152"/>
                <a:ext cx="1488" cy="480"/>
                <a:chOff x="960" y="1392"/>
                <a:chExt cx="1488" cy="480"/>
              </a:xfrm>
            </p:grpSpPr>
            <p:sp>
              <p:nvSpPr>
                <p:cNvPr id="109591" name="Line 23"/>
                <p:cNvSpPr>
                  <a:spLocks noChangeShapeType="1"/>
                </p:cNvSpPr>
                <p:nvPr/>
              </p:nvSpPr>
              <p:spPr bwMode="auto">
                <a:xfrm>
                  <a:off x="960" y="1680"/>
                  <a:ext cx="43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92" name="Line 24"/>
                <p:cNvSpPr>
                  <a:spLocks noChangeShapeType="1"/>
                </p:cNvSpPr>
                <p:nvPr/>
              </p:nvSpPr>
              <p:spPr bwMode="auto">
                <a:xfrm>
                  <a:off x="960" y="1680"/>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93" name="Line 25"/>
                <p:cNvSpPr>
                  <a:spLocks noChangeShapeType="1"/>
                </p:cNvSpPr>
                <p:nvPr/>
              </p:nvSpPr>
              <p:spPr bwMode="auto">
                <a:xfrm>
                  <a:off x="960" y="1872"/>
                  <a:ext cx="14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94" name="Line 26"/>
                <p:cNvSpPr>
                  <a:spLocks noChangeShapeType="1"/>
                </p:cNvSpPr>
                <p:nvPr/>
              </p:nvSpPr>
              <p:spPr bwMode="auto">
                <a:xfrm flipV="1">
                  <a:off x="1392" y="139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95" name="Line 27"/>
                <p:cNvSpPr>
                  <a:spLocks noChangeShapeType="1"/>
                </p:cNvSpPr>
                <p:nvPr/>
              </p:nvSpPr>
              <p:spPr bwMode="auto">
                <a:xfrm>
                  <a:off x="1392" y="1392"/>
                  <a:ext cx="105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596" name="Line 28"/>
                <p:cNvSpPr>
                  <a:spLocks noChangeShapeType="1"/>
                </p:cNvSpPr>
                <p:nvPr/>
              </p:nvSpPr>
              <p:spPr bwMode="auto">
                <a:xfrm>
                  <a:off x="2448" y="1392"/>
                  <a:ext cx="0" cy="4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09597" name="Rectangle 29"/>
              <p:cNvSpPr>
                <a:spLocks noChangeArrowheads="1"/>
              </p:cNvSpPr>
              <p:nvPr/>
            </p:nvSpPr>
            <p:spPr bwMode="auto">
              <a:xfrm>
                <a:off x="2736" y="768"/>
                <a:ext cx="1056" cy="24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9598" name="Rectangle 30"/>
            <p:cNvSpPr>
              <a:spLocks noChangeArrowheads="1"/>
            </p:cNvSpPr>
            <p:nvPr/>
          </p:nvSpPr>
          <p:spPr bwMode="auto">
            <a:xfrm>
              <a:off x="4176" y="768"/>
              <a:ext cx="288" cy="5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9600" name="Line 32"/>
          <p:cNvSpPr>
            <a:spLocks noChangeShapeType="1"/>
          </p:cNvSpPr>
          <p:nvPr/>
        </p:nvSpPr>
        <p:spPr bwMode="auto">
          <a:xfrm>
            <a:off x="3124200" y="2057400"/>
            <a:ext cx="457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01" name="Line 33"/>
          <p:cNvSpPr>
            <a:spLocks noChangeShapeType="1"/>
          </p:cNvSpPr>
          <p:nvPr/>
        </p:nvSpPr>
        <p:spPr bwMode="auto">
          <a:xfrm>
            <a:off x="6172200" y="2057400"/>
            <a:ext cx="304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02" name="Text Box 34"/>
          <p:cNvSpPr txBox="1">
            <a:spLocks noChangeArrowheads="1"/>
          </p:cNvSpPr>
          <p:nvPr/>
        </p:nvSpPr>
        <p:spPr bwMode="auto">
          <a:xfrm>
            <a:off x="609600" y="3505200"/>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a:t>Iterative Development</a:t>
            </a:r>
          </a:p>
        </p:txBody>
      </p:sp>
      <p:grpSp>
        <p:nvGrpSpPr>
          <p:cNvPr id="109619" name="Group 51"/>
          <p:cNvGrpSpPr>
            <a:grpSpLocks/>
          </p:cNvGrpSpPr>
          <p:nvPr/>
        </p:nvGrpSpPr>
        <p:grpSpPr bwMode="auto">
          <a:xfrm>
            <a:off x="533400" y="4114800"/>
            <a:ext cx="2362200" cy="1371600"/>
            <a:chOff x="4176" y="768"/>
            <a:chExt cx="1488" cy="864"/>
          </a:xfrm>
        </p:grpSpPr>
        <p:grpSp>
          <p:nvGrpSpPr>
            <p:cNvPr id="109620" name="Group 52"/>
            <p:cNvGrpSpPr>
              <a:grpSpLocks/>
            </p:cNvGrpSpPr>
            <p:nvPr/>
          </p:nvGrpSpPr>
          <p:grpSpPr bwMode="auto">
            <a:xfrm>
              <a:off x="4176" y="768"/>
              <a:ext cx="1488" cy="864"/>
              <a:chOff x="2304" y="768"/>
              <a:chExt cx="1488" cy="864"/>
            </a:xfrm>
          </p:grpSpPr>
          <p:grpSp>
            <p:nvGrpSpPr>
              <p:cNvPr id="109621" name="Group 53"/>
              <p:cNvGrpSpPr>
                <a:grpSpLocks/>
              </p:cNvGrpSpPr>
              <p:nvPr/>
            </p:nvGrpSpPr>
            <p:grpSpPr bwMode="auto">
              <a:xfrm>
                <a:off x="2304" y="1152"/>
                <a:ext cx="1488" cy="480"/>
                <a:chOff x="960" y="1392"/>
                <a:chExt cx="1488" cy="480"/>
              </a:xfrm>
            </p:grpSpPr>
            <p:sp>
              <p:nvSpPr>
                <p:cNvPr id="109622" name="Line 54"/>
                <p:cNvSpPr>
                  <a:spLocks noChangeShapeType="1"/>
                </p:cNvSpPr>
                <p:nvPr/>
              </p:nvSpPr>
              <p:spPr bwMode="auto">
                <a:xfrm>
                  <a:off x="960" y="1680"/>
                  <a:ext cx="43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23" name="Line 55"/>
                <p:cNvSpPr>
                  <a:spLocks noChangeShapeType="1"/>
                </p:cNvSpPr>
                <p:nvPr/>
              </p:nvSpPr>
              <p:spPr bwMode="auto">
                <a:xfrm>
                  <a:off x="960" y="1680"/>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24" name="Line 56"/>
                <p:cNvSpPr>
                  <a:spLocks noChangeShapeType="1"/>
                </p:cNvSpPr>
                <p:nvPr/>
              </p:nvSpPr>
              <p:spPr bwMode="auto">
                <a:xfrm>
                  <a:off x="960" y="1872"/>
                  <a:ext cx="14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25" name="Line 57"/>
                <p:cNvSpPr>
                  <a:spLocks noChangeShapeType="1"/>
                </p:cNvSpPr>
                <p:nvPr/>
              </p:nvSpPr>
              <p:spPr bwMode="auto">
                <a:xfrm flipV="1">
                  <a:off x="1392" y="139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26" name="Line 58"/>
                <p:cNvSpPr>
                  <a:spLocks noChangeShapeType="1"/>
                </p:cNvSpPr>
                <p:nvPr/>
              </p:nvSpPr>
              <p:spPr bwMode="auto">
                <a:xfrm>
                  <a:off x="1392" y="1392"/>
                  <a:ext cx="105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27" name="Line 59"/>
                <p:cNvSpPr>
                  <a:spLocks noChangeShapeType="1"/>
                </p:cNvSpPr>
                <p:nvPr/>
              </p:nvSpPr>
              <p:spPr bwMode="auto">
                <a:xfrm>
                  <a:off x="2448" y="1392"/>
                  <a:ext cx="0" cy="4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09628" name="Rectangle 60"/>
              <p:cNvSpPr>
                <a:spLocks noChangeArrowheads="1"/>
              </p:cNvSpPr>
              <p:nvPr/>
            </p:nvSpPr>
            <p:spPr bwMode="auto">
              <a:xfrm>
                <a:off x="2736" y="768"/>
                <a:ext cx="1056" cy="24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9629" name="Rectangle 61"/>
            <p:cNvSpPr>
              <a:spLocks noChangeArrowheads="1"/>
            </p:cNvSpPr>
            <p:nvPr/>
          </p:nvSpPr>
          <p:spPr bwMode="auto">
            <a:xfrm>
              <a:off x="4176" y="768"/>
              <a:ext cx="288" cy="5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9630" name="Line 62"/>
          <p:cNvSpPr>
            <a:spLocks noChangeShapeType="1"/>
          </p:cNvSpPr>
          <p:nvPr/>
        </p:nvSpPr>
        <p:spPr bwMode="auto">
          <a:xfrm>
            <a:off x="3048000" y="4953000"/>
            <a:ext cx="457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31" name="Line 63"/>
          <p:cNvSpPr>
            <a:spLocks noChangeShapeType="1"/>
          </p:cNvSpPr>
          <p:nvPr/>
        </p:nvSpPr>
        <p:spPr bwMode="auto">
          <a:xfrm>
            <a:off x="6096000" y="4953000"/>
            <a:ext cx="3048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09643" name="Group 75"/>
          <p:cNvGrpSpPr>
            <a:grpSpLocks/>
          </p:cNvGrpSpPr>
          <p:nvPr/>
        </p:nvGrpSpPr>
        <p:grpSpPr bwMode="auto">
          <a:xfrm>
            <a:off x="3581400" y="4114800"/>
            <a:ext cx="2362200" cy="1371600"/>
            <a:chOff x="2256" y="2592"/>
            <a:chExt cx="1488" cy="864"/>
          </a:xfrm>
        </p:grpSpPr>
        <p:grpSp>
          <p:nvGrpSpPr>
            <p:cNvPr id="109634" name="Group 66"/>
            <p:cNvGrpSpPr>
              <a:grpSpLocks/>
            </p:cNvGrpSpPr>
            <p:nvPr/>
          </p:nvGrpSpPr>
          <p:grpSpPr bwMode="auto">
            <a:xfrm>
              <a:off x="2256" y="2976"/>
              <a:ext cx="1488" cy="480"/>
              <a:chOff x="960" y="1392"/>
              <a:chExt cx="1488" cy="480"/>
            </a:xfrm>
          </p:grpSpPr>
          <p:sp>
            <p:nvSpPr>
              <p:cNvPr id="109635" name="Line 67"/>
              <p:cNvSpPr>
                <a:spLocks noChangeShapeType="1"/>
              </p:cNvSpPr>
              <p:nvPr/>
            </p:nvSpPr>
            <p:spPr bwMode="auto">
              <a:xfrm>
                <a:off x="960" y="1680"/>
                <a:ext cx="43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36" name="Line 68"/>
              <p:cNvSpPr>
                <a:spLocks noChangeShapeType="1"/>
              </p:cNvSpPr>
              <p:nvPr/>
            </p:nvSpPr>
            <p:spPr bwMode="auto">
              <a:xfrm>
                <a:off x="960" y="1680"/>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37" name="Line 69"/>
              <p:cNvSpPr>
                <a:spLocks noChangeShapeType="1"/>
              </p:cNvSpPr>
              <p:nvPr/>
            </p:nvSpPr>
            <p:spPr bwMode="auto">
              <a:xfrm>
                <a:off x="960" y="1872"/>
                <a:ext cx="14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38" name="Line 70"/>
              <p:cNvSpPr>
                <a:spLocks noChangeShapeType="1"/>
              </p:cNvSpPr>
              <p:nvPr/>
            </p:nvSpPr>
            <p:spPr bwMode="auto">
              <a:xfrm flipV="1">
                <a:off x="1392" y="139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39" name="Line 71"/>
              <p:cNvSpPr>
                <a:spLocks noChangeShapeType="1"/>
              </p:cNvSpPr>
              <p:nvPr/>
            </p:nvSpPr>
            <p:spPr bwMode="auto">
              <a:xfrm>
                <a:off x="1392" y="1392"/>
                <a:ext cx="105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40" name="Line 72"/>
              <p:cNvSpPr>
                <a:spLocks noChangeShapeType="1"/>
              </p:cNvSpPr>
              <p:nvPr/>
            </p:nvSpPr>
            <p:spPr bwMode="auto">
              <a:xfrm>
                <a:off x="2448" y="1392"/>
                <a:ext cx="0" cy="4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09641" name="Rectangle 73"/>
            <p:cNvSpPr>
              <a:spLocks noChangeArrowheads="1"/>
            </p:cNvSpPr>
            <p:nvPr/>
          </p:nvSpPr>
          <p:spPr bwMode="auto">
            <a:xfrm>
              <a:off x="2688" y="2592"/>
              <a:ext cx="1056" cy="240"/>
            </a:xfrm>
            <a:prstGeom prst="rect">
              <a:avLst/>
            </a:prstGeom>
            <a:solidFill>
              <a:srgbClr val="969696">
                <a:alpha val="50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642" name="Rectangle 74"/>
            <p:cNvSpPr>
              <a:spLocks noChangeArrowheads="1"/>
            </p:cNvSpPr>
            <p:nvPr/>
          </p:nvSpPr>
          <p:spPr bwMode="auto">
            <a:xfrm>
              <a:off x="2256" y="2592"/>
              <a:ext cx="288" cy="57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9655" name="Group 87"/>
          <p:cNvGrpSpPr>
            <a:grpSpLocks/>
          </p:cNvGrpSpPr>
          <p:nvPr/>
        </p:nvGrpSpPr>
        <p:grpSpPr bwMode="auto">
          <a:xfrm>
            <a:off x="6477000" y="4038600"/>
            <a:ext cx="2362200" cy="1371600"/>
            <a:chOff x="4080" y="2544"/>
            <a:chExt cx="1488" cy="864"/>
          </a:xfrm>
        </p:grpSpPr>
        <p:grpSp>
          <p:nvGrpSpPr>
            <p:cNvPr id="109646" name="Group 78"/>
            <p:cNvGrpSpPr>
              <a:grpSpLocks/>
            </p:cNvGrpSpPr>
            <p:nvPr/>
          </p:nvGrpSpPr>
          <p:grpSpPr bwMode="auto">
            <a:xfrm>
              <a:off x="4080" y="2928"/>
              <a:ext cx="1488" cy="480"/>
              <a:chOff x="960" y="1392"/>
              <a:chExt cx="1488" cy="480"/>
            </a:xfrm>
          </p:grpSpPr>
          <p:sp>
            <p:nvSpPr>
              <p:cNvPr id="109647" name="Line 79"/>
              <p:cNvSpPr>
                <a:spLocks noChangeShapeType="1"/>
              </p:cNvSpPr>
              <p:nvPr/>
            </p:nvSpPr>
            <p:spPr bwMode="auto">
              <a:xfrm>
                <a:off x="960" y="1680"/>
                <a:ext cx="43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48" name="Line 80"/>
              <p:cNvSpPr>
                <a:spLocks noChangeShapeType="1"/>
              </p:cNvSpPr>
              <p:nvPr/>
            </p:nvSpPr>
            <p:spPr bwMode="auto">
              <a:xfrm>
                <a:off x="960" y="1680"/>
                <a:ext cx="0"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49" name="Line 81"/>
              <p:cNvSpPr>
                <a:spLocks noChangeShapeType="1"/>
              </p:cNvSpPr>
              <p:nvPr/>
            </p:nvSpPr>
            <p:spPr bwMode="auto">
              <a:xfrm>
                <a:off x="960" y="1872"/>
                <a:ext cx="14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50" name="Line 82"/>
              <p:cNvSpPr>
                <a:spLocks noChangeShapeType="1"/>
              </p:cNvSpPr>
              <p:nvPr/>
            </p:nvSpPr>
            <p:spPr bwMode="auto">
              <a:xfrm flipV="1">
                <a:off x="1392" y="1392"/>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51" name="Line 83"/>
              <p:cNvSpPr>
                <a:spLocks noChangeShapeType="1"/>
              </p:cNvSpPr>
              <p:nvPr/>
            </p:nvSpPr>
            <p:spPr bwMode="auto">
              <a:xfrm>
                <a:off x="1392" y="1392"/>
                <a:ext cx="105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652" name="Line 84"/>
              <p:cNvSpPr>
                <a:spLocks noChangeShapeType="1"/>
              </p:cNvSpPr>
              <p:nvPr/>
            </p:nvSpPr>
            <p:spPr bwMode="auto">
              <a:xfrm>
                <a:off x="2448" y="1392"/>
                <a:ext cx="0" cy="4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09653" name="Rectangle 85"/>
            <p:cNvSpPr>
              <a:spLocks noChangeArrowheads="1"/>
            </p:cNvSpPr>
            <p:nvPr/>
          </p:nvSpPr>
          <p:spPr bwMode="auto">
            <a:xfrm>
              <a:off x="4512" y="2544"/>
              <a:ext cx="1056" cy="240"/>
            </a:xfrm>
            <a:prstGeom prst="rect">
              <a:avLst/>
            </a:prstGeom>
            <a:solidFill>
              <a:srgbClr val="969696">
                <a:alpha val="50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654" name="Rectangle 86"/>
            <p:cNvSpPr>
              <a:spLocks noChangeArrowheads="1"/>
            </p:cNvSpPr>
            <p:nvPr/>
          </p:nvSpPr>
          <p:spPr bwMode="auto">
            <a:xfrm>
              <a:off x="4080" y="2544"/>
              <a:ext cx="288" cy="576"/>
            </a:xfrm>
            <a:prstGeom prst="rect">
              <a:avLst/>
            </a:prstGeom>
            <a:solidFill>
              <a:srgbClr val="969696">
                <a:alpha val="50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103604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additive="base">
                                        <p:cTn id="7" dur="500" fill="hold"/>
                                        <p:tgtEl>
                                          <p:spTgt spid="109570"/>
                                        </p:tgtEl>
                                        <p:attrNameLst>
                                          <p:attrName>ppt_x</p:attrName>
                                        </p:attrNameLst>
                                      </p:cBhvr>
                                      <p:tavLst>
                                        <p:tav tm="0">
                                          <p:val>
                                            <p:strVal val="0-#ppt_w/2"/>
                                          </p:val>
                                        </p:tav>
                                        <p:tav tm="100000">
                                          <p:val>
                                            <p:strVal val="#ppt_x"/>
                                          </p:val>
                                        </p:tav>
                                      </p:tavLst>
                                    </p:anim>
                                    <p:anim calcmode="lin" valueType="num">
                                      <p:cBhvr additive="base">
                                        <p:cTn id="8" dur="500" fill="hold"/>
                                        <p:tgtEl>
                                          <p:spTgt spid="1095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09579"/>
                                        </p:tgtEl>
                                        <p:attrNameLst>
                                          <p:attrName>style.visibility</p:attrName>
                                        </p:attrNameLst>
                                      </p:cBhvr>
                                      <p:to>
                                        <p:strVal val="visible"/>
                                      </p:to>
                                    </p:set>
                                    <p:animEffect transition="in" filter="box(in)">
                                      <p:cBhvr>
                                        <p:cTn id="13" dur="500"/>
                                        <p:tgtEl>
                                          <p:spTgt spid="1095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0960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9588"/>
                                        </p:tgtEl>
                                        <p:attrNameLst>
                                          <p:attrName>style.visibility</p:attrName>
                                        </p:attrNameLst>
                                      </p:cBhvr>
                                      <p:to>
                                        <p:strVal val="visible"/>
                                      </p:to>
                                    </p:set>
                                    <p:animEffect transition="in" filter="box(in)">
                                      <p:cBhvr>
                                        <p:cTn id="22" dur="500"/>
                                        <p:tgtEl>
                                          <p:spTgt spid="1095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960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09599"/>
                                        </p:tgtEl>
                                        <p:attrNameLst>
                                          <p:attrName>style.visibility</p:attrName>
                                        </p:attrNameLst>
                                      </p:cBhvr>
                                      <p:to>
                                        <p:strVal val="visible"/>
                                      </p:to>
                                    </p:set>
                                    <p:animEffect transition="in" filter="box(in)">
                                      <p:cBhvr>
                                        <p:cTn id="31" dur="500"/>
                                        <p:tgtEl>
                                          <p:spTgt spid="10959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09602"/>
                                        </p:tgtEl>
                                        <p:attrNameLst>
                                          <p:attrName>style.visibility</p:attrName>
                                        </p:attrNameLst>
                                      </p:cBhvr>
                                      <p:to>
                                        <p:strVal val="visible"/>
                                      </p:to>
                                    </p:set>
                                    <p:anim calcmode="lin" valueType="num">
                                      <p:cBhvr additive="base">
                                        <p:cTn id="36" dur="500" fill="hold"/>
                                        <p:tgtEl>
                                          <p:spTgt spid="109602"/>
                                        </p:tgtEl>
                                        <p:attrNameLst>
                                          <p:attrName>ppt_x</p:attrName>
                                        </p:attrNameLst>
                                      </p:cBhvr>
                                      <p:tavLst>
                                        <p:tav tm="0">
                                          <p:val>
                                            <p:strVal val="0-#ppt_w/2"/>
                                          </p:val>
                                        </p:tav>
                                        <p:tav tm="100000">
                                          <p:val>
                                            <p:strVal val="#ppt_x"/>
                                          </p:val>
                                        </p:tav>
                                      </p:tavLst>
                                    </p:anim>
                                    <p:anim calcmode="lin" valueType="num">
                                      <p:cBhvr additive="base">
                                        <p:cTn id="37" dur="500" fill="hold"/>
                                        <p:tgtEl>
                                          <p:spTgt spid="109602"/>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09619"/>
                                        </p:tgtEl>
                                        <p:attrNameLst>
                                          <p:attrName>style.visibility</p:attrName>
                                        </p:attrNameLst>
                                      </p:cBhvr>
                                      <p:to>
                                        <p:strVal val="visible"/>
                                      </p:to>
                                    </p:set>
                                    <p:animEffect transition="in" filter="box(in)">
                                      <p:cBhvr>
                                        <p:cTn id="42" dur="500"/>
                                        <p:tgtEl>
                                          <p:spTgt spid="1096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0963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109643"/>
                                        </p:tgtEl>
                                        <p:attrNameLst>
                                          <p:attrName>style.visibility</p:attrName>
                                        </p:attrNameLst>
                                      </p:cBhvr>
                                      <p:to>
                                        <p:strVal val="visible"/>
                                      </p:to>
                                    </p:set>
                                    <p:animEffect transition="in" filter="box(in)">
                                      <p:cBhvr>
                                        <p:cTn id="51" dur="500"/>
                                        <p:tgtEl>
                                          <p:spTgt spid="10964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109631"/>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nodeType="clickEffect">
                                  <p:stCondLst>
                                    <p:cond delay="0"/>
                                  </p:stCondLst>
                                  <p:childTnLst>
                                    <p:set>
                                      <p:cBhvr>
                                        <p:cTn id="59" dur="1" fill="hold">
                                          <p:stCondLst>
                                            <p:cond delay="0"/>
                                          </p:stCondLst>
                                        </p:cTn>
                                        <p:tgtEl>
                                          <p:spTgt spid="109655"/>
                                        </p:tgtEl>
                                        <p:attrNameLst>
                                          <p:attrName>style.visibility</p:attrName>
                                        </p:attrNameLst>
                                      </p:cBhvr>
                                      <p:to>
                                        <p:strVal val="visible"/>
                                      </p:to>
                                    </p:set>
                                    <p:animEffect transition="in" filter="box(in)">
                                      <p:cBhvr>
                                        <p:cTn id="60" dur="500"/>
                                        <p:tgtEl>
                                          <p:spTgt spid="109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utoUpdateAnimBg="0"/>
      <p:bldP spid="109600" grpId="0" animBg="1"/>
      <p:bldP spid="109601" grpId="0" animBg="1"/>
      <p:bldP spid="109602" grpId="0" autoUpdateAnimBg="0"/>
      <p:bldP spid="109630" grpId="0" animBg="1"/>
      <p:bldP spid="109631"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5" name="AutoShape 3" descr="白色大理石"/>
          <p:cNvSpPr>
            <a:spLocks noChangeArrowheads="1"/>
          </p:cNvSpPr>
          <p:nvPr/>
        </p:nvSpPr>
        <p:spPr bwMode="auto">
          <a:xfrm flipH="1">
            <a:off x="304800" y="304800"/>
            <a:ext cx="7848600" cy="685800"/>
          </a:xfrm>
          <a:prstGeom prst="cube">
            <a:avLst>
              <a:gd name="adj" fmla="val 12704"/>
            </a:avLst>
          </a:prstGeom>
          <a:blipFill dpi="0" rotWithShape="0">
            <a:blip r:embed="rId3"/>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hlink"/>
                </a:solidFill>
                <a:latin typeface="Arial" charset="0"/>
              </a:rPr>
              <a:t>Phases Development:Increments and Iterations</a:t>
            </a:r>
            <a:endParaRPr lang="en-US" altLang="zh-CN" b="1">
              <a:latin typeface="Arial" charset="0"/>
            </a:endParaRPr>
          </a:p>
        </p:txBody>
      </p:sp>
      <p:sp>
        <p:nvSpPr>
          <p:cNvPr id="90314" name="Text Box 202"/>
          <p:cNvSpPr txBox="1">
            <a:spLocks noChangeArrowheads="1"/>
          </p:cNvSpPr>
          <p:nvPr/>
        </p:nvSpPr>
        <p:spPr bwMode="auto">
          <a:xfrm>
            <a:off x="533400" y="58674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chemeClr val="hlink"/>
                </a:solidFill>
                <a:sym typeface="Wingdings" pitchFamily="2" charset="2"/>
              </a:rPr>
              <a:t></a:t>
            </a:r>
            <a:r>
              <a:rPr lang="en-US" altLang="zh-CN" b="1">
                <a:sym typeface="Wingdings" pitchFamily="2" charset="2"/>
              </a:rPr>
              <a:t> </a:t>
            </a:r>
            <a:r>
              <a:rPr lang="en-US" altLang="zh-CN" b="1"/>
              <a:t>Makes a better use of resources.</a:t>
            </a:r>
          </a:p>
        </p:txBody>
      </p:sp>
      <p:grpSp>
        <p:nvGrpSpPr>
          <p:cNvPr id="90331" name="Group 219"/>
          <p:cNvGrpSpPr>
            <a:grpSpLocks/>
          </p:cNvGrpSpPr>
          <p:nvPr/>
        </p:nvGrpSpPr>
        <p:grpSpPr bwMode="auto">
          <a:xfrm>
            <a:off x="434975" y="1371600"/>
            <a:ext cx="8210550" cy="3810000"/>
            <a:chOff x="274" y="864"/>
            <a:chExt cx="5172" cy="2400"/>
          </a:xfrm>
        </p:grpSpPr>
        <p:sp>
          <p:nvSpPr>
            <p:cNvPr id="90117" name="Arc 5"/>
            <p:cNvSpPr>
              <a:spLocks/>
            </p:cNvSpPr>
            <p:nvPr/>
          </p:nvSpPr>
          <p:spPr bwMode="auto">
            <a:xfrm>
              <a:off x="5326" y="1872"/>
              <a:ext cx="120" cy="82"/>
            </a:xfrm>
            <a:custGeom>
              <a:avLst/>
              <a:gdLst>
                <a:gd name="G0" fmla="+- 21600 0 0"/>
                <a:gd name="G1" fmla="+- 7444 0 0"/>
                <a:gd name="G2" fmla="+- 21600 0 0"/>
                <a:gd name="T0" fmla="*/ 1323 w 21600"/>
                <a:gd name="T1" fmla="*/ 14888 h 14888"/>
                <a:gd name="T2" fmla="*/ 1323 w 21600"/>
                <a:gd name="T3" fmla="*/ 0 h 14888"/>
                <a:gd name="T4" fmla="*/ 21600 w 21600"/>
                <a:gd name="T5" fmla="*/ 7444 h 14888"/>
              </a:gdLst>
              <a:ahLst/>
              <a:cxnLst>
                <a:cxn ang="0">
                  <a:pos x="T0" y="T1"/>
                </a:cxn>
                <a:cxn ang="0">
                  <a:pos x="T2" y="T3"/>
                </a:cxn>
                <a:cxn ang="0">
                  <a:pos x="T4" y="T5"/>
                </a:cxn>
              </a:cxnLst>
              <a:rect l="0" t="0" r="r" b="b"/>
              <a:pathLst>
                <a:path w="21600" h="14888" fill="none" extrusionOk="0">
                  <a:moveTo>
                    <a:pt x="1323" y="14887"/>
                  </a:moveTo>
                  <a:cubicBezTo>
                    <a:pt x="447" y="12503"/>
                    <a:pt x="0" y="9983"/>
                    <a:pt x="0" y="7444"/>
                  </a:cubicBezTo>
                  <a:cubicBezTo>
                    <a:pt x="-1" y="4904"/>
                    <a:pt x="447" y="2384"/>
                    <a:pt x="1323" y="0"/>
                  </a:cubicBezTo>
                </a:path>
                <a:path w="21600" h="14888" stroke="0" extrusionOk="0">
                  <a:moveTo>
                    <a:pt x="1323" y="14887"/>
                  </a:moveTo>
                  <a:cubicBezTo>
                    <a:pt x="447" y="12503"/>
                    <a:pt x="0" y="9983"/>
                    <a:pt x="0" y="7444"/>
                  </a:cubicBezTo>
                  <a:cubicBezTo>
                    <a:pt x="-1" y="4904"/>
                    <a:pt x="447" y="2384"/>
                    <a:pt x="1323" y="0"/>
                  </a:cubicBezTo>
                  <a:lnTo>
                    <a:pt x="21600" y="74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0118" name="Line 6"/>
            <p:cNvSpPr>
              <a:spLocks noChangeShapeType="1"/>
            </p:cNvSpPr>
            <p:nvPr/>
          </p:nvSpPr>
          <p:spPr bwMode="auto">
            <a:xfrm>
              <a:off x="274" y="1913"/>
              <a:ext cx="5054" cy="1"/>
            </a:xfrm>
            <a:prstGeom prst="line">
              <a:avLst/>
            </a:prstGeom>
            <a:noFill/>
            <a:ln w="25400">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119" name="Rectangle 7"/>
            <p:cNvSpPr>
              <a:spLocks noChangeArrowheads="1"/>
            </p:cNvSpPr>
            <p:nvPr/>
          </p:nvSpPr>
          <p:spPr bwMode="auto">
            <a:xfrm>
              <a:off x="4416" y="1976"/>
              <a:ext cx="72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400" b="1">
                  <a:solidFill>
                    <a:srgbClr val="000000"/>
                  </a:solidFill>
                  <a:latin typeface="Helvetica" charset="0"/>
                </a:rPr>
                <a:t>calendar time</a:t>
              </a:r>
              <a:endParaRPr lang="en-US" altLang="zh-CN"/>
            </a:p>
          </p:txBody>
        </p:sp>
        <p:sp>
          <p:nvSpPr>
            <p:cNvPr id="90315" name="Text Box 203"/>
            <p:cNvSpPr txBox="1">
              <a:spLocks noChangeArrowheads="1"/>
            </p:cNvSpPr>
            <p:nvPr/>
          </p:nvSpPr>
          <p:spPr bwMode="auto">
            <a:xfrm>
              <a:off x="1056" y="1152"/>
              <a:ext cx="1008" cy="534"/>
            </a:xfrm>
            <a:prstGeom prst="rect">
              <a:avLst/>
            </a:prstGeom>
            <a:solidFill>
              <a:srgbClr val="C0C0C0">
                <a:alpha val="50000"/>
              </a:srgbClr>
            </a:solidFill>
            <a:ln w="254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Build Release 1</a:t>
              </a:r>
            </a:p>
          </p:txBody>
        </p:sp>
        <p:sp>
          <p:nvSpPr>
            <p:cNvPr id="90317" name="Text Box 205"/>
            <p:cNvSpPr txBox="1">
              <a:spLocks noChangeArrowheads="1"/>
            </p:cNvSpPr>
            <p:nvPr/>
          </p:nvSpPr>
          <p:spPr bwMode="auto">
            <a:xfrm>
              <a:off x="2256" y="1152"/>
              <a:ext cx="912" cy="534"/>
            </a:xfrm>
            <a:prstGeom prst="rect">
              <a:avLst/>
            </a:prstGeom>
            <a:solidFill>
              <a:srgbClr val="C0C0C0">
                <a:alpha val="50000"/>
              </a:srgbClr>
            </a:solidFill>
            <a:ln w="254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Build Release 2</a:t>
              </a:r>
            </a:p>
          </p:txBody>
        </p:sp>
        <p:sp>
          <p:nvSpPr>
            <p:cNvPr id="90318" name="Text Box 206"/>
            <p:cNvSpPr txBox="1">
              <a:spLocks noChangeArrowheads="1"/>
            </p:cNvSpPr>
            <p:nvPr/>
          </p:nvSpPr>
          <p:spPr bwMode="auto">
            <a:xfrm>
              <a:off x="3360" y="1152"/>
              <a:ext cx="912" cy="534"/>
            </a:xfrm>
            <a:prstGeom prst="rect">
              <a:avLst/>
            </a:prstGeom>
            <a:solidFill>
              <a:srgbClr val="C0C0C0">
                <a:alpha val="50000"/>
              </a:srgbClr>
            </a:solidFill>
            <a:ln w="254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Build Release 3</a:t>
              </a:r>
            </a:p>
          </p:txBody>
        </p:sp>
        <p:sp>
          <p:nvSpPr>
            <p:cNvPr id="90319" name="Text Box 207"/>
            <p:cNvSpPr txBox="1">
              <a:spLocks noChangeArrowheads="1"/>
            </p:cNvSpPr>
            <p:nvPr/>
          </p:nvSpPr>
          <p:spPr bwMode="auto">
            <a:xfrm>
              <a:off x="1728" y="2352"/>
              <a:ext cx="1008" cy="534"/>
            </a:xfrm>
            <a:prstGeom prst="rect">
              <a:avLst/>
            </a:prstGeom>
            <a:solidFill>
              <a:srgbClr val="CCCCFF">
                <a:alpha val="50000"/>
              </a:srgbClr>
            </a:solidFill>
            <a:ln w="254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User Release 1</a:t>
              </a:r>
            </a:p>
          </p:txBody>
        </p:sp>
        <p:sp>
          <p:nvSpPr>
            <p:cNvPr id="90320" name="Text Box 208"/>
            <p:cNvSpPr txBox="1">
              <a:spLocks noChangeArrowheads="1"/>
            </p:cNvSpPr>
            <p:nvPr/>
          </p:nvSpPr>
          <p:spPr bwMode="auto">
            <a:xfrm>
              <a:off x="2880" y="2352"/>
              <a:ext cx="1008" cy="534"/>
            </a:xfrm>
            <a:prstGeom prst="rect">
              <a:avLst/>
            </a:prstGeom>
            <a:solidFill>
              <a:srgbClr val="CCCCFF">
                <a:alpha val="50000"/>
              </a:srgbClr>
            </a:solidFill>
            <a:ln w="254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User Release 1</a:t>
              </a:r>
            </a:p>
          </p:txBody>
        </p:sp>
        <p:sp>
          <p:nvSpPr>
            <p:cNvPr id="90321" name="Text Box 209"/>
            <p:cNvSpPr txBox="1">
              <a:spLocks noChangeArrowheads="1"/>
            </p:cNvSpPr>
            <p:nvPr/>
          </p:nvSpPr>
          <p:spPr bwMode="auto">
            <a:xfrm>
              <a:off x="4080" y="2352"/>
              <a:ext cx="1008" cy="534"/>
            </a:xfrm>
            <a:prstGeom prst="rect">
              <a:avLst/>
            </a:prstGeom>
            <a:solidFill>
              <a:srgbClr val="CCCCFF">
                <a:alpha val="50000"/>
              </a:srgbClr>
            </a:solidFill>
            <a:ln w="25400">
              <a:solidFill>
                <a:srgbClr val="33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User Release 1</a:t>
              </a:r>
            </a:p>
          </p:txBody>
        </p:sp>
        <p:sp>
          <p:nvSpPr>
            <p:cNvPr id="90324" name="Text Box 212"/>
            <p:cNvSpPr txBox="1">
              <a:spLocks noChangeArrowheads="1"/>
            </p:cNvSpPr>
            <p:nvPr/>
          </p:nvSpPr>
          <p:spPr bwMode="auto">
            <a:xfrm>
              <a:off x="326" y="912"/>
              <a:ext cx="346"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zh-CN"/>
                <a:t>Developers</a:t>
              </a:r>
            </a:p>
          </p:txBody>
        </p:sp>
        <p:sp>
          <p:nvSpPr>
            <p:cNvPr id="90325" name="Text Box 213"/>
            <p:cNvSpPr txBox="1">
              <a:spLocks noChangeArrowheads="1"/>
            </p:cNvSpPr>
            <p:nvPr/>
          </p:nvSpPr>
          <p:spPr bwMode="auto">
            <a:xfrm>
              <a:off x="288" y="2208"/>
              <a:ext cx="346"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altLang="zh-CN"/>
                <a:t>Users</a:t>
              </a:r>
            </a:p>
          </p:txBody>
        </p:sp>
        <p:sp>
          <p:nvSpPr>
            <p:cNvPr id="90326" name="Text Box 214"/>
            <p:cNvSpPr txBox="1">
              <a:spLocks noChangeArrowheads="1"/>
            </p:cNvSpPr>
            <p:nvPr/>
          </p:nvSpPr>
          <p:spPr bwMode="auto">
            <a:xfrm>
              <a:off x="1728" y="864"/>
              <a:ext cx="1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Development systems</a:t>
              </a:r>
            </a:p>
          </p:txBody>
        </p:sp>
        <p:sp>
          <p:nvSpPr>
            <p:cNvPr id="90327" name="Text Box 215"/>
            <p:cNvSpPr txBox="1">
              <a:spLocks noChangeArrowheads="1"/>
            </p:cNvSpPr>
            <p:nvPr/>
          </p:nvSpPr>
          <p:spPr bwMode="auto">
            <a:xfrm>
              <a:off x="2112" y="2928"/>
              <a:ext cx="24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Production systems</a:t>
              </a:r>
            </a:p>
          </p:txBody>
        </p:sp>
        <p:sp>
          <p:nvSpPr>
            <p:cNvPr id="90328" name="Line 216"/>
            <p:cNvSpPr>
              <a:spLocks noChangeShapeType="1"/>
            </p:cNvSpPr>
            <p:nvPr/>
          </p:nvSpPr>
          <p:spPr bwMode="auto">
            <a:xfrm>
              <a:off x="1440" y="1680"/>
              <a:ext cx="672" cy="67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0329" name="Line 217"/>
            <p:cNvSpPr>
              <a:spLocks noChangeShapeType="1"/>
            </p:cNvSpPr>
            <p:nvPr/>
          </p:nvSpPr>
          <p:spPr bwMode="auto">
            <a:xfrm>
              <a:off x="2688" y="1680"/>
              <a:ext cx="624" cy="62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0330" name="Line 218"/>
            <p:cNvSpPr>
              <a:spLocks noChangeShapeType="1"/>
            </p:cNvSpPr>
            <p:nvPr/>
          </p:nvSpPr>
          <p:spPr bwMode="auto">
            <a:xfrm>
              <a:off x="3792" y="1680"/>
              <a:ext cx="672" cy="67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1424478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90115"/>
                                        </p:tgtEl>
                                        <p:attrNameLst>
                                          <p:attrName>style.visibility</p:attrName>
                                        </p:attrNameLst>
                                      </p:cBhvr>
                                      <p:to>
                                        <p:strVal val="visible"/>
                                      </p:to>
                                    </p:set>
                                    <p:anim calcmode="lin" valueType="num">
                                      <p:cBhvr>
                                        <p:cTn id="7" dur="500" fill="hold"/>
                                        <p:tgtEl>
                                          <p:spTgt spid="90115"/>
                                        </p:tgtEl>
                                        <p:attrNameLst>
                                          <p:attrName>ppt_x</p:attrName>
                                        </p:attrNameLst>
                                      </p:cBhvr>
                                      <p:tavLst>
                                        <p:tav tm="0">
                                          <p:val>
                                            <p:strVal val="#ppt_x"/>
                                          </p:val>
                                        </p:tav>
                                        <p:tav tm="100000">
                                          <p:val>
                                            <p:strVal val="#ppt_x"/>
                                          </p:val>
                                        </p:tav>
                                      </p:tavLst>
                                    </p:anim>
                                    <p:anim calcmode="lin" valueType="num">
                                      <p:cBhvr>
                                        <p:cTn id="8" dur="500" fill="hold"/>
                                        <p:tgtEl>
                                          <p:spTgt spid="90115"/>
                                        </p:tgtEl>
                                        <p:attrNameLst>
                                          <p:attrName>ppt_y</p:attrName>
                                        </p:attrNameLst>
                                      </p:cBhvr>
                                      <p:tavLst>
                                        <p:tav tm="0">
                                          <p:val>
                                            <p:strVal val="#ppt_y-#ppt_h/2"/>
                                          </p:val>
                                        </p:tav>
                                        <p:tav tm="100000">
                                          <p:val>
                                            <p:strVal val="#ppt_y"/>
                                          </p:val>
                                        </p:tav>
                                      </p:tavLst>
                                    </p:anim>
                                    <p:anim calcmode="lin" valueType="num">
                                      <p:cBhvr>
                                        <p:cTn id="9" dur="500" fill="hold"/>
                                        <p:tgtEl>
                                          <p:spTgt spid="90115"/>
                                        </p:tgtEl>
                                        <p:attrNameLst>
                                          <p:attrName>ppt_w</p:attrName>
                                        </p:attrNameLst>
                                      </p:cBhvr>
                                      <p:tavLst>
                                        <p:tav tm="0">
                                          <p:val>
                                            <p:strVal val="#ppt_w"/>
                                          </p:val>
                                        </p:tav>
                                        <p:tav tm="100000">
                                          <p:val>
                                            <p:strVal val="#ppt_w"/>
                                          </p:val>
                                        </p:tav>
                                      </p:tavLst>
                                    </p:anim>
                                    <p:anim calcmode="lin" valueType="num">
                                      <p:cBhvr>
                                        <p:cTn id="10" dur="500" fill="hold"/>
                                        <p:tgtEl>
                                          <p:spTgt spid="9011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90331"/>
                                        </p:tgtEl>
                                        <p:attrNameLst>
                                          <p:attrName>style.visibility</p:attrName>
                                        </p:attrNameLst>
                                      </p:cBhvr>
                                      <p:to>
                                        <p:strVal val="visible"/>
                                      </p:to>
                                    </p:set>
                                    <p:animEffect transition="in" filter="wipe(up)">
                                      <p:cBhvr>
                                        <p:cTn id="15" dur="500"/>
                                        <p:tgtEl>
                                          <p:spTgt spid="9033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0314"/>
                                        </p:tgtEl>
                                        <p:attrNameLst>
                                          <p:attrName>style.visibility</p:attrName>
                                        </p:attrNameLst>
                                      </p:cBhvr>
                                      <p:to>
                                        <p:strVal val="visible"/>
                                      </p:to>
                                    </p:set>
                                    <p:animEffect transition="in" filter="wipe(left)">
                                      <p:cBhvr>
                                        <p:cTn id="20" dur="500"/>
                                        <p:tgtEl>
                                          <p:spTgt spid="90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autoUpdateAnimBg="0"/>
      <p:bldP spid="9031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descr="白色大理石"/>
          <p:cNvSpPr>
            <a:spLocks noChangeArrowheads="1"/>
          </p:cNvSpPr>
          <p:nvPr/>
        </p:nvSpPr>
        <p:spPr bwMode="auto">
          <a:xfrm flipH="1">
            <a:off x="304800" y="228600"/>
            <a:ext cx="2057400" cy="685800"/>
          </a:xfrm>
          <a:prstGeom prst="cube">
            <a:avLst>
              <a:gd name="adj" fmla="val 12704"/>
            </a:avLst>
          </a:prstGeom>
          <a:blipFill dpi="0" rotWithShape="0">
            <a:blip r:embed="rId2"/>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hlink"/>
                </a:solidFill>
                <a:latin typeface="Arial" charset="0"/>
              </a:rPr>
              <a:t>V</a:t>
            </a:r>
            <a:r>
              <a:rPr lang="en-US" altLang="zh-CN" b="1">
                <a:latin typeface="Arial" charset="0"/>
              </a:rPr>
              <a:t> Model</a:t>
            </a:r>
          </a:p>
        </p:txBody>
      </p:sp>
      <p:sp>
        <p:nvSpPr>
          <p:cNvPr id="104451" name="Text Box 3"/>
          <p:cNvSpPr txBox="1">
            <a:spLocks noChangeArrowheads="1"/>
          </p:cNvSpPr>
          <p:nvPr/>
        </p:nvSpPr>
        <p:spPr bwMode="auto">
          <a:xfrm>
            <a:off x="381000" y="990600"/>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V model demonstrate how the testing activities are related to analysis and design</a:t>
            </a:r>
          </a:p>
        </p:txBody>
      </p:sp>
      <p:grpSp>
        <p:nvGrpSpPr>
          <p:cNvPr id="104475" name="Group 27"/>
          <p:cNvGrpSpPr>
            <a:grpSpLocks/>
          </p:cNvGrpSpPr>
          <p:nvPr/>
        </p:nvGrpSpPr>
        <p:grpSpPr bwMode="auto">
          <a:xfrm>
            <a:off x="914400" y="1447800"/>
            <a:ext cx="7772400" cy="5105400"/>
            <a:chOff x="576" y="912"/>
            <a:chExt cx="4896" cy="3216"/>
          </a:xfrm>
        </p:grpSpPr>
        <p:sp>
          <p:nvSpPr>
            <p:cNvPr id="104452" name="Text Box 4"/>
            <p:cNvSpPr txBox="1">
              <a:spLocks noChangeArrowheads="1"/>
            </p:cNvSpPr>
            <p:nvPr/>
          </p:nvSpPr>
          <p:spPr bwMode="auto">
            <a:xfrm>
              <a:off x="576" y="1392"/>
              <a:ext cx="1104" cy="480"/>
            </a:xfrm>
            <a:prstGeom prst="rect">
              <a:avLst/>
            </a:prstGeom>
            <a:solidFill>
              <a:srgbClr val="FFFFFF"/>
            </a:solidFill>
            <a:ln w="9525">
              <a:solidFill>
                <a:srgbClr val="000000"/>
              </a:solidFill>
              <a:miter lim="800000"/>
              <a:headEnd/>
              <a:tailEnd/>
            </a:ln>
          </p:spPr>
          <p:txBody>
            <a:bodyPr/>
            <a:lstStyle/>
            <a:p>
              <a:pPr algn="ctr"/>
              <a:r>
                <a:rPr lang="en-US" altLang="zh-CN" sz="2000" b="1"/>
                <a:t>Requirements Analysis</a:t>
              </a:r>
              <a:endParaRPr lang="en-US" altLang="zh-CN" sz="1200" b="1"/>
            </a:p>
          </p:txBody>
        </p:sp>
        <p:sp>
          <p:nvSpPr>
            <p:cNvPr id="104453" name="Text Box 5"/>
            <p:cNvSpPr txBox="1">
              <a:spLocks noChangeArrowheads="1"/>
            </p:cNvSpPr>
            <p:nvPr/>
          </p:nvSpPr>
          <p:spPr bwMode="auto">
            <a:xfrm>
              <a:off x="1344" y="2160"/>
              <a:ext cx="672" cy="480"/>
            </a:xfrm>
            <a:prstGeom prst="rect">
              <a:avLst/>
            </a:prstGeom>
            <a:solidFill>
              <a:srgbClr val="FFFFFF"/>
            </a:solidFill>
            <a:ln w="9525">
              <a:solidFill>
                <a:srgbClr val="000000"/>
              </a:solidFill>
              <a:miter lim="800000"/>
              <a:headEnd/>
              <a:tailEnd/>
            </a:ln>
          </p:spPr>
          <p:txBody>
            <a:bodyPr/>
            <a:lstStyle/>
            <a:p>
              <a:pPr algn="ctr"/>
              <a:r>
                <a:rPr lang="en-US" altLang="zh-CN" sz="2000" b="1"/>
                <a:t>System Design</a:t>
              </a:r>
            </a:p>
          </p:txBody>
        </p:sp>
        <p:sp>
          <p:nvSpPr>
            <p:cNvPr id="104454" name="Text Box 6"/>
            <p:cNvSpPr txBox="1">
              <a:spLocks noChangeArrowheads="1"/>
            </p:cNvSpPr>
            <p:nvPr/>
          </p:nvSpPr>
          <p:spPr bwMode="auto">
            <a:xfrm>
              <a:off x="1968" y="2928"/>
              <a:ext cx="761" cy="480"/>
            </a:xfrm>
            <a:prstGeom prst="rect">
              <a:avLst/>
            </a:prstGeom>
            <a:solidFill>
              <a:srgbClr val="FFFFFF"/>
            </a:solidFill>
            <a:ln w="9525">
              <a:solidFill>
                <a:srgbClr val="000000"/>
              </a:solidFill>
              <a:miter lim="800000"/>
              <a:headEnd/>
              <a:tailEnd/>
            </a:ln>
          </p:spPr>
          <p:txBody>
            <a:bodyPr/>
            <a:lstStyle/>
            <a:p>
              <a:pPr algn="ctr"/>
              <a:r>
                <a:rPr lang="en-US" altLang="zh-CN" sz="2000" b="1"/>
                <a:t>Program Design</a:t>
              </a:r>
            </a:p>
          </p:txBody>
        </p:sp>
        <p:sp>
          <p:nvSpPr>
            <p:cNvPr id="104455" name="Text Box 7"/>
            <p:cNvSpPr txBox="1">
              <a:spLocks noChangeArrowheads="1"/>
            </p:cNvSpPr>
            <p:nvPr/>
          </p:nvSpPr>
          <p:spPr bwMode="auto">
            <a:xfrm>
              <a:off x="4368" y="1392"/>
              <a:ext cx="1008" cy="528"/>
            </a:xfrm>
            <a:prstGeom prst="rect">
              <a:avLst/>
            </a:prstGeom>
            <a:solidFill>
              <a:srgbClr val="FFFFFF"/>
            </a:solidFill>
            <a:ln w="9525">
              <a:solidFill>
                <a:srgbClr val="000000"/>
              </a:solidFill>
              <a:miter lim="800000"/>
              <a:headEnd/>
              <a:tailEnd/>
            </a:ln>
          </p:spPr>
          <p:txBody>
            <a:bodyPr/>
            <a:lstStyle/>
            <a:p>
              <a:pPr algn="ctr"/>
              <a:r>
                <a:rPr lang="en-US" altLang="zh-CN" sz="2000" b="1"/>
                <a:t>Acceptance Testing</a:t>
              </a:r>
            </a:p>
          </p:txBody>
        </p:sp>
        <p:sp>
          <p:nvSpPr>
            <p:cNvPr id="104456" name="Text Box 8"/>
            <p:cNvSpPr txBox="1">
              <a:spLocks noChangeArrowheads="1"/>
            </p:cNvSpPr>
            <p:nvPr/>
          </p:nvSpPr>
          <p:spPr bwMode="auto">
            <a:xfrm>
              <a:off x="3552" y="2928"/>
              <a:ext cx="1440" cy="475"/>
            </a:xfrm>
            <a:prstGeom prst="rect">
              <a:avLst/>
            </a:prstGeom>
            <a:solidFill>
              <a:srgbClr val="FFFFFF"/>
            </a:solidFill>
            <a:ln w="9525">
              <a:solidFill>
                <a:srgbClr val="000000"/>
              </a:solidFill>
              <a:miter lim="800000"/>
              <a:headEnd/>
              <a:tailEnd/>
            </a:ln>
          </p:spPr>
          <p:txBody>
            <a:bodyPr/>
            <a:lstStyle/>
            <a:p>
              <a:pPr algn="ctr"/>
              <a:r>
                <a:rPr lang="en-US" altLang="zh-CN" sz="2000" b="1"/>
                <a:t>Unit &amp;Integration Testing</a:t>
              </a:r>
            </a:p>
          </p:txBody>
        </p:sp>
        <p:sp>
          <p:nvSpPr>
            <p:cNvPr id="104458" name="Text Box 10"/>
            <p:cNvSpPr txBox="1">
              <a:spLocks noChangeArrowheads="1"/>
            </p:cNvSpPr>
            <p:nvPr/>
          </p:nvSpPr>
          <p:spPr bwMode="auto">
            <a:xfrm>
              <a:off x="2688" y="3792"/>
              <a:ext cx="1008" cy="336"/>
            </a:xfrm>
            <a:prstGeom prst="rect">
              <a:avLst/>
            </a:prstGeom>
            <a:solidFill>
              <a:srgbClr val="FFFFFF"/>
            </a:solidFill>
            <a:ln w="9525">
              <a:solidFill>
                <a:srgbClr val="000000"/>
              </a:solidFill>
              <a:miter lim="800000"/>
              <a:headEnd/>
              <a:tailEnd/>
            </a:ln>
          </p:spPr>
          <p:txBody>
            <a:bodyPr/>
            <a:lstStyle/>
            <a:p>
              <a:pPr algn="ctr"/>
              <a:r>
                <a:rPr lang="en-US" altLang="zh-CN" sz="2000" b="1"/>
                <a:t>Coding</a:t>
              </a:r>
            </a:p>
          </p:txBody>
        </p:sp>
        <p:sp>
          <p:nvSpPr>
            <p:cNvPr id="104459" name="Text Box 11"/>
            <p:cNvSpPr txBox="1">
              <a:spLocks noChangeArrowheads="1"/>
            </p:cNvSpPr>
            <p:nvPr/>
          </p:nvSpPr>
          <p:spPr bwMode="auto">
            <a:xfrm>
              <a:off x="3792" y="2160"/>
              <a:ext cx="761" cy="480"/>
            </a:xfrm>
            <a:prstGeom prst="rect">
              <a:avLst/>
            </a:prstGeom>
            <a:solidFill>
              <a:srgbClr val="FFFFFF"/>
            </a:solidFill>
            <a:ln w="9525">
              <a:solidFill>
                <a:srgbClr val="000000"/>
              </a:solidFill>
              <a:miter lim="800000"/>
              <a:headEnd/>
              <a:tailEnd/>
            </a:ln>
          </p:spPr>
          <p:txBody>
            <a:bodyPr/>
            <a:lstStyle/>
            <a:p>
              <a:pPr algn="ctr"/>
              <a:r>
                <a:rPr lang="en-US" altLang="zh-CN" sz="2000" b="1"/>
                <a:t>System Testing</a:t>
              </a:r>
            </a:p>
          </p:txBody>
        </p:sp>
        <p:sp>
          <p:nvSpPr>
            <p:cNvPr id="104460" name="Text Box 12"/>
            <p:cNvSpPr txBox="1">
              <a:spLocks noChangeArrowheads="1"/>
            </p:cNvSpPr>
            <p:nvPr/>
          </p:nvSpPr>
          <p:spPr bwMode="auto">
            <a:xfrm>
              <a:off x="4272" y="912"/>
              <a:ext cx="1200" cy="288"/>
            </a:xfrm>
            <a:prstGeom prst="rect">
              <a:avLst/>
            </a:prstGeom>
            <a:solidFill>
              <a:srgbClr val="FFFFFF"/>
            </a:solidFill>
            <a:ln w="9525">
              <a:solidFill>
                <a:srgbClr val="000000"/>
              </a:solidFill>
              <a:miter lim="800000"/>
              <a:headEnd/>
              <a:tailEnd/>
            </a:ln>
          </p:spPr>
          <p:txBody>
            <a:bodyPr/>
            <a:lstStyle/>
            <a:p>
              <a:pPr algn="ctr"/>
              <a:r>
                <a:rPr lang="en-US" altLang="zh-CN" sz="2000" b="1"/>
                <a:t>Maintenance</a:t>
              </a:r>
            </a:p>
          </p:txBody>
        </p:sp>
        <p:sp>
          <p:nvSpPr>
            <p:cNvPr id="104461" name="Line 13"/>
            <p:cNvSpPr>
              <a:spLocks noChangeShapeType="1"/>
            </p:cNvSpPr>
            <p:nvPr/>
          </p:nvSpPr>
          <p:spPr bwMode="auto">
            <a:xfrm>
              <a:off x="1248" y="1872"/>
              <a:ext cx="240" cy="24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4462" name="Line 14"/>
            <p:cNvSpPr>
              <a:spLocks noChangeShapeType="1"/>
            </p:cNvSpPr>
            <p:nvPr/>
          </p:nvSpPr>
          <p:spPr bwMode="auto">
            <a:xfrm>
              <a:off x="1776" y="2640"/>
              <a:ext cx="480" cy="288"/>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4463" name="Line 15"/>
            <p:cNvSpPr>
              <a:spLocks noChangeShapeType="1"/>
            </p:cNvSpPr>
            <p:nvPr/>
          </p:nvSpPr>
          <p:spPr bwMode="auto">
            <a:xfrm>
              <a:off x="2496" y="3408"/>
              <a:ext cx="384" cy="384"/>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4466" name="Line 18"/>
            <p:cNvSpPr>
              <a:spLocks noChangeShapeType="1"/>
            </p:cNvSpPr>
            <p:nvPr/>
          </p:nvSpPr>
          <p:spPr bwMode="auto">
            <a:xfrm flipV="1">
              <a:off x="3408" y="3408"/>
              <a:ext cx="384" cy="384"/>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4467" name="Line 19"/>
            <p:cNvSpPr>
              <a:spLocks noChangeShapeType="1"/>
            </p:cNvSpPr>
            <p:nvPr/>
          </p:nvSpPr>
          <p:spPr bwMode="auto">
            <a:xfrm flipV="1">
              <a:off x="3936" y="2640"/>
              <a:ext cx="192" cy="288"/>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4468" name="Line 20"/>
            <p:cNvSpPr>
              <a:spLocks noChangeShapeType="1"/>
            </p:cNvSpPr>
            <p:nvPr/>
          </p:nvSpPr>
          <p:spPr bwMode="auto">
            <a:xfrm flipV="1">
              <a:off x="4224" y="1920"/>
              <a:ext cx="480" cy="24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4469" name="Line 21"/>
            <p:cNvSpPr>
              <a:spLocks noChangeShapeType="1"/>
            </p:cNvSpPr>
            <p:nvPr/>
          </p:nvSpPr>
          <p:spPr bwMode="auto">
            <a:xfrm flipV="1">
              <a:off x="4752" y="1200"/>
              <a:ext cx="96" cy="192"/>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4470" name="Line 22"/>
            <p:cNvSpPr>
              <a:spLocks noChangeShapeType="1"/>
            </p:cNvSpPr>
            <p:nvPr/>
          </p:nvSpPr>
          <p:spPr bwMode="auto">
            <a:xfrm>
              <a:off x="2736" y="3168"/>
              <a:ext cx="816" cy="0"/>
            </a:xfrm>
            <a:prstGeom prst="line">
              <a:avLst/>
            </a:prstGeom>
            <a:noFill/>
            <a:ln w="254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4471" name="Line 23"/>
            <p:cNvSpPr>
              <a:spLocks noChangeShapeType="1"/>
            </p:cNvSpPr>
            <p:nvPr/>
          </p:nvSpPr>
          <p:spPr bwMode="auto">
            <a:xfrm>
              <a:off x="2016" y="2400"/>
              <a:ext cx="1776" cy="0"/>
            </a:xfrm>
            <a:prstGeom prst="line">
              <a:avLst/>
            </a:prstGeom>
            <a:noFill/>
            <a:ln w="254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4472" name="Line 24"/>
            <p:cNvSpPr>
              <a:spLocks noChangeShapeType="1"/>
            </p:cNvSpPr>
            <p:nvPr/>
          </p:nvSpPr>
          <p:spPr bwMode="auto">
            <a:xfrm>
              <a:off x="1680" y="1632"/>
              <a:ext cx="2688" cy="0"/>
            </a:xfrm>
            <a:prstGeom prst="line">
              <a:avLst/>
            </a:prstGeom>
            <a:noFill/>
            <a:ln w="254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4473" name="Text Box 25"/>
            <p:cNvSpPr txBox="1">
              <a:spLocks noChangeArrowheads="1"/>
            </p:cNvSpPr>
            <p:nvPr/>
          </p:nvSpPr>
          <p:spPr bwMode="auto">
            <a:xfrm>
              <a:off x="2160" y="1344"/>
              <a:ext cx="1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Validate requirements</a:t>
              </a:r>
            </a:p>
          </p:txBody>
        </p:sp>
        <p:sp>
          <p:nvSpPr>
            <p:cNvPr id="104474" name="Text Box 26"/>
            <p:cNvSpPr txBox="1">
              <a:spLocks noChangeArrowheads="1"/>
            </p:cNvSpPr>
            <p:nvPr/>
          </p:nvSpPr>
          <p:spPr bwMode="auto">
            <a:xfrm>
              <a:off x="2448" y="2544"/>
              <a:ext cx="1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a:t>Verify design</a:t>
              </a:r>
            </a:p>
          </p:txBody>
        </p:sp>
      </p:grpSp>
    </p:spTree>
    <p:extLst>
      <p:ext uri="{BB962C8B-B14F-4D97-AF65-F5344CB8AC3E}">
        <p14:creationId xmlns:p14="http://schemas.microsoft.com/office/powerpoint/2010/main" val="603950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500" fill="hold"/>
                                        <p:tgtEl>
                                          <p:spTgt spid="104450"/>
                                        </p:tgtEl>
                                        <p:attrNameLst>
                                          <p:attrName>ppt_x</p:attrName>
                                        </p:attrNameLst>
                                      </p:cBhvr>
                                      <p:tavLst>
                                        <p:tav tm="0">
                                          <p:val>
                                            <p:strVal val="#ppt_x"/>
                                          </p:val>
                                        </p:tav>
                                        <p:tav tm="100000">
                                          <p:val>
                                            <p:strVal val="#ppt_x"/>
                                          </p:val>
                                        </p:tav>
                                      </p:tavLst>
                                    </p:anim>
                                    <p:anim calcmode="lin" valueType="num">
                                      <p:cBhvr>
                                        <p:cTn id="8" dur="500" fill="hold"/>
                                        <p:tgtEl>
                                          <p:spTgt spid="104450"/>
                                        </p:tgtEl>
                                        <p:attrNameLst>
                                          <p:attrName>ppt_y</p:attrName>
                                        </p:attrNameLst>
                                      </p:cBhvr>
                                      <p:tavLst>
                                        <p:tav tm="0">
                                          <p:val>
                                            <p:strVal val="#ppt_y-#ppt_h/2"/>
                                          </p:val>
                                        </p:tav>
                                        <p:tav tm="100000">
                                          <p:val>
                                            <p:strVal val="#ppt_y"/>
                                          </p:val>
                                        </p:tav>
                                      </p:tavLst>
                                    </p:anim>
                                    <p:anim calcmode="lin" valueType="num">
                                      <p:cBhvr>
                                        <p:cTn id="9" dur="500" fill="hold"/>
                                        <p:tgtEl>
                                          <p:spTgt spid="104450"/>
                                        </p:tgtEl>
                                        <p:attrNameLst>
                                          <p:attrName>ppt_w</p:attrName>
                                        </p:attrNameLst>
                                      </p:cBhvr>
                                      <p:tavLst>
                                        <p:tav tm="0">
                                          <p:val>
                                            <p:strVal val="#ppt_w"/>
                                          </p:val>
                                        </p:tav>
                                        <p:tav tm="100000">
                                          <p:val>
                                            <p:strVal val="#ppt_w"/>
                                          </p:val>
                                        </p:tav>
                                      </p:tavLst>
                                    </p:anim>
                                    <p:anim calcmode="lin" valueType="num">
                                      <p:cBhvr>
                                        <p:cTn id="10" dur="500" fill="hold"/>
                                        <p:tgtEl>
                                          <p:spTgt spid="104450"/>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104451"/>
                                        </p:tgtEl>
                                        <p:attrNameLst>
                                          <p:attrName>style.visibility</p:attrName>
                                        </p:attrNameLst>
                                      </p:cBhvr>
                                      <p:to>
                                        <p:strVal val="visible"/>
                                      </p:to>
                                    </p:set>
                                    <p:animEffect transition="in" filter="barn(outHorizontal)">
                                      <p:cBhvr>
                                        <p:cTn id="15" dur="500"/>
                                        <p:tgtEl>
                                          <p:spTgt spid="1044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04475"/>
                                        </p:tgtEl>
                                        <p:attrNameLst>
                                          <p:attrName>style.visibility</p:attrName>
                                        </p:attrNameLst>
                                      </p:cBhvr>
                                      <p:to>
                                        <p:strVal val="visible"/>
                                      </p:to>
                                    </p:set>
                                    <p:animEffect transition="in" filter="box(in)">
                                      <p:cBhvr>
                                        <p:cTn id="20" dur="500"/>
                                        <p:tgtEl>
                                          <p:spTgt spid="104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autoUpdateAnimBg="0"/>
      <p:bldP spid="104451"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6096000" y="0"/>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zh-CN" sz="1600" b="1"/>
              <a:t>PART ONE – The Process</a:t>
            </a:r>
          </a:p>
        </p:txBody>
      </p:sp>
      <p:sp>
        <p:nvSpPr>
          <p:cNvPr id="91139" name="AutoShape 3" descr="白色大理石"/>
          <p:cNvSpPr>
            <a:spLocks noChangeArrowheads="1"/>
          </p:cNvSpPr>
          <p:nvPr/>
        </p:nvSpPr>
        <p:spPr bwMode="auto">
          <a:xfrm flipH="1">
            <a:off x="304800" y="5791200"/>
            <a:ext cx="2286000" cy="685800"/>
          </a:xfrm>
          <a:prstGeom prst="cube">
            <a:avLst>
              <a:gd name="adj" fmla="val 12704"/>
            </a:avLst>
          </a:prstGeom>
          <a:blipFill dpi="0" rotWithShape="0">
            <a:blip r:embed="rId5"/>
            <a:srcRect/>
            <a:tile tx="0" ty="0" sx="100000" sy="100000" flip="none" algn="tl"/>
          </a:blip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b="1">
                <a:solidFill>
                  <a:schemeClr val="hlink"/>
                </a:solidFill>
                <a:latin typeface="Arial" charset="0"/>
              </a:rPr>
              <a:t>Spiral </a:t>
            </a:r>
            <a:r>
              <a:rPr lang="en-US" altLang="zh-CN" b="1">
                <a:latin typeface="Arial" charset="0"/>
              </a:rPr>
              <a:t>Model</a:t>
            </a:r>
          </a:p>
        </p:txBody>
      </p:sp>
      <p:sp>
        <p:nvSpPr>
          <p:cNvPr id="91140" name="Line 4"/>
          <p:cNvSpPr>
            <a:spLocks noChangeShapeType="1"/>
          </p:cNvSpPr>
          <p:nvPr/>
        </p:nvSpPr>
        <p:spPr bwMode="auto">
          <a:xfrm>
            <a:off x="769938" y="2967038"/>
            <a:ext cx="8194675"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91141" name="Group 5"/>
          <p:cNvGrpSpPr>
            <a:grpSpLocks/>
          </p:cNvGrpSpPr>
          <p:nvPr/>
        </p:nvGrpSpPr>
        <p:grpSpPr bwMode="auto">
          <a:xfrm>
            <a:off x="0" y="2652713"/>
            <a:ext cx="2073275" cy="646112"/>
            <a:chOff x="48" y="1595"/>
            <a:chExt cx="1306" cy="407"/>
          </a:xfrm>
        </p:grpSpPr>
        <p:sp>
          <p:nvSpPr>
            <p:cNvPr id="91142" name="Text Box 6"/>
            <p:cNvSpPr txBox="1">
              <a:spLocks noChangeArrowheads="1"/>
            </p:cNvSpPr>
            <p:nvPr/>
          </p:nvSpPr>
          <p:spPr bwMode="auto">
            <a:xfrm>
              <a:off x="48" y="1674"/>
              <a:ext cx="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600" b="1"/>
                <a:t>Review</a:t>
              </a:r>
              <a:endParaRPr lang="en-US" altLang="zh-CN" sz="1800" b="1"/>
            </a:p>
          </p:txBody>
        </p:sp>
        <p:sp>
          <p:nvSpPr>
            <p:cNvPr id="91143" name="Text Box 7"/>
            <p:cNvSpPr txBox="1">
              <a:spLocks noChangeArrowheads="1"/>
            </p:cNvSpPr>
            <p:nvPr/>
          </p:nvSpPr>
          <p:spPr bwMode="auto">
            <a:xfrm>
              <a:off x="442" y="1595"/>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lang="en-US" altLang="zh-CN" sz="1600" b="1" dirty="0"/>
                <a:t>Commitment</a:t>
              </a:r>
            </a:p>
          </p:txBody>
        </p:sp>
        <p:sp>
          <p:nvSpPr>
            <p:cNvPr id="91144" name="Text Box 8"/>
            <p:cNvSpPr txBox="1">
              <a:spLocks noChangeArrowheads="1"/>
            </p:cNvSpPr>
            <p:nvPr/>
          </p:nvSpPr>
          <p:spPr bwMode="auto">
            <a:xfrm>
              <a:off x="510" y="1790"/>
              <a:ext cx="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lang="en-US" altLang="zh-CN" sz="1600" b="1"/>
                <a:t>Partition</a:t>
              </a:r>
            </a:p>
          </p:txBody>
        </p:sp>
      </p:grpSp>
      <p:sp>
        <p:nvSpPr>
          <p:cNvPr id="91145" name="Line 9"/>
          <p:cNvSpPr>
            <a:spLocks noChangeShapeType="1"/>
          </p:cNvSpPr>
          <p:nvPr/>
        </p:nvSpPr>
        <p:spPr bwMode="auto">
          <a:xfrm flipV="1">
            <a:off x="3690938" y="228600"/>
            <a:ext cx="0" cy="6478588"/>
          </a:xfrm>
          <a:prstGeom prst="line">
            <a:avLst/>
          </a:prstGeom>
          <a:noFill/>
          <a:ln w="31750">
            <a:solidFill>
              <a:schemeClr val="tx1"/>
            </a:solidFill>
            <a:round/>
            <a:headEnd/>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46" name="Text Box 10"/>
          <p:cNvSpPr txBox="1">
            <a:spLocks noChangeArrowheads="1"/>
          </p:cNvSpPr>
          <p:nvPr/>
        </p:nvSpPr>
        <p:spPr bwMode="auto">
          <a:xfrm>
            <a:off x="3695700" y="2243138"/>
            <a:ext cx="60960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80000"/>
              </a:lnSpc>
            </a:pPr>
            <a:r>
              <a:rPr lang="en-US" altLang="zh-CN" sz="1600" b="1"/>
              <a:t>Risk analy-sis</a:t>
            </a:r>
          </a:p>
        </p:txBody>
      </p:sp>
      <p:sp>
        <p:nvSpPr>
          <p:cNvPr id="91147" name="Text Box 11"/>
          <p:cNvSpPr txBox="1">
            <a:spLocks noChangeArrowheads="1"/>
          </p:cNvSpPr>
          <p:nvPr/>
        </p:nvSpPr>
        <p:spPr bwMode="auto">
          <a:xfrm>
            <a:off x="4343400" y="2509838"/>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80000"/>
              </a:lnSpc>
            </a:pPr>
            <a:r>
              <a:rPr lang="en-US" altLang="zh-CN" sz="1600" b="1"/>
              <a:t>Prototype </a:t>
            </a:r>
            <a:r>
              <a:rPr lang="en-US" altLang="zh-CN" sz="2000" b="1" baseline="-25000"/>
              <a:t>1</a:t>
            </a:r>
            <a:endParaRPr lang="en-US" altLang="zh-CN" sz="1600" b="1"/>
          </a:p>
        </p:txBody>
      </p:sp>
      <p:sp>
        <p:nvSpPr>
          <p:cNvPr id="91148" name="Text Box 12"/>
          <p:cNvSpPr txBox="1">
            <a:spLocks noChangeArrowheads="1"/>
          </p:cNvSpPr>
          <p:nvPr/>
        </p:nvSpPr>
        <p:spPr bwMode="auto">
          <a:xfrm>
            <a:off x="5791200" y="2930525"/>
            <a:ext cx="31242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80000"/>
              </a:lnSpc>
            </a:pPr>
            <a:r>
              <a:rPr lang="en-US" altLang="zh-CN" sz="1600" b="1"/>
              <a:t>Simulations, models, benchmarks</a:t>
            </a:r>
          </a:p>
        </p:txBody>
      </p:sp>
      <p:sp>
        <p:nvSpPr>
          <p:cNvPr id="91149" name="Text Box 13"/>
          <p:cNvSpPr txBox="1">
            <a:spLocks noChangeArrowheads="1"/>
          </p:cNvSpPr>
          <p:nvPr/>
        </p:nvSpPr>
        <p:spPr bwMode="auto">
          <a:xfrm>
            <a:off x="2362200" y="2967038"/>
            <a:ext cx="137160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80000"/>
              </a:lnSpc>
              <a:spcBef>
                <a:spcPct val="50000"/>
              </a:spcBef>
            </a:pPr>
            <a:r>
              <a:rPr lang="en-US" altLang="zh-CN" sz="1600" b="1"/>
              <a:t>Requirements plan, life-cycle plan</a:t>
            </a:r>
          </a:p>
        </p:txBody>
      </p:sp>
      <p:sp>
        <p:nvSpPr>
          <p:cNvPr id="91150" name="Line 14"/>
          <p:cNvSpPr>
            <a:spLocks noChangeShapeType="1"/>
          </p:cNvSpPr>
          <p:nvPr/>
        </p:nvSpPr>
        <p:spPr bwMode="auto">
          <a:xfrm>
            <a:off x="4303713" y="2171700"/>
            <a:ext cx="0" cy="795338"/>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51" name="Text Box 15"/>
          <p:cNvSpPr txBox="1">
            <a:spLocks noChangeArrowheads="1"/>
          </p:cNvSpPr>
          <p:nvPr/>
        </p:nvSpPr>
        <p:spPr bwMode="auto">
          <a:xfrm>
            <a:off x="3810000" y="3195638"/>
            <a:ext cx="1143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80000"/>
              </a:lnSpc>
              <a:spcBef>
                <a:spcPct val="50000"/>
              </a:spcBef>
            </a:pPr>
            <a:r>
              <a:rPr lang="en-US" altLang="zh-CN" sz="1600" b="1"/>
              <a:t>Concept of operation</a:t>
            </a:r>
          </a:p>
        </p:txBody>
      </p:sp>
      <p:sp>
        <p:nvSpPr>
          <p:cNvPr id="91152" name="Line 16"/>
          <p:cNvSpPr>
            <a:spLocks noChangeShapeType="1"/>
          </p:cNvSpPr>
          <p:nvPr/>
        </p:nvSpPr>
        <p:spPr bwMode="auto">
          <a:xfrm>
            <a:off x="3690938" y="2967038"/>
            <a:ext cx="5029200" cy="4572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53" name="Text Box 17"/>
          <p:cNvSpPr txBox="1">
            <a:spLocks noChangeArrowheads="1"/>
          </p:cNvSpPr>
          <p:nvPr/>
        </p:nvSpPr>
        <p:spPr bwMode="auto">
          <a:xfrm>
            <a:off x="5448300" y="2544763"/>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80000"/>
              </a:lnSpc>
            </a:pPr>
            <a:r>
              <a:rPr lang="en-US" altLang="zh-CN" sz="1600" b="1"/>
              <a:t>Prototype </a:t>
            </a:r>
            <a:r>
              <a:rPr lang="en-US" altLang="zh-CN" sz="2000" b="1" baseline="-25000"/>
              <a:t>2</a:t>
            </a:r>
            <a:endParaRPr lang="en-US" altLang="zh-CN" sz="1600" b="1"/>
          </a:p>
        </p:txBody>
      </p:sp>
      <p:sp>
        <p:nvSpPr>
          <p:cNvPr id="91154" name="Text Box 18"/>
          <p:cNvSpPr txBox="1">
            <a:spLocks noChangeArrowheads="1"/>
          </p:cNvSpPr>
          <p:nvPr/>
        </p:nvSpPr>
        <p:spPr bwMode="auto">
          <a:xfrm>
            <a:off x="4800600" y="179705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80000"/>
              </a:lnSpc>
            </a:pPr>
            <a:r>
              <a:rPr lang="en-US" altLang="zh-CN" sz="1600" b="1"/>
              <a:t>Risk analysis</a:t>
            </a:r>
          </a:p>
        </p:txBody>
      </p:sp>
      <p:sp>
        <p:nvSpPr>
          <p:cNvPr id="91155" name="Freeform 19"/>
          <p:cNvSpPr>
            <a:spLocks/>
          </p:cNvSpPr>
          <p:nvPr/>
        </p:nvSpPr>
        <p:spPr bwMode="auto">
          <a:xfrm>
            <a:off x="2298700" y="2978150"/>
            <a:ext cx="1371600" cy="914400"/>
          </a:xfrm>
          <a:custGeom>
            <a:avLst/>
            <a:gdLst>
              <a:gd name="T0" fmla="*/ 0 w 864"/>
              <a:gd name="T1" fmla="*/ 0 h 576"/>
              <a:gd name="T2" fmla="*/ 48 w 864"/>
              <a:gd name="T3" fmla="*/ 288 h 576"/>
              <a:gd name="T4" fmla="*/ 288 w 864"/>
              <a:gd name="T5" fmla="*/ 480 h 576"/>
              <a:gd name="T6" fmla="*/ 864 w 864"/>
              <a:gd name="T7" fmla="*/ 576 h 576"/>
            </a:gdLst>
            <a:ahLst/>
            <a:cxnLst>
              <a:cxn ang="0">
                <a:pos x="T0" y="T1"/>
              </a:cxn>
              <a:cxn ang="0">
                <a:pos x="T2" y="T3"/>
              </a:cxn>
              <a:cxn ang="0">
                <a:pos x="T4" y="T5"/>
              </a:cxn>
              <a:cxn ang="0">
                <a:pos x="T6" y="T7"/>
              </a:cxn>
            </a:cxnLst>
            <a:rect l="0" t="0" r="r" b="b"/>
            <a:pathLst>
              <a:path w="864" h="576">
                <a:moveTo>
                  <a:pt x="0" y="0"/>
                </a:moveTo>
                <a:cubicBezTo>
                  <a:pt x="0" y="104"/>
                  <a:pt x="0" y="208"/>
                  <a:pt x="48" y="288"/>
                </a:cubicBezTo>
                <a:cubicBezTo>
                  <a:pt x="96" y="368"/>
                  <a:pt x="152" y="432"/>
                  <a:pt x="288" y="480"/>
                </a:cubicBezTo>
                <a:cubicBezTo>
                  <a:pt x="424" y="528"/>
                  <a:pt x="644" y="552"/>
                  <a:pt x="864" y="576"/>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56" name="Freeform 20"/>
          <p:cNvSpPr>
            <a:spLocks/>
          </p:cNvSpPr>
          <p:nvPr/>
        </p:nvSpPr>
        <p:spPr bwMode="auto">
          <a:xfrm>
            <a:off x="3657600" y="1558925"/>
            <a:ext cx="2895600" cy="1403350"/>
          </a:xfrm>
          <a:custGeom>
            <a:avLst/>
            <a:gdLst>
              <a:gd name="T0" fmla="*/ 0 w 1888"/>
              <a:gd name="T1" fmla="*/ 56 h 872"/>
              <a:gd name="T2" fmla="*/ 480 w 1888"/>
              <a:gd name="T3" fmla="*/ 8 h 872"/>
              <a:gd name="T4" fmla="*/ 1152 w 1888"/>
              <a:gd name="T5" fmla="*/ 104 h 872"/>
              <a:gd name="T6" fmla="*/ 1536 w 1888"/>
              <a:gd name="T7" fmla="*/ 296 h 872"/>
              <a:gd name="T8" fmla="*/ 1776 w 1888"/>
              <a:gd name="T9" fmla="*/ 536 h 872"/>
              <a:gd name="T10" fmla="*/ 1872 w 1888"/>
              <a:gd name="T11" fmla="*/ 776 h 872"/>
              <a:gd name="T12" fmla="*/ 1872 w 1888"/>
              <a:gd name="T13" fmla="*/ 872 h 872"/>
            </a:gdLst>
            <a:ahLst/>
            <a:cxnLst>
              <a:cxn ang="0">
                <a:pos x="T0" y="T1"/>
              </a:cxn>
              <a:cxn ang="0">
                <a:pos x="T2" y="T3"/>
              </a:cxn>
              <a:cxn ang="0">
                <a:pos x="T4" y="T5"/>
              </a:cxn>
              <a:cxn ang="0">
                <a:pos x="T6" y="T7"/>
              </a:cxn>
              <a:cxn ang="0">
                <a:pos x="T8" y="T9"/>
              </a:cxn>
              <a:cxn ang="0">
                <a:pos x="T10" y="T11"/>
              </a:cxn>
              <a:cxn ang="0">
                <a:pos x="T12" y="T13"/>
              </a:cxn>
            </a:cxnLst>
            <a:rect l="0" t="0" r="r" b="b"/>
            <a:pathLst>
              <a:path w="1888" h="872">
                <a:moveTo>
                  <a:pt x="0" y="56"/>
                </a:moveTo>
                <a:cubicBezTo>
                  <a:pt x="144" y="28"/>
                  <a:pt x="288" y="0"/>
                  <a:pt x="480" y="8"/>
                </a:cubicBezTo>
                <a:cubicBezTo>
                  <a:pt x="672" y="16"/>
                  <a:pt x="976" y="56"/>
                  <a:pt x="1152" y="104"/>
                </a:cubicBezTo>
                <a:cubicBezTo>
                  <a:pt x="1328" y="152"/>
                  <a:pt x="1432" y="224"/>
                  <a:pt x="1536" y="296"/>
                </a:cubicBezTo>
                <a:cubicBezTo>
                  <a:pt x="1640" y="368"/>
                  <a:pt x="1720" y="456"/>
                  <a:pt x="1776" y="536"/>
                </a:cubicBezTo>
                <a:cubicBezTo>
                  <a:pt x="1832" y="616"/>
                  <a:pt x="1856" y="720"/>
                  <a:pt x="1872" y="776"/>
                </a:cubicBezTo>
                <a:cubicBezTo>
                  <a:pt x="1888" y="832"/>
                  <a:pt x="1880" y="852"/>
                  <a:pt x="1872" y="872"/>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57" name="Text Box 21"/>
          <p:cNvSpPr txBox="1">
            <a:spLocks noChangeArrowheads="1"/>
          </p:cNvSpPr>
          <p:nvPr/>
        </p:nvSpPr>
        <p:spPr bwMode="auto">
          <a:xfrm>
            <a:off x="4875213" y="3535363"/>
            <a:ext cx="12192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70000"/>
              </a:lnSpc>
            </a:pPr>
            <a:r>
              <a:rPr lang="en-US" altLang="zh-CN" sz="1600" b="1"/>
              <a:t>Software requirements</a:t>
            </a:r>
          </a:p>
        </p:txBody>
      </p:sp>
      <p:sp>
        <p:nvSpPr>
          <p:cNvPr id="91158" name="Text Box 22"/>
          <p:cNvSpPr txBox="1">
            <a:spLocks noChangeArrowheads="1"/>
          </p:cNvSpPr>
          <p:nvPr/>
        </p:nvSpPr>
        <p:spPr bwMode="auto">
          <a:xfrm>
            <a:off x="3810000" y="4033838"/>
            <a:ext cx="1371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80000"/>
              </a:lnSpc>
            </a:pPr>
            <a:r>
              <a:rPr lang="en-US" altLang="zh-CN" sz="1600" b="1"/>
              <a:t>Requirements validation</a:t>
            </a:r>
          </a:p>
        </p:txBody>
      </p:sp>
      <p:sp>
        <p:nvSpPr>
          <p:cNvPr id="91159" name="Arc 23"/>
          <p:cNvSpPr>
            <a:spLocks/>
          </p:cNvSpPr>
          <p:nvPr/>
        </p:nvSpPr>
        <p:spPr bwMode="auto">
          <a:xfrm rot="-5400000" flipH="1" flipV="1">
            <a:off x="4326731" y="2461419"/>
            <a:ext cx="1522413" cy="2854325"/>
          </a:xfrm>
          <a:custGeom>
            <a:avLst/>
            <a:gdLst>
              <a:gd name="G0" fmla="+- 0 0 0"/>
              <a:gd name="G1" fmla="+- 21600 0 0"/>
              <a:gd name="G2" fmla="+- 21600 0 0"/>
              <a:gd name="T0" fmla="*/ 0 w 21597"/>
              <a:gd name="T1" fmla="*/ 0 h 21600"/>
              <a:gd name="T2" fmla="*/ 21597 w 21597"/>
              <a:gd name="T3" fmla="*/ 21256 h 21600"/>
              <a:gd name="T4" fmla="*/ 0 w 21597"/>
              <a:gd name="T5" fmla="*/ 21600 h 21600"/>
            </a:gdLst>
            <a:ahLst/>
            <a:cxnLst>
              <a:cxn ang="0">
                <a:pos x="T0" y="T1"/>
              </a:cxn>
              <a:cxn ang="0">
                <a:pos x="T2" y="T3"/>
              </a:cxn>
              <a:cxn ang="0">
                <a:pos x="T4" y="T5"/>
              </a:cxn>
            </a:cxnLst>
            <a:rect l="0" t="0" r="r" b="b"/>
            <a:pathLst>
              <a:path w="21597" h="21600" fill="none" extrusionOk="0">
                <a:moveTo>
                  <a:pt x="-1" y="0"/>
                </a:moveTo>
                <a:cubicBezTo>
                  <a:pt x="11795" y="0"/>
                  <a:pt x="21409" y="9462"/>
                  <a:pt x="21597" y="21255"/>
                </a:cubicBezTo>
              </a:path>
              <a:path w="21597" h="21600" stroke="0" extrusionOk="0">
                <a:moveTo>
                  <a:pt x="-1" y="0"/>
                </a:moveTo>
                <a:cubicBezTo>
                  <a:pt x="11795" y="0"/>
                  <a:pt x="21409" y="9462"/>
                  <a:pt x="21597" y="21255"/>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0" name="Text Box 24"/>
          <p:cNvSpPr txBox="1">
            <a:spLocks noChangeArrowheads="1"/>
          </p:cNvSpPr>
          <p:nvPr/>
        </p:nvSpPr>
        <p:spPr bwMode="auto">
          <a:xfrm>
            <a:off x="2743200" y="3859213"/>
            <a:ext cx="990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80000"/>
              </a:lnSpc>
            </a:pPr>
            <a:r>
              <a:rPr lang="en-US" altLang="zh-CN" sz="1600" b="1"/>
              <a:t>Develop-ment plan</a:t>
            </a:r>
          </a:p>
        </p:txBody>
      </p:sp>
      <p:sp>
        <p:nvSpPr>
          <p:cNvPr id="91161" name="Arc 25"/>
          <p:cNvSpPr>
            <a:spLocks/>
          </p:cNvSpPr>
          <p:nvPr/>
        </p:nvSpPr>
        <p:spPr bwMode="auto">
          <a:xfrm flipH="1" flipV="1">
            <a:off x="2168525" y="2963863"/>
            <a:ext cx="1524000" cy="1695450"/>
          </a:xfrm>
          <a:custGeom>
            <a:avLst/>
            <a:gdLst>
              <a:gd name="G0" fmla="+- 0 0 0"/>
              <a:gd name="G1" fmla="+- 21600 0 0"/>
              <a:gd name="G2" fmla="+- 21600 0 0"/>
              <a:gd name="T0" fmla="*/ 0 w 21600"/>
              <a:gd name="T1" fmla="*/ 0 h 21845"/>
              <a:gd name="T2" fmla="*/ 21599 w 21600"/>
              <a:gd name="T3" fmla="*/ 21845 h 21845"/>
              <a:gd name="T4" fmla="*/ 0 w 21600"/>
              <a:gd name="T5" fmla="*/ 21600 h 21845"/>
            </a:gdLst>
            <a:ahLst/>
            <a:cxnLst>
              <a:cxn ang="0">
                <a:pos x="T0" y="T1"/>
              </a:cxn>
              <a:cxn ang="0">
                <a:pos x="T2" y="T3"/>
              </a:cxn>
              <a:cxn ang="0">
                <a:pos x="T4" y="T5"/>
              </a:cxn>
            </a:cxnLst>
            <a:rect l="0" t="0" r="r" b="b"/>
            <a:pathLst>
              <a:path w="21600" h="21845" fill="none" extrusionOk="0">
                <a:moveTo>
                  <a:pt x="-1" y="0"/>
                </a:moveTo>
                <a:cubicBezTo>
                  <a:pt x="11929" y="0"/>
                  <a:pt x="21600" y="9670"/>
                  <a:pt x="21600" y="21600"/>
                </a:cubicBezTo>
                <a:cubicBezTo>
                  <a:pt x="21600" y="21681"/>
                  <a:pt x="21599" y="21763"/>
                  <a:pt x="21598" y="21844"/>
                </a:cubicBezTo>
              </a:path>
              <a:path w="21600" h="21845" stroke="0" extrusionOk="0">
                <a:moveTo>
                  <a:pt x="-1" y="0"/>
                </a:moveTo>
                <a:cubicBezTo>
                  <a:pt x="11929" y="0"/>
                  <a:pt x="21600" y="9670"/>
                  <a:pt x="21600" y="21600"/>
                </a:cubicBezTo>
                <a:cubicBezTo>
                  <a:pt x="21600" y="21681"/>
                  <a:pt x="21599" y="21763"/>
                  <a:pt x="21598" y="21844"/>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2" name="Arc 26"/>
          <p:cNvSpPr>
            <a:spLocks/>
          </p:cNvSpPr>
          <p:nvPr/>
        </p:nvSpPr>
        <p:spPr bwMode="auto">
          <a:xfrm flipV="1">
            <a:off x="3698875" y="2933700"/>
            <a:ext cx="1770063" cy="9540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3" name="Arc 27"/>
          <p:cNvSpPr>
            <a:spLocks/>
          </p:cNvSpPr>
          <p:nvPr/>
        </p:nvSpPr>
        <p:spPr bwMode="auto">
          <a:xfrm>
            <a:off x="3698875" y="2105025"/>
            <a:ext cx="1752600" cy="838200"/>
          </a:xfrm>
          <a:custGeom>
            <a:avLst/>
            <a:gdLst>
              <a:gd name="G0" fmla="+- 3230 0 0"/>
              <a:gd name="G1" fmla="+- 21600 0 0"/>
              <a:gd name="G2" fmla="+- 21600 0 0"/>
              <a:gd name="T0" fmla="*/ 0 w 24830"/>
              <a:gd name="T1" fmla="*/ 243 h 21600"/>
              <a:gd name="T2" fmla="*/ 24830 w 24830"/>
              <a:gd name="T3" fmla="*/ 21600 h 21600"/>
              <a:gd name="T4" fmla="*/ 3230 w 24830"/>
              <a:gd name="T5" fmla="*/ 21600 h 21600"/>
            </a:gdLst>
            <a:ahLst/>
            <a:cxnLst>
              <a:cxn ang="0">
                <a:pos x="T0" y="T1"/>
              </a:cxn>
              <a:cxn ang="0">
                <a:pos x="T2" y="T3"/>
              </a:cxn>
              <a:cxn ang="0">
                <a:pos x="T4" y="T5"/>
              </a:cxn>
            </a:cxnLst>
            <a:rect l="0" t="0" r="r" b="b"/>
            <a:pathLst>
              <a:path w="24830" h="21600" fill="none" extrusionOk="0">
                <a:moveTo>
                  <a:pt x="-1" y="242"/>
                </a:moveTo>
                <a:cubicBezTo>
                  <a:pt x="1069" y="81"/>
                  <a:pt x="2148" y="-1"/>
                  <a:pt x="3230" y="0"/>
                </a:cubicBezTo>
                <a:cubicBezTo>
                  <a:pt x="15159" y="0"/>
                  <a:pt x="24830" y="9670"/>
                  <a:pt x="24830" y="21600"/>
                </a:cubicBezTo>
              </a:path>
              <a:path w="24830" h="21600" stroke="0" extrusionOk="0">
                <a:moveTo>
                  <a:pt x="-1" y="242"/>
                </a:moveTo>
                <a:cubicBezTo>
                  <a:pt x="1069" y="81"/>
                  <a:pt x="2148" y="-1"/>
                  <a:pt x="3230" y="0"/>
                </a:cubicBezTo>
                <a:cubicBezTo>
                  <a:pt x="15159" y="0"/>
                  <a:pt x="24830" y="9670"/>
                  <a:pt x="24830" y="21600"/>
                </a:cubicBezTo>
                <a:lnTo>
                  <a:pt x="3230" y="2160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4" name="Arc 28"/>
          <p:cNvSpPr>
            <a:spLocks/>
          </p:cNvSpPr>
          <p:nvPr/>
        </p:nvSpPr>
        <p:spPr bwMode="auto">
          <a:xfrm flipH="1">
            <a:off x="2590800" y="2101850"/>
            <a:ext cx="1443038" cy="874713"/>
          </a:xfrm>
          <a:custGeom>
            <a:avLst/>
            <a:gdLst>
              <a:gd name="G0" fmla="+- 0 0 0"/>
              <a:gd name="G1" fmla="+- 20963 0 0"/>
              <a:gd name="G2" fmla="+- 21600 0 0"/>
              <a:gd name="T0" fmla="*/ 5206 w 21600"/>
              <a:gd name="T1" fmla="*/ 0 h 20963"/>
              <a:gd name="T2" fmla="*/ 21600 w 21600"/>
              <a:gd name="T3" fmla="*/ 20963 h 20963"/>
              <a:gd name="T4" fmla="*/ 0 w 21600"/>
              <a:gd name="T5" fmla="*/ 20963 h 20963"/>
            </a:gdLst>
            <a:ahLst/>
            <a:cxnLst>
              <a:cxn ang="0">
                <a:pos x="T0" y="T1"/>
              </a:cxn>
              <a:cxn ang="0">
                <a:pos x="T2" y="T3"/>
              </a:cxn>
              <a:cxn ang="0">
                <a:pos x="T4" y="T5"/>
              </a:cxn>
            </a:cxnLst>
            <a:rect l="0" t="0" r="r" b="b"/>
            <a:pathLst>
              <a:path w="21600" h="20963" fill="none" extrusionOk="0">
                <a:moveTo>
                  <a:pt x="5206" y="-1"/>
                </a:moveTo>
                <a:cubicBezTo>
                  <a:pt x="14837" y="2391"/>
                  <a:pt x="21600" y="11038"/>
                  <a:pt x="21600" y="20963"/>
                </a:cubicBezTo>
              </a:path>
              <a:path w="21600" h="20963" stroke="0" extrusionOk="0">
                <a:moveTo>
                  <a:pt x="5206" y="-1"/>
                </a:moveTo>
                <a:cubicBezTo>
                  <a:pt x="14837" y="2391"/>
                  <a:pt x="21600" y="11038"/>
                  <a:pt x="21600" y="20963"/>
                </a:cubicBezTo>
                <a:lnTo>
                  <a:pt x="0" y="20963"/>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5" name="Arc 29"/>
          <p:cNvSpPr>
            <a:spLocks/>
          </p:cNvSpPr>
          <p:nvPr/>
        </p:nvSpPr>
        <p:spPr bwMode="auto">
          <a:xfrm rot="5400000" flipH="1" flipV="1">
            <a:off x="2534444" y="1397794"/>
            <a:ext cx="1333500" cy="1827212"/>
          </a:xfrm>
          <a:custGeom>
            <a:avLst/>
            <a:gdLst>
              <a:gd name="G0" fmla="+- 0 0 0"/>
              <a:gd name="G1" fmla="+- 21600 0 0"/>
              <a:gd name="G2" fmla="+- 21600 0 0"/>
              <a:gd name="T0" fmla="*/ 0 w 20984"/>
              <a:gd name="T1" fmla="*/ 0 h 21600"/>
              <a:gd name="T2" fmla="*/ 20984 w 20984"/>
              <a:gd name="T3" fmla="*/ 16476 h 21600"/>
              <a:gd name="T4" fmla="*/ 0 w 20984"/>
              <a:gd name="T5" fmla="*/ 21600 h 21600"/>
            </a:gdLst>
            <a:ahLst/>
            <a:cxnLst>
              <a:cxn ang="0">
                <a:pos x="T0" y="T1"/>
              </a:cxn>
              <a:cxn ang="0">
                <a:pos x="T2" y="T3"/>
              </a:cxn>
              <a:cxn ang="0">
                <a:pos x="T4" y="T5"/>
              </a:cxn>
            </a:cxnLst>
            <a:rect l="0" t="0" r="r" b="b"/>
            <a:pathLst>
              <a:path w="20984" h="21600" fill="none" extrusionOk="0">
                <a:moveTo>
                  <a:pt x="-1" y="0"/>
                </a:moveTo>
                <a:cubicBezTo>
                  <a:pt x="9955" y="0"/>
                  <a:pt x="18621" y="6804"/>
                  <a:pt x="20983" y="16476"/>
                </a:cubicBezTo>
              </a:path>
              <a:path w="20984" h="21600" stroke="0" extrusionOk="0">
                <a:moveTo>
                  <a:pt x="-1" y="0"/>
                </a:moveTo>
                <a:cubicBezTo>
                  <a:pt x="9955" y="0"/>
                  <a:pt x="18621" y="6804"/>
                  <a:pt x="20983" y="16476"/>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6" name="Text Box 30"/>
          <p:cNvSpPr txBox="1">
            <a:spLocks noChangeArrowheads="1"/>
          </p:cNvSpPr>
          <p:nvPr/>
        </p:nvSpPr>
        <p:spPr bwMode="auto">
          <a:xfrm>
            <a:off x="5867400" y="149225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80000"/>
              </a:lnSpc>
            </a:pPr>
            <a:r>
              <a:rPr lang="en-US" altLang="zh-CN" sz="1600" b="1"/>
              <a:t>Risk analysis</a:t>
            </a:r>
          </a:p>
        </p:txBody>
      </p:sp>
      <p:sp>
        <p:nvSpPr>
          <p:cNvPr id="91167" name="Text Box 31"/>
          <p:cNvSpPr txBox="1">
            <a:spLocks noChangeArrowheads="1"/>
          </p:cNvSpPr>
          <p:nvPr/>
        </p:nvSpPr>
        <p:spPr bwMode="auto">
          <a:xfrm>
            <a:off x="6553200" y="25590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80000"/>
              </a:lnSpc>
            </a:pPr>
            <a:r>
              <a:rPr lang="en-US" altLang="zh-CN" sz="1600" b="1"/>
              <a:t>Prototype </a:t>
            </a:r>
            <a:r>
              <a:rPr lang="en-US" altLang="zh-CN" sz="2000" b="1" baseline="-25000"/>
              <a:t>3</a:t>
            </a:r>
            <a:endParaRPr lang="en-US" altLang="zh-CN" sz="1600" b="1"/>
          </a:p>
        </p:txBody>
      </p:sp>
      <p:sp>
        <p:nvSpPr>
          <p:cNvPr id="91168" name="Arc 32"/>
          <p:cNvSpPr>
            <a:spLocks/>
          </p:cNvSpPr>
          <p:nvPr/>
        </p:nvSpPr>
        <p:spPr bwMode="auto">
          <a:xfrm rot="5400000" flipH="1" flipV="1">
            <a:off x="2362993" y="1129507"/>
            <a:ext cx="1636713" cy="2057400"/>
          </a:xfrm>
          <a:custGeom>
            <a:avLst/>
            <a:gdLst>
              <a:gd name="G0" fmla="+- 0 0 0"/>
              <a:gd name="G1" fmla="+- 21600 0 0"/>
              <a:gd name="G2" fmla="+- 21600 0 0"/>
              <a:gd name="T0" fmla="*/ 0 w 20984"/>
              <a:gd name="T1" fmla="*/ 0 h 21600"/>
              <a:gd name="T2" fmla="*/ 20984 w 20984"/>
              <a:gd name="T3" fmla="*/ 16476 h 21600"/>
              <a:gd name="T4" fmla="*/ 0 w 20984"/>
              <a:gd name="T5" fmla="*/ 21600 h 21600"/>
            </a:gdLst>
            <a:ahLst/>
            <a:cxnLst>
              <a:cxn ang="0">
                <a:pos x="T0" y="T1"/>
              </a:cxn>
              <a:cxn ang="0">
                <a:pos x="T2" y="T3"/>
              </a:cxn>
              <a:cxn ang="0">
                <a:pos x="T4" y="T5"/>
              </a:cxn>
            </a:cxnLst>
            <a:rect l="0" t="0" r="r" b="b"/>
            <a:pathLst>
              <a:path w="20984" h="21600" fill="none" extrusionOk="0">
                <a:moveTo>
                  <a:pt x="-1" y="0"/>
                </a:moveTo>
                <a:cubicBezTo>
                  <a:pt x="9955" y="0"/>
                  <a:pt x="18621" y="6804"/>
                  <a:pt x="20983" y="16476"/>
                </a:cubicBezTo>
              </a:path>
              <a:path w="20984" h="21600" stroke="0" extrusionOk="0">
                <a:moveTo>
                  <a:pt x="-1" y="0"/>
                </a:moveTo>
                <a:cubicBezTo>
                  <a:pt x="9955" y="0"/>
                  <a:pt x="18621" y="6804"/>
                  <a:pt x="20983" y="16476"/>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69" name="Arc 33"/>
          <p:cNvSpPr>
            <a:spLocks/>
          </p:cNvSpPr>
          <p:nvPr/>
        </p:nvSpPr>
        <p:spPr bwMode="auto">
          <a:xfrm>
            <a:off x="3698875" y="1193800"/>
            <a:ext cx="3922713" cy="1752600"/>
          </a:xfrm>
          <a:custGeom>
            <a:avLst/>
            <a:gdLst>
              <a:gd name="G0" fmla="+- 8730 0 0"/>
              <a:gd name="G1" fmla="+- 21600 0 0"/>
              <a:gd name="G2" fmla="+- 21600 0 0"/>
              <a:gd name="T0" fmla="*/ 0 w 30330"/>
              <a:gd name="T1" fmla="*/ 1843 h 21600"/>
              <a:gd name="T2" fmla="*/ 30330 w 30330"/>
              <a:gd name="T3" fmla="*/ 21600 h 21600"/>
              <a:gd name="T4" fmla="*/ 8730 w 30330"/>
              <a:gd name="T5" fmla="*/ 21600 h 21600"/>
            </a:gdLst>
            <a:ahLst/>
            <a:cxnLst>
              <a:cxn ang="0">
                <a:pos x="T0" y="T1"/>
              </a:cxn>
              <a:cxn ang="0">
                <a:pos x="T2" y="T3"/>
              </a:cxn>
              <a:cxn ang="0">
                <a:pos x="T4" y="T5"/>
              </a:cxn>
            </a:cxnLst>
            <a:rect l="0" t="0" r="r" b="b"/>
            <a:pathLst>
              <a:path w="30330" h="21600" fill="none" extrusionOk="0">
                <a:moveTo>
                  <a:pt x="-1" y="1842"/>
                </a:moveTo>
                <a:cubicBezTo>
                  <a:pt x="2749" y="627"/>
                  <a:pt x="5723" y="-1"/>
                  <a:pt x="8730" y="0"/>
                </a:cubicBezTo>
                <a:cubicBezTo>
                  <a:pt x="20659" y="0"/>
                  <a:pt x="30330" y="9670"/>
                  <a:pt x="30330" y="21600"/>
                </a:cubicBezTo>
              </a:path>
              <a:path w="30330" h="21600" stroke="0" extrusionOk="0">
                <a:moveTo>
                  <a:pt x="-1" y="1842"/>
                </a:moveTo>
                <a:cubicBezTo>
                  <a:pt x="2749" y="627"/>
                  <a:pt x="5723" y="-1"/>
                  <a:pt x="8730" y="0"/>
                </a:cubicBezTo>
                <a:cubicBezTo>
                  <a:pt x="20659" y="0"/>
                  <a:pt x="30330" y="9670"/>
                  <a:pt x="30330" y="21600"/>
                </a:cubicBezTo>
                <a:lnTo>
                  <a:pt x="8730" y="2160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70" name="Text Box 34"/>
          <p:cNvSpPr txBox="1">
            <a:spLocks noChangeArrowheads="1"/>
          </p:cNvSpPr>
          <p:nvPr/>
        </p:nvSpPr>
        <p:spPr bwMode="auto">
          <a:xfrm>
            <a:off x="6354763" y="3663950"/>
            <a:ext cx="9144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80000"/>
              </a:lnSpc>
            </a:pPr>
            <a:r>
              <a:rPr lang="en-US" altLang="zh-CN" sz="1600" b="1"/>
              <a:t>Software product design</a:t>
            </a:r>
          </a:p>
        </p:txBody>
      </p:sp>
      <p:sp>
        <p:nvSpPr>
          <p:cNvPr id="91171" name="Text Box 35"/>
          <p:cNvSpPr txBox="1">
            <a:spLocks noChangeArrowheads="1"/>
          </p:cNvSpPr>
          <p:nvPr/>
        </p:nvSpPr>
        <p:spPr bwMode="auto">
          <a:xfrm>
            <a:off x="3886200" y="4686300"/>
            <a:ext cx="175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80000"/>
              </a:lnSpc>
            </a:pPr>
            <a:r>
              <a:rPr lang="en-US" altLang="zh-CN" sz="1600" b="1"/>
              <a:t>Design validation and verification</a:t>
            </a:r>
          </a:p>
        </p:txBody>
      </p:sp>
      <p:sp>
        <p:nvSpPr>
          <p:cNvPr id="91172" name="Arc 36"/>
          <p:cNvSpPr>
            <a:spLocks/>
          </p:cNvSpPr>
          <p:nvPr/>
        </p:nvSpPr>
        <p:spPr bwMode="auto">
          <a:xfrm flipV="1">
            <a:off x="3708400" y="3244850"/>
            <a:ext cx="3911600" cy="2133600"/>
          </a:xfrm>
          <a:custGeom>
            <a:avLst/>
            <a:gdLst>
              <a:gd name="G0" fmla="+- 144 0 0"/>
              <a:gd name="G1" fmla="+- 21600 0 0"/>
              <a:gd name="G2" fmla="+- 21600 0 0"/>
              <a:gd name="T0" fmla="*/ 0 w 21744"/>
              <a:gd name="T1" fmla="*/ 0 h 21600"/>
              <a:gd name="T2" fmla="*/ 21744 w 21744"/>
              <a:gd name="T3" fmla="*/ 21600 h 21600"/>
              <a:gd name="T4" fmla="*/ 144 w 21744"/>
              <a:gd name="T5" fmla="*/ 21600 h 21600"/>
            </a:gdLst>
            <a:ahLst/>
            <a:cxnLst>
              <a:cxn ang="0">
                <a:pos x="T0" y="T1"/>
              </a:cxn>
              <a:cxn ang="0">
                <a:pos x="T2" y="T3"/>
              </a:cxn>
              <a:cxn ang="0">
                <a:pos x="T4" y="T5"/>
              </a:cxn>
            </a:cxnLst>
            <a:rect l="0" t="0" r="r" b="b"/>
            <a:pathLst>
              <a:path w="21744" h="21600" fill="none" extrusionOk="0">
                <a:moveTo>
                  <a:pt x="0" y="0"/>
                </a:moveTo>
                <a:cubicBezTo>
                  <a:pt x="48" y="0"/>
                  <a:pt x="96" y="-1"/>
                  <a:pt x="144" y="0"/>
                </a:cubicBezTo>
                <a:cubicBezTo>
                  <a:pt x="12073" y="0"/>
                  <a:pt x="21744" y="9670"/>
                  <a:pt x="21744" y="21600"/>
                </a:cubicBezTo>
              </a:path>
              <a:path w="21744" h="21600" stroke="0" extrusionOk="0">
                <a:moveTo>
                  <a:pt x="0" y="0"/>
                </a:moveTo>
                <a:cubicBezTo>
                  <a:pt x="48" y="0"/>
                  <a:pt x="96" y="-1"/>
                  <a:pt x="144" y="0"/>
                </a:cubicBezTo>
                <a:cubicBezTo>
                  <a:pt x="12073" y="0"/>
                  <a:pt x="21744" y="9670"/>
                  <a:pt x="21744" y="21600"/>
                </a:cubicBezTo>
                <a:lnTo>
                  <a:pt x="144" y="2160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73" name="Text Box 37"/>
          <p:cNvSpPr txBox="1">
            <a:spLocks noChangeArrowheads="1"/>
          </p:cNvSpPr>
          <p:nvPr/>
        </p:nvSpPr>
        <p:spPr bwMode="auto">
          <a:xfrm>
            <a:off x="2514600" y="4616450"/>
            <a:ext cx="11430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r">
              <a:lnSpc>
                <a:spcPct val="80000"/>
              </a:lnSpc>
            </a:pPr>
            <a:r>
              <a:rPr lang="en-US" altLang="zh-CN" sz="1600" b="1"/>
              <a:t>Integration and test plan</a:t>
            </a:r>
          </a:p>
        </p:txBody>
      </p:sp>
      <p:sp>
        <p:nvSpPr>
          <p:cNvPr id="91174" name="Arc 38"/>
          <p:cNvSpPr>
            <a:spLocks/>
          </p:cNvSpPr>
          <p:nvPr/>
        </p:nvSpPr>
        <p:spPr bwMode="auto">
          <a:xfrm flipH="1" flipV="1">
            <a:off x="2017713" y="2973388"/>
            <a:ext cx="1676400" cy="2403475"/>
          </a:xfrm>
          <a:custGeom>
            <a:avLst/>
            <a:gdLst>
              <a:gd name="G0" fmla="+- 0 0 0"/>
              <a:gd name="G1" fmla="+- 21600 0 0"/>
              <a:gd name="G2" fmla="+- 21600 0 0"/>
              <a:gd name="T0" fmla="*/ 0 w 21600"/>
              <a:gd name="T1" fmla="*/ 0 h 21845"/>
              <a:gd name="T2" fmla="*/ 21599 w 21600"/>
              <a:gd name="T3" fmla="*/ 21845 h 21845"/>
              <a:gd name="T4" fmla="*/ 0 w 21600"/>
              <a:gd name="T5" fmla="*/ 21600 h 21845"/>
            </a:gdLst>
            <a:ahLst/>
            <a:cxnLst>
              <a:cxn ang="0">
                <a:pos x="T0" y="T1"/>
              </a:cxn>
              <a:cxn ang="0">
                <a:pos x="T2" y="T3"/>
              </a:cxn>
              <a:cxn ang="0">
                <a:pos x="T4" y="T5"/>
              </a:cxn>
            </a:cxnLst>
            <a:rect l="0" t="0" r="r" b="b"/>
            <a:pathLst>
              <a:path w="21600" h="21845" fill="none" extrusionOk="0">
                <a:moveTo>
                  <a:pt x="-1" y="0"/>
                </a:moveTo>
                <a:cubicBezTo>
                  <a:pt x="11929" y="0"/>
                  <a:pt x="21600" y="9670"/>
                  <a:pt x="21600" y="21600"/>
                </a:cubicBezTo>
                <a:cubicBezTo>
                  <a:pt x="21600" y="21681"/>
                  <a:pt x="21599" y="21763"/>
                  <a:pt x="21598" y="21844"/>
                </a:cubicBezTo>
              </a:path>
              <a:path w="21600" h="21845" stroke="0" extrusionOk="0">
                <a:moveTo>
                  <a:pt x="-1" y="0"/>
                </a:moveTo>
                <a:cubicBezTo>
                  <a:pt x="11929" y="0"/>
                  <a:pt x="21600" y="9670"/>
                  <a:pt x="21600" y="21600"/>
                </a:cubicBezTo>
                <a:cubicBezTo>
                  <a:pt x="21600" y="21681"/>
                  <a:pt x="21599" y="21763"/>
                  <a:pt x="21598" y="21844"/>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75" name="Arc 39"/>
          <p:cNvSpPr>
            <a:spLocks/>
          </p:cNvSpPr>
          <p:nvPr/>
        </p:nvSpPr>
        <p:spPr bwMode="auto">
          <a:xfrm rot="5400000" flipH="1" flipV="1">
            <a:off x="2092325" y="1012826"/>
            <a:ext cx="1908175" cy="2057400"/>
          </a:xfrm>
          <a:custGeom>
            <a:avLst/>
            <a:gdLst>
              <a:gd name="G0" fmla="+- 0 0 0"/>
              <a:gd name="G1" fmla="+- 21600 0 0"/>
              <a:gd name="G2" fmla="+- 21600 0 0"/>
              <a:gd name="T0" fmla="*/ 0 w 21256"/>
              <a:gd name="T1" fmla="*/ 0 h 21600"/>
              <a:gd name="T2" fmla="*/ 21256 w 21256"/>
              <a:gd name="T3" fmla="*/ 17759 h 21600"/>
              <a:gd name="T4" fmla="*/ 0 w 21256"/>
              <a:gd name="T5" fmla="*/ 21600 h 21600"/>
            </a:gdLst>
            <a:ahLst/>
            <a:cxnLst>
              <a:cxn ang="0">
                <a:pos x="T0" y="T1"/>
              </a:cxn>
              <a:cxn ang="0">
                <a:pos x="T2" y="T3"/>
              </a:cxn>
              <a:cxn ang="0">
                <a:pos x="T4" y="T5"/>
              </a:cxn>
            </a:cxnLst>
            <a:rect l="0" t="0" r="r" b="b"/>
            <a:pathLst>
              <a:path w="21256" h="21600" fill="none" extrusionOk="0">
                <a:moveTo>
                  <a:pt x="-1" y="0"/>
                </a:moveTo>
                <a:cubicBezTo>
                  <a:pt x="10447" y="0"/>
                  <a:pt x="19397" y="7477"/>
                  <a:pt x="21255" y="17759"/>
                </a:cubicBezTo>
              </a:path>
              <a:path w="21256" h="21600" stroke="0" extrusionOk="0">
                <a:moveTo>
                  <a:pt x="-1" y="0"/>
                </a:moveTo>
                <a:cubicBezTo>
                  <a:pt x="10447" y="0"/>
                  <a:pt x="19397" y="7477"/>
                  <a:pt x="21255" y="17759"/>
                </a:cubicBezTo>
                <a:lnTo>
                  <a:pt x="0" y="2160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76" name="Text Box 40"/>
          <p:cNvSpPr txBox="1">
            <a:spLocks noChangeArrowheads="1"/>
          </p:cNvSpPr>
          <p:nvPr/>
        </p:nvSpPr>
        <p:spPr bwMode="auto">
          <a:xfrm>
            <a:off x="6781800" y="126365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80000"/>
              </a:lnSpc>
            </a:pPr>
            <a:r>
              <a:rPr lang="en-US" altLang="zh-CN" sz="1600" b="1"/>
              <a:t>Risk analysis</a:t>
            </a:r>
          </a:p>
        </p:txBody>
      </p:sp>
      <p:sp>
        <p:nvSpPr>
          <p:cNvPr id="91177" name="Text Box 41"/>
          <p:cNvSpPr txBox="1">
            <a:spLocks noChangeArrowheads="1"/>
          </p:cNvSpPr>
          <p:nvPr/>
        </p:nvSpPr>
        <p:spPr bwMode="auto">
          <a:xfrm>
            <a:off x="7543800" y="2482850"/>
            <a:ext cx="1219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lnSpc>
                <a:spcPct val="80000"/>
              </a:lnSpc>
            </a:pPr>
            <a:r>
              <a:rPr lang="en-US" altLang="zh-CN" sz="1600" b="1"/>
              <a:t>Operational prototype</a:t>
            </a:r>
          </a:p>
        </p:txBody>
      </p:sp>
      <p:sp>
        <p:nvSpPr>
          <p:cNvPr id="91178" name="Arc 42"/>
          <p:cNvSpPr>
            <a:spLocks/>
          </p:cNvSpPr>
          <p:nvPr/>
        </p:nvSpPr>
        <p:spPr bwMode="auto">
          <a:xfrm>
            <a:off x="3702050" y="925513"/>
            <a:ext cx="5087938" cy="2036762"/>
          </a:xfrm>
          <a:custGeom>
            <a:avLst/>
            <a:gdLst>
              <a:gd name="G0" fmla="+- 8018 0 0"/>
              <a:gd name="G1" fmla="+- 21600 0 0"/>
              <a:gd name="G2" fmla="+- 21600 0 0"/>
              <a:gd name="T0" fmla="*/ 0 w 29618"/>
              <a:gd name="T1" fmla="*/ 1543 h 21600"/>
              <a:gd name="T2" fmla="*/ 29618 w 29618"/>
              <a:gd name="T3" fmla="*/ 21600 h 21600"/>
              <a:gd name="T4" fmla="*/ 8018 w 29618"/>
              <a:gd name="T5" fmla="*/ 21600 h 21600"/>
            </a:gdLst>
            <a:ahLst/>
            <a:cxnLst>
              <a:cxn ang="0">
                <a:pos x="T0" y="T1"/>
              </a:cxn>
              <a:cxn ang="0">
                <a:pos x="T2" y="T3"/>
              </a:cxn>
              <a:cxn ang="0">
                <a:pos x="T4" y="T5"/>
              </a:cxn>
            </a:cxnLst>
            <a:rect l="0" t="0" r="r" b="b"/>
            <a:pathLst>
              <a:path w="29618" h="21600" fill="none" extrusionOk="0">
                <a:moveTo>
                  <a:pt x="0" y="1543"/>
                </a:moveTo>
                <a:cubicBezTo>
                  <a:pt x="2550" y="523"/>
                  <a:pt x="5271" y="-1"/>
                  <a:pt x="8018" y="0"/>
                </a:cubicBezTo>
                <a:cubicBezTo>
                  <a:pt x="19947" y="0"/>
                  <a:pt x="29618" y="9670"/>
                  <a:pt x="29618" y="21600"/>
                </a:cubicBezTo>
              </a:path>
              <a:path w="29618" h="21600" stroke="0" extrusionOk="0">
                <a:moveTo>
                  <a:pt x="0" y="1543"/>
                </a:moveTo>
                <a:cubicBezTo>
                  <a:pt x="2550" y="523"/>
                  <a:pt x="5271" y="-1"/>
                  <a:pt x="8018" y="0"/>
                </a:cubicBezTo>
                <a:cubicBezTo>
                  <a:pt x="19947" y="0"/>
                  <a:pt x="29618" y="9670"/>
                  <a:pt x="29618" y="21600"/>
                </a:cubicBezTo>
                <a:lnTo>
                  <a:pt x="8018" y="2160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79" name="Line 43"/>
          <p:cNvSpPr>
            <a:spLocks noChangeShapeType="1"/>
          </p:cNvSpPr>
          <p:nvPr/>
        </p:nvSpPr>
        <p:spPr bwMode="auto">
          <a:xfrm flipV="1">
            <a:off x="5176838" y="1644650"/>
            <a:ext cx="2789237" cy="8382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80" name="Text Box 44"/>
          <p:cNvSpPr txBox="1">
            <a:spLocks noChangeArrowheads="1"/>
          </p:cNvSpPr>
          <p:nvPr/>
        </p:nvSpPr>
        <p:spPr bwMode="auto">
          <a:xfrm>
            <a:off x="7696200" y="3473450"/>
            <a:ext cx="8382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70000"/>
              </a:lnSpc>
            </a:pPr>
            <a:r>
              <a:rPr lang="en-US" altLang="zh-CN" sz="1600" b="1"/>
              <a:t>Detailed design</a:t>
            </a:r>
          </a:p>
        </p:txBody>
      </p:sp>
      <p:sp>
        <p:nvSpPr>
          <p:cNvPr id="91181" name="Text Box 45"/>
          <p:cNvSpPr txBox="1">
            <a:spLocks noChangeArrowheads="1"/>
          </p:cNvSpPr>
          <p:nvPr/>
        </p:nvSpPr>
        <p:spPr bwMode="auto">
          <a:xfrm>
            <a:off x="7300913" y="4159250"/>
            <a:ext cx="45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90000"/>
              </a:lnSpc>
            </a:pPr>
            <a:r>
              <a:rPr lang="en-US" altLang="zh-CN" sz="1600" b="1"/>
              <a:t>Unit test</a:t>
            </a:r>
          </a:p>
        </p:txBody>
      </p:sp>
      <p:sp>
        <p:nvSpPr>
          <p:cNvPr id="91182" name="Text Box 46"/>
          <p:cNvSpPr txBox="1">
            <a:spLocks noChangeArrowheads="1"/>
          </p:cNvSpPr>
          <p:nvPr/>
        </p:nvSpPr>
        <p:spPr bwMode="auto">
          <a:xfrm>
            <a:off x="7735888" y="4043363"/>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lstStyle/>
          <a:p>
            <a:pPr algn="ctr">
              <a:lnSpc>
                <a:spcPct val="90000"/>
              </a:lnSpc>
            </a:pPr>
            <a:r>
              <a:rPr lang="en-US" altLang="zh-CN" sz="1600" b="1"/>
              <a:t>Code</a:t>
            </a:r>
          </a:p>
        </p:txBody>
      </p:sp>
      <p:sp>
        <p:nvSpPr>
          <p:cNvPr id="91183" name="Text Box 47"/>
          <p:cNvSpPr txBox="1">
            <a:spLocks noChangeArrowheads="1"/>
          </p:cNvSpPr>
          <p:nvPr/>
        </p:nvSpPr>
        <p:spPr bwMode="auto">
          <a:xfrm>
            <a:off x="6289675" y="4808538"/>
            <a:ext cx="12192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70000"/>
              </a:lnSpc>
            </a:pPr>
            <a:r>
              <a:rPr lang="en-US" altLang="zh-CN" sz="1600" b="1"/>
              <a:t>Integration and test</a:t>
            </a:r>
          </a:p>
        </p:txBody>
      </p:sp>
      <p:sp>
        <p:nvSpPr>
          <p:cNvPr id="91184" name="Text Box 48"/>
          <p:cNvSpPr txBox="1">
            <a:spLocks noChangeArrowheads="1"/>
          </p:cNvSpPr>
          <p:nvPr/>
        </p:nvSpPr>
        <p:spPr bwMode="auto">
          <a:xfrm>
            <a:off x="5216525" y="5226050"/>
            <a:ext cx="12192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70000"/>
              </a:lnSpc>
            </a:pPr>
            <a:r>
              <a:rPr lang="en-US" altLang="zh-CN" sz="1600" b="1"/>
              <a:t>Acceptance test</a:t>
            </a:r>
          </a:p>
        </p:txBody>
      </p:sp>
      <p:sp>
        <p:nvSpPr>
          <p:cNvPr id="91185" name="Text Box 49"/>
          <p:cNvSpPr txBox="1">
            <a:spLocks noChangeArrowheads="1"/>
          </p:cNvSpPr>
          <p:nvPr/>
        </p:nvSpPr>
        <p:spPr bwMode="auto">
          <a:xfrm>
            <a:off x="3719513" y="5495925"/>
            <a:ext cx="144780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nSpc>
                <a:spcPct val="70000"/>
              </a:lnSpc>
            </a:pPr>
            <a:r>
              <a:rPr lang="en-US" altLang="zh-CN" sz="1600" b="1"/>
              <a:t>Implementation</a:t>
            </a:r>
          </a:p>
        </p:txBody>
      </p:sp>
      <p:sp>
        <p:nvSpPr>
          <p:cNvPr id="91186" name="Arc 50"/>
          <p:cNvSpPr>
            <a:spLocks/>
          </p:cNvSpPr>
          <p:nvPr/>
        </p:nvSpPr>
        <p:spPr bwMode="auto">
          <a:xfrm flipV="1">
            <a:off x="3698875" y="2940050"/>
            <a:ext cx="5089525" cy="3048000"/>
          </a:xfrm>
          <a:custGeom>
            <a:avLst/>
            <a:gdLst>
              <a:gd name="G0" fmla="+- 144 0 0"/>
              <a:gd name="G1" fmla="+- 21600 0 0"/>
              <a:gd name="G2" fmla="+- 21600 0 0"/>
              <a:gd name="T0" fmla="*/ 0 w 21744"/>
              <a:gd name="T1" fmla="*/ 0 h 21600"/>
              <a:gd name="T2" fmla="*/ 21744 w 21744"/>
              <a:gd name="T3" fmla="*/ 21600 h 21600"/>
              <a:gd name="T4" fmla="*/ 144 w 21744"/>
              <a:gd name="T5" fmla="*/ 21600 h 21600"/>
            </a:gdLst>
            <a:ahLst/>
            <a:cxnLst>
              <a:cxn ang="0">
                <a:pos x="T0" y="T1"/>
              </a:cxn>
              <a:cxn ang="0">
                <a:pos x="T2" y="T3"/>
              </a:cxn>
              <a:cxn ang="0">
                <a:pos x="T4" y="T5"/>
              </a:cxn>
            </a:cxnLst>
            <a:rect l="0" t="0" r="r" b="b"/>
            <a:pathLst>
              <a:path w="21744" h="21600" fill="none" extrusionOk="0">
                <a:moveTo>
                  <a:pt x="0" y="0"/>
                </a:moveTo>
                <a:cubicBezTo>
                  <a:pt x="48" y="0"/>
                  <a:pt x="96" y="-1"/>
                  <a:pt x="144" y="0"/>
                </a:cubicBezTo>
                <a:cubicBezTo>
                  <a:pt x="12073" y="0"/>
                  <a:pt x="21744" y="9670"/>
                  <a:pt x="21744" y="21600"/>
                </a:cubicBezTo>
              </a:path>
              <a:path w="21744" h="21600" stroke="0" extrusionOk="0">
                <a:moveTo>
                  <a:pt x="0" y="0"/>
                </a:moveTo>
                <a:cubicBezTo>
                  <a:pt x="48" y="0"/>
                  <a:pt x="96" y="-1"/>
                  <a:pt x="144" y="0"/>
                </a:cubicBezTo>
                <a:cubicBezTo>
                  <a:pt x="12073" y="0"/>
                  <a:pt x="21744" y="9670"/>
                  <a:pt x="21744" y="21600"/>
                </a:cubicBezTo>
                <a:lnTo>
                  <a:pt x="144" y="2160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87" name="Line 51"/>
          <p:cNvSpPr>
            <a:spLocks noChangeShapeType="1"/>
          </p:cNvSpPr>
          <p:nvPr/>
        </p:nvSpPr>
        <p:spPr bwMode="auto">
          <a:xfrm>
            <a:off x="7391400" y="3930650"/>
            <a:ext cx="11430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88" name="Line 52"/>
          <p:cNvSpPr>
            <a:spLocks noChangeShapeType="1"/>
          </p:cNvSpPr>
          <p:nvPr/>
        </p:nvSpPr>
        <p:spPr bwMode="auto">
          <a:xfrm>
            <a:off x="7772400" y="3930650"/>
            <a:ext cx="0" cy="8382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89" name="Line 53"/>
          <p:cNvSpPr>
            <a:spLocks noChangeShapeType="1"/>
          </p:cNvSpPr>
          <p:nvPr/>
        </p:nvSpPr>
        <p:spPr bwMode="auto">
          <a:xfrm>
            <a:off x="7315200" y="4121150"/>
            <a:ext cx="0" cy="949325"/>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90" name="Line 54"/>
          <p:cNvSpPr>
            <a:spLocks noChangeShapeType="1"/>
          </p:cNvSpPr>
          <p:nvPr/>
        </p:nvSpPr>
        <p:spPr bwMode="auto">
          <a:xfrm>
            <a:off x="6248400" y="4916488"/>
            <a:ext cx="0" cy="6858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91" name="Line 55"/>
          <p:cNvSpPr>
            <a:spLocks noChangeShapeType="1"/>
          </p:cNvSpPr>
          <p:nvPr/>
        </p:nvSpPr>
        <p:spPr bwMode="auto">
          <a:xfrm>
            <a:off x="5181600" y="5226050"/>
            <a:ext cx="0" cy="6096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92" name="Text Box 56"/>
          <p:cNvSpPr txBox="1">
            <a:spLocks noChangeArrowheads="1"/>
          </p:cNvSpPr>
          <p:nvPr/>
        </p:nvSpPr>
        <p:spPr bwMode="auto">
          <a:xfrm>
            <a:off x="1066800" y="530225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lang="en-US" altLang="zh-CN" sz="1600" b="1">
                <a:latin typeface="Arial" charset="0"/>
              </a:rPr>
              <a:t>Plan next phases</a:t>
            </a:r>
          </a:p>
        </p:txBody>
      </p:sp>
      <p:sp>
        <p:nvSpPr>
          <p:cNvPr id="91193" name="Text Box 57"/>
          <p:cNvSpPr txBox="1">
            <a:spLocks noChangeArrowheads="1"/>
          </p:cNvSpPr>
          <p:nvPr/>
        </p:nvSpPr>
        <p:spPr bwMode="auto">
          <a:xfrm>
            <a:off x="6400800" y="5530850"/>
            <a:ext cx="1828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spcBef>
                <a:spcPct val="50000"/>
              </a:spcBef>
            </a:pPr>
            <a:r>
              <a:rPr lang="en-US" altLang="zh-CN" sz="1600" b="1">
                <a:latin typeface="Arial" charset="0"/>
              </a:rPr>
              <a:t>Develop, verify next-level product</a:t>
            </a:r>
          </a:p>
        </p:txBody>
      </p:sp>
      <p:sp>
        <p:nvSpPr>
          <p:cNvPr id="91194" name="Text Box 58"/>
          <p:cNvSpPr txBox="1">
            <a:spLocks noChangeArrowheads="1"/>
          </p:cNvSpPr>
          <p:nvPr/>
        </p:nvSpPr>
        <p:spPr bwMode="auto">
          <a:xfrm>
            <a:off x="762000" y="1035050"/>
            <a:ext cx="1371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spcBef>
                <a:spcPct val="50000"/>
              </a:spcBef>
            </a:pPr>
            <a:r>
              <a:rPr lang="en-US" altLang="zh-CN" sz="1600" b="1">
                <a:latin typeface="Arial" charset="0"/>
              </a:rPr>
              <a:t>Determine objectives, alternatives, constrains</a:t>
            </a:r>
          </a:p>
        </p:txBody>
      </p:sp>
      <p:sp>
        <p:nvSpPr>
          <p:cNvPr id="91195" name="Text Box 59"/>
          <p:cNvSpPr txBox="1">
            <a:spLocks noChangeArrowheads="1"/>
          </p:cNvSpPr>
          <p:nvPr/>
        </p:nvSpPr>
        <p:spPr bwMode="auto">
          <a:xfrm>
            <a:off x="6400800" y="501650"/>
            <a:ext cx="2286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spcBef>
                <a:spcPct val="50000"/>
              </a:spcBef>
            </a:pPr>
            <a:r>
              <a:rPr lang="en-US" altLang="zh-CN" sz="1600" b="1">
                <a:latin typeface="Arial" charset="0"/>
              </a:rPr>
              <a:t>Evaluate alternatives, identify, resolve risks</a:t>
            </a:r>
          </a:p>
        </p:txBody>
      </p:sp>
      <p:sp>
        <p:nvSpPr>
          <p:cNvPr id="91196" name="Text Box 60"/>
          <p:cNvSpPr txBox="1">
            <a:spLocks noChangeArrowheads="1"/>
          </p:cNvSpPr>
          <p:nvPr/>
        </p:nvSpPr>
        <p:spPr bwMode="auto">
          <a:xfrm>
            <a:off x="1941513" y="206375"/>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zh-CN" sz="1600" b="1"/>
              <a:t>Cumulative cost</a:t>
            </a:r>
            <a:endParaRPr lang="en-US" altLang="zh-CN" sz="1800" b="1"/>
          </a:p>
        </p:txBody>
      </p:sp>
      <p:sp>
        <p:nvSpPr>
          <p:cNvPr id="91197" name="Text Box 61"/>
          <p:cNvSpPr txBox="1">
            <a:spLocks noChangeArrowheads="1"/>
          </p:cNvSpPr>
          <p:nvPr/>
        </p:nvSpPr>
        <p:spPr bwMode="auto">
          <a:xfrm>
            <a:off x="3733800" y="390525"/>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600" b="1"/>
              <a:t>Progress through steps</a:t>
            </a:r>
            <a:endParaRPr lang="en-US" altLang="zh-CN" sz="1800" b="1"/>
          </a:p>
        </p:txBody>
      </p:sp>
      <p:sp>
        <p:nvSpPr>
          <p:cNvPr id="91198" name="Arc 62"/>
          <p:cNvSpPr>
            <a:spLocks/>
          </p:cNvSpPr>
          <p:nvPr/>
        </p:nvSpPr>
        <p:spPr bwMode="auto">
          <a:xfrm flipH="1">
            <a:off x="3155950" y="717550"/>
            <a:ext cx="1108075" cy="469900"/>
          </a:xfrm>
          <a:custGeom>
            <a:avLst/>
            <a:gdLst>
              <a:gd name="G0" fmla="+- 0 0 0"/>
              <a:gd name="G1" fmla="+- 21545 0 0"/>
              <a:gd name="G2" fmla="+- 21600 0 0"/>
              <a:gd name="T0" fmla="*/ 1541 w 21016"/>
              <a:gd name="T1" fmla="*/ 0 h 21545"/>
              <a:gd name="T2" fmla="*/ 21016 w 21016"/>
              <a:gd name="T3" fmla="*/ 16554 h 21545"/>
              <a:gd name="T4" fmla="*/ 0 w 21016"/>
              <a:gd name="T5" fmla="*/ 21545 h 21545"/>
            </a:gdLst>
            <a:ahLst/>
            <a:cxnLst>
              <a:cxn ang="0">
                <a:pos x="T0" y="T1"/>
              </a:cxn>
              <a:cxn ang="0">
                <a:pos x="T2" y="T3"/>
              </a:cxn>
              <a:cxn ang="0">
                <a:pos x="T4" y="T5"/>
              </a:cxn>
            </a:cxnLst>
            <a:rect l="0" t="0" r="r" b="b"/>
            <a:pathLst>
              <a:path w="21016" h="21545" fill="none" extrusionOk="0">
                <a:moveTo>
                  <a:pt x="1540" y="0"/>
                </a:moveTo>
                <a:cubicBezTo>
                  <a:pt x="10951" y="673"/>
                  <a:pt x="18835" y="7375"/>
                  <a:pt x="21015" y="16554"/>
                </a:cubicBezTo>
              </a:path>
              <a:path w="21016" h="21545" stroke="0" extrusionOk="0">
                <a:moveTo>
                  <a:pt x="1540" y="0"/>
                </a:moveTo>
                <a:cubicBezTo>
                  <a:pt x="10951" y="673"/>
                  <a:pt x="18835" y="7375"/>
                  <a:pt x="21015" y="16554"/>
                </a:cubicBezTo>
                <a:lnTo>
                  <a:pt x="0" y="21545"/>
                </a:lnTo>
                <a:close/>
              </a:path>
            </a:pathLst>
          </a:custGeom>
          <a:noFill/>
          <a:ln w="31750">
            <a:solidFill>
              <a:schemeClr val="tx1"/>
            </a:solidFill>
            <a:round/>
            <a:headEnd type="arrow"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199" name="Text Box 63"/>
          <p:cNvSpPr txBox="1">
            <a:spLocks noChangeArrowheads="1"/>
          </p:cNvSpPr>
          <p:nvPr/>
        </p:nvSpPr>
        <p:spPr bwMode="auto">
          <a:xfrm>
            <a:off x="4191000" y="6172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t>Not yet widely used.</a:t>
            </a:r>
          </a:p>
        </p:txBody>
      </p:sp>
    </p:spTree>
    <p:extLst>
      <p:ext uri="{BB962C8B-B14F-4D97-AF65-F5344CB8AC3E}">
        <p14:creationId xmlns:p14="http://schemas.microsoft.com/office/powerpoint/2010/main" val="3791727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91139"/>
                                        </p:tgtEl>
                                        <p:attrNameLst>
                                          <p:attrName>style.visibility</p:attrName>
                                        </p:attrNameLst>
                                      </p:cBhvr>
                                      <p:to>
                                        <p:strVal val="visible"/>
                                      </p:to>
                                    </p:set>
                                    <p:anim calcmode="lin" valueType="num">
                                      <p:cBhvr>
                                        <p:cTn id="7" dur="500" fill="hold"/>
                                        <p:tgtEl>
                                          <p:spTgt spid="91139"/>
                                        </p:tgtEl>
                                        <p:attrNameLst>
                                          <p:attrName>ppt_x</p:attrName>
                                        </p:attrNameLst>
                                      </p:cBhvr>
                                      <p:tavLst>
                                        <p:tav tm="0">
                                          <p:val>
                                            <p:strVal val="#ppt_x"/>
                                          </p:val>
                                        </p:tav>
                                        <p:tav tm="100000">
                                          <p:val>
                                            <p:strVal val="#ppt_x"/>
                                          </p:val>
                                        </p:tav>
                                      </p:tavLst>
                                    </p:anim>
                                    <p:anim calcmode="lin" valueType="num">
                                      <p:cBhvr>
                                        <p:cTn id="8" dur="500" fill="hold"/>
                                        <p:tgtEl>
                                          <p:spTgt spid="91139"/>
                                        </p:tgtEl>
                                        <p:attrNameLst>
                                          <p:attrName>ppt_y</p:attrName>
                                        </p:attrNameLst>
                                      </p:cBhvr>
                                      <p:tavLst>
                                        <p:tav tm="0">
                                          <p:val>
                                            <p:strVal val="#ppt_y-#ppt_h/2"/>
                                          </p:val>
                                        </p:tav>
                                        <p:tav tm="100000">
                                          <p:val>
                                            <p:strVal val="#ppt_y"/>
                                          </p:val>
                                        </p:tav>
                                      </p:tavLst>
                                    </p:anim>
                                    <p:anim calcmode="lin" valueType="num">
                                      <p:cBhvr>
                                        <p:cTn id="9" dur="500" fill="hold"/>
                                        <p:tgtEl>
                                          <p:spTgt spid="91139"/>
                                        </p:tgtEl>
                                        <p:attrNameLst>
                                          <p:attrName>ppt_w</p:attrName>
                                        </p:attrNameLst>
                                      </p:cBhvr>
                                      <p:tavLst>
                                        <p:tav tm="0">
                                          <p:val>
                                            <p:strVal val="#ppt_w"/>
                                          </p:val>
                                        </p:tav>
                                        <p:tav tm="100000">
                                          <p:val>
                                            <p:strVal val="#ppt_w"/>
                                          </p:val>
                                        </p:tav>
                                      </p:tavLst>
                                    </p:anim>
                                    <p:anim calcmode="lin" valueType="num">
                                      <p:cBhvr>
                                        <p:cTn id="10" dur="500" fill="hold"/>
                                        <p:tgtEl>
                                          <p:spTgt spid="9113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1140"/>
                                        </p:tgtEl>
                                        <p:attrNameLst>
                                          <p:attrName>style.visibility</p:attrName>
                                        </p:attrNameLst>
                                      </p:cBhvr>
                                      <p:to>
                                        <p:strVal val="visible"/>
                                      </p:to>
                                    </p:set>
                                    <p:animEffect transition="in" filter="wipe(left)">
                                      <p:cBhvr>
                                        <p:cTn id="15" dur="500"/>
                                        <p:tgtEl>
                                          <p:spTgt spid="91140"/>
                                        </p:tgtEl>
                                      </p:cBhvr>
                                    </p:animEffect>
                                  </p:childTnLst>
                                  <p:subTnLst>
                                    <p:audio>
                                      <p:cMediaNode>
                                        <p:cTn display="0" masterRel="sameClick">
                                          <p:stCondLst>
                                            <p:cond evt="begin" delay="0">
                                              <p:tn val="13"/>
                                            </p:cond>
                                          </p:stCondLst>
                                          <p:endCondLst>
                                            <p:cond evt="onStopAudio" delay="0">
                                              <p:tgtEl>
                                                <p:sldTgt/>
                                              </p:tgtEl>
                                            </p:cond>
                                          </p:endCondLst>
                                        </p:cTn>
                                        <p:tgtEl>
                                          <p:sndTgt r:embed="rId3" name="TYPE.WAV"/>
                                        </p:tgtEl>
                                      </p:cMediaNode>
                                    </p:audio>
                                  </p:sub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91141"/>
                                        </p:tgtEl>
                                        <p:attrNameLst>
                                          <p:attrName>style.visibility</p:attrName>
                                        </p:attrNameLst>
                                      </p:cBhvr>
                                      <p:to>
                                        <p:strVal val="visible"/>
                                      </p:to>
                                    </p:set>
                                    <p:animEffect transition="in" filter="wipe(left)">
                                      <p:cBhvr>
                                        <p:cTn id="19" dur="500"/>
                                        <p:tgtEl>
                                          <p:spTgt spid="91141"/>
                                        </p:tgtEl>
                                      </p:cBhvr>
                                    </p:animEffect>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1145"/>
                                        </p:tgtEl>
                                        <p:attrNameLst>
                                          <p:attrName>style.visibility</p:attrName>
                                        </p:attrNameLst>
                                      </p:cBhvr>
                                      <p:to>
                                        <p:strVal val="visible"/>
                                      </p:to>
                                    </p:set>
                                    <p:animEffect transition="in" filter="wipe(down)">
                                      <p:cBhvr>
                                        <p:cTn id="24" dur="500"/>
                                        <p:tgtEl>
                                          <p:spTgt spid="91145"/>
                                        </p:tgtEl>
                                      </p:cBhvr>
                                    </p:animEffect>
                                  </p:childTnLst>
                                  <p:subTnLst>
                                    <p:audio>
                                      <p:cMediaNode>
                                        <p:cTn display="0" masterRel="sameClick">
                                          <p:stCondLst>
                                            <p:cond evt="begin" delay="0">
                                              <p:tn val="22"/>
                                            </p:cond>
                                          </p:stCondLst>
                                          <p:endCondLst>
                                            <p:cond evt="onStopAudio" delay="0">
                                              <p:tgtEl>
                                                <p:sldTgt/>
                                              </p:tgtEl>
                                            </p:cond>
                                          </p:endCondLst>
                                        </p:cTn>
                                        <p:tgtEl>
                                          <p:sndTgt r:embed="rId3" name="TYPE.WAV"/>
                                        </p:tgtEl>
                                      </p:cMediaNode>
                                    </p:audio>
                                  </p:sub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91196"/>
                                        </p:tgtEl>
                                        <p:attrNameLst>
                                          <p:attrName>style.visibility</p:attrName>
                                        </p:attrNameLst>
                                      </p:cBhvr>
                                      <p:to>
                                        <p:strVal val="visible"/>
                                      </p:to>
                                    </p:set>
                                    <p:animEffect transition="in" filter="wipe(left)">
                                      <p:cBhvr>
                                        <p:cTn id="28" dur="500"/>
                                        <p:tgtEl>
                                          <p:spTgt spid="91196"/>
                                        </p:tgtEl>
                                      </p:cBhvr>
                                    </p:animEffect>
                                  </p:childTnLst>
                                  <p:subTnLst>
                                    <p:audio>
                                      <p:cMediaNode>
                                        <p:cTn display="0" masterRel="sameClick">
                                          <p:stCondLst>
                                            <p:cond evt="begin" delay="0">
                                              <p:tn val="26"/>
                                            </p:cond>
                                          </p:stCondLst>
                                          <p:endCondLst>
                                            <p:cond evt="onStopAudio" delay="0">
                                              <p:tgtEl>
                                                <p:sldTgt/>
                                              </p:tgtEl>
                                            </p:cond>
                                          </p:endCondLst>
                                        </p:cTn>
                                        <p:tgtEl>
                                          <p:sndTgt r:embed="rId3" name="TYP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1198"/>
                                        </p:tgtEl>
                                        <p:attrNameLst>
                                          <p:attrName>style.visibility</p:attrName>
                                        </p:attrNameLst>
                                      </p:cBhvr>
                                      <p:to>
                                        <p:strVal val="visible"/>
                                      </p:to>
                                    </p:set>
                                    <p:animEffect transition="in" filter="wipe(left)">
                                      <p:cBhvr>
                                        <p:cTn id="33" dur="500"/>
                                        <p:tgtEl>
                                          <p:spTgt spid="91198"/>
                                        </p:tgtEl>
                                      </p:cBhvr>
                                    </p:animEffect>
                                  </p:childTnLst>
                                  <p:subTnLst>
                                    <p:audio>
                                      <p:cMediaNode>
                                        <p:cTn display="0" masterRel="sameClick">
                                          <p:stCondLst>
                                            <p:cond evt="begin" delay="0">
                                              <p:tn val="31"/>
                                            </p:cond>
                                          </p:stCondLst>
                                          <p:endCondLst>
                                            <p:cond evt="onStopAudio" delay="0">
                                              <p:tgtEl>
                                                <p:sldTgt/>
                                              </p:tgtEl>
                                            </p:cond>
                                          </p:endCondLst>
                                        </p:cTn>
                                        <p:tgtEl>
                                          <p:sndTgt r:embed="rId3" name="TYPE.WAV"/>
                                        </p:tgtEl>
                                      </p:cMediaNode>
                                    </p:audio>
                                  </p:sub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1197"/>
                                        </p:tgtEl>
                                        <p:attrNameLst>
                                          <p:attrName>style.visibility</p:attrName>
                                        </p:attrNameLst>
                                      </p:cBhvr>
                                      <p:to>
                                        <p:strVal val="visible"/>
                                      </p:to>
                                    </p:set>
                                    <p:animEffect transition="in" filter="wipe(left)">
                                      <p:cBhvr>
                                        <p:cTn id="37" dur="500"/>
                                        <p:tgtEl>
                                          <p:spTgt spid="91197"/>
                                        </p:tgtEl>
                                      </p:cBhvr>
                                    </p:animEffect>
                                  </p:childTnLst>
                                  <p:subTnLst>
                                    <p:audio>
                                      <p:cMediaNode>
                                        <p:cTn display="0" masterRel="sameClick">
                                          <p:stCondLst>
                                            <p:cond evt="begin" delay="0">
                                              <p:tn val="35"/>
                                            </p:cond>
                                          </p:stCondLst>
                                          <p:endCondLst>
                                            <p:cond evt="onStopAudio" delay="0">
                                              <p:tgtEl>
                                                <p:sldTgt/>
                                              </p:tgtEl>
                                            </p:cond>
                                          </p:endCondLst>
                                        </p:cTn>
                                        <p:tgtEl>
                                          <p:sndTgt r:embed="rId3" name="TYP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91194"/>
                                        </p:tgtEl>
                                        <p:attrNameLst>
                                          <p:attrName>style.visibility</p:attrName>
                                        </p:attrNameLst>
                                      </p:cBhvr>
                                      <p:to>
                                        <p:strVal val="visible"/>
                                      </p:to>
                                    </p:set>
                                    <p:animEffect transition="in" filter="box(out)">
                                      <p:cBhvr>
                                        <p:cTn id="42" dur="500"/>
                                        <p:tgtEl>
                                          <p:spTgt spid="91194"/>
                                        </p:tgtEl>
                                      </p:cBhvr>
                                    </p:animEffect>
                                  </p:childTnLst>
                                  <p:subTnLst>
                                    <p:audio>
                                      <p:cMediaNode>
                                        <p:cTn display="0" masterRel="sameClick">
                                          <p:stCondLst>
                                            <p:cond evt="begin" delay="0">
                                              <p:tn val="40"/>
                                            </p:cond>
                                          </p:stCondLst>
                                          <p:endCondLst>
                                            <p:cond evt="onStopAudio" delay="0">
                                              <p:tgtEl>
                                                <p:sldTgt/>
                                              </p:tgtEl>
                                            </p:cond>
                                          </p:endCondLst>
                                        </p:cTn>
                                        <p:tgtEl>
                                          <p:sndTgt r:embed="rId4" name="CAMERA.WAV"/>
                                        </p:tgtEl>
                                      </p:cMediaNode>
                                    </p:audio>
                                  </p:subTnLst>
                                </p:cTn>
                              </p:par>
                            </p:childTnLst>
                          </p:cTn>
                        </p:par>
                        <p:par>
                          <p:cTn id="43" fill="hold" nodeType="afterGroup">
                            <p:stCondLst>
                              <p:cond delay="500"/>
                            </p:stCondLst>
                            <p:childTnLst>
                              <p:par>
                                <p:cTn id="44" presetID="18" presetClass="entr" presetSubtype="3" fill="hold" grpId="0" nodeType="afterEffect">
                                  <p:stCondLst>
                                    <p:cond delay="0"/>
                                  </p:stCondLst>
                                  <p:childTnLst>
                                    <p:set>
                                      <p:cBhvr>
                                        <p:cTn id="45" dur="1" fill="hold">
                                          <p:stCondLst>
                                            <p:cond delay="0"/>
                                          </p:stCondLst>
                                        </p:cTn>
                                        <p:tgtEl>
                                          <p:spTgt spid="91164"/>
                                        </p:tgtEl>
                                        <p:attrNameLst>
                                          <p:attrName>style.visibility</p:attrName>
                                        </p:attrNameLst>
                                      </p:cBhvr>
                                      <p:to>
                                        <p:strVal val="visible"/>
                                      </p:to>
                                    </p:set>
                                    <p:animEffect transition="in" filter="strips(upRight)">
                                      <p:cBhvr>
                                        <p:cTn id="46" dur="500"/>
                                        <p:tgtEl>
                                          <p:spTgt spid="9116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91195"/>
                                        </p:tgtEl>
                                        <p:attrNameLst>
                                          <p:attrName>style.visibility</p:attrName>
                                        </p:attrNameLst>
                                      </p:cBhvr>
                                      <p:to>
                                        <p:strVal val="visible"/>
                                      </p:to>
                                    </p:set>
                                    <p:animEffect transition="in" filter="box(out)">
                                      <p:cBhvr>
                                        <p:cTn id="51" dur="500"/>
                                        <p:tgtEl>
                                          <p:spTgt spid="91195"/>
                                        </p:tgtEl>
                                      </p:cBhvr>
                                    </p:animEffect>
                                  </p:childTnLst>
                                  <p:subTnLst>
                                    <p:audio>
                                      <p:cMediaNode>
                                        <p:cTn display="0" masterRel="sameClick">
                                          <p:stCondLst>
                                            <p:cond evt="begin" delay="0">
                                              <p:tn val="49"/>
                                            </p:cond>
                                          </p:stCondLst>
                                          <p:endCondLst>
                                            <p:cond evt="onStopAudio" delay="0">
                                              <p:tgtEl>
                                                <p:sldTgt/>
                                              </p:tgtEl>
                                            </p:cond>
                                          </p:endCondLst>
                                        </p:cTn>
                                        <p:tgtEl>
                                          <p:sndTgt r:embed="rId4" name="CAMERA.WAV"/>
                                        </p:tgtEl>
                                      </p:cMediaNode>
                                    </p:audio>
                                  </p:subTnLst>
                                </p:cTn>
                              </p:par>
                            </p:childTnLst>
                          </p:cTn>
                        </p:par>
                        <p:par>
                          <p:cTn id="52" fill="hold" nodeType="afterGroup">
                            <p:stCondLst>
                              <p:cond delay="500"/>
                            </p:stCondLst>
                            <p:childTnLst>
                              <p:par>
                                <p:cTn id="53" presetID="18" presetClass="entr" presetSubtype="6" fill="hold" grpId="0" nodeType="afterEffect">
                                  <p:stCondLst>
                                    <p:cond delay="0"/>
                                  </p:stCondLst>
                                  <p:childTnLst>
                                    <p:set>
                                      <p:cBhvr>
                                        <p:cTn id="54" dur="1" fill="hold">
                                          <p:stCondLst>
                                            <p:cond delay="0"/>
                                          </p:stCondLst>
                                        </p:cTn>
                                        <p:tgtEl>
                                          <p:spTgt spid="91163"/>
                                        </p:tgtEl>
                                        <p:attrNameLst>
                                          <p:attrName>style.visibility</p:attrName>
                                        </p:attrNameLst>
                                      </p:cBhvr>
                                      <p:to>
                                        <p:strVal val="visible"/>
                                      </p:to>
                                    </p:set>
                                    <p:animEffect transition="in" filter="strips(downRight)">
                                      <p:cBhvr>
                                        <p:cTn id="55" dur="500"/>
                                        <p:tgtEl>
                                          <p:spTgt spid="91163"/>
                                        </p:tgtEl>
                                      </p:cBhvr>
                                    </p:animEffect>
                                  </p:childTnLst>
                                </p:cTn>
                              </p:par>
                            </p:childTnLst>
                          </p:cTn>
                        </p:par>
                        <p:par>
                          <p:cTn id="56" fill="hold" nodeType="afterGroup">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91146"/>
                                        </p:tgtEl>
                                        <p:attrNameLst>
                                          <p:attrName>style.visibility</p:attrName>
                                        </p:attrNameLst>
                                      </p:cBhvr>
                                      <p:to>
                                        <p:strVal val="visible"/>
                                      </p:to>
                                    </p:set>
                                    <p:animEffect transition="in" filter="wipe(left)">
                                      <p:cBhvr>
                                        <p:cTn id="59" dur="500"/>
                                        <p:tgtEl>
                                          <p:spTgt spid="91146"/>
                                        </p:tgtEl>
                                      </p:cBhvr>
                                    </p:animEffect>
                                  </p:childTnLst>
                                  <p:subTnLst>
                                    <p:audio>
                                      <p:cMediaNode>
                                        <p:cTn display="0" masterRel="sameClick">
                                          <p:stCondLst>
                                            <p:cond evt="begin" delay="0">
                                              <p:tn val="57"/>
                                            </p:cond>
                                          </p:stCondLst>
                                          <p:endCondLst>
                                            <p:cond evt="onStopAudio" delay="0">
                                              <p:tgtEl>
                                                <p:sldTgt/>
                                              </p:tgtEl>
                                            </p:cond>
                                          </p:endCondLst>
                                        </p:cTn>
                                        <p:tgtEl>
                                          <p:sndTgt r:embed="rId3" name="TYPE.WAV"/>
                                        </p:tgtEl>
                                      </p:cMediaNode>
                                    </p:audio>
                                  </p:subTnLst>
                                </p:cTn>
                              </p:par>
                            </p:childTnLst>
                          </p:cTn>
                        </p:par>
                        <p:par>
                          <p:cTn id="60" fill="hold" nodeType="afterGroup">
                            <p:stCondLst>
                              <p:cond delay="1500"/>
                            </p:stCondLst>
                            <p:childTnLst>
                              <p:par>
                                <p:cTn id="61" presetID="22" presetClass="entr" presetSubtype="1" fill="hold" grpId="0" nodeType="afterEffect">
                                  <p:stCondLst>
                                    <p:cond delay="0"/>
                                  </p:stCondLst>
                                  <p:childTnLst>
                                    <p:set>
                                      <p:cBhvr>
                                        <p:cTn id="62" dur="1" fill="hold">
                                          <p:stCondLst>
                                            <p:cond delay="0"/>
                                          </p:stCondLst>
                                        </p:cTn>
                                        <p:tgtEl>
                                          <p:spTgt spid="91150"/>
                                        </p:tgtEl>
                                        <p:attrNameLst>
                                          <p:attrName>style.visibility</p:attrName>
                                        </p:attrNameLst>
                                      </p:cBhvr>
                                      <p:to>
                                        <p:strVal val="visible"/>
                                      </p:to>
                                    </p:set>
                                    <p:animEffect transition="in" filter="wipe(up)">
                                      <p:cBhvr>
                                        <p:cTn id="63" dur="500"/>
                                        <p:tgtEl>
                                          <p:spTgt spid="91150"/>
                                        </p:tgtEl>
                                      </p:cBhvr>
                                    </p:animEffect>
                                  </p:childTnLst>
                                </p:cTn>
                              </p:par>
                            </p:childTnLst>
                          </p:cTn>
                        </p:par>
                        <p:par>
                          <p:cTn id="64" fill="hold" nodeType="afterGroup">
                            <p:stCondLst>
                              <p:cond delay="2000"/>
                            </p:stCondLst>
                            <p:childTnLst>
                              <p:par>
                                <p:cTn id="65" presetID="22" presetClass="entr" presetSubtype="8" fill="hold" grpId="0" nodeType="afterEffect">
                                  <p:stCondLst>
                                    <p:cond delay="0"/>
                                  </p:stCondLst>
                                  <p:childTnLst>
                                    <p:set>
                                      <p:cBhvr>
                                        <p:cTn id="66" dur="1" fill="hold">
                                          <p:stCondLst>
                                            <p:cond delay="0"/>
                                          </p:stCondLst>
                                        </p:cTn>
                                        <p:tgtEl>
                                          <p:spTgt spid="91147"/>
                                        </p:tgtEl>
                                        <p:attrNameLst>
                                          <p:attrName>style.visibility</p:attrName>
                                        </p:attrNameLst>
                                      </p:cBhvr>
                                      <p:to>
                                        <p:strVal val="visible"/>
                                      </p:to>
                                    </p:set>
                                    <p:animEffect transition="in" filter="wipe(left)">
                                      <p:cBhvr>
                                        <p:cTn id="67" dur="500"/>
                                        <p:tgtEl>
                                          <p:spTgt spid="91147"/>
                                        </p:tgtEl>
                                      </p:cBhvr>
                                    </p:animEffect>
                                  </p:childTnLst>
                                  <p:subTnLst>
                                    <p:audio>
                                      <p:cMediaNode>
                                        <p:cTn display="0" masterRel="sameClick">
                                          <p:stCondLst>
                                            <p:cond evt="begin" delay="0">
                                              <p:tn val="65"/>
                                            </p:cond>
                                          </p:stCondLst>
                                          <p:endCondLst>
                                            <p:cond evt="onStopAudio" delay="0">
                                              <p:tgtEl>
                                                <p:sldTgt/>
                                              </p:tgtEl>
                                            </p:cond>
                                          </p:endCondLst>
                                        </p:cTn>
                                        <p:tgtEl>
                                          <p:sndTgt r:embed="rId3" name="TYP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91152"/>
                                        </p:tgtEl>
                                        <p:attrNameLst>
                                          <p:attrName>style.visibility</p:attrName>
                                        </p:attrNameLst>
                                      </p:cBhvr>
                                      <p:to>
                                        <p:strVal val="visible"/>
                                      </p:to>
                                    </p:set>
                                    <p:animEffect transition="in" filter="strips(downRight)">
                                      <p:cBhvr>
                                        <p:cTn id="72" dur="500"/>
                                        <p:tgtEl>
                                          <p:spTgt spid="91152"/>
                                        </p:tgtEl>
                                      </p:cBhvr>
                                    </p:animEffect>
                                  </p:childTnLst>
                                </p:cTn>
                              </p:par>
                            </p:childTnLst>
                          </p:cTn>
                        </p:par>
                        <p:par>
                          <p:cTn id="73" fill="hold" nodeType="afterGroup">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91148"/>
                                        </p:tgtEl>
                                        <p:attrNameLst>
                                          <p:attrName>style.visibility</p:attrName>
                                        </p:attrNameLst>
                                      </p:cBhvr>
                                      <p:to>
                                        <p:strVal val="visible"/>
                                      </p:to>
                                    </p:set>
                                    <p:animEffect transition="in" filter="wipe(left)">
                                      <p:cBhvr>
                                        <p:cTn id="76" dur="500"/>
                                        <p:tgtEl>
                                          <p:spTgt spid="91148"/>
                                        </p:tgtEl>
                                      </p:cBhvr>
                                    </p:animEffect>
                                  </p:childTnLst>
                                  <p:subTnLst>
                                    <p:audio>
                                      <p:cMediaNode>
                                        <p:cTn display="0" masterRel="sameClick">
                                          <p:stCondLst>
                                            <p:cond evt="begin" delay="0">
                                              <p:tn val="74"/>
                                            </p:cond>
                                          </p:stCondLst>
                                          <p:endCondLst>
                                            <p:cond evt="onStopAudio" delay="0">
                                              <p:tgtEl>
                                                <p:sldTgt/>
                                              </p:tgtEl>
                                            </p:cond>
                                          </p:endCondLst>
                                        </p:cTn>
                                        <p:tgtEl>
                                          <p:sndTgt r:embed="rId3" name="TYPE.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32" fill="hold" grpId="0" nodeType="clickEffect">
                                  <p:stCondLst>
                                    <p:cond delay="0"/>
                                  </p:stCondLst>
                                  <p:childTnLst>
                                    <p:set>
                                      <p:cBhvr>
                                        <p:cTn id="80" dur="1" fill="hold">
                                          <p:stCondLst>
                                            <p:cond delay="0"/>
                                          </p:stCondLst>
                                        </p:cTn>
                                        <p:tgtEl>
                                          <p:spTgt spid="91193"/>
                                        </p:tgtEl>
                                        <p:attrNameLst>
                                          <p:attrName>style.visibility</p:attrName>
                                        </p:attrNameLst>
                                      </p:cBhvr>
                                      <p:to>
                                        <p:strVal val="visible"/>
                                      </p:to>
                                    </p:set>
                                    <p:animEffect transition="in" filter="box(out)">
                                      <p:cBhvr>
                                        <p:cTn id="81" dur="500"/>
                                        <p:tgtEl>
                                          <p:spTgt spid="91193"/>
                                        </p:tgtEl>
                                      </p:cBhvr>
                                    </p:animEffect>
                                  </p:childTnLst>
                                  <p:subTnLst>
                                    <p:audio>
                                      <p:cMediaNode>
                                        <p:cTn display="0" masterRel="sameClick">
                                          <p:stCondLst>
                                            <p:cond evt="begin" delay="0">
                                              <p:tn val="79"/>
                                            </p:cond>
                                          </p:stCondLst>
                                          <p:endCondLst>
                                            <p:cond evt="onStopAudio" delay="0">
                                              <p:tgtEl>
                                                <p:sldTgt/>
                                              </p:tgtEl>
                                            </p:cond>
                                          </p:endCondLst>
                                        </p:cTn>
                                        <p:tgtEl>
                                          <p:sndTgt r:embed="rId4" name="CAMERA.WAV"/>
                                        </p:tgtEl>
                                      </p:cMediaNode>
                                    </p:audio>
                                  </p:subTnLst>
                                </p:cTn>
                              </p:par>
                            </p:childTnLst>
                          </p:cTn>
                        </p:par>
                        <p:par>
                          <p:cTn id="82" fill="hold" nodeType="afterGroup">
                            <p:stCondLst>
                              <p:cond delay="500"/>
                            </p:stCondLst>
                            <p:childTnLst>
                              <p:par>
                                <p:cTn id="83" presetID="18" presetClass="entr" presetSubtype="12" fill="hold" grpId="0" nodeType="afterEffect">
                                  <p:stCondLst>
                                    <p:cond delay="0"/>
                                  </p:stCondLst>
                                  <p:childTnLst>
                                    <p:set>
                                      <p:cBhvr>
                                        <p:cTn id="84" dur="1" fill="hold">
                                          <p:stCondLst>
                                            <p:cond delay="0"/>
                                          </p:stCondLst>
                                        </p:cTn>
                                        <p:tgtEl>
                                          <p:spTgt spid="91162"/>
                                        </p:tgtEl>
                                        <p:attrNameLst>
                                          <p:attrName>style.visibility</p:attrName>
                                        </p:attrNameLst>
                                      </p:cBhvr>
                                      <p:to>
                                        <p:strVal val="visible"/>
                                      </p:to>
                                    </p:set>
                                    <p:animEffect transition="in" filter="strips(downLeft)">
                                      <p:cBhvr>
                                        <p:cTn id="85" dur="500"/>
                                        <p:tgtEl>
                                          <p:spTgt spid="91162"/>
                                        </p:tgtEl>
                                      </p:cBhvr>
                                    </p:animEffect>
                                  </p:childTnLst>
                                </p:cTn>
                              </p:par>
                            </p:childTnLst>
                          </p:cTn>
                        </p:par>
                        <p:par>
                          <p:cTn id="86" fill="hold" nodeType="afterGroup">
                            <p:stCondLst>
                              <p:cond delay="1000"/>
                            </p:stCondLst>
                            <p:childTnLst>
                              <p:par>
                                <p:cTn id="87" presetID="22" presetClass="entr" presetSubtype="8" fill="hold" grpId="0" nodeType="afterEffect">
                                  <p:stCondLst>
                                    <p:cond delay="0"/>
                                  </p:stCondLst>
                                  <p:childTnLst>
                                    <p:set>
                                      <p:cBhvr>
                                        <p:cTn id="88" dur="1" fill="hold">
                                          <p:stCondLst>
                                            <p:cond delay="0"/>
                                          </p:stCondLst>
                                        </p:cTn>
                                        <p:tgtEl>
                                          <p:spTgt spid="91151"/>
                                        </p:tgtEl>
                                        <p:attrNameLst>
                                          <p:attrName>style.visibility</p:attrName>
                                        </p:attrNameLst>
                                      </p:cBhvr>
                                      <p:to>
                                        <p:strVal val="visible"/>
                                      </p:to>
                                    </p:set>
                                    <p:animEffect transition="in" filter="wipe(left)">
                                      <p:cBhvr>
                                        <p:cTn id="89" dur="500"/>
                                        <p:tgtEl>
                                          <p:spTgt spid="91151"/>
                                        </p:tgtEl>
                                      </p:cBhvr>
                                    </p:animEffect>
                                  </p:childTnLst>
                                  <p:subTnLst>
                                    <p:audio>
                                      <p:cMediaNode>
                                        <p:cTn display="0" masterRel="sameClick">
                                          <p:stCondLst>
                                            <p:cond evt="begin" delay="0">
                                              <p:tn val="87"/>
                                            </p:cond>
                                          </p:stCondLst>
                                          <p:endCondLst>
                                            <p:cond evt="onStopAudio" delay="0">
                                              <p:tgtEl>
                                                <p:sldTgt/>
                                              </p:tgtEl>
                                            </p:cond>
                                          </p:endCondLst>
                                        </p:cTn>
                                        <p:tgtEl>
                                          <p:sndTgt r:embed="rId3" name="TYPE.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32" fill="hold" grpId="0" nodeType="clickEffect">
                                  <p:stCondLst>
                                    <p:cond delay="0"/>
                                  </p:stCondLst>
                                  <p:childTnLst>
                                    <p:set>
                                      <p:cBhvr>
                                        <p:cTn id="93" dur="1" fill="hold">
                                          <p:stCondLst>
                                            <p:cond delay="0"/>
                                          </p:stCondLst>
                                        </p:cTn>
                                        <p:tgtEl>
                                          <p:spTgt spid="91192"/>
                                        </p:tgtEl>
                                        <p:attrNameLst>
                                          <p:attrName>style.visibility</p:attrName>
                                        </p:attrNameLst>
                                      </p:cBhvr>
                                      <p:to>
                                        <p:strVal val="visible"/>
                                      </p:to>
                                    </p:set>
                                    <p:animEffect transition="in" filter="box(out)">
                                      <p:cBhvr>
                                        <p:cTn id="94" dur="500"/>
                                        <p:tgtEl>
                                          <p:spTgt spid="91192"/>
                                        </p:tgtEl>
                                      </p:cBhvr>
                                    </p:animEffect>
                                  </p:childTnLst>
                                  <p:subTnLst>
                                    <p:audio>
                                      <p:cMediaNode>
                                        <p:cTn display="0" masterRel="sameClick">
                                          <p:stCondLst>
                                            <p:cond evt="begin" delay="0">
                                              <p:tn val="92"/>
                                            </p:cond>
                                          </p:stCondLst>
                                          <p:endCondLst>
                                            <p:cond evt="onStopAudio" delay="0">
                                              <p:tgtEl>
                                                <p:sldTgt/>
                                              </p:tgtEl>
                                            </p:cond>
                                          </p:endCondLst>
                                        </p:cTn>
                                        <p:tgtEl>
                                          <p:sndTgt r:embed="rId4" name="CAMERA.WAV"/>
                                        </p:tgtEl>
                                      </p:cMediaNode>
                                    </p:audio>
                                  </p:subTnLst>
                                </p:cTn>
                              </p:par>
                            </p:childTnLst>
                          </p:cTn>
                        </p:par>
                        <p:par>
                          <p:cTn id="95" fill="hold" nodeType="afterGroup">
                            <p:stCondLst>
                              <p:cond delay="500"/>
                            </p:stCondLst>
                            <p:childTnLst>
                              <p:par>
                                <p:cTn id="96" presetID="18" presetClass="entr" presetSubtype="9" fill="hold" grpId="0" nodeType="afterEffect">
                                  <p:stCondLst>
                                    <p:cond delay="0"/>
                                  </p:stCondLst>
                                  <p:childTnLst>
                                    <p:set>
                                      <p:cBhvr>
                                        <p:cTn id="97" dur="1" fill="hold">
                                          <p:stCondLst>
                                            <p:cond delay="0"/>
                                          </p:stCondLst>
                                        </p:cTn>
                                        <p:tgtEl>
                                          <p:spTgt spid="91155"/>
                                        </p:tgtEl>
                                        <p:attrNameLst>
                                          <p:attrName>style.visibility</p:attrName>
                                        </p:attrNameLst>
                                      </p:cBhvr>
                                      <p:to>
                                        <p:strVal val="visible"/>
                                      </p:to>
                                    </p:set>
                                    <p:animEffect transition="in" filter="strips(upLeft)">
                                      <p:cBhvr>
                                        <p:cTn id="98" dur="500"/>
                                        <p:tgtEl>
                                          <p:spTgt spid="91155"/>
                                        </p:tgtEl>
                                      </p:cBhvr>
                                    </p:animEffect>
                                  </p:childTnLst>
                                </p:cTn>
                              </p:par>
                            </p:childTnLst>
                          </p:cTn>
                        </p:par>
                        <p:par>
                          <p:cTn id="99" fill="hold" nodeType="afterGroup">
                            <p:stCondLst>
                              <p:cond delay="1000"/>
                            </p:stCondLst>
                            <p:childTnLst>
                              <p:par>
                                <p:cTn id="100" presetID="22" presetClass="entr" presetSubtype="8" fill="hold" grpId="0" nodeType="afterEffect">
                                  <p:stCondLst>
                                    <p:cond delay="0"/>
                                  </p:stCondLst>
                                  <p:childTnLst>
                                    <p:set>
                                      <p:cBhvr>
                                        <p:cTn id="101" dur="1" fill="hold">
                                          <p:stCondLst>
                                            <p:cond delay="0"/>
                                          </p:stCondLst>
                                        </p:cTn>
                                        <p:tgtEl>
                                          <p:spTgt spid="91149"/>
                                        </p:tgtEl>
                                        <p:attrNameLst>
                                          <p:attrName>style.visibility</p:attrName>
                                        </p:attrNameLst>
                                      </p:cBhvr>
                                      <p:to>
                                        <p:strVal val="visible"/>
                                      </p:to>
                                    </p:set>
                                    <p:animEffect transition="in" filter="wipe(left)">
                                      <p:cBhvr>
                                        <p:cTn id="102" dur="500"/>
                                        <p:tgtEl>
                                          <p:spTgt spid="91149"/>
                                        </p:tgtEl>
                                      </p:cBhvr>
                                    </p:animEffect>
                                  </p:childTnLst>
                                  <p:subTnLst>
                                    <p:audio>
                                      <p:cMediaNode>
                                        <p:cTn display="0" masterRel="sameClick">
                                          <p:stCondLst>
                                            <p:cond evt="begin" delay="0">
                                              <p:tn val="100"/>
                                            </p:cond>
                                          </p:stCondLst>
                                          <p:endCondLst>
                                            <p:cond evt="onStopAudio" delay="0">
                                              <p:tgtEl>
                                                <p:sldTgt/>
                                              </p:tgtEl>
                                            </p:cond>
                                          </p:endCondLst>
                                        </p:cTn>
                                        <p:tgtEl>
                                          <p:sndTgt r:embed="rId3" name="TYPE.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8" presetClass="entr" presetSubtype="3" fill="hold" grpId="0" nodeType="clickEffect">
                                  <p:stCondLst>
                                    <p:cond delay="0"/>
                                  </p:stCondLst>
                                  <p:childTnLst>
                                    <p:set>
                                      <p:cBhvr>
                                        <p:cTn id="106" dur="1" fill="hold">
                                          <p:stCondLst>
                                            <p:cond delay="0"/>
                                          </p:stCondLst>
                                        </p:cTn>
                                        <p:tgtEl>
                                          <p:spTgt spid="91165"/>
                                        </p:tgtEl>
                                        <p:attrNameLst>
                                          <p:attrName>style.visibility</p:attrName>
                                        </p:attrNameLst>
                                      </p:cBhvr>
                                      <p:to>
                                        <p:strVal val="visible"/>
                                      </p:to>
                                    </p:set>
                                    <p:animEffect transition="in" filter="strips(upRight)">
                                      <p:cBhvr>
                                        <p:cTn id="107" dur="500"/>
                                        <p:tgtEl>
                                          <p:spTgt spid="91165"/>
                                        </p:tgtEl>
                                      </p:cBhvr>
                                    </p:animEffect>
                                  </p:childTnLst>
                                  <p:subTnLst>
                                    <p:audio>
                                      <p:cMediaNode>
                                        <p:cTn display="0" masterRel="sameClick">
                                          <p:stCondLst>
                                            <p:cond evt="begin" delay="0">
                                              <p:tn val="105"/>
                                            </p:cond>
                                          </p:stCondLst>
                                          <p:endCondLst>
                                            <p:cond evt="onStopAudio" delay="0">
                                              <p:tgtEl>
                                                <p:sldTgt/>
                                              </p:tgtEl>
                                            </p:cond>
                                          </p:endCondLst>
                                        </p:cTn>
                                        <p:tgtEl>
                                          <p:sndTgt r:embed="rId3" name="TYPE.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18" presetClass="entr" presetSubtype="6" fill="hold" grpId="0" nodeType="clickEffect">
                                  <p:stCondLst>
                                    <p:cond delay="0"/>
                                  </p:stCondLst>
                                  <p:childTnLst>
                                    <p:set>
                                      <p:cBhvr>
                                        <p:cTn id="111" dur="1" fill="hold">
                                          <p:stCondLst>
                                            <p:cond delay="0"/>
                                          </p:stCondLst>
                                        </p:cTn>
                                        <p:tgtEl>
                                          <p:spTgt spid="91156"/>
                                        </p:tgtEl>
                                        <p:attrNameLst>
                                          <p:attrName>style.visibility</p:attrName>
                                        </p:attrNameLst>
                                      </p:cBhvr>
                                      <p:to>
                                        <p:strVal val="visible"/>
                                      </p:to>
                                    </p:set>
                                    <p:animEffect transition="in" filter="strips(downRight)">
                                      <p:cBhvr>
                                        <p:cTn id="112" dur="500"/>
                                        <p:tgtEl>
                                          <p:spTgt spid="91156"/>
                                        </p:tgtEl>
                                      </p:cBhvr>
                                    </p:animEffect>
                                  </p:childTnLst>
                                </p:cTn>
                              </p:par>
                            </p:childTnLst>
                          </p:cTn>
                        </p:par>
                        <p:par>
                          <p:cTn id="113" fill="hold" nodeType="afterGroup">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91154"/>
                                        </p:tgtEl>
                                        <p:attrNameLst>
                                          <p:attrName>style.visibility</p:attrName>
                                        </p:attrNameLst>
                                      </p:cBhvr>
                                      <p:to>
                                        <p:strVal val="visible"/>
                                      </p:to>
                                    </p:set>
                                    <p:animEffect transition="in" filter="wipe(left)">
                                      <p:cBhvr>
                                        <p:cTn id="116" dur="500"/>
                                        <p:tgtEl>
                                          <p:spTgt spid="91154"/>
                                        </p:tgtEl>
                                      </p:cBhvr>
                                    </p:animEffect>
                                  </p:childTnLst>
                                  <p:subTnLst>
                                    <p:audio>
                                      <p:cMediaNode>
                                        <p:cTn display="0" masterRel="sameClick">
                                          <p:stCondLst>
                                            <p:cond evt="begin" delay="0">
                                              <p:tn val="114"/>
                                            </p:cond>
                                          </p:stCondLst>
                                          <p:endCondLst>
                                            <p:cond evt="onStopAudio" delay="0">
                                              <p:tgtEl>
                                                <p:sldTgt/>
                                              </p:tgtEl>
                                            </p:cond>
                                          </p:endCondLst>
                                        </p:cTn>
                                        <p:tgtEl>
                                          <p:sndTgt r:embed="rId3" name="TYPE.WAV"/>
                                        </p:tgtEl>
                                      </p:cMediaNode>
                                    </p:audio>
                                  </p:subTnLst>
                                </p:cTn>
                              </p:par>
                            </p:childTnLst>
                          </p:cTn>
                        </p:par>
                        <p:par>
                          <p:cTn id="117" fill="hold" nodeType="afterGroup">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91153"/>
                                        </p:tgtEl>
                                        <p:attrNameLst>
                                          <p:attrName>style.visibility</p:attrName>
                                        </p:attrNameLst>
                                      </p:cBhvr>
                                      <p:to>
                                        <p:strVal val="visible"/>
                                      </p:to>
                                    </p:set>
                                    <p:animEffect transition="in" filter="wipe(left)">
                                      <p:cBhvr>
                                        <p:cTn id="120" dur="500"/>
                                        <p:tgtEl>
                                          <p:spTgt spid="91153"/>
                                        </p:tgtEl>
                                      </p:cBhvr>
                                    </p:animEffect>
                                  </p:childTnLst>
                                  <p:subTnLst>
                                    <p:audio>
                                      <p:cMediaNode>
                                        <p:cTn display="0" masterRel="sameClick">
                                          <p:stCondLst>
                                            <p:cond evt="begin" delay="0">
                                              <p:tn val="118"/>
                                            </p:cond>
                                          </p:stCondLst>
                                          <p:endCondLst>
                                            <p:cond evt="onStopAudio" delay="0">
                                              <p:tgtEl>
                                                <p:sldTgt/>
                                              </p:tgtEl>
                                            </p:cond>
                                          </p:endCondLst>
                                        </p:cTn>
                                        <p:tgtEl>
                                          <p:sndTgt r:embed="rId3" name="TYPE.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18" presetClass="entr" presetSubtype="12" fill="hold" grpId="0" nodeType="clickEffect">
                                  <p:stCondLst>
                                    <p:cond delay="0"/>
                                  </p:stCondLst>
                                  <p:childTnLst>
                                    <p:set>
                                      <p:cBhvr>
                                        <p:cTn id="124" dur="1" fill="hold">
                                          <p:stCondLst>
                                            <p:cond delay="0"/>
                                          </p:stCondLst>
                                        </p:cTn>
                                        <p:tgtEl>
                                          <p:spTgt spid="91159"/>
                                        </p:tgtEl>
                                        <p:attrNameLst>
                                          <p:attrName>style.visibility</p:attrName>
                                        </p:attrNameLst>
                                      </p:cBhvr>
                                      <p:to>
                                        <p:strVal val="visible"/>
                                      </p:to>
                                    </p:set>
                                    <p:animEffect transition="in" filter="strips(downLeft)">
                                      <p:cBhvr>
                                        <p:cTn id="125" dur="500"/>
                                        <p:tgtEl>
                                          <p:spTgt spid="91159"/>
                                        </p:tgtEl>
                                      </p:cBhvr>
                                    </p:animEffect>
                                  </p:childTnLst>
                                </p:cTn>
                              </p:par>
                            </p:childTnLst>
                          </p:cTn>
                        </p:par>
                        <p:par>
                          <p:cTn id="126" fill="hold" nodeType="afterGroup">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91157"/>
                                        </p:tgtEl>
                                        <p:attrNameLst>
                                          <p:attrName>style.visibility</p:attrName>
                                        </p:attrNameLst>
                                      </p:cBhvr>
                                      <p:to>
                                        <p:strVal val="visible"/>
                                      </p:to>
                                    </p:set>
                                    <p:animEffect transition="in" filter="wipe(left)">
                                      <p:cBhvr>
                                        <p:cTn id="129" dur="500"/>
                                        <p:tgtEl>
                                          <p:spTgt spid="91157"/>
                                        </p:tgtEl>
                                      </p:cBhvr>
                                    </p:animEffect>
                                  </p:childTnLst>
                                  <p:subTnLst>
                                    <p:audio>
                                      <p:cMediaNode>
                                        <p:cTn display="0" masterRel="sameClick">
                                          <p:stCondLst>
                                            <p:cond evt="begin" delay="0">
                                              <p:tn val="127"/>
                                            </p:cond>
                                          </p:stCondLst>
                                          <p:endCondLst>
                                            <p:cond evt="onStopAudio" delay="0">
                                              <p:tgtEl>
                                                <p:sldTgt/>
                                              </p:tgtEl>
                                            </p:cond>
                                          </p:endCondLst>
                                        </p:cTn>
                                        <p:tgtEl>
                                          <p:sndTgt r:embed="rId3" name="TYPE.WAV"/>
                                        </p:tgtEl>
                                      </p:cMediaNode>
                                    </p:audio>
                                  </p:subTnLst>
                                </p:cTn>
                              </p:par>
                            </p:childTnLst>
                          </p:cTn>
                        </p:par>
                        <p:par>
                          <p:cTn id="130" fill="hold" nodeType="afterGroup">
                            <p:stCondLst>
                              <p:cond delay="1000"/>
                            </p:stCondLst>
                            <p:childTnLst>
                              <p:par>
                                <p:cTn id="131" presetID="22" presetClass="entr" presetSubtype="8" fill="hold" grpId="0" nodeType="afterEffect">
                                  <p:stCondLst>
                                    <p:cond delay="0"/>
                                  </p:stCondLst>
                                  <p:childTnLst>
                                    <p:set>
                                      <p:cBhvr>
                                        <p:cTn id="132" dur="1" fill="hold">
                                          <p:stCondLst>
                                            <p:cond delay="0"/>
                                          </p:stCondLst>
                                        </p:cTn>
                                        <p:tgtEl>
                                          <p:spTgt spid="91158"/>
                                        </p:tgtEl>
                                        <p:attrNameLst>
                                          <p:attrName>style.visibility</p:attrName>
                                        </p:attrNameLst>
                                      </p:cBhvr>
                                      <p:to>
                                        <p:strVal val="visible"/>
                                      </p:to>
                                    </p:set>
                                    <p:animEffect transition="in" filter="wipe(left)">
                                      <p:cBhvr>
                                        <p:cTn id="133" dur="500"/>
                                        <p:tgtEl>
                                          <p:spTgt spid="91158"/>
                                        </p:tgtEl>
                                      </p:cBhvr>
                                    </p:animEffect>
                                  </p:childTnLst>
                                  <p:subTnLst>
                                    <p:audio>
                                      <p:cMediaNode>
                                        <p:cTn display="0" masterRel="sameClick">
                                          <p:stCondLst>
                                            <p:cond evt="begin" delay="0">
                                              <p:tn val="131"/>
                                            </p:cond>
                                          </p:stCondLst>
                                          <p:endCondLst>
                                            <p:cond evt="onStopAudio" delay="0">
                                              <p:tgtEl>
                                                <p:sldTgt/>
                                              </p:tgtEl>
                                            </p:cond>
                                          </p:endCondLst>
                                        </p:cTn>
                                        <p:tgtEl>
                                          <p:sndTgt r:embed="rId3" name="TYPE.WAV"/>
                                        </p:tgtEl>
                                      </p:cMediaNode>
                                    </p:audio>
                                  </p:subTnLst>
                                </p:cTn>
                              </p:par>
                            </p:childTnLst>
                          </p:cTn>
                        </p:par>
                      </p:childTnLst>
                    </p:cTn>
                  </p:par>
                  <p:par>
                    <p:cTn id="134" fill="hold" nodeType="clickPar">
                      <p:stCondLst>
                        <p:cond delay="indefinite"/>
                      </p:stCondLst>
                      <p:childTnLst>
                        <p:par>
                          <p:cTn id="135" fill="hold" nodeType="withGroup">
                            <p:stCondLst>
                              <p:cond delay="0"/>
                            </p:stCondLst>
                            <p:childTnLst>
                              <p:par>
                                <p:cTn id="136" presetID="18" presetClass="entr" presetSubtype="9" fill="hold" grpId="0" nodeType="clickEffect">
                                  <p:stCondLst>
                                    <p:cond delay="0"/>
                                  </p:stCondLst>
                                  <p:childTnLst>
                                    <p:set>
                                      <p:cBhvr>
                                        <p:cTn id="137" dur="1" fill="hold">
                                          <p:stCondLst>
                                            <p:cond delay="0"/>
                                          </p:stCondLst>
                                        </p:cTn>
                                        <p:tgtEl>
                                          <p:spTgt spid="91161"/>
                                        </p:tgtEl>
                                        <p:attrNameLst>
                                          <p:attrName>style.visibility</p:attrName>
                                        </p:attrNameLst>
                                      </p:cBhvr>
                                      <p:to>
                                        <p:strVal val="visible"/>
                                      </p:to>
                                    </p:set>
                                    <p:animEffect transition="in" filter="strips(upLeft)">
                                      <p:cBhvr>
                                        <p:cTn id="138" dur="500"/>
                                        <p:tgtEl>
                                          <p:spTgt spid="91161"/>
                                        </p:tgtEl>
                                      </p:cBhvr>
                                    </p:animEffect>
                                  </p:childTnLst>
                                </p:cTn>
                              </p:par>
                            </p:childTnLst>
                          </p:cTn>
                        </p:par>
                        <p:par>
                          <p:cTn id="139" fill="hold" nodeType="afterGroup">
                            <p:stCondLst>
                              <p:cond delay="500"/>
                            </p:stCondLst>
                            <p:childTnLst>
                              <p:par>
                                <p:cTn id="140" presetID="4" presetClass="entr" presetSubtype="32" fill="hold" grpId="0" nodeType="afterEffect">
                                  <p:stCondLst>
                                    <p:cond delay="0"/>
                                  </p:stCondLst>
                                  <p:childTnLst>
                                    <p:set>
                                      <p:cBhvr>
                                        <p:cTn id="141" dur="1" fill="hold">
                                          <p:stCondLst>
                                            <p:cond delay="0"/>
                                          </p:stCondLst>
                                        </p:cTn>
                                        <p:tgtEl>
                                          <p:spTgt spid="91160"/>
                                        </p:tgtEl>
                                        <p:attrNameLst>
                                          <p:attrName>style.visibility</p:attrName>
                                        </p:attrNameLst>
                                      </p:cBhvr>
                                      <p:to>
                                        <p:strVal val="visible"/>
                                      </p:to>
                                    </p:set>
                                    <p:animEffect transition="in" filter="box(out)">
                                      <p:cBhvr>
                                        <p:cTn id="142" dur="500"/>
                                        <p:tgtEl>
                                          <p:spTgt spid="91160"/>
                                        </p:tgtEl>
                                      </p:cBhvr>
                                    </p:animEffect>
                                  </p:childTnLst>
                                  <p:subTnLst>
                                    <p:audio>
                                      <p:cMediaNode>
                                        <p:cTn display="0" masterRel="sameClick">
                                          <p:stCondLst>
                                            <p:cond evt="begin" delay="0">
                                              <p:tn val="140"/>
                                            </p:cond>
                                          </p:stCondLst>
                                          <p:endCondLst>
                                            <p:cond evt="onStopAudio" delay="0">
                                              <p:tgtEl>
                                                <p:sldTgt/>
                                              </p:tgtEl>
                                            </p:cond>
                                          </p:endCondLst>
                                        </p:cTn>
                                        <p:tgtEl>
                                          <p:sndTgt r:embed="rId3" name="TYPE.WAV"/>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18" presetClass="entr" presetSubtype="3" fill="hold" grpId="0" nodeType="clickEffect">
                                  <p:stCondLst>
                                    <p:cond delay="0"/>
                                  </p:stCondLst>
                                  <p:childTnLst>
                                    <p:set>
                                      <p:cBhvr>
                                        <p:cTn id="146" dur="1" fill="hold">
                                          <p:stCondLst>
                                            <p:cond delay="0"/>
                                          </p:stCondLst>
                                        </p:cTn>
                                        <p:tgtEl>
                                          <p:spTgt spid="91168"/>
                                        </p:tgtEl>
                                        <p:attrNameLst>
                                          <p:attrName>style.visibility</p:attrName>
                                        </p:attrNameLst>
                                      </p:cBhvr>
                                      <p:to>
                                        <p:strVal val="visible"/>
                                      </p:to>
                                    </p:set>
                                    <p:animEffect transition="in" filter="strips(upRight)">
                                      <p:cBhvr>
                                        <p:cTn id="147" dur="500"/>
                                        <p:tgtEl>
                                          <p:spTgt spid="91168"/>
                                        </p:tgtEl>
                                      </p:cBhvr>
                                    </p:animEffect>
                                  </p:childTnLst>
                                  <p:subTnLst>
                                    <p:audio>
                                      <p:cMediaNode>
                                        <p:cTn display="0" masterRel="sameClick">
                                          <p:stCondLst>
                                            <p:cond evt="begin" delay="0">
                                              <p:tn val="145"/>
                                            </p:cond>
                                          </p:stCondLst>
                                          <p:endCondLst>
                                            <p:cond evt="onStopAudio" delay="0">
                                              <p:tgtEl>
                                                <p:sldTgt/>
                                              </p:tgtEl>
                                            </p:cond>
                                          </p:endCondLst>
                                        </p:cTn>
                                        <p:tgtEl>
                                          <p:sndTgt r:embed="rId3" name="TYPE.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8" presetClass="entr" presetSubtype="6" fill="hold" grpId="0" nodeType="clickEffect">
                                  <p:stCondLst>
                                    <p:cond delay="0"/>
                                  </p:stCondLst>
                                  <p:childTnLst>
                                    <p:set>
                                      <p:cBhvr>
                                        <p:cTn id="151" dur="1" fill="hold">
                                          <p:stCondLst>
                                            <p:cond delay="0"/>
                                          </p:stCondLst>
                                        </p:cTn>
                                        <p:tgtEl>
                                          <p:spTgt spid="91169"/>
                                        </p:tgtEl>
                                        <p:attrNameLst>
                                          <p:attrName>style.visibility</p:attrName>
                                        </p:attrNameLst>
                                      </p:cBhvr>
                                      <p:to>
                                        <p:strVal val="visible"/>
                                      </p:to>
                                    </p:set>
                                    <p:animEffect transition="in" filter="strips(downRight)">
                                      <p:cBhvr>
                                        <p:cTn id="152" dur="500"/>
                                        <p:tgtEl>
                                          <p:spTgt spid="91169"/>
                                        </p:tgtEl>
                                      </p:cBhvr>
                                    </p:animEffect>
                                  </p:childTnLst>
                                </p:cTn>
                              </p:par>
                            </p:childTnLst>
                          </p:cTn>
                        </p:par>
                        <p:par>
                          <p:cTn id="153" fill="hold" nodeType="afterGroup">
                            <p:stCondLst>
                              <p:cond delay="500"/>
                            </p:stCondLst>
                            <p:childTnLst>
                              <p:par>
                                <p:cTn id="154" presetID="22" presetClass="entr" presetSubtype="8" fill="hold" grpId="0" nodeType="afterEffect">
                                  <p:stCondLst>
                                    <p:cond delay="0"/>
                                  </p:stCondLst>
                                  <p:childTnLst>
                                    <p:set>
                                      <p:cBhvr>
                                        <p:cTn id="155" dur="1" fill="hold">
                                          <p:stCondLst>
                                            <p:cond delay="0"/>
                                          </p:stCondLst>
                                        </p:cTn>
                                        <p:tgtEl>
                                          <p:spTgt spid="91166"/>
                                        </p:tgtEl>
                                        <p:attrNameLst>
                                          <p:attrName>style.visibility</p:attrName>
                                        </p:attrNameLst>
                                      </p:cBhvr>
                                      <p:to>
                                        <p:strVal val="visible"/>
                                      </p:to>
                                    </p:set>
                                    <p:animEffect transition="in" filter="wipe(left)">
                                      <p:cBhvr>
                                        <p:cTn id="156" dur="500"/>
                                        <p:tgtEl>
                                          <p:spTgt spid="91166"/>
                                        </p:tgtEl>
                                      </p:cBhvr>
                                    </p:animEffect>
                                  </p:childTnLst>
                                  <p:subTnLst>
                                    <p:audio>
                                      <p:cMediaNode>
                                        <p:cTn display="0" masterRel="sameClick">
                                          <p:stCondLst>
                                            <p:cond evt="begin" delay="0">
                                              <p:tn val="154"/>
                                            </p:cond>
                                          </p:stCondLst>
                                          <p:endCondLst>
                                            <p:cond evt="onStopAudio" delay="0">
                                              <p:tgtEl>
                                                <p:sldTgt/>
                                              </p:tgtEl>
                                            </p:cond>
                                          </p:endCondLst>
                                        </p:cTn>
                                        <p:tgtEl>
                                          <p:sndTgt r:embed="rId3" name="TYPE.WAV"/>
                                        </p:tgtEl>
                                      </p:cMediaNode>
                                    </p:audio>
                                  </p:subTnLst>
                                </p:cTn>
                              </p:par>
                            </p:childTnLst>
                          </p:cTn>
                        </p:par>
                        <p:par>
                          <p:cTn id="157" fill="hold" nodeType="afterGroup">
                            <p:stCondLst>
                              <p:cond delay="1000"/>
                            </p:stCondLst>
                            <p:childTnLst>
                              <p:par>
                                <p:cTn id="158" presetID="22" presetClass="entr" presetSubtype="8" fill="hold" grpId="0" nodeType="afterEffect">
                                  <p:stCondLst>
                                    <p:cond delay="0"/>
                                  </p:stCondLst>
                                  <p:childTnLst>
                                    <p:set>
                                      <p:cBhvr>
                                        <p:cTn id="159" dur="1" fill="hold">
                                          <p:stCondLst>
                                            <p:cond delay="0"/>
                                          </p:stCondLst>
                                        </p:cTn>
                                        <p:tgtEl>
                                          <p:spTgt spid="91167"/>
                                        </p:tgtEl>
                                        <p:attrNameLst>
                                          <p:attrName>style.visibility</p:attrName>
                                        </p:attrNameLst>
                                      </p:cBhvr>
                                      <p:to>
                                        <p:strVal val="visible"/>
                                      </p:to>
                                    </p:set>
                                    <p:animEffect transition="in" filter="wipe(left)">
                                      <p:cBhvr>
                                        <p:cTn id="160" dur="500"/>
                                        <p:tgtEl>
                                          <p:spTgt spid="91167"/>
                                        </p:tgtEl>
                                      </p:cBhvr>
                                    </p:animEffect>
                                  </p:childTnLst>
                                  <p:subTnLst>
                                    <p:audio>
                                      <p:cMediaNode>
                                        <p:cTn display="0" masterRel="sameClick">
                                          <p:stCondLst>
                                            <p:cond evt="begin" delay="0">
                                              <p:tn val="158"/>
                                            </p:cond>
                                          </p:stCondLst>
                                          <p:endCondLst>
                                            <p:cond evt="onStopAudio" delay="0">
                                              <p:tgtEl>
                                                <p:sldTgt/>
                                              </p:tgtEl>
                                            </p:cond>
                                          </p:endCondLst>
                                        </p:cTn>
                                        <p:tgtEl>
                                          <p:sndTgt r:embed="rId3" name="TYPE.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18" presetClass="entr" presetSubtype="12" fill="hold" grpId="0" nodeType="clickEffect">
                                  <p:stCondLst>
                                    <p:cond delay="0"/>
                                  </p:stCondLst>
                                  <p:childTnLst>
                                    <p:set>
                                      <p:cBhvr>
                                        <p:cTn id="164" dur="1" fill="hold">
                                          <p:stCondLst>
                                            <p:cond delay="0"/>
                                          </p:stCondLst>
                                        </p:cTn>
                                        <p:tgtEl>
                                          <p:spTgt spid="91172"/>
                                        </p:tgtEl>
                                        <p:attrNameLst>
                                          <p:attrName>style.visibility</p:attrName>
                                        </p:attrNameLst>
                                      </p:cBhvr>
                                      <p:to>
                                        <p:strVal val="visible"/>
                                      </p:to>
                                    </p:set>
                                    <p:animEffect transition="in" filter="strips(downLeft)">
                                      <p:cBhvr>
                                        <p:cTn id="165" dur="500"/>
                                        <p:tgtEl>
                                          <p:spTgt spid="91172"/>
                                        </p:tgtEl>
                                      </p:cBhvr>
                                    </p:animEffect>
                                  </p:childTnLst>
                                </p:cTn>
                              </p:par>
                            </p:childTnLst>
                          </p:cTn>
                        </p:par>
                        <p:par>
                          <p:cTn id="166" fill="hold" nodeType="afterGroup">
                            <p:stCondLst>
                              <p:cond delay="500"/>
                            </p:stCondLst>
                            <p:childTnLst>
                              <p:par>
                                <p:cTn id="167" presetID="22" presetClass="entr" presetSubtype="8" fill="hold" grpId="0" nodeType="afterEffect">
                                  <p:stCondLst>
                                    <p:cond delay="0"/>
                                  </p:stCondLst>
                                  <p:childTnLst>
                                    <p:set>
                                      <p:cBhvr>
                                        <p:cTn id="168" dur="1" fill="hold">
                                          <p:stCondLst>
                                            <p:cond delay="0"/>
                                          </p:stCondLst>
                                        </p:cTn>
                                        <p:tgtEl>
                                          <p:spTgt spid="91170"/>
                                        </p:tgtEl>
                                        <p:attrNameLst>
                                          <p:attrName>style.visibility</p:attrName>
                                        </p:attrNameLst>
                                      </p:cBhvr>
                                      <p:to>
                                        <p:strVal val="visible"/>
                                      </p:to>
                                    </p:set>
                                    <p:animEffect transition="in" filter="wipe(left)">
                                      <p:cBhvr>
                                        <p:cTn id="169" dur="500"/>
                                        <p:tgtEl>
                                          <p:spTgt spid="91170"/>
                                        </p:tgtEl>
                                      </p:cBhvr>
                                    </p:animEffect>
                                  </p:childTnLst>
                                  <p:subTnLst>
                                    <p:audio>
                                      <p:cMediaNode>
                                        <p:cTn display="0" masterRel="sameClick">
                                          <p:stCondLst>
                                            <p:cond evt="begin" delay="0">
                                              <p:tn val="167"/>
                                            </p:cond>
                                          </p:stCondLst>
                                          <p:endCondLst>
                                            <p:cond evt="onStopAudio" delay="0">
                                              <p:tgtEl>
                                                <p:sldTgt/>
                                              </p:tgtEl>
                                            </p:cond>
                                          </p:endCondLst>
                                        </p:cTn>
                                        <p:tgtEl>
                                          <p:sndTgt r:embed="rId3" name="TYPE.WAV"/>
                                        </p:tgtEl>
                                      </p:cMediaNode>
                                    </p:audio>
                                  </p:subTnLst>
                                </p:cTn>
                              </p:par>
                            </p:childTnLst>
                          </p:cTn>
                        </p:par>
                        <p:par>
                          <p:cTn id="170" fill="hold" nodeType="afterGroup">
                            <p:stCondLst>
                              <p:cond delay="1000"/>
                            </p:stCondLst>
                            <p:childTnLst>
                              <p:par>
                                <p:cTn id="171" presetID="22" presetClass="entr" presetSubtype="8" fill="hold" grpId="0" nodeType="afterEffect">
                                  <p:stCondLst>
                                    <p:cond delay="0"/>
                                  </p:stCondLst>
                                  <p:childTnLst>
                                    <p:set>
                                      <p:cBhvr>
                                        <p:cTn id="172" dur="1" fill="hold">
                                          <p:stCondLst>
                                            <p:cond delay="0"/>
                                          </p:stCondLst>
                                        </p:cTn>
                                        <p:tgtEl>
                                          <p:spTgt spid="91171"/>
                                        </p:tgtEl>
                                        <p:attrNameLst>
                                          <p:attrName>style.visibility</p:attrName>
                                        </p:attrNameLst>
                                      </p:cBhvr>
                                      <p:to>
                                        <p:strVal val="visible"/>
                                      </p:to>
                                    </p:set>
                                    <p:animEffect transition="in" filter="wipe(left)">
                                      <p:cBhvr>
                                        <p:cTn id="173" dur="500"/>
                                        <p:tgtEl>
                                          <p:spTgt spid="91171"/>
                                        </p:tgtEl>
                                      </p:cBhvr>
                                    </p:animEffect>
                                  </p:childTnLst>
                                  <p:subTnLst>
                                    <p:audio>
                                      <p:cMediaNode>
                                        <p:cTn display="0" masterRel="sameClick">
                                          <p:stCondLst>
                                            <p:cond evt="begin" delay="0">
                                              <p:tn val="171"/>
                                            </p:cond>
                                          </p:stCondLst>
                                          <p:endCondLst>
                                            <p:cond evt="onStopAudio" delay="0">
                                              <p:tgtEl>
                                                <p:sldTgt/>
                                              </p:tgtEl>
                                            </p:cond>
                                          </p:endCondLst>
                                        </p:cTn>
                                        <p:tgtEl>
                                          <p:sndTgt r:embed="rId3" name="TYPE.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18" presetClass="entr" presetSubtype="9" fill="hold" grpId="0" nodeType="clickEffect">
                                  <p:stCondLst>
                                    <p:cond delay="0"/>
                                  </p:stCondLst>
                                  <p:childTnLst>
                                    <p:set>
                                      <p:cBhvr>
                                        <p:cTn id="177" dur="1" fill="hold">
                                          <p:stCondLst>
                                            <p:cond delay="0"/>
                                          </p:stCondLst>
                                        </p:cTn>
                                        <p:tgtEl>
                                          <p:spTgt spid="91174"/>
                                        </p:tgtEl>
                                        <p:attrNameLst>
                                          <p:attrName>style.visibility</p:attrName>
                                        </p:attrNameLst>
                                      </p:cBhvr>
                                      <p:to>
                                        <p:strVal val="visible"/>
                                      </p:to>
                                    </p:set>
                                    <p:animEffect transition="in" filter="strips(upLeft)">
                                      <p:cBhvr>
                                        <p:cTn id="178" dur="500"/>
                                        <p:tgtEl>
                                          <p:spTgt spid="91174"/>
                                        </p:tgtEl>
                                      </p:cBhvr>
                                    </p:animEffect>
                                  </p:childTnLst>
                                </p:cTn>
                              </p:par>
                            </p:childTnLst>
                          </p:cTn>
                        </p:par>
                        <p:par>
                          <p:cTn id="179" fill="hold" nodeType="afterGroup">
                            <p:stCondLst>
                              <p:cond delay="500"/>
                            </p:stCondLst>
                            <p:childTnLst>
                              <p:par>
                                <p:cTn id="180" presetID="22" presetClass="entr" presetSubtype="8" fill="hold" grpId="0" nodeType="afterEffect">
                                  <p:stCondLst>
                                    <p:cond delay="0"/>
                                  </p:stCondLst>
                                  <p:childTnLst>
                                    <p:set>
                                      <p:cBhvr>
                                        <p:cTn id="181" dur="1" fill="hold">
                                          <p:stCondLst>
                                            <p:cond delay="0"/>
                                          </p:stCondLst>
                                        </p:cTn>
                                        <p:tgtEl>
                                          <p:spTgt spid="91173"/>
                                        </p:tgtEl>
                                        <p:attrNameLst>
                                          <p:attrName>style.visibility</p:attrName>
                                        </p:attrNameLst>
                                      </p:cBhvr>
                                      <p:to>
                                        <p:strVal val="visible"/>
                                      </p:to>
                                    </p:set>
                                    <p:animEffect transition="in" filter="wipe(left)">
                                      <p:cBhvr>
                                        <p:cTn id="182" dur="500"/>
                                        <p:tgtEl>
                                          <p:spTgt spid="91173"/>
                                        </p:tgtEl>
                                      </p:cBhvr>
                                    </p:animEffect>
                                  </p:childTnLst>
                                  <p:subTnLst>
                                    <p:audio>
                                      <p:cMediaNode>
                                        <p:cTn display="0" masterRel="sameClick">
                                          <p:stCondLst>
                                            <p:cond evt="begin" delay="0">
                                              <p:tn val="180"/>
                                            </p:cond>
                                          </p:stCondLst>
                                          <p:endCondLst>
                                            <p:cond evt="onStopAudio" delay="0">
                                              <p:tgtEl>
                                                <p:sldTgt/>
                                              </p:tgtEl>
                                            </p:cond>
                                          </p:endCondLst>
                                        </p:cTn>
                                        <p:tgtEl>
                                          <p:sndTgt r:embed="rId3" name="TYPE.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18" presetClass="entr" presetSubtype="3" fill="hold" grpId="0" nodeType="clickEffect">
                                  <p:stCondLst>
                                    <p:cond delay="0"/>
                                  </p:stCondLst>
                                  <p:childTnLst>
                                    <p:set>
                                      <p:cBhvr>
                                        <p:cTn id="186" dur="1" fill="hold">
                                          <p:stCondLst>
                                            <p:cond delay="0"/>
                                          </p:stCondLst>
                                        </p:cTn>
                                        <p:tgtEl>
                                          <p:spTgt spid="91175"/>
                                        </p:tgtEl>
                                        <p:attrNameLst>
                                          <p:attrName>style.visibility</p:attrName>
                                        </p:attrNameLst>
                                      </p:cBhvr>
                                      <p:to>
                                        <p:strVal val="visible"/>
                                      </p:to>
                                    </p:set>
                                    <p:animEffect transition="in" filter="strips(upRight)">
                                      <p:cBhvr>
                                        <p:cTn id="187" dur="500"/>
                                        <p:tgtEl>
                                          <p:spTgt spid="91175"/>
                                        </p:tgtEl>
                                      </p:cBhvr>
                                    </p:animEffect>
                                  </p:childTnLst>
                                  <p:subTnLst>
                                    <p:audio>
                                      <p:cMediaNode>
                                        <p:cTn display="0" masterRel="sameClick">
                                          <p:stCondLst>
                                            <p:cond evt="begin" delay="0">
                                              <p:tn val="185"/>
                                            </p:cond>
                                          </p:stCondLst>
                                          <p:endCondLst>
                                            <p:cond evt="onStopAudio" delay="0">
                                              <p:tgtEl>
                                                <p:sldTgt/>
                                              </p:tgtEl>
                                            </p:cond>
                                          </p:endCondLst>
                                        </p:cTn>
                                        <p:tgtEl>
                                          <p:sndTgt r:embed="rId3" name="TYPE.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18" presetClass="entr" presetSubtype="6" fill="hold" grpId="0" nodeType="clickEffect">
                                  <p:stCondLst>
                                    <p:cond delay="0"/>
                                  </p:stCondLst>
                                  <p:childTnLst>
                                    <p:set>
                                      <p:cBhvr>
                                        <p:cTn id="191" dur="1" fill="hold">
                                          <p:stCondLst>
                                            <p:cond delay="0"/>
                                          </p:stCondLst>
                                        </p:cTn>
                                        <p:tgtEl>
                                          <p:spTgt spid="91178"/>
                                        </p:tgtEl>
                                        <p:attrNameLst>
                                          <p:attrName>style.visibility</p:attrName>
                                        </p:attrNameLst>
                                      </p:cBhvr>
                                      <p:to>
                                        <p:strVal val="visible"/>
                                      </p:to>
                                    </p:set>
                                    <p:animEffect transition="in" filter="strips(downRight)">
                                      <p:cBhvr>
                                        <p:cTn id="192" dur="500"/>
                                        <p:tgtEl>
                                          <p:spTgt spid="91178"/>
                                        </p:tgtEl>
                                      </p:cBhvr>
                                    </p:animEffect>
                                  </p:childTnLst>
                                </p:cTn>
                              </p:par>
                            </p:childTnLst>
                          </p:cTn>
                        </p:par>
                        <p:par>
                          <p:cTn id="193" fill="hold" nodeType="afterGroup">
                            <p:stCondLst>
                              <p:cond delay="500"/>
                            </p:stCondLst>
                            <p:childTnLst>
                              <p:par>
                                <p:cTn id="194" presetID="22" presetClass="entr" presetSubtype="8" fill="hold" grpId="0" nodeType="afterEffect">
                                  <p:stCondLst>
                                    <p:cond delay="0"/>
                                  </p:stCondLst>
                                  <p:childTnLst>
                                    <p:set>
                                      <p:cBhvr>
                                        <p:cTn id="195" dur="1" fill="hold">
                                          <p:stCondLst>
                                            <p:cond delay="0"/>
                                          </p:stCondLst>
                                        </p:cTn>
                                        <p:tgtEl>
                                          <p:spTgt spid="91176"/>
                                        </p:tgtEl>
                                        <p:attrNameLst>
                                          <p:attrName>style.visibility</p:attrName>
                                        </p:attrNameLst>
                                      </p:cBhvr>
                                      <p:to>
                                        <p:strVal val="visible"/>
                                      </p:to>
                                    </p:set>
                                    <p:animEffect transition="in" filter="wipe(left)">
                                      <p:cBhvr>
                                        <p:cTn id="196" dur="500"/>
                                        <p:tgtEl>
                                          <p:spTgt spid="91176"/>
                                        </p:tgtEl>
                                      </p:cBhvr>
                                    </p:animEffect>
                                  </p:childTnLst>
                                  <p:subTnLst>
                                    <p:audio>
                                      <p:cMediaNode>
                                        <p:cTn display="0" masterRel="sameClick">
                                          <p:stCondLst>
                                            <p:cond evt="begin" delay="0">
                                              <p:tn val="194"/>
                                            </p:cond>
                                          </p:stCondLst>
                                          <p:endCondLst>
                                            <p:cond evt="onStopAudio" delay="0">
                                              <p:tgtEl>
                                                <p:sldTgt/>
                                              </p:tgtEl>
                                            </p:cond>
                                          </p:endCondLst>
                                        </p:cTn>
                                        <p:tgtEl>
                                          <p:sndTgt r:embed="rId3" name="TYPE.WAV"/>
                                        </p:tgtEl>
                                      </p:cMediaNode>
                                    </p:audio>
                                  </p:subTnLst>
                                </p:cTn>
                              </p:par>
                            </p:childTnLst>
                          </p:cTn>
                        </p:par>
                        <p:par>
                          <p:cTn id="197" fill="hold" nodeType="afterGroup">
                            <p:stCondLst>
                              <p:cond delay="1000"/>
                            </p:stCondLst>
                            <p:childTnLst>
                              <p:par>
                                <p:cTn id="198" presetID="18" presetClass="entr" presetSubtype="3" fill="hold" grpId="0" nodeType="afterEffect">
                                  <p:stCondLst>
                                    <p:cond delay="0"/>
                                  </p:stCondLst>
                                  <p:childTnLst>
                                    <p:set>
                                      <p:cBhvr>
                                        <p:cTn id="199" dur="1" fill="hold">
                                          <p:stCondLst>
                                            <p:cond delay="0"/>
                                          </p:stCondLst>
                                        </p:cTn>
                                        <p:tgtEl>
                                          <p:spTgt spid="91179"/>
                                        </p:tgtEl>
                                        <p:attrNameLst>
                                          <p:attrName>style.visibility</p:attrName>
                                        </p:attrNameLst>
                                      </p:cBhvr>
                                      <p:to>
                                        <p:strVal val="visible"/>
                                      </p:to>
                                    </p:set>
                                    <p:animEffect transition="in" filter="strips(upRight)">
                                      <p:cBhvr>
                                        <p:cTn id="200" dur="500"/>
                                        <p:tgtEl>
                                          <p:spTgt spid="91179"/>
                                        </p:tgtEl>
                                      </p:cBhvr>
                                    </p:animEffect>
                                  </p:childTnLst>
                                </p:cTn>
                              </p:par>
                            </p:childTnLst>
                          </p:cTn>
                        </p:par>
                        <p:par>
                          <p:cTn id="201" fill="hold" nodeType="afterGroup">
                            <p:stCondLst>
                              <p:cond delay="1500"/>
                            </p:stCondLst>
                            <p:childTnLst>
                              <p:par>
                                <p:cTn id="202" presetID="22" presetClass="entr" presetSubtype="8" fill="hold" grpId="0" nodeType="afterEffect">
                                  <p:stCondLst>
                                    <p:cond delay="0"/>
                                  </p:stCondLst>
                                  <p:childTnLst>
                                    <p:set>
                                      <p:cBhvr>
                                        <p:cTn id="203" dur="1" fill="hold">
                                          <p:stCondLst>
                                            <p:cond delay="0"/>
                                          </p:stCondLst>
                                        </p:cTn>
                                        <p:tgtEl>
                                          <p:spTgt spid="91177"/>
                                        </p:tgtEl>
                                        <p:attrNameLst>
                                          <p:attrName>style.visibility</p:attrName>
                                        </p:attrNameLst>
                                      </p:cBhvr>
                                      <p:to>
                                        <p:strVal val="visible"/>
                                      </p:to>
                                    </p:set>
                                    <p:animEffect transition="in" filter="wipe(left)">
                                      <p:cBhvr>
                                        <p:cTn id="204" dur="500"/>
                                        <p:tgtEl>
                                          <p:spTgt spid="91177"/>
                                        </p:tgtEl>
                                      </p:cBhvr>
                                    </p:animEffect>
                                  </p:childTnLst>
                                  <p:subTnLst>
                                    <p:audio>
                                      <p:cMediaNode>
                                        <p:cTn display="0" masterRel="sameClick">
                                          <p:stCondLst>
                                            <p:cond evt="begin" delay="0">
                                              <p:tn val="202"/>
                                            </p:cond>
                                          </p:stCondLst>
                                          <p:endCondLst>
                                            <p:cond evt="onStopAudio" delay="0">
                                              <p:tgtEl>
                                                <p:sldTgt/>
                                              </p:tgtEl>
                                            </p:cond>
                                          </p:endCondLst>
                                        </p:cTn>
                                        <p:tgtEl>
                                          <p:sndTgt r:embed="rId3" name="TYPE.WAV"/>
                                        </p:tgtEl>
                                      </p:cMediaNode>
                                    </p:audio>
                                  </p:subTnLst>
                                </p:cTn>
                              </p:par>
                            </p:childTnLst>
                          </p:cTn>
                        </p:par>
                      </p:childTnLst>
                    </p:cTn>
                  </p:par>
                  <p:par>
                    <p:cTn id="205" fill="hold" nodeType="clickPar">
                      <p:stCondLst>
                        <p:cond delay="indefinite"/>
                      </p:stCondLst>
                      <p:childTnLst>
                        <p:par>
                          <p:cTn id="206" fill="hold" nodeType="withGroup">
                            <p:stCondLst>
                              <p:cond delay="0"/>
                            </p:stCondLst>
                            <p:childTnLst>
                              <p:par>
                                <p:cTn id="207" presetID="18" presetClass="entr" presetSubtype="12" fill="hold" grpId="0" nodeType="clickEffect">
                                  <p:stCondLst>
                                    <p:cond delay="0"/>
                                  </p:stCondLst>
                                  <p:childTnLst>
                                    <p:set>
                                      <p:cBhvr>
                                        <p:cTn id="208" dur="1" fill="hold">
                                          <p:stCondLst>
                                            <p:cond delay="0"/>
                                          </p:stCondLst>
                                        </p:cTn>
                                        <p:tgtEl>
                                          <p:spTgt spid="91186"/>
                                        </p:tgtEl>
                                        <p:attrNameLst>
                                          <p:attrName>style.visibility</p:attrName>
                                        </p:attrNameLst>
                                      </p:cBhvr>
                                      <p:to>
                                        <p:strVal val="visible"/>
                                      </p:to>
                                    </p:set>
                                    <p:animEffect transition="in" filter="strips(downLeft)">
                                      <p:cBhvr>
                                        <p:cTn id="209" dur="500"/>
                                        <p:tgtEl>
                                          <p:spTgt spid="91186"/>
                                        </p:tgtEl>
                                      </p:cBhvr>
                                    </p:animEffect>
                                  </p:childTnLst>
                                </p:cTn>
                              </p:par>
                            </p:childTnLst>
                          </p:cTn>
                        </p:par>
                        <p:par>
                          <p:cTn id="210" fill="hold" nodeType="afterGroup">
                            <p:stCondLst>
                              <p:cond delay="500"/>
                            </p:stCondLst>
                            <p:childTnLst>
                              <p:par>
                                <p:cTn id="211" presetID="22" presetClass="entr" presetSubtype="8" fill="hold" grpId="0" nodeType="afterEffect">
                                  <p:stCondLst>
                                    <p:cond delay="0"/>
                                  </p:stCondLst>
                                  <p:childTnLst>
                                    <p:set>
                                      <p:cBhvr>
                                        <p:cTn id="212" dur="1" fill="hold">
                                          <p:stCondLst>
                                            <p:cond delay="0"/>
                                          </p:stCondLst>
                                        </p:cTn>
                                        <p:tgtEl>
                                          <p:spTgt spid="91180"/>
                                        </p:tgtEl>
                                        <p:attrNameLst>
                                          <p:attrName>style.visibility</p:attrName>
                                        </p:attrNameLst>
                                      </p:cBhvr>
                                      <p:to>
                                        <p:strVal val="visible"/>
                                      </p:to>
                                    </p:set>
                                    <p:animEffect transition="in" filter="wipe(left)">
                                      <p:cBhvr>
                                        <p:cTn id="213" dur="500"/>
                                        <p:tgtEl>
                                          <p:spTgt spid="91180"/>
                                        </p:tgtEl>
                                      </p:cBhvr>
                                    </p:animEffect>
                                  </p:childTnLst>
                                  <p:subTnLst>
                                    <p:audio>
                                      <p:cMediaNode>
                                        <p:cTn display="0" masterRel="sameClick">
                                          <p:stCondLst>
                                            <p:cond evt="begin" delay="0">
                                              <p:tn val="211"/>
                                            </p:cond>
                                          </p:stCondLst>
                                          <p:endCondLst>
                                            <p:cond evt="onStopAudio" delay="0">
                                              <p:tgtEl>
                                                <p:sldTgt/>
                                              </p:tgtEl>
                                            </p:cond>
                                          </p:endCondLst>
                                        </p:cTn>
                                        <p:tgtEl>
                                          <p:sndTgt r:embed="rId3" name="TYPE.WAV"/>
                                        </p:tgtEl>
                                      </p:cMediaNode>
                                    </p:audio>
                                  </p:subTnLst>
                                </p:cTn>
                              </p:par>
                            </p:childTnLst>
                          </p:cTn>
                        </p:par>
                        <p:par>
                          <p:cTn id="214" fill="hold" nodeType="afterGroup">
                            <p:stCondLst>
                              <p:cond delay="1000"/>
                            </p:stCondLst>
                            <p:childTnLst>
                              <p:par>
                                <p:cTn id="215" presetID="22" presetClass="entr" presetSubtype="8" fill="hold" grpId="0" nodeType="afterEffect">
                                  <p:stCondLst>
                                    <p:cond delay="0"/>
                                  </p:stCondLst>
                                  <p:childTnLst>
                                    <p:set>
                                      <p:cBhvr>
                                        <p:cTn id="216" dur="1" fill="hold">
                                          <p:stCondLst>
                                            <p:cond delay="0"/>
                                          </p:stCondLst>
                                        </p:cTn>
                                        <p:tgtEl>
                                          <p:spTgt spid="91187"/>
                                        </p:tgtEl>
                                        <p:attrNameLst>
                                          <p:attrName>style.visibility</p:attrName>
                                        </p:attrNameLst>
                                      </p:cBhvr>
                                      <p:to>
                                        <p:strVal val="visible"/>
                                      </p:to>
                                    </p:set>
                                    <p:animEffect transition="in" filter="wipe(left)">
                                      <p:cBhvr>
                                        <p:cTn id="217" dur="500"/>
                                        <p:tgtEl>
                                          <p:spTgt spid="91187"/>
                                        </p:tgtEl>
                                      </p:cBhvr>
                                    </p:animEffect>
                                  </p:childTnLst>
                                </p:cTn>
                              </p:par>
                            </p:childTnLst>
                          </p:cTn>
                        </p:par>
                        <p:par>
                          <p:cTn id="218" fill="hold" nodeType="afterGroup">
                            <p:stCondLst>
                              <p:cond delay="1500"/>
                            </p:stCondLst>
                            <p:childTnLst>
                              <p:par>
                                <p:cTn id="219" presetID="22" presetClass="entr" presetSubtype="8" fill="hold" grpId="0" nodeType="afterEffect">
                                  <p:stCondLst>
                                    <p:cond delay="0"/>
                                  </p:stCondLst>
                                  <p:childTnLst>
                                    <p:set>
                                      <p:cBhvr>
                                        <p:cTn id="220" dur="1" fill="hold">
                                          <p:stCondLst>
                                            <p:cond delay="0"/>
                                          </p:stCondLst>
                                        </p:cTn>
                                        <p:tgtEl>
                                          <p:spTgt spid="91182"/>
                                        </p:tgtEl>
                                        <p:attrNameLst>
                                          <p:attrName>style.visibility</p:attrName>
                                        </p:attrNameLst>
                                      </p:cBhvr>
                                      <p:to>
                                        <p:strVal val="visible"/>
                                      </p:to>
                                    </p:set>
                                    <p:animEffect transition="in" filter="wipe(left)">
                                      <p:cBhvr>
                                        <p:cTn id="221" dur="500"/>
                                        <p:tgtEl>
                                          <p:spTgt spid="91182"/>
                                        </p:tgtEl>
                                      </p:cBhvr>
                                    </p:animEffect>
                                  </p:childTnLst>
                                  <p:subTnLst>
                                    <p:audio>
                                      <p:cMediaNode>
                                        <p:cTn display="0" masterRel="sameClick">
                                          <p:stCondLst>
                                            <p:cond evt="begin" delay="0">
                                              <p:tn val="219"/>
                                            </p:cond>
                                          </p:stCondLst>
                                          <p:endCondLst>
                                            <p:cond evt="onStopAudio" delay="0">
                                              <p:tgtEl>
                                                <p:sldTgt/>
                                              </p:tgtEl>
                                            </p:cond>
                                          </p:endCondLst>
                                        </p:cTn>
                                        <p:tgtEl>
                                          <p:sndTgt r:embed="rId3" name="TYPE.WAV"/>
                                        </p:tgtEl>
                                      </p:cMediaNode>
                                    </p:audio>
                                  </p:subTnLst>
                                </p:cTn>
                              </p:par>
                            </p:childTnLst>
                          </p:cTn>
                        </p:par>
                        <p:par>
                          <p:cTn id="222" fill="hold" nodeType="afterGroup">
                            <p:stCondLst>
                              <p:cond delay="2000"/>
                            </p:stCondLst>
                            <p:childTnLst>
                              <p:par>
                                <p:cTn id="223" presetID="22" presetClass="entr" presetSubtype="1" fill="hold" grpId="0" nodeType="afterEffect">
                                  <p:stCondLst>
                                    <p:cond delay="0"/>
                                  </p:stCondLst>
                                  <p:childTnLst>
                                    <p:set>
                                      <p:cBhvr>
                                        <p:cTn id="224" dur="1" fill="hold">
                                          <p:stCondLst>
                                            <p:cond delay="0"/>
                                          </p:stCondLst>
                                        </p:cTn>
                                        <p:tgtEl>
                                          <p:spTgt spid="91188"/>
                                        </p:tgtEl>
                                        <p:attrNameLst>
                                          <p:attrName>style.visibility</p:attrName>
                                        </p:attrNameLst>
                                      </p:cBhvr>
                                      <p:to>
                                        <p:strVal val="visible"/>
                                      </p:to>
                                    </p:set>
                                    <p:animEffect transition="in" filter="wipe(up)">
                                      <p:cBhvr>
                                        <p:cTn id="225" dur="500"/>
                                        <p:tgtEl>
                                          <p:spTgt spid="91188"/>
                                        </p:tgtEl>
                                      </p:cBhvr>
                                    </p:animEffect>
                                  </p:childTnLst>
                                </p:cTn>
                              </p:par>
                            </p:childTnLst>
                          </p:cTn>
                        </p:par>
                        <p:par>
                          <p:cTn id="226" fill="hold" nodeType="afterGroup">
                            <p:stCondLst>
                              <p:cond delay="2500"/>
                            </p:stCondLst>
                            <p:childTnLst>
                              <p:par>
                                <p:cTn id="227" presetID="22" presetClass="entr" presetSubtype="8" fill="hold" grpId="0" nodeType="afterEffect">
                                  <p:stCondLst>
                                    <p:cond delay="0"/>
                                  </p:stCondLst>
                                  <p:childTnLst>
                                    <p:set>
                                      <p:cBhvr>
                                        <p:cTn id="228" dur="1" fill="hold">
                                          <p:stCondLst>
                                            <p:cond delay="0"/>
                                          </p:stCondLst>
                                        </p:cTn>
                                        <p:tgtEl>
                                          <p:spTgt spid="91181"/>
                                        </p:tgtEl>
                                        <p:attrNameLst>
                                          <p:attrName>style.visibility</p:attrName>
                                        </p:attrNameLst>
                                      </p:cBhvr>
                                      <p:to>
                                        <p:strVal val="visible"/>
                                      </p:to>
                                    </p:set>
                                    <p:animEffect transition="in" filter="wipe(left)">
                                      <p:cBhvr>
                                        <p:cTn id="229" dur="500"/>
                                        <p:tgtEl>
                                          <p:spTgt spid="91181"/>
                                        </p:tgtEl>
                                      </p:cBhvr>
                                    </p:animEffect>
                                  </p:childTnLst>
                                  <p:subTnLst>
                                    <p:audio>
                                      <p:cMediaNode>
                                        <p:cTn display="0" masterRel="sameClick">
                                          <p:stCondLst>
                                            <p:cond evt="begin" delay="0">
                                              <p:tn val="227"/>
                                            </p:cond>
                                          </p:stCondLst>
                                          <p:endCondLst>
                                            <p:cond evt="onStopAudio" delay="0">
                                              <p:tgtEl>
                                                <p:sldTgt/>
                                              </p:tgtEl>
                                            </p:cond>
                                          </p:endCondLst>
                                        </p:cTn>
                                        <p:tgtEl>
                                          <p:sndTgt r:embed="rId3" name="TYPE.WAV"/>
                                        </p:tgtEl>
                                      </p:cMediaNode>
                                    </p:audio>
                                  </p:subTnLst>
                                </p:cTn>
                              </p:par>
                            </p:childTnLst>
                          </p:cTn>
                        </p:par>
                        <p:par>
                          <p:cTn id="230" fill="hold" nodeType="afterGroup">
                            <p:stCondLst>
                              <p:cond delay="3000"/>
                            </p:stCondLst>
                            <p:childTnLst>
                              <p:par>
                                <p:cTn id="231" presetID="22" presetClass="entr" presetSubtype="1" fill="hold" grpId="0" nodeType="afterEffect">
                                  <p:stCondLst>
                                    <p:cond delay="0"/>
                                  </p:stCondLst>
                                  <p:childTnLst>
                                    <p:set>
                                      <p:cBhvr>
                                        <p:cTn id="232" dur="1" fill="hold">
                                          <p:stCondLst>
                                            <p:cond delay="0"/>
                                          </p:stCondLst>
                                        </p:cTn>
                                        <p:tgtEl>
                                          <p:spTgt spid="91189"/>
                                        </p:tgtEl>
                                        <p:attrNameLst>
                                          <p:attrName>style.visibility</p:attrName>
                                        </p:attrNameLst>
                                      </p:cBhvr>
                                      <p:to>
                                        <p:strVal val="visible"/>
                                      </p:to>
                                    </p:set>
                                    <p:animEffect transition="in" filter="wipe(up)">
                                      <p:cBhvr>
                                        <p:cTn id="233" dur="500"/>
                                        <p:tgtEl>
                                          <p:spTgt spid="91189"/>
                                        </p:tgtEl>
                                      </p:cBhvr>
                                    </p:animEffect>
                                  </p:childTnLst>
                                </p:cTn>
                              </p:par>
                            </p:childTnLst>
                          </p:cTn>
                        </p:par>
                        <p:par>
                          <p:cTn id="234" fill="hold" nodeType="afterGroup">
                            <p:stCondLst>
                              <p:cond delay="3500"/>
                            </p:stCondLst>
                            <p:childTnLst>
                              <p:par>
                                <p:cTn id="235" presetID="22" presetClass="entr" presetSubtype="8" fill="hold" grpId="0" nodeType="afterEffect">
                                  <p:stCondLst>
                                    <p:cond delay="0"/>
                                  </p:stCondLst>
                                  <p:childTnLst>
                                    <p:set>
                                      <p:cBhvr>
                                        <p:cTn id="236" dur="1" fill="hold">
                                          <p:stCondLst>
                                            <p:cond delay="0"/>
                                          </p:stCondLst>
                                        </p:cTn>
                                        <p:tgtEl>
                                          <p:spTgt spid="91183"/>
                                        </p:tgtEl>
                                        <p:attrNameLst>
                                          <p:attrName>style.visibility</p:attrName>
                                        </p:attrNameLst>
                                      </p:cBhvr>
                                      <p:to>
                                        <p:strVal val="visible"/>
                                      </p:to>
                                    </p:set>
                                    <p:animEffect transition="in" filter="wipe(left)">
                                      <p:cBhvr>
                                        <p:cTn id="237" dur="500"/>
                                        <p:tgtEl>
                                          <p:spTgt spid="91183"/>
                                        </p:tgtEl>
                                      </p:cBhvr>
                                    </p:animEffect>
                                  </p:childTnLst>
                                  <p:subTnLst>
                                    <p:audio>
                                      <p:cMediaNode>
                                        <p:cTn display="0" masterRel="sameClick">
                                          <p:stCondLst>
                                            <p:cond evt="begin" delay="0">
                                              <p:tn val="235"/>
                                            </p:cond>
                                          </p:stCondLst>
                                          <p:endCondLst>
                                            <p:cond evt="onStopAudio" delay="0">
                                              <p:tgtEl>
                                                <p:sldTgt/>
                                              </p:tgtEl>
                                            </p:cond>
                                          </p:endCondLst>
                                        </p:cTn>
                                        <p:tgtEl>
                                          <p:sndTgt r:embed="rId3" name="TYPE.WAV"/>
                                        </p:tgtEl>
                                      </p:cMediaNode>
                                    </p:audio>
                                  </p:subTnLst>
                                </p:cTn>
                              </p:par>
                            </p:childTnLst>
                          </p:cTn>
                        </p:par>
                        <p:par>
                          <p:cTn id="238" fill="hold" nodeType="afterGroup">
                            <p:stCondLst>
                              <p:cond delay="4000"/>
                            </p:stCondLst>
                            <p:childTnLst>
                              <p:par>
                                <p:cTn id="239" presetID="22" presetClass="entr" presetSubtype="1" fill="hold" grpId="0" nodeType="afterEffect">
                                  <p:stCondLst>
                                    <p:cond delay="0"/>
                                  </p:stCondLst>
                                  <p:childTnLst>
                                    <p:set>
                                      <p:cBhvr>
                                        <p:cTn id="240" dur="1" fill="hold">
                                          <p:stCondLst>
                                            <p:cond delay="0"/>
                                          </p:stCondLst>
                                        </p:cTn>
                                        <p:tgtEl>
                                          <p:spTgt spid="91190"/>
                                        </p:tgtEl>
                                        <p:attrNameLst>
                                          <p:attrName>style.visibility</p:attrName>
                                        </p:attrNameLst>
                                      </p:cBhvr>
                                      <p:to>
                                        <p:strVal val="visible"/>
                                      </p:to>
                                    </p:set>
                                    <p:animEffect transition="in" filter="wipe(up)">
                                      <p:cBhvr>
                                        <p:cTn id="241" dur="500"/>
                                        <p:tgtEl>
                                          <p:spTgt spid="91190"/>
                                        </p:tgtEl>
                                      </p:cBhvr>
                                    </p:animEffect>
                                  </p:childTnLst>
                                </p:cTn>
                              </p:par>
                            </p:childTnLst>
                          </p:cTn>
                        </p:par>
                        <p:par>
                          <p:cTn id="242" fill="hold" nodeType="afterGroup">
                            <p:stCondLst>
                              <p:cond delay="4500"/>
                            </p:stCondLst>
                            <p:childTnLst>
                              <p:par>
                                <p:cTn id="243" presetID="22" presetClass="entr" presetSubtype="8" fill="hold" grpId="0" nodeType="afterEffect">
                                  <p:stCondLst>
                                    <p:cond delay="0"/>
                                  </p:stCondLst>
                                  <p:childTnLst>
                                    <p:set>
                                      <p:cBhvr>
                                        <p:cTn id="244" dur="1" fill="hold">
                                          <p:stCondLst>
                                            <p:cond delay="0"/>
                                          </p:stCondLst>
                                        </p:cTn>
                                        <p:tgtEl>
                                          <p:spTgt spid="91184"/>
                                        </p:tgtEl>
                                        <p:attrNameLst>
                                          <p:attrName>style.visibility</p:attrName>
                                        </p:attrNameLst>
                                      </p:cBhvr>
                                      <p:to>
                                        <p:strVal val="visible"/>
                                      </p:to>
                                    </p:set>
                                    <p:animEffect transition="in" filter="wipe(left)">
                                      <p:cBhvr>
                                        <p:cTn id="245" dur="500"/>
                                        <p:tgtEl>
                                          <p:spTgt spid="91184"/>
                                        </p:tgtEl>
                                      </p:cBhvr>
                                    </p:animEffect>
                                  </p:childTnLst>
                                  <p:subTnLst>
                                    <p:audio>
                                      <p:cMediaNode>
                                        <p:cTn display="0" masterRel="sameClick">
                                          <p:stCondLst>
                                            <p:cond evt="begin" delay="0">
                                              <p:tn val="243"/>
                                            </p:cond>
                                          </p:stCondLst>
                                          <p:endCondLst>
                                            <p:cond evt="onStopAudio" delay="0">
                                              <p:tgtEl>
                                                <p:sldTgt/>
                                              </p:tgtEl>
                                            </p:cond>
                                          </p:endCondLst>
                                        </p:cTn>
                                        <p:tgtEl>
                                          <p:sndTgt r:embed="rId3" name="TYPE.WAV"/>
                                        </p:tgtEl>
                                      </p:cMediaNode>
                                    </p:audio>
                                  </p:subTnLst>
                                </p:cTn>
                              </p:par>
                            </p:childTnLst>
                          </p:cTn>
                        </p:par>
                        <p:par>
                          <p:cTn id="246" fill="hold" nodeType="afterGroup">
                            <p:stCondLst>
                              <p:cond delay="5000"/>
                            </p:stCondLst>
                            <p:childTnLst>
                              <p:par>
                                <p:cTn id="247" presetID="22" presetClass="entr" presetSubtype="1" fill="hold" grpId="0" nodeType="afterEffect">
                                  <p:stCondLst>
                                    <p:cond delay="0"/>
                                  </p:stCondLst>
                                  <p:childTnLst>
                                    <p:set>
                                      <p:cBhvr>
                                        <p:cTn id="248" dur="1" fill="hold">
                                          <p:stCondLst>
                                            <p:cond delay="0"/>
                                          </p:stCondLst>
                                        </p:cTn>
                                        <p:tgtEl>
                                          <p:spTgt spid="91191"/>
                                        </p:tgtEl>
                                        <p:attrNameLst>
                                          <p:attrName>style.visibility</p:attrName>
                                        </p:attrNameLst>
                                      </p:cBhvr>
                                      <p:to>
                                        <p:strVal val="visible"/>
                                      </p:to>
                                    </p:set>
                                    <p:animEffect transition="in" filter="wipe(up)">
                                      <p:cBhvr>
                                        <p:cTn id="249" dur="500"/>
                                        <p:tgtEl>
                                          <p:spTgt spid="91191"/>
                                        </p:tgtEl>
                                      </p:cBhvr>
                                    </p:animEffect>
                                  </p:childTnLst>
                                </p:cTn>
                              </p:par>
                            </p:childTnLst>
                          </p:cTn>
                        </p:par>
                        <p:par>
                          <p:cTn id="250" fill="hold" nodeType="afterGroup">
                            <p:stCondLst>
                              <p:cond delay="5500"/>
                            </p:stCondLst>
                            <p:childTnLst>
                              <p:par>
                                <p:cTn id="251" presetID="22" presetClass="entr" presetSubtype="8" fill="hold" grpId="0" nodeType="afterEffect">
                                  <p:stCondLst>
                                    <p:cond delay="0"/>
                                  </p:stCondLst>
                                  <p:childTnLst>
                                    <p:set>
                                      <p:cBhvr>
                                        <p:cTn id="252" dur="1" fill="hold">
                                          <p:stCondLst>
                                            <p:cond delay="0"/>
                                          </p:stCondLst>
                                        </p:cTn>
                                        <p:tgtEl>
                                          <p:spTgt spid="91185"/>
                                        </p:tgtEl>
                                        <p:attrNameLst>
                                          <p:attrName>style.visibility</p:attrName>
                                        </p:attrNameLst>
                                      </p:cBhvr>
                                      <p:to>
                                        <p:strVal val="visible"/>
                                      </p:to>
                                    </p:set>
                                    <p:animEffect transition="in" filter="wipe(left)">
                                      <p:cBhvr>
                                        <p:cTn id="253" dur="500"/>
                                        <p:tgtEl>
                                          <p:spTgt spid="91185"/>
                                        </p:tgtEl>
                                      </p:cBhvr>
                                    </p:animEffect>
                                  </p:childTnLst>
                                  <p:subTnLst>
                                    <p:audio>
                                      <p:cMediaNode>
                                        <p:cTn display="0" masterRel="sameClick">
                                          <p:stCondLst>
                                            <p:cond evt="begin" delay="0">
                                              <p:tn val="251"/>
                                            </p:cond>
                                          </p:stCondLst>
                                          <p:endCondLst>
                                            <p:cond evt="onStopAudio" delay="0">
                                              <p:tgtEl>
                                                <p:sldTgt/>
                                              </p:tgtEl>
                                            </p:cond>
                                          </p:endCondLst>
                                        </p:cTn>
                                        <p:tgtEl>
                                          <p:sndTgt r:embed="rId3" name="TYPE.WAV"/>
                                        </p:tgtEl>
                                      </p:cMediaNode>
                                    </p:audio>
                                  </p:subTnLst>
                                </p:cTn>
                              </p:par>
                            </p:childTnLst>
                          </p:cTn>
                        </p:par>
                      </p:childTnLst>
                    </p:cTn>
                  </p:par>
                  <p:par>
                    <p:cTn id="254" fill="hold" nodeType="clickPar">
                      <p:stCondLst>
                        <p:cond delay="indefinite"/>
                      </p:stCondLst>
                      <p:childTnLst>
                        <p:par>
                          <p:cTn id="255" fill="hold" nodeType="withGroup">
                            <p:stCondLst>
                              <p:cond delay="0"/>
                            </p:stCondLst>
                            <p:childTnLst>
                              <p:par>
                                <p:cTn id="256" presetID="22" presetClass="entr" presetSubtype="8" fill="hold" grpId="0" nodeType="clickEffect">
                                  <p:stCondLst>
                                    <p:cond delay="0"/>
                                  </p:stCondLst>
                                  <p:childTnLst>
                                    <p:set>
                                      <p:cBhvr>
                                        <p:cTn id="257" dur="1" fill="hold">
                                          <p:stCondLst>
                                            <p:cond delay="0"/>
                                          </p:stCondLst>
                                        </p:cTn>
                                        <p:tgtEl>
                                          <p:spTgt spid="91199"/>
                                        </p:tgtEl>
                                        <p:attrNameLst>
                                          <p:attrName>style.visibility</p:attrName>
                                        </p:attrNameLst>
                                      </p:cBhvr>
                                      <p:to>
                                        <p:strVal val="visible"/>
                                      </p:to>
                                    </p:set>
                                    <p:animEffect transition="in" filter="wipe(left)">
                                      <p:cBhvr>
                                        <p:cTn id="258" dur="500"/>
                                        <p:tgtEl>
                                          <p:spTgt spid="91199"/>
                                        </p:tgtEl>
                                      </p:cBhvr>
                                    </p:animEffect>
                                  </p:childTnLst>
                                  <p:subTnLst>
                                    <p:audio>
                                      <p:cMediaNode>
                                        <p:cTn display="0" masterRel="sameClick">
                                          <p:stCondLst>
                                            <p:cond evt="begin" delay="0">
                                              <p:tn val="256"/>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nimBg="1" autoUpdateAnimBg="0"/>
      <p:bldP spid="91140" grpId="0" animBg="1"/>
      <p:bldP spid="91145" grpId="0" animBg="1"/>
      <p:bldP spid="91146" grpId="0" autoUpdateAnimBg="0"/>
      <p:bldP spid="91147" grpId="0" autoUpdateAnimBg="0"/>
      <p:bldP spid="91148" grpId="0" autoUpdateAnimBg="0"/>
      <p:bldP spid="91149" grpId="0" autoUpdateAnimBg="0"/>
      <p:bldP spid="91150" grpId="0" animBg="1"/>
      <p:bldP spid="91151" grpId="0" autoUpdateAnimBg="0"/>
      <p:bldP spid="91152" grpId="0" animBg="1"/>
      <p:bldP spid="91153" grpId="0" autoUpdateAnimBg="0"/>
      <p:bldP spid="91154" grpId="0" autoUpdateAnimBg="0"/>
      <p:bldP spid="91155" grpId="0" animBg="1"/>
      <p:bldP spid="91156" grpId="0" animBg="1"/>
      <p:bldP spid="91157" grpId="0" autoUpdateAnimBg="0"/>
      <p:bldP spid="91158" grpId="0" autoUpdateAnimBg="0"/>
      <p:bldP spid="91159" grpId="0" animBg="1"/>
      <p:bldP spid="91160" grpId="0" autoUpdateAnimBg="0"/>
      <p:bldP spid="91161" grpId="0" animBg="1"/>
      <p:bldP spid="91162" grpId="0" animBg="1"/>
      <p:bldP spid="91163" grpId="0" animBg="1"/>
      <p:bldP spid="91164" grpId="0" animBg="1"/>
      <p:bldP spid="91165" grpId="0" animBg="1"/>
      <p:bldP spid="91166" grpId="0" autoUpdateAnimBg="0"/>
      <p:bldP spid="91167" grpId="0" autoUpdateAnimBg="0"/>
      <p:bldP spid="91168" grpId="0" animBg="1"/>
      <p:bldP spid="91169" grpId="0" animBg="1"/>
      <p:bldP spid="91170" grpId="0" autoUpdateAnimBg="0"/>
      <p:bldP spid="91171" grpId="0" autoUpdateAnimBg="0"/>
      <p:bldP spid="91172" grpId="0" animBg="1"/>
      <p:bldP spid="91173" grpId="0" autoUpdateAnimBg="0"/>
      <p:bldP spid="91174" grpId="0" animBg="1"/>
      <p:bldP spid="91175" grpId="0" animBg="1"/>
      <p:bldP spid="91176" grpId="0" autoUpdateAnimBg="0"/>
      <p:bldP spid="91177" grpId="0" autoUpdateAnimBg="0"/>
      <p:bldP spid="91178" grpId="0" animBg="1"/>
      <p:bldP spid="91179" grpId="0" animBg="1"/>
      <p:bldP spid="91180" grpId="0" autoUpdateAnimBg="0"/>
      <p:bldP spid="91181" grpId="0" autoUpdateAnimBg="0"/>
      <p:bldP spid="91182" grpId="0" autoUpdateAnimBg="0"/>
      <p:bldP spid="91183" grpId="0" autoUpdateAnimBg="0"/>
      <p:bldP spid="91184" grpId="0" autoUpdateAnimBg="0"/>
      <p:bldP spid="91185" grpId="0" autoUpdateAnimBg="0"/>
      <p:bldP spid="91186" grpId="0" animBg="1"/>
      <p:bldP spid="91187" grpId="0" animBg="1"/>
      <p:bldP spid="91188" grpId="0" animBg="1"/>
      <p:bldP spid="91189" grpId="0" animBg="1"/>
      <p:bldP spid="91190" grpId="0" animBg="1"/>
      <p:bldP spid="91191" grpId="0" animBg="1"/>
      <p:bldP spid="91192" grpId="0" autoUpdateAnimBg="0"/>
      <p:bldP spid="91193" grpId="0" autoUpdateAnimBg="0"/>
      <p:bldP spid="91194" grpId="0" autoUpdateAnimBg="0"/>
      <p:bldP spid="91195" grpId="0" autoUpdateAnimBg="0"/>
      <p:bldP spid="91196" grpId="0" autoUpdateAnimBg="0"/>
      <p:bldP spid="91197" grpId="0" autoUpdateAnimBg="0"/>
      <p:bldP spid="91198" grpId="0" animBg="1"/>
      <p:bldP spid="91199"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3" y="836712"/>
            <a:ext cx="913089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465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5157192"/>
            <a:ext cx="7772400" cy="720080"/>
          </a:xfrm>
        </p:spPr>
        <p:txBody>
          <a:bodyPr/>
          <a:lstStyle/>
          <a:p>
            <a:r>
              <a:rPr lang="zh-CN" altLang="en-US" dirty="0"/>
              <a:t>新的思想即将出现</a:t>
            </a:r>
            <a:r>
              <a:rPr lang="en-US" altLang="zh-CN" dirty="0"/>
              <a:t>…</a:t>
            </a:r>
            <a:endParaRPr lang="zh-CN" altLang="en-US" dirty="0"/>
          </a:p>
        </p:txBody>
      </p:sp>
      <p:sp>
        <p:nvSpPr>
          <p:cNvPr id="3" name="内容占位符 2"/>
          <p:cNvSpPr>
            <a:spLocks noGrp="1"/>
          </p:cNvSpPr>
          <p:nvPr>
            <p:ph idx="1"/>
          </p:nvPr>
        </p:nvSpPr>
        <p:spPr/>
        <p:txBody>
          <a:bodyPr/>
          <a:lstStyle/>
          <a:p>
            <a:r>
              <a:rPr lang="zh-CN" altLang="en-US" dirty="0"/>
              <a:t>传统开发过程不那么合适了（冗余、繁琐、笨重），导致项目滞后或失败</a:t>
            </a:r>
            <a:endParaRPr lang="en-US" altLang="zh-CN" dirty="0"/>
          </a:p>
          <a:p>
            <a:r>
              <a:rPr lang="zh-CN" altLang="en-US" dirty="0"/>
              <a:t>有人在想：</a:t>
            </a:r>
            <a:endParaRPr lang="en-US" altLang="zh-CN" dirty="0"/>
          </a:p>
          <a:p>
            <a:r>
              <a:rPr lang="zh-CN" altLang="en-US" dirty="0"/>
              <a:t>多关注真正重要的事情</a:t>
            </a:r>
            <a:endParaRPr lang="en-US" altLang="zh-CN" dirty="0"/>
          </a:p>
          <a:p>
            <a:r>
              <a:rPr lang="zh-CN" altLang="en-US" dirty="0"/>
              <a:t>少关注不太重要而占用大量时间的事情</a:t>
            </a:r>
          </a:p>
        </p:txBody>
      </p:sp>
    </p:spTree>
    <p:extLst>
      <p:ext uri="{BB962C8B-B14F-4D97-AF65-F5344CB8AC3E}">
        <p14:creationId xmlns:p14="http://schemas.microsoft.com/office/powerpoint/2010/main" val="81393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软件过程的基本活动</a:t>
            </a:r>
          </a:p>
        </p:txBody>
      </p:sp>
      <p:sp>
        <p:nvSpPr>
          <p:cNvPr id="258050" name="Rectangle 2"/>
          <p:cNvSpPr>
            <a:spLocks noGrp="1" noChangeArrowheads="1"/>
          </p:cNvSpPr>
          <p:nvPr>
            <p:ph idx="1"/>
          </p:nvPr>
        </p:nvSpPr>
        <p:spPr>
          <a:xfrm>
            <a:off x="428596" y="1484784"/>
            <a:ext cx="8286808" cy="4114800"/>
          </a:xfrm>
        </p:spPr>
        <p:txBody>
          <a:bodyPr/>
          <a:lstStyle/>
          <a:p>
            <a:pPr>
              <a:buFont typeface="Wingdings" pitchFamily="2" charset="2"/>
              <a:buNone/>
            </a:pPr>
            <a:r>
              <a:rPr lang="zh-CN" altLang="en-US" sz="2800" b="1" dirty="0">
                <a:effectLst>
                  <a:outerShdw blurRad="38100" dist="38100" dir="2700000" algn="tl">
                    <a:srgbClr val="C0C0C0"/>
                  </a:outerShdw>
                </a:effectLst>
                <a:ea typeface="楷体_GB2312" pitchFamily="49" charset="-122"/>
              </a:rPr>
              <a:t>基本活动</a:t>
            </a:r>
            <a:r>
              <a:rPr lang="zh-CN" altLang="en-US" sz="2800" dirty="0"/>
              <a:t>：</a:t>
            </a:r>
          </a:p>
          <a:p>
            <a:pPr>
              <a:spcBef>
                <a:spcPts val="1800"/>
              </a:spcBef>
              <a:buClr>
                <a:srgbClr val="006600"/>
              </a:buClr>
              <a:buSzPct val="80000"/>
              <a:buFont typeface="Wingdings" pitchFamily="2" charset="2"/>
              <a:buChar char="Ø"/>
              <a:defRPr/>
            </a:pPr>
            <a:r>
              <a:rPr lang="zh-CN" altLang="en-US" sz="2400" kern="1200" dirty="0">
                <a:solidFill>
                  <a:srgbClr val="0000FF"/>
                </a:solidFill>
                <a:latin typeface="Times New Roman" pitchFamily="18" charset="0"/>
                <a:ea typeface="楷体_GB2312" pitchFamily="49" charset="-122"/>
              </a:rPr>
              <a:t>软件规格说明</a:t>
            </a:r>
            <a:r>
              <a:rPr lang="zh-CN" altLang="en-US" sz="2400" kern="1200" dirty="0">
                <a:latin typeface="Times New Roman" pitchFamily="18" charset="0"/>
                <a:ea typeface="楷体_GB2312" pitchFamily="49" charset="-122"/>
              </a:rPr>
              <a:t>：规定软件的功能及其运行的限制</a:t>
            </a:r>
          </a:p>
          <a:p>
            <a:pPr>
              <a:spcBef>
                <a:spcPts val="1800"/>
              </a:spcBef>
              <a:buClr>
                <a:srgbClr val="006600"/>
              </a:buClr>
              <a:buSzPct val="80000"/>
              <a:buFont typeface="Wingdings" pitchFamily="2" charset="2"/>
              <a:buChar char="Ø"/>
              <a:defRPr/>
            </a:pPr>
            <a:r>
              <a:rPr lang="zh-CN" altLang="en-US" sz="2400" kern="1200" dirty="0">
                <a:solidFill>
                  <a:srgbClr val="0000FF"/>
                </a:solidFill>
                <a:latin typeface="Times New Roman" pitchFamily="18" charset="0"/>
                <a:ea typeface="楷体_GB2312" pitchFamily="49" charset="-122"/>
              </a:rPr>
              <a:t>软件开发</a:t>
            </a:r>
            <a:r>
              <a:rPr lang="zh-CN" altLang="en-US" sz="2400" kern="1200" dirty="0">
                <a:latin typeface="Times New Roman" pitchFamily="18" charset="0"/>
                <a:ea typeface="楷体_GB2312" pitchFamily="49" charset="-122"/>
              </a:rPr>
              <a:t>：产生满足规格说明的软件</a:t>
            </a:r>
          </a:p>
          <a:p>
            <a:pPr>
              <a:spcBef>
                <a:spcPts val="1800"/>
              </a:spcBef>
              <a:buClr>
                <a:srgbClr val="006600"/>
              </a:buClr>
              <a:buSzPct val="80000"/>
              <a:buFont typeface="Wingdings" pitchFamily="2" charset="2"/>
              <a:buChar char="Ø"/>
              <a:defRPr/>
            </a:pPr>
            <a:r>
              <a:rPr lang="zh-CN" altLang="en-US" sz="2400" kern="1200" dirty="0">
                <a:solidFill>
                  <a:srgbClr val="0000FF"/>
                </a:solidFill>
                <a:latin typeface="Times New Roman" pitchFamily="18" charset="0"/>
                <a:ea typeface="楷体_GB2312" pitchFamily="49" charset="-122"/>
              </a:rPr>
              <a:t>软件确认</a:t>
            </a:r>
            <a:r>
              <a:rPr lang="zh-CN" altLang="en-US" sz="2400" kern="1200" dirty="0">
                <a:latin typeface="Times New Roman" pitchFamily="18" charset="0"/>
                <a:ea typeface="楷体_GB2312" pitchFamily="49" charset="-122"/>
              </a:rPr>
              <a:t>：确认软件能够完成客户提出的要求</a:t>
            </a:r>
          </a:p>
          <a:p>
            <a:pPr>
              <a:spcBef>
                <a:spcPts val="1800"/>
              </a:spcBef>
              <a:buClr>
                <a:srgbClr val="006600"/>
              </a:buClr>
              <a:buSzPct val="80000"/>
              <a:buFont typeface="Wingdings" pitchFamily="2" charset="2"/>
              <a:buChar char="Ø"/>
              <a:defRPr/>
            </a:pPr>
            <a:r>
              <a:rPr lang="zh-CN" altLang="en-US" sz="2400" kern="1200" dirty="0">
                <a:solidFill>
                  <a:srgbClr val="0000FF"/>
                </a:solidFill>
                <a:latin typeface="Times New Roman" pitchFamily="18" charset="0"/>
                <a:ea typeface="楷体_GB2312" pitchFamily="49" charset="-122"/>
              </a:rPr>
              <a:t>软件演进</a:t>
            </a:r>
            <a:r>
              <a:rPr lang="zh-CN" altLang="en-US" sz="2400" kern="1200" dirty="0">
                <a:latin typeface="Times New Roman" pitchFamily="18" charset="0"/>
                <a:ea typeface="楷体_GB2312" pitchFamily="49" charset="-122"/>
              </a:rPr>
              <a:t>：为满足客户的变更要求，软件必须在使用的过程中演进</a:t>
            </a:r>
          </a:p>
        </p:txBody>
      </p:sp>
      <p:sp>
        <p:nvSpPr>
          <p:cNvPr id="3" name="灯片编号占位符 5"/>
          <p:cNvSpPr>
            <a:spLocks noGrp="1"/>
          </p:cNvSpPr>
          <p:nvPr>
            <p:ph type="sldNum" sz="quarter" idx="12"/>
          </p:nvPr>
        </p:nvSpPr>
        <p:spPr/>
        <p:txBody>
          <a:bodyPr/>
          <a:lstStyle/>
          <a:p>
            <a:fld id="{68A2E8A5-9738-47BD-946A-28A850853635}" type="slidenum">
              <a:rPr lang="en-US" altLang="zh-CN"/>
              <a:pPr/>
              <a:t>5</a:t>
            </a:fld>
            <a:endParaRPr lang="en-US" altLang="zh-C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747" y="520541"/>
            <a:ext cx="8469486"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内容占位符 2"/>
          <p:cNvSpPr>
            <a:spLocks noGrp="1"/>
          </p:cNvSpPr>
          <p:nvPr>
            <p:ph idx="1"/>
          </p:nvPr>
        </p:nvSpPr>
        <p:spPr>
          <a:xfrm>
            <a:off x="35496" y="5085184"/>
            <a:ext cx="9126985" cy="1764879"/>
          </a:xfrm>
          <a:solidFill>
            <a:srgbClr val="FFFFFF"/>
          </a:solidFill>
        </p:spPr>
        <p:txBody>
          <a:bodyPr/>
          <a:lstStyle/>
          <a:p>
            <a:r>
              <a:rPr lang="en-US" altLang="zh-CN" sz="2000" dirty="0"/>
              <a:t>2001</a:t>
            </a:r>
            <a:r>
              <a:rPr lang="zh-CN" altLang="en-US" sz="2000" dirty="0"/>
              <a:t>年</a:t>
            </a:r>
            <a:r>
              <a:rPr lang="en-US" altLang="zh-CN" sz="2000" dirty="0"/>
              <a:t>2</a:t>
            </a:r>
            <a:r>
              <a:rPr lang="zh-CN" altLang="en-US" sz="2000" dirty="0"/>
              <a:t>月，</a:t>
            </a:r>
            <a:r>
              <a:rPr lang="en-US" altLang="zh-CN" sz="2000" dirty="0"/>
              <a:t>17 </a:t>
            </a:r>
            <a:r>
              <a:rPr lang="zh-CN" altLang="en-US" sz="2000" dirty="0"/>
              <a:t>位软件绿林好汉聚集在美国犹他州的滑雪胜地 </a:t>
            </a:r>
            <a:r>
              <a:rPr lang="en-US" altLang="zh-CN" sz="2000" dirty="0"/>
              <a:t>Snowbird </a:t>
            </a:r>
            <a:r>
              <a:rPr lang="zh-CN" altLang="en-US" sz="2000" dirty="0"/>
              <a:t>雪场。</a:t>
            </a:r>
            <a:endParaRPr lang="en-US" altLang="zh-CN" sz="2000" dirty="0"/>
          </a:p>
          <a:p>
            <a:r>
              <a:rPr lang="zh-CN" altLang="en-US" sz="2000" dirty="0"/>
              <a:t>白天滑雪，没见到 </a:t>
            </a:r>
            <a:r>
              <a:rPr lang="en-US" altLang="zh-CN" sz="2000" dirty="0"/>
              <a:t>Snowbird </a:t>
            </a:r>
            <a:r>
              <a:rPr lang="zh-CN" altLang="en-US" sz="2000" dirty="0"/>
              <a:t>，晚上喝酒侃大山，也没见到 </a:t>
            </a:r>
            <a:r>
              <a:rPr lang="en-US" altLang="zh-CN" sz="2000" dirty="0"/>
              <a:t>Snowbird … </a:t>
            </a:r>
          </a:p>
          <a:p>
            <a:r>
              <a:rPr lang="zh-CN" altLang="en-US" sz="2000" dirty="0"/>
              <a:t>但是他们都感觉世变时移，变法宜矣。 经过讨论，</a:t>
            </a:r>
            <a:r>
              <a:rPr lang="en-US" altLang="zh-CN" sz="2000" dirty="0"/>
              <a:t>《</a:t>
            </a:r>
            <a:r>
              <a:rPr lang="zh-CN" altLang="en-US" sz="2000" dirty="0"/>
              <a:t>敏捷宣言</a:t>
            </a:r>
            <a:r>
              <a:rPr lang="en-US" altLang="zh-CN" sz="2000" dirty="0"/>
              <a:t>》</a:t>
            </a:r>
            <a:r>
              <a:rPr lang="zh-CN" altLang="en-US" sz="2000" dirty="0"/>
              <a:t>应运而生：</a:t>
            </a:r>
          </a:p>
        </p:txBody>
      </p:sp>
      <p:sp>
        <p:nvSpPr>
          <p:cNvPr id="4" name="AutoShape 2" descr="http://img3.imgtn.bdimg.com/it/u=1341893618,1463874157&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5" descr="http://img1.imgtn.bdimg.com/it/u=2111875854,2330488451&amp;fm=21&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 name="Snowbird(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2400" y="3885446"/>
            <a:ext cx="487363" cy="487363"/>
          </a:xfrm>
          <a:prstGeom prst="rect">
            <a:avLst/>
          </a:prstGeom>
        </p:spPr>
      </p:pic>
    </p:spTree>
    <p:extLst>
      <p:ext uri="{BB962C8B-B14F-4D97-AF65-F5344CB8AC3E}">
        <p14:creationId xmlns:p14="http://schemas.microsoft.com/office/powerpoint/2010/main" val="69278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34089" fill="hold"/>
                                        <p:tgtEl>
                                          <p:spTgt spid="2"/>
                                        </p:tgtEl>
                                      </p:cBhvr>
                                    </p:cmd>
                                  </p:childTnLst>
                                </p:cTn>
                              </p:par>
                            </p:childTnLst>
                          </p:cTn>
                        </p:par>
                      </p:childTnLst>
                    </p:cTn>
                  </p:par>
                </p:childTnLst>
              </p:cTn>
              <p:nextCondLst>
                <p:cond evt="onClick" delay="0">
                  <p:tgtEl>
                    <p:spTgt spid="2"/>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04664"/>
            <a:ext cx="7772400" cy="720080"/>
          </a:xfrm>
        </p:spPr>
        <p:txBody>
          <a:bodyPr/>
          <a:lstStyle/>
          <a:p>
            <a:r>
              <a:rPr lang="zh-CN" altLang="en-US" dirty="0"/>
              <a:t>敏捷开发 </a:t>
            </a:r>
            <a:r>
              <a:rPr lang="en-US" altLang="zh-CN" sz="3200" dirty="0"/>
              <a:t>Agile Development</a:t>
            </a:r>
            <a:endParaRPr lang="zh-CN" alt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412776"/>
            <a:ext cx="957186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http://img2.imgtn.bdimg.com/it/u=2145451012,1963079938&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509120"/>
            <a:ext cx="44672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804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20483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212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692696"/>
            <a:ext cx="9001000" cy="477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205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敏捷开发 </a:t>
            </a:r>
            <a:r>
              <a:rPr lang="en-US" altLang="zh-CN" sz="3200" dirty="0"/>
              <a:t>Agile Development</a:t>
            </a:r>
            <a:endParaRPr lang="zh-CN" altLang="en-US" sz="3200" dirty="0"/>
          </a:p>
        </p:txBody>
      </p:sp>
      <p:sp>
        <p:nvSpPr>
          <p:cNvPr id="3" name="内容占位符 2"/>
          <p:cNvSpPr>
            <a:spLocks noGrp="1"/>
          </p:cNvSpPr>
          <p:nvPr>
            <p:ph idx="1"/>
          </p:nvPr>
        </p:nvSpPr>
        <p:spPr>
          <a:xfrm>
            <a:off x="616024" y="1484784"/>
            <a:ext cx="7772400" cy="2880320"/>
          </a:xfrm>
        </p:spPr>
        <p:txBody>
          <a:bodyPr/>
          <a:lstStyle/>
          <a:p>
            <a:r>
              <a:rPr lang="zh-CN" altLang="en-US" sz="2400" dirty="0"/>
              <a:t>高度协作，不断反馈和自我完善</a:t>
            </a:r>
            <a:endParaRPr lang="en-US" altLang="zh-CN" sz="2400" dirty="0"/>
          </a:p>
          <a:p>
            <a:r>
              <a:rPr lang="zh-CN" altLang="en-US" sz="2400" dirty="0"/>
              <a:t>目标：提高开发效率和响应能力</a:t>
            </a:r>
            <a:endParaRPr lang="en-US" altLang="zh-CN" sz="2400" dirty="0"/>
          </a:p>
          <a:p>
            <a:pPr lvl="1"/>
            <a:r>
              <a:rPr lang="zh-CN" altLang="en-US" sz="2000" dirty="0"/>
              <a:t>将大项目分解成小故事</a:t>
            </a:r>
            <a:endParaRPr lang="en-US" altLang="zh-CN" sz="2000" dirty="0"/>
          </a:p>
          <a:p>
            <a:pPr lvl="1"/>
            <a:r>
              <a:rPr lang="zh-CN" altLang="en-US" sz="2000" dirty="0"/>
              <a:t>确定优先排序</a:t>
            </a:r>
            <a:endParaRPr lang="en-US" altLang="zh-CN" sz="2000" dirty="0"/>
          </a:p>
          <a:p>
            <a:pPr lvl="1"/>
            <a:r>
              <a:rPr lang="zh-CN" altLang="en-US" sz="2000" dirty="0"/>
              <a:t>适应变化</a:t>
            </a:r>
            <a:endParaRPr lang="en-US" altLang="zh-CN" sz="2000" dirty="0"/>
          </a:p>
          <a:p>
            <a:pPr lvl="1"/>
            <a:r>
              <a:rPr lang="zh-CN" altLang="en-US" sz="2000" dirty="0"/>
              <a:t>并提供最大价值</a:t>
            </a:r>
            <a:endParaRPr lang="en-US" altLang="zh-CN" sz="2000" dirty="0"/>
          </a:p>
          <a:p>
            <a:endParaRPr lang="zh-CN" altLang="en-US" sz="2400" dirty="0"/>
          </a:p>
        </p:txBody>
      </p:sp>
      <p:sp>
        <p:nvSpPr>
          <p:cNvPr id="4" name="TextBox 3"/>
          <p:cNvSpPr txBox="1"/>
          <p:nvPr/>
        </p:nvSpPr>
        <p:spPr>
          <a:xfrm>
            <a:off x="755576" y="4632453"/>
            <a:ext cx="7992888" cy="1569660"/>
          </a:xfrm>
          <a:prstGeom prst="rect">
            <a:avLst/>
          </a:prstGeom>
          <a:noFill/>
        </p:spPr>
        <p:txBody>
          <a:bodyPr wrap="square" rtlCol="0">
            <a:spAutoFit/>
          </a:bodyPr>
          <a:lstStyle/>
          <a:p>
            <a:r>
              <a:rPr lang="zh-CN" altLang="en-US" dirty="0"/>
              <a:t>具体方式：</a:t>
            </a:r>
            <a:r>
              <a:rPr lang="en-US" altLang="zh-CN" dirty="0"/>
              <a:t>Scrum</a:t>
            </a:r>
            <a:r>
              <a:rPr lang="zh-CN" altLang="en-US" dirty="0"/>
              <a:t> 和 </a:t>
            </a:r>
            <a:r>
              <a:rPr lang="en-US" altLang="zh-CN" dirty="0"/>
              <a:t>XP</a:t>
            </a:r>
          </a:p>
          <a:p>
            <a:r>
              <a:rPr lang="en-US" altLang="zh-CN" dirty="0"/>
              <a:t>Scrum</a:t>
            </a:r>
            <a:r>
              <a:rPr lang="zh-CN" altLang="en-US" dirty="0"/>
              <a:t>：橄榄球运动的专业术语，“争球”</a:t>
            </a:r>
            <a:endParaRPr lang="en-US" altLang="zh-CN" dirty="0"/>
          </a:p>
          <a:p>
            <a:r>
              <a:rPr lang="en-US" altLang="zh-CN" dirty="0"/>
              <a:t>XP</a:t>
            </a:r>
            <a:r>
              <a:rPr lang="zh-CN" altLang="en-US" dirty="0"/>
              <a:t>：</a:t>
            </a:r>
            <a:r>
              <a:rPr lang="en-US" altLang="zh-CN" dirty="0" err="1"/>
              <a:t>eXtreme</a:t>
            </a:r>
            <a:r>
              <a:rPr lang="en-US" altLang="zh-CN" dirty="0"/>
              <a:t> Programming</a:t>
            </a:r>
          </a:p>
          <a:p>
            <a:endParaRPr lang="zh-CN" altLang="en-US" dirty="0"/>
          </a:p>
        </p:txBody>
      </p:sp>
    </p:spTree>
    <p:extLst>
      <p:ext uri="{BB962C8B-B14F-4D97-AF65-F5344CB8AC3E}">
        <p14:creationId xmlns:p14="http://schemas.microsoft.com/office/powerpoint/2010/main" val="950032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敏捷开发 </a:t>
            </a:r>
            <a:r>
              <a:rPr lang="en-US" altLang="zh-CN" dirty="0"/>
              <a:t>Agile Development</a:t>
            </a:r>
            <a:endParaRPr lang="zh-CN" altLang="en-US" dirty="0"/>
          </a:p>
        </p:txBody>
      </p:sp>
      <p:sp>
        <p:nvSpPr>
          <p:cNvPr id="3" name="内容占位符 2"/>
          <p:cNvSpPr>
            <a:spLocks noGrp="1"/>
          </p:cNvSpPr>
          <p:nvPr>
            <p:ph idx="1"/>
          </p:nvPr>
        </p:nvSpPr>
        <p:spPr/>
        <p:txBody>
          <a:bodyPr/>
          <a:lstStyle/>
          <a:p>
            <a:endParaRPr lang="zh-CN"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89" y="1628800"/>
            <a:ext cx="841057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922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敏捷开发 </a:t>
            </a:r>
            <a:r>
              <a:rPr lang="en-US" altLang="zh-CN" sz="3200" dirty="0"/>
              <a:t>Agile Development</a:t>
            </a:r>
            <a:endParaRPr lang="zh-CN" altLang="en-US" sz="3200" dirty="0"/>
          </a:p>
        </p:txBody>
      </p:sp>
      <p:sp>
        <p:nvSpPr>
          <p:cNvPr id="3" name="内容占位符 2"/>
          <p:cNvSpPr>
            <a:spLocks noGrp="1"/>
          </p:cNvSpPr>
          <p:nvPr>
            <p:ph idx="1"/>
          </p:nvPr>
        </p:nvSpPr>
        <p:spPr>
          <a:xfrm>
            <a:off x="685800" y="1556792"/>
            <a:ext cx="7772400" cy="4464496"/>
          </a:xfrm>
        </p:spPr>
        <p:txBody>
          <a:bodyPr/>
          <a:lstStyle/>
          <a:p>
            <a:pPr>
              <a:lnSpc>
                <a:spcPct val="120000"/>
              </a:lnSpc>
            </a:pPr>
            <a:r>
              <a:rPr lang="zh-CN" altLang="en-US" sz="2400" dirty="0"/>
              <a:t>敏捷开发以</a:t>
            </a:r>
            <a:r>
              <a:rPr lang="zh-CN" altLang="en-US" sz="2400" dirty="0">
                <a:solidFill>
                  <a:srgbClr val="0066FF"/>
                </a:solidFill>
              </a:rPr>
              <a:t>用户的需求进化</a:t>
            </a:r>
            <a:r>
              <a:rPr lang="zh-CN" altLang="en-US" sz="2400" dirty="0"/>
              <a:t>为核心，采用</a:t>
            </a:r>
            <a:r>
              <a:rPr lang="zh-CN" altLang="en-US" sz="2400" dirty="0">
                <a:solidFill>
                  <a:srgbClr val="0066FF"/>
                </a:solidFill>
              </a:rPr>
              <a:t>迭代、循序渐进</a:t>
            </a:r>
            <a:r>
              <a:rPr lang="zh-CN" altLang="en-US" sz="2400" dirty="0"/>
              <a:t>的方法进行软件开发。</a:t>
            </a:r>
            <a:endParaRPr lang="en-US" altLang="zh-CN" sz="2400" dirty="0"/>
          </a:p>
          <a:p>
            <a:pPr>
              <a:lnSpc>
                <a:spcPct val="120000"/>
              </a:lnSpc>
            </a:pPr>
            <a:r>
              <a:rPr lang="zh-CN" altLang="en-US" sz="2400" dirty="0"/>
              <a:t>软件项目在构建初期被切分成</a:t>
            </a:r>
            <a:r>
              <a:rPr lang="zh-CN" altLang="en-US" sz="2400" dirty="0">
                <a:solidFill>
                  <a:srgbClr val="0066FF"/>
                </a:solidFill>
              </a:rPr>
              <a:t>多个子项目</a:t>
            </a:r>
            <a:r>
              <a:rPr lang="zh-CN" altLang="en-US" sz="2400" dirty="0"/>
              <a:t>，各个子项目的成果都经过测试，具备可视、可集成和可运行使用的特征。</a:t>
            </a:r>
            <a:endParaRPr lang="en-US" altLang="zh-CN" sz="2400" dirty="0"/>
          </a:p>
          <a:p>
            <a:pPr>
              <a:lnSpc>
                <a:spcPct val="120000"/>
              </a:lnSpc>
            </a:pPr>
            <a:r>
              <a:rPr lang="zh-CN" altLang="en-US" sz="2400" dirty="0"/>
              <a:t>多个小项目相互联系，也可独立运行，在此过程中软件一直处于</a:t>
            </a:r>
            <a:r>
              <a:rPr lang="zh-CN" altLang="en-US" sz="2400" dirty="0">
                <a:solidFill>
                  <a:srgbClr val="0066FF"/>
                </a:solidFill>
              </a:rPr>
              <a:t>可使用</a:t>
            </a:r>
            <a:r>
              <a:rPr lang="zh-CN" altLang="en-US" sz="2400" dirty="0"/>
              <a:t>状态。</a:t>
            </a:r>
            <a:endParaRPr lang="en-US" altLang="zh-CN" sz="2400" dirty="0"/>
          </a:p>
          <a:p>
            <a:pPr>
              <a:lnSpc>
                <a:spcPct val="120000"/>
              </a:lnSpc>
            </a:pPr>
            <a:r>
              <a:rPr lang="zh-CN" altLang="en-US" sz="2400" dirty="0"/>
              <a:t>除了原则和实践，</a:t>
            </a:r>
            <a:r>
              <a:rPr lang="zh-CN" altLang="en-US" sz="2400" dirty="0">
                <a:solidFill>
                  <a:srgbClr val="0066FF"/>
                </a:solidFill>
              </a:rPr>
              <a:t>模式</a:t>
            </a:r>
            <a:r>
              <a:rPr lang="zh-CN" altLang="en-US" sz="2400" dirty="0"/>
              <a:t>也是很重要的，多研究模式及其应用可以更深层次的理解敏捷开发。</a:t>
            </a:r>
          </a:p>
          <a:p>
            <a:endParaRPr lang="zh-CN" altLang="en-US" sz="2400" dirty="0"/>
          </a:p>
        </p:txBody>
      </p:sp>
    </p:spTree>
    <p:extLst>
      <p:ext uri="{BB962C8B-B14F-4D97-AF65-F5344CB8AC3E}">
        <p14:creationId xmlns:p14="http://schemas.microsoft.com/office/powerpoint/2010/main" val="25918435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敏捷开发的</a:t>
            </a:r>
            <a:r>
              <a:rPr lang="en-US" altLang="zh-CN" dirty="0"/>
              <a:t>12</a:t>
            </a:r>
            <a:r>
              <a:rPr lang="zh-CN" altLang="en-US" dirty="0"/>
              <a:t>原则</a:t>
            </a:r>
          </a:p>
        </p:txBody>
      </p:sp>
      <p:sp>
        <p:nvSpPr>
          <p:cNvPr id="3" name="内容占位符 2"/>
          <p:cNvSpPr>
            <a:spLocks noGrp="1"/>
          </p:cNvSpPr>
          <p:nvPr>
            <p:ph idx="1"/>
          </p:nvPr>
        </p:nvSpPr>
        <p:spPr>
          <a:xfrm>
            <a:off x="685800" y="1762472"/>
            <a:ext cx="7772400" cy="4114800"/>
          </a:xfrm>
        </p:spPr>
        <p:txBody>
          <a:bodyPr/>
          <a:lstStyle/>
          <a:p>
            <a:pPr marL="0" indent="0">
              <a:lnSpc>
                <a:spcPct val="120000"/>
              </a:lnSpc>
              <a:buNone/>
            </a:pPr>
            <a:r>
              <a:rPr lang="en-US" altLang="zh-CN" sz="2400" dirty="0"/>
              <a:t>1</a:t>
            </a:r>
            <a:r>
              <a:rPr lang="zh-CN" altLang="en-US" sz="2400" dirty="0"/>
              <a:t>、</a:t>
            </a:r>
            <a:r>
              <a:rPr lang="zh-CN" altLang="en-US" sz="2400" dirty="0">
                <a:solidFill>
                  <a:srgbClr val="0066FF"/>
                </a:solidFill>
              </a:rPr>
              <a:t>尽早</a:t>
            </a:r>
            <a:r>
              <a:rPr lang="zh-CN" altLang="en-US" sz="2400" dirty="0"/>
              <a:t>交付有价值的软件。</a:t>
            </a:r>
            <a:br>
              <a:rPr lang="zh-CN" altLang="en-US" sz="2400" dirty="0"/>
            </a:br>
            <a:r>
              <a:rPr lang="en-US" altLang="zh-CN" sz="2400" dirty="0"/>
              <a:t>2</a:t>
            </a:r>
            <a:r>
              <a:rPr lang="zh-CN" altLang="en-US" sz="2400" dirty="0"/>
              <a:t>、频繁发布新版本。</a:t>
            </a:r>
            <a:br>
              <a:rPr lang="zh-CN" altLang="en-US" sz="2400" dirty="0"/>
            </a:br>
            <a:r>
              <a:rPr lang="en-US" altLang="zh-CN" sz="2400" dirty="0"/>
              <a:t>3</a:t>
            </a:r>
            <a:r>
              <a:rPr lang="zh-CN" altLang="en-US" sz="2400" dirty="0"/>
              <a:t>、</a:t>
            </a:r>
            <a:r>
              <a:rPr lang="zh-CN" altLang="en-US" sz="2400" dirty="0">
                <a:solidFill>
                  <a:srgbClr val="0066FF"/>
                </a:solidFill>
              </a:rPr>
              <a:t>可运行的软件</a:t>
            </a:r>
            <a:r>
              <a:rPr lang="zh-CN" altLang="en-US" sz="2400" dirty="0"/>
              <a:t>比文档更重要</a:t>
            </a:r>
            <a:br>
              <a:rPr lang="zh-CN" altLang="en-US" sz="2400" dirty="0"/>
            </a:br>
            <a:r>
              <a:rPr lang="en-US" altLang="zh-CN" sz="2400" dirty="0"/>
              <a:t>4</a:t>
            </a:r>
            <a:r>
              <a:rPr lang="zh-CN" altLang="en-US" sz="2400" dirty="0"/>
              <a:t>、</a:t>
            </a:r>
            <a:r>
              <a:rPr lang="zh-CN" altLang="en-US" sz="2400" dirty="0">
                <a:solidFill>
                  <a:srgbClr val="0066FF"/>
                </a:solidFill>
              </a:rPr>
              <a:t>接受需求变更</a:t>
            </a:r>
            <a:r>
              <a:rPr lang="zh-CN" altLang="en-US" sz="2400" dirty="0"/>
              <a:t>，即便是在开发最后阶段</a:t>
            </a:r>
            <a:r>
              <a:rPr lang="en-US" altLang="zh-CN" sz="2400" dirty="0"/>
              <a:t>——</a:t>
            </a:r>
            <a:r>
              <a:rPr lang="zh-CN" altLang="en-US" sz="2400" dirty="0"/>
              <a:t>倾听，并快速学习</a:t>
            </a:r>
            <a:br>
              <a:rPr lang="zh-CN" altLang="en-US" sz="2400" dirty="0"/>
            </a:br>
            <a:r>
              <a:rPr lang="en-US" altLang="zh-CN" sz="2400" dirty="0"/>
              <a:t>5</a:t>
            </a:r>
            <a:r>
              <a:rPr lang="zh-CN" altLang="en-US" sz="2400" dirty="0"/>
              <a:t>、业务人员与开发者共同工作</a:t>
            </a:r>
            <a:r>
              <a:rPr lang="en-US" altLang="zh-CN" sz="2400" dirty="0"/>
              <a:t>——</a:t>
            </a:r>
            <a:r>
              <a:rPr lang="zh-CN" altLang="en-US" sz="2400" dirty="0">
                <a:solidFill>
                  <a:srgbClr val="0066FF"/>
                </a:solidFill>
              </a:rPr>
              <a:t>紧密协作</a:t>
            </a:r>
            <a:br>
              <a:rPr lang="zh-CN" altLang="en-US" sz="2400" dirty="0"/>
            </a:br>
            <a:r>
              <a:rPr lang="en-US" altLang="zh-CN" sz="2400" dirty="0"/>
              <a:t>6</a:t>
            </a:r>
            <a:r>
              <a:rPr lang="zh-CN" altLang="en-US" sz="2400" dirty="0"/>
              <a:t>、找</a:t>
            </a:r>
            <a:r>
              <a:rPr lang="zh-CN" altLang="en-US" sz="2400" dirty="0">
                <a:solidFill>
                  <a:srgbClr val="0066FF"/>
                </a:solidFill>
              </a:rPr>
              <a:t>积极主动</a:t>
            </a:r>
            <a:r>
              <a:rPr lang="zh-CN" altLang="en-US" sz="2400" dirty="0"/>
              <a:t>的人来开发项目</a:t>
            </a:r>
            <a:r>
              <a:rPr lang="en-US" altLang="zh-CN" sz="2400" dirty="0"/>
              <a:t>——</a:t>
            </a:r>
            <a:r>
              <a:rPr lang="zh-CN" altLang="en-US" sz="2400" dirty="0"/>
              <a:t>为他们提供所需的环境和支持，相信他们能做好自己的工作</a:t>
            </a:r>
            <a:br>
              <a:rPr lang="zh-CN" altLang="en-US" sz="2400" dirty="0"/>
            </a:br>
            <a:endParaRPr lang="zh-CN" altLang="en-US" sz="2400" dirty="0"/>
          </a:p>
        </p:txBody>
      </p:sp>
    </p:spTree>
    <p:extLst>
      <p:ext uri="{BB962C8B-B14F-4D97-AF65-F5344CB8AC3E}">
        <p14:creationId xmlns:p14="http://schemas.microsoft.com/office/powerpoint/2010/main" val="520317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敏捷开发的</a:t>
            </a:r>
            <a:r>
              <a:rPr lang="en-US" altLang="zh-CN" dirty="0"/>
              <a:t>12</a:t>
            </a:r>
            <a:r>
              <a:rPr lang="zh-CN" altLang="en-US" dirty="0"/>
              <a:t>原则</a:t>
            </a:r>
          </a:p>
        </p:txBody>
      </p:sp>
      <p:sp>
        <p:nvSpPr>
          <p:cNvPr id="3" name="内容占位符 2"/>
          <p:cNvSpPr>
            <a:spLocks noGrp="1"/>
          </p:cNvSpPr>
          <p:nvPr>
            <p:ph idx="1"/>
          </p:nvPr>
        </p:nvSpPr>
        <p:spPr>
          <a:xfrm>
            <a:off x="683568" y="1772816"/>
            <a:ext cx="7772400" cy="4114800"/>
          </a:xfrm>
        </p:spPr>
        <p:txBody>
          <a:bodyPr/>
          <a:lstStyle/>
          <a:p>
            <a:pPr marL="0" indent="0">
              <a:lnSpc>
                <a:spcPct val="120000"/>
              </a:lnSpc>
              <a:buNone/>
            </a:pPr>
            <a:r>
              <a:rPr lang="en-US" altLang="zh-CN" sz="2400" dirty="0"/>
              <a:t>7</a:t>
            </a:r>
            <a:r>
              <a:rPr lang="zh-CN" altLang="en-US" sz="2400" dirty="0"/>
              <a:t>、最有效的信息传递方式是</a:t>
            </a:r>
            <a:r>
              <a:rPr lang="zh-CN" altLang="en-US" sz="2400" dirty="0">
                <a:solidFill>
                  <a:srgbClr val="0066FF"/>
                </a:solidFill>
              </a:rPr>
              <a:t>面对面的交流</a:t>
            </a:r>
            <a:br>
              <a:rPr lang="zh-CN" altLang="en-US" sz="2400" dirty="0">
                <a:solidFill>
                  <a:srgbClr val="0066FF"/>
                </a:solidFill>
              </a:rPr>
            </a:br>
            <a:r>
              <a:rPr lang="en-US" altLang="zh-CN" sz="2400" dirty="0"/>
              <a:t>8</a:t>
            </a:r>
            <a:r>
              <a:rPr lang="zh-CN" altLang="en-US" sz="2400" dirty="0"/>
              <a:t>、</a:t>
            </a:r>
            <a:r>
              <a:rPr lang="zh-CN" altLang="en-US" sz="2400" dirty="0">
                <a:solidFill>
                  <a:srgbClr val="0066FF"/>
                </a:solidFill>
              </a:rPr>
              <a:t>自发组织的团队</a:t>
            </a:r>
            <a:r>
              <a:rPr lang="zh-CN" altLang="en-US" sz="2400" dirty="0"/>
              <a:t>才能做出最好的架构、和设计</a:t>
            </a:r>
            <a:r>
              <a:rPr lang="en-US" altLang="zh-CN" sz="2400" dirty="0"/>
              <a:t>——</a:t>
            </a:r>
            <a:r>
              <a:rPr lang="zh-CN" altLang="en-US" sz="2400" dirty="0"/>
              <a:t>架构要敏捷，好主意无处不在</a:t>
            </a:r>
            <a:br>
              <a:rPr lang="zh-CN" altLang="en-US" sz="2400" dirty="0"/>
            </a:br>
            <a:r>
              <a:rPr lang="en-US" altLang="zh-CN" sz="2400" dirty="0"/>
              <a:t>9</a:t>
            </a:r>
            <a:r>
              <a:rPr lang="zh-CN" altLang="en-US" sz="2400" dirty="0"/>
              <a:t>、频繁地重构</a:t>
            </a:r>
            <a:r>
              <a:rPr lang="en-US" altLang="zh-CN" sz="2400" dirty="0"/>
              <a:t>——</a:t>
            </a:r>
            <a:r>
              <a:rPr lang="zh-CN" altLang="en-US" sz="2400" dirty="0">
                <a:solidFill>
                  <a:srgbClr val="0066FF"/>
                </a:solidFill>
              </a:rPr>
              <a:t>持续关注先进的技术和优秀的设计</a:t>
            </a:r>
            <a:r>
              <a:rPr lang="zh-CN" altLang="en-US" sz="2400" dirty="0"/>
              <a:t>能促进敏捷性</a:t>
            </a:r>
            <a:br>
              <a:rPr lang="zh-CN" altLang="en-US" sz="2400" dirty="0"/>
            </a:br>
            <a:r>
              <a:rPr lang="en-US" altLang="zh-CN" sz="2400" dirty="0"/>
              <a:t>10</a:t>
            </a:r>
            <a:r>
              <a:rPr lang="zh-CN" altLang="en-US" sz="2400" dirty="0"/>
              <a:t>、</a:t>
            </a:r>
            <a:r>
              <a:rPr lang="zh-CN" altLang="en-US" sz="2400" dirty="0">
                <a:solidFill>
                  <a:srgbClr val="0066FF"/>
                </a:solidFill>
              </a:rPr>
              <a:t>敏捷过程</a:t>
            </a:r>
            <a:r>
              <a:rPr lang="zh-CN" altLang="en-US" sz="2400" dirty="0"/>
              <a:t>促进可持续的开发</a:t>
            </a:r>
            <a:br>
              <a:rPr lang="zh-CN" altLang="en-US" sz="2400" dirty="0"/>
            </a:br>
            <a:r>
              <a:rPr lang="en-US" altLang="zh-CN" sz="2400" dirty="0"/>
              <a:t>11</a:t>
            </a:r>
            <a:r>
              <a:rPr lang="zh-CN" altLang="en-US" sz="2400" dirty="0"/>
              <a:t>、</a:t>
            </a:r>
            <a:r>
              <a:rPr lang="zh-CN" altLang="en-US" sz="2400" dirty="0">
                <a:solidFill>
                  <a:srgbClr val="0066FF"/>
                </a:solidFill>
              </a:rPr>
              <a:t>简洁</a:t>
            </a:r>
            <a:r>
              <a:rPr lang="zh-CN" altLang="en-US" sz="2400" dirty="0"/>
              <a:t>是一切的基础</a:t>
            </a:r>
            <a:r>
              <a:rPr lang="en-US" altLang="zh-CN" sz="2400" dirty="0"/>
              <a:t>——</a:t>
            </a:r>
            <a:r>
              <a:rPr lang="zh-CN" altLang="en-US" sz="2400" dirty="0"/>
              <a:t>少即是多</a:t>
            </a:r>
            <a:br>
              <a:rPr lang="zh-CN" altLang="en-US" sz="2400" dirty="0"/>
            </a:br>
            <a:r>
              <a:rPr lang="en-US" altLang="zh-CN" sz="2400" dirty="0"/>
              <a:t>12</a:t>
            </a:r>
            <a:r>
              <a:rPr lang="zh-CN" altLang="en-US" sz="2400" dirty="0"/>
              <a:t>、团队</a:t>
            </a:r>
            <a:r>
              <a:rPr lang="zh-CN" altLang="en-US" sz="2400" dirty="0">
                <a:solidFill>
                  <a:srgbClr val="0066FF"/>
                </a:solidFill>
              </a:rPr>
              <a:t>定期反思</a:t>
            </a:r>
            <a:r>
              <a:rPr lang="zh-CN" altLang="en-US" sz="2400" dirty="0"/>
              <a:t>如何提高效率，并调整工作流程</a:t>
            </a:r>
          </a:p>
        </p:txBody>
      </p:sp>
    </p:spTree>
    <p:extLst>
      <p:ext uri="{BB962C8B-B14F-4D97-AF65-F5344CB8AC3E}">
        <p14:creationId xmlns:p14="http://schemas.microsoft.com/office/powerpoint/2010/main" val="73443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敏捷开发</a:t>
            </a:r>
          </a:p>
        </p:txBody>
      </p:sp>
      <p:sp>
        <p:nvSpPr>
          <p:cNvPr id="3" name="内容占位符 2"/>
          <p:cNvSpPr>
            <a:spLocks noGrp="1"/>
          </p:cNvSpPr>
          <p:nvPr>
            <p:ph idx="1"/>
          </p:nvPr>
        </p:nvSpPr>
        <p:spPr>
          <a:xfrm>
            <a:off x="685800" y="1628800"/>
            <a:ext cx="7772400" cy="4114800"/>
          </a:xfrm>
        </p:spPr>
        <p:txBody>
          <a:bodyPr/>
          <a:lstStyle/>
          <a:p>
            <a:r>
              <a:rPr lang="zh-CN" altLang="en-US" sz="2400" dirty="0"/>
              <a:t>以人为核心，频繁交互，重视反馈，快速迭代。</a:t>
            </a:r>
            <a:endParaRPr lang="en-US" altLang="zh-CN" sz="2400" dirty="0"/>
          </a:p>
          <a:p>
            <a:r>
              <a:rPr lang="zh-CN" altLang="en-US" sz="2400" dirty="0"/>
              <a:t>适合小而精干的团队。</a:t>
            </a:r>
          </a:p>
        </p:txBody>
      </p:sp>
      <p:sp>
        <p:nvSpPr>
          <p:cNvPr id="4" name="内容占位符 2"/>
          <p:cNvSpPr txBox="1">
            <a:spLocks/>
          </p:cNvSpPr>
          <p:nvPr/>
        </p:nvSpPr>
        <p:spPr bwMode="auto">
          <a:xfrm>
            <a:off x="6588224" y="2410544"/>
            <a:ext cx="223001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lnSpc>
                <a:spcPct val="120000"/>
              </a:lnSpc>
              <a:spcBef>
                <a:spcPct val="20000"/>
              </a:spcBef>
              <a:spcAft>
                <a:spcPct val="0"/>
              </a:spcAft>
              <a:buChar char="•"/>
              <a:defRPr kumimoji="1" sz="3200" b="1">
                <a:solidFill>
                  <a:schemeClr val="tx1"/>
                </a:solidFill>
                <a:latin typeface="+mn-lt"/>
                <a:ea typeface="+mn-ea"/>
                <a:cs typeface="+mn-cs"/>
              </a:defRPr>
            </a:lvl1pPr>
            <a:lvl2pPr marL="742950" indent="-285750" algn="l" rtl="0" fontAlgn="base">
              <a:lnSpc>
                <a:spcPct val="120000"/>
              </a:lnSpc>
              <a:spcBef>
                <a:spcPct val="20000"/>
              </a:spcBef>
              <a:spcAft>
                <a:spcPct val="0"/>
              </a:spcAft>
              <a:buChar char="–"/>
              <a:defRPr kumimoji="1" sz="2800" b="1">
                <a:solidFill>
                  <a:schemeClr val="tx1"/>
                </a:solidFill>
                <a:latin typeface="+mn-lt"/>
                <a:ea typeface="+mn-ea"/>
              </a:defRPr>
            </a:lvl2pPr>
            <a:lvl3pPr marL="1143000" indent="-228600" algn="l" rtl="0" fontAlgn="base">
              <a:lnSpc>
                <a:spcPct val="120000"/>
              </a:lnSpc>
              <a:spcBef>
                <a:spcPct val="20000"/>
              </a:spcBef>
              <a:spcAft>
                <a:spcPct val="0"/>
              </a:spcAft>
              <a:buChar char="•"/>
              <a:defRPr kumimoji="1" sz="2400" b="1">
                <a:solidFill>
                  <a:schemeClr val="tx1"/>
                </a:solidFill>
                <a:latin typeface="+mn-lt"/>
                <a:ea typeface="+mn-ea"/>
              </a:defRPr>
            </a:lvl3pPr>
            <a:lvl4pPr marL="1600200" indent="-228600" algn="l" rtl="0" fontAlgn="base">
              <a:lnSpc>
                <a:spcPct val="120000"/>
              </a:lnSpc>
              <a:spcBef>
                <a:spcPct val="20000"/>
              </a:spcBef>
              <a:spcAft>
                <a:spcPct val="0"/>
              </a:spcAft>
              <a:buChar char="–"/>
              <a:defRPr kumimoji="1" sz="2000" b="1">
                <a:solidFill>
                  <a:schemeClr val="tx1"/>
                </a:solidFill>
                <a:latin typeface="+mn-lt"/>
                <a:ea typeface="+mn-ea"/>
              </a:defRPr>
            </a:lvl4pPr>
            <a:lvl5pPr marL="2057400" indent="-228600" algn="l" rtl="0" fontAlgn="base">
              <a:lnSpc>
                <a:spcPct val="120000"/>
              </a:lnSpc>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zh-CN" altLang="en-US" sz="2800" dirty="0"/>
              <a:t>价值观</a:t>
            </a:r>
            <a:endParaRPr lang="en-US" altLang="zh-CN" sz="2800" dirty="0"/>
          </a:p>
          <a:p>
            <a:pPr lvl="1"/>
            <a:r>
              <a:rPr lang="zh-CN" altLang="en-US" dirty="0"/>
              <a:t>沟通</a:t>
            </a:r>
            <a:endParaRPr lang="en-US" altLang="zh-CN" dirty="0"/>
          </a:p>
          <a:p>
            <a:pPr lvl="1"/>
            <a:r>
              <a:rPr lang="zh-CN" altLang="en-US" dirty="0"/>
              <a:t>简单</a:t>
            </a:r>
            <a:endParaRPr lang="en-US" altLang="zh-CN" dirty="0"/>
          </a:p>
          <a:p>
            <a:pPr lvl="1"/>
            <a:r>
              <a:rPr lang="zh-CN" altLang="en-US" dirty="0"/>
              <a:t>反馈</a:t>
            </a:r>
            <a:endParaRPr lang="en-US" altLang="zh-CN" dirty="0"/>
          </a:p>
          <a:p>
            <a:pPr lvl="1"/>
            <a:r>
              <a:rPr lang="zh-CN" altLang="en-US" dirty="0"/>
              <a:t>勇气</a:t>
            </a:r>
            <a:endParaRPr lang="en-US" altLang="zh-CN" dirty="0"/>
          </a:p>
          <a:p>
            <a:pPr lvl="1"/>
            <a:r>
              <a:rPr lang="zh-CN" altLang="en-US" dirty="0"/>
              <a:t>谦逊</a:t>
            </a:r>
          </a:p>
        </p:txBody>
      </p:sp>
      <p:sp>
        <p:nvSpPr>
          <p:cNvPr id="5" name="AutoShape 2" descr="http://img0.imgtn.bdimg.com/it/u=2466187236,3695302360&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924944"/>
            <a:ext cx="6978916" cy="26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60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一张图看完软件开发过程</a:t>
            </a:r>
          </a:p>
        </p:txBody>
      </p:sp>
      <p:sp>
        <p:nvSpPr>
          <p:cNvPr id="3" name="内容占位符 2"/>
          <p:cNvSpPr>
            <a:spLocks noGrp="1"/>
          </p:cNvSpPr>
          <p:nvPr>
            <p:ph idx="1"/>
          </p:nvPr>
        </p:nvSpPr>
        <p:spPr/>
        <p:txBody>
          <a:bodyPr/>
          <a:lstStyle/>
          <a:p>
            <a:pPr marL="0" indent="0" algn="ctr">
              <a:buNone/>
            </a:pPr>
            <a:endParaRPr lang="zh-CN" altLang="en-US" sz="4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25116"/>
            <a:ext cx="8667750" cy="420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287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极限编程 </a:t>
            </a:r>
            <a:r>
              <a:rPr lang="en-US" altLang="zh-CN" sz="3600" dirty="0" err="1"/>
              <a:t>eXtreme</a:t>
            </a:r>
            <a:r>
              <a:rPr lang="en-US" altLang="zh-CN" sz="3600" dirty="0"/>
              <a:t> Programming</a:t>
            </a:r>
            <a:endParaRPr lang="zh-CN" altLang="en-US" sz="3600" dirty="0"/>
          </a:p>
        </p:txBody>
      </p:sp>
      <p:sp>
        <p:nvSpPr>
          <p:cNvPr id="3" name="内容占位符 2"/>
          <p:cNvSpPr>
            <a:spLocks noGrp="1"/>
          </p:cNvSpPr>
          <p:nvPr>
            <p:ph idx="1"/>
          </p:nvPr>
        </p:nvSpPr>
        <p:spPr>
          <a:xfrm>
            <a:off x="539552" y="1484784"/>
            <a:ext cx="7772400" cy="4896544"/>
          </a:xfrm>
        </p:spPr>
        <p:txBody>
          <a:bodyPr/>
          <a:lstStyle/>
          <a:p>
            <a:pPr>
              <a:spcBef>
                <a:spcPts val="1000"/>
              </a:spcBef>
            </a:pPr>
            <a:r>
              <a:rPr lang="zh-CN" altLang="en-US" sz="2400" dirty="0">
                <a:solidFill>
                  <a:srgbClr val="0066FF"/>
                </a:solidFill>
              </a:rPr>
              <a:t>结对编程</a:t>
            </a:r>
            <a:r>
              <a:rPr lang="en-US" altLang="zh-CN" sz="2400" dirty="0"/>
              <a:t>——</a:t>
            </a:r>
            <a:r>
              <a:rPr lang="zh-CN" altLang="en-US" sz="2400" dirty="0"/>
              <a:t>两位程序员使用同一台电脑编写解决同一问题的代码</a:t>
            </a:r>
            <a:endParaRPr lang="en-US" altLang="zh-CN" sz="24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6224"/>
          <a:stretch/>
        </p:blipFill>
        <p:spPr bwMode="auto">
          <a:xfrm>
            <a:off x="31948" y="2578100"/>
            <a:ext cx="9205146" cy="293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368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极限编程 </a:t>
            </a:r>
            <a:r>
              <a:rPr lang="en-US" altLang="zh-CN" sz="3600" dirty="0" err="1"/>
              <a:t>eXtreme</a:t>
            </a:r>
            <a:r>
              <a:rPr lang="en-US" altLang="zh-CN" sz="3600" dirty="0"/>
              <a:t> Programming</a:t>
            </a:r>
            <a:endParaRPr lang="zh-CN" altLang="en-US" sz="3600" dirty="0"/>
          </a:p>
        </p:txBody>
      </p:sp>
      <p:sp>
        <p:nvSpPr>
          <p:cNvPr id="3" name="内容占位符 2"/>
          <p:cNvSpPr>
            <a:spLocks noGrp="1"/>
          </p:cNvSpPr>
          <p:nvPr>
            <p:ph idx="1"/>
          </p:nvPr>
        </p:nvSpPr>
        <p:spPr>
          <a:xfrm>
            <a:off x="539552" y="1484784"/>
            <a:ext cx="7772400" cy="4896544"/>
          </a:xfrm>
        </p:spPr>
        <p:txBody>
          <a:bodyPr/>
          <a:lstStyle/>
          <a:p>
            <a:pPr>
              <a:spcBef>
                <a:spcPts val="1000"/>
              </a:spcBef>
            </a:pPr>
            <a:r>
              <a:rPr lang="zh-CN" altLang="en-US" sz="2400" dirty="0">
                <a:solidFill>
                  <a:srgbClr val="0066FF"/>
                </a:solidFill>
              </a:rPr>
              <a:t>结对编程</a:t>
            </a:r>
            <a:endParaRPr lang="en-US" altLang="zh-CN" sz="2400" dirty="0">
              <a:solidFill>
                <a:srgbClr val="0066FF"/>
              </a:solidFill>
            </a:endParaRPr>
          </a:p>
          <a:p>
            <a:pPr>
              <a:spcBef>
                <a:spcPts val="1000"/>
              </a:spcBef>
            </a:pPr>
            <a:r>
              <a:rPr lang="zh-CN" altLang="en-US" sz="2400" dirty="0">
                <a:solidFill>
                  <a:srgbClr val="0066FF"/>
                </a:solidFill>
              </a:rPr>
              <a:t>简单设计</a:t>
            </a:r>
            <a:r>
              <a:rPr lang="en-US" altLang="zh-CN" sz="2400" dirty="0"/>
              <a:t>——</a:t>
            </a:r>
            <a:r>
              <a:rPr lang="zh-CN" altLang="en-US" sz="2400" dirty="0"/>
              <a:t>只设计和开发你现在就需要的东西，不考虑将来的潜在需求</a:t>
            </a:r>
            <a:endParaRPr lang="en-US" altLang="zh-CN" sz="2400" dirty="0"/>
          </a:p>
          <a:p>
            <a:pPr>
              <a:spcBef>
                <a:spcPts val="1000"/>
              </a:spcBef>
            </a:pPr>
            <a:r>
              <a:rPr lang="zh-CN" altLang="en-US" sz="2400" dirty="0">
                <a:solidFill>
                  <a:srgbClr val="0066FF"/>
                </a:solidFill>
              </a:rPr>
              <a:t>现场客户</a:t>
            </a:r>
            <a:r>
              <a:rPr lang="en-US" altLang="zh-CN" sz="2400" dirty="0"/>
              <a:t>——</a:t>
            </a:r>
            <a:r>
              <a:rPr lang="zh-CN" altLang="en-US" sz="2400" dirty="0"/>
              <a:t>客户代表入驻开发团队，在开发过程中不断的说明需求并帮助决策</a:t>
            </a:r>
            <a:endParaRPr lang="en-US" altLang="zh-CN" sz="2400" dirty="0"/>
          </a:p>
          <a:p>
            <a:pPr>
              <a:spcBef>
                <a:spcPts val="1000"/>
              </a:spcBef>
            </a:pPr>
            <a:r>
              <a:rPr lang="zh-CN" altLang="en-US" sz="2400" dirty="0">
                <a:solidFill>
                  <a:srgbClr val="0066FF"/>
                </a:solidFill>
              </a:rPr>
              <a:t>增量开发</a:t>
            </a:r>
            <a:r>
              <a:rPr lang="en-US" altLang="zh-CN" sz="2400" dirty="0"/>
              <a:t>——</a:t>
            </a:r>
            <a:r>
              <a:rPr lang="zh-CN" altLang="en-US" sz="2400" dirty="0"/>
              <a:t>频敏小规模发布产品，快速推动产品进入理想状态</a:t>
            </a:r>
            <a:endParaRPr lang="en-US" altLang="zh-CN" sz="2400" dirty="0"/>
          </a:p>
          <a:p>
            <a:pPr>
              <a:spcBef>
                <a:spcPts val="1000"/>
              </a:spcBef>
            </a:pPr>
            <a:r>
              <a:rPr lang="zh-CN" altLang="en-US" sz="2400" dirty="0">
                <a:solidFill>
                  <a:srgbClr val="0066FF"/>
                </a:solidFill>
              </a:rPr>
              <a:t>做好规划</a:t>
            </a:r>
            <a:r>
              <a:rPr lang="en-US" altLang="zh-CN" sz="2400" dirty="0"/>
              <a:t>——</a:t>
            </a:r>
            <a:r>
              <a:rPr lang="zh-CN" altLang="en-US" sz="2400" dirty="0"/>
              <a:t>工程师只做评估，客户决定每次发布的功能和时间</a:t>
            </a:r>
          </a:p>
        </p:txBody>
      </p:sp>
    </p:spTree>
    <p:extLst>
      <p:ext uri="{BB962C8B-B14F-4D97-AF65-F5344CB8AC3E}">
        <p14:creationId xmlns:p14="http://schemas.microsoft.com/office/powerpoint/2010/main" val="523838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极限编程 </a:t>
            </a:r>
            <a:r>
              <a:rPr lang="en-US" altLang="zh-CN" sz="3600" dirty="0" err="1"/>
              <a:t>eXtreme</a:t>
            </a:r>
            <a:r>
              <a:rPr lang="en-US" altLang="zh-CN" sz="3600" dirty="0"/>
              <a:t> Programming</a:t>
            </a:r>
            <a:endParaRPr lang="zh-CN" altLang="en-US" sz="3600" dirty="0"/>
          </a:p>
        </p:txBody>
      </p:sp>
      <p:sp>
        <p:nvSpPr>
          <p:cNvPr id="3" name="内容占位符 2"/>
          <p:cNvSpPr>
            <a:spLocks noGrp="1"/>
          </p:cNvSpPr>
          <p:nvPr>
            <p:ph idx="1"/>
          </p:nvPr>
        </p:nvSpPr>
        <p:spPr>
          <a:xfrm>
            <a:off x="395535" y="1402432"/>
            <a:ext cx="6624389" cy="4906888"/>
          </a:xfrm>
        </p:spPr>
        <p:txBody>
          <a:bodyPr/>
          <a:lstStyle/>
          <a:p>
            <a:pPr>
              <a:spcBef>
                <a:spcPts val="1000"/>
              </a:spcBef>
            </a:pPr>
            <a:r>
              <a:rPr lang="zh-CN" altLang="en-US" sz="2400" dirty="0">
                <a:solidFill>
                  <a:srgbClr val="0066FF"/>
                </a:solidFill>
              </a:rPr>
              <a:t>持续评审代码</a:t>
            </a:r>
            <a:r>
              <a:rPr lang="en-US" altLang="zh-CN" sz="2400" dirty="0"/>
              <a:t>——</a:t>
            </a:r>
            <a:r>
              <a:rPr lang="zh-CN" altLang="en-US" sz="2400" dirty="0"/>
              <a:t>结对编程的两位开发者相互评审对方的工作</a:t>
            </a:r>
            <a:endParaRPr lang="en-US" altLang="zh-CN" sz="2400" dirty="0"/>
          </a:p>
          <a:p>
            <a:pPr>
              <a:spcBef>
                <a:spcPts val="1000"/>
              </a:spcBef>
            </a:pPr>
            <a:r>
              <a:rPr lang="zh-CN" altLang="en-US" sz="2400" dirty="0">
                <a:solidFill>
                  <a:srgbClr val="0066FF"/>
                </a:solidFill>
              </a:rPr>
              <a:t>持续测试</a:t>
            </a:r>
            <a:r>
              <a:rPr lang="en-US" altLang="zh-CN" sz="2400" dirty="0"/>
              <a:t>——</a:t>
            </a:r>
            <a:r>
              <a:rPr lang="zh-CN" altLang="en-US" sz="2400" dirty="0"/>
              <a:t>开发者在编码时就撰写单元测试，客户则撰写用例中的功能测试，测试持续地进行</a:t>
            </a:r>
            <a:endParaRPr lang="en-US" altLang="zh-CN" sz="2400" dirty="0"/>
          </a:p>
          <a:p>
            <a:pPr>
              <a:spcBef>
                <a:spcPts val="1000"/>
              </a:spcBef>
            </a:pPr>
            <a:r>
              <a:rPr lang="zh-CN" altLang="en-US" sz="2400" dirty="0">
                <a:solidFill>
                  <a:srgbClr val="0066FF"/>
                </a:solidFill>
              </a:rPr>
              <a:t>持续构建</a:t>
            </a:r>
            <a:r>
              <a:rPr lang="en-US" altLang="zh-CN" sz="2400" dirty="0"/>
              <a:t>——</a:t>
            </a:r>
            <a:r>
              <a:rPr lang="zh-CN" altLang="en-US" sz="2400" dirty="0"/>
              <a:t>持续开发和整合软件，能及早发现问题，系统一直处于可构建的状态</a:t>
            </a:r>
            <a:endParaRPr lang="en-US" altLang="zh-CN" sz="2400" dirty="0"/>
          </a:p>
          <a:p>
            <a:pPr>
              <a:spcBef>
                <a:spcPts val="1000"/>
              </a:spcBef>
            </a:pPr>
            <a:r>
              <a:rPr lang="zh-CN" altLang="en-US" sz="2400" dirty="0">
                <a:solidFill>
                  <a:srgbClr val="0066FF"/>
                </a:solidFill>
              </a:rPr>
              <a:t>持续重构</a:t>
            </a:r>
            <a:r>
              <a:rPr lang="en-US" altLang="zh-CN" sz="2400" dirty="0"/>
              <a:t>——</a:t>
            </a:r>
            <a:r>
              <a:rPr lang="zh-CN" altLang="en-US" sz="2400" dirty="0"/>
              <a:t>开发人员不断重构代码来简化和改进工作，同时保证所有测试正常运行</a:t>
            </a:r>
          </a:p>
        </p:txBody>
      </p:sp>
      <p:sp>
        <p:nvSpPr>
          <p:cNvPr id="4" name="AutoShape 2" descr="http://img3.imgtn.bdimg.com/it/u=3929124827,3021037214&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5" descr="http://img3.imgtn.bdimg.com/it/u=3826481755,743071974&amp;fm=21&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3" y="1556792"/>
            <a:ext cx="2483768" cy="245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546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极限编程 </a:t>
            </a:r>
            <a:r>
              <a:rPr lang="en-US" altLang="zh-CN" sz="3600" dirty="0" err="1"/>
              <a:t>eXtreme</a:t>
            </a:r>
            <a:r>
              <a:rPr lang="en-US" altLang="zh-CN" sz="3600" dirty="0"/>
              <a:t> Programming</a:t>
            </a:r>
            <a:endParaRPr lang="zh-CN" altLang="en-US" sz="3600" dirty="0"/>
          </a:p>
        </p:txBody>
      </p:sp>
      <p:sp>
        <p:nvSpPr>
          <p:cNvPr id="3" name="内容占位符 2"/>
          <p:cNvSpPr>
            <a:spLocks noGrp="1"/>
          </p:cNvSpPr>
          <p:nvPr>
            <p:ph idx="1"/>
          </p:nvPr>
        </p:nvSpPr>
        <p:spPr/>
        <p:txBody>
          <a:bodyPr/>
          <a:lstStyle/>
          <a:p>
            <a:pPr>
              <a:spcBef>
                <a:spcPts val="1000"/>
              </a:spcBef>
            </a:pPr>
            <a:r>
              <a:rPr lang="zh-CN" altLang="en-US" sz="2400" dirty="0">
                <a:solidFill>
                  <a:srgbClr val="0066FF"/>
                </a:solidFill>
              </a:rPr>
              <a:t>代码共有</a:t>
            </a:r>
            <a:r>
              <a:rPr lang="en-US" altLang="zh-CN" sz="2400" dirty="0"/>
              <a:t>——</a:t>
            </a:r>
            <a:r>
              <a:rPr lang="zh-CN" altLang="en-US" sz="2400" dirty="0"/>
              <a:t>每个开发人员只要认为有机会有必要，就可以优化系统中任意处的任意代码</a:t>
            </a:r>
            <a:endParaRPr lang="en-US" altLang="zh-CN" sz="2400" dirty="0"/>
          </a:p>
          <a:p>
            <a:pPr>
              <a:spcBef>
                <a:spcPts val="1000"/>
              </a:spcBef>
            </a:pPr>
            <a:r>
              <a:rPr lang="zh-CN" altLang="en-US" sz="2400" dirty="0">
                <a:solidFill>
                  <a:srgbClr val="0066FF"/>
                </a:solidFill>
              </a:rPr>
              <a:t>开放的工作场所</a:t>
            </a:r>
            <a:r>
              <a:rPr lang="en-US" altLang="zh-CN" sz="2400" dirty="0"/>
              <a:t>——</a:t>
            </a:r>
            <a:r>
              <a:rPr lang="zh-CN" altLang="en-US" sz="2400" dirty="0"/>
              <a:t>指整个团队都在一个在房间里共同工作，其中开发人员坐在中间</a:t>
            </a:r>
            <a:endParaRPr lang="en-US" altLang="zh-CN" sz="2400" dirty="0"/>
          </a:p>
          <a:p>
            <a:pPr>
              <a:spcBef>
                <a:spcPts val="1000"/>
              </a:spcBef>
            </a:pPr>
            <a:r>
              <a:rPr lang="zh-CN" altLang="en-US" sz="2400" dirty="0">
                <a:solidFill>
                  <a:srgbClr val="0066FF"/>
                </a:solidFill>
              </a:rPr>
              <a:t>每周工作</a:t>
            </a:r>
            <a:r>
              <a:rPr lang="en-US" altLang="zh-CN" sz="2400" dirty="0">
                <a:solidFill>
                  <a:srgbClr val="0066FF"/>
                </a:solidFill>
              </a:rPr>
              <a:t>40</a:t>
            </a:r>
            <a:r>
              <a:rPr lang="zh-CN" altLang="en-US" sz="2400" dirty="0">
                <a:solidFill>
                  <a:srgbClr val="0066FF"/>
                </a:solidFill>
              </a:rPr>
              <a:t>小时</a:t>
            </a:r>
            <a:r>
              <a:rPr lang="en-US" altLang="zh-CN" sz="2400" dirty="0"/>
              <a:t>——</a:t>
            </a:r>
            <a:r>
              <a:rPr lang="zh-CN" altLang="en-US" sz="2400" dirty="0"/>
              <a:t>限制加班以提高工作质量</a:t>
            </a:r>
            <a:endParaRPr lang="en-US" altLang="zh-CN" sz="2400" dirty="0"/>
          </a:p>
          <a:p>
            <a:pPr>
              <a:spcBef>
                <a:spcPts val="1000"/>
              </a:spcBef>
            </a:pPr>
            <a:r>
              <a:rPr lang="zh-CN" altLang="en-US" sz="2400" dirty="0">
                <a:solidFill>
                  <a:srgbClr val="0066FF"/>
                </a:solidFill>
              </a:rPr>
              <a:t>代码即文档</a:t>
            </a:r>
            <a:r>
              <a:rPr lang="en-US" altLang="zh-CN" sz="2400" dirty="0"/>
              <a:t>——</a:t>
            </a:r>
            <a:r>
              <a:rPr lang="zh-CN" altLang="en-US" sz="2400" dirty="0"/>
              <a:t>最有用的文档就是软件本身，整个团队应该遵循编码规范</a:t>
            </a:r>
          </a:p>
        </p:txBody>
      </p:sp>
    </p:spTree>
    <p:extLst>
      <p:ext uri="{BB962C8B-B14F-4D97-AF65-F5344CB8AC3E}">
        <p14:creationId xmlns:p14="http://schemas.microsoft.com/office/powerpoint/2010/main" val="25000229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70" y="764704"/>
            <a:ext cx="885422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815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64704"/>
            <a:ext cx="923751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1260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Scrum/Sprint </a:t>
            </a:r>
            <a:r>
              <a:rPr lang="zh-CN" altLang="en-US" dirty="0"/>
              <a:t>争球</a:t>
            </a:r>
            <a:r>
              <a:rPr lang="en-US" altLang="zh-CN" dirty="0"/>
              <a:t>/</a:t>
            </a:r>
            <a:r>
              <a:rPr lang="zh-CN" altLang="en-US" dirty="0"/>
              <a:t>冲刺</a:t>
            </a:r>
          </a:p>
        </p:txBody>
      </p:sp>
      <p:sp>
        <p:nvSpPr>
          <p:cNvPr id="3" name="内容占位符 2"/>
          <p:cNvSpPr>
            <a:spLocks noGrp="1"/>
          </p:cNvSpPr>
          <p:nvPr>
            <p:ph idx="1"/>
          </p:nvPr>
        </p:nvSpPr>
        <p:spPr/>
        <p:txBody>
          <a:bodyPr/>
          <a:lstStyle/>
          <a:p>
            <a:r>
              <a:rPr lang="zh-CN" altLang="en-US" dirty="0"/>
              <a:t>第一步：找出完成产品需要做的事情 </a:t>
            </a:r>
            <a:r>
              <a:rPr lang="en-US" altLang="zh-CN" dirty="0"/>
              <a:t>– Product Backlog</a:t>
            </a:r>
            <a:r>
              <a:rPr lang="zh-CN" altLang="en-US" dirty="0"/>
              <a:t>（“积压的工作”</a:t>
            </a:r>
            <a:r>
              <a:rPr lang="en-US" altLang="zh-CN" dirty="0"/>
              <a:t>, “</a:t>
            </a:r>
            <a:r>
              <a:rPr lang="zh-CN" altLang="en-US" dirty="0"/>
              <a:t>待解决的问题”</a:t>
            </a:r>
            <a:r>
              <a:rPr lang="en-US" altLang="zh-CN" dirty="0"/>
              <a:t>, “</a:t>
            </a:r>
            <a:r>
              <a:rPr lang="zh-CN" altLang="en-US" dirty="0"/>
              <a:t>产品订单”）。</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163540"/>
            <a:ext cx="6096000" cy="3048000"/>
          </a:xfrm>
          <a:prstGeom prst="rect">
            <a:avLst/>
          </a:prstGeom>
        </p:spPr>
      </p:pic>
      <p:sp>
        <p:nvSpPr>
          <p:cNvPr id="5" name="下箭头 4"/>
          <p:cNvSpPr/>
          <p:nvPr/>
        </p:nvSpPr>
        <p:spPr bwMode="auto">
          <a:xfrm>
            <a:off x="2210880" y="4275720"/>
            <a:ext cx="216024" cy="360040"/>
          </a:xfrm>
          <a:prstGeom prst="downArrow">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3203257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Scrum/Sprint </a:t>
            </a:r>
            <a:r>
              <a:rPr lang="zh-CN" altLang="en-US" dirty="0"/>
              <a:t>争球</a:t>
            </a:r>
            <a:r>
              <a:rPr lang="en-US" altLang="zh-CN" dirty="0"/>
              <a:t>/</a:t>
            </a:r>
            <a:r>
              <a:rPr lang="zh-CN" altLang="en-US" dirty="0"/>
              <a:t>冲刺</a:t>
            </a:r>
          </a:p>
        </p:txBody>
      </p:sp>
      <p:sp>
        <p:nvSpPr>
          <p:cNvPr id="3" name="内容占位符 2"/>
          <p:cNvSpPr>
            <a:spLocks noGrp="1"/>
          </p:cNvSpPr>
          <p:nvPr>
            <p:ph idx="1"/>
          </p:nvPr>
        </p:nvSpPr>
        <p:spPr/>
        <p:txBody>
          <a:bodyPr/>
          <a:lstStyle/>
          <a:p>
            <a:r>
              <a:rPr lang="zh-CN" altLang="en-US" dirty="0"/>
              <a:t>第二步：决定当前的冲刺需要解决的事情 </a:t>
            </a:r>
            <a:r>
              <a:rPr lang="en-US" altLang="zh-CN" dirty="0"/>
              <a:t>– Sprint Backlog.</a:t>
            </a:r>
          </a:p>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163540"/>
            <a:ext cx="6096000" cy="3048000"/>
          </a:xfrm>
          <a:prstGeom prst="rect">
            <a:avLst/>
          </a:prstGeom>
        </p:spPr>
      </p:pic>
      <p:sp>
        <p:nvSpPr>
          <p:cNvPr id="5" name="下箭头 4"/>
          <p:cNvSpPr/>
          <p:nvPr/>
        </p:nvSpPr>
        <p:spPr bwMode="auto">
          <a:xfrm>
            <a:off x="3851920" y="3950208"/>
            <a:ext cx="216024" cy="360040"/>
          </a:xfrm>
          <a:prstGeom prst="downArrow">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2528107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Scrum/Sprint </a:t>
            </a:r>
            <a:r>
              <a:rPr lang="zh-CN" altLang="en-US" dirty="0"/>
              <a:t>争球</a:t>
            </a:r>
            <a:r>
              <a:rPr lang="en-US" altLang="zh-CN" dirty="0"/>
              <a:t>/</a:t>
            </a:r>
            <a:r>
              <a:rPr lang="zh-CN" altLang="en-US" dirty="0"/>
              <a:t>冲刺</a:t>
            </a:r>
          </a:p>
        </p:txBody>
      </p:sp>
      <p:sp>
        <p:nvSpPr>
          <p:cNvPr id="3" name="内容占位符 2"/>
          <p:cNvSpPr>
            <a:spLocks noGrp="1"/>
          </p:cNvSpPr>
          <p:nvPr>
            <p:ph idx="1"/>
          </p:nvPr>
        </p:nvSpPr>
        <p:spPr/>
        <p:txBody>
          <a:bodyPr/>
          <a:lstStyle/>
          <a:p>
            <a:r>
              <a:rPr lang="zh-CN" altLang="en-US" dirty="0"/>
              <a:t>第三步：每日例会 </a:t>
            </a:r>
            <a:r>
              <a:rPr lang="en-US" altLang="zh-CN" dirty="0"/>
              <a:t>(SCRUM Meeting)</a:t>
            </a:r>
          </a:p>
          <a:p>
            <a:pPr lvl="1"/>
            <a:r>
              <a:rPr lang="zh-CN" altLang="en-US" sz="2400" dirty="0"/>
              <a:t>我昨天做了啥</a:t>
            </a:r>
            <a:endParaRPr lang="en-US" altLang="zh-CN" sz="2400" dirty="0"/>
          </a:p>
          <a:p>
            <a:pPr lvl="1"/>
            <a:r>
              <a:rPr lang="zh-CN" altLang="en-US" sz="2400" dirty="0"/>
              <a:t>我今天要做啥</a:t>
            </a:r>
            <a:endParaRPr lang="en-US" altLang="zh-CN" sz="2400" dirty="0"/>
          </a:p>
          <a:p>
            <a:pPr lvl="1"/>
            <a:r>
              <a:rPr lang="zh-CN" altLang="en-US" sz="2400" dirty="0"/>
              <a:t>我碰到了哪些问题</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163540"/>
            <a:ext cx="6096000" cy="3048000"/>
          </a:xfrm>
          <a:prstGeom prst="rect">
            <a:avLst/>
          </a:prstGeom>
        </p:spPr>
      </p:pic>
      <p:sp>
        <p:nvSpPr>
          <p:cNvPr id="5" name="下箭头 4"/>
          <p:cNvSpPr/>
          <p:nvPr/>
        </p:nvSpPr>
        <p:spPr bwMode="auto">
          <a:xfrm>
            <a:off x="4932040" y="2983520"/>
            <a:ext cx="216024" cy="360040"/>
          </a:xfrm>
          <a:prstGeom prst="downArrow">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2998293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Scrum/Sprint </a:t>
            </a:r>
            <a:r>
              <a:rPr lang="zh-CN" altLang="en-US" dirty="0"/>
              <a:t>争球</a:t>
            </a:r>
            <a:r>
              <a:rPr lang="en-US" altLang="zh-CN" dirty="0"/>
              <a:t>/</a:t>
            </a:r>
            <a:r>
              <a:rPr lang="zh-CN" altLang="en-US" dirty="0"/>
              <a:t>冲刺</a:t>
            </a:r>
          </a:p>
        </p:txBody>
      </p:sp>
      <p:sp>
        <p:nvSpPr>
          <p:cNvPr id="3" name="内容占位符 2"/>
          <p:cNvSpPr>
            <a:spLocks noGrp="1"/>
          </p:cNvSpPr>
          <p:nvPr>
            <p:ph idx="1"/>
          </p:nvPr>
        </p:nvSpPr>
        <p:spPr/>
        <p:txBody>
          <a:bodyPr/>
          <a:lstStyle/>
          <a:p>
            <a:r>
              <a:rPr lang="zh-CN" altLang="en-US" dirty="0"/>
              <a:t>第四步：得到一个增量发布</a:t>
            </a:r>
            <a:endParaRPr lang="en-US" altLang="zh-CN" dirty="0"/>
          </a:p>
          <a:p>
            <a:pPr lvl="1"/>
            <a:r>
              <a:rPr lang="zh-CN" altLang="en-US" dirty="0"/>
              <a:t>验证这个发布</a:t>
            </a:r>
            <a:endParaRPr lang="en-US" altLang="zh-CN" dirty="0"/>
          </a:p>
          <a:p>
            <a:pPr lvl="1"/>
            <a:r>
              <a:rPr lang="zh-CN" altLang="en-US" dirty="0"/>
              <a:t>解决新出现的问题</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163540"/>
            <a:ext cx="6096000" cy="3048000"/>
          </a:xfrm>
          <a:prstGeom prst="rect">
            <a:avLst/>
          </a:prstGeom>
        </p:spPr>
      </p:pic>
      <p:sp>
        <p:nvSpPr>
          <p:cNvPr id="5" name="下箭头 4"/>
          <p:cNvSpPr/>
          <p:nvPr/>
        </p:nvSpPr>
        <p:spPr bwMode="auto">
          <a:xfrm>
            <a:off x="6804248" y="4082156"/>
            <a:ext cx="216024" cy="360040"/>
          </a:xfrm>
          <a:prstGeom prst="downArrow">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287261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049F5690-F6B6-4FC0-AF59-041A7614475E}"/>
              </a:ext>
            </a:extLst>
          </p:cNvPr>
          <p:cNvSpPr>
            <a:spLocks noGrp="1"/>
          </p:cNvSpPr>
          <p:nvPr>
            <p:ph type="title"/>
          </p:nvPr>
        </p:nvSpPr>
        <p:spPr/>
        <p:txBody>
          <a:bodyPr/>
          <a:lstStyle/>
          <a:p>
            <a:r>
              <a:rPr lang="en-US" altLang="zh-CN" sz="4000" b="1" dirty="0">
                <a:solidFill>
                  <a:srgbClr val="003300"/>
                </a:solidFill>
              </a:rPr>
              <a:t>The meaning of process</a:t>
            </a:r>
            <a:endParaRPr lang="zh-CN" altLang="en-US" dirty="0"/>
          </a:p>
        </p:txBody>
      </p:sp>
      <p:sp>
        <p:nvSpPr>
          <p:cNvPr id="7" name="Text Box 4">
            <a:extLst>
              <a:ext uri="{FF2B5EF4-FFF2-40B4-BE49-F238E27FC236}">
                <a16:creationId xmlns:a16="http://schemas.microsoft.com/office/drawing/2014/main" id="{0CC36AF9-E69F-4CB6-9A0A-4E0CC192355A}"/>
              </a:ext>
            </a:extLst>
          </p:cNvPr>
          <p:cNvSpPr txBox="1">
            <a:spLocks noChangeArrowheads="1"/>
          </p:cNvSpPr>
          <p:nvPr/>
        </p:nvSpPr>
        <p:spPr bwMode="auto">
          <a:xfrm>
            <a:off x="457200" y="14478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chemeClr val="hlink"/>
                </a:solidFill>
                <a:sym typeface="Wingdings" pitchFamily="2" charset="2"/>
              </a:rPr>
              <a:t></a:t>
            </a:r>
            <a:r>
              <a:rPr lang="en-US" altLang="zh-CN" b="1">
                <a:sym typeface="Wingdings" pitchFamily="2" charset="2"/>
              </a:rPr>
              <a:t> Software Engineering: A Layered Technology</a:t>
            </a:r>
            <a:endParaRPr lang="en-US" altLang="zh-CN" b="1"/>
          </a:p>
        </p:txBody>
      </p:sp>
      <p:grpSp>
        <p:nvGrpSpPr>
          <p:cNvPr id="8" name="Group 5">
            <a:extLst>
              <a:ext uri="{FF2B5EF4-FFF2-40B4-BE49-F238E27FC236}">
                <a16:creationId xmlns:a16="http://schemas.microsoft.com/office/drawing/2014/main" id="{9DCFFA23-F2ED-4A15-821F-305A91068D86}"/>
              </a:ext>
            </a:extLst>
          </p:cNvPr>
          <p:cNvGrpSpPr>
            <a:grpSpLocks/>
          </p:cNvGrpSpPr>
          <p:nvPr/>
        </p:nvGrpSpPr>
        <p:grpSpPr bwMode="auto">
          <a:xfrm>
            <a:off x="762000" y="4503440"/>
            <a:ext cx="7620000" cy="1201738"/>
            <a:chOff x="480" y="2160"/>
            <a:chExt cx="4800" cy="757"/>
          </a:xfrm>
        </p:grpSpPr>
        <p:sp>
          <p:nvSpPr>
            <p:cNvPr id="9" name="Oval 6">
              <a:extLst>
                <a:ext uri="{FF2B5EF4-FFF2-40B4-BE49-F238E27FC236}">
                  <a16:creationId xmlns:a16="http://schemas.microsoft.com/office/drawing/2014/main" id="{A315D942-B004-48F9-A6EE-83BC1BC6B7B3}"/>
                </a:ext>
              </a:extLst>
            </p:cNvPr>
            <p:cNvSpPr>
              <a:spLocks noChangeArrowheads="1"/>
            </p:cNvSpPr>
            <p:nvPr/>
          </p:nvSpPr>
          <p:spPr bwMode="auto">
            <a:xfrm>
              <a:off x="480" y="2160"/>
              <a:ext cx="4800" cy="720"/>
            </a:xfrm>
            <a:prstGeom prst="ellipse">
              <a:avLst/>
            </a:prstGeom>
            <a:gradFill rotWithShape="0">
              <a:gsLst>
                <a:gs pos="0">
                  <a:srgbClr val="FFFFFF"/>
                </a:gs>
                <a:gs pos="100000">
                  <a:srgbClr val="FFFFFF">
                    <a:gamma/>
                    <a:shade val="90980"/>
                    <a:invGamma/>
                  </a:srgbClr>
                </a:gs>
              </a:gsLst>
              <a:path path="shape">
                <a:fillToRect l="50000" t="50000" r="50000" b="50000"/>
              </a:path>
            </a:gradFill>
            <a:ln>
              <a:noFill/>
            </a:ln>
            <a:effectLst>
              <a:outerShdw dist="107763" dir="2700000" algn="ctr" rotWithShape="0">
                <a:srgbClr val="000000"/>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endParaRPr lang="zh-CN" altLang="en-US"/>
            </a:p>
          </p:txBody>
        </p:sp>
        <p:sp>
          <p:nvSpPr>
            <p:cNvPr id="10" name="Rectangle 7">
              <a:extLst>
                <a:ext uri="{FF2B5EF4-FFF2-40B4-BE49-F238E27FC236}">
                  <a16:creationId xmlns:a16="http://schemas.microsoft.com/office/drawing/2014/main" id="{B605C262-258C-4294-9EDB-A985E9E5C2E3}"/>
                </a:ext>
              </a:extLst>
            </p:cNvPr>
            <p:cNvSpPr>
              <a:spLocks noChangeArrowheads="1"/>
            </p:cNvSpPr>
            <p:nvPr/>
          </p:nvSpPr>
          <p:spPr bwMode="auto">
            <a:xfrm>
              <a:off x="2151" y="2631"/>
              <a:ext cx="1649" cy="28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7" tIns="44450" rIns="90487" bIns="44450">
              <a:spAutoFit/>
            </a:bodyPr>
            <a:lstStyle/>
            <a:p>
              <a:pPr eaLnBrk="0" hangingPunct="0"/>
              <a:r>
                <a:rPr kumimoji="0" lang="en-US" altLang="zh-CN" b="1">
                  <a:effectLst>
                    <a:outerShdw blurRad="38100" dist="38100" dir="2700000" algn="tl">
                      <a:srgbClr val="FFFFFF"/>
                    </a:outerShdw>
                  </a:effectLst>
                  <a:latin typeface="Helvetica" charset="0"/>
                </a:rPr>
                <a:t>a “quality” focus</a:t>
              </a:r>
            </a:p>
          </p:txBody>
        </p:sp>
      </p:grpSp>
      <p:grpSp>
        <p:nvGrpSpPr>
          <p:cNvPr id="11" name="Group 8">
            <a:extLst>
              <a:ext uri="{FF2B5EF4-FFF2-40B4-BE49-F238E27FC236}">
                <a16:creationId xmlns:a16="http://schemas.microsoft.com/office/drawing/2014/main" id="{9418FDC7-901F-436C-8597-F9A45775F769}"/>
              </a:ext>
            </a:extLst>
          </p:cNvPr>
          <p:cNvGrpSpPr>
            <a:grpSpLocks/>
          </p:cNvGrpSpPr>
          <p:nvPr/>
        </p:nvGrpSpPr>
        <p:grpSpPr bwMode="auto">
          <a:xfrm>
            <a:off x="1219200" y="4122440"/>
            <a:ext cx="6629400" cy="1066800"/>
            <a:chOff x="768" y="1920"/>
            <a:chExt cx="4176" cy="672"/>
          </a:xfrm>
        </p:grpSpPr>
        <p:sp>
          <p:nvSpPr>
            <p:cNvPr id="12" name="Oval 9">
              <a:extLst>
                <a:ext uri="{FF2B5EF4-FFF2-40B4-BE49-F238E27FC236}">
                  <a16:creationId xmlns:a16="http://schemas.microsoft.com/office/drawing/2014/main" id="{2BF989B6-E36A-468B-B630-7BC4CA8A0E15}"/>
                </a:ext>
              </a:extLst>
            </p:cNvPr>
            <p:cNvSpPr>
              <a:spLocks noChangeArrowheads="1"/>
            </p:cNvSpPr>
            <p:nvPr/>
          </p:nvSpPr>
          <p:spPr bwMode="auto">
            <a:xfrm>
              <a:off x="768" y="1920"/>
              <a:ext cx="4176" cy="672"/>
            </a:xfrm>
            <a:prstGeom prst="ellipse">
              <a:avLst/>
            </a:prstGeom>
            <a:gradFill rotWithShape="0">
              <a:gsLst>
                <a:gs pos="0">
                  <a:srgbClr val="FF0000"/>
                </a:gs>
                <a:gs pos="100000">
                  <a:srgbClr val="FF0000">
                    <a:gamma/>
                    <a:shade val="81961"/>
                    <a:invGamma/>
                  </a:srgbClr>
                </a:gs>
              </a:gsLst>
              <a:path path="shape">
                <a:fillToRect l="50000" t="50000" r="50000" b="50000"/>
              </a:path>
            </a:gradFill>
            <a:ln>
              <a:noFill/>
            </a:ln>
            <a:effectLst>
              <a:outerShdw dist="107763" dir="2700000" algn="ctr" rotWithShape="0">
                <a:srgbClr val="000000"/>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endParaRPr lang="zh-CN" altLang="en-US"/>
            </a:p>
          </p:txBody>
        </p:sp>
        <p:sp>
          <p:nvSpPr>
            <p:cNvPr id="13" name="Rectangle 10">
              <a:extLst>
                <a:ext uri="{FF2B5EF4-FFF2-40B4-BE49-F238E27FC236}">
                  <a16:creationId xmlns:a16="http://schemas.microsoft.com/office/drawing/2014/main" id="{33A8A627-5F96-4795-8DE1-4859A48D3C12}"/>
                </a:ext>
              </a:extLst>
            </p:cNvPr>
            <p:cNvSpPr>
              <a:spLocks noChangeArrowheads="1"/>
            </p:cNvSpPr>
            <p:nvPr/>
          </p:nvSpPr>
          <p:spPr bwMode="auto">
            <a:xfrm>
              <a:off x="2215" y="2295"/>
              <a:ext cx="1469" cy="28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7" tIns="44450" rIns="90487" bIns="44450">
              <a:spAutoFit/>
            </a:bodyPr>
            <a:lstStyle/>
            <a:p>
              <a:pPr eaLnBrk="0" hangingPunct="0"/>
              <a:r>
                <a:rPr kumimoji="0" lang="en-US" altLang="zh-CN" b="1">
                  <a:solidFill>
                    <a:srgbClr val="DADADA"/>
                  </a:solidFill>
                  <a:effectLst>
                    <a:outerShdw blurRad="38100" dist="38100" dir="2700000" algn="tl">
                      <a:srgbClr val="000000"/>
                    </a:outerShdw>
                  </a:effectLst>
                  <a:latin typeface="Helvetica" charset="0"/>
                </a:rPr>
                <a:t>process model</a:t>
              </a:r>
            </a:p>
          </p:txBody>
        </p:sp>
      </p:grpSp>
      <p:grpSp>
        <p:nvGrpSpPr>
          <p:cNvPr id="14" name="Group 11">
            <a:extLst>
              <a:ext uri="{FF2B5EF4-FFF2-40B4-BE49-F238E27FC236}">
                <a16:creationId xmlns:a16="http://schemas.microsoft.com/office/drawing/2014/main" id="{3B1DC7AC-0BB3-49DD-8A1F-3CD361BFBC83}"/>
              </a:ext>
            </a:extLst>
          </p:cNvPr>
          <p:cNvGrpSpPr>
            <a:grpSpLocks/>
          </p:cNvGrpSpPr>
          <p:nvPr/>
        </p:nvGrpSpPr>
        <p:grpSpPr bwMode="auto">
          <a:xfrm>
            <a:off x="1752600" y="3741440"/>
            <a:ext cx="5486400" cy="914400"/>
            <a:chOff x="1104" y="1680"/>
            <a:chExt cx="3456" cy="576"/>
          </a:xfrm>
        </p:grpSpPr>
        <p:sp>
          <p:nvSpPr>
            <p:cNvPr id="15" name="Oval 12">
              <a:extLst>
                <a:ext uri="{FF2B5EF4-FFF2-40B4-BE49-F238E27FC236}">
                  <a16:creationId xmlns:a16="http://schemas.microsoft.com/office/drawing/2014/main" id="{FD0988F3-AD1F-4827-9521-9AF8078C173D}"/>
                </a:ext>
              </a:extLst>
            </p:cNvPr>
            <p:cNvSpPr>
              <a:spLocks noChangeArrowheads="1"/>
            </p:cNvSpPr>
            <p:nvPr/>
          </p:nvSpPr>
          <p:spPr bwMode="auto">
            <a:xfrm>
              <a:off x="1104" y="1680"/>
              <a:ext cx="3456" cy="576"/>
            </a:xfrm>
            <a:prstGeom prst="ellipse">
              <a:avLst/>
            </a:prstGeom>
            <a:gradFill rotWithShape="0">
              <a:gsLst>
                <a:gs pos="0">
                  <a:schemeClr val="hlink"/>
                </a:gs>
                <a:gs pos="100000">
                  <a:schemeClr val="hlink">
                    <a:gamma/>
                    <a:shade val="72549"/>
                    <a:invGamma/>
                  </a:schemeClr>
                </a:gs>
              </a:gsLst>
              <a:path path="shape">
                <a:fillToRect l="50000" t="50000" r="50000" b="50000"/>
              </a:path>
            </a:gradFill>
            <a:ln>
              <a:noFill/>
            </a:ln>
            <a:effectLst>
              <a:outerShdw dist="107763" dir="2700000" algn="ctr" rotWithShape="0">
                <a:srgbClr val="000000"/>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endParaRPr lang="zh-CN" altLang="en-US"/>
            </a:p>
          </p:txBody>
        </p:sp>
        <p:sp>
          <p:nvSpPr>
            <p:cNvPr id="16" name="Rectangle 13">
              <a:extLst>
                <a:ext uri="{FF2B5EF4-FFF2-40B4-BE49-F238E27FC236}">
                  <a16:creationId xmlns:a16="http://schemas.microsoft.com/office/drawing/2014/main" id="{5065468D-EAC8-4C16-B62E-E77178B116D3}"/>
                </a:ext>
              </a:extLst>
            </p:cNvPr>
            <p:cNvSpPr>
              <a:spLocks noChangeArrowheads="1"/>
            </p:cNvSpPr>
            <p:nvPr/>
          </p:nvSpPr>
          <p:spPr bwMode="auto">
            <a:xfrm>
              <a:off x="2439" y="1959"/>
              <a:ext cx="914" cy="28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7" tIns="44450" rIns="90487" bIns="44450">
              <a:spAutoFit/>
            </a:bodyPr>
            <a:lstStyle/>
            <a:p>
              <a:pPr eaLnBrk="0" hangingPunct="0"/>
              <a:r>
                <a:rPr kumimoji="0" lang="en-US" altLang="zh-CN" b="1">
                  <a:solidFill>
                    <a:srgbClr val="DADADA"/>
                  </a:solidFill>
                  <a:effectLst>
                    <a:outerShdw blurRad="38100" dist="38100" dir="2700000" algn="tl">
                      <a:srgbClr val="000000"/>
                    </a:outerShdw>
                  </a:effectLst>
                  <a:latin typeface="Helvetica" charset="0"/>
                </a:rPr>
                <a:t>methods</a:t>
              </a:r>
            </a:p>
          </p:txBody>
        </p:sp>
      </p:grpSp>
      <p:grpSp>
        <p:nvGrpSpPr>
          <p:cNvPr id="17" name="Group 14">
            <a:extLst>
              <a:ext uri="{FF2B5EF4-FFF2-40B4-BE49-F238E27FC236}">
                <a16:creationId xmlns:a16="http://schemas.microsoft.com/office/drawing/2014/main" id="{D54FC9C0-5E17-4FC2-A7E3-40A472061DAA}"/>
              </a:ext>
            </a:extLst>
          </p:cNvPr>
          <p:cNvGrpSpPr>
            <a:grpSpLocks/>
          </p:cNvGrpSpPr>
          <p:nvPr/>
        </p:nvGrpSpPr>
        <p:grpSpPr bwMode="auto">
          <a:xfrm>
            <a:off x="2133600" y="3512840"/>
            <a:ext cx="4724400" cy="609600"/>
            <a:chOff x="1344" y="1536"/>
            <a:chExt cx="2976" cy="384"/>
          </a:xfrm>
        </p:grpSpPr>
        <p:sp>
          <p:nvSpPr>
            <p:cNvPr id="18" name="Oval 15">
              <a:extLst>
                <a:ext uri="{FF2B5EF4-FFF2-40B4-BE49-F238E27FC236}">
                  <a16:creationId xmlns:a16="http://schemas.microsoft.com/office/drawing/2014/main" id="{8CE88DA5-5A20-42C9-AC36-E83FFE6B1943}"/>
                </a:ext>
              </a:extLst>
            </p:cNvPr>
            <p:cNvSpPr>
              <a:spLocks noChangeArrowheads="1"/>
            </p:cNvSpPr>
            <p:nvPr/>
          </p:nvSpPr>
          <p:spPr bwMode="auto">
            <a:xfrm>
              <a:off x="1344" y="1536"/>
              <a:ext cx="2976" cy="384"/>
            </a:xfrm>
            <a:prstGeom prst="ellipse">
              <a:avLst/>
            </a:prstGeom>
            <a:gradFill rotWithShape="0">
              <a:gsLst>
                <a:gs pos="0">
                  <a:srgbClr val="790015"/>
                </a:gs>
                <a:gs pos="100000">
                  <a:srgbClr val="790015">
                    <a:gamma/>
                    <a:shade val="72549"/>
                    <a:invGamma/>
                  </a:srgbClr>
                </a:gs>
              </a:gsLst>
              <a:path path="shape">
                <a:fillToRect l="50000" t="50000" r="50000" b="50000"/>
              </a:path>
            </a:gradFill>
            <a:ln>
              <a:noFill/>
            </a:ln>
            <a:effectLst>
              <a:outerShdw dist="107763" dir="2700000" algn="ctr" rotWithShape="0">
                <a:srgbClr val="000000"/>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endParaRPr lang="zh-CN" altLang="en-US"/>
            </a:p>
          </p:txBody>
        </p:sp>
        <p:sp>
          <p:nvSpPr>
            <p:cNvPr id="19" name="Rectangle 16">
              <a:extLst>
                <a:ext uri="{FF2B5EF4-FFF2-40B4-BE49-F238E27FC236}">
                  <a16:creationId xmlns:a16="http://schemas.microsoft.com/office/drawing/2014/main" id="{0285265E-3821-4D1B-8C94-1F6FCBDE5A72}"/>
                </a:ext>
              </a:extLst>
            </p:cNvPr>
            <p:cNvSpPr>
              <a:spLocks noChangeArrowheads="1"/>
            </p:cNvSpPr>
            <p:nvPr/>
          </p:nvSpPr>
          <p:spPr bwMode="auto">
            <a:xfrm>
              <a:off x="2631" y="1623"/>
              <a:ext cx="572" cy="28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7" tIns="44450" rIns="90487" bIns="44450">
              <a:spAutoFit/>
            </a:bodyPr>
            <a:lstStyle/>
            <a:p>
              <a:pPr eaLnBrk="0" hangingPunct="0"/>
              <a:r>
                <a:rPr kumimoji="0" lang="en-US" altLang="zh-CN" b="1">
                  <a:solidFill>
                    <a:srgbClr val="DADADA"/>
                  </a:solidFill>
                  <a:effectLst>
                    <a:outerShdw blurRad="38100" dist="38100" dir="2700000" algn="tl">
                      <a:srgbClr val="000000"/>
                    </a:outerShdw>
                  </a:effectLst>
                  <a:latin typeface="Helvetica" charset="0"/>
                </a:rPr>
                <a:t>tools</a:t>
              </a:r>
            </a:p>
          </p:txBody>
        </p:sp>
      </p:grpSp>
      <p:sp>
        <p:nvSpPr>
          <p:cNvPr id="20" name="AutoShape 17">
            <a:extLst>
              <a:ext uri="{FF2B5EF4-FFF2-40B4-BE49-F238E27FC236}">
                <a16:creationId xmlns:a16="http://schemas.microsoft.com/office/drawing/2014/main" id="{8AECFA95-94E5-4D5E-848A-1194DA2B504D}"/>
              </a:ext>
            </a:extLst>
          </p:cNvPr>
          <p:cNvSpPr>
            <a:spLocks noChangeArrowheads="1"/>
          </p:cNvSpPr>
          <p:nvPr/>
        </p:nvSpPr>
        <p:spPr bwMode="auto">
          <a:xfrm>
            <a:off x="685800" y="2141240"/>
            <a:ext cx="5562600" cy="1066800"/>
          </a:xfrm>
          <a:prstGeom prst="wedgeEllipseCallout">
            <a:avLst>
              <a:gd name="adj1" fmla="val 2028"/>
              <a:gd name="adj2" fmla="val 211606"/>
            </a:avLst>
          </a:prstGeom>
          <a:gradFill rotWithShape="0">
            <a:gsLst>
              <a:gs pos="0">
                <a:srgbClr val="FFFFFF"/>
              </a:gs>
              <a:gs pos="100000">
                <a:srgbClr val="C0C0C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2000" b="1"/>
              <a:t>A road map that helps you create a timely, high-quality result.</a:t>
            </a:r>
          </a:p>
        </p:txBody>
      </p:sp>
      <p:sp>
        <p:nvSpPr>
          <p:cNvPr id="21" name="AutoShape 18">
            <a:extLst>
              <a:ext uri="{FF2B5EF4-FFF2-40B4-BE49-F238E27FC236}">
                <a16:creationId xmlns:a16="http://schemas.microsoft.com/office/drawing/2014/main" id="{27F4BE45-FDFC-417E-9F8B-458255EAC75F}"/>
              </a:ext>
            </a:extLst>
          </p:cNvPr>
          <p:cNvSpPr>
            <a:spLocks noChangeArrowheads="1"/>
          </p:cNvSpPr>
          <p:nvPr/>
        </p:nvSpPr>
        <p:spPr bwMode="auto">
          <a:xfrm>
            <a:off x="3429000" y="2065040"/>
            <a:ext cx="5105400" cy="1066800"/>
          </a:xfrm>
          <a:prstGeom prst="wedgeEllipseCallout">
            <a:avLst>
              <a:gd name="adj1" fmla="val -23319"/>
              <a:gd name="adj2" fmla="val 164435"/>
            </a:avLst>
          </a:prstGeom>
          <a:gradFill rotWithShape="0">
            <a:gsLst>
              <a:gs pos="0">
                <a:srgbClr val="FFFFFF"/>
              </a:gs>
              <a:gs pos="100000">
                <a:srgbClr val="C0C0C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2000" b="1"/>
              <a:t>Provide technical </a:t>
            </a:r>
            <a:r>
              <a:rPr lang="en-US" altLang="zh-CN" sz="2000" b="1" i="1"/>
              <a:t>how-to</a:t>
            </a:r>
            <a:r>
              <a:rPr lang="en-US" altLang="zh-CN" sz="2000" b="1"/>
              <a:t>’s for building software.</a:t>
            </a:r>
          </a:p>
        </p:txBody>
      </p:sp>
      <p:sp>
        <p:nvSpPr>
          <p:cNvPr id="22" name="AutoShape 19">
            <a:extLst>
              <a:ext uri="{FF2B5EF4-FFF2-40B4-BE49-F238E27FC236}">
                <a16:creationId xmlns:a16="http://schemas.microsoft.com/office/drawing/2014/main" id="{87FF7CAD-E88F-457F-92A8-1F97699A4691}"/>
              </a:ext>
            </a:extLst>
          </p:cNvPr>
          <p:cNvSpPr>
            <a:spLocks noChangeArrowheads="1"/>
          </p:cNvSpPr>
          <p:nvPr/>
        </p:nvSpPr>
        <p:spPr bwMode="auto">
          <a:xfrm>
            <a:off x="990600" y="1988840"/>
            <a:ext cx="3810000" cy="1066800"/>
          </a:xfrm>
          <a:prstGeom prst="wedgeEllipseCallout">
            <a:avLst>
              <a:gd name="adj1" fmla="val 47917"/>
              <a:gd name="adj2" fmla="val 118454"/>
            </a:avLst>
          </a:prstGeom>
          <a:gradFill rotWithShape="0">
            <a:gsLst>
              <a:gs pos="0">
                <a:srgbClr val="FFFFFF"/>
              </a:gs>
              <a:gs pos="100000">
                <a:srgbClr val="C0C0C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2000" b="1" i="1">
                <a:solidFill>
                  <a:srgbClr val="FF0000"/>
                </a:solidFill>
              </a:rPr>
              <a:t>C</a:t>
            </a:r>
            <a:r>
              <a:rPr lang="en-US" altLang="zh-CN" sz="2000" b="1"/>
              <a:t>omputer-</a:t>
            </a:r>
            <a:r>
              <a:rPr lang="en-US" altLang="zh-CN" sz="2000" b="1" i="1">
                <a:solidFill>
                  <a:srgbClr val="FF0000"/>
                </a:solidFill>
              </a:rPr>
              <a:t>A</a:t>
            </a:r>
            <a:r>
              <a:rPr lang="en-US" altLang="zh-CN" sz="2000" b="1"/>
              <a:t>ided </a:t>
            </a:r>
            <a:r>
              <a:rPr lang="en-US" altLang="zh-CN" sz="2000" b="1" i="1">
                <a:solidFill>
                  <a:srgbClr val="FF0000"/>
                </a:solidFill>
              </a:rPr>
              <a:t>S</a:t>
            </a:r>
            <a:r>
              <a:rPr lang="en-US" altLang="zh-CN" sz="2000" b="1"/>
              <a:t>oftware </a:t>
            </a:r>
            <a:r>
              <a:rPr lang="en-US" altLang="zh-CN" sz="2000" b="1" i="1">
                <a:solidFill>
                  <a:srgbClr val="FF0000"/>
                </a:solidFill>
              </a:rPr>
              <a:t>E</a:t>
            </a:r>
            <a:r>
              <a:rPr lang="en-US" altLang="zh-CN" sz="2000" b="1"/>
              <a:t>ngineering</a:t>
            </a:r>
          </a:p>
        </p:txBody>
      </p:sp>
    </p:spTree>
    <p:extLst>
      <p:ext uri="{BB962C8B-B14F-4D97-AF65-F5344CB8AC3E}">
        <p14:creationId xmlns:p14="http://schemas.microsoft.com/office/powerpoint/2010/main" val="298115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4" name="WHOOSH.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18" presetClass="entr" presetSubtype="3"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strips(upRight)">
                                      <p:cBhvr>
                                        <p:cTn id="35"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audio>
                                      <p:cMediaNode>
                                        <p:cTn display="0" masterRel="sameClick">
                                          <p:stCondLst>
                                            <p:cond evt="begin" delay="0">
                                              <p:tn val="33"/>
                                            </p:cond>
                                          </p:stCondLst>
                                          <p:endCondLst>
                                            <p:cond evt="onStopAudio" delay="0">
                                              <p:tgtEl>
                                                <p:sldTgt/>
                                              </p:tgtEl>
                                            </p:cond>
                                          </p:endCondLst>
                                        </p:cTn>
                                        <p:tgtEl>
                                          <p:sndTgt r:embed="rId4" name="WHOOSH.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18" presetClass="entr" presetSubtype="9"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trips(upLeft)">
                                      <p:cBhvr>
                                        <p:cTn id="46"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20" grpId="0" animBg="1" autoUpdateAnimBg="0"/>
      <p:bldP spid="21" grpId="0" animBg="1" autoUpdateAnimBg="0"/>
      <p:bldP spid="22"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386036734"/>
              </p:ext>
            </p:extLst>
          </p:nvPr>
        </p:nvGraphicFramePr>
        <p:xfrm>
          <a:off x="539552" y="1379128"/>
          <a:ext cx="8064895" cy="5074208"/>
        </p:xfrm>
        <a:graphic>
          <a:graphicData uri="http://schemas.openxmlformats.org/drawingml/2006/table">
            <a:tbl>
              <a:tblPr/>
              <a:tblGrid>
                <a:gridCol w="4281144">
                  <a:extLst>
                    <a:ext uri="{9D8B030D-6E8A-4147-A177-3AD203B41FA5}">
                      <a16:colId xmlns:a16="http://schemas.microsoft.com/office/drawing/2014/main" val="20000"/>
                    </a:ext>
                  </a:extLst>
                </a:gridCol>
                <a:gridCol w="2343592">
                  <a:extLst>
                    <a:ext uri="{9D8B030D-6E8A-4147-A177-3AD203B41FA5}">
                      <a16:colId xmlns:a16="http://schemas.microsoft.com/office/drawing/2014/main" val="20001"/>
                    </a:ext>
                  </a:extLst>
                </a:gridCol>
                <a:gridCol w="1440159">
                  <a:extLst>
                    <a:ext uri="{9D8B030D-6E8A-4147-A177-3AD203B41FA5}">
                      <a16:colId xmlns:a16="http://schemas.microsoft.com/office/drawing/2014/main" val="20002"/>
                    </a:ext>
                  </a:extLst>
                </a:gridCol>
              </a:tblGrid>
              <a:tr h="708128">
                <a:tc>
                  <a:txBody>
                    <a:bodyPr/>
                    <a:lstStyle/>
                    <a:p>
                      <a:pPr algn="ctr" latinLnBrk="1"/>
                      <a:r>
                        <a:rPr lang="zh-CN" altLang="en-US" sz="1600" b="1" dirty="0">
                          <a:effectLst/>
                          <a:latin typeface="Verdana"/>
                        </a:rPr>
                        <a:t>要回答的问题</a:t>
                      </a:r>
                    </a:p>
                  </a:txBody>
                  <a:tcPr marL="9569" marR="9569" marT="72000" marB="72000" anchor="ctr">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en-US" altLang="zh-CN" sz="1600" b="1" dirty="0">
                          <a:effectLst/>
                          <a:latin typeface="Verdana"/>
                        </a:rPr>
                        <a:t>Yes – </a:t>
                      </a:r>
                      <a:r>
                        <a:rPr lang="zh-CN" altLang="en-US" sz="1600" b="1" dirty="0">
                          <a:effectLst/>
                          <a:latin typeface="Verdana"/>
                        </a:rPr>
                        <a:t>偏向传统的瀑布</a:t>
                      </a:r>
                      <a:r>
                        <a:rPr lang="en-US" altLang="zh-CN" sz="1600" b="1" dirty="0">
                          <a:effectLst/>
                          <a:latin typeface="Verdana"/>
                        </a:rPr>
                        <a:t>+</a:t>
                      </a:r>
                      <a:r>
                        <a:rPr lang="zh-CN" altLang="en-US" sz="1600" b="1" dirty="0">
                          <a:effectLst/>
                          <a:latin typeface="Verdana"/>
                        </a:rPr>
                        <a:t>文档的流程</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en-US" sz="1600" b="1" dirty="0">
                          <a:effectLst/>
                          <a:latin typeface="Verdana"/>
                        </a:rPr>
                        <a:t>No –  </a:t>
                      </a:r>
                      <a:r>
                        <a:rPr lang="zh-CN" altLang="en-US" sz="1600" b="1" dirty="0">
                          <a:effectLst/>
                          <a:latin typeface="Verdana"/>
                        </a:rPr>
                        <a:t>偏向敏捷流程</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0"/>
                  </a:ext>
                </a:extLst>
              </a:tr>
              <a:tr h="248802">
                <a:tc>
                  <a:txBody>
                    <a:bodyPr/>
                    <a:lstStyle/>
                    <a:p>
                      <a:pPr latinLnBrk="1"/>
                      <a:r>
                        <a:rPr lang="en-US" altLang="zh-CN" sz="1600" b="1" dirty="0">
                          <a:effectLst/>
                          <a:latin typeface="Verdana"/>
                        </a:rPr>
                        <a:t>1. </a:t>
                      </a:r>
                      <a:r>
                        <a:rPr lang="zh-CN" altLang="en-US" sz="1600" b="1" dirty="0">
                          <a:effectLst/>
                          <a:latin typeface="Verdana"/>
                        </a:rPr>
                        <a:t>项目需要明确的</a:t>
                      </a:r>
                      <a:r>
                        <a:rPr lang="en-US" sz="1600" b="1" dirty="0">
                          <a:effectLst/>
                          <a:latin typeface="Verdana"/>
                        </a:rPr>
                        <a:t>specification</a:t>
                      </a:r>
                      <a:r>
                        <a:rPr lang="zh-CN" altLang="en-US" sz="1600" b="1" dirty="0">
                          <a:effectLst/>
                          <a:latin typeface="Verdana"/>
                        </a:rPr>
                        <a:t>？</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1"/>
                  </a:ext>
                </a:extLst>
              </a:tr>
              <a:tr h="478465">
                <a:tc>
                  <a:txBody>
                    <a:bodyPr/>
                    <a:lstStyle/>
                    <a:p>
                      <a:pPr latinLnBrk="1"/>
                      <a:r>
                        <a:rPr lang="en-US" altLang="zh-CN" sz="1600" b="1">
                          <a:effectLst/>
                          <a:latin typeface="Verdana"/>
                        </a:rPr>
                        <a:t>2. </a:t>
                      </a:r>
                      <a:r>
                        <a:rPr lang="zh-CN" altLang="en-US" sz="1600" b="1">
                          <a:effectLst/>
                          <a:latin typeface="Verdana"/>
                        </a:rPr>
                        <a:t>项目没有明确的用户，也无法联系用户进行沟通</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2"/>
                  </a:ext>
                </a:extLst>
              </a:tr>
              <a:tr h="248802">
                <a:tc>
                  <a:txBody>
                    <a:bodyPr/>
                    <a:lstStyle/>
                    <a:p>
                      <a:pPr latinLnBrk="1"/>
                      <a:r>
                        <a:rPr lang="en-US" altLang="zh-CN" sz="1600" b="1" dirty="0">
                          <a:effectLst/>
                          <a:latin typeface="Verdana"/>
                        </a:rPr>
                        <a:t>3. </a:t>
                      </a:r>
                      <a:r>
                        <a:rPr lang="zh-CN" altLang="en-US" sz="1600" b="1" dirty="0">
                          <a:effectLst/>
                          <a:latin typeface="Verdana"/>
                        </a:rPr>
                        <a:t>软件系统是大型的？</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3"/>
                  </a:ext>
                </a:extLst>
              </a:tr>
              <a:tr h="363633">
                <a:tc>
                  <a:txBody>
                    <a:bodyPr/>
                    <a:lstStyle/>
                    <a:p>
                      <a:pPr latinLnBrk="1"/>
                      <a:r>
                        <a:rPr lang="en-US" altLang="zh-CN" sz="1600" b="1" dirty="0">
                          <a:effectLst/>
                          <a:latin typeface="Verdana"/>
                        </a:rPr>
                        <a:t>4. </a:t>
                      </a:r>
                      <a:r>
                        <a:rPr lang="zh-CN" altLang="en-US" sz="1600" b="1" dirty="0">
                          <a:effectLst/>
                          <a:latin typeface="Verdana"/>
                        </a:rPr>
                        <a:t>软件系统是复杂的？例如实时系统</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4"/>
                  </a:ext>
                </a:extLst>
              </a:tr>
              <a:tr h="248802">
                <a:tc>
                  <a:txBody>
                    <a:bodyPr/>
                    <a:lstStyle/>
                    <a:p>
                      <a:pPr latinLnBrk="1"/>
                      <a:r>
                        <a:rPr lang="en-US" altLang="zh-CN" sz="1600" b="1" dirty="0">
                          <a:effectLst/>
                          <a:latin typeface="Verdana"/>
                        </a:rPr>
                        <a:t>5. </a:t>
                      </a:r>
                      <a:r>
                        <a:rPr lang="zh-CN" altLang="en-US" sz="1600" b="1" dirty="0">
                          <a:effectLst/>
                          <a:latin typeface="Verdana"/>
                        </a:rPr>
                        <a:t>软件的生命周期很长？</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5"/>
                  </a:ext>
                </a:extLst>
              </a:tr>
              <a:tr h="248802">
                <a:tc>
                  <a:txBody>
                    <a:bodyPr/>
                    <a:lstStyle/>
                    <a:p>
                      <a:pPr latinLnBrk="1"/>
                      <a:r>
                        <a:rPr lang="en-US" altLang="zh-CN" sz="1600" b="1" dirty="0">
                          <a:effectLst/>
                          <a:latin typeface="Verdana"/>
                        </a:rPr>
                        <a:t>6. </a:t>
                      </a:r>
                      <a:r>
                        <a:rPr lang="zh-CN" altLang="en-US" sz="1600" b="1" dirty="0">
                          <a:effectLst/>
                          <a:latin typeface="Verdana"/>
                        </a:rPr>
                        <a:t>软件工具比较少？</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dirty="0">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6"/>
                  </a:ext>
                </a:extLst>
              </a:tr>
              <a:tr h="363633">
                <a:tc>
                  <a:txBody>
                    <a:bodyPr/>
                    <a:lstStyle/>
                    <a:p>
                      <a:pPr latinLnBrk="1"/>
                      <a:r>
                        <a:rPr lang="en-US" altLang="zh-CN" sz="1600" b="1" dirty="0">
                          <a:effectLst/>
                          <a:latin typeface="Verdana"/>
                        </a:rPr>
                        <a:t>7. </a:t>
                      </a:r>
                      <a:r>
                        <a:rPr lang="zh-CN" altLang="en-US" sz="1600" b="1" dirty="0">
                          <a:effectLst/>
                          <a:latin typeface="Verdana"/>
                        </a:rPr>
                        <a:t>软件项目成员分布在不同的地区？</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7"/>
                  </a:ext>
                </a:extLst>
              </a:tr>
              <a:tr h="363633">
                <a:tc>
                  <a:txBody>
                    <a:bodyPr/>
                    <a:lstStyle/>
                    <a:p>
                      <a:pPr latinLnBrk="1"/>
                      <a:r>
                        <a:rPr lang="en-US" altLang="zh-CN" sz="1600" b="1">
                          <a:effectLst/>
                          <a:latin typeface="Verdana"/>
                        </a:rPr>
                        <a:t>8. </a:t>
                      </a:r>
                      <a:r>
                        <a:rPr lang="zh-CN" altLang="en-US" sz="1600" b="1">
                          <a:effectLst/>
                          <a:latin typeface="Verdana"/>
                        </a:rPr>
                        <a:t>团队是否有“文档为先”的传统？</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8"/>
                  </a:ext>
                </a:extLst>
              </a:tr>
              <a:tr h="248802">
                <a:tc>
                  <a:txBody>
                    <a:bodyPr/>
                    <a:lstStyle/>
                    <a:p>
                      <a:pPr latinLnBrk="1"/>
                      <a:r>
                        <a:rPr lang="en-US" altLang="zh-CN" sz="1600" b="1" dirty="0">
                          <a:effectLst/>
                          <a:latin typeface="Verdana"/>
                        </a:rPr>
                        <a:t>9. </a:t>
                      </a:r>
                      <a:r>
                        <a:rPr lang="zh-CN" altLang="en-US" sz="1600" b="1" dirty="0">
                          <a:effectLst/>
                          <a:latin typeface="Verdana"/>
                        </a:rPr>
                        <a:t>团队的编程技术不强？</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9"/>
                  </a:ext>
                </a:extLst>
              </a:tr>
              <a:tr h="593297">
                <a:tc>
                  <a:txBody>
                    <a:bodyPr/>
                    <a:lstStyle/>
                    <a:p>
                      <a:pPr latinLnBrk="1"/>
                      <a:r>
                        <a:rPr lang="en-US" altLang="zh-CN" sz="1600" b="1" dirty="0">
                          <a:effectLst/>
                          <a:latin typeface="Verdana"/>
                        </a:rPr>
                        <a:t>10. </a:t>
                      </a:r>
                      <a:r>
                        <a:rPr lang="zh-CN" altLang="en-US" sz="1600" b="1">
                          <a:effectLst/>
                          <a:latin typeface="Verdana"/>
                        </a:rPr>
                        <a:t>软件是否</a:t>
                      </a:r>
                      <a:r>
                        <a:rPr lang="zh-CN" altLang="en-US" sz="1600" b="1" dirty="0">
                          <a:effectLst/>
                          <a:latin typeface="Verdana"/>
                        </a:rPr>
                        <a:t>要通过某种行业规定或行政法规的批准？</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tc>
                  <a:txBody>
                    <a:bodyPr/>
                    <a:lstStyle/>
                    <a:p>
                      <a:pPr latinLnBrk="1"/>
                      <a:r>
                        <a:rPr lang="zh-CN" altLang="en-US" sz="1600" b="1" dirty="0">
                          <a:effectLst/>
                          <a:latin typeface="Verdana"/>
                        </a:rPr>
                        <a:t> </a:t>
                      </a:r>
                    </a:p>
                  </a:txBody>
                  <a:tcPr marL="9569" marR="9569" marT="72000" marB="72000">
                    <a:lnL w="7620" cap="flat" cmpd="sng" algn="ctr">
                      <a:solidFill>
                        <a:srgbClr val="C0C0C0"/>
                      </a:solidFill>
                      <a:prstDash val="solid"/>
                      <a:round/>
                      <a:headEnd type="none" w="med" len="med"/>
                      <a:tailEnd type="none" w="med" len="med"/>
                    </a:lnL>
                    <a:lnR w="7620" cap="flat" cmpd="sng" algn="ctr">
                      <a:solidFill>
                        <a:srgbClr val="C0C0C0"/>
                      </a:solidFill>
                      <a:prstDash val="solid"/>
                      <a:round/>
                      <a:headEnd type="none" w="med" len="med"/>
                      <a:tailEnd type="none" w="med" len="med"/>
                    </a:lnR>
                    <a:lnT w="7620" cap="flat" cmpd="sng" algn="ctr">
                      <a:solidFill>
                        <a:srgbClr val="C0C0C0"/>
                      </a:solidFill>
                      <a:prstDash val="solid"/>
                      <a:round/>
                      <a:headEnd type="none" w="med" len="med"/>
                      <a:tailEnd type="none" w="med" len="med"/>
                    </a:lnT>
                    <a:lnB w="762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标题 2"/>
          <p:cNvSpPr>
            <a:spLocks noGrp="1"/>
          </p:cNvSpPr>
          <p:nvPr>
            <p:ph type="title"/>
          </p:nvPr>
        </p:nvSpPr>
        <p:spPr>
          <a:xfrm>
            <a:off x="539552" y="404664"/>
            <a:ext cx="7772400" cy="648072"/>
          </a:xfrm>
        </p:spPr>
        <p:txBody>
          <a:bodyPr/>
          <a:lstStyle/>
          <a:p>
            <a:r>
              <a:rPr lang="zh-CN" altLang="en-US" sz="3200" kern="1200" dirty="0"/>
              <a:t>怎样选择开发模型</a:t>
            </a:r>
          </a:p>
        </p:txBody>
      </p:sp>
    </p:spTree>
    <p:extLst>
      <p:ext uri="{BB962C8B-B14F-4D97-AF65-F5344CB8AC3E}">
        <p14:creationId xmlns:p14="http://schemas.microsoft.com/office/powerpoint/2010/main" val="4071386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C4C2D6-ECEF-4E6E-9E70-B93297460130}"/>
              </a:ext>
            </a:extLst>
          </p:cNvPr>
          <p:cNvSpPr>
            <a:spLocks noGrp="1"/>
          </p:cNvSpPr>
          <p:nvPr>
            <p:ph type="title"/>
          </p:nvPr>
        </p:nvSpPr>
        <p:spPr>
          <a:xfrm>
            <a:off x="1619672" y="548680"/>
            <a:ext cx="6694512" cy="720080"/>
          </a:xfrm>
        </p:spPr>
        <p:txBody>
          <a:bodyPr/>
          <a:lstStyle/>
          <a:p>
            <a:r>
              <a:rPr lang="zh-CN" altLang="en-US" sz="3200" dirty="0"/>
              <a:t>面对国外先进技术的态度</a:t>
            </a:r>
          </a:p>
        </p:txBody>
      </p:sp>
      <p:sp>
        <p:nvSpPr>
          <p:cNvPr id="3" name="内容占位符 2">
            <a:extLst>
              <a:ext uri="{FF2B5EF4-FFF2-40B4-BE49-F238E27FC236}">
                <a16:creationId xmlns:a16="http://schemas.microsoft.com/office/drawing/2014/main" id="{4ACF93E6-E541-4D87-ABEF-E11ECC4BBE9D}"/>
              </a:ext>
            </a:extLst>
          </p:cNvPr>
          <p:cNvSpPr>
            <a:spLocks noGrp="1"/>
          </p:cNvSpPr>
          <p:nvPr>
            <p:ph idx="1"/>
          </p:nvPr>
        </p:nvSpPr>
        <p:spPr/>
        <p:txBody>
          <a:bodyPr/>
          <a:lstStyle/>
          <a:p>
            <a:pPr>
              <a:spcBef>
                <a:spcPts val="1600"/>
              </a:spcBef>
            </a:pPr>
            <a:r>
              <a:rPr lang="zh-CN" altLang="en-US" sz="2400" dirty="0"/>
              <a:t>积极引入国外人才和先进技术，并在国外的技术之上推陈出新。 </a:t>
            </a:r>
            <a:endParaRPr lang="en-US" altLang="zh-CN" sz="2400" dirty="0"/>
          </a:p>
          <a:p>
            <a:pPr>
              <a:spcBef>
                <a:spcPts val="1600"/>
              </a:spcBef>
            </a:pPr>
            <a:r>
              <a:rPr lang="zh-CN" altLang="en-US" sz="2400" dirty="0"/>
              <a:t>在信息网络发达的今天，不能做“井底之蛙”，要以“自强”的精神，急起直追，学习国外软件工程的最新技术， 融会贯通，才能站在技术的前沿。</a:t>
            </a:r>
          </a:p>
        </p:txBody>
      </p:sp>
      <p:sp>
        <p:nvSpPr>
          <p:cNvPr id="4" name="文本框 3">
            <a:extLst>
              <a:ext uri="{FF2B5EF4-FFF2-40B4-BE49-F238E27FC236}">
                <a16:creationId xmlns:a16="http://schemas.microsoft.com/office/drawing/2014/main" id="{78F370D6-4BAA-4955-8059-134A44BDB9C0}"/>
              </a:ext>
            </a:extLst>
          </p:cNvPr>
          <p:cNvSpPr txBox="1"/>
          <p:nvPr/>
        </p:nvSpPr>
        <p:spPr>
          <a:xfrm>
            <a:off x="714704" y="620688"/>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23476732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a:xfrm>
            <a:off x="6553200" y="6356176"/>
            <a:ext cx="1905000" cy="457200"/>
          </a:xfrm>
        </p:spPr>
        <p:txBody>
          <a:bodyPr/>
          <a:lstStyle/>
          <a:p>
            <a:fld id="{D65DAEB6-74DE-4E95-B860-6EA7DCF00395}" type="slidenum">
              <a:rPr lang="en-US" altLang="zh-CN"/>
              <a:pPr/>
              <a:t>72</a:t>
            </a:fld>
            <a:endParaRPr lang="en-US" altLang="zh-CN"/>
          </a:p>
        </p:txBody>
      </p:sp>
      <p:sp>
        <p:nvSpPr>
          <p:cNvPr id="177154" name="Rectangle 2"/>
          <p:cNvSpPr>
            <a:spLocks noGrp="1" noChangeArrowheads="1"/>
          </p:cNvSpPr>
          <p:nvPr>
            <p:ph type="title"/>
          </p:nvPr>
        </p:nvSpPr>
        <p:spPr>
          <a:xfrm>
            <a:off x="971550" y="584026"/>
            <a:ext cx="7344866" cy="658813"/>
          </a:xfrm>
        </p:spPr>
        <p:txBody>
          <a:bodyPr/>
          <a:lstStyle/>
          <a:p>
            <a:r>
              <a:rPr lang="zh-CN" altLang="en-US" dirty="0"/>
              <a:t>作  业  </a:t>
            </a:r>
            <a:endParaRPr lang="en-US" altLang="zh-CN" dirty="0"/>
          </a:p>
        </p:txBody>
      </p:sp>
      <p:sp>
        <p:nvSpPr>
          <p:cNvPr id="177155" name="Rectangle 3"/>
          <p:cNvSpPr>
            <a:spLocks noGrp="1" noChangeArrowheads="1"/>
          </p:cNvSpPr>
          <p:nvPr>
            <p:ph type="body" idx="1"/>
          </p:nvPr>
        </p:nvSpPr>
        <p:spPr>
          <a:xfrm>
            <a:off x="683568" y="1450396"/>
            <a:ext cx="8064896" cy="4714908"/>
          </a:xfrm>
        </p:spPr>
        <p:txBody>
          <a:bodyPr/>
          <a:lstStyle/>
          <a:p>
            <a:r>
              <a:rPr lang="zh-CN" altLang="en-US" sz="2400" dirty="0"/>
              <a:t>内容：</a:t>
            </a:r>
            <a:endParaRPr lang="en-US" altLang="zh-CN" sz="2400" dirty="0"/>
          </a:p>
          <a:p>
            <a:pPr>
              <a:buNone/>
            </a:pPr>
            <a:r>
              <a:rPr lang="en-US" altLang="zh-CN" sz="2400" dirty="0"/>
              <a:t>1</a:t>
            </a:r>
            <a:r>
              <a:rPr lang="zh-CN" altLang="en-US" sz="2400" dirty="0"/>
              <a:t>、小组讨论自学各种过程模型（ 瀑布，快速原型，增量，螺旋，喷泉，敏捷）：核心机制、优缺点、适用场合。</a:t>
            </a:r>
            <a:endParaRPr lang="en-US" altLang="zh-CN" sz="2400" dirty="0"/>
          </a:p>
          <a:p>
            <a:pPr>
              <a:buNone/>
            </a:pPr>
            <a:r>
              <a:rPr lang="en-US" altLang="zh-CN" sz="2400" dirty="0"/>
              <a:t>2</a:t>
            </a:r>
            <a:r>
              <a:rPr lang="zh-CN" altLang="en-US" sz="2400" dirty="0"/>
              <a:t>、完成作业题，要求：</a:t>
            </a:r>
            <a:endParaRPr lang="en-US" altLang="zh-CN" sz="2400" dirty="0"/>
          </a:p>
          <a:p>
            <a:pPr>
              <a:buFont typeface="Arial" panose="020B0604020202020204" pitchFamily="34" charset="0"/>
              <a:buChar char="•"/>
            </a:pPr>
            <a:r>
              <a:rPr lang="zh-CN" altLang="en-US" sz="2400" dirty="0"/>
              <a:t>每组选答  </a:t>
            </a:r>
            <a:r>
              <a:rPr lang="en-US" altLang="zh-CN" sz="2400" dirty="0"/>
              <a:t>2 </a:t>
            </a:r>
            <a:r>
              <a:rPr lang="zh-CN" altLang="en-US" sz="2400" dirty="0"/>
              <a:t>道作业题</a:t>
            </a:r>
            <a:endParaRPr lang="en-US" altLang="zh-CN" sz="2400" dirty="0"/>
          </a:p>
          <a:p>
            <a:pPr>
              <a:buFont typeface="Arial" panose="020B0604020202020204" pitchFamily="34" charset="0"/>
              <a:buChar char="•"/>
            </a:pPr>
            <a:r>
              <a:rPr lang="zh-CN" altLang="en-US" sz="2400" dirty="0"/>
              <a:t>准备时间：</a:t>
            </a:r>
            <a:r>
              <a:rPr lang="en-US" altLang="zh-CN" sz="2400" dirty="0"/>
              <a:t>30 </a:t>
            </a:r>
            <a:r>
              <a:rPr lang="zh-CN" altLang="en-US" sz="2400" dirty="0"/>
              <a:t>分钟</a:t>
            </a:r>
            <a:endParaRPr lang="en-US" altLang="zh-CN" sz="2400" dirty="0"/>
          </a:p>
          <a:p>
            <a:pPr>
              <a:buFont typeface="Arial" panose="020B0604020202020204" pitchFamily="34" charset="0"/>
              <a:buChar char="•"/>
            </a:pPr>
            <a:r>
              <a:rPr lang="zh-CN" altLang="en-US" sz="2400" dirty="0"/>
              <a:t>展示形式：</a:t>
            </a:r>
            <a:r>
              <a:rPr lang="en-US" altLang="zh-CN" sz="2400" dirty="0"/>
              <a:t>PPT/WORD/</a:t>
            </a:r>
            <a:r>
              <a:rPr lang="en-US" altLang="zh-CN" sz="2400" dirty="0" err="1"/>
              <a:t>etc</a:t>
            </a:r>
            <a:endParaRPr lang="en-US" altLang="zh-CN" sz="2400" dirty="0"/>
          </a:p>
          <a:p>
            <a:pPr>
              <a:buFont typeface="Arial" panose="020B0604020202020204" pitchFamily="34" charset="0"/>
              <a:buChar char="•"/>
            </a:pPr>
            <a:r>
              <a:rPr lang="zh-CN" altLang="en-US" sz="2400" dirty="0"/>
              <a:t>展示时间：</a:t>
            </a:r>
            <a:r>
              <a:rPr lang="en-US" altLang="zh-CN" sz="2400" dirty="0"/>
              <a:t>6 </a:t>
            </a:r>
            <a:r>
              <a:rPr lang="zh-CN" altLang="en-US" sz="2400" dirty="0"/>
              <a:t>分钟</a:t>
            </a:r>
            <a:endParaRPr lang="en-US" altLang="zh-CN" sz="2400" dirty="0"/>
          </a:p>
          <a:p>
            <a:pPr>
              <a:buFont typeface="Arial" panose="020B0604020202020204" pitchFamily="34" charset="0"/>
              <a:buChar char="•"/>
            </a:pPr>
            <a:endParaRPr lang="zh-CN" altLang="en-US" sz="2400" dirty="0"/>
          </a:p>
          <a:p>
            <a:pPr>
              <a:buClr>
                <a:srgbClr val="006600"/>
              </a:buClr>
              <a:buSzPct val="80000"/>
              <a:buFont typeface="Wingdings" pitchFamily="2" charset="2"/>
              <a:buNone/>
            </a:pPr>
            <a:endParaRPr lang="en-US" altLang="zh-CN" sz="2800" b="1" dirty="0">
              <a:solidFill>
                <a:srgbClr val="FF0000"/>
              </a:solidFill>
              <a:effectLst>
                <a:outerShdw blurRad="38100" dist="38100" dir="2700000" algn="tl">
                  <a:srgbClr val="C0C0C0"/>
                </a:outerShdw>
              </a:effectLst>
              <a:ea typeface="楷体_GB2312" pitchFamily="49" charset="-122"/>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620688"/>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1670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AE1D9E9-897C-47E7-A53A-3850E2E9BAFD}" type="slidenum">
              <a:rPr lang="en-US" altLang="zh-CN"/>
              <a:pPr/>
              <a:t>73</a:t>
            </a:fld>
            <a:endParaRPr lang="en-US" altLang="zh-CN"/>
          </a:p>
        </p:txBody>
      </p:sp>
      <p:sp>
        <p:nvSpPr>
          <p:cNvPr id="260099" name="Rectangle 3"/>
          <p:cNvSpPr>
            <a:spLocks noGrp="1" noChangeArrowheads="1"/>
          </p:cNvSpPr>
          <p:nvPr>
            <p:ph type="body" idx="1"/>
          </p:nvPr>
        </p:nvSpPr>
        <p:spPr>
          <a:xfrm>
            <a:off x="468313" y="1357297"/>
            <a:ext cx="7991475" cy="5168047"/>
          </a:xfrm>
        </p:spPr>
        <p:txBody>
          <a:bodyPr/>
          <a:lstStyle/>
          <a:p>
            <a:pPr marL="488950" indent="-488950">
              <a:buNone/>
            </a:pPr>
            <a:r>
              <a:rPr lang="en-US" altLang="zh-CN" sz="2400" dirty="0"/>
              <a:t>1</a:t>
            </a:r>
            <a:r>
              <a:rPr lang="zh-CN" altLang="en-US" sz="2400" dirty="0"/>
              <a:t>、现在需要开发一个软件，该软件的功能是读入浮点数并求三角函数，结果精确到小数点后</a:t>
            </a:r>
            <a:r>
              <a:rPr lang="en-US" altLang="zh-CN" sz="2400" dirty="0"/>
              <a:t>4</a:t>
            </a:r>
            <a:r>
              <a:rPr lang="zh-CN" altLang="en-US" sz="2400" dirty="0"/>
              <a:t>位。一旦实现并测试完之后，就完成任务了。你打算选用哪种软件生命周期模型？理由？</a:t>
            </a:r>
          </a:p>
          <a:p>
            <a:pPr marL="488950" indent="-488950">
              <a:buNone/>
            </a:pPr>
            <a:r>
              <a:rPr lang="en-US" altLang="zh-CN" sz="2400" dirty="0"/>
              <a:t>2</a:t>
            </a:r>
            <a:r>
              <a:rPr lang="zh-CN" altLang="en-US" sz="2400" dirty="0"/>
              <a:t>、假设你被任命为一家软件公司的项目负责人，管理该公司已被广泛应用的字处理软件的新版本开发。由于市场竞争激烈，公司规定了严格的完成期限并且已对外公布。你打算采用哪种软件生命周期模型？为什么？</a:t>
            </a:r>
            <a:endParaRPr lang="en-US" altLang="zh-CN" sz="2400" dirty="0"/>
          </a:p>
          <a:p>
            <a:pPr marL="488950" indent="-488950">
              <a:buNone/>
            </a:pPr>
            <a:r>
              <a:rPr lang="en-US" altLang="zh-CN" sz="2400" dirty="0"/>
              <a:t>3</a:t>
            </a:r>
            <a:r>
              <a:rPr lang="zh-CN" altLang="en-US" sz="2400" dirty="0"/>
              <a:t>、对可靠性要求很高（发射火箭、汽车自动驾驶）和要求不高的软件（公司产品宣传、精品课程），分别采用哪种开发模型？</a:t>
            </a:r>
          </a:p>
        </p:txBody>
      </p:sp>
      <p:sp>
        <p:nvSpPr>
          <p:cNvPr id="3" name="标题 1">
            <a:extLst>
              <a:ext uri="{FF2B5EF4-FFF2-40B4-BE49-F238E27FC236}">
                <a16:creationId xmlns:a16="http://schemas.microsoft.com/office/drawing/2014/main" id="{C2DCE808-EE72-3630-193A-60823BC721A5}"/>
              </a:ext>
            </a:extLst>
          </p:cNvPr>
          <p:cNvSpPr txBox="1">
            <a:spLocks/>
          </p:cNvSpPr>
          <p:nvPr/>
        </p:nvSpPr>
        <p:spPr bwMode="auto">
          <a:xfrm>
            <a:off x="838200" y="476672"/>
            <a:ext cx="7772400"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000" b="1">
                <a:solidFill>
                  <a:srgbClr val="0070C0"/>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a:lstStyle>
          <a:p>
            <a:r>
              <a:rPr lang="zh-CN" altLang="en-US" sz="3200" kern="0"/>
              <a:t>作业：软件开发过程选择</a:t>
            </a:r>
            <a:endParaRPr lang="zh-CN" altLang="en-US" sz="3200" kern="0" dirty="0"/>
          </a:p>
        </p:txBody>
      </p:sp>
    </p:spTree>
    <p:extLst>
      <p:ext uri="{BB962C8B-B14F-4D97-AF65-F5344CB8AC3E}">
        <p14:creationId xmlns:p14="http://schemas.microsoft.com/office/powerpoint/2010/main" val="23615573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548680"/>
            <a:ext cx="7772400" cy="72008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r>
              <a:rPr lang="zh-CN" altLang="en-US" sz="3200" dirty="0"/>
              <a:t>作业：软件开发过程选择</a:t>
            </a:r>
          </a:p>
        </p:txBody>
      </p:sp>
      <p:sp>
        <p:nvSpPr>
          <p:cNvPr id="3" name="内容占位符 2"/>
          <p:cNvSpPr>
            <a:spLocks noGrp="1"/>
          </p:cNvSpPr>
          <p:nvPr>
            <p:ph idx="1"/>
          </p:nvPr>
        </p:nvSpPr>
        <p:spPr>
          <a:xfrm>
            <a:off x="685800" y="1546448"/>
            <a:ext cx="7990656" cy="4114800"/>
          </a:xfrm>
        </p:spPr>
        <p:txBody>
          <a:bodyPr/>
          <a:lstStyle/>
          <a:p>
            <a:pPr marL="0" indent="0">
              <a:buNone/>
            </a:pPr>
            <a:r>
              <a:rPr lang="en-US" altLang="zh-CN" sz="2400" dirty="0"/>
              <a:t>4</a:t>
            </a:r>
            <a:r>
              <a:rPr lang="zh-CN" altLang="en-US" sz="2400" dirty="0"/>
              <a:t>、流行病调查小程序要求在很短时间内完成，一开始对系统功能的认识还是不太全面的，你打算采用哪种开发模型？</a:t>
            </a:r>
          </a:p>
          <a:p>
            <a:pPr marL="0" indent="0">
              <a:spcBef>
                <a:spcPts val="1200"/>
              </a:spcBef>
              <a:buNone/>
            </a:pPr>
            <a:r>
              <a:rPr lang="en-US" altLang="zh-CN" sz="2400" dirty="0"/>
              <a:t>5</a:t>
            </a:r>
            <a:r>
              <a:rPr lang="zh-CN" altLang="en-US" sz="2400" dirty="0"/>
              <a:t>、你们接手了一个“网页</a:t>
            </a:r>
            <a:r>
              <a:rPr lang="en-US" altLang="zh-CN" sz="2400" dirty="0"/>
              <a:t>+</a:t>
            </a:r>
            <a:r>
              <a:rPr lang="zh-CN" altLang="en-US" sz="2400" dirty="0"/>
              <a:t>数据库”类型的项目，这类项目已经做过多个，时间期限比较宽松，计划采用哪种开发模型？</a:t>
            </a:r>
            <a:endParaRPr lang="en-US" altLang="zh-CN" sz="2400" dirty="0"/>
          </a:p>
          <a:p>
            <a:pPr marL="0" indent="0">
              <a:spcBef>
                <a:spcPts val="1200"/>
              </a:spcBef>
              <a:buNone/>
            </a:pPr>
            <a:r>
              <a:rPr lang="en-US" altLang="zh-CN" sz="2400" dirty="0"/>
              <a:t>6</a:t>
            </a:r>
            <a:r>
              <a:rPr lang="zh-CN" altLang="en-US" sz="2400" dirty="0"/>
              <a:t>、你们已经成功地为多个医院做了管理系统，现在需要为一家大医院做具有很多新的业务的管理系统，将采用哪种开发模型？</a:t>
            </a:r>
          </a:p>
          <a:p>
            <a:pPr marL="0" indent="0">
              <a:buNone/>
            </a:pPr>
            <a:endParaRPr lang="zh-CN" altLang="en-US" sz="2400" dirty="0"/>
          </a:p>
        </p:txBody>
      </p:sp>
    </p:spTree>
    <p:extLst>
      <p:ext uri="{BB962C8B-B14F-4D97-AF65-F5344CB8AC3E}">
        <p14:creationId xmlns:p14="http://schemas.microsoft.com/office/powerpoint/2010/main" val="41791580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提示</a:t>
            </a:r>
          </a:p>
        </p:txBody>
      </p:sp>
      <p:sp>
        <p:nvSpPr>
          <p:cNvPr id="3" name="内容占位符 2"/>
          <p:cNvSpPr>
            <a:spLocks noGrp="1"/>
          </p:cNvSpPr>
          <p:nvPr>
            <p:ph idx="1"/>
          </p:nvPr>
        </p:nvSpPr>
        <p:spPr/>
        <p:txBody>
          <a:bodyPr/>
          <a:lstStyle/>
          <a:p>
            <a:r>
              <a:rPr lang="zh-CN" altLang="en-US" dirty="0"/>
              <a:t>同一个项目，可以有不同的设计方案</a:t>
            </a:r>
            <a:endParaRPr lang="en-US" altLang="zh-CN" dirty="0"/>
          </a:p>
          <a:p>
            <a:r>
              <a:rPr lang="zh-CN" altLang="en-US" dirty="0"/>
              <a:t>好的设计的共同点：</a:t>
            </a:r>
            <a:endParaRPr lang="en-US" altLang="zh-CN" dirty="0"/>
          </a:p>
          <a:p>
            <a:pPr marL="400050" lvl="1" indent="0">
              <a:buNone/>
            </a:pPr>
            <a:r>
              <a:rPr lang="en-US" altLang="zh-CN" dirty="0"/>
              <a:t>1</a:t>
            </a:r>
            <a:r>
              <a:rPr lang="zh-CN" altLang="en-US" dirty="0"/>
              <a:t>、性价比高</a:t>
            </a:r>
            <a:endParaRPr lang="en-US" altLang="zh-CN" dirty="0"/>
          </a:p>
          <a:p>
            <a:pPr marL="400050" lvl="1" indent="0">
              <a:buNone/>
            </a:pPr>
            <a:r>
              <a:rPr lang="en-US" altLang="zh-CN" dirty="0"/>
              <a:t>2</a:t>
            </a:r>
            <a:r>
              <a:rPr lang="zh-CN" altLang="en-US" dirty="0"/>
              <a:t>、开发团队能理解</a:t>
            </a:r>
            <a:endParaRPr lang="en-US" altLang="zh-CN" dirty="0"/>
          </a:p>
          <a:p>
            <a:pPr marL="400050" lvl="1" indent="0">
              <a:buNone/>
            </a:pPr>
            <a:r>
              <a:rPr lang="en-US" altLang="zh-CN" dirty="0"/>
              <a:t>3</a:t>
            </a:r>
            <a:r>
              <a:rPr lang="zh-CN" altLang="en-US" dirty="0"/>
              <a:t>、兼顾各种限制条件，能达成目标</a:t>
            </a:r>
            <a:endParaRPr lang="en-US" altLang="zh-CN" dirty="0"/>
          </a:p>
          <a:p>
            <a:pPr marL="400050" lvl="1" indent="0">
              <a:buNone/>
            </a:pPr>
            <a:r>
              <a:rPr lang="en-US" altLang="zh-CN" dirty="0"/>
              <a:t>4</a:t>
            </a:r>
            <a:r>
              <a:rPr lang="zh-CN" altLang="en-US" dirty="0"/>
              <a:t>、降低工作量，使项目尽量可控</a:t>
            </a:r>
          </a:p>
        </p:txBody>
      </p:sp>
    </p:spTree>
    <p:extLst>
      <p:ext uri="{BB962C8B-B14F-4D97-AF65-F5344CB8AC3E}">
        <p14:creationId xmlns:p14="http://schemas.microsoft.com/office/powerpoint/2010/main" val="12154993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585FE1-DB87-4E58-81CB-15EDE633DD39}"/>
              </a:ext>
            </a:extLst>
          </p:cNvPr>
          <p:cNvSpPr>
            <a:spLocks noGrp="1"/>
          </p:cNvSpPr>
          <p:nvPr>
            <p:ph type="title"/>
          </p:nvPr>
        </p:nvSpPr>
        <p:spPr/>
        <p:txBody>
          <a:bodyPr/>
          <a:lstStyle/>
          <a:p>
            <a:r>
              <a:rPr lang="zh-CN" altLang="en-US" dirty="0"/>
              <a:t>健康码</a:t>
            </a:r>
          </a:p>
        </p:txBody>
      </p:sp>
      <p:sp>
        <p:nvSpPr>
          <p:cNvPr id="3" name="内容占位符 2">
            <a:extLst>
              <a:ext uri="{FF2B5EF4-FFF2-40B4-BE49-F238E27FC236}">
                <a16:creationId xmlns:a16="http://schemas.microsoft.com/office/drawing/2014/main" id="{23539425-D39A-405A-AE85-8CB00148AFBB}"/>
              </a:ext>
            </a:extLst>
          </p:cNvPr>
          <p:cNvSpPr>
            <a:spLocks noGrp="1"/>
          </p:cNvSpPr>
          <p:nvPr>
            <p:ph idx="1"/>
          </p:nvPr>
        </p:nvSpPr>
        <p:spPr/>
        <p:txBody>
          <a:bodyPr/>
          <a:lstStyle/>
          <a:p>
            <a:pPr>
              <a:lnSpc>
                <a:spcPct val="130000"/>
              </a:lnSpc>
              <a:spcBef>
                <a:spcPts val="1800"/>
              </a:spcBef>
            </a:pPr>
            <a:r>
              <a:rPr lang="zh-CN" altLang="en-US" sz="2400" b="0" dirty="0">
                <a:latin typeface="微软雅黑" panose="020B0503020204020204" pitchFamily="34" charset="-122"/>
                <a:ea typeface="微软雅黑" panose="020B0503020204020204" pitchFamily="34" charset="-122"/>
              </a:rPr>
              <a:t>随着健康码的扩大适用，需求的范围越来越广，需求也越来越复杂，碰到的特殊要求也越来越多，情况越来与复杂。</a:t>
            </a:r>
          </a:p>
          <a:p>
            <a:pPr>
              <a:lnSpc>
                <a:spcPct val="130000"/>
              </a:lnSpc>
              <a:spcBef>
                <a:spcPts val="1800"/>
              </a:spcBef>
            </a:pPr>
            <a:r>
              <a:rPr lang="zh-CN" altLang="en-US" sz="2400" b="0" dirty="0">
                <a:latin typeface="微软雅黑" panose="020B0503020204020204" pitchFamily="34" charset="-122"/>
                <a:ea typeface="微软雅黑" panose="020B0503020204020204" pitchFamily="34" charset="-122"/>
              </a:rPr>
              <a:t>政府的牵头组织，全程积极参与协调，全国人民积极响应国家号召，众志成城，做到了全国一盘棋，体现出了强大的民族凝聚力、组织能力和决策能力。</a:t>
            </a:r>
          </a:p>
        </p:txBody>
      </p:sp>
      <p:sp>
        <p:nvSpPr>
          <p:cNvPr id="4" name="文本框 3">
            <a:extLst>
              <a:ext uri="{FF2B5EF4-FFF2-40B4-BE49-F238E27FC236}">
                <a16:creationId xmlns:a16="http://schemas.microsoft.com/office/drawing/2014/main" id="{A3F9F096-1728-458B-99F2-45AB308D1C5F}"/>
              </a:ext>
            </a:extLst>
          </p:cNvPr>
          <p:cNvSpPr txBox="1"/>
          <p:nvPr/>
        </p:nvSpPr>
        <p:spPr>
          <a:xfrm>
            <a:off x="1331640" y="553951"/>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26111434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585FE1-DB87-4E58-81CB-15EDE633DD39}"/>
              </a:ext>
            </a:extLst>
          </p:cNvPr>
          <p:cNvSpPr>
            <a:spLocks noGrp="1"/>
          </p:cNvSpPr>
          <p:nvPr>
            <p:ph type="title"/>
          </p:nvPr>
        </p:nvSpPr>
        <p:spPr/>
        <p:txBody>
          <a:bodyPr/>
          <a:lstStyle/>
          <a:p>
            <a:r>
              <a:rPr lang="zh-CN" altLang="en-US" dirty="0"/>
              <a:t>健康码</a:t>
            </a:r>
          </a:p>
        </p:txBody>
      </p:sp>
      <p:sp>
        <p:nvSpPr>
          <p:cNvPr id="3" name="内容占位符 2">
            <a:extLst>
              <a:ext uri="{FF2B5EF4-FFF2-40B4-BE49-F238E27FC236}">
                <a16:creationId xmlns:a16="http://schemas.microsoft.com/office/drawing/2014/main" id="{23539425-D39A-405A-AE85-8CB00148AFBB}"/>
              </a:ext>
            </a:extLst>
          </p:cNvPr>
          <p:cNvSpPr>
            <a:spLocks noGrp="1"/>
          </p:cNvSpPr>
          <p:nvPr>
            <p:ph idx="1"/>
          </p:nvPr>
        </p:nvSpPr>
        <p:spPr/>
        <p:txBody>
          <a:bodyPr/>
          <a:lstStyle/>
          <a:p>
            <a:pPr>
              <a:lnSpc>
                <a:spcPct val="130000"/>
              </a:lnSpc>
              <a:spcBef>
                <a:spcPts val="1800"/>
              </a:spcBef>
            </a:pPr>
            <a:r>
              <a:rPr lang="zh-CN" altLang="en-US" sz="2400" b="0" dirty="0">
                <a:latin typeface="微软雅黑" panose="020B0503020204020204" pitchFamily="34" charset="-122"/>
                <a:ea typeface="微软雅黑" panose="020B0503020204020204" pitchFamily="34" charset="-122"/>
              </a:rPr>
              <a:t>实际操作亲身体会健康码给复工复产和经济复苏带来的巨大贡献，体现了国家制度的先进性，以人文本的指导原则我国科技水平的先进性。</a:t>
            </a:r>
            <a:endParaRPr lang="en-US" altLang="zh-CN" sz="2400" b="0" dirty="0">
              <a:latin typeface="微软雅黑" panose="020B0503020204020204" pitchFamily="34" charset="-122"/>
              <a:ea typeface="微软雅黑" panose="020B0503020204020204" pitchFamily="34" charset="-122"/>
            </a:endParaRPr>
          </a:p>
          <a:p>
            <a:pPr>
              <a:lnSpc>
                <a:spcPct val="130000"/>
              </a:lnSpc>
              <a:spcBef>
                <a:spcPts val="1800"/>
              </a:spcBef>
            </a:pPr>
            <a:r>
              <a:rPr lang="zh-CN" altLang="en-US" sz="2400" b="0" dirty="0">
                <a:latin typeface="微软雅黑" panose="020B0503020204020204" pitchFamily="34" charset="-122"/>
                <a:ea typeface="微软雅黑" panose="020B0503020204020204" pitchFamily="34" charset="-122"/>
              </a:rPr>
              <a:t>作为软件行业的从业人员，需要具备哪些能力和素质？</a:t>
            </a:r>
            <a:endParaRPr lang="en-US" altLang="zh-CN" sz="2400" b="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38114E5D-E576-4821-8731-34B27454817F}"/>
              </a:ext>
            </a:extLst>
          </p:cNvPr>
          <p:cNvSpPr txBox="1"/>
          <p:nvPr/>
        </p:nvSpPr>
        <p:spPr>
          <a:xfrm>
            <a:off x="1331640" y="553951"/>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14526095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585FE1-DB87-4E58-81CB-15EDE633DD39}"/>
              </a:ext>
            </a:extLst>
          </p:cNvPr>
          <p:cNvSpPr>
            <a:spLocks noGrp="1"/>
          </p:cNvSpPr>
          <p:nvPr>
            <p:ph type="title"/>
          </p:nvPr>
        </p:nvSpPr>
        <p:spPr/>
        <p:txBody>
          <a:bodyPr/>
          <a:lstStyle/>
          <a:p>
            <a:r>
              <a:rPr lang="zh-CN" altLang="en-US" dirty="0"/>
              <a:t>健康码</a:t>
            </a:r>
          </a:p>
        </p:txBody>
      </p:sp>
      <p:sp>
        <p:nvSpPr>
          <p:cNvPr id="3" name="内容占位符 2">
            <a:extLst>
              <a:ext uri="{FF2B5EF4-FFF2-40B4-BE49-F238E27FC236}">
                <a16:creationId xmlns:a16="http://schemas.microsoft.com/office/drawing/2014/main" id="{23539425-D39A-405A-AE85-8CB00148AFBB}"/>
              </a:ext>
            </a:extLst>
          </p:cNvPr>
          <p:cNvSpPr>
            <a:spLocks noGrp="1"/>
          </p:cNvSpPr>
          <p:nvPr>
            <p:ph idx="1"/>
          </p:nvPr>
        </p:nvSpPr>
        <p:spPr/>
        <p:txBody>
          <a:bodyPr/>
          <a:lstStyle/>
          <a:p>
            <a:pPr>
              <a:lnSpc>
                <a:spcPct val="130000"/>
              </a:lnSpc>
              <a:spcBef>
                <a:spcPts val="1800"/>
              </a:spcBef>
            </a:pPr>
            <a:r>
              <a:rPr lang="zh-CN" altLang="en-US" sz="2400" b="0" dirty="0">
                <a:latin typeface="微软雅黑" panose="020B0503020204020204" pitchFamily="34" charset="-122"/>
                <a:ea typeface="微软雅黑" panose="020B0503020204020204" pitchFamily="34" charset="-122"/>
              </a:rPr>
              <a:t>软件设计开发不仅要求技术过硬，还需要具有爱国情怀，有奉献精神、有民族担当，在困难面前众志成城，不怕苦、不怕累、勇于拼搏，碰到新问题勇于探索、勇于创新，社会责任感和使命感。</a:t>
            </a:r>
          </a:p>
          <a:p>
            <a:pPr>
              <a:lnSpc>
                <a:spcPct val="130000"/>
              </a:lnSpc>
              <a:spcBef>
                <a:spcPts val="1800"/>
              </a:spcBef>
            </a:pPr>
            <a:endParaRPr lang="zh-CN" altLang="en-US" sz="2400" b="0" dirty="0">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383BF6FF-E39B-41AB-8FD6-705F69D17FCF}"/>
              </a:ext>
            </a:extLst>
          </p:cNvPr>
          <p:cNvSpPr txBox="1"/>
          <p:nvPr/>
        </p:nvSpPr>
        <p:spPr>
          <a:xfrm>
            <a:off x="1331640" y="553951"/>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Tree>
    <p:extLst>
      <p:ext uri="{BB962C8B-B14F-4D97-AF65-F5344CB8AC3E}">
        <p14:creationId xmlns:p14="http://schemas.microsoft.com/office/powerpoint/2010/main" val="167914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6314B78B-40C5-4FEB-AE9C-33364A8356C1}"/>
              </a:ext>
            </a:extLst>
          </p:cNvPr>
          <p:cNvSpPr txBox="1">
            <a:spLocks/>
          </p:cNvSpPr>
          <p:nvPr/>
        </p:nvSpPr>
        <p:spPr bwMode="auto">
          <a:xfrm>
            <a:off x="685800" y="233264"/>
            <a:ext cx="7772400" cy="89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000" b="1">
                <a:solidFill>
                  <a:srgbClr val="0070C0"/>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a:lstStyle>
          <a:p>
            <a:r>
              <a:rPr lang="zh-CN" altLang="en-US" kern="0" dirty="0"/>
              <a:t>健康码</a:t>
            </a:r>
          </a:p>
        </p:txBody>
      </p:sp>
      <p:sp>
        <p:nvSpPr>
          <p:cNvPr id="5" name="文本框 4">
            <a:extLst>
              <a:ext uri="{FF2B5EF4-FFF2-40B4-BE49-F238E27FC236}">
                <a16:creationId xmlns:a16="http://schemas.microsoft.com/office/drawing/2014/main" id="{40BA2570-8C0A-47FB-80DC-CE1C7701801E}"/>
              </a:ext>
            </a:extLst>
          </p:cNvPr>
          <p:cNvSpPr txBox="1"/>
          <p:nvPr/>
        </p:nvSpPr>
        <p:spPr>
          <a:xfrm>
            <a:off x="1331640" y="526567"/>
            <a:ext cx="151216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zh-CN" altLang="en-US" dirty="0">
                <a:latin typeface="黑体" panose="02010609060101010101" pitchFamily="49" charset="-122"/>
                <a:ea typeface="黑体" panose="02010609060101010101" pitchFamily="49" charset="-122"/>
              </a:rPr>
              <a:t>课程思政</a:t>
            </a:r>
          </a:p>
        </p:txBody>
      </p:sp>
      <p:sp>
        <p:nvSpPr>
          <p:cNvPr id="3" name="内容占位符 2">
            <a:extLst>
              <a:ext uri="{FF2B5EF4-FFF2-40B4-BE49-F238E27FC236}">
                <a16:creationId xmlns:a16="http://schemas.microsoft.com/office/drawing/2014/main" id="{D486ED85-962D-4F74-B53B-8BE6B2597094}"/>
              </a:ext>
            </a:extLst>
          </p:cNvPr>
          <p:cNvSpPr>
            <a:spLocks noGrp="1"/>
          </p:cNvSpPr>
          <p:nvPr>
            <p:ph idx="1"/>
          </p:nvPr>
        </p:nvSpPr>
        <p:spPr/>
        <p:txBody>
          <a:bodyPr/>
          <a:lstStyle/>
          <a:p>
            <a:pPr>
              <a:lnSpc>
                <a:spcPct val="130000"/>
              </a:lnSpc>
              <a:spcBef>
                <a:spcPts val="1800"/>
              </a:spcBef>
            </a:pPr>
            <a:r>
              <a:rPr lang="zh-CN" altLang="en-US" sz="2400" b="0" dirty="0">
                <a:latin typeface="微软雅黑" panose="020B0503020204020204" pitchFamily="34" charset="-122"/>
                <a:ea typeface="微软雅黑" panose="020B0503020204020204" pitchFamily="34" charset="-122"/>
              </a:rPr>
              <a:t>健康码的研发过程，充分体现了敏捷过程的特征：快速响应变化，鼓励团队沟通和协作，重视软件的快速交付，强调客户持续参与。 </a:t>
            </a:r>
            <a:endParaRPr lang="en-US" altLang="zh-CN" sz="2400" b="0" dirty="0">
              <a:latin typeface="微软雅黑" panose="020B0503020204020204" pitchFamily="34" charset="-122"/>
              <a:ea typeface="微软雅黑" panose="020B0503020204020204" pitchFamily="34" charset="-122"/>
            </a:endParaRPr>
          </a:p>
          <a:p>
            <a:pPr>
              <a:lnSpc>
                <a:spcPct val="130000"/>
              </a:lnSpc>
              <a:spcBef>
                <a:spcPts val="1800"/>
              </a:spcBef>
            </a:pPr>
            <a:r>
              <a:rPr lang="zh-CN" altLang="en-US" sz="2400" b="0" dirty="0">
                <a:latin typeface="微软雅黑" panose="020B0503020204020204" pitchFamily="34" charset="-122"/>
                <a:ea typeface="微软雅黑" panose="020B0503020204020204" pitchFamily="34" charset="-122"/>
              </a:rPr>
              <a:t>健康码研发过程，体现出了中国先进的科技创新能力，强调了团队协作沟通的重要性，展现出广大优秀软件研发人员的社会使命感和勇担重任、甘于奉献的优良品质，更体现了中国政府强大的组织和社会动员能力。</a:t>
            </a:r>
            <a:endParaRPr lang="en-US" altLang="zh-CN" sz="2400" b="0" dirty="0">
              <a:latin typeface="微软雅黑" panose="020B0503020204020204" pitchFamily="34" charset="-122"/>
              <a:ea typeface="微软雅黑" panose="020B0503020204020204" pitchFamily="34" charset="-122"/>
            </a:endParaRPr>
          </a:p>
          <a:p>
            <a:pPr>
              <a:lnSpc>
                <a:spcPct val="130000"/>
              </a:lnSpc>
              <a:spcBef>
                <a:spcPts val="1800"/>
              </a:spcBef>
            </a:pPr>
            <a:endParaRPr lang="en-US" altLang="zh-CN" sz="2400" b="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6445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zh-CN" altLang="en-US" dirty="0"/>
              <a:t>典型的软件生命周期</a:t>
            </a:r>
          </a:p>
        </p:txBody>
      </p:sp>
      <p:grpSp>
        <p:nvGrpSpPr>
          <p:cNvPr id="2" name="Group 4"/>
          <p:cNvGrpSpPr>
            <a:grpSpLocks/>
          </p:cNvGrpSpPr>
          <p:nvPr/>
        </p:nvGrpSpPr>
        <p:grpSpPr bwMode="auto">
          <a:xfrm>
            <a:off x="611188" y="1556792"/>
            <a:ext cx="8001000" cy="4572000"/>
            <a:chOff x="3237" y="1752"/>
            <a:chExt cx="5760" cy="5304"/>
          </a:xfrm>
        </p:grpSpPr>
        <p:sp>
          <p:nvSpPr>
            <p:cNvPr id="69637" name="Line 5"/>
            <p:cNvSpPr>
              <a:spLocks noChangeShapeType="1"/>
            </p:cNvSpPr>
            <p:nvPr/>
          </p:nvSpPr>
          <p:spPr bwMode="auto">
            <a:xfrm flipV="1">
              <a:off x="3417" y="6120"/>
              <a:ext cx="0" cy="312"/>
            </a:xfrm>
            <a:prstGeom prst="line">
              <a:avLst/>
            </a:prstGeom>
            <a:noFill/>
            <a:ln w="9525">
              <a:solidFill>
                <a:srgbClr val="000000"/>
              </a:solidFill>
              <a:round/>
              <a:headEnd/>
              <a:tailEnd type="triangle" w="med" len="med"/>
            </a:ln>
          </p:spPr>
          <p:txBody>
            <a:bodyPr/>
            <a:lstStyle/>
            <a:p>
              <a:endParaRPr lang="zh-CN" altLang="en-US"/>
            </a:p>
          </p:txBody>
        </p:sp>
        <p:sp>
          <p:nvSpPr>
            <p:cNvPr id="69638" name="Rectangle 6"/>
            <p:cNvSpPr>
              <a:spLocks noChangeArrowheads="1"/>
            </p:cNvSpPr>
            <p:nvPr/>
          </p:nvSpPr>
          <p:spPr bwMode="auto">
            <a:xfrm>
              <a:off x="4317" y="1752"/>
              <a:ext cx="1440" cy="468"/>
            </a:xfrm>
            <a:prstGeom prst="rect">
              <a:avLst/>
            </a:prstGeom>
            <a:solidFill>
              <a:srgbClr val="FFFFFF"/>
            </a:solidFill>
            <a:ln w="9525">
              <a:solidFill>
                <a:srgbClr val="000000"/>
              </a:solidFill>
              <a:miter lim="800000"/>
              <a:headEnd/>
              <a:tailEnd/>
            </a:ln>
          </p:spPr>
          <p:txBody>
            <a:bodyPr/>
            <a:lstStyle/>
            <a:p>
              <a:pPr algn="ctr" eaLnBrk="0" hangingPunct="0"/>
              <a:r>
                <a:rPr kumimoji="0" lang="zh-CN" altLang="en-US" sz="1800" b="1" dirty="0"/>
                <a:t>问题定义</a:t>
              </a:r>
            </a:p>
          </p:txBody>
        </p:sp>
        <p:sp>
          <p:nvSpPr>
            <p:cNvPr id="69639" name="Line 7"/>
            <p:cNvSpPr>
              <a:spLocks noChangeShapeType="1"/>
            </p:cNvSpPr>
            <p:nvPr/>
          </p:nvSpPr>
          <p:spPr bwMode="auto">
            <a:xfrm>
              <a:off x="5757" y="2064"/>
              <a:ext cx="360" cy="0"/>
            </a:xfrm>
            <a:prstGeom prst="line">
              <a:avLst/>
            </a:prstGeom>
            <a:noFill/>
            <a:ln w="9525">
              <a:solidFill>
                <a:srgbClr val="000000"/>
              </a:solidFill>
              <a:round/>
              <a:headEnd/>
              <a:tailEnd/>
            </a:ln>
          </p:spPr>
          <p:txBody>
            <a:bodyPr/>
            <a:lstStyle/>
            <a:p>
              <a:endParaRPr lang="zh-CN" altLang="en-US"/>
            </a:p>
          </p:txBody>
        </p:sp>
        <p:sp>
          <p:nvSpPr>
            <p:cNvPr id="69640" name="Line 8"/>
            <p:cNvSpPr>
              <a:spLocks noChangeShapeType="1"/>
            </p:cNvSpPr>
            <p:nvPr/>
          </p:nvSpPr>
          <p:spPr bwMode="auto">
            <a:xfrm>
              <a:off x="6117" y="2064"/>
              <a:ext cx="0" cy="468"/>
            </a:xfrm>
            <a:prstGeom prst="line">
              <a:avLst/>
            </a:prstGeom>
            <a:noFill/>
            <a:ln w="9525">
              <a:solidFill>
                <a:srgbClr val="000000"/>
              </a:solidFill>
              <a:round/>
              <a:headEnd/>
              <a:tailEnd type="triangle" w="med" len="med"/>
            </a:ln>
          </p:spPr>
          <p:txBody>
            <a:bodyPr/>
            <a:lstStyle/>
            <a:p>
              <a:endParaRPr lang="zh-CN" altLang="en-US"/>
            </a:p>
          </p:txBody>
        </p:sp>
        <p:sp>
          <p:nvSpPr>
            <p:cNvPr id="69641" name="Rectangle 9"/>
            <p:cNvSpPr>
              <a:spLocks noChangeArrowheads="1"/>
            </p:cNvSpPr>
            <p:nvPr/>
          </p:nvSpPr>
          <p:spPr bwMode="auto">
            <a:xfrm>
              <a:off x="4677" y="2532"/>
              <a:ext cx="1620" cy="468"/>
            </a:xfrm>
            <a:prstGeom prst="rect">
              <a:avLst/>
            </a:prstGeom>
            <a:solidFill>
              <a:srgbClr val="FFFFFF"/>
            </a:solidFill>
            <a:ln w="9525">
              <a:solidFill>
                <a:srgbClr val="000000"/>
              </a:solidFill>
              <a:miter lim="800000"/>
              <a:headEnd/>
              <a:tailEnd/>
            </a:ln>
          </p:spPr>
          <p:txBody>
            <a:bodyPr/>
            <a:lstStyle/>
            <a:p>
              <a:pPr algn="ctr" eaLnBrk="0" hangingPunct="0"/>
              <a:r>
                <a:rPr kumimoji="0" lang="zh-CN" altLang="en-US" sz="1800" b="1"/>
                <a:t>可行性研究</a:t>
              </a:r>
            </a:p>
          </p:txBody>
        </p:sp>
        <p:sp>
          <p:nvSpPr>
            <p:cNvPr id="69642" name="Line 10"/>
            <p:cNvSpPr>
              <a:spLocks noChangeShapeType="1"/>
            </p:cNvSpPr>
            <p:nvPr/>
          </p:nvSpPr>
          <p:spPr bwMode="auto">
            <a:xfrm>
              <a:off x="6297" y="2844"/>
              <a:ext cx="360" cy="0"/>
            </a:xfrm>
            <a:prstGeom prst="line">
              <a:avLst/>
            </a:prstGeom>
            <a:noFill/>
            <a:ln w="9525">
              <a:solidFill>
                <a:srgbClr val="000000"/>
              </a:solidFill>
              <a:round/>
              <a:headEnd/>
              <a:tailEnd/>
            </a:ln>
          </p:spPr>
          <p:txBody>
            <a:bodyPr/>
            <a:lstStyle/>
            <a:p>
              <a:endParaRPr lang="zh-CN" altLang="en-US"/>
            </a:p>
          </p:txBody>
        </p:sp>
        <p:sp>
          <p:nvSpPr>
            <p:cNvPr id="69643" name="Line 11"/>
            <p:cNvSpPr>
              <a:spLocks noChangeShapeType="1"/>
            </p:cNvSpPr>
            <p:nvPr/>
          </p:nvSpPr>
          <p:spPr bwMode="auto">
            <a:xfrm>
              <a:off x="6657" y="2844"/>
              <a:ext cx="0" cy="468"/>
            </a:xfrm>
            <a:prstGeom prst="line">
              <a:avLst/>
            </a:prstGeom>
            <a:noFill/>
            <a:ln w="9525">
              <a:solidFill>
                <a:srgbClr val="000000"/>
              </a:solidFill>
              <a:round/>
              <a:headEnd/>
              <a:tailEnd type="triangle" w="med" len="med"/>
            </a:ln>
          </p:spPr>
          <p:txBody>
            <a:bodyPr/>
            <a:lstStyle/>
            <a:p>
              <a:endParaRPr lang="zh-CN" altLang="en-US"/>
            </a:p>
          </p:txBody>
        </p:sp>
        <p:sp>
          <p:nvSpPr>
            <p:cNvPr id="69644" name="Rectangle 12"/>
            <p:cNvSpPr>
              <a:spLocks noChangeArrowheads="1"/>
            </p:cNvSpPr>
            <p:nvPr/>
          </p:nvSpPr>
          <p:spPr bwMode="auto">
            <a:xfrm>
              <a:off x="5217" y="3312"/>
              <a:ext cx="1620" cy="468"/>
            </a:xfrm>
            <a:prstGeom prst="rect">
              <a:avLst/>
            </a:prstGeom>
            <a:solidFill>
              <a:srgbClr val="FFFFFF"/>
            </a:solidFill>
            <a:ln w="9525">
              <a:solidFill>
                <a:srgbClr val="000000"/>
              </a:solidFill>
              <a:miter lim="800000"/>
              <a:headEnd/>
              <a:tailEnd/>
            </a:ln>
          </p:spPr>
          <p:txBody>
            <a:bodyPr/>
            <a:lstStyle/>
            <a:p>
              <a:pPr algn="ctr" eaLnBrk="0" hangingPunct="0"/>
              <a:r>
                <a:rPr kumimoji="0" lang="zh-CN" altLang="en-US" sz="1800" b="1"/>
                <a:t>需求分析</a:t>
              </a:r>
            </a:p>
          </p:txBody>
        </p:sp>
        <p:sp>
          <p:nvSpPr>
            <p:cNvPr id="69645" name="Line 13"/>
            <p:cNvSpPr>
              <a:spLocks noChangeShapeType="1"/>
            </p:cNvSpPr>
            <p:nvPr/>
          </p:nvSpPr>
          <p:spPr bwMode="auto">
            <a:xfrm>
              <a:off x="6837" y="3624"/>
              <a:ext cx="360" cy="0"/>
            </a:xfrm>
            <a:prstGeom prst="line">
              <a:avLst/>
            </a:prstGeom>
            <a:noFill/>
            <a:ln w="9525">
              <a:solidFill>
                <a:srgbClr val="000000"/>
              </a:solidFill>
              <a:round/>
              <a:headEnd/>
              <a:tailEnd/>
            </a:ln>
          </p:spPr>
          <p:txBody>
            <a:bodyPr/>
            <a:lstStyle/>
            <a:p>
              <a:endParaRPr lang="zh-CN" altLang="en-US"/>
            </a:p>
          </p:txBody>
        </p:sp>
        <p:sp>
          <p:nvSpPr>
            <p:cNvPr id="69646" name="Line 14"/>
            <p:cNvSpPr>
              <a:spLocks noChangeShapeType="1"/>
            </p:cNvSpPr>
            <p:nvPr/>
          </p:nvSpPr>
          <p:spPr bwMode="auto">
            <a:xfrm>
              <a:off x="7197" y="3624"/>
              <a:ext cx="0" cy="468"/>
            </a:xfrm>
            <a:prstGeom prst="line">
              <a:avLst/>
            </a:prstGeom>
            <a:noFill/>
            <a:ln w="9525">
              <a:solidFill>
                <a:srgbClr val="000000"/>
              </a:solidFill>
              <a:round/>
              <a:headEnd/>
              <a:tailEnd type="triangle" w="med" len="med"/>
            </a:ln>
          </p:spPr>
          <p:txBody>
            <a:bodyPr/>
            <a:lstStyle/>
            <a:p>
              <a:endParaRPr lang="zh-CN" altLang="en-US"/>
            </a:p>
          </p:txBody>
        </p:sp>
        <p:sp>
          <p:nvSpPr>
            <p:cNvPr id="69647" name="Rectangle 15"/>
            <p:cNvSpPr>
              <a:spLocks noChangeArrowheads="1"/>
            </p:cNvSpPr>
            <p:nvPr/>
          </p:nvSpPr>
          <p:spPr bwMode="auto">
            <a:xfrm>
              <a:off x="5757" y="4092"/>
              <a:ext cx="1620" cy="468"/>
            </a:xfrm>
            <a:prstGeom prst="rect">
              <a:avLst/>
            </a:prstGeom>
            <a:solidFill>
              <a:srgbClr val="FFFFFF"/>
            </a:solidFill>
            <a:ln w="9525">
              <a:solidFill>
                <a:srgbClr val="000000"/>
              </a:solidFill>
              <a:miter lim="800000"/>
              <a:headEnd/>
              <a:tailEnd/>
            </a:ln>
          </p:spPr>
          <p:txBody>
            <a:bodyPr/>
            <a:lstStyle/>
            <a:p>
              <a:pPr algn="ctr" eaLnBrk="0" hangingPunct="0"/>
              <a:r>
                <a:rPr kumimoji="0" lang="zh-CN" altLang="en-US" sz="1800" b="1"/>
                <a:t>软件设计</a:t>
              </a:r>
            </a:p>
          </p:txBody>
        </p:sp>
        <p:sp>
          <p:nvSpPr>
            <p:cNvPr id="69648" name="Line 16"/>
            <p:cNvSpPr>
              <a:spLocks noChangeShapeType="1"/>
            </p:cNvSpPr>
            <p:nvPr/>
          </p:nvSpPr>
          <p:spPr bwMode="auto">
            <a:xfrm>
              <a:off x="7377" y="4404"/>
              <a:ext cx="360" cy="0"/>
            </a:xfrm>
            <a:prstGeom prst="line">
              <a:avLst/>
            </a:prstGeom>
            <a:noFill/>
            <a:ln w="9525">
              <a:solidFill>
                <a:srgbClr val="000000"/>
              </a:solidFill>
              <a:round/>
              <a:headEnd/>
              <a:tailEnd/>
            </a:ln>
          </p:spPr>
          <p:txBody>
            <a:bodyPr/>
            <a:lstStyle/>
            <a:p>
              <a:endParaRPr lang="zh-CN" altLang="en-US"/>
            </a:p>
          </p:txBody>
        </p:sp>
        <p:sp>
          <p:nvSpPr>
            <p:cNvPr id="69649" name="Line 17"/>
            <p:cNvSpPr>
              <a:spLocks noChangeShapeType="1"/>
            </p:cNvSpPr>
            <p:nvPr/>
          </p:nvSpPr>
          <p:spPr bwMode="auto">
            <a:xfrm>
              <a:off x="7737" y="4404"/>
              <a:ext cx="0" cy="468"/>
            </a:xfrm>
            <a:prstGeom prst="line">
              <a:avLst/>
            </a:prstGeom>
            <a:noFill/>
            <a:ln w="9525">
              <a:solidFill>
                <a:srgbClr val="000000"/>
              </a:solidFill>
              <a:round/>
              <a:headEnd/>
              <a:tailEnd type="triangle" w="med" len="med"/>
            </a:ln>
          </p:spPr>
          <p:txBody>
            <a:bodyPr/>
            <a:lstStyle/>
            <a:p>
              <a:endParaRPr lang="zh-CN" altLang="en-US"/>
            </a:p>
          </p:txBody>
        </p:sp>
        <p:sp>
          <p:nvSpPr>
            <p:cNvPr id="69650" name="Rectangle 18"/>
            <p:cNvSpPr>
              <a:spLocks noChangeArrowheads="1"/>
            </p:cNvSpPr>
            <p:nvPr/>
          </p:nvSpPr>
          <p:spPr bwMode="auto">
            <a:xfrm>
              <a:off x="6297" y="4872"/>
              <a:ext cx="1620" cy="468"/>
            </a:xfrm>
            <a:prstGeom prst="rect">
              <a:avLst/>
            </a:prstGeom>
            <a:solidFill>
              <a:srgbClr val="FFFFFF"/>
            </a:solidFill>
            <a:ln w="9525">
              <a:solidFill>
                <a:srgbClr val="000000"/>
              </a:solidFill>
              <a:miter lim="800000"/>
              <a:headEnd/>
              <a:tailEnd/>
            </a:ln>
          </p:spPr>
          <p:txBody>
            <a:bodyPr/>
            <a:lstStyle/>
            <a:p>
              <a:pPr algn="ctr" eaLnBrk="0" hangingPunct="0"/>
              <a:r>
                <a:rPr kumimoji="0" lang="zh-CN" altLang="en-US" sz="1800" b="1"/>
                <a:t>编　　　码</a:t>
              </a:r>
            </a:p>
          </p:txBody>
        </p:sp>
        <p:sp>
          <p:nvSpPr>
            <p:cNvPr id="69651" name="Line 19"/>
            <p:cNvSpPr>
              <a:spLocks noChangeShapeType="1"/>
            </p:cNvSpPr>
            <p:nvPr/>
          </p:nvSpPr>
          <p:spPr bwMode="auto">
            <a:xfrm>
              <a:off x="7917" y="5184"/>
              <a:ext cx="360" cy="0"/>
            </a:xfrm>
            <a:prstGeom prst="line">
              <a:avLst/>
            </a:prstGeom>
            <a:noFill/>
            <a:ln w="9525">
              <a:solidFill>
                <a:srgbClr val="000000"/>
              </a:solidFill>
              <a:round/>
              <a:headEnd/>
              <a:tailEnd/>
            </a:ln>
          </p:spPr>
          <p:txBody>
            <a:bodyPr/>
            <a:lstStyle/>
            <a:p>
              <a:endParaRPr lang="zh-CN" altLang="en-US"/>
            </a:p>
          </p:txBody>
        </p:sp>
        <p:sp>
          <p:nvSpPr>
            <p:cNvPr id="69652" name="Line 20"/>
            <p:cNvSpPr>
              <a:spLocks noChangeShapeType="1"/>
            </p:cNvSpPr>
            <p:nvPr/>
          </p:nvSpPr>
          <p:spPr bwMode="auto">
            <a:xfrm>
              <a:off x="8277" y="5184"/>
              <a:ext cx="0" cy="468"/>
            </a:xfrm>
            <a:prstGeom prst="line">
              <a:avLst/>
            </a:prstGeom>
            <a:noFill/>
            <a:ln w="9525">
              <a:solidFill>
                <a:srgbClr val="000000"/>
              </a:solidFill>
              <a:round/>
              <a:headEnd/>
              <a:tailEnd type="triangle" w="med" len="med"/>
            </a:ln>
          </p:spPr>
          <p:txBody>
            <a:bodyPr/>
            <a:lstStyle/>
            <a:p>
              <a:endParaRPr lang="zh-CN" altLang="en-US"/>
            </a:p>
          </p:txBody>
        </p:sp>
        <p:sp>
          <p:nvSpPr>
            <p:cNvPr id="69653" name="Rectangle 21"/>
            <p:cNvSpPr>
              <a:spLocks noChangeArrowheads="1"/>
            </p:cNvSpPr>
            <p:nvPr/>
          </p:nvSpPr>
          <p:spPr bwMode="auto">
            <a:xfrm>
              <a:off x="6837" y="5652"/>
              <a:ext cx="1620" cy="468"/>
            </a:xfrm>
            <a:prstGeom prst="rect">
              <a:avLst/>
            </a:prstGeom>
            <a:solidFill>
              <a:srgbClr val="FFFFFF"/>
            </a:solidFill>
            <a:ln w="9525">
              <a:solidFill>
                <a:srgbClr val="000000"/>
              </a:solidFill>
              <a:miter lim="800000"/>
              <a:headEnd/>
              <a:tailEnd/>
            </a:ln>
          </p:spPr>
          <p:txBody>
            <a:bodyPr/>
            <a:lstStyle/>
            <a:p>
              <a:pPr algn="ctr" eaLnBrk="0" hangingPunct="0"/>
              <a:r>
                <a:rPr kumimoji="0" lang="zh-CN" altLang="en-US" sz="1800" b="1"/>
                <a:t>测　　　试</a:t>
              </a:r>
            </a:p>
          </p:txBody>
        </p:sp>
        <p:sp>
          <p:nvSpPr>
            <p:cNvPr id="69654" name="Line 22"/>
            <p:cNvSpPr>
              <a:spLocks noChangeShapeType="1"/>
            </p:cNvSpPr>
            <p:nvPr/>
          </p:nvSpPr>
          <p:spPr bwMode="auto">
            <a:xfrm>
              <a:off x="8457" y="5964"/>
              <a:ext cx="360" cy="0"/>
            </a:xfrm>
            <a:prstGeom prst="line">
              <a:avLst/>
            </a:prstGeom>
            <a:noFill/>
            <a:ln w="9525">
              <a:solidFill>
                <a:srgbClr val="000000"/>
              </a:solidFill>
              <a:round/>
              <a:headEnd/>
              <a:tailEnd/>
            </a:ln>
          </p:spPr>
          <p:txBody>
            <a:bodyPr/>
            <a:lstStyle/>
            <a:p>
              <a:endParaRPr lang="zh-CN" altLang="en-US"/>
            </a:p>
          </p:txBody>
        </p:sp>
        <p:sp>
          <p:nvSpPr>
            <p:cNvPr id="69655" name="Line 23"/>
            <p:cNvSpPr>
              <a:spLocks noChangeShapeType="1"/>
            </p:cNvSpPr>
            <p:nvPr/>
          </p:nvSpPr>
          <p:spPr bwMode="auto">
            <a:xfrm>
              <a:off x="8817" y="5964"/>
              <a:ext cx="0" cy="468"/>
            </a:xfrm>
            <a:prstGeom prst="line">
              <a:avLst/>
            </a:prstGeom>
            <a:noFill/>
            <a:ln w="9525">
              <a:solidFill>
                <a:srgbClr val="000000"/>
              </a:solidFill>
              <a:round/>
              <a:headEnd/>
              <a:tailEnd type="triangle" w="med" len="med"/>
            </a:ln>
          </p:spPr>
          <p:txBody>
            <a:bodyPr/>
            <a:lstStyle/>
            <a:p>
              <a:endParaRPr lang="zh-CN" altLang="en-US"/>
            </a:p>
          </p:txBody>
        </p:sp>
        <p:sp>
          <p:nvSpPr>
            <p:cNvPr id="69656" name="Rectangle 24"/>
            <p:cNvSpPr>
              <a:spLocks noChangeArrowheads="1"/>
            </p:cNvSpPr>
            <p:nvPr/>
          </p:nvSpPr>
          <p:spPr bwMode="auto">
            <a:xfrm>
              <a:off x="7377" y="6432"/>
              <a:ext cx="1620" cy="468"/>
            </a:xfrm>
            <a:prstGeom prst="rect">
              <a:avLst/>
            </a:prstGeom>
            <a:solidFill>
              <a:srgbClr val="FFFFFF"/>
            </a:solidFill>
            <a:ln w="9525">
              <a:solidFill>
                <a:srgbClr val="000000"/>
              </a:solidFill>
              <a:miter lim="800000"/>
              <a:headEnd/>
              <a:tailEnd/>
            </a:ln>
          </p:spPr>
          <p:txBody>
            <a:bodyPr/>
            <a:lstStyle/>
            <a:p>
              <a:pPr algn="ctr" eaLnBrk="0" hangingPunct="0"/>
              <a:r>
                <a:rPr kumimoji="0" lang="zh-CN" altLang="en-US" sz="1800" b="1"/>
                <a:t>运行与维护</a:t>
              </a:r>
            </a:p>
          </p:txBody>
        </p:sp>
        <p:sp>
          <p:nvSpPr>
            <p:cNvPr id="69657" name="Line 25"/>
            <p:cNvSpPr>
              <a:spLocks noChangeShapeType="1"/>
            </p:cNvSpPr>
            <p:nvPr/>
          </p:nvSpPr>
          <p:spPr bwMode="auto">
            <a:xfrm>
              <a:off x="3237" y="1752"/>
              <a:ext cx="360" cy="0"/>
            </a:xfrm>
            <a:prstGeom prst="line">
              <a:avLst/>
            </a:prstGeom>
            <a:noFill/>
            <a:ln w="9525">
              <a:solidFill>
                <a:srgbClr val="000000"/>
              </a:solidFill>
              <a:round/>
              <a:headEnd/>
              <a:tailEnd/>
            </a:ln>
          </p:spPr>
          <p:txBody>
            <a:bodyPr/>
            <a:lstStyle/>
            <a:p>
              <a:endParaRPr lang="zh-CN" altLang="en-US"/>
            </a:p>
          </p:txBody>
        </p:sp>
        <p:sp>
          <p:nvSpPr>
            <p:cNvPr id="69658" name="Line 26"/>
            <p:cNvSpPr>
              <a:spLocks noChangeShapeType="1"/>
            </p:cNvSpPr>
            <p:nvPr/>
          </p:nvSpPr>
          <p:spPr bwMode="auto">
            <a:xfrm flipV="1">
              <a:off x="3417" y="1752"/>
              <a:ext cx="0" cy="312"/>
            </a:xfrm>
            <a:prstGeom prst="line">
              <a:avLst/>
            </a:prstGeom>
            <a:noFill/>
            <a:ln w="9525">
              <a:solidFill>
                <a:srgbClr val="000000"/>
              </a:solidFill>
              <a:round/>
              <a:headEnd/>
              <a:tailEnd type="triangle" w="med" len="med"/>
            </a:ln>
          </p:spPr>
          <p:txBody>
            <a:bodyPr/>
            <a:lstStyle/>
            <a:p>
              <a:endParaRPr lang="zh-CN" altLang="en-US"/>
            </a:p>
          </p:txBody>
        </p:sp>
        <p:sp>
          <p:nvSpPr>
            <p:cNvPr id="69659" name="Line 27"/>
            <p:cNvSpPr>
              <a:spLocks noChangeShapeType="1"/>
            </p:cNvSpPr>
            <p:nvPr/>
          </p:nvSpPr>
          <p:spPr bwMode="auto">
            <a:xfrm>
              <a:off x="3237" y="3000"/>
              <a:ext cx="360" cy="0"/>
            </a:xfrm>
            <a:prstGeom prst="line">
              <a:avLst/>
            </a:prstGeom>
            <a:noFill/>
            <a:ln w="9525">
              <a:solidFill>
                <a:srgbClr val="000000"/>
              </a:solidFill>
              <a:round/>
              <a:headEnd/>
              <a:tailEnd/>
            </a:ln>
          </p:spPr>
          <p:txBody>
            <a:bodyPr/>
            <a:lstStyle/>
            <a:p>
              <a:endParaRPr lang="zh-CN" altLang="en-US"/>
            </a:p>
          </p:txBody>
        </p:sp>
        <p:sp>
          <p:nvSpPr>
            <p:cNvPr id="69660" name="Line 28"/>
            <p:cNvSpPr>
              <a:spLocks noChangeShapeType="1"/>
            </p:cNvSpPr>
            <p:nvPr/>
          </p:nvSpPr>
          <p:spPr bwMode="auto">
            <a:xfrm>
              <a:off x="3417" y="2688"/>
              <a:ext cx="0" cy="312"/>
            </a:xfrm>
            <a:prstGeom prst="line">
              <a:avLst/>
            </a:prstGeom>
            <a:noFill/>
            <a:ln w="9525">
              <a:solidFill>
                <a:srgbClr val="000000"/>
              </a:solidFill>
              <a:round/>
              <a:headEnd/>
              <a:tailEnd type="triangle" w="med" len="med"/>
            </a:ln>
          </p:spPr>
          <p:txBody>
            <a:bodyPr/>
            <a:lstStyle/>
            <a:p>
              <a:endParaRPr lang="zh-CN" altLang="en-US"/>
            </a:p>
          </p:txBody>
        </p:sp>
        <p:sp>
          <p:nvSpPr>
            <p:cNvPr id="69661" name="Line 29"/>
            <p:cNvSpPr>
              <a:spLocks noChangeShapeType="1"/>
            </p:cNvSpPr>
            <p:nvPr/>
          </p:nvSpPr>
          <p:spPr bwMode="auto">
            <a:xfrm flipV="1">
              <a:off x="3417" y="3000"/>
              <a:ext cx="0" cy="1248"/>
            </a:xfrm>
            <a:prstGeom prst="line">
              <a:avLst/>
            </a:prstGeom>
            <a:noFill/>
            <a:ln w="9525">
              <a:solidFill>
                <a:srgbClr val="000000"/>
              </a:solidFill>
              <a:round/>
              <a:headEnd/>
              <a:tailEnd type="triangle" w="med" len="med"/>
            </a:ln>
          </p:spPr>
          <p:txBody>
            <a:bodyPr/>
            <a:lstStyle/>
            <a:p>
              <a:endParaRPr lang="zh-CN" altLang="en-US"/>
            </a:p>
          </p:txBody>
        </p:sp>
        <p:sp>
          <p:nvSpPr>
            <p:cNvPr id="69662" name="Line 30"/>
            <p:cNvSpPr>
              <a:spLocks noChangeShapeType="1"/>
            </p:cNvSpPr>
            <p:nvPr/>
          </p:nvSpPr>
          <p:spPr bwMode="auto">
            <a:xfrm>
              <a:off x="3237" y="7056"/>
              <a:ext cx="360" cy="0"/>
            </a:xfrm>
            <a:prstGeom prst="line">
              <a:avLst/>
            </a:prstGeom>
            <a:noFill/>
            <a:ln w="9525">
              <a:solidFill>
                <a:srgbClr val="000000"/>
              </a:solidFill>
              <a:round/>
              <a:headEnd/>
              <a:tailEnd/>
            </a:ln>
          </p:spPr>
          <p:txBody>
            <a:bodyPr/>
            <a:lstStyle/>
            <a:p>
              <a:endParaRPr lang="zh-CN" altLang="en-US"/>
            </a:p>
          </p:txBody>
        </p:sp>
        <p:sp>
          <p:nvSpPr>
            <p:cNvPr id="69663" name="Line 31"/>
            <p:cNvSpPr>
              <a:spLocks noChangeShapeType="1"/>
            </p:cNvSpPr>
            <p:nvPr/>
          </p:nvSpPr>
          <p:spPr bwMode="auto">
            <a:xfrm>
              <a:off x="3417" y="6744"/>
              <a:ext cx="0" cy="312"/>
            </a:xfrm>
            <a:prstGeom prst="line">
              <a:avLst/>
            </a:prstGeom>
            <a:noFill/>
            <a:ln w="9525">
              <a:solidFill>
                <a:srgbClr val="000000"/>
              </a:solidFill>
              <a:round/>
              <a:headEnd/>
              <a:tailEnd type="triangle" w="med" len="med"/>
            </a:ln>
          </p:spPr>
          <p:txBody>
            <a:bodyPr/>
            <a:lstStyle/>
            <a:p>
              <a:endParaRPr lang="zh-CN" altLang="en-US"/>
            </a:p>
          </p:txBody>
        </p:sp>
        <p:sp>
          <p:nvSpPr>
            <p:cNvPr id="69664" name="Line 32"/>
            <p:cNvSpPr>
              <a:spLocks noChangeShapeType="1"/>
            </p:cNvSpPr>
            <p:nvPr/>
          </p:nvSpPr>
          <p:spPr bwMode="auto">
            <a:xfrm>
              <a:off x="3237" y="6120"/>
              <a:ext cx="360" cy="0"/>
            </a:xfrm>
            <a:prstGeom prst="line">
              <a:avLst/>
            </a:prstGeom>
            <a:noFill/>
            <a:ln w="9525">
              <a:solidFill>
                <a:srgbClr val="000000"/>
              </a:solidFill>
              <a:round/>
              <a:headEnd/>
              <a:tailEnd/>
            </a:ln>
          </p:spPr>
          <p:txBody>
            <a:bodyPr/>
            <a:lstStyle/>
            <a:p>
              <a:endParaRPr lang="zh-CN" altLang="en-US"/>
            </a:p>
          </p:txBody>
        </p:sp>
        <p:sp>
          <p:nvSpPr>
            <p:cNvPr id="69665" name="Line 33"/>
            <p:cNvSpPr>
              <a:spLocks noChangeShapeType="1"/>
            </p:cNvSpPr>
            <p:nvPr/>
          </p:nvSpPr>
          <p:spPr bwMode="auto">
            <a:xfrm>
              <a:off x="3417" y="4872"/>
              <a:ext cx="0" cy="1248"/>
            </a:xfrm>
            <a:prstGeom prst="line">
              <a:avLst/>
            </a:prstGeom>
            <a:noFill/>
            <a:ln w="9525">
              <a:solidFill>
                <a:srgbClr val="000000"/>
              </a:solidFill>
              <a:round/>
              <a:headEnd/>
              <a:tailEnd type="triangle" w="med" len="med"/>
            </a:ln>
          </p:spPr>
          <p:txBody>
            <a:bodyPr/>
            <a:lstStyle/>
            <a:p>
              <a:endParaRPr lang="zh-CN" altLang="en-US"/>
            </a:p>
          </p:txBody>
        </p:sp>
      </p:grpSp>
      <p:sp>
        <p:nvSpPr>
          <p:cNvPr id="69666" name="Text Box 34"/>
          <p:cNvSpPr txBox="1">
            <a:spLocks noChangeArrowheads="1"/>
          </p:cNvSpPr>
          <p:nvPr/>
        </p:nvSpPr>
        <p:spPr bwMode="auto">
          <a:xfrm>
            <a:off x="365125" y="1844824"/>
            <a:ext cx="1415772" cy="461665"/>
          </a:xfrm>
          <a:prstGeom prst="rect">
            <a:avLst/>
          </a:prstGeom>
          <a:noFill/>
          <a:ln w="9525">
            <a:noFill/>
            <a:miter lim="800000"/>
            <a:headEnd/>
            <a:tailEnd/>
          </a:ln>
          <a:effectLst/>
        </p:spPr>
        <p:txBody>
          <a:bodyPr wrap="none">
            <a:spAutoFit/>
          </a:bodyPr>
          <a:lstStyle/>
          <a:p>
            <a:r>
              <a:rPr lang="zh-CN" altLang="en-US" dirty="0">
                <a:latin typeface="Tahoma" pitchFamily="34" charset="0"/>
              </a:rPr>
              <a:t>计划阶段</a:t>
            </a:r>
          </a:p>
        </p:txBody>
      </p:sp>
      <p:sp>
        <p:nvSpPr>
          <p:cNvPr id="69667" name="Text Box 35"/>
          <p:cNvSpPr txBox="1">
            <a:spLocks noChangeArrowheads="1"/>
          </p:cNvSpPr>
          <p:nvPr/>
        </p:nvSpPr>
        <p:spPr bwMode="auto">
          <a:xfrm>
            <a:off x="349250" y="3749824"/>
            <a:ext cx="1415772" cy="461665"/>
          </a:xfrm>
          <a:prstGeom prst="rect">
            <a:avLst/>
          </a:prstGeom>
          <a:noFill/>
          <a:ln w="9525">
            <a:noFill/>
            <a:miter lim="800000"/>
            <a:headEnd/>
            <a:tailEnd/>
          </a:ln>
          <a:effectLst/>
        </p:spPr>
        <p:txBody>
          <a:bodyPr wrap="none">
            <a:spAutoFit/>
          </a:bodyPr>
          <a:lstStyle/>
          <a:p>
            <a:r>
              <a:rPr lang="zh-CN" altLang="en-US" dirty="0">
                <a:latin typeface="Tahoma" pitchFamily="34" charset="0"/>
              </a:rPr>
              <a:t>开发阶段</a:t>
            </a:r>
          </a:p>
        </p:txBody>
      </p:sp>
      <p:sp>
        <p:nvSpPr>
          <p:cNvPr id="69668" name="Text Box 36"/>
          <p:cNvSpPr txBox="1">
            <a:spLocks noChangeArrowheads="1"/>
          </p:cNvSpPr>
          <p:nvPr/>
        </p:nvSpPr>
        <p:spPr bwMode="auto">
          <a:xfrm>
            <a:off x="288925" y="5502424"/>
            <a:ext cx="1415772" cy="461665"/>
          </a:xfrm>
          <a:prstGeom prst="rect">
            <a:avLst/>
          </a:prstGeom>
          <a:noFill/>
          <a:ln w="9525">
            <a:noFill/>
            <a:miter lim="800000"/>
            <a:headEnd/>
            <a:tailEnd/>
          </a:ln>
          <a:effectLst/>
        </p:spPr>
        <p:txBody>
          <a:bodyPr wrap="none">
            <a:spAutoFit/>
          </a:bodyPr>
          <a:lstStyle/>
          <a:p>
            <a:r>
              <a:rPr lang="zh-CN" altLang="en-US" dirty="0">
                <a:latin typeface="Tahoma" pitchFamily="34" charset="0"/>
              </a:rPr>
              <a:t>运行阶段</a:t>
            </a:r>
          </a:p>
        </p:txBody>
      </p:sp>
      <p:sp>
        <p:nvSpPr>
          <p:cNvPr id="36" name="椭圆形标注 35"/>
          <p:cNvSpPr/>
          <p:nvPr/>
        </p:nvSpPr>
        <p:spPr bwMode="auto">
          <a:xfrm>
            <a:off x="1478794" y="4600576"/>
            <a:ext cx="2882863" cy="1368152"/>
          </a:xfrm>
          <a:prstGeom prst="wedgeEllipseCallout">
            <a:avLst>
              <a:gd name="adj1" fmla="val -55057"/>
              <a:gd name="adj2" fmla="val -44621"/>
            </a:avLst>
          </a:prstGeom>
          <a:solidFill>
            <a:schemeClr val="bg2">
              <a:lumMod val="20000"/>
              <a:lumOff val="80000"/>
            </a:schemeClr>
          </a:solidFill>
          <a:ln w="12700" cap="flat" cmpd="sng" algn="ctr">
            <a:solidFill>
              <a:schemeClr val="tx1"/>
            </a:solidFill>
            <a:prstDash val="solid"/>
            <a:round/>
            <a:headEnd type="none" w="med" len="med"/>
            <a:tailEnd type="none" w="med" len="med"/>
          </a:ln>
          <a:effectLst>
            <a:outerShdw blurRad="50800" dist="50800" dir="120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为什么要划分阶段</a:t>
            </a:r>
            <a:r>
              <a:rPr kumimoji="1" lang="en-US" altLang="zh-CN" sz="2400" b="1" i="0" u="none" strike="noStrike" cap="none" normalizeH="0" baseline="0" dirty="0">
                <a:ln>
                  <a:noFill/>
                </a:ln>
                <a:solidFill>
                  <a:schemeClr val="tx1"/>
                </a:solidFill>
                <a:effectLst/>
                <a:latin typeface="Times New Roman" pitchFamily="18" charset="0"/>
                <a:ea typeface="宋体" charset="-122"/>
              </a:rPr>
              <a:t>?</a:t>
            </a:r>
            <a:endParaRPr kumimoji="1" lang="zh-CN" altLang="en-US" sz="2400" b="1" i="0" u="none" strike="noStrike" cap="none" normalizeH="0" baseline="0" dirty="0">
              <a:ln>
                <a:noFill/>
              </a:ln>
              <a:solidFill>
                <a:schemeClr val="tx1"/>
              </a:solidFill>
              <a:effectLst/>
              <a:latin typeface="Times New Roman" pitchFamily="18"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小结</a:t>
            </a:r>
          </a:p>
        </p:txBody>
      </p:sp>
      <p:sp>
        <p:nvSpPr>
          <p:cNvPr id="3" name="内容占位符 2"/>
          <p:cNvSpPr>
            <a:spLocks noGrp="1"/>
          </p:cNvSpPr>
          <p:nvPr>
            <p:ph idx="1"/>
          </p:nvPr>
        </p:nvSpPr>
        <p:spPr/>
        <p:txBody>
          <a:bodyPr/>
          <a:lstStyle/>
          <a:p>
            <a:pPr marL="514350" indent="-514350">
              <a:lnSpc>
                <a:spcPct val="150000"/>
              </a:lnSpc>
              <a:buFont typeface="+mj-lt"/>
              <a:buAutoNum type="arabicPeriod"/>
              <a:defRPr/>
            </a:pPr>
            <a:r>
              <a:rPr lang="zh-CN" altLang="en-US" sz="2800" dirty="0"/>
              <a:t>理解软件生命周期</a:t>
            </a:r>
            <a:endParaRPr lang="en-US" altLang="zh-CN" sz="2800" dirty="0"/>
          </a:p>
          <a:p>
            <a:pPr marL="514350" indent="-514350">
              <a:lnSpc>
                <a:spcPct val="150000"/>
              </a:lnSpc>
              <a:buFont typeface="+mj-lt"/>
              <a:buAutoNum type="arabicPeriod"/>
              <a:defRPr/>
            </a:pPr>
            <a:r>
              <a:rPr lang="zh-CN" altLang="en-US" sz="2800" dirty="0"/>
              <a:t>理解软件过程的几种模型</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推荐阅读</a:t>
            </a:r>
          </a:p>
        </p:txBody>
      </p:sp>
      <p:sp>
        <p:nvSpPr>
          <p:cNvPr id="3" name="内容占位符 2"/>
          <p:cNvSpPr>
            <a:spLocks noGrp="1"/>
          </p:cNvSpPr>
          <p:nvPr>
            <p:ph idx="1"/>
          </p:nvPr>
        </p:nvSpPr>
        <p:spPr/>
        <p:txBody>
          <a:bodyPr/>
          <a:lstStyle/>
          <a:p>
            <a:pPr>
              <a:spcBef>
                <a:spcPct val="60000"/>
              </a:spcBef>
              <a:buClr>
                <a:srgbClr val="FF0000"/>
              </a:buClr>
              <a:buFont typeface="Wingdings" panose="05000000000000000000" pitchFamily="2" charset="2"/>
              <a:buChar char="l"/>
            </a:pPr>
            <a:r>
              <a:rPr lang="zh-CN" altLang="en-US" dirty="0">
                <a:ea typeface="楷体_GB2312" pitchFamily="49" charset="-122"/>
              </a:rPr>
              <a:t>告别瀑布拥抱敏捷      </a:t>
            </a:r>
            <a:r>
              <a:rPr lang="zh-CN" altLang="en-US" dirty="0">
                <a:solidFill>
                  <a:srgbClr val="0066FF"/>
                </a:solidFill>
              </a:rPr>
              <a:t>人们的创造力和生产效率在小团队协作时最高</a:t>
            </a:r>
            <a:endParaRPr lang="en-US" altLang="zh-CN" dirty="0">
              <a:solidFill>
                <a:srgbClr val="0066FF"/>
              </a:solidFill>
            </a:endParaRPr>
          </a:p>
          <a:p>
            <a:pPr>
              <a:spcBef>
                <a:spcPct val="60000"/>
              </a:spcBef>
              <a:buClr>
                <a:srgbClr val="FF0000"/>
              </a:buClr>
              <a:buFont typeface="Wingdings" panose="05000000000000000000" pitchFamily="2" charset="2"/>
              <a:buChar char="l"/>
            </a:pPr>
            <a:r>
              <a:rPr lang="zh-CN" altLang="en-US" dirty="0">
                <a:ea typeface="楷体_GB2312" pitchFamily="49" charset="-122"/>
              </a:rPr>
              <a:t>敏捷软件开发  </a:t>
            </a:r>
            <a:endParaRPr lang="en-US" altLang="zh-CN" dirty="0">
              <a:ea typeface="楷体_GB2312" pitchFamily="49" charset="-122"/>
            </a:endParaRPr>
          </a:p>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077072"/>
            <a:ext cx="5271864" cy="180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57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为什么要划分阶段</a:t>
            </a:r>
          </a:p>
        </p:txBody>
      </p:sp>
      <p:sp>
        <p:nvSpPr>
          <p:cNvPr id="3" name="内容占位符 2"/>
          <p:cNvSpPr>
            <a:spLocks noGrp="1"/>
          </p:cNvSpPr>
          <p:nvPr>
            <p:ph idx="1"/>
          </p:nvPr>
        </p:nvSpPr>
        <p:spPr>
          <a:xfrm>
            <a:off x="685800" y="1484784"/>
            <a:ext cx="7772400" cy="4618856"/>
          </a:xfrm>
        </p:spPr>
        <p:txBody>
          <a:bodyPr/>
          <a:lstStyle/>
          <a:p>
            <a:pPr>
              <a:spcBef>
                <a:spcPts val="1800"/>
              </a:spcBef>
            </a:pPr>
            <a:r>
              <a:rPr lang="zh-CN" altLang="en-US" sz="2800" dirty="0">
                <a:latin typeface="微软雅黑" panose="020B0503020204020204" pitchFamily="34" charset="-122"/>
                <a:ea typeface="微软雅黑" panose="020B0503020204020204" pitchFamily="34" charset="-122"/>
              </a:rPr>
              <a:t>每个阶段的任务</a:t>
            </a:r>
            <a:r>
              <a:rPr lang="zh-CN" altLang="en-US" sz="2800" dirty="0">
                <a:solidFill>
                  <a:srgbClr val="0000FF"/>
                </a:solidFill>
                <a:latin typeface="微软雅黑" panose="020B0503020204020204" pitchFamily="34" charset="-122"/>
                <a:ea typeface="微软雅黑" panose="020B0503020204020204" pitchFamily="34" charset="-122"/>
              </a:rPr>
              <a:t>独立</a:t>
            </a:r>
            <a:r>
              <a:rPr lang="zh-CN" altLang="en-US" sz="2800" dirty="0">
                <a:latin typeface="微软雅黑" panose="020B0503020204020204" pitchFamily="34" charset="-122"/>
                <a:ea typeface="微软雅黑" panose="020B0503020204020204" pitchFamily="34" charset="-122"/>
              </a:rPr>
              <a:t>，同一阶段任务性质</a:t>
            </a:r>
            <a:r>
              <a:rPr lang="zh-CN" altLang="en-US" sz="2800" dirty="0">
                <a:solidFill>
                  <a:srgbClr val="0000FF"/>
                </a:solidFill>
                <a:latin typeface="微软雅黑" panose="020B0503020204020204" pitchFamily="34" charset="-122"/>
                <a:ea typeface="微软雅黑" panose="020B0503020204020204" pitchFamily="34" charset="-122"/>
              </a:rPr>
              <a:t>相似</a:t>
            </a:r>
            <a:endParaRPr lang="en-US" altLang="zh-CN" sz="2800" dirty="0">
              <a:solidFill>
                <a:srgbClr val="0000FF"/>
              </a:solidFill>
              <a:latin typeface="微软雅黑" panose="020B0503020204020204" pitchFamily="34" charset="-122"/>
              <a:ea typeface="微软雅黑" panose="020B0503020204020204" pitchFamily="34" charset="-122"/>
            </a:endParaRPr>
          </a:p>
          <a:p>
            <a:pPr>
              <a:spcBef>
                <a:spcPts val="1800"/>
              </a:spcBef>
            </a:pPr>
            <a:r>
              <a:rPr lang="zh-CN" altLang="en-US" sz="2800" dirty="0">
                <a:latin typeface="微软雅黑" panose="020B0503020204020204" pitchFamily="34" charset="-122"/>
                <a:ea typeface="微软雅黑" panose="020B0503020204020204" pitchFamily="34" charset="-122"/>
              </a:rPr>
              <a:t>便于不同人员</a:t>
            </a:r>
            <a:r>
              <a:rPr lang="zh-CN" altLang="en-US" sz="2800" dirty="0">
                <a:solidFill>
                  <a:srgbClr val="0000FF"/>
                </a:solidFill>
                <a:latin typeface="微软雅黑" panose="020B0503020204020204" pitchFamily="34" charset="-122"/>
                <a:ea typeface="微软雅黑" panose="020B0503020204020204" pitchFamily="34" charset="-122"/>
              </a:rPr>
              <a:t>分工协作</a:t>
            </a:r>
            <a:r>
              <a:rPr lang="zh-CN" altLang="en-US" sz="2800" dirty="0">
                <a:latin typeface="微软雅黑" panose="020B0503020204020204" pitchFamily="34" charset="-122"/>
                <a:ea typeface="微软雅黑" panose="020B0503020204020204" pitchFamily="34" charset="-122"/>
              </a:rPr>
              <a:t>，降低开发难度</a:t>
            </a:r>
            <a:endParaRPr lang="en-US" altLang="zh-CN" sz="2800" dirty="0">
              <a:latin typeface="微软雅黑" panose="020B0503020204020204" pitchFamily="34" charset="-122"/>
              <a:ea typeface="微软雅黑" panose="020B0503020204020204" pitchFamily="34" charset="-122"/>
            </a:endParaRPr>
          </a:p>
          <a:p>
            <a:pPr>
              <a:spcBef>
                <a:spcPts val="1800"/>
              </a:spcBef>
            </a:pPr>
            <a:r>
              <a:rPr lang="zh-CN" altLang="en-US" sz="2800" dirty="0">
                <a:latin typeface="微软雅黑" panose="020B0503020204020204" pitchFamily="34" charset="-122"/>
                <a:ea typeface="微软雅黑" panose="020B0503020204020204" pitchFamily="34" charset="-122"/>
              </a:rPr>
              <a:t>使得开发全过程按</a:t>
            </a:r>
            <a:r>
              <a:rPr lang="zh-CN" altLang="en-US" sz="2800" dirty="0">
                <a:solidFill>
                  <a:srgbClr val="0000FF"/>
                </a:solidFill>
                <a:latin typeface="微软雅黑" panose="020B0503020204020204" pitchFamily="34" charset="-122"/>
                <a:ea typeface="微软雅黑" panose="020B0503020204020204" pitchFamily="34" charset="-122"/>
              </a:rPr>
              <a:t>规划</a:t>
            </a:r>
            <a:r>
              <a:rPr lang="zh-CN" altLang="en-US" sz="2800" dirty="0">
                <a:latin typeface="微软雅黑" panose="020B0503020204020204" pitchFamily="34" charset="-122"/>
                <a:ea typeface="微软雅黑" panose="020B0503020204020204" pitchFamily="34" charset="-122"/>
              </a:rPr>
              <a:t>进行，提高可维护性</a:t>
            </a:r>
            <a:endParaRPr lang="en-US" altLang="zh-CN" sz="2800" dirty="0">
              <a:latin typeface="微软雅黑" panose="020B0503020204020204" pitchFamily="34" charset="-122"/>
              <a:ea typeface="微软雅黑" panose="020B0503020204020204" pitchFamily="34" charset="-122"/>
            </a:endParaRPr>
          </a:p>
          <a:p>
            <a:pPr>
              <a:spcBef>
                <a:spcPts val="1800"/>
              </a:spcBef>
            </a:pPr>
            <a:r>
              <a:rPr lang="zh-CN" altLang="en-US" sz="2800" dirty="0">
                <a:solidFill>
                  <a:srgbClr val="0000FF"/>
                </a:solidFill>
                <a:latin typeface="微软雅黑" panose="020B0503020204020204" pitchFamily="34" charset="-122"/>
                <a:ea typeface="微软雅黑" panose="020B0503020204020204" pitchFamily="34" charset="-122"/>
              </a:rPr>
              <a:t>简化</a:t>
            </a:r>
            <a:r>
              <a:rPr lang="zh-CN" altLang="en-US" sz="2800" dirty="0">
                <a:latin typeface="微软雅黑" panose="020B0503020204020204" pitchFamily="34" charset="-122"/>
                <a:ea typeface="微软雅黑" panose="020B0503020204020204" pitchFamily="34" charset="-122"/>
              </a:rPr>
              <a:t>任务之间的</a:t>
            </a:r>
            <a:r>
              <a:rPr lang="zh-CN" altLang="en-US" sz="2800" dirty="0">
                <a:solidFill>
                  <a:srgbClr val="0000FF"/>
                </a:solidFill>
                <a:latin typeface="微软雅黑" panose="020B0503020204020204" pitchFamily="34" charset="-122"/>
                <a:ea typeface="微软雅黑" panose="020B0503020204020204" pitchFamily="34" charset="-122"/>
              </a:rPr>
              <a:t>联系</a:t>
            </a:r>
            <a:r>
              <a:rPr lang="zh-CN" altLang="en-US" sz="2800" dirty="0">
                <a:latin typeface="微软雅黑" panose="020B0503020204020204" pitchFamily="34" charset="-122"/>
                <a:ea typeface="微软雅黑" panose="020B0503020204020204" pitchFamily="34" charset="-122"/>
              </a:rPr>
              <a:t>，便于管理控制</a:t>
            </a:r>
            <a:endParaRPr lang="en-US" altLang="zh-CN" sz="2800" dirty="0">
              <a:latin typeface="微软雅黑" panose="020B0503020204020204" pitchFamily="34" charset="-122"/>
              <a:ea typeface="微软雅黑" panose="020B0503020204020204" pitchFamily="34" charset="-122"/>
            </a:endParaRPr>
          </a:p>
          <a:p>
            <a:endParaRPr lang="en-US" altLang="zh-CN" dirty="0"/>
          </a:p>
          <a:p>
            <a:endParaRPr lang="zh-CN" altLang="en-US" dirty="0"/>
          </a:p>
        </p:txBody>
      </p:sp>
    </p:spTree>
    <p:extLst>
      <p:ext uri="{BB962C8B-B14F-4D97-AF65-F5344CB8AC3E}">
        <p14:creationId xmlns:p14="http://schemas.microsoft.com/office/powerpoint/2010/main" val="3056115186"/>
      </p:ext>
    </p:extLst>
  </p:cSld>
  <p:clrMapOvr>
    <a:masterClrMapping/>
  </p:clrMapOvr>
</p:sld>
</file>

<file path=ppt/theme/theme1.xml><?xml version="1.0" encoding="utf-8"?>
<a:theme xmlns:a="http://schemas.openxmlformats.org/drawingml/2006/main" name="空演示文稿">
  <a:themeElements>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空演示文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空演示文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空演示文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空演示文稿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空演示文稿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空演示文稿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空演示文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Office\Templates\空演示文稿.pot</Template>
  <TotalTime>3836</TotalTime>
  <Words>4393</Words>
  <Application>Microsoft Office PowerPoint</Application>
  <PresentationFormat>全屏显示(4:3)</PresentationFormat>
  <Paragraphs>532</Paragraphs>
  <Slides>81</Slides>
  <Notes>6</Notes>
  <HiddenSlides>8</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81</vt:i4>
      </vt:variant>
    </vt:vector>
  </HeadingPairs>
  <TitlesOfParts>
    <vt:vector size="92" baseType="lpstr">
      <vt:lpstr>仿宋_GB2312</vt:lpstr>
      <vt:lpstr>黑体</vt:lpstr>
      <vt:lpstr>楷体_GB2312</vt:lpstr>
      <vt:lpstr>微软雅黑</vt:lpstr>
      <vt:lpstr>Arial</vt:lpstr>
      <vt:lpstr>Helvetica</vt:lpstr>
      <vt:lpstr>Tahoma</vt:lpstr>
      <vt:lpstr>Times New Roman</vt:lpstr>
      <vt:lpstr>Verdana</vt:lpstr>
      <vt:lpstr>Wingdings</vt:lpstr>
      <vt:lpstr>空演示文稿</vt:lpstr>
      <vt:lpstr>软 件 工 程 Software Engineering</vt:lpstr>
      <vt:lpstr>第2章  软件过程</vt:lpstr>
      <vt:lpstr>复习：软件工程三要素</vt:lpstr>
      <vt:lpstr>第2章  软件过程</vt:lpstr>
      <vt:lpstr>软件过程的基本活动</vt:lpstr>
      <vt:lpstr>一张图看完软件开发过程</vt:lpstr>
      <vt:lpstr>The meaning of process</vt:lpstr>
      <vt:lpstr>典型的软件生命周期</vt:lpstr>
      <vt:lpstr>为什么要划分阶段</vt:lpstr>
      <vt:lpstr>软件过程</vt:lpstr>
      <vt:lpstr>PowerPoint 演示文稿</vt:lpstr>
      <vt:lpstr>职业现实是软件生命周期的倒序</vt:lpstr>
      <vt:lpstr>PowerPoint 演示文稿</vt:lpstr>
      <vt:lpstr>一个开发例子</vt:lpstr>
      <vt:lpstr>又一个例子</vt:lpstr>
      <vt:lpstr>计划阶段</vt:lpstr>
      <vt:lpstr>分析阶段</vt:lpstr>
      <vt:lpstr>设计阶段</vt:lpstr>
      <vt:lpstr>实现阶段</vt:lpstr>
      <vt:lpstr>维护阶段</vt:lpstr>
      <vt:lpstr>技术复审和管理复审</vt:lpstr>
      <vt:lpstr>技术复审和管理复审</vt:lpstr>
      <vt:lpstr>软件开发管理</vt:lpstr>
      <vt:lpstr>软件开发管理</vt:lpstr>
      <vt:lpstr>软件过程文档</vt:lpstr>
      <vt:lpstr>第2章  软件过程</vt:lpstr>
      <vt:lpstr>The need for process model </vt:lpstr>
      <vt:lpstr>几种过程模型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传统与复杂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新的思想即将出现…</vt:lpstr>
      <vt:lpstr>PowerPoint 演示文稿</vt:lpstr>
      <vt:lpstr>敏捷开发 Agile Development</vt:lpstr>
      <vt:lpstr>PowerPoint 演示文稿</vt:lpstr>
      <vt:lpstr>PowerPoint 演示文稿</vt:lpstr>
      <vt:lpstr>敏捷开发 Agile Development</vt:lpstr>
      <vt:lpstr>敏捷开发 Agile Development</vt:lpstr>
      <vt:lpstr>敏捷开发 Agile Development</vt:lpstr>
      <vt:lpstr>敏捷开发的12原则</vt:lpstr>
      <vt:lpstr>敏捷开发的12原则</vt:lpstr>
      <vt:lpstr>敏捷开发</vt:lpstr>
      <vt:lpstr>极限编程 eXtreme Programming</vt:lpstr>
      <vt:lpstr>极限编程 eXtreme Programming</vt:lpstr>
      <vt:lpstr>极限编程 eXtreme Programming</vt:lpstr>
      <vt:lpstr>极限编程 eXtreme Programming</vt:lpstr>
      <vt:lpstr>PowerPoint 演示文稿</vt:lpstr>
      <vt:lpstr>PowerPoint 演示文稿</vt:lpstr>
      <vt:lpstr>Scrum/Sprint 争球/冲刺</vt:lpstr>
      <vt:lpstr>Scrum/Sprint 争球/冲刺</vt:lpstr>
      <vt:lpstr>Scrum/Sprint 争球/冲刺</vt:lpstr>
      <vt:lpstr>Scrum/Sprint 争球/冲刺</vt:lpstr>
      <vt:lpstr>怎样选择开发模型</vt:lpstr>
      <vt:lpstr>面对国外先进技术的态度</vt:lpstr>
      <vt:lpstr>作  业  </vt:lpstr>
      <vt:lpstr>PowerPoint 演示文稿</vt:lpstr>
      <vt:lpstr>作业：软件开发过程选择</vt:lpstr>
      <vt:lpstr>提示</vt:lpstr>
      <vt:lpstr>健康码</vt:lpstr>
      <vt:lpstr>健康码</vt:lpstr>
      <vt:lpstr>健康码</vt:lpstr>
      <vt:lpstr>PowerPoint 演示文稿</vt:lpstr>
      <vt:lpstr>小结</vt:lpstr>
      <vt:lpstr>推荐阅读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 件 工 程 Software Engineering</dc:title>
  <dc:creator>科技处</dc:creator>
  <cp:lastModifiedBy>yy</cp:lastModifiedBy>
  <cp:revision>260</cp:revision>
  <cp:lastPrinted>2000-06-01T08:32:58Z</cp:lastPrinted>
  <dcterms:created xsi:type="dcterms:W3CDTF">2000-06-01T08:10:22Z</dcterms:created>
  <dcterms:modified xsi:type="dcterms:W3CDTF">2023-09-08T04:03:31Z</dcterms:modified>
</cp:coreProperties>
</file>