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ppt/media/audio7.wav" ContentType="audio/wav"/>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6" r:id="rId2"/>
    <p:sldMasterId id="2147483688" r:id="rId3"/>
  </p:sldMasterIdLst>
  <p:notesMasterIdLst>
    <p:notesMasterId r:id="rId158"/>
  </p:notesMasterIdLst>
  <p:sldIdLst>
    <p:sldId id="256" r:id="rId4"/>
    <p:sldId id="467" r:id="rId5"/>
    <p:sldId id="470" r:id="rId6"/>
    <p:sldId id="683" r:id="rId7"/>
    <p:sldId id="598" r:id="rId8"/>
    <p:sldId id="599" r:id="rId9"/>
    <p:sldId id="600" r:id="rId10"/>
    <p:sldId id="601" r:id="rId11"/>
    <p:sldId id="602" r:id="rId12"/>
    <p:sldId id="603" r:id="rId13"/>
    <p:sldId id="605" r:id="rId14"/>
    <p:sldId id="468" r:id="rId15"/>
    <p:sldId id="469" r:id="rId16"/>
    <p:sldId id="374" r:id="rId17"/>
    <p:sldId id="555" r:id="rId18"/>
    <p:sldId id="621" r:id="rId19"/>
    <p:sldId id="655" r:id="rId20"/>
    <p:sldId id="622" r:id="rId21"/>
    <p:sldId id="623" r:id="rId22"/>
    <p:sldId id="624" r:id="rId23"/>
    <p:sldId id="625" r:id="rId24"/>
    <p:sldId id="652" r:id="rId25"/>
    <p:sldId id="653" r:id="rId26"/>
    <p:sldId id="651" r:id="rId27"/>
    <p:sldId id="626" r:id="rId28"/>
    <p:sldId id="628" r:id="rId29"/>
    <p:sldId id="656" r:id="rId30"/>
    <p:sldId id="380" r:id="rId31"/>
    <p:sldId id="381" r:id="rId32"/>
    <p:sldId id="382" r:id="rId33"/>
    <p:sldId id="383" r:id="rId34"/>
    <p:sldId id="384" r:id="rId35"/>
    <p:sldId id="385" r:id="rId36"/>
    <p:sldId id="386" r:id="rId37"/>
    <p:sldId id="387" r:id="rId38"/>
    <p:sldId id="388" r:id="rId39"/>
    <p:sldId id="389" r:id="rId40"/>
    <p:sldId id="390" r:id="rId41"/>
    <p:sldId id="611" r:id="rId42"/>
    <p:sldId id="612" r:id="rId43"/>
    <p:sldId id="613" r:id="rId44"/>
    <p:sldId id="649" r:id="rId45"/>
    <p:sldId id="614" r:id="rId46"/>
    <p:sldId id="615" r:id="rId47"/>
    <p:sldId id="648" r:id="rId48"/>
    <p:sldId id="449" r:id="rId49"/>
    <p:sldId id="641" r:id="rId50"/>
    <p:sldId id="436" r:id="rId51"/>
    <p:sldId id="437" r:id="rId52"/>
    <p:sldId id="391" r:id="rId53"/>
    <p:sldId id="516" r:id="rId54"/>
    <p:sldId id="392" r:id="rId55"/>
    <p:sldId id="679" r:id="rId56"/>
    <p:sldId id="394" r:id="rId57"/>
    <p:sldId id="395" r:id="rId58"/>
    <p:sldId id="517" r:id="rId59"/>
    <p:sldId id="396" r:id="rId60"/>
    <p:sldId id="515" r:id="rId61"/>
    <p:sldId id="397" r:id="rId62"/>
    <p:sldId id="639" r:id="rId63"/>
    <p:sldId id="398" r:id="rId64"/>
    <p:sldId id="506" r:id="rId65"/>
    <p:sldId id="507" r:id="rId66"/>
    <p:sldId id="684" r:id="rId67"/>
    <p:sldId id="685" r:id="rId68"/>
    <p:sldId id="686" r:id="rId69"/>
    <p:sldId id="688" r:id="rId70"/>
    <p:sldId id="689" r:id="rId71"/>
    <p:sldId id="442" r:id="rId72"/>
    <p:sldId id="657" r:id="rId73"/>
    <p:sldId id="658" r:id="rId74"/>
    <p:sldId id="659" r:id="rId75"/>
    <p:sldId id="660" r:id="rId76"/>
    <p:sldId id="536" r:id="rId77"/>
    <p:sldId id="400" r:id="rId78"/>
    <p:sldId id="402" r:id="rId79"/>
    <p:sldId id="403" r:id="rId80"/>
    <p:sldId id="404" r:id="rId81"/>
    <p:sldId id="537" r:id="rId82"/>
    <p:sldId id="539" r:id="rId83"/>
    <p:sldId id="538" r:id="rId84"/>
    <p:sldId id="510" r:id="rId85"/>
    <p:sldId id="511" r:id="rId86"/>
    <p:sldId id="512" r:id="rId87"/>
    <p:sldId id="513" r:id="rId88"/>
    <p:sldId id="514" r:id="rId89"/>
    <p:sldId id="565" r:id="rId90"/>
    <p:sldId id="581" r:id="rId91"/>
    <p:sldId id="680" r:id="rId92"/>
    <p:sldId id="681" r:id="rId93"/>
    <p:sldId id="682" r:id="rId94"/>
    <p:sldId id="582" r:id="rId95"/>
    <p:sldId id="519" r:id="rId96"/>
    <p:sldId id="405" r:id="rId97"/>
    <p:sldId id="521" r:id="rId98"/>
    <p:sldId id="522" r:id="rId99"/>
    <p:sldId id="523" r:id="rId100"/>
    <p:sldId id="438" r:id="rId101"/>
    <p:sldId id="524" r:id="rId102"/>
    <p:sldId id="661" r:id="rId103"/>
    <p:sldId id="662" r:id="rId104"/>
    <p:sldId id="663" r:id="rId105"/>
    <p:sldId id="583" r:id="rId106"/>
    <p:sldId id="664" r:id="rId107"/>
    <p:sldId id="525" r:id="rId108"/>
    <p:sldId id="670" r:id="rId109"/>
    <p:sldId id="690" r:id="rId110"/>
    <p:sldId id="691" r:id="rId111"/>
    <p:sldId id="526" r:id="rId112"/>
    <p:sldId id="692" r:id="rId113"/>
    <p:sldId id="693" r:id="rId114"/>
    <p:sldId id="694" r:id="rId115"/>
    <p:sldId id="695" r:id="rId116"/>
    <p:sldId id="527" r:id="rId117"/>
    <p:sldId id="541" r:id="rId118"/>
    <p:sldId id="441" r:id="rId119"/>
    <p:sldId id="633" r:id="rId120"/>
    <p:sldId id="631" r:id="rId121"/>
    <p:sldId id="632" r:id="rId122"/>
    <p:sldId id="413" r:id="rId123"/>
    <p:sldId id="419" r:id="rId124"/>
    <p:sldId id="414" r:id="rId125"/>
    <p:sldId id="415" r:id="rId126"/>
    <p:sldId id="420" r:id="rId127"/>
    <p:sldId id="416" r:id="rId128"/>
    <p:sldId id="417" r:id="rId129"/>
    <p:sldId id="421" r:id="rId130"/>
    <p:sldId id="422" r:id="rId131"/>
    <p:sldId id="640" r:id="rId132"/>
    <p:sldId id="528" r:id="rId133"/>
    <p:sldId id="529" r:id="rId134"/>
    <p:sldId id="530" r:id="rId135"/>
    <p:sldId id="531" r:id="rId136"/>
    <p:sldId id="532" r:id="rId137"/>
    <p:sldId id="533" r:id="rId138"/>
    <p:sldId id="534" r:id="rId139"/>
    <p:sldId id="558" r:id="rId140"/>
    <p:sldId id="464" r:id="rId141"/>
    <p:sldId id="463" r:id="rId142"/>
    <p:sldId id="431" r:id="rId143"/>
    <p:sldId id="432" r:id="rId144"/>
    <p:sldId id="596" r:id="rId145"/>
    <p:sldId id="557" r:id="rId146"/>
    <p:sldId id="433" r:id="rId147"/>
    <p:sldId id="573" r:id="rId148"/>
    <p:sldId id="574" r:id="rId149"/>
    <p:sldId id="575" r:id="rId150"/>
    <p:sldId id="576" r:id="rId151"/>
    <p:sldId id="577" r:id="rId152"/>
    <p:sldId id="608" r:id="rId153"/>
    <p:sldId id="357" r:id="rId154"/>
    <p:sldId id="669" r:id="rId155"/>
    <p:sldId id="572" r:id="rId156"/>
    <p:sldId id="443" r:id="rId157"/>
  </p:sldIdLst>
  <p:sldSz cx="9144000" cy="6858000" type="screen4x3"/>
  <p:notesSz cx="6858000" cy="9144000"/>
  <p:defaultTextStyle>
    <a:defPPr>
      <a:defRPr lang="zh-CN"/>
    </a:defPPr>
    <a:lvl1pPr algn="l" rtl="0" fontAlgn="base">
      <a:spcBef>
        <a:spcPct val="0"/>
      </a:spcBef>
      <a:spcAft>
        <a:spcPct val="0"/>
      </a:spcAft>
      <a:defRPr kumimoji="1" sz="24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kumimoji="1" sz="24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kumimoji="1" sz="24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kumimoji="1" sz="24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kumimoji="1" sz="2400" kern="1200">
        <a:solidFill>
          <a:schemeClr val="tx1"/>
        </a:solidFill>
        <a:latin typeface="Times New Roman" pitchFamily="18" charset="0"/>
        <a:ea typeface="宋体" charset="-122"/>
        <a:cs typeface="+mn-cs"/>
      </a:defRPr>
    </a:lvl5pPr>
    <a:lvl6pPr marL="2286000" algn="l" defTabSz="914400" rtl="0" eaLnBrk="1" latinLnBrk="0" hangingPunct="1">
      <a:defRPr kumimoji="1" sz="2400" kern="1200">
        <a:solidFill>
          <a:schemeClr val="tx1"/>
        </a:solidFill>
        <a:latin typeface="Times New Roman" pitchFamily="18" charset="0"/>
        <a:ea typeface="宋体" charset="-122"/>
        <a:cs typeface="+mn-cs"/>
      </a:defRPr>
    </a:lvl6pPr>
    <a:lvl7pPr marL="2743200" algn="l" defTabSz="914400" rtl="0" eaLnBrk="1" latinLnBrk="0" hangingPunct="1">
      <a:defRPr kumimoji="1" sz="2400" kern="1200">
        <a:solidFill>
          <a:schemeClr val="tx1"/>
        </a:solidFill>
        <a:latin typeface="Times New Roman" pitchFamily="18" charset="0"/>
        <a:ea typeface="宋体" charset="-122"/>
        <a:cs typeface="+mn-cs"/>
      </a:defRPr>
    </a:lvl7pPr>
    <a:lvl8pPr marL="3200400" algn="l" defTabSz="914400" rtl="0" eaLnBrk="1" latinLnBrk="0" hangingPunct="1">
      <a:defRPr kumimoji="1" sz="2400" kern="1200">
        <a:solidFill>
          <a:schemeClr val="tx1"/>
        </a:solidFill>
        <a:latin typeface="Times New Roman" pitchFamily="18" charset="0"/>
        <a:ea typeface="宋体" charset="-122"/>
        <a:cs typeface="+mn-cs"/>
      </a:defRPr>
    </a:lvl8pPr>
    <a:lvl9pPr marL="3657600" algn="l" defTabSz="914400" rtl="0" eaLnBrk="1" latinLnBrk="0" hangingPunct="1">
      <a:defRPr kumimoji="1" sz="2400"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0066FF"/>
    <a:srgbClr val="FFFFFF"/>
    <a:srgbClr val="EFFFFF"/>
    <a:srgbClr val="CCECFF"/>
    <a:srgbClr val="DDDDDD"/>
    <a:srgbClr val="FFFF99"/>
    <a:srgbClr val="FF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90909" autoAdjust="0"/>
  </p:normalViewPr>
  <p:slideViewPr>
    <p:cSldViewPr>
      <p:cViewPr varScale="1">
        <p:scale>
          <a:sx n="102" d="100"/>
          <a:sy n="102" d="100"/>
        </p:scale>
        <p:origin x="1383"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0"/>
    </p:cViewPr>
  </p:sorterViewPr>
  <p:notesViewPr>
    <p:cSldViewPr>
      <p:cViewPr varScale="1">
        <p:scale>
          <a:sx n="58" d="100"/>
          <a:sy n="58" d="100"/>
        </p:scale>
        <p:origin x="-1738"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slide" Target="slides/slide142.xml"/><Relationship Id="rId153" Type="http://schemas.openxmlformats.org/officeDocument/2006/relationships/slide" Target="slides/slide150.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3277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1F9CFA4-4561-4E14-B8A2-6668B82C6C5C}" type="slidenum">
              <a:rPr lang="en-US" altLang="zh-CN"/>
              <a:pPr/>
              <a:t>‹#›</a:t>
            </a:fld>
            <a:endParaRPr lang="en-US" altLang="zh-CN"/>
          </a:p>
        </p:txBody>
      </p:sp>
    </p:spTree>
    <p:extLst>
      <p:ext uri="{BB962C8B-B14F-4D97-AF65-F5344CB8AC3E}">
        <p14:creationId xmlns:p14="http://schemas.microsoft.com/office/powerpoint/2010/main" val="20030201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3</a:t>
            </a:fld>
            <a:endParaRPr lang="en-US" altLang="zh-CN">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幻灯片图像占位符 1"/>
          <p:cNvSpPr>
            <a:spLocks noGrp="1" noRot="1" noChangeAspect="1" noTextEdit="1"/>
          </p:cNvSpPr>
          <p:nvPr>
            <p:ph type="sldImg"/>
          </p:nvPr>
        </p:nvSpPr>
        <p:spPr>
          <a:ln/>
        </p:spPr>
      </p:sp>
      <p:sp>
        <p:nvSpPr>
          <p:cNvPr id="128003"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28004" name="灯片编号占位符 3"/>
          <p:cNvSpPr>
            <a:spLocks noGrp="1"/>
          </p:cNvSpPr>
          <p:nvPr>
            <p:ph type="sldNum" sz="quarter" idx="5"/>
          </p:nvPr>
        </p:nvSpPr>
        <p:spPr>
          <a:noFill/>
          <a:ln>
            <a:miter lim="800000"/>
            <a:headEnd/>
            <a:tailEnd/>
          </a:ln>
        </p:spPr>
        <p:txBody>
          <a:bodyPr/>
          <a:lstStyle/>
          <a:p>
            <a:fld id="{6F23273B-9592-4C3D-AB4C-3F99B7697DDB}" type="slidenum">
              <a:rPr lang="en-US" altLang="zh-CN">
                <a:ea typeface="宋体" pitchFamily="2" charset="-122"/>
              </a:rPr>
              <a:pPr/>
              <a:t>55</a:t>
            </a:fld>
            <a:endParaRPr lang="en-US" altLang="zh-CN">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a:ln/>
        </p:spPr>
      </p:sp>
      <p:sp>
        <p:nvSpPr>
          <p:cNvPr id="129027"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29028" name="灯片编号占位符 3"/>
          <p:cNvSpPr>
            <a:spLocks noGrp="1"/>
          </p:cNvSpPr>
          <p:nvPr>
            <p:ph type="sldNum" sz="quarter" idx="5"/>
          </p:nvPr>
        </p:nvSpPr>
        <p:spPr>
          <a:noFill/>
          <a:ln>
            <a:miter lim="800000"/>
            <a:headEnd/>
            <a:tailEnd/>
          </a:ln>
        </p:spPr>
        <p:txBody>
          <a:bodyPr/>
          <a:lstStyle/>
          <a:p>
            <a:fld id="{B3707DD6-1B3A-4183-9EFC-7524AA5CFE07}" type="slidenum">
              <a:rPr lang="en-US" altLang="zh-CN">
                <a:ea typeface="宋体" pitchFamily="2" charset="-122"/>
              </a:rPr>
              <a:pPr/>
              <a:t>57</a:t>
            </a:fld>
            <a:endParaRPr lang="en-US" altLang="zh-CN">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a:ln/>
        </p:spPr>
      </p:sp>
      <p:sp>
        <p:nvSpPr>
          <p:cNvPr id="130051"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0052" name="灯片编号占位符 3"/>
          <p:cNvSpPr>
            <a:spLocks noGrp="1"/>
          </p:cNvSpPr>
          <p:nvPr>
            <p:ph type="sldNum" sz="quarter" idx="5"/>
          </p:nvPr>
        </p:nvSpPr>
        <p:spPr>
          <a:noFill/>
          <a:ln>
            <a:miter lim="800000"/>
            <a:headEnd/>
            <a:tailEnd/>
          </a:ln>
        </p:spPr>
        <p:txBody>
          <a:bodyPr/>
          <a:lstStyle/>
          <a:p>
            <a:fld id="{2D392C6F-D36F-4FAC-A60A-875B39F12C48}" type="slidenum">
              <a:rPr lang="en-US" altLang="zh-CN">
                <a:ea typeface="宋体" pitchFamily="2" charset="-122"/>
              </a:rPr>
              <a:pPr/>
              <a:t>59</a:t>
            </a:fld>
            <a:endParaRPr lang="en-US" altLang="zh-CN">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a:ln/>
        </p:spPr>
      </p:sp>
      <p:sp>
        <p:nvSpPr>
          <p:cNvPr id="130051"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0052" name="灯片编号占位符 3"/>
          <p:cNvSpPr>
            <a:spLocks noGrp="1"/>
          </p:cNvSpPr>
          <p:nvPr>
            <p:ph type="sldNum" sz="quarter" idx="5"/>
          </p:nvPr>
        </p:nvSpPr>
        <p:spPr>
          <a:noFill/>
          <a:ln>
            <a:miter lim="800000"/>
            <a:headEnd/>
            <a:tailEnd/>
          </a:ln>
        </p:spPr>
        <p:txBody>
          <a:bodyPr/>
          <a:lstStyle/>
          <a:p>
            <a:fld id="{2D392C6F-D36F-4FAC-A60A-875B39F12C48}" type="slidenum">
              <a:rPr lang="en-US" altLang="zh-CN">
                <a:ea typeface="宋体" pitchFamily="2" charset="-122"/>
              </a:rPr>
              <a:pPr/>
              <a:t>60</a:t>
            </a:fld>
            <a:endParaRPr lang="en-US" altLang="zh-CN">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a:ln/>
        </p:spPr>
      </p:sp>
      <p:sp>
        <p:nvSpPr>
          <p:cNvPr id="131075"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1076" name="灯片编号占位符 3"/>
          <p:cNvSpPr>
            <a:spLocks noGrp="1"/>
          </p:cNvSpPr>
          <p:nvPr>
            <p:ph type="sldNum" sz="quarter" idx="5"/>
          </p:nvPr>
        </p:nvSpPr>
        <p:spPr>
          <a:noFill/>
          <a:ln>
            <a:miter lim="800000"/>
            <a:headEnd/>
            <a:tailEnd/>
          </a:ln>
        </p:spPr>
        <p:txBody>
          <a:bodyPr/>
          <a:lstStyle/>
          <a:p>
            <a:fld id="{1FCA10E0-9D22-47B0-842A-038FBB126C76}" type="slidenum">
              <a:rPr lang="en-US" altLang="zh-CN">
                <a:ea typeface="宋体" pitchFamily="2" charset="-122"/>
              </a:rPr>
              <a:pPr/>
              <a:t>61</a:t>
            </a:fld>
            <a:endParaRPr lang="en-US" altLang="zh-CN">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a:ln/>
        </p:spPr>
      </p:sp>
      <p:sp>
        <p:nvSpPr>
          <p:cNvPr id="133123"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3124" name="灯片编号占位符 3"/>
          <p:cNvSpPr>
            <a:spLocks noGrp="1"/>
          </p:cNvSpPr>
          <p:nvPr>
            <p:ph type="sldNum" sz="quarter" idx="5"/>
          </p:nvPr>
        </p:nvSpPr>
        <p:spPr>
          <a:noFill/>
          <a:ln>
            <a:miter lim="800000"/>
            <a:headEnd/>
            <a:tailEnd/>
          </a:ln>
        </p:spPr>
        <p:txBody>
          <a:bodyPr/>
          <a:lstStyle/>
          <a:p>
            <a:fld id="{50ABB02F-D5C6-417D-A0B7-19CDC3061589}" type="slidenum">
              <a:rPr lang="en-US" altLang="zh-CN">
                <a:ea typeface="宋体" pitchFamily="2" charset="-122"/>
              </a:rPr>
              <a:pPr/>
              <a:t>68</a:t>
            </a:fld>
            <a:endParaRPr lang="en-US" altLang="zh-CN">
              <a:ea typeface="宋体" pitchFamily="2" charset="-122"/>
            </a:endParaRPr>
          </a:p>
        </p:txBody>
      </p:sp>
    </p:spTree>
    <p:extLst>
      <p:ext uri="{BB962C8B-B14F-4D97-AF65-F5344CB8AC3E}">
        <p14:creationId xmlns:p14="http://schemas.microsoft.com/office/powerpoint/2010/main" val="4227033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TextEdit="1"/>
          </p:cNvSpPr>
          <p:nvPr>
            <p:ph type="sldImg"/>
          </p:nvPr>
        </p:nvSpPr>
        <p:spPr>
          <a:ln/>
        </p:spPr>
      </p:sp>
      <p:sp>
        <p:nvSpPr>
          <p:cNvPr id="133123"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3124" name="灯片编号占位符 3"/>
          <p:cNvSpPr>
            <a:spLocks noGrp="1"/>
          </p:cNvSpPr>
          <p:nvPr>
            <p:ph type="sldNum" sz="quarter" idx="5"/>
          </p:nvPr>
        </p:nvSpPr>
        <p:spPr>
          <a:noFill/>
          <a:ln>
            <a:miter lim="800000"/>
            <a:headEnd/>
            <a:tailEnd/>
          </a:ln>
        </p:spPr>
        <p:txBody>
          <a:bodyPr/>
          <a:lstStyle/>
          <a:p>
            <a:fld id="{50ABB02F-D5C6-417D-A0B7-19CDC3061589}" type="slidenum">
              <a:rPr lang="en-US" altLang="zh-CN">
                <a:ea typeface="宋体" pitchFamily="2" charset="-122"/>
              </a:rPr>
              <a:pPr/>
              <a:t>75</a:t>
            </a:fld>
            <a:endParaRPr lang="en-US" altLang="zh-CN">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a:ln/>
        </p:spPr>
      </p:sp>
      <p:sp>
        <p:nvSpPr>
          <p:cNvPr id="135171"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5172" name="灯片编号占位符 3"/>
          <p:cNvSpPr>
            <a:spLocks noGrp="1"/>
          </p:cNvSpPr>
          <p:nvPr>
            <p:ph type="sldNum" sz="quarter" idx="5"/>
          </p:nvPr>
        </p:nvSpPr>
        <p:spPr>
          <a:noFill/>
          <a:ln>
            <a:miter lim="800000"/>
            <a:headEnd/>
            <a:tailEnd/>
          </a:ln>
        </p:spPr>
        <p:txBody>
          <a:bodyPr/>
          <a:lstStyle/>
          <a:p>
            <a:fld id="{F45103C4-5685-41A4-A632-C2766DE2CE7B}" type="slidenum">
              <a:rPr lang="en-US" altLang="zh-CN">
                <a:ea typeface="宋体" pitchFamily="2" charset="-122"/>
              </a:rPr>
              <a:pPr/>
              <a:t>76</a:t>
            </a:fld>
            <a:endParaRPr lang="en-US" altLang="zh-CN">
              <a:ea typeface="宋体"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幻灯片图像占位符 1"/>
          <p:cNvSpPr>
            <a:spLocks noGrp="1" noRot="1" noChangeAspect="1" noTextEdit="1"/>
          </p:cNvSpPr>
          <p:nvPr>
            <p:ph type="sldImg"/>
          </p:nvPr>
        </p:nvSpPr>
        <p:spPr>
          <a:ln/>
        </p:spPr>
      </p:sp>
      <p:sp>
        <p:nvSpPr>
          <p:cNvPr id="136195"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6196" name="灯片编号占位符 3"/>
          <p:cNvSpPr>
            <a:spLocks noGrp="1"/>
          </p:cNvSpPr>
          <p:nvPr>
            <p:ph type="sldNum" sz="quarter" idx="5"/>
          </p:nvPr>
        </p:nvSpPr>
        <p:spPr>
          <a:noFill/>
          <a:ln>
            <a:miter lim="800000"/>
            <a:headEnd/>
            <a:tailEnd/>
          </a:ln>
        </p:spPr>
        <p:txBody>
          <a:bodyPr/>
          <a:lstStyle/>
          <a:p>
            <a:fld id="{33F95102-A7C0-47FD-9C40-898E22F79F9E}" type="slidenum">
              <a:rPr lang="en-US" altLang="zh-CN">
                <a:ea typeface="宋体" pitchFamily="2" charset="-122"/>
              </a:rPr>
              <a:pPr/>
              <a:t>77</a:t>
            </a:fld>
            <a:endParaRPr lang="en-US" altLang="zh-CN">
              <a:ea typeface="宋体"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幻灯片图像占位符 1"/>
          <p:cNvSpPr>
            <a:spLocks noGrp="1" noRot="1" noChangeAspect="1" noTextEdit="1"/>
          </p:cNvSpPr>
          <p:nvPr>
            <p:ph type="sldImg"/>
          </p:nvPr>
        </p:nvSpPr>
        <p:spPr>
          <a:ln/>
        </p:spPr>
      </p:sp>
      <p:sp>
        <p:nvSpPr>
          <p:cNvPr id="137219"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7220" name="灯片编号占位符 3"/>
          <p:cNvSpPr>
            <a:spLocks noGrp="1"/>
          </p:cNvSpPr>
          <p:nvPr>
            <p:ph type="sldNum" sz="quarter" idx="5"/>
          </p:nvPr>
        </p:nvSpPr>
        <p:spPr>
          <a:noFill/>
          <a:ln>
            <a:miter lim="800000"/>
            <a:headEnd/>
            <a:tailEnd/>
          </a:ln>
        </p:spPr>
        <p:txBody>
          <a:bodyPr/>
          <a:lstStyle/>
          <a:p>
            <a:fld id="{4797041C-70A9-486E-B955-AB044BF54BB2}" type="slidenum">
              <a:rPr lang="en-US" altLang="zh-CN">
                <a:ea typeface="宋体" pitchFamily="2" charset="-122"/>
              </a:rPr>
              <a:pPr/>
              <a:t>78</a:t>
            </a:fld>
            <a:endParaRPr lang="en-US" altLang="zh-CN">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ln/>
        </p:spPr>
      </p:sp>
      <p:sp>
        <p:nvSpPr>
          <p:cNvPr id="104451"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04452" name="灯片编号占位符 3"/>
          <p:cNvSpPr>
            <a:spLocks noGrp="1"/>
          </p:cNvSpPr>
          <p:nvPr>
            <p:ph type="sldNum" sz="quarter" idx="5"/>
          </p:nvPr>
        </p:nvSpPr>
        <p:spPr>
          <a:noFill/>
          <a:ln>
            <a:miter lim="800000"/>
            <a:headEnd/>
            <a:tailEnd/>
          </a:ln>
        </p:spPr>
        <p:txBody>
          <a:bodyPr/>
          <a:lstStyle/>
          <a:p>
            <a:fld id="{DB2651D8-CD5C-4ECE-B403-B52C51BE4DCC}" type="slidenum">
              <a:rPr lang="en-US" altLang="zh-CN">
                <a:ea typeface="宋体" pitchFamily="2" charset="-122"/>
              </a:rPr>
              <a:pPr/>
              <a:t>14</a:t>
            </a:fld>
            <a:endParaRPr lang="en-US" altLang="zh-CN">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幻灯片图像占位符 1"/>
          <p:cNvSpPr>
            <a:spLocks noGrp="1" noRot="1" noChangeAspect="1" noTextEdit="1"/>
          </p:cNvSpPr>
          <p:nvPr>
            <p:ph type="sldImg"/>
          </p:nvPr>
        </p:nvSpPr>
        <p:spPr>
          <a:ln/>
        </p:spPr>
      </p:sp>
      <p:sp>
        <p:nvSpPr>
          <p:cNvPr id="138243"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38244" name="灯片编号占位符 3"/>
          <p:cNvSpPr>
            <a:spLocks noGrp="1"/>
          </p:cNvSpPr>
          <p:nvPr>
            <p:ph type="sldNum" sz="quarter" idx="5"/>
          </p:nvPr>
        </p:nvSpPr>
        <p:spPr>
          <a:noFill/>
          <a:ln>
            <a:miter lim="800000"/>
            <a:headEnd/>
            <a:tailEnd/>
          </a:ln>
        </p:spPr>
        <p:txBody>
          <a:bodyPr/>
          <a:lstStyle/>
          <a:p>
            <a:fld id="{ECCB07CA-467B-45BE-BA21-E05187EEEBD5}" type="slidenum">
              <a:rPr lang="en-US" altLang="zh-CN">
                <a:ea typeface="宋体" pitchFamily="2" charset="-122"/>
              </a:rPr>
              <a:pPr/>
              <a:t>94</a:t>
            </a:fld>
            <a:endParaRPr lang="en-US" altLang="zh-CN">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幻灯片图像占位符 1"/>
          <p:cNvSpPr>
            <a:spLocks noGrp="1" noRot="1" noChangeAspect="1" noTextEdit="1"/>
          </p:cNvSpPr>
          <p:nvPr>
            <p:ph type="sldImg"/>
          </p:nvPr>
        </p:nvSpPr>
        <p:spPr>
          <a:ln/>
        </p:spPr>
      </p:sp>
      <p:sp>
        <p:nvSpPr>
          <p:cNvPr id="146435"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46436" name="灯片编号占位符 3"/>
          <p:cNvSpPr>
            <a:spLocks noGrp="1"/>
          </p:cNvSpPr>
          <p:nvPr>
            <p:ph type="sldNum" sz="quarter" idx="5"/>
          </p:nvPr>
        </p:nvSpPr>
        <p:spPr>
          <a:noFill/>
          <a:ln>
            <a:miter lim="800000"/>
            <a:headEnd/>
            <a:tailEnd/>
          </a:ln>
        </p:spPr>
        <p:txBody>
          <a:bodyPr/>
          <a:lstStyle/>
          <a:p>
            <a:fld id="{BD5E35BB-9A60-4497-86E9-901673CDB935}" type="slidenum">
              <a:rPr lang="en-US" altLang="zh-CN">
                <a:ea typeface="宋体" pitchFamily="2" charset="-122"/>
              </a:rPr>
              <a:pPr/>
              <a:t>120</a:t>
            </a:fld>
            <a:endParaRPr lang="en-US" altLang="zh-CN">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a:ln/>
        </p:spPr>
      </p:sp>
      <p:sp>
        <p:nvSpPr>
          <p:cNvPr id="147459"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47460" name="灯片编号占位符 3"/>
          <p:cNvSpPr>
            <a:spLocks noGrp="1"/>
          </p:cNvSpPr>
          <p:nvPr>
            <p:ph type="sldNum" sz="quarter" idx="5"/>
          </p:nvPr>
        </p:nvSpPr>
        <p:spPr>
          <a:noFill/>
          <a:ln>
            <a:miter lim="800000"/>
            <a:headEnd/>
            <a:tailEnd/>
          </a:ln>
        </p:spPr>
        <p:txBody>
          <a:bodyPr/>
          <a:lstStyle/>
          <a:p>
            <a:fld id="{04102209-28D4-4B3A-9C76-52F70D02730A}" type="slidenum">
              <a:rPr lang="en-US" altLang="zh-CN">
                <a:ea typeface="宋体" pitchFamily="2" charset="-122"/>
              </a:rPr>
              <a:pPr/>
              <a:t>121</a:t>
            </a:fld>
            <a:endParaRPr lang="en-US" altLang="zh-CN">
              <a:ea typeface="宋体"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a:ln/>
        </p:spPr>
      </p:sp>
      <p:sp>
        <p:nvSpPr>
          <p:cNvPr id="147459"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47460" name="灯片编号占位符 3"/>
          <p:cNvSpPr>
            <a:spLocks noGrp="1"/>
          </p:cNvSpPr>
          <p:nvPr>
            <p:ph type="sldNum" sz="quarter" idx="5"/>
          </p:nvPr>
        </p:nvSpPr>
        <p:spPr>
          <a:noFill/>
          <a:ln>
            <a:miter lim="800000"/>
            <a:headEnd/>
            <a:tailEnd/>
          </a:ln>
        </p:spPr>
        <p:txBody>
          <a:bodyPr/>
          <a:lstStyle/>
          <a:p>
            <a:fld id="{04102209-28D4-4B3A-9C76-52F70D02730A}" type="slidenum">
              <a:rPr lang="en-US" altLang="zh-CN">
                <a:ea typeface="宋体" pitchFamily="2" charset="-122"/>
              </a:rPr>
              <a:pPr/>
              <a:t>122</a:t>
            </a:fld>
            <a:endParaRPr lang="en-US" altLang="zh-CN">
              <a:ea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a:ln/>
        </p:spPr>
      </p:sp>
      <p:sp>
        <p:nvSpPr>
          <p:cNvPr id="148483"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48484" name="灯片编号占位符 3"/>
          <p:cNvSpPr>
            <a:spLocks noGrp="1"/>
          </p:cNvSpPr>
          <p:nvPr>
            <p:ph type="sldNum" sz="quarter" idx="5"/>
          </p:nvPr>
        </p:nvSpPr>
        <p:spPr>
          <a:noFill/>
          <a:ln>
            <a:miter lim="800000"/>
            <a:headEnd/>
            <a:tailEnd/>
          </a:ln>
        </p:spPr>
        <p:txBody>
          <a:bodyPr/>
          <a:lstStyle/>
          <a:p>
            <a:fld id="{3153AE71-94FD-4B06-A7DB-A60EEC46BAFE}" type="slidenum">
              <a:rPr lang="en-US" altLang="zh-CN">
                <a:ea typeface="宋体" pitchFamily="2" charset="-122"/>
              </a:rPr>
              <a:pPr/>
              <a:t>123</a:t>
            </a:fld>
            <a:endParaRPr lang="en-US" altLang="zh-CN">
              <a:ea typeface="宋体"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a:ln/>
        </p:spPr>
      </p:sp>
      <p:sp>
        <p:nvSpPr>
          <p:cNvPr id="148483"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48484" name="灯片编号占位符 3"/>
          <p:cNvSpPr>
            <a:spLocks noGrp="1"/>
          </p:cNvSpPr>
          <p:nvPr>
            <p:ph type="sldNum" sz="quarter" idx="5"/>
          </p:nvPr>
        </p:nvSpPr>
        <p:spPr>
          <a:noFill/>
          <a:ln>
            <a:miter lim="800000"/>
            <a:headEnd/>
            <a:tailEnd/>
          </a:ln>
        </p:spPr>
        <p:txBody>
          <a:bodyPr/>
          <a:lstStyle/>
          <a:p>
            <a:fld id="{3153AE71-94FD-4B06-A7DB-A60EEC46BAFE}" type="slidenum">
              <a:rPr lang="en-US" altLang="zh-CN">
                <a:ea typeface="宋体" pitchFamily="2" charset="-122"/>
              </a:rPr>
              <a:pPr/>
              <a:t>124</a:t>
            </a:fld>
            <a:endParaRPr lang="en-US" altLang="zh-CN">
              <a:ea typeface="宋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a:ln/>
        </p:spPr>
      </p:sp>
      <p:sp>
        <p:nvSpPr>
          <p:cNvPr id="149507"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49508" name="灯片编号占位符 3"/>
          <p:cNvSpPr>
            <a:spLocks noGrp="1"/>
          </p:cNvSpPr>
          <p:nvPr>
            <p:ph type="sldNum" sz="quarter" idx="5"/>
          </p:nvPr>
        </p:nvSpPr>
        <p:spPr>
          <a:noFill/>
          <a:ln>
            <a:miter lim="800000"/>
            <a:headEnd/>
            <a:tailEnd/>
          </a:ln>
        </p:spPr>
        <p:txBody>
          <a:bodyPr/>
          <a:lstStyle/>
          <a:p>
            <a:fld id="{E80B0399-016D-47B4-9BCB-56B8183295A2}" type="slidenum">
              <a:rPr lang="en-US" altLang="zh-CN">
                <a:ea typeface="宋体" pitchFamily="2" charset="-122"/>
              </a:rPr>
              <a:pPr/>
              <a:t>125</a:t>
            </a:fld>
            <a:endParaRPr lang="en-US" altLang="zh-CN">
              <a:ea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a:ln/>
        </p:spPr>
      </p:sp>
      <p:sp>
        <p:nvSpPr>
          <p:cNvPr id="150531"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50532" name="灯片编号占位符 3"/>
          <p:cNvSpPr>
            <a:spLocks noGrp="1"/>
          </p:cNvSpPr>
          <p:nvPr>
            <p:ph type="sldNum" sz="quarter" idx="5"/>
          </p:nvPr>
        </p:nvSpPr>
        <p:spPr>
          <a:noFill/>
          <a:ln>
            <a:miter lim="800000"/>
            <a:headEnd/>
            <a:tailEnd/>
          </a:ln>
        </p:spPr>
        <p:txBody>
          <a:bodyPr/>
          <a:lstStyle/>
          <a:p>
            <a:fld id="{3F7F77A0-3279-4C31-A9A7-1445A2F25910}" type="slidenum">
              <a:rPr lang="en-US" altLang="zh-CN">
                <a:ea typeface="宋体" pitchFamily="2" charset="-122"/>
              </a:rPr>
              <a:pPr/>
              <a:t>126</a:t>
            </a:fld>
            <a:endParaRPr lang="en-US" altLang="zh-CN">
              <a:ea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137</a:t>
            </a:fld>
            <a:endParaRPr lang="en-US" altLang="zh-CN">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幻灯片图像占位符 1"/>
          <p:cNvSpPr>
            <a:spLocks noGrp="1" noRot="1" noChangeAspect="1" noTextEdit="1"/>
          </p:cNvSpPr>
          <p:nvPr>
            <p:ph type="sldImg"/>
          </p:nvPr>
        </p:nvSpPr>
        <p:spPr>
          <a:ln/>
        </p:spPr>
      </p:sp>
      <p:sp>
        <p:nvSpPr>
          <p:cNvPr id="181251"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81252" name="灯片编号占位符 3"/>
          <p:cNvSpPr>
            <a:spLocks noGrp="1"/>
          </p:cNvSpPr>
          <p:nvPr>
            <p:ph type="sldNum" sz="quarter" idx="5"/>
          </p:nvPr>
        </p:nvSpPr>
        <p:spPr>
          <a:noFill/>
          <a:ln>
            <a:miter lim="800000"/>
            <a:headEnd/>
            <a:tailEnd/>
          </a:ln>
        </p:spPr>
        <p:txBody>
          <a:bodyPr/>
          <a:lstStyle/>
          <a:p>
            <a:fld id="{645F9E59-676B-4EF0-AF5A-0EA890C8B3F7}" type="slidenum">
              <a:rPr lang="en-US" altLang="zh-CN">
                <a:ea typeface="宋体" pitchFamily="2" charset="-122"/>
              </a:rPr>
              <a:pPr/>
              <a:t>140</a:t>
            </a:fld>
            <a:endParaRPr lang="en-US" altLang="zh-CN">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15</a:t>
            </a:fld>
            <a:endParaRPr lang="en-US" altLang="zh-CN">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幻灯片图像占位符 1"/>
          <p:cNvSpPr>
            <a:spLocks noGrp="1" noRot="1" noChangeAspect="1" noTextEdit="1"/>
          </p:cNvSpPr>
          <p:nvPr>
            <p:ph type="sldImg"/>
          </p:nvPr>
        </p:nvSpPr>
        <p:spPr>
          <a:ln/>
        </p:spPr>
      </p:sp>
      <p:sp>
        <p:nvSpPr>
          <p:cNvPr id="182275"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82276" name="灯片编号占位符 3"/>
          <p:cNvSpPr>
            <a:spLocks noGrp="1"/>
          </p:cNvSpPr>
          <p:nvPr>
            <p:ph type="sldNum" sz="quarter" idx="5"/>
          </p:nvPr>
        </p:nvSpPr>
        <p:spPr>
          <a:noFill/>
          <a:ln>
            <a:miter lim="800000"/>
            <a:headEnd/>
            <a:tailEnd/>
          </a:ln>
        </p:spPr>
        <p:txBody>
          <a:bodyPr/>
          <a:lstStyle/>
          <a:p>
            <a:fld id="{E2A0FA74-51CC-4F4F-BF50-DF23BF6307EF}" type="slidenum">
              <a:rPr lang="en-US" altLang="zh-CN">
                <a:ea typeface="宋体" pitchFamily="2" charset="-122"/>
              </a:rPr>
              <a:pPr/>
              <a:t>141</a:t>
            </a:fld>
            <a:endParaRPr lang="en-US" altLang="zh-CN">
              <a:ea typeface="宋体"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幻灯片图像占位符 1"/>
          <p:cNvSpPr>
            <a:spLocks noGrp="1" noRot="1" noChangeAspect="1" noTextEdit="1"/>
          </p:cNvSpPr>
          <p:nvPr>
            <p:ph type="sldImg"/>
          </p:nvPr>
        </p:nvSpPr>
        <p:spPr>
          <a:ln/>
        </p:spPr>
      </p:sp>
      <p:sp>
        <p:nvSpPr>
          <p:cNvPr id="183299"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83300" name="灯片编号占位符 3"/>
          <p:cNvSpPr>
            <a:spLocks noGrp="1"/>
          </p:cNvSpPr>
          <p:nvPr>
            <p:ph type="sldNum" sz="quarter" idx="5"/>
          </p:nvPr>
        </p:nvSpPr>
        <p:spPr>
          <a:noFill/>
          <a:ln>
            <a:miter lim="800000"/>
            <a:headEnd/>
            <a:tailEnd/>
          </a:ln>
        </p:spPr>
        <p:txBody>
          <a:bodyPr/>
          <a:lstStyle/>
          <a:p>
            <a:fld id="{E0B9BB52-E010-4624-93D6-BED40EEE849F}" type="slidenum">
              <a:rPr lang="en-US" altLang="zh-CN">
                <a:ea typeface="宋体" pitchFamily="2" charset="-122"/>
              </a:rPr>
              <a:pPr/>
              <a:t>144</a:t>
            </a:fld>
            <a:endParaRPr lang="en-US" altLang="zh-CN">
              <a:ea typeface="宋体"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150</a:t>
            </a:fld>
            <a:endParaRPr lang="en-US" altLang="zh-CN">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1F9CFA4-4561-4E14-B8A2-6668B82C6C5C}" type="slidenum">
              <a:rPr lang="en-US" altLang="zh-CN" smtClean="0"/>
              <a:pPr/>
              <a:t>154</a:t>
            </a:fld>
            <a:endParaRPr lang="en-US" altLang="zh-CN"/>
          </a:p>
        </p:txBody>
      </p:sp>
    </p:spTree>
    <p:extLst>
      <p:ext uri="{BB962C8B-B14F-4D97-AF65-F5344CB8AC3E}">
        <p14:creationId xmlns:p14="http://schemas.microsoft.com/office/powerpoint/2010/main" val="337201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a:ln/>
        </p:spPr>
      </p:sp>
      <p:sp>
        <p:nvSpPr>
          <p:cNvPr id="106499"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06500" name="灯片编号占位符 3"/>
          <p:cNvSpPr>
            <a:spLocks noGrp="1"/>
          </p:cNvSpPr>
          <p:nvPr>
            <p:ph type="sldNum" sz="quarter" idx="5"/>
          </p:nvPr>
        </p:nvSpPr>
        <p:spPr>
          <a:noFill/>
          <a:ln>
            <a:miter lim="800000"/>
            <a:headEnd/>
            <a:tailEnd/>
          </a:ln>
        </p:spPr>
        <p:txBody>
          <a:bodyPr/>
          <a:lstStyle/>
          <a:p>
            <a:fld id="{C8C126F8-C952-46AC-B15C-3B5A1EFEE728}" type="slidenum">
              <a:rPr lang="en-US" altLang="zh-CN">
                <a:ea typeface="宋体" pitchFamily="2" charset="-122"/>
              </a:rPr>
              <a:pPr/>
              <a:t>17</a:t>
            </a:fld>
            <a:endParaRPr lang="en-US" altLang="zh-CN">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p:spPr>
      </p:sp>
      <p:sp>
        <p:nvSpPr>
          <p:cNvPr id="92163" name="备注占位符 2"/>
          <p:cNvSpPr>
            <a:spLocks noGrp="1"/>
          </p:cNvSpPr>
          <p:nvPr>
            <p:ph type="body" idx="1"/>
          </p:nvPr>
        </p:nvSpPr>
        <p:spPr>
          <a:noFill/>
        </p:spPr>
        <p:txBody>
          <a:bodyPr/>
          <a:lstStyle/>
          <a:p>
            <a:pPr eaLnBrk="1" hangingPunct="1"/>
            <a:endParaRPr lang="zh-CN" altLang="en-US">
              <a:ea typeface="宋体" charset="-122"/>
            </a:endParaRPr>
          </a:p>
        </p:txBody>
      </p:sp>
      <p:sp>
        <p:nvSpPr>
          <p:cNvPr id="921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1331DCDF-D2D0-49E8-8728-ACDC5E0E22A1}" type="slidenum">
              <a:rPr lang="zh-CN" altLang="en-US" smtClean="0">
                <a:latin typeface="Times New Roman" pitchFamily="18" charset="0"/>
              </a:rPr>
              <a:pPr eaLnBrk="1" hangingPunct="1"/>
              <a:t>48</a:t>
            </a:fld>
            <a:endParaRPr lang="en-US" altLang="zh-CN">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a:ln/>
        </p:spPr>
      </p:sp>
      <p:sp>
        <p:nvSpPr>
          <p:cNvPr id="123907"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23908" name="灯片编号占位符 3"/>
          <p:cNvSpPr>
            <a:spLocks noGrp="1"/>
          </p:cNvSpPr>
          <p:nvPr>
            <p:ph type="sldNum" sz="quarter" idx="5"/>
          </p:nvPr>
        </p:nvSpPr>
        <p:spPr>
          <a:noFill/>
          <a:ln>
            <a:miter lim="800000"/>
            <a:headEnd/>
            <a:tailEnd/>
          </a:ln>
        </p:spPr>
        <p:txBody>
          <a:bodyPr/>
          <a:lstStyle/>
          <a:p>
            <a:fld id="{4384A414-CD8A-43BB-AF5F-18347BABC6D6}" type="slidenum">
              <a:rPr lang="en-US" altLang="zh-CN">
                <a:ea typeface="宋体" pitchFamily="2" charset="-122"/>
              </a:rPr>
              <a:pPr/>
              <a:t>50</a:t>
            </a:fld>
            <a:endParaRPr lang="en-US" altLang="zh-CN">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幻灯片图像占位符 1"/>
          <p:cNvSpPr>
            <a:spLocks noGrp="1" noRot="1" noChangeAspect="1" noTextEdit="1"/>
          </p:cNvSpPr>
          <p:nvPr>
            <p:ph type="sldImg"/>
          </p:nvPr>
        </p:nvSpPr>
        <p:spPr>
          <a:ln/>
        </p:spPr>
      </p:sp>
      <p:sp>
        <p:nvSpPr>
          <p:cNvPr id="124931"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24932" name="灯片编号占位符 3"/>
          <p:cNvSpPr>
            <a:spLocks noGrp="1"/>
          </p:cNvSpPr>
          <p:nvPr>
            <p:ph type="sldNum" sz="quarter" idx="5"/>
          </p:nvPr>
        </p:nvSpPr>
        <p:spPr>
          <a:noFill/>
          <a:ln>
            <a:miter lim="800000"/>
            <a:headEnd/>
            <a:tailEnd/>
          </a:ln>
        </p:spPr>
        <p:txBody>
          <a:bodyPr/>
          <a:lstStyle/>
          <a:p>
            <a:fld id="{B4712B5D-2964-4061-ABFE-11AAD89AB9CB}" type="slidenum">
              <a:rPr lang="en-US" altLang="zh-CN">
                <a:ea typeface="宋体" pitchFamily="2" charset="-122"/>
              </a:rPr>
              <a:pPr/>
              <a:t>52</a:t>
            </a:fld>
            <a:endParaRPr lang="en-US" altLang="zh-CN">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幻灯片图像占位符 1"/>
          <p:cNvSpPr>
            <a:spLocks noGrp="1" noRot="1" noChangeAspect="1" noTextEdit="1"/>
          </p:cNvSpPr>
          <p:nvPr>
            <p:ph type="sldImg"/>
          </p:nvPr>
        </p:nvSpPr>
        <p:spPr>
          <a:ln/>
        </p:spPr>
      </p:sp>
      <p:sp>
        <p:nvSpPr>
          <p:cNvPr id="125955"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25956" name="灯片编号占位符 3"/>
          <p:cNvSpPr>
            <a:spLocks noGrp="1"/>
          </p:cNvSpPr>
          <p:nvPr>
            <p:ph type="sldNum" sz="quarter" idx="5"/>
          </p:nvPr>
        </p:nvSpPr>
        <p:spPr>
          <a:noFill/>
          <a:ln>
            <a:miter lim="800000"/>
            <a:headEnd/>
            <a:tailEnd/>
          </a:ln>
        </p:spPr>
        <p:txBody>
          <a:bodyPr/>
          <a:lstStyle/>
          <a:p>
            <a:fld id="{8FA4FF01-B109-4F80-9C0E-11B3AC830B95}" type="slidenum">
              <a:rPr lang="en-US" altLang="zh-CN">
                <a:ea typeface="宋体" pitchFamily="2" charset="-122"/>
              </a:rPr>
              <a:pPr/>
              <a:t>53</a:t>
            </a:fld>
            <a:endParaRPr lang="en-US" altLang="zh-CN">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idx="1"/>
          </p:nvPr>
        </p:nvSpPr>
        <p:spPr>
          <a:noFill/>
        </p:spPr>
        <p:txBody>
          <a:bodyPr/>
          <a:lstStyle/>
          <a:p>
            <a:pPr eaLnBrk="1" hangingPunct="1"/>
            <a:endParaRPr lang="zh-CN" altLang="en-US">
              <a:ea typeface="宋体" pitchFamily="2" charset="-122"/>
            </a:endParaRPr>
          </a:p>
        </p:txBody>
      </p:sp>
      <p:sp>
        <p:nvSpPr>
          <p:cNvPr id="126980" name="灯片编号占位符 3"/>
          <p:cNvSpPr>
            <a:spLocks noGrp="1"/>
          </p:cNvSpPr>
          <p:nvPr>
            <p:ph type="sldNum" sz="quarter" idx="5"/>
          </p:nvPr>
        </p:nvSpPr>
        <p:spPr>
          <a:noFill/>
          <a:ln>
            <a:miter lim="800000"/>
            <a:headEnd/>
            <a:tailEnd/>
          </a:ln>
        </p:spPr>
        <p:txBody>
          <a:bodyPr/>
          <a:lstStyle/>
          <a:p>
            <a:fld id="{87BA35C9-06D4-42D7-BAFE-ED0B947D5563}" type="slidenum">
              <a:rPr lang="en-US" altLang="zh-CN">
                <a:ea typeface="宋体" pitchFamily="2" charset="-122"/>
              </a:rPr>
              <a:pPr/>
              <a:t>54</a:t>
            </a:fld>
            <a:endParaRPr lang="en-US" altLang="zh-CN">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48E97C4-DA5B-4F66-A9EC-B77746CFDFFF}" type="slidenum">
              <a:rPr lang="en-US" altLang="zh-CN"/>
              <a:pPr/>
              <a:t>‹#›</a:t>
            </a:fld>
            <a:endParaRPr lang="en-US" altLang="zh-CN"/>
          </a:p>
        </p:txBody>
      </p:sp>
    </p:spTree>
    <p:extLst>
      <p:ext uri="{BB962C8B-B14F-4D97-AF65-F5344CB8AC3E}">
        <p14:creationId xmlns:p14="http://schemas.microsoft.com/office/powerpoint/2010/main" val="404287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9F065C9-73C9-4114-B6B8-EBC9D08F5EF8}" type="slidenum">
              <a:rPr lang="en-US" altLang="zh-CN"/>
              <a:pPr/>
              <a:t>‹#›</a:t>
            </a:fld>
            <a:endParaRPr lang="en-US" altLang="zh-CN"/>
          </a:p>
        </p:txBody>
      </p:sp>
    </p:spTree>
    <p:extLst>
      <p:ext uri="{BB962C8B-B14F-4D97-AF65-F5344CB8AC3E}">
        <p14:creationId xmlns:p14="http://schemas.microsoft.com/office/powerpoint/2010/main" val="367980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6CF2420-A677-4ACA-8276-94059E54F767}" type="slidenum">
              <a:rPr lang="en-US" altLang="zh-CN"/>
              <a:pPr/>
              <a:t>‹#›</a:t>
            </a:fld>
            <a:endParaRPr lang="en-US" altLang="zh-CN"/>
          </a:p>
        </p:txBody>
      </p:sp>
    </p:spTree>
    <p:extLst>
      <p:ext uri="{BB962C8B-B14F-4D97-AF65-F5344CB8AC3E}">
        <p14:creationId xmlns:p14="http://schemas.microsoft.com/office/powerpoint/2010/main" val="407398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533937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376004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5762409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528563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1106668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6912088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0667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7936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260648"/>
            <a:ext cx="7772400" cy="891480"/>
          </a:xfrm>
        </p:spPr>
        <p:txBody>
          <a:bodyPr/>
          <a:lstStyle>
            <a:lvl1pPr>
              <a:defRPr sz="40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85800" y="1340768"/>
            <a:ext cx="7772400" cy="4114800"/>
          </a:xfrm>
        </p:spPr>
        <p:txBody>
          <a:bodyPr/>
          <a:lstStyle>
            <a:lvl1pPr>
              <a:lnSpc>
                <a:spcPct val="120000"/>
              </a:lnSpc>
              <a:defRPr b="1">
                <a:solidFill>
                  <a:schemeClr val="tx1"/>
                </a:solidFill>
              </a:defRPr>
            </a:lvl1pPr>
            <a:lvl2pPr>
              <a:lnSpc>
                <a:spcPct val="120000"/>
              </a:lnSpc>
              <a:defRPr b="1">
                <a:solidFill>
                  <a:schemeClr val="tx1"/>
                </a:solidFill>
              </a:defRPr>
            </a:lvl2pPr>
            <a:lvl3pPr>
              <a:lnSpc>
                <a:spcPct val="120000"/>
              </a:lnSpc>
              <a:defRPr b="1">
                <a:solidFill>
                  <a:schemeClr val="tx1"/>
                </a:solidFill>
              </a:defRPr>
            </a:lvl3pPr>
            <a:lvl4pPr>
              <a:lnSpc>
                <a:spcPct val="120000"/>
              </a:lnSpc>
              <a:defRPr b="1">
                <a:solidFill>
                  <a:schemeClr val="tx1"/>
                </a:solidFill>
              </a:defRPr>
            </a:lvl4pPr>
            <a:lvl5pPr>
              <a:lnSpc>
                <a:spcPct val="120000"/>
              </a:lnSpc>
              <a:defRPr b="1">
                <a:solidFill>
                  <a:schemeClr val="tx1"/>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83C6B18-9A40-4D21-B2D8-3480AE83851F}" type="slidenum">
              <a:rPr lang="en-US" altLang="zh-CN"/>
              <a:pPr/>
              <a:t>‹#›</a:t>
            </a:fld>
            <a:endParaRPr lang="en-US" altLang="zh-CN"/>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4" y="6544261"/>
            <a:ext cx="9144000" cy="341123"/>
          </a:xfrm>
          <a:prstGeom prst="rect">
            <a:avLst/>
          </a:prstGeom>
          <a:gradFill>
            <a:gsLst>
              <a:gs pos="0">
                <a:srgbClr val="000082"/>
              </a:gs>
              <a:gs pos="30000">
                <a:srgbClr val="66008F"/>
              </a:gs>
              <a:gs pos="64999">
                <a:srgbClr val="BA0066"/>
              </a:gs>
              <a:gs pos="89999">
                <a:srgbClr val="FF0000"/>
              </a:gs>
              <a:gs pos="100000">
                <a:srgbClr val="FF8200"/>
              </a:gs>
            </a:gsLst>
            <a:lin ang="0" scaled="0"/>
          </a:gradFill>
          <a:ln>
            <a:noFill/>
          </a:ln>
          <a:effectLst/>
        </p:spPr>
      </p:pic>
      <p:cxnSp>
        <p:nvCxnSpPr>
          <p:cNvPr id="8" name="直接连接符 7"/>
          <p:cNvCxnSpPr/>
          <p:nvPr userDrawn="1"/>
        </p:nvCxnSpPr>
        <p:spPr bwMode="auto">
          <a:xfrm>
            <a:off x="-744" y="1152128"/>
            <a:ext cx="9144000" cy="0"/>
          </a:xfrm>
          <a:prstGeom prst="line">
            <a:avLst/>
          </a:prstGeom>
          <a:noFill/>
          <a:ln w="76200" cap="flat" cmpd="sng" algn="ctr">
            <a:gradFill>
              <a:gsLst>
                <a:gs pos="0">
                  <a:srgbClr val="FFC000"/>
                </a:gs>
                <a:gs pos="92000">
                  <a:srgbClr val="FFFF00"/>
                </a:gs>
                <a:gs pos="100000">
                  <a:schemeClr val="accent1">
                    <a:tint val="23500"/>
                    <a:satMod val="160000"/>
                  </a:schemeClr>
                </a:gs>
              </a:gsLst>
              <a:lin ang="5400000" scaled="0"/>
            </a:gra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Tree>
    <p:extLst>
      <p:ext uri="{BB962C8B-B14F-4D97-AF65-F5344CB8AC3E}">
        <p14:creationId xmlns:p14="http://schemas.microsoft.com/office/powerpoint/2010/main" val="133591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45303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716837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9542215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48E97C4-DA5B-4F66-A9EC-B77746CFDF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66658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b="1">
                <a:solidFill>
                  <a:srgbClr val="0070C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83C6B18-9A40-4D21-B2D8-3480AE83851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9196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3D285B1-5D38-468D-B8B9-F5EA4E8EF5F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74952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70E76221-2099-45A1-AAE7-834DA3540A8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80670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8B6EE0BA-D6DD-4FBE-979F-DDE74E735BA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65266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06466867-1D30-4101-8A63-96578BD417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94361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96FA02D7-E7C5-4AE4-B6FA-974FF82B68F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9013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3D285B1-5D38-468D-B8B9-F5EA4E8EF5FD}" type="slidenum">
              <a:rPr lang="en-US" altLang="zh-CN"/>
              <a:pPr/>
              <a:t>‹#›</a:t>
            </a:fld>
            <a:endParaRPr lang="en-US" altLang="zh-CN"/>
          </a:p>
        </p:txBody>
      </p:sp>
    </p:spTree>
    <p:extLst>
      <p:ext uri="{BB962C8B-B14F-4D97-AF65-F5344CB8AC3E}">
        <p14:creationId xmlns:p14="http://schemas.microsoft.com/office/powerpoint/2010/main" val="595390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6E44C36-15DE-4733-B61C-9D99689B2C2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04344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35FE1C3-2402-4BA5-A2BF-12C95DEC125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92957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9F065C9-73C9-4114-B6B8-EBC9D08F5EF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03151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6CF2420-A677-4ACA-8276-94059E54F76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4036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0E76221-2099-45A1-AAE7-834DA3540A83}" type="slidenum">
              <a:rPr lang="en-US" altLang="zh-CN"/>
              <a:pPr/>
              <a:t>‹#›</a:t>
            </a:fld>
            <a:endParaRPr lang="en-US" altLang="zh-CN"/>
          </a:p>
        </p:txBody>
      </p:sp>
    </p:spTree>
    <p:extLst>
      <p:ext uri="{BB962C8B-B14F-4D97-AF65-F5344CB8AC3E}">
        <p14:creationId xmlns:p14="http://schemas.microsoft.com/office/powerpoint/2010/main" val="241895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B6EE0BA-D6DD-4FBE-979F-DDE74E735BAE}" type="slidenum">
              <a:rPr lang="en-US" altLang="zh-CN"/>
              <a:pPr/>
              <a:t>‹#›</a:t>
            </a:fld>
            <a:endParaRPr lang="en-US" altLang="zh-CN"/>
          </a:p>
        </p:txBody>
      </p:sp>
    </p:spTree>
    <p:extLst>
      <p:ext uri="{BB962C8B-B14F-4D97-AF65-F5344CB8AC3E}">
        <p14:creationId xmlns:p14="http://schemas.microsoft.com/office/powerpoint/2010/main" val="2890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06466867-1D30-4101-8A63-96578BD41776}" type="slidenum">
              <a:rPr lang="en-US" altLang="zh-CN"/>
              <a:pPr/>
              <a:t>‹#›</a:t>
            </a:fld>
            <a:endParaRPr lang="en-US" altLang="zh-CN"/>
          </a:p>
        </p:txBody>
      </p:sp>
    </p:spTree>
    <p:extLst>
      <p:ext uri="{BB962C8B-B14F-4D97-AF65-F5344CB8AC3E}">
        <p14:creationId xmlns:p14="http://schemas.microsoft.com/office/powerpoint/2010/main" val="208550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6FA02D7-E7C5-4AE4-B6FA-974FF82B68FF}" type="slidenum">
              <a:rPr lang="en-US" altLang="zh-CN"/>
              <a:pPr/>
              <a:t>‹#›</a:t>
            </a:fld>
            <a:endParaRPr lang="en-US" altLang="zh-CN"/>
          </a:p>
        </p:txBody>
      </p:sp>
    </p:spTree>
    <p:extLst>
      <p:ext uri="{BB962C8B-B14F-4D97-AF65-F5344CB8AC3E}">
        <p14:creationId xmlns:p14="http://schemas.microsoft.com/office/powerpoint/2010/main" val="247065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6E44C36-15DE-4733-B61C-9D99689B2C2D}" type="slidenum">
              <a:rPr lang="en-US" altLang="zh-CN"/>
              <a:pPr/>
              <a:t>‹#›</a:t>
            </a:fld>
            <a:endParaRPr lang="en-US" altLang="zh-CN"/>
          </a:p>
        </p:txBody>
      </p:sp>
    </p:spTree>
    <p:extLst>
      <p:ext uri="{BB962C8B-B14F-4D97-AF65-F5344CB8AC3E}">
        <p14:creationId xmlns:p14="http://schemas.microsoft.com/office/powerpoint/2010/main" val="322453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35FE1C3-2402-4BA5-A2BF-12C95DEC125F}" type="slidenum">
              <a:rPr lang="en-US" altLang="zh-CN"/>
              <a:pPr/>
              <a:t>‹#›</a:t>
            </a:fld>
            <a:endParaRPr lang="en-US" altLang="zh-CN"/>
          </a:p>
        </p:txBody>
      </p:sp>
    </p:spTree>
    <p:extLst>
      <p:ext uri="{BB962C8B-B14F-4D97-AF65-F5344CB8AC3E}">
        <p14:creationId xmlns:p14="http://schemas.microsoft.com/office/powerpoint/2010/main" val="341638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单击以编辑</a:t>
            </a:r>
            <a:r>
              <a:rPr lang="zh-CN" altLang="en-US"/>
              <a:t>母版标题样式</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zh-CN"/>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zh-CN"/>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CB08057D-A7E1-4673-A165-CD071AA0A7B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单击以编辑</a:t>
            </a:r>
            <a:r>
              <a:rPr lang="zh-CN" altLang="en-US"/>
              <a:t>母版标题样式</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96991064"/>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单击以编辑</a:t>
            </a:r>
            <a:r>
              <a:rPr lang="zh-CN" altLang="en-US"/>
              <a:t>母版标题样式</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单击以编辑母版文本样式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789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ltLang="zh-CN">
              <a:solidFill>
                <a:srgbClr val="000000"/>
              </a:solidFill>
            </a:endParaRPr>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US" altLang="zh-CN">
              <a:solidFill>
                <a:srgbClr val="000000"/>
              </a:solidFill>
            </a:endParaRPr>
          </a:p>
        </p:txBody>
      </p:sp>
      <p:sp>
        <p:nvSpPr>
          <p:cNvPr id="3789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CB08057D-A7E1-4673-A165-CD071AA0A7B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693688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32.wmf"/><Relationship Id="rId18" Type="http://schemas.openxmlformats.org/officeDocument/2006/relationships/image" Target="../media/image37.gif"/><Relationship Id="rId26" Type="http://schemas.openxmlformats.org/officeDocument/2006/relationships/image" Target="../media/image44.gif"/><Relationship Id="rId3" Type="http://schemas.openxmlformats.org/officeDocument/2006/relationships/slideLayout" Target="../slideLayouts/slideLayout18.xml"/><Relationship Id="rId21" Type="http://schemas.openxmlformats.org/officeDocument/2006/relationships/image" Target="../media/image39.wmf"/><Relationship Id="rId7" Type="http://schemas.openxmlformats.org/officeDocument/2006/relationships/audio" Target="../media/audio5.wav"/><Relationship Id="rId12" Type="http://schemas.openxmlformats.org/officeDocument/2006/relationships/image" Target="../media/image31.gif"/><Relationship Id="rId17" Type="http://schemas.openxmlformats.org/officeDocument/2006/relationships/image" Target="../media/image36.gif"/><Relationship Id="rId25" Type="http://schemas.openxmlformats.org/officeDocument/2006/relationships/image" Target="../media/image43.png"/><Relationship Id="rId2" Type="http://schemas.openxmlformats.org/officeDocument/2006/relationships/audio" Target="../media/media1.WAV"/><Relationship Id="rId16" Type="http://schemas.openxmlformats.org/officeDocument/2006/relationships/image" Target="../media/image35.wmf"/><Relationship Id="rId20" Type="http://schemas.openxmlformats.org/officeDocument/2006/relationships/oleObject" Target="../embeddings/oleObject1.bin"/><Relationship Id="rId1" Type="http://schemas.microsoft.com/office/2007/relationships/media" Target="../media/media1.WAV"/><Relationship Id="rId6" Type="http://schemas.openxmlformats.org/officeDocument/2006/relationships/audio" Target="../media/audio4.wav"/><Relationship Id="rId11" Type="http://schemas.openxmlformats.org/officeDocument/2006/relationships/image" Target="../media/image30.jpeg"/><Relationship Id="rId24" Type="http://schemas.openxmlformats.org/officeDocument/2006/relationships/image" Target="../media/image42.gif"/><Relationship Id="rId5" Type="http://schemas.openxmlformats.org/officeDocument/2006/relationships/audio" Target="../media/audio3.wav"/><Relationship Id="rId15" Type="http://schemas.openxmlformats.org/officeDocument/2006/relationships/image" Target="../media/image34.gif"/><Relationship Id="rId23" Type="http://schemas.openxmlformats.org/officeDocument/2006/relationships/image" Target="../media/image41.wmf"/><Relationship Id="rId10" Type="http://schemas.openxmlformats.org/officeDocument/2006/relationships/image" Target="../media/image29.jpeg"/><Relationship Id="rId19" Type="http://schemas.openxmlformats.org/officeDocument/2006/relationships/image" Target="../media/image38.gif"/><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33.png"/><Relationship Id="rId22" Type="http://schemas.openxmlformats.org/officeDocument/2006/relationships/image" Target="../media/image40.jpeg"/></Relationships>
</file>

<file path=ppt/slides/_rels/slide8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8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8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Layout" Target="../slideLayouts/slideLayout18.xml"/><Relationship Id="rId1" Type="http://schemas.openxmlformats.org/officeDocument/2006/relationships/themeOverride" Target="../theme/themeOverride3.xml"/></Relationships>
</file>

<file path=ppt/slides/_rels/slide8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2.bin"/><Relationship Id="rId1" Type="http://schemas.openxmlformats.org/officeDocument/2006/relationships/slideLayout" Target="../slideLayouts/slideLayout24.xml"/><Relationship Id="rId5" Type="http://schemas.openxmlformats.org/officeDocument/2006/relationships/image" Target="../media/image46.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4.bin"/><Relationship Id="rId1" Type="http://schemas.openxmlformats.org/officeDocument/2006/relationships/slideLayout" Target="../slideLayouts/slideLayout24.xml"/><Relationship Id="rId5" Type="http://schemas.openxmlformats.org/officeDocument/2006/relationships/image" Target="../media/image46.emf"/><Relationship Id="rId4" Type="http://schemas.openxmlformats.org/officeDocument/2006/relationships/oleObject" Target="../embeddings/oleObject5.bin"/></Relationships>
</file>

<file path=ppt/slides/_rels/slide9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oleObject" Target="../embeddings/oleObject6.bin"/><Relationship Id="rId1" Type="http://schemas.openxmlformats.org/officeDocument/2006/relationships/slideLayout" Target="../slideLayouts/slideLayout24.xml"/><Relationship Id="rId5" Type="http://schemas.openxmlformats.org/officeDocument/2006/relationships/image" Target="../media/image46.emf"/><Relationship Id="rId4" Type="http://schemas.openxmlformats.org/officeDocument/2006/relationships/oleObject" Target="../embeddings/oleObject7.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00232" y="1501872"/>
            <a:ext cx="4953000" cy="1600200"/>
          </a:xfrm>
        </p:spPr>
        <p:txBody>
          <a:bodyPr/>
          <a:lstStyle/>
          <a:p>
            <a:r>
              <a:rPr lang="zh-CN" altLang="en-US" sz="4800" b="1" dirty="0">
                <a:solidFill>
                  <a:schemeClr val="tx1"/>
                </a:solidFill>
                <a:ea typeface="楷体_GB2312" pitchFamily="49" charset="-122"/>
              </a:rPr>
              <a:t>软 件 工 程</a:t>
            </a:r>
            <a:br>
              <a:rPr lang="zh-CN" altLang="en-US" sz="4800" b="1" dirty="0">
                <a:solidFill>
                  <a:schemeClr val="tx1"/>
                </a:solidFill>
                <a:ea typeface="楷体_GB2312" pitchFamily="49" charset="-122"/>
              </a:rPr>
            </a:br>
            <a:r>
              <a:rPr lang="en-US" altLang="zh-CN" sz="3600" b="1" dirty="0">
                <a:solidFill>
                  <a:schemeClr val="tx1"/>
                </a:solidFill>
                <a:ea typeface="楷体_GB2312" pitchFamily="49" charset="-122"/>
              </a:rPr>
              <a:t>Software Engineering</a:t>
            </a:r>
            <a:endParaRPr lang="en-US" altLang="zh-CN" b="1" dirty="0">
              <a:ea typeface="楷体_GB2312" pitchFamily="49" charset="-122"/>
            </a:endParaRPr>
          </a:p>
        </p:txBody>
      </p:sp>
      <p:sp>
        <p:nvSpPr>
          <p:cNvPr id="2051" name="Rectangle 3"/>
          <p:cNvSpPr>
            <a:spLocks noGrp="1" noChangeArrowheads="1"/>
          </p:cNvSpPr>
          <p:nvPr>
            <p:ph type="subTitle" idx="1"/>
          </p:nvPr>
        </p:nvSpPr>
        <p:spPr>
          <a:xfrm>
            <a:off x="1285852" y="3500438"/>
            <a:ext cx="6477000" cy="1214446"/>
          </a:xfrm>
        </p:spPr>
        <p:txBody>
          <a:bodyPr/>
          <a:lstStyle/>
          <a:p>
            <a:pPr>
              <a:lnSpc>
                <a:spcPct val="130000"/>
              </a:lnSpc>
            </a:pPr>
            <a:r>
              <a:rPr lang="zh-CN" altLang="en-US" sz="2800" b="1" dirty="0">
                <a:ea typeface="楷体_GB2312" pitchFamily="49" charset="-122"/>
              </a:rPr>
              <a:t>主讲：杨谊</a:t>
            </a:r>
            <a:endParaRPr lang="zh-CN" altLang="en-US" sz="3600" b="1" dirty="0">
              <a:ea typeface="楷体_GB2312" pitchFamily="49" charset="-122"/>
            </a:endParaRPr>
          </a:p>
          <a:p>
            <a:r>
              <a:rPr lang="zh-CN" altLang="en-US" sz="3600" b="1" dirty="0">
                <a:ea typeface="楷体_GB2312" pitchFamily="49" charset="-122"/>
              </a:rPr>
              <a:t> </a:t>
            </a:r>
            <a:r>
              <a:rPr lang="en-US" altLang="zh-CN" sz="2800" b="1" dirty="0">
                <a:ea typeface="楷体_GB2312" pitchFamily="49" charset="-122"/>
              </a:rPr>
              <a:t>E-mail :  yiyang20110130@163.com</a:t>
            </a:r>
            <a:endParaRPr lang="en-US" altLang="zh-CN" sz="3600" b="1" dirty="0">
              <a:ea typeface="楷体_GB2312" pitchFamily="49" charset="-122"/>
            </a:endParaRPr>
          </a:p>
          <a:p>
            <a:pPr algn="l"/>
            <a:endParaRPr lang="en-US" altLang="zh-CN" sz="3600" b="1" dirty="0">
              <a:ea typeface="楷体_GB2312" pitchFamily="49" charset="-122"/>
            </a:endParaRPr>
          </a:p>
        </p:txBody>
      </p:sp>
      <p:sp>
        <p:nvSpPr>
          <p:cNvPr id="2" name="AutoShape 9" descr="d:\users\yy\appdata\roaming\360se6\User Data\temp\rjcxj(1).jpg"/>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11" descr="d:\users\yy\appdata\roaming\360se6\User Data\temp\rjcxj(1).jpg"/>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out)">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2051">
                                            <p:txEl>
                                              <p:pRg st="0" end="0"/>
                                            </p:txEl>
                                          </p:spTgt>
                                        </p:tgtEl>
                                        <p:attrNameLst>
                                          <p:attrName>style.visibility</p:attrName>
                                        </p:attrNameLst>
                                      </p:cBhvr>
                                      <p:to>
                                        <p:strVal val="visible"/>
                                      </p:to>
                                    </p:set>
                                    <p:animEffect transition="in" filter="checkerboard(down)">
                                      <p:cBhvr>
                                        <p:cTn id="11" dur="500"/>
                                        <p:tgtEl>
                                          <p:spTgt spid="2051">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2051">
                                            <p:txEl>
                                              <p:pRg st="1" end="1"/>
                                            </p:txEl>
                                          </p:spTgt>
                                        </p:tgtEl>
                                        <p:attrNameLst>
                                          <p:attrName>style.visibility</p:attrName>
                                        </p:attrNameLst>
                                      </p:cBhvr>
                                      <p:to>
                                        <p:strVal val="visible"/>
                                      </p:to>
                                    </p:set>
                                    <p:animEffect transition="in" filter="checkerboard(down)">
                                      <p:cBhvr>
                                        <p:cTn id="15" dur="500"/>
                                        <p:tgtEl>
                                          <p:spTgt spid="2051">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软件文档的作用</a:t>
            </a:r>
          </a:p>
        </p:txBody>
      </p:sp>
      <p:sp>
        <p:nvSpPr>
          <p:cNvPr id="3" name="内容占位符 2"/>
          <p:cNvSpPr>
            <a:spLocks noGrp="1"/>
          </p:cNvSpPr>
          <p:nvPr>
            <p:ph idx="1"/>
          </p:nvPr>
        </p:nvSpPr>
        <p:spPr/>
        <p:txBody>
          <a:bodyPr/>
          <a:lstStyle/>
          <a:p>
            <a:r>
              <a:rPr lang="zh-CN" altLang="en-US" dirty="0"/>
              <a:t>提高开发过程的</a:t>
            </a:r>
            <a:r>
              <a:rPr lang="zh-CN" altLang="en-US" dirty="0">
                <a:solidFill>
                  <a:srgbClr val="0066FF"/>
                </a:solidFill>
              </a:rPr>
              <a:t>能见度</a:t>
            </a:r>
            <a:endParaRPr lang="en-US" altLang="zh-CN" dirty="0">
              <a:solidFill>
                <a:srgbClr val="0066FF"/>
              </a:solidFill>
            </a:endParaRPr>
          </a:p>
          <a:p>
            <a:r>
              <a:rPr lang="zh-CN" altLang="en-US" dirty="0"/>
              <a:t>作为开发过程的依据，提高开发</a:t>
            </a:r>
            <a:r>
              <a:rPr lang="zh-CN" altLang="en-US" dirty="0">
                <a:solidFill>
                  <a:srgbClr val="0066FF"/>
                </a:solidFill>
              </a:rPr>
              <a:t>效率</a:t>
            </a:r>
            <a:endParaRPr lang="en-US" altLang="zh-CN" dirty="0">
              <a:solidFill>
                <a:srgbClr val="0066FF"/>
              </a:solidFill>
            </a:endParaRPr>
          </a:p>
          <a:p>
            <a:r>
              <a:rPr lang="zh-CN" altLang="en-US" dirty="0">
                <a:solidFill>
                  <a:srgbClr val="0066FF"/>
                </a:solidFill>
              </a:rPr>
              <a:t>记录</a:t>
            </a:r>
            <a:r>
              <a:rPr lang="zh-CN" altLang="en-US" dirty="0"/>
              <a:t>有关信息便于</a:t>
            </a:r>
            <a:r>
              <a:rPr lang="zh-CN" altLang="en-US" dirty="0">
                <a:solidFill>
                  <a:srgbClr val="0066FF"/>
                </a:solidFill>
              </a:rPr>
              <a:t>使用和维护</a:t>
            </a:r>
            <a:endParaRPr lang="en-US" altLang="zh-CN" dirty="0">
              <a:solidFill>
                <a:srgbClr val="0066FF"/>
              </a:solidFill>
            </a:endParaRPr>
          </a:p>
          <a:p>
            <a:r>
              <a:rPr lang="zh-CN" altLang="en-US" dirty="0"/>
              <a:t>作为阶段性</a:t>
            </a:r>
            <a:r>
              <a:rPr lang="zh-CN" altLang="en-US" dirty="0">
                <a:solidFill>
                  <a:srgbClr val="0066FF"/>
                </a:solidFill>
              </a:rPr>
              <a:t>成果</a:t>
            </a:r>
            <a:r>
              <a:rPr lang="zh-CN" altLang="en-US" dirty="0"/>
              <a:t>和技术</a:t>
            </a:r>
            <a:r>
              <a:rPr lang="zh-CN" altLang="en-US" dirty="0">
                <a:solidFill>
                  <a:srgbClr val="0066FF"/>
                </a:solidFill>
              </a:rPr>
              <a:t>标志</a:t>
            </a:r>
            <a:endParaRPr lang="en-US" altLang="zh-CN" dirty="0">
              <a:solidFill>
                <a:srgbClr val="0066FF"/>
              </a:solidFill>
            </a:endParaRPr>
          </a:p>
          <a:p>
            <a:r>
              <a:rPr lang="zh-CN" altLang="en-US" dirty="0"/>
              <a:t>便于</a:t>
            </a:r>
            <a:r>
              <a:rPr lang="zh-CN" altLang="en-US" dirty="0">
                <a:solidFill>
                  <a:srgbClr val="0066FF"/>
                </a:solidFill>
              </a:rPr>
              <a:t>用户</a:t>
            </a:r>
            <a:r>
              <a:rPr lang="zh-CN" altLang="en-US" dirty="0"/>
              <a:t>了解软件功能和性能</a:t>
            </a:r>
            <a:endParaRPr lang="en-US" altLang="zh-CN" dirty="0"/>
          </a:p>
          <a:p>
            <a:endParaRPr lang="zh-CN" altLang="en-US" dirty="0"/>
          </a:p>
        </p:txBody>
      </p:sp>
    </p:spTree>
    <p:extLst>
      <p:ext uri="{BB962C8B-B14F-4D97-AF65-F5344CB8AC3E}">
        <p14:creationId xmlns:p14="http://schemas.microsoft.com/office/powerpoint/2010/main" val="15149490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t>未接到复印命令时处于</a:t>
            </a:r>
            <a:r>
              <a:rPr lang="zh-CN" altLang="en-US" sz="2400" dirty="0">
                <a:solidFill>
                  <a:srgbClr val="0000FF"/>
                </a:solidFill>
              </a:rPr>
              <a:t>闲置</a:t>
            </a:r>
            <a:r>
              <a:rPr lang="zh-CN" altLang="en-US" sz="2400" dirty="0"/>
              <a:t>状态，</a:t>
            </a:r>
            <a:endParaRPr lang="en-US" altLang="zh-CN" sz="2400" dirty="0"/>
          </a:p>
          <a:p>
            <a:r>
              <a:rPr lang="zh-CN" altLang="en-US" sz="2400" dirty="0"/>
              <a:t>一旦接到复印命令则进入</a:t>
            </a:r>
            <a:r>
              <a:rPr lang="zh-CN" altLang="en-US" sz="2400" dirty="0">
                <a:solidFill>
                  <a:srgbClr val="0000FF"/>
                </a:solidFill>
              </a:rPr>
              <a:t>复印</a:t>
            </a:r>
            <a:r>
              <a:rPr lang="zh-CN" altLang="en-US" sz="2400" dirty="0"/>
              <a:t>状态，</a:t>
            </a:r>
            <a:endParaRPr lang="en-US" altLang="zh-CN" sz="2400" dirty="0"/>
          </a:p>
          <a:p>
            <a:r>
              <a:rPr lang="zh-CN" altLang="en-US" sz="2400" dirty="0"/>
              <a:t>完成复印命令后回到闲置状态，等待下一个复印命令；</a:t>
            </a:r>
            <a:endParaRPr lang="en-US" altLang="zh-CN" sz="2400" dirty="0"/>
          </a:p>
          <a:p>
            <a:r>
              <a:rPr lang="zh-CN" altLang="en-US" sz="2400" dirty="0"/>
              <a:t>如果执行复印命令时发现没纸，则进入缺纸状态，发出警告，等待装纸；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如果复印时发生卡纸故障，则进入卡纸状态，发出警告，等待维修人员来排除故障；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6603016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t>未接到复印命令时处于</a:t>
            </a:r>
            <a:r>
              <a:rPr lang="zh-CN" altLang="en-US" sz="2400" dirty="0">
                <a:solidFill>
                  <a:srgbClr val="0000FF"/>
                </a:solidFill>
              </a:rPr>
              <a:t>闲置</a:t>
            </a:r>
            <a:r>
              <a:rPr lang="zh-CN" altLang="en-US" sz="2400" dirty="0"/>
              <a:t>状态，</a:t>
            </a:r>
            <a:endParaRPr lang="en-US" altLang="zh-CN" sz="2400" dirty="0"/>
          </a:p>
          <a:p>
            <a:r>
              <a:rPr lang="zh-CN" altLang="en-US" sz="2400" dirty="0"/>
              <a:t>一旦接到复印命令则进入</a:t>
            </a:r>
            <a:r>
              <a:rPr lang="zh-CN" altLang="en-US" sz="2400" dirty="0">
                <a:solidFill>
                  <a:srgbClr val="0000FF"/>
                </a:solidFill>
              </a:rPr>
              <a:t>复印</a:t>
            </a:r>
            <a:r>
              <a:rPr lang="zh-CN" altLang="en-US" sz="2400" dirty="0"/>
              <a:t>状态，</a:t>
            </a:r>
            <a:endParaRPr lang="en-US" altLang="zh-CN" sz="2400" dirty="0"/>
          </a:p>
          <a:p>
            <a:r>
              <a:rPr lang="zh-CN" altLang="en-US" sz="2400" dirty="0"/>
              <a:t>完成复印命令后回到闲置状态，等待下一个复印命令；</a:t>
            </a:r>
            <a:endParaRPr lang="en-US" altLang="zh-CN" sz="2400" dirty="0"/>
          </a:p>
          <a:p>
            <a:r>
              <a:rPr lang="zh-CN" altLang="en-US" sz="2400" dirty="0"/>
              <a:t>如果执行复印命令时发现没纸，则进入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如果复印时发生卡纸故障，则进入卡纸状态，发出警告，等待维修人员来排除故障；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20055428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t>未接到复印命令时处于</a:t>
            </a:r>
            <a:r>
              <a:rPr lang="zh-CN" altLang="en-US" sz="2400" dirty="0">
                <a:solidFill>
                  <a:srgbClr val="0000FF"/>
                </a:solidFill>
              </a:rPr>
              <a:t>闲置</a:t>
            </a:r>
            <a:r>
              <a:rPr lang="zh-CN" altLang="en-US" sz="2400" dirty="0"/>
              <a:t>状态，</a:t>
            </a:r>
            <a:endParaRPr lang="en-US" altLang="zh-CN" sz="2400" dirty="0"/>
          </a:p>
          <a:p>
            <a:r>
              <a:rPr lang="zh-CN" altLang="en-US" sz="2400" dirty="0"/>
              <a:t>一旦接到复印命令则进入</a:t>
            </a:r>
            <a:r>
              <a:rPr lang="zh-CN" altLang="en-US" sz="2400" dirty="0">
                <a:solidFill>
                  <a:srgbClr val="0000FF"/>
                </a:solidFill>
              </a:rPr>
              <a:t>复印</a:t>
            </a:r>
            <a:r>
              <a:rPr lang="zh-CN" altLang="en-US" sz="2400" dirty="0"/>
              <a:t>状态，</a:t>
            </a:r>
            <a:endParaRPr lang="en-US" altLang="zh-CN" sz="2400" dirty="0"/>
          </a:p>
          <a:p>
            <a:r>
              <a:rPr lang="zh-CN" altLang="en-US" sz="2400" dirty="0"/>
              <a:t>完成复印命令后回到闲置状态，等待下一个复印命令；</a:t>
            </a:r>
            <a:endParaRPr lang="en-US" altLang="zh-CN" sz="2400" dirty="0"/>
          </a:p>
          <a:p>
            <a:r>
              <a:rPr lang="zh-CN" altLang="en-US" sz="2400" dirty="0"/>
              <a:t>如果执行复印命令时发现没纸，则进入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29114293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解题步骤</a:t>
            </a:r>
          </a:p>
        </p:txBody>
      </p:sp>
      <p:sp>
        <p:nvSpPr>
          <p:cNvPr id="3" name="内容占位符 2"/>
          <p:cNvSpPr>
            <a:spLocks noGrp="1"/>
          </p:cNvSpPr>
          <p:nvPr>
            <p:ph idx="1"/>
          </p:nvPr>
        </p:nvSpPr>
        <p:spPr/>
        <p:txBody>
          <a:bodyPr/>
          <a:lstStyle/>
          <a:p>
            <a:r>
              <a:rPr lang="zh-CN" altLang="en-US" dirty="0"/>
              <a:t>系统可能存在的状态：</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36912"/>
            <a:ext cx="40671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0890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t>未接到复印命令时处于</a:t>
            </a:r>
            <a:r>
              <a:rPr lang="zh-CN" altLang="en-US" sz="2400" dirty="0">
                <a:solidFill>
                  <a:srgbClr val="0000FF"/>
                </a:solidFill>
              </a:rPr>
              <a:t>闲置</a:t>
            </a:r>
            <a:r>
              <a:rPr lang="zh-CN" altLang="en-US" sz="2400" dirty="0"/>
              <a:t>状态，</a:t>
            </a:r>
            <a:endParaRPr lang="en-US" altLang="zh-CN" sz="2400" dirty="0"/>
          </a:p>
          <a:p>
            <a:r>
              <a:rPr lang="zh-CN" altLang="en-US" sz="2400" dirty="0"/>
              <a:t>一旦接到复印命令则进入</a:t>
            </a:r>
            <a:r>
              <a:rPr lang="zh-CN" altLang="en-US" sz="2400" dirty="0">
                <a:solidFill>
                  <a:srgbClr val="0000FF"/>
                </a:solidFill>
              </a:rPr>
              <a:t>复印</a:t>
            </a:r>
            <a:r>
              <a:rPr lang="zh-CN" altLang="en-US" sz="2400" dirty="0"/>
              <a:t>状态，</a:t>
            </a:r>
            <a:endParaRPr lang="en-US" altLang="zh-CN" sz="2400" dirty="0"/>
          </a:p>
          <a:p>
            <a:r>
              <a:rPr lang="zh-CN" altLang="en-US" sz="2400" dirty="0"/>
              <a:t>完成复印命令后回到闲置状态，等待下一个复印命令；</a:t>
            </a:r>
            <a:endParaRPr lang="en-US" altLang="zh-CN" sz="2400" dirty="0"/>
          </a:p>
          <a:p>
            <a:r>
              <a:rPr lang="zh-CN" altLang="en-US" sz="2400" dirty="0"/>
              <a:t>如果执行复印命令时发现没纸，则进入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
        <p:nvSpPr>
          <p:cNvPr id="4" name="圆角矩形标注 3"/>
          <p:cNvSpPr/>
          <p:nvPr/>
        </p:nvSpPr>
        <p:spPr bwMode="auto">
          <a:xfrm>
            <a:off x="6300192" y="1196752"/>
            <a:ext cx="2304256" cy="1296144"/>
          </a:xfrm>
          <a:prstGeom prst="wedgeRoundRectCallout">
            <a:avLst>
              <a:gd name="adj1" fmla="val -69020"/>
              <a:gd name="adj2" fmla="val 29820"/>
              <a:gd name="adj3" fmla="val 16667"/>
            </a:avLst>
          </a:prstGeom>
          <a:solidFill>
            <a:schemeClr val="accent1">
              <a:lumMod val="20000"/>
              <a:lumOff val="80000"/>
            </a:schemeClr>
          </a:solidFill>
          <a:ln w="25400" cap="flat" cmpd="sng" algn="ctr">
            <a:solidFill>
              <a:srgbClr val="92D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找出状态的触发事件</a:t>
            </a:r>
          </a:p>
        </p:txBody>
      </p:sp>
    </p:spTree>
    <p:extLst>
      <p:ext uri="{BB962C8B-B14F-4D97-AF65-F5344CB8AC3E}">
        <p14:creationId xmlns:p14="http://schemas.microsoft.com/office/powerpoint/2010/main" val="39602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解题步骤</a:t>
            </a:r>
          </a:p>
        </p:txBody>
      </p:sp>
      <p:sp>
        <p:nvSpPr>
          <p:cNvPr id="3" name="内容占位符 2"/>
          <p:cNvSpPr>
            <a:spLocks noGrp="1"/>
          </p:cNvSpPr>
          <p:nvPr>
            <p:ph idx="1"/>
          </p:nvPr>
        </p:nvSpPr>
        <p:spPr/>
        <p:txBody>
          <a:bodyPr/>
          <a:lstStyle/>
          <a:p>
            <a:r>
              <a:rPr lang="zh-CN" altLang="en-US" dirty="0"/>
              <a:t>标出每个状态下的动作</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2420888"/>
            <a:ext cx="46863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5101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solidFill>
                  <a:srgbClr val="FF0000"/>
                </a:solidFill>
              </a:rPr>
              <a:t>未接到复印命令</a:t>
            </a:r>
            <a:r>
              <a:rPr lang="zh-CN" altLang="en-US" sz="2400" dirty="0"/>
              <a:t>时处于</a:t>
            </a:r>
            <a:r>
              <a:rPr lang="zh-CN" altLang="en-US" sz="2400" dirty="0">
                <a:solidFill>
                  <a:srgbClr val="0000FF"/>
                </a:solidFill>
              </a:rPr>
              <a:t>闲置</a:t>
            </a:r>
            <a:r>
              <a:rPr lang="zh-CN" altLang="en-US" sz="2400" dirty="0"/>
              <a:t>状态，</a:t>
            </a:r>
            <a:endParaRPr lang="en-US" altLang="zh-CN" sz="2400" dirty="0"/>
          </a:p>
          <a:p>
            <a:r>
              <a:rPr lang="zh-CN" altLang="en-US" sz="2400" dirty="0"/>
              <a:t>一旦接到复印命令则进入</a:t>
            </a:r>
            <a:r>
              <a:rPr lang="zh-CN" altLang="en-US" sz="2400" dirty="0">
                <a:solidFill>
                  <a:srgbClr val="0000FF"/>
                </a:solidFill>
              </a:rPr>
              <a:t>复印</a:t>
            </a:r>
            <a:r>
              <a:rPr lang="zh-CN" altLang="en-US" sz="2400" dirty="0"/>
              <a:t>状态，</a:t>
            </a:r>
            <a:endParaRPr lang="en-US" altLang="zh-CN" sz="2400" dirty="0"/>
          </a:p>
          <a:p>
            <a:r>
              <a:rPr lang="zh-CN" altLang="en-US" sz="2400" dirty="0"/>
              <a:t>完成复印命令后回到闲置状态，等待下一个复印命令；</a:t>
            </a:r>
            <a:endParaRPr lang="en-US" altLang="zh-CN" sz="2400" dirty="0"/>
          </a:p>
          <a:p>
            <a:r>
              <a:rPr lang="zh-CN" altLang="en-US" sz="2400" dirty="0"/>
              <a:t>如果执行复印命令时发现没纸，则进入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17581993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solidFill>
                  <a:srgbClr val="FF0000"/>
                </a:solidFill>
              </a:rPr>
              <a:t>未接到复印命令</a:t>
            </a:r>
            <a:r>
              <a:rPr lang="zh-CN" altLang="en-US" sz="2400" dirty="0"/>
              <a:t>时处于</a:t>
            </a:r>
            <a:r>
              <a:rPr lang="zh-CN" altLang="en-US" sz="2400" dirty="0">
                <a:solidFill>
                  <a:srgbClr val="0000FF"/>
                </a:solidFill>
              </a:rPr>
              <a:t>闲置</a:t>
            </a:r>
            <a:r>
              <a:rPr lang="zh-CN" altLang="en-US" sz="2400" dirty="0"/>
              <a:t>状态，</a:t>
            </a:r>
            <a:endParaRPr lang="en-US" altLang="zh-CN" sz="2400" dirty="0"/>
          </a:p>
          <a:p>
            <a:r>
              <a:rPr lang="zh-CN" altLang="en-US" sz="2400" dirty="0"/>
              <a:t>一旦</a:t>
            </a:r>
            <a:r>
              <a:rPr lang="zh-CN" altLang="en-US" sz="2400" dirty="0">
                <a:solidFill>
                  <a:srgbClr val="FF0000"/>
                </a:solidFill>
              </a:rPr>
              <a:t>接到复印命令</a:t>
            </a:r>
            <a:r>
              <a:rPr lang="zh-CN" altLang="en-US" sz="2400" dirty="0"/>
              <a:t>则进入</a:t>
            </a:r>
            <a:r>
              <a:rPr lang="zh-CN" altLang="en-US" sz="2400" dirty="0">
                <a:solidFill>
                  <a:srgbClr val="0000FF"/>
                </a:solidFill>
              </a:rPr>
              <a:t>复印</a:t>
            </a:r>
            <a:r>
              <a:rPr lang="zh-CN" altLang="en-US" sz="2400" dirty="0"/>
              <a:t>状态，</a:t>
            </a:r>
            <a:endParaRPr lang="en-US" altLang="zh-CN" sz="2400" dirty="0"/>
          </a:p>
          <a:p>
            <a:r>
              <a:rPr lang="zh-CN" altLang="en-US" sz="2400" dirty="0"/>
              <a:t>完成复印命令后回到闲置状态，等待下一个复印命令；</a:t>
            </a:r>
            <a:endParaRPr lang="en-US" altLang="zh-CN" sz="2400" dirty="0"/>
          </a:p>
          <a:p>
            <a:r>
              <a:rPr lang="zh-CN" altLang="en-US" sz="2400" dirty="0"/>
              <a:t>如果执行复印命令时发现没纸，则进入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416140997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solidFill>
                  <a:srgbClr val="FF0000"/>
                </a:solidFill>
              </a:rPr>
              <a:t>未接到复印命令</a:t>
            </a:r>
            <a:r>
              <a:rPr lang="zh-CN" altLang="en-US" sz="2400" dirty="0"/>
              <a:t>时处于</a:t>
            </a:r>
            <a:r>
              <a:rPr lang="zh-CN" altLang="en-US" sz="2400" dirty="0">
                <a:solidFill>
                  <a:srgbClr val="0000FF"/>
                </a:solidFill>
              </a:rPr>
              <a:t>闲置</a:t>
            </a:r>
            <a:r>
              <a:rPr lang="zh-CN" altLang="en-US" sz="2400" dirty="0"/>
              <a:t>状态，</a:t>
            </a:r>
            <a:endParaRPr lang="en-US" altLang="zh-CN" sz="2400" dirty="0"/>
          </a:p>
          <a:p>
            <a:r>
              <a:rPr lang="zh-CN" altLang="en-US" sz="2400" dirty="0"/>
              <a:t>一旦</a:t>
            </a:r>
            <a:r>
              <a:rPr lang="zh-CN" altLang="en-US" sz="2400" dirty="0">
                <a:solidFill>
                  <a:srgbClr val="FF0000"/>
                </a:solidFill>
              </a:rPr>
              <a:t>接到复印命令</a:t>
            </a:r>
            <a:r>
              <a:rPr lang="zh-CN" altLang="en-US" sz="2400" dirty="0"/>
              <a:t>则进入</a:t>
            </a:r>
            <a:r>
              <a:rPr lang="zh-CN" altLang="en-US" sz="2400" dirty="0">
                <a:solidFill>
                  <a:srgbClr val="0000FF"/>
                </a:solidFill>
              </a:rPr>
              <a:t>复印</a:t>
            </a:r>
            <a:r>
              <a:rPr lang="zh-CN" altLang="en-US" sz="2400" dirty="0"/>
              <a:t>状态，</a:t>
            </a:r>
            <a:endParaRPr lang="en-US" altLang="zh-CN" sz="2400" dirty="0"/>
          </a:p>
          <a:p>
            <a:r>
              <a:rPr lang="zh-CN" altLang="en-US" sz="2400" dirty="0">
                <a:solidFill>
                  <a:srgbClr val="FF0000"/>
                </a:solidFill>
              </a:rPr>
              <a:t>完成复印命令</a:t>
            </a:r>
            <a:r>
              <a:rPr lang="zh-CN" altLang="en-US" sz="2400" dirty="0"/>
              <a:t>后回到闲置状态，等待下一个复印命令；</a:t>
            </a:r>
            <a:endParaRPr lang="en-US" altLang="zh-CN" sz="2400" dirty="0"/>
          </a:p>
          <a:p>
            <a:r>
              <a:rPr lang="zh-CN" altLang="en-US" sz="2400" dirty="0"/>
              <a:t>如果执行复印命令时发现没纸，则进入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24166613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解题步骤</a:t>
            </a:r>
          </a:p>
        </p:txBody>
      </p:sp>
      <p:sp>
        <p:nvSpPr>
          <p:cNvPr id="3" name="内容占位符 2"/>
          <p:cNvSpPr>
            <a:spLocks noGrp="1"/>
          </p:cNvSpPr>
          <p:nvPr>
            <p:ph idx="1"/>
          </p:nvPr>
        </p:nvSpPr>
        <p:spPr/>
        <p:txBody>
          <a:bodyPr/>
          <a:lstStyle/>
          <a:p>
            <a:r>
              <a:rPr lang="zh-CN" altLang="en-US" dirty="0"/>
              <a:t>画出引起状态变换的事件</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592" y="2564904"/>
            <a:ext cx="43910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53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496944" cy="1251520"/>
          </a:xfrm>
        </p:spPr>
        <p:txBody>
          <a:bodyPr/>
          <a:lstStyle/>
          <a:p>
            <a:pPr algn="l"/>
            <a:r>
              <a:rPr lang="en-US" sz="2800" dirty="0"/>
              <a:t>Why important to get the requirements right?</a:t>
            </a:r>
            <a:br>
              <a:rPr lang="en-US" sz="2800" dirty="0"/>
            </a:br>
            <a:br>
              <a:rPr lang="en-US" sz="2800" dirty="0"/>
            </a:br>
            <a:r>
              <a:rPr lang="en-US" altLang="zh-CN" sz="2800" dirty="0"/>
              <a:t>Fix an error</a:t>
            </a:r>
            <a:endParaRPr lang="en-US" sz="2800"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813520"/>
            <a:ext cx="8181546" cy="4495800"/>
          </a:xfrm>
        </p:spPr>
      </p:pic>
    </p:spTree>
    <p:extLst>
      <p:ext uri="{BB962C8B-B14F-4D97-AF65-F5344CB8AC3E}">
        <p14:creationId xmlns:p14="http://schemas.microsoft.com/office/powerpoint/2010/main" val="25657851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solidFill>
                  <a:srgbClr val="FF0000"/>
                </a:solidFill>
              </a:rPr>
              <a:t>未接到复印命令</a:t>
            </a:r>
            <a:r>
              <a:rPr lang="zh-CN" altLang="en-US" sz="2400" dirty="0"/>
              <a:t>时处于</a:t>
            </a:r>
            <a:r>
              <a:rPr lang="zh-CN" altLang="en-US" sz="2400" dirty="0">
                <a:solidFill>
                  <a:srgbClr val="0000FF"/>
                </a:solidFill>
              </a:rPr>
              <a:t>闲置</a:t>
            </a:r>
            <a:r>
              <a:rPr lang="zh-CN" altLang="en-US" sz="2400" dirty="0"/>
              <a:t>状态，</a:t>
            </a:r>
            <a:endParaRPr lang="en-US" altLang="zh-CN" sz="2400" dirty="0"/>
          </a:p>
          <a:p>
            <a:r>
              <a:rPr lang="zh-CN" altLang="en-US" sz="2400" dirty="0"/>
              <a:t>一旦</a:t>
            </a:r>
            <a:r>
              <a:rPr lang="zh-CN" altLang="en-US" sz="2400" dirty="0">
                <a:solidFill>
                  <a:srgbClr val="FF0000"/>
                </a:solidFill>
              </a:rPr>
              <a:t>接到复印命令</a:t>
            </a:r>
            <a:r>
              <a:rPr lang="zh-CN" altLang="en-US" sz="2400" dirty="0"/>
              <a:t>则进入</a:t>
            </a:r>
            <a:r>
              <a:rPr lang="zh-CN" altLang="en-US" sz="2400" dirty="0">
                <a:solidFill>
                  <a:srgbClr val="0000FF"/>
                </a:solidFill>
              </a:rPr>
              <a:t>复印</a:t>
            </a:r>
            <a:r>
              <a:rPr lang="zh-CN" altLang="en-US" sz="2400" dirty="0"/>
              <a:t>状态，</a:t>
            </a:r>
            <a:endParaRPr lang="en-US" altLang="zh-CN" sz="2400" dirty="0"/>
          </a:p>
          <a:p>
            <a:r>
              <a:rPr lang="zh-CN" altLang="en-US" sz="2400" dirty="0">
                <a:solidFill>
                  <a:srgbClr val="FF0000"/>
                </a:solidFill>
              </a:rPr>
              <a:t>完成复印命令</a:t>
            </a:r>
            <a:r>
              <a:rPr lang="zh-CN" altLang="en-US" sz="2400" dirty="0"/>
              <a:t>后回到闲置状态，等待下一个复印命令；</a:t>
            </a:r>
            <a:endParaRPr lang="en-US" altLang="zh-CN" sz="2400" dirty="0"/>
          </a:p>
          <a:p>
            <a:r>
              <a:rPr lang="zh-CN" altLang="en-US" sz="2400" dirty="0"/>
              <a:t>如果执行复印命令时</a:t>
            </a:r>
            <a:r>
              <a:rPr lang="zh-CN" altLang="en-US" sz="2400" dirty="0">
                <a:solidFill>
                  <a:srgbClr val="FF0000"/>
                </a:solidFill>
              </a:rPr>
              <a:t>发现没纸</a:t>
            </a:r>
            <a:r>
              <a:rPr lang="zh-CN" altLang="en-US" sz="2400" dirty="0"/>
              <a:t>，则进入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35339218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solidFill>
                  <a:srgbClr val="FF0000"/>
                </a:solidFill>
              </a:rPr>
              <a:t>未接到复印命令</a:t>
            </a:r>
            <a:r>
              <a:rPr lang="zh-CN" altLang="en-US" sz="2400" dirty="0"/>
              <a:t>时处于</a:t>
            </a:r>
            <a:r>
              <a:rPr lang="zh-CN" altLang="en-US" sz="2400" dirty="0">
                <a:solidFill>
                  <a:srgbClr val="0000FF"/>
                </a:solidFill>
              </a:rPr>
              <a:t>闲置</a:t>
            </a:r>
            <a:r>
              <a:rPr lang="zh-CN" altLang="en-US" sz="2400" dirty="0"/>
              <a:t>状态，</a:t>
            </a:r>
            <a:endParaRPr lang="en-US" altLang="zh-CN" sz="2400" dirty="0"/>
          </a:p>
          <a:p>
            <a:r>
              <a:rPr lang="zh-CN" altLang="en-US" sz="2400" dirty="0"/>
              <a:t>一旦</a:t>
            </a:r>
            <a:r>
              <a:rPr lang="zh-CN" altLang="en-US" sz="2400" dirty="0">
                <a:solidFill>
                  <a:srgbClr val="FF0000"/>
                </a:solidFill>
              </a:rPr>
              <a:t>接到复印命令</a:t>
            </a:r>
            <a:r>
              <a:rPr lang="zh-CN" altLang="en-US" sz="2400" dirty="0"/>
              <a:t>则进入</a:t>
            </a:r>
            <a:r>
              <a:rPr lang="zh-CN" altLang="en-US" sz="2400" dirty="0">
                <a:solidFill>
                  <a:srgbClr val="0000FF"/>
                </a:solidFill>
              </a:rPr>
              <a:t>复印</a:t>
            </a:r>
            <a:r>
              <a:rPr lang="zh-CN" altLang="en-US" sz="2400" dirty="0"/>
              <a:t>状态，</a:t>
            </a:r>
            <a:endParaRPr lang="en-US" altLang="zh-CN" sz="2400" dirty="0"/>
          </a:p>
          <a:p>
            <a:r>
              <a:rPr lang="zh-CN" altLang="en-US" sz="2400" dirty="0">
                <a:solidFill>
                  <a:srgbClr val="FF0000"/>
                </a:solidFill>
              </a:rPr>
              <a:t>完成复印命令</a:t>
            </a:r>
            <a:r>
              <a:rPr lang="zh-CN" altLang="en-US" sz="2400" dirty="0"/>
              <a:t>后回到闲置状态，等待下一个复印命令；</a:t>
            </a:r>
            <a:endParaRPr lang="en-US" altLang="zh-CN" sz="2400" dirty="0"/>
          </a:p>
          <a:p>
            <a:r>
              <a:rPr lang="zh-CN" altLang="en-US" sz="2400" dirty="0"/>
              <a:t>如果执行复印命令时</a:t>
            </a:r>
            <a:r>
              <a:rPr lang="zh-CN" altLang="en-US" sz="2400" dirty="0">
                <a:solidFill>
                  <a:srgbClr val="FF0000"/>
                </a:solidFill>
              </a:rPr>
              <a:t>发现没纸</a:t>
            </a:r>
            <a:r>
              <a:rPr lang="zh-CN" altLang="en-US" sz="2400" dirty="0"/>
              <a:t>，则进入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solidFill>
                  <a:srgbClr val="FF0000"/>
                </a:solidFill>
              </a:rPr>
              <a:t>装满纸</a:t>
            </a:r>
            <a:r>
              <a:rPr lang="zh-CN" altLang="en-US" sz="2400" dirty="0"/>
              <a:t>后进入闲置状态，准备接收复印命令；</a:t>
            </a:r>
            <a:endParaRPr lang="en-US" altLang="zh-CN" sz="2400" dirty="0"/>
          </a:p>
          <a:p>
            <a:r>
              <a:rPr lang="zh-CN" altLang="en-US" sz="2400" dirty="0"/>
              <a:t>如果复印时发生卡纸故障，则进入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16817174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solidFill>
                  <a:srgbClr val="FF0000"/>
                </a:solidFill>
              </a:rPr>
              <a:t>未接到复印命令</a:t>
            </a:r>
            <a:r>
              <a:rPr lang="zh-CN" altLang="en-US" sz="2400" dirty="0"/>
              <a:t>时处于</a:t>
            </a:r>
            <a:r>
              <a:rPr lang="zh-CN" altLang="en-US" sz="2400" dirty="0">
                <a:solidFill>
                  <a:srgbClr val="0000FF"/>
                </a:solidFill>
              </a:rPr>
              <a:t>闲置</a:t>
            </a:r>
            <a:r>
              <a:rPr lang="zh-CN" altLang="en-US" sz="2400" dirty="0"/>
              <a:t>状态，</a:t>
            </a:r>
            <a:endParaRPr lang="en-US" altLang="zh-CN" sz="2400" dirty="0"/>
          </a:p>
          <a:p>
            <a:r>
              <a:rPr lang="zh-CN" altLang="en-US" sz="2400" dirty="0"/>
              <a:t>一旦</a:t>
            </a:r>
            <a:r>
              <a:rPr lang="zh-CN" altLang="en-US" sz="2400" dirty="0">
                <a:solidFill>
                  <a:srgbClr val="FF0000"/>
                </a:solidFill>
              </a:rPr>
              <a:t>接到复印命令</a:t>
            </a:r>
            <a:r>
              <a:rPr lang="zh-CN" altLang="en-US" sz="2400" dirty="0"/>
              <a:t>则进入</a:t>
            </a:r>
            <a:r>
              <a:rPr lang="zh-CN" altLang="en-US" sz="2400" dirty="0">
                <a:solidFill>
                  <a:srgbClr val="0000FF"/>
                </a:solidFill>
              </a:rPr>
              <a:t>复印</a:t>
            </a:r>
            <a:r>
              <a:rPr lang="zh-CN" altLang="en-US" sz="2400" dirty="0"/>
              <a:t>状态，</a:t>
            </a:r>
            <a:endParaRPr lang="en-US" altLang="zh-CN" sz="2400" dirty="0"/>
          </a:p>
          <a:p>
            <a:r>
              <a:rPr lang="zh-CN" altLang="en-US" sz="2400" dirty="0">
                <a:solidFill>
                  <a:srgbClr val="FF0000"/>
                </a:solidFill>
              </a:rPr>
              <a:t>完成复印命令</a:t>
            </a:r>
            <a:r>
              <a:rPr lang="zh-CN" altLang="en-US" sz="2400" dirty="0"/>
              <a:t>后回到闲置状态，等待下一个复印命令；</a:t>
            </a:r>
            <a:endParaRPr lang="en-US" altLang="zh-CN" sz="2400" dirty="0"/>
          </a:p>
          <a:p>
            <a:r>
              <a:rPr lang="zh-CN" altLang="en-US" sz="2400" dirty="0"/>
              <a:t>如果执行复印命令时</a:t>
            </a:r>
            <a:r>
              <a:rPr lang="zh-CN" altLang="en-US" sz="2400" dirty="0">
                <a:solidFill>
                  <a:srgbClr val="FF0000"/>
                </a:solidFill>
              </a:rPr>
              <a:t>发现没纸</a:t>
            </a:r>
            <a:r>
              <a:rPr lang="zh-CN" altLang="en-US" sz="2400" dirty="0"/>
              <a:t>，则进入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solidFill>
                  <a:srgbClr val="FF0000"/>
                </a:solidFill>
              </a:rPr>
              <a:t>装满纸</a:t>
            </a:r>
            <a:r>
              <a:rPr lang="zh-CN" altLang="en-US" sz="2400" dirty="0"/>
              <a:t>后进入闲置状态，准备接收复印命令；</a:t>
            </a:r>
            <a:endParaRPr lang="en-US" altLang="zh-CN" sz="2400" dirty="0"/>
          </a:p>
          <a:p>
            <a:r>
              <a:rPr lang="zh-CN" altLang="en-US" sz="2400" dirty="0"/>
              <a:t>如果复印时</a:t>
            </a:r>
            <a:r>
              <a:rPr lang="zh-CN" altLang="en-US" sz="2400" dirty="0">
                <a:solidFill>
                  <a:srgbClr val="FF0000"/>
                </a:solidFill>
              </a:rPr>
              <a:t>发生卡纸故障</a:t>
            </a:r>
            <a:r>
              <a:rPr lang="zh-CN" altLang="en-US" sz="2400" dirty="0"/>
              <a:t>，则进入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11433260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solidFill>
                  <a:srgbClr val="FF0000"/>
                </a:solidFill>
              </a:rPr>
              <a:t>未接到复印命令</a:t>
            </a:r>
            <a:r>
              <a:rPr lang="zh-CN" altLang="en-US" sz="2400" dirty="0"/>
              <a:t>时处于</a:t>
            </a:r>
            <a:r>
              <a:rPr lang="zh-CN" altLang="en-US" sz="2400" dirty="0">
                <a:solidFill>
                  <a:srgbClr val="0000FF"/>
                </a:solidFill>
              </a:rPr>
              <a:t>闲置</a:t>
            </a:r>
            <a:r>
              <a:rPr lang="zh-CN" altLang="en-US" sz="2400" dirty="0"/>
              <a:t>状态，</a:t>
            </a:r>
            <a:endParaRPr lang="en-US" altLang="zh-CN" sz="2400" dirty="0"/>
          </a:p>
          <a:p>
            <a:r>
              <a:rPr lang="zh-CN" altLang="en-US" sz="2400" dirty="0"/>
              <a:t>一旦</a:t>
            </a:r>
            <a:r>
              <a:rPr lang="zh-CN" altLang="en-US" sz="2400" dirty="0">
                <a:solidFill>
                  <a:srgbClr val="FF0000"/>
                </a:solidFill>
              </a:rPr>
              <a:t>接到复印命令</a:t>
            </a:r>
            <a:r>
              <a:rPr lang="zh-CN" altLang="en-US" sz="2400" dirty="0"/>
              <a:t>则进入</a:t>
            </a:r>
            <a:r>
              <a:rPr lang="zh-CN" altLang="en-US" sz="2400" dirty="0">
                <a:solidFill>
                  <a:srgbClr val="0000FF"/>
                </a:solidFill>
              </a:rPr>
              <a:t>复印</a:t>
            </a:r>
            <a:r>
              <a:rPr lang="zh-CN" altLang="en-US" sz="2400" dirty="0"/>
              <a:t>状态，</a:t>
            </a:r>
            <a:endParaRPr lang="en-US" altLang="zh-CN" sz="2400" dirty="0"/>
          </a:p>
          <a:p>
            <a:r>
              <a:rPr lang="zh-CN" altLang="en-US" sz="2400" dirty="0">
                <a:solidFill>
                  <a:srgbClr val="FF0000"/>
                </a:solidFill>
              </a:rPr>
              <a:t>完成复印命令</a:t>
            </a:r>
            <a:r>
              <a:rPr lang="zh-CN" altLang="en-US" sz="2400" dirty="0"/>
              <a:t>后回到闲置状态，等待下一个复印命令；</a:t>
            </a:r>
            <a:endParaRPr lang="en-US" altLang="zh-CN" sz="2400" dirty="0"/>
          </a:p>
          <a:p>
            <a:r>
              <a:rPr lang="zh-CN" altLang="en-US" sz="2400" dirty="0"/>
              <a:t>如果执行复印命令时</a:t>
            </a:r>
            <a:r>
              <a:rPr lang="zh-CN" altLang="en-US" sz="2400" dirty="0">
                <a:solidFill>
                  <a:srgbClr val="FF0000"/>
                </a:solidFill>
              </a:rPr>
              <a:t>发现没纸</a:t>
            </a:r>
            <a:r>
              <a:rPr lang="zh-CN" altLang="en-US" sz="2400" dirty="0"/>
              <a:t>，则进入</a:t>
            </a:r>
            <a:r>
              <a:rPr lang="zh-CN" altLang="en-US" sz="2400" dirty="0">
                <a:solidFill>
                  <a:srgbClr val="0000FF"/>
                </a:solidFill>
              </a:rPr>
              <a:t>缺纸</a:t>
            </a:r>
            <a:r>
              <a:rPr lang="zh-CN" altLang="en-US" sz="2400" dirty="0"/>
              <a:t>状态，发出警告，等待装纸；</a:t>
            </a:r>
            <a:endParaRPr lang="en-US" altLang="zh-CN" sz="2400" dirty="0"/>
          </a:p>
          <a:p>
            <a:r>
              <a:rPr lang="zh-CN" altLang="en-US" sz="2400" dirty="0">
                <a:solidFill>
                  <a:srgbClr val="FF0000"/>
                </a:solidFill>
              </a:rPr>
              <a:t>装满纸</a:t>
            </a:r>
            <a:r>
              <a:rPr lang="zh-CN" altLang="en-US" sz="2400" dirty="0"/>
              <a:t>后进入闲置状态，准备接收复印命令；</a:t>
            </a:r>
            <a:endParaRPr lang="en-US" altLang="zh-CN" sz="2400" dirty="0"/>
          </a:p>
          <a:p>
            <a:r>
              <a:rPr lang="zh-CN" altLang="en-US" sz="2400" dirty="0"/>
              <a:t>如果复印时</a:t>
            </a:r>
            <a:r>
              <a:rPr lang="zh-CN" altLang="en-US" sz="2400" dirty="0">
                <a:solidFill>
                  <a:srgbClr val="FF0000"/>
                </a:solidFill>
              </a:rPr>
              <a:t>发生卡纸故障</a:t>
            </a:r>
            <a:r>
              <a:rPr lang="zh-CN" altLang="en-US" sz="2400" dirty="0"/>
              <a:t>，则进入</a:t>
            </a:r>
            <a:r>
              <a:rPr lang="zh-CN" altLang="en-US" sz="2400" dirty="0">
                <a:solidFill>
                  <a:srgbClr val="0000FF"/>
                </a:solidFill>
              </a:rPr>
              <a:t>卡纸</a:t>
            </a:r>
            <a:r>
              <a:rPr lang="zh-CN" altLang="en-US" sz="2400" dirty="0"/>
              <a:t>状态，发出警告，等待维修人员来排除故障；</a:t>
            </a:r>
            <a:endParaRPr lang="en-US" altLang="zh-CN" sz="2400" dirty="0"/>
          </a:p>
          <a:p>
            <a:r>
              <a:rPr lang="zh-CN" altLang="en-US" sz="2400" dirty="0">
                <a:solidFill>
                  <a:srgbClr val="FF0000"/>
                </a:solidFill>
              </a:rPr>
              <a:t>故障排除</a:t>
            </a:r>
            <a:r>
              <a:rPr lang="zh-CN" altLang="en-US" sz="2400" dirty="0"/>
              <a:t>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14154652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解题步骤</a:t>
            </a:r>
          </a:p>
        </p:txBody>
      </p:sp>
      <p:sp>
        <p:nvSpPr>
          <p:cNvPr id="3" name="内容占位符 2"/>
          <p:cNvSpPr>
            <a:spLocks noGrp="1"/>
          </p:cNvSpPr>
          <p:nvPr>
            <p:ph idx="1"/>
          </p:nvPr>
        </p:nvSpPr>
        <p:spPr/>
        <p:txBody>
          <a:bodyPr/>
          <a:lstStyle/>
          <a:p>
            <a:r>
              <a:rPr lang="zh-CN" altLang="en-US" dirty="0"/>
              <a:t>标注开始与终止状态</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747" y="2420888"/>
            <a:ext cx="550545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2740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需求分析的工具</a:t>
            </a:r>
          </a:p>
        </p:txBody>
      </p:sp>
      <p:sp>
        <p:nvSpPr>
          <p:cNvPr id="3" name="内容占位符 2"/>
          <p:cNvSpPr>
            <a:spLocks noGrp="1"/>
          </p:cNvSpPr>
          <p:nvPr>
            <p:ph idx="1"/>
          </p:nvPr>
        </p:nvSpPr>
        <p:spPr>
          <a:xfrm>
            <a:off x="685800" y="1484784"/>
            <a:ext cx="7772400" cy="2527920"/>
          </a:xfrm>
        </p:spPr>
        <p:txBody>
          <a:bodyPr/>
          <a:lstStyle/>
          <a:p>
            <a:pPr>
              <a:buNone/>
            </a:pPr>
            <a:r>
              <a:rPr lang="zh-CN" altLang="en-US" dirty="0"/>
              <a:t>三种模型：</a:t>
            </a:r>
            <a:endParaRPr lang="en-US" altLang="zh-CN" dirty="0"/>
          </a:p>
          <a:p>
            <a:pPr>
              <a:buClr>
                <a:srgbClr val="FF0000"/>
              </a:buClr>
              <a:buFont typeface="Wingdings" pitchFamily="2" charset="2"/>
              <a:buChar char="l"/>
            </a:pPr>
            <a:r>
              <a:rPr lang="zh-CN" altLang="en-US" dirty="0"/>
              <a:t>数据模型（实体</a:t>
            </a:r>
            <a:r>
              <a:rPr lang="en-US" altLang="zh-CN" dirty="0"/>
              <a:t>-</a:t>
            </a:r>
            <a:r>
              <a:rPr lang="zh-CN" altLang="en-US" dirty="0"/>
              <a:t>关系图）</a:t>
            </a:r>
            <a:endParaRPr lang="en-US" altLang="zh-CN" dirty="0"/>
          </a:p>
          <a:p>
            <a:pPr>
              <a:buClr>
                <a:srgbClr val="FF0000"/>
              </a:buClr>
              <a:buFont typeface="Wingdings" pitchFamily="2" charset="2"/>
              <a:buChar char="l"/>
            </a:pPr>
            <a:r>
              <a:rPr lang="zh-CN" altLang="en-US" dirty="0"/>
              <a:t>功能模型（数据流图）</a:t>
            </a:r>
            <a:endParaRPr lang="en-US" altLang="zh-CN" dirty="0"/>
          </a:p>
          <a:p>
            <a:pPr>
              <a:buClr>
                <a:srgbClr val="FF0000"/>
              </a:buClr>
              <a:buFont typeface="Wingdings" pitchFamily="2" charset="2"/>
              <a:buChar char="l"/>
            </a:pPr>
            <a:r>
              <a:rPr lang="zh-CN" altLang="en-US" dirty="0"/>
              <a:t>行为模型（状态转换图）</a:t>
            </a:r>
          </a:p>
        </p:txBody>
      </p:sp>
      <p:sp>
        <p:nvSpPr>
          <p:cNvPr id="4" name="矩形 3"/>
          <p:cNvSpPr/>
          <p:nvPr/>
        </p:nvSpPr>
        <p:spPr>
          <a:xfrm>
            <a:off x="827584" y="4437112"/>
            <a:ext cx="7600157" cy="584775"/>
          </a:xfrm>
          <a:prstGeom prst="rect">
            <a:avLst/>
          </a:prstGeom>
        </p:spPr>
        <p:txBody>
          <a:bodyPr wrap="none">
            <a:spAutoFit/>
          </a:bodyPr>
          <a:lstStyle/>
          <a:p>
            <a:pPr>
              <a:buNone/>
            </a:pPr>
            <a:r>
              <a:rPr lang="zh-CN" altLang="en-US" sz="3200" b="1" dirty="0">
                <a:solidFill>
                  <a:srgbClr val="0000FF"/>
                </a:solidFill>
              </a:rPr>
              <a:t>模型的基础：数据字典（描述数据对象）</a:t>
            </a:r>
            <a:endParaRPr lang="en-US" altLang="zh-CN" sz="3200" b="1" dirty="0">
              <a:solidFill>
                <a:srgbClr val="0000FF"/>
              </a:solidFill>
            </a:endParaRPr>
          </a:p>
        </p:txBody>
      </p:sp>
    </p:spTree>
    <p:extLst>
      <p:ext uri="{BB962C8B-B14F-4D97-AF65-F5344CB8AC3E}">
        <p14:creationId xmlns:p14="http://schemas.microsoft.com/office/powerpoint/2010/main" val="30474782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fld id="{1316D339-23EF-4904-8191-ACECCA70E040}" type="slidenum">
              <a:rPr lang="zh-CN" altLang="en-US"/>
              <a:pPr/>
              <a:t>116</a:t>
            </a:fld>
            <a:endParaRPr lang="en-US" altLang="zh-CN"/>
          </a:p>
        </p:txBody>
      </p:sp>
      <p:sp>
        <p:nvSpPr>
          <p:cNvPr id="579586" name="Rectangle 2"/>
          <p:cNvSpPr>
            <a:spLocks noGrp="1" noChangeArrowheads="1"/>
          </p:cNvSpPr>
          <p:nvPr>
            <p:ph type="title"/>
          </p:nvPr>
        </p:nvSpPr>
        <p:spPr>
          <a:xfrm>
            <a:off x="571472" y="188640"/>
            <a:ext cx="7772400" cy="1143000"/>
          </a:xfrm>
          <a:noFill/>
          <a:ln/>
        </p:spPr>
        <p:txBody>
          <a:bodyPr/>
          <a:lstStyle/>
          <a:p>
            <a:r>
              <a:rPr lang="zh-CN" altLang="en-US" sz="3200" b="1" dirty="0"/>
              <a:t>数据字典的用途</a:t>
            </a:r>
          </a:p>
        </p:txBody>
      </p:sp>
      <p:sp>
        <p:nvSpPr>
          <p:cNvPr id="579587" name="Rectangle 3"/>
          <p:cNvSpPr>
            <a:spLocks noGrp="1" noChangeArrowheads="1"/>
          </p:cNvSpPr>
          <p:nvPr>
            <p:ph type="body" idx="1"/>
          </p:nvPr>
        </p:nvSpPr>
        <p:spPr>
          <a:xfrm>
            <a:off x="500034" y="1412776"/>
            <a:ext cx="8286808" cy="4997450"/>
          </a:xfrm>
        </p:spPr>
        <p:txBody>
          <a:bodyPr/>
          <a:lstStyle/>
          <a:p>
            <a:pPr>
              <a:lnSpc>
                <a:spcPct val="120000"/>
              </a:lnSpc>
              <a:buFont typeface="Arial" panose="020B0604020202020204" pitchFamily="34" charset="0"/>
              <a:buChar char="•"/>
            </a:pPr>
            <a:r>
              <a:rPr lang="zh-CN" altLang="en-US" sz="2800" b="1" dirty="0">
                <a:latin typeface="+mn-ea"/>
              </a:rPr>
              <a:t>内容：描述数据流图中数据的信息。</a:t>
            </a:r>
            <a:endParaRPr lang="en-US" altLang="zh-CN" sz="2800" b="1" dirty="0">
              <a:latin typeface="+mn-ea"/>
            </a:endParaRPr>
          </a:p>
          <a:p>
            <a:pPr lvl="1">
              <a:buFontTx/>
              <a:buChar char="-"/>
            </a:pPr>
            <a:r>
              <a:rPr lang="zh-CN" altLang="en-US" sz="2400" dirty="0">
                <a:latin typeface="Times New Roman" pitchFamily="18" charset="0"/>
                <a:ea typeface="仿宋_GB2312" pitchFamily="49" charset="-122"/>
              </a:rPr>
              <a:t>词条描述</a:t>
            </a:r>
            <a:r>
              <a:rPr lang="en-US" altLang="zh-CN" sz="2400" dirty="0">
                <a:latin typeface="Times New Roman" pitchFamily="18" charset="0"/>
                <a:ea typeface="仿宋_GB2312" pitchFamily="49" charset="-122"/>
              </a:rPr>
              <a:t>:   </a:t>
            </a:r>
            <a:r>
              <a:rPr lang="zh-CN" altLang="en-US" sz="2400" dirty="0">
                <a:latin typeface="Times New Roman" pitchFamily="18" charset="0"/>
                <a:ea typeface="仿宋_GB2312" pitchFamily="49" charset="-122"/>
              </a:rPr>
              <a:t>名字，别名，编号，分类，描述，定义，位置，其它</a:t>
            </a:r>
            <a:endParaRPr lang="zh-CN" altLang="en-US" sz="2400" b="1" dirty="0">
              <a:latin typeface="+mn-ea"/>
            </a:endParaRPr>
          </a:p>
          <a:p>
            <a:pPr lvl="1">
              <a:buFontTx/>
              <a:buChar char="-"/>
            </a:pPr>
            <a:r>
              <a:rPr lang="zh-CN" altLang="en-US" sz="2400" b="1" dirty="0">
                <a:latin typeface="+mn-ea"/>
              </a:rPr>
              <a:t>对数据流图中的有关成分说明</a:t>
            </a:r>
            <a:endParaRPr lang="en-US" altLang="zh-CN" sz="2400" b="1" dirty="0">
              <a:latin typeface="+mn-ea"/>
            </a:endParaRPr>
          </a:p>
          <a:p>
            <a:pPr lvl="2">
              <a:buFontTx/>
              <a:buChar char="-"/>
            </a:pPr>
            <a:r>
              <a:rPr lang="zh-CN" altLang="en-US" sz="2000" b="1" dirty="0">
                <a:latin typeface="+mn-ea"/>
              </a:rPr>
              <a:t>“是什么或做什么”、</a:t>
            </a:r>
            <a:endParaRPr lang="en-US" altLang="zh-CN" sz="2000" b="1" dirty="0">
              <a:latin typeface="+mn-ea"/>
            </a:endParaRPr>
          </a:p>
          <a:p>
            <a:pPr lvl="2">
              <a:buFontTx/>
              <a:buChar char="-"/>
            </a:pPr>
            <a:r>
              <a:rPr lang="zh-CN" altLang="en-US" sz="2000" b="1" dirty="0">
                <a:latin typeface="+mn-ea"/>
              </a:rPr>
              <a:t>“在何处或来自何处，去向何处”</a:t>
            </a:r>
            <a:endParaRPr lang="en-US" altLang="zh-CN" sz="2000" b="1" dirty="0">
              <a:latin typeface="+mn-ea"/>
            </a:endParaRPr>
          </a:p>
          <a:p>
            <a:pPr lvl="2">
              <a:buFontTx/>
              <a:buChar char="-"/>
            </a:pPr>
            <a:r>
              <a:rPr lang="zh-CN" altLang="en-US" sz="2000" b="1" dirty="0">
                <a:latin typeface="+mn-ea"/>
              </a:rPr>
              <a:t>“何时出现，存在时间长短”</a:t>
            </a:r>
            <a:endParaRPr lang="en-US" altLang="zh-CN" sz="2000" b="1" dirty="0">
              <a:latin typeface="+mn-ea"/>
            </a:endParaRPr>
          </a:p>
          <a:p>
            <a:pPr>
              <a:buSzPct val="100000"/>
              <a:buFont typeface="Arial" pitchFamily="34" charset="0"/>
              <a:buChar char="•"/>
            </a:pPr>
            <a:r>
              <a:rPr lang="zh-CN" altLang="en-US" dirty="0">
                <a:latin typeface="+mn-ea"/>
                <a:cs typeface="+mn-cs"/>
              </a:rPr>
              <a:t>作用：</a:t>
            </a:r>
            <a:r>
              <a:rPr lang="en-US" altLang="zh-CN" b="1" dirty="0">
                <a:latin typeface="+mn-ea"/>
              </a:rPr>
              <a:t>		</a:t>
            </a:r>
          </a:p>
          <a:p>
            <a:pPr lvl="1">
              <a:buFontTx/>
              <a:buChar char="-"/>
            </a:pPr>
            <a:r>
              <a:rPr lang="zh-CN" altLang="en-US" sz="2400" b="1" dirty="0">
                <a:latin typeface="+mn-ea"/>
              </a:rPr>
              <a:t>为用户：提供数据的明确定义</a:t>
            </a:r>
          </a:p>
          <a:p>
            <a:pPr lvl="1">
              <a:buFontTx/>
              <a:buChar char="-"/>
            </a:pPr>
            <a:r>
              <a:rPr lang="zh-CN" altLang="en-US" sz="2400" dirty="0">
                <a:latin typeface="+mn-ea"/>
              </a:rPr>
              <a:t>为</a:t>
            </a:r>
            <a:r>
              <a:rPr lang="zh-CN" altLang="en-US" sz="2400" b="1" dirty="0">
                <a:latin typeface="+mn-ea"/>
              </a:rPr>
              <a:t>系统分析员：完善修改已建立的系统逻辑模型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58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95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28596" y="404664"/>
            <a:ext cx="8229600" cy="762000"/>
          </a:xfrm>
        </p:spPr>
        <p:txBody>
          <a:bodyPr/>
          <a:lstStyle/>
          <a:p>
            <a:r>
              <a:rPr lang="zh-CN" altLang="en-US" sz="3900" b="1" dirty="0"/>
              <a:t>数据字典</a:t>
            </a:r>
            <a:r>
              <a:rPr lang="en-US" altLang="zh-CN" sz="3900" b="1" dirty="0"/>
              <a:t>——</a:t>
            </a:r>
            <a:r>
              <a:rPr lang="zh-CN" altLang="en-US" sz="3900" b="1" dirty="0"/>
              <a:t>数据项</a:t>
            </a:r>
            <a:endParaRPr lang="zh-CN" altLang="en-US" dirty="0"/>
          </a:p>
        </p:txBody>
      </p:sp>
      <p:graphicFrame>
        <p:nvGraphicFramePr>
          <p:cNvPr id="77828" name="Group 4"/>
          <p:cNvGraphicFramePr>
            <a:graphicFrameLocks noGrp="1"/>
          </p:cNvGraphicFramePr>
          <p:nvPr/>
        </p:nvGraphicFramePr>
        <p:xfrm>
          <a:off x="381000" y="1571612"/>
          <a:ext cx="8305800" cy="4424680"/>
        </p:xfrm>
        <a:graphic>
          <a:graphicData uri="http://schemas.openxmlformats.org/drawingml/2006/table">
            <a:tbl>
              <a:tblPr/>
              <a:tblGrid>
                <a:gridCol w="8305800">
                  <a:extLst>
                    <a:ext uri="{9D8B030D-6E8A-4147-A177-3AD203B41FA5}">
                      <a16:colId xmlns:a16="http://schemas.microsoft.com/office/drawing/2014/main" val="20000"/>
                    </a:ext>
                  </a:extLst>
                </a:gridCol>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数据项名：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别名：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描述：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数据类型：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长度（精度）：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取值范围、缺省值等：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3000" b="1" i="0" u="none" strike="noStrike" cap="none" normalizeH="0" baseline="0">
                          <a:ln>
                            <a:noFill/>
                          </a:ln>
                          <a:solidFill>
                            <a:schemeClr val="tx1"/>
                          </a:solidFill>
                          <a:effectLst/>
                          <a:latin typeface="Times New Roman" pitchFamily="18" charset="0"/>
                          <a:ea typeface="宋体" pitchFamily="2" charset="-122"/>
                        </a:rPr>
                        <a:t>…</a:t>
                      </a:r>
                      <a:r>
                        <a:rPr kumimoji="1" lang="zh-CN" altLang="en-US" sz="3000" b="1" i="0" u="none" strike="noStrike" cap="none" normalizeH="0" baseline="0">
                          <a:ln>
                            <a:noFill/>
                          </a:ln>
                          <a:solidFill>
                            <a:schemeClr val="tx1"/>
                          </a:solidFill>
                          <a:effectLst/>
                          <a:latin typeface="Times New Roman" pitchFamily="18" charset="0"/>
                          <a:ea typeface="宋体" pitchFamily="2" charset="-122"/>
                        </a:rPr>
                        <a:t>（如计量单位等）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备       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426325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Group 3"/>
          <p:cNvGraphicFramePr>
            <a:graphicFrameLocks noGrp="1"/>
          </p:cNvGraphicFramePr>
          <p:nvPr/>
        </p:nvGraphicFramePr>
        <p:xfrm>
          <a:off x="357158" y="1500174"/>
          <a:ext cx="8305800" cy="4424680"/>
        </p:xfrm>
        <a:graphic>
          <a:graphicData uri="http://schemas.openxmlformats.org/drawingml/2006/table">
            <a:tbl>
              <a:tblPr/>
              <a:tblGrid>
                <a:gridCol w="8305800">
                  <a:extLst>
                    <a:ext uri="{9D8B030D-6E8A-4147-A177-3AD203B41FA5}">
                      <a16:colId xmlns:a16="http://schemas.microsoft.com/office/drawing/2014/main" val="20000"/>
                    </a:ext>
                  </a:extLst>
                </a:gridCol>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数据流名：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别名（编号）：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描述：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组成（定义）：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来源与去处：</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频率、数据量、取值范围等：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3000" b="1" i="0" u="none" strike="noStrike" cap="none" normalizeH="0" baseline="0">
                          <a:ln>
                            <a:noFill/>
                          </a:ln>
                          <a:solidFill>
                            <a:schemeClr val="tx1"/>
                          </a:solidFill>
                          <a:effectLst/>
                          <a:latin typeface="Times New Roman" pitchFamily="18" charset="0"/>
                          <a:ea typeface="宋体" pitchFamily="2"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备       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5799" name="Rectangle 23"/>
          <p:cNvSpPr>
            <a:spLocks noGrp="1" noChangeArrowheads="1"/>
          </p:cNvSpPr>
          <p:nvPr>
            <p:ph type="title"/>
          </p:nvPr>
        </p:nvSpPr>
        <p:spPr>
          <a:xfrm>
            <a:off x="152400" y="548680"/>
            <a:ext cx="8991600" cy="533400"/>
          </a:xfrm>
        </p:spPr>
        <p:txBody>
          <a:bodyPr/>
          <a:lstStyle/>
          <a:p>
            <a:r>
              <a:rPr lang="zh-CN" altLang="en-US" sz="3900" b="1" dirty="0"/>
              <a:t>数据字典</a:t>
            </a:r>
            <a:r>
              <a:rPr lang="en-US" altLang="zh-CN" sz="3900" b="1" dirty="0"/>
              <a:t>——</a:t>
            </a:r>
            <a:r>
              <a:rPr lang="zh-CN" altLang="en-US" sz="3900" b="1" dirty="0"/>
              <a:t>数据流</a:t>
            </a:r>
            <a:endParaRPr lang="zh-CN" altLang="en-US" sz="3900" dirty="0"/>
          </a:p>
        </p:txBody>
      </p:sp>
    </p:spTree>
    <p:extLst>
      <p:ext uri="{BB962C8B-B14F-4D97-AF65-F5344CB8AC3E}">
        <p14:creationId xmlns:p14="http://schemas.microsoft.com/office/powerpoint/2010/main" val="41357210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04664"/>
            <a:ext cx="8229600" cy="762000"/>
          </a:xfrm>
        </p:spPr>
        <p:txBody>
          <a:bodyPr/>
          <a:lstStyle/>
          <a:p>
            <a:r>
              <a:rPr lang="zh-CN" altLang="en-US" sz="3900" b="1" dirty="0"/>
              <a:t>数据字典</a:t>
            </a:r>
            <a:r>
              <a:rPr lang="en-US" altLang="zh-CN" sz="3900" b="1" dirty="0"/>
              <a:t>——</a:t>
            </a:r>
            <a:r>
              <a:rPr lang="zh-CN" altLang="en-US" sz="3900" b="1" dirty="0"/>
              <a:t>数据文件</a:t>
            </a:r>
            <a:endParaRPr lang="zh-CN" altLang="en-US" dirty="0"/>
          </a:p>
        </p:txBody>
      </p:sp>
      <p:graphicFrame>
        <p:nvGraphicFramePr>
          <p:cNvPr id="76804" name="Group 4"/>
          <p:cNvGraphicFramePr>
            <a:graphicFrameLocks noGrp="1"/>
          </p:cNvGraphicFramePr>
          <p:nvPr/>
        </p:nvGraphicFramePr>
        <p:xfrm>
          <a:off x="381000" y="1571612"/>
          <a:ext cx="8305800" cy="4424680"/>
        </p:xfrm>
        <a:graphic>
          <a:graphicData uri="http://schemas.openxmlformats.org/drawingml/2006/table">
            <a:tbl>
              <a:tblPr/>
              <a:tblGrid>
                <a:gridCol w="8305800">
                  <a:extLst>
                    <a:ext uri="{9D8B030D-6E8A-4147-A177-3AD203B41FA5}">
                      <a16:colId xmlns:a16="http://schemas.microsoft.com/office/drawing/2014/main" val="20000"/>
                    </a:ext>
                  </a:extLst>
                </a:gridCol>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数据文件名：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关键码：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8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描述：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组成（定义）：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6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存储方式：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3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存储频率、数据量、取值范围等：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3000" b="1" i="0" u="none" strike="noStrike" cap="none" normalizeH="0" baseline="0">
                          <a:ln>
                            <a:noFill/>
                          </a:ln>
                          <a:solidFill>
                            <a:schemeClr val="tx1"/>
                          </a:solidFill>
                          <a:effectLst/>
                          <a:latin typeface="Times New Roman" pitchFamily="18" charset="0"/>
                          <a:ea typeface="宋体" pitchFamily="2" charset="-122"/>
                        </a:rPr>
                        <a:t>…</a:t>
                      </a:r>
                      <a:r>
                        <a:rPr kumimoji="1" lang="zh-CN" altLang="en-US" sz="3000" b="1" i="0" u="none" strike="noStrike" cap="none" normalizeH="0" baseline="0">
                          <a:ln>
                            <a:noFill/>
                          </a:ln>
                          <a:solidFill>
                            <a:schemeClr val="tx1"/>
                          </a:solidFill>
                          <a:effectLst/>
                          <a:latin typeface="Times New Roman" pitchFamily="18" charset="0"/>
                          <a:ea typeface="宋体" pitchFamily="2" charset="-122"/>
                        </a:rPr>
                        <a:t>（如安全要求等）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备       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2807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需求分析的任务</a:t>
            </a:r>
          </a:p>
        </p:txBody>
      </p:sp>
      <p:sp>
        <p:nvSpPr>
          <p:cNvPr id="3" name="内容占位符 2"/>
          <p:cNvSpPr>
            <a:spLocks noGrp="1"/>
          </p:cNvSpPr>
          <p:nvPr>
            <p:ph idx="1"/>
          </p:nvPr>
        </p:nvSpPr>
        <p:spPr>
          <a:xfrm>
            <a:off x="544016" y="1549152"/>
            <a:ext cx="7772400" cy="2671936"/>
          </a:xfrm>
        </p:spPr>
        <p:txBody>
          <a:bodyPr/>
          <a:lstStyle/>
          <a:p>
            <a:pPr>
              <a:spcBef>
                <a:spcPts val="1200"/>
              </a:spcBef>
            </a:pPr>
            <a:r>
              <a:rPr lang="zh-CN" altLang="en-US" dirty="0"/>
              <a:t>准确地回答“系统做什么</a:t>
            </a:r>
            <a:r>
              <a:rPr lang="en-US" altLang="zh-CN" dirty="0"/>
              <a:t>”</a:t>
            </a:r>
            <a:r>
              <a:rPr lang="zh-CN" altLang="en-US" dirty="0"/>
              <a:t>。</a:t>
            </a:r>
            <a:endParaRPr lang="en-US" altLang="zh-CN" dirty="0"/>
          </a:p>
          <a:p>
            <a:pPr lvl="1">
              <a:spcBef>
                <a:spcPts val="1200"/>
              </a:spcBef>
            </a:pPr>
            <a:r>
              <a:rPr lang="zh-CN" altLang="en-US" dirty="0"/>
              <a:t>全面、清晰、准确、具体地描述：</a:t>
            </a:r>
            <a:endParaRPr lang="en-US" altLang="zh-CN" dirty="0"/>
          </a:p>
          <a:p>
            <a:pPr lvl="1">
              <a:spcBef>
                <a:spcPts val="1200"/>
              </a:spcBef>
            </a:pPr>
            <a:r>
              <a:rPr lang="zh-CN" altLang="en-US" dirty="0"/>
              <a:t>软件产品必须具有的功能、性能、运行规格等要求。</a:t>
            </a:r>
            <a:endParaRPr lang="en-US" altLang="zh-CN" dirty="0"/>
          </a:p>
        </p:txBody>
      </p:sp>
    </p:spTree>
    <p:extLst>
      <p:ext uri="{BB962C8B-B14F-4D97-AF65-F5344CB8AC3E}">
        <p14:creationId xmlns:p14="http://schemas.microsoft.com/office/powerpoint/2010/main" val="176700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灯片编号占位符 4"/>
          <p:cNvSpPr>
            <a:spLocks noGrp="1"/>
          </p:cNvSpPr>
          <p:nvPr>
            <p:ph type="sldNum" sz="quarter" idx="11"/>
          </p:nvPr>
        </p:nvSpPr>
        <p:spPr>
          <a:noFill/>
          <a:ln>
            <a:miter lim="800000"/>
            <a:headEnd/>
            <a:tailEnd/>
          </a:ln>
        </p:spPr>
        <p:txBody>
          <a:bodyPr/>
          <a:lstStyle/>
          <a:p>
            <a:fld id="{600CFA0E-B2B0-4EDF-85B6-F23187278998}" type="slidenum">
              <a:rPr lang="en-US" altLang="zh-CN"/>
              <a:pPr/>
              <a:t>120</a:t>
            </a:fld>
            <a:endParaRPr lang="en-US" altLang="zh-CN"/>
          </a:p>
        </p:txBody>
      </p:sp>
      <p:sp>
        <p:nvSpPr>
          <p:cNvPr id="55300" name="Rectangle 3"/>
          <p:cNvSpPr>
            <a:spLocks noGrp="1" noChangeArrowheads="1"/>
          </p:cNvSpPr>
          <p:nvPr>
            <p:ph type="body" idx="1"/>
          </p:nvPr>
        </p:nvSpPr>
        <p:spPr>
          <a:xfrm>
            <a:off x="539552" y="1412181"/>
            <a:ext cx="8097837" cy="4583658"/>
          </a:xfrm>
        </p:spPr>
        <p:txBody>
          <a:bodyPr/>
          <a:lstStyle/>
          <a:p>
            <a:pPr marL="609600" indent="-609600" eaLnBrk="1" hangingPunct="1">
              <a:lnSpc>
                <a:spcPct val="105000"/>
              </a:lnSpc>
              <a:spcBef>
                <a:spcPct val="15000"/>
              </a:spcBef>
              <a:buFont typeface="Wingdings" pitchFamily="2" charset="2"/>
              <a:buNone/>
            </a:pPr>
            <a:r>
              <a:rPr lang="zh-CN" altLang="en-US" sz="2800" b="1" dirty="0">
                <a:solidFill>
                  <a:srgbClr val="0000FF"/>
                </a:solidFill>
                <a:latin typeface="Times New Roman" pitchFamily="18" charset="0"/>
                <a:ea typeface="仿宋_GB2312" pitchFamily="49" charset="-122"/>
              </a:rPr>
              <a:t>（</a:t>
            </a:r>
            <a:r>
              <a:rPr lang="en-US" altLang="zh-CN" sz="2800" b="1" dirty="0">
                <a:solidFill>
                  <a:srgbClr val="0000FF"/>
                </a:solidFill>
                <a:latin typeface="Times New Roman" pitchFamily="18" charset="0"/>
                <a:ea typeface="仿宋_GB2312" pitchFamily="49" charset="-122"/>
              </a:rPr>
              <a:t>1</a:t>
            </a:r>
            <a:r>
              <a:rPr lang="zh-CN" altLang="en-US" sz="2800" b="1" dirty="0">
                <a:solidFill>
                  <a:srgbClr val="0000FF"/>
                </a:solidFill>
                <a:latin typeface="Times New Roman" pitchFamily="18" charset="0"/>
                <a:ea typeface="仿宋_GB2312" pitchFamily="49" charset="-122"/>
              </a:rPr>
              <a:t>）数据流词条描述</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数据流名：</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说明：简要介绍它产生的原因和结果</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数据流来源：来自何方</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数据流去向：去向何处</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数据流组成：数据结构</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数据量流通量：数据量，流通量</a:t>
            </a:r>
          </a:p>
        </p:txBody>
      </p:sp>
      <p:sp>
        <p:nvSpPr>
          <p:cNvPr id="4" name="Rectangle 2"/>
          <p:cNvSpPr>
            <a:spLocks noGrp="1" noChangeArrowheads="1"/>
          </p:cNvSpPr>
          <p:nvPr>
            <p:ph type="title"/>
          </p:nvPr>
        </p:nvSpPr>
        <p:spPr>
          <a:xfrm>
            <a:off x="571472" y="188640"/>
            <a:ext cx="7772400" cy="1143000"/>
          </a:xfrm>
          <a:noFill/>
          <a:ln/>
        </p:spPr>
        <p:txBody>
          <a:bodyPr/>
          <a:lstStyle/>
          <a:p>
            <a:r>
              <a:rPr lang="zh-CN" altLang="en-US" sz="3200" b="1" dirty="0"/>
              <a:t>数据字典的</a:t>
            </a:r>
            <a:r>
              <a:rPr lang="zh-CN" altLang="en-US" sz="3200" dirty="0"/>
              <a:t>组成</a:t>
            </a:r>
            <a:endParaRPr lang="zh-CN" altLang="en-US" sz="3200" b="1"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3" name="灯片编号占位符 4"/>
          <p:cNvSpPr>
            <a:spLocks noGrp="1"/>
          </p:cNvSpPr>
          <p:nvPr>
            <p:ph type="sldNum" sz="quarter" idx="11"/>
          </p:nvPr>
        </p:nvSpPr>
        <p:spPr>
          <a:noFill/>
          <a:ln>
            <a:miter lim="800000"/>
            <a:headEnd/>
            <a:tailEnd/>
          </a:ln>
        </p:spPr>
        <p:txBody>
          <a:bodyPr/>
          <a:lstStyle/>
          <a:p>
            <a:fld id="{260DB0C4-3FDC-4065-818A-5735CA0A839D}" type="slidenum">
              <a:rPr lang="en-US" altLang="zh-CN"/>
              <a:pPr/>
              <a:t>121</a:t>
            </a:fld>
            <a:endParaRPr lang="en-US" altLang="zh-CN"/>
          </a:p>
        </p:txBody>
      </p:sp>
      <p:sp>
        <p:nvSpPr>
          <p:cNvPr id="56324" name="Rectangle 3"/>
          <p:cNvSpPr>
            <a:spLocks noGrp="1" noChangeArrowheads="1"/>
          </p:cNvSpPr>
          <p:nvPr>
            <p:ph type="body" idx="1"/>
          </p:nvPr>
        </p:nvSpPr>
        <p:spPr>
          <a:xfrm>
            <a:off x="593725" y="1412181"/>
            <a:ext cx="7826375" cy="4356522"/>
          </a:xfrm>
        </p:spPr>
        <p:txBody>
          <a:bodyPr/>
          <a:lstStyle/>
          <a:p>
            <a:pPr marL="609600" indent="-609600">
              <a:lnSpc>
                <a:spcPct val="105000"/>
              </a:lnSpc>
              <a:spcBef>
                <a:spcPct val="15000"/>
              </a:spcBef>
              <a:buClr>
                <a:schemeClr val="tx2"/>
              </a:buClr>
              <a:buSzTx/>
              <a:buNone/>
            </a:pPr>
            <a:r>
              <a:rPr lang="zh-CN" altLang="en-US" sz="2800" dirty="0">
                <a:solidFill>
                  <a:srgbClr val="0000FF"/>
                </a:solidFill>
                <a:latin typeface="Times New Roman" pitchFamily="18" charset="0"/>
                <a:ea typeface="仿宋_GB2312" pitchFamily="49" charset="-122"/>
              </a:rPr>
              <a:t>（</a:t>
            </a:r>
            <a:r>
              <a:rPr lang="en-US" altLang="zh-CN" sz="2800" dirty="0">
                <a:solidFill>
                  <a:srgbClr val="0000FF"/>
                </a:solidFill>
                <a:latin typeface="Times New Roman" pitchFamily="18" charset="0"/>
                <a:ea typeface="仿宋_GB2312" pitchFamily="49" charset="-122"/>
              </a:rPr>
              <a:t>2</a:t>
            </a:r>
            <a:r>
              <a:rPr lang="zh-CN" altLang="en-US" sz="2800" dirty="0">
                <a:solidFill>
                  <a:srgbClr val="0000FF"/>
                </a:solidFill>
                <a:latin typeface="Times New Roman" pitchFamily="18" charset="0"/>
                <a:ea typeface="仿宋_GB2312" pitchFamily="49" charset="-122"/>
              </a:rPr>
              <a:t>）数据元素词条描述</a:t>
            </a:r>
          </a:p>
          <a:p>
            <a:pPr marL="990600" lvl="1" indent="-533400">
              <a:lnSpc>
                <a:spcPct val="105000"/>
              </a:lnSpc>
              <a:spcBef>
                <a:spcPct val="15000"/>
              </a:spcBef>
              <a:buClr>
                <a:schemeClr val="tx2"/>
              </a:buClr>
              <a:buSzTx/>
              <a:buFont typeface="Wingdings" pitchFamily="2" charset="2"/>
              <a:buChar char="ü"/>
            </a:pPr>
            <a:r>
              <a:rPr lang="zh-CN" altLang="en-US" dirty="0">
                <a:latin typeface="仿宋_GB2312" pitchFamily="49" charset="-122"/>
                <a:ea typeface="仿宋_GB2312" pitchFamily="49" charset="-122"/>
              </a:rPr>
              <a:t>类型：数字</a:t>
            </a:r>
            <a:r>
              <a:rPr lang="en-US" altLang="zh-CN" dirty="0">
                <a:latin typeface="仿宋_GB2312" pitchFamily="49" charset="-122"/>
                <a:ea typeface="仿宋_GB2312" pitchFamily="49" charset="-122"/>
              </a:rPr>
              <a:t>(</a:t>
            </a:r>
            <a:r>
              <a:rPr lang="zh-CN" altLang="en-US" dirty="0">
                <a:latin typeface="仿宋_GB2312" pitchFamily="49" charset="-122"/>
                <a:ea typeface="仿宋_GB2312" pitchFamily="49" charset="-122"/>
              </a:rPr>
              <a:t>离散值，连续值</a:t>
            </a:r>
            <a:r>
              <a:rPr lang="en-US" altLang="zh-CN" dirty="0">
                <a:latin typeface="仿宋_GB2312" pitchFamily="49" charset="-122"/>
                <a:ea typeface="仿宋_GB2312" pitchFamily="49" charset="-122"/>
              </a:rPr>
              <a:t>)</a:t>
            </a:r>
            <a:r>
              <a:rPr lang="zh-CN" altLang="en-US" dirty="0">
                <a:latin typeface="仿宋_GB2312" pitchFamily="49" charset="-122"/>
                <a:ea typeface="仿宋_GB2312" pitchFamily="49" charset="-122"/>
              </a:rPr>
              <a:t>，文字</a:t>
            </a:r>
            <a:r>
              <a:rPr lang="en-US" altLang="zh-CN" dirty="0">
                <a:latin typeface="仿宋_GB2312" pitchFamily="49" charset="-122"/>
                <a:ea typeface="仿宋_GB2312" pitchFamily="49" charset="-122"/>
              </a:rPr>
              <a:t>(</a:t>
            </a:r>
            <a:r>
              <a:rPr lang="zh-CN" altLang="en-US" dirty="0">
                <a:latin typeface="仿宋_GB2312" pitchFamily="49" charset="-122"/>
                <a:ea typeface="仿宋_GB2312" pitchFamily="49" charset="-122"/>
              </a:rPr>
              <a:t>编码类型</a:t>
            </a:r>
            <a:r>
              <a:rPr lang="en-US" altLang="zh-CN" dirty="0">
                <a:latin typeface="仿宋_GB2312" pitchFamily="49" charset="-122"/>
                <a:ea typeface="仿宋_GB2312" pitchFamily="49" charset="-122"/>
              </a:rPr>
              <a:t>)</a:t>
            </a:r>
            <a:r>
              <a:rPr lang="zh-CN" altLang="en-US" dirty="0">
                <a:latin typeface="仿宋_GB2312" pitchFamily="49" charset="-122"/>
                <a:ea typeface="仿宋_GB2312" pitchFamily="49" charset="-122"/>
              </a:rPr>
              <a:t>长度</a:t>
            </a:r>
            <a:endParaRPr lang="en-US" altLang="zh-CN" b="1" dirty="0">
              <a:latin typeface="仿宋_GB2312" pitchFamily="49" charset="-122"/>
              <a:ea typeface="仿宋_GB2312" pitchFamily="49" charset="-122"/>
            </a:endParaRPr>
          </a:p>
          <a:p>
            <a:pPr marL="990600" lvl="1" indent="-533400">
              <a:lnSpc>
                <a:spcPct val="105000"/>
              </a:lnSpc>
              <a:spcBef>
                <a:spcPct val="15000"/>
              </a:spcBef>
              <a:buClr>
                <a:schemeClr val="tx2"/>
              </a:buClr>
              <a:buSzTx/>
              <a:buFont typeface="Wingdings" pitchFamily="2" charset="2"/>
              <a:buChar char="ü"/>
            </a:pPr>
            <a:r>
              <a:rPr lang="zh-CN" altLang="en-US" b="1" dirty="0">
                <a:latin typeface="仿宋_GB2312" pitchFamily="49" charset="-122"/>
                <a:ea typeface="仿宋_GB2312" pitchFamily="49" charset="-122"/>
              </a:rPr>
              <a:t>取值范围：</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仿宋_GB2312" pitchFamily="49" charset="-122"/>
                <a:ea typeface="仿宋_GB2312" pitchFamily="49" charset="-122"/>
              </a:rPr>
              <a:t>相关的数据元素及数据结构：</a:t>
            </a:r>
          </a:p>
        </p:txBody>
      </p:sp>
      <p:sp>
        <p:nvSpPr>
          <p:cNvPr id="4" name="Rectangle 2"/>
          <p:cNvSpPr>
            <a:spLocks noGrp="1" noChangeArrowheads="1"/>
          </p:cNvSpPr>
          <p:nvPr>
            <p:ph type="title"/>
          </p:nvPr>
        </p:nvSpPr>
        <p:spPr>
          <a:xfrm>
            <a:off x="571472" y="188640"/>
            <a:ext cx="7772400" cy="1143000"/>
          </a:xfrm>
          <a:noFill/>
          <a:ln/>
        </p:spPr>
        <p:txBody>
          <a:bodyPr/>
          <a:lstStyle/>
          <a:p>
            <a:r>
              <a:rPr lang="zh-CN" altLang="en-US" sz="3200" b="1" dirty="0"/>
              <a:t>数据字典的</a:t>
            </a:r>
            <a:r>
              <a:rPr lang="zh-CN" altLang="en-US" sz="3200" dirty="0"/>
              <a:t>组成</a:t>
            </a:r>
            <a:endParaRPr lang="zh-CN" altLang="en-US" sz="3200" b="1"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3" name="灯片编号占位符 4"/>
          <p:cNvSpPr>
            <a:spLocks noGrp="1"/>
          </p:cNvSpPr>
          <p:nvPr>
            <p:ph type="sldNum" sz="quarter" idx="11"/>
          </p:nvPr>
        </p:nvSpPr>
        <p:spPr>
          <a:noFill/>
          <a:ln>
            <a:miter lim="800000"/>
            <a:headEnd/>
            <a:tailEnd/>
          </a:ln>
        </p:spPr>
        <p:txBody>
          <a:bodyPr/>
          <a:lstStyle/>
          <a:p>
            <a:fld id="{260DB0C4-3FDC-4065-818A-5735CA0A839D}" type="slidenum">
              <a:rPr lang="en-US" altLang="zh-CN"/>
              <a:pPr/>
              <a:t>122</a:t>
            </a:fld>
            <a:endParaRPr lang="en-US" altLang="zh-CN"/>
          </a:p>
        </p:txBody>
      </p:sp>
      <p:sp>
        <p:nvSpPr>
          <p:cNvPr id="56324" name="Rectangle 3"/>
          <p:cNvSpPr>
            <a:spLocks noGrp="1" noChangeArrowheads="1"/>
          </p:cNvSpPr>
          <p:nvPr>
            <p:ph type="body" idx="1"/>
          </p:nvPr>
        </p:nvSpPr>
        <p:spPr>
          <a:xfrm>
            <a:off x="593725" y="1484189"/>
            <a:ext cx="7826375" cy="4284514"/>
          </a:xfrm>
        </p:spPr>
        <p:txBody>
          <a:bodyPr/>
          <a:lstStyle/>
          <a:p>
            <a:pPr marL="609600" indent="-609600">
              <a:lnSpc>
                <a:spcPct val="105000"/>
              </a:lnSpc>
              <a:spcBef>
                <a:spcPct val="15000"/>
              </a:spcBef>
              <a:buClr>
                <a:schemeClr val="tx2"/>
              </a:buClr>
              <a:buSzTx/>
              <a:buNone/>
            </a:pPr>
            <a:r>
              <a:rPr lang="zh-CN" altLang="en-US" sz="2800" dirty="0">
                <a:solidFill>
                  <a:srgbClr val="0000FF"/>
                </a:solidFill>
                <a:latin typeface="Times New Roman" pitchFamily="18" charset="0"/>
                <a:ea typeface="仿宋_GB2312" pitchFamily="49" charset="-122"/>
              </a:rPr>
              <a:t>（</a:t>
            </a:r>
            <a:r>
              <a:rPr lang="en-US" altLang="zh-CN" sz="2800" dirty="0">
                <a:solidFill>
                  <a:srgbClr val="0000FF"/>
                </a:solidFill>
                <a:latin typeface="Times New Roman" pitchFamily="18" charset="0"/>
                <a:ea typeface="仿宋_GB2312" pitchFamily="49" charset="-122"/>
              </a:rPr>
              <a:t>3</a:t>
            </a:r>
            <a:r>
              <a:rPr lang="zh-CN" altLang="en-US" sz="2800" dirty="0">
                <a:solidFill>
                  <a:srgbClr val="0000FF"/>
                </a:solidFill>
                <a:latin typeface="Times New Roman" pitchFamily="18" charset="0"/>
                <a:ea typeface="仿宋_GB2312" pitchFamily="49" charset="-122"/>
              </a:rPr>
              <a:t>）数据文件词条描述</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数据文件名：</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简述：存放的是什么数据</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输入／输出数据：</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数据文件组成：数据结构</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存储方式：顺序，直接，关键码</a:t>
            </a:r>
          </a:p>
          <a:p>
            <a:pPr marL="990600" lvl="1" indent="-5334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存取频率：</a:t>
            </a:r>
          </a:p>
        </p:txBody>
      </p:sp>
      <p:sp>
        <p:nvSpPr>
          <p:cNvPr id="4" name="Rectangle 2"/>
          <p:cNvSpPr>
            <a:spLocks noGrp="1" noChangeArrowheads="1"/>
          </p:cNvSpPr>
          <p:nvPr>
            <p:ph type="title"/>
          </p:nvPr>
        </p:nvSpPr>
        <p:spPr>
          <a:xfrm>
            <a:off x="571472" y="188640"/>
            <a:ext cx="7772400" cy="1143000"/>
          </a:xfrm>
          <a:noFill/>
          <a:ln/>
        </p:spPr>
        <p:txBody>
          <a:bodyPr/>
          <a:lstStyle/>
          <a:p>
            <a:r>
              <a:rPr lang="zh-CN" altLang="en-US" sz="3200" b="1" dirty="0"/>
              <a:t>数据字典的</a:t>
            </a:r>
            <a:r>
              <a:rPr lang="zh-CN" altLang="en-US" sz="3200" dirty="0"/>
              <a:t>组成</a:t>
            </a:r>
            <a:endParaRPr lang="zh-CN" altLang="en-US" sz="3200"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7" name="灯片编号占位符 4"/>
          <p:cNvSpPr>
            <a:spLocks noGrp="1"/>
          </p:cNvSpPr>
          <p:nvPr>
            <p:ph type="sldNum" sz="quarter" idx="11"/>
          </p:nvPr>
        </p:nvSpPr>
        <p:spPr>
          <a:noFill/>
          <a:ln>
            <a:miter lim="800000"/>
            <a:headEnd/>
            <a:tailEnd/>
          </a:ln>
        </p:spPr>
        <p:txBody>
          <a:bodyPr/>
          <a:lstStyle/>
          <a:p>
            <a:fld id="{1BBE1A1C-4EC3-46E5-810F-BE65C77BF31E}" type="slidenum">
              <a:rPr lang="en-US" altLang="zh-CN"/>
              <a:pPr/>
              <a:t>123</a:t>
            </a:fld>
            <a:endParaRPr lang="en-US" altLang="zh-CN"/>
          </a:p>
        </p:txBody>
      </p:sp>
      <p:sp>
        <p:nvSpPr>
          <p:cNvPr id="57348" name="Rectangle 1027"/>
          <p:cNvSpPr>
            <a:spLocks noGrp="1" noChangeArrowheads="1"/>
          </p:cNvSpPr>
          <p:nvPr>
            <p:ph type="body" idx="1"/>
          </p:nvPr>
        </p:nvSpPr>
        <p:spPr>
          <a:xfrm>
            <a:off x="592138" y="1340172"/>
            <a:ext cx="7924800" cy="4596805"/>
          </a:xfrm>
        </p:spPr>
        <p:txBody>
          <a:bodyPr/>
          <a:lstStyle/>
          <a:p>
            <a:pPr marL="609600" lvl="1" indent="-609600">
              <a:lnSpc>
                <a:spcPct val="105000"/>
              </a:lnSpc>
              <a:spcBef>
                <a:spcPct val="15000"/>
              </a:spcBef>
              <a:buClr>
                <a:schemeClr val="tx2"/>
              </a:buClr>
              <a:buNone/>
            </a:pPr>
            <a:r>
              <a:rPr lang="zh-CN" altLang="en-US" dirty="0">
                <a:solidFill>
                  <a:srgbClr val="0000FF"/>
                </a:solidFill>
                <a:latin typeface="Times New Roman" pitchFamily="18" charset="0"/>
                <a:ea typeface="仿宋_GB2312" pitchFamily="49" charset="-122"/>
                <a:cs typeface="+mn-cs"/>
              </a:rPr>
              <a:t>（</a:t>
            </a:r>
            <a:r>
              <a:rPr lang="en-US" altLang="zh-CN" dirty="0">
                <a:solidFill>
                  <a:srgbClr val="0000FF"/>
                </a:solidFill>
                <a:latin typeface="Times New Roman" pitchFamily="18" charset="0"/>
                <a:ea typeface="仿宋_GB2312" pitchFamily="49" charset="-122"/>
                <a:cs typeface="+mn-cs"/>
              </a:rPr>
              <a:t>4</a:t>
            </a:r>
            <a:r>
              <a:rPr lang="zh-CN" altLang="en-US" dirty="0">
                <a:solidFill>
                  <a:srgbClr val="0000FF"/>
                </a:solidFill>
                <a:latin typeface="Times New Roman" pitchFamily="18" charset="0"/>
                <a:ea typeface="仿宋_GB2312" pitchFamily="49" charset="-122"/>
                <a:cs typeface="+mn-cs"/>
              </a:rPr>
              <a:t>）加工逻辑词条描述</a:t>
            </a:r>
            <a:endParaRPr lang="en-US" altLang="zh-CN" dirty="0">
              <a:solidFill>
                <a:srgbClr val="0000FF"/>
              </a:solidFill>
              <a:latin typeface="Times New Roman" pitchFamily="18" charset="0"/>
              <a:ea typeface="仿宋_GB2312" pitchFamily="49" charset="-122"/>
              <a:cs typeface="+mn-cs"/>
            </a:endParaRPr>
          </a:p>
          <a:p>
            <a:pPr marL="914400" lvl="1" indent="-4572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加工名：</a:t>
            </a:r>
          </a:p>
          <a:p>
            <a:pPr marL="914400" lvl="1" indent="-4572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加工编号：反映该加工的层次</a:t>
            </a:r>
          </a:p>
          <a:p>
            <a:pPr marL="914400" lvl="1" indent="-4572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简要描述：加工逻辑及功能简述</a:t>
            </a:r>
          </a:p>
          <a:p>
            <a:pPr marL="914400" lvl="1" indent="-4572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输入／输出数据流：</a:t>
            </a:r>
          </a:p>
          <a:p>
            <a:pPr marL="914400" lvl="1" indent="-457200" eaLnBrk="1" hangingPunct="1">
              <a:lnSpc>
                <a:spcPct val="105000"/>
              </a:lnSpc>
              <a:spcBef>
                <a:spcPct val="15000"/>
              </a:spcBef>
              <a:buClr>
                <a:schemeClr val="tx2"/>
              </a:buClr>
              <a:buSzTx/>
              <a:buFont typeface="Wingdings" pitchFamily="2" charset="2"/>
              <a:buChar char="ü"/>
            </a:pPr>
            <a:r>
              <a:rPr lang="zh-CN" altLang="en-US" b="1" dirty="0">
                <a:latin typeface="Times New Roman" pitchFamily="18" charset="0"/>
                <a:ea typeface="仿宋_GB2312" pitchFamily="49" charset="-122"/>
              </a:rPr>
              <a:t>加工逻辑：简述加工程序，加工顺序</a:t>
            </a:r>
          </a:p>
        </p:txBody>
      </p:sp>
      <p:sp>
        <p:nvSpPr>
          <p:cNvPr id="4" name="Rectangle 2"/>
          <p:cNvSpPr>
            <a:spLocks noGrp="1" noChangeArrowheads="1"/>
          </p:cNvSpPr>
          <p:nvPr>
            <p:ph type="title"/>
          </p:nvPr>
        </p:nvSpPr>
        <p:spPr>
          <a:xfrm>
            <a:off x="571472" y="188640"/>
            <a:ext cx="7772400" cy="1143000"/>
          </a:xfrm>
          <a:noFill/>
          <a:ln/>
        </p:spPr>
        <p:txBody>
          <a:bodyPr/>
          <a:lstStyle/>
          <a:p>
            <a:r>
              <a:rPr lang="zh-CN" altLang="en-US" sz="3200" b="1" dirty="0"/>
              <a:t>数据字典的</a:t>
            </a:r>
            <a:r>
              <a:rPr lang="zh-CN" altLang="en-US" sz="3200" dirty="0"/>
              <a:t>组成</a:t>
            </a:r>
            <a:endParaRPr lang="zh-CN" altLang="en-US" sz="3200" b="1"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7" name="灯片编号占位符 4"/>
          <p:cNvSpPr>
            <a:spLocks noGrp="1"/>
          </p:cNvSpPr>
          <p:nvPr>
            <p:ph type="sldNum" sz="quarter" idx="11"/>
          </p:nvPr>
        </p:nvSpPr>
        <p:spPr>
          <a:noFill/>
          <a:ln>
            <a:miter lim="800000"/>
            <a:headEnd/>
            <a:tailEnd/>
          </a:ln>
        </p:spPr>
        <p:txBody>
          <a:bodyPr/>
          <a:lstStyle/>
          <a:p>
            <a:fld id="{1BBE1A1C-4EC3-46E5-810F-BE65C77BF31E}" type="slidenum">
              <a:rPr lang="en-US" altLang="zh-CN"/>
              <a:pPr/>
              <a:t>124</a:t>
            </a:fld>
            <a:endParaRPr lang="en-US" altLang="zh-CN" dirty="0"/>
          </a:p>
        </p:txBody>
      </p:sp>
      <p:sp>
        <p:nvSpPr>
          <p:cNvPr id="57348" name="Rectangle 1027"/>
          <p:cNvSpPr>
            <a:spLocks noGrp="1" noChangeArrowheads="1"/>
          </p:cNvSpPr>
          <p:nvPr>
            <p:ph type="body" idx="1"/>
          </p:nvPr>
        </p:nvSpPr>
        <p:spPr>
          <a:xfrm>
            <a:off x="592138" y="1412181"/>
            <a:ext cx="7924800" cy="4524797"/>
          </a:xfrm>
        </p:spPr>
        <p:txBody>
          <a:bodyPr/>
          <a:lstStyle/>
          <a:p>
            <a:pPr marL="609600" indent="-609600">
              <a:lnSpc>
                <a:spcPct val="105000"/>
              </a:lnSpc>
              <a:spcBef>
                <a:spcPct val="15000"/>
              </a:spcBef>
              <a:buClr>
                <a:schemeClr val="tx2"/>
              </a:buClr>
              <a:buSzTx/>
              <a:buNone/>
            </a:pPr>
            <a:r>
              <a:rPr lang="zh-CN" altLang="en-US" sz="2800" dirty="0">
                <a:solidFill>
                  <a:srgbClr val="0000FF"/>
                </a:solidFill>
                <a:latin typeface="Times New Roman" pitchFamily="18" charset="0"/>
                <a:ea typeface="仿宋_GB2312" pitchFamily="49" charset="-122"/>
              </a:rPr>
              <a:t>（</a:t>
            </a:r>
            <a:r>
              <a:rPr lang="en-US" altLang="zh-CN" sz="2800" dirty="0">
                <a:solidFill>
                  <a:srgbClr val="0000FF"/>
                </a:solidFill>
                <a:latin typeface="Times New Roman" pitchFamily="18" charset="0"/>
                <a:ea typeface="仿宋_GB2312" pitchFamily="49" charset="-122"/>
              </a:rPr>
              <a:t>5</a:t>
            </a:r>
            <a:r>
              <a:rPr lang="zh-CN" altLang="en-US" sz="2800" dirty="0">
                <a:solidFill>
                  <a:srgbClr val="0000FF"/>
                </a:solidFill>
                <a:latin typeface="Times New Roman" pitchFamily="18" charset="0"/>
                <a:ea typeface="仿宋_GB2312" pitchFamily="49" charset="-122"/>
              </a:rPr>
              <a:t>）数据源词条描述</a:t>
            </a:r>
          </a:p>
          <a:p>
            <a:pPr marL="914400" lvl="1" indent="-457200" eaLnBrk="1" hangingPunct="1">
              <a:lnSpc>
                <a:spcPct val="105000"/>
              </a:lnSpc>
              <a:spcBef>
                <a:spcPct val="15000"/>
              </a:spcBef>
              <a:buClr>
                <a:schemeClr val="tx2"/>
              </a:buClr>
              <a:buSzTx/>
              <a:buFont typeface="Wingdings" pitchFamily="2" charset="2"/>
              <a:buChar char="Ø"/>
            </a:pPr>
            <a:r>
              <a:rPr lang="zh-CN" altLang="en-US" b="1" dirty="0">
                <a:solidFill>
                  <a:srgbClr val="0000FF"/>
                </a:solidFill>
                <a:latin typeface="Times New Roman" pitchFamily="18" charset="0"/>
                <a:ea typeface="仿宋_GB2312" pitchFamily="49" charset="-122"/>
              </a:rPr>
              <a:t> </a:t>
            </a:r>
            <a:r>
              <a:rPr lang="zh-CN" altLang="en-US" b="1" dirty="0">
                <a:latin typeface="Times New Roman" pitchFamily="18" charset="0"/>
                <a:ea typeface="仿宋_GB2312" pitchFamily="49" charset="-122"/>
              </a:rPr>
              <a:t>名称：外部实体名</a:t>
            </a:r>
          </a:p>
          <a:p>
            <a:pPr marL="914400" lvl="1" indent="-457200" eaLnBrk="1" hangingPunct="1">
              <a:lnSpc>
                <a:spcPct val="105000"/>
              </a:lnSpc>
              <a:spcBef>
                <a:spcPct val="15000"/>
              </a:spcBef>
              <a:buClr>
                <a:schemeClr val="tx2"/>
              </a:buClr>
              <a:buSzTx/>
              <a:buFont typeface="Wingdings" pitchFamily="2" charset="2"/>
              <a:buChar char="Ø"/>
            </a:pPr>
            <a:r>
              <a:rPr lang="zh-CN" altLang="en-US" b="1" dirty="0">
                <a:latin typeface="Times New Roman" pitchFamily="18" charset="0"/>
                <a:ea typeface="仿宋_GB2312" pitchFamily="49" charset="-122"/>
              </a:rPr>
              <a:t> 简要描述：什么外部实体</a:t>
            </a:r>
          </a:p>
          <a:p>
            <a:pPr marL="914400" lvl="1" indent="-457200" eaLnBrk="1" hangingPunct="1">
              <a:lnSpc>
                <a:spcPct val="105000"/>
              </a:lnSpc>
              <a:spcBef>
                <a:spcPct val="15000"/>
              </a:spcBef>
              <a:buClr>
                <a:schemeClr val="tx2"/>
              </a:buClr>
              <a:buSzTx/>
              <a:buFont typeface="Wingdings" pitchFamily="2" charset="2"/>
              <a:buChar char="Ø"/>
            </a:pPr>
            <a:r>
              <a:rPr lang="zh-CN" altLang="en-US" b="1" dirty="0">
                <a:latin typeface="Times New Roman" pitchFamily="18" charset="0"/>
                <a:ea typeface="仿宋_GB2312" pitchFamily="49" charset="-122"/>
              </a:rPr>
              <a:t> 有关数据流：</a:t>
            </a:r>
          </a:p>
          <a:p>
            <a:pPr marL="914400" lvl="1" indent="-457200" eaLnBrk="1" hangingPunct="1">
              <a:lnSpc>
                <a:spcPct val="105000"/>
              </a:lnSpc>
              <a:spcBef>
                <a:spcPct val="15000"/>
              </a:spcBef>
              <a:buClr>
                <a:schemeClr val="tx2"/>
              </a:buClr>
              <a:buSzTx/>
              <a:buFont typeface="Wingdings" pitchFamily="2" charset="2"/>
              <a:buChar char="Ø"/>
            </a:pPr>
            <a:r>
              <a:rPr lang="zh-CN" altLang="en-US" b="1" dirty="0">
                <a:latin typeface="Times New Roman" pitchFamily="18" charset="0"/>
                <a:ea typeface="仿宋_GB2312" pitchFamily="49" charset="-122"/>
              </a:rPr>
              <a:t> 数目：</a:t>
            </a:r>
          </a:p>
        </p:txBody>
      </p:sp>
      <p:sp>
        <p:nvSpPr>
          <p:cNvPr id="4" name="Rectangle 2"/>
          <p:cNvSpPr>
            <a:spLocks noGrp="1" noChangeArrowheads="1"/>
          </p:cNvSpPr>
          <p:nvPr>
            <p:ph type="title"/>
          </p:nvPr>
        </p:nvSpPr>
        <p:spPr>
          <a:xfrm>
            <a:off x="571472" y="188640"/>
            <a:ext cx="7772400" cy="1143000"/>
          </a:xfrm>
          <a:noFill/>
          <a:ln/>
        </p:spPr>
        <p:txBody>
          <a:bodyPr/>
          <a:lstStyle/>
          <a:p>
            <a:r>
              <a:rPr lang="zh-CN" altLang="en-US" sz="3200" b="1" dirty="0"/>
              <a:t>数据字典的</a:t>
            </a:r>
            <a:r>
              <a:rPr lang="zh-CN" altLang="en-US" sz="3200" dirty="0"/>
              <a:t>组成</a:t>
            </a:r>
            <a:endParaRPr lang="zh-CN" altLang="en-US" sz="3200" b="1"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灯片编号占位符 2"/>
          <p:cNvSpPr>
            <a:spLocks noGrp="1"/>
          </p:cNvSpPr>
          <p:nvPr>
            <p:ph type="sldNum" sz="quarter" idx="11"/>
          </p:nvPr>
        </p:nvSpPr>
        <p:spPr>
          <a:noFill/>
          <a:ln>
            <a:miter lim="800000"/>
            <a:headEnd/>
            <a:tailEnd/>
          </a:ln>
        </p:spPr>
        <p:txBody>
          <a:bodyPr/>
          <a:lstStyle/>
          <a:p>
            <a:fld id="{4A7F0CB8-8050-48C7-BC17-3ABD133C77CF}" type="slidenum">
              <a:rPr lang="en-US" altLang="zh-CN"/>
              <a:pPr/>
              <a:t>125</a:t>
            </a:fld>
            <a:endParaRPr lang="en-US" altLang="zh-CN"/>
          </a:p>
        </p:txBody>
      </p:sp>
      <p:sp>
        <p:nvSpPr>
          <p:cNvPr id="58372" name="Rectangle 2"/>
          <p:cNvSpPr>
            <a:spLocks noChangeArrowheads="1"/>
          </p:cNvSpPr>
          <p:nvPr/>
        </p:nvSpPr>
        <p:spPr bwMode="auto">
          <a:xfrm>
            <a:off x="1651000" y="482600"/>
            <a:ext cx="6096000" cy="942975"/>
          </a:xfrm>
          <a:prstGeom prst="rect">
            <a:avLst/>
          </a:prstGeom>
          <a:noFill/>
          <a:ln w="9525">
            <a:noFill/>
            <a:miter lim="800000"/>
            <a:headEnd/>
            <a:tailEnd/>
          </a:ln>
          <a:effectLst/>
        </p:spPr>
        <p:txBody>
          <a:bodyPr lIns="92075" tIns="46038" rIns="92075" bIns="46038" anchor="ctr"/>
          <a:lstStyle/>
          <a:p>
            <a:pPr algn="ctr"/>
            <a:r>
              <a:rPr kumimoji="1" lang="zh-CN" altLang="en-US" sz="4000" b="1" dirty="0">
                <a:solidFill>
                  <a:srgbClr val="0000FF"/>
                </a:solidFill>
                <a:latin typeface="Times New Roman" pitchFamily="18" charset="0"/>
                <a:ea typeface="华文新魏" pitchFamily="2" charset="-122"/>
              </a:rPr>
              <a:t>数据结构的描述</a:t>
            </a:r>
          </a:p>
        </p:txBody>
      </p:sp>
      <p:sp>
        <p:nvSpPr>
          <p:cNvPr id="148483" name="Rectangle 3"/>
          <p:cNvSpPr>
            <a:spLocks noChangeArrowheads="1"/>
          </p:cNvSpPr>
          <p:nvPr/>
        </p:nvSpPr>
        <p:spPr bwMode="auto">
          <a:xfrm>
            <a:off x="776288" y="1450975"/>
            <a:ext cx="7924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105000"/>
              </a:lnSpc>
              <a:spcBef>
                <a:spcPct val="20000"/>
              </a:spcBef>
              <a:buClr>
                <a:schemeClr val="tx1"/>
              </a:buClr>
              <a:defRPr/>
            </a:pPr>
            <a:r>
              <a:rPr kumimoji="1" lang="en-US" altLang="zh-CN" sz="3200" b="1" dirty="0">
                <a:effectLst>
                  <a:outerShdw blurRad="38100" dist="38100" dir="2700000" algn="tl">
                    <a:srgbClr val="C0C0C0"/>
                  </a:outerShdw>
                </a:effectLst>
                <a:latin typeface="Times New Roman" pitchFamily="18" charset="0"/>
                <a:ea typeface="仿宋_GB2312" pitchFamily="49" charset="-122"/>
              </a:rPr>
              <a:t>   </a:t>
            </a:r>
            <a:r>
              <a:rPr kumimoji="1" lang="zh-CN" altLang="en-US" sz="2800" b="1" u="sng" dirty="0">
                <a:solidFill>
                  <a:srgbClr val="CC0000"/>
                </a:solidFill>
                <a:latin typeface="Times New Roman" pitchFamily="18" charset="0"/>
                <a:ea typeface="仿宋_GB2312" pitchFamily="49" charset="-122"/>
              </a:rPr>
              <a:t>符号</a:t>
            </a:r>
            <a:r>
              <a:rPr kumimoji="1" lang="zh-CN" altLang="en-US" sz="2800" b="1" dirty="0">
                <a:solidFill>
                  <a:srgbClr val="CC0000"/>
                </a:solidFill>
                <a:latin typeface="Times New Roman" pitchFamily="18" charset="0"/>
                <a:ea typeface="仿宋_GB2312" pitchFamily="49" charset="-122"/>
              </a:rPr>
              <a:t>             </a:t>
            </a:r>
            <a:r>
              <a:rPr kumimoji="1" lang="zh-CN" altLang="en-US" sz="2800" b="1" u="sng" dirty="0">
                <a:solidFill>
                  <a:srgbClr val="CC0000"/>
                </a:solidFill>
                <a:latin typeface="Times New Roman" pitchFamily="18" charset="0"/>
                <a:ea typeface="仿宋_GB2312" pitchFamily="49" charset="-122"/>
              </a:rPr>
              <a:t>含义</a:t>
            </a:r>
            <a:r>
              <a:rPr kumimoji="1" lang="zh-CN" altLang="en-US" sz="2800" b="1" dirty="0">
                <a:solidFill>
                  <a:srgbClr val="CC0000"/>
                </a:solidFill>
                <a:latin typeface="Times New Roman" pitchFamily="18" charset="0"/>
                <a:ea typeface="仿宋_GB2312" pitchFamily="49" charset="-122"/>
              </a:rPr>
              <a:t>                   </a:t>
            </a:r>
            <a:r>
              <a:rPr kumimoji="1" lang="zh-CN" altLang="en-US" sz="2800" b="1" u="sng" dirty="0">
                <a:solidFill>
                  <a:srgbClr val="CC0000"/>
                </a:solidFill>
                <a:latin typeface="Times New Roman" pitchFamily="18" charset="0"/>
                <a:ea typeface="仿宋_GB2312" pitchFamily="49" charset="-122"/>
              </a:rPr>
              <a:t>举     例</a:t>
            </a:r>
          </a:p>
          <a:p>
            <a:pPr marL="342900" indent="-342900">
              <a:lnSpc>
                <a:spcPct val="105000"/>
              </a:lnSpc>
              <a:spcBef>
                <a:spcPct val="20000"/>
              </a:spcBef>
              <a:buClr>
                <a:schemeClr val="tx1"/>
              </a:buClr>
              <a:defRPr/>
            </a:pPr>
            <a:r>
              <a:rPr kumimoji="1" lang="zh-CN" altLang="en-US" sz="2800" b="1" dirty="0">
                <a:effectLst>
                  <a:outerShdw blurRad="38100" dist="38100" dir="2700000" algn="tl">
                    <a:srgbClr val="C0C0C0"/>
                  </a:outerShdw>
                </a:effectLst>
                <a:latin typeface="Times New Roman" pitchFamily="18" charset="0"/>
                <a:ea typeface="仿宋_GB2312" pitchFamily="49" charset="-122"/>
              </a:rPr>
              <a:t>     ＝             </a:t>
            </a:r>
            <a:r>
              <a:rPr kumimoji="1" lang="zh-CN" altLang="en-US" sz="2800" b="1" dirty="0">
                <a:latin typeface="Times New Roman" pitchFamily="18" charset="0"/>
                <a:ea typeface="仿宋_GB2312" pitchFamily="49" charset="-122"/>
              </a:rPr>
              <a:t>被定义为</a:t>
            </a:r>
          </a:p>
          <a:p>
            <a:pPr marL="342900" indent="-342900">
              <a:lnSpc>
                <a:spcPct val="105000"/>
              </a:lnSpc>
              <a:spcBef>
                <a:spcPct val="20000"/>
              </a:spcBef>
              <a:buClr>
                <a:schemeClr val="tx1"/>
              </a:buClr>
              <a:defRPr/>
            </a:pPr>
            <a:r>
              <a:rPr kumimoji="1" lang="zh-CN" altLang="en-US" sz="2800" b="1" dirty="0">
                <a:effectLst>
                  <a:outerShdw blurRad="38100" dist="38100" dir="2700000" algn="tl">
                    <a:srgbClr val="C0C0C0"/>
                  </a:outerShdw>
                </a:effectLst>
                <a:latin typeface="Times New Roman" pitchFamily="18" charset="0"/>
                <a:ea typeface="仿宋_GB2312" pitchFamily="49" charset="-122"/>
              </a:rPr>
              <a:t>     ＋                  </a:t>
            </a:r>
            <a:r>
              <a:rPr kumimoji="1" lang="zh-CN" altLang="en-US" sz="2800" b="1" dirty="0">
                <a:latin typeface="Times New Roman" pitchFamily="18" charset="0"/>
                <a:ea typeface="仿宋_GB2312" pitchFamily="49" charset="-122"/>
              </a:rPr>
              <a:t>与</a:t>
            </a:r>
            <a:r>
              <a:rPr kumimoji="1" lang="zh-CN" altLang="en-US" sz="2800" b="1" dirty="0">
                <a:effectLst>
                  <a:outerShdw blurRad="38100" dist="38100" dir="2700000" algn="tl">
                    <a:srgbClr val="C0C0C0"/>
                  </a:outerShdw>
                </a:effectLst>
                <a:latin typeface="Times New Roman" pitchFamily="18" charset="0"/>
                <a:ea typeface="仿宋_GB2312" pitchFamily="49" charset="-122"/>
              </a:rPr>
              <a:t>                    </a:t>
            </a:r>
            <a:r>
              <a:rPr kumimoji="1" lang="en-US" altLang="zh-CN" sz="2800" b="1" dirty="0">
                <a:effectLst>
                  <a:outerShdw blurRad="38100" dist="38100" dir="2700000" algn="tl">
                    <a:srgbClr val="C0C0C0"/>
                  </a:outerShdw>
                </a:effectLst>
                <a:latin typeface="Times New Roman" pitchFamily="18" charset="0"/>
                <a:ea typeface="仿宋_GB2312" pitchFamily="49" charset="-122"/>
              </a:rPr>
              <a:t>x = </a:t>
            </a:r>
            <a:r>
              <a:rPr kumimoji="1" lang="en-US" altLang="zh-CN" sz="2800" b="1" dirty="0" err="1">
                <a:effectLst>
                  <a:outerShdw blurRad="38100" dist="38100" dir="2700000" algn="tl">
                    <a:srgbClr val="C0C0C0"/>
                  </a:outerShdw>
                </a:effectLst>
                <a:latin typeface="Times New Roman" pitchFamily="18" charset="0"/>
                <a:ea typeface="仿宋_GB2312" pitchFamily="49" charset="-122"/>
              </a:rPr>
              <a:t>a+b</a:t>
            </a:r>
            <a:endParaRPr kumimoji="1" lang="en-US" altLang="zh-CN" sz="2800" b="1" dirty="0">
              <a:effectLst>
                <a:outerShdw blurRad="38100" dist="38100" dir="2700000" algn="tl">
                  <a:srgbClr val="C0C0C0"/>
                </a:outerShdw>
              </a:effectLst>
              <a:latin typeface="Times New Roman" pitchFamily="18" charset="0"/>
              <a:ea typeface="仿宋_GB2312" pitchFamily="49" charset="-122"/>
            </a:endParaRPr>
          </a:p>
          <a:p>
            <a:pPr marL="342900" indent="-342900">
              <a:lnSpc>
                <a:spcPct val="105000"/>
              </a:lnSpc>
              <a:spcBef>
                <a:spcPct val="20000"/>
              </a:spcBef>
              <a:buClr>
                <a:schemeClr val="tx1"/>
              </a:buClr>
              <a:defRPr/>
            </a:pPr>
            <a:r>
              <a:rPr kumimoji="1" lang="en-US" altLang="zh-CN" sz="2800" b="1" dirty="0">
                <a:effectLst>
                  <a:outerShdw blurRad="38100" dist="38100" dir="2700000" algn="tl">
                    <a:srgbClr val="C0C0C0"/>
                  </a:outerShdw>
                </a:effectLst>
                <a:latin typeface="Times New Roman" pitchFamily="18" charset="0"/>
                <a:ea typeface="仿宋_GB2312" pitchFamily="49" charset="-122"/>
              </a:rPr>
              <a:t>[...,...]</a:t>
            </a:r>
            <a:r>
              <a:rPr kumimoji="1" lang="zh-CN" altLang="en-US" sz="2800" b="1" dirty="0">
                <a:effectLst>
                  <a:outerShdw blurRad="38100" dist="38100" dir="2700000" algn="tl">
                    <a:srgbClr val="C0C0C0"/>
                  </a:outerShdw>
                </a:effectLst>
                <a:latin typeface="Times New Roman" pitchFamily="18" charset="0"/>
                <a:ea typeface="仿宋_GB2312" pitchFamily="49" charset="-122"/>
              </a:rPr>
              <a:t>或 </a:t>
            </a:r>
            <a:r>
              <a:rPr kumimoji="1" lang="en-US" altLang="zh-CN" sz="2800" b="1" dirty="0">
                <a:effectLst>
                  <a:outerShdw blurRad="38100" dist="38100" dir="2700000" algn="tl">
                    <a:srgbClr val="C0C0C0"/>
                  </a:outerShdw>
                </a:effectLst>
                <a:latin typeface="Times New Roman" pitchFamily="18" charset="0"/>
                <a:ea typeface="仿宋_GB2312" pitchFamily="49" charset="-122"/>
              </a:rPr>
              <a:t>[...|...]   </a:t>
            </a:r>
            <a:r>
              <a:rPr kumimoji="1" lang="zh-CN" altLang="en-US" sz="2800" b="1" dirty="0">
                <a:effectLst>
                  <a:outerShdw blurRad="38100" dist="38100" dir="2700000" algn="tl">
                    <a:srgbClr val="C0C0C0"/>
                  </a:outerShdw>
                </a:effectLst>
                <a:latin typeface="Times New Roman" pitchFamily="18" charset="0"/>
                <a:ea typeface="仿宋_GB2312" pitchFamily="49" charset="-122"/>
              </a:rPr>
              <a:t>或                    </a:t>
            </a:r>
            <a:r>
              <a:rPr kumimoji="1" lang="en-US" altLang="zh-CN" sz="2800" b="1" dirty="0">
                <a:effectLst>
                  <a:outerShdw blurRad="38100" dist="38100" dir="2700000" algn="tl">
                    <a:srgbClr val="C0C0C0"/>
                  </a:outerShdw>
                </a:effectLst>
                <a:latin typeface="Times New Roman" pitchFamily="18" charset="0"/>
                <a:ea typeface="仿宋_GB2312" pitchFamily="49" charset="-122"/>
              </a:rPr>
              <a:t>x = [a, b], x = [</a:t>
            </a:r>
            <a:r>
              <a:rPr kumimoji="1" lang="en-US" altLang="zh-CN" sz="2800" b="1" dirty="0" err="1">
                <a:effectLst>
                  <a:outerShdw blurRad="38100" dist="38100" dir="2700000" algn="tl">
                    <a:srgbClr val="C0C0C0"/>
                  </a:outerShdw>
                </a:effectLst>
                <a:latin typeface="Times New Roman" pitchFamily="18" charset="0"/>
                <a:ea typeface="仿宋_GB2312" pitchFamily="49" charset="-122"/>
              </a:rPr>
              <a:t>a|b</a:t>
            </a:r>
            <a:r>
              <a:rPr kumimoji="1" lang="en-US" altLang="zh-CN" sz="2800" b="1" dirty="0">
                <a:effectLst>
                  <a:outerShdw blurRad="38100" dist="38100" dir="2700000" algn="tl">
                    <a:srgbClr val="C0C0C0"/>
                  </a:outerShdw>
                </a:effectLst>
                <a:latin typeface="Times New Roman" pitchFamily="18" charset="0"/>
                <a:ea typeface="仿宋_GB2312" pitchFamily="49" charset="-122"/>
              </a:rPr>
              <a:t>]</a:t>
            </a:r>
          </a:p>
          <a:p>
            <a:pPr marL="342900" indent="-342900">
              <a:lnSpc>
                <a:spcPct val="105000"/>
              </a:lnSpc>
              <a:spcBef>
                <a:spcPct val="20000"/>
              </a:spcBef>
              <a:buClr>
                <a:schemeClr val="tx1"/>
              </a:buClr>
              <a:defRPr/>
            </a:pPr>
            <a:r>
              <a:rPr kumimoji="1" lang="en-US" altLang="zh-CN" sz="2800" b="1" dirty="0">
                <a:effectLst>
                  <a:outerShdw blurRad="38100" dist="38100" dir="2700000" algn="tl">
                    <a:srgbClr val="C0C0C0"/>
                  </a:outerShdw>
                </a:effectLst>
                <a:latin typeface="Times New Roman" pitchFamily="18" charset="0"/>
                <a:ea typeface="仿宋_GB2312" pitchFamily="49" charset="-122"/>
              </a:rPr>
              <a:t>{... }</a:t>
            </a:r>
            <a:r>
              <a:rPr kumimoji="1" lang="zh-CN" altLang="en-US" sz="2800" b="1" dirty="0">
                <a:effectLst>
                  <a:outerShdw blurRad="38100" dist="38100" dir="2700000" algn="tl">
                    <a:srgbClr val="C0C0C0"/>
                  </a:outerShdw>
                </a:effectLst>
                <a:latin typeface="Times New Roman" pitchFamily="18" charset="0"/>
                <a:ea typeface="仿宋_GB2312" pitchFamily="49" charset="-122"/>
              </a:rPr>
              <a:t>或 </a:t>
            </a:r>
            <a:r>
              <a:rPr kumimoji="1" lang="en-US" altLang="zh-CN" sz="2800" b="1" dirty="0">
                <a:effectLst>
                  <a:outerShdw blurRad="38100" dist="38100" dir="2700000" algn="tl">
                    <a:srgbClr val="C0C0C0"/>
                  </a:outerShdw>
                </a:effectLst>
                <a:latin typeface="Times New Roman" pitchFamily="18" charset="0"/>
                <a:ea typeface="仿宋_GB2312" pitchFamily="49" charset="-122"/>
              </a:rPr>
              <a:t>m{...}n    </a:t>
            </a:r>
            <a:r>
              <a:rPr kumimoji="1" lang="zh-CN" altLang="en-US" sz="2800" b="1" dirty="0">
                <a:latin typeface="Times New Roman" pitchFamily="18" charset="0"/>
                <a:ea typeface="仿宋_GB2312" pitchFamily="49" charset="-122"/>
              </a:rPr>
              <a:t>重复</a:t>
            </a:r>
            <a:r>
              <a:rPr kumimoji="1" lang="zh-CN" altLang="en-US" sz="2800" b="1" dirty="0">
                <a:effectLst>
                  <a:outerShdw blurRad="38100" dist="38100" dir="2700000" algn="tl">
                    <a:srgbClr val="C0C0C0"/>
                  </a:outerShdw>
                </a:effectLst>
                <a:latin typeface="Times New Roman" pitchFamily="18" charset="0"/>
                <a:ea typeface="仿宋_GB2312" pitchFamily="49" charset="-122"/>
              </a:rPr>
              <a:t>               </a:t>
            </a:r>
            <a:r>
              <a:rPr kumimoji="1" lang="en-US" altLang="zh-CN" sz="2800" b="1" dirty="0">
                <a:effectLst>
                  <a:outerShdw blurRad="38100" dist="38100" dir="2700000" algn="tl">
                    <a:srgbClr val="C0C0C0"/>
                  </a:outerShdw>
                </a:effectLst>
                <a:latin typeface="Times New Roman" pitchFamily="18" charset="0"/>
                <a:ea typeface="仿宋_GB2312" pitchFamily="49" charset="-122"/>
              </a:rPr>
              <a:t>x = {a}, x = 0{a}8</a:t>
            </a:r>
          </a:p>
          <a:p>
            <a:pPr marL="342900" indent="-342900">
              <a:lnSpc>
                <a:spcPct val="105000"/>
              </a:lnSpc>
              <a:spcBef>
                <a:spcPct val="20000"/>
              </a:spcBef>
              <a:buClr>
                <a:schemeClr val="tx1"/>
              </a:buClr>
              <a:defRPr/>
            </a:pPr>
            <a:r>
              <a:rPr kumimoji="1" lang="en-US" altLang="zh-CN" sz="2800" b="1" dirty="0">
                <a:effectLst>
                  <a:outerShdw blurRad="38100" dist="38100" dir="2700000" algn="tl">
                    <a:srgbClr val="C0C0C0"/>
                  </a:outerShdw>
                </a:effectLst>
                <a:latin typeface="Times New Roman" pitchFamily="18" charset="0"/>
                <a:ea typeface="仿宋_GB2312" pitchFamily="49" charset="-122"/>
              </a:rPr>
              <a:t>(...)                      </a:t>
            </a:r>
            <a:r>
              <a:rPr kumimoji="1" lang="zh-CN" altLang="en-US" sz="2800" b="1" dirty="0">
                <a:latin typeface="Times New Roman" pitchFamily="18" charset="0"/>
                <a:ea typeface="仿宋_GB2312" pitchFamily="49" charset="-122"/>
              </a:rPr>
              <a:t>可选</a:t>
            </a:r>
            <a:r>
              <a:rPr kumimoji="1" lang="zh-CN" altLang="en-US" sz="2800" b="1" dirty="0">
                <a:effectLst>
                  <a:outerShdw blurRad="38100" dist="38100" dir="2700000" algn="tl">
                    <a:srgbClr val="C0C0C0"/>
                  </a:outerShdw>
                </a:effectLst>
                <a:latin typeface="Times New Roman" pitchFamily="18" charset="0"/>
                <a:ea typeface="仿宋_GB2312" pitchFamily="49" charset="-122"/>
              </a:rPr>
              <a:t>               </a:t>
            </a:r>
            <a:r>
              <a:rPr kumimoji="1" lang="en-US" altLang="zh-CN" sz="2800" b="1" dirty="0">
                <a:effectLst>
                  <a:outerShdw blurRad="38100" dist="38100" dir="2700000" algn="tl">
                    <a:srgbClr val="C0C0C0"/>
                  </a:outerShdw>
                </a:effectLst>
                <a:latin typeface="Times New Roman" pitchFamily="18" charset="0"/>
                <a:ea typeface="仿宋_GB2312" pitchFamily="49" charset="-122"/>
              </a:rPr>
              <a:t>x = (a)</a:t>
            </a:r>
          </a:p>
          <a:p>
            <a:pPr marL="342900" indent="-342900">
              <a:lnSpc>
                <a:spcPct val="105000"/>
              </a:lnSpc>
              <a:spcBef>
                <a:spcPct val="20000"/>
              </a:spcBef>
              <a:buClr>
                <a:schemeClr val="tx1"/>
              </a:buClr>
              <a:defRPr/>
            </a:pPr>
            <a:r>
              <a:rPr kumimoji="1" lang="en-US" altLang="zh-CN" sz="2800" b="1" dirty="0">
                <a:effectLst>
                  <a:outerShdw blurRad="38100" dist="38100" dir="2700000" algn="tl">
                    <a:srgbClr val="C0C0C0"/>
                  </a:outerShdw>
                </a:effectLst>
                <a:latin typeface="Times New Roman" pitchFamily="18" charset="0"/>
                <a:ea typeface="仿宋_GB2312" pitchFamily="49" charset="-122"/>
              </a:rPr>
              <a:t>“...”                </a:t>
            </a:r>
            <a:r>
              <a:rPr kumimoji="1" lang="zh-CN" altLang="en-US" sz="2800" b="1" dirty="0">
                <a:latin typeface="Times New Roman" pitchFamily="18" charset="0"/>
                <a:ea typeface="仿宋_GB2312" pitchFamily="49" charset="-122"/>
              </a:rPr>
              <a:t>基本数据元素</a:t>
            </a:r>
            <a:r>
              <a:rPr kumimoji="1" lang="zh-CN" altLang="en-US" sz="2800" b="1" dirty="0">
                <a:effectLst>
                  <a:outerShdw blurRad="38100" dist="38100" dir="2700000" algn="tl">
                    <a:srgbClr val="C0C0C0"/>
                  </a:outerShdw>
                </a:effectLst>
                <a:latin typeface="Times New Roman" pitchFamily="18" charset="0"/>
                <a:ea typeface="仿宋_GB2312" pitchFamily="49" charset="-122"/>
              </a:rPr>
              <a:t>    </a:t>
            </a:r>
            <a:r>
              <a:rPr kumimoji="1" lang="en-US" altLang="zh-CN" sz="2800" b="1" dirty="0">
                <a:effectLst>
                  <a:outerShdw blurRad="38100" dist="38100" dir="2700000" algn="tl">
                    <a:srgbClr val="C0C0C0"/>
                  </a:outerShdw>
                </a:effectLst>
                <a:latin typeface="Times New Roman" pitchFamily="18" charset="0"/>
                <a:ea typeface="仿宋_GB2312" pitchFamily="49" charset="-122"/>
              </a:rPr>
              <a:t>x = "a"</a:t>
            </a:r>
          </a:p>
          <a:p>
            <a:pPr marL="342900" indent="-342900">
              <a:lnSpc>
                <a:spcPct val="105000"/>
              </a:lnSpc>
              <a:spcBef>
                <a:spcPct val="20000"/>
              </a:spcBef>
              <a:buClr>
                <a:schemeClr val="tx1"/>
              </a:buClr>
              <a:defRPr/>
            </a:pPr>
            <a:r>
              <a:rPr kumimoji="1" lang="en-US" altLang="zh-CN" sz="2800" b="1" dirty="0">
                <a:effectLst>
                  <a:outerShdw blurRad="38100" dist="38100" dir="2700000" algn="tl">
                    <a:srgbClr val="C0C0C0"/>
                  </a:outerShdw>
                </a:effectLst>
                <a:latin typeface="Times New Roman" pitchFamily="18" charset="0"/>
                <a:ea typeface="仿宋_GB2312" pitchFamily="49" charset="-122"/>
              </a:rPr>
              <a:t>  ..                       </a:t>
            </a:r>
            <a:r>
              <a:rPr kumimoji="1" lang="zh-CN" altLang="en-US" sz="2800" b="1" dirty="0">
                <a:effectLst>
                  <a:outerShdw blurRad="38100" dist="38100" dir="2700000" algn="tl">
                    <a:srgbClr val="C0C0C0"/>
                  </a:outerShdw>
                </a:effectLst>
                <a:latin typeface="Times New Roman" pitchFamily="18" charset="0"/>
                <a:ea typeface="仿宋_GB2312" pitchFamily="49" charset="-122"/>
              </a:rPr>
              <a:t>省略</a:t>
            </a:r>
            <a:r>
              <a:rPr kumimoji="1" lang="zh-CN" altLang="en-US" sz="2800" b="1">
                <a:latin typeface="Times New Roman" pitchFamily="18" charset="0"/>
                <a:ea typeface="仿宋_GB2312" pitchFamily="49" charset="-122"/>
              </a:rPr>
              <a:t>符</a:t>
            </a:r>
            <a:r>
              <a:rPr kumimoji="1" lang="zh-CN" altLang="en-US" sz="2800" b="1">
                <a:effectLst>
                  <a:outerShdw blurRad="38100" dist="38100" dir="2700000" algn="tl">
                    <a:srgbClr val="C0C0C0"/>
                  </a:outerShdw>
                </a:effectLst>
                <a:latin typeface="Times New Roman" pitchFamily="18" charset="0"/>
                <a:ea typeface="仿宋_GB2312" pitchFamily="49" charset="-122"/>
              </a:rPr>
              <a:t>            </a:t>
            </a:r>
            <a:r>
              <a:rPr kumimoji="1" lang="en-US" altLang="zh-CN" sz="2800" b="1" dirty="0">
                <a:effectLst>
                  <a:outerShdw blurRad="38100" dist="38100" dir="2700000" algn="tl">
                    <a:srgbClr val="C0C0C0"/>
                  </a:outerShdw>
                </a:effectLst>
                <a:latin typeface="Times New Roman" pitchFamily="18" charset="0"/>
                <a:ea typeface="仿宋_GB2312" pitchFamily="49" charset="-122"/>
              </a:rPr>
              <a:t>x = 1..9</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灯片编号占位符 2"/>
          <p:cNvSpPr>
            <a:spLocks noGrp="1"/>
          </p:cNvSpPr>
          <p:nvPr>
            <p:ph type="sldNum" sz="quarter" idx="11"/>
          </p:nvPr>
        </p:nvSpPr>
        <p:spPr>
          <a:noFill/>
          <a:ln>
            <a:miter lim="800000"/>
            <a:headEnd/>
            <a:tailEnd/>
          </a:ln>
        </p:spPr>
        <p:txBody>
          <a:bodyPr/>
          <a:lstStyle/>
          <a:p>
            <a:fld id="{51E4D541-491E-4C74-A180-E77BF586A8FB}" type="slidenum">
              <a:rPr lang="en-US" altLang="zh-CN"/>
              <a:pPr/>
              <a:t>126</a:t>
            </a:fld>
            <a:endParaRPr lang="en-US" altLang="zh-CN"/>
          </a:p>
        </p:txBody>
      </p:sp>
      <p:sp>
        <p:nvSpPr>
          <p:cNvPr id="59396" name="Rectangle 2"/>
          <p:cNvSpPr>
            <a:spLocks noChangeArrowheads="1"/>
          </p:cNvSpPr>
          <p:nvPr/>
        </p:nvSpPr>
        <p:spPr bwMode="auto">
          <a:xfrm>
            <a:off x="844550" y="1700808"/>
            <a:ext cx="7688263" cy="3528392"/>
          </a:xfrm>
          <a:prstGeom prst="rect">
            <a:avLst/>
          </a:prstGeom>
          <a:solidFill>
            <a:srgbClr val="CCECFF"/>
          </a:solidFill>
          <a:ln>
            <a:noFill/>
          </a:ln>
          <a:effectLst>
            <a:outerShdw blurRad="50800" dist="50800" dir="174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180000" rIns="91440" bIns="45720" numCol="1" anchor="t" anchorCtr="0" compatLnSpc="1">
            <a:prstTxWarp prst="textNoShape">
              <a:avLst/>
            </a:prstTxWarp>
          </a:bodyPr>
          <a:lstStyle/>
          <a:p>
            <a:pPr>
              <a:spcBef>
                <a:spcPts val="1000"/>
              </a:spcBef>
            </a:pPr>
            <a:r>
              <a:rPr lang="zh-CN" altLang="en-US" sz="2000" b="1" dirty="0">
                <a:latin typeface="+mn-lt"/>
                <a:ea typeface="+mn-ea"/>
              </a:rPr>
              <a:t>存折＝户名＋所号＋帐号＋开户日＋性质＋ </a:t>
            </a:r>
            <a:r>
              <a:rPr lang="en-US" altLang="zh-CN" sz="2000" b="1" dirty="0">
                <a:latin typeface="+mn-lt"/>
                <a:ea typeface="+mn-ea"/>
              </a:rPr>
              <a:t>(</a:t>
            </a:r>
            <a:r>
              <a:rPr lang="zh-CN" altLang="en-US" sz="2000" b="1" dirty="0">
                <a:latin typeface="+mn-lt"/>
                <a:ea typeface="+mn-ea"/>
              </a:rPr>
              <a:t>印密</a:t>
            </a:r>
            <a:r>
              <a:rPr lang="en-US" altLang="zh-CN" sz="2000" b="1" dirty="0">
                <a:latin typeface="+mn-lt"/>
                <a:ea typeface="+mn-ea"/>
              </a:rPr>
              <a:t>) </a:t>
            </a:r>
            <a:r>
              <a:rPr lang="zh-CN" altLang="en-US" sz="2000" b="1" dirty="0">
                <a:latin typeface="+mn-lt"/>
                <a:ea typeface="+mn-ea"/>
              </a:rPr>
              <a:t>＋ </a:t>
            </a:r>
            <a:r>
              <a:rPr lang="en-US" altLang="zh-CN" sz="2000" b="1" dirty="0">
                <a:latin typeface="+mn-lt"/>
                <a:ea typeface="+mn-ea"/>
              </a:rPr>
              <a:t>1{ </a:t>
            </a:r>
            <a:r>
              <a:rPr lang="zh-CN" altLang="en-US" sz="2000" b="1" dirty="0">
                <a:latin typeface="+mn-lt"/>
                <a:ea typeface="+mn-ea"/>
              </a:rPr>
              <a:t>存取行</a:t>
            </a:r>
            <a:r>
              <a:rPr lang="en-US" altLang="zh-CN" sz="2000" b="1" dirty="0">
                <a:latin typeface="+mn-lt"/>
                <a:ea typeface="+mn-ea"/>
              </a:rPr>
              <a:t>}50</a:t>
            </a:r>
          </a:p>
          <a:p>
            <a:pPr>
              <a:spcBef>
                <a:spcPct val="20000"/>
              </a:spcBef>
            </a:pPr>
            <a:r>
              <a:rPr lang="zh-CN" altLang="en-US" sz="2000" b="1" dirty="0">
                <a:latin typeface="+mn-lt"/>
                <a:ea typeface="+mn-ea"/>
              </a:rPr>
              <a:t>户名＝ </a:t>
            </a:r>
            <a:r>
              <a:rPr lang="en-US" altLang="zh-CN" sz="2000" b="1" dirty="0">
                <a:latin typeface="+mn-lt"/>
                <a:ea typeface="+mn-ea"/>
              </a:rPr>
              <a:t>2{ </a:t>
            </a:r>
            <a:r>
              <a:rPr lang="zh-CN" altLang="en-US" sz="2000" b="1" dirty="0">
                <a:latin typeface="+mn-lt"/>
                <a:ea typeface="+mn-ea"/>
              </a:rPr>
              <a:t>字母</a:t>
            </a:r>
            <a:r>
              <a:rPr lang="en-US" altLang="zh-CN" sz="2000" b="1" dirty="0">
                <a:latin typeface="+mn-lt"/>
                <a:ea typeface="+mn-ea"/>
              </a:rPr>
              <a:t>}24</a:t>
            </a:r>
          </a:p>
          <a:p>
            <a:pPr>
              <a:spcBef>
                <a:spcPct val="20000"/>
              </a:spcBef>
            </a:pPr>
            <a:r>
              <a:rPr lang="zh-CN" altLang="en-US" sz="2000" b="1" dirty="0">
                <a:latin typeface="+mn-lt"/>
                <a:ea typeface="+mn-ea"/>
              </a:rPr>
              <a:t>所号＝ </a:t>
            </a:r>
            <a:r>
              <a:rPr lang="en-US" altLang="zh-CN" sz="2000" b="1" dirty="0">
                <a:latin typeface="+mn-lt"/>
                <a:ea typeface="+mn-ea"/>
              </a:rPr>
              <a:t>001..999</a:t>
            </a:r>
          </a:p>
          <a:p>
            <a:pPr>
              <a:spcBef>
                <a:spcPct val="20000"/>
              </a:spcBef>
            </a:pPr>
            <a:r>
              <a:rPr lang="zh-CN" altLang="en-US" sz="2000" b="1" dirty="0">
                <a:latin typeface="+mn-lt"/>
                <a:ea typeface="+mn-ea"/>
              </a:rPr>
              <a:t>帐号＝ </a:t>
            </a:r>
            <a:r>
              <a:rPr lang="en-US" altLang="zh-CN" sz="2000" b="1" dirty="0">
                <a:latin typeface="+mn-lt"/>
                <a:ea typeface="+mn-ea"/>
              </a:rPr>
              <a:t>00000001.. 99999999</a:t>
            </a:r>
          </a:p>
          <a:p>
            <a:pPr>
              <a:spcBef>
                <a:spcPct val="20000"/>
              </a:spcBef>
            </a:pPr>
            <a:r>
              <a:rPr lang="zh-CN" altLang="en-US" sz="2000" b="1" dirty="0">
                <a:latin typeface="+mn-lt"/>
                <a:ea typeface="+mn-ea"/>
              </a:rPr>
              <a:t>开户日＝年＋月＋日</a:t>
            </a:r>
          </a:p>
          <a:p>
            <a:pPr>
              <a:spcBef>
                <a:spcPct val="20000"/>
              </a:spcBef>
            </a:pPr>
            <a:r>
              <a:rPr lang="zh-CN" altLang="en-US" sz="2000" b="1" dirty="0">
                <a:latin typeface="+mn-lt"/>
                <a:ea typeface="+mn-ea"/>
              </a:rPr>
              <a:t>性质＝</a:t>
            </a:r>
            <a:r>
              <a:rPr lang="en-US" altLang="zh-CN" sz="2000" b="1" dirty="0"/>
              <a:t>“</a:t>
            </a:r>
            <a:r>
              <a:rPr lang="zh-CN" altLang="en-US" sz="2000" b="1" dirty="0">
                <a:latin typeface="+mn-lt"/>
                <a:ea typeface="+mn-ea"/>
              </a:rPr>
              <a:t> </a:t>
            </a:r>
            <a:r>
              <a:rPr lang="en-US" altLang="zh-CN" sz="2000" b="1" dirty="0">
                <a:latin typeface="+mn-lt"/>
                <a:ea typeface="+mn-ea"/>
              </a:rPr>
              <a:t>1 ”..“ 6 ”     </a:t>
            </a:r>
            <a:r>
              <a:rPr lang="zh-CN" altLang="en-US" sz="2000" b="1" dirty="0">
                <a:latin typeface="+mn-lt"/>
                <a:ea typeface="+mn-ea"/>
              </a:rPr>
              <a:t>注：</a:t>
            </a:r>
            <a:r>
              <a:rPr lang="en-US" altLang="zh-CN" sz="2000" b="1" dirty="0"/>
              <a:t>“</a:t>
            </a:r>
            <a:r>
              <a:rPr lang="en-US" altLang="zh-CN" sz="2000" b="1" dirty="0">
                <a:latin typeface="+mn-lt"/>
                <a:ea typeface="+mn-ea"/>
              </a:rPr>
              <a:t>1 ”</a:t>
            </a:r>
            <a:r>
              <a:rPr lang="zh-CN" altLang="en-US" sz="2000" b="1" dirty="0">
                <a:latin typeface="+mn-lt"/>
                <a:ea typeface="+mn-ea"/>
              </a:rPr>
              <a:t>表示普通户，</a:t>
            </a:r>
            <a:r>
              <a:rPr lang="en-US" altLang="zh-CN" sz="2000" b="1" dirty="0"/>
              <a:t>“</a:t>
            </a:r>
            <a:r>
              <a:rPr lang="zh-CN" altLang="en-US" sz="2000" b="1" dirty="0">
                <a:latin typeface="+mn-lt"/>
                <a:ea typeface="+mn-ea"/>
              </a:rPr>
              <a:t> </a:t>
            </a:r>
            <a:r>
              <a:rPr lang="en-US" altLang="zh-CN" sz="2000" b="1" dirty="0">
                <a:latin typeface="+mn-lt"/>
                <a:ea typeface="+mn-ea"/>
              </a:rPr>
              <a:t>5 ”</a:t>
            </a:r>
            <a:r>
              <a:rPr lang="zh-CN" altLang="en-US" sz="2000" b="1" dirty="0">
                <a:latin typeface="+mn-lt"/>
                <a:ea typeface="+mn-ea"/>
              </a:rPr>
              <a:t>表示工资户等</a:t>
            </a:r>
          </a:p>
          <a:p>
            <a:pPr>
              <a:spcBef>
                <a:spcPct val="20000"/>
              </a:spcBef>
            </a:pPr>
            <a:r>
              <a:rPr lang="zh-CN" altLang="en-US" sz="2000" b="1" dirty="0">
                <a:latin typeface="+mn-lt"/>
                <a:ea typeface="+mn-ea"/>
              </a:rPr>
              <a:t>印密＝</a:t>
            </a:r>
            <a:r>
              <a:rPr lang="en-US" altLang="zh-CN" sz="2000" b="1" dirty="0"/>
              <a:t>“</a:t>
            </a:r>
            <a:r>
              <a:rPr lang="zh-CN" altLang="en-US" sz="2000" b="1" dirty="0">
                <a:latin typeface="+mn-lt"/>
                <a:ea typeface="+mn-ea"/>
              </a:rPr>
              <a:t> </a:t>
            </a:r>
            <a:r>
              <a:rPr lang="en-US" altLang="zh-CN" sz="2000" b="1" dirty="0">
                <a:latin typeface="+mn-lt"/>
                <a:ea typeface="+mn-ea"/>
              </a:rPr>
              <a:t>0 ”      </a:t>
            </a:r>
            <a:r>
              <a:rPr lang="zh-CN" altLang="en-US" sz="2000" b="1" dirty="0">
                <a:latin typeface="+mn-lt"/>
                <a:ea typeface="+mn-ea"/>
              </a:rPr>
              <a:t>注：印密在存折上不显示</a:t>
            </a:r>
          </a:p>
          <a:p>
            <a:pPr>
              <a:spcBef>
                <a:spcPct val="20000"/>
              </a:spcBef>
            </a:pPr>
            <a:r>
              <a:rPr lang="zh-CN" altLang="en-US" sz="2000" b="1" dirty="0">
                <a:latin typeface="+mn-lt"/>
                <a:ea typeface="+mn-ea"/>
              </a:rPr>
              <a:t>存取行＝日期＋（摘要）＋支出＋存入＋余额＋操作＋复核</a:t>
            </a:r>
          </a:p>
        </p:txBody>
      </p:sp>
      <p:sp>
        <p:nvSpPr>
          <p:cNvPr id="5" name="Rectangle 2"/>
          <p:cNvSpPr>
            <a:spLocks noChangeArrowheads="1"/>
          </p:cNvSpPr>
          <p:nvPr/>
        </p:nvSpPr>
        <p:spPr bwMode="auto">
          <a:xfrm>
            <a:off x="1651000" y="482600"/>
            <a:ext cx="6096000" cy="942975"/>
          </a:xfrm>
          <a:prstGeom prst="rect">
            <a:avLst/>
          </a:prstGeom>
          <a:noFill/>
          <a:ln w="9525">
            <a:noFill/>
            <a:miter lim="800000"/>
            <a:headEnd/>
            <a:tailEnd/>
          </a:ln>
          <a:effectLst/>
        </p:spPr>
        <p:txBody>
          <a:bodyPr lIns="92075" tIns="46038" rIns="92075" bIns="46038" anchor="ctr"/>
          <a:lstStyle/>
          <a:p>
            <a:pPr algn="ctr"/>
            <a:r>
              <a:rPr kumimoji="1" lang="zh-CN" altLang="en-US" sz="4000" b="1" dirty="0">
                <a:solidFill>
                  <a:srgbClr val="0000FF"/>
                </a:solidFill>
                <a:latin typeface="Times New Roman" pitchFamily="18" charset="0"/>
                <a:ea typeface="华文新魏" pitchFamily="2" charset="-122"/>
              </a:rPr>
              <a:t>数据字典条目举例</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7" name="Group 3"/>
          <p:cNvGraphicFramePr>
            <a:graphicFrameLocks noGrp="1"/>
          </p:cNvGraphicFramePr>
          <p:nvPr>
            <p:extLst>
              <p:ext uri="{D42A27DB-BD31-4B8C-83A1-F6EECF244321}">
                <p14:modId xmlns:p14="http://schemas.microsoft.com/office/powerpoint/2010/main" val="4207281338"/>
              </p:ext>
            </p:extLst>
          </p:nvPr>
        </p:nvGraphicFramePr>
        <p:xfrm>
          <a:off x="381000" y="1528502"/>
          <a:ext cx="8305800" cy="3271520"/>
        </p:xfrm>
        <a:graphic>
          <a:graphicData uri="http://schemas.openxmlformats.org/drawingml/2006/table">
            <a:tbl>
              <a:tblPr/>
              <a:tblGrid>
                <a:gridCol w="8305800">
                  <a:extLst>
                    <a:ext uri="{9D8B030D-6E8A-4147-A177-3AD203B41FA5}">
                      <a16:colId xmlns:a16="http://schemas.microsoft.com/office/drawing/2014/main" val="20000"/>
                    </a:ext>
                  </a:extLst>
                </a:gridCol>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数据流名：发票</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别       名：购书发票</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组       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dirty="0">
                          <a:ln>
                            <a:noFill/>
                          </a:ln>
                          <a:solidFill>
                            <a:schemeClr val="tx1"/>
                          </a:solidFill>
                          <a:effectLst/>
                          <a:latin typeface="Times New Roman" pitchFamily="18" charset="0"/>
                          <a:ea typeface="宋体" pitchFamily="2" charset="-122"/>
                        </a:rPr>
                        <a:t>学号＋姓名＋｛书号＋单价＋数量＋总价｝＋书费合计</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3000" b="1" i="0" u="none" strike="noStrike" cap="none" normalizeH="0" baseline="0">
                          <a:ln>
                            <a:noFill/>
                          </a:ln>
                          <a:solidFill>
                            <a:schemeClr val="tx1"/>
                          </a:solidFill>
                          <a:effectLst/>
                          <a:latin typeface="Times New Roman" pitchFamily="18" charset="0"/>
                          <a:ea typeface="宋体" pitchFamily="2" charset="-122"/>
                        </a:rPr>
                        <a:t>备       注：</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2"/>
          <p:cNvSpPr>
            <a:spLocks noGrp="1" noChangeArrowheads="1"/>
          </p:cNvSpPr>
          <p:nvPr>
            <p:ph type="title"/>
          </p:nvPr>
        </p:nvSpPr>
        <p:spPr bwMode="auto">
          <a:xfrm>
            <a:off x="685800" y="188640"/>
            <a:ext cx="7772400" cy="1143000"/>
          </a:xfrm>
          <a:prstGeom prst="rect">
            <a:avLst/>
          </a:prstGeom>
          <a:noFill/>
          <a:ln w="9525">
            <a:noFill/>
            <a:miter lim="800000"/>
            <a:headEnd/>
            <a:tailEnd/>
          </a:ln>
          <a:effectLst/>
        </p:spPr>
        <p:txBody>
          <a:bodyPr lIns="92075" tIns="46038" rIns="92075" bIns="46038" anchor="ctr"/>
          <a:lstStyle/>
          <a:p>
            <a:pPr algn="ctr"/>
            <a:r>
              <a:rPr kumimoji="1" lang="zh-CN" altLang="en-US" sz="4000" b="1" dirty="0">
                <a:solidFill>
                  <a:srgbClr val="0000FF"/>
                </a:solidFill>
                <a:latin typeface="Times New Roman" pitchFamily="18" charset="0"/>
                <a:ea typeface="华文新魏" pitchFamily="2" charset="-122"/>
              </a:rPr>
              <a:t>数据字典条目举例</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685800" y="188640"/>
            <a:ext cx="7772400" cy="1143000"/>
          </a:xfrm>
          <a:prstGeom prst="rect">
            <a:avLst/>
          </a:prstGeom>
          <a:noFill/>
          <a:ln w="9525">
            <a:noFill/>
            <a:miter lim="800000"/>
            <a:headEnd/>
            <a:tailEnd/>
          </a:ln>
          <a:effectLst/>
        </p:spPr>
        <p:txBody>
          <a:bodyPr lIns="92075" tIns="46038" rIns="92075" bIns="46038" anchor="ctr"/>
          <a:lstStyle/>
          <a:p>
            <a:pPr algn="ctr"/>
            <a:r>
              <a:rPr kumimoji="1" lang="zh-CN" altLang="en-US" sz="4000" b="1" dirty="0">
                <a:solidFill>
                  <a:srgbClr val="0000FF"/>
                </a:solidFill>
                <a:latin typeface="Times New Roman" pitchFamily="18" charset="0"/>
                <a:ea typeface="华文新魏" pitchFamily="2" charset="-122"/>
              </a:rPr>
              <a:t>数据字典条目举例</a:t>
            </a:r>
          </a:p>
        </p:txBody>
      </p:sp>
      <p:graphicFrame>
        <p:nvGraphicFramePr>
          <p:cNvPr id="4" name="Group 3"/>
          <p:cNvGraphicFramePr>
            <a:graphicFrameLocks noGrp="1"/>
          </p:cNvGraphicFramePr>
          <p:nvPr>
            <p:ph idx="1"/>
            <p:extLst>
              <p:ext uri="{D42A27DB-BD31-4B8C-83A1-F6EECF244321}">
                <p14:modId xmlns:p14="http://schemas.microsoft.com/office/powerpoint/2010/main" val="3308355742"/>
              </p:ext>
            </p:extLst>
          </p:nvPr>
        </p:nvGraphicFramePr>
        <p:xfrm>
          <a:off x="684213" y="1317365"/>
          <a:ext cx="7772400" cy="4751705"/>
        </p:xfrm>
        <a:graphic>
          <a:graphicData uri="http://schemas.openxmlformats.org/drawingml/2006/table">
            <a:tbl>
              <a:tblPr/>
              <a:tblGrid>
                <a:gridCol w="2332037">
                  <a:extLst>
                    <a:ext uri="{9D8B030D-6E8A-4147-A177-3AD203B41FA5}">
                      <a16:colId xmlns:a16="http://schemas.microsoft.com/office/drawing/2014/main" val="20000"/>
                    </a:ext>
                  </a:extLst>
                </a:gridCol>
                <a:gridCol w="1457325">
                  <a:extLst>
                    <a:ext uri="{9D8B030D-6E8A-4147-A177-3AD203B41FA5}">
                      <a16:colId xmlns:a16="http://schemas.microsoft.com/office/drawing/2014/main" val="20001"/>
                    </a:ext>
                  </a:extLst>
                </a:gridCol>
                <a:gridCol w="1262063">
                  <a:extLst>
                    <a:ext uri="{9D8B030D-6E8A-4147-A177-3AD203B41FA5}">
                      <a16:colId xmlns:a16="http://schemas.microsoft.com/office/drawing/2014/main" val="20002"/>
                    </a:ext>
                  </a:extLst>
                </a:gridCol>
                <a:gridCol w="1166812">
                  <a:extLst>
                    <a:ext uri="{9D8B030D-6E8A-4147-A177-3AD203B41FA5}">
                      <a16:colId xmlns:a16="http://schemas.microsoft.com/office/drawing/2014/main" val="20003"/>
                    </a:ext>
                  </a:extLst>
                </a:gridCol>
                <a:gridCol w="1554163">
                  <a:extLst>
                    <a:ext uri="{9D8B030D-6E8A-4147-A177-3AD203B41FA5}">
                      <a16:colId xmlns:a16="http://schemas.microsoft.com/office/drawing/2014/main" val="20004"/>
                    </a:ext>
                  </a:extLst>
                </a:gridCol>
              </a:tblGrid>
              <a:tr h="606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名称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别名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类型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长度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备注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姓名</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XM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字符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存款日期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CKRQ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日期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金额</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JE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数字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身份证号</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SFZH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字符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类别</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LB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字符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2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取款日期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QKRQ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日期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利息</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LX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数字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利息税</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mn-ea"/>
                          <a:ea typeface="+mn-ea"/>
                        </a:rPr>
                        <a:t>LXS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mn-ea"/>
                          <a:ea typeface="+mn-ea"/>
                        </a:rPr>
                        <a:t>数字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mn-ea"/>
                          <a:ea typeface="+mn-ea"/>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1" i="0" u="none" strike="noStrike" cap="none" normalizeH="0" baseline="0" dirty="0">
                        <a:ln>
                          <a:noFill/>
                        </a:ln>
                        <a:solidFill>
                          <a:schemeClr val="tx1"/>
                        </a:solidFill>
                        <a:effectLst/>
                        <a:latin typeface="+mn-ea"/>
                        <a:ea typeface="+mn-ea"/>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DFD &amp; Data Dictionary</a:t>
            </a:r>
            <a:endParaRPr lang="zh-CN" altLang="en-US" sz="3600" dirty="0"/>
          </a:p>
        </p:txBody>
      </p:sp>
      <p:sp>
        <p:nvSpPr>
          <p:cNvPr id="3" name="内容占位符 2"/>
          <p:cNvSpPr>
            <a:spLocks noGrp="1"/>
          </p:cNvSpPr>
          <p:nvPr>
            <p:ph idx="1"/>
          </p:nvPr>
        </p:nvSpPr>
        <p:spPr/>
        <p:txBody>
          <a:bodyPr/>
          <a:lstStyle/>
          <a:p>
            <a:endParaRPr lang="zh-CN" altLang="en-US"/>
          </a:p>
        </p:txBody>
      </p:sp>
      <p:grpSp>
        <p:nvGrpSpPr>
          <p:cNvPr id="4" name="Group 2"/>
          <p:cNvGrpSpPr>
            <a:grpSpLocks/>
          </p:cNvGrpSpPr>
          <p:nvPr/>
        </p:nvGrpSpPr>
        <p:grpSpPr bwMode="auto">
          <a:xfrm>
            <a:off x="899592" y="1268760"/>
            <a:ext cx="6981826" cy="5270500"/>
            <a:chOff x="605" y="402"/>
            <a:chExt cx="4723" cy="3660"/>
          </a:xfrm>
        </p:grpSpPr>
        <p:sp>
          <p:nvSpPr>
            <p:cNvPr id="5" name="Rectangle 3"/>
            <p:cNvSpPr>
              <a:spLocks noChangeArrowheads="1"/>
            </p:cNvSpPr>
            <p:nvPr/>
          </p:nvSpPr>
          <p:spPr bwMode="auto">
            <a:xfrm>
              <a:off x="1412" y="1821"/>
              <a:ext cx="3916" cy="2241"/>
            </a:xfrm>
            <a:prstGeom prst="rect">
              <a:avLst/>
            </a:prstGeom>
            <a:gradFill rotWithShape="0">
              <a:gsLst>
                <a:gs pos="0">
                  <a:srgbClr val="FFFFFF"/>
                </a:gs>
                <a:gs pos="100000">
                  <a:srgbClr val="CCFFFF"/>
                </a:gs>
              </a:gsLst>
              <a:lin ang="5400000" scaled="1"/>
            </a:gradFill>
            <a:ln w="30226">
              <a:solidFill>
                <a:srgbClr val="000000"/>
              </a:solidFill>
              <a:miter lim="800000"/>
              <a:headEnd/>
              <a:tailEnd/>
            </a:ln>
          </p:spPr>
          <p:txBody>
            <a:bodyPr/>
            <a:lstStyle/>
            <a:p>
              <a:endParaRPr lang="zh-CN" altLang="en-US"/>
            </a:p>
          </p:txBody>
        </p:sp>
        <p:sp>
          <p:nvSpPr>
            <p:cNvPr id="6" name="Oval 4"/>
            <p:cNvSpPr>
              <a:spLocks noChangeArrowheads="1"/>
            </p:cNvSpPr>
            <p:nvPr/>
          </p:nvSpPr>
          <p:spPr bwMode="auto">
            <a:xfrm>
              <a:off x="2750" y="402"/>
              <a:ext cx="952" cy="87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Oval 5"/>
            <p:cNvSpPr>
              <a:spLocks noChangeArrowheads="1"/>
            </p:cNvSpPr>
            <p:nvPr/>
          </p:nvSpPr>
          <p:spPr bwMode="auto">
            <a:xfrm>
              <a:off x="2749" y="402"/>
              <a:ext cx="954" cy="87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Rectangle 6"/>
            <p:cNvSpPr>
              <a:spLocks noChangeArrowheads="1"/>
            </p:cNvSpPr>
            <p:nvPr/>
          </p:nvSpPr>
          <p:spPr bwMode="auto">
            <a:xfrm>
              <a:off x="1490" y="665"/>
              <a:ext cx="110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telephone number</a:t>
              </a:r>
              <a:endParaRPr lang="en-US" altLang="zh-CN"/>
            </a:p>
          </p:txBody>
        </p:sp>
        <p:sp>
          <p:nvSpPr>
            <p:cNvPr id="9" name="Rectangle 7"/>
            <p:cNvSpPr>
              <a:spLocks noChangeArrowheads="1"/>
            </p:cNvSpPr>
            <p:nvPr/>
          </p:nvSpPr>
          <p:spPr bwMode="auto">
            <a:xfrm>
              <a:off x="2904" y="574"/>
              <a:ext cx="65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integrated </a:t>
              </a:r>
              <a:endParaRPr lang="en-US" altLang="zh-CN"/>
            </a:p>
          </p:txBody>
        </p:sp>
        <p:sp>
          <p:nvSpPr>
            <p:cNvPr id="10" name="Rectangle 8"/>
            <p:cNvSpPr>
              <a:spLocks noChangeArrowheads="1"/>
            </p:cNvSpPr>
            <p:nvPr/>
          </p:nvSpPr>
          <p:spPr bwMode="auto">
            <a:xfrm>
              <a:off x="3058" y="710"/>
              <a:ext cx="37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office </a:t>
              </a:r>
              <a:endParaRPr lang="en-US" altLang="zh-CN"/>
            </a:p>
          </p:txBody>
        </p:sp>
        <p:sp>
          <p:nvSpPr>
            <p:cNvPr id="11" name="Rectangle 9"/>
            <p:cNvSpPr>
              <a:spLocks noChangeArrowheads="1"/>
            </p:cNvSpPr>
            <p:nvPr/>
          </p:nvSpPr>
          <p:spPr bwMode="auto">
            <a:xfrm>
              <a:off x="3029" y="845"/>
              <a:ext cx="4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phone </a:t>
              </a:r>
              <a:endParaRPr lang="en-US" altLang="zh-CN"/>
            </a:p>
          </p:txBody>
        </p:sp>
        <p:sp>
          <p:nvSpPr>
            <p:cNvPr id="12" name="Rectangle 10"/>
            <p:cNvSpPr>
              <a:spLocks noChangeArrowheads="1"/>
            </p:cNvSpPr>
            <p:nvPr/>
          </p:nvSpPr>
          <p:spPr bwMode="auto">
            <a:xfrm>
              <a:off x="3000" y="981"/>
              <a:ext cx="4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system</a:t>
              </a:r>
              <a:endParaRPr lang="en-US" altLang="zh-CN"/>
            </a:p>
          </p:txBody>
        </p:sp>
        <p:sp>
          <p:nvSpPr>
            <p:cNvPr id="13" name="Rectangle 11"/>
            <p:cNvSpPr>
              <a:spLocks noChangeArrowheads="1"/>
            </p:cNvSpPr>
            <p:nvPr/>
          </p:nvSpPr>
          <p:spPr bwMode="auto">
            <a:xfrm>
              <a:off x="1567" y="1885"/>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Name: </a:t>
              </a:r>
              <a:endParaRPr lang="en-US" altLang="zh-CN" b="1"/>
            </a:p>
          </p:txBody>
        </p:sp>
        <p:sp>
          <p:nvSpPr>
            <p:cNvPr id="14" name="Rectangle 12"/>
            <p:cNvSpPr>
              <a:spLocks noChangeArrowheads="1"/>
            </p:cNvSpPr>
            <p:nvPr/>
          </p:nvSpPr>
          <p:spPr bwMode="auto">
            <a:xfrm>
              <a:off x="1567" y="2020"/>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15" name="Rectangle 13"/>
            <p:cNvSpPr>
              <a:spLocks noChangeArrowheads="1"/>
            </p:cNvSpPr>
            <p:nvPr/>
          </p:nvSpPr>
          <p:spPr bwMode="auto">
            <a:xfrm>
              <a:off x="1567" y="2156"/>
              <a:ext cx="5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Aliases: </a:t>
              </a:r>
              <a:endParaRPr lang="en-US" altLang="zh-CN" b="1"/>
            </a:p>
          </p:txBody>
        </p:sp>
        <p:sp>
          <p:nvSpPr>
            <p:cNvPr id="16" name="Rectangle 14"/>
            <p:cNvSpPr>
              <a:spLocks noChangeArrowheads="1"/>
            </p:cNvSpPr>
            <p:nvPr/>
          </p:nvSpPr>
          <p:spPr bwMode="auto">
            <a:xfrm>
              <a:off x="1567" y="229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17" name="Rectangle 15"/>
            <p:cNvSpPr>
              <a:spLocks noChangeArrowheads="1"/>
            </p:cNvSpPr>
            <p:nvPr/>
          </p:nvSpPr>
          <p:spPr bwMode="auto">
            <a:xfrm>
              <a:off x="1567" y="2427"/>
              <a:ext cx="7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Where/How </a:t>
              </a:r>
              <a:endParaRPr lang="en-US" altLang="zh-CN" b="1"/>
            </a:p>
          </p:txBody>
        </p:sp>
        <p:sp>
          <p:nvSpPr>
            <p:cNvPr id="18" name="Rectangle 16"/>
            <p:cNvSpPr>
              <a:spLocks noChangeArrowheads="1"/>
            </p:cNvSpPr>
            <p:nvPr/>
          </p:nvSpPr>
          <p:spPr bwMode="auto">
            <a:xfrm>
              <a:off x="1567" y="2562"/>
              <a:ext cx="3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used: </a:t>
              </a:r>
              <a:endParaRPr lang="en-US" altLang="zh-CN" b="1"/>
            </a:p>
          </p:txBody>
        </p:sp>
        <p:sp>
          <p:nvSpPr>
            <p:cNvPr id="19" name="Rectangle 17"/>
            <p:cNvSpPr>
              <a:spLocks noChangeArrowheads="1"/>
            </p:cNvSpPr>
            <p:nvPr/>
          </p:nvSpPr>
          <p:spPr bwMode="auto">
            <a:xfrm>
              <a:off x="1567" y="2698"/>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20" name="Rectangle 18"/>
            <p:cNvSpPr>
              <a:spLocks noChangeArrowheads="1"/>
            </p:cNvSpPr>
            <p:nvPr/>
          </p:nvSpPr>
          <p:spPr bwMode="auto">
            <a:xfrm>
              <a:off x="1567" y="2833"/>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21" name="Rectangle 19"/>
            <p:cNvSpPr>
              <a:spLocks noChangeArrowheads="1"/>
            </p:cNvSpPr>
            <p:nvPr/>
          </p:nvSpPr>
          <p:spPr bwMode="auto">
            <a:xfrm>
              <a:off x="1567" y="2969"/>
              <a:ext cx="78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Description: </a:t>
              </a:r>
              <a:endParaRPr lang="en-US" altLang="zh-CN" b="1"/>
            </a:p>
          </p:txBody>
        </p:sp>
        <p:sp>
          <p:nvSpPr>
            <p:cNvPr id="22" name="Rectangle 20"/>
            <p:cNvSpPr>
              <a:spLocks noChangeArrowheads="1"/>
            </p:cNvSpPr>
            <p:nvPr/>
          </p:nvSpPr>
          <p:spPr bwMode="auto">
            <a:xfrm>
              <a:off x="1567" y="3105"/>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23" name="Rectangle 21"/>
            <p:cNvSpPr>
              <a:spLocks noChangeArrowheads="1"/>
            </p:cNvSpPr>
            <p:nvPr/>
          </p:nvSpPr>
          <p:spPr bwMode="auto">
            <a:xfrm>
              <a:off x="1567" y="3240"/>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24" name="Rectangle 22"/>
            <p:cNvSpPr>
              <a:spLocks noChangeArrowheads="1"/>
            </p:cNvSpPr>
            <p:nvPr/>
          </p:nvSpPr>
          <p:spPr bwMode="auto">
            <a:xfrm>
              <a:off x="1567" y="3376"/>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25" name="Rectangle 23"/>
            <p:cNvSpPr>
              <a:spLocks noChangeArrowheads="1"/>
            </p:cNvSpPr>
            <p:nvPr/>
          </p:nvSpPr>
          <p:spPr bwMode="auto">
            <a:xfrm>
              <a:off x="1567" y="351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26" name="Rectangle 24"/>
            <p:cNvSpPr>
              <a:spLocks noChangeArrowheads="1"/>
            </p:cNvSpPr>
            <p:nvPr/>
          </p:nvSpPr>
          <p:spPr bwMode="auto">
            <a:xfrm>
              <a:off x="1567" y="3647"/>
              <a:ext cx="4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Format:</a:t>
              </a:r>
              <a:endParaRPr lang="en-US" altLang="zh-CN" b="1"/>
            </a:p>
          </p:txBody>
        </p:sp>
        <p:sp>
          <p:nvSpPr>
            <p:cNvPr id="27" name="Rectangle 25"/>
            <p:cNvSpPr>
              <a:spLocks noChangeArrowheads="1"/>
            </p:cNvSpPr>
            <p:nvPr/>
          </p:nvSpPr>
          <p:spPr bwMode="auto">
            <a:xfrm>
              <a:off x="2789" y="1885"/>
              <a:ext cx="11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telephone number </a:t>
              </a:r>
              <a:endParaRPr lang="en-US" altLang="zh-CN" b="1"/>
            </a:p>
          </p:txBody>
        </p:sp>
        <p:sp>
          <p:nvSpPr>
            <p:cNvPr id="28" name="Rectangle 26"/>
            <p:cNvSpPr>
              <a:spLocks noChangeArrowheads="1"/>
            </p:cNvSpPr>
            <p:nvPr/>
          </p:nvSpPr>
          <p:spPr bwMode="auto">
            <a:xfrm>
              <a:off x="2789" y="2020"/>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29" name="Rectangle 27"/>
            <p:cNvSpPr>
              <a:spLocks noChangeArrowheads="1"/>
            </p:cNvSpPr>
            <p:nvPr/>
          </p:nvSpPr>
          <p:spPr bwMode="auto">
            <a:xfrm>
              <a:off x="2789" y="2156"/>
              <a:ext cx="146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phone number, number </a:t>
              </a:r>
              <a:endParaRPr lang="en-US" altLang="zh-CN" b="1"/>
            </a:p>
          </p:txBody>
        </p:sp>
        <p:sp>
          <p:nvSpPr>
            <p:cNvPr id="30" name="Rectangle 28"/>
            <p:cNvSpPr>
              <a:spLocks noChangeArrowheads="1"/>
            </p:cNvSpPr>
            <p:nvPr/>
          </p:nvSpPr>
          <p:spPr bwMode="auto">
            <a:xfrm>
              <a:off x="2789" y="2291"/>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31" name="Rectangle 29"/>
            <p:cNvSpPr>
              <a:spLocks noChangeArrowheads="1"/>
            </p:cNvSpPr>
            <p:nvPr/>
          </p:nvSpPr>
          <p:spPr bwMode="auto">
            <a:xfrm>
              <a:off x="2789" y="2427"/>
              <a:ext cx="167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read-phone-number (input) </a:t>
              </a:r>
              <a:endParaRPr lang="en-US" altLang="zh-CN" b="1"/>
            </a:p>
          </p:txBody>
        </p:sp>
        <p:sp>
          <p:nvSpPr>
            <p:cNvPr id="32" name="Rectangle 30"/>
            <p:cNvSpPr>
              <a:spLocks noChangeArrowheads="1"/>
            </p:cNvSpPr>
            <p:nvPr/>
          </p:nvSpPr>
          <p:spPr bwMode="auto">
            <a:xfrm>
              <a:off x="2789" y="2562"/>
              <a:ext cx="193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display-phone-number (output) </a:t>
              </a:r>
              <a:endParaRPr lang="en-US" altLang="zh-CN" b="1"/>
            </a:p>
          </p:txBody>
        </p:sp>
        <p:sp>
          <p:nvSpPr>
            <p:cNvPr id="33" name="Rectangle 31"/>
            <p:cNvSpPr>
              <a:spLocks noChangeArrowheads="1"/>
            </p:cNvSpPr>
            <p:nvPr/>
          </p:nvSpPr>
          <p:spPr bwMode="auto">
            <a:xfrm>
              <a:off x="2789" y="2698"/>
              <a:ext cx="21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analyze-long-distance-calls (input) </a:t>
              </a:r>
              <a:endParaRPr lang="en-US" altLang="zh-CN" b="1"/>
            </a:p>
          </p:txBody>
        </p:sp>
        <p:sp>
          <p:nvSpPr>
            <p:cNvPr id="34" name="Rectangle 32"/>
            <p:cNvSpPr>
              <a:spLocks noChangeArrowheads="1"/>
            </p:cNvSpPr>
            <p:nvPr/>
          </p:nvSpPr>
          <p:spPr bwMode="auto">
            <a:xfrm>
              <a:off x="2789" y="2833"/>
              <a:ext cx="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 </a:t>
              </a:r>
              <a:endParaRPr lang="en-US" altLang="zh-CN" b="1"/>
            </a:p>
          </p:txBody>
        </p:sp>
        <p:sp>
          <p:nvSpPr>
            <p:cNvPr id="35" name="Rectangle 33"/>
            <p:cNvSpPr>
              <a:spLocks noChangeArrowheads="1"/>
            </p:cNvSpPr>
            <p:nvPr/>
          </p:nvSpPr>
          <p:spPr bwMode="auto">
            <a:xfrm>
              <a:off x="2779" y="2996"/>
              <a:ext cx="24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b="1">
                  <a:solidFill>
                    <a:srgbClr val="000000"/>
                  </a:solidFill>
                  <a:latin typeface="Helvetica" charset="0"/>
                </a:rPr>
                <a:t>telephone no.  =  [ local extension  |  outside no.  |  0 ] </a:t>
              </a:r>
              <a:endParaRPr lang="en-US" altLang="zh-CN" sz="1200" b="1"/>
            </a:p>
          </p:txBody>
        </p:sp>
        <p:sp>
          <p:nvSpPr>
            <p:cNvPr id="36" name="Rectangle 34"/>
            <p:cNvSpPr>
              <a:spLocks noChangeArrowheads="1"/>
            </p:cNvSpPr>
            <p:nvPr/>
          </p:nvSpPr>
          <p:spPr bwMode="auto">
            <a:xfrm>
              <a:off x="2779" y="3104"/>
              <a:ext cx="229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b="1">
                  <a:solidFill>
                    <a:srgbClr val="000000"/>
                  </a:solidFill>
                  <a:latin typeface="Helvetica" charset="0"/>
                </a:rPr>
                <a:t>outside no.  =  9 + [ service code  |  domestic no. ] </a:t>
              </a:r>
              <a:endParaRPr lang="en-US" altLang="zh-CN" sz="1200" b="1"/>
            </a:p>
          </p:txBody>
        </p:sp>
        <p:sp>
          <p:nvSpPr>
            <p:cNvPr id="37" name="Rectangle 35"/>
            <p:cNvSpPr>
              <a:spLocks noChangeArrowheads="1"/>
            </p:cNvSpPr>
            <p:nvPr/>
          </p:nvSpPr>
          <p:spPr bwMode="auto">
            <a:xfrm>
              <a:off x="2779" y="3213"/>
              <a:ext cx="17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b="1">
                  <a:solidFill>
                    <a:srgbClr val="000000"/>
                  </a:solidFill>
                  <a:latin typeface="Helvetica" charset="0"/>
                </a:rPr>
                <a:t>service code  =  [ 211 | 411 | 611 | 911 ] </a:t>
              </a:r>
              <a:endParaRPr lang="en-US" altLang="zh-CN" sz="1200" b="1"/>
            </a:p>
          </p:txBody>
        </p:sp>
        <p:sp>
          <p:nvSpPr>
            <p:cNvPr id="38" name="Rectangle 36"/>
            <p:cNvSpPr>
              <a:spLocks noChangeArrowheads="1"/>
            </p:cNvSpPr>
            <p:nvPr/>
          </p:nvSpPr>
          <p:spPr bwMode="auto">
            <a:xfrm>
              <a:off x="2779" y="3321"/>
              <a:ext cx="239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b="1">
                  <a:solidFill>
                    <a:srgbClr val="000000"/>
                  </a:solidFill>
                  <a:latin typeface="Helvetica" charset="0"/>
                </a:rPr>
                <a:t>domestic no.  = ( ( 0 ) + area code  )  +  local number </a:t>
              </a:r>
              <a:endParaRPr lang="en-US" altLang="zh-CN" sz="1200" b="1"/>
            </a:p>
          </p:txBody>
        </p:sp>
        <p:sp>
          <p:nvSpPr>
            <p:cNvPr id="39" name="Rectangle 37"/>
            <p:cNvSpPr>
              <a:spLocks noChangeArrowheads="1"/>
            </p:cNvSpPr>
            <p:nvPr/>
          </p:nvSpPr>
          <p:spPr bwMode="auto">
            <a:xfrm>
              <a:off x="2779" y="3430"/>
              <a:ext cx="18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200" b="1">
                  <a:solidFill>
                    <a:srgbClr val="000000"/>
                  </a:solidFill>
                  <a:latin typeface="Helvetica" charset="0"/>
                </a:rPr>
                <a:t>area code  =  *three numeral designator*</a:t>
              </a:r>
              <a:endParaRPr lang="en-US" altLang="zh-CN" sz="1200" b="1"/>
            </a:p>
          </p:txBody>
        </p:sp>
        <p:sp>
          <p:nvSpPr>
            <p:cNvPr id="40" name="Rectangle 38"/>
            <p:cNvSpPr>
              <a:spLocks noChangeArrowheads="1"/>
            </p:cNvSpPr>
            <p:nvPr/>
          </p:nvSpPr>
          <p:spPr bwMode="auto">
            <a:xfrm>
              <a:off x="1105" y="1531"/>
              <a:ext cx="26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000" b="1" i="1">
                  <a:solidFill>
                    <a:srgbClr val="000000"/>
                  </a:solidFill>
                  <a:latin typeface="Helvetica" charset="0"/>
                </a:rPr>
                <a:t>Build the requirements dictionary:</a:t>
              </a:r>
              <a:endParaRPr lang="en-US" altLang="zh-CN"/>
            </a:p>
          </p:txBody>
        </p:sp>
        <p:sp>
          <p:nvSpPr>
            <p:cNvPr id="41" name="Rectangle 39"/>
            <p:cNvSpPr>
              <a:spLocks noChangeArrowheads="1"/>
            </p:cNvSpPr>
            <p:nvPr/>
          </p:nvSpPr>
          <p:spPr bwMode="auto">
            <a:xfrm>
              <a:off x="2798" y="3638"/>
              <a:ext cx="11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alphanumeric data</a:t>
              </a:r>
              <a:endParaRPr lang="en-US" altLang="zh-CN" b="1"/>
            </a:p>
          </p:txBody>
        </p:sp>
        <p:sp>
          <p:nvSpPr>
            <p:cNvPr id="42" name="Line 40"/>
            <p:cNvSpPr>
              <a:spLocks noChangeShapeType="1"/>
            </p:cNvSpPr>
            <p:nvPr/>
          </p:nvSpPr>
          <p:spPr bwMode="auto">
            <a:xfrm>
              <a:off x="2461" y="1812"/>
              <a:ext cx="1" cy="222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Arc 41"/>
            <p:cNvSpPr>
              <a:spLocks/>
            </p:cNvSpPr>
            <p:nvPr/>
          </p:nvSpPr>
          <p:spPr bwMode="auto">
            <a:xfrm>
              <a:off x="605" y="1270"/>
              <a:ext cx="650" cy="857"/>
            </a:xfrm>
            <a:custGeom>
              <a:avLst/>
              <a:gdLst>
                <a:gd name="G0" fmla="+- 21600 0 0"/>
                <a:gd name="G1" fmla="+- 95 0 0"/>
                <a:gd name="G2" fmla="+- 21600 0 0"/>
                <a:gd name="T0" fmla="*/ 21409 w 21600"/>
                <a:gd name="T1" fmla="*/ 21694 h 21694"/>
                <a:gd name="T2" fmla="*/ 0 w 21600"/>
                <a:gd name="T3" fmla="*/ 0 h 21694"/>
                <a:gd name="T4" fmla="*/ 21600 w 21600"/>
                <a:gd name="T5" fmla="*/ 95 h 21694"/>
              </a:gdLst>
              <a:ahLst/>
              <a:cxnLst>
                <a:cxn ang="0">
                  <a:pos x="T0" y="T1"/>
                </a:cxn>
                <a:cxn ang="0">
                  <a:pos x="T2" y="T3"/>
                </a:cxn>
                <a:cxn ang="0">
                  <a:pos x="T4" y="T5"/>
                </a:cxn>
              </a:cxnLst>
              <a:rect l="0" t="0" r="r" b="b"/>
              <a:pathLst>
                <a:path w="21600" h="21694" fill="none" extrusionOk="0">
                  <a:moveTo>
                    <a:pt x="21408" y="21694"/>
                  </a:moveTo>
                  <a:cubicBezTo>
                    <a:pt x="9554" y="21589"/>
                    <a:pt x="0" y="11949"/>
                    <a:pt x="0" y="95"/>
                  </a:cubicBezTo>
                  <a:cubicBezTo>
                    <a:pt x="-1" y="63"/>
                    <a:pt x="0" y="31"/>
                    <a:pt x="0" y="0"/>
                  </a:cubicBezTo>
                </a:path>
                <a:path w="21600" h="21694" stroke="0" extrusionOk="0">
                  <a:moveTo>
                    <a:pt x="21408" y="21694"/>
                  </a:moveTo>
                  <a:cubicBezTo>
                    <a:pt x="9554" y="21589"/>
                    <a:pt x="0" y="11949"/>
                    <a:pt x="0" y="95"/>
                  </a:cubicBezTo>
                  <a:cubicBezTo>
                    <a:pt x="-1" y="63"/>
                    <a:pt x="0" y="31"/>
                    <a:pt x="0" y="0"/>
                  </a:cubicBezTo>
                  <a:lnTo>
                    <a:pt x="21600" y="95"/>
                  </a:lnTo>
                  <a:close/>
                </a:path>
              </a:pathLst>
            </a:custGeom>
            <a:noFill/>
            <a:ln w="603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 name="Arc 42"/>
            <p:cNvSpPr>
              <a:spLocks/>
            </p:cNvSpPr>
            <p:nvPr/>
          </p:nvSpPr>
          <p:spPr bwMode="auto">
            <a:xfrm>
              <a:off x="605" y="710"/>
              <a:ext cx="823" cy="587"/>
            </a:xfrm>
            <a:custGeom>
              <a:avLst/>
              <a:gdLst>
                <a:gd name="G0" fmla="+- 21600 0 0"/>
                <a:gd name="G1" fmla="+- 21600 0 0"/>
                <a:gd name="G2" fmla="+- 21600 0 0"/>
                <a:gd name="T0" fmla="*/ 0 w 21600"/>
                <a:gd name="T1" fmla="*/ 21600 h 21600"/>
                <a:gd name="T2" fmla="*/ 21486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15"/>
                    <a:pt x="9601" y="63"/>
                    <a:pt x="21486" y="0"/>
                  </a:cubicBezTo>
                </a:path>
                <a:path w="21600" h="21600" stroke="0" extrusionOk="0">
                  <a:moveTo>
                    <a:pt x="0" y="21600"/>
                  </a:moveTo>
                  <a:cubicBezTo>
                    <a:pt x="0" y="9715"/>
                    <a:pt x="9601" y="63"/>
                    <a:pt x="21486" y="0"/>
                  </a:cubicBezTo>
                  <a:lnTo>
                    <a:pt x="21600" y="21600"/>
                  </a:lnTo>
                  <a:close/>
                </a:path>
              </a:pathLst>
            </a:custGeom>
            <a:noFill/>
            <a:ln w="603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5" name="Group 43"/>
            <p:cNvGrpSpPr>
              <a:grpSpLocks/>
            </p:cNvGrpSpPr>
            <p:nvPr/>
          </p:nvGrpSpPr>
          <p:grpSpPr bwMode="auto">
            <a:xfrm>
              <a:off x="1192" y="2083"/>
              <a:ext cx="211" cy="99"/>
              <a:chOff x="1192" y="2083"/>
              <a:chExt cx="211" cy="99"/>
            </a:xfrm>
          </p:grpSpPr>
          <p:sp>
            <p:nvSpPr>
              <p:cNvPr id="53" name="Freeform 44"/>
              <p:cNvSpPr>
                <a:spLocks/>
              </p:cNvSpPr>
              <p:nvPr/>
            </p:nvSpPr>
            <p:spPr bwMode="auto">
              <a:xfrm>
                <a:off x="1192" y="2083"/>
                <a:ext cx="211" cy="99"/>
              </a:xfrm>
              <a:custGeom>
                <a:avLst/>
                <a:gdLst>
                  <a:gd name="T0" fmla="*/ 211 w 211"/>
                  <a:gd name="T1" fmla="*/ 45 h 99"/>
                  <a:gd name="T2" fmla="*/ 0 w 211"/>
                  <a:gd name="T3" fmla="*/ 99 h 99"/>
                  <a:gd name="T4" fmla="*/ 0 w 211"/>
                  <a:gd name="T5" fmla="*/ 45 h 99"/>
                  <a:gd name="T6" fmla="*/ 0 w 211"/>
                  <a:gd name="T7" fmla="*/ 0 h 99"/>
                  <a:gd name="T8" fmla="*/ 211 w 211"/>
                  <a:gd name="T9" fmla="*/ 45 h 99"/>
                </a:gdLst>
                <a:ahLst/>
                <a:cxnLst>
                  <a:cxn ang="0">
                    <a:pos x="T0" y="T1"/>
                  </a:cxn>
                  <a:cxn ang="0">
                    <a:pos x="T2" y="T3"/>
                  </a:cxn>
                  <a:cxn ang="0">
                    <a:pos x="T4" y="T5"/>
                  </a:cxn>
                  <a:cxn ang="0">
                    <a:pos x="T6" y="T7"/>
                  </a:cxn>
                  <a:cxn ang="0">
                    <a:pos x="T8" y="T9"/>
                  </a:cxn>
                </a:cxnLst>
                <a:rect l="0" t="0" r="r" b="b"/>
                <a:pathLst>
                  <a:path w="211" h="99">
                    <a:moveTo>
                      <a:pt x="211" y="45"/>
                    </a:moveTo>
                    <a:lnTo>
                      <a:pt x="0" y="99"/>
                    </a:lnTo>
                    <a:lnTo>
                      <a:pt x="0" y="45"/>
                    </a:lnTo>
                    <a:lnTo>
                      <a:pt x="0" y="0"/>
                    </a:lnTo>
                    <a:lnTo>
                      <a:pt x="211"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Line 45"/>
              <p:cNvSpPr>
                <a:spLocks noChangeShapeType="1"/>
              </p:cNvSpPr>
              <p:nvPr/>
            </p:nvSpPr>
            <p:spPr bwMode="auto">
              <a:xfrm flipH="1">
                <a:off x="1192" y="2128"/>
                <a:ext cx="19" cy="1"/>
              </a:xfrm>
              <a:prstGeom prst="line">
                <a:avLst/>
              </a:prstGeom>
              <a:noFill/>
              <a:ln w="603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6" name="Group 46"/>
            <p:cNvGrpSpPr>
              <a:grpSpLocks/>
            </p:cNvGrpSpPr>
            <p:nvPr/>
          </p:nvGrpSpPr>
          <p:grpSpPr bwMode="auto">
            <a:xfrm>
              <a:off x="1730" y="854"/>
              <a:ext cx="1020" cy="72"/>
              <a:chOff x="1730" y="854"/>
              <a:chExt cx="1020" cy="72"/>
            </a:xfrm>
          </p:grpSpPr>
          <p:sp>
            <p:nvSpPr>
              <p:cNvPr id="51" name="Freeform 47"/>
              <p:cNvSpPr>
                <a:spLocks/>
              </p:cNvSpPr>
              <p:nvPr/>
            </p:nvSpPr>
            <p:spPr bwMode="auto">
              <a:xfrm>
                <a:off x="2587" y="854"/>
                <a:ext cx="163" cy="72"/>
              </a:xfrm>
              <a:custGeom>
                <a:avLst/>
                <a:gdLst>
                  <a:gd name="T0" fmla="*/ 163 w 163"/>
                  <a:gd name="T1" fmla="*/ 36 h 72"/>
                  <a:gd name="T2" fmla="*/ 0 w 163"/>
                  <a:gd name="T3" fmla="*/ 72 h 72"/>
                  <a:gd name="T4" fmla="*/ 0 w 163"/>
                  <a:gd name="T5" fmla="*/ 36 h 72"/>
                  <a:gd name="T6" fmla="*/ 0 w 163"/>
                  <a:gd name="T7" fmla="*/ 0 h 72"/>
                  <a:gd name="T8" fmla="*/ 163 w 163"/>
                  <a:gd name="T9" fmla="*/ 36 h 72"/>
                </a:gdLst>
                <a:ahLst/>
                <a:cxnLst>
                  <a:cxn ang="0">
                    <a:pos x="T0" y="T1"/>
                  </a:cxn>
                  <a:cxn ang="0">
                    <a:pos x="T2" y="T3"/>
                  </a:cxn>
                  <a:cxn ang="0">
                    <a:pos x="T4" y="T5"/>
                  </a:cxn>
                  <a:cxn ang="0">
                    <a:pos x="T6" y="T7"/>
                  </a:cxn>
                  <a:cxn ang="0">
                    <a:pos x="T8" y="T9"/>
                  </a:cxn>
                </a:cxnLst>
                <a:rect l="0" t="0" r="r" b="b"/>
                <a:pathLst>
                  <a:path w="163" h="72">
                    <a:moveTo>
                      <a:pt x="163" y="36"/>
                    </a:moveTo>
                    <a:lnTo>
                      <a:pt x="0" y="72"/>
                    </a:lnTo>
                    <a:lnTo>
                      <a:pt x="0" y="36"/>
                    </a:lnTo>
                    <a:lnTo>
                      <a:pt x="0" y="0"/>
                    </a:lnTo>
                    <a:lnTo>
                      <a:pt x="16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Line 48"/>
              <p:cNvSpPr>
                <a:spLocks noChangeShapeType="1"/>
              </p:cNvSpPr>
              <p:nvPr/>
            </p:nvSpPr>
            <p:spPr bwMode="auto">
              <a:xfrm>
                <a:off x="1730" y="890"/>
                <a:ext cx="857"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47" name="Group 49"/>
            <p:cNvGrpSpPr>
              <a:grpSpLocks/>
            </p:cNvGrpSpPr>
            <p:nvPr/>
          </p:nvGrpSpPr>
          <p:grpSpPr bwMode="auto">
            <a:xfrm>
              <a:off x="3702" y="890"/>
              <a:ext cx="1078" cy="90"/>
              <a:chOff x="3702" y="890"/>
              <a:chExt cx="1078" cy="90"/>
            </a:xfrm>
          </p:grpSpPr>
          <p:sp>
            <p:nvSpPr>
              <p:cNvPr id="49" name="Freeform 50"/>
              <p:cNvSpPr>
                <a:spLocks/>
              </p:cNvSpPr>
              <p:nvPr/>
            </p:nvSpPr>
            <p:spPr bwMode="auto">
              <a:xfrm>
                <a:off x="4616" y="908"/>
                <a:ext cx="164" cy="72"/>
              </a:xfrm>
              <a:custGeom>
                <a:avLst/>
                <a:gdLst>
                  <a:gd name="T0" fmla="*/ 164 w 164"/>
                  <a:gd name="T1" fmla="*/ 45 h 72"/>
                  <a:gd name="T2" fmla="*/ 0 w 164"/>
                  <a:gd name="T3" fmla="*/ 72 h 72"/>
                  <a:gd name="T4" fmla="*/ 0 w 164"/>
                  <a:gd name="T5" fmla="*/ 36 h 72"/>
                  <a:gd name="T6" fmla="*/ 10 w 164"/>
                  <a:gd name="T7" fmla="*/ 0 h 72"/>
                  <a:gd name="T8" fmla="*/ 164 w 164"/>
                  <a:gd name="T9" fmla="*/ 45 h 72"/>
                </a:gdLst>
                <a:ahLst/>
                <a:cxnLst>
                  <a:cxn ang="0">
                    <a:pos x="T0" y="T1"/>
                  </a:cxn>
                  <a:cxn ang="0">
                    <a:pos x="T2" y="T3"/>
                  </a:cxn>
                  <a:cxn ang="0">
                    <a:pos x="T4" y="T5"/>
                  </a:cxn>
                  <a:cxn ang="0">
                    <a:pos x="T6" y="T7"/>
                  </a:cxn>
                  <a:cxn ang="0">
                    <a:pos x="T8" y="T9"/>
                  </a:cxn>
                </a:cxnLst>
                <a:rect l="0" t="0" r="r" b="b"/>
                <a:pathLst>
                  <a:path w="164" h="72">
                    <a:moveTo>
                      <a:pt x="164" y="45"/>
                    </a:moveTo>
                    <a:lnTo>
                      <a:pt x="0" y="72"/>
                    </a:lnTo>
                    <a:lnTo>
                      <a:pt x="0" y="36"/>
                    </a:lnTo>
                    <a:lnTo>
                      <a:pt x="10" y="0"/>
                    </a:lnTo>
                    <a:lnTo>
                      <a:pt x="164"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Line 51"/>
              <p:cNvSpPr>
                <a:spLocks noChangeShapeType="1"/>
              </p:cNvSpPr>
              <p:nvPr/>
            </p:nvSpPr>
            <p:spPr bwMode="auto">
              <a:xfrm>
                <a:off x="3702" y="890"/>
                <a:ext cx="914" cy="5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8" name="Rectangle 52"/>
            <p:cNvSpPr>
              <a:spLocks noChangeArrowheads="1"/>
            </p:cNvSpPr>
            <p:nvPr/>
          </p:nvSpPr>
          <p:spPr bwMode="auto">
            <a:xfrm>
              <a:off x="4001" y="692"/>
              <a:ext cx="87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a:solidFill>
                    <a:srgbClr val="000000"/>
                  </a:solidFill>
                  <a:latin typeface="Helvetica" charset="0"/>
                </a:rPr>
                <a:t>system output</a:t>
              </a:r>
              <a:endParaRPr lang="en-US" altLang="zh-CN"/>
            </a:p>
          </p:txBody>
        </p:sp>
      </p:grpSp>
    </p:spTree>
    <p:extLst>
      <p:ext uri="{BB962C8B-B14F-4D97-AF65-F5344CB8AC3E}">
        <p14:creationId xmlns:p14="http://schemas.microsoft.com/office/powerpoint/2010/main" val="401392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a:t>
            </a:r>
            <a:r>
              <a:rPr lang="zh-CN" altLang="zh-CN" dirty="0"/>
              <a:t>工作</a:t>
            </a:r>
            <a:endParaRPr lang="zh-CN" altLang="en-US" dirty="0"/>
          </a:p>
        </p:txBody>
      </p:sp>
      <p:sp>
        <p:nvSpPr>
          <p:cNvPr id="3" name="内容占位符 2"/>
          <p:cNvSpPr>
            <a:spLocks noGrp="1"/>
          </p:cNvSpPr>
          <p:nvPr>
            <p:ph idx="1"/>
          </p:nvPr>
        </p:nvSpPr>
        <p:spPr>
          <a:xfrm>
            <a:off x="683568" y="1484784"/>
            <a:ext cx="7772400" cy="3392016"/>
          </a:xfrm>
        </p:spPr>
        <p:txBody>
          <a:bodyPr/>
          <a:lstStyle/>
          <a:p>
            <a:pPr marL="0" indent="0">
              <a:lnSpc>
                <a:spcPct val="130000"/>
              </a:lnSpc>
              <a:buNone/>
            </a:pPr>
            <a:r>
              <a:rPr lang="en-US" altLang="zh-CN" dirty="0"/>
              <a:t>4</a:t>
            </a:r>
            <a:r>
              <a:rPr lang="zh-CN" altLang="zh-CN" dirty="0"/>
              <a:t>个方面：</a:t>
            </a:r>
            <a:endParaRPr lang="en-US" altLang="zh-CN" dirty="0"/>
          </a:p>
          <a:p>
            <a:pPr>
              <a:lnSpc>
                <a:spcPct val="130000"/>
              </a:lnSpc>
            </a:pPr>
            <a:r>
              <a:rPr lang="zh-CN" altLang="zh-CN" dirty="0"/>
              <a:t>对问题的识别</a:t>
            </a:r>
            <a:endParaRPr lang="en-US" altLang="zh-CN" dirty="0"/>
          </a:p>
          <a:p>
            <a:pPr>
              <a:lnSpc>
                <a:spcPct val="130000"/>
              </a:lnSpc>
            </a:pPr>
            <a:r>
              <a:rPr lang="zh-CN" altLang="zh-CN" dirty="0"/>
              <a:t>分析与综合</a:t>
            </a:r>
            <a:endParaRPr lang="en-US" altLang="zh-CN" dirty="0"/>
          </a:p>
          <a:p>
            <a:pPr>
              <a:lnSpc>
                <a:spcPct val="130000"/>
              </a:lnSpc>
            </a:pPr>
            <a:r>
              <a:rPr lang="zh-CN" altLang="zh-CN" dirty="0"/>
              <a:t>编写需求分析文档</a:t>
            </a:r>
            <a:endParaRPr lang="en-US" altLang="zh-CN" dirty="0"/>
          </a:p>
          <a:p>
            <a:pPr>
              <a:lnSpc>
                <a:spcPct val="130000"/>
              </a:lnSpc>
            </a:pPr>
            <a:r>
              <a:rPr lang="zh-CN" altLang="en-US" dirty="0"/>
              <a:t>需求分析评审</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144" y="3355874"/>
            <a:ext cx="3629352" cy="302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1833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 y="980728"/>
            <a:ext cx="893460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685800" y="332656"/>
            <a:ext cx="7772400" cy="1143000"/>
          </a:xfrm>
        </p:spPr>
        <p:txBody>
          <a:bodyPr/>
          <a:lstStyle/>
          <a:p>
            <a:r>
              <a:rPr lang="zh-CN" altLang="en-US" dirty="0"/>
              <a:t>数据字典与数据流图关联</a:t>
            </a:r>
          </a:p>
        </p:txBody>
      </p:sp>
      <p:sp>
        <p:nvSpPr>
          <p:cNvPr id="3" name="内容占位符 2"/>
          <p:cNvSpPr>
            <a:spLocks noGrp="1"/>
          </p:cNvSpPr>
          <p:nvPr>
            <p:ph idx="1"/>
          </p:nvPr>
        </p:nvSpPr>
        <p:spPr>
          <a:xfrm>
            <a:off x="685800" y="5517232"/>
            <a:ext cx="7772400" cy="578768"/>
          </a:xfrm>
        </p:spPr>
        <p:txBody>
          <a:bodyPr/>
          <a:lstStyle/>
          <a:p>
            <a:pPr marL="0" indent="0" algn="ctr">
              <a:buNone/>
            </a:pPr>
            <a:r>
              <a:rPr lang="zh-CN" altLang="en-US" dirty="0"/>
              <a:t>数据流图</a:t>
            </a:r>
          </a:p>
        </p:txBody>
      </p:sp>
    </p:spTree>
    <p:extLst>
      <p:ext uri="{BB962C8B-B14F-4D97-AF65-F5344CB8AC3E}">
        <p14:creationId xmlns:p14="http://schemas.microsoft.com/office/powerpoint/2010/main" val="196845832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标题 1"/>
          <p:cNvSpPr txBox="1">
            <a:spLocks/>
          </p:cNvSpPr>
          <p:nvPr/>
        </p:nvSpPr>
        <p:spPr bwMode="auto">
          <a:xfrm>
            <a:off x="685800" y="18864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000" b="1">
                <a:solidFill>
                  <a:srgbClr val="0070C0"/>
                </a:solidFill>
                <a:latin typeface="微软雅黑" panose="020B0503020204020204" pitchFamily="34" charset="-122"/>
                <a:ea typeface="微软雅黑" panose="020B0503020204020204" pitchFamily="34" charset="-122"/>
                <a:cs typeface="+mj-cs"/>
              </a:defRPr>
            </a:lvl1pPr>
            <a:lvl2pPr algn="ctr" rtl="0" fontAlgn="base">
              <a:spcBef>
                <a:spcPct val="0"/>
              </a:spcBef>
              <a:spcAft>
                <a:spcPct val="0"/>
              </a:spcAft>
              <a:defRPr kumimoji="1" sz="4400">
                <a:solidFill>
                  <a:schemeClr val="tx2"/>
                </a:solidFill>
                <a:latin typeface="Times New Roman" pitchFamily="18" charset="0"/>
                <a:ea typeface="宋体" charset="-122"/>
              </a:defRPr>
            </a:lvl2pPr>
            <a:lvl3pPr algn="ctr" rtl="0" fontAlgn="base">
              <a:spcBef>
                <a:spcPct val="0"/>
              </a:spcBef>
              <a:spcAft>
                <a:spcPct val="0"/>
              </a:spcAft>
              <a:defRPr kumimoji="1" sz="4400">
                <a:solidFill>
                  <a:schemeClr val="tx2"/>
                </a:solidFill>
                <a:latin typeface="Times New Roman" pitchFamily="18" charset="0"/>
                <a:ea typeface="宋体" charset="-122"/>
              </a:defRPr>
            </a:lvl3pPr>
            <a:lvl4pPr algn="ctr" rtl="0" fontAlgn="base">
              <a:spcBef>
                <a:spcPct val="0"/>
              </a:spcBef>
              <a:spcAft>
                <a:spcPct val="0"/>
              </a:spcAft>
              <a:defRPr kumimoji="1" sz="4400">
                <a:solidFill>
                  <a:schemeClr val="tx2"/>
                </a:solidFill>
                <a:latin typeface="Times New Roman" pitchFamily="18" charset="0"/>
                <a:ea typeface="宋体" charset="-122"/>
              </a:defRPr>
            </a:lvl4pPr>
            <a:lvl5pPr algn="ctr" rtl="0" fontAlgn="base">
              <a:spcBef>
                <a:spcPct val="0"/>
              </a:spcBef>
              <a:spcAft>
                <a:spcPct val="0"/>
              </a:spcAft>
              <a:defRPr kumimoji="1" sz="4400">
                <a:solidFill>
                  <a:schemeClr val="tx2"/>
                </a:solidFill>
                <a:latin typeface="Times New Roman" pitchFamily="18" charset="0"/>
                <a:ea typeface="宋体" charset="-122"/>
              </a:defRPr>
            </a:lvl5pPr>
            <a:lvl6pPr marL="457200" algn="ctr" rtl="0" fontAlgn="base">
              <a:spcBef>
                <a:spcPct val="0"/>
              </a:spcBef>
              <a:spcAft>
                <a:spcPct val="0"/>
              </a:spcAft>
              <a:defRPr kumimoji="1" sz="4400">
                <a:solidFill>
                  <a:schemeClr val="tx2"/>
                </a:solidFill>
                <a:latin typeface="Times New Roman" pitchFamily="18" charset="0"/>
                <a:ea typeface="宋体" charset="-122"/>
              </a:defRPr>
            </a:lvl6pPr>
            <a:lvl7pPr marL="914400" algn="ctr" rtl="0" fontAlgn="base">
              <a:spcBef>
                <a:spcPct val="0"/>
              </a:spcBef>
              <a:spcAft>
                <a:spcPct val="0"/>
              </a:spcAft>
              <a:defRPr kumimoji="1" sz="4400">
                <a:solidFill>
                  <a:schemeClr val="tx2"/>
                </a:solidFill>
                <a:latin typeface="Times New Roman" pitchFamily="18" charset="0"/>
                <a:ea typeface="宋体" charset="-122"/>
              </a:defRPr>
            </a:lvl7pPr>
            <a:lvl8pPr marL="1371600" algn="ctr" rtl="0" fontAlgn="base">
              <a:spcBef>
                <a:spcPct val="0"/>
              </a:spcBef>
              <a:spcAft>
                <a:spcPct val="0"/>
              </a:spcAft>
              <a:defRPr kumimoji="1" sz="4400">
                <a:solidFill>
                  <a:schemeClr val="tx2"/>
                </a:solidFill>
                <a:latin typeface="Times New Roman" pitchFamily="18" charset="0"/>
                <a:ea typeface="宋体" charset="-122"/>
              </a:defRPr>
            </a:lvl8pPr>
            <a:lvl9pPr marL="1828800" algn="ctr" rtl="0" fontAlgn="base">
              <a:spcBef>
                <a:spcPct val="0"/>
              </a:spcBef>
              <a:spcAft>
                <a:spcPct val="0"/>
              </a:spcAft>
              <a:defRPr kumimoji="1" sz="4400">
                <a:solidFill>
                  <a:schemeClr val="tx2"/>
                </a:solidFill>
                <a:latin typeface="Times New Roman" pitchFamily="18" charset="0"/>
                <a:ea typeface="宋体" charset="-122"/>
              </a:defRPr>
            </a:lvl9pPr>
          </a:lstStyle>
          <a:p>
            <a:r>
              <a:rPr lang="zh-CN" altLang="en-US" dirty="0"/>
              <a:t>数据字典与数据流图关联</a:t>
            </a:r>
          </a:p>
        </p:txBody>
      </p:sp>
      <p:sp>
        <p:nvSpPr>
          <p:cNvPr id="3" name="内容占位符 2"/>
          <p:cNvSpPr>
            <a:spLocks noGrp="1"/>
          </p:cNvSpPr>
          <p:nvPr>
            <p:ph idx="1"/>
          </p:nvPr>
        </p:nvSpPr>
        <p:spPr/>
        <p:txBody>
          <a:bodyPr/>
          <a:lstStyle/>
          <a:p>
            <a:endParaRPr lang="zh-CN"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24744"/>
            <a:ext cx="7486600" cy="5196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内容占位符 2"/>
          <p:cNvSpPr txBox="1">
            <a:spLocks/>
          </p:cNvSpPr>
          <p:nvPr/>
        </p:nvSpPr>
        <p:spPr bwMode="auto">
          <a:xfrm>
            <a:off x="755576" y="5949280"/>
            <a:ext cx="7772400" cy="578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zh-CN" altLang="en-US" dirty="0"/>
              <a:t>数据流图</a:t>
            </a:r>
          </a:p>
        </p:txBody>
      </p:sp>
    </p:spTree>
    <p:extLst>
      <p:ext uri="{BB962C8B-B14F-4D97-AF65-F5344CB8AC3E}">
        <p14:creationId xmlns:p14="http://schemas.microsoft.com/office/powerpoint/2010/main" val="31064923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数据字典与数据流图关联</a:t>
            </a:r>
          </a:p>
        </p:txBody>
      </p:sp>
      <p:sp>
        <p:nvSpPr>
          <p:cNvPr id="3" name="内容占位符 2"/>
          <p:cNvSpPr>
            <a:spLocks noGrp="1"/>
          </p:cNvSpPr>
          <p:nvPr>
            <p:ph idx="1"/>
          </p:nvPr>
        </p:nvSpPr>
        <p:spPr>
          <a:xfrm>
            <a:off x="611560" y="1844824"/>
            <a:ext cx="3670176" cy="3600400"/>
          </a:xfrm>
          <a:solidFill>
            <a:srgbClr val="CCECFF"/>
          </a:solidFill>
          <a:effectLst>
            <a:outerShdw blurRad="50800" dist="50800" dir="1740000" algn="ctr" rotWithShape="0">
              <a:schemeClr val="tx1"/>
            </a:outerShdw>
          </a:effectLst>
        </p:spPr>
        <p:txBody>
          <a:bodyPr/>
          <a:lstStyle/>
          <a:p>
            <a:pPr marL="0" indent="0">
              <a:buNone/>
            </a:pPr>
            <a:r>
              <a:rPr lang="zh-CN" altLang="en-US" sz="2000" dirty="0"/>
              <a:t>数据流编号：</a:t>
            </a:r>
            <a:r>
              <a:rPr lang="en-US" altLang="zh-CN" sz="2000" dirty="0"/>
              <a:t>1 </a:t>
            </a:r>
          </a:p>
          <a:p>
            <a:pPr marL="0" indent="0">
              <a:buNone/>
            </a:pPr>
            <a:r>
              <a:rPr lang="zh-CN" altLang="en-US" sz="2000" dirty="0"/>
              <a:t>数据流名：录入信息 </a:t>
            </a:r>
          </a:p>
          <a:p>
            <a:pPr marL="0" indent="0">
              <a:buNone/>
            </a:pPr>
            <a:r>
              <a:rPr lang="zh-CN" altLang="en-US" sz="2000" dirty="0"/>
              <a:t>简述：用于写入学生各科成绩 </a:t>
            </a:r>
          </a:p>
          <a:p>
            <a:pPr marL="0" indent="0">
              <a:buNone/>
            </a:pPr>
            <a:r>
              <a:rPr lang="zh-CN" altLang="en-US" sz="2000" dirty="0"/>
              <a:t>数据流来源：密码检验 </a:t>
            </a:r>
          </a:p>
          <a:p>
            <a:pPr marL="0" indent="0">
              <a:buNone/>
            </a:pPr>
            <a:r>
              <a:rPr lang="zh-CN" altLang="en-US" sz="2000" dirty="0"/>
              <a:t>数据流去向：成绩登记 </a:t>
            </a:r>
          </a:p>
          <a:p>
            <a:pPr marL="0" indent="0">
              <a:buNone/>
            </a:pPr>
            <a:r>
              <a:rPr lang="zh-CN" altLang="en-US" sz="2000" dirty="0"/>
              <a:t>数据流项组成：录入信息＝学生学号＋学生姓名</a:t>
            </a:r>
            <a:r>
              <a:rPr lang="en-US" altLang="zh-CN" sz="2000" dirty="0"/>
              <a:t>+</a:t>
            </a:r>
            <a:r>
              <a:rPr lang="zh-CN" altLang="en-US" sz="2000" dirty="0"/>
              <a:t>性别</a:t>
            </a:r>
            <a:r>
              <a:rPr lang="en-US" altLang="zh-CN" sz="2000" dirty="0"/>
              <a:t>+</a:t>
            </a:r>
            <a:r>
              <a:rPr lang="zh-CN" altLang="en-US" sz="2000" dirty="0"/>
              <a:t>班级</a:t>
            </a:r>
            <a:r>
              <a:rPr lang="en-US" altLang="zh-CN" sz="2000" dirty="0"/>
              <a:t>+</a:t>
            </a:r>
            <a:r>
              <a:rPr lang="zh-CN" altLang="en-US" sz="2000" dirty="0"/>
              <a:t>各课成绩</a:t>
            </a:r>
            <a:br>
              <a:rPr lang="zh-CN" altLang="en-US" sz="2000" dirty="0"/>
            </a:br>
            <a:endParaRPr lang="zh-CN" altLang="en-US" sz="2000" dirty="0"/>
          </a:p>
        </p:txBody>
      </p:sp>
      <p:sp>
        <p:nvSpPr>
          <p:cNvPr id="4" name="内容占位符 2"/>
          <p:cNvSpPr txBox="1">
            <a:spLocks/>
          </p:cNvSpPr>
          <p:nvPr/>
        </p:nvSpPr>
        <p:spPr bwMode="auto">
          <a:xfrm>
            <a:off x="4860032" y="1844824"/>
            <a:ext cx="3670176" cy="2959968"/>
          </a:xfrm>
          <a:prstGeom prst="rect">
            <a:avLst/>
          </a:prstGeom>
          <a:solidFill>
            <a:srgbClr val="CCECFF"/>
          </a:solidFill>
          <a:ln>
            <a:noFill/>
          </a:ln>
          <a:effectLst>
            <a:outerShdw blurRad="50800" dist="50800" dir="174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zh-CN" altLang="en-US" sz="2000" dirty="0"/>
              <a:t>数据流编号：</a:t>
            </a:r>
            <a:r>
              <a:rPr lang="en-US" altLang="zh-CN" sz="2000" dirty="0"/>
              <a:t>2 </a:t>
            </a:r>
          </a:p>
          <a:p>
            <a:pPr marL="0" indent="0">
              <a:buFontTx/>
              <a:buNone/>
            </a:pPr>
            <a:r>
              <a:rPr lang="zh-CN" altLang="en-US" sz="2000" dirty="0"/>
              <a:t>数据流名：成绩写入记录库 </a:t>
            </a:r>
            <a:endParaRPr lang="en-US" altLang="zh-CN" sz="2000" dirty="0"/>
          </a:p>
          <a:p>
            <a:pPr marL="0" indent="0">
              <a:buFontTx/>
              <a:buNone/>
            </a:pPr>
            <a:r>
              <a:rPr lang="zh-CN" altLang="en-US" sz="2000" dirty="0"/>
              <a:t>说明：用于学生成绩写入 </a:t>
            </a:r>
            <a:endParaRPr lang="en-US" altLang="zh-CN" sz="2000" dirty="0"/>
          </a:p>
          <a:p>
            <a:pPr marL="0" indent="0">
              <a:buFontTx/>
              <a:buNone/>
            </a:pPr>
            <a:r>
              <a:rPr lang="zh-CN" altLang="en-US" sz="2000" dirty="0"/>
              <a:t>数据流来源：成绩登记 </a:t>
            </a:r>
            <a:endParaRPr lang="en-US" altLang="zh-CN" sz="2000" dirty="0"/>
          </a:p>
          <a:p>
            <a:pPr marL="0" indent="0">
              <a:buFontTx/>
              <a:buNone/>
            </a:pPr>
            <a:r>
              <a:rPr lang="zh-CN" altLang="en-US" sz="2000" dirty="0"/>
              <a:t>数据流去向：成绩写入记录 </a:t>
            </a:r>
            <a:endParaRPr lang="en-US" altLang="zh-CN" sz="2000" dirty="0"/>
          </a:p>
          <a:p>
            <a:pPr marL="0" indent="0">
              <a:buFontTx/>
              <a:buNone/>
            </a:pPr>
            <a:r>
              <a:rPr lang="zh-CN" altLang="en-US" sz="2000" dirty="0"/>
              <a:t>数据流项组成：成绩写入记录＝各课成绩 </a:t>
            </a:r>
            <a:br>
              <a:rPr lang="zh-CN" altLang="en-US" sz="2000" dirty="0"/>
            </a:br>
            <a:endParaRPr lang="zh-CN" altLang="en-US" sz="2000" dirty="0"/>
          </a:p>
        </p:txBody>
      </p:sp>
    </p:spTree>
    <p:extLst>
      <p:ext uri="{BB962C8B-B14F-4D97-AF65-F5344CB8AC3E}">
        <p14:creationId xmlns:p14="http://schemas.microsoft.com/office/powerpoint/2010/main" val="40267779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数据字典与数据流图关联</a:t>
            </a:r>
          </a:p>
        </p:txBody>
      </p:sp>
      <p:sp>
        <p:nvSpPr>
          <p:cNvPr id="3" name="内容占位符 2"/>
          <p:cNvSpPr>
            <a:spLocks noGrp="1"/>
          </p:cNvSpPr>
          <p:nvPr>
            <p:ph idx="1"/>
          </p:nvPr>
        </p:nvSpPr>
        <p:spPr>
          <a:xfrm>
            <a:off x="611560" y="1844824"/>
            <a:ext cx="3670176" cy="3600400"/>
          </a:xfrm>
          <a:solidFill>
            <a:srgbClr val="CCECFF"/>
          </a:solidFill>
          <a:effectLst>
            <a:outerShdw blurRad="50800" dist="50800" dir="1740000" algn="ctr" rotWithShape="0">
              <a:schemeClr val="tx1"/>
            </a:outerShdw>
          </a:effectLst>
        </p:spPr>
        <p:txBody>
          <a:bodyPr/>
          <a:lstStyle/>
          <a:p>
            <a:pPr marL="0" indent="0">
              <a:buNone/>
            </a:pPr>
            <a:r>
              <a:rPr lang="zh-CN" altLang="en-US" sz="2000" dirty="0"/>
              <a:t> 数据流编号：</a:t>
            </a:r>
            <a:r>
              <a:rPr lang="en-US" altLang="zh-CN" sz="2000" dirty="0"/>
              <a:t>3 </a:t>
            </a:r>
          </a:p>
          <a:p>
            <a:pPr marL="0" indent="0">
              <a:buNone/>
            </a:pPr>
            <a:r>
              <a:rPr lang="zh-CN" altLang="en-US" sz="2000" dirty="0"/>
              <a:t>数据流名：查询结果 </a:t>
            </a:r>
            <a:endParaRPr lang="en-US" altLang="zh-CN" sz="2000" dirty="0"/>
          </a:p>
          <a:p>
            <a:pPr marL="0" indent="0">
              <a:buNone/>
            </a:pPr>
            <a:r>
              <a:rPr lang="zh-CN" altLang="en-US" sz="2000" dirty="0"/>
              <a:t>说明：用于显示学生查询的信息结果 </a:t>
            </a:r>
            <a:endParaRPr lang="en-US" altLang="zh-CN" sz="2000" dirty="0"/>
          </a:p>
          <a:p>
            <a:pPr marL="0" indent="0">
              <a:buNone/>
            </a:pPr>
            <a:r>
              <a:rPr lang="zh-CN" altLang="en-US" sz="2000" dirty="0"/>
              <a:t>数据流来源：学生信息查询 </a:t>
            </a:r>
            <a:endParaRPr lang="en-US" altLang="zh-CN" sz="2000" dirty="0"/>
          </a:p>
          <a:p>
            <a:pPr marL="0" indent="0">
              <a:buNone/>
            </a:pPr>
            <a:r>
              <a:rPr lang="zh-CN" altLang="en-US" sz="2000" dirty="0"/>
              <a:t>数据流去向：学生  </a:t>
            </a:r>
            <a:endParaRPr lang="en-US" altLang="zh-CN" sz="2000" dirty="0"/>
          </a:p>
          <a:p>
            <a:pPr marL="0" indent="0">
              <a:buNone/>
            </a:pPr>
            <a:r>
              <a:rPr lang="zh-CN" altLang="en-US" sz="2000" dirty="0"/>
              <a:t>数据流组成：查询信息＝学生信息＋各课成绩 </a:t>
            </a:r>
            <a:br>
              <a:rPr lang="zh-CN" altLang="en-US" sz="2000" dirty="0"/>
            </a:br>
            <a:endParaRPr lang="zh-CN" altLang="en-US" sz="2000" dirty="0"/>
          </a:p>
        </p:txBody>
      </p:sp>
      <p:sp>
        <p:nvSpPr>
          <p:cNvPr id="4" name="内容占位符 2"/>
          <p:cNvSpPr txBox="1">
            <a:spLocks/>
          </p:cNvSpPr>
          <p:nvPr/>
        </p:nvSpPr>
        <p:spPr bwMode="auto">
          <a:xfrm>
            <a:off x="4860032" y="1844824"/>
            <a:ext cx="3670176" cy="3672408"/>
          </a:xfrm>
          <a:prstGeom prst="rect">
            <a:avLst/>
          </a:prstGeom>
          <a:solidFill>
            <a:srgbClr val="CCECFF"/>
          </a:solidFill>
          <a:ln>
            <a:noFill/>
          </a:ln>
          <a:effectLst>
            <a:outerShdw blurRad="50800" dist="50800" dir="174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zh-CN" altLang="en-US" sz="2000" dirty="0"/>
              <a:t>数据流编号：</a:t>
            </a:r>
            <a:r>
              <a:rPr lang="en-US" altLang="zh-CN" sz="2000" dirty="0"/>
              <a:t>4 </a:t>
            </a:r>
          </a:p>
          <a:p>
            <a:pPr marL="0" indent="0">
              <a:buFontTx/>
              <a:buNone/>
            </a:pPr>
            <a:r>
              <a:rPr lang="zh-CN" altLang="en-US" sz="2000" dirty="0"/>
              <a:t>数据流名称：成绩表 </a:t>
            </a:r>
            <a:endParaRPr lang="en-US" altLang="zh-CN" sz="2000" dirty="0"/>
          </a:p>
          <a:p>
            <a:pPr marL="0" indent="0">
              <a:buFontTx/>
              <a:buNone/>
            </a:pPr>
            <a:r>
              <a:rPr lang="zh-CN" altLang="en-US" sz="2000" dirty="0"/>
              <a:t>说明：学生成绩通知，在下学期前发给学生 </a:t>
            </a:r>
            <a:endParaRPr lang="en-US" altLang="zh-CN" sz="2000" dirty="0"/>
          </a:p>
          <a:p>
            <a:pPr marL="0" indent="0">
              <a:buFontTx/>
              <a:buNone/>
            </a:pPr>
            <a:r>
              <a:rPr lang="zh-CN" altLang="en-US" sz="2000" dirty="0"/>
              <a:t>数据流来源：成绩管理 </a:t>
            </a:r>
            <a:endParaRPr lang="en-US" altLang="zh-CN" sz="2000" dirty="0"/>
          </a:p>
          <a:p>
            <a:pPr marL="0" indent="0">
              <a:buFontTx/>
              <a:buNone/>
            </a:pPr>
            <a:r>
              <a:rPr lang="zh-CN" altLang="en-US" sz="2000" dirty="0"/>
              <a:t>数据流去向：学生 </a:t>
            </a:r>
            <a:endParaRPr lang="en-US" altLang="zh-CN" sz="2000" dirty="0"/>
          </a:p>
          <a:p>
            <a:pPr marL="0" indent="0">
              <a:buFontTx/>
              <a:buNone/>
            </a:pPr>
            <a:r>
              <a:rPr lang="zh-CN" altLang="en-US" sz="2000" dirty="0"/>
              <a:t>数据项组成：学号</a:t>
            </a:r>
            <a:r>
              <a:rPr lang="en-US" altLang="zh-CN" sz="2000" dirty="0"/>
              <a:t>+</a:t>
            </a:r>
            <a:r>
              <a:rPr lang="zh-CN" altLang="en-US" sz="2000" dirty="0"/>
              <a:t>学生姓名</a:t>
            </a:r>
            <a:r>
              <a:rPr lang="en-US" altLang="zh-CN" sz="2000" dirty="0"/>
              <a:t>+</a:t>
            </a:r>
            <a:r>
              <a:rPr lang="zh-CN" altLang="en-US" sz="2000" dirty="0"/>
              <a:t>课程名</a:t>
            </a:r>
            <a:r>
              <a:rPr lang="en-US" altLang="zh-CN" sz="2000" dirty="0"/>
              <a:t>+</a:t>
            </a:r>
            <a:r>
              <a:rPr lang="zh-CN" altLang="en-US" sz="2000" dirty="0"/>
              <a:t>成绩   </a:t>
            </a:r>
            <a:endParaRPr lang="en-US" altLang="zh-CN" sz="2000" dirty="0"/>
          </a:p>
          <a:p>
            <a:pPr marL="0" indent="0">
              <a:buFontTx/>
              <a:buNone/>
            </a:pPr>
            <a:r>
              <a:rPr lang="zh-CN" altLang="en-US" sz="2000" dirty="0"/>
              <a:t>数据流量：</a:t>
            </a:r>
            <a:r>
              <a:rPr lang="en-US" altLang="zh-CN" sz="2000" dirty="0"/>
              <a:t>1</a:t>
            </a:r>
            <a:r>
              <a:rPr lang="zh-CN" altLang="en-US" sz="2000" dirty="0"/>
              <a:t>张</a:t>
            </a:r>
            <a:r>
              <a:rPr lang="en-US" altLang="zh-CN" sz="2000" dirty="0"/>
              <a:t>/</a:t>
            </a:r>
            <a:r>
              <a:rPr lang="zh-CN" altLang="en-US" sz="2000" dirty="0"/>
              <a:t>学期</a:t>
            </a:r>
            <a:br>
              <a:rPr lang="zh-CN" altLang="en-US" sz="2000" dirty="0"/>
            </a:br>
            <a:endParaRPr lang="zh-CN" altLang="en-US" sz="2000" dirty="0"/>
          </a:p>
        </p:txBody>
      </p:sp>
    </p:spTree>
    <p:extLst>
      <p:ext uri="{BB962C8B-B14F-4D97-AF65-F5344CB8AC3E}">
        <p14:creationId xmlns:p14="http://schemas.microsoft.com/office/powerpoint/2010/main" val="320545073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数据字典与数据流图关联</a:t>
            </a:r>
          </a:p>
        </p:txBody>
      </p:sp>
      <p:sp>
        <p:nvSpPr>
          <p:cNvPr id="3" name="内容占位符 2"/>
          <p:cNvSpPr>
            <a:spLocks noGrp="1"/>
          </p:cNvSpPr>
          <p:nvPr>
            <p:ph idx="1"/>
          </p:nvPr>
        </p:nvSpPr>
        <p:spPr>
          <a:xfrm>
            <a:off x="611560" y="1844824"/>
            <a:ext cx="3670176" cy="2959968"/>
          </a:xfrm>
          <a:solidFill>
            <a:srgbClr val="CCECFF"/>
          </a:solidFill>
          <a:effectLst>
            <a:outerShdw blurRad="50800" dist="50800" dir="1740000" algn="ctr" rotWithShape="0">
              <a:schemeClr val="tx1"/>
            </a:outerShdw>
          </a:effectLst>
        </p:spPr>
        <p:txBody>
          <a:bodyPr/>
          <a:lstStyle/>
          <a:p>
            <a:pPr marL="0" indent="0">
              <a:buNone/>
            </a:pPr>
            <a:r>
              <a:rPr lang="zh-CN" altLang="en-US" sz="2000" dirty="0"/>
              <a:t>数据存储编号：</a:t>
            </a:r>
            <a:r>
              <a:rPr lang="en-US" altLang="zh-CN" sz="2000" dirty="0"/>
              <a:t>001 </a:t>
            </a:r>
          </a:p>
          <a:p>
            <a:pPr marL="0" indent="0">
              <a:buNone/>
            </a:pPr>
            <a:r>
              <a:rPr lang="zh-CN" altLang="en-US" sz="2000" dirty="0"/>
              <a:t>数据存储名称：学生表 </a:t>
            </a:r>
            <a:endParaRPr lang="en-US" altLang="zh-CN" sz="2000" dirty="0"/>
          </a:p>
          <a:p>
            <a:pPr marL="0" indent="0">
              <a:buNone/>
            </a:pPr>
            <a:r>
              <a:rPr lang="zh-CN" altLang="en-US" sz="2000" dirty="0"/>
              <a:t>简述：登记学生信息 </a:t>
            </a:r>
            <a:endParaRPr lang="en-US" altLang="zh-CN" sz="2000" dirty="0"/>
          </a:p>
          <a:p>
            <a:pPr marL="0" indent="0">
              <a:buNone/>
            </a:pPr>
            <a:r>
              <a:rPr lang="zh-CN" altLang="en-US" sz="2000" dirty="0"/>
              <a:t>数据存储组成：学号</a:t>
            </a:r>
            <a:r>
              <a:rPr lang="en-US" altLang="zh-CN" sz="2000" dirty="0"/>
              <a:t>+</a:t>
            </a:r>
            <a:r>
              <a:rPr lang="zh-CN" altLang="en-US" sz="2000" dirty="0"/>
              <a:t>姓名</a:t>
            </a:r>
            <a:r>
              <a:rPr lang="en-US" altLang="zh-CN" sz="2000" dirty="0"/>
              <a:t>+</a:t>
            </a:r>
            <a:r>
              <a:rPr lang="zh-CN" altLang="en-US" sz="2000" dirty="0"/>
              <a:t>性别</a:t>
            </a:r>
            <a:r>
              <a:rPr lang="en-US" altLang="zh-CN" sz="2000" dirty="0"/>
              <a:t>+</a:t>
            </a:r>
            <a:r>
              <a:rPr lang="zh-CN" altLang="en-US" sz="2000" dirty="0"/>
              <a:t>班级</a:t>
            </a:r>
            <a:r>
              <a:rPr lang="en-US" altLang="zh-CN" sz="2000" dirty="0"/>
              <a:t>+</a:t>
            </a:r>
            <a:r>
              <a:rPr lang="zh-CN" altLang="en-US" sz="2000" dirty="0"/>
              <a:t>专业</a:t>
            </a:r>
            <a:r>
              <a:rPr lang="en-US" altLang="zh-CN" sz="2000" dirty="0"/>
              <a:t>+</a:t>
            </a:r>
            <a:r>
              <a:rPr lang="zh-CN" altLang="en-US" sz="2000" dirty="0"/>
              <a:t>系部 </a:t>
            </a:r>
            <a:endParaRPr lang="en-US" altLang="zh-CN" sz="2000" dirty="0"/>
          </a:p>
          <a:p>
            <a:pPr marL="0" indent="0">
              <a:buNone/>
            </a:pPr>
            <a:r>
              <a:rPr lang="zh-CN" altLang="en-US" sz="2000" dirty="0"/>
              <a:t>相关联的处理：成绩管理，课程管理</a:t>
            </a:r>
            <a:br>
              <a:rPr lang="zh-CN" altLang="en-US" sz="2000" dirty="0"/>
            </a:br>
            <a:endParaRPr lang="zh-CN" altLang="en-US" sz="2000" dirty="0"/>
          </a:p>
        </p:txBody>
      </p:sp>
      <p:sp>
        <p:nvSpPr>
          <p:cNvPr id="4" name="内容占位符 2"/>
          <p:cNvSpPr txBox="1">
            <a:spLocks/>
          </p:cNvSpPr>
          <p:nvPr/>
        </p:nvSpPr>
        <p:spPr bwMode="auto">
          <a:xfrm>
            <a:off x="4860032" y="1844824"/>
            <a:ext cx="3670176" cy="2880320"/>
          </a:xfrm>
          <a:prstGeom prst="rect">
            <a:avLst/>
          </a:prstGeom>
          <a:solidFill>
            <a:srgbClr val="CCECFF"/>
          </a:solidFill>
          <a:ln>
            <a:noFill/>
          </a:ln>
          <a:effectLst>
            <a:outerShdw blurRad="50800" dist="50800" dir="174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zh-CN" altLang="en-US" sz="2000" dirty="0"/>
              <a:t>数据存储编号：</a:t>
            </a:r>
            <a:r>
              <a:rPr lang="en-US" altLang="zh-CN" sz="2000" dirty="0"/>
              <a:t>001 </a:t>
            </a:r>
          </a:p>
          <a:p>
            <a:pPr marL="0" indent="0">
              <a:buFontTx/>
              <a:buNone/>
            </a:pPr>
            <a:r>
              <a:rPr lang="zh-CN" altLang="en-US" sz="2000" dirty="0"/>
              <a:t>数据存储名称：学生表 </a:t>
            </a:r>
            <a:endParaRPr lang="en-US" altLang="zh-CN" sz="2000" dirty="0"/>
          </a:p>
          <a:p>
            <a:pPr marL="0" indent="0">
              <a:buFontTx/>
              <a:buNone/>
            </a:pPr>
            <a:r>
              <a:rPr lang="zh-CN" altLang="en-US" sz="2000" dirty="0"/>
              <a:t>简述：登记学生信息 </a:t>
            </a:r>
            <a:endParaRPr lang="en-US" altLang="zh-CN" sz="2000" dirty="0"/>
          </a:p>
          <a:p>
            <a:pPr marL="0" indent="0">
              <a:buFontTx/>
              <a:buNone/>
            </a:pPr>
            <a:r>
              <a:rPr lang="zh-CN" altLang="en-US" sz="2000" dirty="0"/>
              <a:t>数据存储组成：学号</a:t>
            </a:r>
            <a:r>
              <a:rPr lang="en-US" altLang="zh-CN" sz="2000" dirty="0"/>
              <a:t>+</a:t>
            </a:r>
            <a:r>
              <a:rPr lang="zh-CN" altLang="en-US" sz="2000" dirty="0"/>
              <a:t>姓名</a:t>
            </a:r>
            <a:r>
              <a:rPr lang="en-US" altLang="zh-CN" sz="2000" dirty="0"/>
              <a:t>+</a:t>
            </a:r>
            <a:r>
              <a:rPr lang="zh-CN" altLang="en-US" sz="2000" dirty="0"/>
              <a:t>性别</a:t>
            </a:r>
            <a:r>
              <a:rPr lang="en-US" altLang="zh-CN" sz="2000" dirty="0"/>
              <a:t>+</a:t>
            </a:r>
            <a:r>
              <a:rPr lang="zh-CN" altLang="en-US" sz="2000" dirty="0"/>
              <a:t>班级</a:t>
            </a:r>
            <a:r>
              <a:rPr lang="en-US" altLang="zh-CN" sz="2000" dirty="0"/>
              <a:t>+</a:t>
            </a:r>
            <a:r>
              <a:rPr lang="zh-CN" altLang="en-US" sz="2000" dirty="0"/>
              <a:t>专业</a:t>
            </a:r>
            <a:r>
              <a:rPr lang="en-US" altLang="zh-CN" sz="2000" dirty="0"/>
              <a:t>+</a:t>
            </a:r>
            <a:r>
              <a:rPr lang="zh-CN" altLang="en-US" sz="2000" dirty="0"/>
              <a:t>系部 </a:t>
            </a:r>
            <a:endParaRPr lang="en-US" altLang="zh-CN" sz="2000" dirty="0"/>
          </a:p>
          <a:p>
            <a:pPr marL="0" indent="0">
              <a:buFontTx/>
              <a:buNone/>
            </a:pPr>
            <a:r>
              <a:rPr lang="zh-CN" altLang="en-US" sz="2000" dirty="0"/>
              <a:t>相关联的处理：成绩管理，课程管理</a:t>
            </a:r>
            <a:br>
              <a:rPr lang="zh-CN" altLang="en-US" sz="2000" dirty="0"/>
            </a:br>
            <a:endParaRPr lang="zh-CN" altLang="en-US" sz="2000" dirty="0"/>
          </a:p>
        </p:txBody>
      </p:sp>
    </p:spTree>
    <p:extLst>
      <p:ext uri="{BB962C8B-B14F-4D97-AF65-F5344CB8AC3E}">
        <p14:creationId xmlns:p14="http://schemas.microsoft.com/office/powerpoint/2010/main" val="387218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数据字典与数据流图关联</a:t>
            </a:r>
          </a:p>
        </p:txBody>
      </p:sp>
      <p:sp>
        <p:nvSpPr>
          <p:cNvPr id="3" name="内容占位符 2"/>
          <p:cNvSpPr>
            <a:spLocks noGrp="1"/>
          </p:cNvSpPr>
          <p:nvPr>
            <p:ph idx="1"/>
          </p:nvPr>
        </p:nvSpPr>
        <p:spPr>
          <a:xfrm>
            <a:off x="611560" y="1484784"/>
            <a:ext cx="3670176" cy="2959968"/>
          </a:xfrm>
          <a:solidFill>
            <a:srgbClr val="CCECFF"/>
          </a:solidFill>
          <a:effectLst>
            <a:outerShdw blurRad="50800" dist="50800" dir="1740000" algn="ctr" rotWithShape="0">
              <a:schemeClr val="tx1"/>
            </a:outerShdw>
          </a:effectLst>
        </p:spPr>
        <p:txBody>
          <a:bodyPr/>
          <a:lstStyle/>
          <a:p>
            <a:pPr marL="0" indent="0">
              <a:buNone/>
            </a:pPr>
            <a:r>
              <a:rPr lang="zh-CN" altLang="en-US" sz="2000" dirty="0"/>
              <a:t>数据存储编号：</a:t>
            </a:r>
            <a:r>
              <a:rPr lang="en-US" altLang="zh-CN" sz="2000" dirty="0"/>
              <a:t>003 </a:t>
            </a:r>
          </a:p>
          <a:p>
            <a:pPr marL="0" indent="0">
              <a:buNone/>
            </a:pPr>
            <a:r>
              <a:rPr lang="zh-CN" altLang="en-US" sz="2000" dirty="0"/>
              <a:t>数据存储名称：教师表 </a:t>
            </a:r>
            <a:endParaRPr lang="en-US" altLang="zh-CN" sz="2000" dirty="0"/>
          </a:p>
          <a:p>
            <a:pPr marL="0" indent="0">
              <a:buNone/>
            </a:pPr>
            <a:r>
              <a:rPr lang="zh-CN" altLang="en-US" sz="2000" dirty="0"/>
              <a:t>简述：教师上课安排 </a:t>
            </a:r>
            <a:endParaRPr lang="en-US" altLang="zh-CN" sz="2000" dirty="0"/>
          </a:p>
          <a:p>
            <a:pPr marL="0" indent="0">
              <a:buNone/>
            </a:pPr>
            <a:r>
              <a:rPr lang="zh-CN" altLang="en-US" sz="2000" dirty="0"/>
              <a:t>数据存储组成：教师姓名</a:t>
            </a:r>
            <a:r>
              <a:rPr lang="en-US" altLang="zh-CN" sz="2000" dirty="0"/>
              <a:t>+</a:t>
            </a:r>
            <a:r>
              <a:rPr lang="zh-CN" altLang="en-US" sz="2000" dirty="0"/>
              <a:t>所教课程</a:t>
            </a:r>
            <a:r>
              <a:rPr lang="en-US" altLang="zh-CN" sz="2000" dirty="0"/>
              <a:t>+</a:t>
            </a:r>
            <a:r>
              <a:rPr lang="zh-CN" altLang="en-US" sz="2000" dirty="0"/>
              <a:t>上课班级 </a:t>
            </a:r>
            <a:endParaRPr lang="en-US" altLang="zh-CN" sz="2000" dirty="0"/>
          </a:p>
          <a:p>
            <a:pPr marL="0" indent="0">
              <a:buNone/>
            </a:pPr>
            <a:r>
              <a:rPr lang="zh-CN" altLang="en-US" sz="2000" dirty="0"/>
              <a:t>相关联的处理：课程管理</a:t>
            </a:r>
            <a:br>
              <a:rPr lang="zh-CN" altLang="en-US" sz="2000" dirty="0"/>
            </a:br>
            <a:endParaRPr lang="zh-CN" altLang="en-US" sz="2000" dirty="0"/>
          </a:p>
        </p:txBody>
      </p:sp>
      <p:sp>
        <p:nvSpPr>
          <p:cNvPr id="4" name="内容占位符 2"/>
          <p:cNvSpPr txBox="1">
            <a:spLocks/>
          </p:cNvSpPr>
          <p:nvPr/>
        </p:nvSpPr>
        <p:spPr bwMode="auto">
          <a:xfrm>
            <a:off x="4860032" y="1484784"/>
            <a:ext cx="3670176" cy="2880320"/>
          </a:xfrm>
          <a:prstGeom prst="rect">
            <a:avLst/>
          </a:prstGeom>
          <a:solidFill>
            <a:srgbClr val="CCECFF"/>
          </a:solidFill>
          <a:ln>
            <a:noFill/>
          </a:ln>
          <a:effectLst>
            <a:outerShdw blurRad="50800" dist="50800" dir="174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zh-CN" altLang="en-US" sz="2000" dirty="0"/>
              <a:t>数据存储编号：</a:t>
            </a:r>
            <a:r>
              <a:rPr lang="en-US" altLang="zh-CN" sz="2000" dirty="0"/>
              <a:t>004 </a:t>
            </a:r>
          </a:p>
          <a:p>
            <a:pPr marL="0" indent="0">
              <a:buFontTx/>
              <a:buNone/>
            </a:pPr>
            <a:r>
              <a:rPr lang="zh-CN" altLang="en-US" sz="2000" dirty="0"/>
              <a:t>数据存储名称：学生选课表 </a:t>
            </a:r>
            <a:endParaRPr lang="en-US" altLang="zh-CN" sz="2000" dirty="0"/>
          </a:p>
          <a:p>
            <a:pPr marL="0" indent="0">
              <a:buFontTx/>
              <a:buNone/>
            </a:pPr>
            <a:r>
              <a:rPr lang="zh-CN" altLang="en-US" sz="2000" dirty="0"/>
              <a:t>简述：学生选课课程信息存储 </a:t>
            </a:r>
            <a:endParaRPr lang="en-US" altLang="zh-CN" sz="2000" dirty="0"/>
          </a:p>
          <a:p>
            <a:pPr marL="0" indent="0">
              <a:buFontTx/>
              <a:buNone/>
            </a:pPr>
            <a:r>
              <a:rPr lang="zh-CN" altLang="en-US" sz="2000" dirty="0"/>
              <a:t>数据存储组成：姓名 </a:t>
            </a:r>
            <a:r>
              <a:rPr lang="en-US" altLang="zh-CN" sz="2000" dirty="0"/>
              <a:t>+</a:t>
            </a:r>
            <a:r>
              <a:rPr lang="zh-CN" altLang="en-US" sz="2000" dirty="0"/>
              <a:t>系部班级</a:t>
            </a:r>
            <a:r>
              <a:rPr lang="en-US" altLang="zh-CN" sz="2000" dirty="0"/>
              <a:t>+</a:t>
            </a:r>
            <a:r>
              <a:rPr lang="zh-CN" altLang="en-US" sz="2000" dirty="0"/>
              <a:t>课程名称</a:t>
            </a:r>
            <a:r>
              <a:rPr lang="en-US" altLang="zh-CN" sz="2000" dirty="0"/>
              <a:t>+</a:t>
            </a:r>
            <a:r>
              <a:rPr lang="zh-CN" altLang="en-US" sz="2000" dirty="0"/>
              <a:t>课程编号</a:t>
            </a:r>
            <a:r>
              <a:rPr lang="en-US" altLang="zh-CN" sz="2000" dirty="0"/>
              <a:t>+</a:t>
            </a:r>
            <a:r>
              <a:rPr lang="zh-CN" altLang="en-US" sz="2000" dirty="0"/>
              <a:t>学号 </a:t>
            </a:r>
            <a:endParaRPr lang="en-US" altLang="zh-CN" sz="2000" dirty="0"/>
          </a:p>
          <a:p>
            <a:pPr marL="0" indent="0">
              <a:buFontTx/>
              <a:buNone/>
            </a:pPr>
            <a:r>
              <a:rPr lang="zh-CN" altLang="en-US" sz="2000" dirty="0"/>
              <a:t>相关联的处理：课程管理，成绩管理</a:t>
            </a:r>
          </a:p>
        </p:txBody>
      </p:sp>
      <p:sp>
        <p:nvSpPr>
          <p:cNvPr id="5" name="内容占位符 2"/>
          <p:cNvSpPr txBox="1">
            <a:spLocks/>
          </p:cNvSpPr>
          <p:nvPr/>
        </p:nvSpPr>
        <p:spPr bwMode="auto">
          <a:xfrm>
            <a:off x="2339752" y="4077072"/>
            <a:ext cx="4392488" cy="2376264"/>
          </a:xfrm>
          <a:prstGeom prst="rect">
            <a:avLst/>
          </a:prstGeom>
          <a:solidFill>
            <a:srgbClr val="CCECFF"/>
          </a:solidFill>
          <a:ln>
            <a:noFill/>
          </a:ln>
          <a:effectLst>
            <a:outerShdw blurRad="50800" dist="50800" dir="174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zh-CN" altLang="en-US" sz="2000" dirty="0"/>
              <a:t>数据存储编号：</a:t>
            </a:r>
            <a:r>
              <a:rPr lang="en-US" altLang="zh-CN" sz="2000" dirty="0"/>
              <a:t>005 </a:t>
            </a:r>
          </a:p>
          <a:p>
            <a:pPr marL="0" indent="0">
              <a:buFontTx/>
              <a:buNone/>
            </a:pPr>
            <a:r>
              <a:rPr lang="zh-CN" altLang="en-US" sz="2000" dirty="0"/>
              <a:t>数据存储名称：学生成绩表</a:t>
            </a:r>
            <a:endParaRPr lang="en-US" altLang="zh-CN" sz="2000" dirty="0"/>
          </a:p>
          <a:p>
            <a:pPr marL="0" indent="0">
              <a:buFontTx/>
              <a:buNone/>
            </a:pPr>
            <a:r>
              <a:rPr lang="zh-CN" altLang="en-US" sz="2000" dirty="0"/>
              <a:t>简述：存放学生各科考试成绩 </a:t>
            </a:r>
            <a:endParaRPr lang="en-US" altLang="zh-CN" sz="2000" dirty="0"/>
          </a:p>
          <a:p>
            <a:pPr marL="0" indent="0">
              <a:buFontTx/>
              <a:buNone/>
            </a:pPr>
            <a:r>
              <a:rPr lang="zh-CN" altLang="en-US" sz="2000" dirty="0"/>
              <a:t>数据存储组成：姓名 </a:t>
            </a:r>
            <a:r>
              <a:rPr lang="en-US" altLang="zh-CN" sz="2000" dirty="0"/>
              <a:t>+</a:t>
            </a:r>
            <a:r>
              <a:rPr lang="zh-CN" altLang="en-US" sz="2000" dirty="0"/>
              <a:t>学号</a:t>
            </a:r>
            <a:r>
              <a:rPr lang="en-US" altLang="zh-CN" sz="2000" dirty="0"/>
              <a:t>+</a:t>
            </a:r>
            <a:r>
              <a:rPr lang="zh-CN" altLang="en-US" sz="2000" dirty="0"/>
              <a:t>系部班级</a:t>
            </a:r>
            <a:r>
              <a:rPr lang="en-US" altLang="zh-CN" sz="2000" dirty="0"/>
              <a:t>+</a:t>
            </a:r>
            <a:r>
              <a:rPr lang="zh-CN" altLang="en-US" sz="2000" dirty="0"/>
              <a:t>课程名称</a:t>
            </a:r>
            <a:r>
              <a:rPr lang="en-US" altLang="zh-CN" sz="2000" dirty="0"/>
              <a:t>+</a:t>
            </a:r>
            <a:r>
              <a:rPr lang="zh-CN" altLang="en-US" sz="2000" dirty="0"/>
              <a:t>课程编号 </a:t>
            </a:r>
            <a:endParaRPr lang="en-US" altLang="zh-CN" sz="2000" dirty="0"/>
          </a:p>
          <a:p>
            <a:pPr marL="0" indent="0">
              <a:buFontTx/>
              <a:buNone/>
            </a:pPr>
            <a:r>
              <a:rPr lang="zh-CN" altLang="en-US" sz="2000" dirty="0"/>
              <a:t>相关联的处理：课程管理，成绩管理</a:t>
            </a:r>
          </a:p>
        </p:txBody>
      </p:sp>
    </p:spTree>
    <p:extLst>
      <p:ext uri="{BB962C8B-B14F-4D97-AF65-F5344CB8AC3E}">
        <p14:creationId xmlns:p14="http://schemas.microsoft.com/office/powerpoint/2010/main" val="8979751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数据字典与数据流图关联</a:t>
            </a:r>
          </a:p>
        </p:txBody>
      </p:sp>
      <p:sp>
        <p:nvSpPr>
          <p:cNvPr id="3" name="内容占位符 2"/>
          <p:cNvSpPr>
            <a:spLocks noGrp="1"/>
          </p:cNvSpPr>
          <p:nvPr>
            <p:ph idx="1"/>
          </p:nvPr>
        </p:nvSpPr>
        <p:spPr>
          <a:xfrm>
            <a:off x="611560" y="1700808"/>
            <a:ext cx="4032448" cy="4248472"/>
          </a:xfrm>
          <a:solidFill>
            <a:srgbClr val="CCECFF"/>
          </a:solidFill>
          <a:effectLst>
            <a:outerShdw blurRad="50800" dist="50800" dir="1740000" algn="ctr" rotWithShape="0">
              <a:schemeClr val="tx1"/>
            </a:outerShdw>
          </a:effectLst>
        </p:spPr>
        <p:txBody>
          <a:bodyPr/>
          <a:lstStyle/>
          <a:p>
            <a:pPr marL="0" indent="0">
              <a:buNone/>
            </a:pPr>
            <a:r>
              <a:rPr lang="zh-CN" altLang="en-US" sz="2000" dirty="0"/>
              <a:t>处理逻辑编号：</a:t>
            </a:r>
            <a:r>
              <a:rPr lang="en-US" altLang="zh-CN" sz="2000" dirty="0"/>
              <a:t>01 </a:t>
            </a:r>
          </a:p>
          <a:p>
            <a:pPr marL="0" indent="0">
              <a:buNone/>
            </a:pPr>
            <a:r>
              <a:rPr lang="zh-CN" altLang="en-US" sz="2000" dirty="0"/>
              <a:t>处理逻辑名称：身份验证 </a:t>
            </a:r>
            <a:endParaRPr lang="en-US" altLang="zh-CN" sz="2000" dirty="0"/>
          </a:p>
          <a:p>
            <a:pPr marL="0" indent="0">
              <a:buNone/>
            </a:pPr>
            <a:r>
              <a:rPr lang="zh-CN" altLang="en-US" sz="2000" dirty="0"/>
              <a:t>简述：检查输入信息的合法性 </a:t>
            </a:r>
            <a:endParaRPr lang="en-US" altLang="zh-CN" sz="2000" dirty="0"/>
          </a:p>
          <a:p>
            <a:pPr marL="0" indent="0">
              <a:buNone/>
            </a:pPr>
            <a:r>
              <a:rPr lang="zh-CN" altLang="en-US" sz="2000" dirty="0"/>
              <a:t>输入的数据流：学号</a:t>
            </a:r>
            <a:r>
              <a:rPr lang="en-US" altLang="zh-CN" sz="2000" dirty="0"/>
              <a:t>+</a:t>
            </a:r>
            <a:r>
              <a:rPr lang="zh-CN" altLang="en-US" sz="2000" dirty="0"/>
              <a:t>密码 </a:t>
            </a:r>
            <a:endParaRPr lang="en-US" altLang="zh-CN" sz="2000" dirty="0"/>
          </a:p>
          <a:p>
            <a:pPr marL="0" indent="0">
              <a:buNone/>
            </a:pPr>
            <a:r>
              <a:rPr lang="zh-CN" altLang="en-US" sz="2000" dirty="0"/>
              <a:t>处理过程：根据输入的学号和密码，检索用户，确定用户类别，以确定该用户的权限，显示查询信息 </a:t>
            </a:r>
            <a:endParaRPr lang="en-US" altLang="zh-CN" sz="2000" dirty="0"/>
          </a:p>
          <a:p>
            <a:pPr marL="0" indent="0">
              <a:buNone/>
            </a:pPr>
            <a:r>
              <a:rPr lang="zh-CN" altLang="en-US" sz="2000" dirty="0"/>
              <a:t>输出的数据流：学生选课信息，学生成绩，学生学籍，密码修改 </a:t>
            </a:r>
            <a:endParaRPr lang="en-US" altLang="zh-CN" sz="2000" dirty="0"/>
          </a:p>
          <a:p>
            <a:pPr marL="0" indent="0">
              <a:buNone/>
            </a:pPr>
            <a:r>
              <a:rPr lang="zh-CN" altLang="en-US" sz="2000" dirty="0"/>
              <a:t>处理频率：频繁</a:t>
            </a:r>
            <a:br>
              <a:rPr lang="zh-CN" altLang="en-US" sz="2000" dirty="0"/>
            </a:br>
            <a:endParaRPr lang="zh-CN" altLang="en-US" sz="2000" dirty="0"/>
          </a:p>
        </p:txBody>
      </p:sp>
      <p:sp>
        <p:nvSpPr>
          <p:cNvPr id="4" name="内容占位符 2"/>
          <p:cNvSpPr txBox="1">
            <a:spLocks/>
          </p:cNvSpPr>
          <p:nvPr/>
        </p:nvSpPr>
        <p:spPr bwMode="auto">
          <a:xfrm>
            <a:off x="4860032" y="1700808"/>
            <a:ext cx="3670176" cy="4176464"/>
          </a:xfrm>
          <a:prstGeom prst="rect">
            <a:avLst/>
          </a:prstGeom>
          <a:solidFill>
            <a:srgbClr val="CCECFF"/>
          </a:solidFill>
          <a:ln>
            <a:noFill/>
          </a:ln>
          <a:effectLst>
            <a:outerShdw blurRad="50800" dist="50800" dir="1740000"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zh-CN" altLang="en-US" sz="2000" dirty="0"/>
              <a:t>处理逻辑编号：</a:t>
            </a:r>
            <a:r>
              <a:rPr lang="en-US" altLang="zh-CN" sz="2000" dirty="0"/>
              <a:t>02</a:t>
            </a:r>
          </a:p>
          <a:p>
            <a:pPr marL="0" indent="0">
              <a:buFontTx/>
              <a:buNone/>
            </a:pPr>
            <a:r>
              <a:rPr lang="en-US" altLang="zh-CN" sz="2000" dirty="0"/>
              <a:t> </a:t>
            </a:r>
            <a:r>
              <a:rPr lang="zh-CN" altLang="en-US" sz="2000" dirty="0"/>
              <a:t>处理逻辑名称：查询登记 </a:t>
            </a:r>
            <a:endParaRPr lang="en-US" altLang="zh-CN" sz="2000" dirty="0"/>
          </a:p>
          <a:p>
            <a:pPr marL="0" indent="0">
              <a:buFontTx/>
              <a:buNone/>
            </a:pPr>
            <a:r>
              <a:rPr lang="zh-CN" altLang="en-US" sz="2000" dirty="0"/>
              <a:t>简述：查询专业表及课程表，成绩表 </a:t>
            </a:r>
            <a:endParaRPr lang="en-US" altLang="zh-CN" sz="2000" dirty="0"/>
          </a:p>
          <a:p>
            <a:pPr marL="0" indent="0">
              <a:buFontTx/>
              <a:buNone/>
            </a:pPr>
            <a:r>
              <a:rPr lang="zh-CN" altLang="en-US" sz="2000" dirty="0"/>
              <a:t>输入的数据流：教师名</a:t>
            </a:r>
            <a:r>
              <a:rPr lang="en-US" altLang="zh-CN" sz="2000" dirty="0"/>
              <a:t>+</a:t>
            </a:r>
            <a:r>
              <a:rPr lang="zh-CN" altLang="en-US" sz="2000" dirty="0"/>
              <a:t>教师号</a:t>
            </a:r>
            <a:r>
              <a:rPr lang="en-US" altLang="zh-CN" sz="2000" dirty="0"/>
              <a:t>+</a:t>
            </a:r>
            <a:r>
              <a:rPr lang="zh-CN" altLang="en-US" sz="2000" dirty="0"/>
              <a:t>密码 </a:t>
            </a:r>
            <a:endParaRPr lang="en-US" altLang="zh-CN" sz="2000" dirty="0"/>
          </a:p>
          <a:p>
            <a:pPr marL="0" indent="0">
              <a:buFontTx/>
              <a:buNone/>
            </a:pPr>
            <a:r>
              <a:rPr lang="zh-CN" altLang="en-US" sz="2000" dirty="0"/>
              <a:t>处理过程：根据输入的信息，确定用户类别，根据用户类别，显示查询信息 </a:t>
            </a:r>
            <a:endParaRPr lang="en-US" altLang="zh-CN" sz="2000" dirty="0"/>
          </a:p>
          <a:p>
            <a:pPr marL="0" indent="0">
              <a:buFontTx/>
              <a:buNone/>
            </a:pPr>
            <a:r>
              <a:rPr lang="zh-CN" altLang="en-US" sz="2000" dirty="0"/>
              <a:t>输出的数据流：学生成绩，班级表，课程表 </a:t>
            </a:r>
            <a:endParaRPr lang="en-US" altLang="zh-CN" sz="2000" dirty="0"/>
          </a:p>
          <a:p>
            <a:pPr marL="0" indent="0">
              <a:buFontTx/>
              <a:buNone/>
            </a:pPr>
            <a:r>
              <a:rPr lang="zh-CN" altLang="en-US" sz="2000" dirty="0"/>
              <a:t>处理频率：频繁 </a:t>
            </a:r>
          </a:p>
        </p:txBody>
      </p:sp>
    </p:spTree>
    <p:extLst>
      <p:ext uri="{BB962C8B-B14F-4D97-AF65-F5344CB8AC3E}">
        <p14:creationId xmlns:p14="http://schemas.microsoft.com/office/powerpoint/2010/main" val="8273709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412775"/>
            <a:ext cx="7972452" cy="4013069"/>
          </a:xfrm>
        </p:spPr>
        <p:txBody>
          <a:bodyPr/>
          <a:lstStyle/>
          <a:p>
            <a:pPr marL="0" indent="0" eaLnBrk="1" hangingPunct="1">
              <a:spcBef>
                <a:spcPts val="1600"/>
              </a:spcBef>
              <a:buFont typeface="Wingdings" pitchFamily="2" charset="2"/>
              <a:buNone/>
              <a:defRPr/>
            </a:pPr>
            <a:r>
              <a:rPr lang="en-US" altLang="zh-CN" sz="2800" dirty="0"/>
              <a:t>3</a:t>
            </a:r>
            <a:r>
              <a:rPr lang="en-US" altLang="zh-CN" sz="2800" b="1" dirty="0"/>
              <a:t>.1 </a:t>
            </a:r>
            <a:r>
              <a:rPr lang="zh-CN" altLang="en-US" sz="2800" b="1" dirty="0"/>
              <a:t>概述</a:t>
            </a:r>
            <a:endParaRPr lang="en-US" altLang="zh-CN" sz="2800" b="1" dirty="0"/>
          </a:p>
          <a:p>
            <a:pPr marL="0" indent="0" eaLnBrk="1" hangingPunct="1">
              <a:spcBef>
                <a:spcPts val="1600"/>
              </a:spcBef>
              <a:buFont typeface="Wingdings" pitchFamily="2" charset="2"/>
              <a:buNone/>
              <a:defRPr/>
            </a:pPr>
            <a:r>
              <a:rPr lang="en-US" altLang="zh-CN" sz="2800" dirty="0"/>
              <a:t>3.2 </a:t>
            </a:r>
            <a:r>
              <a:rPr lang="zh-CN" altLang="en-US" sz="2800" dirty="0"/>
              <a:t>需求分析的内容</a:t>
            </a:r>
            <a:endParaRPr lang="en-US" altLang="zh-CN" sz="2800" dirty="0"/>
          </a:p>
          <a:p>
            <a:pPr marL="0" indent="0" eaLnBrk="1" hangingPunct="1">
              <a:spcBef>
                <a:spcPts val="1600"/>
              </a:spcBef>
              <a:buFont typeface="Wingdings" pitchFamily="2" charset="2"/>
              <a:buNone/>
              <a:defRPr/>
            </a:pPr>
            <a:r>
              <a:rPr lang="en-US" altLang="zh-CN" sz="2800" dirty="0"/>
              <a:t>3.3 </a:t>
            </a:r>
            <a:r>
              <a:rPr lang="zh-CN" altLang="en-US" sz="2800" dirty="0"/>
              <a:t>分析建模与规格说明</a:t>
            </a:r>
            <a:endParaRPr lang="en-US" altLang="zh-CN" sz="2800" dirty="0"/>
          </a:p>
          <a:p>
            <a:pPr marL="400050" lvl="1" indent="0">
              <a:buFont typeface="Wingdings" pitchFamily="2" charset="2"/>
              <a:buNone/>
              <a:defRPr/>
            </a:pPr>
            <a:r>
              <a:rPr lang="en-US" altLang="zh-CN" sz="2400" dirty="0"/>
              <a:t>3.4 </a:t>
            </a:r>
            <a:r>
              <a:rPr lang="zh-CN" altLang="en-US" sz="2400" dirty="0"/>
              <a:t>实体</a:t>
            </a:r>
            <a:r>
              <a:rPr lang="en-US" altLang="zh-CN" sz="2400" dirty="0"/>
              <a:t>-</a:t>
            </a:r>
            <a:r>
              <a:rPr lang="zh-CN" altLang="en-US" sz="2400" dirty="0"/>
              <a:t>关系图</a:t>
            </a:r>
            <a:endParaRPr lang="en-US" altLang="zh-CN" sz="2400" dirty="0"/>
          </a:p>
          <a:p>
            <a:pPr marL="400050" lvl="1" indent="0">
              <a:buFont typeface="Wingdings" pitchFamily="2" charset="2"/>
              <a:buNone/>
              <a:defRPr/>
            </a:pPr>
            <a:r>
              <a:rPr lang="en-US" altLang="zh-CN" sz="2400" dirty="0"/>
              <a:t>3.5 </a:t>
            </a:r>
            <a:r>
              <a:rPr lang="zh-CN" altLang="en-US" sz="2400" dirty="0"/>
              <a:t>数据流图</a:t>
            </a:r>
            <a:endParaRPr lang="en-US" altLang="zh-CN" sz="2400" dirty="0"/>
          </a:p>
          <a:p>
            <a:pPr marL="400050" lvl="1" indent="0">
              <a:buFont typeface="Wingdings" pitchFamily="2" charset="2"/>
              <a:buNone/>
              <a:defRPr/>
            </a:pPr>
            <a:r>
              <a:rPr lang="en-US" altLang="zh-CN" sz="2400" dirty="0"/>
              <a:t>3.6 </a:t>
            </a:r>
            <a:r>
              <a:rPr lang="zh-CN" altLang="en-US" sz="2400" dirty="0"/>
              <a:t>状态转换图</a:t>
            </a:r>
            <a:endParaRPr lang="en-US" altLang="zh-CN" sz="2400" dirty="0"/>
          </a:p>
          <a:p>
            <a:pPr marL="400050" lvl="1" indent="0">
              <a:buFont typeface="Wingdings" pitchFamily="2" charset="2"/>
              <a:buNone/>
              <a:defRPr/>
            </a:pPr>
            <a:r>
              <a:rPr lang="en-US" altLang="zh-CN" sz="2400" dirty="0"/>
              <a:t>3.7 </a:t>
            </a:r>
            <a:r>
              <a:rPr lang="zh-CN" altLang="en-US" sz="2400" dirty="0"/>
              <a:t>数据字典</a:t>
            </a:r>
            <a:endParaRPr lang="en-US" altLang="zh-CN" sz="2400" dirty="0"/>
          </a:p>
          <a:p>
            <a:pPr marL="0" indent="0" eaLnBrk="1" hangingPunct="1">
              <a:lnSpc>
                <a:spcPct val="150000"/>
              </a:lnSpc>
              <a:buFont typeface="Wingdings" pitchFamily="2" charset="2"/>
              <a:buNone/>
              <a:defRPr/>
            </a:pPr>
            <a:endParaRPr lang="en-US" altLang="zh-CN" sz="2800" dirty="0">
              <a:solidFill>
                <a:srgbClr val="0066FF"/>
              </a:solidFill>
            </a:endParaRPr>
          </a:p>
        </p:txBody>
      </p:sp>
      <p:sp>
        <p:nvSpPr>
          <p:cNvPr id="9219" name="标题 1"/>
          <p:cNvSpPr>
            <a:spLocks noGrp="1"/>
          </p:cNvSpPr>
          <p:nvPr>
            <p:ph type="title"/>
          </p:nvPr>
        </p:nvSpPr>
        <p:spPr>
          <a:xfrm>
            <a:off x="827584" y="188640"/>
            <a:ext cx="7772400" cy="1143000"/>
          </a:xfrm>
        </p:spPr>
        <p:txBody>
          <a:bodyPr/>
          <a:lstStyle/>
          <a:p>
            <a:r>
              <a:rPr lang="zh-CN" altLang="en-US" dirty="0"/>
              <a:t>内容小结：结构化分析</a:t>
            </a:r>
          </a:p>
        </p:txBody>
      </p:sp>
      <p:pic>
        <p:nvPicPr>
          <p:cNvPr id="6" name="Picture 2" descr="C:\Users\SHEIKH USMAN\Desktop\Requirements1.jpg"/>
          <p:cNvPicPr>
            <a:picLocks noChangeAspect="1" noChangeArrowheads="1"/>
          </p:cNvPicPr>
          <p:nvPr/>
        </p:nvPicPr>
        <p:blipFill>
          <a:blip r:embed="rId3" cstate="print"/>
          <a:srcRect/>
          <a:stretch>
            <a:fillRect/>
          </a:stretch>
        </p:blipFill>
        <p:spPr bwMode="auto">
          <a:xfrm>
            <a:off x="5328592" y="4077072"/>
            <a:ext cx="3707904" cy="2411051"/>
          </a:xfrm>
          <a:prstGeom prst="rect">
            <a:avLst/>
          </a:prstGeom>
          <a:ln>
            <a:noFill/>
          </a:ln>
          <a:effectLst>
            <a:outerShdw blurRad="292100" dist="139700" dir="2700000" algn="tl" rotWithShape="0">
              <a:srgbClr val="333333">
                <a:alpha val="65000"/>
              </a:srgbClr>
            </a:outerShdw>
          </a:effectLst>
        </p:spPr>
      </p:pic>
      <p:sp>
        <p:nvSpPr>
          <p:cNvPr id="5" name="椭圆形标注 4"/>
          <p:cNvSpPr/>
          <p:nvPr/>
        </p:nvSpPr>
        <p:spPr bwMode="auto">
          <a:xfrm>
            <a:off x="5220072" y="2420888"/>
            <a:ext cx="2232248" cy="1364142"/>
          </a:xfrm>
          <a:prstGeom prst="wedgeEllipseCallout">
            <a:avLst>
              <a:gd name="adj1" fmla="val -64838"/>
              <a:gd name="adj2" fmla="val 38938"/>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是不是完工了？</a:t>
            </a:r>
          </a:p>
        </p:txBody>
      </p:sp>
    </p:spTree>
    <p:extLst>
      <p:ext uri="{BB962C8B-B14F-4D97-AF65-F5344CB8AC3E}">
        <p14:creationId xmlns:p14="http://schemas.microsoft.com/office/powerpoint/2010/main" val="25173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需求审查</a:t>
            </a:r>
          </a:p>
        </p:txBody>
      </p:sp>
      <p:sp>
        <p:nvSpPr>
          <p:cNvPr id="3" name="内容占位符 2"/>
          <p:cNvSpPr>
            <a:spLocks noGrp="1"/>
          </p:cNvSpPr>
          <p:nvPr>
            <p:ph idx="1"/>
          </p:nvPr>
        </p:nvSpPr>
        <p:spPr/>
        <p:txBody>
          <a:bodyPr/>
          <a:lstStyle/>
          <a:p>
            <a:pPr>
              <a:spcBef>
                <a:spcPts val="600"/>
              </a:spcBef>
            </a:pPr>
            <a:r>
              <a:rPr lang="en-US" altLang="zh-CN" sz="2400" dirty="0">
                <a:ea typeface="宋体" pitchFamily="2" charset="-122"/>
              </a:rPr>
              <a:t>In the real world, Changes are always needed</a:t>
            </a:r>
          </a:p>
          <a:p>
            <a:pPr lvl="1">
              <a:spcBef>
                <a:spcPts val="600"/>
              </a:spcBef>
            </a:pPr>
            <a:r>
              <a:rPr lang="en-US" altLang="zh-CN" sz="2400" dirty="0">
                <a:ea typeface="宋体" pitchFamily="2" charset="-122"/>
              </a:rPr>
              <a:t>The real world is continually changing</a:t>
            </a:r>
          </a:p>
          <a:p>
            <a:pPr lvl="1">
              <a:spcBef>
                <a:spcPts val="600"/>
              </a:spcBef>
            </a:pPr>
            <a:r>
              <a:rPr lang="en-US" altLang="zh-CN" sz="2400" dirty="0">
                <a:ea typeface="宋体" pitchFamily="2" charset="-122"/>
              </a:rPr>
              <a:t>Information technology professionals are human, so we make mistakes</a:t>
            </a:r>
          </a:p>
          <a:p>
            <a:pPr>
              <a:spcBef>
                <a:spcPts val="600"/>
              </a:spcBef>
            </a:pPr>
            <a:r>
              <a:rPr lang="en-US" altLang="zh-CN" sz="2400" dirty="0">
                <a:ea typeface="宋体" pitchFamily="2" charset="-122"/>
              </a:rPr>
              <a:t>Man cannot escape mistakes</a:t>
            </a:r>
          </a:p>
          <a:p>
            <a:pPr>
              <a:spcBef>
                <a:spcPts val="600"/>
              </a:spcBef>
            </a:pPr>
            <a:r>
              <a:rPr lang="en-US" altLang="zh-CN" sz="2400" dirty="0">
                <a:ea typeface="宋体" pitchFamily="2" charset="-122"/>
              </a:rPr>
              <a:t>Faults must be fixed quickly </a:t>
            </a:r>
          </a:p>
          <a:p>
            <a:pPr lvl="1">
              <a:spcBef>
                <a:spcPts val="600"/>
              </a:spcBef>
            </a:pPr>
            <a:r>
              <a:rPr lang="en-US" altLang="zh-CN" sz="2400" dirty="0">
                <a:ea typeface="宋体" pitchFamily="2" charset="-122"/>
              </a:rPr>
              <a:t>If not, it will be carried over into the next phase</a:t>
            </a:r>
          </a:p>
          <a:p>
            <a:pPr lvl="1">
              <a:spcBef>
                <a:spcPts val="600"/>
              </a:spcBef>
            </a:pPr>
            <a:r>
              <a:rPr lang="en-US" altLang="zh-CN" sz="2400" dirty="0">
                <a:ea typeface="宋体" pitchFamily="2" charset="-122"/>
              </a:rPr>
              <a:t>60 ~ 70% of all detected faults are requirements, analysis, and design faults</a:t>
            </a:r>
            <a:endParaRPr lang="zh-CN" altLang="en-US" sz="2400" dirty="0">
              <a:ea typeface="宋体" pitchFamily="2" charset="-122"/>
            </a:endParaRPr>
          </a:p>
          <a:p>
            <a:pPr>
              <a:spcBef>
                <a:spcPts val="600"/>
              </a:spcBef>
            </a:pPr>
            <a:endParaRPr lang="zh-CN" altLang="en-US" sz="2400" dirty="0"/>
          </a:p>
        </p:txBody>
      </p:sp>
    </p:spTree>
    <p:extLst>
      <p:ext uri="{BB962C8B-B14F-4D97-AF65-F5344CB8AC3E}">
        <p14:creationId xmlns:p14="http://schemas.microsoft.com/office/powerpoint/2010/main" val="86555188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755576" y="341784"/>
            <a:ext cx="7772400" cy="1143000"/>
          </a:xfrm>
        </p:spPr>
        <p:txBody>
          <a:bodyPr/>
          <a:lstStyle/>
          <a:p>
            <a:r>
              <a:rPr lang="en-US" altLang="zh-CN" sz="2400" dirty="0">
                <a:solidFill>
                  <a:srgbClr val="004A05"/>
                </a:solidFill>
                <a:ea typeface="宋体" pitchFamily="2" charset="-122"/>
              </a:rPr>
              <a:t>Relative Cost to Detect and Correct a Fault</a:t>
            </a:r>
            <a:endParaRPr lang="zh-CN" altLang="en-US" sz="2400" dirty="0"/>
          </a:p>
        </p:txBody>
      </p:sp>
      <p:sp>
        <p:nvSpPr>
          <p:cNvPr id="3" name="内容占位符 2"/>
          <p:cNvSpPr>
            <a:spLocks noGrp="1"/>
          </p:cNvSpPr>
          <p:nvPr>
            <p:ph idx="1"/>
          </p:nvPr>
        </p:nvSpPr>
        <p:spPr/>
        <p:txBody>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726303677"/>
              </p:ext>
            </p:extLst>
          </p:nvPr>
        </p:nvGraphicFramePr>
        <p:xfrm>
          <a:off x="1331640" y="1341510"/>
          <a:ext cx="6408712" cy="5039818"/>
        </p:xfrm>
        <a:graphic>
          <a:graphicData uri="http://schemas.openxmlformats.org/presentationml/2006/ole">
            <mc:AlternateContent xmlns:mc="http://schemas.openxmlformats.org/markup-compatibility/2006">
              <mc:Choice xmlns:v="urn:schemas-microsoft-com:vml" Requires="v">
                <p:oleObj name="Photo Editor Photo" r:id="rId2" imgW="9304826" imgH="7315834" progId="MSPhotoEd.3">
                  <p:embed/>
                </p:oleObj>
              </mc:Choice>
              <mc:Fallback>
                <p:oleObj name="Photo Editor Photo" r:id="rId2" imgW="9304826" imgH="7315834" progId="MSPhotoEd.3">
                  <p:embed/>
                  <p:pic>
                    <p:nvPicPr>
                      <p:cNvPr id="0" name="Object 1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341510"/>
                        <a:ext cx="6408712" cy="5039818"/>
                      </a:xfrm>
                      <a:prstGeom prst="rect">
                        <a:avLst/>
                      </a:prstGeom>
                      <a:noFill/>
                      <a:ln w="12700" cap="flat" cmpd="sng">
                        <a:solidFill>
                          <a:srgbClr val="CC0000"/>
                        </a:solidFill>
                        <a:prstDash val="solid"/>
                        <a:miter lim="800000"/>
                        <a:headEnd/>
                        <a:tailEnd/>
                      </a:ln>
                      <a:effectLst/>
                    </p:spPr>
                  </p:pic>
                </p:oleObj>
              </mc:Fallback>
            </mc:AlternateContent>
          </a:graphicData>
        </a:graphic>
      </p:graphicFrame>
    </p:spTree>
    <p:extLst>
      <p:ext uri="{BB962C8B-B14F-4D97-AF65-F5344CB8AC3E}">
        <p14:creationId xmlns:p14="http://schemas.microsoft.com/office/powerpoint/2010/main" val="3601584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灯片编号占位符 4"/>
          <p:cNvSpPr>
            <a:spLocks noGrp="1"/>
          </p:cNvSpPr>
          <p:nvPr>
            <p:ph type="sldNum" sz="quarter" idx="11"/>
          </p:nvPr>
        </p:nvSpPr>
        <p:spPr>
          <a:noFill/>
          <a:ln>
            <a:miter lim="800000"/>
            <a:headEnd/>
            <a:tailEnd/>
          </a:ln>
        </p:spPr>
        <p:txBody>
          <a:bodyPr/>
          <a:lstStyle/>
          <a:p>
            <a:fld id="{91C7FF1F-2989-4967-81F9-2948E0287B6F}" type="slidenum">
              <a:rPr lang="en-US" altLang="zh-CN"/>
              <a:pPr/>
              <a:t>14</a:t>
            </a:fld>
            <a:endParaRPr lang="en-US" altLang="zh-CN"/>
          </a:p>
        </p:txBody>
      </p:sp>
      <p:grpSp>
        <p:nvGrpSpPr>
          <p:cNvPr id="2" name="Group 3"/>
          <p:cNvGrpSpPr>
            <a:grpSpLocks/>
          </p:cNvGrpSpPr>
          <p:nvPr/>
        </p:nvGrpSpPr>
        <p:grpSpPr bwMode="auto">
          <a:xfrm>
            <a:off x="323528" y="1844824"/>
            <a:ext cx="8626475" cy="3219450"/>
            <a:chOff x="324" y="507"/>
            <a:chExt cx="5434" cy="2028"/>
          </a:xfrm>
        </p:grpSpPr>
        <p:sp>
          <p:nvSpPr>
            <p:cNvPr id="13318" name="Line 4"/>
            <p:cNvSpPr>
              <a:spLocks noChangeShapeType="1"/>
            </p:cNvSpPr>
            <p:nvPr/>
          </p:nvSpPr>
          <p:spPr bwMode="auto">
            <a:xfrm flipV="1">
              <a:off x="4992" y="1143"/>
              <a:ext cx="228" cy="12"/>
            </a:xfrm>
            <a:prstGeom prst="line">
              <a:avLst/>
            </a:prstGeom>
            <a:noFill/>
            <a:ln w="57150">
              <a:solidFill>
                <a:srgbClr val="0000FF"/>
              </a:solidFill>
              <a:round/>
              <a:headEnd/>
              <a:tailEnd type="none" w="sm" len="med"/>
            </a:ln>
          </p:spPr>
          <p:txBody>
            <a:bodyPr wrap="none" anchor="ctr"/>
            <a:lstStyle/>
            <a:p>
              <a:endParaRPr lang="zh-CN" altLang="en-US"/>
            </a:p>
          </p:txBody>
        </p:sp>
        <p:sp>
          <p:nvSpPr>
            <p:cNvPr id="13319" name="Line 5"/>
            <p:cNvSpPr>
              <a:spLocks noChangeShapeType="1"/>
            </p:cNvSpPr>
            <p:nvPr/>
          </p:nvSpPr>
          <p:spPr bwMode="auto">
            <a:xfrm>
              <a:off x="3072" y="1155"/>
              <a:ext cx="912" cy="0"/>
            </a:xfrm>
            <a:prstGeom prst="line">
              <a:avLst/>
            </a:prstGeom>
            <a:noFill/>
            <a:ln w="57150">
              <a:solidFill>
                <a:srgbClr val="0000FF"/>
              </a:solidFill>
              <a:round/>
              <a:headEnd/>
              <a:tailEnd type="triangle" w="sm" len="med"/>
            </a:ln>
          </p:spPr>
          <p:txBody>
            <a:bodyPr wrap="none" anchor="ctr"/>
            <a:lstStyle/>
            <a:p>
              <a:endParaRPr lang="zh-CN" altLang="en-US"/>
            </a:p>
          </p:txBody>
        </p:sp>
        <p:sp>
          <p:nvSpPr>
            <p:cNvPr id="13320" name="Line 6"/>
            <p:cNvSpPr>
              <a:spLocks noChangeShapeType="1"/>
            </p:cNvSpPr>
            <p:nvPr/>
          </p:nvSpPr>
          <p:spPr bwMode="auto">
            <a:xfrm>
              <a:off x="1248" y="1155"/>
              <a:ext cx="816" cy="0"/>
            </a:xfrm>
            <a:prstGeom prst="line">
              <a:avLst/>
            </a:prstGeom>
            <a:noFill/>
            <a:ln w="57150">
              <a:solidFill>
                <a:srgbClr val="0000FF"/>
              </a:solidFill>
              <a:round/>
              <a:headEnd/>
              <a:tailEnd type="triangle" w="sm" len="med"/>
            </a:ln>
          </p:spPr>
          <p:txBody>
            <a:bodyPr wrap="none" anchor="ctr"/>
            <a:lstStyle/>
            <a:p>
              <a:endParaRPr lang="zh-CN" altLang="en-US"/>
            </a:p>
          </p:txBody>
        </p:sp>
        <p:sp>
          <p:nvSpPr>
            <p:cNvPr id="13321" name="Oval 7"/>
            <p:cNvSpPr>
              <a:spLocks noChangeArrowheads="1"/>
            </p:cNvSpPr>
            <p:nvPr/>
          </p:nvSpPr>
          <p:spPr bwMode="auto">
            <a:xfrm>
              <a:off x="324" y="1911"/>
              <a:ext cx="912" cy="540"/>
            </a:xfrm>
            <a:prstGeom prst="ellipse">
              <a:avLst/>
            </a:prstGeom>
            <a:solidFill>
              <a:srgbClr val="CCFFCC"/>
            </a:solidFill>
            <a:ln w="9525">
              <a:solidFill>
                <a:schemeClr val="accent1"/>
              </a:solidFill>
              <a:round/>
              <a:headEnd/>
              <a:tailEnd/>
            </a:ln>
            <a:effectLst>
              <a:outerShdw dist="107763" dir="2700000" algn="ctr" rotWithShape="0">
                <a:srgbClr val="808080"/>
              </a:outerShdw>
            </a:effectLst>
          </p:spPr>
          <p:txBody>
            <a:bodyPr wrap="none" anchor="ctr"/>
            <a:lstStyle/>
            <a:p>
              <a:endParaRPr lang="zh-CN" altLang="en-US"/>
            </a:p>
          </p:txBody>
        </p:sp>
        <p:sp>
          <p:nvSpPr>
            <p:cNvPr id="13322" name="Text Box 8"/>
            <p:cNvSpPr txBox="1">
              <a:spLocks noChangeArrowheads="1"/>
            </p:cNvSpPr>
            <p:nvPr/>
          </p:nvSpPr>
          <p:spPr bwMode="auto">
            <a:xfrm>
              <a:off x="331" y="2016"/>
              <a:ext cx="888" cy="288"/>
            </a:xfrm>
            <a:prstGeom prst="rect">
              <a:avLst/>
            </a:prstGeom>
            <a:noFill/>
            <a:ln w="9525">
              <a:noFill/>
              <a:miter lim="800000"/>
              <a:headEnd/>
              <a:tailEnd/>
            </a:ln>
          </p:spPr>
          <p:txBody>
            <a:bodyPr wrap="none">
              <a:spAutoFit/>
            </a:bodyPr>
            <a:lstStyle/>
            <a:p>
              <a:pPr algn="r"/>
              <a:r>
                <a:rPr kumimoji="1" lang="zh-CN" altLang="en-US" sz="2400" b="1">
                  <a:solidFill>
                    <a:srgbClr val="2C1A88"/>
                  </a:solidFill>
                  <a:latin typeface="仿宋_GB2312" pitchFamily="49" charset="-122"/>
                  <a:ea typeface="仿宋_GB2312" pitchFamily="49" charset="-122"/>
                </a:rPr>
                <a:t>目标系统</a:t>
              </a:r>
              <a:endParaRPr kumimoji="1" lang="zh-CN" altLang="en-US" sz="4800" b="1">
                <a:solidFill>
                  <a:srgbClr val="2C1A88"/>
                </a:solidFill>
                <a:latin typeface="仿宋_GB2312" pitchFamily="49" charset="-122"/>
                <a:ea typeface="仿宋_GB2312" pitchFamily="49" charset="-122"/>
              </a:endParaRPr>
            </a:p>
          </p:txBody>
        </p:sp>
        <p:sp>
          <p:nvSpPr>
            <p:cNvPr id="13323" name="Oval 9"/>
            <p:cNvSpPr>
              <a:spLocks noChangeArrowheads="1"/>
            </p:cNvSpPr>
            <p:nvPr/>
          </p:nvSpPr>
          <p:spPr bwMode="auto">
            <a:xfrm>
              <a:off x="336" y="819"/>
              <a:ext cx="912" cy="576"/>
            </a:xfrm>
            <a:prstGeom prst="ellipse">
              <a:avLst/>
            </a:prstGeom>
            <a:solidFill>
              <a:srgbClr val="FFFF99"/>
            </a:solidFill>
            <a:ln w="9525">
              <a:solidFill>
                <a:srgbClr val="777777"/>
              </a:solidFill>
              <a:round/>
              <a:headEnd/>
              <a:tailEnd/>
            </a:ln>
            <a:effectLst>
              <a:outerShdw dist="107763" dir="2700000" algn="ctr" rotWithShape="0">
                <a:srgbClr val="808080"/>
              </a:outerShdw>
            </a:effectLst>
          </p:spPr>
          <p:txBody>
            <a:bodyPr wrap="none" anchor="ctr"/>
            <a:lstStyle/>
            <a:p>
              <a:endParaRPr lang="zh-CN" altLang="en-US"/>
            </a:p>
          </p:txBody>
        </p:sp>
        <p:sp>
          <p:nvSpPr>
            <p:cNvPr id="13324" name="Text Box 10"/>
            <p:cNvSpPr txBox="1">
              <a:spLocks noChangeArrowheads="1"/>
            </p:cNvSpPr>
            <p:nvPr/>
          </p:nvSpPr>
          <p:spPr bwMode="auto">
            <a:xfrm>
              <a:off x="332" y="945"/>
              <a:ext cx="896" cy="291"/>
            </a:xfrm>
            <a:prstGeom prst="rect">
              <a:avLst/>
            </a:prstGeom>
            <a:noFill/>
            <a:ln w="9525">
              <a:noFill/>
              <a:miter lim="800000"/>
              <a:headEnd/>
              <a:tailEnd/>
            </a:ln>
          </p:spPr>
          <p:txBody>
            <a:bodyPr wrap="none">
              <a:spAutoFit/>
            </a:bodyPr>
            <a:lstStyle/>
            <a:p>
              <a:pPr algn="r"/>
              <a:r>
                <a:rPr kumimoji="1" lang="zh-CN" altLang="en-US" b="1" dirty="0">
                  <a:solidFill>
                    <a:schemeClr val="hlink"/>
                  </a:solidFill>
                  <a:latin typeface="仿宋_GB2312" pitchFamily="49" charset="-122"/>
                  <a:ea typeface="仿宋_GB2312" pitchFamily="49" charset="-122"/>
                </a:rPr>
                <a:t>用户要求</a:t>
              </a:r>
            </a:p>
          </p:txBody>
        </p:sp>
        <p:sp>
          <p:nvSpPr>
            <p:cNvPr id="13325" name="AutoShape 11"/>
            <p:cNvSpPr>
              <a:spLocks noChangeArrowheads="1"/>
            </p:cNvSpPr>
            <p:nvPr/>
          </p:nvSpPr>
          <p:spPr bwMode="auto">
            <a:xfrm>
              <a:off x="2064" y="915"/>
              <a:ext cx="1008" cy="432"/>
            </a:xfrm>
            <a:prstGeom prst="flowChartTerminator">
              <a:avLst/>
            </a:prstGeom>
            <a:solidFill>
              <a:srgbClr val="FFFF99"/>
            </a:solidFill>
            <a:ln w="9525">
              <a:solidFill>
                <a:srgbClr val="777777"/>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13326" name="Text Box 12"/>
            <p:cNvSpPr txBox="1">
              <a:spLocks noChangeArrowheads="1"/>
            </p:cNvSpPr>
            <p:nvPr/>
          </p:nvSpPr>
          <p:spPr bwMode="auto">
            <a:xfrm>
              <a:off x="2125" y="972"/>
              <a:ext cx="888" cy="288"/>
            </a:xfrm>
            <a:prstGeom prst="rect">
              <a:avLst/>
            </a:prstGeom>
            <a:noFill/>
            <a:ln w="9525">
              <a:noFill/>
              <a:miter lim="800000"/>
              <a:headEnd/>
              <a:tailEnd/>
            </a:ln>
          </p:spPr>
          <p:txBody>
            <a:bodyPr wrap="none">
              <a:spAutoFit/>
            </a:bodyPr>
            <a:lstStyle/>
            <a:p>
              <a:pPr algn="r"/>
              <a:r>
                <a:rPr kumimoji="1" lang="zh-CN" altLang="en-US" sz="2400" b="1">
                  <a:solidFill>
                    <a:schemeClr val="hlink"/>
                  </a:solidFill>
                  <a:latin typeface="仿宋_GB2312" pitchFamily="49" charset="-122"/>
                  <a:ea typeface="仿宋_GB2312" pitchFamily="49" charset="-122"/>
                </a:rPr>
                <a:t>物理模型</a:t>
              </a:r>
              <a:endParaRPr kumimoji="1" lang="zh-CN" altLang="en-US" sz="4800" b="1">
                <a:solidFill>
                  <a:schemeClr val="hlink"/>
                </a:solidFill>
                <a:latin typeface="仿宋_GB2312" pitchFamily="49" charset="-122"/>
                <a:ea typeface="仿宋_GB2312" pitchFamily="49" charset="-122"/>
              </a:endParaRPr>
            </a:p>
          </p:txBody>
        </p:sp>
        <p:sp>
          <p:nvSpPr>
            <p:cNvPr id="13327" name="AutoShape 13"/>
            <p:cNvSpPr>
              <a:spLocks noChangeArrowheads="1"/>
            </p:cNvSpPr>
            <p:nvPr/>
          </p:nvSpPr>
          <p:spPr bwMode="auto">
            <a:xfrm>
              <a:off x="3984" y="927"/>
              <a:ext cx="1008" cy="432"/>
            </a:xfrm>
            <a:prstGeom prst="flowChartTerminator">
              <a:avLst/>
            </a:prstGeom>
            <a:solidFill>
              <a:srgbClr val="FFFF99"/>
            </a:solidFill>
            <a:ln w="9525">
              <a:solidFill>
                <a:srgbClr val="777777"/>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13328" name="Text Box 14"/>
            <p:cNvSpPr txBox="1">
              <a:spLocks noChangeArrowheads="1"/>
            </p:cNvSpPr>
            <p:nvPr/>
          </p:nvSpPr>
          <p:spPr bwMode="auto">
            <a:xfrm>
              <a:off x="4050" y="987"/>
              <a:ext cx="892" cy="288"/>
            </a:xfrm>
            <a:prstGeom prst="rect">
              <a:avLst/>
            </a:prstGeom>
            <a:noFill/>
            <a:ln w="9525">
              <a:noFill/>
              <a:miter lim="800000"/>
              <a:headEnd/>
              <a:tailEnd/>
            </a:ln>
          </p:spPr>
          <p:txBody>
            <a:bodyPr>
              <a:spAutoFit/>
            </a:bodyPr>
            <a:lstStyle/>
            <a:p>
              <a:pPr algn="r"/>
              <a:r>
                <a:rPr kumimoji="1" lang="zh-CN" altLang="en-US" sz="2400" b="1">
                  <a:solidFill>
                    <a:schemeClr val="hlink"/>
                  </a:solidFill>
                  <a:latin typeface="仿宋_GB2312" pitchFamily="49" charset="-122"/>
                  <a:ea typeface="仿宋_GB2312" pitchFamily="49" charset="-122"/>
                </a:rPr>
                <a:t>逻辑模型</a:t>
              </a:r>
              <a:endParaRPr kumimoji="1" lang="zh-CN" altLang="en-US" sz="4800" b="1">
                <a:solidFill>
                  <a:schemeClr val="hlink"/>
                </a:solidFill>
                <a:latin typeface="仿宋_GB2312" pitchFamily="49" charset="-122"/>
                <a:ea typeface="仿宋_GB2312" pitchFamily="49" charset="-122"/>
              </a:endParaRPr>
            </a:p>
          </p:txBody>
        </p:sp>
        <p:sp>
          <p:nvSpPr>
            <p:cNvPr id="13329" name="Text Box 15"/>
            <p:cNvSpPr txBox="1">
              <a:spLocks noChangeArrowheads="1"/>
            </p:cNvSpPr>
            <p:nvPr/>
          </p:nvSpPr>
          <p:spPr bwMode="auto">
            <a:xfrm>
              <a:off x="1341" y="819"/>
              <a:ext cx="695" cy="288"/>
            </a:xfrm>
            <a:prstGeom prst="rect">
              <a:avLst/>
            </a:prstGeom>
            <a:noFill/>
            <a:ln w="9525">
              <a:noFill/>
              <a:miter lim="800000"/>
              <a:headEnd/>
              <a:tailEnd/>
            </a:ln>
          </p:spPr>
          <p:txBody>
            <a:bodyPr wrap="none">
              <a:spAutoFit/>
            </a:bodyPr>
            <a:lstStyle/>
            <a:p>
              <a:pPr algn="r"/>
              <a:r>
                <a:rPr kumimoji="1" lang="zh-CN" altLang="en-US" sz="2400" b="1">
                  <a:solidFill>
                    <a:srgbClr val="000099"/>
                  </a:solidFill>
                  <a:latin typeface="仿宋_GB2312" pitchFamily="49" charset="-122"/>
                  <a:ea typeface="仿宋_GB2312" pitchFamily="49" charset="-122"/>
                </a:rPr>
                <a:t>模型化</a:t>
              </a:r>
              <a:endParaRPr kumimoji="1" lang="zh-CN" altLang="en-US" sz="4800" b="1">
                <a:latin typeface="仿宋_GB2312" pitchFamily="49" charset="-122"/>
                <a:ea typeface="仿宋_GB2312" pitchFamily="49" charset="-122"/>
              </a:endParaRPr>
            </a:p>
          </p:txBody>
        </p:sp>
        <p:sp>
          <p:nvSpPr>
            <p:cNvPr id="13330" name="Text Box 16"/>
            <p:cNvSpPr txBox="1">
              <a:spLocks noChangeArrowheads="1"/>
            </p:cNvSpPr>
            <p:nvPr/>
          </p:nvSpPr>
          <p:spPr bwMode="auto">
            <a:xfrm>
              <a:off x="3225" y="831"/>
              <a:ext cx="695" cy="288"/>
            </a:xfrm>
            <a:prstGeom prst="rect">
              <a:avLst/>
            </a:prstGeom>
            <a:noFill/>
            <a:ln w="9525">
              <a:noFill/>
              <a:miter lim="800000"/>
              <a:headEnd/>
              <a:tailEnd/>
            </a:ln>
          </p:spPr>
          <p:txBody>
            <a:bodyPr wrap="none">
              <a:spAutoFit/>
            </a:bodyPr>
            <a:lstStyle/>
            <a:p>
              <a:pPr algn="r"/>
              <a:r>
                <a:rPr kumimoji="1" lang="zh-CN" altLang="en-US" sz="2400" b="1">
                  <a:solidFill>
                    <a:srgbClr val="000099"/>
                  </a:solidFill>
                  <a:latin typeface="仿宋_GB2312" pitchFamily="49" charset="-122"/>
                  <a:ea typeface="仿宋_GB2312" pitchFamily="49" charset="-122"/>
                </a:rPr>
                <a:t>抽象化</a:t>
              </a:r>
              <a:endParaRPr kumimoji="1" lang="zh-CN" altLang="en-US" sz="4800" b="1">
                <a:latin typeface="仿宋_GB2312" pitchFamily="49" charset="-122"/>
                <a:ea typeface="仿宋_GB2312" pitchFamily="49" charset="-122"/>
              </a:endParaRPr>
            </a:p>
          </p:txBody>
        </p:sp>
        <p:sp>
          <p:nvSpPr>
            <p:cNvPr id="13331" name="Line 17"/>
            <p:cNvSpPr>
              <a:spLocks noChangeShapeType="1"/>
            </p:cNvSpPr>
            <p:nvPr/>
          </p:nvSpPr>
          <p:spPr bwMode="auto">
            <a:xfrm flipV="1">
              <a:off x="5016" y="2187"/>
              <a:ext cx="228" cy="0"/>
            </a:xfrm>
            <a:prstGeom prst="line">
              <a:avLst/>
            </a:prstGeom>
            <a:noFill/>
            <a:ln w="57150">
              <a:solidFill>
                <a:srgbClr val="0000FF"/>
              </a:solidFill>
              <a:round/>
              <a:headEnd type="triangle" w="sm" len="med"/>
              <a:tailEnd type="none" w="sm" len="med"/>
            </a:ln>
          </p:spPr>
          <p:txBody>
            <a:bodyPr wrap="none" anchor="ctr"/>
            <a:lstStyle/>
            <a:p>
              <a:endParaRPr lang="zh-CN" altLang="en-US"/>
            </a:p>
          </p:txBody>
        </p:sp>
        <p:sp>
          <p:nvSpPr>
            <p:cNvPr id="13332" name="Line 18"/>
            <p:cNvSpPr>
              <a:spLocks noChangeShapeType="1"/>
            </p:cNvSpPr>
            <p:nvPr/>
          </p:nvSpPr>
          <p:spPr bwMode="auto">
            <a:xfrm>
              <a:off x="3108" y="2199"/>
              <a:ext cx="876" cy="0"/>
            </a:xfrm>
            <a:prstGeom prst="line">
              <a:avLst/>
            </a:prstGeom>
            <a:noFill/>
            <a:ln w="57150">
              <a:solidFill>
                <a:srgbClr val="0000FF"/>
              </a:solidFill>
              <a:round/>
              <a:headEnd type="triangle" w="sm" len="med"/>
              <a:tailEnd type="none" w="sm" len="med"/>
            </a:ln>
          </p:spPr>
          <p:txBody>
            <a:bodyPr wrap="none" anchor="ctr"/>
            <a:lstStyle/>
            <a:p>
              <a:endParaRPr lang="zh-CN" altLang="en-US"/>
            </a:p>
          </p:txBody>
        </p:sp>
        <p:sp>
          <p:nvSpPr>
            <p:cNvPr id="13333" name="Line 19"/>
            <p:cNvSpPr>
              <a:spLocks noChangeShapeType="1"/>
            </p:cNvSpPr>
            <p:nvPr/>
          </p:nvSpPr>
          <p:spPr bwMode="auto">
            <a:xfrm>
              <a:off x="1272" y="2199"/>
              <a:ext cx="792" cy="0"/>
            </a:xfrm>
            <a:prstGeom prst="line">
              <a:avLst/>
            </a:prstGeom>
            <a:noFill/>
            <a:ln w="57150">
              <a:solidFill>
                <a:srgbClr val="0000FF"/>
              </a:solidFill>
              <a:round/>
              <a:headEnd type="triangle" w="sm" len="med"/>
              <a:tailEnd type="none" w="sm" len="med"/>
            </a:ln>
          </p:spPr>
          <p:txBody>
            <a:bodyPr wrap="none" anchor="ctr"/>
            <a:lstStyle/>
            <a:p>
              <a:endParaRPr lang="zh-CN" altLang="en-US"/>
            </a:p>
          </p:txBody>
        </p:sp>
        <p:sp>
          <p:nvSpPr>
            <p:cNvPr id="13334" name="AutoShape 20"/>
            <p:cNvSpPr>
              <a:spLocks noChangeArrowheads="1"/>
            </p:cNvSpPr>
            <p:nvPr/>
          </p:nvSpPr>
          <p:spPr bwMode="auto">
            <a:xfrm>
              <a:off x="2064" y="1959"/>
              <a:ext cx="1008" cy="432"/>
            </a:xfrm>
            <a:prstGeom prst="flowChartTerminator">
              <a:avLst/>
            </a:prstGeom>
            <a:solidFill>
              <a:srgbClr val="CCFFCC"/>
            </a:solidFill>
            <a:ln w="9525">
              <a:solidFill>
                <a:schemeClr val="accent1"/>
              </a:solidFill>
              <a:miter lim="800000"/>
              <a:headEnd/>
              <a:tailEnd/>
            </a:ln>
            <a:effectLst>
              <a:outerShdw dist="107763" dir="2700000" algn="ctr" rotWithShape="0">
                <a:srgbClr val="808080"/>
              </a:outerShdw>
            </a:effectLst>
          </p:spPr>
          <p:txBody>
            <a:bodyPr wrap="none" anchor="ctr"/>
            <a:lstStyle/>
            <a:p>
              <a:pPr algn="ctr"/>
              <a:endParaRPr kumimoji="1" lang="zh-CN" altLang="zh-CN" sz="2400">
                <a:solidFill>
                  <a:schemeClr val="hlink"/>
                </a:solidFill>
                <a:latin typeface="Times New Roman" pitchFamily="18" charset="0"/>
              </a:endParaRPr>
            </a:p>
          </p:txBody>
        </p:sp>
        <p:sp>
          <p:nvSpPr>
            <p:cNvPr id="13335" name="Text Box 21"/>
            <p:cNvSpPr txBox="1">
              <a:spLocks noChangeArrowheads="1"/>
            </p:cNvSpPr>
            <p:nvPr/>
          </p:nvSpPr>
          <p:spPr bwMode="auto">
            <a:xfrm>
              <a:off x="2134" y="2016"/>
              <a:ext cx="888" cy="288"/>
            </a:xfrm>
            <a:prstGeom prst="rect">
              <a:avLst/>
            </a:prstGeom>
            <a:noFill/>
            <a:ln w="9525">
              <a:noFill/>
              <a:miter lim="800000"/>
              <a:headEnd/>
              <a:tailEnd/>
            </a:ln>
          </p:spPr>
          <p:txBody>
            <a:bodyPr wrap="none">
              <a:spAutoFit/>
            </a:bodyPr>
            <a:lstStyle/>
            <a:p>
              <a:pPr algn="r"/>
              <a:r>
                <a:rPr kumimoji="1" lang="zh-CN" altLang="en-US" sz="2400" b="1">
                  <a:solidFill>
                    <a:srgbClr val="2C1A88"/>
                  </a:solidFill>
                  <a:latin typeface="仿宋_GB2312" pitchFamily="49" charset="-122"/>
                  <a:ea typeface="仿宋_GB2312" pitchFamily="49" charset="-122"/>
                </a:rPr>
                <a:t>物理模型</a:t>
              </a:r>
              <a:endParaRPr kumimoji="1" lang="zh-CN" altLang="en-US" sz="4800" b="1">
                <a:solidFill>
                  <a:srgbClr val="2C1A88"/>
                </a:solidFill>
                <a:latin typeface="仿宋_GB2312" pitchFamily="49" charset="-122"/>
                <a:ea typeface="仿宋_GB2312" pitchFamily="49" charset="-122"/>
              </a:endParaRPr>
            </a:p>
          </p:txBody>
        </p:sp>
        <p:sp>
          <p:nvSpPr>
            <p:cNvPr id="13336" name="AutoShape 22"/>
            <p:cNvSpPr>
              <a:spLocks noChangeArrowheads="1"/>
            </p:cNvSpPr>
            <p:nvPr/>
          </p:nvSpPr>
          <p:spPr bwMode="auto">
            <a:xfrm>
              <a:off x="3984" y="1971"/>
              <a:ext cx="1008" cy="432"/>
            </a:xfrm>
            <a:prstGeom prst="flowChartTerminator">
              <a:avLst/>
            </a:prstGeom>
            <a:solidFill>
              <a:srgbClr val="CCFFCC"/>
            </a:solidFill>
            <a:ln w="9525">
              <a:solidFill>
                <a:schemeClr val="accent1"/>
              </a:solidFill>
              <a:miter lim="800000"/>
              <a:headEnd/>
              <a:tailEnd/>
            </a:ln>
            <a:effectLst>
              <a:outerShdw dist="107763" dir="2700000" algn="ctr" rotWithShape="0">
                <a:srgbClr val="808080"/>
              </a:outerShdw>
            </a:effectLst>
          </p:spPr>
          <p:txBody>
            <a:bodyPr wrap="none" anchor="ctr"/>
            <a:lstStyle/>
            <a:p>
              <a:pPr algn="ctr"/>
              <a:endParaRPr kumimoji="1" lang="zh-CN" altLang="zh-CN" sz="2400">
                <a:solidFill>
                  <a:srgbClr val="2C1A88"/>
                </a:solidFill>
                <a:latin typeface="Times New Roman" pitchFamily="18" charset="0"/>
              </a:endParaRPr>
            </a:p>
          </p:txBody>
        </p:sp>
        <p:sp>
          <p:nvSpPr>
            <p:cNvPr id="13337" name="Text Box 23"/>
            <p:cNvSpPr txBox="1">
              <a:spLocks noChangeArrowheads="1"/>
            </p:cNvSpPr>
            <p:nvPr/>
          </p:nvSpPr>
          <p:spPr bwMode="auto">
            <a:xfrm>
              <a:off x="4050" y="2040"/>
              <a:ext cx="892" cy="288"/>
            </a:xfrm>
            <a:prstGeom prst="rect">
              <a:avLst/>
            </a:prstGeom>
            <a:noFill/>
            <a:ln w="9525">
              <a:noFill/>
              <a:miter lim="800000"/>
              <a:headEnd/>
              <a:tailEnd/>
            </a:ln>
          </p:spPr>
          <p:txBody>
            <a:bodyPr>
              <a:spAutoFit/>
            </a:bodyPr>
            <a:lstStyle/>
            <a:p>
              <a:pPr algn="r"/>
              <a:r>
                <a:rPr kumimoji="1" lang="zh-CN" altLang="en-US" sz="2400" b="1">
                  <a:solidFill>
                    <a:srgbClr val="2C1A88"/>
                  </a:solidFill>
                  <a:latin typeface="仿宋_GB2312" pitchFamily="49" charset="-122"/>
                  <a:ea typeface="仿宋_GB2312" pitchFamily="49" charset="-122"/>
                </a:rPr>
                <a:t>逻辑模型</a:t>
              </a:r>
              <a:endParaRPr kumimoji="1" lang="zh-CN" altLang="en-US" sz="4800" b="1">
                <a:solidFill>
                  <a:srgbClr val="2C1A88"/>
                </a:solidFill>
                <a:latin typeface="仿宋_GB2312" pitchFamily="49" charset="-122"/>
                <a:ea typeface="仿宋_GB2312" pitchFamily="49" charset="-122"/>
              </a:endParaRPr>
            </a:p>
          </p:txBody>
        </p:sp>
        <p:sp>
          <p:nvSpPr>
            <p:cNvPr id="13338" name="Text Box 24"/>
            <p:cNvSpPr txBox="1">
              <a:spLocks noChangeArrowheads="1"/>
            </p:cNvSpPr>
            <p:nvPr/>
          </p:nvSpPr>
          <p:spPr bwMode="auto">
            <a:xfrm>
              <a:off x="1341" y="1863"/>
              <a:ext cx="695" cy="288"/>
            </a:xfrm>
            <a:prstGeom prst="rect">
              <a:avLst/>
            </a:prstGeom>
            <a:noFill/>
            <a:ln w="9525">
              <a:noFill/>
              <a:miter lim="800000"/>
              <a:headEnd/>
              <a:tailEnd/>
            </a:ln>
          </p:spPr>
          <p:txBody>
            <a:bodyPr wrap="none">
              <a:spAutoFit/>
            </a:bodyPr>
            <a:lstStyle/>
            <a:p>
              <a:pPr algn="r"/>
              <a:r>
                <a:rPr kumimoji="1" lang="zh-CN" altLang="en-US" sz="2400" b="1">
                  <a:solidFill>
                    <a:srgbClr val="000099"/>
                  </a:solidFill>
                  <a:latin typeface="仿宋_GB2312" pitchFamily="49" charset="-122"/>
                  <a:ea typeface="仿宋_GB2312" pitchFamily="49" charset="-122"/>
                </a:rPr>
                <a:t>具体化</a:t>
              </a:r>
              <a:endParaRPr kumimoji="1" lang="zh-CN" altLang="en-US" sz="4800" b="1">
                <a:latin typeface="仿宋_GB2312" pitchFamily="49" charset="-122"/>
                <a:ea typeface="仿宋_GB2312" pitchFamily="49" charset="-122"/>
              </a:endParaRPr>
            </a:p>
          </p:txBody>
        </p:sp>
        <p:sp>
          <p:nvSpPr>
            <p:cNvPr id="13339" name="Text Box 25"/>
            <p:cNvSpPr txBox="1">
              <a:spLocks noChangeArrowheads="1"/>
            </p:cNvSpPr>
            <p:nvPr/>
          </p:nvSpPr>
          <p:spPr bwMode="auto">
            <a:xfrm>
              <a:off x="3225" y="1875"/>
              <a:ext cx="695" cy="288"/>
            </a:xfrm>
            <a:prstGeom prst="rect">
              <a:avLst/>
            </a:prstGeom>
            <a:noFill/>
            <a:ln w="9525">
              <a:noFill/>
              <a:miter lim="800000"/>
              <a:headEnd/>
              <a:tailEnd/>
            </a:ln>
          </p:spPr>
          <p:txBody>
            <a:bodyPr wrap="none">
              <a:spAutoFit/>
            </a:bodyPr>
            <a:lstStyle/>
            <a:p>
              <a:pPr algn="r"/>
              <a:r>
                <a:rPr kumimoji="1" lang="zh-CN" altLang="en-US" sz="2400" b="1">
                  <a:solidFill>
                    <a:srgbClr val="000099"/>
                  </a:solidFill>
                  <a:latin typeface="仿宋_GB2312" pitchFamily="49" charset="-122"/>
                  <a:ea typeface="仿宋_GB2312" pitchFamily="49" charset="-122"/>
                </a:rPr>
                <a:t>实例化</a:t>
              </a:r>
              <a:endParaRPr kumimoji="1" lang="zh-CN" altLang="en-US" sz="4800" b="1">
                <a:latin typeface="仿宋_GB2312" pitchFamily="49" charset="-122"/>
                <a:ea typeface="仿宋_GB2312" pitchFamily="49" charset="-122"/>
              </a:endParaRPr>
            </a:p>
          </p:txBody>
        </p:sp>
        <p:sp>
          <p:nvSpPr>
            <p:cNvPr id="13340" name="Line 26"/>
            <p:cNvSpPr>
              <a:spLocks noChangeShapeType="1"/>
            </p:cNvSpPr>
            <p:nvPr/>
          </p:nvSpPr>
          <p:spPr bwMode="auto">
            <a:xfrm flipV="1">
              <a:off x="5220" y="1143"/>
              <a:ext cx="0" cy="1044"/>
            </a:xfrm>
            <a:prstGeom prst="line">
              <a:avLst/>
            </a:prstGeom>
            <a:noFill/>
            <a:ln w="57150">
              <a:solidFill>
                <a:srgbClr val="0000FF"/>
              </a:solidFill>
              <a:round/>
              <a:headEnd/>
              <a:tailEnd/>
            </a:ln>
          </p:spPr>
          <p:txBody>
            <a:bodyPr wrap="none" anchor="ctr"/>
            <a:lstStyle/>
            <a:p>
              <a:endParaRPr lang="zh-CN" altLang="en-US"/>
            </a:p>
          </p:txBody>
        </p:sp>
        <p:sp>
          <p:nvSpPr>
            <p:cNvPr id="13341" name="Text Box 27"/>
            <p:cNvSpPr txBox="1">
              <a:spLocks noChangeArrowheads="1"/>
            </p:cNvSpPr>
            <p:nvPr/>
          </p:nvSpPr>
          <p:spPr bwMode="auto">
            <a:xfrm>
              <a:off x="5448" y="636"/>
              <a:ext cx="310" cy="886"/>
            </a:xfrm>
            <a:prstGeom prst="rect">
              <a:avLst/>
            </a:prstGeom>
            <a:noFill/>
            <a:ln w="9525">
              <a:noFill/>
              <a:miter lim="800000"/>
              <a:headEnd/>
              <a:tailEnd/>
            </a:ln>
          </p:spPr>
          <p:txBody>
            <a:bodyPr wrap="none">
              <a:spAutoFit/>
            </a:bodyPr>
            <a:lstStyle/>
            <a:p>
              <a:pPr algn="r">
                <a:lnSpc>
                  <a:spcPct val="90000"/>
                </a:lnSpc>
              </a:pPr>
              <a:r>
                <a:rPr kumimoji="1" lang="zh-CN" altLang="en-US" sz="2400" b="1">
                  <a:solidFill>
                    <a:schemeClr val="hlink"/>
                  </a:solidFill>
                  <a:latin typeface="仿宋_GB2312" pitchFamily="49" charset="-122"/>
                  <a:ea typeface="仿宋_GB2312" pitchFamily="49" charset="-122"/>
                </a:rPr>
                <a:t>理</a:t>
              </a:r>
            </a:p>
            <a:p>
              <a:pPr algn="r">
                <a:lnSpc>
                  <a:spcPct val="90000"/>
                </a:lnSpc>
              </a:pPr>
              <a:r>
                <a:rPr kumimoji="1" lang="zh-CN" altLang="en-US" sz="2400" b="1">
                  <a:solidFill>
                    <a:schemeClr val="hlink"/>
                  </a:solidFill>
                  <a:latin typeface="仿宋_GB2312" pitchFamily="49" charset="-122"/>
                  <a:ea typeface="仿宋_GB2312" pitchFamily="49" charset="-122"/>
                </a:rPr>
                <a:t>解</a:t>
              </a:r>
            </a:p>
            <a:p>
              <a:pPr algn="r">
                <a:lnSpc>
                  <a:spcPct val="90000"/>
                </a:lnSpc>
              </a:pPr>
              <a:r>
                <a:rPr kumimoji="1" lang="zh-CN" altLang="en-US" sz="2400" b="1">
                  <a:solidFill>
                    <a:schemeClr val="hlink"/>
                  </a:solidFill>
                  <a:latin typeface="仿宋_GB2312" pitchFamily="49" charset="-122"/>
                  <a:ea typeface="仿宋_GB2312" pitchFamily="49" charset="-122"/>
                </a:rPr>
                <a:t>需</a:t>
              </a:r>
            </a:p>
            <a:p>
              <a:pPr algn="r">
                <a:lnSpc>
                  <a:spcPct val="90000"/>
                </a:lnSpc>
              </a:pPr>
              <a:r>
                <a:rPr kumimoji="1" lang="zh-CN" altLang="en-US" sz="2400" b="1">
                  <a:solidFill>
                    <a:schemeClr val="hlink"/>
                  </a:solidFill>
                  <a:latin typeface="仿宋_GB2312" pitchFamily="49" charset="-122"/>
                  <a:ea typeface="仿宋_GB2312" pitchFamily="49" charset="-122"/>
                </a:rPr>
                <a:t>求</a:t>
              </a:r>
              <a:endParaRPr kumimoji="1" lang="zh-CN" altLang="en-US" sz="4800" b="1">
                <a:latin typeface="仿宋_GB2312" pitchFamily="49" charset="-122"/>
                <a:ea typeface="仿宋_GB2312" pitchFamily="49" charset="-122"/>
              </a:endParaRPr>
            </a:p>
          </p:txBody>
        </p:sp>
        <p:sp>
          <p:nvSpPr>
            <p:cNvPr id="13342" name="Text Box 28"/>
            <p:cNvSpPr txBox="1">
              <a:spLocks noChangeArrowheads="1"/>
            </p:cNvSpPr>
            <p:nvPr/>
          </p:nvSpPr>
          <p:spPr bwMode="auto">
            <a:xfrm>
              <a:off x="5196" y="916"/>
              <a:ext cx="310" cy="518"/>
            </a:xfrm>
            <a:prstGeom prst="rect">
              <a:avLst/>
            </a:prstGeom>
            <a:noFill/>
            <a:ln w="9525">
              <a:noFill/>
              <a:miter lim="800000"/>
              <a:headEnd/>
              <a:tailEnd/>
            </a:ln>
          </p:spPr>
          <p:txBody>
            <a:bodyPr wrap="none">
              <a:spAutoFit/>
            </a:bodyPr>
            <a:lstStyle/>
            <a:p>
              <a:pPr algn="r"/>
              <a:r>
                <a:rPr kumimoji="1" lang="zh-CN" altLang="en-US" sz="2400" b="1">
                  <a:solidFill>
                    <a:srgbClr val="000099"/>
                  </a:solidFill>
                  <a:latin typeface="仿宋_GB2312" pitchFamily="49" charset="-122"/>
                  <a:ea typeface="仿宋_GB2312" pitchFamily="49" charset="-122"/>
                </a:rPr>
                <a:t>导</a:t>
              </a:r>
            </a:p>
            <a:p>
              <a:pPr algn="r"/>
              <a:r>
                <a:rPr kumimoji="1" lang="zh-CN" altLang="en-US" sz="2400" b="1">
                  <a:solidFill>
                    <a:srgbClr val="000099"/>
                  </a:solidFill>
                  <a:latin typeface="仿宋_GB2312" pitchFamily="49" charset="-122"/>
                  <a:ea typeface="仿宋_GB2312" pitchFamily="49" charset="-122"/>
                </a:rPr>
                <a:t>出</a:t>
              </a:r>
              <a:endParaRPr kumimoji="1" lang="zh-CN" altLang="en-US" sz="4800" b="1">
                <a:latin typeface="仿宋_GB2312" pitchFamily="49" charset="-122"/>
                <a:ea typeface="仿宋_GB2312" pitchFamily="49" charset="-122"/>
              </a:endParaRPr>
            </a:p>
          </p:txBody>
        </p:sp>
        <p:sp>
          <p:nvSpPr>
            <p:cNvPr id="13343" name="Text Box 29"/>
            <p:cNvSpPr txBox="1">
              <a:spLocks noChangeArrowheads="1"/>
            </p:cNvSpPr>
            <p:nvPr/>
          </p:nvSpPr>
          <p:spPr bwMode="auto">
            <a:xfrm>
              <a:off x="2195" y="523"/>
              <a:ext cx="791" cy="327"/>
            </a:xfrm>
            <a:prstGeom prst="rect">
              <a:avLst/>
            </a:prstGeom>
            <a:noFill/>
            <a:ln w="9525">
              <a:noFill/>
              <a:miter lim="800000"/>
              <a:headEnd/>
              <a:tailEnd/>
            </a:ln>
          </p:spPr>
          <p:txBody>
            <a:bodyPr wrap="none">
              <a:spAutoFit/>
            </a:bodyPr>
            <a:lstStyle/>
            <a:p>
              <a:pPr algn="r"/>
              <a:r>
                <a:rPr kumimoji="1" lang="zh-CN" altLang="en-US" sz="2800" b="1">
                  <a:solidFill>
                    <a:srgbClr val="009900"/>
                  </a:solidFill>
                  <a:latin typeface="仿宋_GB2312" pitchFamily="49" charset="-122"/>
                  <a:ea typeface="仿宋_GB2312" pitchFamily="49" charset="-122"/>
                </a:rPr>
                <a:t>怎么做</a:t>
              </a:r>
              <a:endParaRPr kumimoji="1" lang="zh-CN" altLang="en-US" sz="4800" b="1">
                <a:latin typeface="仿宋_GB2312" pitchFamily="49" charset="-122"/>
                <a:ea typeface="仿宋_GB2312" pitchFamily="49" charset="-122"/>
              </a:endParaRPr>
            </a:p>
          </p:txBody>
        </p:sp>
        <p:sp>
          <p:nvSpPr>
            <p:cNvPr id="13344" name="Text Box 30"/>
            <p:cNvSpPr txBox="1">
              <a:spLocks noChangeArrowheads="1"/>
            </p:cNvSpPr>
            <p:nvPr/>
          </p:nvSpPr>
          <p:spPr bwMode="auto">
            <a:xfrm>
              <a:off x="4067" y="523"/>
              <a:ext cx="791" cy="327"/>
            </a:xfrm>
            <a:prstGeom prst="rect">
              <a:avLst/>
            </a:prstGeom>
            <a:noFill/>
            <a:ln w="9525">
              <a:noFill/>
              <a:miter lim="800000"/>
              <a:headEnd/>
              <a:tailEnd/>
            </a:ln>
          </p:spPr>
          <p:txBody>
            <a:bodyPr wrap="none">
              <a:spAutoFit/>
            </a:bodyPr>
            <a:lstStyle/>
            <a:p>
              <a:pPr algn="r"/>
              <a:r>
                <a:rPr kumimoji="1" lang="zh-CN" altLang="en-US" sz="2800" b="1">
                  <a:solidFill>
                    <a:srgbClr val="009900"/>
                  </a:solidFill>
                  <a:latin typeface="仿宋_GB2312" pitchFamily="49" charset="-122"/>
                  <a:ea typeface="仿宋_GB2312" pitchFamily="49" charset="-122"/>
                </a:rPr>
                <a:t>做什么</a:t>
              </a:r>
              <a:endParaRPr kumimoji="1" lang="zh-CN" altLang="en-US" sz="4800" b="1">
                <a:latin typeface="仿宋_GB2312" pitchFamily="49" charset="-122"/>
                <a:ea typeface="仿宋_GB2312" pitchFamily="49" charset="-122"/>
              </a:endParaRPr>
            </a:p>
          </p:txBody>
        </p:sp>
        <p:sp>
          <p:nvSpPr>
            <p:cNvPr id="13345" name="Rectangle 31"/>
            <p:cNvSpPr>
              <a:spLocks noChangeArrowheads="1"/>
            </p:cNvSpPr>
            <p:nvPr/>
          </p:nvSpPr>
          <p:spPr bwMode="auto">
            <a:xfrm>
              <a:off x="3240" y="507"/>
              <a:ext cx="2319" cy="2028"/>
            </a:xfrm>
            <a:prstGeom prst="rect">
              <a:avLst/>
            </a:prstGeom>
            <a:noFill/>
            <a:ln w="38100" cap="rnd">
              <a:solidFill>
                <a:srgbClr val="0000FF"/>
              </a:solidFill>
              <a:prstDash val="sysDot"/>
              <a:miter lim="800000"/>
              <a:headEnd/>
              <a:tailEnd/>
            </a:ln>
          </p:spPr>
          <p:txBody>
            <a:bodyPr wrap="none" anchor="ctr"/>
            <a:lstStyle/>
            <a:p>
              <a:endParaRPr lang="zh-CN" altLang="en-US"/>
            </a:p>
          </p:txBody>
        </p:sp>
        <p:sp>
          <p:nvSpPr>
            <p:cNvPr id="13346" name="Line 32"/>
            <p:cNvSpPr>
              <a:spLocks noChangeShapeType="1"/>
            </p:cNvSpPr>
            <p:nvPr/>
          </p:nvSpPr>
          <p:spPr bwMode="auto">
            <a:xfrm flipH="1" flipV="1">
              <a:off x="3240" y="1551"/>
              <a:ext cx="2318" cy="9"/>
            </a:xfrm>
            <a:prstGeom prst="line">
              <a:avLst/>
            </a:prstGeom>
            <a:noFill/>
            <a:ln w="38100" cap="rnd">
              <a:solidFill>
                <a:srgbClr val="0000FF"/>
              </a:solidFill>
              <a:prstDash val="sysDot"/>
              <a:round/>
              <a:headEnd/>
              <a:tailEnd/>
            </a:ln>
          </p:spPr>
          <p:txBody>
            <a:bodyPr wrap="none" anchor="ctr"/>
            <a:lstStyle/>
            <a:p>
              <a:endParaRPr lang="zh-CN" altLang="en-US"/>
            </a:p>
          </p:txBody>
        </p:sp>
      </p:grpSp>
      <p:sp>
        <p:nvSpPr>
          <p:cNvPr id="35" name="标题 1"/>
          <p:cNvSpPr>
            <a:spLocks noGrp="1"/>
          </p:cNvSpPr>
          <p:nvPr>
            <p:ph type="title"/>
          </p:nvPr>
        </p:nvSpPr>
        <p:spPr>
          <a:xfrm>
            <a:off x="685800" y="476672"/>
            <a:ext cx="7772400" cy="720080"/>
          </a:xfrm>
        </p:spPr>
        <p:txBody>
          <a:bodyPr/>
          <a:lstStyle/>
          <a:p>
            <a:r>
              <a:rPr lang="en-US" altLang="zh-CN" sz="2800" dirty="0"/>
              <a:t>Requirement Analysis</a:t>
            </a:r>
            <a:endParaRPr lang="zh-CN" altLang="en-US" sz="28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灯片编号占位符 4"/>
          <p:cNvSpPr>
            <a:spLocks noGrp="1"/>
          </p:cNvSpPr>
          <p:nvPr>
            <p:ph type="sldNum" sz="quarter" idx="11"/>
          </p:nvPr>
        </p:nvSpPr>
        <p:spPr>
          <a:noFill/>
          <a:ln>
            <a:miter lim="800000"/>
            <a:headEnd/>
            <a:tailEnd/>
          </a:ln>
        </p:spPr>
        <p:txBody>
          <a:bodyPr/>
          <a:lstStyle/>
          <a:p>
            <a:fld id="{2B0B4F58-9FFC-4813-97FC-374A61CC8F9F}" type="slidenum">
              <a:rPr lang="en-US" altLang="zh-CN"/>
              <a:pPr/>
              <a:t>140</a:t>
            </a:fld>
            <a:endParaRPr lang="en-US" altLang="zh-CN"/>
          </a:p>
        </p:txBody>
      </p:sp>
      <p:sp>
        <p:nvSpPr>
          <p:cNvPr id="90116" name="Rectangle 2"/>
          <p:cNvSpPr>
            <a:spLocks noGrp="1" noChangeArrowheads="1"/>
          </p:cNvSpPr>
          <p:nvPr>
            <p:ph type="body" idx="1"/>
          </p:nvPr>
        </p:nvSpPr>
        <p:spPr>
          <a:xfrm>
            <a:off x="636588" y="381888"/>
            <a:ext cx="7772400" cy="5640388"/>
          </a:xfrm>
        </p:spPr>
        <p:txBody>
          <a:bodyPr/>
          <a:lstStyle/>
          <a:p>
            <a:pPr marL="533400" indent="-533400" eaLnBrk="1" hangingPunct="1">
              <a:lnSpc>
                <a:spcPct val="110000"/>
              </a:lnSpc>
              <a:spcBef>
                <a:spcPct val="10000"/>
              </a:spcBef>
              <a:buClr>
                <a:srgbClr val="800080"/>
              </a:buClr>
              <a:buSzPct val="55000"/>
            </a:pPr>
            <a:endParaRPr lang="zh-CN" altLang="en-US" sz="2800" b="1" dirty="0">
              <a:latin typeface="Times New Roman" pitchFamily="18" charset="0"/>
              <a:ea typeface="仿宋_GB2312" pitchFamily="49" charset="-122"/>
            </a:endParaRPr>
          </a:p>
          <a:p>
            <a:pPr marL="533400" indent="-533400" eaLnBrk="1" hangingPunct="1">
              <a:lnSpc>
                <a:spcPct val="110000"/>
              </a:lnSpc>
              <a:spcBef>
                <a:spcPct val="10000"/>
              </a:spcBef>
              <a:buClr>
                <a:srgbClr val="800080"/>
              </a:buClr>
              <a:buSzPct val="55000"/>
            </a:pPr>
            <a:endParaRPr lang="zh-CN" altLang="en-US" sz="2800" b="1" dirty="0">
              <a:latin typeface="Times New Roman" pitchFamily="18" charset="0"/>
              <a:ea typeface="仿宋_GB2312" pitchFamily="49" charset="-122"/>
            </a:endParaRPr>
          </a:p>
          <a:p>
            <a:pPr eaLnBrk="1" hangingPunct="1">
              <a:lnSpc>
                <a:spcPct val="110000"/>
              </a:lnSpc>
              <a:spcBef>
                <a:spcPct val="10000"/>
              </a:spcBef>
              <a:buClr>
                <a:srgbClr val="FF0000"/>
              </a:buClr>
              <a:buSzPct val="55000"/>
              <a:buFont typeface="Wingdings" panose="05000000000000000000" pitchFamily="2" charset="2"/>
              <a:buChar char="l"/>
            </a:pPr>
            <a:r>
              <a:rPr lang="zh-CN" altLang="en-US" sz="2800" dirty="0">
                <a:latin typeface="Times New Roman" pitchFamily="18" charset="0"/>
                <a:ea typeface="仿宋_GB2312" pitchFamily="49" charset="-122"/>
              </a:rPr>
              <a:t>需求审查又称需求验证，</a:t>
            </a:r>
            <a:r>
              <a:rPr lang="zh-CN" altLang="en-US" sz="2800" b="1" dirty="0">
                <a:latin typeface="Times New Roman" pitchFamily="18" charset="0"/>
                <a:ea typeface="仿宋_GB2312" pitchFamily="49" charset="-122"/>
              </a:rPr>
              <a:t>目的是确保需求编写正确。</a:t>
            </a:r>
            <a:endParaRPr lang="en-US" altLang="zh-CN" sz="2800" b="1" dirty="0">
              <a:latin typeface="Times New Roman" pitchFamily="18" charset="0"/>
              <a:ea typeface="仿宋_GB2312" pitchFamily="49" charset="-122"/>
            </a:endParaRPr>
          </a:p>
          <a:p>
            <a:pPr eaLnBrk="1" hangingPunct="1">
              <a:lnSpc>
                <a:spcPct val="110000"/>
              </a:lnSpc>
              <a:spcBef>
                <a:spcPct val="10000"/>
              </a:spcBef>
              <a:buClr>
                <a:srgbClr val="FF0000"/>
              </a:buClr>
              <a:buSzPct val="55000"/>
              <a:buFont typeface="Wingdings" panose="05000000000000000000" pitchFamily="2" charset="2"/>
              <a:buChar char="l"/>
            </a:pPr>
            <a:r>
              <a:rPr lang="zh-CN" altLang="en-US" sz="2800" b="1" dirty="0">
                <a:latin typeface="Times New Roman" pitchFamily="18" charset="0"/>
                <a:ea typeface="仿宋_GB2312" pitchFamily="49" charset="-122"/>
              </a:rPr>
              <a:t>审查的内容包括：</a:t>
            </a:r>
          </a:p>
          <a:p>
            <a:pPr marL="914400" lvl="1" indent="-457200" algn="just" eaLnBrk="1" hangingPunct="1">
              <a:buClr>
                <a:schemeClr val="tx2"/>
              </a:buClr>
              <a:buSzTx/>
              <a:buFont typeface="Wingdings" pitchFamily="2" charset="2"/>
              <a:buAutoNum type="arabicParenR"/>
            </a:pPr>
            <a:r>
              <a:rPr lang="zh-CN" altLang="en-US" sz="2400" b="1" dirty="0">
                <a:latin typeface="Times New Roman" pitchFamily="18" charset="0"/>
                <a:ea typeface="仿宋_GB2312" pitchFamily="49" charset="-122"/>
              </a:rPr>
              <a:t>系统定义的</a:t>
            </a:r>
            <a:r>
              <a:rPr lang="zh-CN" altLang="en-US" sz="2400" b="1" dirty="0">
                <a:solidFill>
                  <a:srgbClr val="0000FF"/>
                </a:solidFill>
                <a:latin typeface="Times New Roman" pitchFamily="18" charset="0"/>
                <a:ea typeface="仿宋_GB2312" pitchFamily="49" charset="-122"/>
              </a:rPr>
              <a:t>目标</a:t>
            </a:r>
            <a:r>
              <a:rPr lang="zh-CN" altLang="en-US" sz="2400" b="1" dirty="0">
                <a:latin typeface="Times New Roman" pitchFamily="18" charset="0"/>
                <a:ea typeface="仿宋_GB2312" pitchFamily="49" charset="-122"/>
              </a:rPr>
              <a:t>是否与用户的要求一致；</a:t>
            </a:r>
          </a:p>
          <a:p>
            <a:pPr marL="914400" lvl="1" indent="-457200" algn="just" eaLnBrk="1" hangingPunct="1">
              <a:buClr>
                <a:schemeClr val="tx2"/>
              </a:buClr>
              <a:buSzTx/>
              <a:buFont typeface="Wingdings" pitchFamily="2" charset="2"/>
              <a:buAutoNum type="arabicParenR"/>
            </a:pPr>
            <a:r>
              <a:rPr lang="zh-CN" altLang="en-US" sz="2400" b="1" dirty="0">
                <a:latin typeface="Times New Roman" pitchFamily="18" charset="0"/>
                <a:ea typeface="仿宋_GB2312" pitchFamily="49" charset="-122"/>
              </a:rPr>
              <a:t>需求分析阶段提供的</a:t>
            </a:r>
            <a:r>
              <a:rPr lang="zh-CN" altLang="en-US" sz="2400" b="1" dirty="0">
                <a:solidFill>
                  <a:srgbClr val="0000FF"/>
                </a:solidFill>
                <a:latin typeface="Times New Roman" pitchFamily="18" charset="0"/>
                <a:ea typeface="仿宋_GB2312" pitchFamily="49" charset="-122"/>
              </a:rPr>
              <a:t>文档</a:t>
            </a:r>
            <a:r>
              <a:rPr lang="zh-CN" altLang="en-US" sz="2400" b="1" dirty="0">
                <a:latin typeface="Times New Roman" pitchFamily="18" charset="0"/>
                <a:ea typeface="仿宋_GB2312" pitchFamily="49" charset="-122"/>
              </a:rPr>
              <a:t>资料是否齐全；</a:t>
            </a:r>
          </a:p>
          <a:p>
            <a:pPr marL="914400" lvl="1" indent="-457200" algn="just" eaLnBrk="1" hangingPunct="1">
              <a:buClr>
                <a:schemeClr val="tx2"/>
              </a:buClr>
              <a:buSzTx/>
              <a:buFont typeface="Wingdings" pitchFamily="2" charset="2"/>
              <a:buAutoNum type="arabicParenR"/>
            </a:pPr>
            <a:r>
              <a:rPr lang="zh-CN" altLang="en-US" sz="2400" b="1" dirty="0">
                <a:latin typeface="Times New Roman" pitchFamily="18" charset="0"/>
                <a:ea typeface="仿宋_GB2312" pitchFamily="49" charset="-122"/>
              </a:rPr>
              <a:t>文档中的所有</a:t>
            </a:r>
            <a:r>
              <a:rPr lang="zh-CN" altLang="en-US" sz="2400" b="1" dirty="0">
                <a:solidFill>
                  <a:srgbClr val="0000FF"/>
                </a:solidFill>
                <a:latin typeface="Times New Roman" pitchFamily="18" charset="0"/>
                <a:ea typeface="仿宋_GB2312" pitchFamily="49" charset="-122"/>
              </a:rPr>
              <a:t>描述</a:t>
            </a:r>
            <a:r>
              <a:rPr lang="zh-CN" altLang="en-US" sz="2400" b="1" dirty="0">
                <a:latin typeface="Times New Roman" pitchFamily="18" charset="0"/>
                <a:ea typeface="仿宋_GB2312" pitchFamily="49" charset="-122"/>
              </a:rPr>
              <a:t>是否完整、清晰、准确反映用户要求；</a:t>
            </a:r>
            <a:endParaRPr lang="en-US" altLang="zh-CN" sz="2400" b="1" dirty="0">
              <a:latin typeface="Times New Roman" pitchFamily="18" charset="0"/>
              <a:ea typeface="仿宋_GB2312" pitchFamily="49" charset="-122"/>
            </a:endParaRPr>
          </a:p>
          <a:p>
            <a:pPr marL="990600" lvl="1" indent="-533400" algn="just" eaLnBrk="1" hangingPunct="1">
              <a:lnSpc>
                <a:spcPct val="105000"/>
              </a:lnSpc>
              <a:spcBef>
                <a:spcPct val="15000"/>
              </a:spcBef>
              <a:buClr>
                <a:schemeClr val="tx2"/>
              </a:buClr>
              <a:buSzTx/>
              <a:buFont typeface="Wingdings" pitchFamily="2" charset="2"/>
              <a:buAutoNum type="arabicParenR" startAt="4"/>
            </a:pPr>
            <a:r>
              <a:rPr lang="zh-CN" altLang="en-US" sz="2400" dirty="0">
                <a:latin typeface="Times New Roman" pitchFamily="18" charset="0"/>
                <a:ea typeface="仿宋_GB2312" pitchFamily="49" charset="-122"/>
              </a:rPr>
              <a:t>与所有其它系统成分的重要</a:t>
            </a:r>
            <a:r>
              <a:rPr lang="zh-CN" altLang="en-US" sz="2400" dirty="0">
                <a:solidFill>
                  <a:srgbClr val="0000FF"/>
                </a:solidFill>
                <a:latin typeface="Times New Roman" pitchFamily="18" charset="0"/>
                <a:ea typeface="仿宋_GB2312" pitchFamily="49" charset="-122"/>
              </a:rPr>
              <a:t>接口</a:t>
            </a:r>
            <a:r>
              <a:rPr lang="zh-CN" altLang="en-US" sz="2400" dirty="0">
                <a:latin typeface="Times New Roman" pitchFamily="18" charset="0"/>
                <a:ea typeface="仿宋_GB2312" pitchFamily="49" charset="-122"/>
              </a:rPr>
              <a:t>是否都已经描述；</a:t>
            </a:r>
          </a:p>
          <a:p>
            <a:pPr marL="990600" lvl="1" indent="-533400" algn="just" eaLnBrk="1" hangingPunct="1">
              <a:lnSpc>
                <a:spcPct val="105000"/>
              </a:lnSpc>
              <a:spcBef>
                <a:spcPct val="15000"/>
              </a:spcBef>
              <a:buClr>
                <a:schemeClr val="tx2"/>
              </a:buClr>
              <a:buSzTx/>
              <a:buFont typeface="Wingdings" pitchFamily="2" charset="2"/>
              <a:buAutoNum type="arabicParenR" startAt="4"/>
            </a:pPr>
            <a:endParaRPr lang="zh-CN" altLang="en-US" dirty="0">
              <a:latin typeface="Times New Roman" pitchFamily="18" charset="0"/>
              <a:ea typeface="仿宋_GB2312" pitchFamily="49" charset="-122"/>
            </a:endParaRPr>
          </a:p>
          <a:p>
            <a:pPr marL="914400" lvl="1" indent="-457200" algn="just" eaLnBrk="1" hangingPunct="1">
              <a:buClr>
                <a:schemeClr val="tx2"/>
              </a:buClr>
              <a:buSzTx/>
              <a:buFont typeface="Wingdings" pitchFamily="2" charset="2"/>
              <a:buAutoNum type="arabicParenR"/>
            </a:pPr>
            <a:endParaRPr lang="zh-CN" altLang="en-US" b="1" dirty="0">
              <a:latin typeface="Times New Roman" pitchFamily="18" charset="0"/>
              <a:ea typeface="仿宋_GB2312" pitchFamily="49" charset="-122"/>
            </a:endParaRPr>
          </a:p>
        </p:txBody>
      </p:sp>
      <p:sp>
        <p:nvSpPr>
          <p:cNvPr id="90117" name="Rectangle 3"/>
          <p:cNvSpPr>
            <a:spLocks noGrp="1" noChangeArrowheads="1"/>
          </p:cNvSpPr>
          <p:nvPr>
            <p:ph type="title"/>
          </p:nvPr>
        </p:nvSpPr>
        <p:spPr>
          <a:xfrm>
            <a:off x="285720" y="332656"/>
            <a:ext cx="8229600" cy="808037"/>
          </a:xfrm>
        </p:spPr>
        <p:txBody>
          <a:bodyPr/>
          <a:lstStyle/>
          <a:p>
            <a:pPr eaLnBrk="1" hangingPunct="1"/>
            <a:r>
              <a:rPr lang="zh-CN" altLang="en-US" dirty="0"/>
              <a:t>需求审查</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灯片编号占位符 4"/>
          <p:cNvSpPr>
            <a:spLocks noGrp="1"/>
          </p:cNvSpPr>
          <p:nvPr>
            <p:ph type="sldNum" sz="quarter" idx="11"/>
          </p:nvPr>
        </p:nvSpPr>
        <p:spPr>
          <a:noFill/>
          <a:ln>
            <a:miter lim="800000"/>
            <a:headEnd/>
            <a:tailEnd/>
          </a:ln>
        </p:spPr>
        <p:txBody>
          <a:bodyPr/>
          <a:lstStyle/>
          <a:p>
            <a:fld id="{724944F0-71B8-4F61-9F8C-43E90BDAB11D}" type="slidenum">
              <a:rPr lang="en-US" altLang="zh-CN"/>
              <a:pPr/>
              <a:t>141</a:t>
            </a:fld>
            <a:endParaRPr lang="en-US" altLang="zh-CN"/>
          </a:p>
        </p:txBody>
      </p:sp>
      <p:sp>
        <p:nvSpPr>
          <p:cNvPr id="91140" name="Rectangle 3"/>
          <p:cNvSpPr>
            <a:spLocks noGrp="1" noChangeArrowheads="1"/>
          </p:cNvSpPr>
          <p:nvPr>
            <p:ph type="body" idx="1"/>
          </p:nvPr>
        </p:nvSpPr>
        <p:spPr>
          <a:xfrm>
            <a:off x="636588" y="1547102"/>
            <a:ext cx="7772400" cy="4462474"/>
          </a:xfrm>
        </p:spPr>
        <p:txBody>
          <a:bodyPr/>
          <a:lstStyle/>
          <a:p>
            <a:pPr marL="990600" lvl="1" indent="-533400" algn="just" eaLnBrk="1" hangingPunct="1">
              <a:lnSpc>
                <a:spcPct val="110000"/>
              </a:lnSpc>
              <a:spcBef>
                <a:spcPts val="1000"/>
              </a:spcBef>
              <a:buClr>
                <a:schemeClr val="tx2"/>
              </a:buClr>
              <a:buSzTx/>
              <a:buFont typeface="Wingdings" pitchFamily="2" charset="2"/>
              <a:buAutoNum type="arabicParenR" startAt="5"/>
            </a:pPr>
            <a:r>
              <a:rPr lang="zh-CN" altLang="en-US" sz="2400" dirty="0">
                <a:latin typeface="Times New Roman" pitchFamily="18" charset="0"/>
                <a:ea typeface="仿宋_GB2312" pitchFamily="49" charset="-122"/>
              </a:rPr>
              <a:t>主要</a:t>
            </a:r>
            <a:r>
              <a:rPr lang="zh-CN" altLang="en-US" sz="2400" dirty="0">
                <a:solidFill>
                  <a:srgbClr val="0000FF"/>
                </a:solidFill>
                <a:latin typeface="Times New Roman" pitchFamily="18" charset="0"/>
                <a:ea typeface="仿宋_GB2312" pitchFamily="49" charset="-122"/>
              </a:rPr>
              <a:t>功能</a:t>
            </a:r>
            <a:r>
              <a:rPr lang="zh-CN" altLang="en-US" sz="2400" dirty="0">
                <a:latin typeface="Times New Roman" pitchFamily="18" charset="0"/>
                <a:ea typeface="仿宋_GB2312" pitchFamily="49" charset="-122"/>
              </a:rPr>
              <a:t>是否已包括在规定的软件范围之内，是否都已充分说明；</a:t>
            </a:r>
            <a:endParaRPr lang="en-US" altLang="zh-CN" sz="2400" dirty="0">
              <a:latin typeface="Times New Roman" pitchFamily="18" charset="0"/>
              <a:ea typeface="仿宋_GB2312" pitchFamily="49" charset="-122"/>
            </a:endParaRPr>
          </a:p>
          <a:p>
            <a:pPr marL="990600" lvl="1" indent="-533400" algn="just" eaLnBrk="1" hangingPunct="1">
              <a:lnSpc>
                <a:spcPct val="110000"/>
              </a:lnSpc>
              <a:spcBef>
                <a:spcPts val="1000"/>
              </a:spcBef>
              <a:buClr>
                <a:schemeClr val="tx2"/>
              </a:buClr>
              <a:buSzTx/>
              <a:buFont typeface="Wingdings" pitchFamily="2" charset="2"/>
              <a:buAutoNum type="arabicParenR" startAt="5"/>
            </a:pPr>
            <a:r>
              <a:rPr lang="zh-CN" altLang="en-US" sz="2400" b="1" dirty="0">
                <a:latin typeface="Times New Roman" pitchFamily="18" charset="0"/>
                <a:ea typeface="仿宋_GB2312" pitchFamily="49" charset="-122"/>
              </a:rPr>
              <a:t>软件的</a:t>
            </a:r>
            <a:r>
              <a:rPr lang="zh-CN" altLang="en-US" sz="2400" b="1" dirty="0">
                <a:solidFill>
                  <a:srgbClr val="0000FF"/>
                </a:solidFill>
                <a:latin typeface="Times New Roman" pitchFamily="18" charset="0"/>
                <a:ea typeface="仿宋_GB2312" pitchFamily="49" charset="-122"/>
              </a:rPr>
              <a:t>行为</a:t>
            </a:r>
            <a:r>
              <a:rPr lang="zh-CN" altLang="en-US" sz="2400" b="1" dirty="0">
                <a:latin typeface="Times New Roman" pitchFamily="18" charset="0"/>
                <a:ea typeface="仿宋_GB2312" pitchFamily="49" charset="-122"/>
              </a:rPr>
              <a:t>和它必须处理的信息、必须完成的功能是否一致；</a:t>
            </a:r>
          </a:p>
          <a:p>
            <a:pPr marL="990600" lvl="1" indent="-533400" algn="just" eaLnBrk="1" hangingPunct="1">
              <a:lnSpc>
                <a:spcPct val="110000"/>
              </a:lnSpc>
              <a:spcBef>
                <a:spcPts val="1000"/>
              </a:spcBef>
              <a:buClr>
                <a:schemeClr val="tx2"/>
              </a:buClr>
              <a:buSzTx/>
              <a:buFont typeface="Wingdings" pitchFamily="2" charset="2"/>
              <a:buAutoNum type="arabicParenR" startAt="5"/>
            </a:pPr>
            <a:r>
              <a:rPr lang="zh-CN" altLang="en-US" sz="2400" b="1" dirty="0">
                <a:latin typeface="Times New Roman" pitchFamily="18" charset="0"/>
                <a:ea typeface="仿宋_GB2312" pitchFamily="49" charset="-122"/>
              </a:rPr>
              <a:t>设计的</a:t>
            </a:r>
            <a:r>
              <a:rPr lang="zh-CN" altLang="en-US" sz="2400" b="1" dirty="0">
                <a:solidFill>
                  <a:srgbClr val="0000FF"/>
                </a:solidFill>
                <a:latin typeface="Times New Roman" pitchFamily="18" charset="0"/>
                <a:ea typeface="仿宋_GB2312" pitchFamily="49" charset="-122"/>
              </a:rPr>
              <a:t>限制条件</a:t>
            </a:r>
            <a:r>
              <a:rPr lang="zh-CN" altLang="en-US" sz="2400" b="1" dirty="0">
                <a:latin typeface="Times New Roman" pitchFamily="18" charset="0"/>
                <a:ea typeface="仿宋_GB2312" pitchFamily="49" charset="-122"/>
              </a:rPr>
              <a:t>是否符合实际；</a:t>
            </a:r>
          </a:p>
          <a:p>
            <a:pPr marL="990600" lvl="1" indent="-533400" algn="just" eaLnBrk="1" hangingPunct="1">
              <a:lnSpc>
                <a:spcPct val="110000"/>
              </a:lnSpc>
              <a:spcBef>
                <a:spcPts val="1000"/>
              </a:spcBef>
              <a:buClr>
                <a:schemeClr val="tx2"/>
              </a:buClr>
              <a:buSzTx/>
              <a:buFont typeface="Wingdings" pitchFamily="2" charset="2"/>
              <a:buAutoNum type="arabicParenR" startAt="5"/>
            </a:pPr>
            <a:r>
              <a:rPr lang="zh-CN" altLang="en-US" sz="2400" b="1" dirty="0">
                <a:latin typeface="Times New Roman" pitchFamily="18" charset="0"/>
                <a:ea typeface="仿宋_GB2312" pitchFamily="49" charset="-122"/>
              </a:rPr>
              <a:t>是否考虑了开发的</a:t>
            </a:r>
            <a:r>
              <a:rPr lang="zh-CN" altLang="en-US" sz="2400" b="1" dirty="0">
                <a:solidFill>
                  <a:srgbClr val="0000FF"/>
                </a:solidFill>
                <a:latin typeface="Times New Roman" pitchFamily="18" charset="0"/>
                <a:ea typeface="仿宋_GB2312" pitchFamily="49" charset="-122"/>
              </a:rPr>
              <a:t>技术风险</a:t>
            </a:r>
            <a:r>
              <a:rPr lang="zh-CN" altLang="en-US" sz="2400" b="1" dirty="0">
                <a:latin typeface="Times New Roman" pitchFamily="18" charset="0"/>
                <a:ea typeface="仿宋_GB2312" pitchFamily="49" charset="-122"/>
              </a:rPr>
              <a:t>；</a:t>
            </a:r>
          </a:p>
          <a:p>
            <a:pPr marL="990600" lvl="1" indent="-533400" algn="just" eaLnBrk="1" hangingPunct="1">
              <a:lnSpc>
                <a:spcPct val="110000"/>
              </a:lnSpc>
              <a:spcBef>
                <a:spcPts val="1000"/>
              </a:spcBef>
              <a:buClr>
                <a:schemeClr val="tx2"/>
              </a:buClr>
              <a:buSzTx/>
              <a:buFont typeface="Wingdings" pitchFamily="2" charset="2"/>
              <a:buAutoNum type="arabicParenR" startAt="5"/>
            </a:pPr>
            <a:r>
              <a:rPr lang="zh-CN" altLang="en-US" sz="2400" b="1" dirty="0">
                <a:latin typeface="Times New Roman" pitchFamily="18" charset="0"/>
                <a:ea typeface="仿宋_GB2312" pitchFamily="49" charset="-122"/>
              </a:rPr>
              <a:t>是否详细制定了</a:t>
            </a:r>
            <a:r>
              <a:rPr lang="zh-CN" altLang="en-US" sz="2400" b="1" dirty="0">
                <a:solidFill>
                  <a:srgbClr val="0000FF"/>
                </a:solidFill>
                <a:latin typeface="Times New Roman" pitchFamily="18" charset="0"/>
                <a:ea typeface="仿宋_GB2312" pitchFamily="49" charset="-122"/>
              </a:rPr>
              <a:t>检验标准</a:t>
            </a:r>
            <a:r>
              <a:rPr lang="zh-CN" altLang="en-US" sz="2400" b="1" dirty="0">
                <a:latin typeface="Times New Roman" pitchFamily="18" charset="0"/>
                <a:ea typeface="仿宋_GB2312" pitchFamily="49" charset="-122"/>
              </a:rPr>
              <a:t>，它们能否对系统定义是否成功进行确认</a:t>
            </a:r>
            <a:r>
              <a:rPr lang="zh-CN" altLang="en-US" sz="2400" dirty="0">
                <a:latin typeface="Times New Roman" pitchFamily="18" charset="0"/>
                <a:ea typeface="仿宋_GB2312" pitchFamily="49" charset="-122"/>
              </a:rPr>
              <a:t>。</a:t>
            </a:r>
            <a:endParaRPr lang="zh-CN" altLang="en-US" sz="2400" b="1" dirty="0">
              <a:latin typeface="Times New Roman" pitchFamily="18" charset="0"/>
              <a:ea typeface="仿宋_GB2312" pitchFamily="49" charset="-122"/>
            </a:endParaRPr>
          </a:p>
        </p:txBody>
      </p:sp>
      <p:sp>
        <p:nvSpPr>
          <p:cNvPr id="5" name="Rectangle 3"/>
          <p:cNvSpPr>
            <a:spLocks noGrp="1" noChangeArrowheads="1"/>
          </p:cNvSpPr>
          <p:nvPr>
            <p:ph type="title"/>
          </p:nvPr>
        </p:nvSpPr>
        <p:spPr>
          <a:xfrm>
            <a:off x="285720" y="332656"/>
            <a:ext cx="8229600" cy="808037"/>
          </a:xfrm>
        </p:spPr>
        <p:txBody>
          <a:bodyPr/>
          <a:lstStyle/>
          <a:p>
            <a:r>
              <a:rPr lang="zh-CN" altLang="en-US" dirty="0"/>
              <a:t>需求审查</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93520"/>
            <a:ext cx="9144000" cy="482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36883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和需求分析同时开始的工作</a:t>
            </a:r>
          </a:p>
        </p:txBody>
      </p:sp>
      <p:sp>
        <p:nvSpPr>
          <p:cNvPr id="3" name="内容占位符 2"/>
          <p:cNvSpPr>
            <a:spLocks noGrp="1"/>
          </p:cNvSpPr>
          <p:nvPr>
            <p:ph idx="1"/>
          </p:nvPr>
        </p:nvSpPr>
        <p:spPr/>
        <p:txBody>
          <a:bodyPr/>
          <a:lstStyle/>
          <a:p>
            <a:r>
              <a:rPr lang="zh-CN" altLang="en-US" dirty="0"/>
              <a:t>需求管理</a:t>
            </a:r>
            <a:endParaRPr lang="en-US" altLang="zh-CN" dirty="0"/>
          </a:p>
          <a:p>
            <a:r>
              <a:rPr lang="zh-CN" altLang="en-US" dirty="0"/>
              <a:t>需求测试计划（第 </a:t>
            </a:r>
            <a:r>
              <a:rPr lang="en-US" altLang="zh-CN" dirty="0"/>
              <a:t>5 </a:t>
            </a:r>
            <a:r>
              <a:rPr lang="zh-CN" altLang="en-US" dirty="0"/>
              <a:t>章测试）</a:t>
            </a:r>
            <a:endParaRPr lang="en-US" altLang="zh-CN" dirty="0"/>
          </a:p>
          <a:p>
            <a:r>
              <a:rPr lang="zh-CN" altLang="en-US" dirty="0"/>
              <a:t>软件配置管理（第</a:t>
            </a:r>
            <a:r>
              <a:rPr lang="en-US" altLang="zh-CN" dirty="0"/>
              <a:t> 13 </a:t>
            </a:r>
            <a:r>
              <a:rPr lang="zh-CN" altLang="en-US" dirty="0"/>
              <a:t>章控制）</a:t>
            </a:r>
            <a:endParaRPr lang="en-US" altLang="zh-CN" dirty="0"/>
          </a:p>
          <a:p>
            <a:r>
              <a:rPr lang="zh-CN" altLang="en-US" dirty="0"/>
              <a:t>软件质量保证（第</a:t>
            </a:r>
            <a:r>
              <a:rPr lang="en-US" altLang="zh-CN" dirty="0"/>
              <a:t> 13 </a:t>
            </a:r>
            <a:r>
              <a:rPr lang="zh-CN" altLang="en-US" dirty="0"/>
              <a:t>章控制）</a:t>
            </a:r>
            <a:endParaRPr lang="en-US" altLang="zh-CN" dirty="0"/>
          </a:p>
          <a:p>
            <a:endParaRPr lang="en-US" altLang="zh-CN" dirty="0"/>
          </a:p>
        </p:txBody>
      </p:sp>
    </p:spTree>
    <p:extLst>
      <p:ext uri="{BB962C8B-B14F-4D97-AF65-F5344CB8AC3E}">
        <p14:creationId xmlns:p14="http://schemas.microsoft.com/office/powerpoint/2010/main" val="119035180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050"/>
          <p:cNvSpPr>
            <a:spLocks noGrp="1" noChangeArrowheads="1"/>
          </p:cNvSpPr>
          <p:nvPr>
            <p:ph type="title"/>
          </p:nvPr>
        </p:nvSpPr>
        <p:spPr>
          <a:xfrm>
            <a:off x="457200" y="260648"/>
            <a:ext cx="8229600" cy="887413"/>
          </a:xfrm>
        </p:spPr>
        <p:txBody>
          <a:bodyPr/>
          <a:lstStyle/>
          <a:p>
            <a:pPr eaLnBrk="1" hangingPunct="1"/>
            <a:r>
              <a:rPr lang="zh-CN" altLang="en-US" dirty="0"/>
              <a:t>需求管理</a:t>
            </a:r>
          </a:p>
        </p:txBody>
      </p:sp>
      <p:sp>
        <p:nvSpPr>
          <p:cNvPr id="92165" name="Rectangle 2051"/>
          <p:cNvSpPr>
            <a:spLocks noGrp="1" noChangeArrowheads="1"/>
          </p:cNvSpPr>
          <p:nvPr>
            <p:ph type="body" idx="1"/>
          </p:nvPr>
        </p:nvSpPr>
        <p:spPr>
          <a:xfrm>
            <a:off x="539552" y="1412776"/>
            <a:ext cx="7772400" cy="4114800"/>
          </a:xfrm>
        </p:spPr>
        <p:txBody>
          <a:bodyPr/>
          <a:lstStyle/>
          <a:p>
            <a:pPr marL="444500" indent="-444500" eaLnBrk="1" hangingPunct="1">
              <a:buClr>
                <a:srgbClr val="FF0000"/>
              </a:buClr>
              <a:buSzPct val="55000"/>
            </a:pPr>
            <a:r>
              <a:rPr lang="zh-CN" altLang="en-US" sz="2800" b="1" dirty="0">
                <a:solidFill>
                  <a:srgbClr val="0000FF"/>
                </a:solidFill>
                <a:latin typeface="Times New Roman" pitchFamily="18" charset="0"/>
                <a:ea typeface="仿宋_GB2312" pitchFamily="49" charset="-122"/>
              </a:rPr>
              <a:t>需求管理</a:t>
            </a:r>
            <a:r>
              <a:rPr lang="zh-CN" altLang="en-US" sz="2800" b="1" dirty="0">
                <a:latin typeface="Times New Roman" pitchFamily="18" charset="0"/>
                <a:ea typeface="仿宋_GB2312" pitchFamily="49" charset="-122"/>
              </a:rPr>
              <a:t>：管理需求变化的过程。</a:t>
            </a:r>
          </a:p>
          <a:p>
            <a:pPr marL="444500" indent="-444500" eaLnBrk="1" hangingPunct="1">
              <a:buClr>
                <a:srgbClr val="FF0000"/>
              </a:buClr>
              <a:buSzPct val="55000"/>
            </a:pPr>
            <a:r>
              <a:rPr lang="zh-CN" altLang="en-US" sz="2800" b="1" dirty="0">
                <a:latin typeface="Times New Roman" pitchFamily="18" charset="0"/>
                <a:ea typeface="仿宋_GB2312" pitchFamily="49" charset="-122"/>
              </a:rPr>
              <a:t>需求变更如何被处理的策略、规程和过程。</a:t>
            </a:r>
          </a:p>
          <a:p>
            <a:pPr marL="990600" lvl="1" indent="-533400" eaLnBrk="1" hangingPunct="1">
              <a:buClr>
                <a:schemeClr val="tx2"/>
              </a:buClr>
              <a:buSzTx/>
              <a:buFont typeface="Wingdings" pitchFamily="2" charset="2"/>
              <a:buChar char="ü"/>
            </a:pPr>
            <a:r>
              <a:rPr lang="zh-CN" altLang="en-US" b="1" dirty="0">
                <a:latin typeface="Times New Roman" pitchFamily="18" charset="0"/>
                <a:ea typeface="仿宋_GB2312" pitchFamily="49" charset="-122"/>
              </a:rPr>
              <a:t>如何提交一个需求变更请求？</a:t>
            </a:r>
          </a:p>
          <a:p>
            <a:pPr marL="990600" lvl="1" indent="-533400" eaLnBrk="1" hangingPunct="1">
              <a:buClr>
                <a:schemeClr val="tx2"/>
              </a:buClr>
              <a:buSzTx/>
              <a:buFont typeface="Wingdings" pitchFamily="2" charset="2"/>
              <a:buChar char="ü"/>
            </a:pPr>
            <a:r>
              <a:rPr lang="zh-CN" altLang="en-US" b="1" dirty="0">
                <a:latin typeface="Times New Roman" pitchFamily="18" charset="0"/>
                <a:ea typeface="仿宋_GB2312" pitchFamily="49" charset="-122"/>
              </a:rPr>
              <a:t>如何分析需求变更对范围、进度和成本的影响？</a:t>
            </a:r>
          </a:p>
          <a:p>
            <a:pPr marL="990600" lvl="1" indent="-533400" eaLnBrk="1" hangingPunct="1">
              <a:buClr>
                <a:schemeClr val="tx2"/>
              </a:buClr>
              <a:buSzTx/>
              <a:buFont typeface="Wingdings" pitchFamily="2" charset="2"/>
              <a:buChar char="ü"/>
            </a:pPr>
            <a:r>
              <a:rPr lang="zh-CN" altLang="en-US" b="1" dirty="0">
                <a:latin typeface="Times New Roman" pitchFamily="18" charset="0"/>
                <a:ea typeface="仿宋_GB2312" pitchFamily="49" charset="-122"/>
              </a:rPr>
              <a:t>如何批准或驳回需求变更？</a:t>
            </a:r>
          </a:p>
          <a:p>
            <a:pPr marL="990600" lvl="1" indent="-533400" eaLnBrk="1" hangingPunct="1">
              <a:buClr>
                <a:schemeClr val="tx2"/>
              </a:buClr>
              <a:buSzTx/>
              <a:buFont typeface="Wingdings" pitchFamily="2" charset="2"/>
              <a:buChar char="ü"/>
            </a:pPr>
            <a:r>
              <a:rPr lang="zh-CN" altLang="en-US" b="1" dirty="0">
                <a:latin typeface="Times New Roman" pitchFamily="18" charset="0"/>
                <a:ea typeface="仿宋_GB2312" pitchFamily="49" charset="-122"/>
              </a:rPr>
              <a:t>如果批准了变更，改变更如何实现？</a:t>
            </a:r>
            <a:endParaRPr lang="zh-CN" altLang="en-US" sz="2400" b="1" dirty="0">
              <a:latin typeface="Times New Roman" pitchFamily="18" charset="0"/>
              <a:ea typeface="仿宋_GB2312" pitchFamily="49"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43266" name="Rectangle 2"/>
          <p:cNvSpPr>
            <a:spLocks noChangeArrowheads="1"/>
          </p:cNvSpPr>
          <p:nvPr/>
        </p:nvSpPr>
        <p:spPr bwMode="auto">
          <a:xfrm>
            <a:off x="611560" y="617314"/>
            <a:ext cx="373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3200" b="1" u="sng" dirty="0">
                <a:latin typeface="华文新魏" pitchFamily="2" charset="-122"/>
                <a:ea typeface="华文新魏" pitchFamily="2" charset="-122"/>
              </a:rPr>
              <a:t>McCall</a:t>
            </a:r>
            <a:r>
              <a:rPr kumimoji="1" lang="zh-CN" altLang="en-US" sz="3200" b="1" u="sng" dirty="0">
                <a:effectLst>
                  <a:outerShdw blurRad="38100" dist="38100" dir="2700000" algn="tl">
                    <a:srgbClr val="C0C0C0"/>
                  </a:outerShdw>
                </a:effectLst>
                <a:latin typeface="华文新魏" pitchFamily="2" charset="-122"/>
                <a:ea typeface="华文新魏" pitchFamily="2" charset="-122"/>
              </a:rPr>
              <a:t>质量模型</a:t>
            </a:r>
            <a:endParaRPr kumimoji="1" lang="zh-CN" altLang="en-US" sz="3200" b="1" dirty="0">
              <a:effectLst>
                <a:outerShdw blurRad="38100" dist="38100" dir="2700000" algn="tl">
                  <a:srgbClr val="C0C0C0"/>
                </a:outerShdw>
              </a:effectLst>
              <a:latin typeface="华文新魏" pitchFamily="2" charset="-122"/>
              <a:ea typeface="华文新魏" pitchFamily="2" charset="-122"/>
            </a:endParaRPr>
          </a:p>
        </p:txBody>
      </p:sp>
      <p:sp>
        <p:nvSpPr>
          <p:cNvPr id="2443267" name="Text Box 3"/>
          <p:cNvSpPr txBox="1">
            <a:spLocks noChangeArrowheads="1"/>
          </p:cNvSpPr>
          <p:nvPr/>
        </p:nvSpPr>
        <p:spPr bwMode="auto">
          <a:xfrm>
            <a:off x="214313" y="1490116"/>
            <a:ext cx="36433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a:solidFill>
                  <a:srgbClr val="000066"/>
                </a:solidFill>
                <a:latin typeface="Times New Roman" pitchFamily="18" charset="0"/>
                <a:ea typeface="仿宋_GB2312" pitchFamily="49" charset="-122"/>
              </a:rPr>
              <a:t>可维护性</a:t>
            </a:r>
            <a:r>
              <a:rPr kumimoji="1" lang="en-US" altLang="zh-CN" sz="2400" b="1">
                <a:solidFill>
                  <a:srgbClr val="000066"/>
                </a:solidFill>
                <a:latin typeface="Times New Roman" pitchFamily="18" charset="0"/>
                <a:ea typeface="仿宋_GB2312" pitchFamily="49" charset="-122"/>
              </a:rPr>
              <a:t>(Maintainability)</a:t>
            </a:r>
          </a:p>
          <a:p>
            <a:r>
              <a:rPr kumimoji="1" lang="zh-CN" altLang="en-US" sz="2400" b="1">
                <a:solidFill>
                  <a:srgbClr val="000066"/>
                </a:solidFill>
                <a:latin typeface="Times New Roman" pitchFamily="18" charset="0"/>
                <a:ea typeface="仿宋_GB2312" pitchFamily="49" charset="-122"/>
              </a:rPr>
              <a:t>可测试性</a:t>
            </a:r>
            <a:r>
              <a:rPr kumimoji="1" lang="en-US" altLang="zh-CN" sz="2400" b="1">
                <a:solidFill>
                  <a:srgbClr val="000066"/>
                </a:solidFill>
                <a:latin typeface="Times New Roman" pitchFamily="18" charset="0"/>
                <a:ea typeface="仿宋_GB2312" pitchFamily="49" charset="-122"/>
              </a:rPr>
              <a:t>(Testability)</a:t>
            </a:r>
          </a:p>
          <a:p>
            <a:r>
              <a:rPr kumimoji="1" lang="zh-CN" altLang="en-US" sz="2400" b="1">
                <a:solidFill>
                  <a:srgbClr val="000066"/>
                </a:solidFill>
                <a:latin typeface="Times New Roman" pitchFamily="18" charset="0"/>
                <a:ea typeface="仿宋_GB2312" pitchFamily="49" charset="-122"/>
              </a:rPr>
              <a:t>灵活性</a:t>
            </a:r>
            <a:r>
              <a:rPr kumimoji="1" lang="en-US" altLang="zh-CN" sz="2400" b="1">
                <a:solidFill>
                  <a:srgbClr val="000066"/>
                </a:solidFill>
                <a:latin typeface="Times New Roman" pitchFamily="18" charset="0"/>
                <a:ea typeface="仿宋_GB2312" pitchFamily="49" charset="-122"/>
              </a:rPr>
              <a:t>(Flexibility)</a:t>
            </a:r>
          </a:p>
        </p:txBody>
      </p:sp>
      <p:sp>
        <p:nvSpPr>
          <p:cNvPr id="2443268" name="Text Box 4"/>
          <p:cNvSpPr txBox="1">
            <a:spLocks noChangeArrowheads="1"/>
          </p:cNvSpPr>
          <p:nvPr/>
        </p:nvSpPr>
        <p:spPr bwMode="auto">
          <a:xfrm>
            <a:off x="1830388" y="4977854"/>
            <a:ext cx="57197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dirty="0">
                <a:solidFill>
                  <a:srgbClr val="000066"/>
                </a:solidFill>
                <a:latin typeface="Times New Roman" pitchFamily="18" charset="0"/>
                <a:ea typeface="仿宋_GB2312" pitchFamily="49" charset="-122"/>
              </a:rPr>
              <a:t>正确性</a:t>
            </a:r>
            <a:r>
              <a:rPr kumimoji="1" lang="en-US" altLang="zh-CN" sz="2400" b="1" dirty="0">
                <a:solidFill>
                  <a:srgbClr val="000066"/>
                </a:solidFill>
                <a:latin typeface="Times New Roman" pitchFamily="18" charset="0"/>
                <a:ea typeface="仿宋_GB2312" pitchFamily="49" charset="-122"/>
              </a:rPr>
              <a:t>(Correctness)     </a:t>
            </a:r>
            <a:r>
              <a:rPr kumimoji="1" lang="zh-CN" altLang="en-US" sz="2400" b="1" dirty="0">
                <a:solidFill>
                  <a:srgbClr val="000066"/>
                </a:solidFill>
                <a:latin typeface="Times New Roman" pitchFamily="18" charset="0"/>
                <a:ea typeface="仿宋_GB2312" pitchFamily="49" charset="-122"/>
              </a:rPr>
              <a:t>可靠性</a:t>
            </a:r>
            <a:r>
              <a:rPr kumimoji="1" lang="en-US" altLang="zh-CN" sz="2400" b="1" dirty="0">
                <a:solidFill>
                  <a:srgbClr val="000066"/>
                </a:solidFill>
                <a:latin typeface="Times New Roman" pitchFamily="18" charset="0"/>
                <a:ea typeface="仿宋_GB2312" pitchFamily="49" charset="-122"/>
              </a:rPr>
              <a:t>(Reliability)</a:t>
            </a:r>
          </a:p>
          <a:p>
            <a:r>
              <a:rPr kumimoji="1" lang="zh-CN" altLang="en-US" sz="2400" b="1" dirty="0">
                <a:solidFill>
                  <a:srgbClr val="000066"/>
                </a:solidFill>
                <a:latin typeface="Times New Roman" pitchFamily="18" charset="0"/>
                <a:ea typeface="仿宋_GB2312" pitchFamily="49" charset="-122"/>
              </a:rPr>
              <a:t>可使用性</a:t>
            </a:r>
            <a:r>
              <a:rPr kumimoji="1" lang="en-US" altLang="zh-CN" sz="2400" b="1" dirty="0">
                <a:solidFill>
                  <a:srgbClr val="000066"/>
                </a:solidFill>
                <a:latin typeface="Times New Roman" pitchFamily="18" charset="0"/>
                <a:ea typeface="仿宋_GB2312" pitchFamily="49" charset="-122"/>
              </a:rPr>
              <a:t>(Usability)      </a:t>
            </a:r>
            <a:r>
              <a:rPr kumimoji="1" lang="zh-CN" altLang="en-US" sz="2400" b="1" dirty="0">
                <a:solidFill>
                  <a:srgbClr val="000066"/>
                </a:solidFill>
                <a:latin typeface="Times New Roman" pitchFamily="18" charset="0"/>
                <a:ea typeface="仿宋_GB2312" pitchFamily="49" charset="-122"/>
              </a:rPr>
              <a:t>效率</a:t>
            </a:r>
            <a:r>
              <a:rPr kumimoji="1" lang="en-US" altLang="zh-CN" sz="2400" b="1" dirty="0">
                <a:solidFill>
                  <a:srgbClr val="000066"/>
                </a:solidFill>
                <a:latin typeface="Times New Roman" pitchFamily="18" charset="0"/>
                <a:ea typeface="仿宋_GB2312" pitchFamily="49" charset="-122"/>
              </a:rPr>
              <a:t>(Efficiency)</a:t>
            </a:r>
          </a:p>
          <a:p>
            <a:r>
              <a:rPr kumimoji="1" lang="zh-CN" altLang="en-US" sz="2400" b="1" dirty="0">
                <a:solidFill>
                  <a:srgbClr val="000066"/>
                </a:solidFill>
                <a:latin typeface="Times New Roman" pitchFamily="18" charset="0"/>
                <a:ea typeface="仿宋_GB2312" pitchFamily="49" charset="-122"/>
              </a:rPr>
              <a:t>完整性</a:t>
            </a:r>
            <a:r>
              <a:rPr kumimoji="1" lang="en-US" altLang="zh-CN" sz="2400" b="1" dirty="0">
                <a:solidFill>
                  <a:srgbClr val="000066"/>
                </a:solidFill>
                <a:latin typeface="Times New Roman" pitchFamily="18" charset="0"/>
                <a:ea typeface="仿宋_GB2312" pitchFamily="49" charset="-122"/>
              </a:rPr>
              <a:t>(Integrity)</a:t>
            </a:r>
          </a:p>
        </p:txBody>
      </p:sp>
      <p:sp>
        <p:nvSpPr>
          <p:cNvPr id="2443269" name="Text Box 5"/>
          <p:cNvSpPr txBox="1">
            <a:spLocks noChangeArrowheads="1"/>
          </p:cNvSpPr>
          <p:nvPr/>
        </p:nvSpPr>
        <p:spPr bwMode="auto">
          <a:xfrm>
            <a:off x="5580063" y="1547266"/>
            <a:ext cx="33972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a:solidFill>
                  <a:srgbClr val="000066"/>
                </a:solidFill>
                <a:latin typeface="Times New Roman" pitchFamily="18" charset="0"/>
                <a:ea typeface="仿宋_GB2312" pitchFamily="49" charset="-122"/>
              </a:rPr>
              <a:t>互连性</a:t>
            </a:r>
            <a:r>
              <a:rPr kumimoji="1" lang="en-US" altLang="zh-CN" sz="2400" b="1">
                <a:solidFill>
                  <a:srgbClr val="000066"/>
                </a:solidFill>
                <a:latin typeface="Times New Roman" pitchFamily="18" charset="0"/>
                <a:ea typeface="仿宋_GB2312" pitchFamily="49" charset="-122"/>
              </a:rPr>
              <a:t>(Interoperability)</a:t>
            </a:r>
          </a:p>
          <a:p>
            <a:r>
              <a:rPr kumimoji="1" lang="en-US" altLang="zh-CN" sz="2400" b="1">
                <a:solidFill>
                  <a:srgbClr val="000066"/>
                </a:solidFill>
                <a:latin typeface="Times New Roman" pitchFamily="18" charset="0"/>
                <a:ea typeface="仿宋_GB2312" pitchFamily="49" charset="-122"/>
              </a:rPr>
              <a:t>     </a:t>
            </a:r>
            <a:r>
              <a:rPr kumimoji="1" lang="zh-CN" altLang="en-US" sz="2400" b="1">
                <a:solidFill>
                  <a:srgbClr val="000066"/>
                </a:solidFill>
                <a:latin typeface="Times New Roman" pitchFamily="18" charset="0"/>
                <a:ea typeface="仿宋_GB2312" pitchFamily="49" charset="-122"/>
              </a:rPr>
              <a:t>可移植性</a:t>
            </a:r>
            <a:r>
              <a:rPr kumimoji="1" lang="en-US" altLang="zh-CN" sz="2400" b="1">
                <a:solidFill>
                  <a:srgbClr val="000066"/>
                </a:solidFill>
                <a:latin typeface="Times New Roman" pitchFamily="18" charset="0"/>
                <a:ea typeface="仿宋_GB2312" pitchFamily="49" charset="-122"/>
              </a:rPr>
              <a:t>(Portability)</a:t>
            </a:r>
          </a:p>
          <a:p>
            <a:r>
              <a:rPr kumimoji="1" lang="en-US" altLang="zh-CN" sz="2400" b="1">
                <a:solidFill>
                  <a:srgbClr val="000066"/>
                </a:solidFill>
                <a:latin typeface="Times New Roman" pitchFamily="18" charset="0"/>
                <a:ea typeface="仿宋_GB2312" pitchFamily="49" charset="-122"/>
              </a:rPr>
              <a:t>        </a:t>
            </a:r>
            <a:r>
              <a:rPr kumimoji="1" lang="zh-CN" altLang="en-US" sz="2400" b="1">
                <a:solidFill>
                  <a:srgbClr val="000066"/>
                </a:solidFill>
                <a:latin typeface="Times New Roman" pitchFamily="18" charset="0"/>
                <a:ea typeface="仿宋_GB2312" pitchFamily="49" charset="-122"/>
              </a:rPr>
              <a:t>复用性</a:t>
            </a:r>
            <a:r>
              <a:rPr kumimoji="1" lang="en-US" altLang="zh-CN" sz="2400" b="1">
                <a:solidFill>
                  <a:srgbClr val="000066"/>
                </a:solidFill>
                <a:latin typeface="Times New Roman" pitchFamily="18" charset="0"/>
                <a:ea typeface="仿宋_GB2312" pitchFamily="49" charset="-122"/>
              </a:rPr>
              <a:t>(Reusability)</a:t>
            </a:r>
          </a:p>
        </p:txBody>
      </p:sp>
      <p:grpSp>
        <p:nvGrpSpPr>
          <p:cNvPr id="2443270" name="Group 6"/>
          <p:cNvGrpSpPr>
            <a:grpSpLocks/>
          </p:cNvGrpSpPr>
          <p:nvPr/>
        </p:nvGrpSpPr>
        <p:grpSpPr bwMode="auto">
          <a:xfrm>
            <a:off x="1544638" y="734466"/>
            <a:ext cx="6272212" cy="5218113"/>
            <a:chOff x="973" y="232"/>
            <a:chExt cx="3951" cy="3287"/>
          </a:xfrm>
        </p:grpSpPr>
        <p:sp>
          <p:nvSpPr>
            <p:cNvPr id="2443271" name="AutoShape 7"/>
            <p:cNvSpPr>
              <a:spLocks noChangeArrowheads="1"/>
            </p:cNvSpPr>
            <p:nvPr/>
          </p:nvSpPr>
          <p:spPr bwMode="auto">
            <a:xfrm>
              <a:off x="973" y="1829"/>
              <a:ext cx="3951" cy="1043"/>
            </a:xfrm>
            <a:prstGeom prst="triangle">
              <a:avLst>
                <a:gd name="adj" fmla="val 50000"/>
              </a:avLst>
            </a:prstGeom>
            <a:gradFill rotWithShape="0">
              <a:gsLst>
                <a:gs pos="0">
                  <a:srgbClr val="0000CC"/>
                </a:gs>
                <a:gs pos="100000">
                  <a:srgbClr val="0000CC">
                    <a:gamma/>
                    <a:shade val="46275"/>
                    <a:invGamma/>
                  </a:srgbClr>
                </a:gs>
              </a:gsLst>
              <a:lin ang="5400000" scaled="1"/>
            </a:gradFill>
            <a:ln>
              <a:noFill/>
            </a:ln>
            <a:effectLst/>
            <a:extLst>
              <a:ext uri="{91240B29-F687-4F45-9708-019B960494DF}">
                <a14:hiddenLine xmlns:a14="http://schemas.microsoft.com/office/drawing/2010/main" w="2857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3272" name="AutoShape 8"/>
            <p:cNvSpPr>
              <a:spLocks noChangeArrowheads="1"/>
            </p:cNvSpPr>
            <p:nvPr/>
          </p:nvSpPr>
          <p:spPr bwMode="auto">
            <a:xfrm rot="7628384" flipH="1">
              <a:off x="734" y="1360"/>
              <a:ext cx="3283" cy="1028"/>
            </a:xfrm>
            <a:prstGeom prst="triangle">
              <a:avLst>
                <a:gd name="adj" fmla="val 58852"/>
              </a:avLst>
            </a:prstGeom>
            <a:gradFill rotWithShape="0">
              <a:gsLst>
                <a:gs pos="0">
                  <a:srgbClr val="FF3300">
                    <a:gamma/>
                    <a:shade val="46275"/>
                    <a:invGamma/>
                  </a:srgbClr>
                </a:gs>
                <a:gs pos="100000">
                  <a:srgbClr val="FF3300"/>
                </a:gs>
              </a:gsLst>
              <a:lin ang="2700000" scaled="1"/>
            </a:gradFill>
            <a:ln>
              <a:noFill/>
            </a:ln>
            <a:effectLst/>
            <a:extLs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3273" name="AutoShape 9"/>
            <p:cNvSpPr>
              <a:spLocks noChangeArrowheads="1"/>
            </p:cNvSpPr>
            <p:nvPr/>
          </p:nvSpPr>
          <p:spPr bwMode="auto">
            <a:xfrm rot="-7628384">
              <a:off x="1890" y="1364"/>
              <a:ext cx="3283" cy="1028"/>
            </a:xfrm>
            <a:prstGeom prst="triangle">
              <a:avLst>
                <a:gd name="adj" fmla="val 58852"/>
              </a:avLst>
            </a:prstGeom>
            <a:gradFill rotWithShape="0">
              <a:gsLst>
                <a:gs pos="0">
                  <a:srgbClr val="00CC00"/>
                </a:gs>
                <a:gs pos="100000">
                  <a:srgbClr val="00CC00">
                    <a:gamma/>
                    <a:shade val="46275"/>
                    <a:invGamma/>
                  </a:srgbClr>
                </a:gs>
              </a:gsLst>
              <a:lin ang="18900000" scaled="1"/>
            </a:gra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3274" name="Text Box 10"/>
            <p:cNvSpPr txBox="1">
              <a:spLocks noChangeArrowheads="1"/>
            </p:cNvSpPr>
            <p:nvPr/>
          </p:nvSpPr>
          <p:spPr bwMode="auto">
            <a:xfrm>
              <a:off x="2081" y="2206"/>
              <a:ext cx="174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400" b="1">
                  <a:solidFill>
                    <a:schemeClr val="bg1"/>
                  </a:solidFill>
                  <a:latin typeface="Times New Roman" pitchFamily="18" charset="0"/>
                  <a:ea typeface="仿宋_GB2312" pitchFamily="49" charset="-122"/>
                </a:rPr>
                <a:t>产品运行</a:t>
              </a:r>
            </a:p>
            <a:p>
              <a:pPr algn="ctr"/>
              <a:r>
                <a:rPr kumimoji="1" lang="en-US" altLang="zh-CN" sz="2400" b="1">
                  <a:solidFill>
                    <a:schemeClr val="bg1"/>
                  </a:solidFill>
                  <a:latin typeface="Times New Roman" pitchFamily="18" charset="0"/>
                </a:rPr>
                <a:t>Product Operations</a:t>
              </a:r>
            </a:p>
          </p:txBody>
        </p:sp>
        <p:sp>
          <p:nvSpPr>
            <p:cNvPr id="2443275" name="Text Box 11"/>
            <p:cNvSpPr txBox="1">
              <a:spLocks noChangeArrowheads="1"/>
            </p:cNvSpPr>
            <p:nvPr/>
          </p:nvSpPr>
          <p:spPr bwMode="auto">
            <a:xfrm>
              <a:off x="1969" y="1248"/>
              <a:ext cx="98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rgbClr val="000066"/>
                  </a:solidFill>
                  <a:latin typeface="Times New Roman" pitchFamily="18" charset="0"/>
                </a:rPr>
                <a:t>    </a:t>
              </a:r>
              <a:r>
                <a:rPr kumimoji="1" lang="en-US" altLang="zh-CN" sz="2400" b="1">
                  <a:solidFill>
                    <a:schemeClr val="bg1"/>
                  </a:solidFill>
                  <a:latin typeface="Times New Roman" pitchFamily="18" charset="0"/>
                </a:rPr>
                <a:t>Product</a:t>
              </a:r>
            </a:p>
            <a:p>
              <a:r>
                <a:rPr kumimoji="1" lang="en-US" altLang="zh-CN" sz="2400" b="1">
                  <a:solidFill>
                    <a:schemeClr val="bg1"/>
                  </a:solidFill>
                  <a:latin typeface="Times New Roman" pitchFamily="18" charset="0"/>
                </a:rPr>
                <a:t>  Revitions</a:t>
              </a:r>
            </a:p>
            <a:p>
              <a:r>
                <a:rPr kumimoji="1" lang="zh-CN" altLang="en-US" sz="2400" b="1">
                  <a:solidFill>
                    <a:schemeClr val="bg1"/>
                  </a:solidFill>
                  <a:latin typeface="Times New Roman" pitchFamily="18" charset="0"/>
                  <a:ea typeface="仿宋_GB2312" pitchFamily="49" charset="-122"/>
                </a:rPr>
                <a:t>产品修正</a:t>
              </a:r>
            </a:p>
          </p:txBody>
        </p:sp>
        <p:sp>
          <p:nvSpPr>
            <p:cNvPr id="2443276" name="Text Box 12"/>
            <p:cNvSpPr txBox="1">
              <a:spLocks noChangeArrowheads="1"/>
            </p:cNvSpPr>
            <p:nvPr/>
          </p:nvSpPr>
          <p:spPr bwMode="auto">
            <a:xfrm>
              <a:off x="2949" y="1240"/>
              <a:ext cx="1055"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400" b="1">
                  <a:solidFill>
                    <a:schemeClr val="bg1"/>
                  </a:solidFill>
                  <a:latin typeface="Times New Roman" pitchFamily="18" charset="0"/>
                </a:rPr>
                <a:t>Product</a:t>
              </a:r>
            </a:p>
            <a:p>
              <a:r>
                <a:rPr kumimoji="1" lang="en-US" altLang="zh-CN" sz="2400" b="1">
                  <a:solidFill>
                    <a:schemeClr val="bg1"/>
                  </a:solidFill>
                  <a:latin typeface="Times New Roman" pitchFamily="18" charset="0"/>
                </a:rPr>
                <a:t>Transitions</a:t>
              </a:r>
            </a:p>
            <a:p>
              <a:r>
                <a:rPr kumimoji="1" lang="en-US" altLang="zh-CN" sz="2400" b="1">
                  <a:solidFill>
                    <a:schemeClr val="bg1"/>
                  </a:solidFill>
                  <a:latin typeface="Times New Roman" pitchFamily="18" charset="0"/>
                  <a:ea typeface="仿宋_GB2312" pitchFamily="49" charset="-122"/>
                </a:rPr>
                <a:t>   </a:t>
              </a:r>
              <a:r>
                <a:rPr kumimoji="1" lang="zh-CN" altLang="en-US" sz="2400" b="1">
                  <a:solidFill>
                    <a:schemeClr val="bg1"/>
                  </a:solidFill>
                  <a:latin typeface="Times New Roman" pitchFamily="18" charset="0"/>
                  <a:ea typeface="仿宋_GB2312" pitchFamily="49" charset="-122"/>
                </a:rPr>
                <a:t>产品转移</a:t>
              </a:r>
            </a:p>
          </p:txBody>
        </p:sp>
      </p:grpSp>
    </p:spTree>
    <p:extLst>
      <p:ext uri="{BB962C8B-B14F-4D97-AF65-F5344CB8AC3E}">
        <p14:creationId xmlns:p14="http://schemas.microsoft.com/office/powerpoint/2010/main" val="234632663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5315" name="Text Box 3" descr="羊皮纸"/>
          <p:cNvSpPr txBox="1">
            <a:spLocks noChangeArrowheads="1"/>
          </p:cNvSpPr>
          <p:nvPr/>
        </p:nvSpPr>
        <p:spPr bwMode="auto">
          <a:xfrm>
            <a:off x="700088" y="2230438"/>
            <a:ext cx="609600" cy="1800225"/>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1">
                <a:solidFill>
                  <a:srgbClr val="0000CC"/>
                </a:solidFill>
                <a:latin typeface="Times New Roman" pitchFamily="18" charset="0"/>
                <a:ea typeface="仿宋_GB2312" pitchFamily="49" charset="-122"/>
              </a:rPr>
              <a:t>软件质量</a:t>
            </a:r>
            <a:endParaRPr kumimoji="1" lang="zh-CN" altLang="en-US" sz="2800">
              <a:latin typeface="Times New Roman" pitchFamily="18" charset="0"/>
              <a:ea typeface="仿宋_GB2312" pitchFamily="49" charset="-122"/>
            </a:endParaRPr>
          </a:p>
        </p:txBody>
      </p:sp>
      <p:sp>
        <p:nvSpPr>
          <p:cNvPr id="2445316" name="Rectangle 4" descr="羊皮纸"/>
          <p:cNvSpPr>
            <a:spLocks noChangeArrowheads="1"/>
          </p:cNvSpPr>
          <p:nvPr/>
        </p:nvSpPr>
        <p:spPr bwMode="auto">
          <a:xfrm>
            <a:off x="2586038" y="806450"/>
            <a:ext cx="1250950" cy="519113"/>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itchFamily="18" charset="0"/>
                <a:ea typeface="隶书" pitchFamily="49" charset="-122"/>
              </a:rPr>
              <a:t>功能性</a:t>
            </a:r>
            <a:endParaRPr kumimoji="1" lang="zh-CN" altLang="en-US" sz="2800">
              <a:latin typeface="Times New Roman" pitchFamily="18" charset="0"/>
              <a:ea typeface="仿宋_GB2312" pitchFamily="49" charset="-122"/>
            </a:endParaRPr>
          </a:p>
        </p:txBody>
      </p:sp>
      <p:sp>
        <p:nvSpPr>
          <p:cNvPr id="2445317" name="Rectangle 5" descr="羊皮纸"/>
          <p:cNvSpPr>
            <a:spLocks noChangeArrowheads="1"/>
          </p:cNvSpPr>
          <p:nvPr/>
        </p:nvSpPr>
        <p:spPr bwMode="auto">
          <a:xfrm>
            <a:off x="2571750" y="1998663"/>
            <a:ext cx="1250950" cy="519112"/>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itchFamily="18" charset="0"/>
                <a:ea typeface="隶书" pitchFamily="49" charset="-122"/>
              </a:rPr>
              <a:t>可靠性</a:t>
            </a:r>
            <a:endParaRPr kumimoji="1" lang="zh-CN" altLang="en-US" sz="2800">
              <a:latin typeface="Times New Roman" pitchFamily="18" charset="0"/>
              <a:ea typeface="仿宋_GB2312" pitchFamily="49" charset="-122"/>
            </a:endParaRPr>
          </a:p>
        </p:txBody>
      </p:sp>
      <p:sp>
        <p:nvSpPr>
          <p:cNvPr id="2445318" name="Rectangle 6" descr="羊皮纸"/>
          <p:cNvSpPr>
            <a:spLocks noChangeArrowheads="1"/>
          </p:cNvSpPr>
          <p:nvPr/>
        </p:nvSpPr>
        <p:spPr bwMode="auto">
          <a:xfrm>
            <a:off x="2211388" y="4721225"/>
            <a:ext cx="1606550" cy="519113"/>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itchFamily="18" charset="0"/>
                <a:ea typeface="隶书" pitchFamily="49" charset="-122"/>
              </a:rPr>
              <a:t>可维护性</a:t>
            </a:r>
            <a:endParaRPr kumimoji="1" lang="zh-CN" altLang="en-US" sz="2800">
              <a:latin typeface="Times New Roman" pitchFamily="18" charset="0"/>
              <a:ea typeface="仿宋_GB2312" pitchFamily="49" charset="-122"/>
            </a:endParaRPr>
          </a:p>
        </p:txBody>
      </p:sp>
      <p:sp>
        <p:nvSpPr>
          <p:cNvPr id="2445319" name="Rectangle 7" descr="羊皮纸"/>
          <p:cNvSpPr>
            <a:spLocks noChangeArrowheads="1"/>
          </p:cNvSpPr>
          <p:nvPr/>
        </p:nvSpPr>
        <p:spPr bwMode="auto">
          <a:xfrm>
            <a:off x="2930525" y="3797300"/>
            <a:ext cx="895350" cy="519113"/>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itchFamily="18" charset="0"/>
                <a:ea typeface="隶书" pitchFamily="49" charset="-122"/>
              </a:rPr>
              <a:t>效率</a:t>
            </a:r>
            <a:endParaRPr kumimoji="1" lang="zh-CN" altLang="en-US" sz="2800">
              <a:latin typeface="Times New Roman" pitchFamily="18" charset="0"/>
              <a:ea typeface="仿宋_GB2312" pitchFamily="49" charset="-122"/>
            </a:endParaRPr>
          </a:p>
        </p:txBody>
      </p:sp>
      <p:sp>
        <p:nvSpPr>
          <p:cNvPr id="2445320" name="Rectangle 8" descr="羊皮纸"/>
          <p:cNvSpPr>
            <a:spLocks noChangeArrowheads="1"/>
          </p:cNvSpPr>
          <p:nvPr/>
        </p:nvSpPr>
        <p:spPr bwMode="auto">
          <a:xfrm>
            <a:off x="2225675" y="2968625"/>
            <a:ext cx="1606550" cy="519113"/>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itchFamily="18" charset="0"/>
                <a:ea typeface="隶书" pitchFamily="49" charset="-122"/>
              </a:rPr>
              <a:t>可使用性</a:t>
            </a:r>
            <a:endParaRPr kumimoji="1" lang="zh-CN" altLang="en-US" sz="2800">
              <a:latin typeface="Times New Roman" pitchFamily="18" charset="0"/>
              <a:ea typeface="仿宋_GB2312" pitchFamily="49" charset="-122"/>
            </a:endParaRPr>
          </a:p>
        </p:txBody>
      </p:sp>
      <p:sp>
        <p:nvSpPr>
          <p:cNvPr id="2445321" name="Rectangle 9" descr="羊皮纸"/>
          <p:cNvSpPr>
            <a:spLocks noChangeArrowheads="1"/>
          </p:cNvSpPr>
          <p:nvPr/>
        </p:nvSpPr>
        <p:spPr bwMode="auto">
          <a:xfrm>
            <a:off x="2247900" y="5865813"/>
            <a:ext cx="1606550" cy="519112"/>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latin typeface="Times New Roman" pitchFamily="18" charset="0"/>
                <a:ea typeface="隶书" pitchFamily="49" charset="-122"/>
              </a:rPr>
              <a:t>可移植性</a:t>
            </a:r>
            <a:endParaRPr kumimoji="1" lang="zh-CN" altLang="en-US" sz="2800">
              <a:latin typeface="Times New Roman" pitchFamily="18" charset="0"/>
              <a:ea typeface="仿宋_GB2312" pitchFamily="49" charset="-122"/>
            </a:endParaRPr>
          </a:p>
        </p:txBody>
      </p:sp>
      <p:sp>
        <p:nvSpPr>
          <p:cNvPr id="2445322" name="Rectangle 10" descr="羊皮纸"/>
          <p:cNvSpPr>
            <a:spLocks noChangeArrowheads="1"/>
          </p:cNvSpPr>
          <p:nvPr/>
        </p:nvSpPr>
        <p:spPr bwMode="auto">
          <a:xfrm>
            <a:off x="4738688" y="344488"/>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适合性</a:t>
            </a:r>
          </a:p>
        </p:txBody>
      </p:sp>
      <p:sp>
        <p:nvSpPr>
          <p:cNvPr id="2445323" name="Rectangle 11" descr="羊皮纸"/>
          <p:cNvSpPr>
            <a:spLocks noChangeArrowheads="1"/>
          </p:cNvSpPr>
          <p:nvPr/>
        </p:nvSpPr>
        <p:spPr bwMode="auto">
          <a:xfrm>
            <a:off x="4738688" y="620713"/>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准确性</a:t>
            </a:r>
          </a:p>
        </p:txBody>
      </p:sp>
      <p:sp>
        <p:nvSpPr>
          <p:cNvPr id="2445324" name="Rectangle 12" descr="羊皮纸"/>
          <p:cNvSpPr>
            <a:spLocks noChangeArrowheads="1"/>
          </p:cNvSpPr>
          <p:nvPr/>
        </p:nvSpPr>
        <p:spPr bwMode="auto">
          <a:xfrm>
            <a:off x="4738688" y="911225"/>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互操作性</a:t>
            </a:r>
          </a:p>
        </p:txBody>
      </p:sp>
      <p:sp>
        <p:nvSpPr>
          <p:cNvPr id="2445325" name="Rectangle 13" descr="羊皮纸"/>
          <p:cNvSpPr>
            <a:spLocks noChangeArrowheads="1"/>
          </p:cNvSpPr>
          <p:nvPr/>
        </p:nvSpPr>
        <p:spPr bwMode="auto">
          <a:xfrm>
            <a:off x="4773613" y="1187450"/>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依从性</a:t>
            </a:r>
          </a:p>
        </p:txBody>
      </p:sp>
      <p:sp>
        <p:nvSpPr>
          <p:cNvPr id="2445326" name="Rectangle 14" descr="羊皮纸"/>
          <p:cNvSpPr>
            <a:spLocks noChangeArrowheads="1"/>
          </p:cNvSpPr>
          <p:nvPr/>
        </p:nvSpPr>
        <p:spPr bwMode="auto">
          <a:xfrm>
            <a:off x="4773613" y="1477963"/>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安全性</a:t>
            </a:r>
          </a:p>
        </p:txBody>
      </p:sp>
      <p:sp>
        <p:nvSpPr>
          <p:cNvPr id="2445327" name="Rectangle 15" descr="羊皮纸"/>
          <p:cNvSpPr>
            <a:spLocks noChangeArrowheads="1"/>
          </p:cNvSpPr>
          <p:nvPr/>
        </p:nvSpPr>
        <p:spPr bwMode="auto">
          <a:xfrm>
            <a:off x="4773613" y="1782763"/>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成熟性</a:t>
            </a:r>
          </a:p>
        </p:txBody>
      </p:sp>
      <p:sp>
        <p:nvSpPr>
          <p:cNvPr id="2445328" name="Rectangle 16" descr="羊皮纸"/>
          <p:cNvSpPr>
            <a:spLocks noChangeArrowheads="1"/>
          </p:cNvSpPr>
          <p:nvPr/>
        </p:nvSpPr>
        <p:spPr bwMode="auto">
          <a:xfrm>
            <a:off x="4773613" y="2073275"/>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容错性</a:t>
            </a:r>
          </a:p>
        </p:txBody>
      </p:sp>
      <p:sp>
        <p:nvSpPr>
          <p:cNvPr id="2445329" name="Rectangle 17" descr="羊皮纸"/>
          <p:cNvSpPr>
            <a:spLocks noChangeArrowheads="1"/>
          </p:cNvSpPr>
          <p:nvPr/>
        </p:nvSpPr>
        <p:spPr bwMode="auto">
          <a:xfrm>
            <a:off x="4767263" y="2363788"/>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易恢复性</a:t>
            </a:r>
          </a:p>
        </p:txBody>
      </p:sp>
      <p:sp>
        <p:nvSpPr>
          <p:cNvPr id="2445330" name="Rectangle 18" descr="羊皮纸"/>
          <p:cNvSpPr>
            <a:spLocks noChangeArrowheads="1"/>
          </p:cNvSpPr>
          <p:nvPr/>
        </p:nvSpPr>
        <p:spPr bwMode="auto">
          <a:xfrm>
            <a:off x="4767263" y="2682875"/>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易理解性</a:t>
            </a:r>
            <a:endParaRPr kumimoji="1" lang="zh-CN" altLang="en-US" sz="2400">
              <a:solidFill>
                <a:srgbClr val="000066"/>
              </a:solidFill>
              <a:latin typeface="Times New Roman" pitchFamily="18" charset="0"/>
              <a:ea typeface="仿宋_GB2312" pitchFamily="49" charset="-122"/>
            </a:endParaRPr>
          </a:p>
        </p:txBody>
      </p:sp>
      <p:sp>
        <p:nvSpPr>
          <p:cNvPr id="2445331" name="Rectangle 19" descr="羊皮纸"/>
          <p:cNvSpPr>
            <a:spLocks noChangeArrowheads="1"/>
          </p:cNvSpPr>
          <p:nvPr/>
        </p:nvSpPr>
        <p:spPr bwMode="auto">
          <a:xfrm>
            <a:off x="4786313" y="2987675"/>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易学习性</a:t>
            </a:r>
            <a:endParaRPr kumimoji="1" lang="zh-CN" altLang="en-US" sz="2400">
              <a:solidFill>
                <a:srgbClr val="000066"/>
              </a:solidFill>
              <a:latin typeface="Times New Roman" pitchFamily="18" charset="0"/>
              <a:ea typeface="仿宋_GB2312" pitchFamily="49" charset="-122"/>
            </a:endParaRPr>
          </a:p>
        </p:txBody>
      </p:sp>
      <p:sp>
        <p:nvSpPr>
          <p:cNvPr id="2445332" name="Rectangle 20" descr="羊皮纸"/>
          <p:cNvSpPr>
            <a:spLocks noChangeArrowheads="1"/>
          </p:cNvSpPr>
          <p:nvPr/>
        </p:nvSpPr>
        <p:spPr bwMode="auto">
          <a:xfrm>
            <a:off x="4800600" y="3292475"/>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易操作性</a:t>
            </a:r>
            <a:endParaRPr kumimoji="1" lang="zh-CN" altLang="en-US" sz="2400">
              <a:solidFill>
                <a:srgbClr val="000066"/>
              </a:solidFill>
              <a:latin typeface="Times New Roman" pitchFamily="18" charset="0"/>
              <a:ea typeface="仿宋_GB2312" pitchFamily="49" charset="-122"/>
            </a:endParaRPr>
          </a:p>
        </p:txBody>
      </p:sp>
      <p:sp>
        <p:nvSpPr>
          <p:cNvPr id="2445333" name="Rectangle 21" descr="羊皮纸"/>
          <p:cNvSpPr>
            <a:spLocks noChangeArrowheads="1"/>
          </p:cNvSpPr>
          <p:nvPr/>
        </p:nvSpPr>
        <p:spPr bwMode="auto">
          <a:xfrm>
            <a:off x="4814888" y="3597275"/>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时间特性</a:t>
            </a:r>
            <a:endParaRPr kumimoji="1" lang="zh-CN" altLang="en-US" sz="2400">
              <a:solidFill>
                <a:srgbClr val="000066"/>
              </a:solidFill>
              <a:latin typeface="Times New Roman" pitchFamily="18" charset="0"/>
              <a:ea typeface="仿宋_GB2312" pitchFamily="49" charset="-122"/>
            </a:endParaRPr>
          </a:p>
        </p:txBody>
      </p:sp>
      <p:sp>
        <p:nvSpPr>
          <p:cNvPr id="2445334" name="Rectangle 22" descr="羊皮纸"/>
          <p:cNvSpPr>
            <a:spLocks noChangeArrowheads="1"/>
          </p:cNvSpPr>
          <p:nvPr/>
        </p:nvSpPr>
        <p:spPr bwMode="auto">
          <a:xfrm>
            <a:off x="4800600" y="3916363"/>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资源特性</a:t>
            </a:r>
          </a:p>
        </p:txBody>
      </p:sp>
      <p:sp>
        <p:nvSpPr>
          <p:cNvPr id="2445335" name="Rectangle 23" descr="羊皮纸"/>
          <p:cNvSpPr>
            <a:spLocks noChangeArrowheads="1"/>
          </p:cNvSpPr>
          <p:nvPr/>
        </p:nvSpPr>
        <p:spPr bwMode="auto">
          <a:xfrm>
            <a:off x="4800600" y="4235450"/>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易分析性</a:t>
            </a:r>
            <a:endParaRPr kumimoji="1" lang="zh-CN" altLang="en-US" sz="2400">
              <a:solidFill>
                <a:srgbClr val="000066"/>
              </a:solidFill>
              <a:latin typeface="Times New Roman" pitchFamily="18" charset="0"/>
              <a:ea typeface="仿宋_GB2312" pitchFamily="49" charset="-122"/>
            </a:endParaRPr>
          </a:p>
        </p:txBody>
      </p:sp>
      <p:sp>
        <p:nvSpPr>
          <p:cNvPr id="2445336" name="Rectangle 24" descr="羊皮纸"/>
          <p:cNvSpPr>
            <a:spLocks noChangeArrowheads="1"/>
          </p:cNvSpPr>
          <p:nvPr/>
        </p:nvSpPr>
        <p:spPr bwMode="auto">
          <a:xfrm>
            <a:off x="4814888" y="4525963"/>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稳定性</a:t>
            </a:r>
            <a:endParaRPr kumimoji="1" lang="zh-CN" altLang="en-US" sz="2400">
              <a:solidFill>
                <a:srgbClr val="000066"/>
              </a:solidFill>
              <a:latin typeface="Times New Roman" pitchFamily="18" charset="0"/>
              <a:ea typeface="仿宋_GB2312" pitchFamily="49" charset="-122"/>
            </a:endParaRPr>
          </a:p>
        </p:txBody>
      </p:sp>
      <p:sp>
        <p:nvSpPr>
          <p:cNvPr id="2445337" name="Rectangle 25" descr="羊皮纸"/>
          <p:cNvSpPr>
            <a:spLocks noChangeArrowheads="1"/>
          </p:cNvSpPr>
          <p:nvPr/>
        </p:nvSpPr>
        <p:spPr bwMode="auto">
          <a:xfrm>
            <a:off x="4795838" y="4816475"/>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易变更性</a:t>
            </a:r>
            <a:endParaRPr kumimoji="1" lang="zh-CN" altLang="en-US" sz="2400">
              <a:solidFill>
                <a:srgbClr val="000066"/>
              </a:solidFill>
              <a:latin typeface="Times New Roman" pitchFamily="18" charset="0"/>
              <a:ea typeface="仿宋_GB2312" pitchFamily="49" charset="-122"/>
            </a:endParaRPr>
          </a:p>
        </p:txBody>
      </p:sp>
      <p:sp>
        <p:nvSpPr>
          <p:cNvPr id="2445338" name="Rectangle 26" descr="羊皮纸"/>
          <p:cNvSpPr>
            <a:spLocks noChangeArrowheads="1"/>
          </p:cNvSpPr>
          <p:nvPr/>
        </p:nvSpPr>
        <p:spPr bwMode="auto">
          <a:xfrm>
            <a:off x="4795838" y="5106988"/>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易测试性</a:t>
            </a:r>
            <a:endParaRPr kumimoji="1" lang="zh-CN" altLang="en-US" sz="2400">
              <a:solidFill>
                <a:srgbClr val="000066"/>
              </a:solidFill>
              <a:latin typeface="Times New Roman" pitchFamily="18" charset="0"/>
              <a:ea typeface="仿宋_GB2312" pitchFamily="49" charset="-122"/>
            </a:endParaRPr>
          </a:p>
        </p:txBody>
      </p:sp>
      <p:sp>
        <p:nvSpPr>
          <p:cNvPr id="2445339" name="Rectangle 27" descr="羊皮纸"/>
          <p:cNvSpPr>
            <a:spLocks noChangeArrowheads="1"/>
          </p:cNvSpPr>
          <p:nvPr/>
        </p:nvSpPr>
        <p:spPr bwMode="auto">
          <a:xfrm>
            <a:off x="4814888" y="5702300"/>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易安装性</a:t>
            </a:r>
            <a:endParaRPr kumimoji="1" lang="zh-CN" altLang="en-US" sz="2400">
              <a:solidFill>
                <a:srgbClr val="000066"/>
              </a:solidFill>
              <a:latin typeface="Times New Roman" pitchFamily="18" charset="0"/>
              <a:ea typeface="仿宋_GB2312" pitchFamily="49" charset="-122"/>
            </a:endParaRPr>
          </a:p>
        </p:txBody>
      </p:sp>
      <p:sp>
        <p:nvSpPr>
          <p:cNvPr id="2445340" name="Rectangle 28" descr="羊皮纸"/>
          <p:cNvSpPr>
            <a:spLocks noChangeArrowheads="1"/>
          </p:cNvSpPr>
          <p:nvPr/>
        </p:nvSpPr>
        <p:spPr bwMode="auto">
          <a:xfrm>
            <a:off x="4814888" y="6311900"/>
            <a:ext cx="14033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易替换性</a:t>
            </a:r>
            <a:endParaRPr kumimoji="1" lang="zh-CN" altLang="en-US" sz="2400">
              <a:solidFill>
                <a:srgbClr val="000066"/>
              </a:solidFill>
              <a:latin typeface="Times New Roman" pitchFamily="18" charset="0"/>
              <a:ea typeface="仿宋_GB2312" pitchFamily="49" charset="-122"/>
            </a:endParaRPr>
          </a:p>
        </p:txBody>
      </p:sp>
      <p:sp>
        <p:nvSpPr>
          <p:cNvPr id="2445341" name="Rectangle 29" descr="羊皮纸"/>
          <p:cNvSpPr>
            <a:spLocks noChangeArrowheads="1"/>
          </p:cNvSpPr>
          <p:nvPr/>
        </p:nvSpPr>
        <p:spPr bwMode="auto">
          <a:xfrm>
            <a:off x="4829175" y="5411788"/>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适应性</a:t>
            </a:r>
          </a:p>
        </p:txBody>
      </p:sp>
      <p:sp>
        <p:nvSpPr>
          <p:cNvPr id="2445342" name="Rectangle 30" descr="羊皮纸"/>
          <p:cNvSpPr>
            <a:spLocks noChangeArrowheads="1"/>
          </p:cNvSpPr>
          <p:nvPr/>
        </p:nvSpPr>
        <p:spPr bwMode="auto">
          <a:xfrm>
            <a:off x="4814888" y="6007100"/>
            <a:ext cx="1098550" cy="457200"/>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a:solidFill>
                  <a:srgbClr val="000066"/>
                </a:solidFill>
                <a:latin typeface="Times New Roman" pitchFamily="18" charset="0"/>
                <a:ea typeface="隶书" pitchFamily="49" charset="-122"/>
              </a:rPr>
              <a:t>遵循性</a:t>
            </a:r>
            <a:endParaRPr kumimoji="1" lang="zh-CN" altLang="en-US" sz="2400">
              <a:solidFill>
                <a:srgbClr val="000066"/>
              </a:solidFill>
              <a:latin typeface="Times New Roman" pitchFamily="18" charset="0"/>
              <a:ea typeface="仿宋_GB2312" pitchFamily="49" charset="-122"/>
            </a:endParaRPr>
          </a:p>
        </p:txBody>
      </p:sp>
      <p:sp>
        <p:nvSpPr>
          <p:cNvPr id="2445343" name="Line 31" descr="羊皮纸"/>
          <p:cNvSpPr>
            <a:spLocks noChangeShapeType="1"/>
          </p:cNvSpPr>
          <p:nvPr/>
        </p:nvSpPr>
        <p:spPr bwMode="auto">
          <a:xfrm flipV="1">
            <a:off x="3814763" y="630238"/>
            <a:ext cx="923925" cy="45720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44" name="Line 32" descr="羊皮纸"/>
          <p:cNvSpPr>
            <a:spLocks noChangeShapeType="1"/>
          </p:cNvSpPr>
          <p:nvPr/>
        </p:nvSpPr>
        <p:spPr bwMode="auto">
          <a:xfrm flipV="1">
            <a:off x="3829050" y="858838"/>
            <a:ext cx="909638" cy="242887"/>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45" name="Line 33" descr="羊皮纸"/>
          <p:cNvSpPr>
            <a:spLocks noChangeShapeType="1"/>
          </p:cNvSpPr>
          <p:nvPr/>
        </p:nvSpPr>
        <p:spPr bwMode="auto">
          <a:xfrm>
            <a:off x="3817938" y="1101725"/>
            <a:ext cx="920750" cy="61913"/>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46" name="Line 34" descr="羊皮纸"/>
          <p:cNvSpPr>
            <a:spLocks noChangeShapeType="1"/>
          </p:cNvSpPr>
          <p:nvPr/>
        </p:nvSpPr>
        <p:spPr bwMode="auto">
          <a:xfrm>
            <a:off x="3813175" y="1116013"/>
            <a:ext cx="925513" cy="352425"/>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47" name="Line 35" descr="羊皮纸"/>
          <p:cNvSpPr>
            <a:spLocks noChangeShapeType="1"/>
          </p:cNvSpPr>
          <p:nvPr/>
        </p:nvSpPr>
        <p:spPr bwMode="auto">
          <a:xfrm>
            <a:off x="3798888" y="1116013"/>
            <a:ext cx="939800" cy="598487"/>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48" name="Line 36" descr="羊皮纸"/>
          <p:cNvSpPr>
            <a:spLocks noChangeShapeType="1"/>
          </p:cNvSpPr>
          <p:nvPr/>
        </p:nvSpPr>
        <p:spPr bwMode="auto">
          <a:xfrm flipH="1">
            <a:off x="3798888" y="2049463"/>
            <a:ext cx="954087" cy="276225"/>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49" name="Line 37" descr="羊皮纸"/>
          <p:cNvSpPr>
            <a:spLocks noChangeShapeType="1"/>
          </p:cNvSpPr>
          <p:nvPr/>
        </p:nvSpPr>
        <p:spPr bwMode="auto">
          <a:xfrm>
            <a:off x="3814763" y="2311400"/>
            <a:ext cx="938212" cy="14288"/>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0" name="Line 38" descr="羊皮纸"/>
          <p:cNvSpPr>
            <a:spLocks noChangeShapeType="1"/>
          </p:cNvSpPr>
          <p:nvPr/>
        </p:nvSpPr>
        <p:spPr bwMode="auto">
          <a:xfrm>
            <a:off x="3827463" y="2325688"/>
            <a:ext cx="911225" cy="290512"/>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1" name="Line 39" descr="羊皮纸"/>
          <p:cNvSpPr>
            <a:spLocks noChangeShapeType="1"/>
          </p:cNvSpPr>
          <p:nvPr/>
        </p:nvSpPr>
        <p:spPr bwMode="auto">
          <a:xfrm flipV="1">
            <a:off x="3798888" y="2949575"/>
            <a:ext cx="954087" cy="290513"/>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2" name="Line 40" descr="羊皮纸"/>
          <p:cNvSpPr>
            <a:spLocks noChangeShapeType="1"/>
          </p:cNvSpPr>
          <p:nvPr/>
        </p:nvSpPr>
        <p:spPr bwMode="auto">
          <a:xfrm>
            <a:off x="3798888" y="3254375"/>
            <a:ext cx="954087" cy="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3" name="Line 41" descr="羊皮纸"/>
          <p:cNvSpPr>
            <a:spLocks noChangeShapeType="1"/>
          </p:cNvSpPr>
          <p:nvPr/>
        </p:nvSpPr>
        <p:spPr bwMode="auto">
          <a:xfrm>
            <a:off x="3829050" y="3268663"/>
            <a:ext cx="923925" cy="290512"/>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4" name="Line 42" descr="羊皮纸"/>
          <p:cNvSpPr>
            <a:spLocks noChangeShapeType="1"/>
          </p:cNvSpPr>
          <p:nvPr/>
        </p:nvSpPr>
        <p:spPr bwMode="auto">
          <a:xfrm flipV="1">
            <a:off x="3816350" y="3863975"/>
            <a:ext cx="965200" cy="22860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5" name="Line 43" descr="羊皮纸"/>
          <p:cNvSpPr>
            <a:spLocks noChangeShapeType="1"/>
          </p:cNvSpPr>
          <p:nvPr/>
        </p:nvSpPr>
        <p:spPr bwMode="auto">
          <a:xfrm>
            <a:off x="3833813" y="4078288"/>
            <a:ext cx="935037" cy="90487"/>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6" name="Line 44" descr="羊皮纸"/>
          <p:cNvSpPr>
            <a:spLocks noChangeShapeType="1"/>
          </p:cNvSpPr>
          <p:nvPr/>
        </p:nvSpPr>
        <p:spPr bwMode="auto">
          <a:xfrm flipV="1">
            <a:off x="3863975" y="4502150"/>
            <a:ext cx="936625" cy="530225"/>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7" name="Line 45" descr="羊皮纸"/>
          <p:cNvSpPr>
            <a:spLocks noChangeShapeType="1"/>
          </p:cNvSpPr>
          <p:nvPr/>
        </p:nvSpPr>
        <p:spPr bwMode="auto">
          <a:xfrm flipV="1">
            <a:off x="3835400" y="4806950"/>
            <a:ext cx="965200" cy="239713"/>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8" name="Line 46" descr="羊皮纸"/>
          <p:cNvSpPr>
            <a:spLocks noChangeShapeType="1"/>
          </p:cNvSpPr>
          <p:nvPr/>
        </p:nvSpPr>
        <p:spPr bwMode="auto">
          <a:xfrm>
            <a:off x="3822700" y="5032375"/>
            <a:ext cx="977900" cy="79375"/>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59" name="Line 47" descr="羊皮纸"/>
          <p:cNvSpPr>
            <a:spLocks noChangeShapeType="1"/>
          </p:cNvSpPr>
          <p:nvPr/>
        </p:nvSpPr>
        <p:spPr bwMode="auto">
          <a:xfrm>
            <a:off x="3806825" y="5046663"/>
            <a:ext cx="993775" cy="369887"/>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0" name="Line 48" descr="羊皮纸"/>
          <p:cNvSpPr>
            <a:spLocks noChangeShapeType="1"/>
          </p:cNvSpPr>
          <p:nvPr/>
        </p:nvSpPr>
        <p:spPr bwMode="auto">
          <a:xfrm>
            <a:off x="3806825" y="6194425"/>
            <a:ext cx="1008063" cy="384175"/>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1" name="Line 49" descr="羊皮纸"/>
          <p:cNvSpPr>
            <a:spLocks noChangeShapeType="1"/>
          </p:cNvSpPr>
          <p:nvPr/>
        </p:nvSpPr>
        <p:spPr bwMode="auto">
          <a:xfrm>
            <a:off x="3821113" y="6194425"/>
            <a:ext cx="993775" cy="79375"/>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2" name="Line 50" descr="羊皮纸"/>
          <p:cNvSpPr>
            <a:spLocks noChangeShapeType="1"/>
          </p:cNvSpPr>
          <p:nvPr/>
        </p:nvSpPr>
        <p:spPr bwMode="auto">
          <a:xfrm flipV="1">
            <a:off x="3835400" y="5969000"/>
            <a:ext cx="979488" cy="211138"/>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3" name="Line 51" descr="羊皮纸"/>
          <p:cNvSpPr>
            <a:spLocks noChangeShapeType="1"/>
          </p:cNvSpPr>
          <p:nvPr/>
        </p:nvSpPr>
        <p:spPr bwMode="auto">
          <a:xfrm flipV="1">
            <a:off x="3821113" y="5664200"/>
            <a:ext cx="993775" cy="50165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4" name="Line 52" descr="羊皮纸"/>
          <p:cNvSpPr>
            <a:spLocks noChangeShapeType="1"/>
          </p:cNvSpPr>
          <p:nvPr/>
        </p:nvSpPr>
        <p:spPr bwMode="auto">
          <a:xfrm flipH="1">
            <a:off x="1309688" y="1163638"/>
            <a:ext cx="1258887" cy="205740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5" name="Line 53" descr="羊皮纸"/>
          <p:cNvSpPr>
            <a:spLocks noChangeShapeType="1"/>
          </p:cNvSpPr>
          <p:nvPr/>
        </p:nvSpPr>
        <p:spPr bwMode="auto">
          <a:xfrm flipV="1">
            <a:off x="1309688" y="2357438"/>
            <a:ext cx="1258887" cy="86360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6" name="Line 54" descr="羊皮纸"/>
          <p:cNvSpPr>
            <a:spLocks noChangeShapeType="1"/>
          </p:cNvSpPr>
          <p:nvPr/>
        </p:nvSpPr>
        <p:spPr bwMode="auto">
          <a:xfrm>
            <a:off x="1309688" y="3221038"/>
            <a:ext cx="838200" cy="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7" name="Line 55" descr="羊皮纸"/>
          <p:cNvSpPr>
            <a:spLocks noChangeShapeType="1"/>
          </p:cNvSpPr>
          <p:nvPr/>
        </p:nvSpPr>
        <p:spPr bwMode="auto">
          <a:xfrm>
            <a:off x="1309688" y="3221038"/>
            <a:ext cx="1600200" cy="91440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8" name="Line 56" descr="羊皮纸"/>
          <p:cNvSpPr>
            <a:spLocks noChangeShapeType="1"/>
          </p:cNvSpPr>
          <p:nvPr/>
        </p:nvSpPr>
        <p:spPr bwMode="auto">
          <a:xfrm>
            <a:off x="1309688" y="3221038"/>
            <a:ext cx="1016000" cy="1673225"/>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69" name="Line 57" descr="羊皮纸"/>
          <p:cNvSpPr>
            <a:spLocks noChangeShapeType="1"/>
          </p:cNvSpPr>
          <p:nvPr/>
        </p:nvSpPr>
        <p:spPr bwMode="auto">
          <a:xfrm>
            <a:off x="1309688" y="3221038"/>
            <a:ext cx="1001712" cy="2743200"/>
          </a:xfrm>
          <a:prstGeom prst="line">
            <a:avLst/>
          </a:prstGeom>
          <a:no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5370" name="Text Box 58" descr="羊皮纸"/>
          <p:cNvSpPr txBox="1">
            <a:spLocks noChangeArrowheads="1"/>
          </p:cNvSpPr>
          <p:nvPr/>
        </p:nvSpPr>
        <p:spPr bwMode="auto">
          <a:xfrm>
            <a:off x="2589213" y="-257175"/>
            <a:ext cx="184150" cy="7620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zh-CN" altLang="zh-CN" sz="4400">
              <a:latin typeface="Times New Roman" pitchFamily="18" charset="0"/>
              <a:ea typeface="长城新魏碑体" pitchFamily="49" charset="-122"/>
            </a:endParaRPr>
          </a:p>
        </p:txBody>
      </p:sp>
      <p:sp>
        <p:nvSpPr>
          <p:cNvPr id="2445371" name="Text Box 59" descr="羊皮纸"/>
          <p:cNvSpPr txBox="1">
            <a:spLocks noChangeArrowheads="1"/>
          </p:cNvSpPr>
          <p:nvPr/>
        </p:nvSpPr>
        <p:spPr bwMode="auto">
          <a:xfrm>
            <a:off x="2498725" y="-11113"/>
            <a:ext cx="1409700" cy="457201"/>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u="sng" dirty="0">
                <a:latin typeface="Times New Roman" pitchFamily="18" charset="0"/>
                <a:ea typeface="隶书" pitchFamily="49" charset="-122"/>
              </a:rPr>
              <a:t>质量特性</a:t>
            </a:r>
          </a:p>
        </p:txBody>
      </p:sp>
      <p:sp>
        <p:nvSpPr>
          <p:cNvPr id="2445372" name="Text Box 60" descr="羊皮纸"/>
          <p:cNvSpPr txBox="1">
            <a:spLocks noChangeArrowheads="1"/>
          </p:cNvSpPr>
          <p:nvPr/>
        </p:nvSpPr>
        <p:spPr bwMode="auto">
          <a:xfrm>
            <a:off x="4708525" y="-25400"/>
            <a:ext cx="1716088"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u="sng">
                <a:latin typeface="Times New Roman" pitchFamily="18" charset="0"/>
                <a:ea typeface="隶书" pitchFamily="49" charset="-122"/>
              </a:rPr>
              <a:t>质量子特性</a:t>
            </a:r>
          </a:p>
        </p:txBody>
      </p:sp>
      <p:sp>
        <p:nvSpPr>
          <p:cNvPr id="2445373" name="Text Box 61" descr="羊皮纸"/>
          <p:cNvSpPr txBox="1">
            <a:spLocks noChangeArrowheads="1"/>
          </p:cNvSpPr>
          <p:nvPr/>
        </p:nvSpPr>
        <p:spPr bwMode="auto">
          <a:xfrm>
            <a:off x="6948488" y="-25400"/>
            <a:ext cx="2022475"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u="sng">
                <a:latin typeface="Times New Roman" pitchFamily="18" charset="0"/>
                <a:ea typeface="隶书" pitchFamily="49" charset="-122"/>
              </a:rPr>
              <a:t>质量度量准则</a:t>
            </a:r>
            <a:endParaRPr kumimoji="1" lang="zh-CN" altLang="en-US" sz="2400" b="1">
              <a:latin typeface="Times New Roman" pitchFamily="18" charset="0"/>
              <a:ea typeface="隶书" pitchFamily="49" charset="-122"/>
            </a:endParaRPr>
          </a:p>
        </p:txBody>
      </p:sp>
      <p:sp>
        <p:nvSpPr>
          <p:cNvPr id="2445374" name="Rectangle 62"/>
          <p:cNvSpPr>
            <a:spLocks noChangeArrowheads="1"/>
          </p:cNvSpPr>
          <p:nvPr/>
        </p:nvSpPr>
        <p:spPr bwMode="auto">
          <a:xfrm>
            <a:off x="7253288" y="477838"/>
            <a:ext cx="685800" cy="6248400"/>
          </a:xfrm>
          <a:prstGeom prst="rect">
            <a:avLst/>
          </a:prstGeom>
          <a:solidFill>
            <a:schemeClr val="bg1"/>
          </a:solidFill>
          <a:ln w="19050">
            <a:solidFill>
              <a:srgbClr val="000000"/>
            </a:solidFill>
            <a:miter lim="800000"/>
            <a:headEnd/>
            <a:tailEnd/>
          </a:ln>
          <a:effectLst>
            <a:outerShdw dist="107763" dir="2700000" algn="ctr" rotWithShape="0">
              <a:schemeClr val="bg2"/>
            </a:outerShdw>
          </a:effectLst>
        </p:spPr>
        <p:txBody>
          <a:bodyPr wrap="none" anchor="ctr"/>
          <a:lstStyle/>
          <a:p>
            <a:pPr algn="ctr"/>
            <a:r>
              <a:rPr kumimoji="1" lang="zh-CN" altLang="en-US" sz="2800" b="1">
                <a:latin typeface="Times New Roman" pitchFamily="18" charset="0"/>
                <a:ea typeface="仿宋_GB2312" pitchFamily="49" charset="-122"/>
              </a:rPr>
              <a:t>使</a:t>
            </a:r>
          </a:p>
          <a:p>
            <a:pPr algn="ctr"/>
            <a:r>
              <a:rPr kumimoji="1" lang="zh-CN" altLang="en-US" sz="2800" b="1">
                <a:latin typeface="Times New Roman" pitchFamily="18" charset="0"/>
                <a:ea typeface="仿宋_GB2312" pitchFamily="49" charset="-122"/>
              </a:rPr>
              <a:t>用</a:t>
            </a:r>
          </a:p>
          <a:p>
            <a:pPr algn="ctr"/>
            <a:r>
              <a:rPr kumimoji="1" lang="zh-CN" altLang="en-US" sz="2800" b="1">
                <a:latin typeface="Times New Roman" pitchFamily="18" charset="0"/>
                <a:ea typeface="仿宋_GB2312" pitchFamily="49" charset="-122"/>
              </a:rPr>
              <a:t>单</a:t>
            </a:r>
          </a:p>
          <a:p>
            <a:pPr algn="ctr"/>
            <a:r>
              <a:rPr kumimoji="1" lang="zh-CN" altLang="en-US" sz="2800" b="1">
                <a:latin typeface="Times New Roman" pitchFamily="18" charset="0"/>
                <a:ea typeface="仿宋_GB2312" pitchFamily="49" charset="-122"/>
              </a:rPr>
              <a:t>位</a:t>
            </a:r>
          </a:p>
          <a:p>
            <a:pPr algn="ctr"/>
            <a:r>
              <a:rPr kumimoji="1" lang="zh-CN" altLang="en-US" sz="2800" b="1">
                <a:latin typeface="Times New Roman" pitchFamily="18" charset="0"/>
                <a:ea typeface="仿宋_GB2312" pitchFamily="49" charset="-122"/>
              </a:rPr>
              <a:t>自</a:t>
            </a:r>
          </a:p>
          <a:p>
            <a:pPr algn="ctr"/>
            <a:r>
              <a:rPr kumimoji="1" lang="zh-CN" altLang="en-US" sz="2800" b="1">
                <a:latin typeface="Times New Roman" pitchFamily="18" charset="0"/>
                <a:ea typeface="仿宋_GB2312" pitchFamily="49" charset="-122"/>
              </a:rPr>
              <a:t>行</a:t>
            </a:r>
          </a:p>
          <a:p>
            <a:pPr algn="ctr"/>
            <a:r>
              <a:rPr kumimoji="1" lang="zh-CN" altLang="en-US" sz="2800" b="1">
                <a:latin typeface="Times New Roman" pitchFamily="18" charset="0"/>
                <a:ea typeface="仿宋_GB2312" pitchFamily="49" charset="-122"/>
              </a:rPr>
              <a:t>规</a:t>
            </a:r>
          </a:p>
          <a:p>
            <a:pPr algn="ctr"/>
            <a:r>
              <a:rPr kumimoji="1" lang="zh-CN" altLang="en-US" sz="2800" b="1">
                <a:latin typeface="Times New Roman" pitchFamily="18" charset="0"/>
                <a:ea typeface="仿宋_GB2312" pitchFamily="49" charset="-122"/>
              </a:rPr>
              <a:t>定</a:t>
            </a:r>
            <a:endParaRPr kumimoji="1" lang="zh-CN" altLang="en-US" sz="2800">
              <a:latin typeface="Times New Roman" pitchFamily="18" charset="0"/>
              <a:ea typeface="长城新魏碑体" pitchFamily="49" charset="-122"/>
            </a:endParaRPr>
          </a:p>
        </p:txBody>
      </p:sp>
      <p:sp>
        <p:nvSpPr>
          <p:cNvPr id="2445375" name="Rectangle 63"/>
          <p:cNvSpPr>
            <a:spLocks noChangeArrowheads="1"/>
          </p:cNvSpPr>
          <p:nvPr/>
        </p:nvSpPr>
        <p:spPr bwMode="auto">
          <a:xfrm>
            <a:off x="330200" y="269875"/>
            <a:ext cx="1809750" cy="106680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200" b="1" u="sng" dirty="0">
                <a:latin typeface="华文新魏" pitchFamily="2" charset="-122"/>
                <a:ea typeface="华文新魏" pitchFamily="2" charset="-122"/>
              </a:rPr>
              <a:t>ISO 9126</a:t>
            </a:r>
          </a:p>
          <a:p>
            <a:r>
              <a:rPr kumimoji="1" lang="zh-CN" altLang="en-US" sz="3200" b="1" u="sng" dirty="0">
                <a:latin typeface="华文新魏" pitchFamily="2" charset="-122"/>
                <a:ea typeface="华文新魏" pitchFamily="2" charset="-122"/>
              </a:rPr>
              <a:t>质量模型</a:t>
            </a:r>
          </a:p>
        </p:txBody>
      </p:sp>
    </p:spTree>
    <p:extLst>
      <p:ext uri="{BB962C8B-B14F-4D97-AF65-F5344CB8AC3E}">
        <p14:creationId xmlns:p14="http://schemas.microsoft.com/office/powerpoint/2010/main" val="35633462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 name="灯片编号占位符 2"/>
          <p:cNvSpPr>
            <a:spLocks noGrp="1"/>
          </p:cNvSpPr>
          <p:nvPr>
            <p:ph type="sldNum" sz="quarter" idx="11"/>
          </p:nvPr>
        </p:nvSpPr>
        <p:spPr/>
        <p:txBody>
          <a:bodyPr/>
          <a:lstStyle/>
          <a:p>
            <a:fld id="{16FBEA25-12DD-465A-AA61-1DE0E9487F6A}" type="slidenum">
              <a:rPr lang="en-US" altLang="zh-CN"/>
              <a:pPr/>
              <a:t>147</a:t>
            </a:fld>
            <a:endParaRPr lang="en-US" altLang="zh-CN"/>
          </a:p>
        </p:txBody>
      </p:sp>
      <p:grpSp>
        <p:nvGrpSpPr>
          <p:cNvPr id="2446338" name="Group 2"/>
          <p:cNvGrpSpPr>
            <a:grpSpLocks/>
          </p:cNvGrpSpPr>
          <p:nvPr/>
        </p:nvGrpSpPr>
        <p:grpSpPr bwMode="auto">
          <a:xfrm>
            <a:off x="101600" y="1598613"/>
            <a:ext cx="8926513" cy="3656012"/>
            <a:chOff x="45" y="1438"/>
            <a:chExt cx="5623" cy="2303"/>
          </a:xfrm>
        </p:grpSpPr>
        <p:sp>
          <p:nvSpPr>
            <p:cNvPr id="2446339" name="Rectangle 3"/>
            <p:cNvSpPr>
              <a:spLocks noChangeArrowheads="1"/>
            </p:cNvSpPr>
            <p:nvPr/>
          </p:nvSpPr>
          <p:spPr bwMode="auto">
            <a:xfrm>
              <a:off x="4773" y="3395"/>
              <a:ext cx="89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0" name="Rectangle 4"/>
            <p:cNvSpPr>
              <a:spLocks noChangeArrowheads="1"/>
            </p:cNvSpPr>
            <p:nvPr/>
          </p:nvSpPr>
          <p:spPr bwMode="auto">
            <a:xfrm>
              <a:off x="3877" y="3395"/>
              <a:ext cx="89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1" name="Rectangle 5"/>
            <p:cNvSpPr>
              <a:spLocks noChangeArrowheads="1"/>
            </p:cNvSpPr>
            <p:nvPr/>
          </p:nvSpPr>
          <p:spPr bwMode="auto">
            <a:xfrm>
              <a:off x="3346" y="3395"/>
              <a:ext cx="53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2" name="Rectangle 6"/>
            <p:cNvSpPr>
              <a:spLocks noChangeArrowheads="1"/>
            </p:cNvSpPr>
            <p:nvPr/>
          </p:nvSpPr>
          <p:spPr bwMode="auto">
            <a:xfrm>
              <a:off x="2414" y="3395"/>
              <a:ext cx="93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3" name="Rectangle 7"/>
            <p:cNvSpPr>
              <a:spLocks noChangeArrowheads="1"/>
            </p:cNvSpPr>
            <p:nvPr/>
          </p:nvSpPr>
          <p:spPr bwMode="auto">
            <a:xfrm>
              <a:off x="1701" y="3395"/>
              <a:ext cx="71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4" name="Rectangle 8"/>
            <p:cNvSpPr>
              <a:spLocks noChangeArrowheads="1"/>
            </p:cNvSpPr>
            <p:nvPr/>
          </p:nvSpPr>
          <p:spPr bwMode="auto">
            <a:xfrm>
              <a:off x="988" y="3395"/>
              <a:ext cx="71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5" name="Rectangle 9"/>
            <p:cNvSpPr>
              <a:spLocks noChangeArrowheads="1"/>
            </p:cNvSpPr>
            <p:nvPr/>
          </p:nvSpPr>
          <p:spPr bwMode="auto">
            <a:xfrm>
              <a:off x="45" y="3395"/>
              <a:ext cx="94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可移植性</a:t>
              </a:r>
            </a:p>
          </p:txBody>
        </p:sp>
        <p:sp>
          <p:nvSpPr>
            <p:cNvPr id="2446346" name="Rectangle 10"/>
            <p:cNvSpPr>
              <a:spLocks noChangeArrowheads="1"/>
            </p:cNvSpPr>
            <p:nvPr/>
          </p:nvSpPr>
          <p:spPr bwMode="auto">
            <a:xfrm>
              <a:off x="4773" y="3069"/>
              <a:ext cx="89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7" name="Rectangle 11"/>
            <p:cNvSpPr>
              <a:spLocks noChangeArrowheads="1"/>
            </p:cNvSpPr>
            <p:nvPr/>
          </p:nvSpPr>
          <p:spPr bwMode="auto">
            <a:xfrm>
              <a:off x="3877" y="3069"/>
              <a:ext cx="89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8" name="Rectangle 12"/>
            <p:cNvSpPr>
              <a:spLocks noChangeArrowheads="1"/>
            </p:cNvSpPr>
            <p:nvPr/>
          </p:nvSpPr>
          <p:spPr bwMode="auto">
            <a:xfrm>
              <a:off x="3346" y="3069"/>
              <a:ext cx="53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49" name="Rectangle 13"/>
            <p:cNvSpPr>
              <a:spLocks noChangeArrowheads="1"/>
            </p:cNvSpPr>
            <p:nvPr/>
          </p:nvSpPr>
          <p:spPr bwMode="auto">
            <a:xfrm>
              <a:off x="2414" y="3069"/>
              <a:ext cx="93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0" name="Rectangle 14"/>
            <p:cNvSpPr>
              <a:spLocks noChangeArrowheads="1"/>
            </p:cNvSpPr>
            <p:nvPr/>
          </p:nvSpPr>
          <p:spPr bwMode="auto">
            <a:xfrm>
              <a:off x="1701" y="3069"/>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1" name="Rectangle 15"/>
            <p:cNvSpPr>
              <a:spLocks noChangeArrowheads="1"/>
            </p:cNvSpPr>
            <p:nvPr/>
          </p:nvSpPr>
          <p:spPr bwMode="auto">
            <a:xfrm>
              <a:off x="988" y="3069"/>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2" name="Rectangle 16"/>
            <p:cNvSpPr>
              <a:spLocks noChangeArrowheads="1"/>
            </p:cNvSpPr>
            <p:nvPr/>
          </p:nvSpPr>
          <p:spPr bwMode="auto">
            <a:xfrm>
              <a:off x="45" y="3069"/>
              <a:ext cx="9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可维护性</a:t>
              </a:r>
            </a:p>
          </p:txBody>
        </p:sp>
        <p:sp>
          <p:nvSpPr>
            <p:cNvPr id="2446353" name="Rectangle 17"/>
            <p:cNvSpPr>
              <a:spLocks noChangeArrowheads="1"/>
            </p:cNvSpPr>
            <p:nvPr/>
          </p:nvSpPr>
          <p:spPr bwMode="auto">
            <a:xfrm>
              <a:off x="4773" y="2743"/>
              <a:ext cx="89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4" name="Rectangle 18"/>
            <p:cNvSpPr>
              <a:spLocks noChangeArrowheads="1"/>
            </p:cNvSpPr>
            <p:nvPr/>
          </p:nvSpPr>
          <p:spPr bwMode="auto">
            <a:xfrm>
              <a:off x="3877" y="2743"/>
              <a:ext cx="89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5" name="Rectangle 19"/>
            <p:cNvSpPr>
              <a:spLocks noChangeArrowheads="1"/>
            </p:cNvSpPr>
            <p:nvPr/>
          </p:nvSpPr>
          <p:spPr bwMode="auto">
            <a:xfrm>
              <a:off x="3346" y="2743"/>
              <a:ext cx="53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6" name="Rectangle 20"/>
            <p:cNvSpPr>
              <a:spLocks noChangeArrowheads="1"/>
            </p:cNvSpPr>
            <p:nvPr/>
          </p:nvSpPr>
          <p:spPr bwMode="auto">
            <a:xfrm>
              <a:off x="2414" y="2743"/>
              <a:ext cx="93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7" name="Rectangle 21"/>
            <p:cNvSpPr>
              <a:spLocks noChangeArrowheads="1"/>
            </p:cNvSpPr>
            <p:nvPr/>
          </p:nvSpPr>
          <p:spPr bwMode="auto">
            <a:xfrm>
              <a:off x="1701" y="2743"/>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8" name="Rectangle 22"/>
            <p:cNvSpPr>
              <a:spLocks noChangeArrowheads="1"/>
            </p:cNvSpPr>
            <p:nvPr/>
          </p:nvSpPr>
          <p:spPr bwMode="auto">
            <a:xfrm>
              <a:off x="988" y="2743"/>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59" name="Rectangle 23"/>
            <p:cNvSpPr>
              <a:spLocks noChangeArrowheads="1"/>
            </p:cNvSpPr>
            <p:nvPr/>
          </p:nvSpPr>
          <p:spPr bwMode="auto">
            <a:xfrm>
              <a:off x="45" y="2743"/>
              <a:ext cx="9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效率</a:t>
              </a:r>
            </a:p>
          </p:txBody>
        </p:sp>
        <p:sp>
          <p:nvSpPr>
            <p:cNvPr id="2446360" name="Rectangle 24"/>
            <p:cNvSpPr>
              <a:spLocks noChangeArrowheads="1"/>
            </p:cNvSpPr>
            <p:nvPr/>
          </p:nvSpPr>
          <p:spPr bwMode="auto">
            <a:xfrm>
              <a:off x="4773" y="2417"/>
              <a:ext cx="89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61" name="Rectangle 25"/>
            <p:cNvSpPr>
              <a:spLocks noChangeArrowheads="1"/>
            </p:cNvSpPr>
            <p:nvPr/>
          </p:nvSpPr>
          <p:spPr bwMode="auto">
            <a:xfrm>
              <a:off x="3877" y="2417"/>
              <a:ext cx="89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62" name="Rectangle 26"/>
            <p:cNvSpPr>
              <a:spLocks noChangeArrowheads="1"/>
            </p:cNvSpPr>
            <p:nvPr/>
          </p:nvSpPr>
          <p:spPr bwMode="auto">
            <a:xfrm>
              <a:off x="3346" y="2417"/>
              <a:ext cx="53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63" name="Rectangle 27"/>
            <p:cNvSpPr>
              <a:spLocks noChangeArrowheads="1"/>
            </p:cNvSpPr>
            <p:nvPr/>
          </p:nvSpPr>
          <p:spPr bwMode="auto">
            <a:xfrm>
              <a:off x="2414" y="2417"/>
              <a:ext cx="93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64" name="Rectangle 28"/>
            <p:cNvSpPr>
              <a:spLocks noChangeArrowheads="1"/>
            </p:cNvSpPr>
            <p:nvPr/>
          </p:nvSpPr>
          <p:spPr bwMode="auto">
            <a:xfrm>
              <a:off x="1701" y="2417"/>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65" name="Rectangle 29"/>
            <p:cNvSpPr>
              <a:spLocks noChangeArrowheads="1"/>
            </p:cNvSpPr>
            <p:nvPr/>
          </p:nvSpPr>
          <p:spPr bwMode="auto">
            <a:xfrm>
              <a:off x="988" y="2417"/>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66" name="Rectangle 30"/>
            <p:cNvSpPr>
              <a:spLocks noChangeArrowheads="1"/>
            </p:cNvSpPr>
            <p:nvPr/>
          </p:nvSpPr>
          <p:spPr bwMode="auto">
            <a:xfrm>
              <a:off x="45" y="2417"/>
              <a:ext cx="9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可使用性</a:t>
              </a:r>
            </a:p>
          </p:txBody>
        </p:sp>
        <p:sp>
          <p:nvSpPr>
            <p:cNvPr id="2446367" name="Rectangle 31"/>
            <p:cNvSpPr>
              <a:spLocks noChangeArrowheads="1"/>
            </p:cNvSpPr>
            <p:nvPr/>
          </p:nvSpPr>
          <p:spPr bwMode="auto">
            <a:xfrm>
              <a:off x="4773" y="2091"/>
              <a:ext cx="89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68" name="Rectangle 32"/>
            <p:cNvSpPr>
              <a:spLocks noChangeArrowheads="1"/>
            </p:cNvSpPr>
            <p:nvPr/>
          </p:nvSpPr>
          <p:spPr bwMode="auto">
            <a:xfrm>
              <a:off x="3877" y="2091"/>
              <a:ext cx="89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69" name="Rectangle 33"/>
            <p:cNvSpPr>
              <a:spLocks noChangeArrowheads="1"/>
            </p:cNvSpPr>
            <p:nvPr/>
          </p:nvSpPr>
          <p:spPr bwMode="auto">
            <a:xfrm>
              <a:off x="3346" y="2091"/>
              <a:ext cx="53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0" name="Rectangle 34"/>
            <p:cNvSpPr>
              <a:spLocks noChangeArrowheads="1"/>
            </p:cNvSpPr>
            <p:nvPr/>
          </p:nvSpPr>
          <p:spPr bwMode="auto">
            <a:xfrm>
              <a:off x="2414" y="2091"/>
              <a:ext cx="93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1" name="Rectangle 35"/>
            <p:cNvSpPr>
              <a:spLocks noChangeArrowheads="1"/>
            </p:cNvSpPr>
            <p:nvPr/>
          </p:nvSpPr>
          <p:spPr bwMode="auto">
            <a:xfrm>
              <a:off x="1701" y="2091"/>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2" name="Rectangle 36"/>
            <p:cNvSpPr>
              <a:spLocks noChangeArrowheads="1"/>
            </p:cNvSpPr>
            <p:nvPr/>
          </p:nvSpPr>
          <p:spPr bwMode="auto">
            <a:xfrm>
              <a:off x="988" y="2091"/>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3" name="Rectangle 37"/>
            <p:cNvSpPr>
              <a:spLocks noChangeArrowheads="1"/>
            </p:cNvSpPr>
            <p:nvPr/>
          </p:nvSpPr>
          <p:spPr bwMode="auto">
            <a:xfrm>
              <a:off x="45" y="2091"/>
              <a:ext cx="9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可靠性</a:t>
              </a:r>
            </a:p>
          </p:txBody>
        </p:sp>
        <p:sp>
          <p:nvSpPr>
            <p:cNvPr id="2446374" name="Rectangle 38"/>
            <p:cNvSpPr>
              <a:spLocks noChangeArrowheads="1"/>
            </p:cNvSpPr>
            <p:nvPr/>
          </p:nvSpPr>
          <p:spPr bwMode="auto">
            <a:xfrm>
              <a:off x="4773" y="1765"/>
              <a:ext cx="89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5" name="Rectangle 39"/>
            <p:cNvSpPr>
              <a:spLocks noChangeArrowheads="1"/>
            </p:cNvSpPr>
            <p:nvPr/>
          </p:nvSpPr>
          <p:spPr bwMode="auto">
            <a:xfrm>
              <a:off x="3877" y="1765"/>
              <a:ext cx="89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6" name="Rectangle 40"/>
            <p:cNvSpPr>
              <a:spLocks noChangeArrowheads="1"/>
            </p:cNvSpPr>
            <p:nvPr/>
          </p:nvSpPr>
          <p:spPr bwMode="auto">
            <a:xfrm>
              <a:off x="3346" y="1765"/>
              <a:ext cx="53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7" name="Rectangle 41"/>
            <p:cNvSpPr>
              <a:spLocks noChangeArrowheads="1"/>
            </p:cNvSpPr>
            <p:nvPr/>
          </p:nvSpPr>
          <p:spPr bwMode="auto">
            <a:xfrm>
              <a:off x="2414" y="1765"/>
              <a:ext cx="93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8" name="Rectangle 42"/>
            <p:cNvSpPr>
              <a:spLocks noChangeArrowheads="1"/>
            </p:cNvSpPr>
            <p:nvPr/>
          </p:nvSpPr>
          <p:spPr bwMode="auto">
            <a:xfrm>
              <a:off x="1701" y="1765"/>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79" name="Rectangle 43"/>
            <p:cNvSpPr>
              <a:spLocks noChangeArrowheads="1"/>
            </p:cNvSpPr>
            <p:nvPr/>
          </p:nvSpPr>
          <p:spPr bwMode="auto">
            <a:xfrm>
              <a:off x="988" y="1765"/>
              <a:ext cx="71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800"/>
            </a:p>
          </p:txBody>
        </p:sp>
        <p:sp>
          <p:nvSpPr>
            <p:cNvPr id="2446380" name="Rectangle 44"/>
            <p:cNvSpPr>
              <a:spLocks noChangeArrowheads="1"/>
            </p:cNvSpPr>
            <p:nvPr/>
          </p:nvSpPr>
          <p:spPr bwMode="auto">
            <a:xfrm>
              <a:off x="45" y="1765"/>
              <a:ext cx="9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功能性</a:t>
              </a:r>
            </a:p>
          </p:txBody>
        </p:sp>
        <p:sp>
          <p:nvSpPr>
            <p:cNvPr id="2446381" name="Rectangle 45"/>
            <p:cNvSpPr>
              <a:spLocks noChangeArrowheads="1"/>
            </p:cNvSpPr>
            <p:nvPr/>
          </p:nvSpPr>
          <p:spPr bwMode="auto">
            <a:xfrm>
              <a:off x="4773" y="1438"/>
              <a:ext cx="89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可移植性</a:t>
              </a:r>
            </a:p>
          </p:txBody>
        </p:sp>
        <p:sp>
          <p:nvSpPr>
            <p:cNvPr id="2446382" name="Rectangle 46"/>
            <p:cNvSpPr>
              <a:spLocks noChangeArrowheads="1"/>
            </p:cNvSpPr>
            <p:nvPr/>
          </p:nvSpPr>
          <p:spPr bwMode="auto">
            <a:xfrm>
              <a:off x="3877" y="1438"/>
              <a:ext cx="89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可维护性</a:t>
              </a:r>
            </a:p>
          </p:txBody>
        </p:sp>
        <p:sp>
          <p:nvSpPr>
            <p:cNvPr id="2446383" name="Rectangle 47"/>
            <p:cNvSpPr>
              <a:spLocks noChangeArrowheads="1"/>
            </p:cNvSpPr>
            <p:nvPr/>
          </p:nvSpPr>
          <p:spPr bwMode="auto">
            <a:xfrm>
              <a:off x="3346" y="1438"/>
              <a:ext cx="5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效率</a:t>
              </a:r>
            </a:p>
          </p:txBody>
        </p:sp>
        <p:sp>
          <p:nvSpPr>
            <p:cNvPr id="2446384" name="Rectangle 48"/>
            <p:cNvSpPr>
              <a:spLocks noChangeArrowheads="1"/>
            </p:cNvSpPr>
            <p:nvPr/>
          </p:nvSpPr>
          <p:spPr bwMode="auto">
            <a:xfrm>
              <a:off x="2414" y="1438"/>
              <a:ext cx="9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可使用性</a:t>
              </a:r>
            </a:p>
          </p:txBody>
        </p:sp>
        <p:sp>
          <p:nvSpPr>
            <p:cNvPr id="2446385" name="Rectangle 49"/>
            <p:cNvSpPr>
              <a:spLocks noChangeArrowheads="1"/>
            </p:cNvSpPr>
            <p:nvPr/>
          </p:nvSpPr>
          <p:spPr bwMode="auto">
            <a:xfrm>
              <a:off x="1701" y="1438"/>
              <a:ext cx="7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可靠性</a:t>
              </a:r>
            </a:p>
          </p:txBody>
        </p:sp>
        <p:sp>
          <p:nvSpPr>
            <p:cNvPr id="2446386" name="Rectangle 50"/>
            <p:cNvSpPr>
              <a:spLocks noChangeArrowheads="1"/>
            </p:cNvSpPr>
            <p:nvPr/>
          </p:nvSpPr>
          <p:spPr bwMode="auto">
            <a:xfrm>
              <a:off x="988" y="1438"/>
              <a:ext cx="7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r>
                <a:rPr lang="zh-CN" altLang="en-US" sz="2400" b="1">
                  <a:solidFill>
                    <a:srgbClr val="000066"/>
                  </a:solidFill>
                  <a:ea typeface="仿宋_GB2312" pitchFamily="49" charset="-122"/>
                </a:rPr>
                <a:t>功能性</a:t>
              </a:r>
            </a:p>
          </p:txBody>
        </p:sp>
        <p:sp>
          <p:nvSpPr>
            <p:cNvPr id="2446387" name="Rectangle 51"/>
            <p:cNvSpPr>
              <a:spLocks noChangeArrowheads="1"/>
            </p:cNvSpPr>
            <p:nvPr/>
          </p:nvSpPr>
          <p:spPr bwMode="auto">
            <a:xfrm>
              <a:off x="45" y="1438"/>
              <a:ext cx="94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bg2"/>
                </a:buClr>
                <a:buSzPct val="75000"/>
                <a:buFont typeface="Wingdings" pitchFamily="2" charset="2"/>
                <a:buNone/>
              </a:pPr>
              <a:endParaRPr lang="zh-CN" altLang="zh-CN" sz="2400" b="1">
                <a:solidFill>
                  <a:srgbClr val="000066"/>
                </a:solidFill>
              </a:endParaRPr>
            </a:p>
          </p:txBody>
        </p:sp>
        <p:sp>
          <p:nvSpPr>
            <p:cNvPr id="2446388" name="Line 52"/>
            <p:cNvSpPr>
              <a:spLocks noChangeShapeType="1"/>
            </p:cNvSpPr>
            <p:nvPr/>
          </p:nvSpPr>
          <p:spPr bwMode="auto">
            <a:xfrm>
              <a:off x="45" y="1438"/>
              <a:ext cx="5623"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89" name="Line 53"/>
            <p:cNvSpPr>
              <a:spLocks noChangeShapeType="1"/>
            </p:cNvSpPr>
            <p:nvPr/>
          </p:nvSpPr>
          <p:spPr bwMode="auto">
            <a:xfrm>
              <a:off x="45" y="1765"/>
              <a:ext cx="56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0" name="Line 54"/>
            <p:cNvSpPr>
              <a:spLocks noChangeShapeType="1"/>
            </p:cNvSpPr>
            <p:nvPr/>
          </p:nvSpPr>
          <p:spPr bwMode="auto">
            <a:xfrm>
              <a:off x="45" y="2091"/>
              <a:ext cx="56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1" name="Line 55"/>
            <p:cNvSpPr>
              <a:spLocks noChangeShapeType="1"/>
            </p:cNvSpPr>
            <p:nvPr/>
          </p:nvSpPr>
          <p:spPr bwMode="auto">
            <a:xfrm>
              <a:off x="45" y="2417"/>
              <a:ext cx="56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2" name="Line 56"/>
            <p:cNvSpPr>
              <a:spLocks noChangeShapeType="1"/>
            </p:cNvSpPr>
            <p:nvPr/>
          </p:nvSpPr>
          <p:spPr bwMode="auto">
            <a:xfrm>
              <a:off x="45" y="2743"/>
              <a:ext cx="56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3" name="Line 57"/>
            <p:cNvSpPr>
              <a:spLocks noChangeShapeType="1"/>
            </p:cNvSpPr>
            <p:nvPr/>
          </p:nvSpPr>
          <p:spPr bwMode="auto">
            <a:xfrm>
              <a:off x="45" y="3069"/>
              <a:ext cx="56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4" name="Line 58"/>
            <p:cNvSpPr>
              <a:spLocks noChangeShapeType="1"/>
            </p:cNvSpPr>
            <p:nvPr/>
          </p:nvSpPr>
          <p:spPr bwMode="auto">
            <a:xfrm>
              <a:off x="45" y="3395"/>
              <a:ext cx="562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5" name="Line 59"/>
            <p:cNvSpPr>
              <a:spLocks noChangeShapeType="1"/>
            </p:cNvSpPr>
            <p:nvPr/>
          </p:nvSpPr>
          <p:spPr bwMode="auto">
            <a:xfrm>
              <a:off x="45" y="3741"/>
              <a:ext cx="5623"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6" name="Line 60"/>
            <p:cNvSpPr>
              <a:spLocks noChangeShapeType="1"/>
            </p:cNvSpPr>
            <p:nvPr/>
          </p:nvSpPr>
          <p:spPr bwMode="auto">
            <a:xfrm>
              <a:off x="45" y="1438"/>
              <a:ext cx="0" cy="230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7" name="Line 61"/>
            <p:cNvSpPr>
              <a:spLocks noChangeShapeType="1"/>
            </p:cNvSpPr>
            <p:nvPr/>
          </p:nvSpPr>
          <p:spPr bwMode="auto">
            <a:xfrm>
              <a:off x="988" y="1438"/>
              <a:ext cx="0" cy="23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8" name="Line 62"/>
            <p:cNvSpPr>
              <a:spLocks noChangeShapeType="1"/>
            </p:cNvSpPr>
            <p:nvPr/>
          </p:nvSpPr>
          <p:spPr bwMode="auto">
            <a:xfrm>
              <a:off x="1701" y="1438"/>
              <a:ext cx="0" cy="23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399" name="Line 63"/>
            <p:cNvSpPr>
              <a:spLocks noChangeShapeType="1"/>
            </p:cNvSpPr>
            <p:nvPr/>
          </p:nvSpPr>
          <p:spPr bwMode="auto">
            <a:xfrm>
              <a:off x="2414" y="1438"/>
              <a:ext cx="0" cy="23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400" name="Line 64"/>
            <p:cNvSpPr>
              <a:spLocks noChangeShapeType="1"/>
            </p:cNvSpPr>
            <p:nvPr/>
          </p:nvSpPr>
          <p:spPr bwMode="auto">
            <a:xfrm>
              <a:off x="3346" y="1438"/>
              <a:ext cx="0" cy="23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401" name="Line 65"/>
            <p:cNvSpPr>
              <a:spLocks noChangeShapeType="1"/>
            </p:cNvSpPr>
            <p:nvPr/>
          </p:nvSpPr>
          <p:spPr bwMode="auto">
            <a:xfrm>
              <a:off x="3877" y="1438"/>
              <a:ext cx="0" cy="23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402" name="Line 66"/>
            <p:cNvSpPr>
              <a:spLocks noChangeShapeType="1"/>
            </p:cNvSpPr>
            <p:nvPr/>
          </p:nvSpPr>
          <p:spPr bwMode="auto">
            <a:xfrm>
              <a:off x="4773" y="1438"/>
              <a:ext cx="0" cy="230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403" name="Line 67"/>
            <p:cNvSpPr>
              <a:spLocks noChangeShapeType="1"/>
            </p:cNvSpPr>
            <p:nvPr/>
          </p:nvSpPr>
          <p:spPr bwMode="auto">
            <a:xfrm>
              <a:off x="5668" y="1438"/>
              <a:ext cx="0" cy="2303"/>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46404" name="AutoShape 68"/>
            <p:cNvSpPr>
              <a:spLocks noChangeArrowheads="1"/>
            </p:cNvSpPr>
            <p:nvPr/>
          </p:nvSpPr>
          <p:spPr bwMode="auto">
            <a:xfrm>
              <a:off x="1974" y="1837"/>
              <a:ext cx="135" cy="183"/>
            </a:xfrm>
            <a:prstGeom prst="triangle">
              <a:avLst>
                <a:gd name="adj" fmla="val 50000"/>
              </a:avLst>
            </a:prstGeom>
            <a:solidFill>
              <a:srgbClr val="CCFF33"/>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05" name="AutoShape 69"/>
            <p:cNvSpPr>
              <a:spLocks noChangeArrowheads="1"/>
            </p:cNvSpPr>
            <p:nvPr/>
          </p:nvSpPr>
          <p:spPr bwMode="auto">
            <a:xfrm>
              <a:off x="4264" y="1832"/>
              <a:ext cx="135" cy="183"/>
            </a:xfrm>
            <a:prstGeom prst="triangle">
              <a:avLst>
                <a:gd name="adj" fmla="val 50000"/>
              </a:avLst>
            </a:prstGeom>
            <a:solidFill>
              <a:srgbClr val="CCFF33"/>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06" name="AutoShape 70"/>
            <p:cNvSpPr>
              <a:spLocks noChangeArrowheads="1"/>
            </p:cNvSpPr>
            <p:nvPr/>
          </p:nvSpPr>
          <p:spPr bwMode="auto">
            <a:xfrm>
              <a:off x="5160" y="2491"/>
              <a:ext cx="135" cy="183"/>
            </a:xfrm>
            <a:prstGeom prst="triangle">
              <a:avLst>
                <a:gd name="adj" fmla="val 50000"/>
              </a:avLst>
            </a:prstGeom>
            <a:solidFill>
              <a:srgbClr val="CCFF33"/>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07" name="AutoShape 71"/>
            <p:cNvSpPr>
              <a:spLocks noChangeArrowheads="1"/>
            </p:cNvSpPr>
            <p:nvPr/>
          </p:nvSpPr>
          <p:spPr bwMode="auto">
            <a:xfrm>
              <a:off x="5160" y="2171"/>
              <a:ext cx="135" cy="183"/>
            </a:xfrm>
            <a:prstGeom prst="triangle">
              <a:avLst>
                <a:gd name="adj" fmla="val 50000"/>
              </a:avLst>
            </a:prstGeom>
            <a:solidFill>
              <a:srgbClr val="CCFF33"/>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08" name="AutoShape 72"/>
            <p:cNvSpPr>
              <a:spLocks noChangeArrowheads="1"/>
            </p:cNvSpPr>
            <p:nvPr/>
          </p:nvSpPr>
          <p:spPr bwMode="auto">
            <a:xfrm>
              <a:off x="5156" y="3144"/>
              <a:ext cx="135" cy="183"/>
            </a:xfrm>
            <a:prstGeom prst="triangle">
              <a:avLst>
                <a:gd name="adj" fmla="val 50000"/>
              </a:avLst>
            </a:prstGeom>
            <a:solidFill>
              <a:srgbClr val="CCFF33"/>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09" name="AutoShape 73"/>
            <p:cNvSpPr>
              <a:spLocks noChangeArrowheads="1"/>
            </p:cNvSpPr>
            <p:nvPr/>
          </p:nvSpPr>
          <p:spPr bwMode="auto">
            <a:xfrm>
              <a:off x="4260" y="2495"/>
              <a:ext cx="135" cy="183"/>
            </a:xfrm>
            <a:prstGeom prst="triangle">
              <a:avLst>
                <a:gd name="adj" fmla="val 50000"/>
              </a:avLst>
            </a:prstGeom>
            <a:solidFill>
              <a:srgbClr val="CCFF33"/>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0" name="AutoShape 74"/>
            <p:cNvSpPr>
              <a:spLocks noChangeArrowheads="1"/>
            </p:cNvSpPr>
            <p:nvPr/>
          </p:nvSpPr>
          <p:spPr bwMode="auto">
            <a:xfrm>
              <a:off x="1983" y="3145"/>
              <a:ext cx="135" cy="183"/>
            </a:xfrm>
            <a:prstGeom prst="triangle">
              <a:avLst>
                <a:gd name="adj" fmla="val 50000"/>
              </a:avLst>
            </a:prstGeom>
            <a:solidFill>
              <a:srgbClr val="CCFF33"/>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1" name="AutoShape 75"/>
            <p:cNvSpPr>
              <a:spLocks noChangeArrowheads="1"/>
            </p:cNvSpPr>
            <p:nvPr/>
          </p:nvSpPr>
          <p:spPr bwMode="auto">
            <a:xfrm flipV="1">
              <a:off x="3536" y="2166"/>
              <a:ext cx="135" cy="183"/>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2" name="AutoShape 76"/>
            <p:cNvSpPr>
              <a:spLocks noChangeArrowheads="1"/>
            </p:cNvSpPr>
            <p:nvPr/>
          </p:nvSpPr>
          <p:spPr bwMode="auto">
            <a:xfrm flipV="1">
              <a:off x="3531" y="2500"/>
              <a:ext cx="135" cy="183"/>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3" name="AutoShape 77"/>
            <p:cNvSpPr>
              <a:spLocks noChangeArrowheads="1"/>
            </p:cNvSpPr>
            <p:nvPr/>
          </p:nvSpPr>
          <p:spPr bwMode="auto">
            <a:xfrm flipV="1">
              <a:off x="1983" y="2824"/>
              <a:ext cx="135" cy="183"/>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4" name="AutoShape 78"/>
            <p:cNvSpPr>
              <a:spLocks noChangeArrowheads="1"/>
            </p:cNvSpPr>
            <p:nvPr/>
          </p:nvSpPr>
          <p:spPr bwMode="auto">
            <a:xfrm flipV="1">
              <a:off x="4260" y="2824"/>
              <a:ext cx="135" cy="183"/>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5" name="AutoShape 79"/>
            <p:cNvSpPr>
              <a:spLocks noChangeArrowheads="1"/>
            </p:cNvSpPr>
            <p:nvPr/>
          </p:nvSpPr>
          <p:spPr bwMode="auto">
            <a:xfrm flipV="1">
              <a:off x="5161" y="2828"/>
              <a:ext cx="135" cy="183"/>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6" name="AutoShape 80"/>
            <p:cNvSpPr>
              <a:spLocks noChangeArrowheads="1"/>
            </p:cNvSpPr>
            <p:nvPr/>
          </p:nvSpPr>
          <p:spPr bwMode="auto">
            <a:xfrm flipV="1">
              <a:off x="3537" y="3153"/>
              <a:ext cx="135" cy="183"/>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7" name="AutoShape 81"/>
            <p:cNvSpPr>
              <a:spLocks noChangeArrowheads="1"/>
            </p:cNvSpPr>
            <p:nvPr/>
          </p:nvSpPr>
          <p:spPr bwMode="auto">
            <a:xfrm flipV="1">
              <a:off x="3532" y="3478"/>
              <a:ext cx="135" cy="183"/>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18" name="AutoShape 82"/>
            <p:cNvSpPr>
              <a:spLocks noChangeArrowheads="1"/>
            </p:cNvSpPr>
            <p:nvPr/>
          </p:nvSpPr>
          <p:spPr bwMode="auto">
            <a:xfrm flipV="1">
              <a:off x="1996" y="3468"/>
              <a:ext cx="135" cy="183"/>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446419" name="Text Box 83"/>
          <p:cNvSpPr txBox="1">
            <a:spLocks noChangeArrowheads="1"/>
          </p:cNvSpPr>
          <p:nvPr/>
        </p:nvSpPr>
        <p:spPr bwMode="auto">
          <a:xfrm>
            <a:off x="330200" y="5486400"/>
            <a:ext cx="7031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1">
                <a:solidFill>
                  <a:srgbClr val="000066"/>
                </a:solidFill>
                <a:latin typeface="仿宋_GB2312" pitchFamily="49" charset="-122"/>
                <a:ea typeface="仿宋_GB2312" pitchFamily="49" charset="-122"/>
              </a:rPr>
              <a:t>其中</a:t>
            </a:r>
            <a:r>
              <a:rPr kumimoji="1" lang="zh-CN" altLang="en-US" sz="2800" b="1">
                <a:solidFill>
                  <a:srgbClr val="000066"/>
                </a:solidFill>
                <a:latin typeface="Times New Roman" pitchFamily="18" charset="0"/>
                <a:ea typeface="仿宋_GB2312" pitchFamily="49" charset="-122"/>
              </a:rPr>
              <a:t>，   表示有利影响，    表示不利</a:t>
            </a:r>
            <a:r>
              <a:rPr kumimoji="1" lang="zh-CN" altLang="en-US" sz="2800" b="1">
                <a:solidFill>
                  <a:srgbClr val="000066"/>
                </a:solidFill>
                <a:latin typeface="仿宋_GB2312" pitchFamily="49" charset="-122"/>
                <a:ea typeface="仿宋_GB2312" pitchFamily="49" charset="-122"/>
              </a:rPr>
              <a:t>影响。</a:t>
            </a:r>
            <a:r>
              <a:rPr kumimoji="1" lang="zh-CN" altLang="en-US" sz="2400">
                <a:latin typeface="Times New Roman" pitchFamily="18" charset="0"/>
              </a:rPr>
              <a:t>  </a:t>
            </a:r>
          </a:p>
        </p:txBody>
      </p:sp>
      <p:sp>
        <p:nvSpPr>
          <p:cNvPr id="2446420" name="AutoShape 84"/>
          <p:cNvSpPr>
            <a:spLocks noChangeArrowheads="1"/>
          </p:cNvSpPr>
          <p:nvPr/>
        </p:nvSpPr>
        <p:spPr bwMode="auto">
          <a:xfrm>
            <a:off x="1412875" y="5572125"/>
            <a:ext cx="260350" cy="304800"/>
          </a:xfrm>
          <a:prstGeom prst="triangle">
            <a:avLst>
              <a:gd name="adj" fmla="val 50000"/>
            </a:avLst>
          </a:prstGeom>
          <a:solidFill>
            <a:srgbClr val="CCFF33"/>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21" name="AutoShape 85"/>
          <p:cNvSpPr>
            <a:spLocks noChangeArrowheads="1"/>
          </p:cNvSpPr>
          <p:nvPr/>
        </p:nvSpPr>
        <p:spPr bwMode="auto">
          <a:xfrm flipV="1">
            <a:off x="4294188" y="5594350"/>
            <a:ext cx="260350" cy="304800"/>
          </a:xfrm>
          <a:prstGeom prst="triangle">
            <a:avLst>
              <a:gd name="adj" fmla="val 50000"/>
            </a:avLst>
          </a:prstGeom>
          <a:solidFill>
            <a:srgbClr val="00CC00"/>
          </a:solidFill>
          <a:ln w="1905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46422" name="Text Box 86"/>
          <p:cNvSpPr txBox="1">
            <a:spLocks noChangeArrowheads="1"/>
          </p:cNvSpPr>
          <p:nvPr/>
        </p:nvSpPr>
        <p:spPr bwMode="auto">
          <a:xfrm>
            <a:off x="2333625" y="765175"/>
            <a:ext cx="4298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3600" b="1" u="sng">
                <a:solidFill>
                  <a:schemeClr val="tx2"/>
                </a:solidFill>
                <a:latin typeface="Times New Roman" pitchFamily="18" charset="0"/>
                <a:ea typeface="华文新魏" pitchFamily="2" charset="-122"/>
              </a:rPr>
              <a:t>质量特性之间的竞争</a:t>
            </a:r>
          </a:p>
        </p:txBody>
      </p:sp>
    </p:spTree>
    <p:extLst>
      <p:ext uri="{BB962C8B-B14F-4D97-AF65-F5344CB8AC3E}">
        <p14:creationId xmlns:p14="http://schemas.microsoft.com/office/powerpoint/2010/main" val="12432202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493468" name="Group 28"/>
          <p:cNvGrpSpPr>
            <a:grpSpLocks/>
          </p:cNvGrpSpPr>
          <p:nvPr/>
        </p:nvGrpSpPr>
        <p:grpSpPr bwMode="auto">
          <a:xfrm>
            <a:off x="698500" y="384175"/>
            <a:ext cx="7953375" cy="6121400"/>
            <a:chOff x="440" y="322"/>
            <a:chExt cx="5010" cy="3856"/>
          </a:xfrm>
        </p:grpSpPr>
        <p:sp>
          <p:nvSpPr>
            <p:cNvPr id="2493443" name="Rectangle 3" descr="羊皮纸"/>
            <p:cNvSpPr>
              <a:spLocks noChangeArrowheads="1"/>
            </p:cNvSpPr>
            <p:nvPr/>
          </p:nvSpPr>
          <p:spPr bwMode="auto">
            <a:xfrm>
              <a:off x="440" y="326"/>
              <a:ext cx="815" cy="501"/>
            </a:xfrm>
            <a:prstGeom prst="rect">
              <a:avLst/>
            </a:prstGeom>
            <a:blipFill dpi="0" rotWithShape="0">
              <a:blip r:embed="rId2"/>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90000"/>
                </a:lnSpc>
              </a:pPr>
              <a:r>
                <a:rPr kumimoji="1" lang="zh-CN" altLang="en-US" sz="2400" b="1">
                  <a:latin typeface="Times New Roman" pitchFamily="18" charset="0"/>
                  <a:ea typeface="仿宋_GB2312" pitchFamily="49" charset="-122"/>
                </a:rPr>
                <a:t>用户要求</a:t>
              </a:r>
            </a:p>
            <a:p>
              <a:pPr algn="ctr">
                <a:lnSpc>
                  <a:spcPct val="90000"/>
                </a:lnSpc>
              </a:pPr>
              <a:r>
                <a:rPr kumimoji="1" lang="zh-CN" altLang="en-US" sz="2400" b="1">
                  <a:latin typeface="Times New Roman" pitchFamily="18" charset="0"/>
                  <a:ea typeface="仿宋_GB2312" pitchFamily="49" charset="-122"/>
                </a:rPr>
                <a:t>指导方针</a:t>
              </a:r>
            </a:p>
          </p:txBody>
        </p:sp>
        <p:sp>
          <p:nvSpPr>
            <p:cNvPr id="2493444" name="Rectangle 4" descr="羊皮纸"/>
            <p:cNvSpPr>
              <a:spLocks noChangeArrowheads="1"/>
            </p:cNvSpPr>
            <p:nvPr/>
          </p:nvSpPr>
          <p:spPr bwMode="auto">
            <a:xfrm>
              <a:off x="2018" y="332"/>
              <a:ext cx="1976" cy="494"/>
            </a:xfrm>
            <a:prstGeom prst="rect">
              <a:avLst/>
            </a:prstGeom>
            <a:blipFill dpi="0" rotWithShape="0">
              <a:blip r:embed="rId2"/>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90000"/>
                </a:lnSpc>
              </a:pPr>
              <a:r>
                <a:rPr kumimoji="1" lang="zh-CN" altLang="en-US" sz="2400" b="1">
                  <a:latin typeface="Times New Roman" pitchFamily="18" charset="0"/>
                  <a:ea typeface="仿宋_GB2312" pitchFamily="49" charset="-122"/>
                </a:rPr>
                <a:t>设定质量特性及质量</a:t>
              </a:r>
            </a:p>
            <a:p>
              <a:pPr algn="ctr">
                <a:lnSpc>
                  <a:spcPct val="90000"/>
                </a:lnSpc>
              </a:pPr>
              <a:r>
                <a:rPr kumimoji="1" lang="zh-CN" altLang="en-US" sz="2400" b="1">
                  <a:latin typeface="Times New Roman" pitchFamily="18" charset="0"/>
                  <a:ea typeface="仿宋_GB2312" pitchFamily="49" charset="-122"/>
                </a:rPr>
                <a:t>子特性的评价尺度</a:t>
              </a:r>
            </a:p>
          </p:txBody>
        </p:sp>
        <p:sp>
          <p:nvSpPr>
            <p:cNvPr id="2493445" name="Rectangle 5" descr="羊皮纸"/>
            <p:cNvSpPr>
              <a:spLocks noChangeArrowheads="1"/>
            </p:cNvSpPr>
            <p:nvPr/>
          </p:nvSpPr>
          <p:spPr bwMode="auto">
            <a:xfrm>
              <a:off x="2017" y="1510"/>
              <a:ext cx="1975" cy="509"/>
            </a:xfrm>
            <a:prstGeom prst="rect">
              <a:avLst/>
            </a:prstGeom>
            <a:blipFill dpi="0" rotWithShape="0">
              <a:blip r:embed="rId2"/>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pPr algn="ctr">
                <a:lnSpc>
                  <a:spcPct val="90000"/>
                </a:lnSpc>
              </a:pPr>
              <a:r>
                <a:rPr kumimoji="1" lang="zh-CN" altLang="en-US" sz="2400" b="1">
                  <a:latin typeface="Times New Roman" pitchFamily="18" charset="0"/>
                  <a:ea typeface="仿宋_GB2312" pitchFamily="49" charset="-122"/>
                </a:rPr>
                <a:t>研讨质量度量准则及</a:t>
              </a:r>
            </a:p>
            <a:p>
              <a:pPr algn="ctr">
                <a:lnSpc>
                  <a:spcPct val="90000"/>
                </a:lnSpc>
              </a:pPr>
              <a:r>
                <a:rPr kumimoji="1" lang="zh-CN" altLang="en-US" sz="2400" b="1">
                  <a:latin typeface="Times New Roman" pitchFamily="18" charset="0"/>
                  <a:ea typeface="仿宋_GB2312" pitchFamily="49" charset="-122"/>
                </a:rPr>
                <a:t>质量目标的实现方法</a:t>
              </a:r>
            </a:p>
          </p:txBody>
        </p:sp>
        <p:sp>
          <p:nvSpPr>
            <p:cNvPr id="2493446" name="AutoShape 6" descr="羊皮纸"/>
            <p:cNvSpPr>
              <a:spLocks noChangeArrowheads="1"/>
            </p:cNvSpPr>
            <p:nvPr/>
          </p:nvSpPr>
          <p:spPr bwMode="auto">
            <a:xfrm>
              <a:off x="2127" y="1030"/>
              <a:ext cx="1744" cy="277"/>
            </a:xfrm>
            <a:prstGeom prst="roundRect">
              <a:avLst>
                <a:gd name="adj" fmla="val 16667"/>
              </a:avLst>
            </a:prstGeom>
            <a:blipFill dpi="0" rotWithShape="0">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pPr algn="ctr"/>
              <a:r>
                <a:rPr kumimoji="1" lang="zh-CN" altLang="en-US" sz="2400" b="1">
                  <a:latin typeface="Times New Roman" pitchFamily="18" charset="0"/>
                  <a:ea typeface="仿宋_GB2312" pitchFamily="49" charset="-122"/>
                </a:rPr>
                <a:t>各阶段度量的对象</a:t>
              </a:r>
            </a:p>
          </p:txBody>
        </p:sp>
        <p:sp>
          <p:nvSpPr>
            <p:cNvPr id="2493447" name="AutoShape 7" descr="羊皮纸"/>
            <p:cNvSpPr>
              <a:spLocks noChangeArrowheads="1"/>
            </p:cNvSpPr>
            <p:nvPr/>
          </p:nvSpPr>
          <p:spPr bwMode="auto">
            <a:xfrm>
              <a:off x="2129" y="2201"/>
              <a:ext cx="1744" cy="277"/>
            </a:xfrm>
            <a:prstGeom prst="roundRect">
              <a:avLst>
                <a:gd name="adj" fmla="val 16667"/>
              </a:avLst>
            </a:prstGeom>
            <a:blipFill dpi="0" rotWithShape="0">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pPr algn="ctr"/>
              <a:r>
                <a:rPr kumimoji="1" lang="zh-CN" altLang="en-US" sz="2400" b="1">
                  <a:latin typeface="Times New Roman" pitchFamily="18" charset="0"/>
                  <a:ea typeface="仿宋_GB2312" pitchFamily="49" charset="-122"/>
                </a:rPr>
                <a:t>开发活动</a:t>
              </a:r>
            </a:p>
          </p:txBody>
        </p:sp>
        <p:sp>
          <p:nvSpPr>
            <p:cNvPr id="2493448" name="Rectangle 8" descr="羊皮纸"/>
            <p:cNvSpPr>
              <a:spLocks noChangeArrowheads="1"/>
            </p:cNvSpPr>
            <p:nvPr/>
          </p:nvSpPr>
          <p:spPr bwMode="auto">
            <a:xfrm>
              <a:off x="2017" y="2671"/>
              <a:ext cx="1975" cy="897"/>
            </a:xfrm>
            <a:prstGeom prst="rect">
              <a:avLst/>
            </a:prstGeom>
            <a:blipFill dpi="0" rotWithShape="0">
              <a:blip r:embed="rId2"/>
              <a:srcRect/>
              <a:tile tx="0" ty="0" sx="100000" sy="100000" flip="none" algn="tl"/>
            </a:blipFill>
            <a:ln w="9525">
              <a:solidFill>
                <a:schemeClr val="tx1"/>
              </a:solidFill>
              <a:miter lim="800000"/>
              <a:headEnd/>
              <a:tailEnd/>
            </a:ln>
            <a:effectLst>
              <a:outerShdw dist="35921" dir="2700000" algn="ctr" rotWithShape="0">
                <a:schemeClr val="bg2"/>
              </a:outerShdw>
            </a:effectLst>
          </p:spPr>
          <p:txBody>
            <a:bodyPr wrap="none" anchor="ctr"/>
            <a:lstStyle/>
            <a:p>
              <a:pPr>
                <a:lnSpc>
                  <a:spcPct val="90000"/>
                </a:lnSpc>
              </a:pPr>
              <a:r>
                <a:rPr kumimoji="1" lang="zh-CN" altLang="en-US" sz="2400" b="1">
                  <a:latin typeface="Times New Roman" pitchFamily="18" charset="0"/>
                  <a:ea typeface="仿宋_GB2312" pitchFamily="49" charset="-122"/>
                </a:rPr>
                <a:t>质量评价</a:t>
              </a:r>
            </a:p>
            <a:p>
              <a:pPr>
                <a:lnSpc>
                  <a:spcPct val="90000"/>
                </a:lnSpc>
              </a:pPr>
              <a:r>
                <a:rPr kumimoji="1" lang="en-US" altLang="zh-CN" sz="2400" b="1">
                  <a:latin typeface="Times New Roman" pitchFamily="18" charset="0"/>
                  <a:ea typeface="仿宋_GB2312" pitchFamily="49" charset="-122"/>
                </a:rPr>
                <a:t>1. </a:t>
              </a:r>
              <a:r>
                <a:rPr kumimoji="1" lang="zh-CN" altLang="en-US" sz="2400" b="1">
                  <a:latin typeface="Times New Roman" pitchFamily="18" charset="0"/>
                  <a:ea typeface="仿宋_GB2312" pitchFamily="49" charset="-122"/>
                </a:rPr>
                <a:t>质量度量</a:t>
              </a:r>
            </a:p>
            <a:p>
              <a:pPr>
                <a:lnSpc>
                  <a:spcPct val="90000"/>
                </a:lnSpc>
              </a:pPr>
              <a:r>
                <a:rPr kumimoji="1" lang="en-US" altLang="zh-CN" sz="2400" b="1">
                  <a:latin typeface="Times New Roman" pitchFamily="18" charset="0"/>
                  <a:ea typeface="仿宋_GB2312" pitchFamily="49" charset="-122"/>
                </a:rPr>
                <a:t>2. </a:t>
              </a:r>
              <a:r>
                <a:rPr kumimoji="1" lang="zh-CN" altLang="en-US" sz="2400" b="1">
                  <a:latin typeface="Times New Roman" pitchFamily="18" charset="0"/>
                  <a:ea typeface="仿宋_GB2312" pitchFamily="49" charset="-122"/>
                </a:rPr>
                <a:t>质量得分及图示</a:t>
              </a:r>
            </a:p>
            <a:p>
              <a:pPr>
                <a:lnSpc>
                  <a:spcPct val="90000"/>
                </a:lnSpc>
              </a:pPr>
              <a:r>
                <a:rPr kumimoji="1" lang="en-US" altLang="zh-CN" sz="2400" b="1">
                  <a:latin typeface="Times New Roman" pitchFamily="18" charset="0"/>
                  <a:ea typeface="仿宋_GB2312" pitchFamily="49" charset="-122"/>
                </a:rPr>
                <a:t>3. </a:t>
              </a:r>
              <a:r>
                <a:rPr kumimoji="1" lang="zh-CN" altLang="en-US" sz="2400" b="1">
                  <a:latin typeface="Times New Roman" pitchFamily="18" charset="0"/>
                  <a:ea typeface="仿宋_GB2312" pitchFamily="49" charset="-122"/>
                </a:rPr>
                <a:t>判断目标达到否</a:t>
              </a:r>
            </a:p>
          </p:txBody>
        </p:sp>
        <p:sp>
          <p:nvSpPr>
            <p:cNvPr id="2493449" name="Line 9"/>
            <p:cNvSpPr>
              <a:spLocks noChangeShapeType="1"/>
            </p:cNvSpPr>
            <p:nvPr/>
          </p:nvSpPr>
          <p:spPr bwMode="auto">
            <a:xfrm>
              <a:off x="2998" y="826"/>
              <a:ext cx="0" cy="187"/>
            </a:xfrm>
            <a:prstGeom prst="line">
              <a:avLst/>
            </a:prstGeom>
            <a:noFill/>
            <a:ln w="22225">
              <a:solidFill>
                <a:srgbClr val="00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0" name="Line 10"/>
            <p:cNvSpPr>
              <a:spLocks noChangeShapeType="1"/>
            </p:cNvSpPr>
            <p:nvPr/>
          </p:nvSpPr>
          <p:spPr bwMode="auto">
            <a:xfrm>
              <a:off x="1330" y="910"/>
              <a:ext cx="1638" cy="0"/>
            </a:xfrm>
            <a:prstGeom prst="line">
              <a:avLst/>
            </a:prstGeom>
            <a:noFill/>
            <a:ln w="22225">
              <a:solidFill>
                <a:srgbClr val="00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1" name="Line 11"/>
            <p:cNvSpPr>
              <a:spLocks noChangeShapeType="1"/>
            </p:cNvSpPr>
            <p:nvPr/>
          </p:nvSpPr>
          <p:spPr bwMode="auto">
            <a:xfrm>
              <a:off x="1332" y="901"/>
              <a:ext cx="1" cy="3277"/>
            </a:xfrm>
            <a:prstGeom prst="line">
              <a:avLst/>
            </a:prstGeom>
            <a:noFill/>
            <a:ln w="222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2" name="Line 12"/>
            <p:cNvSpPr>
              <a:spLocks noChangeShapeType="1"/>
            </p:cNvSpPr>
            <p:nvPr/>
          </p:nvSpPr>
          <p:spPr bwMode="auto">
            <a:xfrm>
              <a:off x="2997" y="1304"/>
              <a:ext cx="0" cy="187"/>
            </a:xfrm>
            <a:prstGeom prst="line">
              <a:avLst/>
            </a:prstGeom>
            <a:noFill/>
            <a:ln w="22225">
              <a:solidFill>
                <a:srgbClr val="00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3" name="Line 13"/>
            <p:cNvSpPr>
              <a:spLocks noChangeShapeType="1"/>
            </p:cNvSpPr>
            <p:nvPr/>
          </p:nvSpPr>
          <p:spPr bwMode="auto">
            <a:xfrm>
              <a:off x="2997" y="2016"/>
              <a:ext cx="0" cy="187"/>
            </a:xfrm>
            <a:prstGeom prst="line">
              <a:avLst/>
            </a:prstGeom>
            <a:noFill/>
            <a:ln w="22225">
              <a:solidFill>
                <a:srgbClr val="00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4" name="Line 14"/>
            <p:cNvSpPr>
              <a:spLocks noChangeShapeType="1"/>
            </p:cNvSpPr>
            <p:nvPr/>
          </p:nvSpPr>
          <p:spPr bwMode="auto">
            <a:xfrm>
              <a:off x="3004" y="2478"/>
              <a:ext cx="0" cy="187"/>
            </a:xfrm>
            <a:prstGeom prst="line">
              <a:avLst/>
            </a:prstGeom>
            <a:noFill/>
            <a:ln w="22225">
              <a:solidFill>
                <a:srgbClr val="00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5" name="Line 15"/>
            <p:cNvSpPr>
              <a:spLocks noChangeShapeType="1"/>
            </p:cNvSpPr>
            <p:nvPr/>
          </p:nvSpPr>
          <p:spPr bwMode="auto">
            <a:xfrm>
              <a:off x="3008" y="3569"/>
              <a:ext cx="0" cy="187"/>
            </a:xfrm>
            <a:prstGeom prst="line">
              <a:avLst/>
            </a:prstGeom>
            <a:noFill/>
            <a:ln w="22225">
              <a:solidFill>
                <a:srgbClr val="00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6" name="AutoShape 16" descr="羊皮纸"/>
            <p:cNvSpPr>
              <a:spLocks noChangeArrowheads="1"/>
            </p:cNvSpPr>
            <p:nvPr/>
          </p:nvSpPr>
          <p:spPr bwMode="auto">
            <a:xfrm>
              <a:off x="2127" y="3770"/>
              <a:ext cx="1744" cy="277"/>
            </a:xfrm>
            <a:prstGeom prst="roundRect">
              <a:avLst>
                <a:gd name="adj" fmla="val 16667"/>
              </a:avLst>
            </a:prstGeom>
            <a:blipFill dpi="0" rotWithShape="0">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pPr algn="ctr"/>
              <a:r>
                <a:rPr kumimoji="1" lang="zh-CN" altLang="en-US" sz="2400" b="1">
                  <a:latin typeface="Times New Roman" pitchFamily="18" charset="0"/>
                  <a:ea typeface="仿宋_GB2312" pitchFamily="49" charset="-122"/>
                </a:rPr>
                <a:t>改进活动</a:t>
              </a:r>
            </a:p>
          </p:txBody>
        </p:sp>
        <p:sp>
          <p:nvSpPr>
            <p:cNvPr id="2493457" name="Line 17"/>
            <p:cNvSpPr>
              <a:spLocks noChangeShapeType="1"/>
            </p:cNvSpPr>
            <p:nvPr/>
          </p:nvSpPr>
          <p:spPr bwMode="auto">
            <a:xfrm>
              <a:off x="3014" y="4058"/>
              <a:ext cx="0" cy="119"/>
            </a:xfrm>
            <a:prstGeom prst="line">
              <a:avLst/>
            </a:prstGeom>
            <a:noFill/>
            <a:ln w="222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8" name="Line 18"/>
            <p:cNvSpPr>
              <a:spLocks noChangeShapeType="1"/>
            </p:cNvSpPr>
            <p:nvPr/>
          </p:nvSpPr>
          <p:spPr bwMode="auto">
            <a:xfrm flipH="1">
              <a:off x="1322" y="4177"/>
              <a:ext cx="1698" cy="0"/>
            </a:xfrm>
            <a:prstGeom prst="line">
              <a:avLst/>
            </a:prstGeom>
            <a:noFill/>
            <a:ln w="22225">
              <a:solidFill>
                <a:srgbClr val="00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59" name="Line 19"/>
            <p:cNvSpPr>
              <a:spLocks noChangeShapeType="1"/>
            </p:cNvSpPr>
            <p:nvPr/>
          </p:nvSpPr>
          <p:spPr bwMode="auto">
            <a:xfrm>
              <a:off x="1263" y="609"/>
              <a:ext cx="748" cy="0"/>
            </a:xfrm>
            <a:prstGeom prst="line">
              <a:avLst/>
            </a:prstGeom>
            <a:noFill/>
            <a:ln w="22225">
              <a:solidFill>
                <a:srgbClr val="00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60" name="AutoShape 20" descr="羊皮纸"/>
            <p:cNvSpPr>
              <a:spLocks noChangeArrowheads="1"/>
            </p:cNvSpPr>
            <p:nvPr/>
          </p:nvSpPr>
          <p:spPr bwMode="auto">
            <a:xfrm>
              <a:off x="4261" y="2672"/>
              <a:ext cx="1189" cy="725"/>
            </a:xfrm>
            <a:prstGeom prst="foldedCorner">
              <a:avLst>
                <a:gd name="adj" fmla="val 12500"/>
              </a:avLst>
            </a:prstGeom>
            <a:blipFill dpi="0" rotWithShape="0">
              <a:blip r:embed="rId2"/>
              <a:srcRect/>
              <a:tile tx="0" ty="0" sx="100000" sy="100000" flip="none" algn="tl"/>
            </a:blipFill>
            <a:ln w="9525">
              <a:solidFill>
                <a:schemeClr val="tx1"/>
              </a:solidFill>
              <a:round/>
              <a:headEnd/>
              <a:tailEnd/>
            </a:ln>
            <a:effectLst>
              <a:outerShdw dist="35921" dir="2700000" algn="ctr" rotWithShape="0">
                <a:schemeClr val="bg2"/>
              </a:outerShdw>
            </a:effectLst>
          </p:spPr>
          <p:txBody>
            <a:bodyPr wrap="none" anchor="ctr"/>
            <a:lstStyle/>
            <a:p>
              <a:pPr>
                <a:lnSpc>
                  <a:spcPct val="90000"/>
                </a:lnSpc>
              </a:pPr>
              <a:r>
                <a:rPr kumimoji="1" lang="zh-CN" altLang="en-US" sz="2400" b="1">
                  <a:latin typeface="Times New Roman" pitchFamily="18" charset="0"/>
                  <a:ea typeface="仿宋_GB2312" pitchFamily="49" charset="-122"/>
                </a:rPr>
                <a:t>管理信息</a:t>
              </a:r>
            </a:p>
            <a:p>
              <a:pPr>
                <a:lnSpc>
                  <a:spcPct val="90000"/>
                </a:lnSpc>
                <a:buSzPct val="75000"/>
                <a:buFont typeface="Wingdings" pitchFamily="2" charset="2"/>
                <a:buBlip>
                  <a:blip r:embed="rId3"/>
                </a:buBlip>
              </a:pPr>
              <a:r>
                <a:rPr kumimoji="1" lang="zh-CN" altLang="en-US" sz="2400" b="1">
                  <a:latin typeface="Times New Roman" pitchFamily="18" charset="0"/>
                  <a:ea typeface="仿宋_GB2312" pitchFamily="49" charset="-122"/>
                </a:rPr>
                <a:t>评测得分表</a:t>
              </a:r>
            </a:p>
            <a:p>
              <a:pPr>
                <a:lnSpc>
                  <a:spcPct val="90000"/>
                </a:lnSpc>
                <a:buSzPct val="75000"/>
                <a:buFontTx/>
                <a:buBlip>
                  <a:blip r:embed="rId3"/>
                </a:buBlip>
              </a:pPr>
              <a:r>
                <a:rPr kumimoji="1" lang="zh-CN" altLang="en-US" sz="2400" b="1">
                  <a:latin typeface="Times New Roman" pitchFamily="18" charset="0"/>
                  <a:ea typeface="仿宋_GB2312" pitchFamily="49" charset="-122"/>
                </a:rPr>
                <a:t>质量图示</a:t>
              </a:r>
            </a:p>
          </p:txBody>
        </p:sp>
        <p:sp>
          <p:nvSpPr>
            <p:cNvPr id="2493461" name="Line 21"/>
            <p:cNvSpPr>
              <a:spLocks noChangeShapeType="1"/>
            </p:cNvSpPr>
            <p:nvPr/>
          </p:nvSpPr>
          <p:spPr bwMode="auto">
            <a:xfrm>
              <a:off x="3993" y="3063"/>
              <a:ext cx="269" cy="0"/>
            </a:xfrm>
            <a:prstGeom prst="line">
              <a:avLst/>
            </a:prstGeom>
            <a:noFill/>
            <a:ln w="22225">
              <a:solidFill>
                <a:srgbClr val="00330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93462" name="Text Box 22"/>
            <p:cNvSpPr txBox="1">
              <a:spLocks noChangeArrowheads="1"/>
            </p:cNvSpPr>
            <p:nvPr/>
          </p:nvSpPr>
          <p:spPr bwMode="auto">
            <a:xfrm>
              <a:off x="1344" y="322"/>
              <a:ext cx="6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400" b="1">
                  <a:latin typeface="Times New Roman" pitchFamily="18" charset="0"/>
                </a:rPr>
                <a:t>Target</a:t>
              </a:r>
            </a:p>
          </p:txBody>
        </p:sp>
        <p:sp>
          <p:nvSpPr>
            <p:cNvPr id="2493463" name="Text Box 23"/>
            <p:cNvSpPr txBox="1">
              <a:spLocks noChangeArrowheads="1"/>
            </p:cNvSpPr>
            <p:nvPr/>
          </p:nvSpPr>
          <p:spPr bwMode="auto">
            <a:xfrm>
              <a:off x="1526" y="1517"/>
              <a:ext cx="4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400" b="1">
                  <a:latin typeface="Times New Roman" pitchFamily="18" charset="0"/>
                </a:rPr>
                <a:t>Plan</a:t>
              </a:r>
            </a:p>
          </p:txBody>
        </p:sp>
        <p:sp>
          <p:nvSpPr>
            <p:cNvPr id="2493464" name="Text Box 24"/>
            <p:cNvSpPr txBox="1">
              <a:spLocks noChangeArrowheads="1"/>
            </p:cNvSpPr>
            <p:nvPr/>
          </p:nvSpPr>
          <p:spPr bwMode="auto">
            <a:xfrm>
              <a:off x="1616" y="2197"/>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400" b="1">
                  <a:latin typeface="Times New Roman" pitchFamily="18" charset="0"/>
                </a:rPr>
                <a:t>Do</a:t>
              </a:r>
            </a:p>
          </p:txBody>
        </p:sp>
        <p:sp>
          <p:nvSpPr>
            <p:cNvPr id="2493465" name="Text Box 25"/>
            <p:cNvSpPr txBox="1">
              <a:spLocks noChangeArrowheads="1"/>
            </p:cNvSpPr>
            <p:nvPr/>
          </p:nvSpPr>
          <p:spPr bwMode="auto">
            <a:xfrm>
              <a:off x="1376" y="2652"/>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400" b="1">
                  <a:latin typeface="Times New Roman" pitchFamily="18" charset="0"/>
                </a:rPr>
                <a:t>Check</a:t>
              </a:r>
            </a:p>
          </p:txBody>
        </p:sp>
        <p:sp>
          <p:nvSpPr>
            <p:cNvPr id="2493466" name="Text Box 26"/>
            <p:cNvSpPr txBox="1">
              <a:spLocks noChangeArrowheads="1"/>
            </p:cNvSpPr>
            <p:nvPr/>
          </p:nvSpPr>
          <p:spPr bwMode="auto">
            <a:xfrm>
              <a:off x="1373" y="3753"/>
              <a:ext cx="6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2400" b="1">
                  <a:latin typeface="Times New Roman" pitchFamily="18" charset="0"/>
                </a:rPr>
                <a:t>Action</a:t>
              </a:r>
            </a:p>
          </p:txBody>
        </p:sp>
      </p:grpSp>
    </p:spTree>
    <p:extLst>
      <p:ext uri="{BB962C8B-B14F-4D97-AF65-F5344CB8AC3E}">
        <p14:creationId xmlns:p14="http://schemas.microsoft.com/office/powerpoint/2010/main" val="351156900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2"/>
          <p:cNvSpPr>
            <a:spLocks noGrp="1"/>
          </p:cNvSpPr>
          <p:nvPr>
            <p:ph type="sldNum" sz="quarter" idx="11"/>
          </p:nvPr>
        </p:nvSpPr>
        <p:spPr/>
        <p:txBody>
          <a:bodyPr/>
          <a:lstStyle/>
          <a:p>
            <a:fld id="{502CC598-2870-4323-9536-546DA90D9BC1}" type="slidenum">
              <a:rPr lang="en-US" altLang="zh-CN"/>
              <a:pPr/>
              <a:t>149</a:t>
            </a:fld>
            <a:endParaRPr lang="en-US" altLang="zh-CN"/>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72338"/>
            <a:ext cx="8280920" cy="58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88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标题 1"/>
          <p:cNvSpPr>
            <a:spLocks noGrp="1"/>
          </p:cNvSpPr>
          <p:nvPr>
            <p:ph type="title"/>
          </p:nvPr>
        </p:nvSpPr>
        <p:spPr/>
        <p:txBody>
          <a:bodyPr/>
          <a:lstStyle/>
          <a:p>
            <a:r>
              <a:rPr lang="en-US" altLang="zh-CN" dirty="0"/>
              <a:t>Requirement Analysis</a:t>
            </a:r>
            <a:endParaRPr lang="zh-CN" altLang="en-US" dirty="0"/>
          </a:p>
        </p:txBody>
      </p:sp>
      <p:sp>
        <p:nvSpPr>
          <p:cNvPr id="9218" name="Rectangle 3"/>
          <p:cNvSpPr>
            <a:spLocks noGrp="1" noChangeArrowheads="1"/>
          </p:cNvSpPr>
          <p:nvPr>
            <p:ph idx="1"/>
          </p:nvPr>
        </p:nvSpPr>
        <p:spPr>
          <a:xfrm>
            <a:off x="428596" y="1981200"/>
            <a:ext cx="8029604" cy="4114800"/>
          </a:xfrm>
        </p:spPr>
        <p:txBody>
          <a:bodyPr/>
          <a:lstStyle/>
          <a:p>
            <a:pPr marL="0" indent="0" eaLnBrk="1" hangingPunct="1">
              <a:buFont typeface="Wingdings" pitchFamily="2" charset="2"/>
              <a:buNone/>
              <a:defRPr/>
            </a:pPr>
            <a:r>
              <a:rPr lang="zh-CN" altLang="en-US" b="1" dirty="0">
                <a:solidFill>
                  <a:srgbClr val="FF0000"/>
                </a:solidFill>
              </a:rPr>
              <a:t> </a:t>
            </a:r>
          </a:p>
        </p:txBody>
      </p:sp>
      <p:sp>
        <p:nvSpPr>
          <p:cNvPr id="4" name="Rectangle 3"/>
          <p:cNvSpPr txBox="1">
            <a:spLocks noChangeArrowheads="1"/>
          </p:cNvSpPr>
          <p:nvPr/>
        </p:nvSpPr>
        <p:spPr bwMode="auto">
          <a:xfrm>
            <a:off x="539552" y="1530564"/>
            <a:ext cx="8003232" cy="4130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lnSpc>
                <a:spcPct val="120000"/>
              </a:lnSpc>
              <a:spcBef>
                <a:spcPct val="20000"/>
              </a:spcBef>
              <a:buClr>
                <a:srgbClr val="FF0000"/>
              </a:buClr>
              <a:buFont typeface="Wingdings" pitchFamily="2" charset="2"/>
              <a:buChar char="l"/>
              <a:defRPr/>
            </a:pPr>
            <a:r>
              <a:rPr lang="zh-CN" altLang="en-US" sz="2800" b="1" dirty="0">
                <a:latin typeface="+mn-ea"/>
                <a:ea typeface="+mn-ea"/>
              </a:rPr>
              <a:t>占总工作量的比例：</a:t>
            </a:r>
            <a:endParaRPr lang="en-US" altLang="zh-CN" sz="2800" b="1" dirty="0">
              <a:latin typeface="+mn-ea"/>
              <a:ea typeface="+mn-ea"/>
            </a:endParaRPr>
          </a:p>
          <a:p>
            <a:pPr marL="914400" lvl="1" indent="-457200">
              <a:lnSpc>
                <a:spcPct val="120000"/>
              </a:lnSpc>
              <a:spcBef>
                <a:spcPct val="20000"/>
              </a:spcBef>
              <a:buClr>
                <a:srgbClr val="FF0000"/>
              </a:buClr>
              <a:buFont typeface="Wingdings" panose="05000000000000000000" pitchFamily="2" charset="2"/>
              <a:buChar char="Ø"/>
              <a:defRPr/>
            </a:pPr>
            <a:r>
              <a:rPr lang="zh-CN" altLang="en-US" sz="2800" b="1" dirty="0">
                <a:latin typeface="+mn-ea"/>
                <a:ea typeface="+mn-ea"/>
              </a:rPr>
              <a:t>需求分析和设计  </a:t>
            </a:r>
            <a:r>
              <a:rPr lang="en-US" altLang="zh-CN" sz="2800" b="1" dirty="0">
                <a:latin typeface="+mn-ea"/>
                <a:ea typeface="+mn-ea"/>
              </a:rPr>
              <a:t>40</a:t>
            </a:r>
            <a:r>
              <a:rPr lang="zh-CN" altLang="en-US" sz="2800" b="1" dirty="0">
                <a:latin typeface="+mn-ea"/>
                <a:ea typeface="+mn-ea"/>
              </a:rPr>
              <a:t>％～</a:t>
            </a:r>
            <a:r>
              <a:rPr lang="en-US" altLang="zh-CN" sz="2800" b="1" dirty="0">
                <a:latin typeface="+mn-ea"/>
                <a:ea typeface="+mn-ea"/>
              </a:rPr>
              <a:t>50</a:t>
            </a:r>
            <a:r>
              <a:rPr lang="zh-CN" altLang="en-US" sz="2800" b="1" dirty="0">
                <a:latin typeface="+mn-ea"/>
              </a:rPr>
              <a:t>％</a:t>
            </a:r>
            <a:endParaRPr lang="en-US" altLang="zh-CN" sz="2800" b="1" dirty="0">
              <a:latin typeface="+mn-ea"/>
              <a:ea typeface="+mn-ea"/>
            </a:endParaRPr>
          </a:p>
          <a:p>
            <a:pPr marL="914400" lvl="1" indent="-457200">
              <a:lnSpc>
                <a:spcPct val="120000"/>
              </a:lnSpc>
              <a:spcBef>
                <a:spcPct val="20000"/>
              </a:spcBef>
              <a:buClr>
                <a:srgbClr val="FF0000"/>
              </a:buClr>
              <a:buFont typeface="Wingdings" panose="05000000000000000000" pitchFamily="2" charset="2"/>
              <a:buChar char="Ø"/>
              <a:defRPr/>
            </a:pPr>
            <a:r>
              <a:rPr lang="zh-CN" altLang="en-US" sz="2800" b="1" dirty="0">
                <a:latin typeface="+mn-ea"/>
                <a:ea typeface="+mn-ea"/>
              </a:rPr>
              <a:t>编码            </a:t>
            </a:r>
            <a:r>
              <a:rPr lang="en-US" altLang="zh-CN" sz="2800" b="1" dirty="0">
                <a:latin typeface="+mn-ea"/>
                <a:ea typeface="+mn-ea"/>
              </a:rPr>
              <a:t>10</a:t>
            </a:r>
            <a:r>
              <a:rPr lang="zh-CN" altLang="en-US" sz="2800" b="1" dirty="0">
                <a:latin typeface="+mn-ea"/>
                <a:ea typeface="+mn-ea"/>
              </a:rPr>
              <a:t>％～</a:t>
            </a:r>
            <a:r>
              <a:rPr lang="en-US" altLang="zh-CN" sz="2800" b="1" dirty="0">
                <a:latin typeface="+mn-ea"/>
                <a:ea typeface="+mn-ea"/>
              </a:rPr>
              <a:t>20</a:t>
            </a:r>
            <a:r>
              <a:rPr lang="zh-CN" altLang="en-US" sz="2800" b="1" dirty="0">
                <a:latin typeface="+mn-ea"/>
                <a:ea typeface="+mn-ea"/>
              </a:rPr>
              <a:t>％</a:t>
            </a:r>
            <a:endParaRPr lang="en-US" altLang="zh-CN" sz="2800" b="1" dirty="0">
              <a:latin typeface="+mn-ea"/>
              <a:ea typeface="+mn-ea"/>
            </a:endParaRPr>
          </a:p>
          <a:p>
            <a:pPr marL="914400" lvl="1" indent="-457200">
              <a:lnSpc>
                <a:spcPct val="120000"/>
              </a:lnSpc>
              <a:spcBef>
                <a:spcPct val="20000"/>
              </a:spcBef>
              <a:buClr>
                <a:srgbClr val="FF0000"/>
              </a:buClr>
              <a:buFont typeface="Wingdings" panose="05000000000000000000" pitchFamily="2" charset="2"/>
              <a:buChar char="Ø"/>
              <a:defRPr/>
            </a:pPr>
            <a:r>
              <a:rPr lang="zh-CN" altLang="en-US" sz="2800" b="1" dirty="0">
                <a:latin typeface="+mn-ea"/>
                <a:ea typeface="+mn-ea"/>
              </a:rPr>
              <a:t>测试和调试      </a:t>
            </a:r>
            <a:r>
              <a:rPr lang="en-US" altLang="zh-CN" sz="2800" b="1" dirty="0">
                <a:latin typeface="+mn-ea"/>
                <a:ea typeface="+mn-ea"/>
              </a:rPr>
              <a:t>30</a:t>
            </a:r>
            <a:r>
              <a:rPr lang="zh-CN" altLang="en-US" sz="2800" b="1" dirty="0">
                <a:latin typeface="+mn-ea"/>
                <a:ea typeface="+mn-ea"/>
              </a:rPr>
              <a:t>％～</a:t>
            </a:r>
            <a:r>
              <a:rPr lang="en-US" altLang="zh-CN" sz="2800" b="1" dirty="0">
                <a:latin typeface="+mn-ea"/>
                <a:ea typeface="+mn-ea"/>
              </a:rPr>
              <a:t>50</a:t>
            </a:r>
            <a:r>
              <a:rPr lang="zh-CN" altLang="en-US" sz="2800" b="1" dirty="0">
                <a:latin typeface="+mn-ea"/>
                <a:ea typeface="+mn-ea"/>
              </a:rPr>
              <a:t>％</a:t>
            </a:r>
            <a:endParaRPr kumimoji="1" lang="en-US" altLang="zh-CN" sz="2800" b="1" i="0" u="none" strike="noStrike" kern="0" cap="none" spc="0" normalizeH="0" baseline="0" noProof="0" dirty="0">
              <a:ln>
                <a:noFill/>
              </a:ln>
              <a:effectLst/>
              <a:uLnTx/>
              <a:uFillTx/>
              <a:latin typeface="+mn-ea"/>
              <a:ea typeface="+mn-ea"/>
              <a:cs typeface="+mn-cs"/>
            </a:endParaRPr>
          </a:p>
        </p:txBody>
      </p:sp>
    </p:spTree>
    <p:extLst>
      <p:ext uri="{BB962C8B-B14F-4D97-AF65-F5344CB8AC3E}">
        <p14:creationId xmlns:p14="http://schemas.microsoft.com/office/powerpoint/2010/main" val="36819375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484784"/>
            <a:ext cx="7972452" cy="4013069"/>
          </a:xfrm>
        </p:spPr>
        <p:txBody>
          <a:bodyPr/>
          <a:lstStyle/>
          <a:p>
            <a:pPr marL="0" indent="0" eaLnBrk="1" hangingPunct="1">
              <a:spcBef>
                <a:spcPts val="1600"/>
              </a:spcBef>
              <a:buFont typeface="Wingdings" pitchFamily="2" charset="2"/>
              <a:buNone/>
              <a:defRPr/>
            </a:pPr>
            <a:r>
              <a:rPr lang="en-US" altLang="zh-CN" sz="2800" dirty="0"/>
              <a:t>3</a:t>
            </a:r>
            <a:r>
              <a:rPr lang="en-US" altLang="zh-CN" sz="2800" b="1" dirty="0"/>
              <a:t>.1 </a:t>
            </a:r>
            <a:r>
              <a:rPr lang="zh-CN" altLang="en-US" sz="2800" b="1" dirty="0"/>
              <a:t>概述</a:t>
            </a:r>
            <a:endParaRPr lang="en-US" altLang="zh-CN" sz="2800" b="1" dirty="0"/>
          </a:p>
          <a:p>
            <a:pPr marL="0" indent="0" eaLnBrk="1" hangingPunct="1">
              <a:spcBef>
                <a:spcPts val="1600"/>
              </a:spcBef>
              <a:buFont typeface="Wingdings" pitchFamily="2" charset="2"/>
              <a:buNone/>
              <a:defRPr/>
            </a:pPr>
            <a:r>
              <a:rPr lang="en-US" altLang="zh-CN" sz="2800" dirty="0"/>
              <a:t>3.2 </a:t>
            </a:r>
            <a:r>
              <a:rPr lang="zh-CN" altLang="en-US" sz="2800" dirty="0"/>
              <a:t>需求分析的内容</a:t>
            </a:r>
            <a:endParaRPr lang="en-US" altLang="zh-CN" sz="2800" dirty="0"/>
          </a:p>
          <a:p>
            <a:pPr marL="0" indent="0" eaLnBrk="1" hangingPunct="1">
              <a:spcBef>
                <a:spcPts val="1600"/>
              </a:spcBef>
              <a:buFont typeface="Wingdings" pitchFamily="2" charset="2"/>
              <a:buNone/>
              <a:defRPr/>
            </a:pPr>
            <a:r>
              <a:rPr lang="en-US" altLang="zh-CN" sz="2800" dirty="0"/>
              <a:t>3.3 </a:t>
            </a:r>
            <a:r>
              <a:rPr lang="zh-CN" altLang="en-US" sz="2800" dirty="0"/>
              <a:t>分析建模与规格说明</a:t>
            </a:r>
            <a:endParaRPr lang="en-US" altLang="zh-CN" sz="2800" dirty="0"/>
          </a:p>
          <a:p>
            <a:pPr marL="400050" lvl="1" indent="0">
              <a:buFont typeface="Wingdings" pitchFamily="2" charset="2"/>
              <a:buNone/>
              <a:defRPr/>
            </a:pPr>
            <a:r>
              <a:rPr lang="en-US" altLang="zh-CN" sz="2400" dirty="0"/>
              <a:t>3.4 </a:t>
            </a:r>
            <a:r>
              <a:rPr lang="zh-CN" altLang="en-US" sz="2400" dirty="0"/>
              <a:t>实体</a:t>
            </a:r>
            <a:r>
              <a:rPr lang="en-US" altLang="zh-CN" sz="2400" dirty="0"/>
              <a:t>-</a:t>
            </a:r>
            <a:r>
              <a:rPr lang="zh-CN" altLang="en-US" sz="2400" dirty="0"/>
              <a:t>关系图</a:t>
            </a:r>
            <a:endParaRPr lang="en-US" altLang="zh-CN" sz="2400" dirty="0"/>
          </a:p>
          <a:p>
            <a:pPr marL="400050" lvl="1" indent="0">
              <a:buFont typeface="Wingdings" pitchFamily="2" charset="2"/>
              <a:buNone/>
              <a:defRPr/>
            </a:pPr>
            <a:r>
              <a:rPr lang="en-US" altLang="zh-CN" sz="2400" dirty="0"/>
              <a:t>3.5 </a:t>
            </a:r>
            <a:r>
              <a:rPr lang="zh-CN" altLang="en-US" sz="2400" dirty="0"/>
              <a:t>数据流图</a:t>
            </a:r>
            <a:endParaRPr lang="en-US" altLang="zh-CN" sz="2400" dirty="0"/>
          </a:p>
          <a:p>
            <a:pPr marL="400050" lvl="1" indent="0">
              <a:buFont typeface="Wingdings" pitchFamily="2" charset="2"/>
              <a:buNone/>
              <a:defRPr/>
            </a:pPr>
            <a:r>
              <a:rPr lang="en-US" altLang="zh-CN" sz="2400" dirty="0"/>
              <a:t>3.6 </a:t>
            </a:r>
            <a:r>
              <a:rPr lang="zh-CN" altLang="en-US" sz="2400" dirty="0"/>
              <a:t>状态转换图</a:t>
            </a:r>
            <a:endParaRPr lang="en-US" altLang="zh-CN" sz="2400" dirty="0"/>
          </a:p>
          <a:p>
            <a:pPr marL="0" lvl="1" indent="0">
              <a:buFont typeface="Wingdings" pitchFamily="2" charset="2"/>
              <a:buNone/>
              <a:defRPr/>
            </a:pPr>
            <a:r>
              <a:rPr lang="en-US" altLang="zh-CN" sz="2400" dirty="0"/>
              <a:t>3.7 </a:t>
            </a:r>
            <a:r>
              <a:rPr lang="zh-CN" altLang="en-US" sz="2400" dirty="0"/>
              <a:t>数据字典</a:t>
            </a:r>
            <a:endParaRPr lang="en-US" altLang="zh-CN" sz="2400" dirty="0"/>
          </a:p>
          <a:p>
            <a:pPr marL="0" indent="0" eaLnBrk="1" hangingPunct="1">
              <a:lnSpc>
                <a:spcPct val="150000"/>
              </a:lnSpc>
              <a:buFont typeface="Wingdings" pitchFamily="2" charset="2"/>
              <a:buNone/>
              <a:defRPr/>
            </a:pPr>
            <a:endParaRPr lang="en-US" altLang="zh-CN" sz="2800" dirty="0">
              <a:solidFill>
                <a:srgbClr val="0066FF"/>
              </a:solidFill>
            </a:endParaRPr>
          </a:p>
        </p:txBody>
      </p:sp>
      <p:sp>
        <p:nvSpPr>
          <p:cNvPr id="9219" name="标题 1"/>
          <p:cNvSpPr>
            <a:spLocks noGrp="1"/>
          </p:cNvSpPr>
          <p:nvPr>
            <p:ph type="title"/>
          </p:nvPr>
        </p:nvSpPr>
        <p:spPr>
          <a:xfrm>
            <a:off x="827584" y="260648"/>
            <a:ext cx="7772400" cy="1008112"/>
          </a:xfrm>
        </p:spPr>
        <p:txBody>
          <a:bodyPr/>
          <a:lstStyle/>
          <a:p>
            <a:r>
              <a:rPr lang="zh-CN" altLang="en-US" dirty="0"/>
              <a:t>结构化分析</a:t>
            </a:r>
          </a:p>
        </p:txBody>
      </p:sp>
      <p:sp>
        <p:nvSpPr>
          <p:cNvPr id="5" name="椭圆形标注 4"/>
          <p:cNvSpPr/>
          <p:nvPr/>
        </p:nvSpPr>
        <p:spPr bwMode="auto">
          <a:xfrm>
            <a:off x="5220072" y="2420888"/>
            <a:ext cx="2232248" cy="1364142"/>
          </a:xfrm>
          <a:prstGeom prst="wedgeEllipseCallout">
            <a:avLst>
              <a:gd name="adj1" fmla="val -64838"/>
              <a:gd name="adj2" fmla="val 38938"/>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是不是完工了？</a:t>
            </a:r>
          </a:p>
        </p:txBody>
      </p:sp>
      <p:sp>
        <p:nvSpPr>
          <p:cNvPr id="2" name="矩形 1"/>
          <p:cNvSpPr/>
          <p:nvPr/>
        </p:nvSpPr>
        <p:spPr>
          <a:xfrm>
            <a:off x="3707904" y="4437112"/>
            <a:ext cx="5184576" cy="1052596"/>
          </a:xfrm>
          <a:prstGeom prst="rect">
            <a:avLst/>
          </a:prstGeom>
        </p:spPr>
        <p:txBody>
          <a:bodyPr wrap="square">
            <a:spAutoFit/>
          </a:bodyPr>
          <a:lstStyle/>
          <a:p>
            <a:pPr marL="0" lvl="1">
              <a:lnSpc>
                <a:spcPct val="120000"/>
              </a:lnSpc>
              <a:spcBef>
                <a:spcPct val="20000"/>
              </a:spcBef>
              <a:defRPr/>
            </a:pPr>
            <a:r>
              <a:rPr lang="zh-CN" altLang="en-US" b="1" kern="0" dirty="0">
                <a:solidFill>
                  <a:srgbClr val="0000FF"/>
                </a:solidFill>
                <a:latin typeface="Times New Roman"/>
                <a:ea typeface="宋体"/>
              </a:rPr>
              <a:t>需求审查（迭代求精）</a:t>
            </a:r>
            <a:endParaRPr lang="en-US" altLang="zh-CN" b="1" kern="0" dirty="0">
              <a:solidFill>
                <a:srgbClr val="0000FF"/>
              </a:solidFill>
              <a:latin typeface="Times New Roman"/>
              <a:ea typeface="宋体"/>
            </a:endParaRPr>
          </a:p>
          <a:p>
            <a:pPr marL="0" lvl="1">
              <a:lnSpc>
                <a:spcPct val="120000"/>
              </a:lnSpc>
              <a:spcBef>
                <a:spcPct val="20000"/>
              </a:spcBef>
              <a:defRPr/>
            </a:pPr>
            <a:r>
              <a:rPr lang="zh-CN" altLang="en-US" b="1" kern="0" dirty="0">
                <a:solidFill>
                  <a:srgbClr val="0000FF"/>
                </a:solidFill>
                <a:latin typeface="Times New Roman"/>
                <a:ea typeface="宋体"/>
              </a:rPr>
              <a:t>需求测试，软件配置，需求管理</a:t>
            </a:r>
            <a:endParaRPr lang="en-US" altLang="zh-CN" b="1" kern="0" dirty="0">
              <a:solidFill>
                <a:srgbClr val="0000FF"/>
              </a:solidFill>
              <a:latin typeface="Times New Roman"/>
              <a:ea typeface="宋体"/>
            </a:endParaRPr>
          </a:p>
        </p:txBody>
      </p:sp>
    </p:spTree>
    <p:extLst>
      <p:ext uri="{BB962C8B-B14F-4D97-AF65-F5344CB8AC3E}">
        <p14:creationId xmlns:p14="http://schemas.microsoft.com/office/powerpoint/2010/main" val="344559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知识技能小结</a:t>
            </a:r>
          </a:p>
        </p:txBody>
      </p:sp>
      <p:sp>
        <p:nvSpPr>
          <p:cNvPr id="3" name="内容占位符 2"/>
          <p:cNvSpPr>
            <a:spLocks noGrp="1"/>
          </p:cNvSpPr>
          <p:nvPr>
            <p:ph idx="1"/>
          </p:nvPr>
        </p:nvSpPr>
        <p:spPr/>
        <p:txBody>
          <a:bodyPr/>
          <a:lstStyle/>
          <a:p>
            <a:pPr marL="514350" indent="-514350">
              <a:lnSpc>
                <a:spcPct val="150000"/>
              </a:lnSpc>
              <a:buFont typeface="+mj-lt"/>
              <a:buAutoNum type="arabicPeriod"/>
              <a:defRPr/>
            </a:pPr>
            <a:r>
              <a:rPr lang="zh-CN" altLang="en-US" sz="2800" dirty="0"/>
              <a:t>掌握需求分析的任务和内容</a:t>
            </a:r>
            <a:endParaRPr lang="en-US" altLang="zh-CN" sz="2800" dirty="0"/>
          </a:p>
          <a:p>
            <a:pPr marL="514350" indent="-514350">
              <a:lnSpc>
                <a:spcPct val="150000"/>
              </a:lnSpc>
              <a:buFont typeface="+mj-lt"/>
              <a:buAutoNum type="arabicPeriod"/>
              <a:defRPr/>
            </a:pPr>
            <a:r>
              <a:rPr lang="zh-CN" altLang="en-US" sz="2800" dirty="0"/>
              <a:t>掌握需求分析的方法和过程</a:t>
            </a:r>
            <a:endParaRPr lang="en-US" altLang="zh-CN" sz="2800" dirty="0"/>
          </a:p>
          <a:p>
            <a:pPr marL="514350" indent="-514350">
              <a:lnSpc>
                <a:spcPct val="150000"/>
              </a:lnSpc>
              <a:buFont typeface="+mj-lt"/>
              <a:buAutoNum type="arabicPeriod"/>
              <a:defRPr/>
            </a:pPr>
            <a:r>
              <a:rPr lang="zh-CN" altLang="en-US" sz="2800" dirty="0"/>
              <a:t>掌握需求分析的三种模型</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92" y="548680"/>
            <a:ext cx="6848475"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55616" y="5945803"/>
            <a:ext cx="7704856" cy="461665"/>
          </a:xfrm>
          <a:prstGeom prst="rect">
            <a:avLst/>
          </a:prstGeom>
          <a:noFill/>
        </p:spPr>
        <p:txBody>
          <a:bodyPr wrap="square" rtlCol="0">
            <a:spAutoFit/>
          </a:bodyPr>
          <a:lstStyle/>
          <a:p>
            <a:r>
              <a:rPr lang="zh-CN" altLang="en-US" b="1" dirty="0"/>
              <a:t>需求分析在线工具 </a:t>
            </a:r>
            <a:r>
              <a:rPr lang="en-US" altLang="zh-CN" b="1" dirty="0"/>
              <a:t>https://www.processon.com/</a:t>
            </a:r>
            <a:endParaRPr lang="zh-CN" altLang="en-US" b="1" dirty="0"/>
          </a:p>
        </p:txBody>
      </p:sp>
    </p:spTree>
    <p:extLst>
      <p:ext uri="{BB962C8B-B14F-4D97-AF65-F5344CB8AC3E}">
        <p14:creationId xmlns:p14="http://schemas.microsoft.com/office/powerpoint/2010/main" val="34917546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推荐阅读</a:t>
            </a:r>
          </a:p>
        </p:txBody>
      </p:sp>
      <p:sp>
        <p:nvSpPr>
          <p:cNvPr id="3" name="内容占位符 2"/>
          <p:cNvSpPr>
            <a:spLocks noGrp="1"/>
          </p:cNvSpPr>
          <p:nvPr>
            <p:ph idx="1"/>
          </p:nvPr>
        </p:nvSpPr>
        <p:spPr/>
        <p:txBody>
          <a:bodyPr/>
          <a:lstStyle/>
          <a:p>
            <a:pPr>
              <a:spcBef>
                <a:spcPct val="60000"/>
              </a:spcBef>
              <a:buClr>
                <a:srgbClr val="FF0000"/>
              </a:buClr>
              <a:buFont typeface="Wingdings" panose="05000000000000000000" pitchFamily="2" charset="2"/>
              <a:buChar char="l"/>
            </a:pPr>
            <a:r>
              <a:rPr lang="zh-CN" altLang="en-US" dirty="0"/>
              <a:t>领域驱动设计：软件核心复杂性应对之道</a:t>
            </a:r>
            <a:r>
              <a:rPr lang="en-US" altLang="zh-CN" dirty="0"/>
              <a:t>. </a:t>
            </a:r>
            <a:r>
              <a:rPr lang="en-US" altLang="zh-CN" dirty="0" err="1"/>
              <a:t>Eric.Eva</a:t>
            </a:r>
            <a:endParaRPr lang="zh-CN" altLang="en-US" dirty="0"/>
          </a:p>
        </p:txBody>
      </p:sp>
    </p:spTree>
    <p:extLst>
      <p:ext uri="{BB962C8B-B14F-4D97-AF65-F5344CB8AC3E}">
        <p14:creationId xmlns:p14="http://schemas.microsoft.com/office/powerpoint/2010/main" val="18880801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1042988" y="404813"/>
            <a:ext cx="7315226" cy="738187"/>
          </a:xfrm>
        </p:spPr>
        <p:txBody>
          <a:bodyPr/>
          <a:lstStyle/>
          <a:p>
            <a:r>
              <a:rPr lang="zh-CN" altLang="en-US" sz="3600" dirty="0"/>
              <a:t>作业</a:t>
            </a:r>
          </a:p>
        </p:txBody>
      </p:sp>
      <p:sp>
        <p:nvSpPr>
          <p:cNvPr id="260099" name="Rectangle 3"/>
          <p:cNvSpPr>
            <a:spLocks noGrp="1" noChangeArrowheads="1"/>
          </p:cNvSpPr>
          <p:nvPr>
            <p:ph type="body" idx="1"/>
          </p:nvPr>
        </p:nvSpPr>
        <p:spPr>
          <a:xfrm>
            <a:off x="468313" y="1357297"/>
            <a:ext cx="8424167" cy="4929223"/>
          </a:xfrm>
        </p:spPr>
        <p:txBody>
          <a:bodyPr/>
          <a:lstStyle/>
          <a:p>
            <a:pPr marL="0" indent="0">
              <a:buNone/>
            </a:pPr>
            <a:r>
              <a:rPr lang="zh-CN" altLang="en-US" sz="2400" dirty="0"/>
              <a:t>课本第</a:t>
            </a:r>
            <a:r>
              <a:rPr lang="en-US" altLang="zh-CN" sz="2400" dirty="0"/>
              <a:t>3</a:t>
            </a:r>
            <a:r>
              <a:rPr lang="zh-CN" altLang="en-US" sz="2400" dirty="0"/>
              <a:t>章习题， </a:t>
            </a:r>
            <a:r>
              <a:rPr lang="en-US" altLang="zh-CN" sz="2400" dirty="0"/>
              <a:t>P65 </a:t>
            </a:r>
            <a:r>
              <a:rPr lang="zh-CN" altLang="en-US" sz="2400" dirty="0"/>
              <a:t>四、应用题：</a:t>
            </a:r>
            <a:endParaRPr lang="en-US" altLang="zh-CN" sz="2400" dirty="0"/>
          </a:p>
          <a:p>
            <a:pPr marL="488950" indent="-488950">
              <a:lnSpc>
                <a:spcPct val="120000"/>
              </a:lnSpc>
              <a:spcBef>
                <a:spcPts val="1000"/>
              </a:spcBef>
              <a:buNone/>
            </a:pPr>
            <a:r>
              <a:rPr lang="en-US" altLang="zh-CN" sz="2400" dirty="0"/>
              <a:t>1</a:t>
            </a:r>
            <a:r>
              <a:rPr lang="zh-CN" altLang="en-US" sz="2400" dirty="0"/>
              <a:t>、         写出数据字典。</a:t>
            </a:r>
            <a:endParaRPr lang="en-US" altLang="zh-CN" sz="2400" dirty="0"/>
          </a:p>
          <a:p>
            <a:pPr marL="488950" indent="-488950">
              <a:lnSpc>
                <a:spcPct val="120000"/>
              </a:lnSpc>
              <a:spcBef>
                <a:spcPts val="1000"/>
              </a:spcBef>
              <a:buNone/>
            </a:pPr>
            <a:r>
              <a:rPr lang="en-US" altLang="zh-CN" sz="2400" dirty="0"/>
              <a:t>2</a:t>
            </a:r>
            <a:r>
              <a:rPr lang="zh-CN" altLang="en-US" sz="2400" dirty="0"/>
              <a:t>、         画出</a:t>
            </a:r>
            <a:r>
              <a:rPr lang="en-US" altLang="zh-CN" sz="2400" dirty="0"/>
              <a:t>0</a:t>
            </a:r>
            <a:r>
              <a:rPr lang="zh-CN" altLang="en-US" sz="2400" dirty="0"/>
              <a:t>级和</a:t>
            </a:r>
            <a:r>
              <a:rPr lang="en-US" altLang="zh-CN" sz="2400" dirty="0"/>
              <a:t>1</a:t>
            </a:r>
            <a:r>
              <a:rPr lang="zh-CN" altLang="en-US" sz="2400" dirty="0"/>
              <a:t>级</a:t>
            </a:r>
            <a:r>
              <a:rPr lang="en-US" altLang="zh-CN" sz="2400" dirty="0"/>
              <a:t>DFD</a:t>
            </a:r>
            <a:r>
              <a:rPr lang="zh-CN" altLang="en-US" sz="2400" dirty="0"/>
              <a:t>。</a:t>
            </a:r>
            <a:endParaRPr lang="en-US" altLang="zh-CN" sz="2400" dirty="0"/>
          </a:p>
          <a:p>
            <a:pPr marL="488950" indent="-488950">
              <a:spcBef>
                <a:spcPts val="1000"/>
              </a:spcBef>
              <a:buNone/>
            </a:pPr>
            <a:r>
              <a:rPr lang="en-US" altLang="zh-CN" sz="2400" dirty="0"/>
              <a:t>3</a:t>
            </a:r>
            <a:r>
              <a:rPr lang="zh-CN" altLang="en-US" sz="2400" dirty="0"/>
              <a:t>、         画出</a:t>
            </a:r>
            <a:r>
              <a:rPr lang="en-US" altLang="zh-CN" sz="2400" dirty="0"/>
              <a:t>0</a:t>
            </a:r>
            <a:r>
              <a:rPr lang="zh-CN" altLang="en-US" sz="2400" dirty="0"/>
              <a:t>级和</a:t>
            </a:r>
            <a:r>
              <a:rPr lang="en-US" altLang="zh-CN" sz="2400" dirty="0"/>
              <a:t>1</a:t>
            </a:r>
            <a:r>
              <a:rPr lang="zh-CN" altLang="en-US" sz="2400" dirty="0"/>
              <a:t>级</a:t>
            </a:r>
            <a:r>
              <a:rPr lang="en-US" altLang="zh-CN" sz="2400" dirty="0"/>
              <a:t>DFD</a:t>
            </a:r>
            <a:r>
              <a:rPr lang="zh-CN" altLang="en-US" sz="2400" dirty="0"/>
              <a:t>。</a:t>
            </a:r>
            <a:endParaRPr lang="en-US" altLang="zh-CN" sz="2400" dirty="0"/>
          </a:p>
          <a:p>
            <a:pPr marL="488950" indent="-488950">
              <a:lnSpc>
                <a:spcPct val="120000"/>
              </a:lnSpc>
              <a:spcBef>
                <a:spcPts val="1000"/>
              </a:spcBef>
              <a:buNone/>
            </a:pPr>
            <a:r>
              <a:rPr lang="en-US" altLang="zh-CN" sz="2400" dirty="0"/>
              <a:t>4</a:t>
            </a:r>
            <a:r>
              <a:rPr lang="zh-CN" altLang="en-US" sz="2400" dirty="0"/>
              <a:t>、         画出用户登录网站的状态转换图。</a:t>
            </a:r>
            <a:endParaRPr lang="en-US" altLang="zh-CN" sz="2400" dirty="0"/>
          </a:p>
          <a:p>
            <a:pPr marL="0" indent="0">
              <a:lnSpc>
                <a:spcPct val="120000"/>
              </a:lnSpc>
              <a:spcBef>
                <a:spcPts val="1000"/>
              </a:spcBef>
              <a:buNone/>
            </a:pPr>
            <a:endParaRPr lang="en-US" altLang="zh-CN" sz="2400" dirty="0"/>
          </a:p>
          <a:p>
            <a:pPr marL="0" indent="0">
              <a:lnSpc>
                <a:spcPct val="120000"/>
              </a:lnSpc>
              <a:spcBef>
                <a:spcPts val="1000"/>
              </a:spcBef>
              <a:buNone/>
            </a:pPr>
            <a:r>
              <a:rPr lang="zh-CN" altLang="en-US" sz="2400" dirty="0"/>
              <a:t>提交需求分析报告电子版（可以采用结构化或面向对象分析方法，考试结束后一周内）。</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916832"/>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2492896"/>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3140968"/>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3717032"/>
            <a:ext cx="479128" cy="48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4504" y="5373216"/>
            <a:ext cx="521274" cy="52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3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208" b="17291"/>
          <a:stretch/>
        </p:blipFill>
        <p:spPr bwMode="auto">
          <a:xfrm>
            <a:off x="-36512" y="548680"/>
            <a:ext cx="925110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422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灯片编号占位符 4"/>
          <p:cNvSpPr>
            <a:spLocks noGrp="1"/>
          </p:cNvSpPr>
          <p:nvPr>
            <p:ph type="sldNum" sz="quarter" idx="11"/>
          </p:nvPr>
        </p:nvSpPr>
        <p:spPr>
          <a:noFill/>
          <a:ln>
            <a:miter lim="800000"/>
            <a:headEnd/>
            <a:tailEnd/>
          </a:ln>
        </p:spPr>
        <p:txBody>
          <a:bodyPr/>
          <a:lstStyle/>
          <a:p>
            <a:fld id="{3AFF168C-4DD0-4B0D-A2F3-A9C3D2C82416}" type="slidenum">
              <a:rPr lang="en-US" altLang="zh-CN"/>
              <a:pPr/>
              <a:t>17</a:t>
            </a:fld>
            <a:endParaRPr lang="en-US" altLang="zh-CN"/>
          </a:p>
        </p:txBody>
      </p:sp>
      <p:sp>
        <p:nvSpPr>
          <p:cNvPr id="15364" name="Rectangle 2"/>
          <p:cNvSpPr>
            <a:spLocks noGrp="1" noChangeArrowheads="1"/>
          </p:cNvSpPr>
          <p:nvPr>
            <p:ph type="title"/>
          </p:nvPr>
        </p:nvSpPr>
        <p:spPr>
          <a:xfrm>
            <a:off x="665163" y="260648"/>
            <a:ext cx="7772400" cy="963613"/>
          </a:xfrm>
        </p:spPr>
        <p:txBody>
          <a:bodyPr/>
          <a:lstStyle/>
          <a:p>
            <a:pPr eaLnBrk="1" hangingPunct="1"/>
            <a:r>
              <a:rPr lang="zh-CN" altLang="en-US" sz="3600" dirty="0"/>
              <a:t>软件需求的划分</a:t>
            </a:r>
          </a:p>
        </p:txBody>
      </p:sp>
      <p:sp>
        <p:nvSpPr>
          <p:cNvPr id="15365" name="Rectangle 3"/>
          <p:cNvSpPr>
            <a:spLocks noGrp="1" noChangeArrowheads="1"/>
          </p:cNvSpPr>
          <p:nvPr>
            <p:ph type="body" idx="1"/>
          </p:nvPr>
        </p:nvSpPr>
        <p:spPr>
          <a:xfrm>
            <a:off x="700088" y="1484784"/>
            <a:ext cx="7772400" cy="4625504"/>
          </a:xfrm>
        </p:spPr>
        <p:txBody>
          <a:bodyPr/>
          <a:lstStyle/>
          <a:p>
            <a:pPr marL="609600" indent="-609600" eaLnBrk="1" hangingPunct="1">
              <a:lnSpc>
                <a:spcPct val="110000"/>
              </a:lnSpc>
              <a:buClr>
                <a:srgbClr val="0000FF"/>
              </a:buClr>
              <a:buSzTx/>
              <a:buFont typeface="+mj-lt"/>
              <a:buAutoNum type="arabicPeriod"/>
            </a:pPr>
            <a:r>
              <a:rPr lang="zh-CN" altLang="en-US" sz="2800" dirty="0">
                <a:solidFill>
                  <a:srgbClr val="0000FF"/>
                </a:solidFill>
                <a:latin typeface="+mn-ea"/>
              </a:rPr>
              <a:t>用户需求 </a:t>
            </a:r>
            <a:r>
              <a:rPr lang="en-US" altLang="zh-CN" sz="2800" dirty="0">
                <a:solidFill>
                  <a:srgbClr val="0000FF"/>
                </a:solidFill>
                <a:latin typeface="+mn-ea"/>
              </a:rPr>
              <a:t>―</a:t>
            </a:r>
            <a:r>
              <a:rPr lang="zh-CN" altLang="en-US" sz="2800" dirty="0">
                <a:solidFill>
                  <a:srgbClr val="0000FF"/>
                </a:solidFill>
                <a:latin typeface="+mn-ea"/>
              </a:rPr>
              <a:t>业务需求</a:t>
            </a:r>
            <a:endParaRPr lang="en-US" altLang="zh-CN" sz="2800" dirty="0">
              <a:solidFill>
                <a:srgbClr val="0000FF"/>
              </a:solidFill>
              <a:latin typeface="+mn-ea"/>
            </a:endParaRPr>
          </a:p>
          <a:p>
            <a:pPr marL="0" indent="0" eaLnBrk="1" hangingPunct="1">
              <a:lnSpc>
                <a:spcPct val="110000"/>
              </a:lnSpc>
              <a:buClr>
                <a:srgbClr val="0000FF"/>
              </a:buClr>
              <a:buSzTx/>
              <a:buNone/>
            </a:pPr>
            <a:r>
              <a:rPr lang="zh-CN" altLang="en-US" sz="2800" dirty="0">
                <a:latin typeface="楷体" panose="02010609060101010101" pitchFamily="49" charset="-122"/>
                <a:ea typeface="楷体" panose="02010609060101010101" pitchFamily="49" charset="-122"/>
              </a:rPr>
              <a:t>用户</a:t>
            </a:r>
            <a:r>
              <a:rPr lang="zh-CN" altLang="en-US" sz="2800" b="1" dirty="0">
                <a:latin typeface="楷体" panose="02010609060101010101" pitchFamily="49" charset="-122"/>
                <a:ea typeface="楷体" panose="02010609060101010101" pitchFamily="49" charset="-122"/>
              </a:rPr>
              <a:t>需求反映客户对系统、产品高层次的目标要求，在项目视图和范围文档中给予说明。</a:t>
            </a:r>
          </a:p>
          <a:p>
            <a:pPr marL="0" indent="0" eaLnBrk="1" hangingPunct="1">
              <a:lnSpc>
                <a:spcPct val="110000"/>
              </a:lnSpc>
              <a:buClr>
                <a:srgbClr val="0000FF"/>
              </a:buClr>
              <a:buSzTx/>
              <a:buNone/>
            </a:pPr>
            <a:r>
              <a:rPr lang="zh-CN" altLang="en-US" sz="2800" dirty="0">
                <a:latin typeface="楷体" panose="02010609060101010101" pitchFamily="49" charset="-122"/>
                <a:ea typeface="楷体" panose="02010609060101010101" pitchFamily="49" charset="-122"/>
              </a:rPr>
              <a:t>业务</a:t>
            </a:r>
            <a:r>
              <a:rPr lang="zh-CN" altLang="en-US" sz="2800" b="1" dirty="0">
                <a:latin typeface="楷体" panose="02010609060101010101" pitchFamily="49" charset="-122"/>
                <a:ea typeface="楷体" panose="02010609060101010101" pitchFamily="49" charset="-122"/>
              </a:rPr>
              <a:t>描述软件需要完成哪些任务，通过使用实例图或脚本说明加以阐明。</a:t>
            </a:r>
          </a:p>
          <a:p>
            <a:pPr marL="0" indent="0" eaLnBrk="1" hangingPunct="1">
              <a:lnSpc>
                <a:spcPct val="110000"/>
              </a:lnSpc>
              <a:buClr>
                <a:srgbClr val="0000FF"/>
              </a:buClr>
              <a:buSzTx/>
              <a:buNone/>
            </a:pPr>
            <a:r>
              <a:rPr lang="en-US" altLang="zh-CN" sz="2800" b="1" dirty="0">
                <a:solidFill>
                  <a:srgbClr val="0000FF"/>
                </a:solidFill>
                <a:latin typeface="+mn-ea"/>
              </a:rPr>
              <a:t>2.  </a:t>
            </a:r>
            <a:r>
              <a:rPr lang="zh-CN" altLang="en-US" sz="2800" b="1" dirty="0">
                <a:solidFill>
                  <a:srgbClr val="0000FF"/>
                </a:solidFill>
                <a:latin typeface="+mn-ea"/>
              </a:rPr>
              <a:t>功能</a:t>
            </a:r>
            <a:r>
              <a:rPr lang="en-US" altLang="zh-CN" sz="2800" b="1" dirty="0">
                <a:solidFill>
                  <a:srgbClr val="0000FF"/>
                </a:solidFill>
                <a:latin typeface="+mn-ea"/>
              </a:rPr>
              <a:t>―</a:t>
            </a:r>
            <a:r>
              <a:rPr lang="zh-CN" altLang="en-US" sz="2800" b="1" dirty="0">
                <a:solidFill>
                  <a:srgbClr val="0000FF"/>
                </a:solidFill>
                <a:latin typeface="+mn-ea"/>
              </a:rPr>
              <a:t>非功能需求    </a:t>
            </a:r>
            <a:endParaRPr lang="en-US" altLang="zh-CN" sz="2800" b="1" dirty="0">
              <a:solidFill>
                <a:srgbClr val="0000FF"/>
              </a:solidFill>
              <a:latin typeface="+mn-ea"/>
            </a:endParaRPr>
          </a:p>
          <a:p>
            <a:pPr marL="0" indent="0" eaLnBrk="1" hangingPunct="1">
              <a:lnSpc>
                <a:spcPct val="110000"/>
              </a:lnSpc>
              <a:buClr>
                <a:srgbClr val="0000FF"/>
              </a:buClr>
              <a:buSzTx/>
              <a:buNone/>
            </a:pPr>
            <a:r>
              <a:rPr lang="zh-CN" altLang="en-US" sz="2800" b="1" dirty="0">
                <a:latin typeface="楷体" panose="02010609060101010101" pitchFamily="49" charset="-122"/>
                <a:ea typeface="楷体" panose="02010609060101010101" pitchFamily="49" charset="-122"/>
              </a:rPr>
              <a:t>定义开发者必须实现的软件功能</a:t>
            </a:r>
            <a:r>
              <a:rPr lang="zh-CN" altLang="en-US" sz="2800" dirty="0">
                <a:latin typeface="楷体" panose="02010609060101010101" pitchFamily="49" charset="-122"/>
                <a:ea typeface="楷体" panose="02010609060101010101" pitchFamily="49" charset="-122"/>
              </a:rPr>
              <a:t>和</a:t>
            </a:r>
            <a:r>
              <a:rPr lang="zh-CN" altLang="en-US" sz="2800" b="1" dirty="0">
                <a:latin typeface="楷体" panose="02010609060101010101" pitchFamily="49" charset="-122"/>
                <a:ea typeface="楷体" panose="02010609060101010101" pitchFamily="49" charset="-122"/>
              </a:rPr>
              <a:t>非功能需求。</a:t>
            </a:r>
            <a:endParaRPr lang="en-US" altLang="zh-CN" sz="28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65585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760709" y="4221088"/>
            <a:ext cx="7772400" cy="1872208"/>
          </a:xfrm>
        </p:spPr>
        <p:txBody>
          <a:bodyPr/>
          <a:lstStyle/>
          <a:p>
            <a:r>
              <a:rPr lang="zh-CN" altLang="en-US" sz="2800" dirty="0"/>
              <a:t>电商网的业务需求是帮助人们做买卖</a:t>
            </a:r>
            <a:endParaRPr lang="en-US" altLang="zh-CN" sz="2800" dirty="0"/>
          </a:p>
          <a:p>
            <a:r>
              <a:rPr lang="zh-CN" altLang="en-US" sz="2800" dirty="0"/>
              <a:t>智慧医疗软件的业务需求是什么？</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4" y="623317"/>
            <a:ext cx="9114306" cy="294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84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760708" y="4005064"/>
            <a:ext cx="8059763" cy="1872208"/>
          </a:xfrm>
        </p:spPr>
        <p:txBody>
          <a:bodyPr/>
          <a:lstStyle/>
          <a:p>
            <a:r>
              <a:rPr lang="zh-CN" altLang="en-US" sz="2800" dirty="0"/>
              <a:t>电商网的系统需求是进行数据库读写和网络传输</a:t>
            </a:r>
            <a:endParaRPr lang="en-US" altLang="zh-CN" sz="2800" dirty="0"/>
          </a:p>
          <a:p>
            <a:r>
              <a:rPr lang="zh-CN" altLang="en-US" sz="2800" dirty="0"/>
              <a:t>智慧医疗软件的系统需求是什么？</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48680"/>
            <a:ext cx="912621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4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971600" y="404664"/>
            <a:ext cx="7566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4000" b="1" dirty="0">
                <a:solidFill>
                  <a:srgbClr val="0070C0"/>
                </a:solidFill>
                <a:latin typeface="微软雅黑" panose="020B0503020204020204" pitchFamily="34" charset="-122"/>
                <a:ea typeface="微软雅黑" panose="020B0503020204020204" pitchFamily="34" charset="-122"/>
                <a:cs typeface="+mj-cs"/>
              </a:rPr>
              <a:t>软件开发过程</a:t>
            </a:r>
          </a:p>
        </p:txBody>
      </p:sp>
      <p:sp>
        <p:nvSpPr>
          <p:cNvPr id="3" name="TextBox 2"/>
          <p:cNvSpPr txBox="1"/>
          <p:nvPr/>
        </p:nvSpPr>
        <p:spPr>
          <a:xfrm>
            <a:off x="1730760" y="4223548"/>
            <a:ext cx="6048672" cy="855958"/>
          </a:xfrm>
          <a:prstGeom prst="rect">
            <a:avLst/>
          </a:prstGeom>
          <a:solidFill>
            <a:srgbClr val="92D050"/>
          </a:solidFill>
          <a:ln>
            <a:solidFill>
              <a:srgbClr val="92D050"/>
            </a:solidFill>
          </a:ln>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    需求分析  </a:t>
            </a:r>
            <a:r>
              <a:rPr lang="zh-CN" altLang="en-US" sz="3200" b="1" dirty="0">
                <a:solidFill>
                  <a:srgbClr val="FF0000"/>
                </a:solidFill>
                <a:latin typeface="黑体" panose="02010609060101010101" pitchFamily="49" charset="-122"/>
                <a:ea typeface="黑体" panose="02010609060101010101" pitchFamily="49" charset="-122"/>
                <a:sym typeface="Wingdings 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7" name="TextBox 6"/>
          <p:cNvSpPr txBox="1"/>
          <p:nvPr/>
        </p:nvSpPr>
        <p:spPr>
          <a:xfrm>
            <a:off x="1730760" y="3367590"/>
            <a:ext cx="6048672" cy="855958"/>
          </a:xfrm>
          <a:prstGeom prst="rect">
            <a:avLst/>
          </a:prstGeom>
          <a:solidFill>
            <a:srgbClr val="FFFFCC"/>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系统设计</a:t>
            </a:r>
          </a:p>
        </p:txBody>
      </p:sp>
      <p:sp>
        <p:nvSpPr>
          <p:cNvPr id="8" name="TextBox 7"/>
          <p:cNvSpPr txBox="1"/>
          <p:nvPr/>
        </p:nvSpPr>
        <p:spPr>
          <a:xfrm>
            <a:off x="1730760" y="2503494"/>
            <a:ext cx="6048672" cy="855958"/>
          </a:xfrm>
          <a:prstGeom prst="rect">
            <a:avLst/>
          </a:prstGeom>
          <a:solidFill>
            <a:srgbClr val="FFC000"/>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系统实现（编码，测试）</a:t>
            </a:r>
          </a:p>
        </p:txBody>
      </p:sp>
      <p:sp>
        <p:nvSpPr>
          <p:cNvPr id="9" name="TextBox 8"/>
          <p:cNvSpPr txBox="1"/>
          <p:nvPr/>
        </p:nvSpPr>
        <p:spPr>
          <a:xfrm>
            <a:off x="1730760" y="1631260"/>
            <a:ext cx="6048672" cy="855958"/>
          </a:xfrm>
          <a:prstGeom prst="rect">
            <a:avLst/>
          </a:prstGeom>
          <a:solidFill>
            <a:schemeClr val="accent2">
              <a:lumMod val="20000"/>
              <a:lumOff val="80000"/>
            </a:schemeClr>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pPr algn="ctr"/>
            <a:r>
              <a:rPr lang="zh-CN" altLang="en-US" sz="3200" b="1" dirty="0">
                <a:latin typeface="黑体" panose="02010609060101010101" pitchFamily="49" charset="-122"/>
                <a:ea typeface="黑体" panose="02010609060101010101" pitchFamily="49" charset="-122"/>
              </a:rPr>
              <a:t>发布维护</a:t>
            </a:r>
          </a:p>
        </p:txBody>
      </p:sp>
      <p:sp>
        <p:nvSpPr>
          <p:cNvPr id="10" name="TextBox 9"/>
          <p:cNvSpPr txBox="1"/>
          <p:nvPr/>
        </p:nvSpPr>
        <p:spPr>
          <a:xfrm>
            <a:off x="1730760" y="5093322"/>
            <a:ext cx="6048672" cy="855958"/>
          </a:xfrm>
          <a:prstGeom prst="rect">
            <a:avLst/>
          </a:prstGeom>
          <a:solidFill>
            <a:srgbClr val="99CCFF"/>
          </a:solidFill>
          <a:effectLst>
            <a:glow rad="63500">
              <a:schemeClr val="bg1">
                <a:alpha val="40000"/>
              </a:schemeClr>
            </a:glow>
            <a:outerShdw blurRad="50800" dist="50800" dir="1500000" algn="ctr" rotWithShape="0">
              <a:schemeClr val="tx1"/>
            </a:outerShdw>
          </a:effectLst>
        </p:spPr>
        <p:txBody>
          <a:bodyPr wrap="square" tIns="180000" bIns="180000" rtlCol="0" anchor="ctr" anchorCtr="1">
            <a:spAutoFit/>
          </a:bodyPr>
          <a:lstStyle/>
          <a:p>
            <a:r>
              <a:rPr lang="zh-CN" altLang="en-US" sz="3200" b="1" dirty="0">
                <a:latin typeface="黑体" panose="02010609060101010101" pitchFamily="49" charset="-122"/>
                <a:ea typeface="黑体" panose="02010609060101010101" pitchFamily="49" charset="-122"/>
              </a:rPr>
              <a:t>    软件计划  </a:t>
            </a:r>
            <a:r>
              <a:rPr lang="zh-CN" altLang="en-US" sz="3200" b="1" dirty="0">
                <a:solidFill>
                  <a:srgbClr val="FF0000"/>
                </a:solidFill>
                <a:latin typeface="黑体" panose="02010609060101010101" pitchFamily="49" charset="-122"/>
                <a:ea typeface="黑体" panose="02010609060101010101" pitchFamily="49" charset="-122"/>
                <a:sym typeface="Wingdings 2"/>
              </a:rPr>
              <a:t></a:t>
            </a:r>
            <a:endParaRPr lang="zh-CN" altLang="en-US" sz="32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2473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42217" y="3212976"/>
            <a:ext cx="8208912" cy="2736304"/>
          </a:xfrm>
        </p:spPr>
        <p:txBody>
          <a:bodyPr/>
          <a:lstStyle/>
          <a:p>
            <a:r>
              <a:rPr lang="zh-CN" altLang="en-US" sz="2800" dirty="0"/>
              <a:t>电商网的软件需求是通过网络服务接口与用户数据交互，系统</a:t>
            </a:r>
            <a:r>
              <a:rPr lang="en-US" altLang="zh-CN" sz="2800" dirty="0"/>
              <a:t>API</a:t>
            </a:r>
            <a:r>
              <a:rPr lang="zh-CN" altLang="en-US" sz="2800" dirty="0"/>
              <a:t>要支持</a:t>
            </a:r>
            <a:r>
              <a:rPr lang="en-US" altLang="zh-CN" sz="2800" dirty="0"/>
              <a:t>JAVA</a:t>
            </a:r>
            <a:r>
              <a:rPr lang="zh-CN" altLang="en-US" sz="2800" dirty="0"/>
              <a:t>、</a:t>
            </a:r>
            <a:r>
              <a:rPr lang="en-US" altLang="zh-CN" sz="2800" dirty="0"/>
              <a:t>PHP</a:t>
            </a:r>
            <a:r>
              <a:rPr lang="zh-CN" altLang="en-US" sz="2800" dirty="0"/>
              <a:t>来让程序员访问系统服务</a:t>
            </a:r>
            <a:endParaRPr lang="en-US" altLang="zh-CN" sz="2800" dirty="0"/>
          </a:p>
          <a:p>
            <a:r>
              <a:rPr lang="zh-CN" altLang="en-US" sz="2800" dirty="0"/>
              <a:t>智慧医疗软件的软件需求是什么？</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48680"/>
            <a:ext cx="909334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0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42217" y="3068960"/>
            <a:ext cx="8208912" cy="3096344"/>
          </a:xfrm>
        </p:spPr>
        <p:txBody>
          <a:bodyPr/>
          <a:lstStyle/>
          <a:p>
            <a:r>
              <a:rPr lang="zh-CN" altLang="en-US" sz="2800" dirty="0"/>
              <a:t>电商网的用户需求包括浏览、查询、购买、暂存商品，并进行支付结算，可以发表评论，上传照片，要求退货退款</a:t>
            </a:r>
            <a:endParaRPr lang="en-US" altLang="zh-CN" sz="2800" dirty="0"/>
          </a:p>
          <a:p>
            <a:r>
              <a:rPr lang="zh-CN" altLang="en-US" sz="2800" dirty="0"/>
              <a:t>智慧医疗软件的用户需求是什么？</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09111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65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Type</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78"/>
          <a:stretch/>
        </p:blipFill>
        <p:spPr bwMode="auto">
          <a:xfrm>
            <a:off x="545976" y="1340768"/>
            <a:ext cx="8305800" cy="483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62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250"/>
          <a:stretch/>
        </p:blipFill>
        <p:spPr bwMode="auto">
          <a:xfrm>
            <a:off x="0" y="0"/>
            <a:ext cx="9753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noChangeArrowheads="1"/>
          </p:cNvPicPr>
          <p:nvPr/>
        </p:nvPicPr>
        <p:blipFill>
          <a:blip r:embed="rId3" cstate="print"/>
          <a:srcRect/>
          <a:stretch>
            <a:fillRect/>
          </a:stretch>
        </p:blipFill>
        <p:spPr bwMode="auto">
          <a:xfrm>
            <a:off x="7740352" y="332656"/>
            <a:ext cx="358859" cy="544651"/>
          </a:xfrm>
          <a:prstGeom prst="rect">
            <a:avLst/>
          </a:prstGeom>
          <a:noFill/>
          <a:ln w="9525">
            <a:noFill/>
            <a:miter lim="800000"/>
            <a:headEnd/>
            <a:tailEnd/>
          </a:ln>
          <a:effectLst/>
        </p:spPr>
      </p:pic>
    </p:spTree>
    <p:extLst>
      <p:ext uri="{BB962C8B-B14F-4D97-AF65-F5344CB8AC3E}">
        <p14:creationId xmlns:p14="http://schemas.microsoft.com/office/powerpoint/2010/main" val="3082328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208" b="17291"/>
          <a:stretch/>
        </p:blipFill>
        <p:spPr bwMode="auto">
          <a:xfrm>
            <a:off x="-36512" y="548680"/>
            <a:ext cx="925110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右箭头 4"/>
          <p:cNvSpPr/>
          <p:nvPr/>
        </p:nvSpPr>
        <p:spPr bwMode="auto">
          <a:xfrm>
            <a:off x="2241104" y="3104964"/>
            <a:ext cx="576064" cy="360040"/>
          </a:xfrm>
          <a:prstGeom prst="rightArrow">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40698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23528" y="3573016"/>
            <a:ext cx="8208912" cy="3096344"/>
          </a:xfrm>
        </p:spPr>
        <p:txBody>
          <a:bodyPr/>
          <a:lstStyle/>
          <a:p>
            <a:r>
              <a:rPr lang="zh-CN" altLang="en-US" sz="2800" dirty="0"/>
              <a:t>电商网的用户版本需要给用户提供浏览、选购商品、付款和撤销购买的功能，注册、登录和注销的功能，以及上传照片、发表评论、投诉的功能</a:t>
            </a:r>
            <a:endParaRPr lang="en-US" altLang="zh-CN" sz="2800" dirty="0"/>
          </a:p>
          <a:p>
            <a:r>
              <a:rPr lang="zh-CN" altLang="en-US" sz="2800" dirty="0"/>
              <a:t>学校医疗软件的功能性需求是什么？</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4" y="692696"/>
            <a:ext cx="9280154"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标注 3"/>
          <p:cNvSpPr/>
          <p:nvPr/>
        </p:nvSpPr>
        <p:spPr bwMode="auto">
          <a:xfrm>
            <a:off x="5220072" y="2564904"/>
            <a:ext cx="3384376" cy="792088"/>
          </a:xfrm>
          <a:prstGeom prst="wedgeRoundRectCallout">
            <a:avLst>
              <a:gd name="adj1" fmla="val -23085"/>
              <a:gd name="adj2" fmla="val 74525"/>
              <a:gd name="adj3" fmla="val 16667"/>
            </a:avLst>
          </a:prstGeom>
          <a:solidFill>
            <a:schemeClr val="accent1">
              <a:lumMod val="20000"/>
              <a:lumOff val="80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需求之间可能存在重叠</a:t>
            </a:r>
          </a:p>
        </p:txBody>
      </p:sp>
    </p:spTree>
    <p:extLst>
      <p:ext uri="{BB962C8B-B14F-4D97-AF65-F5344CB8AC3E}">
        <p14:creationId xmlns:p14="http://schemas.microsoft.com/office/powerpoint/2010/main" val="174889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0" y="692696"/>
            <a:ext cx="939893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圆角矩形标注 3"/>
          <p:cNvSpPr/>
          <p:nvPr/>
        </p:nvSpPr>
        <p:spPr bwMode="auto">
          <a:xfrm>
            <a:off x="4067943" y="2120806"/>
            <a:ext cx="3096345" cy="1308194"/>
          </a:xfrm>
          <a:prstGeom prst="wedgeRoundRectCallout">
            <a:avLst>
              <a:gd name="adj1" fmla="val -58794"/>
              <a:gd name="adj2" fmla="val 36299"/>
              <a:gd name="adj3" fmla="val 16667"/>
            </a:avLst>
          </a:prstGeom>
          <a:solidFill>
            <a:schemeClr val="bg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nSpc>
                <a:spcPct val="120000"/>
              </a:lnSpc>
            </a:pPr>
            <a:r>
              <a:rPr lang="zh-CN" altLang="en-US" sz="2000" dirty="0">
                <a:latin typeface="微软雅黑" panose="020B0503020204020204" pitchFamily="34" charset="-122"/>
                <a:ea typeface="微软雅黑" panose="020B0503020204020204" pitchFamily="34" charset="-122"/>
              </a:rPr>
              <a:t>对国家法律、国际公约、社交法则等环境约束的满⾜要求</a:t>
            </a:r>
            <a:endParaRPr kumimoji="1" lang="zh-CN" altLang="en-US" sz="2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2159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需求重叠</a:t>
            </a:r>
          </a:p>
        </p:txBody>
      </p:sp>
      <p:sp>
        <p:nvSpPr>
          <p:cNvPr id="3" name="内容占位符 2"/>
          <p:cNvSpPr>
            <a:spLocks noGrp="1"/>
          </p:cNvSpPr>
          <p:nvPr>
            <p:ph idx="1"/>
          </p:nvPr>
        </p:nvSpPr>
        <p:spPr>
          <a:xfrm>
            <a:off x="685800" y="1340768"/>
            <a:ext cx="7772400" cy="2952328"/>
          </a:xfrm>
        </p:spPr>
        <p:txBody>
          <a:bodyPr/>
          <a:lstStyle/>
          <a:p>
            <a:r>
              <a:rPr lang="zh-CN" altLang="en-US" dirty="0"/>
              <a:t>下列功能分别包括了哪些需求？</a:t>
            </a:r>
            <a:endParaRPr lang="en-US" altLang="zh-CN" dirty="0"/>
          </a:p>
          <a:p>
            <a:pPr lvl="1"/>
            <a:r>
              <a:rPr lang="zh-CN" altLang="en-US" sz="2400" dirty="0"/>
              <a:t>防火墙管理软件的检测木马功能</a:t>
            </a:r>
            <a:endParaRPr lang="en-US" altLang="zh-CN" sz="2400" dirty="0"/>
          </a:p>
          <a:p>
            <a:pPr lvl="1"/>
            <a:r>
              <a:rPr lang="zh-CN" altLang="en-US" sz="2400" dirty="0"/>
              <a:t>来电过滤功能</a:t>
            </a:r>
            <a:endParaRPr lang="en-US" altLang="zh-CN" sz="2400" dirty="0"/>
          </a:p>
          <a:p>
            <a:pPr lvl="1"/>
            <a:r>
              <a:rPr lang="zh-CN" altLang="en-US" sz="2400" dirty="0"/>
              <a:t>患者病历安全保护</a:t>
            </a:r>
            <a:endParaRPr lang="en-US" altLang="zh-CN" sz="2400" dirty="0"/>
          </a:p>
          <a:p>
            <a:pPr lvl="1"/>
            <a:r>
              <a:rPr lang="zh-CN" altLang="en-US" sz="2400" dirty="0"/>
              <a:t>提高网络软件访问量</a:t>
            </a:r>
            <a:endParaRPr lang="en-US" altLang="zh-CN" sz="2400" dirty="0"/>
          </a:p>
          <a:p>
            <a:endParaRPr lang="zh-CN" altLang="en-US" dirty="0"/>
          </a:p>
        </p:txBody>
      </p:sp>
      <p:pic>
        <p:nvPicPr>
          <p:cNvPr id="4" name="Picture 1"/>
          <p:cNvPicPr>
            <a:picLocks noChangeAspect="1" noChangeArrowheads="1"/>
          </p:cNvPicPr>
          <p:nvPr/>
        </p:nvPicPr>
        <p:blipFill>
          <a:blip r:embed="rId2" cstate="print"/>
          <a:srcRect/>
          <a:stretch>
            <a:fillRect/>
          </a:stretch>
        </p:blipFill>
        <p:spPr bwMode="auto">
          <a:xfrm>
            <a:off x="6975273" y="1484784"/>
            <a:ext cx="358859" cy="544651"/>
          </a:xfrm>
          <a:prstGeom prst="rect">
            <a:avLst/>
          </a:prstGeom>
          <a:noFill/>
          <a:ln w="9525">
            <a:noFill/>
            <a:miter lim="800000"/>
            <a:headEnd/>
            <a:tailEnd/>
          </a:ln>
          <a:effectLst/>
        </p:spPr>
      </p:pic>
      <p:grpSp>
        <p:nvGrpSpPr>
          <p:cNvPr id="7" name="组合 6"/>
          <p:cNvGrpSpPr/>
          <p:nvPr/>
        </p:nvGrpSpPr>
        <p:grpSpPr>
          <a:xfrm>
            <a:off x="394712" y="4454168"/>
            <a:ext cx="2518445" cy="991056"/>
            <a:chOff x="395536" y="4293097"/>
            <a:chExt cx="2655398" cy="1163206"/>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93097"/>
              <a:ext cx="2655398" cy="11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91580" y="4593611"/>
              <a:ext cx="2016224" cy="523219"/>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功能需求</a:t>
              </a:r>
            </a:p>
          </p:txBody>
        </p:sp>
      </p:gr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793" y="4437112"/>
            <a:ext cx="2802367" cy="96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779912" y="4653136"/>
            <a:ext cx="2016224"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性能需求</a:t>
            </a:r>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4171" y="4437112"/>
            <a:ext cx="2737952"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660232" y="4653136"/>
            <a:ext cx="2016224"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rPr>
              <a:t>安全需求</a:t>
            </a:r>
          </a:p>
        </p:txBody>
      </p:sp>
    </p:spTree>
    <p:extLst>
      <p:ext uri="{BB962C8B-B14F-4D97-AF65-F5344CB8AC3E}">
        <p14:creationId xmlns:p14="http://schemas.microsoft.com/office/powerpoint/2010/main" val="34885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00034" y="68002"/>
            <a:ext cx="7772400" cy="1143000"/>
          </a:xfrm>
        </p:spPr>
        <p:txBody>
          <a:bodyPr/>
          <a:lstStyle/>
          <a:p>
            <a:r>
              <a:rPr lang="en-US" altLang="zh-CN" sz="3600" b="1" dirty="0">
                <a:effectLst>
                  <a:outerShdw blurRad="38100" dist="38100" dir="2700000" algn="tl">
                    <a:srgbClr val="C0C0C0"/>
                  </a:outerShdw>
                </a:effectLst>
                <a:latin typeface="宋体" pitchFamily="2" charset="-122"/>
              </a:rPr>
              <a:t>(1) </a:t>
            </a:r>
            <a:r>
              <a:rPr lang="zh-CN" altLang="en-US" sz="3600" b="1" dirty="0">
                <a:effectLst>
                  <a:outerShdw blurRad="38100" dist="38100" dir="2700000" algn="tl">
                    <a:srgbClr val="C0C0C0"/>
                  </a:outerShdw>
                </a:effectLst>
                <a:latin typeface="宋体" pitchFamily="2" charset="-122"/>
              </a:rPr>
              <a:t>功能需求</a:t>
            </a:r>
          </a:p>
        </p:txBody>
      </p:sp>
      <p:sp>
        <p:nvSpPr>
          <p:cNvPr id="33795" name="Rectangle 3"/>
          <p:cNvSpPr>
            <a:spLocks noGrp="1" noChangeArrowheads="1"/>
          </p:cNvSpPr>
          <p:nvPr>
            <p:ph type="body" idx="1"/>
          </p:nvPr>
        </p:nvSpPr>
        <p:spPr>
          <a:xfrm>
            <a:off x="857224" y="1353878"/>
            <a:ext cx="7127875" cy="2795202"/>
          </a:xfrm>
          <a:noFill/>
          <a:ln/>
        </p:spPr>
        <p:txBody>
          <a:bodyPr lIns="92075" tIns="46038" rIns="92075" bIns="46038"/>
          <a:lstStyle/>
          <a:p>
            <a:pPr>
              <a:lnSpc>
                <a:spcPct val="120000"/>
              </a:lnSpc>
              <a:spcBef>
                <a:spcPts val="600"/>
              </a:spcBef>
              <a:buClr>
                <a:srgbClr val="FC0128"/>
              </a:buClr>
              <a:buSzPct val="120000"/>
            </a:pPr>
            <a:r>
              <a:rPr lang="zh-CN" altLang="en-US" b="1" dirty="0">
                <a:effectLst>
                  <a:outerShdw blurRad="38100" dist="38100" dir="2700000" algn="tl">
                    <a:srgbClr val="C0C0C0"/>
                  </a:outerShdw>
                </a:effectLst>
                <a:latin typeface="宋体" pitchFamily="2" charset="-122"/>
              </a:rPr>
              <a:t>系统做什么？</a:t>
            </a:r>
          </a:p>
          <a:p>
            <a:pPr>
              <a:lnSpc>
                <a:spcPct val="120000"/>
              </a:lnSpc>
              <a:spcBef>
                <a:spcPts val="600"/>
              </a:spcBef>
              <a:buClr>
                <a:srgbClr val="FC0128"/>
              </a:buClr>
              <a:buSzPct val="120000"/>
            </a:pPr>
            <a:r>
              <a:rPr lang="zh-CN" altLang="en-US" b="1" dirty="0">
                <a:effectLst>
                  <a:outerShdw blurRad="38100" dist="38100" dir="2700000" algn="tl">
                    <a:srgbClr val="C0C0C0"/>
                  </a:outerShdw>
                </a:effectLst>
                <a:latin typeface="宋体" pitchFamily="2" charset="-122"/>
              </a:rPr>
              <a:t>系统何时做什么？</a:t>
            </a:r>
          </a:p>
          <a:p>
            <a:pPr>
              <a:lnSpc>
                <a:spcPct val="120000"/>
              </a:lnSpc>
              <a:spcBef>
                <a:spcPts val="600"/>
              </a:spcBef>
              <a:buClr>
                <a:srgbClr val="FC0128"/>
              </a:buClr>
              <a:buSzPct val="120000"/>
            </a:pPr>
            <a:r>
              <a:rPr lang="zh-CN" altLang="en-US" b="1" dirty="0">
                <a:effectLst>
                  <a:outerShdw blurRad="38100" dist="38100" dir="2700000" algn="tl">
                    <a:srgbClr val="C0C0C0"/>
                  </a:outerShdw>
                </a:effectLst>
                <a:latin typeface="宋体" pitchFamily="2" charset="-122"/>
              </a:rPr>
              <a:t>系统何时及如何修改或升级？</a:t>
            </a:r>
            <a:endParaRPr lang="en-US" altLang="zh-CN" b="1" dirty="0">
              <a:effectLst>
                <a:outerShdw blurRad="38100" dist="38100" dir="2700000" algn="tl">
                  <a:srgbClr val="C0C0C0"/>
                </a:outerShdw>
              </a:effectLst>
              <a:latin typeface="宋体" pitchFamily="2" charset="-122"/>
            </a:endParaRP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系统可能发生哪些异常？怎么处理？</a:t>
            </a:r>
            <a:endParaRPr lang="zh-CN" altLang="en-US" b="1" dirty="0">
              <a:effectLst>
                <a:outerShdw blurRad="38100" dist="38100" dir="2700000" algn="tl">
                  <a:srgbClr val="C0C0C0"/>
                </a:outerShdw>
              </a:effectLst>
              <a:latin typeface="宋体" pitchFamily="2" charset="-122"/>
            </a:endParaRPr>
          </a:p>
        </p:txBody>
      </p:sp>
      <p:sp>
        <p:nvSpPr>
          <p:cNvPr id="2" name="TextBox 1"/>
          <p:cNvSpPr txBox="1"/>
          <p:nvPr/>
        </p:nvSpPr>
        <p:spPr>
          <a:xfrm>
            <a:off x="1187624" y="4509120"/>
            <a:ext cx="7560840" cy="1328569"/>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号，功能是什么？如何修改升级？密码忘记或者被窃取了怎么办？</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sz="3600" dirty="0">
                <a:effectLst>
                  <a:outerShdw blurRad="38100" dist="38100" dir="2700000" algn="tl">
                    <a:srgbClr val="C0C0C0"/>
                  </a:outerShdw>
                </a:effectLst>
                <a:latin typeface="宋体" pitchFamily="2" charset="-122"/>
              </a:rPr>
              <a:t>(2)  </a:t>
            </a:r>
            <a:r>
              <a:rPr lang="zh-CN" altLang="en-US" sz="3600" dirty="0">
                <a:effectLst>
                  <a:outerShdw blurRad="38100" dist="38100" dir="2700000" algn="tl">
                    <a:srgbClr val="C0C0C0"/>
                  </a:outerShdw>
                </a:effectLst>
                <a:latin typeface="宋体" pitchFamily="2" charset="-122"/>
              </a:rPr>
              <a:t>性能需求</a:t>
            </a:r>
          </a:p>
        </p:txBody>
      </p:sp>
      <p:sp>
        <p:nvSpPr>
          <p:cNvPr id="34819" name="Rectangle 3"/>
          <p:cNvSpPr>
            <a:spLocks noGrp="1" noChangeArrowheads="1"/>
          </p:cNvSpPr>
          <p:nvPr>
            <p:ph type="body" idx="1"/>
          </p:nvPr>
        </p:nvSpPr>
        <p:spPr>
          <a:xfrm>
            <a:off x="714348" y="1484784"/>
            <a:ext cx="7500990" cy="4143404"/>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buFontTx/>
              <a:buChar char="•"/>
            </a:pPr>
            <a:r>
              <a:rPr lang="zh-CN" altLang="en-US" dirty="0">
                <a:effectLst>
                  <a:outerShdw blurRad="38100" dist="38100" dir="2700000" algn="tl">
                    <a:srgbClr val="C0C0C0"/>
                  </a:outerShdw>
                </a:effectLst>
                <a:latin typeface="宋体" pitchFamily="2" charset="-122"/>
              </a:rPr>
              <a:t>软件开发的技术性指标</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例如：</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存储容量限制</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执行速度、相应时间</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吞吐量</a:t>
            </a:r>
          </a:p>
        </p:txBody>
      </p:sp>
      <p:sp>
        <p:nvSpPr>
          <p:cNvPr id="4" name="TextBox 3"/>
          <p:cNvSpPr txBox="1"/>
          <p:nvPr/>
        </p:nvSpPr>
        <p:spPr>
          <a:xfrm>
            <a:off x="3579180" y="4903620"/>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484784"/>
            <a:ext cx="7972452" cy="4013069"/>
          </a:xfrm>
        </p:spPr>
        <p:txBody>
          <a:bodyPr/>
          <a:lstStyle/>
          <a:p>
            <a:pPr marL="0" indent="0" eaLnBrk="1" hangingPunct="1">
              <a:spcBef>
                <a:spcPts val="1600"/>
              </a:spcBef>
              <a:buFont typeface="Wingdings" pitchFamily="2" charset="2"/>
              <a:buNone/>
              <a:defRPr/>
            </a:pPr>
            <a:r>
              <a:rPr lang="en-US" altLang="zh-CN" sz="2800" dirty="0"/>
              <a:t>3</a:t>
            </a:r>
            <a:r>
              <a:rPr lang="en-US" altLang="zh-CN" sz="2800" b="1" dirty="0"/>
              <a:t>.1</a:t>
            </a:r>
            <a:r>
              <a:rPr lang="zh-CN" altLang="en-US" sz="2800" dirty="0"/>
              <a:t>软件开发计划</a:t>
            </a:r>
            <a:endParaRPr lang="en-US" altLang="zh-CN" sz="2800" dirty="0"/>
          </a:p>
          <a:p>
            <a:pPr marL="0" indent="0" eaLnBrk="1" hangingPunct="1">
              <a:spcBef>
                <a:spcPts val="1600"/>
              </a:spcBef>
              <a:buFont typeface="Wingdings" pitchFamily="2" charset="2"/>
              <a:buNone/>
              <a:defRPr/>
            </a:pPr>
            <a:r>
              <a:rPr lang="en-US" altLang="zh-CN" sz="4000" dirty="0">
                <a:solidFill>
                  <a:srgbClr val="0066FF"/>
                </a:solidFill>
              </a:rPr>
              <a:t>3.2 </a:t>
            </a:r>
            <a:r>
              <a:rPr lang="zh-CN" altLang="en-US" sz="4000" dirty="0">
                <a:solidFill>
                  <a:srgbClr val="0066FF"/>
                </a:solidFill>
              </a:rPr>
              <a:t>需求分析的内容</a:t>
            </a:r>
            <a:endParaRPr lang="en-US" altLang="zh-CN" sz="4000" dirty="0">
              <a:solidFill>
                <a:srgbClr val="0066FF"/>
              </a:solidFill>
            </a:endParaRPr>
          </a:p>
          <a:p>
            <a:pPr marL="0" indent="0" eaLnBrk="1" hangingPunct="1">
              <a:spcBef>
                <a:spcPts val="1600"/>
              </a:spcBef>
              <a:buFont typeface="Wingdings" pitchFamily="2" charset="2"/>
              <a:buNone/>
              <a:defRPr/>
            </a:pPr>
            <a:r>
              <a:rPr lang="en-US" altLang="zh-CN" sz="2800" dirty="0"/>
              <a:t>3.3 </a:t>
            </a:r>
            <a:r>
              <a:rPr lang="zh-CN" altLang="en-US" sz="2800" dirty="0"/>
              <a:t>分析建模与规格说明</a:t>
            </a:r>
            <a:endParaRPr lang="en-US" altLang="zh-CN" sz="2800" dirty="0"/>
          </a:p>
          <a:p>
            <a:pPr marL="400050" lvl="1" indent="0">
              <a:buFont typeface="Wingdings" pitchFamily="2" charset="2"/>
              <a:buNone/>
              <a:defRPr/>
            </a:pPr>
            <a:r>
              <a:rPr lang="en-US" altLang="zh-CN" sz="2400" dirty="0"/>
              <a:t>3.4 </a:t>
            </a:r>
            <a:r>
              <a:rPr lang="zh-CN" altLang="en-US" sz="2400" dirty="0"/>
              <a:t>实体</a:t>
            </a:r>
            <a:r>
              <a:rPr lang="en-US" altLang="zh-CN" sz="2400" dirty="0"/>
              <a:t>-</a:t>
            </a:r>
            <a:r>
              <a:rPr lang="zh-CN" altLang="en-US" sz="2400" dirty="0"/>
              <a:t>关系图</a:t>
            </a:r>
            <a:endParaRPr lang="en-US" altLang="zh-CN" sz="2400" dirty="0"/>
          </a:p>
          <a:p>
            <a:pPr marL="400050" lvl="1" indent="0">
              <a:buFont typeface="Wingdings" pitchFamily="2" charset="2"/>
              <a:buNone/>
              <a:defRPr/>
            </a:pPr>
            <a:r>
              <a:rPr lang="en-US" altLang="zh-CN" sz="2400" dirty="0"/>
              <a:t>3.5 </a:t>
            </a:r>
            <a:r>
              <a:rPr lang="zh-CN" altLang="en-US" sz="2400" dirty="0"/>
              <a:t>数据流图</a:t>
            </a:r>
            <a:endParaRPr lang="en-US" altLang="zh-CN" sz="2400" dirty="0"/>
          </a:p>
          <a:p>
            <a:pPr marL="400050" lvl="1" indent="0">
              <a:buFont typeface="Wingdings" pitchFamily="2" charset="2"/>
              <a:buNone/>
              <a:defRPr/>
            </a:pPr>
            <a:r>
              <a:rPr lang="en-US" altLang="zh-CN" sz="2400" dirty="0"/>
              <a:t>3.6 </a:t>
            </a:r>
            <a:r>
              <a:rPr lang="zh-CN" altLang="en-US" sz="2400" dirty="0"/>
              <a:t>状态转换图</a:t>
            </a:r>
            <a:endParaRPr lang="en-US" altLang="zh-CN" sz="2400" dirty="0"/>
          </a:p>
          <a:p>
            <a:pPr marL="400050" lvl="1" indent="0">
              <a:buFont typeface="Wingdings" pitchFamily="2" charset="2"/>
              <a:buNone/>
              <a:defRPr/>
            </a:pPr>
            <a:r>
              <a:rPr lang="en-US" altLang="zh-CN" sz="2400" dirty="0"/>
              <a:t>3.7 </a:t>
            </a:r>
            <a:r>
              <a:rPr lang="zh-CN" altLang="en-US" sz="2400" dirty="0"/>
              <a:t>数据字典</a:t>
            </a:r>
            <a:endParaRPr lang="en-US" altLang="zh-CN" sz="2400" dirty="0"/>
          </a:p>
          <a:p>
            <a:pPr marL="0" indent="0" eaLnBrk="1" hangingPunct="1">
              <a:lnSpc>
                <a:spcPct val="150000"/>
              </a:lnSpc>
              <a:buFont typeface="Wingdings" pitchFamily="2" charset="2"/>
              <a:buNone/>
              <a:defRPr/>
            </a:pPr>
            <a:endParaRPr lang="en-US" altLang="zh-CN" sz="2800" dirty="0">
              <a:solidFill>
                <a:srgbClr val="0066FF"/>
              </a:solidFill>
            </a:endParaRPr>
          </a:p>
        </p:txBody>
      </p:sp>
      <p:sp>
        <p:nvSpPr>
          <p:cNvPr id="9219" name="标题 1"/>
          <p:cNvSpPr>
            <a:spLocks noGrp="1"/>
          </p:cNvSpPr>
          <p:nvPr>
            <p:ph type="title"/>
          </p:nvPr>
        </p:nvSpPr>
        <p:spPr>
          <a:xfrm>
            <a:off x="827584" y="44624"/>
            <a:ext cx="7772400" cy="1143000"/>
          </a:xfrm>
        </p:spPr>
        <p:txBody>
          <a:bodyPr/>
          <a:lstStyle/>
          <a:p>
            <a:r>
              <a:rPr lang="zh-CN" altLang="en-US" dirty="0"/>
              <a:t>第</a:t>
            </a:r>
            <a:r>
              <a:rPr lang="en-US" altLang="zh-CN" dirty="0"/>
              <a:t>3</a:t>
            </a:r>
            <a:r>
              <a:rPr lang="zh-CN" altLang="en-US" dirty="0"/>
              <a:t>章  结构化分析</a:t>
            </a:r>
          </a:p>
        </p:txBody>
      </p:sp>
      <p:pic>
        <p:nvPicPr>
          <p:cNvPr id="6" name="Picture 2" descr="C:\Users\SHEIKH USMAN\Desktop\Requirements1.jpg"/>
          <p:cNvPicPr>
            <a:picLocks noChangeAspect="1" noChangeArrowheads="1"/>
          </p:cNvPicPr>
          <p:nvPr/>
        </p:nvPicPr>
        <p:blipFill>
          <a:blip r:embed="rId3" cstate="print"/>
          <a:srcRect/>
          <a:stretch>
            <a:fillRect/>
          </a:stretch>
        </p:blipFill>
        <p:spPr bwMode="auto">
          <a:xfrm>
            <a:off x="5292080" y="4102473"/>
            <a:ext cx="3774554" cy="24543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392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88640"/>
            <a:ext cx="7772400" cy="1143000"/>
          </a:xfrm>
        </p:spPr>
        <p:txBody>
          <a:bodyPr/>
          <a:lstStyle/>
          <a:p>
            <a:r>
              <a:rPr lang="en-US" altLang="zh-CN" sz="3600" dirty="0">
                <a:effectLst>
                  <a:outerShdw blurRad="38100" dist="38100" dir="2700000" algn="tl">
                    <a:srgbClr val="C0C0C0"/>
                  </a:outerShdw>
                </a:effectLst>
                <a:latin typeface="宋体" pitchFamily="2" charset="-122"/>
              </a:rPr>
              <a:t>(3)  </a:t>
            </a:r>
            <a:r>
              <a:rPr lang="zh-CN" altLang="en-US" sz="3600" dirty="0">
                <a:effectLst>
                  <a:outerShdw blurRad="38100" dist="38100" dir="2700000" algn="tl">
                    <a:srgbClr val="C0C0C0"/>
                  </a:outerShdw>
                </a:effectLst>
                <a:latin typeface="宋体" pitchFamily="2" charset="-122"/>
              </a:rPr>
              <a:t>环境需求</a:t>
            </a:r>
          </a:p>
        </p:txBody>
      </p:sp>
      <p:sp>
        <p:nvSpPr>
          <p:cNvPr id="35843" name="Rectangle 3"/>
          <p:cNvSpPr>
            <a:spLocks noGrp="1" noChangeArrowheads="1"/>
          </p:cNvSpPr>
          <p:nvPr>
            <p:ph type="body" idx="1"/>
          </p:nvPr>
        </p:nvSpPr>
        <p:spPr>
          <a:xfrm>
            <a:off x="539552" y="1441199"/>
            <a:ext cx="8090098" cy="4891101"/>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硬件设备：机型、外设、接口、地点、分布、温度湿度、电源、磁场干扰等</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软件：操作系统、网络、数据库</a:t>
            </a:r>
          </a:p>
        </p:txBody>
      </p:sp>
      <p:sp>
        <p:nvSpPr>
          <p:cNvPr id="4" name="TextBox 3"/>
          <p:cNvSpPr txBox="1"/>
          <p:nvPr/>
        </p:nvSpPr>
        <p:spPr>
          <a:xfrm>
            <a:off x="3579180" y="4485172"/>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8596" y="188640"/>
            <a:ext cx="7772400" cy="1143000"/>
          </a:xfrm>
        </p:spPr>
        <p:txBody>
          <a:bodyPr/>
          <a:lstStyle/>
          <a:p>
            <a:r>
              <a:rPr lang="en-US" altLang="zh-CN" sz="3600" dirty="0">
                <a:effectLst>
                  <a:outerShdw blurRad="38100" dist="38100" dir="2700000" algn="tl">
                    <a:srgbClr val="C0C0C0"/>
                  </a:outerShdw>
                </a:effectLst>
                <a:latin typeface="宋体" pitchFamily="2" charset="-122"/>
              </a:rPr>
              <a:t>(4)  </a:t>
            </a:r>
            <a:r>
              <a:rPr lang="zh-CN" altLang="en-US" sz="3600" dirty="0">
                <a:effectLst>
                  <a:outerShdw blurRad="38100" dist="38100" dir="2700000" algn="tl">
                    <a:srgbClr val="C0C0C0"/>
                  </a:outerShdw>
                </a:effectLst>
                <a:latin typeface="宋体" pitchFamily="2" charset="-122"/>
              </a:rPr>
              <a:t>界面需求</a:t>
            </a:r>
          </a:p>
        </p:txBody>
      </p:sp>
      <p:sp>
        <p:nvSpPr>
          <p:cNvPr id="36867" name="Rectangle 3"/>
          <p:cNvSpPr>
            <a:spLocks noGrp="1" noChangeArrowheads="1"/>
          </p:cNvSpPr>
          <p:nvPr>
            <p:ph type="body" idx="1"/>
          </p:nvPr>
        </p:nvSpPr>
        <p:spPr>
          <a:xfrm>
            <a:off x="755650" y="1331640"/>
            <a:ext cx="7591425" cy="3446475"/>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50000"/>
              <a:buFont typeface="Wingdings" pitchFamily="2" charset="2"/>
              <a:buChar char="l"/>
            </a:pPr>
            <a:r>
              <a:rPr lang="en-US" altLang="zh-CN" dirty="0">
                <a:effectLst>
                  <a:outerShdw blurRad="38100" dist="38100" dir="2700000" algn="tl">
                    <a:srgbClr val="C0C0C0"/>
                  </a:outerShdw>
                </a:effectLst>
                <a:latin typeface="宋体" pitchFamily="2" charset="-122"/>
              </a:rPr>
              <a:t> </a:t>
            </a:r>
            <a:r>
              <a:rPr lang="zh-CN" altLang="en-US" dirty="0">
                <a:effectLst>
                  <a:outerShdw blurRad="38100" dist="38100" dir="2700000" algn="tl">
                    <a:srgbClr val="C0C0C0"/>
                  </a:outerShdw>
                </a:effectLst>
                <a:latin typeface="宋体" pitchFamily="2" charset="-122"/>
              </a:rPr>
              <a:t>有来自其它系统的输入吗？</a:t>
            </a:r>
          </a:p>
          <a:p>
            <a:pPr>
              <a:lnSpc>
                <a:spcPct val="120000"/>
              </a:lnSpc>
              <a:spcBef>
                <a:spcPts val="600"/>
              </a:spcBef>
              <a:buClr>
                <a:srgbClr val="FC0128"/>
              </a:buClr>
              <a:buSzPct val="50000"/>
              <a:buFont typeface="Wingdings" pitchFamily="2" charset="2"/>
              <a:buChar char="l"/>
            </a:pPr>
            <a:r>
              <a:rPr lang="zh-CN" altLang="en-US" dirty="0">
                <a:effectLst>
                  <a:outerShdw blurRad="38100" dist="38100" dir="2700000" algn="tl">
                    <a:srgbClr val="C0C0C0"/>
                  </a:outerShdw>
                </a:effectLst>
                <a:latin typeface="宋体" pitchFamily="2" charset="-122"/>
              </a:rPr>
              <a:t> 到自其它系统的输出吗？</a:t>
            </a:r>
          </a:p>
          <a:p>
            <a:pPr>
              <a:lnSpc>
                <a:spcPct val="120000"/>
              </a:lnSpc>
              <a:spcBef>
                <a:spcPts val="600"/>
              </a:spcBef>
              <a:buClr>
                <a:srgbClr val="FC0128"/>
              </a:buClr>
              <a:buSzPct val="50000"/>
              <a:buFont typeface="Wingdings" pitchFamily="2" charset="2"/>
              <a:buChar char="l"/>
            </a:pPr>
            <a:r>
              <a:rPr lang="zh-CN" altLang="en-US" dirty="0">
                <a:effectLst>
                  <a:outerShdw blurRad="38100" dist="38100" dir="2700000" algn="tl">
                    <a:srgbClr val="C0C0C0"/>
                  </a:outerShdw>
                </a:effectLst>
                <a:latin typeface="宋体" pitchFamily="2" charset="-122"/>
              </a:rPr>
              <a:t> 对数据格式有规定吗？</a:t>
            </a:r>
          </a:p>
          <a:p>
            <a:pPr>
              <a:lnSpc>
                <a:spcPct val="120000"/>
              </a:lnSpc>
              <a:spcBef>
                <a:spcPts val="600"/>
              </a:spcBef>
              <a:buClr>
                <a:srgbClr val="FC0128"/>
              </a:buClr>
              <a:buSzPct val="50000"/>
              <a:buFont typeface="Wingdings" pitchFamily="2" charset="2"/>
              <a:buChar char="l"/>
            </a:pPr>
            <a:r>
              <a:rPr lang="zh-CN" altLang="en-US" dirty="0">
                <a:effectLst>
                  <a:outerShdw blurRad="38100" dist="38100" dir="2700000" algn="tl">
                    <a:srgbClr val="C0C0C0"/>
                  </a:outerShdw>
                </a:effectLst>
                <a:latin typeface="宋体" pitchFamily="2" charset="-122"/>
              </a:rPr>
              <a:t> 对数据存储介质有规定吗？</a:t>
            </a:r>
          </a:p>
        </p:txBody>
      </p:sp>
      <p:sp>
        <p:nvSpPr>
          <p:cNvPr id="4" name="TextBox 3"/>
          <p:cNvSpPr txBox="1"/>
          <p:nvPr/>
        </p:nvSpPr>
        <p:spPr>
          <a:xfrm>
            <a:off x="3579180" y="4413734"/>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71472" y="188640"/>
            <a:ext cx="7772400" cy="1143000"/>
          </a:xfrm>
        </p:spPr>
        <p:txBody>
          <a:bodyPr/>
          <a:lstStyle/>
          <a:p>
            <a:r>
              <a:rPr lang="en-US" altLang="zh-CN" sz="3600" dirty="0">
                <a:effectLst>
                  <a:outerShdw blurRad="38100" dist="38100" dir="2700000" algn="tl">
                    <a:srgbClr val="C0C0C0"/>
                  </a:outerShdw>
                </a:effectLst>
                <a:latin typeface="宋体" pitchFamily="2" charset="-122"/>
              </a:rPr>
              <a:t>(5) </a:t>
            </a:r>
            <a:r>
              <a:rPr lang="zh-CN" altLang="en-US" sz="3600" dirty="0">
                <a:effectLst>
                  <a:outerShdw blurRad="38100" dist="38100" dir="2700000" algn="tl">
                    <a:srgbClr val="C0C0C0"/>
                  </a:outerShdw>
                </a:effectLst>
                <a:latin typeface="宋体" pitchFamily="2" charset="-122"/>
              </a:rPr>
              <a:t>用户或人的因素</a:t>
            </a:r>
          </a:p>
        </p:txBody>
      </p:sp>
      <p:sp>
        <p:nvSpPr>
          <p:cNvPr id="37891" name="Rectangle 3"/>
          <p:cNvSpPr>
            <a:spLocks noGrp="1" noChangeArrowheads="1"/>
          </p:cNvSpPr>
          <p:nvPr>
            <p:ph type="body" idx="1"/>
          </p:nvPr>
        </p:nvSpPr>
        <p:spPr>
          <a:xfrm>
            <a:off x="642910" y="1331640"/>
            <a:ext cx="8143932" cy="4786346"/>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pPr>
            <a:r>
              <a:rPr lang="en-US" altLang="zh-CN" dirty="0">
                <a:effectLst>
                  <a:outerShdw blurRad="38100" dist="38100" dir="2700000" algn="tl">
                    <a:srgbClr val="C0C0C0"/>
                  </a:outerShdw>
                </a:effectLst>
                <a:latin typeface="宋体" pitchFamily="2" charset="-122"/>
              </a:rPr>
              <a:t> </a:t>
            </a:r>
            <a:r>
              <a:rPr lang="zh-CN" altLang="en-US" dirty="0">
                <a:effectLst>
                  <a:outerShdw blurRad="38100" dist="38100" dir="2700000" algn="tl">
                    <a:srgbClr val="C0C0C0"/>
                  </a:outerShdw>
                </a:effectLst>
                <a:latin typeface="宋体" pitchFamily="2" charset="-122"/>
              </a:rPr>
              <a:t>用户类型？</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各种用户熟练程度？</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需受何种训练？</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用户理解、使用系统的难度？</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用户错误操作系统的可能性？</a:t>
            </a:r>
          </a:p>
        </p:txBody>
      </p:sp>
      <p:sp>
        <p:nvSpPr>
          <p:cNvPr id="4" name="TextBox 3"/>
          <p:cNvSpPr txBox="1"/>
          <p:nvPr/>
        </p:nvSpPr>
        <p:spPr>
          <a:xfrm>
            <a:off x="3579180" y="4918035"/>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14348" y="188640"/>
            <a:ext cx="7772400" cy="1143000"/>
          </a:xfrm>
        </p:spPr>
        <p:txBody>
          <a:bodyPr/>
          <a:lstStyle/>
          <a:p>
            <a:r>
              <a:rPr lang="en-US" altLang="zh-CN" sz="3600" dirty="0">
                <a:effectLst>
                  <a:outerShdw blurRad="38100" dist="38100" dir="2700000" algn="tl">
                    <a:srgbClr val="C0C0C0"/>
                  </a:outerShdw>
                </a:effectLst>
                <a:latin typeface="宋体" pitchFamily="2" charset="-122"/>
              </a:rPr>
              <a:t>(6)  </a:t>
            </a:r>
            <a:r>
              <a:rPr lang="zh-CN" altLang="en-US" sz="3600" dirty="0">
                <a:effectLst>
                  <a:outerShdw blurRad="38100" dist="38100" dir="2700000" algn="tl">
                    <a:srgbClr val="C0C0C0"/>
                  </a:outerShdw>
                </a:effectLst>
                <a:latin typeface="宋体" pitchFamily="2" charset="-122"/>
              </a:rPr>
              <a:t>文档需求</a:t>
            </a:r>
          </a:p>
        </p:txBody>
      </p:sp>
      <p:sp>
        <p:nvSpPr>
          <p:cNvPr id="38915" name="Rectangle 3"/>
          <p:cNvSpPr>
            <a:spLocks noGrp="1" noChangeArrowheads="1"/>
          </p:cNvSpPr>
          <p:nvPr>
            <p:ph type="body" idx="1"/>
          </p:nvPr>
        </p:nvSpPr>
        <p:spPr>
          <a:xfrm>
            <a:off x="755576" y="1484784"/>
            <a:ext cx="7254875" cy="3908425"/>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pPr>
            <a:r>
              <a:rPr lang="en-US" altLang="zh-CN" dirty="0">
                <a:effectLst>
                  <a:outerShdw blurRad="38100" dist="38100" dir="2700000" algn="tl">
                    <a:srgbClr val="C0C0C0"/>
                  </a:outerShdw>
                </a:effectLst>
                <a:latin typeface="宋体" pitchFamily="2" charset="-122"/>
              </a:rPr>
              <a:t> </a:t>
            </a:r>
            <a:r>
              <a:rPr lang="zh-CN" altLang="en-US" dirty="0">
                <a:effectLst>
                  <a:outerShdw blurRad="38100" dist="38100" dir="2700000" algn="tl">
                    <a:srgbClr val="C0C0C0"/>
                  </a:outerShdw>
                </a:effectLst>
                <a:latin typeface="宋体" pitchFamily="2" charset="-122"/>
              </a:rPr>
              <a:t>需要哪些文档？</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文档针对哪些读者？</a:t>
            </a:r>
            <a:endParaRPr lang="en-US" altLang="zh-CN" dirty="0">
              <a:effectLst>
                <a:outerShdw blurRad="38100" dist="38100" dir="2700000" algn="tl">
                  <a:srgbClr val="C0C0C0"/>
                </a:outerShdw>
              </a:effectLst>
              <a:latin typeface="宋体" pitchFamily="2" charset="-122"/>
            </a:endParaRPr>
          </a:p>
          <a:p>
            <a:pPr>
              <a:lnSpc>
                <a:spcPct val="120000"/>
              </a:lnSpc>
              <a:spcBef>
                <a:spcPts val="600"/>
              </a:spcBef>
              <a:buClr>
                <a:srgbClr val="FC0128"/>
              </a:buClr>
              <a:buSzPct val="120000"/>
            </a:pPr>
            <a:r>
              <a:rPr lang="en-US" altLang="zh-CN" dirty="0">
                <a:effectLst>
                  <a:outerShdw blurRad="38100" dist="38100" dir="2700000" algn="tl">
                    <a:srgbClr val="C0C0C0"/>
                  </a:outerShdw>
                </a:effectLst>
                <a:latin typeface="宋体" pitchFamily="2" charset="-122"/>
              </a:rPr>
              <a:t> </a:t>
            </a:r>
            <a:r>
              <a:rPr lang="zh-CN" altLang="en-US" dirty="0">
                <a:effectLst>
                  <a:outerShdw blurRad="38100" dist="38100" dir="2700000" algn="tl">
                    <a:srgbClr val="C0C0C0"/>
                  </a:outerShdw>
                </a:effectLst>
                <a:latin typeface="宋体" pitchFamily="2" charset="-122"/>
              </a:rPr>
              <a:t>文档标准是什么？</a:t>
            </a:r>
          </a:p>
        </p:txBody>
      </p:sp>
      <p:sp>
        <p:nvSpPr>
          <p:cNvPr id="4" name="TextBox 3"/>
          <p:cNvSpPr txBox="1"/>
          <p:nvPr/>
        </p:nvSpPr>
        <p:spPr>
          <a:xfrm>
            <a:off x="3579180" y="4485180"/>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4213" y="197768"/>
            <a:ext cx="7772400" cy="1143000"/>
          </a:xfrm>
        </p:spPr>
        <p:txBody>
          <a:bodyPr/>
          <a:lstStyle/>
          <a:p>
            <a:r>
              <a:rPr lang="en-US" altLang="zh-CN" sz="3600" dirty="0">
                <a:effectLst>
                  <a:outerShdw blurRad="38100" dist="38100" dir="2700000" algn="tl">
                    <a:srgbClr val="C0C0C0"/>
                  </a:outerShdw>
                </a:effectLst>
                <a:latin typeface="宋体" pitchFamily="2" charset="-122"/>
              </a:rPr>
              <a:t>(7)  </a:t>
            </a:r>
            <a:r>
              <a:rPr lang="zh-CN" altLang="en-US" sz="3600" dirty="0">
                <a:effectLst>
                  <a:outerShdw blurRad="38100" dist="38100" dir="2700000" algn="tl">
                    <a:srgbClr val="C0C0C0"/>
                  </a:outerShdw>
                </a:effectLst>
                <a:latin typeface="宋体" pitchFamily="2" charset="-122"/>
              </a:rPr>
              <a:t>数据需求</a:t>
            </a:r>
          </a:p>
        </p:txBody>
      </p:sp>
      <p:sp>
        <p:nvSpPr>
          <p:cNvPr id="39939" name="Rectangle 3"/>
          <p:cNvSpPr>
            <a:spLocks noGrp="1" noChangeArrowheads="1"/>
          </p:cNvSpPr>
          <p:nvPr>
            <p:ph type="body" idx="1"/>
          </p:nvPr>
        </p:nvSpPr>
        <p:spPr>
          <a:xfrm>
            <a:off x="785786" y="1367041"/>
            <a:ext cx="7715304" cy="3963987"/>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pPr>
            <a:r>
              <a:rPr lang="en-US" altLang="zh-CN" dirty="0">
                <a:effectLst>
                  <a:outerShdw blurRad="38100" dist="38100" dir="2700000" algn="tl">
                    <a:srgbClr val="C0C0C0"/>
                  </a:outerShdw>
                </a:effectLst>
                <a:latin typeface="宋体" pitchFamily="2" charset="-122"/>
              </a:rPr>
              <a:t> </a:t>
            </a:r>
            <a:r>
              <a:rPr lang="zh-CN" altLang="en-US" dirty="0">
                <a:effectLst>
                  <a:outerShdw blurRad="38100" dist="38100" dir="2700000" algn="tl">
                    <a:srgbClr val="C0C0C0"/>
                  </a:outerShdw>
                </a:effectLst>
                <a:latin typeface="宋体" pitchFamily="2" charset="-122"/>
              </a:rPr>
              <a:t>输入、输出数据的格式？</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接收、发送数据的频率？</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数据的准确性和精度？</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数据流量？</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数据需保持的时间？</a:t>
            </a:r>
          </a:p>
        </p:txBody>
      </p:sp>
      <p:sp>
        <p:nvSpPr>
          <p:cNvPr id="4" name="TextBox 3"/>
          <p:cNvSpPr txBox="1"/>
          <p:nvPr/>
        </p:nvSpPr>
        <p:spPr>
          <a:xfrm>
            <a:off x="4067944" y="4918035"/>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358552"/>
            <a:ext cx="7772400" cy="838200"/>
          </a:xfrm>
        </p:spPr>
        <p:txBody>
          <a:bodyPr/>
          <a:lstStyle/>
          <a:p>
            <a:r>
              <a:rPr lang="en-US" altLang="zh-CN" sz="3600" dirty="0">
                <a:effectLst>
                  <a:outerShdw blurRad="38100" dist="38100" dir="2700000" algn="tl">
                    <a:srgbClr val="C0C0C0"/>
                  </a:outerShdw>
                </a:effectLst>
                <a:latin typeface="宋体" pitchFamily="2" charset="-122"/>
              </a:rPr>
              <a:t>(8)  </a:t>
            </a:r>
            <a:r>
              <a:rPr lang="zh-CN" altLang="en-US" sz="3600" dirty="0">
                <a:effectLst>
                  <a:outerShdw blurRad="38100" dist="38100" dir="2700000" algn="tl">
                    <a:srgbClr val="C0C0C0"/>
                  </a:outerShdw>
                </a:effectLst>
                <a:latin typeface="宋体" pitchFamily="2" charset="-122"/>
              </a:rPr>
              <a:t>资源需求</a:t>
            </a:r>
          </a:p>
        </p:txBody>
      </p:sp>
      <p:sp>
        <p:nvSpPr>
          <p:cNvPr id="40963" name="Rectangle 3"/>
          <p:cNvSpPr>
            <a:spLocks noGrp="1" noChangeArrowheads="1"/>
          </p:cNvSpPr>
          <p:nvPr>
            <p:ph type="body" idx="1"/>
          </p:nvPr>
        </p:nvSpPr>
        <p:spPr>
          <a:xfrm>
            <a:off x="755576" y="1312592"/>
            <a:ext cx="7848872" cy="5143536"/>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pPr>
            <a:r>
              <a:rPr lang="en-US" altLang="zh-CN" dirty="0">
                <a:effectLst>
                  <a:outerShdw blurRad="38100" dist="38100" dir="2700000" algn="tl">
                    <a:srgbClr val="C0C0C0"/>
                  </a:outerShdw>
                </a:effectLst>
                <a:latin typeface="宋体" pitchFamily="2" charset="-122"/>
              </a:rPr>
              <a:t> </a:t>
            </a:r>
            <a:r>
              <a:rPr lang="zh-CN" altLang="en-US" dirty="0">
                <a:effectLst>
                  <a:outerShdw blurRad="38100" dist="38100" dir="2700000" algn="tl">
                    <a:srgbClr val="C0C0C0"/>
                  </a:outerShdw>
                </a:effectLst>
                <a:latin typeface="宋体" pitchFamily="2" charset="-122"/>
              </a:rPr>
              <a:t>软件运行时所需的数据、软件</a:t>
            </a:r>
          </a:p>
          <a:p>
            <a:pPr>
              <a:lnSpc>
                <a:spcPct val="120000"/>
              </a:lnSpc>
              <a:spcBef>
                <a:spcPts val="600"/>
              </a:spcBef>
              <a:buClr>
                <a:srgbClr val="FC0128"/>
              </a:buClr>
              <a:buSzPct val="120000"/>
              <a:buFontTx/>
              <a:buChar char="•"/>
            </a:pPr>
            <a:r>
              <a:rPr lang="zh-CN" altLang="en-US" dirty="0">
                <a:effectLst>
                  <a:outerShdw blurRad="38100" dist="38100" dir="2700000" algn="tl">
                    <a:srgbClr val="C0C0C0"/>
                  </a:outerShdw>
                </a:effectLst>
                <a:latin typeface="宋体" pitchFamily="2" charset="-122"/>
              </a:rPr>
              <a:t> 内存空间等资源</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软件开发、维护所需的人力</a:t>
            </a:r>
          </a:p>
          <a:p>
            <a:pPr>
              <a:lnSpc>
                <a:spcPct val="120000"/>
              </a:lnSpc>
              <a:spcBef>
                <a:spcPts val="600"/>
              </a:spcBef>
              <a:buClr>
                <a:srgbClr val="FC0128"/>
              </a:buClr>
              <a:buSzPct val="120000"/>
              <a:buFontTx/>
              <a:buChar char="•"/>
            </a:pPr>
            <a:r>
              <a:rPr lang="zh-CN" altLang="en-US" dirty="0">
                <a:effectLst>
                  <a:outerShdw blurRad="38100" dist="38100" dir="2700000" algn="tl">
                    <a:srgbClr val="C0C0C0"/>
                  </a:outerShdw>
                </a:effectLst>
                <a:latin typeface="宋体" pitchFamily="2" charset="-122"/>
              </a:rPr>
              <a:t> 支撑软件、开发设备等</a:t>
            </a:r>
            <a:endParaRPr lang="en-US" altLang="zh-CN" dirty="0">
              <a:effectLst>
                <a:outerShdw blurRad="38100" dist="38100" dir="2700000" algn="tl">
                  <a:srgbClr val="C0C0C0"/>
                </a:outerShdw>
              </a:effectLst>
              <a:latin typeface="宋体" pitchFamily="2" charset="-122"/>
            </a:endParaRPr>
          </a:p>
          <a:p>
            <a:pPr>
              <a:lnSpc>
                <a:spcPct val="120000"/>
              </a:lnSpc>
              <a:spcBef>
                <a:spcPts val="600"/>
              </a:spcBef>
              <a:buClr>
                <a:srgbClr val="FC0128"/>
              </a:buClr>
              <a:buSzPct val="120000"/>
              <a:buFontTx/>
              <a:buChar char="•"/>
            </a:pPr>
            <a:r>
              <a:rPr lang="en-US" altLang="zh-CN" dirty="0">
                <a:effectLst>
                  <a:outerShdw blurRad="38100" dist="38100" dir="2700000" algn="tl">
                    <a:srgbClr val="C0C0C0"/>
                  </a:outerShdw>
                </a:effectLst>
                <a:latin typeface="宋体" pitchFamily="2" charset="-122"/>
              </a:rPr>
              <a:t> </a:t>
            </a:r>
            <a:r>
              <a:rPr lang="zh-CN" altLang="en-US" dirty="0">
                <a:effectLst>
                  <a:outerShdw blurRad="38100" dist="38100" dir="2700000" algn="tl">
                    <a:srgbClr val="C0C0C0"/>
                  </a:outerShdw>
                </a:effectLst>
                <a:latin typeface="宋体" pitchFamily="2" charset="-122"/>
              </a:rPr>
              <a:t>在线还是本地？电子还是纸质？</a:t>
            </a:r>
          </a:p>
        </p:txBody>
      </p:sp>
      <p:sp>
        <p:nvSpPr>
          <p:cNvPr id="4" name="TextBox 3"/>
          <p:cNvSpPr txBox="1"/>
          <p:nvPr/>
        </p:nvSpPr>
        <p:spPr>
          <a:xfrm>
            <a:off x="3579180" y="4990043"/>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4213" y="323057"/>
            <a:ext cx="7772400" cy="801687"/>
          </a:xfrm>
        </p:spPr>
        <p:txBody>
          <a:bodyPr/>
          <a:lstStyle/>
          <a:p>
            <a:r>
              <a:rPr lang="en-US" altLang="zh-CN" sz="3600" dirty="0">
                <a:effectLst>
                  <a:outerShdw blurRad="38100" dist="38100" dir="2700000" algn="tl">
                    <a:srgbClr val="C0C0C0"/>
                  </a:outerShdw>
                </a:effectLst>
                <a:latin typeface="宋体" pitchFamily="2" charset="-122"/>
              </a:rPr>
              <a:t>(9)  </a:t>
            </a:r>
            <a:r>
              <a:rPr lang="zh-CN" altLang="en-US" sz="3600" dirty="0">
                <a:effectLst>
                  <a:outerShdw blurRad="38100" dist="38100" dir="2700000" algn="tl">
                    <a:srgbClr val="C0C0C0"/>
                  </a:outerShdw>
                </a:effectLst>
                <a:latin typeface="宋体" pitchFamily="2" charset="-122"/>
              </a:rPr>
              <a:t>安全保密要求</a:t>
            </a:r>
          </a:p>
        </p:txBody>
      </p:sp>
      <p:sp>
        <p:nvSpPr>
          <p:cNvPr id="41987" name="Rectangle 3"/>
          <p:cNvSpPr>
            <a:spLocks noGrp="1" noChangeArrowheads="1"/>
          </p:cNvSpPr>
          <p:nvPr>
            <p:ph type="body" idx="1"/>
          </p:nvPr>
        </p:nvSpPr>
        <p:spPr>
          <a:xfrm>
            <a:off x="714348" y="1336431"/>
            <a:ext cx="7745440" cy="3797300"/>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pPr>
            <a:r>
              <a:rPr lang="en-US" altLang="zh-CN" dirty="0">
                <a:effectLst>
                  <a:outerShdw blurRad="38100" dist="38100" dir="2700000" algn="tl">
                    <a:srgbClr val="C0C0C0"/>
                  </a:outerShdw>
                </a:effectLst>
                <a:latin typeface="宋体" pitchFamily="2" charset="-122"/>
              </a:rPr>
              <a:t> </a:t>
            </a:r>
            <a:r>
              <a:rPr lang="zh-CN" altLang="en-US" dirty="0">
                <a:effectLst>
                  <a:outerShdw blurRad="38100" dist="38100" dir="2700000" algn="tl">
                    <a:srgbClr val="C0C0C0"/>
                  </a:outerShdw>
                </a:effectLst>
                <a:latin typeface="宋体" pitchFamily="2" charset="-122"/>
              </a:rPr>
              <a:t>需对访问系统或系统信息加以控制吗？</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如何隔离用户之间的数据？</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用户程序如何与其它程序和系统隔离？</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 系统备份要求？</a:t>
            </a:r>
          </a:p>
        </p:txBody>
      </p:sp>
      <p:sp>
        <p:nvSpPr>
          <p:cNvPr id="4" name="TextBox 3"/>
          <p:cNvSpPr txBox="1"/>
          <p:nvPr/>
        </p:nvSpPr>
        <p:spPr>
          <a:xfrm>
            <a:off x="3579180" y="4429611"/>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332656"/>
            <a:ext cx="8686800" cy="881062"/>
          </a:xfrm>
        </p:spPr>
        <p:txBody>
          <a:bodyPr/>
          <a:lstStyle/>
          <a:p>
            <a:r>
              <a:rPr lang="en-US" altLang="zh-CN" sz="3600" dirty="0">
                <a:effectLst>
                  <a:outerShdw blurRad="38100" dist="38100" dir="2700000" algn="tl">
                    <a:srgbClr val="C0C0C0"/>
                  </a:outerShdw>
                </a:effectLst>
                <a:latin typeface="宋体" pitchFamily="2" charset="-122"/>
              </a:rPr>
              <a:t>(10) </a:t>
            </a:r>
            <a:r>
              <a:rPr lang="zh-CN" altLang="en-US" sz="3600" dirty="0">
                <a:effectLst>
                  <a:outerShdw blurRad="38100" dist="38100" dir="2700000" algn="tl">
                    <a:srgbClr val="C0C0C0"/>
                  </a:outerShdw>
                </a:effectLst>
                <a:latin typeface="宋体" pitchFamily="2" charset="-122"/>
              </a:rPr>
              <a:t>软件成本消耗与开发进度需求</a:t>
            </a:r>
          </a:p>
        </p:txBody>
      </p:sp>
      <p:sp>
        <p:nvSpPr>
          <p:cNvPr id="43011" name="Rectangle 3"/>
          <p:cNvSpPr>
            <a:spLocks noGrp="1" noChangeArrowheads="1"/>
          </p:cNvSpPr>
          <p:nvPr>
            <p:ph type="body" idx="1"/>
          </p:nvPr>
        </p:nvSpPr>
        <p:spPr>
          <a:xfrm>
            <a:off x="714348" y="1484784"/>
            <a:ext cx="7775575" cy="3294062"/>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开发有规定的时间表吗？</a:t>
            </a:r>
          </a:p>
          <a:p>
            <a:pPr>
              <a:lnSpc>
                <a:spcPct val="120000"/>
              </a:lnSpc>
              <a:spcBef>
                <a:spcPts val="600"/>
              </a:spcBef>
              <a:buClr>
                <a:srgbClr val="FC0128"/>
              </a:buClr>
              <a:buSzPct val="120000"/>
            </a:pPr>
            <a:r>
              <a:rPr lang="zh-CN" altLang="en-US" dirty="0">
                <a:effectLst>
                  <a:outerShdw blurRad="38100" dist="38100" dir="2700000" algn="tl">
                    <a:srgbClr val="C0C0C0"/>
                  </a:outerShdw>
                </a:effectLst>
                <a:latin typeface="宋体" pitchFamily="2" charset="-122"/>
              </a:rPr>
              <a:t>软硬件投资有无限制？</a:t>
            </a:r>
          </a:p>
        </p:txBody>
      </p:sp>
      <p:sp>
        <p:nvSpPr>
          <p:cNvPr id="4" name="TextBox 3"/>
          <p:cNvSpPr txBox="1"/>
          <p:nvPr/>
        </p:nvSpPr>
        <p:spPr>
          <a:xfrm>
            <a:off x="3579180" y="4725144"/>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373087"/>
            <a:ext cx="7772400" cy="838200"/>
          </a:xfrm>
        </p:spPr>
        <p:txBody>
          <a:bodyPr/>
          <a:lstStyle/>
          <a:p>
            <a:r>
              <a:rPr lang="en-US" altLang="zh-CN" sz="3600" dirty="0">
                <a:effectLst>
                  <a:outerShdw blurRad="38100" dist="38100" dir="2700000" algn="tl">
                    <a:srgbClr val="C0C0C0"/>
                  </a:outerShdw>
                </a:effectLst>
                <a:latin typeface="宋体" pitchFamily="2" charset="-122"/>
              </a:rPr>
              <a:t>(11) </a:t>
            </a:r>
            <a:r>
              <a:rPr lang="zh-CN" altLang="en-US" sz="3600" dirty="0">
                <a:effectLst>
                  <a:outerShdw blurRad="38100" dist="38100" dir="2700000" algn="tl">
                    <a:srgbClr val="C0C0C0"/>
                  </a:outerShdw>
                </a:effectLst>
                <a:latin typeface="宋体" pitchFamily="2" charset="-122"/>
              </a:rPr>
              <a:t>质量保证</a:t>
            </a:r>
          </a:p>
        </p:txBody>
      </p:sp>
      <p:sp>
        <p:nvSpPr>
          <p:cNvPr id="44035" name="Rectangle 3"/>
          <p:cNvSpPr>
            <a:spLocks noGrp="1" noChangeArrowheads="1"/>
          </p:cNvSpPr>
          <p:nvPr>
            <p:ph type="body" idx="1"/>
          </p:nvPr>
        </p:nvSpPr>
        <p:spPr>
          <a:xfrm>
            <a:off x="683568" y="1412776"/>
            <a:ext cx="8077200" cy="4643470"/>
          </a:xfrm>
          <a:noFill/>
          <a:ln>
            <a:noFill/>
          </a:ln>
        </p:spPr>
        <p:txBody>
          <a:bodyPr vert="horz" wrap="square" lIns="92075" tIns="46038" rIns="92075" bIns="46038" numCol="1" anchor="t" anchorCtr="0" compatLnSpc="1">
            <a:prstTxWarp prst="textNoShape">
              <a:avLst/>
            </a:prstTxWarp>
          </a:bodyPr>
          <a:lstStyle/>
          <a:p>
            <a:pPr>
              <a:lnSpc>
                <a:spcPct val="120000"/>
              </a:lnSpc>
              <a:spcBef>
                <a:spcPts val="600"/>
              </a:spcBef>
              <a:buClr>
                <a:srgbClr val="FC0128"/>
              </a:buClr>
              <a:buSzPct val="120000"/>
            </a:pPr>
            <a:r>
              <a:rPr lang="en-US" altLang="zh-CN" sz="2800" dirty="0">
                <a:effectLst>
                  <a:outerShdw blurRad="38100" dist="38100" dir="2700000" algn="tl">
                    <a:srgbClr val="C0C0C0"/>
                  </a:outerShdw>
                </a:effectLst>
                <a:latin typeface="宋体" pitchFamily="2" charset="-122"/>
              </a:rPr>
              <a:t> </a:t>
            </a:r>
            <a:r>
              <a:rPr lang="zh-CN" altLang="en-US" sz="2800" dirty="0">
                <a:effectLst>
                  <a:outerShdw blurRad="38100" dist="38100" dir="2700000" algn="tl">
                    <a:srgbClr val="C0C0C0"/>
                  </a:outerShdw>
                </a:effectLst>
                <a:latin typeface="宋体" pitchFamily="2" charset="-122"/>
              </a:rPr>
              <a:t>系统的可靠性要求？</a:t>
            </a:r>
          </a:p>
          <a:p>
            <a:pPr>
              <a:lnSpc>
                <a:spcPct val="120000"/>
              </a:lnSpc>
              <a:spcBef>
                <a:spcPts val="600"/>
              </a:spcBef>
              <a:buClr>
                <a:srgbClr val="FC0128"/>
              </a:buClr>
              <a:buSzPct val="120000"/>
            </a:pPr>
            <a:r>
              <a:rPr lang="zh-CN" altLang="en-US" sz="2800" dirty="0">
                <a:effectLst>
                  <a:outerShdw blurRad="38100" dist="38100" dir="2700000" algn="tl">
                    <a:srgbClr val="C0C0C0"/>
                  </a:outerShdw>
                </a:effectLst>
                <a:latin typeface="宋体" pitchFamily="2" charset="-122"/>
              </a:rPr>
              <a:t> 系统必须监测和隔离错误吗？</a:t>
            </a:r>
          </a:p>
          <a:p>
            <a:pPr>
              <a:lnSpc>
                <a:spcPct val="120000"/>
              </a:lnSpc>
              <a:spcBef>
                <a:spcPts val="600"/>
              </a:spcBef>
              <a:buClr>
                <a:srgbClr val="FC0128"/>
              </a:buClr>
              <a:buSzPct val="120000"/>
            </a:pPr>
            <a:r>
              <a:rPr lang="zh-CN" altLang="en-US" sz="2800" dirty="0">
                <a:effectLst>
                  <a:outerShdw blurRad="38100" dist="38100" dir="2700000" algn="tl">
                    <a:srgbClr val="C0C0C0"/>
                  </a:outerShdw>
                </a:effectLst>
                <a:latin typeface="宋体" pitchFamily="2" charset="-122"/>
              </a:rPr>
              <a:t> 规定系统平均出错时间？</a:t>
            </a:r>
          </a:p>
          <a:p>
            <a:pPr>
              <a:lnSpc>
                <a:spcPct val="120000"/>
              </a:lnSpc>
              <a:spcBef>
                <a:spcPts val="600"/>
              </a:spcBef>
              <a:buClr>
                <a:srgbClr val="FC0128"/>
              </a:buClr>
              <a:buSzPct val="120000"/>
            </a:pPr>
            <a:r>
              <a:rPr lang="zh-CN" altLang="en-US" sz="2800" dirty="0">
                <a:effectLst>
                  <a:outerShdw blurRad="38100" dist="38100" dir="2700000" algn="tl">
                    <a:srgbClr val="C0C0C0"/>
                  </a:outerShdw>
                </a:effectLst>
                <a:latin typeface="宋体" pitchFamily="2" charset="-122"/>
              </a:rPr>
              <a:t> 出错后，重启系统允许的时间？</a:t>
            </a:r>
          </a:p>
          <a:p>
            <a:pPr>
              <a:lnSpc>
                <a:spcPct val="120000"/>
              </a:lnSpc>
              <a:spcBef>
                <a:spcPts val="600"/>
              </a:spcBef>
              <a:buClr>
                <a:srgbClr val="FC0128"/>
              </a:buClr>
              <a:buSzPct val="120000"/>
            </a:pPr>
            <a:r>
              <a:rPr lang="zh-CN" altLang="en-US" sz="2800" dirty="0">
                <a:effectLst>
                  <a:outerShdw blurRad="38100" dist="38100" dir="2700000" algn="tl">
                    <a:srgbClr val="C0C0C0"/>
                  </a:outerShdw>
                </a:effectLst>
                <a:latin typeface="宋体" pitchFamily="2" charset="-122"/>
              </a:rPr>
              <a:t> 系统变化如何反映到设计中？</a:t>
            </a:r>
          </a:p>
          <a:p>
            <a:pPr>
              <a:lnSpc>
                <a:spcPct val="120000"/>
              </a:lnSpc>
              <a:spcBef>
                <a:spcPts val="600"/>
              </a:spcBef>
              <a:buClr>
                <a:srgbClr val="FC0128"/>
              </a:buClr>
              <a:buSzPct val="120000"/>
            </a:pPr>
            <a:r>
              <a:rPr lang="zh-CN" altLang="en-US" sz="2800" dirty="0">
                <a:effectLst>
                  <a:outerShdw blurRad="38100" dist="38100" dir="2700000" algn="tl">
                    <a:srgbClr val="C0C0C0"/>
                  </a:outerShdw>
                </a:effectLst>
                <a:latin typeface="宋体" pitchFamily="2" charset="-122"/>
              </a:rPr>
              <a:t> 维护是否包括对系统的改进？</a:t>
            </a:r>
          </a:p>
          <a:p>
            <a:pPr>
              <a:lnSpc>
                <a:spcPct val="120000"/>
              </a:lnSpc>
              <a:spcBef>
                <a:spcPts val="600"/>
              </a:spcBef>
              <a:buClr>
                <a:srgbClr val="FC0128"/>
              </a:buClr>
              <a:buSzPct val="120000"/>
            </a:pPr>
            <a:r>
              <a:rPr lang="zh-CN" altLang="en-US" sz="2800" dirty="0">
                <a:effectLst>
                  <a:outerShdw blurRad="38100" dist="38100" dir="2700000" algn="tl">
                    <a:srgbClr val="C0C0C0"/>
                  </a:outerShdw>
                </a:effectLst>
                <a:latin typeface="宋体" pitchFamily="2" charset="-122"/>
              </a:rPr>
              <a:t> 系统的可移植性？</a:t>
            </a:r>
          </a:p>
        </p:txBody>
      </p:sp>
      <p:sp>
        <p:nvSpPr>
          <p:cNvPr id="4" name="TextBox 3"/>
          <p:cNvSpPr txBox="1"/>
          <p:nvPr/>
        </p:nvSpPr>
        <p:spPr>
          <a:xfrm>
            <a:off x="4319464" y="5350083"/>
            <a:ext cx="4824536" cy="959237"/>
          </a:xfrm>
          <a:prstGeom prst="rect">
            <a:avLst/>
          </a:prstGeom>
          <a:solidFill>
            <a:schemeClr val="tx2">
              <a:lumMod val="20000"/>
              <a:lumOff val="80000"/>
            </a:schemeClr>
          </a:solidFill>
        </p:spPr>
        <p:txBody>
          <a:bodyPr wrap="square" rtlCol="0">
            <a:spAutoFit/>
          </a:bodyPr>
          <a:lstStyle/>
          <a:p>
            <a:pPr>
              <a:spcBef>
                <a:spcPts val="1000"/>
              </a:spcBef>
            </a:pPr>
            <a:r>
              <a:rPr lang="zh-CN" altLang="en-US" b="1" dirty="0"/>
              <a:t>银行卡</a:t>
            </a:r>
            <a:r>
              <a:rPr lang="en-US" altLang="zh-CN" b="1" dirty="0"/>
              <a:t>/QQ</a:t>
            </a:r>
            <a:r>
              <a:rPr lang="zh-CN" altLang="en-US" b="1" dirty="0"/>
              <a:t>号</a:t>
            </a:r>
            <a:endParaRPr lang="en-US" altLang="zh-CN" b="1" dirty="0"/>
          </a:p>
          <a:p>
            <a:pPr>
              <a:spcBef>
                <a:spcPts val="1000"/>
              </a:spcBef>
            </a:pPr>
            <a:r>
              <a:rPr lang="zh-CN" altLang="zh-CN" b="1" dirty="0"/>
              <a:t>学校教职员工医疗费管理系统</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需求分析的步骤</a:t>
            </a:r>
          </a:p>
        </p:txBody>
      </p:sp>
      <p:sp>
        <p:nvSpPr>
          <p:cNvPr id="3" name="内容占位符 2"/>
          <p:cNvSpPr>
            <a:spLocks noGrp="1"/>
          </p:cNvSpPr>
          <p:nvPr>
            <p:ph idx="1"/>
          </p:nvPr>
        </p:nvSpPr>
        <p:spPr>
          <a:xfrm>
            <a:off x="571472" y="1556792"/>
            <a:ext cx="8029604" cy="4519634"/>
          </a:xfrm>
        </p:spPr>
        <p:txBody>
          <a:bodyPr/>
          <a:lstStyle/>
          <a:p>
            <a:pPr marL="361950" lvl="1" indent="-361950" eaLnBrk="1" hangingPunct="1">
              <a:lnSpc>
                <a:spcPct val="120000"/>
              </a:lnSpc>
              <a:spcBef>
                <a:spcPts val="1000"/>
              </a:spcBef>
              <a:buSzTx/>
              <a:buFont typeface="+mj-lt"/>
              <a:buAutoNum type="arabicPeriod"/>
            </a:pPr>
            <a:r>
              <a:rPr lang="zh-CN" altLang="en-US" dirty="0">
                <a:latin typeface="+mn-ea"/>
              </a:rPr>
              <a:t>描述用户要求，建立具体模型</a:t>
            </a:r>
          </a:p>
          <a:p>
            <a:pPr marL="361950" lvl="1" indent="-361950" eaLnBrk="1" hangingPunct="1">
              <a:lnSpc>
                <a:spcPct val="120000"/>
              </a:lnSpc>
              <a:spcBef>
                <a:spcPts val="1000"/>
              </a:spcBef>
              <a:buSzTx/>
              <a:buFont typeface="+mj-lt"/>
              <a:buAutoNum type="arabicPeriod"/>
            </a:pPr>
            <a:r>
              <a:rPr lang="zh-CN" altLang="en-US" dirty="0">
                <a:latin typeface="+mn-ea"/>
              </a:rPr>
              <a:t>抽象出逻辑模型（功能</a:t>
            </a:r>
            <a:r>
              <a:rPr lang="en-US" altLang="zh-CN" dirty="0">
                <a:latin typeface="+mn-ea"/>
              </a:rPr>
              <a:t>+</a:t>
            </a:r>
            <a:r>
              <a:rPr lang="zh-CN" altLang="en-US" dirty="0">
                <a:latin typeface="+mn-ea"/>
              </a:rPr>
              <a:t>非功能）</a:t>
            </a:r>
            <a:endParaRPr lang="en-US" altLang="zh-CN" dirty="0">
              <a:latin typeface="+mn-ea"/>
            </a:endParaRPr>
          </a:p>
          <a:p>
            <a:pPr marL="361950" lvl="1" indent="-361950" eaLnBrk="1" hangingPunct="1">
              <a:lnSpc>
                <a:spcPct val="120000"/>
              </a:lnSpc>
              <a:spcBef>
                <a:spcPts val="1000"/>
              </a:spcBef>
              <a:buSzTx/>
              <a:buFont typeface="+mj-lt"/>
              <a:buAutoNum type="arabicPeriod"/>
            </a:pPr>
            <a:r>
              <a:rPr lang="zh-CN" altLang="en-US" dirty="0">
                <a:latin typeface="+mn-ea"/>
              </a:rPr>
              <a:t>建立目标系统的逻辑模型</a:t>
            </a:r>
            <a:endParaRPr lang="en-US" altLang="zh-CN" dirty="0">
              <a:latin typeface="+mn-ea"/>
            </a:endParaRPr>
          </a:p>
          <a:p>
            <a:pPr marL="361950" lvl="1" indent="-361950" eaLnBrk="1" hangingPunct="1">
              <a:lnSpc>
                <a:spcPct val="120000"/>
              </a:lnSpc>
              <a:spcBef>
                <a:spcPts val="1000"/>
              </a:spcBef>
              <a:buSzTx/>
              <a:buFont typeface="+mj-lt"/>
              <a:buAutoNum type="arabicPeriod"/>
            </a:pPr>
            <a:r>
              <a:rPr lang="zh-CN" altLang="en-US" dirty="0">
                <a:latin typeface="+mn-ea"/>
              </a:rPr>
              <a:t>生成系统需求规格说明</a:t>
            </a:r>
          </a:p>
        </p:txBody>
      </p:sp>
    </p:spTree>
    <p:extLst>
      <p:ext uri="{BB962C8B-B14F-4D97-AF65-F5344CB8AC3E}">
        <p14:creationId xmlns:p14="http://schemas.microsoft.com/office/powerpoint/2010/main" val="99719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a:t>
            </a:r>
          </a:p>
        </p:txBody>
      </p:sp>
      <p:sp>
        <p:nvSpPr>
          <p:cNvPr id="3" name="内容占位符 2"/>
          <p:cNvSpPr>
            <a:spLocks noGrp="1"/>
          </p:cNvSpPr>
          <p:nvPr>
            <p:ph idx="1"/>
          </p:nvPr>
        </p:nvSpPr>
        <p:spPr>
          <a:xfrm>
            <a:off x="467544" y="1556792"/>
            <a:ext cx="8253064" cy="2311896"/>
          </a:xfrm>
        </p:spPr>
        <p:txBody>
          <a:bodyPr/>
          <a:lstStyle/>
          <a:p>
            <a:r>
              <a:rPr lang="zh-CN" altLang="en-US" dirty="0"/>
              <a:t>为了满足用户需求，必须</a:t>
            </a:r>
            <a:r>
              <a:rPr lang="zh-CN" altLang="en-US" dirty="0">
                <a:solidFill>
                  <a:srgbClr val="0000FF"/>
                </a:solidFill>
              </a:rPr>
              <a:t>知道</a:t>
            </a:r>
            <a:r>
              <a:rPr lang="zh-CN" altLang="en-US" dirty="0"/>
              <a:t>用户需求；</a:t>
            </a:r>
            <a:endParaRPr lang="en-US" altLang="zh-CN"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33" y="3717032"/>
            <a:ext cx="84486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060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获取需求的方法</a:t>
            </a:r>
          </a:p>
        </p:txBody>
      </p:sp>
      <p:sp>
        <p:nvSpPr>
          <p:cNvPr id="3" name="内容占位符 2"/>
          <p:cNvSpPr>
            <a:spLocks noGrp="1"/>
          </p:cNvSpPr>
          <p:nvPr>
            <p:ph idx="1"/>
          </p:nvPr>
        </p:nvSpPr>
        <p:spPr>
          <a:xfrm>
            <a:off x="611560" y="1556792"/>
            <a:ext cx="8136904" cy="4114800"/>
          </a:xfrm>
        </p:spPr>
        <p:txBody>
          <a:bodyPr/>
          <a:lstStyle/>
          <a:p>
            <a:r>
              <a:rPr lang="zh-CN" altLang="en-US" dirty="0"/>
              <a:t>快速原型法</a:t>
            </a:r>
            <a:endParaRPr lang="en-US" altLang="zh-CN" dirty="0"/>
          </a:p>
          <a:p>
            <a:pPr lvl="1"/>
            <a:r>
              <a:rPr lang="zh-CN" altLang="en-US" dirty="0"/>
              <a:t>先实现一个初步的局部软件，给用户以直观的感受</a:t>
            </a:r>
            <a:endParaRPr lang="en-US" altLang="zh-CN" dirty="0"/>
          </a:p>
          <a:p>
            <a:pPr lvl="1"/>
            <a:r>
              <a:rPr lang="zh-CN" altLang="en-US" dirty="0"/>
              <a:t>在此基础上提取更多的需求，并修改</a:t>
            </a:r>
            <a:endParaRPr lang="en-US" altLang="zh-CN" dirty="0"/>
          </a:p>
          <a:p>
            <a:pPr lvl="1"/>
            <a:r>
              <a:rPr lang="zh-CN" altLang="en-US" dirty="0"/>
              <a:t>增强交流的积极主动性</a:t>
            </a:r>
            <a:endParaRPr lang="en-US" altLang="zh-CN" dirty="0"/>
          </a:p>
          <a:p>
            <a:r>
              <a:rPr lang="zh-CN" altLang="en-US" dirty="0"/>
              <a:t>用例图法</a:t>
            </a:r>
          </a:p>
        </p:txBody>
      </p:sp>
    </p:spTree>
    <p:extLst>
      <p:ext uri="{BB962C8B-B14F-4D97-AF65-F5344CB8AC3E}">
        <p14:creationId xmlns:p14="http://schemas.microsoft.com/office/powerpoint/2010/main" val="22423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获取需求的方法</a:t>
            </a:r>
          </a:p>
        </p:txBody>
      </p:sp>
      <p:sp>
        <p:nvSpPr>
          <p:cNvPr id="3" name="内容占位符 2"/>
          <p:cNvSpPr>
            <a:spLocks noGrp="1"/>
          </p:cNvSpPr>
          <p:nvPr>
            <p:ph idx="1"/>
          </p:nvPr>
        </p:nvSpPr>
        <p:spPr>
          <a:xfrm>
            <a:off x="760040" y="1484784"/>
            <a:ext cx="7772400" cy="4114800"/>
          </a:xfrm>
        </p:spPr>
        <p:txBody>
          <a:bodyPr/>
          <a:lstStyle/>
          <a:p>
            <a:r>
              <a:rPr lang="zh-CN" altLang="en-US" dirty="0"/>
              <a:t>用例图法 （第 </a:t>
            </a:r>
            <a:r>
              <a:rPr lang="en-US" altLang="zh-CN" dirty="0"/>
              <a:t>10 </a:t>
            </a:r>
            <a:r>
              <a:rPr lang="zh-CN" altLang="en-US" dirty="0"/>
              <a:t>章）</a:t>
            </a:r>
            <a:endParaRPr lang="en-US" altLang="zh-CN" dirty="0"/>
          </a:p>
          <a:p>
            <a:pPr lvl="1"/>
            <a:r>
              <a:rPr lang="zh-CN" altLang="en-US" dirty="0"/>
              <a:t>图形化展示用户的要求</a:t>
            </a:r>
          </a:p>
        </p:txBody>
      </p:sp>
      <p:grpSp>
        <p:nvGrpSpPr>
          <p:cNvPr id="4" name="Group 5"/>
          <p:cNvGrpSpPr>
            <a:grpSpLocks/>
          </p:cNvGrpSpPr>
          <p:nvPr/>
        </p:nvGrpSpPr>
        <p:grpSpPr bwMode="auto">
          <a:xfrm>
            <a:off x="1533550" y="2996952"/>
            <a:ext cx="5846762" cy="3057525"/>
            <a:chOff x="1071" y="1696"/>
            <a:chExt cx="3683" cy="1926"/>
          </a:xfrm>
          <a:solidFill>
            <a:srgbClr val="FFFFFF"/>
          </a:solidFill>
        </p:grpSpPr>
        <p:sp>
          <p:nvSpPr>
            <p:cNvPr id="5" name="Text Box 6"/>
            <p:cNvSpPr txBox="1">
              <a:spLocks noChangeArrowheads="1"/>
            </p:cNvSpPr>
            <p:nvPr/>
          </p:nvSpPr>
          <p:spPr bwMode="auto">
            <a:xfrm>
              <a:off x="1071" y="2213"/>
              <a:ext cx="564" cy="192"/>
            </a:xfrm>
            <a:prstGeom prst="rect">
              <a:avLst/>
            </a:prstGeom>
            <a:grpFill/>
            <a:ln w="19050">
              <a:solidFill>
                <a:srgbClr val="FFBA55"/>
              </a:solidFill>
              <a:miter lim="800000"/>
              <a:headEnd/>
              <a:tailEnd/>
            </a:ln>
            <a:effectLst>
              <a:outerShdw dist="35921" dir="2700000" algn="ctr" rotWithShape="0">
                <a:schemeClr val="bg2"/>
              </a:outerShdw>
            </a:effectLst>
          </p:spPr>
          <p:txBody>
            <a:bodyPr wrap="none">
              <a:spAutoFit/>
            </a:bodyPr>
            <a:lstStyle/>
            <a:p>
              <a:r>
                <a:rPr kumimoji="1" lang="zh-CN" altLang="en-US" sz="1400">
                  <a:latin typeface="Times New Roman" pitchFamily="18" charset="0"/>
                </a:rPr>
                <a:t>贸易经理</a:t>
              </a:r>
            </a:p>
          </p:txBody>
        </p:sp>
        <p:sp>
          <p:nvSpPr>
            <p:cNvPr id="6" name="Rectangle 7"/>
            <p:cNvSpPr>
              <a:spLocks noChangeArrowheads="1"/>
            </p:cNvSpPr>
            <p:nvPr/>
          </p:nvSpPr>
          <p:spPr bwMode="auto">
            <a:xfrm>
              <a:off x="1744" y="1696"/>
              <a:ext cx="2353" cy="1926"/>
            </a:xfrm>
            <a:prstGeom prst="rect">
              <a:avLst/>
            </a:prstGeom>
            <a:grpFill/>
            <a:ln w="28575">
              <a:solidFill>
                <a:srgbClr val="0000FF"/>
              </a:solidFill>
              <a:miter lim="800000"/>
              <a:headEnd/>
              <a:tailEnd/>
            </a:ln>
            <a:effectLst>
              <a:outerShdw dist="35921" dir="2700000" algn="ctr" rotWithShape="0">
                <a:schemeClr val="bg2"/>
              </a:outerShdw>
            </a:effectLst>
          </p:spPr>
          <p:txBody>
            <a:bodyPr wrap="none" anchor="ctr"/>
            <a:lstStyle/>
            <a:p>
              <a:endParaRPr lang="zh-CN" altLang="en-US" sz="1400"/>
            </a:p>
          </p:txBody>
        </p:sp>
        <p:sp>
          <p:nvSpPr>
            <p:cNvPr id="7" name="Oval 8"/>
            <p:cNvSpPr>
              <a:spLocks noChangeArrowheads="1"/>
            </p:cNvSpPr>
            <p:nvPr/>
          </p:nvSpPr>
          <p:spPr bwMode="auto">
            <a:xfrm>
              <a:off x="1802" y="2087"/>
              <a:ext cx="831" cy="202"/>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pPr algn="ctr"/>
              <a:r>
                <a:rPr kumimoji="1" lang="zh-CN" altLang="en-US" sz="1400">
                  <a:latin typeface="Times New Roman" pitchFamily="18" charset="0"/>
                </a:rPr>
                <a:t>风险分析</a:t>
              </a:r>
            </a:p>
          </p:txBody>
        </p:sp>
        <p:sp>
          <p:nvSpPr>
            <p:cNvPr id="8" name="Oval 9"/>
            <p:cNvSpPr>
              <a:spLocks noChangeArrowheads="1"/>
            </p:cNvSpPr>
            <p:nvPr/>
          </p:nvSpPr>
          <p:spPr bwMode="auto">
            <a:xfrm>
              <a:off x="1802" y="1745"/>
              <a:ext cx="831" cy="238"/>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pPr algn="ctr"/>
              <a:r>
                <a:rPr kumimoji="1" lang="zh-CN" altLang="en-US" sz="1400">
                  <a:latin typeface="Times New Roman" pitchFamily="18" charset="0"/>
                </a:rPr>
                <a:t>设置边界</a:t>
              </a:r>
            </a:p>
          </p:txBody>
        </p:sp>
        <p:sp>
          <p:nvSpPr>
            <p:cNvPr id="9" name="Oval 10"/>
            <p:cNvSpPr>
              <a:spLocks noChangeArrowheads="1"/>
            </p:cNvSpPr>
            <p:nvPr/>
          </p:nvSpPr>
          <p:spPr bwMode="auto">
            <a:xfrm>
              <a:off x="1800" y="3400"/>
              <a:ext cx="883" cy="174"/>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endParaRPr lang="zh-CN" altLang="en-US" sz="1400"/>
            </a:p>
          </p:txBody>
        </p:sp>
        <p:sp>
          <p:nvSpPr>
            <p:cNvPr id="10" name="Oval 11"/>
            <p:cNvSpPr>
              <a:spLocks noChangeArrowheads="1"/>
            </p:cNvSpPr>
            <p:nvPr/>
          </p:nvSpPr>
          <p:spPr bwMode="auto">
            <a:xfrm>
              <a:off x="1830" y="2734"/>
              <a:ext cx="803" cy="219"/>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pPr algn="ctr"/>
              <a:r>
                <a:rPr kumimoji="1" lang="zh-CN" altLang="en-US" sz="1400">
                  <a:latin typeface="Times New Roman" pitchFamily="18" charset="0"/>
                </a:rPr>
                <a:t>进行交易</a:t>
              </a:r>
            </a:p>
          </p:txBody>
        </p:sp>
        <p:sp>
          <p:nvSpPr>
            <p:cNvPr id="11" name="Oval 12"/>
            <p:cNvSpPr>
              <a:spLocks noChangeArrowheads="1"/>
            </p:cNvSpPr>
            <p:nvPr/>
          </p:nvSpPr>
          <p:spPr bwMode="auto">
            <a:xfrm>
              <a:off x="1829" y="2439"/>
              <a:ext cx="731" cy="245"/>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pPr algn="ctr"/>
              <a:r>
                <a:rPr kumimoji="1" lang="zh-CN" altLang="en-US" sz="1400" dirty="0">
                  <a:latin typeface="Times New Roman" pitchFamily="18" charset="0"/>
                </a:rPr>
                <a:t>交易估价</a:t>
              </a:r>
            </a:p>
          </p:txBody>
        </p:sp>
        <p:sp>
          <p:nvSpPr>
            <p:cNvPr id="12" name="Oval 13"/>
            <p:cNvSpPr>
              <a:spLocks noChangeArrowheads="1"/>
            </p:cNvSpPr>
            <p:nvPr/>
          </p:nvSpPr>
          <p:spPr bwMode="auto">
            <a:xfrm>
              <a:off x="3071" y="1795"/>
              <a:ext cx="815" cy="270"/>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pPr algn="ctr"/>
              <a:r>
                <a:rPr kumimoji="1" lang="zh-CN" altLang="en-US" sz="1400">
                  <a:latin typeface="Times New Roman" pitchFamily="18" charset="0"/>
                </a:rPr>
                <a:t>更新帐目</a:t>
              </a:r>
            </a:p>
          </p:txBody>
        </p:sp>
        <p:sp>
          <p:nvSpPr>
            <p:cNvPr id="13" name="Oval 14"/>
            <p:cNvSpPr>
              <a:spLocks noChangeArrowheads="1"/>
            </p:cNvSpPr>
            <p:nvPr/>
          </p:nvSpPr>
          <p:spPr bwMode="auto">
            <a:xfrm>
              <a:off x="3378" y="2388"/>
              <a:ext cx="576" cy="253"/>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endParaRPr lang="zh-CN" altLang="en-US" sz="1400"/>
            </a:p>
          </p:txBody>
        </p:sp>
        <p:sp>
          <p:nvSpPr>
            <p:cNvPr id="14" name="Oval 15"/>
            <p:cNvSpPr>
              <a:spLocks noChangeArrowheads="1"/>
            </p:cNvSpPr>
            <p:nvPr/>
          </p:nvSpPr>
          <p:spPr bwMode="auto">
            <a:xfrm>
              <a:off x="1307" y="1724"/>
              <a:ext cx="135" cy="120"/>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endParaRPr lang="zh-CN" altLang="en-US" sz="1400"/>
            </a:p>
          </p:txBody>
        </p:sp>
        <p:sp>
          <p:nvSpPr>
            <p:cNvPr id="15" name="Line 16"/>
            <p:cNvSpPr>
              <a:spLocks noChangeShapeType="1"/>
            </p:cNvSpPr>
            <p:nvPr/>
          </p:nvSpPr>
          <p:spPr bwMode="auto">
            <a:xfrm>
              <a:off x="1395" y="1836"/>
              <a:ext cx="0" cy="222"/>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16" name="Line 17"/>
            <p:cNvSpPr>
              <a:spLocks noChangeShapeType="1"/>
            </p:cNvSpPr>
            <p:nvPr/>
          </p:nvSpPr>
          <p:spPr bwMode="auto">
            <a:xfrm flipH="1">
              <a:off x="1249" y="2058"/>
              <a:ext cx="146" cy="14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17" name="Line 18"/>
            <p:cNvSpPr>
              <a:spLocks noChangeShapeType="1"/>
            </p:cNvSpPr>
            <p:nvPr/>
          </p:nvSpPr>
          <p:spPr bwMode="auto">
            <a:xfrm>
              <a:off x="1395" y="2058"/>
              <a:ext cx="145" cy="14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18" name="Line 19"/>
            <p:cNvSpPr>
              <a:spLocks noChangeShapeType="1"/>
            </p:cNvSpPr>
            <p:nvPr/>
          </p:nvSpPr>
          <p:spPr bwMode="auto">
            <a:xfrm>
              <a:off x="1337" y="1892"/>
              <a:ext cx="116" cy="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19" name="Oval 20"/>
            <p:cNvSpPr>
              <a:spLocks noChangeArrowheads="1"/>
            </p:cNvSpPr>
            <p:nvPr/>
          </p:nvSpPr>
          <p:spPr bwMode="auto">
            <a:xfrm>
              <a:off x="4274" y="1724"/>
              <a:ext cx="144" cy="120"/>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endParaRPr lang="zh-CN" altLang="en-US" sz="1400"/>
            </a:p>
          </p:txBody>
        </p:sp>
        <p:sp>
          <p:nvSpPr>
            <p:cNvPr id="20" name="Line 21"/>
            <p:cNvSpPr>
              <a:spLocks noChangeShapeType="1"/>
            </p:cNvSpPr>
            <p:nvPr/>
          </p:nvSpPr>
          <p:spPr bwMode="auto">
            <a:xfrm>
              <a:off x="4359" y="1836"/>
              <a:ext cx="0" cy="222"/>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21" name="Line 22"/>
            <p:cNvSpPr>
              <a:spLocks noChangeShapeType="1"/>
            </p:cNvSpPr>
            <p:nvPr/>
          </p:nvSpPr>
          <p:spPr bwMode="auto">
            <a:xfrm flipH="1">
              <a:off x="4214" y="2058"/>
              <a:ext cx="145" cy="14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22" name="Line 23"/>
            <p:cNvSpPr>
              <a:spLocks noChangeShapeType="1"/>
            </p:cNvSpPr>
            <p:nvPr/>
          </p:nvSpPr>
          <p:spPr bwMode="auto">
            <a:xfrm>
              <a:off x="4359" y="2058"/>
              <a:ext cx="145" cy="14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23" name="Oval 24"/>
            <p:cNvSpPr>
              <a:spLocks noChangeArrowheads="1"/>
            </p:cNvSpPr>
            <p:nvPr/>
          </p:nvSpPr>
          <p:spPr bwMode="auto">
            <a:xfrm>
              <a:off x="1315" y="2437"/>
              <a:ext cx="135" cy="148"/>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endParaRPr lang="zh-CN" altLang="en-US" sz="1400"/>
            </a:p>
          </p:txBody>
        </p:sp>
        <p:sp>
          <p:nvSpPr>
            <p:cNvPr id="24" name="Line 25"/>
            <p:cNvSpPr>
              <a:spLocks noChangeShapeType="1"/>
            </p:cNvSpPr>
            <p:nvPr/>
          </p:nvSpPr>
          <p:spPr bwMode="auto">
            <a:xfrm>
              <a:off x="1395" y="2588"/>
              <a:ext cx="0" cy="225"/>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25" name="Line 26"/>
            <p:cNvSpPr>
              <a:spLocks noChangeShapeType="1"/>
            </p:cNvSpPr>
            <p:nvPr/>
          </p:nvSpPr>
          <p:spPr bwMode="auto">
            <a:xfrm flipH="1">
              <a:off x="1249" y="2813"/>
              <a:ext cx="146" cy="14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26" name="Line 27"/>
            <p:cNvSpPr>
              <a:spLocks noChangeShapeType="1"/>
            </p:cNvSpPr>
            <p:nvPr/>
          </p:nvSpPr>
          <p:spPr bwMode="auto">
            <a:xfrm>
              <a:off x="1395" y="2813"/>
              <a:ext cx="145" cy="14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27" name="Line 28"/>
            <p:cNvSpPr>
              <a:spLocks noChangeShapeType="1"/>
            </p:cNvSpPr>
            <p:nvPr/>
          </p:nvSpPr>
          <p:spPr bwMode="auto">
            <a:xfrm>
              <a:off x="1337" y="2644"/>
              <a:ext cx="116" cy="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28" name="Oval 29"/>
            <p:cNvSpPr>
              <a:spLocks noChangeArrowheads="1"/>
            </p:cNvSpPr>
            <p:nvPr/>
          </p:nvSpPr>
          <p:spPr bwMode="auto">
            <a:xfrm>
              <a:off x="4374" y="2709"/>
              <a:ext cx="140" cy="123"/>
            </a:xfrm>
            <a:prstGeom prst="ellipse">
              <a:avLst/>
            </a:prstGeom>
            <a:grpFill/>
            <a:ln w="28575">
              <a:solidFill>
                <a:srgbClr val="0000FF"/>
              </a:solidFill>
              <a:round/>
              <a:headEnd/>
              <a:tailEnd/>
            </a:ln>
            <a:effectLst>
              <a:outerShdw dist="35921" dir="2700000" algn="ctr" rotWithShape="0">
                <a:schemeClr val="bg2"/>
              </a:outerShdw>
            </a:effectLst>
          </p:spPr>
          <p:txBody>
            <a:bodyPr wrap="none" anchor="ctr"/>
            <a:lstStyle/>
            <a:p>
              <a:endParaRPr lang="zh-CN" altLang="en-US" sz="1400"/>
            </a:p>
          </p:txBody>
        </p:sp>
        <p:sp>
          <p:nvSpPr>
            <p:cNvPr id="29" name="Line 30"/>
            <p:cNvSpPr>
              <a:spLocks noChangeShapeType="1"/>
            </p:cNvSpPr>
            <p:nvPr/>
          </p:nvSpPr>
          <p:spPr bwMode="auto">
            <a:xfrm>
              <a:off x="4461" y="2819"/>
              <a:ext cx="0" cy="224"/>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0" name="Line 31"/>
            <p:cNvSpPr>
              <a:spLocks noChangeShapeType="1"/>
            </p:cNvSpPr>
            <p:nvPr/>
          </p:nvSpPr>
          <p:spPr bwMode="auto">
            <a:xfrm flipH="1">
              <a:off x="4315" y="3043"/>
              <a:ext cx="146" cy="139"/>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1" name="Line 32"/>
            <p:cNvSpPr>
              <a:spLocks noChangeShapeType="1"/>
            </p:cNvSpPr>
            <p:nvPr/>
          </p:nvSpPr>
          <p:spPr bwMode="auto">
            <a:xfrm>
              <a:off x="4461" y="3043"/>
              <a:ext cx="145" cy="139"/>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2" name="Line 33"/>
            <p:cNvSpPr>
              <a:spLocks noChangeShapeType="1"/>
            </p:cNvSpPr>
            <p:nvPr/>
          </p:nvSpPr>
          <p:spPr bwMode="auto">
            <a:xfrm>
              <a:off x="1453" y="1892"/>
              <a:ext cx="349" cy="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3" name="Line 34"/>
            <p:cNvSpPr>
              <a:spLocks noChangeShapeType="1"/>
            </p:cNvSpPr>
            <p:nvPr/>
          </p:nvSpPr>
          <p:spPr bwMode="auto">
            <a:xfrm flipV="1">
              <a:off x="1453" y="2226"/>
              <a:ext cx="435" cy="418"/>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4" name="Line 35"/>
            <p:cNvSpPr>
              <a:spLocks noChangeShapeType="1"/>
            </p:cNvSpPr>
            <p:nvPr/>
          </p:nvSpPr>
          <p:spPr bwMode="auto">
            <a:xfrm flipV="1">
              <a:off x="1453" y="2534"/>
              <a:ext cx="377" cy="11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5" name="Line 36"/>
            <p:cNvSpPr>
              <a:spLocks noChangeShapeType="1"/>
            </p:cNvSpPr>
            <p:nvPr/>
          </p:nvSpPr>
          <p:spPr bwMode="auto">
            <a:xfrm>
              <a:off x="1453" y="2644"/>
              <a:ext cx="377" cy="224"/>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6" name="Line 37"/>
            <p:cNvSpPr>
              <a:spLocks noChangeShapeType="1"/>
            </p:cNvSpPr>
            <p:nvPr/>
          </p:nvSpPr>
          <p:spPr bwMode="auto">
            <a:xfrm>
              <a:off x="2542" y="2561"/>
              <a:ext cx="1918" cy="335"/>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7" name="Line 38"/>
            <p:cNvSpPr>
              <a:spLocks noChangeShapeType="1"/>
            </p:cNvSpPr>
            <p:nvPr/>
          </p:nvSpPr>
          <p:spPr bwMode="auto">
            <a:xfrm flipV="1">
              <a:off x="3864" y="1892"/>
              <a:ext cx="466" cy="83"/>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8" name="Line 39"/>
            <p:cNvSpPr>
              <a:spLocks noChangeShapeType="1"/>
            </p:cNvSpPr>
            <p:nvPr/>
          </p:nvSpPr>
          <p:spPr bwMode="auto">
            <a:xfrm>
              <a:off x="2534" y="2528"/>
              <a:ext cx="755" cy="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39" name="Line 40"/>
            <p:cNvSpPr>
              <a:spLocks noChangeShapeType="1"/>
            </p:cNvSpPr>
            <p:nvPr/>
          </p:nvSpPr>
          <p:spPr bwMode="auto">
            <a:xfrm>
              <a:off x="2642" y="2190"/>
              <a:ext cx="725" cy="19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40" name="Text Box 41"/>
            <p:cNvSpPr txBox="1">
              <a:spLocks noChangeArrowheads="1"/>
            </p:cNvSpPr>
            <p:nvPr/>
          </p:nvSpPr>
          <p:spPr bwMode="auto">
            <a:xfrm>
              <a:off x="2866" y="2091"/>
              <a:ext cx="564" cy="192"/>
            </a:xfrm>
            <a:prstGeom prst="rect">
              <a:avLst/>
            </a:prstGeom>
            <a:grpFill/>
            <a:ln w="9525">
              <a:noFill/>
              <a:miter lim="800000"/>
              <a:headEnd/>
              <a:tailEnd/>
            </a:ln>
            <a:effectLst>
              <a:outerShdw dist="35921" dir="2700000" algn="ctr" rotWithShape="0">
                <a:schemeClr val="bg2"/>
              </a:outerShdw>
            </a:effectLst>
          </p:spPr>
          <p:txBody>
            <a:bodyPr wrap="none">
              <a:spAutoFit/>
            </a:bodyPr>
            <a:lstStyle/>
            <a:p>
              <a:r>
                <a:rPr kumimoji="1" lang="en-US" altLang="zh-CN" sz="1400" dirty="0">
                  <a:latin typeface="Times New Roman" pitchFamily="18" charset="0"/>
                </a:rPr>
                <a:t>《</a:t>
              </a:r>
              <a:r>
                <a:rPr kumimoji="1" lang="zh-CN" altLang="en-US" sz="1400" dirty="0">
                  <a:latin typeface="Times New Roman" pitchFamily="18" charset="0"/>
                </a:rPr>
                <a:t>使用</a:t>
              </a:r>
              <a:r>
                <a:rPr kumimoji="1" lang="en-US" altLang="zh-CN" sz="1400" dirty="0">
                  <a:latin typeface="Times New Roman" pitchFamily="18" charset="0"/>
                </a:rPr>
                <a:t>》</a:t>
              </a:r>
            </a:p>
          </p:txBody>
        </p:sp>
        <p:sp>
          <p:nvSpPr>
            <p:cNvPr id="41" name="Text Box 42"/>
            <p:cNvSpPr txBox="1">
              <a:spLocks noChangeArrowheads="1"/>
            </p:cNvSpPr>
            <p:nvPr/>
          </p:nvSpPr>
          <p:spPr bwMode="auto">
            <a:xfrm>
              <a:off x="2528" y="2299"/>
              <a:ext cx="564" cy="192"/>
            </a:xfrm>
            <a:prstGeom prst="rect">
              <a:avLst/>
            </a:prstGeom>
            <a:grpFill/>
            <a:ln w="9525">
              <a:noFill/>
              <a:miter lim="800000"/>
              <a:headEnd/>
              <a:tailEnd/>
            </a:ln>
            <a:effectLst>
              <a:outerShdw dist="35921" dir="2700000" algn="ctr" rotWithShape="0">
                <a:schemeClr val="bg2"/>
              </a:outerShdw>
            </a:effectLst>
          </p:spPr>
          <p:txBody>
            <a:bodyPr wrap="none">
              <a:spAutoFit/>
            </a:bodyPr>
            <a:lstStyle/>
            <a:p>
              <a:r>
                <a:rPr kumimoji="1" lang="en-US" altLang="zh-CN" sz="1400" dirty="0">
                  <a:latin typeface="Times New Roman" pitchFamily="18" charset="0"/>
                </a:rPr>
                <a:t>《</a:t>
              </a:r>
              <a:r>
                <a:rPr kumimoji="1" lang="zh-CN" altLang="en-US" sz="1400" dirty="0">
                  <a:latin typeface="Times New Roman" pitchFamily="18" charset="0"/>
                </a:rPr>
                <a:t>使用</a:t>
              </a:r>
              <a:r>
                <a:rPr kumimoji="1" lang="en-US" altLang="zh-CN" sz="1400" dirty="0">
                  <a:latin typeface="Times New Roman" pitchFamily="18" charset="0"/>
                </a:rPr>
                <a:t>》</a:t>
              </a:r>
            </a:p>
          </p:txBody>
        </p:sp>
        <p:sp>
          <p:nvSpPr>
            <p:cNvPr id="42" name="AutoShape 43"/>
            <p:cNvSpPr>
              <a:spLocks noChangeArrowheads="1"/>
            </p:cNvSpPr>
            <p:nvPr/>
          </p:nvSpPr>
          <p:spPr bwMode="auto">
            <a:xfrm>
              <a:off x="2092" y="2953"/>
              <a:ext cx="116" cy="54"/>
            </a:xfrm>
            <a:prstGeom prst="triangle">
              <a:avLst>
                <a:gd name="adj" fmla="val 50000"/>
              </a:avLst>
            </a:prstGeom>
            <a:grpFill/>
            <a:ln w="28575">
              <a:solidFill>
                <a:srgbClr val="0000FF"/>
              </a:solidFill>
              <a:miter lim="800000"/>
              <a:headEnd/>
              <a:tailEnd/>
            </a:ln>
            <a:effectLst>
              <a:outerShdw dist="35921" dir="2700000" algn="ctr" rotWithShape="0">
                <a:schemeClr val="bg2"/>
              </a:outerShdw>
            </a:effectLst>
          </p:spPr>
          <p:txBody>
            <a:bodyPr wrap="none" anchor="ctr"/>
            <a:lstStyle/>
            <a:p>
              <a:endParaRPr lang="zh-CN" altLang="en-US" sz="1400"/>
            </a:p>
          </p:txBody>
        </p:sp>
        <p:sp>
          <p:nvSpPr>
            <p:cNvPr id="43" name="Line 44"/>
            <p:cNvSpPr>
              <a:spLocks noChangeShapeType="1"/>
            </p:cNvSpPr>
            <p:nvPr/>
          </p:nvSpPr>
          <p:spPr bwMode="auto">
            <a:xfrm>
              <a:off x="2150" y="3007"/>
              <a:ext cx="0" cy="393"/>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44" name="Text Box 45"/>
            <p:cNvSpPr txBox="1">
              <a:spLocks noChangeArrowheads="1"/>
            </p:cNvSpPr>
            <p:nvPr/>
          </p:nvSpPr>
          <p:spPr bwMode="auto">
            <a:xfrm>
              <a:off x="2173" y="3094"/>
              <a:ext cx="569" cy="194"/>
            </a:xfrm>
            <a:prstGeom prst="rect">
              <a:avLst/>
            </a:prstGeom>
            <a:grpFill/>
            <a:ln w="9525">
              <a:noFill/>
              <a:miter lim="800000"/>
              <a:headEnd/>
              <a:tailEnd/>
            </a:ln>
            <a:effectLst>
              <a:outerShdw dist="35921" dir="2700000" algn="ctr" rotWithShape="0">
                <a:schemeClr val="bg2"/>
              </a:outerShdw>
            </a:effectLst>
          </p:spPr>
          <p:txBody>
            <a:bodyPr wrap="none">
              <a:spAutoFit/>
            </a:bodyPr>
            <a:lstStyle/>
            <a:p>
              <a:r>
                <a:rPr kumimoji="1" lang="en-US" altLang="zh-CN" sz="1400" dirty="0">
                  <a:latin typeface="Times New Roman" pitchFamily="18" charset="0"/>
                </a:rPr>
                <a:t>《</a:t>
              </a:r>
              <a:r>
                <a:rPr kumimoji="1" lang="zh-CN" altLang="en-US" sz="1400" dirty="0">
                  <a:latin typeface="Times New Roman" pitchFamily="18" charset="0"/>
                </a:rPr>
                <a:t>扩展</a:t>
              </a:r>
              <a:r>
                <a:rPr kumimoji="1" lang="en-US" altLang="zh-CN" sz="1400" dirty="0">
                  <a:latin typeface="Times New Roman" pitchFamily="18" charset="0"/>
                </a:rPr>
                <a:t>》</a:t>
              </a:r>
            </a:p>
          </p:txBody>
        </p:sp>
        <p:sp>
          <p:nvSpPr>
            <p:cNvPr id="45" name="Text Box 46"/>
            <p:cNvSpPr txBox="1">
              <a:spLocks noChangeArrowheads="1"/>
            </p:cNvSpPr>
            <p:nvPr/>
          </p:nvSpPr>
          <p:spPr bwMode="auto">
            <a:xfrm>
              <a:off x="1071" y="3008"/>
              <a:ext cx="564" cy="192"/>
            </a:xfrm>
            <a:prstGeom prst="rect">
              <a:avLst/>
            </a:prstGeom>
            <a:grpFill/>
            <a:ln w="19050">
              <a:solidFill>
                <a:srgbClr val="FFBA55"/>
              </a:solidFill>
              <a:miter lim="800000"/>
              <a:headEnd/>
              <a:tailEnd/>
            </a:ln>
            <a:effectLst>
              <a:outerShdw dist="35921" dir="2700000" algn="ctr" rotWithShape="0">
                <a:schemeClr val="bg2"/>
              </a:outerShdw>
            </a:effectLst>
          </p:spPr>
          <p:txBody>
            <a:bodyPr wrap="none">
              <a:spAutoFit/>
            </a:bodyPr>
            <a:lstStyle/>
            <a:p>
              <a:r>
                <a:rPr kumimoji="1" lang="zh-CN" altLang="en-US" sz="1400">
                  <a:latin typeface="Times New Roman" pitchFamily="18" charset="0"/>
                </a:rPr>
                <a:t>营销人员</a:t>
              </a:r>
            </a:p>
          </p:txBody>
        </p:sp>
        <p:sp>
          <p:nvSpPr>
            <p:cNvPr id="46" name="Text Box 47"/>
            <p:cNvSpPr txBox="1">
              <a:spLocks noChangeArrowheads="1"/>
            </p:cNvSpPr>
            <p:nvPr/>
          </p:nvSpPr>
          <p:spPr bwMode="auto">
            <a:xfrm>
              <a:off x="1947" y="3400"/>
              <a:ext cx="595" cy="192"/>
            </a:xfrm>
            <a:prstGeom prst="rect">
              <a:avLst/>
            </a:prstGeom>
            <a:grpFill/>
            <a:ln w="9525">
              <a:noFill/>
              <a:miter lim="800000"/>
              <a:headEnd/>
              <a:tailEnd/>
            </a:ln>
            <a:effectLst/>
          </p:spPr>
          <p:txBody>
            <a:bodyPr>
              <a:spAutoFit/>
            </a:bodyPr>
            <a:lstStyle/>
            <a:p>
              <a:r>
                <a:rPr kumimoji="1" lang="zh-CN" altLang="en-US" sz="1400" dirty="0">
                  <a:latin typeface="Times New Roman" pitchFamily="18" charset="0"/>
                </a:rPr>
                <a:t>超越边界</a:t>
              </a:r>
            </a:p>
          </p:txBody>
        </p:sp>
        <p:sp>
          <p:nvSpPr>
            <p:cNvPr id="47" name="Text Box 48"/>
            <p:cNvSpPr txBox="1">
              <a:spLocks noChangeArrowheads="1"/>
            </p:cNvSpPr>
            <p:nvPr/>
          </p:nvSpPr>
          <p:spPr bwMode="auto">
            <a:xfrm>
              <a:off x="3478" y="2421"/>
              <a:ext cx="340" cy="192"/>
            </a:xfrm>
            <a:prstGeom prst="rect">
              <a:avLst/>
            </a:prstGeom>
            <a:grpFill/>
            <a:ln w="9525">
              <a:noFill/>
              <a:miter lim="800000"/>
              <a:headEnd/>
              <a:tailEnd/>
            </a:ln>
            <a:effectLst/>
          </p:spPr>
          <p:txBody>
            <a:bodyPr wrap="none">
              <a:spAutoFit/>
            </a:bodyPr>
            <a:lstStyle/>
            <a:p>
              <a:r>
                <a:rPr kumimoji="1" lang="zh-CN" altLang="en-US" sz="1400" dirty="0">
                  <a:latin typeface="Times New Roman" pitchFamily="18" charset="0"/>
                </a:rPr>
                <a:t>评价</a:t>
              </a:r>
            </a:p>
          </p:txBody>
        </p:sp>
        <p:sp>
          <p:nvSpPr>
            <p:cNvPr id="48" name="Text Box 49"/>
            <p:cNvSpPr txBox="1">
              <a:spLocks noChangeArrowheads="1"/>
            </p:cNvSpPr>
            <p:nvPr/>
          </p:nvSpPr>
          <p:spPr bwMode="auto">
            <a:xfrm>
              <a:off x="4143" y="2187"/>
              <a:ext cx="569" cy="194"/>
            </a:xfrm>
            <a:prstGeom prst="rect">
              <a:avLst/>
            </a:prstGeom>
            <a:grpFill/>
            <a:ln w="9525">
              <a:solidFill>
                <a:schemeClr val="tx1"/>
              </a:solidFill>
              <a:miter lim="800000"/>
              <a:headEnd/>
              <a:tailEnd/>
            </a:ln>
            <a:effectLst>
              <a:outerShdw dist="35921" dir="2700000" algn="ctr" rotWithShape="0">
                <a:schemeClr val="bg2"/>
              </a:outerShdw>
            </a:effectLst>
          </p:spPr>
          <p:txBody>
            <a:bodyPr wrap="none">
              <a:spAutoFit/>
            </a:bodyPr>
            <a:lstStyle/>
            <a:p>
              <a:r>
                <a:rPr kumimoji="1" lang="zh-CN" altLang="en-US" sz="1400">
                  <a:latin typeface="Times New Roman" pitchFamily="18" charset="0"/>
                </a:rPr>
                <a:t>记帐系统</a:t>
              </a:r>
            </a:p>
          </p:txBody>
        </p:sp>
        <p:sp>
          <p:nvSpPr>
            <p:cNvPr id="49" name="Text Box 50"/>
            <p:cNvSpPr txBox="1">
              <a:spLocks noChangeArrowheads="1"/>
            </p:cNvSpPr>
            <p:nvPr/>
          </p:nvSpPr>
          <p:spPr bwMode="auto">
            <a:xfrm>
              <a:off x="4190" y="3212"/>
              <a:ext cx="564" cy="192"/>
            </a:xfrm>
            <a:prstGeom prst="rect">
              <a:avLst/>
            </a:prstGeom>
            <a:grpFill/>
            <a:ln w="9525">
              <a:solidFill>
                <a:schemeClr val="tx1"/>
              </a:solidFill>
              <a:miter lim="800000"/>
              <a:headEnd/>
              <a:tailEnd/>
            </a:ln>
            <a:effectLst>
              <a:outerShdw dist="35921" dir="2700000" algn="ctr" rotWithShape="0">
                <a:schemeClr val="bg2"/>
              </a:outerShdw>
            </a:effectLst>
          </p:spPr>
          <p:txBody>
            <a:bodyPr wrap="none">
              <a:spAutoFit/>
            </a:bodyPr>
            <a:lstStyle/>
            <a:p>
              <a:r>
                <a:rPr kumimoji="1" lang="zh-CN" altLang="en-US" sz="1400">
                  <a:latin typeface="Times New Roman" pitchFamily="18" charset="0"/>
                </a:rPr>
                <a:t>销售人员</a:t>
              </a:r>
            </a:p>
          </p:txBody>
        </p:sp>
        <p:sp>
          <p:nvSpPr>
            <p:cNvPr id="50" name="Line 51"/>
            <p:cNvSpPr>
              <a:spLocks noChangeShapeType="1"/>
            </p:cNvSpPr>
            <p:nvPr/>
          </p:nvSpPr>
          <p:spPr bwMode="auto">
            <a:xfrm flipV="1">
              <a:off x="2584" y="2905"/>
              <a:ext cx="2046" cy="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51" name="Line 52"/>
            <p:cNvSpPr>
              <a:spLocks noChangeShapeType="1"/>
            </p:cNvSpPr>
            <p:nvPr/>
          </p:nvSpPr>
          <p:spPr bwMode="auto">
            <a:xfrm>
              <a:off x="4313" y="1901"/>
              <a:ext cx="220" cy="0"/>
            </a:xfrm>
            <a:prstGeom prst="line">
              <a:avLst/>
            </a:prstGeom>
            <a:grpFill/>
            <a:ln w="28575">
              <a:solidFill>
                <a:srgbClr val="0000FF"/>
              </a:solidFill>
              <a:round/>
              <a:headEnd/>
              <a:tailEnd/>
            </a:ln>
            <a:effectLst>
              <a:outerShdw dist="35921" dir="2700000" algn="ctr" rotWithShape="0">
                <a:schemeClr val="bg2"/>
              </a:outerShdw>
            </a:effectLst>
          </p:spPr>
          <p:txBody>
            <a:bodyPr/>
            <a:lstStyle/>
            <a:p>
              <a:endParaRPr lang="zh-CN" altLang="en-US" sz="1400"/>
            </a:p>
          </p:txBody>
        </p:sp>
        <p:sp>
          <p:nvSpPr>
            <p:cNvPr id="52" name="AutoShape 53"/>
            <p:cNvSpPr>
              <a:spLocks noChangeArrowheads="1"/>
            </p:cNvSpPr>
            <p:nvPr/>
          </p:nvSpPr>
          <p:spPr bwMode="auto">
            <a:xfrm rot="-6411476">
              <a:off x="3324" y="2334"/>
              <a:ext cx="91" cy="90"/>
            </a:xfrm>
            <a:prstGeom prst="rtTriangle">
              <a:avLst/>
            </a:prstGeom>
            <a:grpFill/>
            <a:ln w="28575">
              <a:solidFill>
                <a:srgbClr val="0000FF"/>
              </a:solidFill>
              <a:miter lim="800000"/>
              <a:headEnd/>
              <a:tailEnd/>
            </a:ln>
            <a:effectLst>
              <a:outerShdw dist="35921" dir="2700000" algn="ctr" rotWithShape="0">
                <a:schemeClr val="bg2"/>
              </a:outerShdw>
            </a:effectLst>
          </p:spPr>
          <p:txBody>
            <a:bodyPr wrap="none" anchor="ctr"/>
            <a:lstStyle/>
            <a:p>
              <a:endParaRPr lang="zh-CN" altLang="en-US" sz="1400"/>
            </a:p>
          </p:txBody>
        </p:sp>
        <p:sp>
          <p:nvSpPr>
            <p:cNvPr id="53" name="AutoShape 54"/>
            <p:cNvSpPr>
              <a:spLocks noChangeArrowheads="1"/>
            </p:cNvSpPr>
            <p:nvPr/>
          </p:nvSpPr>
          <p:spPr bwMode="auto">
            <a:xfrm rot="-7999039">
              <a:off x="3247" y="2482"/>
              <a:ext cx="84" cy="94"/>
            </a:xfrm>
            <a:prstGeom prst="rtTriangle">
              <a:avLst/>
            </a:prstGeom>
            <a:grpFill/>
            <a:ln w="28575">
              <a:solidFill>
                <a:srgbClr val="0000FF"/>
              </a:solidFill>
              <a:miter lim="800000"/>
              <a:headEnd/>
              <a:tailEnd/>
            </a:ln>
            <a:effectLst>
              <a:outerShdw dist="35921" dir="2700000" algn="ctr" rotWithShape="0">
                <a:schemeClr val="bg2"/>
              </a:outerShdw>
            </a:effectLst>
          </p:spPr>
          <p:txBody>
            <a:bodyPr wrap="none" anchor="ctr"/>
            <a:lstStyle/>
            <a:p>
              <a:endParaRPr lang="zh-CN" altLang="en-US" sz="1400"/>
            </a:p>
          </p:txBody>
        </p:sp>
      </p:grpSp>
    </p:spTree>
    <p:extLst>
      <p:ext uri="{BB962C8B-B14F-4D97-AF65-F5344CB8AC3E}">
        <p14:creationId xmlns:p14="http://schemas.microsoft.com/office/powerpoint/2010/main" val="178829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84" y="1340768"/>
            <a:ext cx="8658225" cy="404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246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需求分析的结果</a:t>
            </a:r>
          </a:p>
        </p:txBody>
      </p:sp>
      <p:sp>
        <p:nvSpPr>
          <p:cNvPr id="3" name="内容占位符 2"/>
          <p:cNvSpPr>
            <a:spLocks noGrp="1"/>
          </p:cNvSpPr>
          <p:nvPr>
            <p:ph idx="1"/>
          </p:nvPr>
        </p:nvSpPr>
        <p:spPr>
          <a:xfrm>
            <a:off x="571472" y="1628800"/>
            <a:ext cx="8029604" cy="4519634"/>
          </a:xfrm>
        </p:spPr>
        <p:txBody>
          <a:bodyPr/>
          <a:lstStyle/>
          <a:p>
            <a:r>
              <a:rPr lang="zh-CN" altLang="en-US" dirty="0"/>
              <a:t>软件需求规格说明书</a:t>
            </a:r>
            <a:endParaRPr lang="en-US" altLang="zh-CN" dirty="0"/>
          </a:p>
          <a:p>
            <a:pPr lvl="1">
              <a:lnSpc>
                <a:spcPct val="120000"/>
              </a:lnSpc>
            </a:pPr>
            <a:r>
              <a:rPr lang="zh-CN" altLang="zh-CN" dirty="0"/>
              <a:t>用户和开发人员之间的</a:t>
            </a:r>
            <a:r>
              <a:rPr lang="zh-CN" altLang="zh-CN" dirty="0">
                <a:solidFill>
                  <a:srgbClr val="0000FF"/>
                </a:solidFill>
              </a:rPr>
              <a:t>合同</a:t>
            </a:r>
          </a:p>
          <a:p>
            <a:pPr lvl="1">
              <a:lnSpc>
                <a:spcPct val="120000"/>
              </a:lnSpc>
            </a:pPr>
            <a:r>
              <a:rPr lang="zh-CN" altLang="zh-CN" dirty="0"/>
              <a:t>系统概要设计的</a:t>
            </a:r>
            <a:r>
              <a:rPr lang="zh-CN" altLang="zh-CN" dirty="0">
                <a:solidFill>
                  <a:srgbClr val="0000FF"/>
                </a:solidFill>
              </a:rPr>
              <a:t>依据</a:t>
            </a:r>
            <a:r>
              <a:rPr lang="en-US" altLang="zh-CN" dirty="0"/>
              <a:t>    </a:t>
            </a:r>
          </a:p>
          <a:p>
            <a:pPr lvl="1">
              <a:lnSpc>
                <a:spcPct val="120000"/>
              </a:lnSpc>
            </a:pPr>
            <a:r>
              <a:rPr lang="zh-CN" altLang="zh-CN" dirty="0"/>
              <a:t>软件验收测试的</a:t>
            </a:r>
            <a:r>
              <a:rPr lang="zh-CN" altLang="zh-CN" dirty="0">
                <a:solidFill>
                  <a:srgbClr val="0000FF"/>
                </a:solidFill>
              </a:rPr>
              <a:t>依据</a:t>
            </a:r>
          </a:p>
          <a:p>
            <a:endParaRPr lang="en-US" altLang="zh-CN" dirty="0"/>
          </a:p>
        </p:txBody>
      </p:sp>
    </p:spTree>
    <p:extLst>
      <p:ext uri="{BB962C8B-B14F-4D97-AF65-F5344CB8AC3E}">
        <p14:creationId xmlns:p14="http://schemas.microsoft.com/office/powerpoint/2010/main" val="4216917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需求分析的困难</a:t>
            </a:r>
          </a:p>
        </p:txBody>
      </p:sp>
      <p:sp>
        <p:nvSpPr>
          <p:cNvPr id="3" name="内容占位符 2"/>
          <p:cNvSpPr>
            <a:spLocks noGrp="1"/>
          </p:cNvSpPr>
          <p:nvPr>
            <p:ph idx="1"/>
          </p:nvPr>
        </p:nvSpPr>
        <p:spPr>
          <a:xfrm>
            <a:off x="539552" y="1628800"/>
            <a:ext cx="7772400" cy="4519634"/>
          </a:xfrm>
        </p:spPr>
        <p:txBody>
          <a:bodyPr/>
          <a:lstStyle/>
          <a:p>
            <a:pPr eaLnBrk="1" hangingPunct="1">
              <a:lnSpc>
                <a:spcPct val="105000"/>
              </a:lnSpc>
              <a:buSzPct val="55000"/>
              <a:buFont typeface="Wingdings" panose="05000000000000000000" pitchFamily="2" charset="2"/>
              <a:buChar char="l"/>
            </a:pPr>
            <a:r>
              <a:rPr lang="zh-CN" altLang="en-US" sz="2800" dirty="0">
                <a:solidFill>
                  <a:srgbClr val="0000FF"/>
                </a:solidFill>
                <a:latin typeface="Times New Roman" pitchFamily="18" charset="0"/>
                <a:ea typeface="仿宋_GB2312" pitchFamily="49" charset="-122"/>
              </a:rPr>
              <a:t>需求获取</a:t>
            </a:r>
            <a:r>
              <a:rPr lang="zh-CN" altLang="en-US" sz="2800" dirty="0">
                <a:latin typeface="Times New Roman" pitchFamily="18" charset="0"/>
                <a:ea typeface="仿宋_GB2312" pitchFamily="49" charset="-122"/>
              </a:rPr>
              <a:t>可能是软件开发中最困难、最关键、的方面。表现在：</a:t>
            </a:r>
          </a:p>
          <a:p>
            <a:pPr marL="990600" lvl="1" indent="-533400" eaLnBrk="1" hangingPunct="1">
              <a:lnSpc>
                <a:spcPct val="105000"/>
              </a:lnSpc>
              <a:buSzTx/>
              <a:buFont typeface="Wingdings" pitchFamily="2" charset="2"/>
              <a:buChar char="ü"/>
            </a:pPr>
            <a:r>
              <a:rPr lang="zh-CN" altLang="en-US" dirty="0">
                <a:solidFill>
                  <a:srgbClr val="0000FF"/>
                </a:solidFill>
                <a:latin typeface="+mn-ea"/>
              </a:rPr>
              <a:t>需求的不稳定性</a:t>
            </a:r>
            <a:r>
              <a:rPr lang="zh-CN" altLang="en-US" dirty="0">
                <a:latin typeface="+mn-ea"/>
              </a:rPr>
              <a:t>：在整个软件生存周期内软件需求会随着时间的推移发生变化；</a:t>
            </a:r>
          </a:p>
          <a:p>
            <a:pPr marL="990600" lvl="1" indent="-533400" eaLnBrk="1" hangingPunct="1">
              <a:lnSpc>
                <a:spcPct val="105000"/>
              </a:lnSpc>
              <a:buSzTx/>
              <a:buFont typeface="Wingdings" pitchFamily="2" charset="2"/>
              <a:buChar char="ü"/>
            </a:pPr>
            <a:r>
              <a:rPr lang="zh-CN" altLang="en-US" dirty="0">
                <a:solidFill>
                  <a:srgbClr val="0000FF"/>
                </a:solidFill>
                <a:latin typeface="+mn-ea"/>
              </a:rPr>
              <a:t>需求的不准确性</a:t>
            </a:r>
            <a:r>
              <a:rPr lang="zh-CN" altLang="en-US" dirty="0">
                <a:latin typeface="+mn-ea"/>
              </a:rPr>
              <a:t>：用户和开发人员的认识会随着使用系统实现业务流程的实践逐步提高，一开始不可能设想得面面俱到。</a:t>
            </a:r>
          </a:p>
          <a:p>
            <a:pPr eaLnBrk="1" hangingPunct="1">
              <a:lnSpc>
                <a:spcPct val="105000"/>
              </a:lnSpc>
              <a:buSzPct val="55000"/>
              <a:buFont typeface="Wingdings" panose="05000000000000000000" pitchFamily="2" charset="2"/>
              <a:buChar char="l"/>
            </a:pPr>
            <a:r>
              <a:rPr lang="zh-CN" altLang="en-US" sz="2800" dirty="0">
                <a:latin typeface="Times New Roman" pitchFamily="18" charset="0"/>
                <a:ea typeface="仿宋_GB2312" pitchFamily="49" charset="-122"/>
              </a:rPr>
              <a:t>只有通过有效的</a:t>
            </a:r>
            <a:r>
              <a:rPr lang="zh-CN" altLang="en-US" sz="2800" dirty="0">
                <a:solidFill>
                  <a:srgbClr val="0000FF"/>
                </a:solidFill>
                <a:latin typeface="Times New Roman" pitchFamily="18" charset="0"/>
                <a:ea typeface="仿宋_GB2312" pitchFamily="49" charset="-122"/>
              </a:rPr>
              <a:t>客户</a:t>
            </a:r>
            <a:r>
              <a:rPr lang="en-US" altLang="zh-CN" sz="2800" dirty="0">
                <a:solidFill>
                  <a:srgbClr val="0000FF"/>
                </a:solidFill>
                <a:latin typeface="Times New Roman" pitchFamily="18" charset="0"/>
                <a:ea typeface="仿宋_GB2312" pitchFamily="49" charset="-122"/>
              </a:rPr>
              <a:t>/</a:t>
            </a:r>
            <a:r>
              <a:rPr lang="zh-CN" altLang="en-US" sz="2800" dirty="0">
                <a:solidFill>
                  <a:srgbClr val="0000FF"/>
                </a:solidFill>
                <a:latin typeface="Times New Roman" pitchFamily="18" charset="0"/>
                <a:ea typeface="仿宋_GB2312" pitchFamily="49" charset="-122"/>
              </a:rPr>
              <a:t>开发者合作</a:t>
            </a:r>
            <a:r>
              <a:rPr lang="zh-CN" altLang="en-US" sz="2800" dirty="0">
                <a:latin typeface="Times New Roman" pitchFamily="18" charset="0"/>
                <a:ea typeface="仿宋_GB2312" pitchFamily="49" charset="-122"/>
              </a:rPr>
              <a:t>才能成功。</a:t>
            </a:r>
            <a:r>
              <a:rPr lang="zh-CN" altLang="en-US" dirty="0"/>
              <a:t> </a:t>
            </a:r>
          </a:p>
        </p:txBody>
      </p:sp>
    </p:spTree>
    <p:extLst>
      <p:ext uri="{BB962C8B-B14F-4D97-AF65-F5344CB8AC3E}">
        <p14:creationId xmlns:p14="http://schemas.microsoft.com/office/powerpoint/2010/main" val="34794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5" y="692696"/>
            <a:ext cx="9034913"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881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一个案例</a:t>
            </a:r>
          </a:p>
        </p:txBody>
      </p:sp>
      <p:sp>
        <p:nvSpPr>
          <p:cNvPr id="3" name="内容占位符 2"/>
          <p:cNvSpPr>
            <a:spLocks noGrp="1"/>
          </p:cNvSpPr>
          <p:nvPr>
            <p:ph idx="1"/>
          </p:nvPr>
        </p:nvSpPr>
        <p:spPr>
          <a:xfrm>
            <a:off x="685800" y="1412776"/>
            <a:ext cx="7772400" cy="1231776"/>
          </a:xfrm>
        </p:spPr>
        <p:txBody>
          <a:bodyPr/>
          <a:lstStyle/>
          <a:p>
            <a:r>
              <a:rPr lang="zh-CN" altLang="en-US" sz="2400" dirty="0"/>
              <a:t>一个工程师接到任务，设计某座大楼的电梯调度策略，使乘客等待时间最短。</a:t>
            </a:r>
          </a:p>
        </p:txBody>
      </p:sp>
      <p:sp>
        <p:nvSpPr>
          <p:cNvPr id="4" name="内容占位符 2"/>
          <p:cNvSpPr txBox="1">
            <a:spLocks/>
          </p:cNvSpPr>
          <p:nvPr/>
        </p:nvSpPr>
        <p:spPr bwMode="auto">
          <a:xfrm>
            <a:off x="683568" y="2492896"/>
            <a:ext cx="7772400"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zh-CN" altLang="en-US" sz="2400" dirty="0"/>
              <a:t>在走访了用户之后，他认识到真正想要解决的问题，是尽量减少乘客的不适（等待电梯的时间并不长，复杂的调度策略不能适应动态变化，还可能带来乘客的疑惑和担心）。</a:t>
            </a:r>
          </a:p>
        </p:txBody>
      </p:sp>
      <p:sp>
        <p:nvSpPr>
          <p:cNvPr id="5" name="内容占位符 2"/>
          <p:cNvSpPr txBox="1">
            <a:spLocks/>
          </p:cNvSpPr>
          <p:nvPr/>
        </p:nvSpPr>
        <p:spPr bwMode="auto">
          <a:xfrm>
            <a:off x="683568" y="4149080"/>
            <a:ext cx="777240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zh-CN" altLang="en-US" sz="2400" dirty="0"/>
              <a:t>他这样解决问题：在每部电梯附近装上镜子，乘客在等电梯时，可以自我欣赏一下，对电梯速度的抱怨就大幅减少了。</a:t>
            </a:r>
          </a:p>
        </p:txBody>
      </p:sp>
      <p:sp>
        <p:nvSpPr>
          <p:cNvPr id="6" name="内容占位符 2"/>
          <p:cNvSpPr txBox="1">
            <a:spLocks/>
          </p:cNvSpPr>
          <p:nvPr/>
        </p:nvSpPr>
        <p:spPr bwMode="auto">
          <a:xfrm>
            <a:off x="1120080" y="5589240"/>
            <a:ext cx="7340352" cy="720080"/>
          </a:xfrm>
          <a:prstGeom prst="rect">
            <a:avLst/>
          </a:prstGeom>
          <a:solidFill>
            <a:srgbClr val="FFFF99"/>
          </a:solidFill>
          <a:ln>
            <a:noFill/>
          </a:ln>
          <a:effectLst>
            <a:outerShdw blurRad="50800" dist="50800" dir="1440000" algn="ctr" rotWithShape="0">
              <a:schemeClr val="tx1"/>
            </a:outerShdw>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kumimoji="1" sz="3200" b="1">
                <a:solidFill>
                  <a:schemeClr val="tx1"/>
                </a:solidFill>
                <a:latin typeface="+mn-lt"/>
                <a:ea typeface="+mn-ea"/>
                <a:cs typeface="+mn-cs"/>
              </a:defRPr>
            </a:lvl1pPr>
            <a:lvl2pPr marL="742950" indent="-285750" algn="l" rtl="0" fontAlgn="base">
              <a:spcBef>
                <a:spcPct val="20000"/>
              </a:spcBef>
              <a:spcAft>
                <a:spcPct val="0"/>
              </a:spcAft>
              <a:buChar char="–"/>
              <a:defRPr kumimoji="1" sz="2800" b="1">
                <a:solidFill>
                  <a:schemeClr val="tx1"/>
                </a:solidFill>
                <a:latin typeface="+mn-lt"/>
                <a:ea typeface="+mn-ea"/>
              </a:defRPr>
            </a:lvl2pPr>
            <a:lvl3pPr marL="1143000" indent="-228600" algn="l" rtl="0" fontAlgn="base">
              <a:spcBef>
                <a:spcPct val="20000"/>
              </a:spcBef>
              <a:spcAft>
                <a:spcPct val="0"/>
              </a:spcAft>
              <a:buChar char="•"/>
              <a:defRPr kumimoji="1" sz="2400" b="1">
                <a:solidFill>
                  <a:schemeClr val="tx1"/>
                </a:solidFill>
                <a:latin typeface="+mn-lt"/>
                <a:ea typeface="+mn-ea"/>
              </a:defRPr>
            </a:lvl3pPr>
            <a:lvl4pPr marL="1600200" indent="-228600" algn="l" rtl="0" fontAlgn="base">
              <a:spcBef>
                <a:spcPct val="20000"/>
              </a:spcBef>
              <a:spcAft>
                <a:spcPct val="0"/>
              </a:spcAft>
              <a:buChar char="–"/>
              <a:defRPr kumimoji="1" sz="2000" b="1">
                <a:solidFill>
                  <a:schemeClr val="tx1"/>
                </a:solidFill>
                <a:latin typeface="+mn-lt"/>
                <a:ea typeface="+mn-ea"/>
              </a:defRPr>
            </a:lvl4pPr>
            <a:lvl5pPr marL="2057400" indent="-228600" algn="l" rtl="0" fontAlgn="base">
              <a:spcBef>
                <a:spcPct val="20000"/>
              </a:spcBef>
              <a:spcAft>
                <a:spcPct val="0"/>
              </a:spcAft>
              <a:buChar char="»"/>
              <a:defRPr kumimoji="1" sz="2000" b="1">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zh-CN" altLang="en-US" sz="2800" dirty="0"/>
              <a:t>真正理解问题所在和用户需求是多么重要！</a:t>
            </a:r>
          </a:p>
        </p:txBody>
      </p:sp>
    </p:spTree>
    <p:extLst>
      <p:ext uri="{BB962C8B-B14F-4D97-AF65-F5344CB8AC3E}">
        <p14:creationId xmlns:p14="http://schemas.microsoft.com/office/powerpoint/2010/main" val="33956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3"/>
          <p:cNvSpPr>
            <a:spLocks noGrp="1"/>
          </p:cNvSpPr>
          <p:nvPr>
            <p:ph idx="1"/>
          </p:nvPr>
        </p:nvSpPr>
        <p:spPr/>
        <p:txBody>
          <a:bodyPr/>
          <a:lstStyle/>
          <a:p>
            <a:endParaRPr lang="zh-CN"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6336704" cy="6541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541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714348" y="1360147"/>
            <a:ext cx="7972452" cy="4013069"/>
          </a:xfrm>
        </p:spPr>
        <p:txBody>
          <a:bodyPr/>
          <a:lstStyle/>
          <a:p>
            <a:pPr marL="0" indent="0" eaLnBrk="1" hangingPunct="1">
              <a:spcBef>
                <a:spcPts val="1600"/>
              </a:spcBef>
              <a:buFont typeface="Wingdings" pitchFamily="2" charset="2"/>
              <a:buNone/>
              <a:defRPr/>
            </a:pPr>
            <a:r>
              <a:rPr lang="en-US" altLang="zh-CN" sz="2800" dirty="0"/>
              <a:t>3</a:t>
            </a:r>
            <a:r>
              <a:rPr lang="en-US" altLang="zh-CN" sz="2800" b="1" dirty="0"/>
              <a:t>.1</a:t>
            </a:r>
            <a:r>
              <a:rPr lang="zh-CN" altLang="en-US" sz="2800" dirty="0"/>
              <a:t>软件开发计划</a:t>
            </a:r>
            <a:endParaRPr lang="en-US" altLang="zh-CN" sz="2800" dirty="0"/>
          </a:p>
          <a:p>
            <a:pPr marL="0" indent="0" eaLnBrk="1" hangingPunct="1">
              <a:buFont typeface="Wingdings" pitchFamily="2" charset="2"/>
              <a:buNone/>
              <a:defRPr/>
            </a:pPr>
            <a:r>
              <a:rPr lang="en-US" altLang="zh-CN" sz="2800" dirty="0"/>
              <a:t>3.2 </a:t>
            </a:r>
            <a:r>
              <a:rPr lang="zh-CN" altLang="en-US" sz="2800" dirty="0"/>
              <a:t>需求分析的内容</a:t>
            </a:r>
            <a:endParaRPr lang="en-US" altLang="zh-CN" sz="2800" dirty="0"/>
          </a:p>
          <a:p>
            <a:pPr marL="0" indent="0" eaLnBrk="1" hangingPunct="1">
              <a:buFont typeface="Wingdings" pitchFamily="2" charset="2"/>
              <a:buNone/>
              <a:defRPr/>
            </a:pPr>
            <a:r>
              <a:rPr lang="en-US" altLang="zh-CN" sz="3600" dirty="0"/>
              <a:t>3.3 </a:t>
            </a:r>
            <a:r>
              <a:rPr lang="zh-CN" altLang="en-US" sz="3600" dirty="0"/>
              <a:t>分析建模与规格说明</a:t>
            </a:r>
            <a:endParaRPr lang="en-US" altLang="zh-CN" sz="3600" dirty="0"/>
          </a:p>
          <a:p>
            <a:pPr marL="400050" lvl="1" indent="0">
              <a:buFont typeface="Wingdings" pitchFamily="2" charset="2"/>
              <a:buNone/>
              <a:defRPr/>
            </a:pPr>
            <a:r>
              <a:rPr lang="en-US" altLang="zh-CN" dirty="0"/>
              <a:t>3.4 </a:t>
            </a:r>
            <a:r>
              <a:rPr lang="zh-CN" altLang="en-US" dirty="0"/>
              <a:t>实体</a:t>
            </a:r>
            <a:r>
              <a:rPr lang="en-US" altLang="zh-CN" dirty="0"/>
              <a:t>-</a:t>
            </a:r>
            <a:r>
              <a:rPr lang="zh-CN" altLang="en-US" dirty="0"/>
              <a:t>关系图</a:t>
            </a:r>
            <a:endParaRPr lang="en-US" altLang="zh-CN" dirty="0"/>
          </a:p>
          <a:p>
            <a:pPr marL="400050" lvl="1" indent="0">
              <a:buFont typeface="Wingdings" pitchFamily="2" charset="2"/>
              <a:buNone/>
              <a:defRPr/>
            </a:pPr>
            <a:r>
              <a:rPr lang="en-US" altLang="zh-CN" dirty="0"/>
              <a:t>3.5 </a:t>
            </a:r>
            <a:r>
              <a:rPr lang="zh-CN" altLang="en-US" dirty="0"/>
              <a:t>数据流图</a:t>
            </a:r>
            <a:endParaRPr lang="en-US" altLang="zh-CN" dirty="0"/>
          </a:p>
          <a:p>
            <a:pPr marL="400050" lvl="1" indent="0">
              <a:buFont typeface="Wingdings" pitchFamily="2" charset="2"/>
              <a:buNone/>
              <a:defRPr/>
            </a:pPr>
            <a:r>
              <a:rPr lang="en-US" altLang="zh-CN" dirty="0"/>
              <a:t>3.6 </a:t>
            </a:r>
            <a:r>
              <a:rPr lang="zh-CN" altLang="en-US" dirty="0"/>
              <a:t>状态转换图</a:t>
            </a:r>
            <a:endParaRPr lang="en-US" altLang="zh-CN" dirty="0"/>
          </a:p>
          <a:p>
            <a:pPr marL="400050" lvl="1" indent="0">
              <a:buFont typeface="Wingdings" pitchFamily="2" charset="2"/>
              <a:buNone/>
              <a:defRPr/>
            </a:pPr>
            <a:r>
              <a:rPr lang="en-US" altLang="zh-CN" dirty="0"/>
              <a:t>3.7 </a:t>
            </a:r>
            <a:r>
              <a:rPr lang="zh-CN" altLang="en-US" dirty="0"/>
              <a:t>数据字典</a:t>
            </a:r>
            <a:endParaRPr lang="en-US" altLang="zh-CN" dirty="0"/>
          </a:p>
          <a:p>
            <a:pPr marL="0" indent="0" eaLnBrk="1" hangingPunct="1">
              <a:lnSpc>
                <a:spcPct val="150000"/>
              </a:lnSpc>
              <a:buFont typeface="Wingdings" pitchFamily="2" charset="2"/>
              <a:buNone/>
              <a:defRPr/>
            </a:pPr>
            <a:endParaRPr lang="en-US" altLang="zh-CN" sz="2800" dirty="0">
              <a:solidFill>
                <a:srgbClr val="0066FF"/>
              </a:solidFill>
            </a:endParaRPr>
          </a:p>
        </p:txBody>
      </p:sp>
      <p:sp>
        <p:nvSpPr>
          <p:cNvPr id="9219" name="标题 1"/>
          <p:cNvSpPr>
            <a:spLocks noGrp="1"/>
          </p:cNvSpPr>
          <p:nvPr>
            <p:ph type="title"/>
          </p:nvPr>
        </p:nvSpPr>
        <p:spPr>
          <a:xfrm>
            <a:off x="827584" y="136012"/>
            <a:ext cx="7772400" cy="1143000"/>
          </a:xfrm>
        </p:spPr>
        <p:txBody>
          <a:bodyPr/>
          <a:lstStyle/>
          <a:p>
            <a:r>
              <a:rPr lang="zh-CN" altLang="en-US" dirty="0"/>
              <a:t>第</a:t>
            </a:r>
            <a:r>
              <a:rPr lang="en-US" altLang="zh-CN" dirty="0"/>
              <a:t>3</a:t>
            </a:r>
            <a:r>
              <a:rPr lang="zh-CN" altLang="en-US" dirty="0"/>
              <a:t>章  结构化分析</a:t>
            </a:r>
          </a:p>
        </p:txBody>
      </p:sp>
      <p:pic>
        <p:nvPicPr>
          <p:cNvPr id="6" name="Picture 2" descr="C:\Users\SHEIKH USMAN\Desktop\Requirements1.jpg"/>
          <p:cNvPicPr>
            <a:picLocks noChangeAspect="1" noChangeArrowheads="1"/>
          </p:cNvPicPr>
          <p:nvPr/>
        </p:nvPicPr>
        <p:blipFill>
          <a:blip r:embed="rId3" cstate="print"/>
          <a:srcRect/>
          <a:stretch>
            <a:fillRect/>
          </a:stretch>
        </p:blipFill>
        <p:spPr bwMode="auto">
          <a:xfrm>
            <a:off x="5169324" y="3933056"/>
            <a:ext cx="3944548" cy="25649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212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需求分析的工具</a:t>
            </a:r>
          </a:p>
        </p:txBody>
      </p:sp>
      <p:sp>
        <p:nvSpPr>
          <p:cNvPr id="3" name="内容占位符 2"/>
          <p:cNvSpPr>
            <a:spLocks noGrp="1"/>
          </p:cNvSpPr>
          <p:nvPr>
            <p:ph idx="1"/>
          </p:nvPr>
        </p:nvSpPr>
        <p:spPr>
          <a:xfrm>
            <a:off x="685800" y="1556792"/>
            <a:ext cx="7772400" cy="2527920"/>
          </a:xfrm>
        </p:spPr>
        <p:txBody>
          <a:bodyPr/>
          <a:lstStyle/>
          <a:p>
            <a:pPr>
              <a:buNone/>
            </a:pPr>
            <a:r>
              <a:rPr lang="zh-CN" altLang="en-US" dirty="0"/>
              <a:t>三种模型：</a:t>
            </a:r>
            <a:endParaRPr lang="en-US" altLang="zh-CN" dirty="0"/>
          </a:p>
          <a:p>
            <a:pPr>
              <a:buClr>
                <a:srgbClr val="FF0000"/>
              </a:buClr>
              <a:buFont typeface="Wingdings" pitchFamily="2" charset="2"/>
              <a:buChar char="l"/>
            </a:pPr>
            <a:r>
              <a:rPr lang="zh-CN" altLang="en-US" dirty="0"/>
              <a:t>数据模型（实体</a:t>
            </a:r>
            <a:r>
              <a:rPr lang="en-US" altLang="zh-CN" dirty="0"/>
              <a:t>--</a:t>
            </a:r>
            <a:r>
              <a:rPr lang="zh-CN" altLang="en-US" dirty="0"/>
              <a:t>关系图）</a:t>
            </a:r>
            <a:endParaRPr lang="en-US" altLang="zh-CN" dirty="0"/>
          </a:p>
          <a:p>
            <a:pPr>
              <a:buClr>
                <a:srgbClr val="FF0000"/>
              </a:buClr>
              <a:buFont typeface="Wingdings" pitchFamily="2" charset="2"/>
              <a:buChar char="l"/>
            </a:pPr>
            <a:r>
              <a:rPr lang="zh-CN" altLang="en-US" dirty="0"/>
              <a:t>功能模型（数据流图）</a:t>
            </a:r>
            <a:endParaRPr lang="en-US" altLang="zh-CN" dirty="0"/>
          </a:p>
          <a:p>
            <a:pPr>
              <a:buClr>
                <a:srgbClr val="FF0000"/>
              </a:buClr>
              <a:buFont typeface="Wingdings" pitchFamily="2" charset="2"/>
              <a:buChar char="l"/>
            </a:pPr>
            <a:r>
              <a:rPr lang="zh-CN" altLang="en-US" dirty="0"/>
              <a:t>行为模型（状态转换图）</a:t>
            </a:r>
          </a:p>
        </p:txBody>
      </p:sp>
      <p:sp>
        <p:nvSpPr>
          <p:cNvPr id="4" name="矩形 3"/>
          <p:cNvSpPr/>
          <p:nvPr/>
        </p:nvSpPr>
        <p:spPr>
          <a:xfrm>
            <a:off x="968273" y="4581128"/>
            <a:ext cx="6364243" cy="584775"/>
          </a:xfrm>
          <a:prstGeom prst="rect">
            <a:avLst/>
          </a:prstGeom>
        </p:spPr>
        <p:txBody>
          <a:bodyPr wrap="none">
            <a:spAutoFit/>
          </a:bodyPr>
          <a:lstStyle/>
          <a:p>
            <a:pPr>
              <a:buNone/>
            </a:pPr>
            <a:r>
              <a:rPr lang="zh-CN" altLang="en-US" sz="3200" b="1" dirty="0"/>
              <a:t>基础：数据字典（描述数据对象）</a:t>
            </a:r>
            <a:endParaRPr lang="en-US" altLang="zh-CN" sz="3200" b="1" dirty="0"/>
          </a:p>
        </p:txBody>
      </p:sp>
      <p:sp>
        <p:nvSpPr>
          <p:cNvPr id="5" name="TextBox 4"/>
          <p:cNvSpPr txBox="1"/>
          <p:nvPr/>
        </p:nvSpPr>
        <p:spPr>
          <a:xfrm>
            <a:off x="5796136" y="2060848"/>
            <a:ext cx="3347864" cy="830997"/>
          </a:xfrm>
          <a:prstGeom prst="rect">
            <a:avLst/>
          </a:prstGeom>
          <a:noFill/>
        </p:spPr>
        <p:txBody>
          <a:bodyPr wrap="square" rtlCol="0">
            <a:spAutoFit/>
          </a:bodyPr>
          <a:lstStyle/>
          <a:p>
            <a:r>
              <a:rPr lang="zh-CN" altLang="en-US" dirty="0"/>
              <a:t>用例图，类图，对象模型</a:t>
            </a:r>
          </a:p>
        </p:txBody>
      </p:sp>
      <p:sp>
        <p:nvSpPr>
          <p:cNvPr id="6" name="TextBox 5"/>
          <p:cNvSpPr txBox="1"/>
          <p:nvPr/>
        </p:nvSpPr>
        <p:spPr>
          <a:xfrm>
            <a:off x="5760640" y="3717032"/>
            <a:ext cx="3347864" cy="830997"/>
          </a:xfrm>
          <a:prstGeom prst="rect">
            <a:avLst/>
          </a:prstGeom>
          <a:noFill/>
        </p:spPr>
        <p:txBody>
          <a:bodyPr wrap="square" rtlCol="0">
            <a:spAutoFit/>
          </a:bodyPr>
          <a:lstStyle/>
          <a:p>
            <a:r>
              <a:rPr lang="zh-CN" altLang="en-US" dirty="0"/>
              <a:t>事件跟踪图，状态图，活动图</a:t>
            </a:r>
          </a:p>
        </p:txBody>
      </p:sp>
      <p:sp>
        <p:nvSpPr>
          <p:cNvPr id="7" name="TextBox 6"/>
          <p:cNvSpPr txBox="1"/>
          <p:nvPr/>
        </p:nvSpPr>
        <p:spPr>
          <a:xfrm>
            <a:off x="5796136" y="2886035"/>
            <a:ext cx="3072760" cy="830997"/>
          </a:xfrm>
          <a:prstGeom prst="rect">
            <a:avLst/>
          </a:prstGeom>
          <a:noFill/>
        </p:spPr>
        <p:txBody>
          <a:bodyPr wrap="square" rtlCol="0">
            <a:spAutoFit/>
          </a:bodyPr>
          <a:lstStyle/>
          <a:p>
            <a:r>
              <a:rPr lang="zh-CN" altLang="en-US" dirty="0"/>
              <a:t>数据流图，顺序图，协作图</a:t>
            </a:r>
          </a:p>
        </p:txBody>
      </p:sp>
      <p:sp>
        <p:nvSpPr>
          <p:cNvPr id="8" name="矩形 7"/>
          <p:cNvSpPr/>
          <p:nvPr/>
        </p:nvSpPr>
        <p:spPr>
          <a:xfrm>
            <a:off x="7191827" y="4642682"/>
            <a:ext cx="1107996" cy="461665"/>
          </a:xfrm>
          <a:prstGeom prst="rect">
            <a:avLst/>
          </a:prstGeom>
        </p:spPr>
        <p:txBody>
          <a:bodyPr wrap="none">
            <a:spAutoFit/>
          </a:bodyPr>
          <a:lstStyle/>
          <a:p>
            <a:r>
              <a:rPr lang="zh-CN" altLang="en-US" dirty="0">
                <a:solidFill>
                  <a:srgbClr val="000000"/>
                </a:solidFill>
              </a:rPr>
              <a:t>对象图</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3314" name="Picture 2" descr="http://ww2.sinaimg.cn/large/6310d41cjw1e9dtmuiucwj20hs07z7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08710"/>
            <a:ext cx="8424936" cy="3516434"/>
          </a:xfrm>
          <a:prstGeom prst="rect">
            <a:avLst/>
          </a:prstGeom>
          <a:noFill/>
          <a:extLst>
            <a:ext uri="{909E8E84-426E-40DD-AFC4-6F175D3DCCD1}">
              <a14:hiddenFill xmlns:a14="http://schemas.microsoft.com/office/drawing/2010/main">
                <a:solidFill>
                  <a:srgbClr val="FFFFFF"/>
                </a:solidFill>
              </a14:hiddenFill>
            </a:ext>
          </a:extLst>
        </p:spPr>
      </p:pic>
      <p:sp>
        <p:nvSpPr>
          <p:cNvPr id="4" name="内容占位符 3"/>
          <p:cNvSpPr>
            <a:spLocks noGrp="1"/>
          </p:cNvSpPr>
          <p:nvPr>
            <p:ph idx="1"/>
          </p:nvPr>
        </p:nvSpPr>
        <p:spPr/>
        <p:txBody>
          <a:bodyPr/>
          <a:lstStyle/>
          <a:p>
            <a:endParaRPr lang="zh-CN" altLang="en-US"/>
          </a:p>
        </p:txBody>
      </p:sp>
    </p:spTree>
    <p:extLst>
      <p:ext uri="{BB962C8B-B14F-4D97-AF65-F5344CB8AC3E}">
        <p14:creationId xmlns:p14="http://schemas.microsoft.com/office/powerpoint/2010/main" val="3088578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灯片编号占位符 4"/>
          <p:cNvSpPr>
            <a:spLocks noGrp="1"/>
          </p:cNvSpPr>
          <p:nvPr>
            <p:ph type="sldNum" sz="quarter" idx="11"/>
          </p:nvPr>
        </p:nvSpPr>
        <p:spPr>
          <a:noFill/>
          <a:ln>
            <a:miter lim="800000"/>
            <a:headEnd/>
            <a:tailEnd/>
          </a:ln>
        </p:spPr>
        <p:txBody>
          <a:bodyPr/>
          <a:lstStyle/>
          <a:p>
            <a:fld id="{D199975B-F4F2-4177-B9FB-97C2E1147C40}" type="slidenum">
              <a:rPr lang="en-US" altLang="zh-CN"/>
              <a:pPr/>
              <a:t>50</a:t>
            </a:fld>
            <a:endParaRPr lang="en-US" altLang="zh-CN"/>
          </a:p>
        </p:txBody>
      </p:sp>
      <p:sp>
        <p:nvSpPr>
          <p:cNvPr id="32772" name="Rectangle 2"/>
          <p:cNvSpPr>
            <a:spLocks noChangeArrowheads="1"/>
          </p:cNvSpPr>
          <p:nvPr/>
        </p:nvSpPr>
        <p:spPr bwMode="auto">
          <a:xfrm>
            <a:off x="1139825" y="419100"/>
            <a:ext cx="6648450" cy="779463"/>
          </a:xfrm>
          <a:prstGeom prst="rect">
            <a:avLst/>
          </a:prstGeom>
          <a:noFill/>
          <a:ln w="9525">
            <a:noFill/>
            <a:miter lim="800000"/>
            <a:headEnd/>
            <a:tailEnd/>
          </a:ln>
          <a:effectLst/>
        </p:spPr>
        <p:txBody>
          <a:bodyPr lIns="92075" tIns="46038" rIns="92075" bIns="46038" anchor="ctr"/>
          <a:lstStyle/>
          <a:p>
            <a:pPr algn="ctr"/>
            <a:r>
              <a:rPr kumimoji="1" lang="zh-CN" altLang="en-US" sz="3600" b="1" dirty="0">
                <a:solidFill>
                  <a:srgbClr val="0000FF"/>
                </a:solidFill>
                <a:latin typeface="Times New Roman" pitchFamily="18" charset="0"/>
                <a:ea typeface="华文新魏" pitchFamily="2" charset="-122"/>
              </a:rPr>
              <a:t>结构化分析的分析模型</a:t>
            </a:r>
          </a:p>
        </p:txBody>
      </p:sp>
      <p:sp>
        <p:nvSpPr>
          <p:cNvPr id="32773" name="Oval 3"/>
          <p:cNvSpPr>
            <a:spLocks noChangeArrowheads="1"/>
          </p:cNvSpPr>
          <p:nvPr/>
        </p:nvSpPr>
        <p:spPr bwMode="auto">
          <a:xfrm>
            <a:off x="1512888" y="1279525"/>
            <a:ext cx="5991225" cy="4397375"/>
          </a:xfrm>
          <a:prstGeom prst="ellipse">
            <a:avLst/>
          </a:prstGeom>
          <a:solidFill>
            <a:srgbClr val="00FFFF"/>
          </a:solidFill>
          <a:ln w="28575">
            <a:solidFill>
              <a:srgbClr val="0000FF"/>
            </a:solidFill>
            <a:round/>
            <a:headEnd/>
            <a:tailEnd/>
          </a:ln>
          <a:effectLst>
            <a:outerShdw dist="107763" dir="2700000" algn="ctr" rotWithShape="0">
              <a:srgbClr val="808080"/>
            </a:outerShdw>
          </a:effectLst>
        </p:spPr>
        <p:txBody>
          <a:bodyPr/>
          <a:lstStyle/>
          <a:p>
            <a:pPr algn="just" eaLnBrk="0" hangingPunct="0"/>
            <a:endParaRPr kumimoji="1" lang="zh-CN" altLang="zh-CN" sz="1000">
              <a:latin typeface="Times New Roman" pitchFamily="18" charset="0"/>
            </a:endParaRPr>
          </a:p>
        </p:txBody>
      </p:sp>
      <p:sp>
        <p:nvSpPr>
          <p:cNvPr id="32774" name="Oval 4"/>
          <p:cNvSpPr>
            <a:spLocks noChangeArrowheads="1"/>
          </p:cNvSpPr>
          <p:nvPr/>
        </p:nvSpPr>
        <p:spPr bwMode="auto">
          <a:xfrm>
            <a:off x="2332038" y="1951038"/>
            <a:ext cx="4267200" cy="3097212"/>
          </a:xfrm>
          <a:prstGeom prst="ellipse">
            <a:avLst/>
          </a:prstGeom>
          <a:solidFill>
            <a:srgbClr val="FFFF00"/>
          </a:solidFill>
          <a:ln w="19050">
            <a:solidFill>
              <a:srgbClr val="0000FF"/>
            </a:solidFill>
            <a:round/>
            <a:headEnd/>
            <a:tailEnd/>
          </a:ln>
        </p:spPr>
        <p:txBody>
          <a:bodyPr/>
          <a:lstStyle/>
          <a:p>
            <a:pPr algn="just" eaLnBrk="0" hangingPunct="0"/>
            <a:endParaRPr kumimoji="1" lang="zh-CN" altLang="zh-CN" sz="1000">
              <a:latin typeface="Times New Roman" pitchFamily="18" charset="0"/>
            </a:endParaRPr>
          </a:p>
        </p:txBody>
      </p:sp>
      <p:sp>
        <p:nvSpPr>
          <p:cNvPr id="32775" name="Line 5"/>
          <p:cNvSpPr>
            <a:spLocks noChangeShapeType="1"/>
          </p:cNvSpPr>
          <p:nvPr/>
        </p:nvSpPr>
        <p:spPr bwMode="auto">
          <a:xfrm>
            <a:off x="4503738" y="1279525"/>
            <a:ext cx="0" cy="1531938"/>
          </a:xfrm>
          <a:prstGeom prst="line">
            <a:avLst/>
          </a:prstGeom>
          <a:noFill/>
          <a:ln w="38100">
            <a:solidFill>
              <a:srgbClr val="0000FF"/>
            </a:solidFill>
            <a:round/>
            <a:headEnd/>
            <a:tailEnd/>
          </a:ln>
        </p:spPr>
        <p:txBody>
          <a:bodyPr/>
          <a:lstStyle/>
          <a:p>
            <a:endParaRPr lang="zh-CN" altLang="en-US"/>
          </a:p>
        </p:txBody>
      </p:sp>
      <p:sp>
        <p:nvSpPr>
          <p:cNvPr id="32776" name="Line 6"/>
          <p:cNvSpPr>
            <a:spLocks noChangeShapeType="1"/>
          </p:cNvSpPr>
          <p:nvPr/>
        </p:nvSpPr>
        <p:spPr bwMode="auto">
          <a:xfrm flipV="1">
            <a:off x="2262188" y="3800475"/>
            <a:ext cx="1752600" cy="1158875"/>
          </a:xfrm>
          <a:prstGeom prst="line">
            <a:avLst/>
          </a:prstGeom>
          <a:noFill/>
          <a:ln w="38100">
            <a:solidFill>
              <a:srgbClr val="0000FF"/>
            </a:solidFill>
            <a:round/>
            <a:headEnd/>
            <a:tailEnd/>
          </a:ln>
        </p:spPr>
        <p:txBody>
          <a:bodyPr/>
          <a:lstStyle/>
          <a:p>
            <a:endParaRPr lang="zh-CN" altLang="en-US"/>
          </a:p>
        </p:txBody>
      </p:sp>
      <p:sp>
        <p:nvSpPr>
          <p:cNvPr id="32777" name="Line 7"/>
          <p:cNvSpPr>
            <a:spLocks noChangeShapeType="1"/>
          </p:cNvSpPr>
          <p:nvPr/>
        </p:nvSpPr>
        <p:spPr bwMode="auto">
          <a:xfrm>
            <a:off x="4948238" y="3800475"/>
            <a:ext cx="1943100" cy="1063625"/>
          </a:xfrm>
          <a:prstGeom prst="line">
            <a:avLst/>
          </a:prstGeom>
          <a:noFill/>
          <a:ln w="38100">
            <a:solidFill>
              <a:srgbClr val="0000FF"/>
            </a:solidFill>
            <a:round/>
            <a:headEnd/>
            <a:tailEnd/>
          </a:ln>
        </p:spPr>
        <p:txBody>
          <a:bodyPr/>
          <a:lstStyle/>
          <a:p>
            <a:endParaRPr lang="zh-CN" altLang="en-US"/>
          </a:p>
        </p:txBody>
      </p:sp>
      <p:sp>
        <p:nvSpPr>
          <p:cNvPr id="32778" name="Text Box 8"/>
          <p:cNvSpPr txBox="1">
            <a:spLocks noChangeArrowheads="1"/>
          </p:cNvSpPr>
          <p:nvPr/>
        </p:nvSpPr>
        <p:spPr bwMode="auto">
          <a:xfrm>
            <a:off x="2674938" y="2719388"/>
            <a:ext cx="1162050" cy="838200"/>
          </a:xfrm>
          <a:prstGeom prst="rect">
            <a:avLst/>
          </a:prstGeom>
          <a:solidFill>
            <a:srgbClr val="FFFFFF"/>
          </a:solidFill>
          <a:ln w="9525">
            <a:solidFill>
              <a:srgbClr val="FFFFFF"/>
            </a:solidFill>
            <a:miter lim="800000"/>
            <a:headEnd/>
            <a:tailEnd/>
          </a:ln>
        </p:spPr>
        <p:txBody>
          <a:bodyPr/>
          <a:lstStyle/>
          <a:p>
            <a:pPr algn="just" eaLnBrk="0" hangingPunct="0"/>
            <a:r>
              <a:rPr kumimoji="1" lang="zh-CN" altLang="en-US" sz="2400" b="1">
                <a:solidFill>
                  <a:srgbClr val="CC0000"/>
                </a:solidFill>
                <a:latin typeface="Times New Roman" pitchFamily="18" charset="0"/>
                <a:ea typeface="仿宋_GB2312" pitchFamily="49" charset="-122"/>
              </a:rPr>
              <a:t>实体</a:t>
            </a:r>
            <a:r>
              <a:rPr kumimoji="1" lang="en-US" altLang="zh-CN" sz="2400" b="1">
                <a:solidFill>
                  <a:srgbClr val="CC0000"/>
                </a:solidFill>
                <a:latin typeface="Times New Roman" pitchFamily="18" charset="0"/>
                <a:ea typeface="仿宋_GB2312" pitchFamily="49" charset="-122"/>
              </a:rPr>
              <a:t>—</a:t>
            </a:r>
          </a:p>
          <a:p>
            <a:pPr algn="just" eaLnBrk="0" hangingPunct="0"/>
            <a:r>
              <a:rPr kumimoji="1" lang="zh-CN" altLang="en-US" sz="2400" b="1">
                <a:solidFill>
                  <a:srgbClr val="CC0000"/>
                </a:solidFill>
                <a:latin typeface="Times New Roman" pitchFamily="18" charset="0"/>
                <a:ea typeface="仿宋_GB2312" pitchFamily="49" charset="-122"/>
              </a:rPr>
              <a:t>关系图</a:t>
            </a:r>
            <a:endParaRPr kumimoji="1" lang="zh-CN" altLang="en-US" sz="2400">
              <a:latin typeface="Times New Roman" pitchFamily="18" charset="0"/>
              <a:ea typeface="仿宋_GB2312" pitchFamily="49" charset="-122"/>
            </a:endParaRPr>
          </a:p>
        </p:txBody>
      </p:sp>
      <p:sp>
        <p:nvSpPr>
          <p:cNvPr id="32779" name="Text Box 9"/>
          <p:cNvSpPr txBox="1">
            <a:spLocks noChangeArrowheads="1"/>
          </p:cNvSpPr>
          <p:nvPr/>
        </p:nvSpPr>
        <p:spPr bwMode="auto">
          <a:xfrm>
            <a:off x="3503613" y="4235450"/>
            <a:ext cx="2092325" cy="487363"/>
          </a:xfrm>
          <a:prstGeom prst="rect">
            <a:avLst/>
          </a:prstGeom>
          <a:solidFill>
            <a:srgbClr val="FFFFFF"/>
          </a:solidFill>
          <a:ln w="9525">
            <a:solidFill>
              <a:srgbClr val="FFFFFF"/>
            </a:solidFill>
            <a:miter lim="800000"/>
            <a:headEnd/>
            <a:tailEnd/>
          </a:ln>
        </p:spPr>
        <p:txBody>
          <a:bodyPr/>
          <a:lstStyle/>
          <a:p>
            <a:pPr algn="ctr" eaLnBrk="0" hangingPunct="0"/>
            <a:r>
              <a:rPr kumimoji="1" lang="zh-CN" altLang="en-US" sz="2400" b="1" dirty="0">
                <a:solidFill>
                  <a:srgbClr val="CC0000"/>
                </a:solidFill>
                <a:latin typeface="Times New Roman" pitchFamily="18" charset="0"/>
                <a:ea typeface="仿宋_GB2312" pitchFamily="49" charset="-122"/>
              </a:rPr>
              <a:t>状态转换图</a:t>
            </a:r>
            <a:endParaRPr kumimoji="1" lang="zh-CN" altLang="en-US" sz="1000" b="1" dirty="0">
              <a:latin typeface="Times New Roman" pitchFamily="18" charset="0"/>
              <a:ea typeface="仿宋_GB2312" pitchFamily="49" charset="-122"/>
            </a:endParaRPr>
          </a:p>
        </p:txBody>
      </p:sp>
      <p:sp>
        <p:nvSpPr>
          <p:cNvPr id="121866" name="Text Box 10"/>
          <p:cNvSpPr txBox="1">
            <a:spLocks noChangeArrowheads="1"/>
          </p:cNvSpPr>
          <p:nvPr/>
        </p:nvSpPr>
        <p:spPr bwMode="auto">
          <a:xfrm>
            <a:off x="5132388" y="2714625"/>
            <a:ext cx="1101725" cy="849313"/>
          </a:xfrm>
          <a:prstGeom prst="rect">
            <a:avLst/>
          </a:prstGeom>
          <a:solidFill>
            <a:srgbClr val="FFFFFF"/>
          </a:solidFill>
          <a:ln w="9525">
            <a:solidFill>
              <a:srgbClr val="FFFFFF"/>
            </a:solidFill>
            <a:miter lim="800000"/>
            <a:headEnd/>
            <a:tailEnd/>
          </a:ln>
        </p:spPr>
        <p:txBody>
          <a:bodyPr/>
          <a:lstStyle/>
          <a:p>
            <a:pPr algn="ctr" eaLnBrk="0" hangingPunct="0">
              <a:defRPr/>
            </a:pPr>
            <a:r>
              <a:rPr kumimoji="1" lang="zh-CN" altLang="en-US" sz="2400" b="1">
                <a:solidFill>
                  <a:srgbClr val="CC0000"/>
                </a:solidFill>
                <a:effectLst>
                  <a:outerShdw blurRad="38100" dist="38100" dir="2700000" algn="tl">
                    <a:srgbClr val="C0C0C0"/>
                  </a:outerShdw>
                </a:effectLst>
                <a:latin typeface="Times New Roman" pitchFamily="18" charset="0"/>
                <a:ea typeface="仿宋_GB2312" pitchFamily="49" charset="-122"/>
              </a:rPr>
              <a:t>数据流图</a:t>
            </a:r>
          </a:p>
        </p:txBody>
      </p:sp>
      <p:sp>
        <p:nvSpPr>
          <p:cNvPr id="32781" name="Text Box 11"/>
          <p:cNvSpPr txBox="1">
            <a:spLocks noChangeArrowheads="1"/>
          </p:cNvSpPr>
          <p:nvPr/>
        </p:nvSpPr>
        <p:spPr bwMode="auto">
          <a:xfrm>
            <a:off x="539552" y="1849438"/>
            <a:ext cx="2124075" cy="60166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nchorCtr="0"/>
          <a:lstStyle/>
          <a:p>
            <a:pPr algn="ctr" eaLnBrk="0" hangingPunct="0">
              <a:lnSpc>
                <a:spcPct val="115000"/>
              </a:lnSpc>
            </a:pPr>
            <a:r>
              <a:rPr kumimoji="1" lang="zh-CN" altLang="en-US" sz="2400" b="1" dirty="0">
                <a:solidFill>
                  <a:srgbClr val="000099"/>
                </a:solidFill>
                <a:latin typeface="Times New Roman" pitchFamily="18" charset="0"/>
                <a:ea typeface="仿宋_GB2312" pitchFamily="49" charset="-122"/>
              </a:rPr>
              <a:t>数据关系描述</a:t>
            </a:r>
            <a:endParaRPr kumimoji="1" lang="zh-CN" altLang="en-US" sz="2400" b="1" dirty="0">
              <a:latin typeface="Times New Roman" pitchFamily="18" charset="0"/>
              <a:ea typeface="仿宋_GB2312" pitchFamily="49" charset="-122"/>
            </a:endParaRPr>
          </a:p>
        </p:txBody>
      </p:sp>
      <p:sp>
        <p:nvSpPr>
          <p:cNvPr id="32782" name="Text Box 12"/>
          <p:cNvSpPr txBox="1">
            <a:spLocks noChangeArrowheads="1"/>
          </p:cNvSpPr>
          <p:nvPr/>
        </p:nvSpPr>
        <p:spPr bwMode="auto">
          <a:xfrm>
            <a:off x="6199188" y="1849438"/>
            <a:ext cx="2085975" cy="60166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nchorCtr="0"/>
          <a:lstStyle/>
          <a:p>
            <a:pPr algn="just" eaLnBrk="0" hangingPunct="0">
              <a:lnSpc>
                <a:spcPct val="115000"/>
              </a:lnSpc>
            </a:pPr>
            <a:r>
              <a:rPr kumimoji="1" lang="zh-CN" altLang="en-US" sz="2400" b="1">
                <a:solidFill>
                  <a:srgbClr val="000099"/>
                </a:solidFill>
                <a:latin typeface="Times New Roman" pitchFamily="18" charset="0"/>
                <a:ea typeface="仿宋_GB2312" pitchFamily="49" charset="-122"/>
              </a:rPr>
              <a:t>加工规格说明</a:t>
            </a:r>
          </a:p>
        </p:txBody>
      </p:sp>
      <p:sp>
        <p:nvSpPr>
          <p:cNvPr id="32783" name="Oval 13"/>
          <p:cNvSpPr>
            <a:spLocks noChangeArrowheads="1"/>
          </p:cNvSpPr>
          <p:nvPr/>
        </p:nvSpPr>
        <p:spPr bwMode="auto">
          <a:xfrm>
            <a:off x="3848100" y="2819400"/>
            <a:ext cx="1257300" cy="1219200"/>
          </a:xfrm>
          <a:prstGeom prst="ellipse">
            <a:avLst/>
          </a:prstGeom>
          <a:solidFill>
            <a:schemeClr val="bg1"/>
          </a:solidFill>
          <a:ln w="9525">
            <a:solidFill>
              <a:schemeClr val="tx1"/>
            </a:solidFill>
            <a:round/>
            <a:headEnd/>
            <a:tailEnd/>
          </a:ln>
        </p:spPr>
        <p:txBody>
          <a:bodyPr wrap="none" anchor="ctr"/>
          <a:lstStyle/>
          <a:p>
            <a:pPr algn="ctr"/>
            <a:endParaRPr kumimoji="1" lang="zh-CN" altLang="zh-CN" sz="2400">
              <a:latin typeface="Times New Roman" pitchFamily="18" charset="0"/>
            </a:endParaRPr>
          </a:p>
        </p:txBody>
      </p:sp>
      <p:sp>
        <p:nvSpPr>
          <p:cNvPr id="32784" name="Text Box 14"/>
          <p:cNvSpPr txBox="1">
            <a:spLocks noChangeArrowheads="1"/>
          </p:cNvSpPr>
          <p:nvPr/>
        </p:nvSpPr>
        <p:spPr bwMode="auto">
          <a:xfrm>
            <a:off x="4095750" y="3030538"/>
            <a:ext cx="796925" cy="822325"/>
          </a:xfrm>
          <a:prstGeom prst="rect">
            <a:avLst/>
          </a:prstGeom>
          <a:noFill/>
          <a:ln w="9525">
            <a:noFill/>
            <a:miter lim="800000"/>
            <a:headEnd/>
            <a:tailEnd/>
          </a:ln>
        </p:spPr>
        <p:txBody>
          <a:bodyPr wrap="none">
            <a:spAutoFit/>
          </a:bodyPr>
          <a:lstStyle/>
          <a:p>
            <a:pPr algn="r"/>
            <a:r>
              <a:rPr kumimoji="1" lang="zh-CN" altLang="en-US" sz="2400" b="1">
                <a:solidFill>
                  <a:srgbClr val="000099"/>
                </a:solidFill>
                <a:latin typeface="Times New Roman" pitchFamily="18" charset="0"/>
                <a:ea typeface="仿宋_GB2312" pitchFamily="49" charset="-122"/>
              </a:rPr>
              <a:t>数据</a:t>
            </a:r>
          </a:p>
          <a:p>
            <a:pPr algn="r"/>
            <a:r>
              <a:rPr kumimoji="1" lang="zh-CN" altLang="en-US" sz="2400" b="1">
                <a:solidFill>
                  <a:srgbClr val="000099"/>
                </a:solidFill>
                <a:latin typeface="Times New Roman" pitchFamily="18" charset="0"/>
                <a:ea typeface="仿宋_GB2312" pitchFamily="49" charset="-122"/>
              </a:rPr>
              <a:t>字典</a:t>
            </a:r>
            <a:endParaRPr kumimoji="1" lang="zh-CN" altLang="en-US" sz="4800" b="1">
              <a:latin typeface="Times New Roman" pitchFamily="18" charset="0"/>
              <a:ea typeface="仿宋_GB2312" pitchFamily="49" charset="-122"/>
            </a:endParaRPr>
          </a:p>
        </p:txBody>
      </p:sp>
      <p:sp>
        <p:nvSpPr>
          <p:cNvPr id="32785" name="Text Box 15"/>
          <p:cNvSpPr txBox="1">
            <a:spLocks noChangeArrowheads="1"/>
          </p:cNvSpPr>
          <p:nvPr/>
        </p:nvSpPr>
        <p:spPr bwMode="auto">
          <a:xfrm>
            <a:off x="3360738" y="5380038"/>
            <a:ext cx="2228850" cy="620712"/>
          </a:xfrm>
          <a:prstGeom prst="rect">
            <a:avLst/>
          </a:prstGeom>
          <a:solidFill>
            <a:srgbClr val="FFFFFF"/>
          </a:solidFill>
          <a:ln w="9525">
            <a:solidFill>
              <a:srgbClr val="000000"/>
            </a:solidFill>
            <a:miter lim="800000"/>
            <a:headEnd/>
            <a:tailEnd/>
          </a:ln>
          <a:effectLst>
            <a:outerShdw dist="107763" dir="2700000" algn="ctr" rotWithShape="0">
              <a:srgbClr val="808080"/>
            </a:outerShdw>
          </a:effectLst>
        </p:spPr>
        <p:txBody>
          <a:bodyPr anchor="ctr" anchorCtr="0"/>
          <a:lstStyle/>
          <a:p>
            <a:pPr algn="ctr" eaLnBrk="0" hangingPunct="0">
              <a:lnSpc>
                <a:spcPct val="115000"/>
              </a:lnSpc>
            </a:pPr>
            <a:r>
              <a:rPr kumimoji="1" lang="zh-CN" altLang="en-US" sz="2400" b="1">
                <a:solidFill>
                  <a:srgbClr val="000099"/>
                </a:solidFill>
                <a:latin typeface="Times New Roman" pitchFamily="18" charset="0"/>
                <a:ea typeface="仿宋_GB2312" pitchFamily="49" charset="-122"/>
              </a:rPr>
              <a:t>控制规格说明</a:t>
            </a:r>
            <a:endParaRPr kumimoji="1" lang="zh-CN" altLang="en-US" sz="2400" b="1">
              <a:latin typeface="Times New Roman" pitchFamily="18" charset="0"/>
              <a:ea typeface="仿宋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需求分析的工具</a:t>
            </a:r>
          </a:p>
        </p:txBody>
      </p:sp>
      <p:sp>
        <p:nvSpPr>
          <p:cNvPr id="3" name="内容占位符 2"/>
          <p:cNvSpPr>
            <a:spLocks noGrp="1"/>
          </p:cNvSpPr>
          <p:nvPr>
            <p:ph idx="1"/>
          </p:nvPr>
        </p:nvSpPr>
        <p:spPr/>
        <p:txBody>
          <a:bodyPr/>
          <a:lstStyle/>
          <a:p>
            <a:pPr>
              <a:buNone/>
            </a:pPr>
            <a:r>
              <a:rPr lang="zh-CN" altLang="en-US" dirty="0"/>
              <a:t>三种模型：</a:t>
            </a:r>
            <a:endParaRPr lang="en-US" altLang="zh-CN" dirty="0"/>
          </a:p>
          <a:p>
            <a:pPr>
              <a:buClr>
                <a:srgbClr val="FF0000"/>
              </a:buClr>
              <a:buFont typeface="Wingdings" pitchFamily="2" charset="2"/>
              <a:buChar char="l"/>
            </a:pPr>
            <a:r>
              <a:rPr lang="zh-CN" altLang="en-US" dirty="0">
                <a:solidFill>
                  <a:srgbClr val="0066FF"/>
                </a:solidFill>
              </a:rPr>
              <a:t>数据模型（实体</a:t>
            </a:r>
            <a:r>
              <a:rPr lang="en-US" altLang="zh-CN" dirty="0">
                <a:solidFill>
                  <a:srgbClr val="0066FF"/>
                </a:solidFill>
              </a:rPr>
              <a:t>--</a:t>
            </a:r>
            <a:r>
              <a:rPr lang="zh-CN" altLang="en-US" dirty="0">
                <a:solidFill>
                  <a:srgbClr val="0066FF"/>
                </a:solidFill>
              </a:rPr>
              <a:t>关系图）</a:t>
            </a:r>
            <a:endParaRPr lang="en-US" altLang="zh-CN" dirty="0">
              <a:solidFill>
                <a:srgbClr val="0066FF"/>
              </a:solidFill>
            </a:endParaRPr>
          </a:p>
          <a:p>
            <a:pPr>
              <a:buClr>
                <a:srgbClr val="FF0000"/>
              </a:buClr>
              <a:buFont typeface="Wingdings" pitchFamily="2" charset="2"/>
              <a:buChar char="l"/>
            </a:pPr>
            <a:r>
              <a:rPr lang="zh-CN" altLang="en-US" dirty="0"/>
              <a:t>功能模型（数据流图）</a:t>
            </a:r>
            <a:endParaRPr lang="en-US" altLang="zh-CN" dirty="0"/>
          </a:p>
          <a:p>
            <a:pPr>
              <a:buClr>
                <a:srgbClr val="FF0000"/>
              </a:buClr>
              <a:buFont typeface="Wingdings" pitchFamily="2" charset="2"/>
              <a:buChar char="l"/>
            </a:pPr>
            <a:r>
              <a:rPr lang="zh-CN" altLang="en-US" dirty="0"/>
              <a:t>行为模型（状态转换图）</a:t>
            </a:r>
          </a:p>
        </p:txBody>
      </p:sp>
    </p:spTree>
    <p:extLst>
      <p:ext uri="{BB962C8B-B14F-4D97-AF65-F5344CB8AC3E}">
        <p14:creationId xmlns:p14="http://schemas.microsoft.com/office/powerpoint/2010/main" val="35950983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灯片编号占位符 4"/>
          <p:cNvSpPr>
            <a:spLocks noGrp="1"/>
          </p:cNvSpPr>
          <p:nvPr>
            <p:ph type="sldNum" sz="quarter" idx="11"/>
          </p:nvPr>
        </p:nvSpPr>
        <p:spPr>
          <a:noFill/>
          <a:ln>
            <a:miter lim="800000"/>
            <a:headEnd/>
            <a:tailEnd/>
          </a:ln>
        </p:spPr>
        <p:txBody>
          <a:bodyPr/>
          <a:lstStyle/>
          <a:p>
            <a:fld id="{7A1CF659-6019-47B8-8CDC-25640F94E550}" type="slidenum">
              <a:rPr lang="en-US" altLang="zh-CN"/>
              <a:pPr/>
              <a:t>52</a:t>
            </a:fld>
            <a:endParaRPr lang="en-US" altLang="zh-CN"/>
          </a:p>
        </p:txBody>
      </p:sp>
      <p:sp>
        <p:nvSpPr>
          <p:cNvPr id="33796" name="Rectangle 2"/>
          <p:cNvSpPr>
            <a:spLocks noGrp="1" noChangeArrowheads="1"/>
          </p:cNvSpPr>
          <p:nvPr>
            <p:ph type="title"/>
          </p:nvPr>
        </p:nvSpPr>
        <p:spPr>
          <a:xfrm>
            <a:off x="650875" y="404664"/>
            <a:ext cx="7772400" cy="793750"/>
          </a:xfrm>
        </p:spPr>
        <p:txBody>
          <a:bodyPr/>
          <a:lstStyle/>
          <a:p>
            <a:pPr eaLnBrk="1" hangingPunct="1"/>
            <a:r>
              <a:rPr lang="zh-CN" altLang="en-US" sz="3600" kern="1200" dirty="0">
                <a:solidFill>
                  <a:srgbClr val="0000FF"/>
                </a:solidFill>
                <a:latin typeface="黑体" panose="02010609060101010101" pitchFamily="49" charset="-122"/>
                <a:ea typeface="黑体" panose="02010609060101010101" pitchFamily="49" charset="-122"/>
                <a:cs typeface="+mn-cs"/>
              </a:rPr>
              <a:t>数据模型</a:t>
            </a:r>
          </a:p>
        </p:txBody>
      </p:sp>
      <p:sp>
        <p:nvSpPr>
          <p:cNvPr id="33797" name="Rectangle 3"/>
          <p:cNvSpPr>
            <a:spLocks noGrp="1" noChangeArrowheads="1"/>
          </p:cNvSpPr>
          <p:nvPr>
            <p:ph type="body" idx="1"/>
          </p:nvPr>
        </p:nvSpPr>
        <p:spPr>
          <a:xfrm>
            <a:off x="571472" y="1536701"/>
            <a:ext cx="7975600" cy="2828403"/>
          </a:xfrm>
        </p:spPr>
        <p:txBody>
          <a:bodyPr/>
          <a:lstStyle/>
          <a:p>
            <a:pPr eaLnBrk="1" hangingPunct="1">
              <a:lnSpc>
                <a:spcPct val="110000"/>
              </a:lnSpc>
              <a:buClr>
                <a:srgbClr val="800080"/>
              </a:buClr>
              <a:buSzPct val="55000"/>
            </a:pPr>
            <a:r>
              <a:rPr lang="zh-CN" altLang="en-US" sz="2800" b="1" dirty="0">
                <a:ea typeface="仿宋_GB2312" pitchFamily="49" charset="-122"/>
              </a:rPr>
              <a:t>三种互相关联的信息：</a:t>
            </a:r>
            <a:endParaRPr lang="en-US" altLang="zh-CN" sz="2800" b="1" dirty="0">
              <a:ea typeface="仿宋_GB2312" pitchFamily="49" charset="-122"/>
            </a:endParaRPr>
          </a:p>
          <a:p>
            <a:pPr lvl="1">
              <a:lnSpc>
                <a:spcPct val="110000"/>
              </a:lnSpc>
              <a:buClr>
                <a:srgbClr val="800080"/>
              </a:buClr>
              <a:buSzPct val="55000"/>
            </a:pPr>
            <a:r>
              <a:rPr lang="zh-CN" altLang="en-US" sz="2400" b="1" dirty="0">
                <a:ea typeface="仿宋_GB2312" pitchFamily="49" charset="-122"/>
              </a:rPr>
              <a:t>数据对象</a:t>
            </a:r>
            <a:endParaRPr lang="en-US" altLang="zh-CN" sz="2400" b="1" dirty="0">
              <a:ea typeface="仿宋_GB2312" pitchFamily="49" charset="-122"/>
            </a:endParaRPr>
          </a:p>
          <a:p>
            <a:pPr lvl="1">
              <a:lnSpc>
                <a:spcPct val="110000"/>
              </a:lnSpc>
              <a:buClr>
                <a:srgbClr val="800080"/>
              </a:buClr>
              <a:buSzPct val="55000"/>
            </a:pPr>
            <a:r>
              <a:rPr lang="zh-CN" altLang="en-US" sz="2400" b="1" dirty="0">
                <a:ea typeface="仿宋_GB2312" pitchFamily="49" charset="-122"/>
              </a:rPr>
              <a:t>描述对象的属性</a:t>
            </a:r>
            <a:endParaRPr lang="en-US" altLang="zh-CN" sz="2400" b="1" dirty="0">
              <a:ea typeface="仿宋_GB2312" pitchFamily="49" charset="-122"/>
            </a:endParaRPr>
          </a:p>
          <a:p>
            <a:pPr lvl="1">
              <a:lnSpc>
                <a:spcPct val="110000"/>
              </a:lnSpc>
              <a:buClr>
                <a:srgbClr val="800080"/>
              </a:buClr>
              <a:buSzPct val="55000"/>
            </a:pPr>
            <a:r>
              <a:rPr lang="zh-CN" altLang="en-US" sz="2400" b="1" dirty="0">
                <a:ea typeface="仿宋_GB2312" pitchFamily="49" charset="-122"/>
              </a:rPr>
              <a:t>描述对象间相互连接的关系</a:t>
            </a:r>
          </a:p>
          <a:p>
            <a:pPr eaLnBrk="1" hangingPunct="1">
              <a:lnSpc>
                <a:spcPct val="110000"/>
              </a:lnSpc>
              <a:buClr>
                <a:srgbClr val="800080"/>
              </a:buClr>
              <a:buSzPct val="55000"/>
            </a:pPr>
            <a:r>
              <a:rPr lang="zh-CN" altLang="en-US" sz="2800" b="1" dirty="0">
                <a:latin typeface="Times New Roman" pitchFamily="18" charset="0"/>
                <a:ea typeface="仿宋_GB2312" pitchFamily="49" charset="-122"/>
              </a:rPr>
              <a:t>实体关系（</a:t>
            </a:r>
            <a:r>
              <a:rPr lang="en-US" altLang="zh-CN" sz="2800" b="1" dirty="0">
                <a:latin typeface="Times New Roman" pitchFamily="18" charset="0"/>
                <a:ea typeface="仿宋_GB2312" pitchFamily="49" charset="-122"/>
              </a:rPr>
              <a:t>E-R</a:t>
            </a:r>
            <a:r>
              <a:rPr lang="zh-CN" altLang="en-US" sz="2800" b="1" dirty="0">
                <a:latin typeface="Times New Roman" pitchFamily="18" charset="0"/>
                <a:ea typeface="仿宋_GB2312" pitchFamily="49" charset="-122"/>
              </a:rPr>
              <a:t>）</a:t>
            </a:r>
            <a:r>
              <a:rPr lang="zh-CN" altLang="en-US" sz="2800" b="1" dirty="0">
                <a:ea typeface="仿宋_GB2312" pitchFamily="49" charset="-122"/>
              </a:rPr>
              <a:t>图</a:t>
            </a:r>
          </a:p>
        </p:txBody>
      </p:sp>
      <p:sp>
        <p:nvSpPr>
          <p:cNvPr id="6" name="矩形 5"/>
          <p:cNvSpPr/>
          <p:nvPr/>
        </p:nvSpPr>
        <p:spPr>
          <a:xfrm>
            <a:off x="996300" y="4365104"/>
            <a:ext cx="7429552" cy="1514261"/>
          </a:xfrm>
          <a:prstGeom prst="rect">
            <a:avLst/>
          </a:prstGeom>
        </p:spPr>
        <p:txBody>
          <a:bodyPr wrap="square">
            <a:spAutoFit/>
          </a:bodyPr>
          <a:lstStyle/>
          <a:p>
            <a:pPr eaLnBrk="1" hangingPunct="1">
              <a:lnSpc>
                <a:spcPct val="110000"/>
              </a:lnSpc>
              <a:buClr>
                <a:srgbClr val="800080"/>
              </a:buClr>
              <a:buSzPct val="55000"/>
            </a:pPr>
            <a:r>
              <a:rPr lang="zh-CN" altLang="en-US" sz="2800" b="1" dirty="0">
                <a:latin typeface="楷体" pitchFamily="49" charset="-122"/>
                <a:ea typeface="楷体" pitchFamily="49" charset="-122"/>
              </a:rPr>
              <a:t>例如，一名教师可以教授几门课程，每位学生也需要学习若干门课程。因此，教学管理中涉及的对象有学生、教师和课程。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灯片编号占位符 2"/>
          <p:cNvSpPr>
            <a:spLocks noGrp="1"/>
          </p:cNvSpPr>
          <p:nvPr>
            <p:ph type="sldNum" sz="quarter" idx="11"/>
          </p:nvPr>
        </p:nvSpPr>
        <p:spPr>
          <a:xfrm>
            <a:off x="3124200" y="6356176"/>
            <a:ext cx="2895600" cy="457200"/>
          </a:xfrm>
          <a:noFill/>
          <a:ln>
            <a:miter lim="800000"/>
            <a:headEnd/>
            <a:tailEnd/>
          </a:ln>
        </p:spPr>
        <p:txBody>
          <a:bodyPr/>
          <a:lstStyle/>
          <a:p>
            <a:fld id="{43FCE746-AF1D-48CD-A0AB-D13AD6464DEC}" type="slidenum">
              <a:rPr lang="en-US" altLang="zh-CN"/>
              <a:pPr/>
              <a:t>53</a:t>
            </a:fld>
            <a:endParaRPr lang="en-US" altLang="zh-CN"/>
          </a:p>
        </p:txBody>
      </p:sp>
      <p:sp>
        <p:nvSpPr>
          <p:cNvPr id="34820" name="Rectangle 11"/>
          <p:cNvSpPr>
            <a:spLocks noChangeArrowheads="1"/>
          </p:cNvSpPr>
          <p:nvPr/>
        </p:nvSpPr>
        <p:spPr bwMode="auto">
          <a:xfrm>
            <a:off x="2156694" y="404664"/>
            <a:ext cx="4512774" cy="634020"/>
          </a:xfrm>
          <a:prstGeom prst="rect">
            <a:avLst/>
          </a:prstGeom>
          <a:noFill/>
          <a:ln w="9525">
            <a:noFill/>
            <a:miter lim="800000"/>
            <a:headEnd/>
            <a:tailEnd/>
          </a:ln>
        </p:spPr>
        <p:txBody>
          <a:bodyPr wrap="none">
            <a:spAutoFit/>
          </a:bodyPr>
          <a:lstStyle/>
          <a:p>
            <a:pPr eaLnBrk="1" hangingPunct="1">
              <a:lnSpc>
                <a:spcPct val="110000"/>
              </a:lnSpc>
              <a:buClr>
                <a:srgbClr val="800080"/>
              </a:buClr>
              <a:buSzPct val="55000"/>
            </a:pPr>
            <a:r>
              <a:rPr kumimoji="1" lang="zh-CN" altLang="en-US" sz="3200" b="1" dirty="0">
                <a:latin typeface="+mj-ea"/>
                <a:ea typeface="+mj-ea"/>
              </a:rPr>
              <a:t>教学</a:t>
            </a:r>
            <a:r>
              <a:rPr lang="zh-CN" altLang="en-US" sz="3200" b="1" dirty="0">
                <a:latin typeface="+mj-ea"/>
                <a:ea typeface="+mj-ea"/>
              </a:rPr>
              <a:t>实体关系（</a:t>
            </a:r>
            <a:r>
              <a:rPr lang="en-US" altLang="zh-CN" sz="3200" b="1" dirty="0">
                <a:latin typeface="+mj-ea"/>
                <a:ea typeface="+mj-ea"/>
              </a:rPr>
              <a:t>E-R</a:t>
            </a:r>
            <a:r>
              <a:rPr lang="zh-CN" altLang="en-US" sz="3200" b="1" dirty="0">
                <a:latin typeface="+mj-ea"/>
                <a:ea typeface="+mj-ea"/>
              </a:rPr>
              <a:t>）图</a:t>
            </a:r>
          </a:p>
        </p:txBody>
      </p:sp>
      <p:grpSp>
        <p:nvGrpSpPr>
          <p:cNvPr id="2" name="Group 58"/>
          <p:cNvGrpSpPr>
            <a:grpSpLocks/>
          </p:cNvGrpSpPr>
          <p:nvPr/>
        </p:nvGrpSpPr>
        <p:grpSpPr bwMode="auto">
          <a:xfrm>
            <a:off x="539552" y="1047576"/>
            <a:ext cx="8123238" cy="5048250"/>
            <a:chOff x="436" y="592"/>
            <a:chExt cx="5117" cy="3180"/>
          </a:xfrm>
        </p:grpSpPr>
        <p:sp>
          <p:nvSpPr>
            <p:cNvPr id="34822" name="Line 2"/>
            <p:cNvSpPr>
              <a:spLocks noChangeShapeType="1"/>
            </p:cNvSpPr>
            <p:nvPr/>
          </p:nvSpPr>
          <p:spPr bwMode="auto">
            <a:xfrm flipH="1">
              <a:off x="3324" y="1684"/>
              <a:ext cx="492" cy="0"/>
            </a:xfrm>
            <a:prstGeom prst="line">
              <a:avLst/>
            </a:prstGeom>
            <a:noFill/>
            <a:ln w="38100">
              <a:solidFill>
                <a:schemeClr val="tx1"/>
              </a:solidFill>
              <a:round/>
              <a:headEnd/>
              <a:tailEnd/>
            </a:ln>
          </p:spPr>
          <p:txBody>
            <a:bodyPr wrap="none" anchor="ctr"/>
            <a:lstStyle/>
            <a:p>
              <a:endParaRPr lang="zh-CN" altLang="en-US"/>
            </a:p>
          </p:txBody>
        </p:sp>
        <p:sp>
          <p:nvSpPr>
            <p:cNvPr id="34823" name="Line 3"/>
            <p:cNvSpPr>
              <a:spLocks noChangeShapeType="1"/>
            </p:cNvSpPr>
            <p:nvPr/>
          </p:nvSpPr>
          <p:spPr bwMode="auto">
            <a:xfrm flipV="1">
              <a:off x="1776" y="2836"/>
              <a:ext cx="1296" cy="0"/>
            </a:xfrm>
            <a:prstGeom prst="line">
              <a:avLst/>
            </a:prstGeom>
            <a:noFill/>
            <a:ln w="38100">
              <a:solidFill>
                <a:schemeClr val="tx1"/>
              </a:solidFill>
              <a:round/>
              <a:headEnd/>
              <a:tailEnd/>
            </a:ln>
          </p:spPr>
          <p:txBody>
            <a:bodyPr wrap="none" anchor="ctr"/>
            <a:lstStyle/>
            <a:p>
              <a:endParaRPr lang="zh-CN" altLang="en-US"/>
            </a:p>
          </p:txBody>
        </p:sp>
        <p:sp>
          <p:nvSpPr>
            <p:cNvPr id="34824" name="Line 4"/>
            <p:cNvSpPr>
              <a:spLocks noChangeShapeType="1"/>
            </p:cNvSpPr>
            <p:nvPr/>
          </p:nvSpPr>
          <p:spPr bwMode="auto">
            <a:xfrm flipH="1" flipV="1">
              <a:off x="1668" y="2548"/>
              <a:ext cx="96" cy="180"/>
            </a:xfrm>
            <a:prstGeom prst="line">
              <a:avLst/>
            </a:prstGeom>
            <a:noFill/>
            <a:ln w="38100">
              <a:solidFill>
                <a:schemeClr val="tx1"/>
              </a:solidFill>
              <a:round/>
              <a:headEnd/>
              <a:tailEnd/>
            </a:ln>
          </p:spPr>
          <p:txBody>
            <a:bodyPr wrap="none" anchor="ctr"/>
            <a:lstStyle/>
            <a:p>
              <a:endParaRPr lang="zh-CN" altLang="en-US"/>
            </a:p>
          </p:txBody>
        </p:sp>
        <p:sp>
          <p:nvSpPr>
            <p:cNvPr id="34825" name="Line 5"/>
            <p:cNvSpPr>
              <a:spLocks noChangeShapeType="1"/>
            </p:cNvSpPr>
            <p:nvPr/>
          </p:nvSpPr>
          <p:spPr bwMode="auto">
            <a:xfrm flipV="1">
              <a:off x="1776" y="2548"/>
              <a:ext cx="84" cy="168"/>
            </a:xfrm>
            <a:prstGeom prst="line">
              <a:avLst/>
            </a:prstGeom>
            <a:noFill/>
            <a:ln w="38100">
              <a:solidFill>
                <a:schemeClr val="tx1"/>
              </a:solidFill>
              <a:round/>
              <a:headEnd/>
              <a:tailEnd/>
            </a:ln>
          </p:spPr>
          <p:txBody>
            <a:bodyPr wrap="none" anchor="ctr"/>
            <a:lstStyle/>
            <a:p>
              <a:endParaRPr lang="zh-CN" altLang="en-US"/>
            </a:p>
          </p:txBody>
        </p:sp>
        <p:sp>
          <p:nvSpPr>
            <p:cNvPr id="34826" name="Line 6"/>
            <p:cNvSpPr>
              <a:spLocks noChangeShapeType="1"/>
            </p:cNvSpPr>
            <p:nvPr/>
          </p:nvSpPr>
          <p:spPr bwMode="auto">
            <a:xfrm>
              <a:off x="1776" y="2524"/>
              <a:ext cx="0" cy="312"/>
            </a:xfrm>
            <a:prstGeom prst="line">
              <a:avLst/>
            </a:prstGeom>
            <a:noFill/>
            <a:ln w="38100">
              <a:solidFill>
                <a:schemeClr val="tx1"/>
              </a:solidFill>
              <a:round/>
              <a:headEnd/>
              <a:tailEnd/>
            </a:ln>
          </p:spPr>
          <p:txBody>
            <a:bodyPr wrap="none" anchor="ctr"/>
            <a:lstStyle/>
            <a:p>
              <a:endParaRPr lang="zh-CN" altLang="en-US"/>
            </a:p>
          </p:txBody>
        </p:sp>
        <p:sp>
          <p:nvSpPr>
            <p:cNvPr id="34827" name="Line 7"/>
            <p:cNvSpPr>
              <a:spLocks noChangeShapeType="1"/>
            </p:cNvSpPr>
            <p:nvPr/>
          </p:nvSpPr>
          <p:spPr bwMode="auto">
            <a:xfrm flipH="1">
              <a:off x="1656" y="2020"/>
              <a:ext cx="96" cy="180"/>
            </a:xfrm>
            <a:prstGeom prst="line">
              <a:avLst/>
            </a:prstGeom>
            <a:noFill/>
            <a:ln w="38100">
              <a:solidFill>
                <a:schemeClr val="tx1"/>
              </a:solidFill>
              <a:round/>
              <a:headEnd/>
              <a:tailEnd/>
            </a:ln>
          </p:spPr>
          <p:txBody>
            <a:bodyPr wrap="none" anchor="ctr"/>
            <a:lstStyle/>
            <a:p>
              <a:endParaRPr lang="zh-CN" altLang="en-US"/>
            </a:p>
          </p:txBody>
        </p:sp>
        <p:sp>
          <p:nvSpPr>
            <p:cNvPr id="34828" name="Line 8"/>
            <p:cNvSpPr>
              <a:spLocks noChangeShapeType="1"/>
            </p:cNvSpPr>
            <p:nvPr/>
          </p:nvSpPr>
          <p:spPr bwMode="auto">
            <a:xfrm>
              <a:off x="1764" y="2020"/>
              <a:ext cx="84" cy="168"/>
            </a:xfrm>
            <a:prstGeom prst="line">
              <a:avLst/>
            </a:prstGeom>
            <a:noFill/>
            <a:ln w="38100">
              <a:solidFill>
                <a:schemeClr val="tx1"/>
              </a:solidFill>
              <a:round/>
              <a:headEnd/>
              <a:tailEnd/>
            </a:ln>
          </p:spPr>
          <p:txBody>
            <a:bodyPr wrap="none" anchor="ctr"/>
            <a:lstStyle/>
            <a:p>
              <a:endParaRPr lang="zh-CN" altLang="en-US"/>
            </a:p>
          </p:txBody>
        </p:sp>
        <p:sp>
          <p:nvSpPr>
            <p:cNvPr id="34829" name="Line 9"/>
            <p:cNvSpPr>
              <a:spLocks noChangeShapeType="1"/>
            </p:cNvSpPr>
            <p:nvPr/>
          </p:nvSpPr>
          <p:spPr bwMode="auto">
            <a:xfrm flipV="1">
              <a:off x="1764" y="1720"/>
              <a:ext cx="0" cy="468"/>
            </a:xfrm>
            <a:prstGeom prst="line">
              <a:avLst/>
            </a:prstGeom>
            <a:noFill/>
            <a:ln w="38100">
              <a:solidFill>
                <a:schemeClr val="tx1"/>
              </a:solidFill>
              <a:round/>
              <a:headEnd/>
              <a:tailEnd/>
            </a:ln>
          </p:spPr>
          <p:txBody>
            <a:bodyPr wrap="none" anchor="ctr"/>
            <a:lstStyle/>
            <a:p>
              <a:endParaRPr lang="zh-CN" altLang="en-US"/>
            </a:p>
          </p:txBody>
        </p:sp>
        <p:sp>
          <p:nvSpPr>
            <p:cNvPr id="34830" name="Rectangle 10"/>
            <p:cNvSpPr>
              <a:spLocks noChangeArrowheads="1"/>
            </p:cNvSpPr>
            <p:nvPr/>
          </p:nvSpPr>
          <p:spPr bwMode="auto">
            <a:xfrm>
              <a:off x="1992" y="3400"/>
              <a:ext cx="3528" cy="360"/>
            </a:xfrm>
            <a:prstGeom prst="rect">
              <a:avLst/>
            </a:prstGeom>
            <a:solidFill>
              <a:srgbClr val="CCFF99"/>
            </a:solidFill>
            <a:ln w="9525">
              <a:solidFill>
                <a:schemeClr val="tx1"/>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34831" name="Rectangle 12"/>
            <p:cNvSpPr>
              <a:spLocks noChangeArrowheads="1"/>
            </p:cNvSpPr>
            <p:nvPr/>
          </p:nvSpPr>
          <p:spPr bwMode="auto">
            <a:xfrm>
              <a:off x="468" y="592"/>
              <a:ext cx="3072" cy="372"/>
            </a:xfrm>
            <a:prstGeom prst="rect">
              <a:avLst/>
            </a:prstGeom>
            <a:solidFill>
              <a:srgbClr val="CCFF99"/>
            </a:solidFill>
            <a:ln w="9525">
              <a:solidFill>
                <a:schemeClr val="tx1"/>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34832" name="Text Box 13"/>
            <p:cNvSpPr txBox="1">
              <a:spLocks noChangeArrowheads="1"/>
            </p:cNvSpPr>
            <p:nvPr/>
          </p:nvSpPr>
          <p:spPr bwMode="auto">
            <a:xfrm>
              <a:off x="482" y="610"/>
              <a:ext cx="3036" cy="327"/>
            </a:xfrm>
            <a:prstGeom prst="rect">
              <a:avLst/>
            </a:prstGeom>
            <a:noFill/>
            <a:ln w="9525">
              <a:noFill/>
              <a:miter lim="800000"/>
              <a:headEnd/>
              <a:tailEnd/>
            </a:ln>
          </p:spPr>
          <p:txBody>
            <a:bodyPr wrap="none">
              <a:spAutoFit/>
            </a:bodyPr>
            <a:lstStyle/>
            <a:p>
              <a:r>
                <a:rPr kumimoji="1" lang="zh-CN" altLang="en-US" sz="2800" b="1">
                  <a:solidFill>
                    <a:srgbClr val="000099"/>
                  </a:solidFill>
                  <a:latin typeface="Times New Roman" pitchFamily="18" charset="0"/>
                  <a:ea typeface="仿宋_GB2312" pitchFamily="49" charset="-122"/>
                </a:rPr>
                <a:t>学号   姓名   专业   性别   </a:t>
              </a:r>
              <a:r>
                <a:rPr kumimoji="1" lang="en-US" altLang="zh-CN" sz="2800" b="1">
                  <a:solidFill>
                    <a:srgbClr val="000099"/>
                  </a:solidFill>
                  <a:latin typeface="Times New Roman" pitchFamily="18" charset="0"/>
                  <a:ea typeface="仿宋_GB2312" pitchFamily="49" charset="-122"/>
                </a:rPr>
                <a:t>……</a:t>
              </a:r>
            </a:p>
          </p:txBody>
        </p:sp>
        <p:sp>
          <p:nvSpPr>
            <p:cNvPr id="34833" name="Line 14"/>
            <p:cNvSpPr>
              <a:spLocks noChangeShapeType="1"/>
            </p:cNvSpPr>
            <p:nvPr/>
          </p:nvSpPr>
          <p:spPr bwMode="auto">
            <a:xfrm>
              <a:off x="1080" y="592"/>
              <a:ext cx="0" cy="372"/>
            </a:xfrm>
            <a:prstGeom prst="line">
              <a:avLst/>
            </a:prstGeom>
            <a:noFill/>
            <a:ln w="9525">
              <a:solidFill>
                <a:schemeClr val="tx1"/>
              </a:solidFill>
              <a:round/>
              <a:headEnd/>
              <a:tailEnd/>
            </a:ln>
          </p:spPr>
          <p:txBody>
            <a:bodyPr wrap="none" anchor="ctr"/>
            <a:lstStyle/>
            <a:p>
              <a:endParaRPr lang="zh-CN" altLang="en-US"/>
            </a:p>
          </p:txBody>
        </p:sp>
        <p:sp>
          <p:nvSpPr>
            <p:cNvPr id="34834" name="Line 15"/>
            <p:cNvSpPr>
              <a:spLocks noChangeShapeType="1"/>
            </p:cNvSpPr>
            <p:nvPr/>
          </p:nvSpPr>
          <p:spPr bwMode="auto">
            <a:xfrm>
              <a:off x="1704" y="592"/>
              <a:ext cx="0" cy="372"/>
            </a:xfrm>
            <a:prstGeom prst="line">
              <a:avLst/>
            </a:prstGeom>
            <a:noFill/>
            <a:ln w="9525">
              <a:solidFill>
                <a:schemeClr val="tx1"/>
              </a:solidFill>
              <a:round/>
              <a:headEnd/>
              <a:tailEnd/>
            </a:ln>
          </p:spPr>
          <p:txBody>
            <a:bodyPr wrap="none" anchor="ctr"/>
            <a:lstStyle/>
            <a:p>
              <a:endParaRPr lang="zh-CN" altLang="en-US"/>
            </a:p>
          </p:txBody>
        </p:sp>
        <p:sp>
          <p:nvSpPr>
            <p:cNvPr id="34835" name="Line 16"/>
            <p:cNvSpPr>
              <a:spLocks noChangeShapeType="1"/>
            </p:cNvSpPr>
            <p:nvPr/>
          </p:nvSpPr>
          <p:spPr bwMode="auto">
            <a:xfrm>
              <a:off x="2316" y="592"/>
              <a:ext cx="0" cy="372"/>
            </a:xfrm>
            <a:prstGeom prst="line">
              <a:avLst/>
            </a:prstGeom>
            <a:noFill/>
            <a:ln w="9525">
              <a:solidFill>
                <a:schemeClr val="tx1"/>
              </a:solidFill>
              <a:round/>
              <a:headEnd/>
              <a:tailEnd/>
            </a:ln>
          </p:spPr>
          <p:txBody>
            <a:bodyPr wrap="none" anchor="ctr"/>
            <a:lstStyle/>
            <a:p>
              <a:endParaRPr lang="zh-CN" altLang="en-US"/>
            </a:p>
          </p:txBody>
        </p:sp>
        <p:sp>
          <p:nvSpPr>
            <p:cNvPr id="34836" name="Line 17"/>
            <p:cNvSpPr>
              <a:spLocks noChangeShapeType="1"/>
            </p:cNvSpPr>
            <p:nvPr/>
          </p:nvSpPr>
          <p:spPr bwMode="auto">
            <a:xfrm>
              <a:off x="2928" y="592"/>
              <a:ext cx="0" cy="372"/>
            </a:xfrm>
            <a:prstGeom prst="line">
              <a:avLst/>
            </a:prstGeom>
            <a:noFill/>
            <a:ln w="9525">
              <a:solidFill>
                <a:schemeClr val="tx1"/>
              </a:solidFill>
              <a:round/>
              <a:headEnd/>
              <a:tailEnd/>
            </a:ln>
          </p:spPr>
          <p:txBody>
            <a:bodyPr wrap="none" anchor="ctr"/>
            <a:lstStyle/>
            <a:p>
              <a:endParaRPr lang="zh-CN" altLang="en-US"/>
            </a:p>
          </p:txBody>
        </p:sp>
        <p:sp>
          <p:nvSpPr>
            <p:cNvPr id="34837" name="Rectangle 18"/>
            <p:cNvSpPr>
              <a:spLocks noChangeArrowheads="1"/>
            </p:cNvSpPr>
            <p:nvPr/>
          </p:nvSpPr>
          <p:spPr bwMode="auto">
            <a:xfrm>
              <a:off x="1452" y="1348"/>
              <a:ext cx="624" cy="360"/>
            </a:xfrm>
            <a:prstGeom prst="rect">
              <a:avLst/>
            </a:prstGeom>
            <a:solidFill>
              <a:schemeClr val="folHlink"/>
            </a:solidFill>
            <a:ln w="9525">
              <a:solidFill>
                <a:schemeClr val="tx1"/>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34838" name="Text Box 19"/>
            <p:cNvSpPr txBox="1">
              <a:spLocks noChangeArrowheads="1"/>
            </p:cNvSpPr>
            <p:nvPr/>
          </p:nvSpPr>
          <p:spPr bwMode="auto">
            <a:xfrm>
              <a:off x="1502" y="1346"/>
              <a:ext cx="566" cy="327"/>
            </a:xfrm>
            <a:prstGeom prst="rect">
              <a:avLst/>
            </a:prstGeom>
            <a:noFill/>
            <a:ln w="9525">
              <a:noFill/>
              <a:miter lim="800000"/>
              <a:headEnd/>
              <a:tailEnd/>
            </a:ln>
          </p:spPr>
          <p:txBody>
            <a:bodyPr wrap="none">
              <a:spAutoFit/>
            </a:bodyPr>
            <a:lstStyle/>
            <a:p>
              <a:r>
                <a:rPr kumimoji="1" lang="zh-CN" altLang="en-US" sz="2800" b="1">
                  <a:latin typeface="Times New Roman" pitchFamily="18" charset="0"/>
                  <a:ea typeface="仿宋_GB2312" pitchFamily="49" charset="-122"/>
                </a:rPr>
                <a:t>学生</a:t>
              </a:r>
              <a:endParaRPr kumimoji="1" lang="zh-CN" altLang="en-US" sz="4800">
                <a:latin typeface="Times New Roman" pitchFamily="18" charset="0"/>
              </a:endParaRPr>
            </a:p>
          </p:txBody>
        </p:sp>
        <p:sp>
          <p:nvSpPr>
            <p:cNvPr id="34839" name="Rectangle 20"/>
            <p:cNvSpPr>
              <a:spLocks noChangeArrowheads="1"/>
            </p:cNvSpPr>
            <p:nvPr/>
          </p:nvSpPr>
          <p:spPr bwMode="auto">
            <a:xfrm>
              <a:off x="4800" y="822"/>
              <a:ext cx="732" cy="1728"/>
            </a:xfrm>
            <a:prstGeom prst="rect">
              <a:avLst/>
            </a:prstGeom>
            <a:solidFill>
              <a:srgbClr val="CCFF99"/>
            </a:solidFill>
            <a:ln w="9525">
              <a:solidFill>
                <a:schemeClr val="tx1"/>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34840" name="Text Box 21"/>
            <p:cNvSpPr txBox="1">
              <a:spLocks noChangeArrowheads="1"/>
            </p:cNvSpPr>
            <p:nvPr/>
          </p:nvSpPr>
          <p:spPr bwMode="auto">
            <a:xfrm>
              <a:off x="4762" y="822"/>
              <a:ext cx="791" cy="1671"/>
            </a:xfrm>
            <a:prstGeom prst="rect">
              <a:avLst/>
            </a:prstGeom>
            <a:noFill/>
            <a:ln w="9525">
              <a:noFill/>
              <a:miter lim="800000"/>
              <a:headEnd/>
              <a:tailEnd/>
            </a:ln>
          </p:spPr>
          <p:txBody>
            <a:bodyPr wrap="none">
              <a:spAutoFit/>
            </a:bodyPr>
            <a:lstStyle/>
            <a:p>
              <a:pPr algn="ctr">
                <a:spcBef>
                  <a:spcPct val="25000"/>
                </a:spcBef>
              </a:pPr>
              <a:r>
                <a:rPr kumimoji="1" lang="zh-CN" altLang="en-US" sz="2800" b="1">
                  <a:solidFill>
                    <a:srgbClr val="000099"/>
                  </a:solidFill>
                  <a:latin typeface="Times New Roman" pitchFamily="18" charset="0"/>
                  <a:ea typeface="仿宋_GB2312" pitchFamily="49" charset="-122"/>
                </a:rPr>
                <a:t>职工号</a:t>
              </a:r>
            </a:p>
            <a:p>
              <a:pPr algn="ctr">
                <a:spcBef>
                  <a:spcPct val="25000"/>
                </a:spcBef>
              </a:pPr>
              <a:r>
                <a:rPr kumimoji="1" lang="zh-CN" altLang="en-US" sz="2800" b="1">
                  <a:solidFill>
                    <a:srgbClr val="000099"/>
                  </a:solidFill>
                  <a:latin typeface="Times New Roman" pitchFamily="18" charset="0"/>
                  <a:ea typeface="仿宋_GB2312" pitchFamily="49" charset="-122"/>
                </a:rPr>
                <a:t>姓名</a:t>
              </a:r>
            </a:p>
            <a:p>
              <a:pPr algn="ctr">
                <a:spcBef>
                  <a:spcPct val="25000"/>
                </a:spcBef>
              </a:pPr>
              <a:r>
                <a:rPr kumimoji="1" lang="zh-CN" altLang="en-US" sz="2800" b="1">
                  <a:solidFill>
                    <a:srgbClr val="000099"/>
                  </a:solidFill>
                  <a:latin typeface="Times New Roman" pitchFamily="18" charset="0"/>
                  <a:ea typeface="仿宋_GB2312" pitchFamily="49" charset="-122"/>
                </a:rPr>
                <a:t>专业</a:t>
              </a:r>
            </a:p>
            <a:p>
              <a:pPr algn="ctr">
                <a:spcBef>
                  <a:spcPct val="25000"/>
                </a:spcBef>
              </a:pPr>
              <a:r>
                <a:rPr kumimoji="1" lang="zh-CN" altLang="en-US" sz="2800" b="1">
                  <a:solidFill>
                    <a:srgbClr val="000099"/>
                  </a:solidFill>
                  <a:latin typeface="Times New Roman" pitchFamily="18" charset="0"/>
                  <a:ea typeface="仿宋_GB2312" pitchFamily="49" charset="-122"/>
                </a:rPr>
                <a:t>职称</a:t>
              </a:r>
            </a:p>
            <a:p>
              <a:pPr algn="ctr">
                <a:spcBef>
                  <a:spcPct val="25000"/>
                </a:spcBef>
              </a:pPr>
              <a:r>
                <a:rPr kumimoji="1" lang="zh-CN" altLang="en-US" sz="2800" b="1">
                  <a:solidFill>
                    <a:srgbClr val="000099"/>
                  </a:solidFill>
                  <a:latin typeface="Times New Roman" pitchFamily="18" charset="0"/>
                  <a:ea typeface="仿宋_GB2312" pitchFamily="49" charset="-122"/>
                </a:rPr>
                <a:t>年龄</a:t>
              </a:r>
            </a:p>
          </p:txBody>
        </p:sp>
        <p:sp>
          <p:nvSpPr>
            <p:cNvPr id="34841" name="Line 22"/>
            <p:cNvSpPr>
              <a:spLocks noChangeShapeType="1"/>
            </p:cNvSpPr>
            <p:nvPr/>
          </p:nvSpPr>
          <p:spPr bwMode="auto">
            <a:xfrm>
              <a:off x="4800" y="1140"/>
              <a:ext cx="732" cy="0"/>
            </a:xfrm>
            <a:prstGeom prst="line">
              <a:avLst/>
            </a:prstGeom>
            <a:noFill/>
            <a:ln w="9525">
              <a:solidFill>
                <a:schemeClr val="tx1"/>
              </a:solidFill>
              <a:round/>
              <a:headEnd/>
              <a:tailEnd/>
            </a:ln>
          </p:spPr>
          <p:txBody>
            <a:bodyPr wrap="none" anchor="ctr"/>
            <a:lstStyle/>
            <a:p>
              <a:endParaRPr lang="zh-CN" altLang="en-US"/>
            </a:p>
          </p:txBody>
        </p:sp>
        <p:sp>
          <p:nvSpPr>
            <p:cNvPr id="34842" name="Line 23"/>
            <p:cNvSpPr>
              <a:spLocks noChangeShapeType="1"/>
            </p:cNvSpPr>
            <p:nvPr/>
          </p:nvSpPr>
          <p:spPr bwMode="auto">
            <a:xfrm>
              <a:off x="4800" y="1488"/>
              <a:ext cx="732" cy="0"/>
            </a:xfrm>
            <a:prstGeom prst="line">
              <a:avLst/>
            </a:prstGeom>
            <a:noFill/>
            <a:ln w="9525">
              <a:solidFill>
                <a:schemeClr val="tx1"/>
              </a:solidFill>
              <a:round/>
              <a:headEnd/>
              <a:tailEnd/>
            </a:ln>
          </p:spPr>
          <p:txBody>
            <a:bodyPr wrap="none" anchor="ctr"/>
            <a:lstStyle/>
            <a:p>
              <a:endParaRPr lang="zh-CN" altLang="en-US"/>
            </a:p>
          </p:txBody>
        </p:sp>
        <p:sp>
          <p:nvSpPr>
            <p:cNvPr id="34843" name="Line 24"/>
            <p:cNvSpPr>
              <a:spLocks noChangeShapeType="1"/>
            </p:cNvSpPr>
            <p:nvPr/>
          </p:nvSpPr>
          <p:spPr bwMode="auto">
            <a:xfrm>
              <a:off x="4812" y="1824"/>
              <a:ext cx="732" cy="0"/>
            </a:xfrm>
            <a:prstGeom prst="line">
              <a:avLst/>
            </a:prstGeom>
            <a:noFill/>
            <a:ln w="9525">
              <a:solidFill>
                <a:schemeClr val="tx1"/>
              </a:solidFill>
              <a:round/>
              <a:headEnd/>
              <a:tailEnd/>
            </a:ln>
          </p:spPr>
          <p:txBody>
            <a:bodyPr wrap="none" anchor="ctr"/>
            <a:lstStyle/>
            <a:p>
              <a:endParaRPr lang="zh-CN" altLang="en-US"/>
            </a:p>
          </p:txBody>
        </p:sp>
        <p:sp>
          <p:nvSpPr>
            <p:cNvPr id="34844" name="Line 25"/>
            <p:cNvSpPr>
              <a:spLocks noChangeShapeType="1"/>
            </p:cNvSpPr>
            <p:nvPr/>
          </p:nvSpPr>
          <p:spPr bwMode="auto">
            <a:xfrm>
              <a:off x="4812" y="2172"/>
              <a:ext cx="732" cy="0"/>
            </a:xfrm>
            <a:prstGeom prst="line">
              <a:avLst/>
            </a:prstGeom>
            <a:noFill/>
            <a:ln w="9525">
              <a:solidFill>
                <a:schemeClr val="tx1"/>
              </a:solidFill>
              <a:round/>
              <a:headEnd/>
              <a:tailEnd/>
            </a:ln>
          </p:spPr>
          <p:txBody>
            <a:bodyPr wrap="none" anchor="ctr"/>
            <a:lstStyle/>
            <a:p>
              <a:endParaRPr lang="zh-CN" altLang="en-US"/>
            </a:p>
          </p:txBody>
        </p:sp>
        <p:sp>
          <p:nvSpPr>
            <p:cNvPr id="34845" name="Rectangle 26"/>
            <p:cNvSpPr>
              <a:spLocks noChangeArrowheads="1"/>
            </p:cNvSpPr>
            <p:nvPr/>
          </p:nvSpPr>
          <p:spPr bwMode="auto">
            <a:xfrm>
              <a:off x="3804" y="1516"/>
              <a:ext cx="624" cy="360"/>
            </a:xfrm>
            <a:prstGeom prst="rect">
              <a:avLst/>
            </a:prstGeom>
            <a:solidFill>
              <a:schemeClr val="folHlink"/>
            </a:solidFill>
            <a:ln w="9525">
              <a:solidFill>
                <a:schemeClr val="tx1"/>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34846" name="Text Box 27"/>
            <p:cNvSpPr txBox="1">
              <a:spLocks noChangeArrowheads="1"/>
            </p:cNvSpPr>
            <p:nvPr/>
          </p:nvSpPr>
          <p:spPr bwMode="auto">
            <a:xfrm>
              <a:off x="3842" y="1514"/>
              <a:ext cx="566" cy="327"/>
            </a:xfrm>
            <a:prstGeom prst="rect">
              <a:avLst/>
            </a:prstGeom>
            <a:noFill/>
            <a:ln w="9525">
              <a:noFill/>
              <a:miter lim="800000"/>
              <a:headEnd/>
              <a:tailEnd/>
            </a:ln>
          </p:spPr>
          <p:txBody>
            <a:bodyPr wrap="none">
              <a:spAutoFit/>
            </a:bodyPr>
            <a:lstStyle/>
            <a:p>
              <a:r>
                <a:rPr kumimoji="1" lang="zh-CN" altLang="en-US" sz="2800" b="1">
                  <a:latin typeface="Times New Roman" pitchFamily="18" charset="0"/>
                  <a:ea typeface="仿宋_GB2312" pitchFamily="49" charset="-122"/>
                </a:rPr>
                <a:t>教师</a:t>
              </a:r>
              <a:endParaRPr kumimoji="1" lang="zh-CN" altLang="en-US" sz="4800">
                <a:latin typeface="Times New Roman" pitchFamily="18" charset="0"/>
              </a:endParaRPr>
            </a:p>
          </p:txBody>
        </p:sp>
        <p:sp>
          <p:nvSpPr>
            <p:cNvPr id="123932" name="Text Box 28"/>
            <p:cNvSpPr txBox="1">
              <a:spLocks noChangeArrowheads="1"/>
            </p:cNvSpPr>
            <p:nvPr/>
          </p:nvSpPr>
          <p:spPr bwMode="auto">
            <a:xfrm>
              <a:off x="2006" y="3430"/>
              <a:ext cx="3486" cy="327"/>
            </a:xfrm>
            <a:prstGeom prst="rect">
              <a:avLst/>
            </a:prstGeom>
            <a:noFill/>
            <a:ln>
              <a:noFill/>
            </a:ln>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kumimoji="1" lang="zh-CN" altLang="en-US" sz="2800" b="1">
                  <a:solidFill>
                    <a:srgbClr val="000099"/>
                  </a:solidFill>
                  <a:latin typeface="Times New Roman" pitchFamily="18" charset="0"/>
                  <a:ea typeface="仿宋_GB2312" pitchFamily="49" charset="-122"/>
                </a:rPr>
                <a:t>课程号   课程名   学分   学时</a:t>
              </a:r>
              <a:r>
                <a:rPr kumimoji="1" lang="zh-CN" altLang="en-US" sz="2800" b="1">
                  <a:solidFill>
                    <a:srgbClr val="000099"/>
                  </a:solidFill>
                  <a:effectLst>
                    <a:outerShdw blurRad="38100" dist="38100" dir="2700000" algn="tl">
                      <a:srgbClr val="C0C0C0"/>
                    </a:outerShdw>
                  </a:effectLst>
                  <a:latin typeface="Times New Roman" pitchFamily="18" charset="0"/>
                  <a:ea typeface="仿宋_GB2312" pitchFamily="49" charset="-122"/>
                </a:rPr>
                <a:t>   </a:t>
              </a:r>
              <a:r>
                <a:rPr kumimoji="1" lang="en-US" altLang="zh-CN" sz="2800" b="1">
                  <a:solidFill>
                    <a:srgbClr val="000099"/>
                  </a:solidFill>
                  <a:effectLst>
                    <a:outerShdw blurRad="38100" dist="38100" dir="2700000" algn="tl">
                      <a:srgbClr val="C0C0C0"/>
                    </a:outerShdw>
                  </a:effectLst>
                  <a:latin typeface="Times New Roman" pitchFamily="18" charset="0"/>
                  <a:ea typeface="仿宋_GB2312" pitchFamily="49" charset="-122"/>
                </a:rPr>
                <a:t>……</a:t>
              </a:r>
              <a:endParaRPr kumimoji="1" lang="en-US" altLang="zh-CN" sz="2800" b="1">
                <a:solidFill>
                  <a:srgbClr val="000099"/>
                </a:solidFill>
                <a:latin typeface="Times New Roman" pitchFamily="18" charset="0"/>
                <a:ea typeface="仿宋_GB2312" pitchFamily="49" charset="-122"/>
              </a:endParaRPr>
            </a:p>
          </p:txBody>
        </p:sp>
        <p:sp>
          <p:nvSpPr>
            <p:cNvPr id="34848" name="Line 29"/>
            <p:cNvSpPr>
              <a:spLocks noChangeShapeType="1"/>
            </p:cNvSpPr>
            <p:nvPr/>
          </p:nvSpPr>
          <p:spPr bwMode="auto">
            <a:xfrm>
              <a:off x="2832" y="3400"/>
              <a:ext cx="0" cy="372"/>
            </a:xfrm>
            <a:prstGeom prst="line">
              <a:avLst/>
            </a:prstGeom>
            <a:noFill/>
            <a:ln w="9525">
              <a:solidFill>
                <a:schemeClr val="tx1"/>
              </a:solidFill>
              <a:round/>
              <a:headEnd/>
              <a:tailEnd/>
            </a:ln>
          </p:spPr>
          <p:txBody>
            <a:bodyPr wrap="none" anchor="ctr"/>
            <a:lstStyle/>
            <a:p>
              <a:endParaRPr lang="zh-CN" altLang="en-US"/>
            </a:p>
          </p:txBody>
        </p:sp>
        <p:sp>
          <p:nvSpPr>
            <p:cNvPr id="34849" name="Line 30"/>
            <p:cNvSpPr>
              <a:spLocks noChangeShapeType="1"/>
            </p:cNvSpPr>
            <p:nvPr/>
          </p:nvSpPr>
          <p:spPr bwMode="auto">
            <a:xfrm>
              <a:off x="3672" y="3400"/>
              <a:ext cx="0" cy="372"/>
            </a:xfrm>
            <a:prstGeom prst="line">
              <a:avLst/>
            </a:prstGeom>
            <a:noFill/>
            <a:ln w="9525">
              <a:solidFill>
                <a:schemeClr val="tx1"/>
              </a:solidFill>
              <a:round/>
              <a:headEnd/>
              <a:tailEnd/>
            </a:ln>
          </p:spPr>
          <p:txBody>
            <a:bodyPr wrap="none" anchor="ctr"/>
            <a:lstStyle/>
            <a:p>
              <a:endParaRPr lang="zh-CN" altLang="en-US"/>
            </a:p>
          </p:txBody>
        </p:sp>
        <p:sp>
          <p:nvSpPr>
            <p:cNvPr id="34850" name="Line 31"/>
            <p:cNvSpPr>
              <a:spLocks noChangeShapeType="1"/>
            </p:cNvSpPr>
            <p:nvPr/>
          </p:nvSpPr>
          <p:spPr bwMode="auto">
            <a:xfrm>
              <a:off x="4296" y="3400"/>
              <a:ext cx="0" cy="372"/>
            </a:xfrm>
            <a:prstGeom prst="line">
              <a:avLst/>
            </a:prstGeom>
            <a:noFill/>
            <a:ln w="9525">
              <a:solidFill>
                <a:schemeClr val="tx1"/>
              </a:solidFill>
              <a:round/>
              <a:headEnd/>
              <a:tailEnd/>
            </a:ln>
          </p:spPr>
          <p:txBody>
            <a:bodyPr wrap="none" anchor="ctr"/>
            <a:lstStyle/>
            <a:p>
              <a:endParaRPr lang="zh-CN" altLang="en-US"/>
            </a:p>
          </p:txBody>
        </p:sp>
        <p:sp>
          <p:nvSpPr>
            <p:cNvPr id="34851" name="Line 32"/>
            <p:cNvSpPr>
              <a:spLocks noChangeShapeType="1"/>
            </p:cNvSpPr>
            <p:nvPr/>
          </p:nvSpPr>
          <p:spPr bwMode="auto">
            <a:xfrm>
              <a:off x="4920" y="3400"/>
              <a:ext cx="0" cy="372"/>
            </a:xfrm>
            <a:prstGeom prst="line">
              <a:avLst/>
            </a:prstGeom>
            <a:noFill/>
            <a:ln w="9525">
              <a:solidFill>
                <a:schemeClr val="tx1"/>
              </a:solidFill>
              <a:round/>
              <a:headEnd/>
              <a:tailEnd/>
            </a:ln>
          </p:spPr>
          <p:txBody>
            <a:bodyPr wrap="none" anchor="ctr"/>
            <a:lstStyle/>
            <a:p>
              <a:endParaRPr lang="zh-CN" altLang="en-US"/>
            </a:p>
          </p:txBody>
        </p:sp>
        <p:sp>
          <p:nvSpPr>
            <p:cNvPr id="34852" name="Rectangle 33"/>
            <p:cNvSpPr>
              <a:spLocks noChangeArrowheads="1"/>
            </p:cNvSpPr>
            <p:nvPr/>
          </p:nvSpPr>
          <p:spPr bwMode="auto">
            <a:xfrm>
              <a:off x="3012" y="2668"/>
              <a:ext cx="624" cy="360"/>
            </a:xfrm>
            <a:prstGeom prst="rect">
              <a:avLst/>
            </a:prstGeom>
            <a:solidFill>
              <a:schemeClr val="folHlink"/>
            </a:solidFill>
            <a:ln w="9525">
              <a:solidFill>
                <a:schemeClr val="tx1"/>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34853" name="Text Box 34"/>
            <p:cNvSpPr txBox="1">
              <a:spLocks noChangeArrowheads="1"/>
            </p:cNvSpPr>
            <p:nvPr/>
          </p:nvSpPr>
          <p:spPr bwMode="auto">
            <a:xfrm>
              <a:off x="3050" y="2666"/>
              <a:ext cx="566" cy="327"/>
            </a:xfrm>
            <a:prstGeom prst="rect">
              <a:avLst/>
            </a:prstGeom>
            <a:noFill/>
            <a:ln w="9525">
              <a:noFill/>
              <a:miter lim="800000"/>
              <a:headEnd/>
              <a:tailEnd/>
            </a:ln>
          </p:spPr>
          <p:txBody>
            <a:bodyPr wrap="none">
              <a:spAutoFit/>
            </a:bodyPr>
            <a:lstStyle/>
            <a:p>
              <a:r>
                <a:rPr kumimoji="1" lang="zh-CN" altLang="en-US" sz="2800" b="1">
                  <a:latin typeface="Times New Roman" pitchFamily="18" charset="0"/>
                  <a:ea typeface="仿宋_GB2312" pitchFamily="49" charset="-122"/>
                </a:rPr>
                <a:t>课程</a:t>
              </a:r>
              <a:endParaRPr kumimoji="1" lang="zh-CN" altLang="en-US" sz="4800">
                <a:latin typeface="Times New Roman" pitchFamily="18" charset="0"/>
              </a:endParaRPr>
            </a:p>
          </p:txBody>
        </p:sp>
        <p:sp>
          <p:nvSpPr>
            <p:cNvPr id="34854" name="AutoShape 35"/>
            <p:cNvSpPr>
              <a:spLocks noChangeArrowheads="1"/>
            </p:cNvSpPr>
            <p:nvPr/>
          </p:nvSpPr>
          <p:spPr bwMode="auto">
            <a:xfrm>
              <a:off x="1164" y="2140"/>
              <a:ext cx="1200" cy="432"/>
            </a:xfrm>
            <a:prstGeom prst="flowChartDecision">
              <a:avLst/>
            </a:prstGeom>
            <a:solidFill>
              <a:srgbClr val="FFFF66"/>
            </a:solidFill>
            <a:ln w="9525">
              <a:solidFill>
                <a:schemeClr val="tx1"/>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34855" name="Rectangle 36"/>
            <p:cNvSpPr>
              <a:spLocks noChangeArrowheads="1"/>
            </p:cNvSpPr>
            <p:nvPr/>
          </p:nvSpPr>
          <p:spPr bwMode="auto">
            <a:xfrm>
              <a:off x="444" y="2692"/>
              <a:ext cx="768" cy="1056"/>
            </a:xfrm>
            <a:prstGeom prst="rect">
              <a:avLst/>
            </a:prstGeom>
            <a:solidFill>
              <a:srgbClr val="CCFF99"/>
            </a:solidFill>
            <a:ln w="9525">
              <a:solidFill>
                <a:schemeClr val="tx1"/>
              </a:solidFill>
              <a:miter lim="800000"/>
              <a:headEnd/>
              <a:tailEnd/>
            </a:ln>
            <a:effectLst>
              <a:outerShdw dist="107763" dir="2700000" algn="ctr" rotWithShape="0">
                <a:srgbClr val="808080"/>
              </a:outerShdw>
            </a:effectLst>
          </p:spPr>
          <p:txBody>
            <a:bodyPr wrap="none" anchor="ctr"/>
            <a:lstStyle/>
            <a:p>
              <a:endParaRPr lang="zh-CN" altLang="en-US"/>
            </a:p>
          </p:txBody>
        </p:sp>
        <p:sp>
          <p:nvSpPr>
            <p:cNvPr id="34856" name="Text Box 37"/>
            <p:cNvSpPr txBox="1">
              <a:spLocks noChangeArrowheads="1"/>
            </p:cNvSpPr>
            <p:nvPr/>
          </p:nvSpPr>
          <p:spPr bwMode="auto">
            <a:xfrm>
              <a:off x="436" y="2708"/>
              <a:ext cx="791" cy="999"/>
            </a:xfrm>
            <a:prstGeom prst="rect">
              <a:avLst/>
            </a:prstGeom>
            <a:noFill/>
            <a:ln w="9525">
              <a:noFill/>
              <a:miter lim="800000"/>
              <a:headEnd/>
              <a:tailEnd/>
            </a:ln>
          </p:spPr>
          <p:txBody>
            <a:bodyPr wrap="none">
              <a:spAutoFit/>
            </a:bodyPr>
            <a:lstStyle/>
            <a:p>
              <a:pPr algn="ctr">
                <a:spcBef>
                  <a:spcPct val="25000"/>
                </a:spcBef>
              </a:pPr>
              <a:r>
                <a:rPr kumimoji="1" lang="zh-CN" altLang="en-US" sz="2800" b="1" dirty="0">
                  <a:solidFill>
                    <a:srgbClr val="000099"/>
                  </a:solidFill>
                  <a:latin typeface="Times New Roman" pitchFamily="18" charset="0"/>
                  <a:ea typeface="仿宋_GB2312" pitchFamily="49" charset="-122"/>
                </a:rPr>
                <a:t>学号</a:t>
              </a:r>
            </a:p>
            <a:p>
              <a:pPr algn="ctr">
                <a:spcBef>
                  <a:spcPct val="25000"/>
                </a:spcBef>
              </a:pPr>
              <a:r>
                <a:rPr kumimoji="1" lang="zh-CN" altLang="en-US" sz="2800" b="1" dirty="0">
                  <a:solidFill>
                    <a:srgbClr val="000099"/>
                  </a:solidFill>
                  <a:latin typeface="Times New Roman" pitchFamily="18" charset="0"/>
                  <a:ea typeface="仿宋_GB2312" pitchFamily="49" charset="-122"/>
                </a:rPr>
                <a:t>课程号</a:t>
              </a:r>
            </a:p>
            <a:p>
              <a:pPr algn="ctr">
                <a:spcBef>
                  <a:spcPct val="25000"/>
                </a:spcBef>
              </a:pPr>
              <a:r>
                <a:rPr kumimoji="1" lang="zh-CN" altLang="en-US" sz="2800" b="1" dirty="0">
                  <a:solidFill>
                    <a:srgbClr val="000099"/>
                  </a:solidFill>
                  <a:latin typeface="Times New Roman" pitchFamily="18" charset="0"/>
                  <a:ea typeface="仿宋_GB2312" pitchFamily="49" charset="-122"/>
                </a:rPr>
                <a:t>成绩</a:t>
              </a:r>
              <a:endParaRPr kumimoji="1" lang="zh-CN" altLang="en-US" sz="2800" dirty="0">
                <a:latin typeface="Times New Roman" pitchFamily="18" charset="0"/>
              </a:endParaRPr>
            </a:p>
          </p:txBody>
        </p:sp>
        <p:sp>
          <p:nvSpPr>
            <p:cNvPr id="34857" name="Line 38"/>
            <p:cNvSpPr>
              <a:spLocks noChangeShapeType="1"/>
            </p:cNvSpPr>
            <p:nvPr/>
          </p:nvSpPr>
          <p:spPr bwMode="auto">
            <a:xfrm flipV="1">
              <a:off x="444" y="3052"/>
              <a:ext cx="780" cy="0"/>
            </a:xfrm>
            <a:prstGeom prst="line">
              <a:avLst/>
            </a:prstGeom>
            <a:noFill/>
            <a:ln w="9525">
              <a:solidFill>
                <a:schemeClr val="tx1"/>
              </a:solidFill>
              <a:round/>
              <a:headEnd/>
              <a:tailEnd/>
            </a:ln>
          </p:spPr>
          <p:txBody>
            <a:bodyPr wrap="none" anchor="ctr"/>
            <a:lstStyle/>
            <a:p>
              <a:endParaRPr lang="zh-CN" altLang="en-US"/>
            </a:p>
          </p:txBody>
        </p:sp>
        <p:sp>
          <p:nvSpPr>
            <p:cNvPr id="34858" name="Line 39"/>
            <p:cNvSpPr>
              <a:spLocks noChangeShapeType="1"/>
            </p:cNvSpPr>
            <p:nvPr/>
          </p:nvSpPr>
          <p:spPr bwMode="auto">
            <a:xfrm flipV="1">
              <a:off x="444" y="3388"/>
              <a:ext cx="780" cy="0"/>
            </a:xfrm>
            <a:prstGeom prst="line">
              <a:avLst/>
            </a:prstGeom>
            <a:noFill/>
            <a:ln w="9525">
              <a:solidFill>
                <a:schemeClr val="tx1"/>
              </a:solidFill>
              <a:round/>
              <a:headEnd/>
              <a:tailEnd/>
            </a:ln>
          </p:spPr>
          <p:txBody>
            <a:bodyPr wrap="none" anchor="ctr"/>
            <a:lstStyle/>
            <a:p>
              <a:endParaRPr lang="zh-CN" altLang="en-US"/>
            </a:p>
          </p:txBody>
        </p:sp>
        <p:sp>
          <p:nvSpPr>
            <p:cNvPr id="34859" name="Text Box 40"/>
            <p:cNvSpPr txBox="1">
              <a:spLocks noChangeArrowheads="1"/>
            </p:cNvSpPr>
            <p:nvPr/>
          </p:nvSpPr>
          <p:spPr bwMode="auto">
            <a:xfrm>
              <a:off x="1478" y="2180"/>
              <a:ext cx="566" cy="327"/>
            </a:xfrm>
            <a:prstGeom prst="rect">
              <a:avLst/>
            </a:prstGeom>
            <a:noFill/>
            <a:ln w="9525">
              <a:noFill/>
              <a:miter lim="800000"/>
              <a:headEnd/>
              <a:tailEnd/>
            </a:ln>
          </p:spPr>
          <p:txBody>
            <a:bodyPr wrap="none">
              <a:spAutoFit/>
            </a:bodyPr>
            <a:lstStyle/>
            <a:p>
              <a:r>
                <a:rPr kumimoji="1" lang="zh-CN" altLang="en-US" sz="2800" b="1" dirty="0">
                  <a:latin typeface="Times New Roman" pitchFamily="18" charset="0"/>
                  <a:ea typeface="仿宋_GB2312" pitchFamily="49" charset="-122"/>
                </a:rPr>
                <a:t>选课</a:t>
              </a:r>
              <a:endParaRPr kumimoji="1" lang="zh-CN" altLang="en-US" sz="4800" dirty="0">
                <a:latin typeface="Times New Roman" pitchFamily="18" charset="0"/>
              </a:endParaRPr>
            </a:p>
          </p:txBody>
        </p:sp>
        <p:sp>
          <p:nvSpPr>
            <p:cNvPr id="34860" name="Line 41"/>
            <p:cNvSpPr>
              <a:spLocks noChangeShapeType="1"/>
            </p:cNvSpPr>
            <p:nvPr/>
          </p:nvSpPr>
          <p:spPr bwMode="auto">
            <a:xfrm>
              <a:off x="1692" y="1864"/>
              <a:ext cx="144" cy="0"/>
            </a:xfrm>
            <a:prstGeom prst="line">
              <a:avLst/>
            </a:prstGeom>
            <a:noFill/>
            <a:ln w="38100">
              <a:solidFill>
                <a:schemeClr val="tx1"/>
              </a:solidFill>
              <a:round/>
              <a:headEnd/>
              <a:tailEnd/>
            </a:ln>
          </p:spPr>
          <p:txBody>
            <a:bodyPr wrap="none" anchor="ctr"/>
            <a:lstStyle/>
            <a:p>
              <a:endParaRPr lang="zh-CN" altLang="en-US"/>
            </a:p>
          </p:txBody>
        </p:sp>
        <p:sp>
          <p:nvSpPr>
            <p:cNvPr id="34861" name="Line 42"/>
            <p:cNvSpPr>
              <a:spLocks noChangeShapeType="1"/>
            </p:cNvSpPr>
            <p:nvPr/>
          </p:nvSpPr>
          <p:spPr bwMode="auto">
            <a:xfrm>
              <a:off x="2916" y="2752"/>
              <a:ext cx="0" cy="168"/>
            </a:xfrm>
            <a:prstGeom prst="line">
              <a:avLst/>
            </a:prstGeom>
            <a:noFill/>
            <a:ln w="38100">
              <a:solidFill>
                <a:schemeClr val="tx1"/>
              </a:solidFill>
              <a:round/>
              <a:headEnd/>
              <a:tailEnd/>
            </a:ln>
          </p:spPr>
          <p:txBody>
            <a:bodyPr wrap="none" anchor="ctr"/>
            <a:lstStyle/>
            <a:p>
              <a:endParaRPr lang="zh-CN" altLang="en-US"/>
            </a:p>
          </p:txBody>
        </p:sp>
        <p:sp>
          <p:nvSpPr>
            <p:cNvPr id="34862" name="Line 43"/>
            <p:cNvSpPr>
              <a:spLocks noChangeShapeType="1"/>
            </p:cNvSpPr>
            <p:nvPr/>
          </p:nvSpPr>
          <p:spPr bwMode="auto">
            <a:xfrm>
              <a:off x="3336" y="1684"/>
              <a:ext cx="0" cy="984"/>
            </a:xfrm>
            <a:prstGeom prst="line">
              <a:avLst/>
            </a:prstGeom>
            <a:noFill/>
            <a:ln w="38100">
              <a:solidFill>
                <a:schemeClr val="tx1"/>
              </a:solidFill>
              <a:round/>
              <a:headEnd/>
              <a:tailEnd/>
            </a:ln>
          </p:spPr>
          <p:txBody>
            <a:bodyPr wrap="none" anchor="ctr"/>
            <a:lstStyle/>
            <a:p>
              <a:endParaRPr lang="zh-CN" altLang="en-US"/>
            </a:p>
          </p:txBody>
        </p:sp>
        <p:sp>
          <p:nvSpPr>
            <p:cNvPr id="34863" name="Line 44"/>
            <p:cNvSpPr>
              <a:spLocks noChangeShapeType="1"/>
            </p:cNvSpPr>
            <p:nvPr/>
          </p:nvSpPr>
          <p:spPr bwMode="auto">
            <a:xfrm flipH="1">
              <a:off x="3228" y="2512"/>
              <a:ext cx="108" cy="168"/>
            </a:xfrm>
            <a:prstGeom prst="line">
              <a:avLst/>
            </a:prstGeom>
            <a:noFill/>
            <a:ln w="38100">
              <a:solidFill>
                <a:schemeClr val="tx1"/>
              </a:solidFill>
              <a:round/>
              <a:headEnd/>
              <a:tailEnd/>
            </a:ln>
          </p:spPr>
          <p:txBody>
            <a:bodyPr wrap="none" anchor="ctr"/>
            <a:lstStyle/>
            <a:p>
              <a:endParaRPr lang="zh-CN" altLang="en-US"/>
            </a:p>
          </p:txBody>
        </p:sp>
        <p:sp>
          <p:nvSpPr>
            <p:cNvPr id="34864" name="Line 45"/>
            <p:cNvSpPr>
              <a:spLocks noChangeShapeType="1"/>
            </p:cNvSpPr>
            <p:nvPr/>
          </p:nvSpPr>
          <p:spPr bwMode="auto">
            <a:xfrm>
              <a:off x="3336" y="2536"/>
              <a:ext cx="96" cy="144"/>
            </a:xfrm>
            <a:prstGeom prst="line">
              <a:avLst/>
            </a:prstGeom>
            <a:noFill/>
            <a:ln w="38100">
              <a:solidFill>
                <a:schemeClr val="tx1"/>
              </a:solidFill>
              <a:round/>
              <a:headEnd/>
              <a:tailEnd/>
            </a:ln>
          </p:spPr>
          <p:txBody>
            <a:bodyPr wrap="none" anchor="ctr"/>
            <a:lstStyle/>
            <a:p>
              <a:endParaRPr lang="zh-CN" altLang="en-US"/>
            </a:p>
          </p:txBody>
        </p:sp>
        <p:sp>
          <p:nvSpPr>
            <p:cNvPr id="34865" name="Oval 46"/>
            <p:cNvSpPr>
              <a:spLocks noChangeArrowheads="1"/>
            </p:cNvSpPr>
            <p:nvPr/>
          </p:nvSpPr>
          <p:spPr bwMode="auto">
            <a:xfrm>
              <a:off x="3264" y="2392"/>
              <a:ext cx="132" cy="120"/>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34866" name="Line 47"/>
            <p:cNvSpPr>
              <a:spLocks noChangeShapeType="1"/>
            </p:cNvSpPr>
            <p:nvPr/>
          </p:nvSpPr>
          <p:spPr bwMode="auto">
            <a:xfrm>
              <a:off x="3240" y="2536"/>
              <a:ext cx="180" cy="0"/>
            </a:xfrm>
            <a:prstGeom prst="line">
              <a:avLst/>
            </a:prstGeom>
            <a:noFill/>
            <a:ln w="38100">
              <a:solidFill>
                <a:schemeClr val="tx1"/>
              </a:solidFill>
              <a:round/>
              <a:headEnd/>
              <a:tailEnd/>
            </a:ln>
          </p:spPr>
          <p:txBody>
            <a:bodyPr wrap="none" anchor="ctr"/>
            <a:lstStyle/>
            <a:p>
              <a:endParaRPr lang="zh-CN" altLang="en-US"/>
            </a:p>
          </p:txBody>
        </p:sp>
        <p:sp>
          <p:nvSpPr>
            <p:cNvPr id="34867" name="Line 48"/>
            <p:cNvSpPr>
              <a:spLocks noChangeShapeType="1"/>
            </p:cNvSpPr>
            <p:nvPr/>
          </p:nvSpPr>
          <p:spPr bwMode="auto">
            <a:xfrm>
              <a:off x="3708" y="1600"/>
              <a:ext cx="0" cy="168"/>
            </a:xfrm>
            <a:prstGeom prst="line">
              <a:avLst/>
            </a:prstGeom>
            <a:noFill/>
            <a:ln w="38100">
              <a:solidFill>
                <a:schemeClr val="tx1"/>
              </a:solidFill>
              <a:round/>
              <a:headEnd/>
              <a:tailEnd/>
            </a:ln>
          </p:spPr>
          <p:txBody>
            <a:bodyPr wrap="none" anchor="ctr"/>
            <a:lstStyle/>
            <a:p>
              <a:endParaRPr lang="zh-CN" altLang="en-US"/>
            </a:p>
          </p:txBody>
        </p:sp>
        <p:sp>
          <p:nvSpPr>
            <p:cNvPr id="34868" name="Line 49"/>
            <p:cNvSpPr>
              <a:spLocks noChangeShapeType="1"/>
            </p:cNvSpPr>
            <p:nvPr/>
          </p:nvSpPr>
          <p:spPr bwMode="auto">
            <a:xfrm>
              <a:off x="540" y="1024"/>
              <a:ext cx="912" cy="324"/>
            </a:xfrm>
            <a:prstGeom prst="line">
              <a:avLst/>
            </a:prstGeom>
            <a:noFill/>
            <a:ln w="9525">
              <a:solidFill>
                <a:srgbClr val="CC0000"/>
              </a:solidFill>
              <a:round/>
              <a:headEnd/>
              <a:tailEnd/>
            </a:ln>
          </p:spPr>
          <p:txBody>
            <a:bodyPr wrap="none" anchor="ctr"/>
            <a:lstStyle/>
            <a:p>
              <a:endParaRPr lang="zh-CN" altLang="en-US"/>
            </a:p>
          </p:txBody>
        </p:sp>
        <p:sp>
          <p:nvSpPr>
            <p:cNvPr id="34869" name="Line 50"/>
            <p:cNvSpPr>
              <a:spLocks noChangeShapeType="1"/>
            </p:cNvSpPr>
            <p:nvPr/>
          </p:nvSpPr>
          <p:spPr bwMode="auto">
            <a:xfrm flipV="1">
              <a:off x="2076" y="1012"/>
              <a:ext cx="1452" cy="348"/>
            </a:xfrm>
            <a:prstGeom prst="line">
              <a:avLst/>
            </a:prstGeom>
            <a:noFill/>
            <a:ln w="9525">
              <a:solidFill>
                <a:srgbClr val="CC0000"/>
              </a:solidFill>
              <a:round/>
              <a:headEnd/>
              <a:tailEnd/>
            </a:ln>
          </p:spPr>
          <p:txBody>
            <a:bodyPr wrap="none" anchor="ctr"/>
            <a:lstStyle/>
            <a:p>
              <a:endParaRPr lang="zh-CN" altLang="en-US"/>
            </a:p>
          </p:txBody>
        </p:sp>
        <p:sp>
          <p:nvSpPr>
            <p:cNvPr id="34870" name="Line 51"/>
            <p:cNvSpPr>
              <a:spLocks noChangeShapeType="1"/>
            </p:cNvSpPr>
            <p:nvPr/>
          </p:nvSpPr>
          <p:spPr bwMode="auto">
            <a:xfrm flipH="1">
              <a:off x="468" y="2368"/>
              <a:ext cx="696" cy="324"/>
            </a:xfrm>
            <a:prstGeom prst="line">
              <a:avLst/>
            </a:prstGeom>
            <a:noFill/>
            <a:ln w="9525">
              <a:solidFill>
                <a:srgbClr val="CC0000"/>
              </a:solidFill>
              <a:round/>
              <a:headEnd/>
              <a:tailEnd/>
            </a:ln>
          </p:spPr>
          <p:txBody>
            <a:bodyPr wrap="none" anchor="ctr"/>
            <a:lstStyle/>
            <a:p>
              <a:endParaRPr lang="zh-CN" altLang="en-US"/>
            </a:p>
          </p:txBody>
        </p:sp>
        <p:sp>
          <p:nvSpPr>
            <p:cNvPr id="34871" name="Line 52"/>
            <p:cNvSpPr>
              <a:spLocks noChangeShapeType="1"/>
            </p:cNvSpPr>
            <p:nvPr/>
          </p:nvSpPr>
          <p:spPr bwMode="auto">
            <a:xfrm flipH="1">
              <a:off x="1272" y="2428"/>
              <a:ext cx="1068" cy="1344"/>
            </a:xfrm>
            <a:prstGeom prst="line">
              <a:avLst/>
            </a:prstGeom>
            <a:noFill/>
            <a:ln w="9525">
              <a:solidFill>
                <a:srgbClr val="CC0000"/>
              </a:solidFill>
              <a:round/>
              <a:headEnd/>
              <a:tailEnd/>
            </a:ln>
          </p:spPr>
          <p:txBody>
            <a:bodyPr wrap="none" anchor="ctr"/>
            <a:lstStyle/>
            <a:p>
              <a:endParaRPr lang="zh-CN" altLang="en-US"/>
            </a:p>
          </p:txBody>
        </p:sp>
        <p:sp>
          <p:nvSpPr>
            <p:cNvPr id="34872" name="Line 53"/>
            <p:cNvSpPr>
              <a:spLocks noChangeShapeType="1"/>
            </p:cNvSpPr>
            <p:nvPr/>
          </p:nvSpPr>
          <p:spPr bwMode="auto">
            <a:xfrm flipH="1">
              <a:off x="2016" y="3040"/>
              <a:ext cx="996" cy="348"/>
            </a:xfrm>
            <a:prstGeom prst="line">
              <a:avLst/>
            </a:prstGeom>
            <a:noFill/>
            <a:ln w="9525">
              <a:solidFill>
                <a:srgbClr val="CC0000"/>
              </a:solidFill>
              <a:round/>
              <a:headEnd/>
              <a:tailEnd/>
            </a:ln>
          </p:spPr>
          <p:txBody>
            <a:bodyPr wrap="none" anchor="ctr"/>
            <a:lstStyle/>
            <a:p>
              <a:endParaRPr lang="zh-CN" altLang="en-US"/>
            </a:p>
          </p:txBody>
        </p:sp>
        <p:sp>
          <p:nvSpPr>
            <p:cNvPr id="34873" name="Line 54"/>
            <p:cNvSpPr>
              <a:spLocks noChangeShapeType="1"/>
            </p:cNvSpPr>
            <p:nvPr/>
          </p:nvSpPr>
          <p:spPr bwMode="auto">
            <a:xfrm>
              <a:off x="3672" y="3040"/>
              <a:ext cx="1836" cy="348"/>
            </a:xfrm>
            <a:prstGeom prst="line">
              <a:avLst/>
            </a:prstGeom>
            <a:noFill/>
            <a:ln w="9525">
              <a:solidFill>
                <a:srgbClr val="CC0000"/>
              </a:solidFill>
              <a:round/>
              <a:headEnd/>
              <a:tailEnd/>
            </a:ln>
          </p:spPr>
          <p:txBody>
            <a:bodyPr wrap="none" anchor="ctr"/>
            <a:lstStyle/>
            <a:p>
              <a:endParaRPr lang="zh-CN" altLang="en-US"/>
            </a:p>
          </p:txBody>
        </p:sp>
        <p:sp>
          <p:nvSpPr>
            <p:cNvPr id="34874" name="Line 55"/>
            <p:cNvSpPr>
              <a:spLocks noChangeShapeType="1"/>
            </p:cNvSpPr>
            <p:nvPr/>
          </p:nvSpPr>
          <p:spPr bwMode="auto">
            <a:xfrm flipH="1">
              <a:off x="4440" y="1012"/>
              <a:ext cx="360" cy="492"/>
            </a:xfrm>
            <a:prstGeom prst="line">
              <a:avLst/>
            </a:prstGeom>
            <a:noFill/>
            <a:ln w="9525">
              <a:solidFill>
                <a:srgbClr val="CC0000"/>
              </a:solidFill>
              <a:round/>
              <a:headEnd/>
              <a:tailEnd/>
            </a:ln>
          </p:spPr>
          <p:txBody>
            <a:bodyPr wrap="none" anchor="ctr"/>
            <a:lstStyle/>
            <a:p>
              <a:endParaRPr lang="zh-CN" altLang="en-US"/>
            </a:p>
          </p:txBody>
        </p:sp>
        <p:sp>
          <p:nvSpPr>
            <p:cNvPr id="34875" name="Line 56"/>
            <p:cNvSpPr>
              <a:spLocks noChangeShapeType="1"/>
            </p:cNvSpPr>
            <p:nvPr/>
          </p:nvSpPr>
          <p:spPr bwMode="auto">
            <a:xfrm>
              <a:off x="4440" y="1924"/>
              <a:ext cx="372" cy="432"/>
            </a:xfrm>
            <a:prstGeom prst="line">
              <a:avLst/>
            </a:prstGeom>
            <a:noFill/>
            <a:ln w="9525">
              <a:solidFill>
                <a:srgbClr val="CC0000"/>
              </a:solidFill>
              <a:round/>
              <a:headEnd/>
              <a:tailEnd/>
            </a:ln>
          </p:spPr>
          <p:txBody>
            <a:bodyPr wrap="none" anchor="ctr"/>
            <a:lstStyle/>
            <a:p>
              <a:endParaRPr lang="zh-CN" altLang="en-US"/>
            </a:p>
          </p:txBody>
        </p:sp>
      </p:grpSp>
      <p:sp>
        <p:nvSpPr>
          <p:cNvPr id="59" name="AutoShape 35"/>
          <p:cNvSpPr>
            <a:spLocks noChangeArrowheads="1"/>
          </p:cNvSpPr>
          <p:nvPr/>
        </p:nvSpPr>
        <p:spPr bwMode="auto">
          <a:xfrm>
            <a:off x="4171752" y="3390552"/>
            <a:ext cx="1905000" cy="685800"/>
          </a:xfrm>
          <a:prstGeom prst="flowChartDecision">
            <a:avLst/>
          </a:prstGeom>
          <a:solidFill>
            <a:srgbClr val="FFFF66"/>
          </a:solidFill>
          <a:ln w="9525">
            <a:solidFill>
              <a:schemeClr val="tx1"/>
            </a:solidFill>
            <a:miter lim="800000"/>
            <a:headEnd/>
            <a:tailEnd/>
          </a:ln>
          <a:effectLst>
            <a:outerShdw dist="107763" dir="2700000" algn="ctr" rotWithShape="0">
              <a:srgbClr val="808080"/>
            </a:outerShdw>
          </a:effectLst>
        </p:spPr>
        <p:txBody>
          <a:bodyPr wrap="none" anchor="ctr"/>
          <a:lstStyle/>
          <a:p>
            <a:r>
              <a:rPr lang="zh-CN" altLang="en-US" sz="2800" b="1" dirty="0"/>
              <a:t>讲授</a:t>
            </a:r>
          </a:p>
        </p:txBody>
      </p:sp>
      <p:sp>
        <p:nvSpPr>
          <p:cNvPr id="60" name="Line 51"/>
          <p:cNvSpPr>
            <a:spLocks noChangeShapeType="1"/>
          </p:cNvSpPr>
          <p:nvPr/>
        </p:nvSpPr>
        <p:spPr bwMode="auto">
          <a:xfrm flipH="1" flipV="1">
            <a:off x="5946577" y="3762200"/>
            <a:ext cx="949325" cy="200025"/>
          </a:xfrm>
          <a:prstGeom prst="line">
            <a:avLst/>
          </a:prstGeom>
          <a:noFill/>
          <a:ln w="9525">
            <a:solidFill>
              <a:srgbClr val="CC0000"/>
            </a:solidFill>
            <a:round/>
            <a:headEnd/>
            <a:tailEnd/>
          </a:ln>
        </p:spPr>
        <p:txBody>
          <a:bodyPr wrap="none" anchor="ctr"/>
          <a:lstStyle/>
          <a:p>
            <a:endParaRPr lang="zh-CN" altLang="en-US"/>
          </a:p>
        </p:txBody>
      </p:sp>
      <p:sp>
        <p:nvSpPr>
          <p:cNvPr id="61" name="Line 51"/>
          <p:cNvSpPr>
            <a:spLocks noChangeShapeType="1"/>
          </p:cNvSpPr>
          <p:nvPr/>
        </p:nvSpPr>
        <p:spPr bwMode="auto">
          <a:xfrm flipH="1" flipV="1">
            <a:off x="4194357" y="3762199"/>
            <a:ext cx="2226881" cy="981076"/>
          </a:xfrm>
          <a:prstGeom prst="line">
            <a:avLst/>
          </a:prstGeom>
          <a:noFill/>
          <a:ln w="9525">
            <a:solidFill>
              <a:srgbClr val="CC0000"/>
            </a:solidFill>
            <a:round/>
            <a:headEnd/>
            <a:tailEnd/>
          </a:ln>
        </p:spPr>
        <p:txBody>
          <a:bodyPr wrap="none" anchor="ctr"/>
          <a:lstStyle/>
          <a:p>
            <a:endParaRPr lang="zh-CN" altLang="en-US"/>
          </a:p>
        </p:txBody>
      </p:sp>
      <p:sp>
        <p:nvSpPr>
          <p:cNvPr id="62" name="Text Box 37"/>
          <p:cNvSpPr txBox="1">
            <a:spLocks noChangeArrowheads="1"/>
          </p:cNvSpPr>
          <p:nvPr/>
        </p:nvSpPr>
        <p:spPr bwMode="auto">
          <a:xfrm>
            <a:off x="6138159" y="3789040"/>
            <a:ext cx="1242153" cy="1136824"/>
          </a:xfrm>
          <a:prstGeom prst="rect">
            <a:avLst/>
          </a:prstGeom>
          <a:solidFill>
            <a:srgbClr val="CCFF99"/>
          </a:solidFill>
          <a:ln w="9525">
            <a:solidFill>
              <a:schemeClr val="tx1"/>
            </a:solidFill>
            <a:miter lim="800000"/>
            <a:headEnd/>
            <a:tailEnd/>
          </a:ln>
          <a:effectLst>
            <a:outerShdw dist="107763" dir="2700000" algn="ctr" rotWithShape="0">
              <a:srgbClr val="808080"/>
            </a:outerShdw>
          </a:effectLst>
        </p:spPr>
        <p:txBody>
          <a:bodyPr wrap="none" anchor="ctr"/>
          <a:lstStyle>
            <a:defPPr>
              <a:defRPr lang="zh-CN"/>
            </a:defPPr>
          </a:lstStyle>
          <a:p>
            <a:r>
              <a:rPr lang="zh-CN" altLang="en-US" sz="2800" b="1" dirty="0">
                <a:solidFill>
                  <a:srgbClr val="000099"/>
                </a:solidFill>
                <a:ea typeface="仿宋_GB2312" pitchFamily="49" charset="-122"/>
              </a:rPr>
              <a:t>职工号</a:t>
            </a:r>
          </a:p>
          <a:p>
            <a:pPr>
              <a:spcBef>
                <a:spcPts val="600"/>
              </a:spcBef>
            </a:pPr>
            <a:r>
              <a:rPr lang="zh-CN" altLang="en-US" sz="2800" b="1" dirty="0">
                <a:solidFill>
                  <a:srgbClr val="000099"/>
                </a:solidFill>
                <a:ea typeface="仿宋_GB2312" pitchFamily="49" charset="-122"/>
              </a:rPr>
              <a:t>课程号</a:t>
            </a:r>
          </a:p>
        </p:txBody>
      </p:sp>
      <p:sp>
        <p:nvSpPr>
          <p:cNvPr id="63" name="Line 38"/>
          <p:cNvSpPr>
            <a:spLocks noChangeShapeType="1"/>
          </p:cNvSpPr>
          <p:nvPr/>
        </p:nvSpPr>
        <p:spPr bwMode="auto">
          <a:xfrm flipV="1">
            <a:off x="6138160" y="4297040"/>
            <a:ext cx="1238250" cy="0"/>
          </a:xfrm>
          <a:prstGeom prst="line">
            <a:avLst/>
          </a:prstGeom>
          <a:noFill/>
          <a:ln w="9525">
            <a:solidFill>
              <a:schemeClr val="tx1"/>
            </a:solidFill>
            <a:round/>
            <a:headEnd/>
            <a:tailEnd/>
          </a:ln>
        </p:spPr>
        <p:txBody>
          <a:bodyPr wrap="none" anchor="ctr"/>
          <a:lstStyle/>
          <a:p>
            <a:endParaRPr lang="zh-CN" altLang="en-US"/>
          </a:p>
        </p:txBody>
      </p:sp>
    </p:spTree>
    <p:extLst>
      <p:ext uri="{BB962C8B-B14F-4D97-AF65-F5344CB8AC3E}">
        <p14:creationId xmlns:p14="http://schemas.microsoft.com/office/powerpoint/2010/main" val="3391699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灯片编号占位符 2"/>
          <p:cNvSpPr>
            <a:spLocks noGrp="1"/>
          </p:cNvSpPr>
          <p:nvPr>
            <p:ph type="sldNum" sz="quarter" idx="11"/>
          </p:nvPr>
        </p:nvSpPr>
        <p:spPr>
          <a:noFill/>
          <a:ln>
            <a:miter lim="800000"/>
            <a:headEnd/>
            <a:tailEnd/>
          </a:ln>
        </p:spPr>
        <p:txBody>
          <a:bodyPr/>
          <a:lstStyle/>
          <a:p>
            <a:fld id="{A9841814-32EE-4565-8363-85FE52064839}" type="slidenum">
              <a:rPr lang="en-US" altLang="zh-CN"/>
              <a:pPr/>
              <a:t>54</a:t>
            </a:fld>
            <a:endParaRPr lang="en-US" altLang="zh-CN"/>
          </a:p>
        </p:txBody>
      </p:sp>
      <p:sp>
        <p:nvSpPr>
          <p:cNvPr id="35844" name="Rectangle 2"/>
          <p:cNvSpPr>
            <a:spLocks noChangeArrowheads="1"/>
          </p:cNvSpPr>
          <p:nvPr/>
        </p:nvSpPr>
        <p:spPr bwMode="auto">
          <a:xfrm>
            <a:off x="676275" y="3946525"/>
            <a:ext cx="8110567" cy="2141538"/>
          </a:xfrm>
          <a:prstGeom prst="rect">
            <a:avLst/>
          </a:prstGeom>
          <a:noFill/>
          <a:ln w="9525">
            <a:noFill/>
            <a:miter lim="800000"/>
            <a:headEnd/>
            <a:tailEnd/>
          </a:ln>
          <a:effectLst/>
        </p:spPr>
        <p:txBody>
          <a:bodyPr lIns="92075" tIns="46038" rIns="92075" bIns="46038"/>
          <a:lstStyle/>
          <a:p>
            <a:pPr marL="342900" indent="-342900">
              <a:spcBef>
                <a:spcPct val="20000"/>
              </a:spcBef>
              <a:buClr>
                <a:srgbClr val="990099"/>
              </a:buClr>
              <a:buFont typeface="Wingdings" pitchFamily="2" charset="2"/>
              <a:buChar char="§"/>
            </a:pPr>
            <a:r>
              <a:rPr kumimoji="1" lang="zh-CN" altLang="en-US" sz="2800" b="1" dirty="0">
                <a:latin typeface="Times New Roman" pitchFamily="18" charset="0"/>
                <a:ea typeface="仿宋_GB2312" pitchFamily="49" charset="-122"/>
              </a:rPr>
              <a:t>实例的关联有三种：</a:t>
            </a:r>
            <a:endParaRPr kumimoji="1" lang="en-US" altLang="zh-CN" sz="2800" b="1" dirty="0">
              <a:latin typeface="Times New Roman" pitchFamily="18" charset="0"/>
              <a:ea typeface="仿宋_GB2312" pitchFamily="49" charset="-122"/>
            </a:endParaRPr>
          </a:p>
          <a:p>
            <a:pPr marL="342900" indent="-342900">
              <a:spcBef>
                <a:spcPct val="20000"/>
              </a:spcBef>
              <a:buClr>
                <a:srgbClr val="990099"/>
              </a:buClr>
              <a:buFont typeface="Wingdings" pitchFamily="2" charset="2"/>
              <a:buChar char="§"/>
            </a:pPr>
            <a:r>
              <a:rPr kumimoji="1" lang="zh-CN" altLang="en-US" sz="2800" b="1" dirty="0">
                <a:latin typeface="Times New Roman" pitchFamily="18" charset="0"/>
                <a:ea typeface="仿宋_GB2312" pitchFamily="49" charset="-122"/>
              </a:rPr>
              <a:t>一对一 </a:t>
            </a:r>
            <a:r>
              <a:rPr kumimoji="1" lang="en-US" altLang="zh-CN" sz="2800" b="1" dirty="0">
                <a:latin typeface="Times New Roman" pitchFamily="18" charset="0"/>
                <a:ea typeface="仿宋_GB2312" pitchFamily="49" charset="-122"/>
              </a:rPr>
              <a:t>(1:1) </a:t>
            </a:r>
            <a:r>
              <a:rPr kumimoji="1" lang="zh-CN" altLang="en-US" sz="2800" b="1" dirty="0">
                <a:latin typeface="Times New Roman" pitchFamily="18" charset="0"/>
                <a:ea typeface="仿宋_GB2312" pitchFamily="49" charset="-122"/>
              </a:rPr>
              <a:t>；一对多 </a:t>
            </a:r>
            <a:r>
              <a:rPr kumimoji="1" lang="en-US" altLang="zh-CN" sz="2800" b="1" dirty="0">
                <a:latin typeface="Times New Roman" pitchFamily="18" charset="0"/>
                <a:ea typeface="仿宋_GB2312" pitchFamily="49" charset="-122"/>
              </a:rPr>
              <a:t>(1:m) </a:t>
            </a:r>
            <a:r>
              <a:rPr kumimoji="1" lang="zh-CN" altLang="en-US" sz="2800" b="1" dirty="0">
                <a:latin typeface="Times New Roman" pitchFamily="18" charset="0"/>
                <a:ea typeface="仿宋_GB2312" pitchFamily="49" charset="-122"/>
              </a:rPr>
              <a:t>；多对多 </a:t>
            </a:r>
            <a:r>
              <a:rPr kumimoji="1" lang="en-US" altLang="zh-CN" sz="2800" b="1" dirty="0">
                <a:latin typeface="Times New Roman" pitchFamily="18" charset="0"/>
                <a:ea typeface="仿宋_GB2312" pitchFamily="49" charset="-122"/>
              </a:rPr>
              <a:t>(n:m) </a:t>
            </a:r>
            <a:r>
              <a:rPr kumimoji="1" lang="zh-CN" altLang="en-US" sz="2800" b="1" dirty="0">
                <a:latin typeface="Times New Roman" pitchFamily="18" charset="0"/>
                <a:ea typeface="仿宋_GB2312" pitchFamily="49" charset="-122"/>
              </a:rPr>
              <a:t>。</a:t>
            </a:r>
          </a:p>
          <a:p>
            <a:pPr marL="342900" indent="-342900">
              <a:spcBef>
                <a:spcPct val="20000"/>
              </a:spcBef>
              <a:buClr>
                <a:srgbClr val="990099"/>
              </a:buClr>
              <a:buFont typeface="Wingdings" pitchFamily="2" charset="2"/>
              <a:buChar char="§"/>
            </a:pPr>
            <a:r>
              <a:rPr kumimoji="1" lang="zh-CN" altLang="en-US" sz="2800" b="1" dirty="0">
                <a:latin typeface="Times New Roman" pitchFamily="18" charset="0"/>
                <a:ea typeface="仿宋_GB2312" pitchFamily="49" charset="-122"/>
              </a:rPr>
              <a:t>这种实例的关联称为“基数”，表明“重复性”。</a:t>
            </a:r>
          </a:p>
        </p:txBody>
      </p:sp>
      <p:grpSp>
        <p:nvGrpSpPr>
          <p:cNvPr id="2" name="Group 21"/>
          <p:cNvGrpSpPr>
            <a:grpSpLocks/>
          </p:cNvGrpSpPr>
          <p:nvPr/>
        </p:nvGrpSpPr>
        <p:grpSpPr bwMode="auto">
          <a:xfrm>
            <a:off x="515938" y="954088"/>
            <a:ext cx="8020050" cy="2714625"/>
            <a:chOff x="317" y="601"/>
            <a:chExt cx="5052" cy="1710"/>
          </a:xfrm>
        </p:grpSpPr>
        <p:sp>
          <p:nvSpPr>
            <p:cNvPr id="35846" name="Rectangle 4"/>
            <p:cNvSpPr>
              <a:spLocks noChangeArrowheads="1"/>
            </p:cNvSpPr>
            <p:nvPr/>
          </p:nvSpPr>
          <p:spPr bwMode="auto">
            <a:xfrm>
              <a:off x="317" y="1202"/>
              <a:ext cx="931" cy="558"/>
            </a:xfrm>
            <a:prstGeom prst="rect">
              <a:avLst/>
            </a:prstGeom>
            <a:solidFill>
              <a:schemeClr val="folHlink"/>
            </a:solidFill>
            <a:ln w="9525">
              <a:solidFill>
                <a:srgbClr val="000000"/>
              </a:solidFill>
              <a:miter lim="800000"/>
              <a:headEnd/>
              <a:tailEnd/>
            </a:ln>
            <a:effectLst>
              <a:outerShdw dist="107763" dir="2700000" algn="ctr" rotWithShape="0">
                <a:srgbClr val="808080"/>
              </a:outerShdw>
            </a:effectLst>
          </p:spPr>
          <p:txBody>
            <a:bodyPr/>
            <a:lstStyle/>
            <a:p>
              <a:endParaRPr lang="zh-CN" altLang="en-US"/>
            </a:p>
          </p:txBody>
        </p:sp>
        <p:sp>
          <p:nvSpPr>
            <p:cNvPr id="35847" name="Rectangle 5"/>
            <p:cNvSpPr>
              <a:spLocks noChangeArrowheads="1"/>
            </p:cNvSpPr>
            <p:nvPr/>
          </p:nvSpPr>
          <p:spPr bwMode="auto">
            <a:xfrm>
              <a:off x="4438" y="1232"/>
              <a:ext cx="931" cy="575"/>
            </a:xfrm>
            <a:prstGeom prst="rect">
              <a:avLst/>
            </a:prstGeom>
            <a:solidFill>
              <a:schemeClr val="folHlink"/>
            </a:solidFill>
            <a:ln w="12700">
              <a:solidFill>
                <a:srgbClr val="000000"/>
              </a:solidFill>
              <a:miter lim="800000"/>
              <a:headEnd/>
              <a:tailEnd/>
            </a:ln>
            <a:effectLst>
              <a:outerShdw dist="107763" dir="2700000" algn="ctr" rotWithShape="0">
                <a:srgbClr val="808080"/>
              </a:outerShdw>
            </a:effectLst>
          </p:spPr>
          <p:txBody>
            <a:bodyPr/>
            <a:lstStyle/>
            <a:p>
              <a:endParaRPr lang="zh-CN" altLang="en-US"/>
            </a:p>
          </p:txBody>
        </p:sp>
        <p:sp>
          <p:nvSpPr>
            <p:cNvPr id="35848" name="Text Box 6"/>
            <p:cNvSpPr txBox="1">
              <a:spLocks noChangeArrowheads="1"/>
            </p:cNvSpPr>
            <p:nvPr/>
          </p:nvSpPr>
          <p:spPr bwMode="auto">
            <a:xfrm>
              <a:off x="479" y="1286"/>
              <a:ext cx="614" cy="384"/>
            </a:xfrm>
            <a:prstGeom prst="rect">
              <a:avLst/>
            </a:prstGeom>
            <a:noFill/>
            <a:ln w="9525">
              <a:noFill/>
              <a:miter lim="800000"/>
              <a:headEnd/>
              <a:tailEnd/>
            </a:ln>
          </p:spPr>
          <p:txBody>
            <a:bodyPr/>
            <a:lstStyle/>
            <a:p>
              <a:pPr algn="just" eaLnBrk="0" hangingPunct="0"/>
              <a:r>
                <a:rPr kumimoji="1" lang="zh-CN" altLang="en-US" sz="2800" b="1">
                  <a:latin typeface="Times New Roman" pitchFamily="18" charset="0"/>
                  <a:ea typeface="黑体" pitchFamily="2" charset="-122"/>
                </a:rPr>
                <a:t>教师</a:t>
              </a:r>
              <a:endParaRPr kumimoji="1" lang="zh-CN" altLang="en-US" sz="3200">
                <a:latin typeface="Times New Roman" pitchFamily="18" charset="0"/>
              </a:endParaRPr>
            </a:p>
          </p:txBody>
        </p:sp>
        <p:sp>
          <p:nvSpPr>
            <p:cNvPr id="35849" name="Text Box 7"/>
            <p:cNvSpPr txBox="1">
              <a:spLocks noChangeArrowheads="1"/>
            </p:cNvSpPr>
            <p:nvPr/>
          </p:nvSpPr>
          <p:spPr bwMode="auto">
            <a:xfrm>
              <a:off x="4624" y="1358"/>
              <a:ext cx="576" cy="320"/>
            </a:xfrm>
            <a:prstGeom prst="rect">
              <a:avLst/>
            </a:prstGeom>
            <a:noFill/>
            <a:ln w="9525">
              <a:noFill/>
              <a:miter lim="800000"/>
              <a:headEnd/>
              <a:tailEnd/>
            </a:ln>
          </p:spPr>
          <p:txBody>
            <a:bodyPr/>
            <a:lstStyle/>
            <a:p>
              <a:pPr algn="just" eaLnBrk="0" hangingPunct="0">
                <a:lnSpc>
                  <a:spcPct val="90000"/>
                </a:lnSpc>
              </a:pPr>
              <a:r>
                <a:rPr kumimoji="1" lang="zh-CN" altLang="en-US" sz="2800" b="1">
                  <a:latin typeface="Times New Roman" pitchFamily="18" charset="0"/>
                  <a:ea typeface="黑体" pitchFamily="2" charset="-122"/>
                </a:rPr>
                <a:t>学生</a:t>
              </a:r>
            </a:p>
          </p:txBody>
        </p:sp>
        <p:sp>
          <p:nvSpPr>
            <p:cNvPr id="35850" name="Line 8"/>
            <p:cNvSpPr>
              <a:spLocks noChangeShapeType="1"/>
            </p:cNvSpPr>
            <p:nvPr/>
          </p:nvSpPr>
          <p:spPr bwMode="auto">
            <a:xfrm>
              <a:off x="1425" y="1387"/>
              <a:ext cx="0" cy="226"/>
            </a:xfrm>
            <a:prstGeom prst="line">
              <a:avLst/>
            </a:prstGeom>
            <a:noFill/>
            <a:ln w="38100">
              <a:solidFill>
                <a:srgbClr val="CC0000"/>
              </a:solidFill>
              <a:round/>
              <a:headEnd/>
              <a:tailEnd/>
            </a:ln>
          </p:spPr>
          <p:txBody>
            <a:bodyPr/>
            <a:lstStyle/>
            <a:p>
              <a:endParaRPr lang="zh-CN" altLang="en-US"/>
            </a:p>
          </p:txBody>
        </p:sp>
        <p:sp>
          <p:nvSpPr>
            <p:cNvPr id="35851" name="Line 9"/>
            <p:cNvSpPr>
              <a:spLocks noChangeShapeType="1"/>
            </p:cNvSpPr>
            <p:nvPr/>
          </p:nvSpPr>
          <p:spPr bwMode="auto">
            <a:xfrm>
              <a:off x="1514" y="1387"/>
              <a:ext cx="0" cy="226"/>
            </a:xfrm>
            <a:prstGeom prst="line">
              <a:avLst/>
            </a:prstGeom>
            <a:noFill/>
            <a:ln w="38100">
              <a:solidFill>
                <a:srgbClr val="CC0000"/>
              </a:solidFill>
              <a:round/>
              <a:headEnd/>
              <a:tailEnd/>
            </a:ln>
          </p:spPr>
          <p:txBody>
            <a:bodyPr/>
            <a:lstStyle/>
            <a:p>
              <a:endParaRPr lang="zh-CN" altLang="en-US"/>
            </a:p>
          </p:txBody>
        </p:sp>
        <p:sp>
          <p:nvSpPr>
            <p:cNvPr id="35852" name="Line 10"/>
            <p:cNvSpPr>
              <a:spLocks noChangeShapeType="1"/>
            </p:cNvSpPr>
            <p:nvPr/>
          </p:nvSpPr>
          <p:spPr bwMode="auto">
            <a:xfrm flipV="1">
              <a:off x="4305" y="1387"/>
              <a:ext cx="133" cy="113"/>
            </a:xfrm>
            <a:prstGeom prst="line">
              <a:avLst/>
            </a:prstGeom>
            <a:noFill/>
            <a:ln w="38100">
              <a:solidFill>
                <a:srgbClr val="CC0000"/>
              </a:solidFill>
              <a:round/>
              <a:headEnd/>
              <a:tailEnd/>
            </a:ln>
          </p:spPr>
          <p:txBody>
            <a:bodyPr/>
            <a:lstStyle/>
            <a:p>
              <a:endParaRPr lang="zh-CN" altLang="en-US"/>
            </a:p>
          </p:txBody>
        </p:sp>
        <p:sp>
          <p:nvSpPr>
            <p:cNvPr id="35853" name="Line 11"/>
            <p:cNvSpPr>
              <a:spLocks noChangeShapeType="1"/>
            </p:cNvSpPr>
            <p:nvPr/>
          </p:nvSpPr>
          <p:spPr bwMode="auto">
            <a:xfrm>
              <a:off x="4305" y="1500"/>
              <a:ext cx="133" cy="113"/>
            </a:xfrm>
            <a:prstGeom prst="line">
              <a:avLst/>
            </a:prstGeom>
            <a:noFill/>
            <a:ln w="38100">
              <a:solidFill>
                <a:srgbClr val="CC0000"/>
              </a:solidFill>
              <a:round/>
              <a:headEnd/>
              <a:tailEnd/>
            </a:ln>
          </p:spPr>
          <p:txBody>
            <a:bodyPr/>
            <a:lstStyle/>
            <a:p>
              <a:endParaRPr lang="zh-CN" altLang="en-US"/>
            </a:p>
          </p:txBody>
        </p:sp>
        <p:sp>
          <p:nvSpPr>
            <p:cNvPr id="35854" name="Line 12"/>
            <p:cNvSpPr>
              <a:spLocks noChangeShapeType="1"/>
            </p:cNvSpPr>
            <p:nvPr/>
          </p:nvSpPr>
          <p:spPr bwMode="auto">
            <a:xfrm>
              <a:off x="1425" y="972"/>
              <a:ext cx="0" cy="302"/>
            </a:xfrm>
            <a:prstGeom prst="line">
              <a:avLst/>
            </a:prstGeom>
            <a:noFill/>
            <a:ln w="38100">
              <a:solidFill>
                <a:srgbClr val="009900"/>
              </a:solidFill>
              <a:round/>
              <a:headEnd/>
              <a:tailEnd type="triangle" w="med" len="med"/>
            </a:ln>
          </p:spPr>
          <p:txBody>
            <a:bodyPr/>
            <a:lstStyle/>
            <a:p>
              <a:endParaRPr lang="zh-CN" altLang="en-US"/>
            </a:p>
          </p:txBody>
        </p:sp>
        <p:sp>
          <p:nvSpPr>
            <p:cNvPr id="35855" name="Line 13"/>
            <p:cNvSpPr>
              <a:spLocks noChangeShapeType="1"/>
            </p:cNvSpPr>
            <p:nvPr/>
          </p:nvSpPr>
          <p:spPr bwMode="auto">
            <a:xfrm>
              <a:off x="4350" y="960"/>
              <a:ext cx="0" cy="362"/>
            </a:xfrm>
            <a:prstGeom prst="line">
              <a:avLst/>
            </a:prstGeom>
            <a:noFill/>
            <a:ln w="38100">
              <a:solidFill>
                <a:srgbClr val="009900"/>
              </a:solidFill>
              <a:round/>
              <a:headEnd/>
              <a:tailEnd type="triangle" w="med" len="med"/>
            </a:ln>
          </p:spPr>
          <p:txBody>
            <a:bodyPr/>
            <a:lstStyle/>
            <a:p>
              <a:endParaRPr lang="zh-CN" altLang="en-US"/>
            </a:p>
          </p:txBody>
        </p:sp>
        <p:sp>
          <p:nvSpPr>
            <p:cNvPr id="35856" name="Text Box 14"/>
            <p:cNvSpPr txBox="1">
              <a:spLocks noChangeArrowheads="1"/>
            </p:cNvSpPr>
            <p:nvPr/>
          </p:nvSpPr>
          <p:spPr bwMode="auto">
            <a:xfrm>
              <a:off x="2488" y="1109"/>
              <a:ext cx="577" cy="379"/>
            </a:xfrm>
            <a:prstGeom prst="rect">
              <a:avLst/>
            </a:prstGeom>
            <a:noFill/>
            <a:ln w="9525">
              <a:solidFill>
                <a:srgbClr val="FFFFFF"/>
              </a:solidFill>
              <a:miter lim="800000"/>
              <a:headEnd/>
              <a:tailEnd/>
            </a:ln>
          </p:spPr>
          <p:txBody>
            <a:bodyPr/>
            <a:lstStyle/>
            <a:p>
              <a:pPr algn="just" eaLnBrk="0" hangingPunct="0"/>
              <a:r>
                <a:rPr kumimoji="1" lang="zh-CN" altLang="en-US" sz="2800" b="1" dirty="0">
                  <a:solidFill>
                    <a:srgbClr val="000099"/>
                  </a:solidFill>
                  <a:latin typeface="Times New Roman" pitchFamily="18" charset="0"/>
                  <a:ea typeface="黑体" pitchFamily="2" charset="-122"/>
                </a:rPr>
                <a:t>教授</a:t>
              </a:r>
            </a:p>
          </p:txBody>
        </p:sp>
        <p:sp>
          <p:nvSpPr>
            <p:cNvPr id="35857" name="Line 15"/>
            <p:cNvSpPr>
              <a:spLocks noChangeShapeType="1"/>
            </p:cNvSpPr>
            <p:nvPr/>
          </p:nvSpPr>
          <p:spPr bwMode="auto">
            <a:xfrm>
              <a:off x="1259" y="1500"/>
              <a:ext cx="3179" cy="0"/>
            </a:xfrm>
            <a:prstGeom prst="line">
              <a:avLst/>
            </a:prstGeom>
            <a:noFill/>
            <a:ln w="38100">
              <a:solidFill>
                <a:srgbClr val="CC0000"/>
              </a:solidFill>
              <a:round/>
              <a:headEnd/>
              <a:tailEnd/>
            </a:ln>
          </p:spPr>
          <p:txBody>
            <a:bodyPr/>
            <a:lstStyle/>
            <a:p>
              <a:endParaRPr lang="zh-CN" altLang="en-US"/>
            </a:p>
          </p:txBody>
        </p:sp>
        <p:sp>
          <p:nvSpPr>
            <p:cNvPr id="35858" name="Oval 16"/>
            <p:cNvSpPr>
              <a:spLocks noChangeArrowheads="1"/>
            </p:cNvSpPr>
            <p:nvPr/>
          </p:nvSpPr>
          <p:spPr bwMode="auto">
            <a:xfrm>
              <a:off x="4104" y="1387"/>
              <a:ext cx="201" cy="226"/>
            </a:xfrm>
            <a:prstGeom prst="ellipse">
              <a:avLst/>
            </a:prstGeom>
            <a:solidFill>
              <a:srgbClr val="FFFFFF"/>
            </a:solidFill>
            <a:ln w="38100">
              <a:solidFill>
                <a:srgbClr val="CC0000"/>
              </a:solidFill>
              <a:round/>
              <a:headEnd/>
              <a:tailEnd/>
            </a:ln>
          </p:spPr>
          <p:txBody>
            <a:bodyPr/>
            <a:lstStyle/>
            <a:p>
              <a:endParaRPr lang="zh-CN" altLang="en-US"/>
            </a:p>
          </p:txBody>
        </p:sp>
        <p:sp>
          <p:nvSpPr>
            <p:cNvPr id="35859" name="Line 17"/>
            <p:cNvSpPr>
              <a:spLocks noChangeShapeType="1"/>
            </p:cNvSpPr>
            <p:nvPr/>
          </p:nvSpPr>
          <p:spPr bwMode="auto">
            <a:xfrm flipV="1">
              <a:off x="1514" y="1726"/>
              <a:ext cx="0" cy="278"/>
            </a:xfrm>
            <a:prstGeom prst="line">
              <a:avLst/>
            </a:prstGeom>
            <a:noFill/>
            <a:ln w="38100">
              <a:solidFill>
                <a:srgbClr val="009900"/>
              </a:solidFill>
              <a:round/>
              <a:headEnd/>
              <a:tailEnd type="triangle" w="med" len="med"/>
            </a:ln>
          </p:spPr>
          <p:txBody>
            <a:bodyPr/>
            <a:lstStyle/>
            <a:p>
              <a:endParaRPr lang="zh-CN" altLang="en-US"/>
            </a:p>
          </p:txBody>
        </p:sp>
        <p:sp>
          <p:nvSpPr>
            <p:cNvPr id="35860" name="Line 18"/>
            <p:cNvSpPr>
              <a:spLocks noChangeShapeType="1"/>
            </p:cNvSpPr>
            <p:nvPr/>
          </p:nvSpPr>
          <p:spPr bwMode="auto">
            <a:xfrm flipV="1">
              <a:off x="4205" y="1690"/>
              <a:ext cx="0" cy="302"/>
            </a:xfrm>
            <a:prstGeom prst="line">
              <a:avLst/>
            </a:prstGeom>
            <a:noFill/>
            <a:ln w="38100">
              <a:solidFill>
                <a:srgbClr val="009900"/>
              </a:solidFill>
              <a:round/>
              <a:headEnd/>
              <a:tailEnd type="triangle" w="med" len="med"/>
            </a:ln>
          </p:spPr>
          <p:txBody>
            <a:bodyPr/>
            <a:lstStyle/>
            <a:p>
              <a:endParaRPr lang="zh-CN" altLang="en-US"/>
            </a:p>
          </p:txBody>
        </p:sp>
        <p:sp>
          <p:nvSpPr>
            <p:cNvPr id="35861" name="Text Box 19"/>
            <p:cNvSpPr txBox="1">
              <a:spLocks noChangeArrowheads="1"/>
            </p:cNvSpPr>
            <p:nvPr/>
          </p:nvSpPr>
          <p:spPr bwMode="auto">
            <a:xfrm>
              <a:off x="825" y="601"/>
              <a:ext cx="4198" cy="327"/>
            </a:xfrm>
            <a:prstGeom prst="rect">
              <a:avLst/>
            </a:prstGeom>
            <a:noFill/>
            <a:ln w="9525">
              <a:noFill/>
              <a:miter lim="800000"/>
              <a:headEnd/>
              <a:tailEnd/>
            </a:ln>
          </p:spPr>
          <p:txBody>
            <a:bodyPr wrap="none">
              <a:spAutoFit/>
            </a:bodyPr>
            <a:lstStyle/>
            <a:p>
              <a:r>
                <a:rPr kumimoji="1" lang="zh-CN" altLang="en-US" sz="2800" b="1">
                  <a:solidFill>
                    <a:srgbClr val="CC0000"/>
                  </a:solidFill>
                  <a:latin typeface="Times New Roman" pitchFamily="18" charset="0"/>
                  <a:ea typeface="仿宋_GB2312" pitchFamily="49" charset="-122"/>
                </a:rPr>
                <a:t>基数</a:t>
              </a:r>
              <a:r>
                <a:rPr kumimoji="1" lang="en-US" altLang="zh-CN" sz="2800" b="1">
                  <a:solidFill>
                    <a:srgbClr val="CC0000"/>
                  </a:solidFill>
                  <a:latin typeface="Times New Roman" pitchFamily="18" charset="0"/>
                  <a:ea typeface="仿宋_GB2312" pitchFamily="49" charset="-122"/>
                </a:rPr>
                <a:t>:</a:t>
              </a:r>
              <a:r>
                <a:rPr kumimoji="1" lang="zh-CN" altLang="en-US" sz="2800" b="1">
                  <a:solidFill>
                    <a:srgbClr val="CC0000"/>
                  </a:solidFill>
                  <a:latin typeface="Times New Roman" pitchFamily="18" charset="0"/>
                  <a:ea typeface="仿宋_GB2312" pitchFamily="49" charset="-122"/>
                </a:rPr>
                <a:t>一位教师                      基数</a:t>
              </a:r>
              <a:r>
                <a:rPr kumimoji="1" lang="en-US" altLang="zh-CN" sz="2800" b="1">
                  <a:solidFill>
                    <a:srgbClr val="CC0000"/>
                  </a:solidFill>
                  <a:latin typeface="Times New Roman" pitchFamily="18" charset="0"/>
                  <a:ea typeface="仿宋_GB2312" pitchFamily="49" charset="-122"/>
                </a:rPr>
                <a:t>:</a:t>
              </a:r>
              <a:r>
                <a:rPr kumimoji="1" lang="zh-CN" altLang="en-US" sz="2800" b="1">
                  <a:solidFill>
                    <a:srgbClr val="CC0000"/>
                  </a:solidFill>
                  <a:latin typeface="Times New Roman" pitchFamily="18" charset="0"/>
                  <a:ea typeface="仿宋_GB2312" pitchFamily="49" charset="-122"/>
                </a:rPr>
                <a:t>多位学生</a:t>
              </a:r>
              <a:endParaRPr kumimoji="1" lang="zh-CN" altLang="en-US" sz="2800">
                <a:solidFill>
                  <a:srgbClr val="CC0000"/>
                </a:solidFill>
                <a:latin typeface="Times New Roman" pitchFamily="18" charset="0"/>
              </a:endParaRPr>
            </a:p>
          </p:txBody>
        </p:sp>
        <p:sp>
          <p:nvSpPr>
            <p:cNvPr id="35862" name="Text Box 20"/>
            <p:cNvSpPr txBox="1">
              <a:spLocks noChangeArrowheads="1"/>
            </p:cNvSpPr>
            <p:nvPr/>
          </p:nvSpPr>
          <p:spPr bwMode="auto">
            <a:xfrm>
              <a:off x="903" y="1984"/>
              <a:ext cx="3948" cy="327"/>
            </a:xfrm>
            <a:prstGeom prst="rect">
              <a:avLst/>
            </a:prstGeom>
            <a:noFill/>
            <a:ln w="9525">
              <a:noFill/>
              <a:miter lim="800000"/>
              <a:headEnd/>
              <a:tailEnd/>
            </a:ln>
          </p:spPr>
          <p:txBody>
            <a:bodyPr wrap="none">
              <a:spAutoFit/>
            </a:bodyPr>
            <a:lstStyle/>
            <a:p>
              <a:r>
                <a:rPr kumimoji="1" lang="zh-CN" altLang="en-US" sz="2800" b="1">
                  <a:solidFill>
                    <a:srgbClr val="CC0000"/>
                  </a:solidFill>
                  <a:latin typeface="仿宋_GB2312" pitchFamily="49" charset="-122"/>
                  <a:ea typeface="仿宋_GB2312" pitchFamily="49" charset="-122"/>
                </a:rPr>
                <a:t>参与度</a:t>
              </a:r>
              <a:r>
                <a:rPr kumimoji="1" lang="en-US" altLang="zh-CN" sz="2800" b="1">
                  <a:solidFill>
                    <a:srgbClr val="CC0000"/>
                  </a:solidFill>
                  <a:latin typeface="仿宋_GB2312" pitchFamily="49" charset="-122"/>
                  <a:ea typeface="仿宋_GB2312" pitchFamily="49" charset="-122"/>
                </a:rPr>
                <a:t>:</a:t>
              </a:r>
              <a:r>
                <a:rPr kumimoji="1" lang="zh-CN" altLang="en-US" sz="2800" b="1">
                  <a:solidFill>
                    <a:srgbClr val="CC0000"/>
                  </a:solidFill>
                  <a:latin typeface="仿宋_GB2312" pitchFamily="49" charset="-122"/>
                  <a:ea typeface="仿宋_GB2312" pitchFamily="49" charset="-122"/>
                </a:rPr>
                <a:t>必须            参与度</a:t>
              </a:r>
              <a:r>
                <a:rPr kumimoji="1" lang="en-US" altLang="zh-CN" sz="2800" b="1">
                  <a:solidFill>
                    <a:srgbClr val="CC0000"/>
                  </a:solidFill>
                  <a:latin typeface="仿宋_GB2312" pitchFamily="49" charset="-122"/>
                  <a:ea typeface="仿宋_GB2312" pitchFamily="49" charset="-122"/>
                </a:rPr>
                <a:t>:</a:t>
              </a:r>
              <a:r>
                <a:rPr kumimoji="1" lang="zh-CN" altLang="en-US" sz="2800" b="1">
                  <a:solidFill>
                    <a:srgbClr val="CC0000"/>
                  </a:solidFill>
                  <a:latin typeface="仿宋_GB2312" pitchFamily="49" charset="-122"/>
                  <a:ea typeface="仿宋_GB2312" pitchFamily="49" charset="-122"/>
                </a:rPr>
                <a:t>可选</a:t>
              </a:r>
              <a:endParaRPr kumimoji="1" lang="zh-CN" altLang="en-US" sz="2800" b="1">
                <a:solidFill>
                  <a:srgbClr val="CC0000"/>
                </a:solidFill>
                <a:latin typeface="Times New Roman" pitchFamily="18" charset="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灯片编号占位符 2"/>
          <p:cNvSpPr>
            <a:spLocks noGrp="1"/>
          </p:cNvSpPr>
          <p:nvPr>
            <p:ph type="sldNum" sz="quarter" idx="11"/>
          </p:nvPr>
        </p:nvSpPr>
        <p:spPr>
          <a:noFill/>
          <a:ln>
            <a:miter lim="800000"/>
            <a:headEnd/>
            <a:tailEnd/>
          </a:ln>
        </p:spPr>
        <p:txBody>
          <a:bodyPr/>
          <a:lstStyle/>
          <a:p>
            <a:fld id="{641E5D70-695B-4C4F-9398-BF67E3A3D19D}" type="slidenum">
              <a:rPr lang="en-US" altLang="zh-CN"/>
              <a:pPr/>
              <a:t>55</a:t>
            </a:fld>
            <a:endParaRPr lang="en-US" altLang="zh-CN"/>
          </a:p>
        </p:txBody>
      </p:sp>
      <p:grpSp>
        <p:nvGrpSpPr>
          <p:cNvPr id="2" name="Group 1114"/>
          <p:cNvGrpSpPr>
            <a:grpSpLocks/>
          </p:cNvGrpSpPr>
          <p:nvPr/>
        </p:nvGrpSpPr>
        <p:grpSpPr bwMode="auto">
          <a:xfrm>
            <a:off x="914400" y="685800"/>
            <a:ext cx="7780338" cy="5203825"/>
            <a:chOff x="576" y="432"/>
            <a:chExt cx="4901" cy="3278"/>
          </a:xfrm>
        </p:grpSpPr>
        <p:grpSp>
          <p:nvGrpSpPr>
            <p:cNvPr id="3" name="Group 1113"/>
            <p:cNvGrpSpPr>
              <a:grpSpLocks/>
            </p:cNvGrpSpPr>
            <p:nvPr/>
          </p:nvGrpSpPr>
          <p:grpSpPr bwMode="auto">
            <a:xfrm>
              <a:off x="576" y="432"/>
              <a:ext cx="1716" cy="290"/>
              <a:chOff x="576" y="432"/>
              <a:chExt cx="1716" cy="290"/>
            </a:xfrm>
          </p:grpSpPr>
          <p:sp>
            <p:nvSpPr>
              <p:cNvPr id="36937" name="Rectangle 1028"/>
              <p:cNvSpPr>
                <a:spLocks noChangeArrowheads="1"/>
              </p:cNvSpPr>
              <p:nvPr/>
            </p:nvSpPr>
            <p:spPr bwMode="auto">
              <a:xfrm>
                <a:off x="576" y="432"/>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38" name="Rectangle 1029"/>
              <p:cNvSpPr>
                <a:spLocks noChangeArrowheads="1"/>
              </p:cNvSpPr>
              <p:nvPr/>
            </p:nvSpPr>
            <p:spPr bwMode="auto">
              <a:xfrm>
                <a:off x="1920" y="432"/>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39" name="Line 1030"/>
              <p:cNvSpPr>
                <a:spLocks noChangeShapeType="1"/>
              </p:cNvSpPr>
              <p:nvPr/>
            </p:nvSpPr>
            <p:spPr bwMode="auto">
              <a:xfrm>
                <a:off x="948" y="576"/>
                <a:ext cx="972" cy="0"/>
              </a:xfrm>
              <a:prstGeom prst="line">
                <a:avLst/>
              </a:prstGeom>
              <a:noFill/>
              <a:ln w="9525">
                <a:solidFill>
                  <a:schemeClr val="tx1"/>
                </a:solidFill>
                <a:round/>
                <a:headEnd/>
                <a:tailEnd/>
              </a:ln>
            </p:spPr>
            <p:txBody>
              <a:bodyPr wrap="none" anchor="ctr"/>
              <a:lstStyle/>
              <a:p>
                <a:endParaRPr lang="zh-CN" altLang="en-US"/>
              </a:p>
            </p:txBody>
          </p:sp>
          <p:sp>
            <p:nvSpPr>
              <p:cNvPr id="36940" name="Text Box 1031"/>
              <p:cNvSpPr txBox="1">
                <a:spLocks noChangeArrowheads="1"/>
              </p:cNvSpPr>
              <p:nvPr/>
            </p:nvSpPr>
            <p:spPr bwMode="auto">
              <a:xfrm>
                <a:off x="655" y="434"/>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X</a:t>
                </a:r>
                <a:endParaRPr kumimoji="1" lang="en-US" altLang="zh-CN" sz="4800">
                  <a:latin typeface="Times New Roman" pitchFamily="18" charset="0"/>
                </a:endParaRPr>
              </a:p>
            </p:txBody>
          </p:sp>
          <p:sp>
            <p:nvSpPr>
              <p:cNvPr id="36941" name="Text Box 1032"/>
              <p:cNvSpPr txBox="1">
                <a:spLocks noChangeArrowheads="1"/>
              </p:cNvSpPr>
              <p:nvPr/>
            </p:nvSpPr>
            <p:spPr bwMode="auto">
              <a:xfrm>
                <a:off x="1999" y="434"/>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Y</a:t>
                </a:r>
                <a:endParaRPr kumimoji="1" lang="en-US" altLang="zh-CN" sz="4800">
                  <a:latin typeface="Times New Roman" pitchFamily="18" charset="0"/>
                </a:endParaRPr>
              </a:p>
            </p:txBody>
          </p:sp>
          <p:sp>
            <p:nvSpPr>
              <p:cNvPr id="36942" name="Line 1033"/>
              <p:cNvSpPr>
                <a:spLocks noChangeShapeType="1"/>
              </p:cNvSpPr>
              <p:nvPr/>
            </p:nvSpPr>
            <p:spPr bwMode="auto">
              <a:xfrm>
                <a:off x="1788" y="492"/>
                <a:ext cx="0" cy="180"/>
              </a:xfrm>
              <a:prstGeom prst="line">
                <a:avLst/>
              </a:prstGeom>
              <a:noFill/>
              <a:ln w="9525">
                <a:solidFill>
                  <a:schemeClr val="tx1"/>
                </a:solidFill>
                <a:round/>
                <a:headEnd/>
                <a:tailEnd/>
              </a:ln>
            </p:spPr>
            <p:txBody>
              <a:bodyPr wrap="none" anchor="ctr"/>
              <a:lstStyle/>
              <a:p>
                <a:endParaRPr lang="zh-CN" altLang="en-US"/>
              </a:p>
            </p:txBody>
          </p:sp>
          <p:sp>
            <p:nvSpPr>
              <p:cNvPr id="36943" name="Line 1034"/>
              <p:cNvSpPr>
                <a:spLocks noChangeShapeType="1"/>
              </p:cNvSpPr>
              <p:nvPr/>
            </p:nvSpPr>
            <p:spPr bwMode="auto">
              <a:xfrm>
                <a:off x="1092" y="492"/>
                <a:ext cx="0" cy="180"/>
              </a:xfrm>
              <a:prstGeom prst="line">
                <a:avLst/>
              </a:prstGeom>
              <a:noFill/>
              <a:ln w="9525">
                <a:solidFill>
                  <a:schemeClr val="tx1"/>
                </a:solidFill>
                <a:round/>
                <a:headEnd/>
                <a:tailEnd/>
              </a:ln>
            </p:spPr>
            <p:txBody>
              <a:bodyPr wrap="none" anchor="ctr"/>
              <a:lstStyle/>
              <a:p>
                <a:endParaRPr lang="zh-CN" altLang="en-US"/>
              </a:p>
            </p:txBody>
          </p:sp>
        </p:grpSp>
        <p:sp>
          <p:nvSpPr>
            <p:cNvPr id="36870" name="Text Box 1035"/>
            <p:cNvSpPr txBox="1">
              <a:spLocks noChangeArrowheads="1"/>
            </p:cNvSpPr>
            <p:nvPr/>
          </p:nvSpPr>
          <p:spPr bwMode="auto">
            <a:xfrm>
              <a:off x="2476" y="434"/>
              <a:ext cx="1938" cy="288"/>
            </a:xfrm>
            <a:prstGeom prst="rect">
              <a:avLst/>
            </a:prstGeom>
            <a:noFill/>
            <a:ln w="9525">
              <a:noFill/>
              <a:miter lim="800000"/>
              <a:headEnd/>
              <a:tailEnd/>
            </a:ln>
          </p:spPr>
          <p:txBody>
            <a:bodyPr wrap="none">
              <a:spAutoFit/>
            </a:bodyPr>
            <a:lstStyle/>
            <a:p>
              <a:pPr algn="r"/>
              <a:r>
                <a:rPr kumimoji="1" lang="zh-CN" altLang="en-US" sz="2400" b="1">
                  <a:latin typeface="Times New Roman" pitchFamily="18" charset="0"/>
                  <a:ea typeface="仿宋_GB2312" pitchFamily="49" charset="-122"/>
                </a:rPr>
                <a:t>一个</a:t>
              </a:r>
              <a:r>
                <a:rPr kumimoji="1" lang="en-US" altLang="en-US" sz="2400" b="1">
                  <a:latin typeface="Times New Roman" pitchFamily="18" charset="0"/>
                  <a:ea typeface="仿宋_GB2312" pitchFamily="49" charset="-122"/>
                </a:rPr>
                <a:t>X</a:t>
              </a:r>
              <a:r>
                <a:rPr kumimoji="1" lang="zh-CN" altLang="en-US" sz="2400" b="1">
                  <a:latin typeface="Times New Roman" pitchFamily="18" charset="0"/>
                  <a:ea typeface="仿宋_GB2312" pitchFamily="49" charset="-122"/>
                </a:rPr>
                <a:t>与一个</a:t>
              </a:r>
              <a:r>
                <a:rPr kumimoji="1" lang="en-US" altLang="en-US" sz="2400" b="1">
                  <a:latin typeface="Times New Roman" pitchFamily="18" charset="0"/>
                  <a:ea typeface="仿宋_GB2312" pitchFamily="49" charset="-122"/>
                </a:rPr>
                <a:t>Y</a:t>
              </a:r>
              <a:r>
                <a:rPr kumimoji="1" lang="zh-CN" altLang="en-US" sz="2400" b="1">
                  <a:latin typeface="Times New Roman" pitchFamily="18" charset="0"/>
                  <a:ea typeface="仿宋_GB2312" pitchFamily="49" charset="-122"/>
                </a:rPr>
                <a:t>相关联</a:t>
              </a:r>
              <a:endParaRPr kumimoji="1" lang="zh-CN" altLang="en-US" sz="4800">
                <a:latin typeface="Times New Roman" pitchFamily="18" charset="0"/>
              </a:endParaRPr>
            </a:p>
          </p:txBody>
        </p:sp>
        <p:sp>
          <p:nvSpPr>
            <p:cNvPr id="36871" name="Text Box 1036"/>
            <p:cNvSpPr txBox="1">
              <a:spLocks noChangeArrowheads="1"/>
            </p:cNvSpPr>
            <p:nvPr/>
          </p:nvSpPr>
          <p:spPr bwMode="auto">
            <a:xfrm>
              <a:off x="2478" y="890"/>
              <a:ext cx="2517" cy="288"/>
            </a:xfrm>
            <a:prstGeom prst="rect">
              <a:avLst/>
            </a:prstGeom>
            <a:noFill/>
            <a:ln w="9525">
              <a:noFill/>
              <a:miter lim="800000"/>
              <a:headEnd/>
              <a:tailEnd/>
            </a:ln>
          </p:spPr>
          <p:txBody>
            <a:bodyPr wrap="none">
              <a:spAutoFit/>
            </a:bodyPr>
            <a:lstStyle/>
            <a:p>
              <a:r>
                <a:rPr kumimoji="1" lang="zh-CN" altLang="en-US" sz="2400" b="1">
                  <a:latin typeface="Times New Roman" pitchFamily="18" charset="0"/>
                  <a:ea typeface="仿宋_GB2312" pitchFamily="49" charset="-122"/>
                </a:rPr>
                <a:t>一个</a:t>
              </a:r>
              <a:r>
                <a:rPr kumimoji="1" lang="en-US" altLang="en-US" sz="2400" b="1">
                  <a:latin typeface="Times New Roman" pitchFamily="18" charset="0"/>
                  <a:ea typeface="仿宋_GB2312" pitchFamily="49" charset="-122"/>
                </a:rPr>
                <a:t>X</a:t>
              </a:r>
              <a:r>
                <a:rPr kumimoji="1" lang="zh-CN" altLang="en-US" sz="2400" b="1">
                  <a:latin typeface="Times New Roman" pitchFamily="18" charset="0"/>
                  <a:ea typeface="仿宋_GB2312" pitchFamily="49" charset="-122"/>
                </a:rPr>
                <a:t>与一个或多个</a:t>
              </a:r>
              <a:r>
                <a:rPr kumimoji="1" lang="en-US" altLang="en-US" sz="2400" b="1">
                  <a:latin typeface="Times New Roman" pitchFamily="18" charset="0"/>
                  <a:ea typeface="仿宋_GB2312" pitchFamily="49" charset="-122"/>
                </a:rPr>
                <a:t>Y</a:t>
              </a:r>
              <a:r>
                <a:rPr kumimoji="1" lang="zh-CN" altLang="en-US" sz="2400" b="1">
                  <a:latin typeface="Times New Roman" pitchFamily="18" charset="0"/>
                  <a:ea typeface="仿宋_GB2312" pitchFamily="49" charset="-122"/>
                </a:rPr>
                <a:t>相关联</a:t>
              </a:r>
              <a:endParaRPr kumimoji="1" lang="zh-CN" altLang="en-US" sz="4800">
                <a:latin typeface="Times New Roman" pitchFamily="18" charset="0"/>
              </a:endParaRPr>
            </a:p>
          </p:txBody>
        </p:sp>
        <p:grpSp>
          <p:nvGrpSpPr>
            <p:cNvPr id="4" name="Group 1112"/>
            <p:cNvGrpSpPr>
              <a:grpSpLocks/>
            </p:cNvGrpSpPr>
            <p:nvPr/>
          </p:nvGrpSpPr>
          <p:grpSpPr bwMode="auto">
            <a:xfrm>
              <a:off x="576" y="888"/>
              <a:ext cx="1716" cy="290"/>
              <a:chOff x="576" y="888"/>
              <a:chExt cx="1716" cy="290"/>
            </a:xfrm>
          </p:grpSpPr>
          <p:sp>
            <p:nvSpPr>
              <p:cNvPr id="36927" name="Rectangle 1038"/>
              <p:cNvSpPr>
                <a:spLocks noChangeArrowheads="1"/>
              </p:cNvSpPr>
              <p:nvPr/>
            </p:nvSpPr>
            <p:spPr bwMode="auto">
              <a:xfrm>
                <a:off x="576" y="888"/>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grpSp>
            <p:nvGrpSpPr>
              <p:cNvPr id="5" name="Group 1111"/>
              <p:cNvGrpSpPr>
                <a:grpSpLocks/>
              </p:cNvGrpSpPr>
              <p:nvPr/>
            </p:nvGrpSpPr>
            <p:grpSpPr bwMode="auto">
              <a:xfrm>
                <a:off x="655" y="888"/>
                <a:ext cx="1637" cy="290"/>
                <a:chOff x="655" y="888"/>
                <a:chExt cx="1637" cy="290"/>
              </a:xfrm>
            </p:grpSpPr>
            <p:sp>
              <p:nvSpPr>
                <p:cNvPr id="36929" name="Rectangle 1040"/>
                <p:cNvSpPr>
                  <a:spLocks noChangeArrowheads="1"/>
                </p:cNvSpPr>
                <p:nvPr/>
              </p:nvSpPr>
              <p:spPr bwMode="auto">
                <a:xfrm>
                  <a:off x="1920" y="888"/>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30" name="Line 1041"/>
                <p:cNvSpPr>
                  <a:spLocks noChangeShapeType="1"/>
                </p:cNvSpPr>
                <p:nvPr/>
              </p:nvSpPr>
              <p:spPr bwMode="auto">
                <a:xfrm>
                  <a:off x="948" y="1032"/>
                  <a:ext cx="972" cy="0"/>
                </a:xfrm>
                <a:prstGeom prst="line">
                  <a:avLst/>
                </a:prstGeom>
                <a:noFill/>
                <a:ln w="9525">
                  <a:solidFill>
                    <a:schemeClr val="tx1"/>
                  </a:solidFill>
                  <a:round/>
                  <a:headEnd/>
                  <a:tailEnd/>
                </a:ln>
              </p:spPr>
              <p:txBody>
                <a:bodyPr wrap="none" anchor="ctr"/>
                <a:lstStyle/>
                <a:p>
                  <a:endParaRPr lang="zh-CN" altLang="en-US"/>
                </a:p>
              </p:txBody>
            </p:sp>
            <p:sp>
              <p:nvSpPr>
                <p:cNvPr id="36931" name="Text Box 1042"/>
                <p:cNvSpPr txBox="1">
                  <a:spLocks noChangeArrowheads="1"/>
                </p:cNvSpPr>
                <p:nvPr/>
              </p:nvSpPr>
              <p:spPr bwMode="auto">
                <a:xfrm>
                  <a:off x="655" y="890"/>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X</a:t>
                  </a:r>
                  <a:endParaRPr kumimoji="1" lang="en-US" altLang="zh-CN" sz="4800">
                    <a:latin typeface="Times New Roman" pitchFamily="18" charset="0"/>
                  </a:endParaRPr>
                </a:p>
              </p:txBody>
            </p:sp>
            <p:sp>
              <p:nvSpPr>
                <p:cNvPr id="36932" name="Text Box 1043"/>
                <p:cNvSpPr txBox="1">
                  <a:spLocks noChangeArrowheads="1"/>
                </p:cNvSpPr>
                <p:nvPr/>
              </p:nvSpPr>
              <p:spPr bwMode="auto">
                <a:xfrm>
                  <a:off x="1999" y="890"/>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Y</a:t>
                  </a:r>
                  <a:endParaRPr kumimoji="1" lang="en-US" altLang="zh-CN" sz="4800">
                    <a:latin typeface="Times New Roman" pitchFamily="18" charset="0"/>
                  </a:endParaRPr>
                </a:p>
              </p:txBody>
            </p:sp>
            <p:sp>
              <p:nvSpPr>
                <p:cNvPr id="36933" name="Line 1044"/>
                <p:cNvSpPr>
                  <a:spLocks noChangeShapeType="1"/>
                </p:cNvSpPr>
                <p:nvPr/>
              </p:nvSpPr>
              <p:spPr bwMode="auto">
                <a:xfrm>
                  <a:off x="1788" y="948"/>
                  <a:ext cx="0" cy="180"/>
                </a:xfrm>
                <a:prstGeom prst="line">
                  <a:avLst/>
                </a:prstGeom>
                <a:noFill/>
                <a:ln w="9525">
                  <a:solidFill>
                    <a:schemeClr val="tx1"/>
                  </a:solidFill>
                  <a:round/>
                  <a:headEnd/>
                  <a:tailEnd/>
                </a:ln>
              </p:spPr>
              <p:txBody>
                <a:bodyPr wrap="none" anchor="ctr"/>
                <a:lstStyle/>
                <a:p>
                  <a:endParaRPr lang="zh-CN" altLang="en-US"/>
                </a:p>
              </p:txBody>
            </p:sp>
            <p:sp>
              <p:nvSpPr>
                <p:cNvPr id="36934" name="Line 1045"/>
                <p:cNvSpPr>
                  <a:spLocks noChangeShapeType="1"/>
                </p:cNvSpPr>
                <p:nvPr/>
              </p:nvSpPr>
              <p:spPr bwMode="auto">
                <a:xfrm>
                  <a:off x="1092" y="948"/>
                  <a:ext cx="0" cy="180"/>
                </a:xfrm>
                <a:prstGeom prst="line">
                  <a:avLst/>
                </a:prstGeom>
                <a:noFill/>
                <a:ln w="9525">
                  <a:solidFill>
                    <a:schemeClr val="tx1"/>
                  </a:solidFill>
                  <a:round/>
                  <a:headEnd/>
                  <a:tailEnd/>
                </a:ln>
              </p:spPr>
              <p:txBody>
                <a:bodyPr wrap="none" anchor="ctr"/>
                <a:lstStyle/>
                <a:p>
                  <a:endParaRPr lang="zh-CN" altLang="en-US"/>
                </a:p>
              </p:txBody>
            </p:sp>
            <p:sp>
              <p:nvSpPr>
                <p:cNvPr id="36935" name="Line 1046"/>
                <p:cNvSpPr>
                  <a:spLocks noChangeShapeType="1"/>
                </p:cNvSpPr>
                <p:nvPr/>
              </p:nvSpPr>
              <p:spPr bwMode="auto">
                <a:xfrm flipV="1">
                  <a:off x="1788" y="960"/>
                  <a:ext cx="132" cy="72"/>
                </a:xfrm>
                <a:prstGeom prst="line">
                  <a:avLst/>
                </a:prstGeom>
                <a:noFill/>
                <a:ln w="9525">
                  <a:solidFill>
                    <a:schemeClr val="tx1"/>
                  </a:solidFill>
                  <a:round/>
                  <a:headEnd/>
                  <a:tailEnd/>
                </a:ln>
              </p:spPr>
              <p:txBody>
                <a:bodyPr wrap="none" anchor="ctr"/>
                <a:lstStyle/>
                <a:p>
                  <a:endParaRPr lang="zh-CN" altLang="en-US"/>
                </a:p>
              </p:txBody>
            </p:sp>
            <p:sp>
              <p:nvSpPr>
                <p:cNvPr id="36936" name="Line 1047"/>
                <p:cNvSpPr>
                  <a:spLocks noChangeShapeType="1"/>
                </p:cNvSpPr>
                <p:nvPr/>
              </p:nvSpPr>
              <p:spPr bwMode="auto">
                <a:xfrm>
                  <a:off x="1800" y="1044"/>
                  <a:ext cx="120" cy="60"/>
                </a:xfrm>
                <a:prstGeom prst="line">
                  <a:avLst/>
                </a:prstGeom>
                <a:noFill/>
                <a:ln w="9525">
                  <a:solidFill>
                    <a:schemeClr val="tx1"/>
                  </a:solidFill>
                  <a:round/>
                  <a:headEnd/>
                  <a:tailEnd/>
                </a:ln>
              </p:spPr>
              <p:txBody>
                <a:bodyPr wrap="none" anchor="ctr"/>
                <a:lstStyle/>
                <a:p>
                  <a:endParaRPr lang="zh-CN" altLang="en-US"/>
                </a:p>
              </p:txBody>
            </p:sp>
          </p:grpSp>
        </p:grpSp>
        <p:sp>
          <p:nvSpPr>
            <p:cNvPr id="36873" name="Text Box 1048"/>
            <p:cNvSpPr txBox="1">
              <a:spLocks noChangeArrowheads="1"/>
            </p:cNvSpPr>
            <p:nvPr/>
          </p:nvSpPr>
          <p:spPr bwMode="auto">
            <a:xfrm>
              <a:off x="2474" y="1346"/>
              <a:ext cx="2517" cy="288"/>
            </a:xfrm>
            <a:prstGeom prst="rect">
              <a:avLst/>
            </a:prstGeom>
            <a:noFill/>
            <a:ln w="9525">
              <a:noFill/>
              <a:miter lim="800000"/>
              <a:headEnd/>
              <a:tailEnd/>
            </a:ln>
          </p:spPr>
          <p:txBody>
            <a:bodyPr wrap="none">
              <a:spAutoFit/>
            </a:bodyPr>
            <a:lstStyle/>
            <a:p>
              <a:r>
                <a:rPr kumimoji="1" lang="zh-CN" altLang="en-US" sz="2400" b="1">
                  <a:latin typeface="Times New Roman" pitchFamily="18" charset="0"/>
                  <a:ea typeface="仿宋_GB2312" pitchFamily="49" charset="-122"/>
                </a:rPr>
                <a:t>一个</a:t>
              </a:r>
              <a:r>
                <a:rPr kumimoji="1" lang="en-US" altLang="en-US" sz="2400" b="1">
                  <a:latin typeface="Times New Roman" pitchFamily="18" charset="0"/>
                  <a:ea typeface="仿宋_GB2312" pitchFamily="49" charset="-122"/>
                </a:rPr>
                <a:t>X</a:t>
              </a:r>
              <a:r>
                <a:rPr kumimoji="1" lang="zh-CN" altLang="en-US" sz="2400" b="1">
                  <a:latin typeface="Times New Roman" pitchFamily="18" charset="0"/>
                  <a:ea typeface="仿宋_GB2312" pitchFamily="49" charset="-122"/>
                </a:rPr>
                <a:t>与零个或一个</a:t>
              </a:r>
              <a:r>
                <a:rPr kumimoji="1" lang="en-US" altLang="en-US" sz="2400" b="1">
                  <a:latin typeface="Times New Roman" pitchFamily="18" charset="0"/>
                  <a:ea typeface="仿宋_GB2312" pitchFamily="49" charset="-122"/>
                </a:rPr>
                <a:t>Y</a:t>
              </a:r>
              <a:r>
                <a:rPr kumimoji="1" lang="zh-CN" altLang="en-US" sz="2400" b="1">
                  <a:latin typeface="Times New Roman" pitchFamily="18" charset="0"/>
                  <a:ea typeface="仿宋_GB2312" pitchFamily="49" charset="-122"/>
                </a:rPr>
                <a:t>相关联</a:t>
              </a:r>
              <a:endParaRPr kumimoji="1" lang="zh-CN" altLang="en-US" sz="4800">
                <a:latin typeface="Times New Roman" pitchFamily="18" charset="0"/>
              </a:endParaRPr>
            </a:p>
          </p:txBody>
        </p:sp>
        <p:grpSp>
          <p:nvGrpSpPr>
            <p:cNvPr id="6" name="Group 1110"/>
            <p:cNvGrpSpPr>
              <a:grpSpLocks/>
            </p:cNvGrpSpPr>
            <p:nvPr/>
          </p:nvGrpSpPr>
          <p:grpSpPr bwMode="auto">
            <a:xfrm>
              <a:off x="576" y="1332"/>
              <a:ext cx="1716" cy="290"/>
              <a:chOff x="576" y="1332"/>
              <a:chExt cx="1716" cy="290"/>
            </a:xfrm>
          </p:grpSpPr>
          <p:sp>
            <p:nvSpPr>
              <p:cNvPr id="36919" name="Rectangle 1050"/>
              <p:cNvSpPr>
                <a:spLocks noChangeArrowheads="1"/>
              </p:cNvSpPr>
              <p:nvPr/>
            </p:nvSpPr>
            <p:spPr bwMode="auto">
              <a:xfrm>
                <a:off x="576" y="1332"/>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20" name="Rectangle 1051"/>
              <p:cNvSpPr>
                <a:spLocks noChangeArrowheads="1"/>
              </p:cNvSpPr>
              <p:nvPr/>
            </p:nvSpPr>
            <p:spPr bwMode="auto">
              <a:xfrm>
                <a:off x="1920" y="1332"/>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21" name="Line 1052"/>
              <p:cNvSpPr>
                <a:spLocks noChangeShapeType="1"/>
              </p:cNvSpPr>
              <p:nvPr/>
            </p:nvSpPr>
            <p:spPr bwMode="auto">
              <a:xfrm>
                <a:off x="948" y="1476"/>
                <a:ext cx="972" cy="0"/>
              </a:xfrm>
              <a:prstGeom prst="line">
                <a:avLst/>
              </a:prstGeom>
              <a:noFill/>
              <a:ln w="9525">
                <a:solidFill>
                  <a:schemeClr val="tx1"/>
                </a:solidFill>
                <a:round/>
                <a:headEnd/>
                <a:tailEnd/>
              </a:ln>
            </p:spPr>
            <p:txBody>
              <a:bodyPr wrap="none" anchor="ctr"/>
              <a:lstStyle/>
              <a:p>
                <a:endParaRPr lang="zh-CN" altLang="en-US"/>
              </a:p>
            </p:txBody>
          </p:sp>
          <p:sp>
            <p:nvSpPr>
              <p:cNvPr id="36922" name="Text Box 1053"/>
              <p:cNvSpPr txBox="1">
                <a:spLocks noChangeArrowheads="1"/>
              </p:cNvSpPr>
              <p:nvPr/>
            </p:nvSpPr>
            <p:spPr bwMode="auto">
              <a:xfrm>
                <a:off x="655" y="1334"/>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X</a:t>
                </a:r>
                <a:endParaRPr kumimoji="1" lang="en-US" altLang="zh-CN" sz="4800">
                  <a:latin typeface="Times New Roman" pitchFamily="18" charset="0"/>
                </a:endParaRPr>
              </a:p>
            </p:txBody>
          </p:sp>
          <p:sp>
            <p:nvSpPr>
              <p:cNvPr id="36923" name="Text Box 1054"/>
              <p:cNvSpPr txBox="1">
                <a:spLocks noChangeArrowheads="1"/>
              </p:cNvSpPr>
              <p:nvPr/>
            </p:nvSpPr>
            <p:spPr bwMode="auto">
              <a:xfrm>
                <a:off x="1999" y="1334"/>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Y</a:t>
                </a:r>
                <a:endParaRPr kumimoji="1" lang="en-US" altLang="zh-CN" sz="4800">
                  <a:latin typeface="Times New Roman" pitchFamily="18" charset="0"/>
                </a:endParaRPr>
              </a:p>
            </p:txBody>
          </p:sp>
          <p:sp>
            <p:nvSpPr>
              <p:cNvPr id="36924" name="Line 1055"/>
              <p:cNvSpPr>
                <a:spLocks noChangeShapeType="1"/>
              </p:cNvSpPr>
              <p:nvPr/>
            </p:nvSpPr>
            <p:spPr bwMode="auto">
              <a:xfrm>
                <a:off x="1788" y="1392"/>
                <a:ext cx="0" cy="180"/>
              </a:xfrm>
              <a:prstGeom prst="line">
                <a:avLst/>
              </a:prstGeom>
              <a:noFill/>
              <a:ln w="9525">
                <a:solidFill>
                  <a:schemeClr val="tx1"/>
                </a:solidFill>
                <a:round/>
                <a:headEnd/>
                <a:tailEnd/>
              </a:ln>
            </p:spPr>
            <p:txBody>
              <a:bodyPr wrap="none" anchor="ctr"/>
              <a:lstStyle/>
              <a:p>
                <a:endParaRPr lang="zh-CN" altLang="en-US"/>
              </a:p>
            </p:txBody>
          </p:sp>
          <p:sp>
            <p:nvSpPr>
              <p:cNvPr id="36925" name="Line 1056"/>
              <p:cNvSpPr>
                <a:spLocks noChangeShapeType="1"/>
              </p:cNvSpPr>
              <p:nvPr/>
            </p:nvSpPr>
            <p:spPr bwMode="auto">
              <a:xfrm>
                <a:off x="1092" y="1392"/>
                <a:ext cx="0" cy="180"/>
              </a:xfrm>
              <a:prstGeom prst="line">
                <a:avLst/>
              </a:prstGeom>
              <a:noFill/>
              <a:ln w="9525">
                <a:solidFill>
                  <a:schemeClr val="tx1"/>
                </a:solidFill>
                <a:round/>
                <a:headEnd/>
                <a:tailEnd/>
              </a:ln>
            </p:spPr>
            <p:txBody>
              <a:bodyPr wrap="none" anchor="ctr"/>
              <a:lstStyle/>
              <a:p>
                <a:endParaRPr lang="zh-CN" altLang="en-US"/>
              </a:p>
            </p:txBody>
          </p:sp>
          <p:sp>
            <p:nvSpPr>
              <p:cNvPr id="36926" name="Oval 1057"/>
              <p:cNvSpPr>
                <a:spLocks noChangeArrowheads="1"/>
              </p:cNvSpPr>
              <p:nvPr/>
            </p:nvSpPr>
            <p:spPr bwMode="auto">
              <a:xfrm>
                <a:off x="1668" y="1416"/>
                <a:ext cx="108" cy="120"/>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36875" name="Text Box 1058"/>
            <p:cNvSpPr txBox="1">
              <a:spLocks noChangeArrowheads="1"/>
            </p:cNvSpPr>
            <p:nvPr/>
          </p:nvSpPr>
          <p:spPr bwMode="auto">
            <a:xfrm>
              <a:off x="2478" y="1778"/>
              <a:ext cx="2999" cy="288"/>
            </a:xfrm>
            <a:prstGeom prst="rect">
              <a:avLst/>
            </a:prstGeom>
            <a:noFill/>
            <a:ln w="9525">
              <a:noFill/>
              <a:miter lim="800000"/>
              <a:headEnd/>
              <a:tailEnd/>
            </a:ln>
          </p:spPr>
          <p:txBody>
            <a:bodyPr wrap="none">
              <a:spAutoFit/>
            </a:bodyPr>
            <a:lstStyle/>
            <a:p>
              <a:r>
                <a:rPr kumimoji="1" lang="zh-CN" altLang="en-US" sz="2400" b="1">
                  <a:latin typeface="Times New Roman" pitchFamily="18" charset="0"/>
                  <a:ea typeface="仿宋_GB2312" pitchFamily="49" charset="-122"/>
                </a:rPr>
                <a:t>一个</a:t>
              </a:r>
              <a:r>
                <a:rPr kumimoji="1" lang="en-US" altLang="en-US" sz="2400" b="1">
                  <a:latin typeface="Times New Roman" pitchFamily="18" charset="0"/>
                  <a:ea typeface="仿宋_GB2312" pitchFamily="49" charset="-122"/>
                </a:rPr>
                <a:t>X</a:t>
              </a:r>
              <a:r>
                <a:rPr kumimoji="1" lang="zh-CN" altLang="en-US" sz="2400" b="1">
                  <a:latin typeface="Times New Roman" pitchFamily="18" charset="0"/>
                  <a:ea typeface="仿宋_GB2312" pitchFamily="49" charset="-122"/>
                </a:rPr>
                <a:t>与零个</a:t>
              </a:r>
              <a:r>
                <a:rPr kumimoji="1" lang="en-US" altLang="zh-CN" sz="2400" b="1">
                  <a:latin typeface="Times New Roman" pitchFamily="18" charset="0"/>
                  <a:ea typeface="仿宋_GB2312" pitchFamily="49" charset="-122"/>
                </a:rPr>
                <a:t>, </a:t>
              </a:r>
              <a:r>
                <a:rPr kumimoji="1" lang="zh-CN" altLang="en-US" sz="2400" b="1">
                  <a:latin typeface="Times New Roman" pitchFamily="18" charset="0"/>
                  <a:ea typeface="仿宋_GB2312" pitchFamily="49" charset="-122"/>
                </a:rPr>
                <a:t>一个或多个</a:t>
              </a:r>
              <a:r>
                <a:rPr kumimoji="1" lang="en-US" altLang="en-US" sz="2400" b="1">
                  <a:latin typeface="Times New Roman" pitchFamily="18" charset="0"/>
                  <a:ea typeface="仿宋_GB2312" pitchFamily="49" charset="-122"/>
                </a:rPr>
                <a:t>Y</a:t>
              </a:r>
              <a:r>
                <a:rPr kumimoji="1" lang="zh-CN" altLang="en-US" sz="2400" b="1">
                  <a:latin typeface="Times New Roman" pitchFamily="18" charset="0"/>
                  <a:ea typeface="仿宋_GB2312" pitchFamily="49" charset="-122"/>
                </a:rPr>
                <a:t>相关联</a:t>
              </a:r>
              <a:endParaRPr kumimoji="1" lang="zh-CN" altLang="en-US" sz="4800">
                <a:latin typeface="Times New Roman" pitchFamily="18" charset="0"/>
              </a:endParaRPr>
            </a:p>
          </p:txBody>
        </p:sp>
        <p:grpSp>
          <p:nvGrpSpPr>
            <p:cNvPr id="7" name="Group 1109"/>
            <p:cNvGrpSpPr>
              <a:grpSpLocks/>
            </p:cNvGrpSpPr>
            <p:nvPr/>
          </p:nvGrpSpPr>
          <p:grpSpPr bwMode="auto">
            <a:xfrm>
              <a:off x="576" y="1776"/>
              <a:ext cx="1716" cy="290"/>
              <a:chOff x="576" y="1776"/>
              <a:chExt cx="1716" cy="290"/>
            </a:xfrm>
          </p:grpSpPr>
          <p:sp>
            <p:nvSpPr>
              <p:cNvPr id="36909" name="Rectangle 1060"/>
              <p:cNvSpPr>
                <a:spLocks noChangeArrowheads="1"/>
              </p:cNvSpPr>
              <p:nvPr/>
            </p:nvSpPr>
            <p:spPr bwMode="auto">
              <a:xfrm>
                <a:off x="576" y="1776"/>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10" name="Rectangle 1061"/>
              <p:cNvSpPr>
                <a:spLocks noChangeArrowheads="1"/>
              </p:cNvSpPr>
              <p:nvPr/>
            </p:nvSpPr>
            <p:spPr bwMode="auto">
              <a:xfrm>
                <a:off x="1920" y="1776"/>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11" name="Line 1062"/>
              <p:cNvSpPr>
                <a:spLocks noChangeShapeType="1"/>
              </p:cNvSpPr>
              <p:nvPr/>
            </p:nvSpPr>
            <p:spPr bwMode="auto">
              <a:xfrm>
                <a:off x="948" y="1920"/>
                <a:ext cx="972" cy="0"/>
              </a:xfrm>
              <a:prstGeom prst="line">
                <a:avLst/>
              </a:prstGeom>
              <a:noFill/>
              <a:ln w="9525">
                <a:solidFill>
                  <a:schemeClr val="tx1"/>
                </a:solidFill>
                <a:round/>
                <a:headEnd/>
                <a:tailEnd/>
              </a:ln>
            </p:spPr>
            <p:txBody>
              <a:bodyPr wrap="none" anchor="ctr"/>
              <a:lstStyle/>
              <a:p>
                <a:endParaRPr lang="zh-CN" altLang="en-US"/>
              </a:p>
            </p:txBody>
          </p:sp>
          <p:sp>
            <p:nvSpPr>
              <p:cNvPr id="36912" name="Text Box 1063"/>
              <p:cNvSpPr txBox="1">
                <a:spLocks noChangeArrowheads="1"/>
              </p:cNvSpPr>
              <p:nvPr/>
            </p:nvSpPr>
            <p:spPr bwMode="auto">
              <a:xfrm>
                <a:off x="655" y="1778"/>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X</a:t>
                </a:r>
                <a:endParaRPr kumimoji="1" lang="en-US" altLang="zh-CN" sz="4800">
                  <a:latin typeface="Times New Roman" pitchFamily="18" charset="0"/>
                </a:endParaRPr>
              </a:p>
            </p:txBody>
          </p:sp>
          <p:sp>
            <p:nvSpPr>
              <p:cNvPr id="36913" name="Text Box 1064"/>
              <p:cNvSpPr txBox="1">
                <a:spLocks noChangeArrowheads="1"/>
              </p:cNvSpPr>
              <p:nvPr/>
            </p:nvSpPr>
            <p:spPr bwMode="auto">
              <a:xfrm>
                <a:off x="1999" y="1778"/>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Y</a:t>
                </a:r>
                <a:endParaRPr kumimoji="1" lang="en-US" altLang="zh-CN" sz="4800">
                  <a:latin typeface="Times New Roman" pitchFamily="18" charset="0"/>
                </a:endParaRPr>
              </a:p>
            </p:txBody>
          </p:sp>
          <p:sp>
            <p:nvSpPr>
              <p:cNvPr id="36914" name="Line 1065"/>
              <p:cNvSpPr>
                <a:spLocks noChangeShapeType="1"/>
              </p:cNvSpPr>
              <p:nvPr/>
            </p:nvSpPr>
            <p:spPr bwMode="auto">
              <a:xfrm>
                <a:off x="1788" y="1836"/>
                <a:ext cx="0" cy="180"/>
              </a:xfrm>
              <a:prstGeom prst="line">
                <a:avLst/>
              </a:prstGeom>
              <a:noFill/>
              <a:ln w="9525">
                <a:solidFill>
                  <a:schemeClr val="tx1"/>
                </a:solidFill>
                <a:round/>
                <a:headEnd/>
                <a:tailEnd/>
              </a:ln>
            </p:spPr>
            <p:txBody>
              <a:bodyPr wrap="none" anchor="ctr"/>
              <a:lstStyle/>
              <a:p>
                <a:endParaRPr lang="zh-CN" altLang="en-US"/>
              </a:p>
            </p:txBody>
          </p:sp>
          <p:sp>
            <p:nvSpPr>
              <p:cNvPr id="36915" name="Line 1066"/>
              <p:cNvSpPr>
                <a:spLocks noChangeShapeType="1"/>
              </p:cNvSpPr>
              <p:nvPr/>
            </p:nvSpPr>
            <p:spPr bwMode="auto">
              <a:xfrm>
                <a:off x="1092" y="1836"/>
                <a:ext cx="0" cy="180"/>
              </a:xfrm>
              <a:prstGeom prst="line">
                <a:avLst/>
              </a:prstGeom>
              <a:noFill/>
              <a:ln w="9525">
                <a:solidFill>
                  <a:schemeClr val="tx1"/>
                </a:solidFill>
                <a:round/>
                <a:headEnd/>
                <a:tailEnd/>
              </a:ln>
            </p:spPr>
            <p:txBody>
              <a:bodyPr wrap="none" anchor="ctr"/>
              <a:lstStyle/>
              <a:p>
                <a:endParaRPr lang="zh-CN" altLang="en-US"/>
              </a:p>
            </p:txBody>
          </p:sp>
          <p:sp>
            <p:nvSpPr>
              <p:cNvPr id="36916" name="Line 1067"/>
              <p:cNvSpPr>
                <a:spLocks noChangeShapeType="1"/>
              </p:cNvSpPr>
              <p:nvPr/>
            </p:nvSpPr>
            <p:spPr bwMode="auto">
              <a:xfrm flipV="1">
                <a:off x="1788" y="1848"/>
                <a:ext cx="132" cy="72"/>
              </a:xfrm>
              <a:prstGeom prst="line">
                <a:avLst/>
              </a:prstGeom>
              <a:noFill/>
              <a:ln w="9525">
                <a:solidFill>
                  <a:schemeClr val="tx1"/>
                </a:solidFill>
                <a:round/>
                <a:headEnd/>
                <a:tailEnd/>
              </a:ln>
            </p:spPr>
            <p:txBody>
              <a:bodyPr wrap="none" anchor="ctr"/>
              <a:lstStyle/>
              <a:p>
                <a:endParaRPr lang="zh-CN" altLang="en-US"/>
              </a:p>
            </p:txBody>
          </p:sp>
          <p:sp>
            <p:nvSpPr>
              <p:cNvPr id="36917" name="Line 1068"/>
              <p:cNvSpPr>
                <a:spLocks noChangeShapeType="1"/>
              </p:cNvSpPr>
              <p:nvPr/>
            </p:nvSpPr>
            <p:spPr bwMode="auto">
              <a:xfrm>
                <a:off x="1800" y="1932"/>
                <a:ext cx="120" cy="60"/>
              </a:xfrm>
              <a:prstGeom prst="line">
                <a:avLst/>
              </a:prstGeom>
              <a:noFill/>
              <a:ln w="9525">
                <a:solidFill>
                  <a:schemeClr val="tx1"/>
                </a:solidFill>
                <a:round/>
                <a:headEnd/>
                <a:tailEnd/>
              </a:ln>
            </p:spPr>
            <p:txBody>
              <a:bodyPr wrap="none" anchor="ctr"/>
              <a:lstStyle/>
              <a:p>
                <a:endParaRPr lang="zh-CN" altLang="en-US"/>
              </a:p>
            </p:txBody>
          </p:sp>
          <p:sp>
            <p:nvSpPr>
              <p:cNvPr id="36918" name="Oval 1069"/>
              <p:cNvSpPr>
                <a:spLocks noChangeArrowheads="1"/>
              </p:cNvSpPr>
              <p:nvPr/>
            </p:nvSpPr>
            <p:spPr bwMode="auto">
              <a:xfrm>
                <a:off x="1668" y="1860"/>
                <a:ext cx="108" cy="120"/>
              </a:xfrm>
              <a:prstGeom prst="ellipse">
                <a:avLst/>
              </a:prstGeom>
              <a:solidFill>
                <a:schemeClr val="bg1"/>
              </a:solidFill>
              <a:ln w="9525">
                <a:solidFill>
                  <a:schemeClr val="tx1"/>
                </a:solidFill>
                <a:round/>
                <a:headEnd/>
                <a:tailEnd/>
              </a:ln>
            </p:spPr>
            <p:txBody>
              <a:bodyPr wrap="none" anchor="ctr"/>
              <a:lstStyle/>
              <a:p>
                <a:endParaRPr lang="zh-CN" altLang="en-US"/>
              </a:p>
            </p:txBody>
          </p:sp>
        </p:grpSp>
        <p:sp>
          <p:nvSpPr>
            <p:cNvPr id="36877" name="Text Box 1070"/>
            <p:cNvSpPr txBox="1">
              <a:spLocks noChangeArrowheads="1"/>
            </p:cNvSpPr>
            <p:nvPr/>
          </p:nvSpPr>
          <p:spPr bwMode="auto">
            <a:xfrm>
              <a:off x="2478" y="2366"/>
              <a:ext cx="2259" cy="288"/>
            </a:xfrm>
            <a:prstGeom prst="rect">
              <a:avLst/>
            </a:prstGeom>
            <a:noFill/>
            <a:ln w="9525">
              <a:noFill/>
              <a:miter lim="800000"/>
              <a:headEnd/>
              <a:tailEnd/>
            </a:ln>
          </p:spPr>
          <p:txBody>
            <a:bodyPr wrap="none">
              <a:spAutoFit/>
            </a:bodyPr>
            <a:lstStyle/>
            <a:p>
              <a:r>
                <a:rPr kumimoji="1" lang="zh-CN" altLang="en-US" sz="2400" b="1">
                  <a:latin typeface="Times New Roman" pitchFamily="18" charset="0"/>
                  <a:ea typeface="仿宋_GB2312" pitchFamily="49" charset="-122"/>
                </a:rPr>
                <a:t>一个</a:t>
              </a:r>
              <a:r>
                <a:rPr kumimoji="1" lang="en-US" altLang="en-US" sz="2400" b="1">
                  <a:latin typeface="Times New Roman" pitchFamily="18" charset="0"/>
                  <a:ea typeface="仿宋_GB2312" pitchFamily="49" charset="-122"/>
                </a:rPr>
                <a:t>X</a:t>
              </a:r>
              <a:r>
                <a:rPr kumimoji="1" lang="zh-CN" altLang="en-US" sz="2400" b="1">
                  <a:latin typeface="Times New Roman" pitchFamily="18" charset="0"/>
                  <a:ea typeface="仿宋_GB2312" pitchFamily="49" charset="-122"/>
                </a:rPr>
                <a:t>与一个</a:t>
              </a:r>
              <a:r>
                <a:rPr kumimoji="1" lang="en-US" altLang="en-US" sz="2400" b="1">
                  <a:latin typeface="Times New Roman" pitchFamily="18" charset="0"/>
                  <a:ea typeface="仿宋_GB2312" pitchFamily="49" charset="-122"/>
                </a:rPr>
                <a:t>Y</a:t>
              </a:r>
              <a:r>
                <a:rPr kumimoji="1" lang="zh-CN" altLang="en-US" sz="2400" b="1">
                  <a:latin typeface="Times New Roman" pitchFamily="18" charset="0"/>
                  <a:ea typeface="仿宋_GB2312" pitchFamily="49" charset="-122"/>
                </a:rPr>
                <a:t>或</a:t>
              </a:r>
              <a:r>
                <a:rPr kumimoji="1" lang="en-US" altLang="zh-CN" sz="2400" b="1">
                  <a:latin typeface="Times New Roman" pitchFamily="18" charset="0"/>
                  <a:ea typeface="仿宋_GB2312" pitchFamily="49" charset="-122"/>
                </a:rPr>
                <a:t>Z</a:t>
              </a:r>
              <a:r>
                <a:rPr kumimoji="1" lang="zh-CN" altLang="en-US" sz="2400" b="1">
                  <a:latin typeface="Times New Roman" pitchFamily="18" charset="0"/>
                  <a:ea typeface="仿宋_GB2312" pitchFamily="49" charset="-122"/>
                </a:rPr>
                <a:t>相关联</a:t>
              </a:r>
              <a:endParaRPr kumimoji="1" lang="zh-CN" altLang="en-US" sz="4800">
                <a:latin typeface="Times New Roman" pitchFamily="18" charset="0"/>
              </a:endParaRPr>
            </a:p>
          </p:txBody>
        </p:sp>
        <p:grpSp>
          <p:nvGrpSpPr>
            <p:cNvPr id="8" name="Group 1108"/>
            <p:cNvGrpSpPr>
              <a:grpSpLocks/>
            </p:cNvGrpSpPr>
            <p:nvPr/>
          </p:nvGrpSpPr>
          <p:grpSpPr bwMode="auto">
            <a:xfrm>
              <a:off x="576" y="2220"/>
              <a:ext cx="1716" cy="674"/>
              <a:chOff x="576" y="2220"/>
              <a:chExt cx="1716" cy="674"/>
            </a:xfrm>
          </p:grpSpPr>
          <p:grpSp>
            <p:nvGrpSpPr>
              <p:cNvPr id="9" name="Group 1107"/>
              <p:cNvGrpSpPr>
                <a:grpSpLocks/>
              </p:cNvGrpSpPr>
              <p:nvPr/>
            </p:nvGrpSpPr>
            <p:grpSpPr bwMode="auto">
              <a:xfrm>
                <a:off x="576" y="2220"/>
                <a:ext cx="1716" cy="674"/>
                <a:chOff x="576" y="2220"/>
                <a:chExt cx="1716" cy="674"/>
              </a:xfrm>
            </p:grpSpPr>
            <p:sp>
              <p:nvSpPr>
                <p:cNvPr id="36896" name="Line 1082"/>
                <p:cNvSpPr>
                  <a:spLocks noChangeShapeType="1"/>
                </p:cNvSpPr>
                <p:nvPr/>
              </p:nvSpPr>
              <p:spPr bwMode="auto">
                <a:xfrm flipH="1">
                  <a:off x="1552" y="2364"/>
                  <a:ext cx="384" cy="0"/>
                </a:xfrm>
                <a:prstGeom prst="line">
                  <a:avLst/>
                </a:prstGeom>
                <a:noFill/>
                <a:ln w="9525">
                  <a:solidFill>
                    <a:schemeClr val="tx1"/>
                  </a:solidFill>
                  <a:round/>
                  <a:headEnd/>
                  <a:tailEnd/>
                </a:ln>
              </p:spPr>
              <p:txBody>
                <a:bodyPr wrap="none" anchor="ctr"/>
                <a:lstStyle/>
                <a:p>
                  <a:endParaRPr lang="zh-CN" altLang="en-US"/>
                </a:p>
              </p:txBody>
            </p:sp>
            <p:sp>
              <p:nvSpPr>
                <p:cNvPr id="36897" name="Line 1084"/>
                <p:cNvSpPr>
                  <a:spLocks noChangeShapeType="1"/>
                </p:cNvSpPr>
                <p:nvPr/>
              </p:nvSpPr>
              <p:spPr bwMode="auto">
                <a:xfrm flipH="1">
                  <a:off x="1552" y="2752"/>
                  <a:ext cx="384" cy="0"/>
                </a:xfrm>
                <a:prstGeom prst="line">
                  <a:avLst/>
                </a:prstGeom>
                <a:noFill/>
                <a:ln w="9525">
                  <a:solidFill>
                    <a:schemeClr val="tx1"/>
                  </a:solidFill>
                  <a:round/>
                  <a:headEnd/>
                  <a:tailEnd/>
                </a:ln>
              </p:spPr>
              <p:txBody>
                <a:bodyPr wrap="none" anchor="ctr"/>
                <a:lstStyle/>
                <a:p>
                  <a:endParaRPr lang="zh-CN" altLang="en-US"/>
                </a:p>
              </p:txBody>
            </p:sp>
            <p:sp>
              <p:nvSpPr>
                <p:cNvPr id="36898" name="Rectangle 1073"/>
                <p:cNvSpPr>
                  <a:spLocks noChangeArrowheads="1"/>
                </p:cNvSpPr>
                <p:nvPr/>
              </p:nvSpPr>
              <p:spPr bwMode="auto">
                <a:xfrm>
                  <a:off x="576" y="2412"/>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899" name="Rectangle 1074"/>
                <p:cNvSpPr>
                  <a:spLocks noChangeArrowheads="1"/>
                </p:cNvSpPr>
                <p:nvPr/>
              </p:nvSpPr>
              <p:spPr bwMode="auto">
                <a:xfrm>
                  <a:off x="1920" y="2220"/>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00" name="Line 1075"/>
                <p:cNvSpPr>
                  <a:spLocks noChangeShapeType="1"/>
                </p:cNvSpPr>
                <p:nvPr/>
              </p:nvSpPr>
              <p:spPr bwMode="auto">
                <a:xfrm>
                  <a:off x="948" y="2556"/>
                  <a:ext cx="600" cy="0"/>
                </a:xfrm>
                <a:prstGeom prst="line">
                  <a:avLst/>
                </a:prstGeom>
                <a:noFill/>
                <a:ln w="9525">
                  <a:solidFill>
                    <a:schemeClr val="tx1"/>
                  </a:solidFill>
                  <a:round/>
                  <a:headEnd/>
                  <a:tailEnd/>
                </a:ln>
              </p:spPr>
              <p:txBody>
                <a:bodyPr wrap="none" anchor="ctr"/>
                <a:lstStyle/>
                <a:p>
                  <a:endParaRPr lang="zh-CN" altLang="en-US"/>
                </a:p>
              </p:txBody>
            </p:sp>
            <p:sp>
              <p:nvSpPr>
                <p:cNvPr id="36901" name="Text Box 1076"/>
                <p:cNvSpPr txBox="1">
                  <a:spLocks noChangeArrowheads="1"/>
                </p:cNvSpPr>
                <p:nvPr/>
              </p:nvSpPr>
              <p:spPr bwMode="auto">
                <a:xfrm>
                  <a:off x="655" y="2414"/>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X</a:t>
                  </a:r>
                  <a:endParaRPr kumimoji="1" lang="en-US" altLang="zh-CN" sz="4800">
                    <a:latin typeface="Times New Roman" pitchFamily="18" charset="0"/>
                  </a:endParaRPr>
                </a:p>
              </p:txBody>
            </p:sp>
            <p:sp>
              <p:nvSpPr>
                <p:cNvPr id="36902" name="Text Box 1077"/>
                <p:cNvSpPr txBox="1">
                  <a:spLocks noChangeArrowheads="1"/>
                </p:cNvSpPr>
                <p:nvPr/>
              </p:nvSpPr>
              <p:spPr bwMode="auto">
                <a:xfrm>
                  <a:off x="1999" y="2222"/>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Y</a:t>
                  </a:r>
                  <a:endParaRPr kumimoji="1" lang="en-US" altLang="zh-CN" sz="4800">
                    <a:latin typeface="Times New Roman" pitchFamily="18" charset="0"/>
                  </a:endParaRPr>
                </a:p>
              </p:txBody>
            </p:sp>
            <p:sp>
              <p:nvSpPr>
                <p:cNvPr id="36903" name="Line 1078"/>
                <p:cNvSpPr>
                  <a:spLocks noChangeShapeType="1"/>
                </p:cNvSpPr>
                <p:nvPr/>
              </p:nvSpPr>
              <p:spPr bwMode="auto">
                <a:xfrm>
                  <a:off x="1788" y="2280"/>
                  <a:ext cx="0" cy="180"/>
                </a:xfrm>
                <a:prstGeom prst="line">
                  <a:avLst/>
                </a:prstGeom>
                <a:noFill/>
                <a:ln w="9525">
                  <a:solidFill>
                    <a:schemeClr val="tx1"/>
                  </a:solidFill>
                  <a:round/>
                  <a:headEnd/>
                  <a:tailEnd/>
                </a:ln>
              </p:spPr>
              <p:txBody>
                <a:bodyPr wrap="none" anchor="ctr"/>
                <a:lstStyle/>
                <a:p>
                  <a:endParaRPr lang="zh-CN" altLang="en-US"/>
                </a:p>
              </p:txBody>
            </p:sp>
            <p:sp>
              <p:nvSpPr>
                <p:cNvPr id="36904" name="Line 1079"/>
                <p:cNvSpPr>
                  <a:spLocks noChangeShapeType="1"/>
                </p:cNvSpPr>
                <p:nvPr/>
              </p:nvSpPr>
              <p:spPr bwMode="auto">
                <a:xfrm>
                  <a:off x="1092" y="2472"/>
                  <a:ext cx="0" cy="180"/>
                </a:xfrm>
                <a:prstGeom prst="line">
                  <a:avLst/>
                </a:prstGeom>
                <a:noFill/>
                <a:ln w="9525">
                  <a:solidFill>
                    <a:schemeClr val="tx1"/>
                  </a:solidFill>
                  <a:round/>
                  <a:headEnd/>
                  <a:tailEnd/>
                </a:ln>
              </p:spPr>
              <p:txBody>
                <a:bodyPr wrap="none" anchor="ctr"/>
                <a:lstStyle/>
                <a:p>
                  <a:endParaRPr lang="zh-CN" altLang="en-US"/>
                </a:p>
              </p:txBody>
            </p:sp>
            <p:sp>
              <p:nvSpPr>
                <p:cNvPr id="36905" name="Rectangle 1080"/>
                <p:cNvSpPr>
                  <a:spLocks noChangeArrowheads="1"/>
                </p:cNvSpPr>
                <p:nvPr/>
              </p:nvSpPr>
              <p:spPr bwMode="auto">
                <a:xfrm>
                  <a:off x="1920" y="2604"/>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906" name="Text Box 1081"/>
                <p:cNvSpPr txBox="1">
                  <a:spLocks noChangeArrowheads="1"/>
                </p:cNvSpPr>
                <p:nvPr/>
              </p:nvSpPr>
              <p:spPr bwMode="auto">
                <a:xfrm>
                  <a:off x="1998" y="2606"/>
                  <a:ext cx="244"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Z</a:t>
                  </a:r>
                  <a:endParaRPr kumimoji="1" lang="en-US" altLang="zh-CN" sz="4800">
                    <a:latin typeface="Times New Roman" pitchFamily="18" charset="0"/>
                  </a:endParaRPr>
                </a:p>
              </p:txBody>
            </p:sp>
            <p:sp>
              <p:nvSpPr>
                <p:cNvPr id="36907" name="Line 1083"/>
                <p:cNvSpPr>
                  <a:spLocks noChangeShapeType="1"/>
                </p:cNvSpPr>
                <p:nvPr/>
              </p:nvSpPr>
              <p:spPr bwMode="auto">
                <a:xfrm>
                  <a:off x="1788" y="2652"/>
                  <a:ext cx="0" cy="180"/>
                </a:xfrm>
                <a:prstGeom prst="line">
                  <a:avLst/>
                </a:prstGeom>
                <a:noFill/>
                <a:ln w="9525">
                  <a:solidFill>
                    <a:schemeClr val="tx1"/>
                  </a:solidFill>
                  <a:round/>
                  <a:headEnd/>
                  <a:tailEnd/>
                </a:ln>
              </p:spPr>
              <p:txBody>
                <a:bodyPr wrap="none" anchor="ctr"/>
                <a:lstStyle/>
                <a:p>
                  <a:endParaRPr lang="zh-CN" altLang="en-US"/>
                </a:p>
              </p:txBody>
            </p:sp>
            <p:sp>
              <p:nvSpPr>
                <p:cNvPr id="36908" name="Line 1085"/>
                <p:cNvSpPr>
                  <a:spLocks noChangeShapeType="1"/>
                </p:cNvSpPr>
                <p:nvPr/>
              </p:nvSpPr>
              <p:spPr bwMode="auto">
                <a:xfrm>
                  <a:off x="1548" y="2364"/>
                  <a:ext cx="0" cy="384"/>
                </a:xfrm>
                <a:prstGeom prst="line">
                  <a:avLst/>
                </a:prstGeom>
                <a:noFill/>
                <a:ln w="9525">
                  <a:solidFill>
                    <a:schemeClr val="tx1"/>
                  </a:solidFill>
                  <a:round/>
                  <a:headEnd/>
                  <a:tailEnd/>
                </a:ln>
              </p:spPr>
              <p:txBody>
                <a:bodyPr wrap="none" anchor="ctr"/>
                <a:lstStyle/>
                <a:p>
                  <a:endParaRPr lang="zh-CN" altLang="en-US"/>
                </a:p>
              </p:txBody>
            </p:sp>
          </p:grpSp>
          <p:sp>
            <p:nvSpPr>
              <p:cNvPr id="36895" name="Oval 1086"/>
              <p:cNvSpPr>
                <a:spLocks noChangeArrowheads="1"/>
              </p:cNvSpPr>
              <p:nvPr/>
            </p:nvSpPr>
            <p:spPr bwMode="auto">
              <a:xfrm>
                <a:off x="1512" y="2520"/>
                <a:ext cx="72" cy="84"/>
              </a:xfrm>
              <a:prstGeom prst="ellipse">
                <a:avLst/>
              </a:prstGeom>
              <a:solidFill>
                <a:srgbClr val="000099"/>
              </a:solidFill>
              <a:ln w="9525">
                <a:solidFill>
                  <a:schemeClr val="tx1"/>
                </a:solidFill>
                <a:round/>
                <a:headEnd/>
                <a:tailEnd/>
              </a:ln>
            </p:spPr>
            <p:txBody>
              <a:bodyPr wrap="none" anchor="ctr"/>
              <a:lstStyle/>
              <a:p>
                <a:endParaRPr lang="zh-CN" altLang="en-US"/>
              </a:p>
            </p:txBody>
          </p:sp>
        </p:grpSp>
        <p:sp>
          <p:nvSpPr>
            <p:cNvPr id="36879" name="Text Box 1087"/>
            <p:cNvSpPr txBox="1">
              <a:spLocks noChangeArrowheads="1"/>
            </p:cNvSpPr>
            <p:nvPr/>
          </p:nvSpPr>
          <p:spPr bwMode="auto">
            <a:xfrm>
              <a:off x="2478" y="3182"/>
              <a:ext cx="2259" cy="288"/>
            </a:xfrm>
            <a:prstGeom prst="rect">
              <a:avLst/>
            </a:prstGeom>
            <a:noFill/>
            <a:ln w="9525">
              <a:noFill/>
              <a:miter lim="800000"/>
              <a:headEnd/>
              <a:tailEnd/>
            </a:ln>
          </p:spPr>
          <p:txBody>
            <a:bodyPr wrap="none">
              <a:spAutoFit/>
            </a:bodyPr>
            <a:lstStyle/>
            <a:p>
              <a:r>
                <a:rPr kumimoji="1" lang="zh-CN" altLang="en-US" sz="2400" b="1">
                  <a:latin typeface="Times New Roman" pitchFamily="18" charset="0"/>
                  <a:ea typeface="仿宋_GB2312" pitchFamily="49" charset="-122"/>
                </a:rPr>
                <a:t>一个</a:t>
              </a:r>
              <a:r>
                <a:rPr kumimoji="1" lang="en-US" altLang="en-US" sz="2400" b="1">
                  <a:latin typeface="Times New Roman" pitchFamily="18" charset="0"/>
                  <a:ea typeface="仿宋_GB2312" pitchFamily="49" charset="-122"/>
                </a:rPr>
                <a:t>X</a:t>
              </a:r>
              <a:r>
                <a:rPr kumimoji="1" lang="zh-CN" altLang="en-US" sz="2400" b="1">
                  <a:latin typeface="Times New Roman" pitchFamily="18" charset="0"/>
                  <a:ea typeface="仿宋_GB2312" pitchFamily="49" charset="-122"/>
                </a:rPr>
                <a:t>与一个</a:t>
              </a:r>
              <a:r>
                <a:rPr kumimoji="1" lang="en-US" altLang="en-US" sz="2400" b="1">
                  <a:latin typeface="Times New Roman" pitchFamily="18" charset="0"/>
                  <a:ea typeface="仿宋_GB2312" pitchFamily="49" charset="-122"/>
                </a:rPr>
                <a:t>Y</a:t>
              </a:r>
              <a:r>
                <a:rPr kumimoji="1" lang="zh-CN" altLang="en-US" sz="2400" b="1">
                  <a:latin typeface="Times New Roman" pitchFamily="18" charset="0"/>
                  <a:ea typeface="仿宋_GB2312" pitchFamily="49" charset="-122"/>
                </a:rPr>
                <a:t>与</a:t>
              </a:r>
              <a:r>
                <a:rPr kumimoji="1" lang="en-US" altLang="zh-CN" sz="2400" b="1">
                  <a:latin typeface="Times New Roman" pitchFamily="18" charset="0"/>
                  <a:ea typeface="仿宋_GB2312" pitchFamily="49" charset="-122"/>
                </a:rPr>
                <a:t>Z</a:t>
              </a:r>
              <a:r>
                <a:rPr kumimoji="1" lang="zh-CN" altLang="en-US" sz="2400" b="1">
                  <a:latin typeface="Times New Roman" pitchFamily="18" charset="0"/>
                  <a:ea typeface="仿宋_GB2312" pitchFamily="49" charset="-122"/>
                </a:rPr>
                <a:t>相关联</a:t>
              </a:r>
              <a:endParaRPr kumimoji="1" lang="zh-CN" altLang="en-US" sz="4800">
                <a:latin typeface="Times New Roman" pitchFamily="18" charset="0"/>
              </a:endParaRPr>
            </a:p>
          </p:txBody>
        </p:sp>
        <p:grpSp>
          <p:nvGrpSpPr>
            <p:cNvPr id="10" name="Group 1106"/>
            <p:cNvGrpSpPr>
              <a:grpSpLocks/>
            </p:cNvGrpSpPr>
            <p:nvPr/>
          </p:nvGrpSpPr>
          <p:grpSpPr bwMode="auto">
            <a:xfrm>
              <a:off x="576" y="3036"/>
              <a:ext cx="1716" cy="674"/>
              <a:chOff x="576" y="3036"/>
              <a:chExt cx="1716" cy="674"/>
            </a:xfrm>
          </p:grpSpPr>
          <p:sp>
            <p:nvSpPr>
              <p:cNvPr id="36881" name="Line 1098"/>
              <p:cNvSpPr>
                <a:spLocks noChangeShapeType="1"/>
              </p:cNvSpPr>
              <p:nvPr/>
            </p:nvSpPr>
            <p:spPr bwMode="auto">
              <a:xfrm flipH="1">
                <a:off x="1552" y="3180"/>
                <a:ext cx="384" cy="0"/>
              </a:xfrm>
              <a:prstGeom prst="line">
                <a:avLst/>
              </a:prstGeom>
              <a:noFill/>
              <a:ln w="9525">
                <a:solidFill>
                  <a:schemeClr val="tx1"/>
                </a:solidFill>
                <a:round/>
                <a:headEnd/>
                <a:tailEnd/>
              </a:ln>
            </p:spPr>
            <p:txBody>
              <a:bodyPr wrap="none" anchor="ctr"/>
              <a:lstStyle/>
              <a:p>
                <a:endParaRPr lang="zh-CN" altLang="en-US"/>
              </a:p>
            </p:txBody>
          </p:sp>
          <p:sp>
            <p:nvSpPr>
              <p:cNvPr id="36882" name="Line 1100"/>
              <p:cNvSpPr>
                <a:spLocks noChangeShapeType="1"/>
              </p:cNvSpPr>
              <p:nvPr/>
            </p:nvSpPr>
            <p:spPr bwMode="auto">
              <a:xfrm flipH="1">
                <a:off x="1552" y="3560"/>
                <a:ext cx="384" cy="0"/>
              </a:xfrm>
              <a:prstGeom prst="line">
                <a:avLst/>
              </a:prstGeom>
              <a:noFill/>
              <a:ln w="9525">
                <a:solidFill>
                  <a:schemeClr val="tx1"/>
                </a:solidFill>
                <a:round/>
                <a:headEnd/>
                <a:tailEnd/>
              </a:ln>
            </p:spPr>
            <p:txBody>
              <a:bodyPr wrap="none" anchor="ctr"/>
              <a:lstStyle/>
              <a:p>
                <a:endParaRPr lang="zh-CN" altLang="en-US"/>
              </a:p>
            </p:txBody>
          </p:sp>
          <p:sp>
            <p:nvSpPr>
              <p:cNvPr id="36883" name="Rectangle 1089"/>
              <p:cNvSpPr>
                <a:spLocks noChangeArrowheads="1"/>
              </p:cNvSpPr>
              <p:nvPr/>
            </p:nvSpPr>
            <p:spPr bwMode="auto">
              <a:xfrm>
                <a:off x="576" y="3228"/>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884" name="Rectangle 1090"/>
              <p:cNvSpPr>
                <a:spLocks noChangeArrowheads="1"/>
              </p:cNvSpPr>
              <p:nvPr/>
            </p:nvSpPr>
            <p:spPr bwMode="auto">
              <a:xfrm>
                <a:off x="1920" y="3036"/>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885" name="Line 1091"/>
              <p:cNvSpPr>
                <a:spLocks noChangeShapeType="1"/>
              </p:cNvSpPr>
              <p:nvPr/>
            </p:nvSpPr>
            <p:spPr bwMode="auto">
              <a:xfrm>
                <a:off x="948" y="3372"/>
                <a:ext cx="600" cy="0"/>
              </a:xfrm>
              <a:prstGeom prst="line">
                <a:avLst/>
              </a:prstGeom>
              <a:noFill/>
              <a:ln w="9525">
                <a:solidFill>
                  <a:schemeClr val="tx1"/>
                </a:solidFill>
                <a:round/>
                <a:headEnd/>
                <a:tailEnd/>
              </a:ln>
            </p:spPr>
            <p:txBody>
              <a:bodyPr wrap="none" anchor="ctr"/>
              <a:lstStyle/>
              <a:p>
                <a:endParaRPr lang="zh-CN" altLang="en-US"/>
              </a:p>
            </p:txBody>
          </p:sp>
          <p:sp>
            <p:nvSpPr>
              <p:cNvPr id="36886" name="Text Box 1092"/>
              <p:cNvSpPr txBox="1">
                <a:spLocks noChangeArrowheads="1"/>
              </p:cNvSpPr>
              <p:nvPr/>
            </p:nvSpPr>
            <p:spPr bwMode="auto">
              <a:xfrm>
                <a:off x="655" y="3230"/>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X</a:t>
                </a:r>
                <a:endParaRPr kumimoji="1" lang="en-US" altLang="zh-CN" sz="4800">
                  <a:latin typeface="Times New Roman" pitchFamily="18" charset="0"/>
                </a:endParaRPr>
              </a:p>
            </p:txBody>
          </p:sp>
          <p:sp>
            <p:nvSpPr>
              <p:cNvPr id="36887" name="Text Box 1093"/>
              <p:cNvSpPr txBox="1">
                <a:spLocks noChangeArrowheads="1"/>
              </p:cNvSpPr>
              <p:nvPr/>
            </p:nvSpPr>
            <p:spPr bwMode="auto">
              <a:xfrm>
                <a:off x="1999" y="3038"/>
                <a:ext cx="255"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Y</a:t>
                </a:r>
                <a:endParaRPr kumimoji="1" lang="en-US" altLang="zh-CN" sz="4800">
                  <a:latin typeface="Times New Roman" pitchFamily="18" charset="0"/>
                </a:endParaRPr>
              </a:p>
            </p:txBody>
          </p:sp>
          <p:sp>
            <p:nvSpPr>
              <p:cNvPr id="36888" name="Line 1094"/>
              <p:cNvSpPr>
                <a:spLocks noChangeShapeType="1"/>
              </p:cNvSpPr>
              <p:nvPr/>
            </p:nvSpPr>
            <p:spPr bwMode="auto">
              <a:xfrm>
                <a:off x="1788" y="3096"/>
                <a:ext cx="0" cy="180"/>
              </a:xfrm>
              <a:prstGeom prst="line">
                <a:avLst/>
              </a:prstGeom>
              <a:noFill/>
              <a:ln w="9525">
                <a:solidFill>
                  <a:schemeClr val="tx1"/>
                </a:solidFill>
                <a:round/>
                <a:headEnd/>
                <a:tailEnd/>
              </a:ln>
            </p:spPr>
            <p:txBody>
              <a:bodyPr wrap="none" anchor="ctr"/>
              <a:lstStyle/>
              <a:p>
                <a:endParaRPr lang="zh-CN" altLang="en-US"/>
              </a:p>
            </p:txBody>
          </p:sp>
          <p:sp>
            <p:nvSpPr>
              <p:cNvPr id="36889" name="Line 1095"/>
              <p:cNvSpPr>
                <a:spLocks noChangeShapeType="1"/>
              </p:cNvSpPr>
              <p:nvPr/>
            </p:nvSpPr>
            <p:spPr bwMode="auto">
              <a:xfrm>
                <a:off x="1092" y="3288"/>
                <a:ext cx="0" cy="180"/>
              </a:xfrm>
              <a:prstGeom prst="line">
                <a:avLst/>
              </a:prstGeom>
              <a:noFill/>
              <a:ln w="9525">
                <a:solidFill>
                  <a:schemeClr val="tx1"/>
                </a:solidFill>
                <a:round/>
                <a:headEnd/>
                <a:tailEnd/>
              </a:ln>
            </p:spPr>
            <p:txBody>
              <a:bodyPr wrap="none" anchor="ctr"/>
              <a:lstStyle/>
              <a:p>
                <a:endParaRPr lang="zh-CN" altLang="en-US"/>
              </a:p>
            </p:txBody>
          </p:sp>
          <p:sp>
            <p:nvSpPr>
              <p:cNvPr id="36890" name="Rectangle 1096"/>
              <p:cNvSpPr>
                <a:spLocks noChangeArrowheads="1"/>
              </p:cNvSpPr>
              <p:nvPr/>
            </p:nvSpPr>
            <p:spPr bwMode="auto">
              <a:xfrm>
                <a:off x="1920" y="3420"/>
                <a:ext cx="372" cy="276"/>
              </a:xfrm>
              <a:prstGeom prst="rect">
                <a:avLst/>
              </a:prstGeom>
              <a:solidFill>
                <a:srgbClr val="FFFF66"/>
              </a:solidFill>
              <a:ln w="9525">
                <a:solidFill>
                  <a:schemeClr val="tx1"/>
                </a:solidFill>
                <a:miter lim="800000"/>
                <a:headEnd/>
                <a:tailEnd/>
              </a:ln>
              <a:effectLst>
                <a:outerShdw dist="35921" dir="2700000" algn="ctr" rotWithShape="0">
                  <a:srgbClr val="808080"/>
                </a:outerShdw>
              </a:effectLst>
            </p:spPr>
            <p:txBody>
              <a:bodyPr wrap="none" anchor="ctr"/>
              <a:lstStyle/>
              <a:p>
                <a:endParaRPr lang="zh-CN" altLang="en-US"/>
              </a:p>
            </p:txBody>
          </p:sp>
          <p:sp>
            <p:nvSpPr>
              <p:cNvPr id="36891" name="Text Box 1097"/>
              <p:cNvSpPr txBox="1">
                <a:spLocks noChangeArrowheads="1"/>
              </p:cNvSpPr>
              <p:nvPr/>
            </p:nvSpPr>
            <p:spPr bwMode="auto">
              <a:xfrm>
                <a:off x="1998" y="3422"/>
                <a:ext cx="244" cy="288"/>
              </a:xfrm>
              <a:prstGeom prst="rect">
                <a:avLst/>
              </a:prstGeom>
              <a:noFill/>
              <a:ln w="9525">
                <a:noFill/>
                <a:miter lim="800000"/>
                <a:headEnd/>
                <a:tailEnd/>
              </a:ln>
            </p:spPr>
            <p:txBody>
              <a:bodyPr wrap="none">
                <a:spAutoFit/>
              </a:bodyPr>
              <a:lstStyle/>
              <a:p>
                <a:pPr algn="r"/>
                <a:r>
                  <a:rPr kumimoji="1" lang="en-US" altLang="en-US" sz="2400" b="1">
                    <a:solidFill>
                      <a:srgbClr val="000099"/>
                    </a:solidFill>
                    <a:latin typeface="Times New Roman" pitchFamily="18" charset="0"/>
                  </a:rPr>
                  <a:t>Z</a:t>
                </a:r>
                <a:endParaRPr kumimoji="1" lang="en-US" altLang="zh-CN" sz="4800">
                  <a:latin typeface="Times New Roman" pitchFamily="18" charset="0"/>
                </a:endParaRPr>
              </a:p>
            </p:txBody>
          </p:sp>
          <p:sp>
            <p:nvSpPr>
              <p:cNvPr id="36892" name="Line 1099"/>
              <p:cNvSpPr>
                <a:spLocks noChangeShapeType="1"/>
              </p:cNvSpPr>
              <p:nvPr/>
            </p:nvSpPr>
            <p:spPr bwMode="auto">
              <a:xfrm>
                <a:off x="1788" y="3468"/>
                <a:ext cx="0" cy="180"/>
              </a:xfrm>
              <a:prstGeom prst="line">
                <a:avLst/>
              </a:prstGeom>
              <a:noFill/>
              <a:ln w="9525">
                <a:solidFill>
                  <a:schemeClr val="tx1"/>
                </a:solidFill>
                <a:round/>
                <a:headEnd/>
                <a:tailEnd/>
              </a:ln>
            </p:spPr>
            <p:txBody>
              <a:bodyPr wrap="none" anchor="ctr"/>
              <a:lstStyle/>
              <a:p>
                <a:endParaRPr lang="zh-CN" altLang="en-US"/>
              </a:p>
            </p:txBody>
          </p:sp>
          <p:sp>
            <p:nvSpPr>
              <p:cNvPr id="36893" name="Line 1101"/>
              <p:cNvSpPr>
                <a:spLocks noChangeShapeType="1"/>
              </p:cNvSpPr>
              <p:nvPr/>
            </p:nvSpPr>
            <p:spPr bwMode="auto">
              <a:xfrm>
                <a:off x="1548" y="3180"/>
                <a:ext cx="0" cy="384"/>
              </a:xfrm>
              <a:prstGeom prst="line">
                <a:avLst/>
              </a:prstGeom>
              <a:noFill/>
              <a:ln w="9525">
                <a:solidFill>
                  <a:schemeClr val="tx1"/>
                </a:solidFill>
                <a:round/>
                <a:headEnd/>
                <a:tailEnd/>
              </a:ln>
            </p:spPr>
            <p:txBody>
              <a:bodyPr wrap="none" anchor="ctr"/>
              <a:lstStyle/>
              <a:p>
                <a:endParaRPr lang="zh-CN" altLang="en-US"/>
              </a:p>
            </p:txBody>
          </p:sp>
        </p:gr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需求分析的工具</a:t>
            </a:r>
          </a:p>
        </p:txBody>
      </p:sp>
      <p:sp>
        <p:nvSpPr>
          <p:cNvPr id="3" name="内容占位符 2"/>
          <p:cNvSpPr>
            <a:spLocks noGrp="1"/>
          </p:cNvSpPr>
          <p:nvPr>
            <p:ph idx="1"/>
          </p:nvPr>
        </p:nvSpPr>
        <p:spPr/>
        <p:txBody>
          <a:bodyPr/>
          <a:lstStyle/>
          <a:p>
            <a:pPr>
              <a:buNone/>
            </a:pPr>
            <a:r>
              <a:rPr lang="zh-CN" altLang="en-US" dirty="0"/>
              <a:t>三种模型：</a:t>
            </a:r>
            <a:endParaRPr lang="en-US" altLang="zh-CN" dirty="0"/>
          </a:p>
          <a:p>
            <a:pPr>
              <a:buClr>
                <a:srgbClr val="FF0000"/>
              </a:buClr>
              <a:buFont typeface="Wingdings" pitchFamily="2" charset="2"/>
              <a:buChar char="l"/>
            </a:pPr>
            <a:r>
              <a:rPr lang="zh-CN" altLang="en-US" dirty="0"/>
              <a:t>数据模型（实体</a:t>
            </a:r>
            <a:r>
              <a:rPr lang="en-US" altLang="zh-CN" dirty="0"/>
              <a:t>-</a:t>
            </a:r>
            <a:r>
              <a:rPr lang="zh-CN" altLang="en-US" dirty="0"/>
              <a:t>关系图）</a:t>
            </a:r>
            <a:endParaRPr lang="en-US" altLang="zh-CN" dirty="0"/>
          </a:p>
          <a:p>
            <a:pPr>
              <a:buClr>
                <a:srgbClr val="FF0000"/>
              </a:buClr>
              <a:buFont typeface="Wingdings" pitchFamily="2" charset="2"/>
              <a:buChar char="l"/>
            </a:pPr>
            <a:r>
              <a:rPr lang="zh-CN" altLang="en-US" dirty="0">
                <a:solidFill>
                  <a:srgbClr val="0066FF"/>
                </a:solidFill>
              </a:rPr>
              <a:t>功能模型（数据流图）</a:t>
            </a:r>
            <a:endParaRPr lang="en-US" altLang="zh-CN" dirty="0">
              <a:solidFill>
                <a:srgbClr val="0066FF"/>
              </a:solidFill>
            </a:endParaRPr>
          </a:p>
          <a:p>
            <a:pPr>
              <a:buClr>
                <a:srgbClr val="FF0000"/>
              </a:buClr>
              <a:buFont typeface="Wingdings" pitchFamily="2" charset="2"/>
              <a:buChar char="l"/>
            </a:pPr>
            <a:r>
              <a:rPr lang="zh-CN" altLang="en-US" dirty="0"/>
              <a:t>行为模型（状态转换图）</a:t>
            </a:r>
          </a:p>
        </p:txBody>
      </p:sp>
    </p:spTree>
    <p:extLst>
      <p:ext uri="{BB962C8B-B14F-4D97-AF65-F5344CB8AC3E}">
        <p14:creationId xmlns:p14="http://schemas.microsoft.com/office/powerpoint/2010/main" val="3595098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614363" y="332656"/>
            <a:ext cx="7772400" cy="823912"/>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r>
              <a:rPr lang="zh-CN" altLang="en-US" sz="3600" dirty="0"/>
              <a:t>功能模型和数据流</a:t>
            </a:r>
          </a:p>
        </p:txBody>
      </p:sp>
      <p:sp>
        <p:nvSpPr>
          <p:cNvPr id="37893" name="Rectangle 4"/>
          <p:cNvSpPr>
            <a:spLocks noChangeArrowheads="1"/>
          </p:cNvSpPr>
          <p:nvPr/>
        </p:nvSpPr>
        <p:spPr bwMode="auto">
          <a:xfrm>
            <a:off x="642938" y="1562492"/>
            <a:ext cx="7948612" cy="714380"/>
          </a:xfrm>
          <a:prstGeom prst="rect">
            <a:avLst/>
          </a:prstGeom>
          <a:noFill/>
          <a:ln w="9525">
            <a:noFill/>
            <a:miter lim="800000"/>
            <a:headEnd/>
            <a:tailEnd/>
          </a:ln>
          <a:effectLst/>
        </p:spPr>
        <p:txBody>
          <a:bodyPr lIns="92075" tIns="46038" rIns="92075" bIns="46038"/>
          <a:lstStyle/>
          <a:p>
            <a:pPr marL="342900" indent="-342900">
              <a:lnSpc>
                <a:spcPct val="105000"/>
              </a:lnSpc>
              <a:spcBef>
                <a:spcPct val="20000"/>
              </a:spcBef>
              <a:buClr>
                <a:srgbClr val="800080"/>
              </a:buClr>
              <a:buSzPct val="55000"/>
              <a:buFont typeface="Wingdings" pitchFamily="2" charset="2"/>
              <a:buChar char="n"/>
            </a:pPr>
            <a:r>
              <a:rPr kumimoji="1" lang="zh-CN" altLang="en-US" sz="3200" b="1" dirty="0">
                <a:latin typeface="仿宋_GB2312" pitchFamily="49" charset="-122"/>
                <a:ea typeface="仿宋_GB2312" pitchFamily="49" charset="-122"/>
              </a:rPr>
              <a:t>系统的功能体现在核心的数据变换中。</a:t>
            </a:r>
          </a:p>
        </p:txBody>
      </p:sp>
      <p:grpSp>
        <p:nvGrpSpPr>
          <p:cNvPr id="2" name="Group 24"/>
          <p:cNvGrpSpPr>
            <a:grpSpLocks/>
          </p:cNvGrpSpPr>
          <p:nvPr/>
        </p:nvGrpSpPr>
        <p:grpSpPr bwMode="auto">
          <a:xfrm>
            <a:off x="785786" y="2700556"/>
            <a:ext cx="7723187" cy="2171700"/>
            <a:chOff x="509" y="1842"/>
            <a:chExt cx="4865" cy="1368"/>
          </a:xfrm>
        </p:grpSpPr>
        <p:sp>
          <p:nvSpPr>
            <p:cNvPr id="37896" name="Rectangle 6"/>
            <p:cNvSpPr>
              <a:spLocks noChangeArrowheads="1"/>
            </p:cNvSpPr>
            <p:nvPr/>
          </p:nvSpPr>
          <p:spPr bwMode="auto">
            <a:xfrm>
              <a:off x="509" y="1842"/>
              <a:ext cx="939" cy="538"/>
            </a:xfrm>
            <a:prstGeom prst="rect">
              <a:avLst/>
            </a:prstGeom>
            <a:solidFill>
              <a:srgbClr val="CCFF99"/>
            </a:solidFill>
            <a:ln w="9525">
              <a:solidFill>
                <a:srgbClr val="000000"/>
              </a:solidFill>
              <a:miter lim="800000"/>
              <a:headEnd/>
              <a:tailEnd/>
            </a:ln>
            <a:effectLst>
              <a:outerShdw dist="107763" dir="2700000" algn="ctr" rotWithShape="0">
                <a:srgbClr val="808080"/>
              </a:outerShdw>
            </a:effectLst>
          </p:spPr>
          <p:txBody>
            <a:bodyPr/>
            <a:lstStyle/>
            <a:p>
              <a:pPr algn="just" eaLnBrk="0" hangingPunct="0"/>
              <a:endParaRPr kumimoji="1" lang="zh-CN" altLang="zh-CN" sz="1000">
                <a:latin typeface="Times New Roman" pitchFamily="18" charset="0"/>
              </a:endParaRPr>
            </a:p>
          </p:txBody>
        </p:sp>
        <p:sp>
          <p:nvSpPr>
            <p:cNvPr id="37897" name="Text Box 7"/>
            <p:cNvSpPr txBox="1">
              <a:spLocks noChangeArrowheads="1"/>
            </p:cNvSpPr>
            <p:nvPr/>
          </p:nvSpPr>
          <p:spPr bwMode="auto">
            <a:xfrm>
              <a:off x="540" y="1944"/>
              <a:ext cx="925" cy="358"/>
            </a:xfrm>
            <a:prstGeom prst="rect">
              <a:avLst/>
            </a:prstGeom>
            <a:noFill/>
            <a:ln w="9525">
              <a:noFill/>
              <a:miter lim="800000"/>
              <a:headEnd/>
              <a:tailEnd/>
            </a:ln>
          </p:spPr>
          <p:txBody>
            <a:bodyPr/>
            <a:lstStyle/>
            <a:p>
              <a:pPr algn="just" eaLnBrk="0" hangingPunct="0"/>
              <a:r>
                <a:rPr kumimoji="1" lang="zh-CN" altLang="en-US" sz="2400" b="1">
                  <a:latin typeface="Times New Roman" pitchFamily="18" charset="0"/>
                  <a:ea typeface="仿宋_GB2312" pitchFamily="49" charset="-122"/>
                </a:rPr>
                <a:t>外部实体</a:t>
              </a:r>
              <a:endParaRPr kumimoji="1" lang="zh-CN" altLang="en-US" sz="2400">
                <a:latin typeface="Times New Roman" pitchFamily="18" charset="0"/>
              </a:endParaRPr>
            </a:p>
          </p:txBody>
        </p:sp>
        <p:sp>
          <p:nvSpPr>
            <p:cNvPr id="37898" name="Rectangle 8"/>
            <p:cNvSpPr>
              <a:spLocks noChangeArrowheads="1"/>
            </p:cNvSpPr>
            <p:nvPr/>
          </p:nvSpPr>
          <p:spPr bwMode="auto">
            <a:xfrm>
              <a:off x="509" y="2648"/>
              <a:ext cx="939" cy="538"/>
            </a:xfrm>
            <a:prstGeom prst="rect">
              <a:avLst/>
            </a:prstGeom>
            <a:solidFill>
              <a:srgbClr val="CCFF99"/>
            </a:solidFill>
            <a:ln w="9525">
              <a:solidFill>
                <a:srgbClr val="000000"/>
              </a:solidFill>
              <a:miter lim="800000"/>
              <a:headEnd/>
              <a:tailEnd/>
            </a:ln>
            <a:effectLst>
              <a:outerShdw dist="107763" dir="2700000" algn="ctr" rotWithShape="0">
                <a:srgbClr val="808080"/>
              </a:outerShdw>
            </a:effectLst>
          </p:spPr>
          <p:txBody>
            <a:bodyPr/>
            <a:lstStyle/>
            <a:p>
              <a:pPr algn="just" eaLnBrk="0" hangingPunct="0"/>
              <a:endParaRPr kumimoji="1" lang="zh-CN" altLang="zh-CN" sz="1000">
                <a:latin typeface="Times New Roman" pitchFamily="18" charset="0"/>
              </a:endParaRPr>
            </a:p>
          </p:txBody>
        </p:sp>
        <p:sp>
          <p:nvSpPr>
            <p:cNvPr id="37899" name="Rectangle 9"/>
            <p:cNvSpPr>
              <a:spLocks noChangeArrowheads="1"/>
            </p:cNvSpPr>
            <p:nvPr/>
          </p:nvSpPr>
          <p:spPr bwMode="auto">
            <a:xfrm>
              <a:off x="4394" y="1842"/>
              <a:ext cx="939" cy="538"/>
            </a:xfrm>
            <a:prstGeom prst="rect">
              <a:avLst/>
            </a:prstGeom>
            <a:solidFill>
              <a:srgbClr val="CCFF99"/>
            </a:solidFill>
            <a:ln w="9525">
              <a:solidFill>
                <a:srgbClr val="000000"/>
              </a:solidFill>
              <a:miter lim="800000"/>
              <a:headEnd/>
              <a:tailEnd/>
            </a:ln>
            <a:effectLst>
              <a:outerShdw dist="107763" dir="2700000" algn="ctr" rotWithShape="0">
                <a:srgbClr val="808080"/>
              </a:outerShdw>
            </a:effectLst>
          </p:spPr>
          <p:txBody>
            <a:bodyPr/>
            <a:lstStyle/>
            <a:p>
              <a:pPr algn="just" eaLnBrk="0" hangingPunct="0"/>
              <a:endParaRPr kumimoji="1" lang="zh-CN" altLang="zh-CN" sz="1000">
                <a:latin typeface="Times New Roman" pitchFamily="18" charset="0"/>
              </a:endParaRPr>
            </a:p>
          </p:txBody>
        </p:sp>
        <p:sp>
          <p:nvSpPr>
            <p:cNvPr id="37900" name="Rectangle 10"/>
            <p:cNvSpPr>
              <a:spLocks noChangeArrowheads="1"/>
            </p:cNvSpPr>
            <p:nvPr/>
          </p:nvSpPr>
          <p:spPr bwMode="auto">
            <a:xfrm>
              <a:off x="4394" y="2648"/>
              <a:ext cx="939" cy="538"/>
            </a:xfrm>
            <a:prstGeom prst="rect">
              <a:avLst/>
            </a:prstGeom>
            <a:solidFill>
              <a:srgbClr val="CCFF99"/>
            </a:solidFill>
            <a:ln w="9525">
              <a:solidFill>
                <a:srgbClr val="000000"/>
              </a:solidFill>
              <a:miter lim="800000"/>
              <a:headEnd/>
              <a:tailEnd/>
            </a:ln>
            <a:effectLst>
              <a:outerShdw dist="107763" dir="2700000" algn="ctr" rotWithShape="0">
                <a:srgbClr val="808080"/>
              </a:outerShdw>
            </a:effectLst>
          </p:spPr>
          <p:txBody>
            <a:bodyPr/>
            <a:lstStyle/>
            <a:p>
              <a:pPr algn="just" eaLnBrk="0" hangingPunct="0"/>
              <a:endParaRPr kumimoji="1" lang="zh-CN" altLang="zh-CN" sz="1000">
                <a:latin typeface="Times New Roman" pitchFamily="18" charset="0"/>
              </a:endParaRPr>
            </a:p>
          </p:txBody>
        </p:sp>
        <p:sp>
          <p:nvSpPr>
            <p:cNvPr id="37901" name="Text Box 11"/>
            <p:cNvSpPr txBox="1">
              <a:spLocks noChangeArrowheads="1"/>
            </p:cNvSpPr>
            <p:nvPr/>
          </p:nvSpPr>
          <p:spPr bwMode="auto">
            <a:xfrm>
              <a:off x="552" y="2738"/>
              <a:ext cx="925" cy="358"/>
            </a:xfrm>
            <a:prstGeom prst="rect">
              <a:avLst/>
            </a:prstGeom>
            <a:noFill/>
            <a:ln w="9525">
              <a:noFill/>
              <a:miter lim="800000"/>
              <a:headEnd/>
              <a:tailEnd/>
            </a:ln>
          </p:spPr>
          <p:txBody>
            <a:bodyPr/>
            <a:lstStyle/>
            <a:p>
              <a:pPr algn="just" eaLnBrk="0" hangingPunct="0"/>
              <a:r>
                <a:rPr kumimoji="1" lang="zh-CN" altLang="en-US" sz="2400" b="1">
                  <a:latin typeface="Times New Roman" pitchFamily="18" charset="0"/>
                  <a:ea typeface="仿宋_GB2312" pitchFamily="49" charset="-122"/>
                </a:rPr>
                <a:t>外部实体</a:t>
              </a:r>
            </a:p>
          </p:txBody>
        </p:sp>
        <p:sp>
          <p:nvSpPr>
            <p:cNvPr id="37902" name="Text Box 12"/>
            <p:cNvSpPr txBox="1">
              <a:spLocks noChangeArrowheads="1"/>
            </p:cNvSpPr>
            <p:nvPr/>
          </p:nvSpPr>
          <p:spPr bwMode="auto">
            <a:xfrm>
              <a:off x="4413" y="1956"/>
              <a:ext cx="949" cy="358"/>
            </a:xfrm>
            <a:prstGeom prst="rect">
              <a:avLst/>
            </a:prstGeom>
            <a:noFill/>
            <a:ln w="9525">
              <a:noFill/>
              <a:miter lim="800000"/>
              <a:headEnd/>
              <a:tailEnd/>
            </a:ln>
          </p:spPr>
          <p:txBody>
            <a:bodyPr/>
            <a:lstStyle/>
            <a:p>
              <a:pPr algn="just" eaLnBrk="0" hangingPunct="0"/>
              <a:r>
                <a:rPr kumimoji="1" lang="zh-CN" altLang="en-US" sz="2400" b="1">
                  <a:latin typeface="Times New Roman" pitchFamily="18" charset="0"/>
                  <a:ea typeface="仿宋_GB2312" pitchFamily="49" charset="-122"/>
                </a:rPr>
                <a:t>外部实体</a:t>
              </a:r>
            </a:p>
          </p:txBody>
        </p:sp>
        <p:sp>
          <p:nvSpPr>
            <p:cNvPr id="37903" name="Text Box 13"/>
            <p:cNvSpPr txBox="1">
              <a:spLocks noChangeArrowheads="1"/>
            </p:cNvSpPr>
            <p:nvPr/>
          </p:nvSpPr>
          <p:spPr bwMode="auto">
            <a:xfrm>
              <a:off x="4425" y="2738"/>
              <a:ext cx="949" cy="358"/>
            </a:xfrm>
            <a:prstGeom prst="rect">
              <a:avLst/>
            </a:prstGeom>
            <a:noFill/>
            <a:ln w="9525">
              <a:noFill/>
              <a:miter lim="800000"/>
              <a:headEnd/>
              <a:tailEnd/>
            </a:ln>
          </p:spPr>
          <p:txBody>
            <a:bodyPr/>
            <a:lstStyle/>
            <a:p>
              <a:pPr algn="just" eaLnBrk="0" hangingPunct="0"/>
              <a:r>
                <a:rPr kumimoji="1" lang="zh-CN" altLang="en-US" sz="2400" b="1">
                  <a:latin typeface="Times New Roman" pitchFamily="18" charset="0"/>
                  <a:ea typeface="仿宋_GB2312" pitchFamily="49" charset="-122"/>
                </a:rPr>
                <a:t>外部实体</a:t>
              </a:r>
            </a:p>
          </p:txBody>
        </p:sp>
        <p:sp>
          <p:nvSpPr>
            <p:cNvPr id="37904" name="Oval 14"/>
            <p:cNvSpPr>
              <a:spLocks noChangeArrowheads="1"/>
            </p:cNvSpPr>
            <p:nvPr/>
          </p:nvSpPr>
          <p:spPr bwMode="auto">
            <a:xfrm>
              <a:off x="2601" y="2111"/>
              <a:ext cx="726" cy="717"/>
            </a:xfrm>
            <a:prstGeom prst="ellipse">
              <a:avLst/>
            </a:prstGeom>
            <a:solidFill>
              <a:srgbClr val="FFFF66"/>
            </a:solidFill>
            <a:ln w="9525">
              <a:solidFill>
                <a:srgbClr val="000000"/>
              </a:solidFill>
              <a:round/>
              <a:headEnd/>
              <a:tailEnd/>
            </a:ln>
            <a:effectLst>
              <a:outerShdw dist="107763" dir="2700000" algn="ctr" rotWithShape="0">
                <a:srgbClr val="808080"/>
              </a:outerShdw>
            </a:effectLst>
          </p:spPr>
          <p:txBody>
            <a:bodyPr/>
            <a:lstStyle/>
            <a:p>
              <a:pPr algn="just" eaLnBrk="0" hangingPunct="0">
                <a:lnSpc>
                  <a:spcPct val="85000"/>
                </a:lnSpc>
              </a:pPr>
              <a:r>
                <a:rPr kumimoji="1" lang="zh-CN" altLang="en-US" sz="2400" b="1">
                  <a:latin typeface="Times New Roman" pitchFamily="18" charset="0"/>
                  <a:ea typeface="仿宋_GB2312" pitchFamily="49" charset="-122"/>
                </a:rPr>
                <a:t>目标</a:t>
              </a:r>
            </a:p>
            <a:p>
              <a:pPr algn="just" eaLnBrk="0" hangingPunct="0">
                <a:lnSpc>
                  <a:spcPct val="85000"/>
                </a:lnSpc>
              </a:pPr>
              <a:r>
                <a:rPr kumimoji="1" lang="zh-CN" altLang="en-US" sz="2400" b="1">
                  <a:latin typeface="Times New Roman" pitchFamily="18" charset="0"/>
                  <a:ea typeface="仿宋_GB2312" pitchFamily="49" charset="-122"/>
                </a:rPr>
                <a:t>系统</a:t>
              </a:r>
            </a:p>
          </p:txBody>
        </p:sp>
        <p:sp>
          <p:nvSpPr>
            <p:cNvPr id="37905" name="Text Box 15"/>
            <p:cNvSpPr txBox="1">
              <a:spLocks noChangeArrowheads="1"/>
            </p:cNvSpPr>
            <p:nvPr/>
          </p:nvSpPr>
          <p:spPr bwMode="auto">
            <a:xfrm>
              <a:off x="1656" y="2852"/>
              <a:ext cx="962" cy="358"/>
            </a:xfrm>
            <a:prstGeom prst="rect">
              <a:avLst/>
            </a:prstGeom>
            <a:noFill/>
            <a:ln w="9525">
              <a:solidFill>
                <a:srgbClr val="FFFFFF"/>
              </a:solidFill>
              <a:miter lim="800000"/>
              <a:headEnd/>
              <a:tailEnd/>
            </a:ln>
          </p:spPr>
          <p:txBody>
            <a:bodyPr/>
            <a:lstStyle/>
            <a:p>
              <a:pPr algn="just" eaLnBrk="0" hangingPunct="0"/>
              <a:r>
                <a:rPr kumimoji="1" lang="zh-CN" altLang="en-US" sz="2400" b="1">
                  <a:solidFill>
                    <a:srgbClr val="0066FF"/>
                  </a:solidFill>
                  <a:latin typeface="Times New Roman" pitchFamily="18" charset="0"/>
                  <a:ea typeface="仿宋_GB2312" pitchFamily="49" charset="-122"/>
                </a:rPr>
                <a:t>输入信息</a:t>
              </a:r>
            </a:p>
          </p:txBody>
        </p:sp>
        <p:sp>
          <p:nvSpPr>
            <p:cNvPr id="37906" name="Text Box 16"/>
            <p:cNvSpPr txBox="1">
              <a:spLocks noChangeArrowheads="1"/>
            </p:cNvSpPr>
            <p:nvPr/>
          </p:nvSpPr>
          <p:spPr bwMode="auto">
            <a:xfrm>
              <a:off x="1668" y="1860"/>
              <a:ext cx="950" cy="358"/>
            </a:xfrm>
            <a:prstGeom prst="rect">
              <a:avLst/>
            </a:prstGeom>
            <a:noFill/>
            <a:ln w="9525">
              <a:solidFill>
                <a:srgbClr val="FFFFFF"/>
              </a:solidFill>
              <a:miter lim="800000"/>
              <a:headEnd/>
              <a:tailEnd/>
            </a:ln>
          </p:spPr>
          <p:txBody>
            <a:bodyPr/>
            <a:lstStyle/>
            <a:p>
              <a:pPr algn="just" eaLnBrk="0" hangingPunct="0"/>
              <a:r>
                <a:rPr kumimoji="1" lang="zh-CN" altLang="en-US" sz="2400" b="1" dirty="0">
                  <a:solidFill>
                    <a:srgbClr val="0066FF"/>
                  </a:solidFill>
                  <a:latin typeface="Times New Roman" pitchFamily="18" charset="0"/>
                  <a:ea typeface="仿宋_GB2312" pitchFamily="49" charset="-122"/>
                </a:rPr>
                <a:t>输入信息</a:t>
              </a:r>
            </a:p>
          </p:txBody>
        </p:sp>
        <p:sp>
          <p:nvSpPr>
            <p:cNvPr id="37907" name="Line 17"/>
            <p:cNvSpPr>
              <a:spLocks noChangeShapeType="1"/>
            </p:cNvSpPr>
            <p:nvPr/>
          </p:nvSpPr>
          <p:spPr bwMode="auto">
            <a:xfrm>
              <a:off x="1491" y="2111"/>
              <a:ext cx="1122" cy="269"/>
            </a:xfrm>
            <a:prstGeom prst="line">
              <a:avLst/>
            </a:prstGeom>
            <a:noFill/>
            <a:ln w="31750">
              <a:solidFill>
                <a:srgbClr val="FF0000"/>
              </a:solidFill>
              <a:round/>
              <a:headEnd/>
              <a:tailEnd type="triangle" w="sm" len="lg"/>
            </a:ln>
          </p:spPr>
          <p:txBody>
            <a:bodyPr/>
            <a:lstStyle/>
            <a:p>
              <a:endParaRPr lang="zh-CN" altLang="en-US"/>
            </a:p>
          </p:txBody>
        </p:sp>
        <p:sp>
          <p:nvSpPr>
            <p:cNvPr id="37908" name="Line 18"/>
            <p:cNvSpPr>
              <a:spLocks noChangeShapeType="1"/>
            </p:cNvSpPr>
            <p:nvPr/>
          </p:nvSpPr>
          <p:spPr bwMode="auto">
            <a:xfrm flipV="1">
              <a:off x="1491" y="2588"/>
              <a:ext cx="1146" cy="329"/>
            </a:xfrm>
            <a:prstGeom prst="line">
              <a:avLst/>
            </a:prstGeom>
            <a:noFill/>
            <a:ln w="31750">
              <a:solidFill>
                <a:srgbClr val="FF0000"/>
              </a:solidFill>
              <a:round/>
              <a:headEnd/>
              <a:tailEnd type="triangle" w="sm" len="lg"/>
            </a:ln>
          </p:spPr>
          <p:txBody>
            <a:bodyPr/>
            <a:lstStyle/>
            <a:p>
              <a:endParaRPr lang="zh-CN" altLang="en-US"/>
            </a:p>
          </p:txBody>
        </p:sp>
        <p:sp>
          <p:nvSpPr>
            <p:cNvPr id="37909" name="Text Box 19"/>
            <p:cNvSpPr txBox="1">
              <a:spLocks noChangeArrowheads="1"/>
            </p:cNvSpPr>
            <p:nvPr/>
          </p:nvSpPr>
          <p:spPr bwMode="auto">
            <a:xfrm>
              <a:off x="3296" y="1860"/>
              <a:ext cx="986" cy="358"/>
            </a:xfrm>
            <a:prstGeom prst="rect">
              <a:avLst/>
            </a:prstGeom>
            <a:noFill/>
            <a:ln w="9525">
              <a:solidFill>
                <a:srgbClr val="FFFFFF"/>
              </a:solidFill>
              <a:miter lim="800000"/>
              <a:headEnd/>
              <a:tailEnd/>
            </a:ln>
          </p:spPr>
          <p:txBody>
            <a:bodyPr/>
            <a:lstStyle/>
            <a:p>
              <a:pPr algn="just" eaLnBrk="0" hangingPunct="0"/>
              <a:r>
                <a:rPr kumimoji="1" lang="zh-CN" altLang="en-US" sz="2400" b="1">
                  <a:solidFill>
                    <a:srgbClr val="0066FF"/>
                  </a:solidFill>
                  <a:latin typeface="Times New Roman" pitchFamily="18" charset="0"/>
                  <a:ea typeface="仿宋_GB2312" pitchFamily="49" charset="-122"/>
                </a:rPr>
                <a:t>输出信息</a:t>
              </a:r>
              <a:endParaRPr kumimoji="1" lang="zh-CN" altLang="en-US" sz="2400" b="1">
                <a:solidFill>
                  <a:srgbClr val="0066FF"/>
                </a:solidFill>
                <a:latin typeface="Times New Roman" pitchFamily="18" charset="0"/>
              </a:endParaRPr>
            </a:p>
          </p:txBody>
        </p:sp>
        <p:sp>
          <p:nvSpPr>
            <p:cNvPr id="37910" name="Line 20"/>
            <p:cNvSpPr>
              <a:spLocks noChangeShapeType="1"/>
            </p:cNvSpPr>
            <p:nvPr/>
          </p:nvSpPr>
          <p:spPr bwMode="auto">
            <a:xfrm flipV="1">
              <a:off x="3327" y="2111"/>
              <a:ext cx="1067" cy="269"/>
            </a:xfrm>
            <a:prstGeom prst="line">
              <a:avLst/>
            </a:prstGeom>
            <a:noFill/>
            <a:ln w="31750">
              <a:solidFill>
                <a:srgbClr val="FF0000"/>
              </a:solidFill>
              <a:round/>
              <a:headEnd/>
              <a:tailEnd type="triangle" w="sm" len="lg"/>
            </a:ln>
          </p:spPr>
          <p:txBody>
            <a:bodyPr/>
            <a:lstStyle/>
            <a:p>
              <a:endParaRPr lang="zh-CN" altLang="en-US"/>
            </a:p>
          </p:txBody>
        </p:sp>
        <p:sp>
          <p:nvSpPr>
            <p:cNvPr id="37911" name="Text Box 21"/>
            <p:cNvSpPr txBox="1">
              <a:spLocks noChangeArrowheads="1"/>
            </p:cNvSpPr>
            <p:nvPr/>
          </p:nvSpPr>
          <p:spPr bwMode="auto">
            <a:xfrm>
              <a:off x="3315" y="2852"/>
              <a:ext cx="937" cy="358"/>
            </a:xfrm>
            <a:prstGeom prst="rect">
              <a:avLst/>
            </a:prstGeom>
            <a:noFill/>
            <a:ln w="9525">
              <a:solidFill>
                <a:srgbClr val="FFFFFF"/>
              </a:solidFill>
              <a:miter lim="800000"/>
              <a:headEnd/>
              <a:tailEnd/>
            </a:ln>
          </p:spPr>
          <p:txBody>
            <a:bodyPr/>
            <a:lstStyle/>
            <a:p>
              <a:pPr algn="just" eaLnBrk="0" hangingPunct="0"/>
              <a:r>
                <a:rPr kumimoji="1" lang="zh-CN" altLang="en-US" sz="2400" b="1">
                  <a:solidFill>
                    <a:srgbClr val="0066FF"/>
                  </a:solidFill>
                  <a:latin typeface="Times New Roman" pitchFamily="18" charset="0"/>
                  <a:ea typeface="仿宋_GB2312" pitchFamily="49" charset="-122"/>
                </a:rPr>
                <a:t>输出信息</a:t>
              </a:r>
            </a:p>
          </p:txBody>
        </p:sp>
        <p:sp>
          <p:nvSpPr>
            <p:cNvPr id="37912" name="Line 22"/>
            <p:cNvSpPr>
              <a:spLocks noChangeShapeType="1"/>
            </p:cNvSpPr>
            <p:nvPr/>
          </p:nvSpPr>
          <p:spPr bwMode="auto">
            <a:xfrm>
              <a:off x="3279" y="2648"/>
              <a:ext cx="1115" cy="269"/>
            </a:xfrm>
            <a:prstGeom prst="line">
              <a:avLst/>
            </a:prstGeom>
            <a:noFill/>
            <a:ln w="31750">
              <a:solidFill>
                <a:srgbClr val="FF0000"/>
              </a:solidFill>
              <a:round/>
              <a:headEnd/>
              <a:tailEnd type="triangle" w="sm" len="lg"/>
            </a:ln>
          </p:spPr>
          <p:txBody>
            <a:bodyPr/>
            <a:lstStyle/>
            <a:p>
              <a:endParaRPr lang="zh-CN" altLang="en-US"/>
            </a:p>
          </p:txBody>
        </p:sp>
      </p:grpSp>
      <p:sp>
        <p:nvSpPr>
          <p:cNvPr id="37895" name="Text Box 23"/>
          <p:cNvSpPr txBox="1">
            <a:spLocks noChangeArrowheads="1"/>
          </p:cNvSpPr>
          <p:nvPr/>
        </p:nvSpPr>
        <p:spPr bwMode="auto">
          <a:xfrm>
            <a:off x="785786" y="5148480"/>
            <a:ext cx="7962678" cy="1015663"/>
          </a:xfrm>
          <a:prstGeom prst="rect">
            <a:avLst/>
          </a:prstGeom>
          <a:noFill/>
          <a:ln w="9525">
            <a:noFill/>
            <a:miter lim="800000"/>
            <a:headEnd/>
            <a:tailEnd/>
          </a:ln>
          <a:effectLst/>
        </p:spPr>
        <p:txBody>
          <a:bodyPr wrap="square">
            <a:spAutoFit/>
          </a:bodyPr>
          <a:lstStyle/>
          <a:p>
            <a:pPr algn="ctr"/>
            <a:r>
              <a:rPr kumimoji="1" lang="en-US" altLang="zh-CN" sz="3200" b="1" dirty="0">
                <a:latin typeface="Times New Roman" pitchFamily="18" charset="0"/>
                <a:ea typeface="华文新魏" pitchFamily="2" charset="-122"/>
              </a:rPr>
              <a:t>0</a:t>
            </a:r>
            <a:r>
              <a:rPr kumimoji="1" lang="zh-CN" altLang="en-US" sz="3200" b="1" dirty="0">
                <a:latin typeface="Times New Roman" pitchFamily="18" charset="0"/>
                <a:ea typeface="华文新魏" pitchFamily="2" charset="-122"/>
              </a:rPr>
              <a:t>级数据流图</a:t>
            </a:r>
            <a:endParaRPr kumimoji="1" lang="en-US" altLang="zh-CN" sz="3200" b="1" dirty="0">
              <a:latin typeface="Times New Roman" pitchFamily="18" charset="0"/>
              <a:ea typeface="华文新魏" pitchFamily="2" charset="-122"/>
            </a:endParaRPr>
          </a:p>
          <a:p>
            <a:pPr algn="ctr"/>
            <a:r>
              <a:rPr kumimoji="1" lang="zh-CN" altLang="en-US" sz="2800" b="1" dirty="0">
                <a:latin typeface="Times New Roman" pitchFamily="18" charset="0"/>
                <a:ea typeface="华文新魏" pitchFamily="2" charset="-122"/>
              </a:rPr>
              <a:t>（上下文环境图，</a:t>
            </a:r>
            <a:r>
              <a:rPr kumimoji="1" lang="en-US" altLang="zh-CN" sz="2800" b="1" dirty="0">
                <a:latin typeface="Times New Roman" pitchFamily="18" charset="0"/>
                <a:ea typeface="华文新魏" pitchFamily="2" charset="-122"/>
              </a:rPr>
              <a:t>Context Diagram</a:t>
            </a:r>
            <a:r>
              <a:rPr kumimoji="1" lang="zh-CN" altLang="en-US" sz="2800" b="1" dirty="0">
                <a:latin typeface="Times New Roman" pitchFamily="18" charset="0"/>
                <a:ea typeface="华文新魏"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82" name="Rectangle 18"/>
          <p:cNvSpPr>
            <a:spLocks noGrp="1" noChangeArrowheads="1"/>
          </p:cNvSpPr>
          <p:nvPr>
            <p:ph type="title" idx="4294967295"/>
          </p:nvPr>
        </p:nvSpPr>
        <p:spPr>
          <a:xfrm>
            <a:off x="1403648" y="548680"/>
            <a:ext cx="6508637" cy="792088"/>
          </a:xfrm>
        </p:spPr>
        <p:txBody>
          <a:bodyPr/>
          <a:lstStyle/>
          <a:p>
            <a:pPr eaLnBrk="1" hangingPunct="1">
              <a:defRPr/>
            </a:pPr>
            <a:r>
              <a:rPr lang="zh-CN" altLang="en-US" sz="3600" b="1" dirty="0">
                <a:solidFill>
                  <a:srgbClr val="0070C0"/>
                </a:solidFill>
                <a:latin typeface="微软雅黑" panose="020B0503020204020204" pitchFamily="34" charset="-122"/>
                <a:ea typeface="微软雅黑" panose="020B0503020204020204" pitchFamily="34" charset="-122"/>
              </a:rPr>
              <a:t>数据流图</a:t>
            </a:r>
          </a:p>
        </p:txBody>
      </p:sp>
      <p:sp>
        <p:nvSpPr>
          <p:cNvPr id="88083" name="Text Box 19"/>
          <p:cNvSpPr txBox="1">
            <a:spLocks noChangeArrowheads="1"/>
          </p:cNvSpPr>
          <p:nvPr/>
        </p:nvSpPr>
        <p:spPr bwMode="auto">
          <a:xfrm>
            <a:off x="395536" y="1556792"/>
            <a:ext cx="8352928" cy="37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71500">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marL="342900" indent="-342900" algn="just">
              <a:lnSpc>
                <a:spcPct val="120000"/>
              </a:lnSpc>
              <a:spcBef>
                <a:spcPts val="1000"/>
              </a:spcBef>
              <a:buFont typeface="Arial" panose="020B0604020202020204" pitchFamily="34" charset="0"/>
              <a:buChar char="•"/>
            </a:pPr>
            <a:r>
              <a:rPr lang="zh-CN" altLang="en-US" sz="3200" dirty="0">
                <a:solidFill>
                  <a:srgbClr val="000000"/>
                </a:solidFill>
                <a:latin typeface="宋体" charset="-122"/>
              </a:rPr>
              <a:t>数据流图（</a:t>
            </a:r>
            <a:r>
              <a:rPr lang="en-US" altLang="zh-CN" sz="3200" dirty="0">
                <a:solidFill>
                  <a:srgbClr val="000000"/>
                </a:solidFill>
                <a:latin typeface="宋体" charset="-122"/>
              </a:rPr>
              <a:t>Data Flow Diagram</a:t>
            </a:r>
            <a:r>
              <a:rPr lang="zh-CN" altLang="en-US" sz="3200" dirty="0">
                <a:solidFill>
                  <a:srgbClr val="000000"/>
                </a:solidFill>
                <a:latin typeface="宋体" charset="-122"/>
              </a:rPr>
              <a:t>，</a:t>
            </a:r>
            <a:r>
              <a:rPr lang="en-US" altLang="zh-CN" sz="3200" dirty="0">
                <a:solidFill>
                  <a:srgbClr val="000000"/>
                </a:solidFill>
                <a:latin typeface="宋体" charset="-122"/>
              </a:rPr>
              <a:t>DFD</a:t>
            </a:r>
            <a:r>
              <a:rPr lang="zh-CN" altLang="en-US" sz="3200" dirty="0">
                <a:solidFill>
                  <a:srgbClr val="000000"/>
                </a:solidFill>
                <a:latin typeface="宋体" charset="-122"/>
              </a:rPr>
              <a:t>）：描述系统中</a:t>
            </a:r>
            <a:r>
              <a:rPr lang="zh-CN" altLang="en-US" sz="3200" dirty="0">
                <a:solidFill>
                  <a:srgbClr val="0066FF"/>
                </a:solidFill>
                <a:latin typeface="宋体" charset="-122"/>
              </a:rPr>
              <a:t>数据流程</a:t>
            </a:r>
            <a:r>
              <a:rPr lang="zh-CN" altLang="en-US" sz="3200" dirty="0">
                <a:solidFill>
                  <a:srgbClr val="000000"/>
                </a:solidFill>
                <a:latin typeface="宋体" charset="-122"/>
              </a:rPr>
              <a:t>的图形工具</a:t>
            </a:r>
            <a:endParaRPr lang="en-US" altLang="zh-CN" sz="3200" dirty="0">
              <a:solidFill>
                <a:srgbClr val="000000"/>
              </a:solidFill>
              <a:latin typeface="宋体" charset="-122"/>
            </a:endParaRPr>
          </a:p>
          <a:p>
            <a:pPr marL="1085850" lvl="1" indent="-342900" algn="just">
              <a:lnSpc>
                <a:spcPct val="120000"/>
              </a:lnSpc>
              <a:spcBef>
                <a:spcPts val="1000"/>
              </a:spcBef>
              <a:buFont typeface="Arial" panose="020B0604020202020204" pitchFamily="34" charset="0"/>
              <a:buChar char="•"/>
            </a:pPr>
            <a:r>
              <a:rPr lang="zh-CN" altLang="en-US" sz="2800" dirty="0">
                <a:solidFill>
                  <a:srgbClr val="000000"/>
                </a:solidFill>
                <a:latin typeface="宋体" charset="-122"/>
              </a:rPr>
              <a:t>系统的</a:t>
            </a:r>
            <a:r>
              <a:rPr lang="zh-CN" altLang="en-US" sz="2800" dirty="0">
                <a:solidFill>
                  <a:srgbClr val="0066FF"/>
                </a:solidFill>
                <a:latin typeface="宋体" charset="-122"/>
              </a:rPr>
              <a:t>逻辑输入和逻辑输出</a:t>
            </a:r>
            <a:endParaRPr lang="en-US" altLang="zh-CN" sz="2800" dirty="0">
              <a:solidFill>
                <a:srgbClr val="000000"/>
              </a:solidFill>
              <a:latin typeface="宋体" charset="-122"/>
            </a:endParaRPr>
          </a:p>
          <a:p>
            <a:pPr marL="1085850" lvl="1" indent="-342900" algn="just">
              <a:lnSpc>
                <a:spcPct val="120000"/>
              </a:lnSpc>
              <a:spcBef>
                <a:spcPts val="1000"/>
              </a:spcBef>
              <a:buFont typeface="Arial" panose="020B0604020202020204" pitchFamily="34" charset="0"/>
              <a:buChar char="•"/>
            </a:pPr>
            <a:r>
              <a:rPr lang="zh-CN" altLang="en-US" sz="2800" dirty="0">
                <a:solidFill>
                  <a:srgbClr val="000000"/>
                </a:solidFill>
                <a:latin typeface="宋体" charset="-122"/>
              </a:rPr>
              <a:t>把逻辑输入转换为逻辑输出所需的</a:t>
            </a:r>
            <a:r>
              <a:rPr lang="zh-CN" altLang="en-US" sz="2800" dirty="0">
                <a:solidFill>
                  <a:srgbClr val="0066FF"/>
                </a:solidFill>
                <a:latin typeface="宋体" charset="-122"/>
              </a:rPr>
              <a:t>加工处理</a:t>
            </a:r>
            <a:endParaRPr lang="en-US" altLang="zh-CN" sz="2800" dirty="0">
              <a:solidFill>
                <a:srgbClr val="0066FF"/>
              </a:solidFill>
              <a:latin typeface="宋体" charset="-122"/>
            </a:endParaRPr>
          </a:p>
          <a:p>
            <a:pPr marL="1085850" lvl="1" indent="-342900" algn="just">
              <a:lnSpc>
                <a:spcPct val="120000"/>
              </a:lnSpc>
              <a:spcBef>
                <a:spcPts val="1000"/>
              </a:spcBef>
              <a:buFont typeface="Arial" panose="020B0604020202020204" pitchFamily="34" charset="0"/>
              <a:buChar char="•"/>
            </a:pPr>
            <a:r>
              <a:rPr lang="zh-CN" altLang="en-US" sz="2800" dirty="0"/>
              <a:t>是分析员与用户之间很好的通信工具，也是分析和设计的工具</a:t>
            </a:r>
            <a:endParaRPr lang="zh-CN" altLang="en-US" sz="2800" dirty="0">
              <a:solidFill>
                <a:srgbClr val="000000"/>
              </a:solidFill>
              <a:latin typeface="宋体" charset="-122"/>
            </a:endParaRPr>
          </a:p>
        </p:txBody>
      </p:sp>
      <p:sp>
        <p:nvSpPr>
          <p:cNvPr id="9226" name="Oval 166">
            <a:hlinkClick r:id="" action="ppaction://hlinkshowjump?jump=previousslide"/>
          </p:cNvPr>
          <p:cNvSpPr>
            <a:spLocks noChangeArrowheads="1"/>
          </p:cNvSpPr>
          <p:nvPr/>
        </p:nvSpPr>
        <p:spPr bwMode="auto">
          <a:xfrm>
            <a:off x="6370638" y="6617667"/>
            <a:ext cx="754062" cy="3349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zh-CN" altLang="en-US">
              <a:solidFill>
                <a:srgbClr val="000000"/>
              </a:solidFill>
            </a:endParaRPr>
          </a:p>
        </p:txBody>
      </p:sp>
      <p:sp>
        <p:nvSpPr>
          <p:cNvPr id="9227" name="Oval 167">
            <a:hlinkClick r:id="" action="ppaction://hlinkshowjump?jump=nextslide"/>
          </p:cNvPr>
          <p:cNvSpPr>
            <a:spLocks noChangeArrowheads="1"/>
          </p:cNvSpPr>
          <p:nvPr/>
        </p:nvSpPr>
        <p:spPr bwMode="auto">
          <a:xfrm>
            <a:off x="7237413" y="6622429"/>
            <a:ext cx="754062" cy="334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zh-CN" altLang="en-US">
              <a:solidFill>
                <a:srgbClr val="000000"/>
              </a:solidFill>
            </a:endParaRPr>
          </a:p>
        </p:txBody>
      </p:sp>
      <p:sp>
        <p:nvSpPr>
          <p:cNvPr id="9228" name="Oval 168">
            <a:hlinkClick r:id="rId2" action="ppaction://hlinksldjump"/>
          </p:cNvPr>
          <p:cNvSpPr>
            <a:spLocks noChangeArrowheads="1"/>
          </p:cNvSpPr>
          <p:nvPr/>
        </p:nvSpPr>
        <p:spPr bwMode="auto">
          <a:xfrm>
            <a:off x="8147050" y="6622429"/>
            <a:ext cx="754063" cy="334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zh-CN" altLang="en-US">
              <a:solidFill>
                <a:srgbClr val="000000"/>
              </a:solidFill>
            </a:endParaRPr>
          </a:p>
        </p:txBody>
      </p:sp>
    </p:spTree>
    <p:extLst>
      <p:ext uri="{BB962C8B-B14F-4D97-AF65-F5344CB8AC3E}">
        <p14:creationId xmlns:p14="http://schemas.microsoft.com/office/powerpoint/2010/main" val="9284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8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ChangeArrowheads="1"/>
          </p:cNvSpPr>
          <p:nvPr/>
        </p:nvSpPr>
        <p:spPr bwMode="auto">
          <a:xfrm>
            <a:off x="777875" y="620688"/>
            <a:ext cx="7772400"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600" b="1" dirty="0">
                <a:solidFill>
                  <a:srgbClr val="0070C0"/>
                </a:solidFill>
                <a:latin typeface="微软雅黑" panose="020B0503020204020204" pitchFamily="34" charset="-122"/>
                <a:ea typeface="微软雅黑" panose="020B0503020204020204" pitchFamily="34" charset="-122"/>
                <a:cs typeface="+mj-cs"/>
              </a:rPr>
              <a:t>数据流图中的主要图形元素</a:t>
            </a:r>
          </a:p>
        </p:txBody>
      </p:sp>
      <p:grpSp>
        <p:nvGrpSpPr>
          <p:cNvPr id="2" name="Group 3"/>
          <p:cNvGrpSpPr>
            <a:grpSpLocks/>
          </p:cNvGrpSpPr>
          <p:nvPr/>
        </p:nvGrpSpPr>
        <p:grpSpPr bwMode="auto">
          <a:xfrm>
            <a:off x="1676400" y="1780331"/>
            <a:ext cx="5986463" cy="2944813"/>
            <a:chOff x="1056" y="1033"/>
            <a:chExt cx="3771" cy="1855"/>
          </a:xfrm>
        </p:grpSpPr>
        <p:sp>
          <p:nvSpPr>
            <p:cNvPr id="38918" name="Oval 4"/>
            <p:cNvSpPr>
              <a:spLocks noChangeArrowheads="1"/>
            </p:cNvSpPr>
            <p:nvPr/>
          </p:nvSpPr>
          <p:spPr bwMode="auto">
            <a:xfrm>
              <a:off x="1095" y="1532"/>
              <a:ext cx="441" cy="440"/>
            </a:xfrm>
            <a:prstGeom prst="ellipse">
              <a:avLst/>
            </a:prstGeom>
            <a:noFill/>
            <a:ln w="28575">
              <a:solidFill>
                <a:schemeClr val="tx2"/>
              </a:solidFill>
              <a:round/>
              <a:headEnd/>
              <a:tailEnd/>
            </a:ln>
          </p:spPr>
          <p:txBody>
            <a:bodyPr wrap="none" anchor="ctr"/>
            <a:lstStyle/>
            <a:p>
              <a:endParaRPr lang="zh-CN" altLang="en-US"/>
            </a:p>
          </p:txBody>
        </p:sp>
        <p:sp>
          <p:nvSpPr>
            <p:cNvPr id="38919" name="Text Box 5"/>
            <p:cNvSpPr txBox="1">
              <a:spLocks noChangeArrowheads="1"/>
            </p:cNvSpPr>
            <p:nvPr/>
          </p:nvSpPr>
          <p:spPr bwMode="auto">
            <a:xfrm>
              <a:off x="2705" y="1583"/>
              <a:ext cx="2122" cy="327"/>
            </a:xfrm>
            <a:prstGeom prst="rect">
              <a:avLst/>
            </a:prstGeom>
            <a:noFill/>
            <a:ln w="9525">
              <a:noFill/>
              <a:miter lim="800000"/>
              <a:headEnd/>
              <a:tailEnd/>
            </a:ln>
          </p:spPr>
          <p:txBody>
            <a:bodyPr wrap="none">
              <a:spAutoFit/>
            </a:bodyPr>
            <a:lstStyle/>
            <a:p>
              <a:pPr algn="r"/>
              <a:r>
                <a:rPr kumimoji="1" lang="zh-CN" altLang="en-US" sz="2800" b="1" dirty="0">
                  <a:latin typeface="Times New Roman" pitchFamily="18" charset="0"/>
                  <a:ea typeface="仿宋_GB2312" pitchFamily="49" charset="-122"/>
                </a:rPr>
                <a:t>数据加工 </a:t>
              </a:r>
              <a:r>
                <a:rPr kumimoji="1" lang="en-US" altLang="zh-CN" sz="2800" b="1" dirty="0">
                  <a:latin typeface="Times New Roman" pitchFamily="18" charset="0"/>
                  <a:ea typeface="仿宋_GB2312" pitchFamily="49" charset="-122"/>
                </a:rPr>
                <a:t>(</a:t>
              </a:r>
              <a:r>
                <a:rPr kumimoji="1" lang="zh-CN" altLang="en-US" sz="2800" b="1" dirty="0">
                  <a:latin typeface="Times New Roman" pitchFamily="18" charset="0"/>
                  <a:ea typeface="仿宋_GB2312" pitchFamily="49" charset="-122"/>
                </a:rPr>
                <a:t>数据变换</a:t>
              </a:r>
              <a:r>
                <a:rPr kumimoji="1" lang="en-US" altLang="zh-CN" sz="2800" b="1" dirty="0">
                  <a:latin typeface="Times New Roman" pitchFamily="18" charset="0"/>
                  <a:ea typeface="仿宋_GB2312" pitchFamily="49" charset="-122"/>
                </a:rPr>
                <a:t>)</a:t>
              </a:r>
              <a:endParaRPr kumimoji="1" lang="en-US" altLang="zh-CN" sz="2800" dirty="0">
                <a:latin typeface="Times New Roman" pitchFamily="18" charset="0"/>
              </a:endParaRPr>
            </a:p>
          </p:txBody>
        </p:sp>
        <p:sp>
          <p:nvSpPr>
            <p:cNvPr id="38920" name="Rectangle 6"/>
            <p:cNvSpPr>
              <a:spLocks noChangeArrowheads="1"/>
            </p:cNvSpPr>
            <p:nvPr/>
          </p:nvSpPr>
          <p:spPr bwMode="auto">
            <a:xfrm>
              <a:off x="1103" y="1063"/>
              <a:ext cx="491" cy="299"/>
            </a:xfrm>
            <a:prstGeom prst="rect">
              <a:avLst/>
            </a:prstGeom>
            <a:noFill/>
            <a:ln w="28575">
              <a:solidFill>
                <a:schemeClr val="tx2"/>
              </a:solidFill>
              <a:miter lim="800000"/>
              <a:headEnd/>
              <a:tailEnd/>
            </a:ln>
          </p:spPr>
          <p:txBody>
            <a:bodyPr wrap="none" anchor="ctr"/>
            <a:lstStyle/>
            <a:p>
              <a:endParaRPr lang="zh-CN" altLang="en-US"/>
            </a:p>
          </p:txBody>
        </p:sp>
        <p:sp>
          <p:nvSpPr>
            <p:cNvPr id="38921" name="Text Box 7"/>
            <p:cNvSpPr txBox="1">
              <a:spLocks noChangeArrowheads="1"/>
            </p:cNvSpPr>
            <p:nvPr/>
          </p:nvSpPr>
          <p:spPr bwMode="auto">
            <a:xfrm>
              <a:off x="1875" y="1033"/>
              <a:ext cx="2772" cy="330"/>
            </a:xfrm>
            <a:prstGeom prst="rect">
              <a:avLst/>
            </a:prstGeom>
            <a:noFill/>
            <a:ln w="9525">
              <a:noFill/>
              <a:miter lim="800000"/>
              <a:headEnd/>
              <a:tailEnd/>
            </a:ln>
          </p:spPr>
          <p:txBody>
            <a:bodyPr wrap="square">
              <a:spAutoFit/>
            </a:bodyPr>
            <a:lstStyle/>
            <a:p>
              <a:r>
                <a:rPr kumimoji="1" lang="zh-CN" altLang="en-US" sz="2800" b="1" dirty="0">
                  <a:latin typeface="Times New Roman" pitchFamily="18" charset="0"/>
                  <a:ea typeface="仿宋_GB2312" pitchFamily="49" charset="-122"/>
                </a:rPr>
                <a:t>数据源或外部实体</a:t>
              </a:r>
              <a:endParaRPr kumimoji="1" lang="en-US" altLang="zh-CN" sz="2800" dirty="0">
                <a:latin typeface="Times New Roman" pitchFamily="18" charset="0"/>
              </a:endParaRPr>
            </a:p>
          </p:txBody>
        </p:sp>
        <p:sp>
          <p:nvSpPr>
            <p:cNvPr id="38922" name="Line 8"/>
            <p:cNvSpPr>
              <a:spLocks noChangeShapeType="1"/>
            </p:cNvSpPr>
            <p:nvPr/>
          </p:nvSpPr>
          <p:spPr bwMode="auto">
            <a:xfrm>
              <a:off x="1081" y="2242"/>
              <a:ext cx="576" cy="0"/>
            </a:xfrm>
            <a:prstGeom prst="line">
              <a:avLst/>
            </a:prstGeom>
            <a:noFill/>
            <a:ln w="28575">
              <a:solidFill>
                <a:schemeClr val="tx2"/>
              </a:solidFill>
              <a:round/>
              <a:headEnd/>
              <a:tailEnd type="triangle" w="sm" len="lg"/>
            </a:ln>
          </p:spPr>
          <p:txBody>
            <a:bodyPr wrap="none" anchor="ctr"/>
            <a:lstStyle/>
            <a:p>
              <a:endParaRPr lang="zh-CN" altLang="en-US"/>
            </a:p>
          </p:txBody>
        </p:sp>
        <p:sp>
          <p:nvSpPr>
            <p:cNvPr id="38923" name="Text Box 9"/>
            <p:cNvSpPr txBox="1">
              <a:spLocks noChangeArrowheads="1"/>
            </p:cNvSpPr>
            <p:nvPr/>
          </p:nvSpPr>
          <p:spPr bwMode="auto">
            <a:xfrm>
              <a:off x="1875" y="2060"/>
              <a:ext cx="791" cy="327"/>
            </a:xfrm>
            <a:prstGeom prst="rect">
              <a:avLst/>
            </a:prstGeom>
            <a:noFill/>
            <a:ln w="9525">
              <a:noFill/>
              <a:miter lim="800000"/>
              <a:headEnd/>
              <a:tailEnd/>
            </a:ln>
          </p:spPr>
          <p:txBody>
            <a:bodyPr wrap="none">
              <a:spAutoFit/>
            </a:bodyPr>
            <a:lstStyle/>
            <a:p>
              <a:pPr algn="r"/>
              <a:r>
                <a:rPr kumimoji="1" lang="zh-CN" altLang="en-US" sz="2800" b="1">
                  <a:latin typeface="Times New Roman" pitchFamily="18" charset="0"/>
                  <a:ea typeface="仿宋_GB2312" pitchFamily="49" charset="-122"/>
                </a:rPr>
                <a:t>数据流</a:t>
              </a:r>
              <a:endParaRPr kumimoji="1" lang="zh-CN" altLang="en-US" sz="2800">
                <a:latin typeface="Times New Roman" pitchFamily="18" charset="0"/>
              </a:endParaRPr>
            </a:p>
          </p:txBody>
        </p:sp>
        <p:sp>
          <p:nvSpPr>
            <p:cNvPr id="38924" name="Line 10"/>
            <p:cNvSpPr>
              <a:spLocks noChangeShapeType="1"/>
            </p:cNvSpPr>
            <p:nvPr/>
          </p:nvSpPr>
          <p:spPr bwMode="auto">
            <a:xfrm>
              <a:off x="1056" y="2760"/>
              <a:ext cx="458" cy="0"/>
            </a:xfrm>
            <a:prstGeom prst="line">
              <a:avLst/>
            </a:prstGeom>
            <a:noFill/>
            <a:ln w="28575">
              <a:solidFill>
                <a:srgbClr val="CC0000"/>
              </a:solidFill>
              <a:round/>
              <a:headEnd/>
              <a:tailEnd/>
            </a:ln>
          </p:spPr>
          <p:txBody>
            <a:bodyPr wrap="none" anchor="ctr"/>
            <a:lstStyle/>
            <a:p>
              <a:endParaRPr lang="zh-CN" altLang="en-US"/>
            </a:p>
          </p:txBody>
        </p:sp>
        <p:sp>
          <p:nvSpPr>
            <p:cNvPr id="38925" name="Line 11"/>
            <p:cNvSpPr>
              <a:spLocks noChangeShapeType="1"/>
            </p:cNvSpPr>
            <p:nvPr/>
          </p:nvSpPr>
          <p:spPr bwMode="auto">
            <a:xfrm flipV="1">
              <a:off x="1056" y="2799"/>
              <a:ext cx="457" cy="9"/>
            </a:xfrm>
            <a:prstGeom prst="line">
              <a:avLst/>
            </a:prstGeom>
            <a:noFill/>
            <a:ln w="28575">
              <a:solidFill>
                <a:srgbClr val="CC0000"/>
              </a:solidFill>
              <a:round/>
              <a:headEnd/>
              <a:tailEnd/>
            </a:ln>
          </p:spPr>
          <p:txBody>
            <a:bodyPr wrap="none" anchor="ctr"/>
            <a:lstStyle/>
            <a:p>
              <a:endParaRPr lang="zh-CN" altLang="en-US"/>
            </a:p>
          </p:txBody>
        </p:sp>
        <p:sp>
          <p:nvSpPr>
            <p:cNvPr id="38926" name="Text Box 12"/>
            <p:cNvSpPr txBox="1">
              <a:spLocks noChangeArrowheads="1"/>
            </p:cNvSpPr>
            <p:nvPr/>
          </p:nvSpPr>
          <p:spPr bwMode="auto">
            <a:xfrm>
              <a:off x="2579" y="2556"/>
              <a:ext cx="1466" cy="327"/>
            </a:xfrm>
            <a:prstGeom prst="rect">
              <a:avLst/>
            </a:prstGeom>
            <a:noFill/>
            <a:ln w="9525">
              <a:noFill/>
              <a:miter lim="800000"/>
              <a:headEnd/>
              <a:tailEnd/>
            </a:ln>
          </p:spPr>
          <p:txBody>
            <a:bodyPr wrap="none">
              <a:spAutoFit/>
            </a:bodyPr>
            <a:lstStyle/>
            <a:p>
              <a:pPr algn="r"/>
              <a:r>
                <a:rPr kumimoji="1" lang="zh-CN" altLang="en-US" sz="2800" b="1">
                  <a:latin typeface="Times New Roman" pitchFamily="18" charset="0"/>
                  <a:ea typeface="仿宋_GB2312" pitchFamily="49" charset="-122"/>
                </a:rPr>
                <a:t>数据存储文件</a:t>
              </a:r>
              <a:endParaRPr kumimoji="1" lang="zh-CN" altLang="en-US" sz="2800">
                <a:latin typeface="Times New Roman" pitchFamily="18" charset="0"/>
              </a:endParaRPr>
            </a:p>
          </p:txBody>
        </p:sp>
        <p:sp>
          <p:nvSpPr>
            <p:cNvPr id="38927" name="AutoShape 13"/>
            <p:cNvSpPr>
              <a:spLocks noChangeArrowheads="1"/>
            </p:cNvSpPr>
            <p:nvPr/>
          </p:nvSpPr>
          <p:spPr bwMode="auto">
            <a:xfrm>
              <a:off x="2060" y="1572"/>
              <a:ext cx="538" cy="360"/>
            </a:xfrm>
            <a:prstGeom prst="flowChartAlternateProcess">
              <a:avLst/>
            </a:prstGeom>
            <a:solidFill>
              <a:srgbClr val="FFFFFF"/>
            </a:solidFill>
            <a:ln w="22225">
              <a:solidFill>
                <a:schemeClr val="tx2"/>
              </a:solidFill>
              <a:miter lim="800000"/>
              <a:headEnd/>
              <a:tailEnd/>
            </a:ln>
          </p:spPr>
          <p:txBody>
            <a:bodyPr/>
            <a:lstStyle/>
            <a:p>
              <a:endParaRPr lang="zh-CN" altLang="en-US"/>
            </a:p>
          </p:txBody>
        </p:sp>
        <p:sp>
          <p:nvSpPr>
            <p:cNvPr id="38928" name="Text Box 14"/>
            <p:cNvSpPr txBox="1">
              <a:spLocks noChangeArrowheads="1"/>
            </p:cNvSpPr>
            <p:nvPr/>
          </p:nvSpPr>
          <p:spPr bwMode="auto">
            <a:xfrm>
              <a:off x="1644" y="1588"/>
              <a:ext cx="341" cy="327"/>
            </a:xfrm>
            <a:prstGeom prst="rect">
              <a:avLst/>
            </a:prstGeom>
            <a:noFill/>
            <a:ln w="9525">
              <a:noFill/>
              <a:miter lim="800000"/>
              <a:headEnd/>
              <a:tailEnd/>
            </a:ln>
          </p:spPr>
          <p:txBody>
            <a:bodyPr wrap="none">
              <a:spAutoFit/>
            </a:bodyPr>
            <a:lstStyle/>
            <a:p>
              <a:pPr algn="r"/>
              <a:r>
                <a:rPr kumimoji="1" lang="zh-CN" altLang="en-US" sz="2800" b="1" dirty="0">
                  <a:latin typeface="Times New Roman" pitchFamily="18" charset="0"/>
                  <a:ea typeface="仿宋_GB2312" pitchFamily="49" charset="-122"/>
                </a:rPr>
                <a:t>或</a:t>
              </a:r>
              <a:endParaRPr kumimoji="1" lang="zh-CN" altLang="en-US" sz="2800" dirty="0">
                <a:latin typeface="Times New Roman" pitchFamily="18" charset="0"/>
              </a:endParaRPr>
            </a:p>
          </p:txBody>
        </p:sp>
        <p:sp>
          <p:nvSpPr>
            <p:cNvPr id="38929" name="Text Box 15"/>
            <p:cNvSpPr txBox="1">
              <a:spLocks noChangeArrowheads="1"/>
            </p:cNvSpPr>
            <p:nvPr/>
          </p:nvSpPr>
          <p:spPr bwMode="auto">
            <a:xfrm>
              <a:off x="1563" y="2539"/>
              <a:ext cx="341" cy="327"/>
            </a:xfrm>
            <a:prstGeom prst="rect">
              <a:avLst/>
            </a:prstGeom>
            <a:noFill/>
            <a:ln w="9525">
              <a:noFill/>
              <a:miter lim="800000"/>
              <a:headEnd/>
              <a:tailEnd/>
            </a:ln>
          </p:spPr>
          <p:txBody>
            <a:bodyPr wrap="none">
              <a:spAutoFit/>
            </a:bodyPr>
            <a:lstStyle/>
            <a:p>
              <a:pPr algn="r"/>
              <a:r>
                <a:rPr kumimoji="1" lang="zh-CN" altLang="en-US" sz="2800" b="1">
                  <a:latin typeface="Times New Roman" pitchFamily="18" charset="0"/>
                  <a:ea typeface="仿宋_GB2312" pitchFamily="49" charset="-122"/>
                </a:rPr>
                <a:t>或</a:t>
              </a:r>
              <a:endParaRPr kumimoji="1" lang="zh-CN" altLang="en-US" sz="2800">
                <a:latin typeface="Times New Roman" pitchFamily="18" charset="0"/>
              </a:endParaRPr>
            </a:p>
          </p:txBody>
        </p:sp>
        <p:grpSp>
          <p:nvGrpSpPr>
            <p:cNvPr id="3" name="Group 16"/>
            <p:cNvGrpSpPr>
              <a:grpSpLocks/>
            </p:cNvGrpSpPr>
            <p:nvPr/>
          </p:nvGrpSpPr>
          <p:grpSpPr bwMode="auto">
            <a:xfrm>
              <a:off x="1949" y="2603"/>
              <a:ext cx="536" cy="285"/>
              <a:chOff x="4153" y="13296"/>
              <a:chExt cx="1094" cy="397"/>
            </a:xfrm>
          </p:grpSpPr>
          <p:sp>
            <p:nvSpPr>
              <p:cNvPr id="38931" name="Line 17"/>
              <p:cNvSpPr>
                <a:spLocks noChangeShapeType="1"/>
              </p:cNvSpPr>
              <p:nvPr/>
            </p:nvSpPr>
            <p:spPr bwMode="auto">
              <a:xfrm>
                <a:off x="4153" y="13689"/>
                <a:ext cx="1094" cy="0"/>
              </a:xfrm>
              <a:prstGeom prst="line">
                <a:avLst/>
              </a:prstGeom>
              <a:noFill/>
              <a:ln w="22225">
                <a:solidFill>
                  <a:schemeClr val="tx2"/>
                </a:solidFill>
                <a:round/>
                <a:headEnd/>
                <a:tailEnd/>
              </a:ln>
            </p:spPr>
            <p:txBody>
              <a:bodyPr/>
              <a:lstStyle/>
              <a:p>
                <a:endParaRPr lang="zh-CN" altLang="en-US"/>
              </a:p>
            </p:txBody>
          </p:sp>
          <p:sp>
            <p:nvSpPr>
              <p:cNvPr id="38932" name="Line 18"/>
              <p:cNvSpPr>
                <a:spLocks noChangeShapeType="1"/>
              </p:cNvSpPr>
              <p:nvPr/>
            </p:nvSpPr>
            <p:spPr bwMode="auto">
              <a:xfrm>
                <a:off x="4153" y="13296"/>
                <a:ext cx="1094" cy="0"/>
              </a:xfrm>
              <a:prstGeom prst="line">
                <a:avLst/>
              </a:prstGeom>
              <a:noFill/>
              <a:ln w="22225">
                <a:solidFill>
                  <a:schemeClr val="tx2"/>
                </a:solidFill>
                <a:round/>
                <a:headEnd/>
                <a:tailEnd/>
              </a:ln>
            </p:spPr>
            <p:txBody>
              <a:bodyPr/>
              <a:lstStyle/>
              <a:p>
                <a:endParaRPr lang="zh-CN" altLang="en-US"/>
              </a:p>
            </p:txBody>
          </p:sp>
          <p:sp>
            <p:nvSpPr>
              <p:cNvPr id="38933" name="Line 19"/>
              <p:cNvSpPr>
                <a:spLocks noChangeShapeType="1"/>
              </p:cNvSpPr>
              <p:nvPr/>
            </p:nvSpPr>
            <p:spPr bwMode="auto">
              <a:xfrm>
                <a:off x="4153" y="13296"/>
                <a:ext cx="0" cy="397"/>
              </a:xfrm>
              <a:prstGeom prst="line">
                <a:avLst/>
              </a:prstGeom>
              <a:noFill/>
              <a:ln w="22225">
                <a:solidFill>
                  <a:schemeClr val="tx2"/>
                </a:solidFill>
                <a:round/>
                <a:headEnd/>
                <a:tailEnd/>
              </a:ln>
            </p:spPr>
            <p:txBody>
              <a:bodyPr/>
              <a:lstStyle/>
              <a:p>
                <a:endParaRPr lang="zh-CN" altLang="en-US"/>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a:t>
            </a:r>
          </a:p>
        </p:txBody>
      </p:sp>
      <p:sp>
        <p:nvSpPr>
          <p:cNvPr id="3" name="内容占位符 2"/>
          <p:cNvSpPr>
            <a:spLocks noGrp="1"/>
          </p:cNvSpPr>
          <p:nvPr>
            <p:ph idx="1"/>
          </p:nvPr>
        </p:nvSpPr>
        <p:spPr>
          <a:xfrm>
            <a:off x="467544" y="1556792"/>
            <a:ext cx="8253064" cy="2311896"/>
          </a:xfrm>
        </p:spPr>
        <p:txBody>
          <a:bodyPr/>
          <a:lstStyle/>
          <a:p>
            <a:r>
              <a:rPr lang="zh-CN" altLang="en-US" dirty="0"/>
              <a:t>为了满足用户需求，必须</a:t>
            </a:r>
            <a:r>
              <a:rPr lang="zh-CN" altLang="en-US" dirty="0">
                <a:solidFill>
                  <a:srgbClr val="0000FF"/>
                </a:solidFill>
              </a:rPr>
              <a:t>知道</a:t>
            </a:r>
            <a:r>
              <a:rPr lang="zh-CN" altLang="en-US" dirty="0"/>
              <a:t>用户需求；</a:t>
            </a:r>
            <a:endParaRPr lang="en-US" altLang="zh-CN" dirty="0"/>
          </a:p>
          <a:p>
            <a:r>
              <a:rPr lang="zh-CN" altLang="en-US" dirty="0"/>
              <a:t>建立</a:t>
            </a:r>
            <a:r>
              <a:rPr lang="zh-CN" altLang="en-US" dirty="0">
                <a:solidFill>
                  <a:srgbClr val="0000FF"/>
                </a:solidFill>
              </a:rPr>
              <a:t>模型</a:t>
            </a:r>
            <a:r>
              <a:rPr lang="zh-CN" altLang="en-US" dirty="0"/>
              <a:t>表示这些需求；</a:t>
            </a:r>
            <a:endParaRPr lang="en-US" altLang="zh-CN" dirty="0"/>
          </a:p>
        </p:txBody>
      </p:sp>
      <p:pic>
        <p:nvPicPr>
          <p:cNvPr id="5" name="Picture 1"/>
          <p:cNvPicPr>
            <a:picLocks noChangeAspect="1" noChangeArrowheads="1"/>
          </p:cNvPicPr>
          <p:nvPr/>
        </p:nvPicPr>
        <p:blipFill>
          <a:blip r:embed="rId2" cstate="print"/>
          <a:srcRect/>
          <a:stretch>
            <a:fillRect/>
          </a:stretch>
        </p:blipFill>
        <p:spPr bwMode="auto">
          <a:xfrm>
            <a:off x="6372200" y="2516864"/>
            <a:ext cx="358859" cy="544651"/>
          </a:xfrm>
          <a:prstGeom prst="rect">
            <a:avLst/>
          </a:prstGeom>
          <a:noFill/>
          <a:ln w="9525">
            <a:noFill/>
            <a:miter lim="800000"/>
            <a:headEnd/>
            <a:tailEnd/>
          </a:ln>
          <a:effectLst/>
        </p:spPr>
      </p:pic>
      <p:sp>
        <p:nvSpPr>
          <p:cNvPr id="6" name="TextBox 5"/>
          <p:cNvSpPr txBox="1"/>
          <p:nvPr/>
        </p:nvSpPr>
        <p:spPr>
          <a:xfrm>
            <a:off x="6848400" y="2420888"/>
            <a:ext cx="1872208" cy="830997"/>
          </a:xfrm>
          <a:prstGeom prst="rect">
            <a:avLst/>
          </a:prstGeom>
          <a:solidFill>
            <a:srgbClr val="FFC000"/>
          </a:solidFill>
          <a:effectLst>
            <a:outerShdw blurRad="50800" dist="50800" dir="1380000" algn="ctr" rotWithShape="0">
              <a:schemeClr val="tx1"/>
            </a:outerShdw>
          </a:effectLst>
        </p:spPr>
        <p:txBody>
          <a:bodyPr wrap="square" rtlCol="0">
            <a:spAutoFit/>
          </a:bodyPr>
          <a:lstStyle/>
          <a:p>
            <a:r>
              <a:rPr lang="zh-CN" altLang="en-US" b="1" dirty="0"/>
              <a:t>为什么要建立模型？</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3" y="3717032"/>
            <a:ext cx="844867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49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ChangeArrowheads="1"/>
          </p:cNvSpPr>
          <p:nvPr/>
        </p:nvSpPr>
        <p:spPr bwMode="auto">
          <a:xfrm>
            <a:off x="777875" y="620688"/>
            <a:ext cx="7772400" cy="64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600" b="1" dirty="0">
                <a:solidFill>
                  <a:srgbClr val="0070C0"/>
                </a:solidFill>
                <a:latin typeface="微软雅黑" panose="020B0503020204020204" pitchFamily="34" charset="-122"/>
                <a:ea typeface="微软雅黑" panose="020B0503020204020204" pitchFamily="34" charset="-122"/>
                <a:cs typeface="+mj-cs"/>
              </a:rPr>
              <a:t>数据流图中的主要图形元素</a:t>
            </a:r>
          </a:p>
        </p:txBody>
      </p:sp>
      <p:grpSp>
        <p:nvGrpSpPr>
          <p:cNvPr id="21" name="Group 158"/>
          <p:cNvGrpSpPr>
            <a:grpSpLocks/>
          </p:cNvGrpSpPr>
          <p:nvPr/>
        </p:nvGrpSpPr>
        <p:grpSpPr bwMode="auto">
          <a:xfrm>
            <a:off x="1979713" y="1844824"/>
            <a:ext cx="4606705" cy="2952328"/>
            <a:chOff x="2983" y="1751"/>
            <a:chExt cx="2585" cy="1475"/>
          </a:xfrm>
        </p:grpSpPr>
        <p:grpSp>
          <p:nvGrpSpPr>
            <p:cNvPr id="22" name="Group 87"/>
            <p:cNvGrpSpPr>
              <a:grpSpLocks/>
            </p:cNvGrpSpPr>
            <p:nvPr/>
          </p:nvGrpSpPr>
          <p:grpSpPr bwMode="auto">
            <a:xfrm>
              <a:off x="3020" y="1764"/>
              <a:ext cx="631" cy="679"/>
              <a:chOff x="1023" y="600"/>
              <a:chExt cx="691" cy="701"/>
            </a:xfrm>
          </p:grpSpPr>
          <p:sp>
            <p:nvSpPr>
              <p:cNvPr id="66" name="Oval 88"/>
              <p:cNvSpPr>
                <a:spLocks noChangeArrowheads="1"/>
              </p:cNvSpPr>
              <p:nvPr/>
            </p:nvSpPr>
            <p:spPr bwMode="auto">
              <a:xfrm>
                <a:off x="1244" y="874"/>
                <a:ext cx="268" cy="224"/>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600">
                    <a:solidFill>
                      <a:srgbClr val="000000"/>
                    </a:solidFill>
                    <a:ea typeface="楷体_GB2312" pitchFamily="49" charset="-122"/>
                  </a:rPr>
                  <a:t>T</a:t>
                </a:r>
              </a:p>
            </p:txBody>
          </p:sp>
          <p:sp>
            <p:nvSpPr>
              <p:cNvPr id="67" name="Line 89"/>
              <p:cNvSpPr>
                <a:spLocks noChangeShapeType="1"/>
              </p:cNvSpPr>
              <p:nvPr/>
            </p:nvSpPr>
            <p:spPr bwMode="auto">
              <a:xfrm>
                <a:off x="1023" y="808"/>
                <a:ext cx="240" cy="9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68" name="Line 90"/>
              <p:cNvSpPr>
                <a:spLocks noChangeShapeType="1"/>
              </p:cNvSpPr>
              <p:nvPr/>
            </p:nvSpPr>
            <p:spPr bwMode="auto">
              <a:xfrm flipV="1">
                <a:off x="1023" y="1073"/>
                <a:ext cx="249" cy="16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69" name="Line 91"/>
              <p:cNvSpPr>
                <a:spLocks noChangeShapeType="1"/>
              </p:cNvSpPr>
              <p:nvPr/>
            </p:nvSpPr>
            <p:spPr bwMode="auto">
              <a:xfrm>
                <a:off x="1521" y="973"/>
                <a:ext cx="19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70" name="Text Box 92"/>
              <p:cNvSpPr txBox="1">
                <a:spLocks noChangeArrowheads="1"/>
              </p:cNvSpPr>
              <p:nvPr/>
            </p:nvSpPr>
            <p:spPr bwMode="auto">
              <a:xfrm>
                <a:off x="1070" y="600"/>
                <a:ext cx="25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A</a:t>
                </a:r>
              </a:p>
            </p:txBody>
          </p:sp>
          <p:sp>
            <p:nvSpPr>
              <p:cNvPr id="71" name="Text Box 93"/>
              <p:cNvSpPr txBox="1">
                <a:spLocks noChangeArrowheads="1"/>
              </p:cNvSpPr>
              <p:nvPr/>
            </p:nvSpPr>
            <p:spPr bwMode="auto">
              <a:xfrm>
                <a:off x="1117" y="1077"/>
                <a:ext cx="342"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B</a:t>
                </a:r>
              </a:p>
            </p:txBody>
          </p:sp>
          <p:sp>
            <p:nvSpPr>
              <p:cNvPr id="72" name="Text Box 94"/>
              <p:cNvSpPr txBox="1">
                <a:spLocks noChangeArrowheads="1"/>
              </p:cNvSpPr>
              <p:nvPr/>
            </p:nvSpPr>
            <p:spPr bwMode="auto">
              <a:xfrm>
                <a:off x="1046" y="872"/>
                <a:ext cx="2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2800" dirty="0">
                    <a:solidFill>
                      <a:srgbClr val="000000"/>
                    </a:solidFill>
                    <a:ea typeface="楷体_GB2312" pitchFamily="49" charset="-122"/>
                  </a:rPr>
                  <a:t>*</a:t>
                </a:r>
              </a:p>
            </p:txBody>
          </p:sp>
          <p:sp>
            <p:nvSpPr>
              <p:cNvPr id="73" name="Text Box 95"/>
              <p:cNvSpPr txBox="1">
                <a:spLocks noChangeArrowheads="1"/>
              </p:cNvSpPr>
              <p:nvPr/>
            </p:nvSpPr>
            <p:spPr bwMode="auto">
              <a:xfrm>
                <a:off x="1483" y="705"/>
                <a:ext cx="149"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C</a:t>
                </a:r>
              </a:p>
            </p:txBody>
          </p:sp>
        </p:grpSp>
        <p:grpSp>
          <p:nvGrpSpPr>
            <p:cNvPr id="23" name="Group 96"/>
            <p:cNvGrpSpPr>
              <a:grpSpLocks/>
            </p:cNvGrpSpPr>
            <p:nvPr/>
          </p:nvGrpSpPr>
          <p:grpSpPr bwMode="auto">
            <a:xfrm>
              <a:off x="3931" y="1794"/>
              <a:ext cx="665" cy="641"/>
              <a:chOff x="3890" y="1758"/>
              <a:chExt cx="665" cy="641"/>
            </a:xfrm>
          </p:grpSpPr>
          <p:sp>
            <p:nvSpPr>
              <p:cNvPr id="58" name="Oval 97"/>
              <p:cNvSpPr>
                <a:spLocks noChangeArrowheads="1"/>
              </p:cNvSpPr>
              <p:nvPr/>
            </p:nvSpPr>
            <p:spPr bwMode="auto">
              <a:xfrm>
                <a:off x="4108" y="1999"/>
                <a:ext cx="236" cy="2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600">
                    <a:solidFill>
                      <a:srgbClr val="000000"/>
                    </a:solidFill>
                    <a:ea typeface="楷体_GB2312" pitchFamily="49" charset="-122"/>
                  </a:rPr>
                  <a:t>T</a:t>
                </a:r>
              </a:p>
            </p:txBody>
          </p:sp>
          <p:sp>
            <p:nvSpPr>
              <p:cNvPr id="59" name="Line 98"/>
              <p:cNvSpPr>
                <a:spLocks noChangeShapeType="1"/>
              </p:cNvSpPr>
              <p:nvPr/>
            </p:nvSpPr>
            <p:spPr bwMode="auto">
              <a:xfrm>
                <a:off x="4343" y="2170"/>
                <a:ext cx="211" cy="10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60" name="Line 99"/>
              <p:cNvSpPr>
                <a:spLocks noChangeShapeType="1"/>
              </p:cNvSpPr>
              <p:nvPr/>
            </p:nvSpPr>
            <p:spPr bwMode="auto">
              <a:xfrm flipV="1">
                <a:off x="4303" y="1882"/>
                <a:ext cx="203" cy="14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61" name="Line 100"/>
              <p:cNvSpPr>
                <a:spLocks noChangeShapeType="1"/>
              </p:cNvSpPr>
              <p:nvPr/>
            </p:nvSpPr>
            <p:spPr bwMode="auto">
              <a:xfrm>
                <a:off x="3890" y="2128"/>
                <a:ext cx="21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62" name="Text Box 101"/>
              <p:cNvSpPr txBox="1">
                <a:spLocks noChangeArrowheads="1"/>
              </p:cNvSpPr>
              <p:nvPr/>
            </p:nvSpPr>
            <p:spPr bwMode="auto">
              <a:xfrm>
                <a:off x="3890" y="1853"/>
                <a:ext cx="22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A</a:t>
                </a:r>
              </a:p>
            </p:txBody>
          </p:sp>
          <p:sp>
            <p:nvSpPr>
              <p:cNvPr id="63" name="Text Box 102"/>
              <p:cNvSpPr txBox="1">
                <a:spLocks noChangeArrowheads="1"/>
              </p:cNvSpPr>
              <p:nvPr/>
            </p:nvSpPr>
            <p:spPr bwMode="auto">
              <a:xfrm>
                <a:off x="4234" y="1758"/>
                <a:ext cx="30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B</a:t>
                </a:r>
              </a:p>
            </p:txBody>
          </p:sp>
          <p:sp>
            <p:nvSpPr>
              <p:cNvPr id="64" name="Text Box 103"/>
              <p:cNvSpPr txBox="1">
                <a:spLocks noChangeArrowheads="1"/>
              </p:cNvSpPr>
              <p:nvPr/>
            </p:nvSpPr>
            <p:spPr bwMode="auto">
              <a:xfrm>
                <a:off x="4353" y="1992"/>
                <a:ext cx="202"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2800" dirty="0">
                    <a:solidFill>
                      <a:srgbClr val="000000"/>
                    </a:solidFill>
                    <a:ea typeface="楷体_GB2312" pitchFamily="49" charset="-122"/>
                  </a:rPr>
                  <a:t>*</a:t>
                </a:r>
              </a:p>
            </p:txBody>
          </p:sp>
          <p:sp>
            <p:nvSpPr>
              <p:cNvPr id="65" name="Text Box 104"/>
              <p:cNvSpPr txBox="1">
                <a:spLocks noChangeArrowheads="1"/>
              </p:cNvSpPr>
              <p:nvPr/>
            </p:nvSpPr>
            <p:spPr bwMode="auto">
              <a:xfrm>
                <a:off x="4244" y="2182"/>
                <a:ext cx="19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C</a:t>
                </a:r>
              </a:p>
            </p:txBody>
          </p:sp>
        </p:grpSp>
        <p:grpSp>
          <p:nvGrpSpPr>
            <p:cNvPr id="24" name="Group 105"/>
            <p:cNvGrpSpPr>
              <a:grpSpLocks/>
            </p:cNvGrpSpPr>
            <p:nvPr/>
          </p:nvGrpSpPr>
          <p:grpSpPr bwMode="auto">
            <a:xfrm>
              <a:off x="4839" y="1751"/>
              <a:ext cx="550" cy="757"/>
              <a:chOff x="1018" y="2184"/>
              <a:chExt cx="646" cy="714"/>
            </a:xfrm>
          </p:grpSpPr>
          <p:sp>
            <p:nvSpPr>
              <p:cNvPr id="50" name="Oval 106"/>
              <p:cNvSpPr>
                <a:spLocks noChangeArrowheads="1"/>
              </p:cNvSpPr>
              <p:nvPr/>
            </p:nvSpPr>
            <p:spPr bwMode="auto">
              <a:xfrm>
                <a:off x="1239" y="2472"/>
                <a:ext cx="247" cy="1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600">
                    <a:solidFill>
                      <a:srgbClr val="000000"/>
                    </a:solidFill>
                    <a:ea typeface="楷体_GB2312" pitchFamily="49" charset="-122"/>
                  </a:rPr>
                  <a:t>T</a:t>
                </a:r>
              </a:p>
            </p:txBody>
          </p:sp>
          <p:sp>
            <p:nvSpPr>
              <p:cNvPr id="51" name="Line 107"/>
              <p:cNvSpPr>
                <a:spLocks noChangeShapeType="1"/>
              </p:cNvSpPr>
              <p:nvPr/>
            </p:nvSpPr>
            <p:spPr bwMode="auto">
              <a:xfrm>
                <a:off x="1035" y="2414"/>
                <a:ext cx="221" cy="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52" name="Line 108"/>
              <p:cNvSpPr>
                <a:spLocks noChangeShapeType="1"/>
              </p:cNvSpPr>
              <p:nvPr/>
            </p:nvSpPr>
            <p:spPr bwMode="auto">
              <a:xfrm flipV="1">
                <a:off x="1035" y="2646"/>
                <a:ext cx="229" cy="14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53" name="Line 109"/>
              <p:cNvSpPr>
                <a:spLocks noChangeShapeType="1"/>
              </p:cNvSpPr>
              <p:nvPr/>
            </p:nvSpPr>
            <p:spPr bwMode="auto">
              <a:xfrm>
                <a:off x="1486" y="2559"/>
                <a:ext cx="17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54" name="Text Box 110"/>
              <p:cNvSpPr txBox="1">
                <a:spLocks noChangeArrowheads="1"/>
              </p:cNvSpPr>
              <p:nvPr/>
            </p:nvSpPr>
            <p:spPr bwMode="auto">
              <a:xfrm>
                <a:off x="1078" y="2184"/>
                <a:ext cx="23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A</a:t>
                </a:r>
              </a:p>
            </p:txBody>
          </p:sp>
          <p:sp>
            <p:nvSpPr>
              <p:cNvPr id="55" name="Text Box 111"/>
              <p:cNvSpPr txBox="1">
                <a:spLocks noChangeArrowheads="1"/>
              </p:cNvSpPr>
              <p:nvPr/>
            </p:nvSpPr>
            <p:spPr bwMode="auto">
              <a:xfrm>
                <a:off x="1137" y="2694"/>
                <a:ext cx="31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B</a:t>
                </a:r>
              </a:p>
            </p:txBody>
          </p:sp>
          <p:sp>
            <p:nvSpPr>
              <p:cNvPr id="56" name="Text Box 112"/>
              <p:cNvSpPr txBox="1">
                <a:spLocks noChangeArrowheads="1"/>
              </p:cNvSpPr>
              <p:nvPr/>
            </p:nvSpPr>
            <p:spPr bwMode="auto">
              <a:xfrm>
                <a:off x="1018" y="2448"/>
                <a:ext cx="211"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dirty="0">
                    <a:solidFill>
                      <a:srgbClr val="000000"/>
                    </a:solidFill>
                    <a:ea typeface="楷体_GB2312" pitchFamily="49" charset="-122"/>
                  </a:rPr>
                  <a:t>+</a:t>
                </a:r>
              </a:p>
            </p:txBody>
          </p:sp>
          <p:sp>
            <p:nvSpPr>
              <p:cNvPr id="57" name="Text Box 113"/>
              <p:cNvSpPr txBox="1">
                <a:spLocks noChangeArrowheads="1"/>
              </p:cNvSpPr>
              <p:nvPr/>
            </p:nvSpPr>
            <p:spPr bwMode="auto">
              <a:xfrm>
                <a:off x="1453" y="2283"/>
                <a:ext cx="20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C</a:t>
                </a:r>
              </a:p>
            </p:txBody>
          </p:sp>
        </p:grpSp>
        <p:grpSp>
          <p:nvGrpSpPr>
            <p:cNvPr id="25" name="Group 114"/>
            <p:cNvGrpSpPr>
              <a:grpSpLocks/>
            </p:cNvGrpSpPr>
            <p:nvPr/>
          </p:nvGrpSpPr>
          <p:grpSpPr bwMode="auto">
            <a:xfrm>
              <a:off x="2983" y="2574"/>
              <a:ext cx="665" cy="628"/>
              <a:chOff x="1010" y="3234"/>
              <a:chExt cx="665" cy="628"/>
            </a:xfrm>
          </p:grpSpPr>
          <p:sp>
            <p:nvSpPr>
              <p:cNvPr id="42" name="Oval 115"/>
              <p:cNvSpPr>
                <a:spLocks noChangeArrowheads="1"/>
              </p:cNvSpPr>
              <p:nvPr/>
            </p:nvSpPr>
            <p:spPr bwMode="auto">
              <a:xfrm>
                <a:off x="1228" y="3484"/>
                <a:ext cx="236" cy="21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600">
                    <a:solidFill>
                      <a:srgbClr val="000000"/>
                    </a:solidFill>
                    <a:ea typeface="楷体_GB2312" pitchFamily="49" charset="-122"/>
                  </a:rPr>
                  <a:t>T</a:t>
                </a:r>
              </a:p>
            </p:txBody>
          </p:sp>
          <p:sp>
            <p:nvSpPr>
              <p:cNvPr id="43" name="Line 116"/>
              <p:cNvSpPr>
                <a:spLocks noChangeShapeType="1"/>
              </p:cNvSpPr>
              <p:nvPr/>
            </p:nvSpPr>
            <p:spPr bwMode="auto">
              <a:xfrm>
                <a:off x="1463" y="3645"/>
                <a:ext cx="211" cy="9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44" name="Line 117"/>
              <p:cNvSpPr>
                <a:spLocks noChangeShapeType="1"/>
              </p:cNvSpPr>
              <p:nvPr/>
            </p:nvSpPr>
            <p:spPr bwMode="auto">
              <a:xfrm flipV="1">
                <a:off x="1447" y="3363"/>
                <a:ext cx="203" cy="1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45" name="Line 118"/>
              <p:cNvSpPr>
                <a:spLocks noChangeShapeType="1"/>
              </p:cNvSpPr>
              <p:nvPr/>
            </p:nvSpPr>
            <p:spPr bwMode="auto">
              <a:xfrm>
                <a:off x="1010" y="3605"/>
                <a:ext cx="219"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46" name="Text Box 119"/>
              <p:cNvSpPr txBox="1">
                <a:spLocks noChangeArrowheads="1"/>
              </p:cNvSpPr>
              <p:nvPr/>
            </p:nvSpPr>
            <p:spPr bwMode="auto">
              <a:xfrm>
                <a:off x="1010" y="3345"/>
                <a:ext cx="227"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A</a:t>
                </a:r>
              </a:p>
            </p:txBody>
          </p:sp>
          <p:sp>
            <p:nvSpPr>
              <p:cNvPr id="47" name="Text Box 120"/>
              <p:cNvSpPr txBox="1">
                <a:spLocks noChangeArrowheads="1"/>
              </p:cNvSpPr>
              <p:nvPr/>
            </p:nvSpPr>
            <p:spPr bwMode="auto">
              <a:xfrm>
                <a:off x="1343" y="3234"/>
                <a:ext cx="30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B</a:t>
                </a:r>
              </a:p>
            </p:txBody>
          </p:sp>
          <p:sp>
            <p:nvSpPr>
              <p:cNvPr id="48" name="Text Box 121"/>
              <p:cNvSpPr txBox="1">
                <a:spLocks noChangeArrowheads="1"/>
              </p:cNvSpPr>
              <p:nvPr/>
            </p:nvSpPr>
            <p:spPr bwMode="auto">
              <a:xfrm>
                <a:off x="1472" y="3447"/>
                <a:ext cx="20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a:solidFill>
                      <a:srgbClr val="000000"/>
                    </a:solidFill>
                    <a:ea typeface="楷体_GB2312" pitchFamily="49" charset="-122"/>
                  </a:rPr>
                  <a:t>+</a:t>
                </a:r>
              </a:p>
            </p:txBody>
          </p:sp>
          <p:sp>
            <p:nvSpPr>
              <p:cNvPr id="49" name="Text Box 122"/>
              <p:cNvSpPr txBox="1">
                <a:spLocks noChangeArrowheads="1"/>
              </p:cNvSpPr>
              <p:nvPr/>
            </p:nvSpPr>
            <p:spPr bwMode="auto">
              <a:xfrm>
                <a:off x="1376" y="3645"/>
                <a:ext cx="19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C</a:t>
                </a:r>
              </a:p>
            </p:txBody>
          </p:sp>
        </p:grpSp>
        <p:sp>
          <p:nvSpPr>
            <p:cNvPr id="26" name="Oval 124"/>
            <p:cNvSpPr>
              <a:spLocks noChangeArrowheads="1"/>
            </p:cNvSpPr>
            <p:nvPr/>
          </p:nvSpPr>
          <p:spPr bwMode="auto">
            <a:xfrm>
              <a:off x="4116" y="2788"/>
              <a:ext cx="250" cy="239"/>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600">
                  <a:solidFill>
                    <a:srgbClr val="000000"/>
                  </a:solidFill>
                  <a:ea typeface="楷体_GB2312" pitchFamily="49" charset="-122"/>
                </a:rPr>
                <a:t>T</a:t>
              </a:r>
            </a:p>
          </p:txBody>
        </p:sp>
        <p:sp>
          <p:nvSpPr>
            <p:cNvPr id="27" name="Line 125"/>
            <p:cNvSpPr>
              <a:spLocks noChangeShapeType="1"/>
            </p:cNvSpPr>
            <p:nvPr/>
          </p:nvSpPr>
          <p:spPr bwMode="auto">
            <a:xfrm>
              <a:off x="3909" y="2718"/>
              <a:ext cx="225" cy="10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28" name="Line 126"/>
            <p:cNvSpPr>
              <a:spLocks noChangeShapeType="1"/>
            </p:cNvSpPr>
            <p:nvPr/>
          </p:nvSpPr>
          <p:spPr bwMode="auto">
            <a:xfrm flipV="1">
              <a:off x="3896" y="3001"/>
              <a:ext cx="246" cy="16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29" name="Line 127"/>
            <p:cNvSpPr>
              <a:spLocks noChangeShapeType="1"/>
            </p:cNvSpPr>
            <p:nvPr/>
          </p:nvSpPr>
          <p:spPr bwMode="auto">
            <a:xfrm>
              <a:off x="4379" y="2894"/>
              <a:ext cx="181"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30" name="Text Box 128"/>
            <p:cNvSpPr txBox="1">
              <a:spLocks noChangeArrowheads="1"/>
            </p:cNvSpPr>
            <p:nvPr/>
          </p:nvSpPr>
          <p:spPr bwMode="auto">
            <a:xfrm>
              <a:off x="3953" y="2496"/>
              <a:ext cx="24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A</a:t>
              </a:r>
            </a:p>
          </p:txBody>
        </p:sp>
        <p:sp>
          <p:nvSpPr>
            <p:cNvPr id="31" name="Text Box 129"/>
            <p:cNvSpPr txBox="1">
              <a:spLocks noChangeArrowheads="1"/>
            </p:cNvSpPr>
            <p:nvPr/>
          </p:nvSpPr>
          <p:spPr bwMode="auto">
            <a:xfrm>
              <a:off x="3990" y="3009"/>
              <a:ext cx="319"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dirty="0">
                  <a:solidFill>
                    <a:srgbClr val="000000"/>
                  </a:solidFill>
                  <a:ea typeface="楷体_GB2312" pitchFamily="49" charset="-122"/>
                </a:rPr>
                <a:t>B</a:t>
              </a:r>
            </a:p>
          </p:txBody>
        </p:sp>
        <p:sp>
          <p:nvSpPr>
            <p:cNvPr id="32" name="Text Box 130"/>
            <p:cNvSpPr txBox="1">
              <a:spLocks noChangeArrowheads="1"/>
            </p:cNvSpPr>
            <p:nvPr/>
          </p:nvSpPr>
          <p:spPr bwMode="auto">
            <a:xfrm>
              <a:off x="4417" y="2647"/>
              <a:ext cx="208"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C</a:t>
              </a:r>
            </a:p>
          </p:txBody>
        </p:sp>
        <p:sp>
          <p:nvSpPr>
            <p:cNvPr id="33" name="Oval 131"/>
            <p:cNvSpPr>
              <a:spLocks noChangeArrowheads="1"/>
            </p:cNvSpPr>
            <p:nvPr/>
          </p:nvSpPr>
          <p:spPr bwMode="auto">
            <a:xfrm>
              <a:off x="3791" y="2803"/>
              <a:ext cx="264" cy="18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dirty="0">
                  <a:solidFill>
                    <a:srgbClr val="000000"/>
                  </a:solidFill>
                  <a:ea typeface="楷体_GB2312" pitchFamily="49" charset="-122"/>
                </a:rPr>
                <a:t>+</a:t>
              </a:r>
            </a:p>
          </p:txBody>
        </p:sp>
        <p:sp>
          <p:nvSpPr>
            <p:cNvPr id="34" name="Oval 133"/>
            <p:cNvSpPr>
              <a:spLocks noChangeArrowheads="1"/>
            </p:cNvSpPr>
            <p:nvPr/>
          </p:nvSpPr>
          <p:spPr bwMode="auto">
            <a:xfrm>
              <a:off x="5046" y="2786"/>
              <a:ext cx="243" cy="22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1600">
                  <a:solidFill>
                    <a:srgbClr val="000000"/>
                  </a:solidFill>
                  <a:ea typeface="楷体_GB2312" pitchFamily="49" charset="-122"/>
                </a:rPr>
                <a:t>T</a:t>
              </a:r>
            </a:p>
          </p:txBody>
        </p:sp>
        <p:sp>
          <p:nvSpPr>
            <p:cNvPr id="35" name="Line 134"/>
            <p:cNvSpPr>
              <a:spLocks noChangeShapeType="1"/>
            </p:cNvSpPr>
            <p:nvPr/>
          </p:nvSpPr>
          <p:spPr bwMode="auto">
            <a:xfrm>
              <a:off x="5276" y="2954"/>
              <a:ext cx="208" cy="10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36" name="Line 135"/>
            <p:cNvSpPr>
              <a:spLocks noChangeShapeType="1"/>
            </p:cNvSpPr>
            <p:nvPr/>
          </p:nvSpPr>
          <p:spPr bwMode="auto">
            <a:xfrm flipV="1">
              <a:off x="5248" y="2660"/>
              <a:ext cx="200" cy="14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37" name="Line 136"/>
            <p:cNvSpPr>
              <a:spLocks noChangeShapeType="1"/>
            </p:cNvSpPr>
            <p:nvPr/>
          </p:nvSpPr>
          <p:spPr bwMode="auto">
            <a:xfrm>
              <a:off x="4831" y="2912"/>
              <a:ext cx="21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solidFill>
                  <a:srgbClr val="000000"/>
                </a:solidFill>
              </a:endParaRPr>
            </a:p>
          </p:txBody>
        </p:sp>
        <p:sp>
          <p:nvSpPr>
            <p:cNvPr id="38" name="Text Box 137"/>
            <p:cNvSpPr txBox="1">
              <a:spLocks noChangeArrowheads="1"/>
            </p:cNvSpPr>
            <p:nvPr/>
          </p:nvSpPr>
          <p:spPr bwMode="auto">
            <a:xfrm>
              <a:off x="4831" y="2657"/>
              <a:ext cx="223"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A</a:t>
              </a:r>
            </a:p>
          </p:txBody>
        </p:sp>
        <p:sp>
          <p:nvSpPr>
            <p:cNvPr id="39" name="Text Box 138"/>
            <p:cNvSpPr txBox="1">
              <a:spLocks noChangeArrowheads="1"/>
            </p:cNvSpPr>
            <p:nvPr/>
          </p:nvSpPr>
          <p:spPr bwMode="auto">
            <a:xfrm>
              <a:off x="5170" y="2538"/>
              <a:ext cx="294"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a:solidFill>
                    <a:srgbClr val="000000"/>
                  </a:solidFill>
                  <a:ea typeface="楷体_GB2312" pitchFamily="49" charset="-122"/>
                </a:rPr>
                <a:t>B</a:t>
              </a:r>
            </a:p>
          </p:txBody>
        </p:sp>
        <p:sp>
          <p:nvSpPr>
            <p:cNvPr id="40" name="Text Box 139"/>
            <p:cNvSpPr txBox="1">
              <a:spLocks noChangeArrowheads="1"/>
            </p:cNvSpPr>
            <p:nvPr/>
          </p:nvSpPr>
          <p:spPr bwMode="auto">
            <a:xfrm>
              <a:off x="5178" y="2930"/>
              <a:ext cx="191"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50000"/>
                </a:spcBef>
              </a:pPr>
              <a:r>
                <a:rPr lang="en-US" altLang="zh-CN" sz="1600" dirty="0">
                  <a:solidFill>
                    <a:srgbClr val="000000"/>
                  </a:solidFill>
                  <a:ea typeface="楷体_GB2312" pitchFamily="49" charset="-122"/>
                </a:rPr>
                <a:t>C</a:t>
              </a:r>
            </a:p>
          </p:txBody>
        </p:sp>
        <p:sp>
          <p:nvSpPr>
            <p:cNvPr id="41" name="Oval 156"/>
            <p:cNvSpPr>
              <a:spLocks noChangeArrowheads="1"/>
            </p:cNvSpPr>
            <p:nvPr/>
          </p:nvSpPr>
          <p:spPr bwMode="auto">
            <a:xfrm>
              <a:off x="5366" y="2769"/>
              <a:ext cx="202" cy="176"/>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dirty="0">
                  <a:solidFill>
                    <a:srgbClr val="000000"/>
                  </a:solidFill>
                  <a:ea typeface="楷体_GB2312" pitchFamily="49" charset="-122"/>
                </a:rPr>
                <a:t>+</a:t>
              </a:r>
            </a:p>
          </p:txBody>
        </p:sp>
      </p:grpSp>
      <p:grpSp>
        <p:nvGrpSpPr>
          <p:cNvPr id="74" name="Group 159"/>
          <p:cNvGrpSpPr>
            <a:grpSpLocks/>
          </p:cNvGrpSpPr>
          <p:nvPr/>
        </p:nvGrpSpPr>
        <p:grpSpPr bwMode="auto">
          <a:xfrm>
            <a:off x="2710012" y="5200872"/>
            <a:ext cx="3590180" cy="460376"/>
            <a:chOff x="3386" y="3444"/>
            <a:chExt cx="1857" cy="290"/>
          </a:xfrm>
        </p:grpSpPr>
        <p:sp>
          <p:nvSpPr>
            <p:cNvPr id="75" name="Text Box 142"/>
            <p:cNvSpPr txBox="1">
              <a:spLocks noChangeArrowheads="1"/>
            </p:cNvSpPr>
            <p:nvPr/>
          </p:nvSpPr>
          <p:spPr bwMode="auto">
            <a:xfrm>
              <a:off x="3386" y="3444"/>
              <a:ext cx="45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just">
                <a:lnSpc>
                  <a:spcPct val="115000"/>
                </a:lnSpc>
                <a:spcBef>
                  <a:spcPct val="25000"/>
                </a:spcBef>
              </a:pPr>
              <a:r>
                <a:rPr lang="en-US" altLang="zh-CN" sz="2000" b="0" dirty="0">
                  <a:solidFill>
                    <a:srgbClr val="000000"/>
                  </a:solidFill>
                  <a:ea typeface="楷体_GB2312" pitchFamily="49" charset="-122"/>
                </a:rPr>
                <a:t>*  </a:t>
              </a:r>
              <a:r>
                <a:rPr lang="zh-CN" altLang="en-US" sz="2000" dirty="0">
                  <a:solidFill>
                    <a:srgbClr val="000000"/>
                  </a:solidFill>
                  <a:ea typeface="楷体_GB2312" pitchFamily="49" charset="-122"/>
                </a:rPr>
                <a:t>与</a:t>
              </a:r>
            </a:p>
          </p:txBody>
        </p:sp>
        <p:sp>
          <p:nvSpPr>
            <p:cNvPr id="76" name="Text Box 147"/>
            <p:cNvSpPr txBox="1">
              <a:spLocks noChangeArrowheads="1"/>
            </p:cNvSpPr>
            <p:nvPr/>
          </p:nvSpPr>
          <p:spPr bwMode="auto">
            <a:xfrm>
              <a:off x="3882" y="3464"/>
              <a:ext cx="4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just">
                <a:spcBef>
                  <a:spcPct val="50000"/>
                </a:spcBef>
              </a:pPr>
              <a:r>
                <a:rPr lang="en-US" altLang="zh-CN" sz="2000" b="0" dirty="0">
                  <a:solidFill>
                    <a:srgbClr val="000000"/>
                  </a:solidFill>
                  <a:ea typeface="楷体_GB2312" pitchFamily="49" charset="-122"/>
                </a:rPr>
                <a:t> + </a:t>
              </a:r>
              <a:r>
                <a:rPr lang="zh-CN" altLang="en-US" sz="2000" dirty="0">
                  <a:solidFill>
                    <a:srgbClr val="000000"/>
                  </a:solidFill>
                  <a:ea typeface="楷体_GB2312" pitchFamily="49" charset="-122"/>
                </a:rPr>
                <a:t>或</a:t>
              </a:r>
            </a:p>
          </p:txBody>
        </p:sp>
        <p:sp>
          <p:nvSpPr>
            <p:cNvPr id="77" name="Text Box 148"/>
            <p:cNvSpPr txBox="1">
              <a:spLocks noChangeArrowheads="1"/>
            </p:cNvSpPr>
            <p:nvPr/>
          </p:nvSpPr>
          <p:spPr bwMode="auto">
            <a:xfrm>
              <a:off x="4627" y="3482"/>
              <a:ext cx="61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just">
                <a:spcBef>
                  <a:spcPct val="50000"/>
                </a:spcBef>
              </a:pPr>
              <a:r>
                <a:rPr lang="zh-CN" altLang="en-US" sz="2000" dirty="0">
                  <a:solidFill>
                    <a:srgbClr val="000000"/>
                  </a:solidFill>
                  <a:ea typeface="楷体_GB2312" pitchFamily="49" charset="-122"/>
                </a:rPr>
                <a:t>互斥</a:t>
              </a:r>
            </a:p>
          </p:txBody>
        </p:sp>
        <p:sp>
          <p:nvSpPr>
            <p:cNvPr id="78" name="Oval 157"/>
            <p:cNvSpPr>
              <a:spLocks noChangeArrowheads="1"/>
            </p:cNvSpPr>
            <p:nvPr/>
          </p:nvSpPr>
          <p:spPr bwMode="auto">
            <a:xfrm>
              <a:off x="4450" y="3487"/>
              <a:ext cx="205" cy="24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ltLang="zh-CN" sz="2000" dirty="0">
                  <a:solidFill>
                    <a:srgbClr val="000000"/>
                  </a:solidFill>
                  <a:ea typeface="楷体_GB2312" pitchFamily="49" charset="-122"/>
                </a:rPr>
                <a:t>+</a:t>
              </a:r>
            </a:p>
          </p:txBody>
        </p:sp>
      </p:grpSp>
    </p:spTree>
    <p:extLst>
      <p:ext uri="{BB962C8B-B14F-4D97-AF65-F5344CB8AC3E}">
        <p14:creationId xmlns:p14="http://schemas.microsoft.com/office/powerpoint/2010/main" val="36817463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灯片编号占位符 2"/>
          <p:cNvSpPr>
            <a:spLocks noGrp="1"/>
          </p:cNvSpPr>
          <p:nvPr>
            <p:ph type="sldNum" sz="quarter" idx="11"/>
          </p:nvPr>
        </p:nvSpPr>
        <p:spPr>
          <a:noFill/>
          <a:ln>
            <a:miter lim="800000"/>
            <a:headEnd/>
            <a:tailEnd/>
          </a:ln>
        </p:spPr>
        <p:txBody>
          <a:bodyPr/>
          <a:lstStyle/>
          <a:p>
            <a:fld id="{EE4BFD9D-FD66-4094-AD56-EB9BB7FD626E}" type="slidenum">
              <a:rPr lang="en-US" altLang="zh-CN"/>
              <a:pPr/>
              <a:t>61</a:t>
            </a:fld>
            <a:endParaRPr lang="en-US" altLang="zh-CN"/>
          </a:p>
        </p:txBody>
      </p:sp>
      <p:pic>
        <p:nvPicPr>
          <p:cNvPr id="39940" name="Picture 2"/>
          <p:cNvPicPr>
            <a:picLocks noChangeAspect="1" noChangeArrowheads="1"/>
          </p:cNvPicPr>
          <p:nvPr/>
        </p:nvPicPr>
        <p:blipFill>
          <a:blip r:embed="rId3"/>
          <a:srcRect/>
          <a:stretch>
            <a:fillRect/>
          </a:stretch>
        </p:blipFill>
        <p:spPr bwMode="auto">
          <a:xfrm>
            <a:off x="419100" y="596900"/>
            <a:ext cx="8305800" cy="5334000"/>
          </a:xfrm>
          <a:prstGeom prst="rect">
            <a:avLst/>
          </a:prstGeom>
          <a:noFill/>
          <a:ln w="9525">
            <a:noFill/>
            <a:miter lim="800000"/>
            <a:headEnd/>
            <a:tailEnd/>
          </a:ln>
        </p:spPr>
      </p:pic>
      <p:sp>
        <p:nvSpPr>
          <p:cNvPr id="39941" name="Text Box 3"/>
          <p:cNvSpPr txBox="1">
            <a:spLocks noChangeArrowheads="1"/>
          </p:cNvSpPr>
          <p:nvPr/>
        </p:nvSpPr>
        <p:spPr bwMode="auto">
          <a:xfrm>
            <a:off x="2690813" y="5976938"/>
            <a:ext cx="3028950" cy="579437"/>
          </a:xfrm>
          <a:prstGeom prst="rect">
            <a:avLst/>
          </a:prstGeom>
          <a:solidFill>
            <a:srgbClr val="FFFF99"/>
          </a:solidFill>
          <a:ln w="9525">
            <a:noFill/>
            <a:miter lim="800000"/>
            <a:headEnd/>
            <a:tailEnd/>
          </a:ln>
        </p:spPr>
        <p:txBody>
          <a:bodyPr wrap="none">
            <a:spAutoFit/>
          </a:bodyPr>
          <a:lstStyle/>
          <a:p>
            <a:pPr algn="r"/>
            <a:r>
              <a:rPr kumimoji="1" lang="zh-CN" altLang="en-US" sz="3200" b="1">
                <a:latin typeface="Times New Roman" pitchFamily="18" charset="0"/>
                <a:ea typeface="华文新魏" pitchFamily="2" charset="-122"/>
              </a:rPr>
              <a:t>分层的数据流图</a:t>
            </a:r>
            <a:endParaRPr kumimoji="1" lang="zh-CN" altLang="en-US" sz="3200">
              <a:latin typeface="Times New Roman" pitchFamily="18" charset="0"/>
              <a:ea typeface="华文新魏"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b="10274"/>
          <a:stretch>
            <a:fillRect/>
          </a:stretch>
        </p:blipFill>
        <p:spPr bwMode="auto">
          <a:xfrm>
            <a:off x="395536" y="404663"/>
            <a:ext cx="8112503" cy="573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483768" y="6135687"/>
            <a:ext cx="4238025" cy="461665"/>
          </a:xfrm>
          <a:prstGeom prst="rect">
            <a:avLst/>
          </a:prstGeom>
        </p:spPr>
        <p:txBody>
          <a:bodyPr wrap="square">
            <a:spAutoFit/>
          </a:bodyPr>
          <a:lstStyle/>
          <a:p>
            <a:r>
              <a:rPr lang="zh-CN" altLang="en-US" b="1" dirty="0"/>
              <a:t>精品课程</a:t>
            </a:r>
            <a:r>
              <a:rPr lang="zh-CN" altLang="zh-CN" b="1" dirty="0"/>
              <a:t>系统一级数据流图</a:t>
            </a:r>
            <a:endParaRPr lang="zh-CN" altLang="en-US" b="1" dirty="0"/>
          </a:p>
        </p:txBody>
      </p:sp>
    </p:spTree>
    <p:extLst>
      <p:ext uri="{BB962C8B-B14F-4D97-AF65-F5344CB8AC3E}">
        <p14:creationId xmlns:p14="http://schemas.microsoft.com/office/powerpoint/2010/main" val="26597594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p:nvPr/>
        </p:nvSpPr>
        <p:spPr>
          <a:xfrm>
            <a:off x="2843808" y="6063679"/>
            <a:ext cx="3897221" cy="461665"/>
          </a:xfrm>
          <a:prstGeom prst="rect">
            <a:avLst/>
          </a:prstGeom>
        </p:spPr>
        <p:txBody>
          <a:bodyPr wrap="none">
            <a:spAutoFit/>
          </a:bodyPr>
          <a:lstStyle/>
          <a:p>
            <a:r>
              <a:rPr lang="zh-CN" altLang="en-US" b="1" dirty="0"/>
              <a:t>精品课程</a:t>
            </a:r>
            <a:r>
              <a:rPr lang="zh-CN" altLang="zh-CN" b="1" dirty="0"/>
              <a:t>系统</a:t>
            </a:r>
            <a:r>
              <a:rPr lang="zh-CN" altLang="en-US" b="1" dirty="0"/>
              <a:t>二</a:t>
            </a:r>
            <a:r>
              <a:rPr lang="zh-CN" altLang="zh-CN" b="1" dirty="0"/>
              <a:t>级数据流图</a:t>
            </a:r>
            <a:endParaRPr lang="zh-CN" alt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b="15291"/>
          <a:stretch>
            <a:fillRect/>
          </a:stretch>
        </p:blipFill>
        <p:spPr bwMode="auto">
          <a:xfrm>
            <a:off x="251520" y="476671"/>
            <a:ext cx="8471368" cy="581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343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对合格的报名单编好准考证号，将准考证发给考生，并将汇总后的考生名单送给阅卷站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对阅卷站送来的成绩单进行检查，并根据考试中心制定的合格标准审定合格者</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(4) </a:t>
            </a:r>
            <a:r>
              <a:rPr lang="zh-CN" altLang="en-US" sz="2400" dirty="0">
                <a:latin typeface="Times New Roman" pitchFamily="18" charset="0"/>
                <a:ea typeface="仿宋_GB2312" pitchFamily="49" charset="-122"/>
              </a:rPr>
              <a:t>制作考生通知单（含成绩及合格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sp>
        <p:nvSpPr>
          <p:cNvPr id="6" name="椭圆形标注 5"/>
          <p:cNvSpPr/>
          <p:nvPr/>
        </p:nvSpPr>
        <p:spPr bwMode="auto">
          <a:xfrm>
            <a:off x="5747851" y="1268760"/>
            <a:ext cx="3377912" cy="684076"/>
          </a:xfrm>
          <a:prstGeom prst="wedgeEllipseCallout">
            <a:avLst>
              <a:gd name="adj1" fmla="val -56637"/>
              <a:gd name="adj2" fmla="val 46070"/>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800" b="1" i="0" u="none" strike="noStrike" cap="none" normalizeH="0" baseline="0" dirty="0">
                <a:ln>
                  <a:noFill/>
                </a:ln>
                <a:solidFill>
                  <a:schemeClr val="tx1"/>
                </a:solidFill>
                <a:effectLst/>
                <a:latin typeface="Times New Roman" pitchFamily="18" charset="0"/>
                <a:ea typeface="宋体" charset="-122"/>
              </a:rPr>
              <a:t>找出外部实体</a:t>
            </a:r>
          </a:p>
        </p:txBody>
      </p:sp>
    </p:spTree>
    <p:extLst>
      <p:ext uri="{BB962C8B-B14F-4D97-AF65-F5344CB8AC3E}">
        <p14:creationId xmlns:p14="http://schemas.microsoft.com/office/powerpoint/2010/main" val="22618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对合格的报名单编好准考证号，将准考证发给考生，并将汇总后的考生名单送给阅卷站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对阅卷站送来的成绩单进行检查，并根据考试中心制定的合格标准审定合格者</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(4) </a:t>
            </a:r>
            <a:r>
              <a:rPr lang="zh-CN" altLang="en-US" sz="2400" dirty="0">
                <a:latin typeface="Times New Roman" pitchFamily="18" charset="0"/>
                <a:ea typeface="仿宋_GB2312" pitchFamily="49" charset="-122"/>
              </a:rPr>
              <a:t>制作考生通知单（含成绩及合格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sp>
        <p:nvSpPr>
          <p:cNvPr id="6" name="椭圆形标注 5"/>
          <p:cNvSpPr/>
          <p:nvPr/>
        </p:nvSpPr>
        <p:spPr bwMode="auto">
          <a:xfrm>
            <a:off x="5747851" y="1268760"/>
            <a:ext cx="3377912" cy="684076"/>
          </a:xfrm>
          <a:prstGeom prst="wedgeEllipseCallout">
            <a:avLst>
              <a:gd name="adj1" fmla="val -56637"/>
              <a:gd name="adj2" fmla="val 46070"/>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800" b="1" i="0" u="none" strike="noStrike" cap="none" normalizeH="0" baseline="0" dirty="0">
                <a:ln>
                  <a:noFill/>
                </a:ln>
                <a:solidFill>
                  <a:schemeClr val="tx1"/>
                </a:solidFill>
                <a:effectLst/>
                <a:latin typeface="Times New Roman" pitchFamily="18" charset="0"/>
                <a:ea typeface="宋体" charset="-122"/>
              </a:rPr>
              <a:t>找出外部实体</a:t>
            </a:r>
          </a:p>
        </p:txBody>
      </p:sp>
      <p:cxnSp>
        <p:nvCxnSpPr>
          <p:cNvPr id="5" name="直接连接符 4">
            <a:extLst>
              <a:ext uri="{FF2B5EF4-FFF2-40B4-BE49-F238E27FC236}">
                <a16:creationId xmlns:a16="http://schemas.microsoft.com/office/drawing/2014/main" id="{A19D9A75-6FEB-489B-9925-FBFD7630AF8F}"/>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09942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对合格的报名单编好准考证号，将准考证发给考生，并将汇总后的考生名单送给阅卷站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对阅卷站送来的成绩单进行检查，并根据考试中心制定的合格标准审定合格者</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(4) </a:t>
            </a:r>
            <a:r>
              <a:rPr lang="zh-CN" altLang="en-US" sz="2400" dirty="0">
                <a:latin typeface="Times New Roman" pitchFamily="18" charset="0"/>
                <a:ea typeface="仿宋_GB2312" pitchFamily="49" charset="-122"/>
              </a:rPr>
              <a:t>制作考生通知单（含成绩及合格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sp>
        <p:nvSpPr>
          <p:cNvPr id="6" name="椭圆形标注 5"/>
          <p:cNvSpPr/>
          <p:nvPr/>
        </p:nvSpPr>
        <p:spPr bwMode="auto">
          <a:xfrm>
            <a:off x="5747851" y="1268760"/>
            <a:ext cx="3377912" cy="684076"/>
          </a:xfrm>
          <a:prstGeom prst="wedgeEllipseCallout">
            <a:avLst>
              <a:gd name="adj1" fmla="val -56637"/>
              <a:gd name="adj2" fmla="val 46070"/>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800" b="1" i="0" u="none" strike="noStrike" cap="none" normalizeH="0" baseline="0" dirty="0">
                <a:ln>
                  <a:noFill/>
                </a:ln>
                <a:solidFill>
                  <a:schemeClr val="tx1"/>
                </a:solidFill>
                <a:effectLst/>
                <a:latin typeface="Times New Roman" pitchFamily="18" charset="0"/>
                <a:ea typeface="宋体" charset="-122"/>
              </a:rPr>
              <a:t>找出外部实体</a:t>
            </a:r>
          </a:p>
        </p:txBody>
      </p:sp>
      <p:cxnSp>
        <p:nvCxnSpPr>
          <p:cNvPr id="5" name="直接连接符 4">
            <a:extLst>
              <a:ext uri="{FF2B5EF4-FFF2-40B4-BE49-F238E27FC236}">
                <a16:creationId xmlns:a16="http://schemas.microsoft.com/office/drawing/2014/main" id="{A19D9A75-6FEB-489B-9925-FBFD7630AF8F}"/>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a:extLst>
              <a:ext uri="{FF2B5EF4-FFF2-40B4-BE49-F238E27FC236}">
                <a16:creationId xmlns:a16="http://schemas.microsoft.com/office/drawing/2014/main" id="{6A0748C8-1809-46D4-AB7A-E7D494D03425}"/>
              </a:ext>
            </a:extLst>
          </p:cNvPr>
          <p:cNvCxnSpPr>
            <a:cxnSpLocks/>
          </p:cNvCxnSpPr>
          <p:nvPr/>
        </p:nvCxnSpPr>
        <p:spPr bwMode="auto">
          <a:xfrm>
            <a:off x="4382375" y="2996952"/>
            <a:ext cx="1125729"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0579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对合格的报名单编好准考证号，将准考证发给考生，并将汇总后的考生名单送给阅卷站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对阅卷站送来的成绩单进行检查，并根据考试中心制定的合格标准审定合格者</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(4) </a:t>
            </a:r>
            <a:r>
              <a:rPr lang="zh-CN" altLang="en-US" sz="2400" dirty="0">
                <a:latin typeface="Times New Roman" pitchFamily="18" charset="0"/>
                <a:ea typeface="仿宋_GB2312" pitchFamily="49" charset="-122"/>
              </a:rPr>
              <a:t>制作考生通知单（含成绩及合格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sp>
        <p:nvSpPr>
          <p:cNvPr id="6" name="椭圆形标注 5"/>
          <p:cNvSpPr/>
          <p:nvPr/>
        </p:nvSpPr>
        <p:spPr bwMode="auto">
          <a:xfrm>
            <a:off x="5747851" y="1268760"/>
            <a:ext cx="3377912" cy="684076"/>
          </a:xfrm>
          <a:prstGeom prst="wedgeEllipseCallout">
            <a:avLst>
              <a:gd name="adj1" fmla="val -56637"/>
              <a:gd name="adj2" fmla="val 46070"/>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800" b="1" i="0" u="none" strike="noStrike" cap="none" normalizeH="0" baseline="0" dirty="0">
                <a:ln>
                  <a:noFill/>
                </a:ln>
                <a:solidFill>
                  <a:schemeClr val="tx1"/>
                </a:solidFill>
                <a:effectLst/>
                <a:latin typeface="Times New Roman" pitchFamily="18" charset="0"/>
                <a:ea typeface="宋体" charset="-122"/>
              </a:rPr>
              <a:t>找出外部实体</a:t>
            </a:r>
          </a:p>
        </p:txBody>
      </p:sp>
      <p:cxnSp>
        <p:nvCxnSpPr>
          <p:cNvPr id="5" name="直接连接符 4">
            <a:extLst>
              <a:ext uri="{FF2B5EF4-FFF2-40B4-BE49-F238E27FC236}">
                <a16:creationId xmlns:a16="http://schemas.microsoft.com/office/drawing/2014/main" id="{A19D9A75-6FEB-489B-9925-FBFD7630AF8F}"/>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a:extLst>
              <a:ext uri="{FF2B5EF4-FFF2-40B4-BE49-F238E27FC236}">
                <a16:creationId xmlns:a16="http://schemas.microsoft.com/office/drawing/2014/main" id="{6A0748C8-1809-46D4-AB7A-E7D494D03425}"/>
              </a:ext>
            </a:extLst>
          </p:cNvPr>
          <p:cNvCxnSpPr>
            <a:cxnSpLocks/>
          </p:cNvCxnSpPr>
          <p:nvPr/>
        </p:nvCxnSpPr>
        <p:spPr bwMode="auto">
          <a:xfrm>
            <a:off x="4382375" y="2996952"/>
            <a:ext cx="1125729"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a:extLst>
              <a:ext uri="{FF2B5EF4-FFF2-40B4-BE49-F238E27FC236}">
                <a16:creationId xmlns:a16="http://schemas.microsoft.com/office/drawing/2014/main" id="{E222F082-7577-4960-AE0F-F9171FD7CA6D}"/>
              </a:ext>
            </a:extLst>
          </p:cNvPr>
          <p:cNvCxnSpPr>
            <a:cxnSpLocks/>
          </p:cNvCxnSpPr>
          <p:nvPr/>
        </p:nvCxnSpPr>
        <p:spPr bwMode="auto">
          <a:xfrm>
            <a:off x="6660232" y="3573016"/>
            <a:ext cx="1296144"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183608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灯片编号占位符 2"/>
          <p:cNvSpPr>
            <a:spLocks noGrp="1"/>
          </p:cNvSpPr>
          <p:nvPr>
            <p:ph type="sldNum" sz="quarter" idx="11"/>
          </p:nvPr>
        </p:nvSpPr>
        <p:spPr>
          <a:xfrm>
            <a:off x="2950544" y="6248400"/>
            <a:ext cx="2895600" cy="457200"/>
          </a:xfrm>
          <a:noFill/>
          <a:ln>
            <a:miter lim="800000"/>
            <a:headEnd/>
            <a:tailEnd/>
          </a:ln>
        </p:spPr>
        <p:txBody>
          <a:bodyPr/>
          <a:lstStyle/>
          <a:p>
            <a:fld id="{058A6EC4-C56E-4C30-B5C9-53002B5D2E14}" type="slidenum">
              <a:rPr lang="en-US" altLang="zh-CN"/>
              <a:pPr/>
              <a:t>68</a:t>
            </a:fld>
            <a:endParaRPr lang="en-US" altLang="zh-CN"/>
          </a:p>
        </p:txBody>
      </p:sp>
      <p:sp>
        <p:nvSpPr>
          <p:cNvPr id="41991" name="Rectangle 5"/>
          <p:cNvSpPr>
            <a:spLocks noChangeArrowheads="1"/>
          </p:cNvSpPr>
          <p:nvPr/>
        </p:nvSpPr>
        <p:spPr bwMode="auto">
          <a:xfrm>
            <a:off x="2670152" y="1586185"/>
            <a:ext cx="3231713" cy="582110"/>
          </a:xfrm>
          <a:prstGeom prst="rect">
            <a:avLst/>
          </a:prstGeom>
          <a:noFill/>
          <a:ln w="9525">
            <a:noFill/>
            <a:miter lim="800000"/>
            <a:headEnd/>
            <a:tailEnd/>
          </a:ln>
          <a:effectLst/>
        </p:spPr>
        <p:txBody>
          <a:bodyPr lIns="92075" tIns="46038" rIns="92075" bIns="46038" anchor="ctr"/>
          <a:lstStyle/>
          <a:p>
            <a:pPr algn="ctr"/>
            <a:r>
              <a:rPr kumimoji="1" lang="zh-CN" altLang="en-US" sz="3600" b="1" dirty="0">
                <a:solidFill>
                  <a:srgbClr val="CC0000"/>
                </a:solidFill>
                <a:latin typeface="Times New Roman" pitchFamily="18" charset="0"/>
                <a:ea typeface="华文新魏" pitchFamily="2" charset="-122"/>
              </a:rPr>
              <a:t>顶层数据流图</a:t>
            </a:r>
          </a:p>
        </p:txBody>
      </p:sp>
      <p:grpSp>
        <p:nvGrpSpPr>
          <p:cNvPr id="3" name="Group 6"/>
          <p:cNvGrpSpPr>
            <a:grpSpLocks/>
          </p:cNvGrpSpPr>
          <p:nvPr/>
        </p:nvGrpSpPr>
        <p:grpSpPr bwMode="auto">
          <a:xfrm>
            <a:off x="982892" y="2803324"/>
            <a:ext cx="659257" cy="1586103"/>
            <a:chOff x="187" y="924"/>
            <a:chExt cx="439" cy="1079"/>
          </a:xfrm>
        </p:grpSpPr>
        <p:sp>
          <p:nvSpPr>
            <p:cNvPr id="42018" name="Rectangle 7"/>
            <p:cNvSpPr>
              <a:spLocks noChangeArrowheads="1"/>
            </p:cNvSpPr>
            <p:nvPr/>
          </p:nvSpPr>
          <p:spPr bwMode="auto">
            <a:xfrm>
              <a:off x="187" y="924"/>
              <a:ext cx="437" cy="1079"/>
            </a:xfrm>
            <a:prstGeom prst="rect">
              <a:avLst/>
            </a:prstGeom>
            <a:solidFill>
              <a:srgbClr val="FFFF99"/>
            </a:solidFill>
            <a:ln w="25400">
              <a:solidFill>
                <a:srgbClr val="777777"/>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2019" name="Rectangle 8"/>
            <p:cNvSpPr>
              <a:spLocks noChangeArrowheads="1"/>
            </p:cNvSpPr>
            <p:nvPr/>
          </p:nvSpPr>
          <p:spPr bwMode="auto">
            <a:xfrm>
              <a:off x="254" y="1132"/>
              <a:ext cx="372" cy="602"/>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dirty="0">
                  <a:solidFill>
                    <a:srgbClr val="2C1A88"/>
                  </a:solidFill>
                  <a:latin typeface="仿宋_GB2312" pitchFamily="49" charset="-122"/>
                  <a:ea typeface="仿宋_GB2312" pitchFamily="49" charset="-122"/>
                </a:rPr>
                <a:t>考</a:t>
              </a:r>
            </a:p>
            <a:p>
              <a:pPr eaLnBrk="0" hangingPunct="0"/>
              <a:r>
                <a:rPr kumimoji="1" lang="zh-CN" altLang="en-US" sz="2600" b="1" dirty="0">
                  <a:solidFill>
                    <a:srgbClr val="2C1A88"/>
                  </a:solidFill>
                  <a:latin typeface="仿宋_GB2312" pitchFamily="49" charset="-122"/>
                  <a:ea typeface="仿宋_GB2312" pitchFamily="49" charset="-122"/>
                </a:rPr>
                <a:t>生</a:t>
              </a:r>
            </a:p>
          </p:txBody>
        </p:sp>
      </p:grpSp>
      <p:grpSp>
        <p:nvGrpSpPr>
          <p:cNvPr id="4" name="Group 9"/>
          <p:cNvGrpSpPr>
            <a:grpSpLocks/>
          </p:cNvGrpSpPr>
          <p:nvPr/>
        </p:nvGrpSpPr>
        <p:grpSpPr bwMode="auto">
          <a:xfrm>
            <a:off x="3541592" y="2817288"/>
            <a:ext cx="1742001" cy="1558174"/>
            <a:chOff x="2582" y="1348"/>
            <a:chExt cx="1160" cy="1060"/>
          </a:xfrm>
        </p:grpSpPr>
        <p:sp>
          <p:nvSpPr>
            <p:cNvPr id="42016" name="Oval 10"/>
            <p:cNvSpPr>
              <a:spLocks noChangeArrowheads="1"/>
            </p:cNvSpPr>
            <p:nvPr/>
          </p:nvSpPr>
          <p:spPr bwMode="auto">
            <a:xfrm>
              <a:off x="2582" y="1348"/>
              <a:ext cx="1123" cy="1060"/>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2017" name="Rectangle 11"/>
            <p:cNvSpPr>
              <a:spLocks noChangeArrowheads="1"/>
            </p:cNvSpPr>
            <p:nvPr/>
          </p:nvSpPr>
          <p:spPr bwMode="auto">
            <a:xfrm>
              <a:off x="2595" y="1514"/>
              <a:ext cx="1147" cy="602"/>
            </a:xfrm>
            <a:prstGeom prst="rect">
              <a:avLst/>
            </a:prstGeom>
            <a:noFill/>
            <a:ln w="9525">
              <a:noFill/>
              <a:miter lim="800000"/>
              <a:headEnd/>
              <a:tailEnd/>
            </a:ln>
            <a:effectLst/>
          </p:spPr>
          <p:txBody>
            <a:bodyPr lIns="92075" tIns="46038" rIns="92075" bIns="46038">
              <a:spAutoFit/>
            </a:bodyPr>
            <a:lstStyle/>
            <a:p>
              <a:pPr algn="ctr" eaLnBrk="0" hangingPunct="0"/>
              <a:r>
                <a:rPr kumimoji="1" lang="zh-CN" altLang="en-US" sz="2600" b="1">
                  <a:solidFill>
                    <a:srgbClr val="2C1A88"/>
                  </a:solidFill>
                  <a:latin typeface="仿宋_GB2312" pitchFamily="49" charset="-122"/>
                  <a:ea typeface="仿宋_GB2312" pitchFamily="49" charset="-122"/>
                </a:rPr>
                <a:t>考务</a:t>
              </a:r>
            </a:p>
            <a:p>
              <a:pPr algn="ctr" eaLnBrk="0" hangingPunct="0"/>
              <a:r>
                <a:rPr kumimoji="1" lang="zh-CN" altLang="en-US" sz="2600" b="1">
                  <a:solidFill>
                    <a:srgbClr val="2C1A88"/>
                  </a:solidFill>
                  <a:latin typeface="仿宋_GB2312" pitchFamily="49" charset="-122"/>
                  <a:ea typeface="仿宋_GB2312" pitchFamily="49" charset="-122"/>
                </a:rPr>
                <a:t>处理系统</a:t>
              </a:r>
            </a:p>
          </p:txBody>
        </p:sp>
      </p:grpSp>
      <p:grpSp>
        <p:nvGrpSpPr>
          <p:cNvPr id="5" name="Group 12"/>
          <p:cNvGrpSpPr>
            <a:grpSpLocks/>
          </p:cNvGrpSpPr>
          <p:nvPr/>
        </p:nvGrpSpPr>
        <p:grpSpPr bwMode="auto">
          <a:xfrm>
            <a:off x="7209245" y="2743055"/>
            <a:ext cx="671271" cy="1706641"/>
            <a:chOff x="4827" y="999"/>
            <a:chExt cx="447" cy="1161"/>
          </a:xfrm>
        </p:grpSpPr>
        <p:sp>
          <p:nvSpPr>
            <p:cNvPr id="42014" name="Rectangle 13"/>
            <p:cNvSpPr>
              <a:spLocks noChangeArrowheads="1"/>
            </p:cNvSpPr>
            <p:nvPr/>
          </p:nvSpPr>
          <p:spPr bwMode="auto">
            <a:xfrm>
              <a:off x="4827" y="999"/>
              <a:ext cx="447" cy="1161"/>
            </a:xfrm>
            <a:prstGeom prst="rect">
              <a:avLst/>
            </a:prstGeom>
            <a:solidFill>
              <a:srgbClr val="FFFF99"/>
            </a:solidFill>
            <a:ln w="25400">
              <a:solidFill>
                <a:srgbClr val="777777"/>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2015" name="Rectangle 14"/>
            <p:cNvSpPr>
              <a:spLocks noChangeArrowheads="1"/>
            </p:cNvSpPr>
            <p:nvPr/>
          </p:nvSpPr>
          <p:spPr bwMode="auto">
            <a:xfrm>
              <a:off x="4883" y="1083"/>
              <a:ext cx="374" cy="1035"/>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2C1A88"/>
                  </a:solidFill>
                  <a:latin typeface="仿宋_GB2312" pitchFamily="49" charset="-122"/>
                  <a:ea typeface="仿宋_GB2312" pitchFamily="49" charset="-122"/>
                </a:rPr>
                <a:t>考</a:t>
              </a:r>
            </a:p>
            <a:p>
              <a:pPr eaLnBrk="0" hangingPunct="0">
                <a:lnSpc>
                  <a:spcPct val="90000"/>
                </a:lnSpc>
              </a:pPr>
              <a:r>
                <a:rPr kumimoji="1" lang="zh-CN" altLang="en-US" sz="2600" b="1">
                  <a:solidFill>
                    <a:srgbClr val="2C1A88"/>
                  </a:solidFill>
                  <a:latin typeface="仿宋_GB2312" pitchFamily="49" charset="-122"/>
                  <a:ea typeface="仿宋_GB2312" pitchFamily="49" charset="-122"/>
                </a:rPr>
                <a:t>试</a:t>
              </a:r>
            </a:p>
            <a:p>
              <a:pPr eaLnBrk="0" hangingPunct="0">
                <a:lnSpc>
                  <a:spcPct val="90000"/>
                </a:lnSpc>
              </a:pPr>
              <a:r>
                <a:rPr kumimoji="1" lang="zh-CN" altLang="en-US" sz="2600" b="1">
                  <a:solidFill>
                    <a:srgbClr val="2C1A88"/>
                  </a:solidFill>
                  <a:latin typeface="仿宋_GB2312" pitchFamily="49" charset="-122"/>
                  <a:ea typeface="仿宋_GB2312" pitchFamily="49" charset="-122"/>
                </a:rPr>
                <a:t>中</a:t>
              </a:r>
            </a:p>
            <a:p>
              <a:pPr eaLnBrk="0" hangingPunct="0">
                <a:lnSpc>
                  <a:spcPct val="90000"/>
                </a:lnSpc>
              </a:pPr>
              <a:r>
                <a:rPr kumimoji="1" lang="zh-CN" altLang="en-US" sz="2600" b="1">
                  <a:solidFill>
                    <a:srgbClr val="2C1A88"/>
                  </a:solidFill>
                  <a:latin typeface="仿宋_GB2312" pitchFamily="49" charset="-122"/>
                  <a:ea typeface="仿宋_GB2312" pitchFamily="49" charset="-122"/>
                </a:rPr>
                <a:t>心</a:t>
              </a:r>
            </a:p>
          </p:txBody>
        </p:sp>
      </p:grpSp>
      <p:grpSp>
        <p:nvGrpSpPr>
          <p:cNvPr id="6" name="Group 15"/>
          <p:cNvGrpSpPr>
            <a:grpSpLocks/>
          </p:cNvGrpSpPr>
          <p:nvPr/>
        </p:nvGrpSpPr>
        <p:grpSpPr bwMode="auto">
          <a:xfrm>
            <a:off x="3455993" y="6104889"/>
            <a:ext cx="1913198" cy="564471"/>
            <a:chOff x="2525" y="3414"/>
            <a:chExt cx="1274" cy="384"/>
          </a:xfrm>
        </p:grpSpPr>
        <p:sp>
          <p:nvSpPr>
            <p:cNvPr id="42012" name="Rectangle 16"/>
            <p:cNvSpPr>
              <a:spLocks noChangeArrowheads="1"/>
            </p:cNvSpPr>
            <p:nvPr/>
          </p:nvSpPr>
          <p:spPr bwMode="auto">
            <a:xfrm>
              <a:off x="2525" y="3414"/>
              <a:ext cx="1274" cy="381"/>
            </a:xfrm>
            <a:prstGeom prst="rect">
              <a:avLst/>
            </a:prstGeom>
            <a:solidFill>
              <a:srgbClr val="FFFF99"/>
            </a:solidFill>
            <a:ln w="25400">
              <a:solidFill>
                <a:srgbClr val="777777"/>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2013" name="Rectangle 17"/>
            <p:cNvSpPr>
              <a:spLocks noChangeArrowheads="1"/>
            </p:cNvSpPr>
            <p:nvPr/>
          </p:nvSpPr>
          <p:spPr bwMode="auto">
            <a:xfrm>
              <a:off x="2751" y="3445"/>
              <a:ext cx="840" cy="353"/>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800" b="1">
                  <a:latin typeface="Times New Roman" pitchFamily="18" charset="0"/>
                  <a:ea typeface="仿宋_GB2312" pitchFamily="49" charset="-122"/>
                </a:rPr>
                <a:t>阅卷站</a:t>
              </a:r>
            </a:p>
          </p:txBody>
        </p:sp>
      </p:grpSp>
      <p:sp>
        <p:nvSpPr>
          <p:cNvPr id="36" name="矩形 35"/>
          <p:cNvSpPr/>
          <p:nvPr/>
        </p:nvSpPr>
        <p:spPr>
          <a:xfrm>
            <a:off x="285720" y="545426"/>
            <a:ext cx="8318728" cy="1083374"/>
          </a:xfrm>
          <a:prstGeom prst="rect">
            <a:avLst/>
          </a:prstGeom>
        </p:spPr>
        <p:txBody>
          <a:bodyPr wrap="square">
            <a:spAutoFit/>
          </a:bodyPr>
          <a:lstStyle/>
          <a:p>
            <a:pPr marL="342900" indent="-342900">
              <a:lnSpc>
                <a:spcPct val="115000"/>
              </a:lnSpc>
              <a:spcBef>
                <a:spcPct val="20000"/>
              </a:spcBef>
              <a:buClr>
                <a:srgbClr val="990099"/>
              </a:buClr>
              <a:buFont typeface="Wingdings" pitchFamily="2" charset="2"/>
              <a:buChar char="§"/>
            </a:pPr>
            <a:r>
              <a:rPr lang="zh-CN" altLang="en-US" sz="2800" b="1" dirty="0">
                <a:ea typeface="仿宋_GB2312" pitchFamily="49" charset="-122"/>
              </a:rPr>
              <a:t>根据考务处理业务，画出顶层数据流图，以反映主要业务处理流程及系统与外界的关系。</a:t>
            </a:r>
          </a:p>
        </p:txBody>
      </p:sp>
    </p:spTree>
    <p:extLst>
      <p:ext uri="{BB962C8B-B14F-4D97-AF65-F5344CB8AC3E}">
        <p14:creationId xmlns:p14="http://schemas.microsoft.com/office/powerpoint/2010/main" val="307169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对合格的报名单编好准考证号，将准考证发给考生，并将汇总后的考生名单送给阅卷站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对阅卷站送来的成绩单进行检查，并根据考试中心制定的合格标准审定合格者</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(4) </a:t>
            </a:r>
            <a:r>
              <a:rPr lang="zh-CN" altLang="en-US" sz="2400" dirty="0">
                <a:latin typeface="Times New Roman" pitchFamily="18" charset="0"/>
                <a:ea typeface="仿宋_GB2312" pitchFamily="49" charset="-122"/>
              </a:rPr>
              <a:t>制作考生通知单（含成绩及合格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sp>
        <p:nvSpPr>
          <p:cNvPr id="6" name="椭圆形标注 5"/>
          <p:cNvSpPr/>
          <p:nvPr/>
        </p:nvSpPr>
        <p:spPr bwMode="auto">
          <a:xfrm>
            <a:off x="6660232" y="1176772"/>
            <a:ext cx="2585824" cy="684076"/>
          </a:xfrm>
          <a:prstGeom prst="wedgeEllipseCallout">
            <a:avLst>
              <a:gd name="adj1" fmla="val -56637"/>
              <a:gd name="adj2" fmla="val 46070"/>
            </a:avLst>
          </a:prstGeom>
          <a:solidFill>
            <a:srgbClr val="CCE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800" b="1" i="0" u="none" strike="noStrike" cap="none" normalizeH="0" baseline="0" dirty="0">
                <a:ln>
                  <a:noFill/>
                </a:ln>
                <a:solidFill>
                  <a:schemeClr val="tx1"/>
                </a:solidFill>
                <a:effectLst/>
                <a:latin typeface="Times New Roman" pitchFamily="18" charset="0"/>
                <a:ea typeface="宋体" charset="-122"/>
              </a:rPr>
              <a:t>找出业务</a:t>
            </a:r>
          </a:p>
        </p:txBody>
      </p:sp>
      <p:cxnSp>
        <p:nvCxnSpPr>
          <p:cNvPr id="5" name="直接连接符 4">
            <a:extLst>
              <a:ext uri="{FF2B5EF4-FFF2-40B4-BE49-F238E27FC236}">
                <a16:creationId xmlns:a16="http://schemas.microsoft.com/office/drawing/2014/main" id="{E6DB3EDE-F8C8-4CD9-B916-747E60FBD61F}"/>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a:extLst>
              <a:ext uri="{FF2B5EF4-FFF2-40B4-BE49-F238E27FC236}">
                <a16:creationId xmlns:a16="http://schemas.microsoft.com/office/drawing/2014/main" id="{932B7E41-3E06-4102-86DC-25F9FF66F4DD}"/>
              </a:ext>
            </a:extLst>
          </p:cNvPr>
          <p:cNvCxnSpPr>
            <a:cxnSpLocks/>
          </p:cNvCxnSpPr>
          <p:nvPr/>
        </p:nvCxnSpPr>
        <p:spPr bwMode="auto">
          <a:xfrm>
            <a:off x="4382375" y="2996952"/>
            <a:ext cx="1125729"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直接连接符 7">
            <a:extLst>
              <a:ext uri="{FF2B5EF4-FFF2-40B4-BE49-F238E27FC236}">
                <a16:creationId xmlns:a16="http://schemas.microsoft.com/office/drawing/2014/main" id="{EEF7D6A7-9BCC-4734-A5AA-B9D9F74306C0}"/>
              </a:ext>
            </a:extLst>
          </p:cNvPr>
          <p:cNvCxnSpPr>
            <a:cxnSpLocks/>
          </p:cNvCxnSpPr>
          <p:nvPr/>
        </p:nvCxnSpPr>
        <p:spPr bwMode="auto">
          <a:xfrm>
            <a:off x="6660232" y="3573016"/>
            <a:ext cx="1296144"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2414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为什么要建立模型</a:t>
            </a:r>
          </a:p>
        </p:txBody>
      </p:sp>
      <p:sp>
        <p:nvSpPr>
          <p:cNvPr id="3" name="内容占位符 2"/>
          <p:cNvSpPr>
            <a:spLocks noGrp="1"/>
          </p:cNvSpPr>
          <p:nvPr>
            <p:ph idx="1"/>
          </p:nvPr>
        </p:nvSpPr>
        <p:spPr>
          <a:xfrm>
            <a:off x="685800" y="1268760"/>
            <a:ext cx="7772400" cy="5187280"/>
          </a:xfrm>
        </p:spPr>
        <p:txBody>
          <a:bodyPr/>
          <a:lstStyle/>
          <a:p>
            <a:r>
              <a:rPr lang="zh-CN" altLang="en-US" sz="2400" dirty="0"/>
              <a:t>简化问题</a:t>
            </a:r>
            <a:endParaRPr lang="en-US" altLang="zh-CN" sz="2400" dirty="0"/>
          </a:p>
          <a:p>
            <a:pPr lvl="1"/>
            <a:r>
              <a:rPr lang="zh-CN" altLang="en-US" sz="2000" dirty="0"/>
              <a:t>信息系统很复杂</a:t>
            </a:r>
            <a:endParaRPr lang="en-US" altLang="zh-CN" sz="2000" dirty="0"/>
          </a:p>
          <a:p>
            <a:r>
              <a:rPr lang="zh-CN" altLang="en-US" sz="2400" dirty="0"/>
              <a:t>存储信息</a:t>
            </a:r>
            <a:endParaRPr lang="en-US" altLang="zh-CN" sz="2400" dirty="0"/>
          </a:p>
          <a:p>
            <a:pPr lvl="1"/>
            <a:r>
              <a:rPr lang="zh-CN" altLang="en-US" sz="2000" dirty="0"/>
              <a:t>为设计提供依据</a:t>
            </a:r>
            <a:endParaRPr lang="en-US" altLang="zh-CN" sz="2000" dirty="0"/>
          </a:p>
          <a:p>
            <a:r>
              <a:rPr lang="zh-CN" altLang="en-US" sz="2400" dirty="0"/>
              <a:t>便于交流</a:t>
            </a:r>
            <a:endParaRPr lang="en-US" altLang="zh-CN" sz="2400" dirty="0"/>
          </a:p>
          <a:p>
            <a:pPr lvl="1"/>
            <a:r>
              <a:rPr lang="zh-CN" altLang="en-US" sz="2000" dirty="0"/>
              <a:t>开发人员之间</a:t>
            </a:r>
            <a:endParaRPr lang="en-US" altLang="zh-CN" sz="2000" dirty="0"/>
          </a:p>
          <a:p>
            <a:pPr lvl="1"/>
            <a:r>
              <a:rPr lang="zh-CN" altLang="en-US" sz="2000" dirty="0"/>
              <a:t>开发人员和用户之间</a:t>
            </a:r>
            <a:endParaRPr lang="en-US" altLang="zh-CN" sz="2000" dirty="0"/>
          </a:p>
          <a:p>
            <a:r>
              <a:rPr lang="zh-CN" altLang="en-US" sz="2400" dirty="0"/>
              <a:t>提供文档</a:t>
            </a:r>
            <a:endParaRPr lang="en-US" altLang="zh-CN" sz="2400" dirty="0"/>
          </a:p>
          <a:p>
            <a:pPr lvl="1"/>
            <a:r>
              <a:rPr lang="zh-CN" altLang="en-US" sz="2000" dirty="0"/>
              <a:t>验收、维护和升级</a:t>
            </a:r>
          </a:p>
        </p:txBody>
      </p:sp>
    </p:spTree>
    <p:extLst>
      <p:ext uri="{BB962C8B-B14F-4D97-AF65-F5344CB8AC3E}">
        <p14:creationId xmlns:p14="http://schemas.microsoft.com/office/powerpoint/2010/main" val="39218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844408"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a:t>
            </a:r>
            <a:r>
              <a:rPr lang="zh-CN" altLang="en-US" sz="2400" dirty="0">
                <a:solidFill>
                  <a:srgbClr val="0000FF"/>
                </a:solidFill>
                <a:latin typeface="Times New Roman" pitchFamily="18" charset="0"/>
                <a:ea typeface="仿宋_GB2312" pitchFamily="49" charset="-122"/>
              </a:rPr>
              <a:t>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对合格的报名单编好准考证号，将准考证发给考生，并将汇总后的考生名单送给阅卷站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对阅卷站送来的成绩单进行检查，并根据考试中心制定的合格标准审定合格者</a:t>
            </a:r>
            <a:r>
              <a:rPr lang="en-US" altLang="zh-CN" sz="2400" dirty="0">
                <a:latin typeface="Times New Roman" pitchFamily="18" charset="0"/>
                <a:ea typeface="仿宋_GB2312" pitchFamily="49" charset="-122"/>
              </a:rPr>
              <a:t>;</a:t>
            </a:r>
          </a:p>
          <a:p>
            <a:pPr marL="0" indent="0">
              <a:spcBef>
                <a:spcPts val="1000"/>
              </a:spcBef>
              <a:buNone/>
            </a:pPr>
            <a:r>
              <a:rPr lang="en-US" altLang="zh-CN" sz="2400" dirty="0">
                <a:latin typeface="Times New Roman" pitchFamily="18" charset="0"/>
                <a:ea typeface="仿宋_GB2312" pitchFamily="49" charset="-122"/>
              </a:rPr>
              <a:t>(4) </a:t>
            </a:r>
            <a:r>
              <a:rPr lang="zh-CN" altLang="en-US" sz="2400" dirty="0">
                <a:latin typeface="Times New Roman" pitchFamily="18" charset="0"/>
                <a:ea typeface="仿宋_GB2312" pitchFamily="49" charset="-122"/>
              </a:rPr>
              <a:t>制作考生通知单（含成绩及合格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cxnSp>
        <p:nvCxnSpPr>
          <p:cNvPr id="4" name="直接连接符 3">
            <a:extLst>
              <a:ext uri="{FF2B5EF4-FFF2-40B4-BE49-F238E27FC236}">
                <a16:creationId xmlns:a16="http://schemas.microsoft.com/office/drawing/2014/main" id="{3082D6F0-AD81-4022-9416-D0D8C2F76621}"/>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a:extLst>
              <a:ext uri="{FF2B5EF4-FFF2-40B4-BE49-F238E27FC236}">
                <a16:creationId xmlns:a16="http://schemas.microsoft.com/office/drawing/2014/main" id="{40CC7236-4E27-461F-A080-53754D301584}"/>
              </a:ext>
            </a:extLst>
          </p:cNvPr>
          <p:cNvCxnSpPr>
            <a:cxnSpLocks/>
          </p:cNvCxnSpPr>
          <p:nvPr/>
        </p:nvCxnSpPr>
        <p:spPr bwMode="auto">
          <a:xfrm>
            <a:off x="4382375" y="2996952"/>
            <a:ext cx="1125729"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a:extLst>
              <a:ext uri="{FF2B5EF4-FFF2-40B4-BE49-F238E27FC236}">
                <a16:creationId xmlns:a16="http://schemas.microsoft.com/office/drawing/2014/main" id="{D0A4A9B6-5EC9-40CE-8FE9-C71A9F9B9D6C}"/>
              </a:ext>
            </a:extLst>
          </p:cNvPr>
          <p:cNvCxnSpPr>
            <a:cxnSpLocks/>
          </p:cNvCxnSpPr>
          <p:nvPr/>
        </p:nvCxnSpPr>
        <p:spPr bwMode="auto">
          <a:xfrm>
            <a:off x="6660232" y="3573016"/>
            <a:ext cx="1296144"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1968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a:t>
            </a:r>
            <a:r>
              <a:rPr lang="zh-CN" altLang="en-US" sz="2400" dirty="0">
                <a:solidFill>
                  <a:srgbClr val="0000FF"/>
                </a:solidFill>
                <a:latin typeface="Times New Roman" pitchFamily="18" charset="0"/>
                <a:ea typeface="仿宋_GB2312" pitchFamily="49" charset="-122"/>
              </a:rPr>
              <a:t>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a:t>
            </a:r>
            <a:r>
              <a:rPr lang="zh-CN" altLang="en-US" sz="2400" dirty="0">
                <a:solidFill>
                  <a:srgbClr val="0000FF"/>
                </a:solidFill>
                <a:latin typeface="Times New Roman" pitchFamily="18" charset="0"/>
                <a:ea typeface="仿宋_GB2312" pitchFamily="49" charset="-122"/>
              </a:rPr>
              <a:t>编好准考证号</a:t>
            </a:r>
            <a:r>
              <a:rPr lang="zh-CN" altLang="en-US" sz="2400" dirty="0">
                <a:latin typeface="Times New Roman" pitchFamily="18" charset="0"/>
                <a:ea typeface="仿宋_GB2312" pitchFamily="49" charset="-122"/>
              </a:rPr>
              <a:t>，将</a:t>
            </a:r>
            <a:r>
              <a:rPr lang="zh-CN" altLang="en-US" sz="2400" dirty="0">
                <a:solidFill>
                  <a:srgbClr val="0000FF"/>
                </a:solidFill>
                <a:latin typeface="Times New Roman" pitchFamily="18" charset="0"/>
                <a:ea typeface="仿宋_GB2312" pitchFamily="49" charset="-122"/>
              </a:rPr>
              <a:t>准考证发给考生</a:t>
            </a:r>
            <a:r>
              <a:rPr lang="zh-CN" altLang="en-US" sz="2400" dirty="0">
                <a:latin typeface="Times New Roman" pitchFamily="18" charset="0"/>
                <a:ea typeface="仿宋_GB2312" pitchFamily="49" charset="-122"/>
              </a:rPr>
              <a:t>，并将汇总后的</a:t>
            </a:r>
            <a:r>
              <a:rPr lang="zh-CN" altLang="en-US" sz="2400" dirty="0">
                <a:solidFill>
                  <a:srgbClr val="0000FF"/>
                </a:solidFill>
                <a:latin typeface="Times New Roman" pitchFamily="18" charset="0"/>
                <a:ea typeface="仿宋_GB2312" pitchFamily="49" charset="-122"/>
              </a:rPr>
              <a:t>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对阅卷站送来的成绩单进行检查，并根据考试中心制定的合格标准审定合格者</a:t>
            </a:r>
            <a:r>
              <a:rPr lang="en-US" altLang="zh-CN" sz="2400" dirty="0">
                <a:latin typeface="Times New Roman" pitchFamily="18" charset="0"/>
                <a:ea typeface="仿宋_GB2312" pitchFamily="49" charset="-122"/>
              </a:rPr>
              <a:t>;</a:t>
            </a:r>
          </a:p>
          <a:p>
            <a:pPr marL="0" indent="0">
              <a:spcBef>
                <a:spcPts val="1000"/>
              </a:spcBef>
              <a:buNone/>
            </a:pPr>
            <a:r>
              <a:rPr lang="en-US" altLang="zh-CN" sz="2400" dirty="0">
                <a:latin typeface="Times New Roman" pitchFamily="18" charset="0"/>
                <a:ea typeface="仿宋_GB2312" pitchFamily="49" charset="-122"/>
              </a:rPr>
              <a:t>(4) </a:t>
            </a:r>
            <a:r>
              <a:rPr lang="zh-CN" altLang="en-US" sz="2400" dirty="0">
                <a:latin typeface="Times New Roman" pitchFamily="18" charset="0"/>
                <a:ea typeface="仿宋_GB2312" pitchFamily="49" charset="-122"/>
              </a:rPr>
              <a:t>制作考生通知单（含成绩及合格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cxnSp>
        <p:nvCxnSpPr>
          <p:cNvPr id="4" name="直接连接符 3">
            <a:extLst>
              <a:ext uri="{FF2B5EF4-FFF2-40B4-BE49-F238E27FC236}">
                <a16:creationId xmlns:a16="http://schemas.microsoft.com/office/drawing/2014/main" id="{1A869AD5-EC95-4546-960E-9BE6A42189E6}"/>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a:extLst>
              <a:ext uri="{FF2B5EF4-FFF2-40B4-BE49-F238E27FC236}">
                <a16:creationId xmlns:a16="http://schemas.microsoft.com/office/drawing/2014/main" id="{4D84F1F4-29D7-4D9B-9620-8578BCA02BC5}"/>
              </a:ext>
            </a:extLst>
          </p:cNvPr>
          <p:cNvCxnSpPr>
            <a:cxnSpLocks/>
          </p:cNvCxnSpPr>
          <p:nvPr/>
        </p:nvCxnSpPr>
        <p:spPr bwMode="auto">
          <a:xfrm>
            <a:off x="4382375" y="2996952"/>
            <a:ext cx="1125729"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a:extLst>
              <a:ext uri="{FF2B5EF4-FFF2-40B4-BE49-F238E27FC236}">
                <a16:creationId xmlns:a16="http://schemas.microsoft.com/office/drawing/2014/main" id="{7026CA45-DB24-4370-B009-01E07BFE0FBE}"/>
              </a:ext>
            </a:extLst>
          </p:cNvPr>
          <p:cNvCxnSpPr>
            <a:cxnSpLocks/>
          </p:cNvCxnSpPr>
          <p:nvPr/>
        </p:nvCxnSpPr>
        <p:spPr bwMode="auto">
          <a:xfrm>
            <a:off x="6660232" y="3573016"/>
            <a:ext cx="1296144"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333003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a:t>
            </a:r>
            <a:r>
              <a:rPr lang="zh-CN" altLang="en-US" sz="2400" dirty="0">
                <a:solidFill>
                  <a:srgbClr val="0000FF"/>
                </a:solidFill>
                <a:latin typeface="Times New Roman" pitchFamily="18" charset="0"/>
                <a:ea typeface="仿宋_GB2312" pitchFamily="49" charset="-122"/>
              </a:rPr>
              <a:t>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a:t>
            </a:r>
            <a:r>
              <a:rPr lang="zh-CN" altLang="en-US" sz="2400" dirty="0">
                <a:solidFill>
                  <a:srgbClr val="0000FF"/>
                </a:solidFill>
                <a:latin typeface="Times New Roman" pitchFamily="18" charset="0"/>
                <a:ea typeface="仿宋_GB2312" pitchFamily="49" charset="-122"/>
              </a:rPr>
              <a:t>编好准考证号</a:t>
            </a:r>
            <a:r>
              <a:rPr lang="zh-CN" altLang="en-US" sz="2400" dirty="0">
                <a:latin typeface="Times New Roman" pitchFamily="18" charset="0"/>
                <a:ea typeface="仿宋_GB2312" pitchFamily="49" charset="-122"/>
              </a:rPr>
              <a:t>，将</a:t>
            </a:r>
            <a:r>
              <a:rPr lang="zh-CN" altLang="en-US" sz="2400" dirty="0">
                <a:solidFill>
                  <a:srgbClr val="0000FF"/>
                </a:solidFill>
                <a:latin typeface="Times New Roman" pitchFamily="18" charset="0"/>
                <a:ea typeface="仿宋_GB2312" pitchFamily="49" charset="-122"/>
              </a:rPr>
              <a:t>准考证发给考生</a:t>
            </a:r>
            <a:r>
              <a:rPr lang="zh-CN" altLang="en-US" sz="2400" dirty="0">
                <a:latin typeface="Times New Roman" pitchFamily="18" charset="0"/>
                <a:ea typeface="仿宋_GB2312" pitchFamily="49" charset="-122"/>
              </a:rPr>
              <a:t>，并将汇总后的</a:t>
            </a:r>
            <a:r>
              <a:rPr lang="zh-CN" altLang="en-US" sz="2400" dirty="0">
                <a:solidFill>
                  <a:srgbClr val="0000FF"/>
                </a:solidFill>
                <a:latin typeface="Times New Roman" pitchFamily="18" charset="0"/>
                <a:ea typeface="仿宋_GB2312" pitchFamily="49" charset="-122"/>
              </a:rPr>
              <a:t>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a:t>
            </a:r>
            <a:r>
              <a:rPr lang="zh-CN" altLang="en-US" sz="2400" dirty="0">
                <a:solidFill>
                  <a:srgbClr val="0000FF"/>
                </a:solidFill>
                <a:latin typeface="Times New Roman" pitchFamily="18" charset="0"/>
                <a:ea typeface="仿宋_GB2312" pitchFamily="49" charset="-122"/>
              </a:rPr>
              <a:t>成绩单进行检查</a:t>
            </a:r>
            <a:r>
              <a:rPr lang="zh-CN" altLang="en-US" sz="2400" dirty="0">
                <a:latin typeface="Times New Roman" pitchFamily="18" charset="0"/>
                <a:ea typeface="仿宋_GB2312" pitchFamily="49" charset="-122"/>
              </a:rPr>
              <a:t>，并根据考试中心制定的合格标准</a:t>
            </a:r>
            <a:r>
              <a:rPr lang="zh-CN" altLang="en-US" sz="2400" dirty="0">
                <a:solidFill>
                  <a:srgbClr val="0000FF"/>
                </a:solidFill>
                <a:latin typeface="Times New Roman" pitchFamily="18" charset="0"/>
                <a:ea typeface="仿宋_GB2312" pitchFamily="49" charset="-122"/>
              </a:rPr>
              <a:t>审定合格者</a:t>
            </a:r>
            <a:r>
              <a:rPr lang="en-US" altLang="zh-CN" sz="2400" dirty="0">
                <a:latin typeface="Times New Roman" pitchFamily="18" charset="0"/>
                <a:ea typeface="仿宋_GB2312" pitchFamily="49" charset="-122"/>
              </a:rPr>
              <a:t>;</a:t>
            </a:r>
          </a:p>
          <a:p>
            <a:pPr marL="0" indent="0">
              <a:spcBef>
                <a:spcPts val="1000"/>
              </a:spcBef>
              <a:buNone/>
            </a:pPr>
            <a:r>
              <a:rPr lang="en-US" altLang="zh-CN" sz="2400" dirty="0">
                <a:latin typeface="Times New Roman" pitchFamily="18" charset="0"/>
                <a:ea typeface="仿宋_GB2312" pitchFamily="49" charset="-122"/>
              </a:rPr>
              <a:t>(4) </a:t>
            </a:r>
            <a:r>
              <a:rPr lang="zh-CN" altLang="en-US" sz="2400" dirty="0">
                <a:latin typeface="Times New Roman" pitchFamily="18" charset="0"/>
                <a:ea typeface="仿宋_GB2312" pitchFamily="49" charset="-122"/>
              </a:rPr>
              <a:t>制作考生通知单（含成绩及合格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cxnSp>
        <p:nvCxnSpPr>
          <p:cNvPr id="4" name="直接连接符 3">
            <a:extLst>
              <a:ext uri="{FF2B5EF4-FFF2-40B4-BE49-F238E27FC236}">
                <a16:creationId xmlns:a16="http://schemas.microsoft.com/office/drawing/2014/main" id="{BC3F9DAD-E8B7-42B1-8432-84484183232C}"/>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a:extLst>
              <a:ext uri="{FF2B5EF4-FFF2-40B4-BE49-F238E27FC236}">
                <a16:creationId xmlns:a16="http://schemas.microsoft.com/office/drawing/2014/main" id="{541BF149-FDF6-44AA-9CC4-0FEC836D48A0}"/>
              </a:ext>
            </a:extLst>
          </p:cNvPr>
          <p:cNvCxnSpPr>
            <a:cxnSpLocks/>
          </p:cNvCxnSpPr>
          <p:nvPr/>
        </p:nvCxnSpPr>
        <p:spPr bwMode="auto">
          <a:xfrm>
            <a:off x="4382375" y="2996952"/>
            <a:ext cx="1125729"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a:extLst>
              <a:ext uri="{FF2B5EF4-FFF2-40B4-BE49-F238E27FC236}">
                <a16:creationId xmlns:a16="http://schemas.microsoft.com/office/drawing/2014/main" id="{F1895131-41B7-4A08-BD16-B898B6D7C766}"/>
              </a:ext>
            </a:extLst>
          </p:cNvPr>
          <p:cNvCxnSpPr>
            <a:cxnSpLocks/>
          </p:cNvCxnSpPr>
          <p:nvPr/>
        </p:nvCxnSpPr>
        <p:spPr bwMode="auto">
          <a:xfrm>
            <a:off x="6660232" y="3573016"/>
            <a:ext cx="1296144"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1354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8032"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a:t>
            </a:r>
            <a:r>
              <a:rPr lang="zh-CN" altLang="en-US" sz="2400" dirty="0">
                <a:solidFill>
                  <a:srgbClr val="0000FF"/>
                </a:solidFill>
                <a:latin typeface="Times New Roman" pitchFamily="18" charset="0"/>
                <a:ea typeface="仿宋_GB2312" pitchFamily="49" charset="-122"/>
              </a:rPr>
              <a:t>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a:t>
            </a:r>
            <a:r>
              <a:rPr lang="zh-CN" altLang="en-US" sz="2400" dirty="0">
                <a:solidFill>
                  <a:srgbClr val="0000FF"/>
                </a:solidFill>
                <a:latin typeface="Times New Roman" pitchFamily="18" charset="0"/>
                <a:ea typeface="仿宋_GB2312" pitchFamily="49" charset="-122"/>
              </a:rPr>
              <a:t>编好准考证号</a:t>
            </a:r>
            <a:r>
              <a:rPr lang="zh-CN" altLang="en-US" sz="2400" dirty="0">
                <a:latin typeface="Times New Roman" pitchFamily="18" charset="0"/>
                <a:ea typeface="仿宋_GB2312" pitchFamily="49" charset="-122"/>
              </a:rPr>
              <a:t>，将</a:t>
            </a:r>
            <a:r>
              <a:rPr lang="zh-CN" altLang="en-US" sz="2400" dirty="0">
                <a:solidFill>
                  <a:srgbClr val="0000FF"/>
                </a:solidFill>
                <a:latin typeface="Times New Roman" pitchFamily="18" charset="0"/>
                <a:ea typeface="仿宋_GB2312" pitchFamily="49" charset="-122"/>
              </a:rPr>
              <a:t>准考证发给考生</a:t>
            </a:r>
            <a:r>
              <a:rPr lang="zh-CN" altLang="en-US" sz="2400" dirty="0">
                <a:latin typeface="Times New Roman" pitchFamily="18" charset="0"/>
                <a:ea typeface="仿宋_GB2312" pitchFamily="49" charset="-122"/>
              </a:rPr>
              <a:t>，并将汇总后的</a:t>
            </a:r>
            <a:r>
              <a:rPr lang="zh-CN" altLang="en-US" sz="2400" dirty="0">
                <a:solidFill>
                  <a:srgbClr val="0000FF"/>
                </a:solidFill>
                <a:latin typeface="Times New Roman" pitchFamily="18" charset="0"/>
                <a:ea typeface="仿宋_GB2312" pitchFamily="49" charset="-122"/>
              </a:rPr>
              <a:t>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a:t>
            </a:r>
            <a:r>
              <a:rPr lang="zh-CN" altLang="en-US" sz="2400" dirty="0">
                <a:solidFill>
                  <a:srgbClr val="0000FF"/>
                </a:solidFill>
                <a:latin typeface="Times New Roman" pitchFamily="18" charset="0"/>
                <a:ea typeface="仿宋_GB2312" pitchFamily="49" charset="-122"/>
              </a:rPr>
              <a:t>成绩单进行检查</a:t>
            </a:r>
            <a:r>
              <a:rPr lang="zh-CN" altLang="en-US" sz="2400" dirty="0">
                <a:latin typeface="Times New Roman" pitchFamily="18" charset="0"/>
                <a:ea typeface="仿宋_GB2312" pitchFamily="49" charset="-122"/>
              </a:rPr>
              <a:t>，并根据考试中心制定的合格标准</a:t>
            </a:r>
            <a:r>
              <a:rPr lang="zh-CN" altLang="en-US" sz="2400" dirty="0">
                <a:solidFill>
                  <a:srgbClr val="0000FF"/>
                </a:solidFill>
                <a:latin typeface="Times New Roman" pitchFamily="18" charset="0"/>
                <a:ea typeface="仿宋_GB2312" pitchFamily="49" charset="-122"/>
              </a:rPr>
              <a:t>审定合格者</a:t>
            </a:r>
            <a:r>
              <a:rPr lang="en-US" altLang="zh-CN" sz="2400" dirty="0">
                <a:latin typeface="Times New Roman" pitchFamily="18" charset="0"/>
                <a:ea typeface="仿宋_GB2312" pitchFamily="49" charset="-122"/>
              </a:rPr>
              <a:t>;</a:t>
            </a:r>
          </a:p>
          <a:p>
            <a:pPr marL="0" indent="0">
              <a:spcBef>
                <a:spcPts val="1000"/>
              </a:spcBef>
              <a:buNone/>
            </a:pPr>
            <a:r>
              <a:rPr lang="en-US" altLang="zh-CN" sz="2400" dirty="0">
                <a:latin typeface="Times New Roman" pitchFamily="18" charset="0"/>
                <a:ea typeface="仿宋_GB2312" pitchFamily="49" charset="-122"/>
              </a:rPr>
              <a:t>(4) </a:t>
            </a:r>
            <a:r>
              <a:rPr lang="zh-CN" altLang="en-US" sz="2400" dirty="0">
                <a:solidFill>
                  <a:srgbClr val="0000FF"/>
                </a:solidFill>
                <a:latin typeface="Times New Roman" pitchFamily="18" charset="0"/>
                <a:ea typeface="仿宋_GB2312" pitchFamily="49" charset="-122"/>
              </a:rPr>
              <a:t>制作考生通知单</a:t>
            </a:r>
            <a:r>
              <a:rPr lang="zh-CN" altLang="en-US" sz="2400" dirty="0">
                <a:latin typeface="Times New Roman" pitchFamily="18" charset="0"/>
                <a:ea typeface="仿宋_GB2312" pitchFamily="49" charset="-122"/>
              </a:rPr>
              <a:t>（含成绩及合格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按地区进行成绩分类统计和试题难度分析，产生统计分析表。</a:t>
            </a:r>
          </a:p>
          <a:p>
            <a:endParaRPr lang="zh-CN" altLang="en-US" sz="2400" dirty="0"/>
          </a:p>
        </p:txBody>
      </p:sp>
      <p:cxnSp>
        <p:nvCxnSpPr>
          <p:cNvPr id="4" name="直接连接符 3">
            <a:extLst>
              <a:ext uri="{FF2B5EF4-FFF2-40B4-BE49-F238E27FC236}">
                <a16:creationId xmlns:a16="http://schemas.microsoft.com/office/drawing/2014/main" id="{3DE1A85A-E595-4324-9267-A6C653CCEBC9}"/>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a:extLst>
              <a:ext uri="{FF2B5EF4-FFF2-40B4-BE49-F238E27FC236}">
                <a16:creationId xmlns:a16="http://schemas.microsoft.com/office/drawing/2014/main" id="{ACCD8682-F1E6-4608-8CAE-79931C62FE43}"/>
              </a:ext>
            </a:extLst>
          </p:cNvPr>
          <p:cNvCxnSpPr>
            <a:cxnSpLocks/>
          </p:cNvCxnSpPr>
          <p:nvPr/>
        </p:nvCxnSpPr>
        <p:spPr bwMode="auto">
          <a:xfrm>
            <a:off x="4382375" y="2996952"/>
            <a:ext cx="1125729"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a:extLst>
              <a:ext uri="{FF2B5EF4-FFF2-40B4-BE49-F238E27FC236}">
                <a16:creationId xmlns:a16="http://schemas.microsoft.com/office/drawing/2014/main" id="{A559A96A-81BB-4977-90F3-1749BAB7C020}"/>
              </a:ext>
            </a:extLst>
          </p:cNvPr>
          <p:cNvCxnSpPr>
            <a:cxnSpLocks/>
          </p:cNvCxnSpPr>
          <p:nvPr/>
        </p:nvCxnSpPr>
        <p:spPr bwMode="auto">
          <a:xfrm>
            <a:off x="6660232" y="3573016"/>
            <a:ext cx="1296144"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444882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DFD</a:t>
            </a:r>
            <a:r>
              <a:rPr lang="zh-CN" altLang="en-US" dirty="0"/>
              <a:t>例子：考务处理系统</a:t>
            </a:r>
          </a:p>
        </p:txBody>
      </p:sp>
      <p:sp>
        <p:nvSpPr>
          <p:cNvPr id="3" name="内容占位符 2"/>
          <p:cNvSpPr>
            <a:spLocks noGrp="1"/>
          </p:cNvSpPr>
          <p:nvPr>
            <p:ph idx="1"/>
          </p:nvPr>
        </p:nvSpPr>
        <p:spPr>
          <a:xfrm>
            <a:off x="685800" y="1484784"/>
            <a:ext cx="7772400" cy="4544144"/>
          </a:xfrm>
        </p:spPr>
        <p:txBody>
          <a:bodyPr/>
          <a:lstStyle/>
          <a:p>
            <a:pPr marL="0" indent="0">
              <a:lnSpc>
                <a:spcPct val="120000"/>
              </a:lnSpc>
              <a:spcBef>
                <a:spcPts val="1000"/>
              </a:spcBef>
              <a:buNone/>
            </a:pPr>
            <a:r>
              <a:rPr lang="en-US" altLang="zh-CN" sz="2400" dirty="0">
                <a:latin typeface="Times New Roman" pitchFamily="18" charset="0"/>
                <a:ea typeface="仿宋_GB2312" pitchFamily="49" charset="-122"/>
              </a:rPr>
              <a:t>(1) </a:t>
            </a:r>
            <a:r>
              <a:rPr lang="zh-CN" altLang="en-US" sz="2400" dirty="0">
                <a:latin typeface="Times New Roman" pitchFamily="18" charset="0"/>
                <a:ea typeface="仿宋_GB2312" pitchFamily="49" charset="-122"/>
              </a:rPr>
              <a:t>对考生送来的</a:t>
            </a:r>
            <a:r>
              <a:rPr lang="zh-CN" altLang="en-US" sz="2400" dirty="0">
                <a:solidFill>
                  <a:srgbClr val="0000FF"/>
                </a:solidFill>
                <a:latin typeface="Times New Roman" pitchFamily="18" charset="0"/>
                <a:ea typeface="仿宋_GB2312" pitchFamily="49" charset="-122"/>
              </a:rPr>
              <a:t>报名单进行检查</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(2) </a:t>
            </a:r>
            <a:r>
              <a:rPr lang="zh-CN" altLang="en-US" sz="2400" dirty="0">
                <a:latin typeface="Times New Roman" pitchFamily="18" charset="0"/>
                <a:ea typeface="仿宋_GB2312" pitchFamily="49" charset="-122"/>
              </a:rPr>
              <a:t>对合格的报名单</a:t>
            </a:r>
            <a:r>
              <a:rPr lang="zh-CN" altLang="en-US" sz="2400" dirty="0">
                <a:solidFill>
                  <a:srgbClr val="0000FF"/>
                </a:solidFill>
                <a:latin typeface="Times New Roman" pitchFamily="18" charset="0"/>
                <a:ea typeface="仿宋_GB2312" pitchFamily="49" charset="-122"/>
              </a:rPr>
              <a:t>编好准考证号</a:t>
            </a:r>
            <a:r>
              <a:rPr lang="zh-CN" altLang="en-US" sz="2400" dirty="0">
                <a:latin typeface="Times New Roman" pitchFamily="18" charset="0"/>
                <a:ea typeface="仿宋_GB2312" pitchFamily="49" charset="-122"/>
              </a:rPr>
              <a:t>，将</a:t>
            </a:r>
            <a:r>
              <a:rPr lang="zh-CN" altLang="en-US" sz="2400" dirty="0">
                <a:solidFill>
                  <a:srgbClr val="0000FF"/>
                </a:solidFill>
                <a:latin typeface="Times New Roman" pitchFamily="18" charset="0"/>
                <a:ea typeface="仿宋_GB2312" pitchFamily="49" charset="-122"/>
              </a:rPr>
              <a:t>准考证发给考生</a:t>
            </a:r>
            <a:r>
              <a:rPr lang="zh-CN" altLang="en-US" sz="2400" dirty="0">
                <a:latin typeface="Times New Roman" pitchFamily="18" charset="0"/>
                <a:ea typeface="仿宋_GB2312" pitchFamily="49" charset="-122"/>
              </a:rPr>
              <a:t>，并将汇总后的</a:t>
            </a:r>
            <a:r>
              <a:rPr lang="zh-CN" altLang="en-US" sz="2400" dirty="0">
                <a:solidFill>
                  <a:srgbClr val="0000FF"/>
                </a:solidFill>
                <a:latin typeface="Times New Roman" pitchFamily="18" charset="0"/>
                <a:ea typeface="仿宋_GB2312" pitchFamily="49" charset="-122"/>
              </a:rPr>
              <a:t>考生名单送给阅卷站</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(3) </a:t>
            </a:r>
            <a:r>
              <a:rPr lang="zh-CN" altLang="en-US" sz="2400" dirty="0">
                <a:latin typeface="Times New Roman" pitchFamily="18" charset="0"/>
                <a:ea typeface="仿宋_GB2312" pitchFamily="49" charset="-122"/>
              </a:rPr>
              <a:t>对阅卷站送来的</a:t>
            </a:r>
            <a:r>
              <a:rPr lang="zh-CN" altLang="en-US" sz="2400" dirty="0">
                <a:solidFill>
                  <a:srgbClr val="0000FF"/>
                </a:solidFill>
                <a:latin typeface="Times New Roman" pitchFamily="18" charset="0"/>
                <a:ea typeface="仿宋_GB2312" pitchFamily="49" charset="-122"/>
              </a:rPr>
              <a:t>成绩单进行检查</a:t>
            </a:r>
            <a:r>
              <a:rPr lang="zh-CN" altLang="en-US" sz="2400" dirty="0">
                <a:latin typeface="Times New Roman" pitchFamily="18" charset="0"/>
                <a:ea typeface="仿宋_GB2312" pitchFamily="49" charset="-122"/>
              </a:rPr>
              <a:t>，并根据考试中心制定的合格标准</a:t>
            </a:r>
            <a:r>
              <a:rPr lang="zh-CN" altLang="en-US" sz="2400" dirty="0">
                <a:solidFill>
                  <a:srgbClr val="0000FF"/>
                </a:solidFill>
                <a:latin typeface="Times New Roman" pitchFamily="18" charset="0"/>
                <a:ea typeface="仿宋_GB2312" pitchFamily="49" charset="-122"/>
              </a:rPr>
              <a:t>审定合格者</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(4) </a:t>
            </a:r>
            <a:r>
              <a:rPr lang="zh-CN" altLang="en-US" sz="2400" dirty="0">
                <a:solidFill>
                  <a:srgbClr val="0000FF"/>
                </a:solidFill>
                <a:latin typeface="Times New Roman" pitchFamily="18" charset="0"/>
                <a:ea typeface="仿宋_GB2312" pitchFamily="49" charset="-122"/>
              </a:rPr>
              <a:t>制作考生通知单</a:t>
            </a:r>
            <a:r>
              <a:rPr lang="zh-CN" altLang="en-US" sz="2400" dirty="0">
                <a:latin typeface="Times New Roman" pitchFamily="18" charset="0"/>
                <a:ea typeface="仿宋_GB2312" pitchFamily="49" charset="-122"/>
              </a:rPr>
              <a:t>（含成绩及合格</a:t>
            </a:r>
            <a:r>
              <a:rPr lang="en-US" altLang="zh-CN" sz="2400" dirty="0">
                <a:latin typeface="Times New Roman" pitchFamily="18" charset="0"/>
                <a:ea typeface="仿宋_GB2312" pitchFamily="49" charset="-122"/>
              </a:rPr>
              <a:t>/</a:t>
            </a:r>
            <a:r>
              <a:rPr lang="zh-CN" altLang="en-US" sz="2400" dirty="0">
                <a:latin typeface="Times New Roman" pitchFamily="18" charset="0"/>
                <a:ea typeface="仿宋_GB2312" pitchFamily="49" charset="-122"/>
              </a:rPr>
              <a:t>不合格标志）发给考生</a:t>
            </a:r>
            <a:r>
              <a:rPr lang="en-US" altLang="zh-CN" sz="2400" dirty="0">
                <a:latin typeface="Times New Roman" pitchFamily="18" charset="0"/>
                <a:ea typeface="仿宋_GB2312" pitchFamily="49" charset="-122"/>
              </a:rPr>
              <a:t>;</a:t>
            </a:r>
          </a:p>
          <a:p>
            <a:pPr marL="0" indent="0">
              <a:lnSpc>
                <a:spcPct val="120000"/>
              </a:lnSpc>
              <a:spcBef>
                <a:spcPts val="1000"/>
              </a:spcBef>
              <a:buNone/>
            </a:pPr>
            <a:r>
              <a:rPr lang="en-US" altLang="zh-CN" sz="2400" dirty="0">
                <a:latin typeface="Times New Roman" pitchFamily="18" charset="0"/>
                <a:ea typeface="仿宋_GB2312" pitchFamily="49" charset="-122"/>
              </a:rPr>
              <a:t>(5) </a:t>
            </a:r>
            <a:r>
              <a:rPr lang="zh-CN" altLang="en-US" sz="2400" dirty="0">
                <a:latin typeface="Times New Roman" pitchFamily="18" charset="0"/>
                <a:ea typeface="仿宋_GB2312" pitchFamily="49" charset="-122"/>
              </a:rPr>
              <a:t>按地区进行成绩分类统计和试题难度分析，</a:t>
            </a:r>
            <a:r>
              <a:rPr lang="zh-CN" altLang="en-US" sz="2400" dirty="0">
                <a:solidFill>
                  <a:srgbClr val="0000FF"/>
                </a:solidFill>
                <a:latin typeface="Times New Roman" pitchFamily="18" charset="0"/>
                <a:ea typeface="仿宋_GB2312" pitchFamily="49" charset="-122"/>
              </a:rPr>
              <a:t>产生统计分析表</a:t>
            </a:r>
            <a:r>
              <a:rPr lang="zh-CN" altLang="en-US" sz="2400" dirty="0">
                <a:latin typeface="Times New Roman" pitchFamily="18" charset="0"/>
                <a:ea typeface="仿宋_GB2312" pitchFamily="49" charset="-122"/>
              </a:rPr>
              <a:t>。</a:t>
            </a:r>
          </a:p>
          <a:p>
            <a:endParaRPr lang="zh-CN" altLang="en-US" sz="2400" dirty="0"/>
          </a:p>
        </p:txBody>
      </p:sp>
      <p:cxnSp>
        <p:nvCxnSpPr>
          <p:cNvPr id="4" name="直接连接符 3">
            <a:extLst>
              <a:ext uri="{FF2B5EF4-FFF2-40B4-BE49-F238E27FC236}">
                <a16:creationId xmlns:a16="http://schemas.microsoft.com/office/drawing/2014/main" id="{B3ABC410-A244-40A6-8099-AFAE1D7D50B7}"/>
              </a:ext>
            </a:extLst>
          </p:cNvPr>
          <p:cNvCxnSpPr/>
          <p:nvPr/>
        </p:nvCxnSpPr>
        <p:spPr bwMode="auto">
          <a:xfrm>
            <a:off x="1403648" y="1952836"/>
            <a:ext cx="792088"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a:extLst>
              <a:ext uri="{FF2B5EF4-FFF2-40B4-BE49-F238E27FC236}">
                <a16:creationId xmlns:a16="http://schemas.microsoft.com/office/drawing/2014/main" id="{24CD0888-90FE-4EB7-A654-1A707C82AB32}"/>
              </a:ext>
            </a:extLst>
          </p:cNvPr>
          <p:cNvCxnSpPr>
            <a:cxnSpLocks/>
          </p:cNvCxnSpPr>
          <p:nvPr/>
        </p:nvCxnSpPr>
        <p:spPr bwMode="auto">
          <a:xfrm>
            <a:off x="4382375" y="2996952"/>
            <a:ext cx="1125729"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a:extLst>
              <a:ext uri="{FF2B5EF4-FFF2-40B4-BE49-F238E27FC236}">
                <a16:creationId xmlns:a16="http://schemas.microsoft.com/office/drawing/2014/main" id="{B77623A5-7669-4C5C-840B-C7726FD02362}"/>
              </a:ext>
            </a:extLst>
          </p:cNvPr>
          <p:cNvCxnSpPr>
            <a:cxnSpLocks/>
          </p:cNvCxnSpPr>
          <p:nvPr/>
        </p:nvCxnSpPr>
        <p:spPr bwMode="auto">
          <a:xfrm>
            <a:off x="6660232" y="3573016"/>
            <a:ext cx="1296144" cy="0"/>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759729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灯片编号占位符 2"/>
          <p:cNvSpPr>
            <a:spLocks noGrp="1"/>
          </p:cNvSpPr>
          <p:nvPr>
            <p:ph type="sldNum" sz="quarter" idx="11"/>
          </p:nvPr>
        </p:nvSpPr>
        <p:spPr>
          <a:xfrm>
            <a:off x="2950544" y="6248400"/>
            <a:ext cx="2895600" cy="457200"/>
          </a:xfrm>
          <a:noFill/>
          <a:ln>
            <a:miter lim="800000"/>
            <a:headEnd/>
            <a:tailEnd/>
          </a:ln>
        </p:spPr>
        <p:txBody>
          <a:bodyPr/>
          <a:lstStyle/>
          <a:p>
            <a:fld id="{058A6EC4-C56E-4C30-B5C9-53002B5D2E14}" type="slidenum">
              <a:rPr lang="en-US" altLang="zh-CN"/>
              <a:pPr/>
              <a:t>75</a:t>
            </a:fld>
            <a:endParaRPr lang="en-US" altLang="zh-CN"/>
          </a:p>
        </p:txBody>
      </p:sp>
      <p:sp>
        <p:nvSpPr>
          <p:cNvPr id="41989" name="Line 3"/>
          <p:cNvSpPr>
            <a:spLocks noChangeShapeType="1"/>
          </p:cNvSpPr>
          <p:nvPr/>
        </p:nvSpPr>
        <p:spPr bwMode="auto">
          <a:xfrm flipH="1">
            <a:off x="5154205" y="3669140"/>
            <a:ext cx="2124941" cy="0"/>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1990" name="Line 4"/>
          <p:cNvSpPr>
            <a:spLocks noChangeShapeType="1"/>
          </p:cNvSpPr>
          <p:nvPr/>
        </p:nvSpPr>
        <p:spPr bwMode="auto">
          <a:xfrm flipV="1">
            <a:off x="4949970" y="2787155"/>
            <a:ext cx="2171495" cy="545361"/>
          </a:xfrm>
          <a:prstGeom prst="line">
            <a:avLst/>
          </a:prstGeom>
          <a:noFill/>
          <a:ln w="31750">
            <a:solidFill>
              <a:srgbClr val="0000FF"/>
            </a:solidFill>
            <a:round/>
            <a:headEnd type="none" w="sm" len="sm"/>
            <a:tailEnd type="stealth" w="med" len="lg"/>
          </a:ln>
          <a:effectLst/>
        </p:spPr>
        <p:txBody>
          <a:bodyPr/>
          <a:lstStyle/>
          <a:p>
            <a:endParaRPr lang="zh-CN" altLang="en-US"/>
          </a:p>
        </p:txBody>
      </p:sp>
      <p:sp>
        <p:nvSpPr>
          <p:cNvPr id="41991" name="Rectangle 5"/>
          <p:cNvSpPr>
            <a:spLocks noChangeArrowheads="1"/>
          </p:cNvSpPr>
          <p:nvPr/>
        </p:nvSpPr>
        <p:spPr bwMode="auto">
          <a:xfrm>
            <a:off x="2670152" y="1586185"/>
            <a:ext cx="3231713" cy="582110"/>
          </a:xfrm>
          <a:prstGeom prst="rect">
            <a:avLst/>
          </a:prstGeom>
          <a:noFill/>
          <a:ln w="9525">
            <a:noFill/>
            <a:miter lim="800000"/>
            <a:headEnd/>
            <a:tailEnd/>
          </a:ln>
          <a:effectLst/>
        </p:spPr>
        <p:txBody>
          <a:bodyPr lIns="92075" tIns="46038" rIns="92075" bIns="46038" anchor="ctr"/>
          <a:lstStyle/>
          <a:p>
            <a:pPr algn="ctr"/>
            <a:r>
              <a:rPr kumimoji="1" lang="zh-CN" altLang="en-US" sz="3600" b="1" dirty="0">
                <a:solidFill>
                  <a:srgbClr val="CC0000"/>
                </a:solidFill>
                <a:latin typeface="Times New Roman" pitchFamily="18" charset="0"/>
                <a:ea typeface="华文新魏" pitchFamily="2" charset="-122"/>
              </a:rPr>
              <a:t>顶层数据流图</a:t>
            </a:r>
          </a:p>
        </p:txBody>
      </p:sp>
      <p:grpSp>
        <p:nvGrpSpPr>
          <p:cNvPr id="3" name="Group 6"/>
          <p:cNvGrpSpPr>
            <a:grpSpLocks/>
          </p:cNvGrpSpPr>
          <p:nvPr/>
        </p:nvGrpSpPr>
        <p:grpSpPr bwMode="auto">
          <a:xfrm>
            <a:off x="683568" y="2843014"/>
            <a:ext cx="659257" cy="1586103"/>
            <a:chOff x="187" y="924"/>
            <a:chExt cx="439" cy="1079"/>
          </a:xfrm>
        </p:grpSpPr>
        <p:sp>
          <p:nvSpPr>
            <p:cNvPr id="42018" name="Rectangle 7"/>
            <p:cNvSpPr>
              <a:spLocks noChangeArrowheads="1"/>
            </p:cNvSpPr>
            <p:nvPr/>
          </p:nvSpPr>
          <p:spPr bwMode="auto">
            <a:xfrm>
              <a:off x="187" y="924"/>
              <a:ext cx="437" cy="1079"/>
            </a:xfrm>
            <a:prstGeom prst="rect">
              <a:avLst/>
            </a:prstGeom>
            <a:solidFill>
              <a:srgbClr val="FFFF99"/>
            </a:solidFill>
            <a:ln w="25400">
              <a:solidFill>
                <a:srgbClr val="777777"/>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2019" name="Rectangle 8"/>
            <p:cNvSpPr>
              <a:spLocks noChangeArrowheads="1"/>
            </p:cNvSpPr>
            <p:nvPr/>
          </p:nvSpPr>
          <p:spPr bwMode="auto">
            <a:xfrm>
              <a:off x="254" y="1132"/>
              <a:ext cx="372" cy="602"/>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2C1A88"/>
                  </a:solidFill>
                  <a:latin typeface="仿宋_GB2312" pitchFamily="49" charset="-122"/>
                  <a:ea typeface="仿宋_GB2312" pitchFamily="49" charset="-122"/>
                </a:rPr>
                <a:t>考</a:t>
              </a:r>
            </a:p>
            <a:p>
              <a:pPr eaLnBrk="0" hangingPunct="0"/>
              <a:r>
                <a:rPr kumimoji="1" lang="zh-CN" altLang="en-US" sz="2600" b="1">
                  <a:solidFill>
                    <a:srgbClr val="2C1A88"/>
                  </a:solidFill>
                  <a:latin typeface="仿宋_GB2312" pitchFamily="49" charset="-122"/>
                  <a:ea typeface="仿宋_GB2312" pitchFamily="49" charset="-122"/>
                </a:rPr>
                <a:t>生</a:t>
              </a:r>
            </a:p>
          </p:txBody>
        </p:sp>
      </p:grpSp>
      <p:grpSp>
        <p:nvGrpSpPr>
          <p:cNvPr id="4" name="Group 9"/>
          <p:cNvGrpSpPr>
            <a:grpSpLocks/>
          </p:cNvGrpSpPr>
          <p:nvPr/>
        </p:nvGrpSpPr>
        <p:grpSpPr bwMode="auto">
          <a:xfrm>
            <a:off x="3541592" y="2803325"/>
            <a:ext cx="1742001" cy="1558174"/>
            <a:chOff x="2582" y="1348"/>
            <a:chExt cx="1160" cy="1060"/>
          </a:xfrm>
        </p:grpSpPr>
        <p:sp>
          <p:nvSpPr>
            <p:cNvPr id="42016" name="Oval 10"/>
            <p:cNvSpPr>
              <a:spLocks noChangeArrowheads="1"/>
            </p:cNvSpPr>
            <p:nvPr/>
          </p:nvSpPr>
          <p:spPr bwMode="auto">
            <a:xfrm>
              <a:off x="2582" y="1348"/>
              <a:ext cx="1123" cy="1060"/>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2017" name="Rectangle 11"/>
            <p:cNvSpPr>
              <a:spLocks noChangeArrowheads="1"/>
            </p:cNvSpPr>
            <p:nvPr/>
          </p:nvSpPr>
          <p:spPr bwMode="auto">
            <a:xfrm>
              <a:off x="2595" y="1514"/>
              <a:ext cx="1147" cy="602"/>
            </a:xfrm>
            <a:prstGeom prst="rect">
              <a:avLst/>
            </a:prstGeom>
            <a:noFill/>
            <a:ln w="9525">
              <a:noFill/>
              <a:miter lim="800000"/>
              <a:headEnd/>
              <a:tailEnd/>
            </a:ln>
            <a:effectLst/>
          </p:spPr>
          <p:txBody>
            <a:bodyPr lIns="92075" tIns="46038" rIns="92075" bIns="46038">
              <a:spAutoFit/>
            </a:bodyPr>
            <a:lstStyle/>
            <a:p>
              <a:pPr algn="ctr" eaLnBrk="0" hangingPunct="0"/>
              <a:r>
                <a:rPr kumimoji="1" lang="zh-CN" altLang="en-US" sz="2600" b="1" dirty="0">
                  <a:solidFill>
                    <a:srgbClr val="2C1A88"/>
                  </a:solidFill>
                  <a:latin typeface="仿宋_GB2312" pitchFamily="49" charset="-122"/>
                  <a:ea typeface="仿宋_GB2312" pitchFamily="49" charset="-122"/>
                </a:rPr>
                <a:t>考务</a:t>
              </a:r>
            </a:p>
            <a:p>
              <a:pPr algn="ctr" eaLnBrk="0" hangingPunct="0"/>
              <a:r>
                <a:rPr kumimoji="1" lang="zh-CN" altLang="en-US" sz="2600" b="1" dirty="0">
                  <a:solidFill>
                    <a:srgbClr val="2C1A88"/>
                  </a:solidFill>
                  <a:latin typeface="仿宋_GB2312" pitchFamily="49" charset="-122"/>
                  <a:ea typeface="仿宋_GB2312" pitchFamily="49" charset="-122"/>
                </a:rPr>
                <a:t>处理系统</a:t>
              </a:r>
            </a:p>
          </p:txBody>
        </p:sp>
      </p:grpSp>
      <p:grpSp>
        <p:nvGrpSpPr>
          <p:cNvPr id="5" name="Group 12"/>
          <p:cNvGrpSpPr>
            <a:grpSpLocks/>
          </p:cNvGrpSpPr>
          <p:nvPr/>
        </p:nvGrpSpPr>
        <p:grpSpPr bwMode="auto">
          <a:xfrm>
            <a:off x="7127472" y="2402021"/>
            <a:ext cx="671271" cy="1706641"/>
            <a:chOff x="4827" y="999"/>
            <a:chExt cx="447" cy="1161"/>
          </a:xfrm>
        </p:grpSpPr>
        <p:sp>
          <p:nvSpPr>
            <p:cNvPr id="42014" name="Rectangle 13"/>
            <p:cNvSpPr>
              <a:spLocks noChangeArrowheads="1"/>
            </p:cNvSpPr>
            <p:nvPr/>
          </p:nvSpPr>
          <p:spPr bwMode="auto">
            <a:xfrm>
              <a:off x="4827" y="999"/>
              <a:ext cx="447" cy="1161"/>
            </a:xfrm>
            <a:prstGeom prst="rect">
              <a:avLst/>
            </a:prstGeom>
            <a:solidFill>
              <a:srgbClr val="FFFF99"/>
            </a:solidFill>
            <a:ln w="25400">
              <a:solidFill>
                <a:srgbClr val="777777"/>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2015" name="Rectangle 14"/>
            <p:cNvSpPr>
              <a:spLocks noChangeArrowheads="1"/>
            </p:cNvSpPr>
            <p:nvPr/>
          </p:nvSpPr>
          <p:spPr bwMode="auto">
            <a:xfrm>
              <a:off x="4883" y="1083"/>
              <a:ext cx="374" cy="1035"/>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2C1A88"/>
                  </a:solidFill>
                  <a:latin typeface="仿宋_GB2312" pitchFamily="49" charset="-122"/>
                  <a:ea typeface="仿宋_GB2312" pitchFamily="49" charset="-122"/>
                </a:rPr>
                <a:t>考</a:t>
              </a:r>
            </a:p>
            <a:p>
              <a:pPr eaLnBrk="0" hangingPunct="0">
                <a:lnSpc>
                  <a:spcPct val="90000"/>
                </a:lnSpc>
              </a:pPr>
              <a:r>
                <a:rPr kumimoji="1" lang="zh-CN" altLang="en-US" sz="2600" b="1">
                  <a:solidFill>
                    <a:srgbClr val="2C1A88"/>
                  </a:solidFill>
                  <a:latin typeface="仿宋_GB2312" pitchFamily="49" charset="-122"/>
                  <a:ea typeface="仿宋_GB2312" pitchFamily="49" charset="-122"/>
                </a:rPr>
                <a:t>试</a:t>
              </a:r>
            </a:p>
            <a:p>
              <a:pPr eaLnBrk="0" hangingPunct="0">
                <a:lnSpc>
                  <a:spcPct val="90000"/>
                </a:lnSpc>
              </a:pPr>
              <a:r>
                <a:rPr kumimoji="1" lang="zh-CN" altLang="en-US" sz="2600" b="1">
                  <a:solidFill>
                    <a:srgbClr val="2C1A88"/>
                  </a:solidFill>
                  <a:latin typeface="仿宋_GB2312" pitchFamily="49" charset="-122"/>
                  <a:ea typeface="仿宋_GB2312" pitchFamily="49" charset="-122"/>
                </a:rPr>
                <a:t>中</a:t>
              </a:r>
            </a:p>
            <a:p>
              <a:pPr eaLnBrk="0" hangingPunct="0">
                <a:lnSpc>
                  <a:spcPct val="90000"/>
                </a:lnSpc>
              </a:pPr>
              <a:r>
                <a:rPr kumimoji="1" lang="zh-CN" altLang="en-US" sz="2600" b="1">
                  <a:solidFill>
                    <a:srgbClr val="2C1A88"/>
                  </a:solidFill>
                  <a:latin typeface="仿宋_GB2312" pitchFamily="49" charset="-122"/>
                  <a:ea typeface="仿宋_GB2312" pitchFamily="49" charset="-122"/>
                </a:rPr>
                <a:t>心</a:t>
              </a:r>
            </a:p>
          </p:txBody>
        </p:sp>
      </p:grpSp>
      <p:grpSp>
        <p:nvGrpSpPr>
          <p:cNvPr id="6" name="Group 15"/>
          <p:cNvGrpSpPr>
            <a:grpSpLocks/>
          </p:cNvGrpSpPr>
          <p:nvPr/>
        </p:nvGrpSpPr>
        <p:grpSpPr bwMode="auto">
          <a:xfrm>
            <a:off x="3455993" y="6104889"/>
            <a:ext cx="1913198" cy="564471"/>
            <a:chOff x="2525" y="3414"/>
            <a:chExt cx="1274" cy="384"/>
          </a:xfrm>
        </p:grpSpPr>
        <p:sp>
          <p:nvSpPr>
            <p:cNvPr id="42012" name="Rectangle 16"/>
            <p:cNvSpPr>
              <a:spLocks noChangeArrowheads="1"/>
            </p:cNvSpPr>
            <p:nvPr/>
          </p:nvSpPr>
          <p:spPr bwMode="auto">
            <a:xfrm>
              <a:off x="2525" y="3414"/>
              <a:ext cx="1274" cy="381"/>
            </a:xfrm>
            <a:prstGeom prst="rect">
              <a:avLst/>
            </a:prstGeom>
            <a:solidFill>
              <a:srgbClr val="FFFF99"/>
            </a:solidFill>
            <a:ln w="25400">
              <a:solidFill>
                <a:srgbClr val="777777"/>
              </a:solidFill>
              <a:miter lim="800000"/>
              <a:headEnd/>
              <a:tailEnd/>
            </a:ln>
            <a:effectLst>
              <a:outerShdw dist="35921" dir="2700000" algn="ctr" rotWithShape="0">
                <a:schemeClr val="bg2"/>
              </a:outerShdw>
            </a:effectLst>
          </p:spPr>
          <p:txBody>
            <a:bodyPr wrap="none" anchor="ctr"/>
            <a:lstStyle/>
            <a:p>
              <a:endParaRPr lang="zh-CN" altLang="en-US"/>
            </a:p>
          </p:txBody>
        </p:sp>
        <p:sp>
          <p:nvSpPr>
            <p:cNvPr id="42013" name="Rectangle 17"/>
            <p:cNvSpPr>
              <a:spLocks noChangeArrowheads="1"/>
            </p:cNvSpPr>
            <p:nvPr/>
          </p:nvSpPr>
          <p:spPr bwMode="auto">
            <a:xfrm>
              <a:off x="2751" y="3445"/>
              <a:ext cx="840" cy="353"/>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800" b="1">
                  <a:latin typeface="Times New Roman" pitchFamily="18" charset="0"/>
                  <a:ea typeface="仿宋_GB2312" pitchFamily="49" charset="-122"/>
                </a:rPr>
                <a:t>阅卷站</a:t>
              </a:r>
            </a:p>
          </p:txBody>
        </p:sp>
      </p:grpSp>
      <p:sp>
        <p:nvSpPr>
          <p:cNvPr id="41996" name="Line 18"/>
          <p:cNvSpPr>
            <a:spLocks noChangeShapeType="1"/>
          </p:cNvSpPr>
          <p:nvPr/>
        </p:nvSpPr>
        <p:spPr bwMode="auto">
          <a:xfrm>
            <a:off x="1363850" y="3580942"/>
            <a:ext cx="2177742" cy="0"/>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1997" name="Line 19"/>
          <p:cNvSpPr>
            <a:spLocks noChangeShapeType="1"/>
          </p:cNvSpPr>
          <p:nvPr/>
        </p:nvSpPr>
        <p:spPr bwMode="auto">
          <a:xfrm flipH="1">
            <a:off x="3945646" y="4361499"/>
            <a:ext cx="256465" cy="1750741"/>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1998" name="Rectangle 20"/>
          <p:cNvSpPr>
            <a:spLocks noChangeArrowheads="1"/>
          </p:cNvSpPr>
          <p:nvPr/>
        </p:nvSpPr>
        <p:spPr bwMode="auto">
          <a:xfrm>
            <a:off x="1440438" y="2263844"/>
            <a:ext cx="2667064" cy="489502"/>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dirty="0">
                <a:solidFill>
                  <a:srgbClr val="006600"/>
                </a:solidFill>
                <a:latin typeface="仿宋_GB2312" pitchFamily="49" charset="-122"/>
                <a:ea typeface="仿宋_GB2312" pitchFamily="49" charset="-122"/>
              </a:rPr>
              <a:t>不合格报名表</a:t>
            </a:r>
          </a:p>
        </p:txBody>
      </p:sp>
      <p:sp>
        <p:nvSpPr>
          <p:cNvPr id="41999" name="Rectangle 21"/>
          <p:cNvSpPr>
            <a:spLocks noChangeArrowheads="1"/>
          </p:cNvSpPr>
          <p:nvPr/>
        </p:nvSpPr>
        <p:spPr bwMode="auto">
          <a:xfrm>
            <a:off x="1848907" y="3066450"/>
            <a:ext cx="1253941" cy="488032"/>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仿宋_GB2312" pitchFamily="49" charset="-122"/>
                <a:ea typeface="仿宋_GB2312" pitchFamily="49" charset="-122"/>
              </a:rPr>
              <a:t>报名表</a:t>
            </a:r>
          </a:p>
        </p:txBody>
      </p:sp>
      <p:sp>
        <p:nvSpPr>
          <p:cNvPr id="42000" name="Rectangle 22"/>
          <p:cNvSpPr>
            <a:spLocks noChangeArrowheads="1"/>
          </p:cNvSpPr>
          <p:nvPr/>
        </p:nvSpPr>
        <p:spPr bwMode="auto">
          <a:xfrm>
            <a:off x="1862422" y="3730879"/>
            <a:ext cx="1729988" cy="489502"/>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仿宋_GB2312" pitchFamily="49" charset="-122"/>
                <a:ea typeface="仿宋_GB2312" pitchFamily="49" charset="-122"/>
              </a:rPr>
              <a:t>准考证</a:t>
            </a:r>
          </a:p>
        </p:txBody>
      </p:sp>
      <p:sp>
        <p:nvSpPr>
          <p:cNvPr id="42001" name="Rectangle 23"/>
          <p:cNvSpPr>
            <a:spLocks noChangeArrowheads="1"/>
          </p:cNvSpPr>
          <p:nvPr/>
        </p:nvSpPr>
        <p:spPr bwMode="auto">
          <a:xfrm>
            <a:off x="1372860" y="4695183"/>
            <a:ext cx="2378733" cy="493085"/>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dirty="0">
                <a:solidFill>
                  <a:srgbClr val="006600"/>
                </a:solidFill>
                <a:latin typeface="仿宋_GB2312" pitchFamily="49" charset="-122"/>
                <a:ea typeface="仿宋_GB2312" pitchFamily="49" charset="-122"/>
              </a:rPr>
              <a:t>成绩通知单</a:t>
            </a:r>
          </a:p>
        </p:txBody>
      </p:sp>
      <p:sp>
        <p:nvSpPr>
          <p:cNvPr id="42002" name="Line 24"/>
          <p:cNvSpPr>
            <a:spLocks noChangeShapeType="1"/>
          </p:cNvSpPr>
          <p:nvPr/>
        </p:nvSpPr>
        <p:spPr bwMode="auto">
          <a:xfrm>
            <a:off x="4461909" y="4354149"/>
            <a:ext cx="270311" cy="1758091"/>
          </a:xfrm>
          <a:prstGeom prst="line">
            <a:avLst/>
          </a:prstGeom>
          <a:noFill/>
          <a:ln w="31750">
            <a:solidFill>
              <a:srgbClr val="0000FF"/>
            </a:solidFill>
            <a:round/>
            <a:headEnd type="stealth" w="med" len="lg"/>
            <a:tailEnd/>
          </a:ln>
          <a:effectLst/>
        </p:spPr>
        <p:txBody>
          <a:bodyPr wrap="none" anchor="ctr"/>
          <a:lstStyle/>
          <a:p>
            <a:endParaRPr lang="zh-CN" altLang="en-US"/>
          </a:p>
        </p:txBody>
      </p:sp>
      <p:sp>
        <p:nvSpPr>
          <p:cNvPr id="42003" name="Rectangle 25"/>
          <p:cNvSpPr>
            <a:spLocks noChangeArrowheads="1"/>
          </p:cNvSpPr>
          <p:nvPr/>
        </p:nvSpPr>
        <p:spPr bwMode="auto">
          <a:xfrm rot="21130121">
            <a:off x="4142793" y="4731482"/>
            <a:ext cx="650247" cy="1162751"/>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006600"/>
                </a:solidFill>
                <a:latin typeface="仿宋_GB2312" pitchFamily="49" charset="-122"/>
                <a:ea typeface="仿宋_GB2312" pitchFamily="49" charset="-122"/>
              </a:rPr>
              <a:t>成</a:t>
            </a:r>
          </a:p>
          <a:p>
            <a:pPr eaLnBrk="0" hangingPunct="0">
              <a:lnSpc>
                <a:spcPct val="90000"/>
              </a:lnSpc>
            </a:pPr>
            <a:r>
              <a:rPr kumimoji="1" lang="zh-CN" altLang="en-US" sz="2600" b="1">
                <a:solidFill>
                  <a:srgbClr val="006600"/>
                </a:solidFill>
                <a:latin typeface="仿宋_GB2312" pitchFamily="49" charset="-122"/>
                <a:ea typeface="仿宋_GB2312" pitchFamily="49" charset="-122"/>
              </a:rPr>
              <a:t>绩</a:t>
            </a:r>
          </a:p>
          <a:p>
            <a:pPr eaLnBrk="0" hangingPunct="0">
              <a:lnSpc>
                <a:spcPct val="90000"/>
              </a:lnSpc>
            </a:pPr>
            <a:r>
              <a:rPr kumimoji="1" lang="zh-CN" altLang="en-US" sz="2600" b="1">
                <a:solidFill>
                  <a:srgbClr val="006600"/>
                </a:solidFill>
                <a:latin typeface="仿宋_GB2312" pitchFamily="49" charset="-122"/>
                <a:ea typeface="仿宋_GB2312" pitchFamily="49" charset="-122"/>
              </a:rPr>
              <a:t>单</a:t>
            </a:r>
          </a:p>
        </p:txBody>
      </p:sp>
      <p:sp>
        <p:nvSpPr>
          <p:cNvPr id="42004" name="Rectangle 26"/>
          <p:cNvSpPr>
            <a:spLocks noChangeArrowheads="1"/>
          </p:cNvSpPr>
          <p:nvPr/>
        </p:nvSpPr>
        <p:spPr bwMode="auto">
          <a:xfrm>
            <a:off x="5343422" y="3666200"/>
            <a:ext cx="1653400" cy="493085"/>
          </a:xfrm>
          <a:prstGeom prst="rect">
            <a:avLst/>
          </a:prstGeom>
          <a:noFill/>
          <a:ln w="9525">
            <a:noFill/>
            <a:miter lim="800000"/>
            <a:headEnd/>
            <a:tailEnd/>
          </a:ln>
          <a:effectLst/>
        </p:spPr>
        <p:txBody>
          <a:bodyPr lIns="92075" tIns="46038" rIns="92075" bIns="46038">
            <a:spAutoFit/>
          </a:bodyPr>
          <a:lstStyle/>
          <a:p>
            <a:pPr eaLnBrk="0" hangingPunct="0"/>
            <a:r>
              <a:rPr lang="zh-CN" altLang="en-US" sz="2600" b="1" dirty="0">
                <a:solidFill>
                  <a:srgbClr val="006600"/>
                </a:solidFill>
                <a:latin typeface="仿宋_GB2312" pitchFamily="49" charset="-122"/>
                <a:ea typeface="仿宋_GB2312" pitchFamily="49" charset="-122"/>
              </a:rPr>
              <a:t>统计</a:t>
            </a:r>
            <a:r>
              <a:rPr kumimoji="1" lang="zh-CN" altLang="en-US" sz="2600" b="1" dirty="0">
                <a:solidFill>
                  <a:srgbClr val="006600"/>
                </a:solidFill>
                <a:latin typeface="仿宋_GB2312" pitchFamily="49" charset="-122"/>
                <a:ea typeface="仿宋_GB2312" pitchFamily="49" charset="-122"/>
              </a:rPr>
              <a:t>标准</a:t>
            </a:r>
          </a:p>
        </p:txBody>
      </p:sp>
      <p:sp>
        <p:nvSpPr>
          <p:cNvPr id="42005" name="Rectangle 27"/>
          <p:cNvSpPr>
            <a:spLocks noChangeArrowheads="1"/>
          </p:cNvSpPr>
          <p:nvPr/>
        </p:nvSpPr>
        <p:spPr bwMode="auto">
          <a:xfrm>
            <a:off x="5046416" y="4845121"/>
            <a:ext cx="1950741" cy="449812"/>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2600" b="1" dirty="0">
                <a:solidFill>
                  <a:srgbClr val="006600"/>
                </a:solidFill>
                <a:latin typeface="仿宋_GB2312" pitchFamily="49" charset="-122"/>
                <a:ea typeface="仿宋_GB2312" pitchFamily="49" charset="-122"/>
              </a:rPr>
              <a:t>错误成绩单</a:t>
            </a:r>
          </a:p>
        </p:txBody>
      </p:sp>
      <p:sp>
        <p:nvSpPr>
          <p:cNvPr id="42006" name="Rectangle 28"/>
          <p:cNvSpPr>
            <a:spLocks noChangeArrowheads="1"/>
          </p:cNvSpPr>
          <p:nvPr/>
        </p:nvSpPr>
        <p:spPr bwMode="auto">
          <a:xfrm>
            <a:off x="3534248" y="4426178"/>
            <a:ext cx="648745" cy="1521425"/>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dirty="0">
                <a:solidFill>
                  <a:srgbClr val="006600"/>
                </a:solidFill>
                <a:latin typeface="仿宋_GB2312" pitchFamily="49" charset="-122"/>
                <a:ea typeface="仿宋_GB2312" pitchFamily="49" charset="-122"/>
              </a:rPr>
              <a:t>考生名</a:t>
            </a:r>
          </a:p>
          <a:p>
            <a:pPr eaLnBrk="0" hangingPunct="0">
              <a:lnSpc>
                <a:spcPct val="90000"/>
              </a:lnSpc>
            </a:pPr>
            <a:r>
              <a:rPr kumimoji="1" lang="zh-CN" altLang="en-US" sz="2600" b="1" dirty="0">
                <a:solidFill>
                  <a:srgbClr val="006600"/>
                </a:solidFill>
                <a:latin typeface="仿宋_GB2312" pitchFamily="49" charset="-122"/>
                <a:ea typeface="仿宋_GB2312" pitchFamily="49" charset="-122"/>
              </a:rPr>
              <a:t>单</a:t>
            </a:r>
          </a:p>
        </p:txBody>
      </p:sp>
      <p:sp>
        <p:nvSpPr>
          <p:cNvPr id="42007" name="Rectangle 29"/>
          <p:cNvSpPr>
            <a:spLocks noChangeArrowheads="1"/>
          </p:cNvSpPr>
          <p:nvPr/>
        </p:nvSpPr>
        <p:spPr bwMode="auto">
          <a:xfrm rot="20806082">
            <a:off x="5058094" y="2490220"/>
            <a:ext cx="2234567" cy="488032"/>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dirty="0">
                <a:solidFill>
                  <a:srgbClr val="006600"/>
                </a:solidFill>
                <a:latin typeface="仿宋_GB2312" pitchFamily="49" charset="-122"/>
                <a:ea typeface="仿宋_GB2312" pitchFamily="49" charset="-122"/>
              </a:rPr>
              <a:t>统计分析表</a:t>
            </a:r>
          </a:p>
        </p:txBody>
      </p:sp>
      <p:sp>
        <p:nvSpPr>
          <p:cNvPr id="42008" name="Freeform 30"/>
          <p:cNvSpPr>
            <a:spLocks/>
          </p:cNvSpPr>
          <p:nvPr/>
        </p:nvSpPr>
        <p:spPr bwMode="auto">
          <a:xfrm>
            <a:off x="1363850" y="2759225"/>
            <a:ext cx="2305149" cy="299875"/>
          </a:xfrm>
          <a:custGeom>
            <a:avLst/>
            <a:gdLst>
              <a:gd name="T0" fmla="*/ 1535 w 1485"/>
              <a:gd name="T1" fmla="*/ 204 h 204"/>
              <a:gd name="T2" fmla="*/ 1310 w 1485"/>
              <a:gd name="T3" fmla="*/ 89 h 204"/>
              <a:gd name="T4" fmla="*/ 1045 w 1485"/>
              <a:gd name="T5" fmla="*/ 25 h 204"/>
              <a:gd name="T6" fmla="*/ 755 w 1485"/>
              <a:gd name="T7" fmla="*/ 0 h 204"/>
              <a:gd name="T8" fmla="*/ 463 w 1485"/>
              <a:gd name="T9" fmla="*/ 25 h 204"/>
              <a:gd name="T10" fmla="*/ 225 w 1485"/>
              <a:gd name="T11" fmla="*/ 102 h 204"/>
              <a:gd name="T12" fmla="*/ 0 w 1485"/>
              <a:gd name="T13" fmla="*/ 192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04">
                <a:moveTo>
                  <a:pt x="1485" y="204"/>
                </a:moveTo>
                <a:cubicBezTo>
                  <a:pt x="1415" y="161"/>
                  <a:pt x="1346" y="119"/>
                  <a:pt x="1267" y="89"/>
                </a:cubicBezTo>
                <a:cubicBezTo>
                  <a:pt x="1188" y="59"/>
                  <a:pt x="1100" y="40"/>
                  <a:pt x="1011" y="25"/>
                </a:cubicBezTo>
                <a:cubicBezTo>
                  <a:pt x="922" y="10"/>
                  <a:pt x="824" y="0"/>
                  <a:pt x="730" y="0"/>
                </a:cubicBezTo>
                <a:cubicBezTo>
                  <a:pt x="636" y="0"/>
                  <a:pt x="533" y="8"/>
                  <a:pt x="448" y="25"/>
                </a:cubicBezTo>
                <a:cubicBezTo>
                  <a:pt x="363" y="42"/>
                  <a:pt x="293" y="74"/>
                  <a:pt x="218" y="102"/>
                </a:cubicBezTo>
                <a:cubicBezTo>
                  <a:pt x="143" y="130"/>
                  <a:pt x="40" y="173"/>
                  <a:pt x="0" y="192"/>
                </a:cubicBezTo>
              </a:path>
            </a:pathLst>
          </a:custGeom>
          <a:noFill/>
          <a:ln w="31750">
            <a:solidFill>
              <a:srgbClr val="0000FF"/>
            </a:solidFill>
            <a:round/>
            <a:headEnd type="none" w="med" len="med"/>
            <a:tailEnd type="stealth" w="med" len="lg"/>
          </a:ln>
          <a:effectLst/>
        </p:spPr>
        <p:txBody>
          <a:bodyPr/>
          <a:lstStyle/>
          <a:p>
            <a:endParaRPr lang="zh-CN" altLang="en-US"/>
          </a:p>
        </p:txBody>
      </p:sp>
      <p:sp>
        <p:nvSpPr>
          <p:cNvPr id="42009" name="Freeform 31"/>
          <p:cNvSpPr>
            <a:spLocks/>
          </p:cNvSpPr>
          <p:nvPr/>
        </p:nvSpPr>
        <p:spPr bwMode="auto">
          <a:xfrm>
            <a:off x="1362348" y="3963135"/>
            <a:ext cx="2210540" cy="313105"/>
          </a:xfrm>
          <a:custGeom>
            <a:avLst/>
            <a:gdLst>
              <a:gd name="T0" fmla="*/ 1472 w 1472"/>
              <a:gd name="T1" fmla="*/ 0 h 213"/>
              <a:gd name="T2" fmla="*/ 1216 w 1472"/>
              <a:gd name="T3" fmla="*/ 141 h 213"/>
              <a:gd name="T4" fmla="*/ 883 w 1472"/>
              <a:gd name="T5" fmla="*/ 205 h 213"/>
              <a:gd name="T6" fmla="*/ 576 w 1472"/>
              <a:gd name="T7" fmla="*/ 192 h 213"/>
              <a:gd name="T8" fmla="*/ 115 w 1472"/>
              <a:gd name="T9" fmla="*/ 89 h 213"/>
              <a:gd name="T10" fmla="*/ 0 w 1472"/>
              <a:gd name="T11" fmla="*/ 64 h 2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2" h="213">
                <a:moveTo>
                  <a:pt x="1472" y="0"/>
                </a:moveTo>
                <a:cubicBezTo>
                  <a:pt x="1393" y="53"/>
                  <a:pt x="1314" y="107"/>
                  <a:pt x="1216" y="141"/>
                </a:cubicBezTo>
                <a:cubicBezTo>
                  <a:pt x="1118" y="175"/>
                  <a:pt x="990" y="197"/>
                  <a:pt x="883" y="205"/>
                </a:cubicBezTo>
                <a:cubicBezTo>
                  <a:pt x="776" y="213"/>
                  <a:pt x="704" y="211"/>
                  <a:pt x="576" y="192"/>
                </a:cubicBezTo>
                <a:cubicBezTo>
                  <a:pt x="448" y="173"/>
                  <a:pt x="211" y="110"/>
                  <a:pt x="115" y="89"/>
                </a:cubicBezTo>
                <a:cubicBezTo>
                  <a:pt x="19" y="68"/>
                  <a:pt x="19" y="68"/>
                  <a:pt x="0" y="64"/>
                </a:cubicBezTo>
              </a:path>
            </a:pathLst>
          </a:custGeom>
          <a:noFill/>
          <a:ln w="31750">
            <a:solidFill>
              <a:srgbClr val="0000FF"/>
            </a:solidFill>
            <a:round/>
            <a:headEnd type="none" w="med" len="med"/>
            <a:tailEnd type="stealth" w="med" len="lg"/>
          </a:ln>
          <a:effectLst/>
        </p:spPr>
        <p:txBody>
          <a:bodyPr/>
          <a:lstStyle/>
          <a:p>
            <a:endParaRPr lang="zh-CN" altLang="en-US"/>
          </a:p>
        </p:txBody>
      </p:sp>
      <p:sp>
        <p:nvSpPr>
          <p:cNvPr id="42010" name="Freeform 32"/>
          <p:cNvSpPr>
            <a:spLocks/>
          </p:cNvSpPr>
          <p:nvPr/>
        </p:nvSpPr>
        <p:spPr bwMode="auto">
          <a:xfrm>
            <a:off x="1344327" y="4170402"/>
            <a:ext cx="2420781" cy="586520"/>
          </a:xfrm>
          <a:custGeom>
            <a:avLst/>
            <a:gdLst>
              <a:gd name="T0" fmla="*/ 1612 w 1587"/>
              <a:gd name="T1" fmla="*/ 0 h 399"/>
              <a:gd name="T2" fmla="*/ 1378 w 1587"/>
              <a:gd name="T3" fmla="*/ 230 h 399"/>
              <a:gd name="T4" fmla="*/ 871 w 1587"/>
              <a:gd name="T5" fmla="*/ 384 h 399"/>
              <a:gd name="T6" fmla="*/ 390 w 1587"/>
              <a:gd name="T7" fmla="*/ 320 h 399"/>
              <a:gd name="T8" fmla="*/ 0 w 1587"/>
              <a:gd name="T9" fmla="*/ 102 h 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99">
                <a:moveTo>
                  <a:pt x="1587" y="0"/>
                </a:moveTo>
                <a:cubicBezTo>
                  <a:pt x="1532" y="83"/>
                  <a:pt x="1478" y="166"/>
                  <a:pt x="1357" y="230"/>
                </a:cubicBezTo>
                <a:cubicBezTo>
                  <a:pt x="1236" y="294"/>
                  <a:pt x="1019" y="369"/>
                  <a:pt x="857" y="384"/>
                </a:cubicBezTo>
                <a:cubicBezTo>
                  <a:pt x="695" y="399"/>
                  <a:pt x="527" y="367"/>
                  <a:pt x="384" y="320"/>
                </a:cubicBezTo>
                <a:cubicBezTo>
                  <a:pt x="241" y="273"/>
                  <a:pt x="64" y="141"/>
                  <a:pt x="0" y="102"/>
                </a:cubicBezTo>
              </a:path>
            </a:pathLst>
          </a:custGeom>
          <a:noFill/>
          <a:ln w="31750">
            <a:solidFill>
              <a:srgbClr val="0000FF"/>
            </a:solidFill>
            <a:round/>
            <a:headEnd type="none" w="med" len="med"/>
            <a:tailEnd type="stealth" w="med" len="lg"/>
          </a:ln>
          <a:effectLst/>
        </p:spPr>
        <p:txBody>
          <a:bodyPr/>
          <a:lstStyle/>
          <a:p>
            <a:endParaRPr lang="zh-CN" altLang="en-US"/>
          </a:p>
        </p:txBody>
      </p:sp>
      <p:sp>
        <p:nvSpPr>
          <p:cNvPr id="42011" name="Freeform 33"/>
          <p:cNvSpPr>
            <a:spLocks/>
          </p:cNvSpPr>
          <p:nvPr/>
        </p:nvSpPr>
        <p:spPr bwMode="auto">
          <a:xfrm>
            <a:off x="4614368" y="4301230"/>
            <a:ext cx="576663" cy="1825709"/>
          </a:xfrm>
          <a:custGeom>
            <a:avLst/>
            <a:gdLst>
              <a:gd name="T0" fmla="*/ 0 w 448"/>
              <a:gd name="T1" fmla="*/ 0 h 1203"/>
              <a:gd name="T2" fmla="*/ 187 w 448"/>
              <a:gd name="T3" fmla="*/ 212 h 1203"/>
              <a:gd name="T4" fmla="*/ 351 w 448"/>
              <a:gd name="T5" fmla="*/ 688 h 1203"/>
              <a:gd name="T6" fmla="*/ 384 w 448"/>
              <a:gd name="T7" fmla="*/ 1242 h 12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8" h="1203">
                <a:moveTo>
                  <a:pt x="0" y="0"/>
                </a:moveTo>
                <a:cubicBezTo>
                  <a:pt x="75" y="47"/>
                  <a:pt x="150" y="94"/>
                  <a:pt x="218" y="205"/>
                </a:cubicBezTo>
                <a:cubicBezTo>
                  <a:pt x="286" y="316"/>
                  <a:pt x="372" y="500"/>
                  <a:pt x="410" y="666"/>
                </a:cubicBezTo>
                <a:cubicBezTo>
                  <a:pt x="448" y="832"/>
                  <a:pt x="444" y="1114"/>
                  <a:pt x="448" y="1203"/>
                </a:cubicBezTo>
              </a:path>
            </a:pathLst>
          </a:custGeom>
          <a:noFill/>
          <a:ln w="31750">
            <a:solidFill>
              <a:srgbClr val="0000FF"/>
            </a:solidFill>
            <a:round/>
            <a:headEnd type="none" w="med" len="med"/>
            <a:tailEnd type="stealth" w="med" len="lg"/>
          </a:ln>
          <a:effectLst/>
        </p:spPr>
        <p:txBody>
          <a:bodyPr/>
          <a:lstStyle/>
          <a:p>
            <a:endParaRPr lang="zh-CN" altLang="en-US"/>
          </a:p>
        </p:txBody>
      </p:sp>
      <p:sp>
        <p:nvSpPr>
          <p:cNvPr id="36" name="矩形 35"/>
          <p:cNvSpPr/>
          <p:nvPr/>
        </p:nvSpPr>
        <p:spPr>
          <a:xfrm>
            <a:off x="285720" y="545426"/>
            <a:ext cx="8318728" cy="1083374"/>
          </a:xfrm>
          <a:prstGeom prst="rect">
            <a:avLst/>
          </a:prstGeom>
        </p:spPr>
        <p:txBody>
          <a:bodyPr wrap="square">
            <a:spAutoFit/>
          </a:bodyPr>
          <a:lstStyle/>
          <a:p>
            <a:pPr marL="342900" indent="-342900">
              <a:lnSpc>
                <a:spcPct val="115000"/>
              </a:lnSpc>
              <a:spcBef>
                <a:spcPct val="20000"/>
              </a:spcBef>
              <a:buClr>
                <a:srgbClr val="990099"/>
              </a:buClr>
              <a:buFont typeface="Wingdings" pitchFamily="2" charset="2"/>
              <a:buChar char="§"/>
            </a:pPr>
            <a:r>
              <a:rPr lang="zh-CN" altLang="en-US" sz="2800" b="1" dirty="0">
                <a:ea typeface="仿宋_GB2312" pitchFamily="49" charset="-122"/>
              </a:rPr>
              <a:t>根据考务处理业务，画出顶层数据流图，以反映主要业务处理流程及系统与外界的关系。</a:t>
            </a:r>
          </a:p>
        </p:txBody>
      </p:sp>
      <p:sp>
        <p:nvSpPr>
          <p:cNvPr id="37" name="圆角矩形标注 36"/>
          <p:cNvSpPr/>
          <p:nvPr/>
        </p:nvSpPr>
        <p:spPr bwMode="auto">
          <a:xfrm>
            <a:off x="6178406" y="5358102"/>
            <a:ext cx="2786082" cy="1051808"/>
          </a:xfrm>
          <a:prstGeom prst="wedgeRoundRectCallout">
            <a:avLst>
              <a:gd name="adj1" fmla="val -61010"/>
              <a:gd name="adj2" fmla="val -49946"/>
              <a:gd name="adj3" fmla="val 16667"/>
            </a:avLst>
          </a:prstGeom>
          <a:solidFill>
            <a:srgbClr val="FFFFCC"/>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zh-CN" altLang="en-US" b="1" dirty="0">
                <a:ea typeface="仿宋_GB2312" pitchFamily="49" charset="-122"/>
              </a:rPr>
              <a:t>两个数据流：</a:t>
            </a:r>
            <a:r>
              <a:rPr lang="zh-CN" altLang="en-US" b="1" dirty="0">
                <a:solidFill>
                  <a:srgbClr val="0000FF"/>
                </a:solidFill>
                <a:ea typeface="仿宋_GB2312" pitchFamily="49" charset="-122"/>
              </a:rPr>
              <a:t>登记报名表</a:t>
            </a:r>
            <a:r>
              <a:rPr lang="zh-CN" altLang="en-US" b="1" dirty="0">
                <a:ea typeface="仿宋_GB2312" pitchFamily="49" charset="-122"/>
              </a:rPr>
              <a:t>、</a:t>
            </a:r>
            <a:r>
              <a:rPr lang="zh-CN" altLang="en-US" b="1" dirty="0">
                <a:solidFill>
                  <a:srgbClr val="0000FF"/>
                </a:solidFill>
                <a:ea typeface="仿宋_GB2312" pitchFamily="49" charset="-122"/>
              </a:rPr>
              <a:t>统计成绩</a:t>
            </a:r>
            <a:endParaRPr kumimoji="1" lang="zh-CN" altLang="en-US" sz="2400" b="0" i="0" u="none" strike="noStrike" cap="none" normalizeH="0" baseline="0" dirty="0">
              <a:ln>
                <a:noFill/>
              </a:ln>
              <a:effectLst/>
              <a:latin typeface="Times New Roman" pitchFamily="18"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0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0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42006"/>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419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9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0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0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0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0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0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0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00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200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9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00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99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P spid="41996" grpId="0" animBg="1"/>
      <p:bldP spid="41997" grpId="0" animBg="1"/>
      <p:bldP spid="41998" grpId="0"/>
      <p:bldP spid="41999" grpId="0"/>
      <p:bldP spid="42000" grpId="0"/>
      <p:bldP spid="42001" grpId="0"/>
      <p:bldP spid="42002" grpId="0" animBg="1"/>
      <p:bldP spid="42003" grpId="0"/>
      <p:bldP spid="42004" grpId="0"/>
      <p:bldP spid="42005" grpId="0"/>
      <p:bldP spid="42006" grpId="0"/>
      <p:bldP spid="42007" grpId="0"/>
      <p:bldP spid="42008" grpId="0" animBg="1"/>
      <p:bldP spid="42009" grpId="0" animBg="1"/>
      <p:bldP spid="42010" grpId="0" animBg="1"/>
      <p:bldP spid="42011" grpId="0" animBg="1"/>
      <p:bldP spid="3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灯片编号占位符 2"/>
          <p:cNvSpPr>
            <a:spLocks noGrp="1"/>
          </p:cNvSpPr>
          <p:nvPr>
            <p:ph type="sldNum" sz="quarter" idx="11"/>
          </p:nvPr>
        </p:nvSpPr>
        <p:spPr>
          <a:noFill/>
          <a:ln>
            <a:miter lim="800000"/>
            <a:headEnd/>
            <a:tailEnd/>
          </a:ln>
        </p:spPr>
        <p:txBody>
          <a:bodyPr/>
          <a:lstStyle/>
          <a:p>
            <a:fld id="{CC36C1ED-9DED-440E-B3EF-95E608499781}" type="slidenum">
              <a:rPr lang="en-US" altLang="zh-CN"/>
              <a:pPr/>
              <a:t>76</a:t>
            </a:fld>
            <a:endParaRPr lang="en-US" altLang="zh-CN"/>
          </a:p>
        </p:txBody>
      </p:sp>
      <p:grpSp>
        <p:nvGrpSpPr>
          <p:cNvPr id="2" name="Group 2"/>
          <p:cNvGrpSpPr>
            <a:grpSpLocks/>
          </p:cNvGrpSpPr>
          <p:nvPr/>
        </p:nvGrpSpPr>
        <p:grpSpPr bwMode="auto">
          <a:xfrm>
            <a:off x="795338" y="889000"/>
            <a:ext cx="8248650" cy="4527550"/>
            <a:chOff x="317" y="600"/>
            <a:chExt cx="5380" cy="2900"/>
          </a:xfrm>
        </p:grpSpPr>
        <p:sp>
          <p:nvSpPr>
            <p:cNvPr id="44037" name="Line 3"/>
            <p:cNvSpPr>
              <a:spLocks noChangeShapeType="1"/>
            </p:cNvSpPr>
            <p:nvPr/>
          </p:nvSpPr>
          <p:spPr bwMode="auto">
            <a:xfrm>
              <a:off x="419" y="893"/>
              <a:ext cx="1200" cy="624"/>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4038" name="Line 4"/>
            <p:cNvSpPr>
              <a:spLocks noChangeShapeType="1"/>
            </p:cNvSpPr>
            <p:nvPr/>
          </p:nvSpPr>
          <p:spPr bwMode="auto">
            <a:xfrm flipV="1">
              <a:off x="451" y="2013"/>
              <a:ext cx="1152" cy="768"/>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4039" name="Rectangle 5"/>
            <p:cNvSpPr>
              <a:spLocks noChangeArrowheads="1"/>
            </p:cNvSpPr>
            <p:nvPr/>
          </p:nvSpPr>
          <p:spPr bwMode="auto">
            <a:xfrm rot="1531870">
              <a:off x="703" y="852"/>
              <a:ext cx="851" cy="313"/>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仿宋_GB2312" pitchFamily="49" charset="-122"/>
                  <a:ea typeface="仿宋_GB2312" pitchFamily="49" charset="-122"/>
                </a:rPr>
                <a:t>报名表</a:t>
              </a:r>
            </a:p>
          </p:txBody>
        </p:sp>
        <p:sp>
          <p:nvSpPr>
            <p:cNvPr id="44040" name="Rectangle 6"/>
            <p:cNvSpPr>
              <a:spLocks noChangeArrowheads="1"/>
            </p:cNvSpPr>
            <p:nvPr/>
          </p:nvSpPr>
          <p:spPr bwMode="auto">
            <a:xfrm rot="-2096117">
              <a:off x="435" y="2109"/>
              <a:ext cx="906" cy="313"/>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仿宋_GB2312" pitchFamily="49" charset="-122"/>
                  <a:ea typeface="仿宋_GB2312" pitchFamily="49" charset="-122"/>
                </a:rPr>
                <a:t>准考证</a:t>
              </a:r>
            </a:p>
          </p:txBody>
        </p:sp>
        <p:sp>
          <p:nvSpPr>
            <p:cNvPr id="44041" name="Line 7"/>
            <p:cNvSpPr>
              <a:spLocks noChangeShapeType="1"/>
            </p:cNvSpPr>
            <p:nvPr/>
          </p:nvSpPr>
          <p:spPr bwMode="auto">
            <a:xfrm flipH="1">
              <a:off x="1002" y="2186"/>
              <a:ext cx="782" cy="1117"/>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grpSp>
          <p:nvGrpSpPr>
            <p:cNvPr id="3" name="Group 8"/>
            <p:cNvGrpSpPr>
              <a:grpSpLocks/>
            </p:cNvGrpSpPr>
            <p:nvPr/>
          </p:nvGrpSpPr>
          <p:grpSpPr bwMode="auto">
            <a:xfrm>
              <a:off x="1537" y="1296"/>
              <a:ext cx="1006" cy="967"/>
              <a:chOff x="1290" y="1296"/>
              <a:chExt cx="1006" cy="967"/>
            </a:xfrm>
          </p:grpSpPr>
          <p:sp>
            <p:nvSpPr>
              <p:cNvPr id="44066" name="Oval 9"/>
              <p:cNvSpPr>
                <a:spLocks noChangeArrowheads="1"/>
              </p:cNvSpPr>
              <p:nvPr/>
            </p:nvSpPr>
            <p:spPr bwMode="auto">
              <a:xfrm>
                <a:off x="1290" y="1296"/>
                <a:ext cx="1006" cy="967"/>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4067" name="Rectangle 10"/>
              <p:cNvSpPr>
                <a:spLocks noChangeArrowheads="1"/>
              </p:cNvSpPr>
              <p:nvPr/>
            </p:nvSpPr>
            <p:spPr bwMode="auto">
              <a:xfrm>
                <a:off x="1325" y="1341"/>
                <a:ext cx="963" cy="746"/>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rgbClr val="CC0000"/>
                    </a:solidFill>
                    <a:latin typeface="仿宋_GB2312" pitchFamily="49" charset="-122"/>
                    <a:ea typeface="仿宋_GB2312" pitchFamily="49" charset="-122"/>
                  </a:rPr>
                  <a:t>1</a:t>
                </a:r>
              </a:p>
              <a:p>
                <a:pPr algn="ctr" eaLnBrk="0" hangingPunct="0">
                  <a:lnSpc>
                    <a:spcPct val="90000"/>
                  </a:lnSpc>
                </a:pPr>
                <a:r>
                  <a:rPr kumimoji="1" lang="zh-CN" altLang="en-US" sz="2600" b="1">
                    <a:solidFill>
                      <a:srgbClr val="2C1A88"/>
                    </a:solidFill>
                    <a:latin typeface="仿宋_GB2312" pitchFamily="49" charset="-122"/>
                    <a:ea typeface="仿宋_GB2312" pitchFamily="49" charset="-122"/>
                  </a:rPr>
                  <a:t>登记</a:t>
                </a:r>
              </a:p>
              <a:p>
                <a:pPr algn="ctr" eaLnBrk="0" hangingPunct="0">
                  <a:lnSpc>
                    <a:spcPct val="90000"/>
                  </a:lnSpc>
                </a:pPr>
                <a:r>
                  <a:rPr kumimoji="1" lang="zh-CN" altLang="en-US" sz="2600" b="1">
                    <a:solidFill>
                      <a:srgbClr val="2C1A88"/>
                    </a:solidFill>
                    <a:latin typeface="仿宋_GB2312" pitchFamily="49" charset="-122"/>
                    <a:ea typeface="仿宋_GB2312" pitchFamily="49" charset="-122"/>
                  </a:rPr>
                  <a:t>报名表</a:t>
                </a:r>
              </a:p>
            </p:txBody>
          </p:sp>
        </p:grpSp>
        <p:grpSp>
          <p:nvGrpSpPr>
            <p:cNvPr id="4" name="Group 11"/>
            <p:cNvGrpSpPr>
              <a:grpSpLocks/>
            </p:cNvGrpSpPr>
            <p:nvPr/>
          </p:nvGrpSpPr>
          <p:grpSpPr bwMode="auto">
            <a:xfrm>
              <a:off x="2880" y="1299"/>
              <a:ext cx="967" cy="972"/>
              <a:chOff x="2880" y="1299"/>
              <a:chExt cx="967" cy="972"/>
            </a:xfrm>
          </p:grpSpPr>
          <p:sp>
            <p:nvSpPr>
              <p:cNvPr id="44064" name="Oval 12"/>
              <p:cNvSpPr>
                <a:spLocks noChangeArrowheads="1"/>
              </p:cNvSpPr>
              <p:nvPr/>
            </p:nvSpPr>
            <p:spPr bwMode="auto">
              <a:xfrm>
                <a:off x="2880" y="1299"/>
                <a:ext cx="967" cy="972"/>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4065" name="Rectangle 13"/>
              <p:cNvSpPr>
                <a:spLocks noChangeArrowheads="1"/>
              </p:cNvSpPr>
              <p:nvPr/>
            </p:nvSpPr>
            <p:spPr bwMode="auto">
              <a:xfrm>
                <a:off x="3024" y="1363"/>
                <a:ext cx="714" cy="745"/>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rgbClr val="CC0000"/>
                    </a:solidFill>
                    <a:latin typeface="Times New Roman" pitchFamily="18" charset="0"/>
                    <a:ea typeface="仿宋_GB2312" pitchFamily="49" charset="-122"/>
                  </a:rPr>
                  <a:t>2</a:t>
                </a:r>
              </a:p>
              <a:p>
                <a:pPr algn="ctr" eaLnBrk="0" hangingPunct="0">
                  <a:lnSpc>
                    <a:spcPct val="90000"/>
                  </a:lnSpc>
                </a:pPr>
                <a:r>
                  <a:rPr kumimoji="1" lang="zh-CN" altLang="en-US" sz="2600" b="1">
                    <a:solidFill>
                      <a:srgbClr val="2C1A88"/>
                    </a:solidFill>
                    <a:latin typeface="仿宋_GB2312" pitchFamily="49" charset="-122"/>
                    <a:ea typeface="仿宋_GB2312" pitchFamily="49" charset="-122"/>
                  </a:rPr>
                  <a:t>统计</a:t>
                </a:r>
              </a:p>
              <a:p>
                <a:pPr algn="ctr" eaLnBrk="0" hangingPunct="0">
                  <a:lnSpc>
                    <a:spcPct val="90000"/>
                  </a:lnSpc>
                </a:pPr>
                <a:r>
                  <a:rPr kumimoji="1" lang="zh-CN" altLang="en-US" sz="2600" b="1">
                    <a:solidFill>
                      <a:srgbClr val="2C1A88"/>
                    </a:solidFill>
                    <a:latin typeface="仿宋_GB2312" pitchFamily="49" charset="-122"/>
                    <a:ea typeface="仿宋_GB2312" pitchFamily="49" charset="-122"/>
                  </a:rPr>
                  <a:t>成绩</a:t>
                </a:r>
              </a:p>
            </p:txBody>
          </p:sp>
        </p:grpSp>
        <p:sp>
          <p:nvSpPr>
            <p:cNvPr id="44044" name="Line 14"/>
            <p:cNvSpPr>
              <a:spLocks noChangeShapeType="1"/>
            </p:cNvSpPr>
            <p:nvPr/>
          </p:nvSpPr>
          <p:spPr bwMode="auto">
            <a:xfrm>
              <a:off x="2191" y="2258"/>
              <a:ext cx="360" cy="858"/>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4045" name="Line 15"/>
            <p:cNvSpPr>
              <a:spLocks noChangeShapeType="1"/>
            </p:cNvSpPr>
            <p:nvPr/>
          </p:nvSpPr>
          <p:spPr bwMode="auto">
            <a:xfrm flipV="1">
              <a:off x="2854" y="2235"/>
              <a:ext cx="384" cy="858"/>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4046" name="Rectangle 16"/>
            <p:cNvSpPr>
              <a:spLocks noChangeArrowheads="1"/>
            </p:cNvSpPr>
            <p:nvPr/>
          </p:nvSpPr>
          <p:spPr bwMode="auto">
            <a:xfrm rot="-476325">
              <a:off x="331" y="1343"/>
              <a:ext cx="868" cy="517"/>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006600"/>
                  </a:solidFill>
                  <a:latin typeface="仿宋_GB2312" pitchFamily="49" charset="-122"/>
                  <a:ea typeface="仿宋_GB2312" pitchFamily="49" charset="-122"/>
                </a:rPr>
                <a:t>不合格</a:t>
              </a:r>
            </a:p>
            <a:p>
              <a:pPr eaLnBrk="0" hangingPunct="0">
                <a:lnSpc>
                  <a:spcPct val="90000"/>
                </a:lnSpc>
              </a:pPr>
              <a:r>
                <a:rPr kumimoji="1" lang="zh-CN" altLang="en-US" sz="2600" b="1">
                  <a:solidFill>
                    <a:srgbClr val="006600"/>
                  </a:solidFill>
                  <a:latin typeface="仿宋_GB2312" pitchFamily="49" charset="-122"/>
                  <a:ea typeface="仿宋_GB2312" pitchFamily="49" charset="-122"/>
                </a:rPr>
                <a:t>报名表</a:t>
              </a:r>
            </a:p>
          </p:txBody>
        </p:sp>
        <p:sp>
          <p:nvSpPr>
            <p:cNvPr id="44047" name="Line 17"/>
            <p:cNvSpPr>
              <a:spLocks noChangeShapeType="1"/>
            </p:cNvSpPr>
            <p:nvPr/>
          </p:nvSpPr>
          <p:spPr bwMode="auto">
            <a:xfrm flipV="1">
              <a:off x="3802" y="960"/>
              <a:ext cx="1296" cy="624"/>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4048" name="Rectangle 18"/>
            <p:cNvSpPr>
              <a:spLocks noChangeArrowheads="1"/>
            </p:cNvSpPr>
            <p:nvPr/>
          </p:nvSpPr>
          <p:spPr bwMode="auto">
            <a:xfrm rot="-1508164">
              <a:off x="3719" y="936"/>
              <a:ext cx="1306" cy="313"/>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仿宋_GB2312" pitchFamily="49" charset="-122"/>
                  <a:ea typeface="仿宋_GB2312" pitchFamily="49" charset="-122"/>
                </a:rPr>
                <a:t>考生通知单</a:t>
              </a:r>
            </a:p>
          </p:txBody>
        </p:sp>
        <p:sp>
          <p:nvSpPr>
            <p:cNvPr id="44049" name="Line 19"/>
            <p:cNvSpPr>
              <a:spLocks noChangeShapeType="1"/>
            </p:cNvSpPr>
            <p:nvPr/>
          </p:nvSpPr>
          <p:spPr bwMode="auto">
            <a:xfrm flipH="1" flipV="1">
              <a:off x="3485" y="2248"/>
              <a:ext cx="141" cy="1248"/>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4050" name="Line 20"/>
            <p:cNvSpPr>
              <a:spLocks noChangeShapeType="1"/>
            </p:cNvSpPr>
            <p:nvPr/>
          </p:nvSpPr>
          <p:spPr bwMode="auto">
            <a:xfrm>
              <a:off x="3809" y="2026"/>
              <a:ext cx="1168" cy="1242"/>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4051" name="Line 21"/>
            <p:cNvSpPr>
              <a:spLocks noChangeShapeType="1"/>
            </p:cNvSpPr>
            <p:nvPr/>
          </p:nvSpPr>
          <p:spPr bwMode="auto">
            <a:xfrm flipV="1">
              <a:off x="3863" y="1827"/>
              <a:ext cx="1510" cy="0"/>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4052" name="Rectangle 22"/>
            <p:cNvSpPr>
              <a:spLocks noChangeArrowheads="1"/>
            </p:cNvSpPr>
            <p:nvPr/>
          </p:nvSpPr>
          <p:spPr bwMode="auto">
            <a:xfrm rot="-1729366">
              <a:off x="4140" y="2543"/>
              <a:ext cx="365" cy="745"/>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006600"/>
                  </a:solidFill>
                  <a:latin typeface="仿宋_GB2312" pitchFamily="49" charset="-122"/>
                  <a:ea typeface="仿宋_GB2312" pitchFamily="49" charset="-122"/>
                </a:rPr>
                <a:t>成绩单</a:t>
              </a:r>
            </a:p>
          </p:txBody>
        </p:sp>
        <p:sp>
          <p:nvSpPr>
            <p:cNvPr id="44053" name="Rectangle 23"/>
            <p:cNvSpPr>
              <a:spLocks noChangeArrowheads="1"/>
            </p:cNvSpPr>
            <p:nvPr/>
          </p:nvSpPr>
          <p:spPr bwMode="auto">
            <a:xfrm>
              <a:off x="4065" y="1471"/>
              <a:ext cx="1632" cy="314"/>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仿宋_GB2312" pitchFamily="49" charset="-122"/>
                  <a:ea typeface="仿宋_GB2312" pitchFamily="49" charset="-122"/>
                </a:rPr>
                <a:t>统计分析表</a:t>
              </a:r>
            </a:p>
          </p:txBody>
        </p:sp>
        <p:sp>
          <p:nvSpPr>
            <p:cNvPr id="44054" name="Rectangle 24"/>
            <p:cNvSpPr>
              <a:spLocks noChangeArrowheads="1"/>
            </p:cNvSpPr>
            <p:nvPr/>
          </p:nvSpPr>
          <p:spPr bwMode="auto">
            <a:xfrm>
              <a:off x="1315" y="600"/>
              <a:ext cx="2784" cy="411"/>
            </a:xfrm>
            <a:prstGeom prst="rect">
              <a:avLst/>
            </a:prstGeom>
            <a:noFill/>
            <a:ln w="9525">
              <a:noFill/>
              <a:miter lim="800000"/>
              <a:headEnd/>
              <a:tailEnd/>
            </a:ln>
            <a:effectLst/>
          </p:spPr>
          <p:txBody>
            <a:bodyPr lIns="92075" tIns="46038" rIns="92075" bIns="46038">
              <a:spAutoFit/>
            </a:bodyPr>
            <a:lstStyle/>
            <a:p>
              <a:pPr algn="ctr" eaLnBrk="0" hangingPunct="0"/>
              <a:r>
                <a:rPr kumimoji="1" lang="zh-CN" altLang="en-US" sz="3600" b="1" dirty="0">
                  <a:solidFill>
                    <a:srgbClr val="CC0000"/>
                  </a:solidFill>
                  <a:latin typeface="华文新魏" pitchFamily="2" charset="-122"/>
                  <a:ea typeface="华文新魏" pitchFamily="2" charset="-122"/>
                </a:rPr>
                <a:t>第</a:t>
              </a:r>
              <a:r>
                <a:rPr kumimoji="1" lang="en-US" altLang="zh-CN" sz="3600" b="1" dirty="0">
                  <a:solidFill>
                    <a:srgbClr val="CC0000"/>
                  </a:solidFill>
                  <a:latin typeface="华文新魏" pitchFamily="2" charset="-122"/>
                  <a:ea typeface="华文新魏" pitchFamily="2" charset="-122"/>
                </a:rPr>
                <a:t>1</a:t>
              </a:r>
              <a:r>
                <a:rPr kumimoji="1" lang="zh-CN" altLang="en-US" sz="3600" b="1" dirty="0">
                  <a:solidFill>
                    <a:srgbClr val="CC0000"/>
                  </a:solidFill>
                  <a:latin typeface="华文新魏" pitchFamily="2" charset="-122"/>
                  <a:ea typeface="华文新魏" pitchFamily="2" charset="-122"/>
                </a:rPr>
                <a:t>层数据流图</a:t>
              </a:r>
            </a:p>
          </p:txBody>
        </p:sp>
        <p:sp>
          <p:nvSpPr>
            <p:cNvPr id="44055" name="Rectangle 25"/>
            <p:cNvSpPr>
              <a:spLocks noChangeArrowheads="1"/>
            </p:cNvSpPr>
            <p:nvPr/>
          </p:nvSpPr>
          <p:spPr bwMode="auto">
            <a:xfrm>
              <a:off x="2173" y="3094"/>
              <a:ext cx="986" cy="313"/>
            </a:xfrm>
            <a:prstGeom prst="rect">
              <a:avLst/>
            </a:prstGeom>
            <a:noFill/>
            <a:ln w="9525">
              <a:noFill/>
              <a:miter lim="800000"/>
              <a:headEnd/>
              <a:tailEnd/>
            </a:ln>
            <a:effectLst/>
          </p:spPr>
          <p:txBody>
            <a:bodyPr wrap="none" lIns="92075" tIns="46038" rIns="92075" bIns="46038">
              <a:spAutoFit/>
            </a:bodyPr>
            <a:lstStyle/>
            <a:p>
              <a:pPr eaLnBrk="0" hangingPunct="0"/>
              <a:r>
                <a:rPr kumimoji="1" lang="zh-CN" altLang="en-US" sz="2600" b="1">
                  <a:solidFill>
                    <a:srgbClr val="006600"/>
                  </a:solidFill>
                  <a:latin typeface="仿宋_GB2312" pitchFamily="49" charset="-122"/>
                  <a:ea typeface="仿宋_GB2312" pitchFamily="49" charset="-122"/>
                </a:rPr>
                <a:t>考生名册</a:t>
              </a:r>
            </a:p>
          </p:txBody>
        </p:sp>
        <p:grpSp>
          <p:nvGrpSpPr>
            <p:cNvPr id="5" name="Group 26"/>
            <p:cNvGrpSpPr>
              <a:grpSpLocks/>
            </p:cNvGrpSpPr>
            <p:nvPr/>
          </p:nvGrpSpPr>
          <p:grpSpPr bwMode="auto">
            <a:xfrm>
              <a:off x="2177" y="3436"/>
              <a:ext cx="1034" cy="64"/>
              <a:chOff x="2099" y="3696"/>
              <a:chExt cx="1034" cy="64"/>
            </a:xfrm>
          </p:grpSpPr>
          <p:sp>
            <p:nvSpPr>
              <p:cNvPr id="44062" name="Line 27"/>
              <p:cNvSpPr>
                <a:spLocks noChangeShapeType="1"/>
              </p:cNvSpPr>
              <p:nvPr/>
            </p:nvSpPr>
            <p:spPr bwMode="auto">
              <a:xfrm>
                <a:off x="2103" y="3696"/>
                <a:ext cx="1030" cy="0"/>
              </a:xfrm>
              <a:prstGeom prst="line">
                <a:avLst/>
              </a:prstGeom>
              <a:noFill/>
              <a:ln w="38100">
                <a:solidFill>
                  <a:srgbClr val="008000"/>
                </a:solidFill>
                <a:round/>
                <a:headEnd type="none" w="sm" len="sm"/>
                <a:tailEnd type="none" w="sm" len="sm"/>
              </a:ln>
              <a:effectLst/>
            </p:spPr>
            <p:txBody>
              <a:bodyPr/>
              <a:lstStyle/>
              <a:p>
                <a:endParaRPr lang="zh-CN" altLang="en-US"/>
              </a:p>
            </p:txBody>
          </p:sp>
          <p:sp>
            <p:nvSpPr>
              <p:cNvPr id="44063" name="Line 28"/>
              <p:cNvSpPr>
                <a:spLocks noChangeShapeType="1"/>
              </p:cNvSpPr>
              <p:nvPr/>
            </p:nvSpPr>
            <p:spPr bwMode="auto">
              <a:xfrm>
                <a:off x="2099" y="3760"/>
                <a:ext cx="1033" cy="0"/>
              </a:xfrm>
              <a:prstGeom prst="line">
                <a:avLst/>
              </a:prstGeom>
              <a:noFill/>
              <a:ln w="38100">
                <a:solidFill>
                  <a:srgbClr val="008000"/>
                </a:solidFill>
                <a:round/>
                <a:headEnd type="none" w="sm" len="sm"/>
                <a:tailEnd type="none" w="sm" len="sm"/>
              </a:ln>
              <a:effectLst/>
            </p:spPr>
            <p:txBody>
              <a:bodyPr/>
              <a:lstStyle/>
              <a:p>
                <a:endParaRPr lang="zh-CN" altLang="en-US"/>
              </a:p>
            </p:txBody>
          </p:sp>
        </p:grpSp>
        <p:sp>
          <p:nvSpPr>
            <p:cNvPr id="44057" name="Line 29"/>
            <p:cNvSpPr>
              <a:spLocks noChangeShapeType="1"/>
            </p:cNvSpPr>
            <p:nvPr/>
          </p:nvSpPr>
          <p:spPr bwMode="auto">
            <a:xfrm flipH="1" flipV="1">
              <a:off x="3645" y="2160"/>
              <a:ext cx="802" cy="1318"/>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4058" name="Rectangle 30"/>
            <p:cNvSpPr>
              <a:spLocks noChangeArrowheads="1"/>
            </p:cNvSpPr>
            <p:nvPr/>
          </p:nvSpPr>
          <p:spPr bwMode="auto">
            <a:xfrm rot="-350847">
              <a:off x="3585" y="2501"/>
              <a:ext cx="432" cy="975"/>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006600"/>
                  </a:solidFill>
                  <a:latin typeface="仿宋_GB2312" pitchFamily="49" charset="-122"/>
                  <a:ea typeface="仿宋_GB2312" pitchFamily="49" charset="-122"/>
                </a:rPr>
                <a:t>合</a:t>
              </a:r>
            </a:p>
            <a:p>
              <a:pPr eaLnBrk="0" hangingPunct="0">
                <a:lnSpc>
                  <a:spcPct val="90000"/>
                </a:lnSpc>
              </a:pPr>
              <a:r>
                <a:rPr kumimoji="1" lang="zh-CN" altLang="en-US" sz="2600" b="1">
                  <a:solidFill>
                    <a:srgbClr val="006600"/>
                  </a:solidFill>
                  <a:latin typeface="仿宋_GB2312" pitchFamily="49" charset="-122"/>
                  <a:ea typeface="仿宋_GB2312" pitchFamily="49" charset="-122"/>
                </a:rPr>
                <a:t>格</a:t>
              </a:r>
            </a:p>
            <a:p>
              <a:pPr eaLnBrk="0" hangingPunct="0">
                <a:lnSpc>
                  <a:spcPct val="90000"/>
                </a:lnSpc>
              </a:pPr>
              <a:r>
                <a:rPr kumimoji="1" lang="zh-CN" altLang="en-US" sz="2600" b="1">
                  <a:solidFill>
                    <a:srgbClr val="006600"/>
                  </a:solidFill>
                  <a:latin typeface="仿宋_GB2312" pitchFamily="49" charset="-122"/>
                  <a:ea typeface="仿宋_GB2312" pitchFamily="49" charset="-122"/>
                </a:rPr>
                <a:t>标</a:t>
              </a:r>
            </a:p>
            <a:p>
              <a:pPr eaLnBrk="0" hangingPunct="0">
                <a:lnSpc>
                  <a:spcPct val="90000"/>
                </a:lnSpc>
              </a:pPr>
              <a:r>
                <a:rPr kumimoji="1" lang="zh-CN" altLang="en-US" sz="2600" b="1">
                  <a:solidFill>
                    <a:srgbClr val="006600"/>
                  </a:solidFill>
                  <a:latin typeface="仿宋_GB2312" pitchFamily="49" charset="-122"/>
                  <a:ea typeface="仿宋_GB2312" pitchFamily="49" charset="-122"/>
                </a:rPr>
                <a:t>准</a:t>
              </a:r>
            </a:p>
          </p:txBody>
        </p:sp>
        <p:sp>
          <p:nvSpPr>
            <p:cNvPr id="44059" name="Rectangle 31"/>
            <p:cNvSpPr>
              <a:spLocks noChangeArrowheads="1"/>
            </p:cNvSpPr>
            <p:nvPr/>
          </p:nvSpPr>
          <p:spPr bwMode="auto">
            <a:xfrm rot="2044263">
              <a:off x="1398" y="2308"/>
              <a:ext cx="368" cy="974"/>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006600"/>
                  </a:solidFill>
                  <a:latin typeface="仿宋_GB2312" pitchFamily="49" charset="-122"/>
                  <a:ea typeface="仿宋_GB2312" pitchFamily="49" charset="-122"/>
                </a:rPr>
                <a:t>考生名</a:t>
              </a:r>
            </a:p>
            <a:p>
              <a:pPr eaLnBrk="0" hangingPunct="0">
                <a:lnSpc>
                  <a:spcPct val="90000"/>
                </a:lnSpc>
              </a:pPr>
              <a:r>
                <a:rPr kumimoji="1" lang="zh-CN" altLang="en-US" sz="2600" b="1">
                  <a:solidFill>
                    <a:srgbClr val="006600"/>
                  </a:solidFill>
                  <a:latin typeface="仿宋_GB2312" pitchFamily="49" charset="-122"/>
                  <a:ea typeface="仿宋_GB2312" pitchFamily="49" charset="-122"/>
                </a:rPr>
                <a:t>单</a:t>
              </a:r>
            </a:p>
          </p:txBody>
        </p:sp>
        <p:sp>
          <p:nvSpPr>
            <p:cNvPr id="44060" name="Line 32"/>
            <p:cNvSpPr>
              <a:spLocks noChangeShapeType="1"/>
            </p:cNvSpPr>
            <p:nvPr/>
          </p:nvSpPr>
          <p:spPr bwMode="auto">
            <a:xfrm flipV="1">
              <a:off x="317" y="1795"/>
              <a:ext cx="1225" cy="205"/>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4061" name="Rectangle 33"/>
            <p:cNvSpPr>
              <a:spLocks noChangeArrowheads="1"/>
            </p:cNvSpPr>
            <p:nvPr/>
          </p:nvSpPr>
          <p:spPr bwMode="auto">
            <a:xfrm rot="-2599276">
              <a:off x="4444" y="1978"/>
              <a:ext cx="366" cy="1203"/>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006600"/>
                  </a:solidFill>
                  <a:latin typeface="仿宋_GB2312" pitchFamily="49" charset="-122"/>
                  <a:ea typeface="仿宋_GB2312" pitchFamily="49" charset="-122"/>
                </a:rPr>
                <a:t>错误成绩单</a:t>
              </a:r>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灯片编号占位符 2"/>
          <p:cNvSpPr>
            <a:spLocks noGrp="1"/>
          </p:cNvSpPr>
          <p:nvPr>
            <p:ph type="sldNum" sz="quarter" idx="11"/>
          </p:nvPr>
        </p:nvSpPr>
        <p:spPr>
          <a:noFill/>
          <a:ln>
            <a:miter lim="800000"/>
            <a:headEnd/>
            <a:tailEnd/>
          </a:ln>
        </p:spPr>
        <p:txBody>
          <a:bodyPr/>
          <a:lstStyle/>
          <a:p>
            <a:fld id="{A2D439D6-9E32-4D79-95FB-F2DC2DEF3598}" type="slidenum">
              <a:rPr lang="en-US" altLang="zh-CN"/>
              <a:pPr/>
              <a:t>77</a:t>
            </a:fld>
            <a:endParaRPr lang="en-US" altLang="zh-CN"/>
          </a:p>
        </p:txBody>
      </p:sp>
      <p:grpSp>
        <p:nvGrpSpPr>
          <p:cNvPr id="2" name="Group 26"/>
          <p:cNvGrpSpPr>
            <a:grpSpLocks/>
          </p:cNvGrpSpPr>
          <p:nvPr/>
        </p:nvGrpSpPr>
        <p:grpSpPr bwMode="auto">
          <a:xfrm>
            <a:off x="679450" y="763588"/>
            <a:ext cx="7729538" cy="4889500"/>
            <a:chOff x="428" y="665"/>
            <a:chExt cx="4869" cy="3080"/>
          </a:xfrm>
        </p:grpSpPr>
        <p:sp>
          <p:nvSpPr>
            <p:cNvPr id="45061" name="Rectangle 3"/>
            <p:cNvSpPr>
              <a:spLocks noChangeArrowheads="1"/>
            </p:cNvSpPr>
            <p:nvPr/>
          </p:nvSpPr>
          <p:spPr bwMode="auto">
            <a:xfrm>
              <a:off x="703" y="665"/>
              <a:ext cx="4531" cy="408"/>
            </a:xfrm>
            <a:prstGeom prst="rect">
              <a:avLst/>
            </a:prstGeom>
            <a:noFill/>
            <a:ln w="9525">
              <a:noFill/>
              <a:miter lim="800000"/>
              <a:headEnd/>
              <a:tailEnd/>
            </a:ln>
            <a:effectLst/>
          </p:spPr>
          <p:txBody>
            <a:bodyPr wrap="square" lIns="92075" tIns="46038" rIns="92075" bIns="46038">
              <a:spAutoFit/>
            </a:bodyPr>
            <a:lstStyle/>
            <a:p>
              <a:pPr eaLnBrk="0" hangingPunct="0"/>
              <a:r>
                <a:rPr kumimoji="1" lang="zh-CN" altLang="en-US" sz="3600" b="1" dirty="0">
                  <a:solidFill>
                    <a:srgbClr val="CC0000"/>
                  </a:solidFill>
                  <a:latin typeface="华文新魏" pitchFamily="2" charset="-122"/>
                  <a:ea typeface="华文新魏" pitchFamily="2" charset="-122"/>
                </a:rPr>
                <a:t>第</a:t>
              </a:r>
              <a:r>
                <a:rPr kumimoji="1" lang="en-US" altLang="zh-CN" sz="3600" b="1" dirty="0">
                  <a:solidFill>
                    <a:srgbClr val="CC0000"/>
                  </a:solidFill>
                  <a:latin typeface="华文新魏" pitchFamily="2" charset="-122"/>
                  <a:ea typeface="华文新魏" pitchFamily="2" charset="-122"/>
                </a:rPr>
                <a:t>2</a:t>
              </a:r>
              <a:r>
                <a:rPr kumimoji="1" lang="zh-CN" altLang="en-US" sz="3600" b="1" dirty="0">
                  <a:solidFill>
                    <a:srgbClr val="CC0000"/>
                  </a:solidFill>
                  <a:latin typeface="华文新魏" pitchFamily="2" charset="-122"/>
                  <a:ea typeface="华文新魏" pitchFamily="2" charset="-122"/>
                </a:rPr>
                <a:t>层数据流图 </a:t>
              </a:r>
              <a:r>
                <a:rPr kumimoji="1" lang="en-US" altLang="zh-CN" sz="3600" b="1" dirty="0">
                  <a:solidFill>
                    <a:srgbClr val="CC0000"/>
                  </a:solidFill>
                  <a:latin typeface="华文新魏" pitchFamily="2" charset="-122"/>
                  <a:ea typeface="华文新魏" pitchFamily="2" charset="-122"/>
                </a:rPr>
                <a:t>(a)</a:t>
              </a:r>
              <a:r>
                <a:rPr kumimoji="1" lang="zh-CN" altLang="en-US" sz="3600" b="1" dirty="0">
                  <a:solidFill>
                    <a:srgbClr val="CC0000"/>
                  </a:solidFill>
                  <a:latin typeface="华文新魏" pitchFamily="2" charset="-122"/>
                  <a:ea typeface="华文新魏" pitchFamily="2" charset="-122"/>
                </a:rPr>
                <a:t>：登记报名表</a:t>
              </a:r>
              <a:endParaRPr kumimoji="1" lang="en-US" altLang="zh-CN" sz="3600" b="1" dirty="0">
                <a:solidFill>
                  <a:srgbClr val="CC0000"/>
                </a:solidFill>
                <a:latin typeface="华文新魏" pitchFamily="2" charset="-122"/>
                <a:ea typeface="华文新魏" pitchFamily="2" charset="-122"/>
              </a:endParaRPr>
            </a:p>
          </p:txBody>
        </p:sp>
        <p:sp>
          <p:nvSpPr>
            <p:cNvPr id="45062" name="Oval 4"/>
            <p:cNvSpPr>
              <a:spLocks noChangeArrowheads="1"/>
            </p:cNvSpPr>
            <p:nvPr/>
          </p:nvSpPr>
          <p:spPr bwMode="auto">
            <a:xfrm>
              <a:off x="1317" y="1201"/>
              <a:ext cx="1013" cy="979"/>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5063" name="Rectangle 5"/>
            <p:cNvSpPr>
              <a:spLocks noChangeArrowheads="1"/>
            </p:cNvSpPr>
            <p:nvPr/>
          </p:nvSpPr>
          <p:spPr bwMode="auto">
            <a:xfrm>
              <a:off x="1265" y="1259"/>
              <a:ext cx="1151" cy="733"/>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chemeClr val="hlink"/>
                  </a:solidFill>
                  <a:latin typeface="Times New Roman" pitchFamily="18" charset="0"/>
                  <a:ea typeface="仿宋_GB2312" pitchFamily="49" charset="-122"/>
                </a:rPr>
                <a:t>1.1</a:t>
              </a:r>
              <a:r>
                <a:rPr kumimoji="1" lang="en-US" altLang="zh-CN" sz="2600" b="1">
                  <a:solidFill>
                    <a:srgbClr val="006600"/>
                  </a:solidFill>
                  <a:latin typeface="Times New Roman" pitchFamily="18" charset="0"/>
                  <a:ea typeface="仿宋_GB2312" pitchFamily="49" charset="-122"/>
                </a:rPr>
                <a:t> </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检查</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报名表</a:t>
              </a:r>
            </a:p>
          </p:txBody>
        </p:sp>
        <p:sp>
          <p:nvSpPr>
            <p:cNvPr id="45064" name="Line 6"/>
            <p:cNvSpPr>
              <a:spLocks noChangeShapeType="1"/>
            </p:cNvSpPr>
            <p:nvPr/>
          </p:nvSpPr>
          <p:spPr bwMode="auto">
            <a:xfrm flipV="1">
              <a:off x="605" y="2000"/>
              <a:ext cx="844" cy="647"/>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5065" name="Line 7"/>
            <p:cNvSpPr>
              <a:spLocks noChangeShapeType="1"/>
            </p:cNvSpPr>
            <p:nvPr/>
          </p:nvSpPr>
          <p:spPr bwMode="auto">
            <a:xfrm flipH="1" flipV="1">
              <a:off x="2330" y="1661"/>
              <a:ext cx="945" cy="12"/>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5066" name="Rectangle 8"/>
            <p:cNvSpPr>
              <a:spLocks noChangeArrowheads="1"/>
            </p:cNvSpPr>
            <p:nvPr/>
          </p:nvSpPr>
          <p:spPr bwMode="auto">
            <a:xfrm rot="-2147636">
              <a:off x="428" y="2022"/>
              <a:ext cx="890" cy="308"/>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Times New Roman" pitchFamily="18" charset="0"/>
                  <a:ea typeface="仿宋_GB2312" pitchFamily="49" charset="-122"/>
                </a:rPr>
                <a:t>报名表</a:t>
              </a:r>
            </a:p>
          </p:txBody>
        </p:sp>
        <p:sp>
          <p:nvSpPr>
            <p:cNvPr id="45067" name="Rectangle 9"/>
            <p:cNvSpPr>
              <a:spLocks noChangeArrowheads="1"/>
            </p:cNvSpPr>
            <p:nvPr/>
          </p:nvSpPr>
          <p:spPr bwMode="auto">
            <a:xfrm>
              <a:off x="4281" y="1324"/>
              <a:ext cx="833" cy="308"/>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Times New Roman" pitchFamily="18" charset="0"/>
                  <a:ea typeface="仿宋_GB2312" pitchFamily="49" charset="-122"/>
                </a:rPr>
                <a:t>准考证</a:t>
              </a:r>
            </a:p>
          </p:txBody>
        </p:sp>
        <p:sp>
          <p:nvSpPr>
            <p:cNvPr id="45068" name="Line 10"/>
            <p:cNvSpPr>
              <a:spLocks noChangeShapeType="1"/>
            </p:cNvSpPr>
            <p:nvPr/>
          </p:nvSpPr>
          <p:spPr bwMode="auto">
            <a:xfrm>
              <a:off x="4217" y="3292"/>
              <a:ext cx="1080" cy="0"/>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5069" name="Oval 11"/>
            <p:cNvSpPr>
              <a:spLocks noChangeArrowheads="1"/>
            </p:cNvSpPr>
            <p:nvPr/>
          </p:nvSpPr>
          <p:spPr bwMode="auto">
            <a:xfrm>
              <a:off x="3229" y="1208"/>
              <a:ext cx="973" cy="968"/>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5070" name="Rectangle 12"/>
            <p:cNvSpPr>
              <a:spLocks noChangeArrowheads="1"/>
            </p:cNvSpPr>
            <p:nvPr/>
          </p:nvSpPr>
          <p:spPr bwMode="auto">
            <a:xfrm>
              <a:off x="3240" y="1285"/>
              <a:ext cx="967" cy="733"/>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chemeClr val="hlink"/>
                  </a:solidFill>
                  <a:latin typeface="Times New Roman" pitchFamily="18" charset="0"/>
                  <a:ea typeface="仿宋_GB2312" pitchFamily="49" charset="-122"/>
                </a:rPr>
                <a:t>1.2</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编准考证号码</a:t>
              </a:r>
            </a:p>
          </p:txBody>
        </p:sp>
        <p:sp>
          <p:nvSpPr>
            <p:cNvPr id="45071" name="Line 13"/>
            <p:cNvSpPr>
              <a:spLocks noChangeShapeType="1"/>
            </p:cNvSpPr>
            <p:nvPr/>
          </p:nvSpPr>
          <p:spPr bwMode="auto">
            <a:xfrm flipH="1">
              <a:off x="2567" y="3295"/>
              <a:ext cx="687" cy="164"/>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5072" name="Line 14"/>
            <p:cNvSpPr>
              <a:spLocks noChangeShapeType="1"/>
            </p:cNvSpPr>
            <p:nvPr/>
          </p:nvSpPr>
          <p:spPr bwMode="auto">
            <a:xfrm flipV="1">
              <a:off x="3733" y="2180"/>
              <a:ext cx="0" cy="654"/>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5073" name="Rectangle 15"/>
            <p:cNvSpPr>
              <a:spLocks noChangeArrowheads="1"/>
            </p:cNvSpPr>
            <p:nvPr/>
          </p:nvSpPr>
          <p:spPr bwMode="auto">
            <a:xfrm>
              <a:off x="1612" y="2366"/>
              <a:ext cx="832" cy="508"/>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006600"/>
                  </a:solidFill>
                  <a:latin typeface="Times New Roman" pitchFamily="18" charset="0"/>
                  <a:ea typeface="仿宋_GB2312" pitchFamily="49" charset="-122"/>
                </a:rPr>
                <a:t>不合格</a:t>
              </a:r>
            </a:p>
            <a:p>
              <a:pPr eaLnBrk="0" hangingPunct="0">
                <a:lnSpc>
                  <a:spcPct val="90000"/>
                </a:lnSpc>
              </a:pPr>
              <a:r>
                <a:rPr kumimoji="1" lang="zh-CN" altLang="en-US" sz="2600" b="1">
                  <a:solidFill>
                    <a:srgbClr val="006600"/>
                  </a:solidFill>
                  <a:latin typeface="Times New Roman" pitchFamily="18" charset="0"/>
                  <a:ea typeface="仿宋_GB2312" pitchFamily="49" charset="-122"/>
                </a:rPr>
                <a:t>报名表</a:t>
              </a:r>
            </a:p>
          </p:txBody>
        </p:sp>
        <p:sp>
          <p:nvSpPr>
            <p:cNvPr id="45074" name="Rectangle 16"/>
            <p:cNvSpPr>
              <a:spLocks noChangeArrowheads="1"/>
            </p:cNvSpPr>
            <p:nvPr/>
          </p:nvSpPr>
          <p:spPr bwMode="auto">
            <a:xfrm>
              <a:off x="1572" y="3271"/>
              <a:ext cx="952" cy="308"/>
            </a:xfrm>
            <a:prstGeom prst="rect">
              <a:avLst/>
            </a:prstGeom>
            <a:noFill/>
            <a:ln w="9525">
              <a:noFill/>
              <a:miter lim="800000"/>
              <a:headEnd/>
              <a:tailEnd/>
            </a:ln>
            <a:effectLst/>
          </p:spPr>
          <p:txBody>
            <a:bodyPr wrap="none" lIns="92075" tIns="46038" rIns="92075" bIns="46038">
              <a:spAutoFit/>
            </a:bodyPr>
            <a:lstStyle/>
            <a:p>
              <a:pPr eaLnBrk="0" hangingPunct="0"/>
              <a:r>
                <a:rPr kumimoji="1" lang="zh-CN" altLang="en-US" sz="2600" b="1">
                  <a:solidFill>
                    <a:srgbClr val="006600"/>
                  </a:solidFill>
                  <a:latin typeface="Times New Roman" pitchFamily="18" charset="0"/>
                  <a:ea typeface="仿宋_GB2312" pitchFamily="49" charset="-122"/>
                </a:rPr>
                <a:t>考生名册</a:t>
              </a:r>
            </a:p>
          </p:txBody>
        </p:sp>
        <p:sp>
          <p:nvSpPr>
            <p:cNvPr id="45075" name="Line 17"/>
            <p:cNvSpPr>
              <a:spLocks noChangeShapeType="1"/>
            </p:cNvSpPr>
            <p:nvPr/>
          </p:nvSpPr>
          <p:spPr bwMode="auto">
            <a:xfrm>
              <a:off x="1628" y="3592"/>
              <a:ext cx="914" cy="0"/>
            </a:xfrm>
            <a:prstGeom prst="line">
              <a:avLst/>
            </a:prstGeom>
            <a:noFill/>
            <a:ln w="38100">
              <a:solidFill>
                <a:srgbClr val="006600"/>
              </a:solidFill>
              <a:round/>
              <a:headEnd type="none" w="sm" len="sm"/>
              <a:tailEnd type="none" w="sm" len="sm"/>
            </a:ln>
            <a:effectLst/>
          </p:spPr>
          <p:txBody>
            <a:bodyPr/>
            <a:lstStyle/>
            <a:p>
              <a:endParaRPr lang="zh-CN" altLang="en-US"/>
            </a:p>
          </p:txBody>
        </p:sp>
        <p:sp>
          <p:nvSpPr>
            <p:cNvPr id="45076" name="Line 18"/>
            <p:cNvSpPr>
              <a:spLocks noChangeShapeType="1"/>
            </p:cNvSpPr>
            <p:nvPr/>
          </p:nvSpPr>
          <p:spPr bwMode="auto">
            <a:xfrm>
              <a:off x="1625" y="3641"/>
              <a:ext cx="917" cy="0"/>
            </a:xfrm>
            <a:prstGeom prst="line">
              <a:avLst/>
            </a:prstGeom>
            <a:noFill/>
            <a:ln w="38100">
              <a:solidFill>
                <a:srgbClr val="006600"/>
              </a:solidFill>
              <a:round/>
              <a:headEnd type="none" w="sm" len="sm"/>
              <a:tailEnd type="none" w="sm" len="sm"/>
            </a:ln>
            <a:effectLst/>
          </p:spPr>
          <p:txBody>
            <a:bodyPr/>
            <a:lstStyle/>
            <a:p>
              <a:endParaRPr lang="zh-CN" altLang="en-US"/>
            </a:p>
          </p:txBody>
        </p:sp>
        <p:sp>
          <p:nvSpPr>
            <p:cNvPr id="45077" name="Rectangle 19"/>
            <p:cNvSpPr>
              <a:spLocks noChangeArrowheads="1"/>
            </p:cNvSpPr>
            <p:nvPr/>
          </p:nvSpPr>
          <p:spPr bwMode="auto">
            <a:xfrm>
              <a:off x="4196" y="2946"/>
              <a:ext cx="1038" cy="308"/>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Times New Roman" pitchFamily="18" charset="0"/>
                  <a:ea typeface="仿宋_GB2312" pitchFamily="49" charset="-122"/>
                </a:rPr>
                <a:t>考生名单</a:t>
              </a:r>
            </a:p>
          </p:txBody>
        </p:sp>
        <p:sp>
          <p:nvSpPr>
            <p:cNvPr id="45078" name="Line 20"/>
            <p:cNvSpPr>
              <a:spLocks noChangeShapeType="1"/>
            </p:cNvSpPr>
            <p:nvPr/>
          </p:nvSpPr>
          <p:spPr bwMode="auto">
            <a:xfrm flipV="1">
              <a:off x="1273" y="2180"/>
              <a:ext cx="427" cy="895"/>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5079" name="Rectangle 21"/>
            <p:cNvSpPr>
              <a:spLocks noChangeArrowheads="1"/>
            </p:cNvSpPr>
            <p:nvPr/>
          </p:nvSpPr>
          <p:spPr bwMode="auto">
            <a:xfrm>
              <a:off x="2240" y="1065"/>
              <a:ext cx="1058" cy="508"/>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2600" b="1">
                  <a:solidFill>
                    <a:srgbClr val="006600"/>
                  </a:solidFill>
                  <a:latin typeface="Times New Roman" pitchFamily="18" charset="0"/>
                  <a:ea typeface="仿宋_GB2312" pitchFamily="49" charset="-122"/>
                </a:rPr>
                <a:t>合格</a:t>
              </a:r>
            </a:p>
            <a:p>
              <a:pPr algn="ctr" eaLnBrk="0" hangingPunct="0">
                <a:lnSpc>
                  <a:spcPct val="90000"/>
                </a:lnSpc>
              </a:pPr>
              <a:r>
                <a:rPr kumimoji="1" lang="zh-CN" altLang="en-US" sz="2600" b="1">
                  <a:solidFill>
                    <a:srgbClr val="006600"/>
                  </a:solidFill>
                  <a:latin typeface="Times New Roman" pitchFamily="18" charset="0"/>
                  <a:ea typeface="仿宋_GB2312" pitchFamily="49" charset="-122"/>
                </a:rPr>
                <a:t>报名表</a:t>
              </a:r>
            </a:p>
          </p:txBody>
        </p:sp>
        <p:sp>
          <p:nvSpPr>
            <p:cNvPr id="45080" name="Line 22"/>
            <p:cNvSpPr>
              <a:spLocks noChangeShapeType="1"/>
            </p:cNvSpPr>
            <p:nvPr/>
          </p:nvSpPr>
          <p:spPr bwMode="auto">
            <a:xfrm flipH="1" flipV="1">
              <a:off x="4233" y="1674"/>
              <a:ext cx="995" cy="13"/>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5081" name="Oval 23"/>
            <p:cNvSpPr>
              <a:spLocks noChangeArrowheads="1"/>
            </p:cNvSpPr>
            <p:nvPr/>
          </p:nvSpPr>
          <p:spPr bwMode="auto">
            <a:xfrm>
              <a:off x="3264" y="2828"/>
              <a:ext cx="925" cy="917"/>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5082" name="Rectangle 24"/>
            <p:cNvSpPr>
              <a:spLocks noChangeArrowheads="1"/>
            </p:cNvSpPr>
            <p:nvPr/>
          </p:nvSpPr>
          <p:spPr bwMode="auto">
            <a:xfrm>
              <a:off x="3256" y="2883"/>
              <a:ext cx="967" cy="733"/>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chemeClr val="hlink"/>
                  </a:solidFill>
                  <a:latin typeface="Times New Roman" pitchFamily="18" charset="0"/>
                  <a:ea typeface="仿宋_GB2312" pitchFamily="49" charset="-122"/>
                </a:rPr>
                <a:t>1.3</a:t>
              </a:r>
            </a:p>
            <a:p>
              <a:pPr algn="ctr" eaLnBrk="0" hangingPunct="0">
                <a:lnSpc>
                  <a:spcPct val="90000"/>
                </a:lnSpc>
              </a:pPr>
              <a:r>
                <a:rPr kumimoji="1" lang="zh-CN" altLang="en-US" sz="2600" b="1">
                  <a:latin typeface="Times New Roman" pitchFamily="18" charset="0"/>
                  <a:ea typeface="仿宋_GB2312" pitchFamily="49" charset="-122"/>
                </a:rPr>
                <a:t>登记</a:t>
              </a:r>
            </a:p>
            <a:p>
              <a:pPr algn="ctr" eaLnBrk="0" hangingPunct="0">
                <a:lnSpc>
                  <a:spcPct val="90000"/>
                </a:lnSpc>
              </a:pPr>
              <a:r>
                <a:rPr kumimoji="1" lang="zh-CN" altLang="en-US" sz="2600" b="1">
                  <a:latin typeface="Times New Roman" pitchFamily="18" charset="0"/>
                  <a:ea typeface="仿宋_GB2312" pitchFamily="49" charset="-122"/>
                </a:rPr>
                <a:t>考生</a:t>
              </a:r>
            </a:p>
          </p:txBody>
        </p:sp>
        <p:sp>
          <p:nvSpPr>
            <p:cNvPr id="45083" name="Text Box 25"/>
            <p:cNvSpPr txBox="1">
              <a:spLocks noChangeArrowheads="1"/>
            </p:cNvSpPr>
            <p:nvPr/>
          </p:nvSpPr>
          <p:spPr bwMode="auto">
            <a:xfrm>
              <a:off x="3753" y="2294"/>
              <a:ext cx="1161" cy="308"/>
            </a:xfrm>
            <a:prstGeom prst="rect">
              <a:avLst/>
            </a:prstGeom>
            <a:noFill/>
            <a:ln w="9525">
              <a:noFill/>
              <a:miter lim="800000"/>
              <a:headEnd/>
              <a:tailEnd/>
            </a:ln>
            <a:effectLst/>
          </p:spPr>
          <p:txBody>
            <a:bodyPr wrap="none">
              <a:spAutoFit/>
            </a:bodyPr>
            <a:lstStyle/>
            <a:p>
              <a:r>
                <a:rPr kumimoji="1" lang="zh-CN" altLang="en-US" sz="2600" b="1">
                  <a:solidFill>
                    <a:srgbClr val="006600"/>
                  </a:solidFill>
                  <a:latin typeface="Times New Roman" pitchFamily="18" charset="0"/>
                  <a:ea typeface="仿宋_GB2312" pitchFamily="49" charset="-122"/>
                </a:rPr>
                <a:t>合格报名表</a:t>
              </a: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灯片编号占位符 2"/>
          <p:cNvSpPr>
            <a:spLocks noGrp="1"/>
          </p:cNvSpPr>
          <p:nvPr>
            <p:ph type="sldNum" sz="quarter" idx="11"/>
          </p:nvPr>
        </p:nvSpPr>
        <p:spPr>
          <a:xfrm>
            <a:off x="3124200" y="6356176"/>
            <a:ext cx="2895600" cy="457200"/>
          </a:xfrm>
          <a:noFill/>
          <a:ln>
            <a:miter lim="800000"/>
            <a:headEnd/>
            <a:tailEnd/>
          </a:ln>
        </p:spPr>
        <p:txBody>
          <a:bodyPr/>
          <a:lstStyle/>
          <a:p>
            <a:fld id="{4D919005-ED47-4B92-BACD-9FD9E6224D72}" type="slidenum">
              <a:rPr lang="en-US" altLang="zh-CN"/>
              <a:pPr/>
              <a:t>78</a:t>
            </a:fld>
            <a:endParaRPr lang="en-US" altLang="zh-CN"/>
          </a:p>
        </p:txBody>
      </p:sp>
      <p:grpSp>
        <p:nvGrpSpPr>
          <p:cNvPr id="2" name="Group 41"/>
          <p:cNvGrpSpPr>
            <a:grpSpLocks/>
          </p:cNvGrpSpPr>
          <p:nvPr/>
        </p:nvGrpSpPr>
        <p:grpSpPr bwMode="auto">
          <a:xfrm>
            <a:off x="669925" y="482426"/>
            <a:ext cx="8080375" cy="5621338"/>
            <a:chOff x="294" y="148"/>
            <a:chExt cx="5258" cy="3685"/>
          </a:xfrm>
        </p:grpSpPr>
        <p:sp>
          <p:nvSpPr>
            <p:cNvPr id="46085" name="Rectangle 3"/>
            <p:cNvSpPr>
              <a:spLocks noChangeArrowheads="1"/>
            </p:cNvSpPr>
            <p:nvPr/>
          </p:nvSpPr>
          <p:spPr bwMode="auto">
            <a:xfrm>
              <a:off x="771" y="148"/>
              <a:ext cx="4218" cy="424"/>
            </a:xfrm>
            <a:prstGeom prst="rect">
              <a:avLst/>
            </a:prstGeom>
            <a:noFill/>
            <a:ln w="9525">
              <a:noFill/>
              <a:miter lim="800000"/>
              <a:headEnd/>
              <a:tailEnd/>
            </a:ln>
            <a:effectLst/>
          </p:spPr>
          <p:txBody>
            <a:bodyPr wrap="square" lIns="92075" tIns="46038" rIns="92075" bIns="46038">
              <a:spAutoFit/>
            </a:bodyPr>
            <a:lstStyle/>
            <a:p>
              <a:pPr eaLnBrk="0" hangingPunct="0"/>
              <a:r>
                <a:rPr lang="zh-CN" altLang="en-US" sz="3600" b="1" dirty="0">
                  <a:solidFill>
                    <a:srgbClr val="CC0000"/>
                  </a:solidFill>
                  <a:latin typeface="华文新魏" pitchFamily="2" charset="-122"/>
                  <a:ea typeface="华文新魏" pitchFamily="2" charset="-122"/>
                </a:rPr>
                <a:t>第</a:t>
              </a:r>
              <a:r>
                <a:rPr lang="en-US" altLang="zh-CN" sz="3600" b="1" dirty="0">
                  <a:solidFill>
                    <a:srgbClr val="CC0000"/>
                  </a:solidFill>
                  <a:latin typeface="华文新魏" pitchFamily="2" charset="-122"/>
                  <a:ea typeface="华文新魏" pitchFamily="2" charset="-122"/>
                </a:rPr>
                <a:t>2</a:t>
              </a:r>
              <a:r>
                <a:rPr lang="zh-CN" altLang="en-US" sz="3600" b="1" dirty="0">
                  <a:solidFill>
                    <a:srgbClr val="CC0000"/>
                  </a:solidFill>
                  <a:latin typeface="华文新魏" pitchFamily="2" charset="-122"/>
                  <a:ea typeface="华文新魏" pitchFamily="2" charset="-122"/>
                </a:rPr>
                <a:t>层数据流图 </a:t>
              </a:r>
              <a:r>
                <a:rPr lang="en-US" altLang="zh-CN" sz="3600" b="1" dirty="0">
                  <a:solidFill>
                    <a:srgbClr val="CC0000"/>
                  </a:solidFill>
                  <a:latin typeface="华文新魏" pitchFamily="2" charset="-122"/>
                  <a:ea typeface="华文新魏" pitchFamily="2" charset="-122"/>
                </a:rPr>
                <a:t>(b)</a:t>
              </a:r>
              <a:r>
                <a:rPr lang="zh-CN" altLang="en-US" sz="3600" b="1" dirty="0">
                  <a:solidFill>
                    <a:srgbClr val="CC0000"/>
                  </a:solidFill>
                  <a:latin typeface="华文新魏" pitchFamily="2" charset="-122"/>
                  <a:ea typeface="华文新魏" pitchFamily="2" charset="-122"/>
                </a:rPr>
                <a:t>：统计成绩</a:t>
              </a:r>
              <a:endParaRPr lang="en-US" altLang="zh-CN" sz="3600" b="1" dirty="0">
                <a:solidFill>
                  <a:srgbClr val="CC0000"/>
                </a:solidFill>
                <a:latin typeface="华文新魏" pitchFamily="2" charset="-122"/>
                <a:ea typeface="华文新魏" pitchFamily="2" charset="-122"/>
              </a:endParaRPr>
            </a:p>
          </p:txBody>
        </p:sp>
        <p:sp>
          <p:nvSpPr>
            <p:cNvPr id="46086" name="Oval 4"/>
            <p:cNvSpPr>
              <a:spLocks noChangeArrowheads="1"/>
            </p:cNvSpPr>
            <p:nvPr/>
          </p:nvSpPr>
          <p:spPr bwMode="auto">
            <a:xfrm>
              <a:off x="1533" y="624"/>
              <a:ext cx="992" cy="950"/>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6087" name="Rectangle 5"/>
            <p:cNvSpPr>
              <a:spLocks noChangeArrowheads="1"/>
            </p:cNvSpPr>
            <p:nvPr/>
          </p:nvSpPr>
          <p:spPr bwMode="auto">
            <a:xfrm>
              <a:off x="1607" y="659"/>
              <a:ext cx="894" cy="763"/>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chemeClr val="hlink"/>
                  </a:solidFill>
                  <a:latin typeface="Times New Roman" pitchFamily="18" charset="0"/>
                  <a:ea typeface="仿宋_GB2312" pitchFamily="49" charset="-122"/>
                </a:rPr>
                <a:t>2.1</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检查</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成绩单</a:t>
              </a:r>
            </a:p>
          </p:txBody>
        </p:sp>
        <p:sp>
          <p:nvSpPr>
            <p:cNvPr id="46088" name="Line 6"/>
            <p:cNvSpPr>
              <a:spLocks noChangeShapeType="1"/>
            </p:cNvSpPr>
            <p:nvPr/>
          </p:nvSpPr>
          <p:spPr bwMode="auto">
            <a:xfrm flipH="1">
              <a:off x="2541" y="1115"/>
              <a:ext cx="1062" cy="12"/>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6089" name="Oval 7"/>
            <p:cNvSpPr>
              <a:spLocks noChangeArrowheads="1"/>
            </p:cNvSpPr>
            <p:nvPr/>
          </p:nvSpPr>
          <p:spPr bwMode="auto">
            <a:xfrm>
              <a:off x="3607" y="629"/>
              <a:ext cx="1031" cy="967"/>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6090" name="Rectangle 8"/>
            <p:cNvSpPr>
              <a:spLocks noChangeArrowheads="1"/>
            </p:cNvSpPr>
            <p:nvPr/>
          </p:nvSpPr>
          <p:spPr bwMode="auto">
            <a:xfrm>
              <a:off x="3686" y="702"/>
              <a:ext cx="905" cy="762"/>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chemeClr val="hlink"/>
                  </a:solidFill>
                  <a:latin typeface="Times New Roman" pitchFamily="18" charset="0"/>
                  <a:ea typeface="仿宋_GB2312" pitchFamily="49" charset="-122"/>
                </a:rPr>
                <a:t>2.2</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审定</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合格者</a:t>
              </a:r>
            </a:p>
          </p:txBody>
        </p:sp>
        <p:sp>
          <p:nvSpPr>
            <p:cNvPr id="46091" name="Line 9"/>
            <p:cNvSpPr>
              <a:spLocks noChangeShapeType="1"/>
            </p:cNvSpPr>
            <p:nvPr/>
          </p:nvSpPr>
          <p:spPr bwMode="auto">
            <a:xfrm flipH="1">
              <a:off x="1386" y="1952"/>
              <a:ext cx="1423" cy="355"/>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6092" name="Line 10"/>
            <p:cNvSpPr>
              <a:spLocks noChangeShapeType="1"/>
            </p:cNvSpPr>
            <p:nvPr/>
          </p:nvSpPr>
          <p:spPr bwMode="auto">
            <a:xfrm flipV="1">
              <a:off x="4137" y="1615"/>
              <a:ext cx="0" cy="545"/>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6093" name="Rectangle 11"/>
            <p:cNvSpPr>
              <a:spLocks noChangeArrowheads="1"/>
            </p:cNvSpPr>
            <p:nvPr/>
          </p:nvSpPr>
          <p:spPr bwMode="auto">
            <a:xfrm>
              <a:off x="2827" y="3449"/>
              <a:ext cx="983" cy="321"/>
            </a:xfrm>
            <a:prstGeom prst="rect">
              <a:avLst/>
            </a:prstGeom>
            <a:noFill/>
            <a:ln w="9525">
              <a:noFill/>
              <a:miter lim="800000"/>
              <a:headEnd/>
              <a:tailEnd/>
            </a:ln>
            <a:effectLst/>
          </p:spPr>
          <p:txBody>
            <a:bodyPr wrap="none" lIns="92075" tIns="46038" rIns="92075" bIns="46038">
              <a:spAutoFit/>
            </a:bodyPr>
            <a:lstStyle/>
            <a:p>
              <a:pPr eaLnBrk="0" hangingPunct="0"/>
              <a:r>
                <a:rPr kumimoji="1" lang="zh-CN" altLang="en-US" sz="2600" b="1">
                  <a:solidFill>
                    <a:srgbClr val="006600"/>
                  </a:solidFill>
                  <a:latin typeface="Times New Roman" pitchFamily="18" charset="0"/>
                  <a:ea typeface="仿宋_GB2312" pitchFamily="49" charset="-122"/>
                </a:rPr>
                <a:t>考生名册</a:t>
              </a:r>
            </a:p>
          </p:txBody>
        </p:sp>
        <p:sp>
          <p:nvSpPr>
            <p:cNvPr id="46094" name="Line 12"/>
            <p:cNvSpPr>
              <a:spLocks noChangeShapeType="1"/>
            </p:cNvSpPr>
            <p:nvPr/>
          </p:nvSpPr>
          <p:spPr bwMode="auto">
            <a:xfrm flipV="1">
              <a:off x="2905" y="3769"/>
              <a:ext cx="955" cy="0"/>
            </a:xfrm>
            <a:prstGeom prst="line">
              <a:avLst/>
            </a:prstGeom>
            <a:noFill/>
            <a:ln w="31750">
              <a:solidFill>
                <a:srgbClr val="0000FF"/>
              </a:solidFill>
              <a:round/>
              <a:headEnd type="none" w="sm" len="sm"/>
              <a:tailEnd type="none" w="sm" len="sm"/>
            </a:ln>
            <a:effectLst/>
          </p:spPr>
          <p:txBody>
            <a:bodyPr/>
            <a:lstStyle/>
            <a:p>
              <a:endParaRPr lang="zh-CN" altLang="en-US"/>
            </a:p>
          </p:txBody>
        </p:sp>
        <p:sp>
          <p:nvSpPr>
            <p:cNvPr id="46095" name="Line 13"/>
            <p:cNvSpPr>
              <a:spLocks noChangeShapeType="1"/>
            </p:cNvSpPr>
            <p:nvPr/>
          </p:nvSpPr>
          <p:spPr bwMode="auto">
            <a:xfrm>
              <a:off x="2905" y="3833"/>
              <a:ext cx="957" cy="0"/>
            </a:xfrm>
            <a:prstGeom prst="line">
              <a:avLst/>
            </a:prstGeom>
            <a:noFill/>
            <a:ln w="31750">
              <a:solidFill>
                <a:srgbClr val="0000FF"/>
              </a:solidFill>
              <a:round/>
              <a:headEnd type="none" w="sm" len="sm"/>
              <a:tailEnd type="none" w="sm" len="sm"/>
            </a:ln>
            <a:effectLst/>
          </p:spPr>
          <p:txBody>
            <a:bodyPr/>
            <a:lstStyle/>
            <a:p>
              <a:endParaRPr lang="zh-CN" altLang="en-US"/>
            </a:p>
          </p:txBody>
        </p:sp>
        <p:sp>
          <p:nvSpPr>
            <p:cNvPr id="46096" name="Rectangle 14"/>
            <p:cNvSpPr>
              <a:spLocks noChangeArrowheads="1"/>
            </p:cNvSpPr>
            <p:nvPr/>
          </p:nvSpPr>
          <p:spPr bwMode="auto">
            <a:xfrm>
              <a:off x="2553" y="536"/>
              <a:ext cx="998" cy="529"/>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2600" b="1">
                  <a:solidFill>
                    <a:srgbClr val="006600"/>
                  </a:solidFill>
                  <a:latin typeface="Times New Roman" pitchFamily="18" charset="0"/>
                  <a:ea typeface="仿宋_GB2312" pitchFamily="49" charset="-122"/>
                </a:rPr>
                <a:t>正确</a:t>
              </a:r>
            </a:p>
            <a:p>
              <a:pPr algn="ctr" eaLnBrk="0" hangingPunct="0">
                <a:lnSpc>
                  <a:spcPct val="90000"/>
                </a:lnSpc>
              </a:pPr>
              <a:r>
                <a:rPr kumimoji="1" lang="zh-CN" altLang="en-US" sz="2600" b="1">
                  <a:solidFill>
                    <a:srgbClr val="006600"/>
                  </a:solidFill>
                  <a:latin typeface="Times New Roman" pitchFamily="18" charset="0"/>
                  <a:ea typeface="仿宋_GB2312" pitchFamily="49" charset="-122"/>
                </a:rPr>
                <a:t>成绩单</a:t>
              </a:r>
            </a:p>
          </p:txBody>
        </p:sp>
        <p:sp>
          <p:nvSpPr>
            <p:cNvPr id="46097" name="Oval 15"/>
            <p:cNvSpPr>
              <a:spLocks noChangeArrowheads="1"/>
            </p:cNvSpPr>
            <p:nvPr/>
          </p:nvSpPr>
          <p:spPr bwMode="auto">
            <a:xfrm>
              <a:off x="3635" y="2179"/>
              <a:ext cx="1004" cy="979"/>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6098" name="Rectangle 16"/>
            <p:cNvSpPr>
              <a:spLocks noChangeArrowheads="1"/>
            </p:cNvSpPr>
            <p:nvPr/>
          </p:nvSpPr>
          <p:spPr bwMode="auto">
            <a:xfrm>
              <a:off x="3699" y="2226"/>
              <a:ext cx="906" cy="763"/>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chemeClr val="hlink"/>
                  </a:solidFill>
                  <a:latin typeface="Times New Roman" pitchFamily="18" charset="0"/>
                  <a:ea typeface="仿宋_GB2312" pitchFamily="49" charset="-122"/>
                </a:rPr>
                <a:t>2.3</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制作</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通知单</a:t>
              </a:r>
            </a:p>
          </p:txBody>
        </p:sp>
        <p:sp>
          <p:nvSpPr>
            <p:cNvPr id="46099" name="Oval 17"/>
            <p:cNvSpPr>
              <a:spLocks noChangeArrowheads="1"/>
            </p:cNvSpPr>
            <p:nvPr/>
          </p:nvSpPr>
          <p:spPr bwMode="auto">
            <a:xfrm>
              <a:off x="1938" y="2200"/>
              <a:ext cx="1004" cy="979"/>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6100" name="Rectangle 18"/>
            <p:cNvSpPr>
              <a:spLocks noChangeArrowheads="1"/>
            </p:cNvSpPr>
            <p:nvPr/>
          </p:nvSpPr>
          <p:spPr bwMode="auto">
            <a:xfrm>
              <a:off x="2024" y="2245"/>
              <a:ext cx="855" cy="763"/>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chemeClr val="hlink"/>
                  </a:solidFill>
                  <a:latin typeface="Times New Roman" pitchFamily="18" charset="0"/>
                  <a:ea typeface="仿宋_GB2312" pitchFamily="49" charset="-122"/>
                </a:rPr>
                <a:t>2.4</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分析统</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计成绩</a:t>
              </a:r>
            </a:p>
          </p:txBody>
        </p:sp>
        <p:sp>
          <p:nvSpPr>
            <p:cNvPr id="46101" name="Oval 19"/>
            <p:cNvSpPr>
              <a:spLocks noChangeArrowheads="1"/>
            </p:cNvSpPr>
            <p:nvPr/>
          </p:nvSpPr>
          <p:spPr bwMode="auto">
            <a:xfrm>
              <a:off x="556" y="2198"/>
              <a:ext cx="1004" cy="980"/>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a:p>
          </p:txBody>
        </p:sp>
        <p:sp>
          <p:nvSpPr>
            <p:cNvPr id="46102" name="Rectangle 20"/>
            <p:cNvSpPr>
              <a:spLocks noChangeArrowheads="1"/>
            </p:cNvSpPr>
            <p:nvPr/>
          </p:nvSpPr>
          <p:spPr bwMode="auto">
            <a:xfrm>
              <a:off x="629" y="2249"/>
              <a:ext cx="893" cy="763"/>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2600" b="1">
                  <a:solidFill>
                    <a:schemeClr val="hlink"/>
                  </a:solidFill>
                  <a:latin typeface="Times New Roman" pitchFamily="18" charset="0"/>
                  <a:ea typeface="仿宋_GB2312" pitchFamily="49" charset="-122"/>
                </a:rPr>
                <a:t>2.5</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分析试</a:t>
              </a:r>
            </a:p>
            <a:p>
              <a:pPr algn="ctr" eaLnBrk="0" hangingPunct="0">
                <a:lnSpc>
                  <a:spcPct val="90000"/>
                </a:lnSpc>
              </a:pPr>
              <a:r>
                <a:rPr kumimoji="1" lang="zh-CN" altLang="en-US" sz="2600" b="1">
                  <a:solidFill>
                    <a:srgbClr val="2C1A88"/>
                  </a:solidFill>
                  <a:latin typeface="Times New Roman" pitchFamily="18" charset="0"/>
                  <a:ea typeface="仿宋_GB2312" pitchFamily="49" charset="-122"/>
                </a:rPr>
                <a:t>题难度</a:t>
              </a:r>
            </a:p>
          </p:txBody>
        </p:sp>
        <p:sp>
          <p:nvSpPr>
            <p:cNvPr id="46103" name="Rectangle 21"/>
            <p:cNvSpPr>
              <a:spLocks noChangeArrowheads="1"/>
            </p:cNvSpPr>
            <p:nvPr/>
          </p:nvSpPr>
          <p:spPr bwMode="auto">
            <a:xfrm>
              <a:off x="2413" y="1542"/>
              <a:ext cx="1354" cy="321"/>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2600" b="1">
                  <a:solidFill>
                    <a:srgbClr val="006600"/>
                  </a:solidFill>
                  <a:latin typeface="Times New Roman" pitchFamily="18" charset="0"/>
                  <a:ea typeface="仿宋_GB2312" pitchFamily="49" charset="-122"/>
                </a:rPr>
                <a:t>试题得分表</a:t>
              </a:r>
            </a:p>
          </p:txBody>
        </p:sp>
        <p:sp>
          <p:nvSpPr>
            <p:cNvPr id="46104" name="Line 22"/>
            <p:cNvSpPr>
              <a:spLocks noChangeShapeType="1"/>
            </p:cNvSpPr>
            <p:nvPr/>
          </p:nvSpPr>
          <p:spPr bwMode="auto">
            <a:xfrm>
              <a:off x="2495" y="1889"/>
              <a:ext cx="1107" cy="0"/>
            </a:xfrm>
            <a:prstGeom prst="line">
              <a:avLst/>
            </a:prstGeom>
            <a:noFill/>
            <a:ln w="31750">
              <a:solidFill>
                <a:srgbClr val="0000FF"/>
              </a:solidFill>
              <a:round/>
              <a:headEnd type="none" w="sm" len="sm"/>
              <a:tailEnd type="none" w="sm" len="sm"/>
            </a:ln>
            <a:effectLst/>
          </p:spPr>
          <p:txBody>
            <a:bodyPr/>
            <a:lstStyle/>
            <a:p>
              <a:endParaRPr lang="zh-CN" altLang="en-US"/>
            </a:p>
          </p:txBody>
        </p:sp>
        <p:sp>
          <p:nvSpPr>
            <p:cNvPr id="46105" name="Line 23"/>
            <p:cNvSpPr>
              <a:spLocks noChangeShapeType="1"/>
            </p:cNvSpPr>
            <p:nvPr/>
          </p:nvSpPr>
          <p:spPr bwMode="auto">
            <a:xfrm>
              <a:off x="2496" y="1952"/>
              <a:ext cx="1108" cy="0"/>
            </a:xfrm>
            <a:prstGeom prst="line">
              <a:avLst/>
            </a:prstGeom>
            <a:noFill/>
            <a:ln w="31750">
              <a:solidFill>
                <a:srgbClr val="0000FF"/>
              </a:solidFill>
              <a:round/>
              <a:headEnd type="none" w="sm" len="sm"/>
              <a:tailEnd type="none" w="sm" len="sm"/>
            </a:ln>
            <a:effectLst/>
          </p:spPr>
          <p:txBody>
            <a:bodyPr/>
            <a:lstStyle/>
            <a:p>
              <a:endParaRPr lang="zh-CN" altLang="en-US"/>
            </a:p>
          </p:txBody>
        </p:sp>
        <p:sp>
          <p:nvSpPr>
            <p:cNvPr id="46106" name="Line 24"/>
            <p:cNvSpPr>
              <a:spLocks noChangeShapeType="1"/>
            </p:cNvSpPr>
            <p:nvPr/>
          </p:nvSpPr>
          <p:spPr bwMode="auto">
            <a:xfrm flipH="1" flipV="1">
              <a:off x="4665" y="1117"/>
              <a:ext cx="800" cy="0"/>
            </a:xfrm>
            <a:prstGeom prst="line">
              <a:avLst/>
            </a:prstGeom>
            <a:noFill/>
            <a:ln w="31750">
              <a:solidFill>
                <a:srgbClr val="0000FF"/>
              </a:solidFill>
              <a:round/>
              <a:headEnd/>
              <a:tailEnd type="stealth" w="med" len="lg"/>
            </a:ln>
            <a:effectLst/>
          </p:spPr>
          <p:txBody>
            <a:bodyPr wrap="none" anchor="ctr"/>
            <a:lstStyle/>
            <a:p>
              <a:endParaRPr lang="zh-CN" altLang="en-US"/>
            </a:p>
          </p:txBody>
        </p:sp>
        <p:sp>
          <p:nvSpPr>
            <p:cNvPr id="46107" name="Line 25"/>
            <p:cNvSpPr>
              <a:spLocks noChangeShapeType="1"/>
            </p:cNvSpPr>
            <p:nvPr/>
          </p:nvSpPr>
          <p:spPr bwMode="auto">
            <a:xfrm flipH="1" flipV="1">
              <a:off x="4653" y="2686"/>
              <a:ext cx="864" cy="0"/>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6108" name="Line 26"/>
            <p:cNvSpPr>
              <a:spLocks noChangeShapeType="1"/>
            </p:cNvSpPr>
            <p:nvPr/>
          </p:nvSpPr>
          <p:spPr bwMode="auto">
            <a:xfrm flipH="1">
              <a:off x="2728" y="1952"/>
              <a:ext cx="506" cy="358"/>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6109" name="Rectangle 27"/>
            <p:cNvSpPr>
              <a:spLocks noChangeArrowheads="1"/>
            </p:cNvSpPr>
            <p:nvPr/>
          </p:nvSpPr>
          <p:spPr bwMode="auto">
            <a:xfrm>
              <a:off x="4592" y="2742"/>
              <a:ext cx="960" cy="529"/>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2600" b="1">
                  <a:solidFill>
                    <a:srgbClr val="006600"/>
                  </a:solidFill>
                  <a:latin typeface="Times New Roman" pitchFamily="18" charset="0"/>
                  <a:ea typeface="仿宋_GB2312" pitchFamily="49" charset="-122"/>
                </a:rPr>
                <a:t>考生</a:t>
              </a:r>
            </a:p>
            <a:p>
              <a:pPr algn="ctr" eaLnBrk="0" hangingPunct="0">
                <a:lnSpc>
                  <a:spcPct val="90000"/>
                </a:lnSpc>
              </a:pPr>
              <a:r>
                <a:rPr kumimoji="1" lang="zh-CN" altLang="en-US" sz="2600" b="1">
                  <a:solidFill>
                    <a:srgbClr val="006600"/>
                  </a:solidFill>
                  <a:latin typeface="Times New Roman" pitchFamily="18" charset="0"/>
                  <a:ea typeface="仿宋_GB2312" pitchFamily="49" charset="-122"/>
                </a:rPr>
                <a:t>通知单</a:t>
              </a:r>
            </a:p>
          </p:txBody>
        </p:sp>
        <p:sp>
          <p:nvSpPr>
            <p:cNvPr id="46110" name="Rectangle 28"/>
            <p:cNvSpPr>
              <a:spLocks noChangeArrowheads="1"/>
            </p:cNvSpPr>
            <p:nvPr/>
          </p:nvSpPr>
          <p:spPr bwMode="auto">
            <a:xfrm>
              <a:off x="503" y="3261"/>
              <a:ext cx="912" cy="528"/>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2600" b="1">
                  <a:solidFill>
                    <a:srgbClr val="006600"/>
                  </a:solidFill>
                  <a:latin typeface="Times New Roman" pitchFamily="18" charset="0"/>
                  <a:ea typeface="仿宋_GB2312" pitchFamily="49" charset="-122"/>
                </a:rPr>
                <a:t>难度</a:t>
              </a:r>
            </a:p>
            <a:p>
              <a:pPr algn="ctr" eaLnBrk="0" hangingPunct="0">
                <a:lnSpc>
                  <a:spcPct val="90000"/>
                </a:lnSpc>
              </a:pPr>
              <a:r>
                <a:rPr kumimoji="1" lang="zh-CN" altLang="en-US" sz="2600" b="1">
                  <a:solidFill>
                    <a:srgbClr val="006600"/>
                  </a:solidFill>
                  <a:latin typeface="Times New Roman" pitchFamily="18" charset="0"/>
                  <a:ea typeface="仿宋_GB2312" pitchFamily="49" charset="-122"/>
                </a:rPr>
                <a:t>分析表</a:t>
              </a:r>
            </a:p>
          </p:txBody>
        </p:sp>
        <p:sp>
          <p:nvSpPr>
            <p:cNvPr id="46111" name="Rectangle 29"/>
            <p:cNvSpPr>
              <a:spLocks noChangeArrowheads="1"/>
            </p:cNvSpPr>
            <p:nvPr/>
          </p:nvSpPr>
          <p:spPr bwMode="auto">
            <a:xfrm>
              <a:off x="4801" y="533"/>
              <a:ext cx="628" cy="529"/>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2600" b="1">
                  <a:solidFill>
                    <a:srgbClr val="006600"/>
                  </a:solidFill>
                  <a:latin typeface="Times New Roman" pitchFamily="18" charset="0"/>
                  <a:ea typeface="仿宋_GB2312" pitchFamily="49" charset="-122"/>
                </a:rPr>
                <a:t>合格</a:t>
              </a:r>
            </a:p>
            <a:p>
              <a:pPr eaLnBrk="0" hangingPunct="0">
                <a:lnSpc>
                  <a:spcPct val="90000"/>
                </a:lnSpc>
              </a:pPr>
              <a:r>
                <a:rPr kumimoji="1" lang="zh-CN" altLang="en-US" sz="2600" b="1">
                  <a:solidFill>
                    <a:srgbClr val="006600"/>
                  </a:solidFill>
                  <a:latin typeface="Times New Roman" pitchFamily="18" charset="0"/>
                  <a:ea typeface="仿宋_GB2312" pitchFamily="49" charset="-122"/>
                </a:rPr>
                <a:t>标准</a:t>
              </a:r>
            </a:p>
          </p:txBody>
        </p:sp>
        <p:sp>
          <p:nvSpPr>
            <p:cNvPr id="46112" name="Line 30"/>
            <p:cNvSpPr>
              <a:spLocks noChangeShapeType="1"/>
            </p:cNvSpPr>
            <p:nvPr/>
          </p:nvSpPr>
          <p:spPr bwMode="auto">
            <a:xfrm flipH="1">
              <a:off x="294" y="3118"/>
              <a:ext cx="477" cy="676"/>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6113" name="Line 31"/>
            <p:cNvSpPr>
              <a:spLocks noChangeShapeType="1"/>
            </p:cNvSpPr>
            <p:nvPr/>
          </p:nvSpPr>
          <p:spPr bwMode="auto">
            <a:xfrm flipH="1">
              <a:off x="1661" y="3092"/>
              <a:ext cx="477" cy="676"/>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6114" name="Rectangle 32"/>
            <p:cNvSpPr>
              <a:spLocks noChangeArrowheads="1"/>
            </p:cNvSpPr>
            <p:nvPr/>
          </p:nvSpPr>
          <p:spPr bwMode="auto">
            <a:xfrm>
              <a:off x="1783" y="3290"/>
              <a:ext cx="912" cy="528"/>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2600" b="1" dirty="0">
                  <a:solidFill>
                    <a:srgbClr val="006600"/>
                  </a:solidFill>
                  <a:latin typeface="Times New Roman" pitchFamily="18" charset="0"/>
                  <a:ea typeface="仿宋_GB2312" pitchFamily="49" charset="-122"/>
                </a:rPr>
                <a:t>分类</a:t>
              </a:r>
            </a:p>
            <a:p>
              <a:pPr algn="ctr" eaLnBrk="0" hangingPunct="0">
                <a:lnSpc>
                  <a:spcPct val="90000"/>
                </a:lnSpc>
              </a:pPr>
              <a:r>
                <a:rPr kumimoji="1" lang="zh-CN" altLang="en-US" sz="2600" b="1" dirty="0">
                  <a:solidFill>
                    <a:srgbClr val="006600"/>
                  </a:solidFill>
                  <a:latin typeface="Times New Roman" pitchFamily="18" charset="0"/>
                  <a:ea typeface="仿宋_GB2312" pitchFamily="49" charset="-122"/>
                </a:rPr>
                <a:t>统计表</a:t>
              </a:r>
            </a:p>
          </p:txBody>
        </p:sp>
        <p:sp>
          <p:nvSpPr>
            <p:cNvPr id="46115" name="Line 33"/>
            <p:cNvSpPr>
              <a:spLocks noChangeShapeType="1"/>
            </p:cNvSpPr>
            <p:nvPr/>
          </p:nvSpPr>
          <p:spPr bwMode="auto">
            <a:xfrm flipH="1">
              <a:off x="3449" y="3069"/>
              <a:ext cx="391" cy="406"/>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6116" name="Line 34"/>
            <p:cNvSpPr>
              <a:spLocks noChangeShapeType="1"/>
            </p:cNvSpPr>
            <p:nvPr/>
          </p:nvSpPr>
          <p:spPr bwMode="auto">
            <a:xfrm>
              <a:off x="2804" y="3043"/>
              <a:ext cx="411" cy="419"/>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6117" name="Line 35"/>
            <p:cNvSpPr>
              <a:spLocks noChangeShapeType="1"/>
            </p:cNvSpPr>
            <p:nvPr/>
          </p:nvSpPr>
          <p:spPr bwMode="auto">
            <a:xfrm flipH="1" flipV="1">
              <a:off x="384" y="1101"/>
              <a:ext cx="1152" cy="0"/>
            </a:xfrm>
            <a:prstGeom prst="line">
              <a:avLst/>
            </a:prstGeom>
            <a:noFill/>
            <a:ln w="31750">
              <a:solidFill>
                <a:srgbClr val="0000FF"/>
              </a:solidFill>
              <a:round/>
              <a:headEnd type="stealth" w="med" len="lg"/>
              <a:tailEnd type="none" w="med" len="lg"/>
            </a:ln>
            <a:effectLst/>
          </p:spPr>
          <p:txBody>
            <a:bodyPr wrap="none" anchor="ctr"/>
            <a:lstStyle/>
            <a:p>
              <a:endParaRPr lang="zh-CN" altLang="en-US"/>
            </a:p>
          </p:txBody>
        </p:sp>
        <p:sp>
          <p:nvSpPr>
            <p:cNvPr id="46118" name="Rectangle 36"/>
            <p:cNvSpPr>
              <a:spLocks noChangeArrowheads="1"/>
            </p:cNvSpPr>
            <p:nvPr/>
          </p:nvSpPr>
          <p:spPr bwMode="auto">
            <a:xfrm>
              <a:off x="486" y="733"/>
              <a:ext cx="1088" cy="320"/>
            </a:xfrm>
            <a:prstGeom prst="rect">
              <a:avLst/>
            </a:prstGeom>
            <a:noFill/>
            <a:ln w="9525">
              <a:noFill/>
              <a:miter lim="800000"/>
              <a:headEnd/>
              <a:tailEnd/>
            </a:ln>
            <a:effectLst/>
          </p:spPr>
          <p:txBody>
            <a:bodyPr lIns="92075" tIns="46038" rIns="92075" bIns="46038">
              <a:spAutoFit/>
            </a:bodyPr>
            <a:lstStyle/>
            <a:p>
              <a:pPr algn="ctr" eaLnBrk="0" hangingPunct="0"/>
              <a:r>
                <a:rPr kumimoji="1" lang="zh-CN" altLang="en-US" sz="2600" b="1">
                  <a:solidFill>
                    <a:srgbClr val="006600"/>
                  </a:solidFill>
                  <a:latin typeface="Times New Roman" pitchFamily="18" charset="0"/>
                  <a:ea typeface="仿宋_GB2312" pitchFamily="49" charset="-122"/>
                </a:rPr>
                <a:t>成绩单</a:t>
              </a:r>
            </a:p>
          </p:txBody>
        </p:sp>
        <p:sp>
          <p:nvSpPr>
            <p:cNvPr id="46119" name="Line 37"/>
            <p:cNvSpPr>
              <a:spLocks noChangeShapeType="1"/>
            </p:cNvSpPr>
            <p:nvPr/>
          </p:nvSpPr>
          <p:spPr bwMode="auto">
            <a:xfrm flipH="1">
              <a:off x="460" y="1293"/>
              <a:ext cx="1111" cy="425"/>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6120" name="Rectangle 38"/>
            <p:cNvSpPr>
              <a:spLocks noChangeArrowheads="1"/>
            </p:cNvSpPr>
            <p:nvPr/>
          </p:nvSpPr>
          <p:spPr bwMode="auto">
            <a:xfrm>
              <a:off x="763" y="1527"/>
              <a:ext cx="922" cy="529"/>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2600" b="1">
                  <a:solidFill>
                    <a:srgbClr val="006600"/>
                  </a:solidFill>
                  <a:latin typeface="Times New Roman" pitchFamily="18" charset="0"/>
                  <a:ea typeface="仿宋_GB2312" pitchFamily="49" charset="-122"/>
                </a:rPr>
                <a:t>错误</a:t>
              </a:r>
            </a:p>
            <a:p>
              <a:pPr algn="ctr" eaLnBrk="0" hangingPunct="0">
                <a:lnSpc>
                  <a:spcPct val="90000"/>
                </a:lnSpc>
              </a:pPr>
              <a:r>
                <a:rPr kumimoji="1" lang="zh-CN" altLang="en-US" sz="2600" b="1">
                  <a:solidFill>
                    <a:srgbClr val="006600"/>
                  </a:solidFill>
                  <a:latin typeface="Times New Roman" pitchFamily="18" charset="0"/>
                  <a:ea typeface="仿宋_GB2312" pitchFamily="49" charset="-122"/>
                </a:rPr>
                <a:t>成绩单</a:t>
              </a:r>
            </a:p>
          </p:txBody>
        </p:sp>
        <p:sp>
          <p:nvSpPr>
            <p:cNvPr id="46121" name="Line 39"/>
            <p:cNvSpPr>
              <a:spLocks noChangeShapeType="1"/>
            </p:cNvSpPr>
            <p:nvPr/>
          </p:nvSpPr>
          <p:spPr bwMode="auto">
            <a:xfrm>
              <a:off x="2456" y="1366"/>
              <a:ext cx="206" cy="193"/>
            </a:xfrm>
            <a:prstGeom prst="line">
              <a:avLst/>
            </a:prstGeom>
            <a:noFill/>
            <a:ln w="31750">
              <a:solidFill>
                <a:srgbClr val="0000FF"/>
              </a:solidFill>
              <a:round/>
              <a:headEnd type="none" w="sm" len="sm"/>
              <a:tailEnd type="stealth" w="med" len="lg"/>
            </a:ln>
            <a:effectLst/>
          </p:spPr>
          <p:txBody>
            <a:bodyPr wrap="none" anchor="ctr"/>
            <a:lstStyle/>
            <a:p>
              <a:endParaRPr lang="zh-CN" altLang="en-US"/>
            </a:p>
          </p:txBody>
        </p:sp>
        <p:sp>
          <p:nvSpPr>
            <p:cNvPr id="46122" name="Rectangle 40"/>
            <p:cNvSpPr>
              <a:spLocks noChangeArrowheads="1"/>
            </p:cNvSpPr>
            <p:nvPr/>
          </p:nvSpPr>
          <p:spPr bwMode="auto">
            <a:xfrm>
              <a:off x="4050" y="1605"/>
              <a:ext cx="1280" cy="529"/>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2600" b="1">
                  <a:solidFill>
                    <a:srgbClr val="006600"/>
                  </a:solidFill>
                  <a:latin typeface="Times New Roman" pitchFamily="18" charset="0"/>
                  <a:ea typeface="仿宋_GB2312" pitchFamily="49" charset="-122"/>
                </a:rPr>
                <a:t>经审定的</a:t>
              </a:r>
            </a:p>
            <a:p>
              <a:pPr algn="ctr" eaLnBrk="0" hangingPunct="0">
                <a:lnSpc>
                  <a:spcPct val="90000"/>
                </a:lnSpc>
              </a:pPr>
              <a:r>
                <a:rPr kumimoji="1" lang="zh-CN" altLang="en-US" sz="2600" b="1">
                  <a:solidFill>
                    <a:srgbClr val="006600"/>
                  </a:solidFill>
                  <a:latin typeface="Times New Roman" pitchFamily="18" charset="0"/>
                  <a:ea typeface="仿宋_GB2312" pitchFamily="49" charset="-122"/>
                </a:rPr>
                <a:t>成绩单</a:t>
              </a:r>
            </a:p>
          </p:txBody>
        </p:sp>
      </p:gr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DFD </a:t>
            </a:r>
            <a:r>
              <a:rPr lang="zh-CN" altLang="en-US" dirty="0"/>
              <a:t>的画法</a:t>
            </a:r>
          </a:p>
        </p:txBody>
      </p:sp>
      <p:sp>
        <p:nvSpPr>
          <p:cNvPr id="5" name="Text Box 78">
            <a:hlinkHover r:id="" action="ppaction://noaction" highlightClick="1"/>
          </p:cNvPr>
          <p:cNvSpPr txBox="1">
            <a:spLocks noGrp="1" noChangeArrowheads="1"/>
          </p:cNvSpPr>
          <p:nvPr>
            <p:ph idx="1"/>
          </p:nvPr>
        </p:nvSpPr>
        <p:spPr bwMode="auto">
          <a:xfrm>
            <a:off x="685800" y="1556792"/>
            <a:ext cx="7772400" cy="331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just" eaLnBrk="1" hangingPunct="1"/>
            <a:r>
              <a:rPr lang="en-US" altLang="zh-CN" sz="2800" dirty="0"/>
              <a:t>DFD </a:t>
            </a:r>
            <a:r>
              <a:rPr lang="zh-CN" altLang="en-US" sz="2800" dirty="0"/>
              <a:t>不表示程序的控制结构，只描述数据的流动</a:t>
            </a:r>
          </a:p>
          <a:p>
            <a:pPr algn="just" eaLnBrk="1" hangingPunct="1"/>
            <a:r>
              <a:rPr lang="zh-CN" altLang="en-US" sz="2800" dirty="0"/>
              <a:t> </a:t>
            </a:r>
            <a:r>
              <a:rPr lang="en-US" altLang="zh-CN" sz="2800" dirty="0"/>
              <a:t>DFD </a:t>
            </a:r>
            <a:r>
              <a:rPr lang="zh-CN" altLang="en-US" sz="2800" dirty="0"/>
              <a:t>分成多层父子图表示，逐步展开数据流和功能</a:t>
            </a:r>
            <a:r>
              <a:rPr lang="zh-CN" altLang="en-US" sz="2800" dirty="0">
                <a:latin typeface="宋体" charset="-122"/>
              </a:rPr>
              <a:t>的细节</a:t>
            </a:r>
            <a:endParaRPr lang="en-US" altLang="zh-CN" sz="2800" dirty="0">
              <a:latin typeface="宋体" charset="-122"/>
            </a:endParaRPr>
          </a:p>
          <a:p>
            <a:pPr lvl="1" algn="just">
              <a:lnSpc>
                <a:spcPct val="110000"/>
              </a:lnSpc>
              <a:spcBef>
                <a:spcPts val="1000"/>
              </a:spcBef>
            </a:pPr>
            <a:r>
              <a:rPr lang="zh-CN" altLang="en-US" sz="2400" dirty="0"/>
              <a:t>分解的深度：按功能情况定，一般为 </a:t>
            </a:r>
            <a:r>
              <a:rPr lang="en-US" altLang="zh-CN" sz="2400" dirty="0"/>
              <a:t>3-5</a:t>
            </a:r>
            <a:r>
              <a:rPr lang="zh-CN" altLang="en-US" sz="2400" dirty="0"/>
              <a:t>层</a:t>
            </a:r>
            <a:endParaRPr lang="en-US" altLang="zh-CN" sz="2400" dirty="0"/>
          </a:p>
          <a:p>
            <a:pPr lvl="1" algn="just">
              <a:lnSpc>
                <a:spcPct val="110000"/>
              </a:lnSpc>
              <a:spcBef>
                <a:spcPts val="1000"/>
              </a:spcBef>
            </a:pPr>
            <a:r>
              <a:rPr lang="zh-CN" altLang="en-US" sz="2400" dirty="0">
                <a:latin typeface="+mn-ea"/>
                <a:ea typeface="+mn-ea"/>
              </a:rPr>
              <a:t>先全局后局部，先整体后细节，先抽象后具体</a:t>
            </a:r>
            <a:endParaRPr lang="en-US" altLang="zh-CN" sz="2400" dirty="0">
              <a:latin typeface="+mn-ea"/>
              <a:ea typeface="+mn-ea"/>
            </a:endParaRPr>
          </a:p>
        </p:txBody>
      </p:sp>
    </p:spTree>
    <p:extLst>
      <p:ext uri="{BB962C8B-B14F-4D97-AF65-F5344CB8AC3E}">
        <p14:creationId xmlns:p14="http://schemas.microsoft.com/office/powerpoint/2010/main" val="351759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结构化分析</a:t>
            </a:r>
          </a:p>
        </p:txBody>
      </p:sp>
      <p:sp>
        <p:nvSpPr>
          <p:cNvPr id="3" name="内容占位符 2"/>
          <p:cNvSpPr>
            <a:spLocks noGrp="1"/>
          </p:cNvSpPr>
          <p:nvPr>
            <p:ph idx="1"/>
          </p:nvPr>
        </p:nvSpPr>
        <p:spPr>
          <a:xfrm>
            <a:off x="685800" y="1700808"/>
            <a:ext cx="7772400" cy="2311896"/>
          </a:xfrm>
        </p:spPr>
        <p:txBody>
          <a:bodyPr/>
          <a:lstStyle/>
          <a:p>
            <a:r>
              <a:rPr lang="zh-CN" altLang="en-US" dirty="0"/>
              <a:t>为了满足用户需求，必须</a:t>
            </a:r>
            <a:r>
              <a:rPr lang="zh-CN" altLang="en-US" dirty="0">
                <a:solidFill>
                  <a:srgbClr val="0000FF"/>
                </a:solidFill>
              </a:rPr>
              <a:t>知道</a:t>
            </a:r>
            <a:r>
              <a:rPr lang="zh-CN" altLang="en-US" dirty="0"/>
              <a:t>用户需求；</a:t>
            </a:r>
            <a:endParaRPr lang="en-US" altLang="zh-CN" dirty="0"/>
          </a:p>
          <a:p>
            <a:r>
              <a:rPr lang="zh-CN" altLang="en-US" dirty="0"/>
              <a:t>建立</a:t>
            </a:r>
            <a:r>
              <a:rPr lang="zh-CN" altLang="en-US" dirty="0">
                <a:solidFill>
                  <a:srgbClr val="0000FF"/>
                </a:solidFill>
              </a:rPr>
              <a:t>模型</a:t>
            </a:r>
            <a:r>
              <a:rPr lang="zh-CN" altLang="en-US" dirty="0"/>
              <a:t>表示这些需求；</a:t>
            </a:r>
            <a:endParaRPr lang="en-US" altLang="zh-CN" dirty="0"/>
          </a:p>
          <a:p>
            <a:r>
              <a:rPr lang="zh-CN" altLang="en-US" dirty="0"/>
              <a:t>书写需求</a:t>
            </a:r>
            <a:r>
              <a:rPr lang="zh-CN" altLang="en-US" dirty="0">
                <a:solidFill>
                  <a:srgbClr val="0000FF"/>
                </a:solidFill>
              </a:rPr>
              <a:t>文档</a:t>
            </a:r>
            <a:r>
              <a:rPr lang="zh-CN" altLang="en-US" dirty="0"/>
              <a:t>记录需求。</a:t>
            </a:r>
            <a:endParaRPr lang="en-US" altLang="zh-CN" dirty="0"/>
          </a:p>
        </p:txBody>
      </p:sp>
      <p:sp>
        <p:nvSpPr>
          <p:cNvPr id="4" name="TextBox 3"/>
          <p:cNvSpPr txBox="1"/>
          <p:nvPr/>
        </p:nvSpPr>
        <p:spPr>
          <a:xfrm>
            <a:off x="1259632" y="4093190"/>
            <a:ext cx="5184576" cy="523220"/>
          </a:xfrm>
          <a:prstGeom prst="rect">
            <a:avLst/>
          </a:prstGeom>
          <a:noFill/>
        </p:spPr>
        <p:txBody>
          <a:bodyPr wrap="square" rtlCol="0">
            <a:spAutoFit/>
          </a:bodyPr>
          <a:lstStyle/>
          <a:p>
            <a:r>
              <a:rPr lang="zh-CN" altLang="en-US" sz="2800" b="1" dirty="0"/>
              <a:t>面向对象分析也要做这些工作</a:t>
            </a:r>
          </a:p>
        </p:txBody>
      </p:sp>
      <p:sp>
        <p:nvSpPr>
          <p:cNvPr id="7" name="右箭头 6"/>
          <p:cNvSpPr/>
          <p:nvPr/>
        </p:nvSpPr>
        <p:spPr bwMode="auto">
          <a:xfrm>
            <a:off x="6804248" y="3733150"/>
            <a:ext cx="720080" cy="360040"/>
          </a:xfrm>
          <a:prstGeom prst="rightArrow">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29794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DFD </a:t>
            </a:r>
            <a:r>
              <a:rPr lang="zh-CN" altLang="en-US" dirty="0"/>
              <a:t>的画法</a:t>
            </a:r>
            <a:r>
              <a:rPr lang="zh-CN" altLang="en-US" dirty="0">
                <a:latin typeface="+mn-ea"/>
              </a:rPr>
              <a:t>原则</a:t>
            </a:r>
            <a:endParaRPr lang="zh-CN" altLang="en-US" dirty="0"/>
          </a:p>
        </p:txBody>
      </p:sp>
      <p:sp>
        <p:nvSpPr>
          <p:cNvPr id="5" name="Text Box 78">
            <a:hlinkHover r:id="" action="ppaction://noaction" highlightClick="1"/>
          </p:cNvPr>
          <p:cNvSpPr txBox="1">
            <a:spLocks noGrp="1" noChangeArrowheads="1"/>
          </p:cNvSpPr>
          <p:nvPr>
            <p:ph idx="1"/>
          </p:nvPr>
        </p:nvSpPr>
        <p:spPr bwMode="auto">
          <a:xfrm>
            <a:off x="685800" y="1556792"/>
            <a:ext cx="77724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just" eaLnBrk="1" hangingPunct="1">
              <a:lnSpc>
                <a:spcPct val="110000"/>
              </a:lnSpc>
            </a:pPr>
            <a:r>
              <a:rPr lang="zh-CN" altLang="en-US" sz="2800" dirty="0">
                <a:solidFill>
                  <a:srgbClr val="0066FF"/>
                </a:solidFill>
                <a:latin typeface="+mn-ea"/>
                <a:ea typeface="+mn-ea"/>
              </a:rPr>
              <a:t>数据守恒</a:t>
            </a:r>
            <a:r>
              <a:rPr lang="zh-CN" altLang="en-US" sz="2800" dirty="0">
                <a:latin typeface="+mn-ea"/>
                <a:ea typeface="+mn-ea"/>
              </a:rPr>
              <a:t>原则：通常，有输出就应该有输入</a:t>
            </a:r>
            <a:endParaRPr lang="en-US" altLang="zh-CN" sz="2800" dirty="0">
              <a:latin typeface="+mn-ea"/>
              <a:ea typeface="+mn-ea"/>
            </a:endParaRPr>
          </a:p>
          <a:p>
            <a:pPr algn="just" eaLnBrk="1" hangingPunct="1">
              <a:lnSpc>
                <a:spcPct val="110000"/>
              </a:lnSpc>
            </a:pPr>
            <a:r>
              <a:rPr lang="zh-CN" altLang="en-US" sz="2800" dirty="0">
                <a:solidFill>
                  <a:srgbClr val="0066FF"/>
                </a:solidFill>
                <a:latin typeface="+mn-ea"/>
                <a:ea typeface="+mn-ea"/>
              </a:rPr>
              <a:t>数据存储</a:t>
            </a:r>
            <a:r>
              <a:rPr lang="zh-CN" altLang="en-US" sz="2800" dirty="0">
                <a:latin typeface="+mn-ea"/>
              </a:rPr>
              <a:t>原则</a:t>
            </a:r>
            <a:r>
              <a:rPr lang="zh-CN" altLang="en-US" sz="2800" dirty="0">
                <a:latin typeface="+mn-ea"/>
                <a:ea typeface="+mn-ea"/>
              </a:rPr>
              <a:t>：防止只读无写</a:t>
            </a:r>
            <a:endParaRPr lang="en-US" altLang="zh-CN" sz="2800" dirty="0">
              <a:latin typeface="+mn-ea"/>
              <a:ea typeface="+mn-ea"/>
            </a:endParaRPr>
          </a:p>
          <a:p>
            <a:pPr algn="just" eaLnBrk="1" hangingPunct="1">
              <a:lnSpc>
                <a:spcPct val="110000"/>
              </a:lnSpc>
            </a:pPr>
            <a:r>
              <a:rPr lang="zh-CN" altLang="en-US" sz="2800" dirty="0">
                <a:solidFill>
                  <a:srgbClr val="0066FF"/>
                </a:solidFill>
                <a:latin typeface="+mn-ea"/>
                <a:ea typeface="+mn-ea"/>
              </a:rPr>
              <a:t>父子图平衡</a:t>
            </a:r>
            <a:r>
              <a:rPr lang="zh-CN" altLang="en-US" sz="2800" dirty="0">
                <a:latin typeface="+mn-ea"/>
              </a:rPr>
              <a:t>原则</a:t>
            </a:r>
            <a:r>
              <a:rPr lang="zh-CN" altLang="en-US" sz="2800" dirty="0">
                <a:latin typeface="+mn-ea"/>
                <a:ea typeface="+mn-ea"/>
              </a:rPr>
              <a:t>：</a:t>
            </a:r>
            <a:r>
              <a:rPr lang="zh-CN" altLang="en-US" sz="2800" dirty="0">
                <a:latin typeface="+mn-ea"/>
              </a:rPr>
              <a:t>父</a:t>
            </a:r>
            <a:r>
              <a:rPr lang="zh-CN" altLang="zh-CN" sz="2800" dirty="0"/>
              <a:t>图与子图的输入数据流与输出数据流应当在数量与名字上都相同。</a:t>
            </a:r>
            <a:endParaRPr lang="en-US" altLang="zh-CN" sz="2800" dirty="0">
              <a:latin typeface="+mn-ea"/>
              <a:ea typeface="+mn-ea"/>
            </a:endParaRPr>
          </a:p>
          <a:p>
            <a:pPr algn="just" eaLnBrk="1" hangingPunct="1">
              <a:lnSpc>
                <a:spcPct val="110000"/>
              </a:lnSpc>
            </a:pPr>
            <a:r>
              <a:rPr lang="zh-CN" altLang="zh-CN" sz="2800" dirty="0">
                <a:solidFill>
                  <a:srgbClr val="0066FF"/>
                </a:solidFill>
              </a:rPr>
              <a:t>不夹带控制流</a:t>
            </a:r>
            <a:r>
              <a:rPr lang="zh-CN" altLang="en-US" sz="2800" dirty="0">
                <a:latin typeface="+mn-ea"/>
              </a:rPr>
              <a:t>原则</a:t>
            </a:r>
            <a:r>
              <a:rPr lang="zh-CN" altLang="en-US" sz="2800" dirty="0"/>
              <a:t>：不</a:t>
            </a:r>
            <a:r>
              <a:rPr lang="zh-CN" altLang="zh-CN" sz="2800" dirty="0"/>
              <a:t>考虑时序关系</a:t>
            </a:r>
            <a:r>
              <a:rPr lang="zh-CN" altLang="en-US" sz="2800" dirty="0"/>
              <a:t>（如果</a:t>
            </a:r>
            <a:r>
              <a:rPr lang="zh-CN" altLang="zh-CN" sz="2800" dirty="0"/>
              <a:t>引入控制流，加工之间就有了时序关系</a:t>
            </a:r>
            <a:r>
              <a:rPr lang="zh-CN" altLang="en-US" sz="2800" dirty="0"/>
              <a:t>）。</a:t>
            </a:r>
            <a:endParaRPr lang="en-US" altLang="zh-CN" sz="2800" dirty="0">
              <a:latin typeface="+mn-ea"/>
              <a:ea typeface="+mn-ea"/>
            </a:endParaRPr>
          </a:p>
        </p:txBody>
      </p:sp>
      <p:sp>
        <p:nvSpPr>
          <p:cNvPr id="4" name="矩形 3"/>
          <p:cNvSpPr/>
          <p:nvPr/>
        </p:nvSpPr>
        <p:spPr>
          <a:xfrm>
            <a:off x="1721346" y="4983559"/>
            <a:ext cx="6313884" cy="461665"/>
          </a:xfrm>
          <a:prstGeom prst="rect">
            <a:avLst/>
          </a:prstGeom>
        </p:spPr>
        <p:txBody>
          <a:bodyPr wrap="square">
            <a:spAutoFit/>
          </a:bodyPr>
          <a:lstStyle/>
          <a:p>
            <a:r>
              <a:rPr lang="zh-CN" altLang="zh-CN" dirty="0"/>
              <a:t>时序关系</a:t>
            </a:r>
            <a:r>
              <a:rPr lang="zh-CN" altLang="en-US" dirty="0"/>
              <a:t>用状态图表示，专图专用</a:t>
            </a:r>
          </a:p>
        </p:txBody>
      </p:sp>
    </p:spTree>
    <p:extLst>
      <p:ext uri="{BB962C8B-B14F-4D97-AF65-F5344CB8AC3E}">
        <p14:creationId xmlns:p14="http://schemas.microsoft.com/office/powerpoint/2010/main" val="42830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DFD </a:t>
            </a:r>
            <a:r>
              <a:rPr lang="zh-CN" altLang="en-US" dirty="0"/>
              <a:t>的画法</a:t>
            </a:r>
          </a:p>
        </p:txBody>
      </p:sp>
      <p:sp>
        <p:nvSpPr>
          <p:cNvPr id="5" name="Text Box 78">
            <a:hlinkHover r:id="" action="ppaction://noaction" highlightClick="1"/>
          </p:cNvPr>
          <p:cNvSpPr txBox="1">
            <a:spLocks noGrp="1" noChangeArrowheads="1"/>
          </p:cNvSpPr>
          <p:nvPr>
            <p:ph idx="1"/>
          </p:nvPr>
        </p:nvSpPr>
        <p:spPr bwMode="auto">
          <a:xfrm>
            <a:off x="685800" y="1340768"/>
            <a:ext cx="7772400" cy="244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just" eaLnBrk="1" hangingPunct="1"/>
            <a:r>
              <a:rPr lang="zh-CN" altLang="en-US" sz="2800" dirty="0">
                <a:latin typeface="宋体" charset="-122"/>
              </a:rPr>
              <a:t>加工的编号</a:t>
            </a:r>
            <a:endParaRPr lang="en-US" altLang="zh-CN" sz="2800" dirty="0">
              <a:latin typeface="宋体" charset="-122"/>
            </a:endParaRPr>
          </a:p>
          <a:p>
            <a:pPr lvl="1" algn="just"/>
            <a:r>
              <a:rPr lang="zh-CN" altLang="en-US" sz="2400" dirty="0">
                <a:latin typeface="宋体" charset="-122"/>
              </a:rPr>
              <a:t>说明这个加工在层次分解中的位置</a:t>
            </a:r>
            <a:endParaRPr lang="en-US" altLang="zh-CN" sz="2400" dirty="0">
              <a:latin typeface="宋体" charset="-122"/>
            </a:endParaRPr>
          </a:p>
          <a:p>
            <a:pPr algn="just" eaLnBrk="1" hangingPunct="1"/>
            <a:r>
              <a:rPr lang="zh-CN" altLang="en-US" sz="2800" dirty="0">
                <a:latin typeface="宋体" charset="-122"/>
              </a:rPr>
              <a:t>加工的命名</a:t>
            </a:r>
          </a:p>
          <a:p>
            <a:pPr lvl="1" algn="just" eaLnBrk="1" hangingPunct="1">
              <a:buClr>
                <a:schemeClr val="accent2"/>
              </a:buClr>
              <a:buFont typeface="Wingdings" pitchFamily="2" charset="2"/>
              <a:buChar char="§"/>
            </a:pPr>
            <a:r>
              <a:rPr lang="zh-CN" altLang="en-US" sz="2400" dirty="0">
                <a:latin typeface="楷体_GB2312" pitchFamily="49" charset="-122"/>
                <a:ea typeface="楷体_GB2312" pitchFamily="49" charset="-122"/>
              </a:rPr>
              <a:t>顶层的加工名就是整个系统项目的名字</a:t>
            </a:r>
          </a:p>
          <a:p>
            <a:pPr lvl="1" algn="just" eaLnBrk="1" hangingPunct="1">
              <a:buClr>
                <a:schemeClr val="accent2"/>
              </a:buClr>
              <a:buFont typeface="Wingdings" pitchFamily="2" charset="2"/>
              <a:buChar char="§"/>
            </a:pPr>
            <a:r>
              <a:rPr lang="zh-CN" altLang="en-US" sz="2400" dirty="0">
                <a:latin typeface="宋体" charset="-122"/>
                <a:ea typeface="楷体_GB2312" pitchFamily="49" charset="-122"/>
              </a:rPr>
              <a:t>最好使用动宾词组，也可用主谓词组</a:t>
            </a:r>
            <a:endParaRPr lang="en-US" altLang="zh-CN" sz="2800" dirty="0">
              <a:latin typeface="+mn-ea"/>
              <a:ea typeface="+mn-ea"/>
            </a:endParaRPr>
          </a:p>
        </p:txBody>
      </p:sp>
      <p:sp>
        <p:nvSpPr>
          <p:cNvPr id="6" name="TextBox 5"/>
          <p:cNvSpPr txBox="1"/>
          <p:nvPr/>
        </p:nvSpPr>
        <p:spPr>
          <a:xfrm>
            <a:off x="5004048" y="4911912"/>
            <a:ext cx="3240360" cy="461665"/>
          </a:xfrm>
          <a:prstGeom prst="rect">
            <a:avLst/>
          </a:prstGeom>
          <a:noFill/>
        </p:spPr>
        <p:txBody>
          <a:bodyPr wrap="square" rtlCol="0">
            <a:spAutoFit/>
          </a:bodyPr>
          <a:lstStyle/>
          <a:p>
            <a:r>
              <a:rPr lang="zh-CN" altLang="en-US" b="1" dirty="0"/>
              <a:t>自己分析一个例子</a:t>
            </a:r>
          </a:p>
        </p:txBody>
      </p:sp>
      <p:sp>
        <p:nvSpPr>
          <p:cNvPr id="4" name="右箭头 3"/>
          <p:cNvSpPr/>
          <p:nvPr/>
        </p:nvSpPr>
        <p:spPr bwMode="auto">
          <a:xfrm>
            <a:off x="7812360" y="5013175"/>
            <a:ext cx="864096" cy="360401"/>
          </a:xfrm>
          <a:prstGeom prst="rightArrow">
            <a:avLst/>
          </a:prstGeom>
          <a:solidFill>
            <a:srgbClr val="0000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itchFamily="18" charset="0"/>
              <a:ea typeface="宋体" charset="-122"/>
            </a:endParaRPr>
          </a:p>
        </p:txBody>
      </p:sp>
      <p:grpSp>
        <p:nvGrpSpPr>
          <p:cNvPr id="7" name="Group 26"/>
          <p:cNvGrpSpPr>
            <a:grpSpLocks/>
          </p:cNvGrpSpPr>
          <p:nvPr/>
        </p:nvGrpSpPr>
        <p:grpSpPr bwMode="auto">
          <a:xfrm>
            <a:off x="0" y="4221088"/>
            <a:ext cx="4710113" cy="2250999"/>
            <a:chOff x="428" y="665"/>
            <a:chExt cx="4869" cy="3167"/>
          </a:xfrm>
        </p:grpSpPr>
        <p:sp>
          <p:nvSpPr>
            <p:cNvPr id="8" name="Rectangle 3"/>
            <p:cNvSpPr>
              <a:spLocks noChangeArrowheads="1"/>
            </p:cNvSpPr>
            <p:nvPr/>
          </p:nvSpPr>
          <p:spPr bwMode="auto">
            <a:xfrm>
              <a:off x="1579" y="665"/>
              <a:ext cx="2600" cy="434"/>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1400" b="1" dirty="0">
                  <a:solidFill>
                    <a:srgbClr val="CC0000"/>
                  </a:solidFill>
                  <a:latin typeface="华文新魏" pitchFamily="2" charset="-122"/>
                  <a:ea typeface="华文新魏" pitchFamily="2" charset="-122"/>
                </a:rPr>
                <a:t>第</a:t>
              </a:r>
              <a:r>
                <a:rPr kumimoji="1" lang="en-US" altLang="zh-CN" sz="1400" b="1" dirty="0">
                  <a:solidFill>
                    <a:srgbClr val="CC0000"/>
                  </a:solidFill>
                  <a:latin typeface="华文新魏" pitchFamily="2" charset="-122"/>
                  <a:ea typeface="华文新魏" pitchFamily="2" charset="-122"/>
                </a:rPr>
                <a:t>2</a:t>
              </a:r>
              <a:r>
                <a:rPr kumimoji="1" lang="zh-CN" altLang="en-US" sz="1400" b="1" dirty="0">
                  <a:solidFill>
                    <a:srgbClr val="CC0000"/>
                  </a:solidFill>
                  <a:latin typeface="华文新魏" pitchFamily="2" charset="-122"/>
                  <a:ea typeface="华文新魏" pitchFamily="2" charset="-122"/>
                </a:rPr>
                <a:t>层数据流图 </a:t>
              </a:r>
              <a:r>
                <a:rPr kumimoji="1" lang="en-US" altLang="zh-CN" sz="1400" b="1" dirty="0">
                  <a:solidFill>
                    <a:srgbClr val="CC0000"/>
                  </a:solidFill>
                  <a:latin typeface="华文新魏" pitchFamily="2" charset="-122"/>
                  <a:ea typeface="华文新魏" pitchFamily="2" charset="-122"/>
                </a:rPr>
                <a:t>(a)</a:t>
              </a:r>
            </a:p>
          </p:txBody>
        </p:sp>
        <p:sp>
          <p:nvSpPr>
            <p:cNvPr id="9" name="Oval 4"/>
            <p:cNvSpPr>
              <a:spLocks noChangeArrowheads="1"/>
            </p:cNvSpPr>
            <p:nvPr/>
          </p:nvSpPr>
          <p:spPr bwMode="auto">
            <a:xfrm>
              <a:off x="1317" y="1201"/>
              <a:ext cx="1013" cy="979"/>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sz="1400"/>
            </a:p>
          </p:txBody>
        </p:sp>
        <p:sp>
          <p:nvSpPr>
            <p:cNvPr id="10" name="Rectangle 5"/>
            <p:cNvSpPr>
              <a:spLocks noChangeArrowheads="1"/>
            </p:cNvSpPr>
            <p:nvPr/>
          </p:nvSpPr>
          <p:spPr bwMode="auto">
            <a:xfrm>
              <a:off x="1265" y="1259"/>
              <a:ext cx="1151" cy="949"/>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1400" b="1">
                  <a:solidFill>
                    <a:schemeClr val="hlink"/>
                  </a:solidFill>
                  <a:latin typeface="Times New Roman" pitchFamily="18" charset="0"/>
                  <a:ea typeface="仿宋_GB2312" pitchFamily="49" charset="-122"/>
                </a:rPr>
                <a:t>1.1</a:t>
              </a:r>
              <a:r>
                <a:rPr kumimoji="1" lang="en-US" altLang="zh-CN" sz="1400" b="1">
                  <a:solidFill>
                    <a:srgbClr val="006600"/>
                  </a:solidFill>
                  <a:latin typeface="Times New Roman" pitchFamily="18" charset="0"/>
                  <a:ea typeface="仿宋_GB2312" pitchFamily="49" charset="-122"/>
                </a:rPr>
                <a:t> </a:t>
              </a:r>
            </a:p>
            <a:p>
              <a:pPr algn="ctr" eaLnBrk="0" hangingPunct="0">
                <a:lnSpc>
                  <a:spcPct val="90000"/>
                </a:lnSpc>
              </a:pPr>
              <a:r>
                <a:rPr kumimoji="1" lang="zh-CN" altLang="en-US" sz="1400" b="1">
                  <a:solidFill>
                    <a:srgbClr val="2C1A88"/>
                  </a:solidFill>
                  <a:latin typeface="Times New Roman" pitchFamily="18" charset="0"/>
                  <a:ea typeface="仿宋_GB2312" pitchFamily="49" charset="-122"/>
                </a:rPr>
                <a:t>检查</a:t>
              </a:r>
            </a:p>
            <a:p>
              <a:pPr algn="ctr" eaLnBrk="0" hangingPunct="0">
                <a:lnSpc>
                  <a:spcPct val="90000"/>
                </a:lnSpc>
              </a:pPr>
              <a:r>
                <a:rPr kumimoji="1" lang="zh-CN" altLang="en-US" sz="1400" b="1">
                  <a:solidFill>
                    <a:srgbClr val="2C1A88"/>
                  </a:solidFill>
                  <a:latin typeface="Times New Roman" pitchFamily="18" charset="0"/>
                  <a:ea typeface="仿宋_GB2312" pitchFamily="49" charset="-122"/>
                </a:rPr>
                <a:t>报名表</a:t>
              </a:r>
            </a:p>
          </p:txBody>
        </p:sp>
        <p:sp>
          <p:nvSpPr>
            <p:cNvPr id="11" name="Line 6"/>
            <p:cNvSpPr>
              <a:spLocks noChangeShapeType="1"/>
            </p:cNvSpPr>
            <p:nvPr/>
          </p:nvSpPr>
          <p:spPr bwMode="auto">
            <a:xfrm flipV="1">
              <a:off x="605" y="2000"/>
              <a:ext cx="844" cy="647"/>
            </a:xfrm>
            <a:prstGeom prst="line">
              <a:avLst/>
            </a:prstGeom>
            <a:noFill/>
            <a:ln w="31750">
              <a:solidFill>
                <a:srgbClr val="0000FF"/>
              </a:solidFill>
              <a:round/>
              <a:headEnd type="none" w="sm" len="sm"/>
              <a:tailEnd type="stealth" w="med" len="lg"/>
            </a:ln>
            <a:effectLst/>
          </p:spPr>
          <p:txBody>
            <a:bodyPr wrap="none" anchor="ctr"/>
            <a:lstStyle/>
            <a:p>
              <a:endParaRPr lang="zh-CN" altLang="en-US" sz="1400"/>
            </a:p>
          </p:txBody>
        </p:sp>
        <p:sp>
          <p:nvSpPr>
            <p:cNvPr id="12" name="Line 7"/>
            <p:cNvSpPr>
              <a:spLocks noChangeShapeType="1"/>
            </p:cNvSpPr>
            <p:nvPr/>
          </p:nvSpPr>
          <p:spPr bwMode="auto">
            <a:xfrm flipH="1" flipV="1">
              <a:off x="2330" y="1661"/>
              <a:ext cx="945" cy="12"/>
            </a:xfrm>
            <a:prstGeom prst="line">
              <a:avLst/>
            </a:prstGeom>
            <a:noFill/>
            <a:ln w="31750">
              <a:solidFill>
                <a:srgbClr val="0000FF"/>
              </a:solidFill>
              <a:round/>
              <a:headEnd type="stealth" w="med" len="lg"/>
              <a:tailEnd type="none" w="med" len="lg"/>
            </a:ln>
            <a:effectLst/>
          </p:spPr>
          <p:txBody>
            <a:bodyPr wrap="none" anchor="ctr"/>
            <a:lstStyle/>
            <a:p>
              <a:endParaRPr lang="zh-CN" altLang="en-US" sz="1400"/>
            </a:p>
          </p:txBody>
        </p:sp>
        <p:sp>
          <p:nvSpPr>
            <p:cNvPr id="13" name="Rectangle 8"/>
            <p:cNvSpPr>
              <a:spLocks noChangeArrowheads="1"/>
            </p:cNvSpPr>
            <p:nvPr/>
          </p:nvSpPr>
          <p:spPr bwMode="auto">
            <a:xfrm rot="19452364">
              <a:off x="428" y="1959"/>
              <a:ext cx="890" cy="434"/>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1400" b="1">
                  <a:solidFill>
                    <a:srgbClr val="006600"/>
                  </a:solidFill>
                  <a:latin typeface="Times New Roman" pitchFamily="18" charset="0"/>
                  <a:ea typeface="仿宋_GB2312" pitchFamily="49" charset="-122"/>
                </a:rPr>
                <a:t>报名表</a:t>
              </a:r>
            </a:p>
          </p:txBody>
        </p:sp>
        <p:sp>
          <p:nvSpPr>
            <p:cNvPr id="14" name="Rectangle 9"/>
            <p:cNvSpPr>
              <a:spLocks noChangeArrowheads="1"/>
            </p:cNvSpPr>
            <p:nvPr/>
          </p:nvSpPr>
          <p:spPr bwMode="auto">
            <a:xfrm>
              <a:off x="4281" y="1324"/>
              <a:ext cx="833" cy="434"/>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1400" b="1">
                  <a:solidFill>
                    <a:srgbClr val="006600"/>
                  </a:solidFill>
                  <a:latin typeface="Times New Roman" pitchFamily="18" charset="0"/>
                  <a:ea typeface="仿宋_GB2312" pitchFamily="49" charset="-122"/>
                </a:rPr>
                <a:t>准考证</a:t>
              </a:r>
            </a:p>
          </p:txBody>
        </p:sp>
        <p:sp>
          <p:nvSpPr>
            <p:cNvPr id="15" name="Line 10"/>
            <p:cNvSpPr>
              <a:spLocks noChangeShapeType="1"/>
            </p:cNvSpPr>
            <p:nvPr/>
          </p:nvSpPr>
          <p:spPr bwMode="auto">
            <a:xfrm>
              <a:off x="4217" y="3292"/>
              <a:ext cx="1080" cy="0"/>
            </a:xfrm>
            <a:prstGeom prst="line">
              <a:avLst/>
            </a:prstGeom>
            <a:noFill/>
            <a:ln w="31750">
              <a:solidFill>
                <a:srgbClr val="0000FF"/>
              </a:solidFill>
              <a:round/>
              <a:headEnd type="none" w="sm" len="sm"/>
              <a:tailEnd type="stealth" w="med" len="lg"/>
            </a:ln>
            <a:effectLst/>
          </p:spPr>
          <p:txBody>
            <a:bodyPr wrap="none" anchor="ctr"/>
            <a:lstStyle/>
            <a:p>
              <a:endParaRPr lang="zh-CN" altLang="en-US" sz="1400"/>
            </a:p>
          </p:txBody>
        </p:sp>
        <p:sp>
          <p:nvSpPr>
            <p:cNvPr id="16" name="Oval 11"/>
            <p:cNvSpPr>
              <a:spLocks noChangeArrowheads="1"/>
            </p:cNvSpPr>
            <p:nvPr/>
          </p:nvSpPr>
          <p:spPr bwMode="auto">
            <a:xfrm>
              <a:off x="3229" y="1208"/>
              <a:ext cx="973" cy="968"/>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sz="1400"/>
            </a:p>
          </p:txBody>
        </p:sp>
        <p:sp>
          <p:nvSpPr>
            <p:cNvPr id="17" name="Rectangle 12"/>
            <p:cNvSpPr>
              <a:spLocks noChangeArrowheads="1"/>
            </p:cNvSpPr>
            <p:nvPr/>
          </p:nvSpPr>
          <p:spPr bwMode="auto">
            <a:xfrm>
              <a:off x="3240" y="1285"/>
              <a:ext cx="967" cy="949"/>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1400" b="1">
                  <a:solidFill>
                    <a:schemeClr val="hlink"/>
                  </a:solidFill>
                  <a:latin typeface="Times New Roman" pitchFamily="18" charset="0"/>
                  <a:ea typeface="仿宋_GB2312" pitchFamily="49" charset="-122"/>
                </a:rPr>
                <a:t>1.2</a:t>
              </a:r>
            </a:p>
            <a:p>
              <a:pPr algn="ctr" eaLnBrk="0" hangingPunct="0">
                <a:lnSpc>
                  <a:spcPct val="90000"/>
                </a:lnSpc>
              </a:pPr>
              <a:r>
                <a:rPr kumimoji="1" lang="zh-CN" altLang="en-US" sz="1400" b="1">
                  <a:solidFill>
                    <a:srgbClr val="2C1A88"/>
                  </a:solidFill>
                  <a:latin typeface="Times New Roman" pitchFamily="18" charset="0"/>
                  <a:ea typeface="仿宋_GB2312" pitchFamily="49" charset="-122"/>
                </a:rPr>
                <a:t>编准考证号码</a:t>
              </a:r>
            </a:p>
          </p:txBody>
        </p:sp>
        <p:sp>
          <p:nvSpPr>
            <p:cNvPr id="18" name="Line 13"/>
            <p:cNvSpPr>
              <a:spLocks noChangeShapeType="1"/>
            </p:cNvSpPr>
            <p:nvPr/>
          </p:nvSpPr>
          <p:spPr bwMode="auto">
            <a:xfrm flipH="1">
              <a:off x="2567" y="3295"/>
              <a:ext cx="687" cy="164"/>
            </a:xfrm>
            <a:prstGeom prst="line">
              <a:avLst/>
            </a:prstGeom>
            <a:noFill/>
            <a:ln w="31750">
              <a:solidFill>
                <a:srgbClr val="0000FF"/>
              </a:solidFill>
              <a:round/>
              <a:headEnd type="none" w="sm" len="sm"/>
              <a:tailEnd type="stealth" w="med" len="lg"/>
            </a:ln>
            <a:effectLst/>
          </p:spPr>
          <p:txBody>
            <a:bodyPr wrap="none" anchor="ctr"/>
            <a:lstStyle/>
            <a:p>
              <a:endParaRPr lang="zh-CN" altLang="en-US" sz="1400"/>
            </a:p>
          </p:txBody>
        </p:sp>
        <p:sp>
          <p:nvSpPr>
            <p:cNvPr id="19" name="Line 14"/>
            <p:cNvSpPr>
              <a:spLocks noChangeShapeType="1"/>
            </p:cNvSpPr>
            <p:nvPr/>
          </p:nvSpPr>
          <p:spPr bwMode="auto">
            <a:xfrm flipV="1">
              <a:off x="3733" y="2180"/>
              <a:ext cx="0" cy="654"/>
            </a:xfrm>
            <a:prstGeom prst="line">
              <a:avLst/>
            </a:prstGeom>
            <a:noFill/>
            <a:ln w="31750">
              <a:solidFill>
                <a:srgbClr val="0000FF"/>
              </a:solidFill>
              <a:round/>
              <a:headEnd type="stealth" w="med" len="lg"/>
              <a:tailEnd type="none" w="med" len="lg"/>
            </a:ln>
            <a:effectLst/>
          </p:spPr>
          <p:txBody>
            <a:bodyPr wrap="none" anchor="ctr"/>
            <a:lstStyle/>
            <a:p>
              <a:endParaRPr lang="zh-CN" altLang="en-US" sz="1400"/>
            </a:p>
          </p:txBody>
        </p:sp>
        <p:sp>
          <p:nvSpPr>
            <p:cNvPr id="20" name="Rectangle 15"/>
            <p:cNvSpPr>
              <a:spLocks noChangeArrowheads="1"/>
            </p:cNvSpPr>
            <p:nvPr/>
          </p:nvSpPr>
          <p:spPr bwMode="auto">
            <a:xfrm>
              <a:off x="1612" y="2366"/>
              <a:ext cx="832" cy="676"/>
            </a:xfrm>
            <a:prstGeom prst="rect">
              <a:avLst/>
            </a:prstGeom>
            <a:noFill/>
            <a:ln w="9525">
              <a:noFill/>
              <a:miter lim="800000"/>
              <a:headEnd/>
              <a:tailEnd/>
            </a:ln>
            <a:effectLst/>
          </p:spPr>
          <p:txBody>
            <a:bodyPr lIns="92075" tIns="46038" rIns="92075" bIns="46038">
              <a:spAutoFit/>
            </a:bodyPr>
            <a:lstStyle/>
            <a:p>
              <a:pPr eaLnBrk="0" hangingPunct="0">
                <a:lnSpc>
                  <a:spcPct val="90000"/>
                </a:lnSpc>
              </a:pPr>
              <a:r>
                <a:rPr kumimoji="1" lang="zh-CN" altLang="en-US" sz="1400" b="1">
                  <a:solidFill>
                    <a:srgbClr val="006600"/>
                  </a:solidFill>
                  <a:latin typeface="Times New Roman" pitchFamily="18" charset="0"/>
                  <a:ea typeface="仿宋_GB2312" pitchFamily="49" charset="-122"/>
                </a:rPr>
                <a:t>不合格</a:t>
              </a:r>
            </a:p>
            <a:p>
              <a:pPr eaLnBrk="0" hangingPunct="0">
                <a:lnSpc>
                  <a:spcPct val="90000"/>
                </a:lnSpc>
              </a:pPr>
              <a:r>
                <a:rPr kumimoji="1" lang="zh-CN" altLang="en-US" sz="1400" b="1">
                  <a:solidFill>
                    <a:srgbClr val="006600"/>
                  </a:solidFill>
                  <a:latin typeface="Times New Roman" pitchFamily="18" charset="0"/>
                  <a:ea typeface="仿宋_GB2312" pitchFamily="49" charset="-122"/>
                </a:rPr>
                <a:t>报名表</a:t>
              </a:r>
            </a:p>
          </p:txBody>
        </p:sp>
        <p:sp>
          <p:nvSpPr>
            <p:cNvPr id="21" name="Rectangle 16"/>
            <p:cNvSpPr>
              <a:spLocks noChangeArrowheads="1"/>
            </p:cNvSpPr>
            <p:nvPr/>
          </p:nvSpPr>
          <p:spPr bwMode="auto">
            <a:xfrm>
              <a:off x="1572" y="3271"/>
              <a:ext cx="935" cy="434"/>
            </a:xfrm>
            <a:prstGeom prst="rect">
              <a:avLst/>
            </a:prstGeom>
            <a:noFill/>
            <a:ln w="9525">
              <a:noFill/>
              <a:miter lim="800000"/>
              <a:headEnd/>
              <a:tailEnd/>
            </a:ln>
            <a:effectLst/>
          </p:spPr>
          <p:txBody>
            <a:bodyPr wrap="none" lIns="92075" tIns="46038" rIns="92075" bIns="46038">
              <a:spAutoFit/>
            </a:bodyPr>
            <a:lstStyle/>
            <a:p>
              <a:pPr eaLnBrk="0" hangingPunct="0"/>
              <a:r>
                <a:rPr kumimoji="1" lang="zh-CN" altLang="en-US" sz="1400" b="1">
                  <a:solidFill>
                    <a:srgbClr val="006600"/>
                  </a:solidFill>
                  <a:latin typeface="Times New Roman" pitchFamily="18" charset="0"/>
                  <a:ea typeface="仿宋_GB2312" pitchFamily="49" charset="-122"/>
                </a:rPr>
                <a:t>考生名册</a:t>
              </a:r>
            </a:p>
          </p:txBody>
        </p:sp>
        <p:sp>
          <p:nvSpPr>
            <p:cNvPr id="22" name="Line 17"/>
            <p:cNvSpPr>
              <a:spLocks noChangeShapeType="1"/>
            </p:cNvSpPr>
            <p:nvPr/>
          </p:nvSpPr>
          <p:spPr bwMode="auto">
            <a:xfrm>
              <a:off x="1628" y="3592"/>
              <a:ext cx="914" cy="0"/>
            </a:xfrm>
            <a:prstGeom prst="line">
              <a:avLst/>
            </a:prstGeom>
            <a:noFill/>
            <a:ln w="38100">
              <a:solidFill>
                <a:srgbClr val="006600"/>
              </a:solidFill>
              <a:round/>
              <a:headEnd type="none" w="sm" len="sm"/>
              <a:tailEnd type="none" w="sm" len="sm"/>
            </a:ln>
            <a:effectLst/>
          </p:spPr>
          <p:txBody>
            <a:bodyPr/>
            <a:lstStyle/>
            <a:p>
              <a:endParaRPr lang="zh-CN" altLang="en-US" sz="1400"/>
            </a:p>
          </p:txBody>
        </p:sp>
        <p:sp>
          <p:nvSpPr>
            <p:cNvPr id="23" name="Line 18"/>
            <p:cNvSpPr>
              <a:spLocks noChangeShapeType="1"/>
            </p:cNvSpPr>
            <p:nvPr/>
          </p:nvSpPr>
          <p:spPr bwMode="auto">
            <a:xfrm>
              <a:off x="1625" y="3641"/>
              <a:ext cx="917" cy="0"/>
            </a:xfrm>
            <a:prstGeom prst="line">
              <a:avLst/>
            </a:prstGeom>
            <a:noFill/>
            <a:ln w="38100">
              <a:solidFill>
                <a:srgbClr val="006600"/>
              </a:solidFill>
              <a:round/>
              <a:headEnd type="none" w="sm" len="sm"/>
              <a:tailEnd type="none" w="sm" len="sm"/>
            </a:ln>
            <a:effectLst/>
          </p:spPr>
          <p:txBody>
            <a:bodyPr/>
            <a:lstStyle/>
            <a:p>
              <a:endParaRPr lang="zh-CN" altLang="en-US" sz="1400"/>
            </a:p>
          </p:txBody>
        </p:sp>
        <p:sp>
          <p:nvSpPr>
            <p:cNvPr id="24" name="Rectangle 19"/>
            <p:cNvSpPr>
              <a:spLocks noChangeArrowheads="1"/>
            </p:cNvSpPr>
            <p:nvPr/>
          </p:nvSpPr>
          <p:spPr bwMode="auto">
            <a:xfrm>
              <a:off x="4196" y="2946"/>
              <a:ext cx="1038" cy="434"/>
            </a:xfrm>
            <a:prstGeom prst="rect">
              <a:avLst/>
            </a:prstGeom>
            <a:noFill/>
            <a:ln w="9525">
              <a:noFill/>
              <a:miter lim="800000"/>
              <a:headEnd/>
              <a:tailEnd/>
            </a:ln>
            <a:effectLst/>
          </p:spPr>
          <p:txBody>
            <a:bodyPr lIns="92075" tIns="46038" rIns="92075" bIns="46038">
              <a:spAutoFit/>
            </a:bodyPr>
            <a:lstStyle/>
            <a:p>
              <a:pPr eaLnBrk="0" hangingPunct="0"/>
              <a:r>
                <a:rPr kumimoji="1" lang="zh-CN" altLang="en-US" sz="1400" b="1">
                  <a:solidFill>
                    <a:srgbClr val="006600"/>
                  </a:solidFill>
                  <a:latin typeface="Times New Roman" pitchFamily="18" charset="0"/>
                  <a:ea typeface="仿宋_GB2312" pitchFamily="49" charset="-122"/>
                </a:rPr>
                <a:t>考生名单</a:t>
              </a:r>
            </a:p>
          </p:txBody>
        </p:sp>
        <p:sp>
          <p:nvSpPr>
            <p:cNvPr id="25" name="Line 20"/>
            <p:cNvSpPr>
              <a:spLocks noChangeShapeType="1"/>
            </p:cNvSpPr>
            <p:nvPr/>
          </p:nvSpPr>
          <p:spPr bwMode="auto">
            <a:xfrm flipV="1">
              <a:off x="1273" y="2180"/>
              <a:ext cx="427" cy="895"/>
            </a:xfrm>
            <a:prstGeom prst="line">
              <a:avLst/>
            </a:prstGeom>
            <a:noFill/>
            <a:ln w="31750">
              <a:solidFill>
                <a:srgbClr val="0000FF"/>
              </a:solidFill>
              <a:round/>
              <a:headEnd type="stealth" w="med" len="lg"/>
              <a:tailEnd type="none" w="med" len="lg"/>
            </a:ln>
            <a:effectLst/>
          </p:spPr>
          <p:txBody>
            <a:bodyPr wrap="none" anchor="ctr"/>
            <a:lstStyle/>
            <a:p>
              <a:endParaRPr lang="zh-CN" altLang="en-US" sz="1400"/>
            </a:p>
          </p:txBody>
        </p:sp>
        <p:sp>
          <p:nvSpPr>
            <p:cNvPr id="26" name="Rectangle 21"/>
            <p:cNvSpPr>
              <a:spLocks noChangeArrowheads="1"/>
            </p:cNvSpPr>
            <p:nvPr/>
          </p:nvSpPr>
          <p:spPr bwMode="auto">
            <a:xfrm>
              <a:off x="2240" y="1065"/>
              <a:ext cx="1058" cy="676"/>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zh-CN" altLang="en-US" sz="1400" b="1">
                  <a:solidFill>
                    <a:srgbClr val="006600"/>
                  </a:solidFill>
                  <a:latin typeface="Times New Roman" pitchFamily="18" charset="0"/>
                  <a:ea typeface="仿宋_GB2312" pitchFamily="49" charset="-122"/>
                </a:rPr>
                <a:t>合格</a:t>
              </a:r>
            </a:p>
            <a:p>
              <a:pPr algn="ctr" eaLnBrk="0" hangingPunct="0">
                <a:lnSpc>
                  <a:spcPct val="90000"/>
                </a:lnSpc>
              </a:pPr>
              <a:r>
                <a:rPr kumimoji="1" lang="zh-CN" altLang="en-US" sz="1400" b="1">
                  <a:solidFill>
                    <a:srgbClr val="006600"/>
                  </a:solidFill>
                  <a:latin typeface="Times New Roman" pitchFamily="18" charset="0"/>
                  <a:ea typeface="仿宋_GB2312" pitchFamily="49" charset="-122"/>
                </a:rPr>
                <a:t>报名表</a:t>
              </a:r>
            </a:p>
          </p:txBody>
        </p:sp>
        <p:sp>
          <p:nvSpPr>
            <p:cNvPr id="27" name="Line 22"/>
            <p:cNvSpPr>
              <a:spLocks noChangeShapeType="1"/>
            </p:cNvSpPr>
            <p:nvPr/>
          </p:nvSpPr>
          <p:spPr bwMode="auto">
            <a:xfrm flipH="1" flipV="1">
              <a:off x="4233" y="1674"/>
              <a:ext cx="995" cy="13"/>
            </a:xfrm>
            <a:prstGeom prst="line">
              <a:avLst/>
            </a:prstGeom>
            <a:noFill/>
            <a:ln w="31750">
              <a:solidFill>
                <a:srgbClr val="0000FF"/>
              </a:solidFill>
              <a:round/>
              <a:headEnd type="stealth" w="med" len="lg"/>
              <a:tailEnd type="none" w="med" len="lg"/>
            </a:ln>
            <a:effectLst/>
          </p:spPr>
          <p:txBody>
            <a:bodyPr wrap="none" anchor="ctr"/>
            <a:lstStyle/>
            <a:p>
              <a:endParaRPr lang="zh-CN" altLang="en-US" sz="1400"/>
            </a:p>
          </p:txBody>
        </p:sp>
        <p:sp>
          <p:nvSpPr>
            <p:cNvPr id="28" name="Oval 23"/>
            <p:cNvSpPr>
              <a:spLocks noChangeArrowheads="1"/>
            </p:cNvSpPr>
            <p:nvPr/>
          </p:nvSpPr>
          <p:spPr bwMode="auto">
            <a:xfrm>
              <a:off x="3264" y="2828"/>
              <a:ext cx="925" cy="917"/>
            </a:xfrm>
            <a:prstGeom prst="ellipse">
              <a:avLst/>
            </a:prstGeom>
            <a:solidFill>
              <a:srgbClr val="FFFF99"/>
            </a:solidFill>
            <a:ln w="25400">
              <a:solidFill>
                <a:srgbClr val="777777"/>
              </a:solidFill>
              <a:round/>
              <a:headEnd/>
              <a:tailEnd/>
            </a:ln>
            <a:effectLst>
              <a:outerShdw dist="35921" dir="2700000" algn="ctr" rotWithShape="0">
                <a:schemeClr val="bg2"/>
              </a:outerShdw>
            </a:effectLst>
          </p:spPr>
          <p:txBody>
            <a:bodyPr wrap="none" anchor="ctr"/>
            <a:lstStyle/>
            <a:p>
              <a:endParaRPr lang="zh-CN" altLang="en-US" sz="1400"/>
            </a:p>
          </p:txBody>
        </p:sp>
        <p:sp>
          <p:nvSpPr>
            <p:cNvPr id="29" name="Rectangle 24"/>
            <p:cNvSpPr>
              <a:spLocks noChangeArrowheads="1"/>
            </p:cNvSpPr>
            <p:nvPr/>
          </p:nvSpPr>
          <p:spPr bwMode="auto">
            <a:xfrm>
              <a:off x="3256" y="2883"/>
              <a:ext cx="967" cy="949"/>
            </a:xfrm>
            <a:prstGeom prst="rect">
              <a:avLst/>
            </a:prstGeom>
            <a:noFill/>
            <a:ln w="9525">
              <a:noFill/>
              <a:miter lim="800000"/>
              <a:headEnd/>
              <a:tailEnd/>
            </a:ln>
            <a:effectLst/>
          </p:spPr>
          <p:txBody>
            <a:bodyPr lIns="92075" tIns="46038" rIns="92075" bIns="46038">
              <a:spAutoFit/>
            </a:bodyPr>
            <a:lstStyle/>
            <a:p>
              <a:pPr algn="ctr" eaLnBrk="0" hangingPunct="0">
                <a:lnSpc>
                  <a:spcPct val="90000"/>
                </a:lnSpc>
              </a:pPr>
              <a:r>
                <a:rPr kumimoji="1" lang="en-US" altLang="zh-CN" sz="1400" b="1">
                  <a:solidFill>
                    <a:schemeClr val="hlink"/>
                  </a:solidFill>
                  <a:latin typeface="Times New Roman" pitchFamily="18" charset="0"/>
                  <a:ea typeface="仿宋_GB2312" pitchFamily="49" charset="-122"/>
                </a:rPr>
                <a:t>1.3</a:t>
              </a:r>
            </a:p>
            <a:p>
              <a:pPr algn="ctr" eaLnBrk="0" hangingPunct="0">
                <a:lnSpc>
                  <a:spcPct val="90000"/>
                </a:lnSpc>
              </a:pPr>
              <a:r>
                <a:rPr kumimoji="1" lang="zh-CN" altLang="en-US" sz="1400" b="1">
                  <a:latin typeface="Times New Roman" pitchFamily="18" charset="0"/>
                  <a:ea typeface="仿宋_GB2312" pitchFamily="49" charset="-122"/>
                </a:rPr>
                <a:t>登记</a:t>
              </a:r>
            </a:p>
            <a:p>
              <a:pPr algn="ctr" eaLnBrk="0" hangingPunct="0">
                <a:lnSpc>
                  <a:spcPct val="90000"/>
                </a:lnSpc>
              </a:pPr>
              <a:r>
                <a:rPr kumimoji="1" lang="zh-CN" altLang="en-US" sz="1400" b="1">
                  <a:latin typeface="Times New Roman" pitchFamily="18" charset="0"/>
                  <a:ea typeface="仿宋_GB2312" pitchFamily="49" charset="-122"/>
                </a:rPr>
                <a:t>考生</a:t>
              </a:r>
            </a:p>
          </p:txBody>
        </p:sp>
        <p:sp>
          <p:nvSpPr>
            <p:cNvPr id="30" name="Text Box 25"/>
            <p:cNvSpPr txBox="1">
              <a:spLocks noChangeArrowheads="1"/>
            </p:cNvSpPr>
            <p:nvPr/>
          </p:nvSpPr>
          <p:spPr bwMode="auto">
            <a:xfrm>
              <a:off x="3753" y="2294"/>
              <a:ext cx="1119" cy="433"/>
            </a:xfrm>
            <a:prstGeom prst="rect">
              <a:avLst/>
            </a:prstGeom>
            <a:noFill/>
            <a:ln w="9525">
              <a:noFill/>
              <a:miter lim="800000"/>
              <a:headEnd/>
              <a:tailEnd/>
            </a:ln>
            <a:effectLst/>
          </p:spPr>
          <p:txBody>
            <a:bodyPr wrap="none">
              <a:spAutoFit/>
            </a:bodyPr>
            <a:lstStyle/>
            <a:p>
              <a:r>
                <a:rPr kumimoji="1" lang="zh-CN" altLang="en-US" sz="1400" b="1">
                  <a:solidFill>
                    <a:srgbClr val="006600"/>
                  </a:solidFill>
                  <a:latin typeface="Times New Roman" pitchFamily="18" charset="0"/>
                  <a:ea typeface="仿宋_GB2312" pitchFamily="49" charset="-122"/>
                </a:rPr>
                <a:t>合格报名表</a:t>
              </a:r>
            </a:p>
          </p:txBody>
        </p:sp>
      </p:grpSp>
    </p:spTree>
    <p:extLst>
      <p:ext uri="{BB962C8B-B14F-4D97-AF65-F5344CB8AC3E}">
        <p14:creationId xmlns:p14="http://schemas.microsoft.com/office/powerpoint/2010/main" val="36866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66700" y="4819650"/>
            <a:ext cx="53911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just">
              <a:spcBef>
                <a:spcPct val="10000"/>
              </a:spcBef>
            </a:pPr>
            <a:r>
              <a:rPr lang="zh-CN" altLang="en-US" sz="2000">
                <a:solidFill>
                  <a:srgbClr val="FFFFFF"/>
                </a:solidFill>
                <a:latin typeface="宋体" charset="-122"/>
              </a:rPr>
              <a:t>经过初步的需求分析，得到系统功能要求：</a:t>
            </a:r>
          </a:p>
          <a:p>
            <a:pPr algn="just">
              <a:spcBef>
                <a:spcPct val="10000"/>
              </a:spcBef>
            </a:pPr>
            <a:r>
              <a:rPr lang="en-US" altLang="zh-CN" sz="2000">
                <a:solidFill>
                  <a:srgbClr val="FFFFFF"/>
                </a:solidFill>
                <a:latin typeface="宋体" charset="-122"/>
              </a:rPr>
              <a:t>1</a:t>
            </a:r>
            <a:r>
              <a:rPr lang="zh-CN" altLang="en-US" sz="2000">
                <a:solidFill>
                  <a:srgbClr val="FFFFFF"/>
                </a:solidFill>
                <a:latin typeface="宋体" charset="-122"/>
              </a:rPr>
              <a:t>、监视病员的病症（血压、体温、脉搏等）。</a:t>
            </a:r>
          </a:p>
          <a:p>
            <a:pPr algn="just">
              <a:spcBef>
                <a:spcPct val="10000"/>
              </a:spcBef>
            </a:pPr>
            <a:r>
              <a:rPr lang="en-US" altLang="zh-CN" sz="2000">
                <a:solidFill>
                  <a:srgbClr val="FFFFFF"/>
                </a:solidFill>
                <a:latin typeface="宋体" charset="-122"/>
              </a:rPr>
              <a:t>2</a:t>
            </a:r>
            <a:r>
              <a:rPr lang="zh-CN" altLang="en-US" sz="2000">
                <a:solidFill>
                  <a:srgbClr val="FFFFFF"/>
                </a:solidFill>
                <a:latin typeface="宋体" charset="-122"/>
              </a:rPr>
              <a:t>、定时更新病历。</a:t>
            </a:r>
          </a:p>
          <a:p>
            <a:pPr algn="just">
              <a:spcBef>
                <a:spcPct val="10000"/>
              </a:spcBef>
            </a:pPr>
            <a:r>
              <a:rPr lang="en-US" altLang="zh-CN" sz="2000">
                <a:solidFill>
                  <a:srgbClr val="FFFFFF"/>
                </a:solidFill>
                <a:latin typeface="宋体" charset="-122"/>
              </a:rPr>
              <a:t>3</a:t>
            </a:r>
            <a:r>
              <a:rPr lang="zh-CN" altLang="en-US" sz="2000">
                <a:solidFill>
                  <a:srgbClr val="FFFFFF"/>
                </a:solidFill>
                <a:latin typeface="宋体" charset="-122"/>
              </a:rPr>
              <a:t>、病员出现异常情况时报警。</a:t>
            </a:r>
          </a:p>
          <a:p>
            <a:pPr algn="just">
              <a:spcBef>
                <a:spcPct val="10000"/>
              </a:spcBef>
            </a:pPr>
            <a:r>
              <a:rPr lang="en-US" altLang="zh-CN" sz="2000">
                <a:solidFill>
                  <a:srgbClr val="FFFFFF"/>
                </a:solidFill>
                <a:latin typeface="宋体" charset="-122"/>
              </a:rPr>
              <a:t>4</a:t>
            </a:r>
            <a:r>
              <a:rPr lang="zh-CN" altLang="en-US" sz="2000">
                <a:solidFill>
                  <a:srgbClr val="FFFFFF"/>
                </a:solidFill>
                <a:latin typeface="宋体" charset="-122"/>
              </a:rPr>
              <a:t>、随机地产生某一病员的病情报告。</a:t>
            </a:r>
          </a:p>
        </p:txBody>
      </p:sp>
      <p:sp>
        <p:nvSpPr>
          <p:cNvPr id="25628" name="Rectangle 28"/>
          <p:cNvSpPr>
            <a:spLocks noGrp="1" noChangeArrowheads="1"/>
          </p:cNvSpPr>
          <p:nvPr>
            <p:ph type="title" idx="4294967295"/>
          </p:nvPr>
        </p:nvSpPr>
        <p:spPr>
          <a:xfrm>
            <a:off x="288925" y="311150"/>
            <a:ext cx="4521200" cy="457200"/>
          </a:xfrm>
        </p:spPr>
        <p:txBody>
          <a:bodyPr/>
          <a:lstStyle/>
          <a:p>
            <a:pPr algn="l" eaLnBrk="1" hangingPunct="1"/>
            <a:r>
              <a:rPr lang="zh-CN" altLang="en-US" sz="2400" b="1" kern="1200" dirty="0">
                <a:solidFill>
                  <a:schemeClr val="tx1"/>
                </a:solidFill>
                <a:latin typeface="宋体" charset="-122"/>
                <a:ea typeface="宋体" charset="-122"/>
              </a:rPr>
              <a:t>实例：医院病房监护系统</a:t>
            </a:r>
            <a:endParaRPr lang="zh-CN" altLang="en-US" sz="2400" dirty="0">
              <a:latin typeface="华文行楷" pitchFamily="2" charset="-122"/>
              <a:ea typeface="华文行楷" pitchFamily="2" charset="-122"/>
            </a:endParaRPr>
          </a:p>
        </p:txBody>
      </p:sp>
      <p:sp>
        <p:nvSpPr>
          <p:cNvPr id="1029" name="Oval 35"/>
          <p:cNvSpPr>
            <a:spLocks noChangeArrowheads="1"/>
          </p:cNvSpPr>
          <p:nvPr/>
        </p:nvSpPr>
        <p:spPr bwMode="auto">
          <a:xfrm>
            <a:off x="381000" y="933450"/>
            <a:ext cx="2438400" cy="1905000"/>
          </a:xfrm>
          <a:prstGeom prst="ellipse">
            <a:avLst/>
          </a:prstGeom>
          <a:solidFill>
            <a:schemeClr val="tx1"/>
          </a:solidFill>
          <a:ln w="38100">
            <a:solidFill>
              <a:srgbClr val="FFCC00"/>
            </a:solidFill>
            <a:round/>
            <a:headEnd/>
            <a:tailEnd/>
          </a:ln>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pic>
        <p:nvPicPr>
          <p:cNvPr id="1030" name="Picture 36" descr="病房"/>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589088"/>
            <a:ext cx="1849438"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1" name="Group 95"/>
          <p:cNvGrpSpPr>
            <a:grpSpLocks/>
          </p:cNvGrpSpPr>
          <p:nvPr/>
        </p:nvGrpSpPr>
        <p:grpSpPr bwMode="auto">
          <a:xfrm>
            <a:off x="4953000" y="381000"/>
            <a:ext cx="3810000" cy="2514600"/>
            <a:chOff x="2256" y="576"/>
            <a:chExt cx="2400" cy="1584"/>
          </a:xfrm>
        </p:grpSpPr>
        <p:pic>
          <p:nvPicPr>
            <p:cNvPr id="1082" name="Picture 81" descr="中央监视"/>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6" y="576"/>
              <a:ext cx="2304"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 name="Rectangle 93"/>
            <p:cNvSpPr>
              <a:spLocks noChangeArrowheads="1"/>
            </p:cNvSpPr>
            <p:nvPr/>
          </p:nvSpPr>
          <p:spPr bwMode="auto">
            <a:xfrm>
              <a:off x="4416" y="576"/>
              <a:ext cx="240" cy="9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084" name="Line 94"/>
            <p:cNvSpPr>
              <a:spLocks noChangeShapeType="1"/>
            </p:cNvSpPr>
            <p:nvPr/>
          </p:nvSpPr>
          <p:spPr bwMode="auto">
            <a:xfrm flipV="1">
              <a:off x="4224" y="624"/>
              <a:ext cx="288" cy="144"/>
            </a:xfrm>
            <a:prstGeom prst="line">
              <a:avLst/>
            </a:prstGeom>
            <a:noFill/>
            <a:ln w="76200">
              <a:solidFill>
                <a:srgbClr val="333333"/>
              </a:solidFill>
              <a:round/>
              <a:headEnd/>
              <a:tailEnd/>
            </a:ln>
            <a:extLst>
              <a:ext uri="{909E8E84-426E-40DD-AFC4-6F175D3DCCD1}">
                <a14:hiddenFill xmlns:a14="http://schemas.microsoft.com/office/drawing/2010/main">
                  <a:noFill/>
                </a14:hiddenFill>
              </a:ext>
            </a:extLst>
          </p:spPr>
          <p:txBody>
            <a:bodyPr/>
            <a:lstStyle/>
            <a:p>
              <a:pPr algn="ctr" eaLnBrk="0" hangingPunct="0">
                <a:lnSpc>
                  <a:spcPct val="130000"/>
                </a:lnSpc>
                <a:spcBef>
                  <a:spcPct val="20000"/>
                </a:spcBef>
              </a:pPr>
              <a:endParaRPr lang="zh-CN" altLang="en-US" sz="1800" b="1">
                <a:solidFill>
                  <a:srgbClr val="FFFFFF"/>
                </a:solidFill>
                <a:latin typeface="Times New Roman" charset="0"/>
              </a:endParaRPr>
            </a:p>
          </p:txBody>
        </p:sp>
      </p:grpSp>
      <p:pic>
        <p:nvPicPr>
          <p:cNvPr id="1032" name="Picture 96"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533400"/>
            <a:ext cx="190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7"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742950"/>
            <a:ext cx="190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8"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952500"/>
            <a:ext cx="190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99"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1162050"/>
            <a:ext cx="190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00"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1363663"/>
            <a:ext cx="190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1"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1581150"/>
            <a:ext cx="190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2"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1771650"/>
            <a:ext cx="190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03"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1989138"/>
            <a:ext cx="190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04"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2198688"/>
            <a:ext cx="190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05"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2408238"/>
            <a:ext cx="190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06" descr="蓝灯"/>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8534400" y="2601913"/>
            <a:ext cx="1905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8" name="Picture 118" descr="BD05030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38800" y="45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9" name="Picture 119" descr="未命名"/>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438150"/>
            <a:ext cx="1143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0" name="Picture 120" descr="红灯"/>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flipV="1">
            <a:off x="8543925" y="1771650"/>
            <a:ext cx="152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121"/>
          <p:cNvSpPr>
            <a:spLocks noChangeArrowheads="1"/>
          </p:cNvSpPr>
          <p:nvPr/>
        </p:nvSpPr>
        <p:spPr bwMode="auto">
          <a:xfrm>
            <a:off x="3505200" y="4419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047" name="Rectangle 122"/>
          <p:cNvSpPr>
            <a:spLocks noChangeArrowheads="1"/>
          </p:cNvSpPr>
          <p:nvPr/>
        </p:nvSpPr>
        <p:spPr bwMode="auto">
          <a:xfrm>
            <a:off x="4953000" y="381000"/>
            <a:ext cx="3810000" cy="2514600"/>
          </a:xfrm>
          <a:prstGeom prst="rect">
            <a:avLst/>
          </a:prstGeom>
          <a:noFill/>
          <a:ln w="3810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25726" name="Line 126"/>
          <p:cNvSpPr>
            <a:spLocks noChangeShapeType="1"/>
          </p:cNvSpPr>
          <p:nvPr/>
        </p:nvSpPr>
        <p:spPr bwMode="auto">
          <a:xfrm>
            <a:off x="2743200" y="1828800"/>
            <a:ext cx="2209800" cy="0"/>
          </a:xfrm>
          <a:prstGeom prst="line">
            <a:avLst/>
          </a:prstGeom>
          <a:noFill/>
          <a:ln w="38100">
            <a:solidFill>
              <a:srgbClr val="FFFFCC"/>
            </a:solidFill>
            <a:round/>
            <a:headEnd/>
            <a:tailEnd type="triangle" w="med" len="med"/>
          </a:ln>
          <a:extLst>
            <a:ext uri="{909E8E84-426E-40DD-AFC4-6F175D3DCCD1}">
              <a14:hiddenFill xmlns:a14="http://schemas.microsoft.com/office/drawing/2010/main">
                <a:noFill/>
              </a14:hiddenFill>
            </a:ext>
          </a:extLst>
        </p:spPr>
        <p:txBody>
          <a:bodyPr/>
          <a:lstStyle/>
          <a:p>
            <a:pPr algn="ctr" eaLnBrk="0" hangingPunct="0">
              <a:lnSpc>
                <a:spcPct val="130000"/>
              </a:lnSpc>
              <a:spcBef>
                <a:spcPct val="20000"/>
              </a:spcBef>
            </a:pPr>
            <a:endParaRPr lang="zh-CN" altLang="en-US" sz="1800" b="1">
              <a:solidFill>
                <a:srgbClr val="FFFFFF"/>
              </a:solidFill>
              <a:latin typeface="Times New Roman" charset="0"/>
            </a:endParaRPr>
          </a:p>
        </p:txBody>
      </p:sp>
      <p:grpSp>
        <p:nvGrpSpPr>
          <p:cNvPr id="3" name="Group 133"/>
          <p:cNvGrpSpPr>
            <a:grpSpLocks/>
          </p:cNvGrpSpPr>
          <p:nvPr/>
        </p:nvGrpSpPr>
        <p:grpSpPr bwMode="auto">
          <a:xfrm>
            <a:off x="6553200" y="3617913"/>
            <a:ext cx="2057400" cy="2173287"/>
            <a:chOff x="720" y="1872"/>
            <a:chExt cx="1296" cy="1369"/>
          </a:xfrm>
        </p:grpSpPr>
        <p:pic>
          <p:nvPicPr>
            <p:cNvPr id="1080" name="Picture 134" descr="BS00570_"/>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00" y="2016"/>
              <a:ext cx="816"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1" name="Picture 135" descr="AG00029_"/>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720" y="1872"/>
              <a:ext cx="1080"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742" name="Picture 142" descr="AG00564_"/>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953000" y="438150"/>
            <a:ext cx="10890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47" name="Line 147"/>
          <p:cNvSpPr>
            <a:spLocks noChangeShapeType="1"/>
          </p:cNvSpPr>
          <p:nvPr/>
        </p:nvSpPr>
        <p:spPr bwMode="auto">
          <a:xfrm>
            <a:off x="7086600" y="2895600"/>
            <a:ext cx="0" cy="533400"/>
          </a:xfrm>
          <a:prstGeom prst="line">
            <a:avLst/>
          </a:prstGeom>
          <a:noFill/>
          <a:ln w="38100">
            <a:solidFill>
              <a:srgbClr val="FFFFCC"/>
            </a:solidFill>
            <a:round/>
            <a:headEnd/>
            <a:tailEnd type="triangle" w="med" len="med"/>
          </a:ln>
          <a:extLst>
            <a:ext uri="{909E8E84-426E-40DD-AFC4-6F175D3DCCD1}">
              <a14:hiddenFill xmlns:a14="http://schemas.microsoft.com/office/drawing/2010/main">
                <a:noFill/>
              </a14:hiddenFill>
            </a:ext>
          </a:extLst>
        </p:spPr>
        <p:txBody>
          <a:bodyP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25751" name="Line 151"/>
          <p:cNvSpPr>
            <a:spLocks noChangeShapeType="1"/>
          </p:cNvSpPr>
          <p:nvPr/>
        </p:nvSpPr>
        <p:spPr bwMode="auto">
          <a:xfrm>
            <a:off x="2819400" y="1828800"/>
            <a:ext cx="2133600" cy="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25752" name="Line 152"/>
          <p:cNvSpPr>
            <a:spLocks noChangeShapeType="1"/>
          </p:cNvSpPr>
          <p:nvPr/>
        </p:nvSpPr>
        <p:spPr bwMode="auto">
          <a:xfrm>
            <a:off x="7086600" y="2895600"/>
            <a:ext cx="0" cy="5334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algn="ctr" eaLnBrk="0" hangingPunct="0">
              <a:lnSpc>
                <a:spcPct val="130000"/>
              </a:lnSpc>
              <a:spcBef>
                <a:spcPct val="20000"/>
              </a:spcBef>
            </a:pPr>
            <a:endParaRPr lang="zh-CN" altLang="en-US" sz="1800" b="1">
              <a:solidFill>
                <a:srgbClr val="FFFFFF"/>
              </a:solidFill>
              <a:latin typeface="Times New Roman" charset="0"/>
            </a:endParaRPr>
          </a:p>
        </p:txBody>
      </p:sp>
      <p:pic>
        <p:nvPicPr>
          <p:cNvPr id="25753" name="Picture 153" descr="BD05030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38800" y="53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155" descr="AG00154_"/>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47800" y="108585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58" name="Line 158"/>
          <p:cNvSpPr>
            <a:spLocks noChangeShapeType="1"/>
          </p:cNvSpPr>
          <p:nvPr/>
        </p:nvSpPr>
        <p:spPr bwMode="auto">
          <a:xfrm flipH="1">
            <a:off x="4876800" y="2819400"/>
            <a:ext cx="1219200" cy="5334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algn="ctr" eaLnBrk="0" hangingPunct="0">
              <a:lnSpc>
                <a:spcPct val="130000"/>
              </a:lnSpc>
              <a:spcBef>
                <a:spcPct val="20000"/>
              </a:spcBef>
            </a:pPr>
            <a:endParaRPr lang="zh-CN" altLang="en-US" sz="1800" b="1">
              <a:solidFill>
                <a:srgbClr val="FFFFFF"/>
              </a:solidFill>
              <a:latin typeface="Times New Roman" charset="0"/>
            </a:endParaRPr>
          </a:p>
        </p:txBody>
      </p:sp>
      <p:grpSp>
        <p:nvGrpSpPr>
          <p:cNvPr id="4" name="Group 166"/>
          <p:cNvGrpSpPr>
            <a:grpSpLocks/>
          </p:cNvGrpSpPr>
          <p:nvPr/>
        </p:nvGrpSpPr>
        <p:grpSpPr bwMode="auto">
          <a:xfrm>
            <a:off x="533400" y="2819400"/>
            <a:ext cx="4419600" cy="1600200"/>
            <a:chOff x="336" y="1776"/>
            <a:chExt cx="2784" cy="1008"/>
          </a:xfrm>
        </p:grpSpPr>
        <p:sp>
          <p:nvSpPr>
            <p:cNvPr id="1078" name="Oval 154"/>
            <p:cNvSpPr>
              <a:spLocks noChangeArrowheads="1"/>
            </p:cNvSpPr>
            <p:nvPr/>
          </p:nvSpPr>
          <p:spPr bwMode="auto">
            <a:xfrm>
              <a:off x="1248" y="1776"/>
              <a:ext cx="1872" cy="1008"/>
            </a:xfrm>
            <a:prstGeom prst="ellipse">
              <a:avLst/>
            </a:prstGeom>
            <a:noFill/>
            <a:ln w="5715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079" name="Text Box 160"/>
            <p:cNvSpPr txBox="1">
              <a:spLocks noChangeArrowheads="1"/>
            </p:cNvSpPr>
            <p:nvPr/>
          </p:nvSpPr>
          <p:spPr bwMode="auto">
            <a:xfrm>
              <a:off x="336" y="2208"/>
              <a:ext cx="1104"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eaLnBrk="0" hangingPunct="0">
                <a:lnSpc>
                  <a:spcPct val="90000"/>
                </a:lnSpc>
                <a:spcBef>
                  <a:spcPct val="20000"/>
                </a:spcBef>
              </a:pPr>
              <a:r>
                <a:rPr lang="zh-CN" altLang="en-US" sz="1800">
                  <a:solidFill>
                    <a:srgbClr val="FFFFFF"/>
                  </a:solidFill>
                </a:rPr>
                <a:t>产生</a:t>
              </a:r>
            </a:p>
            <a:p>
              <a:pPr algn="ctr" eaLnBrk="0" hangingPunct="0">
                <a:lnSpc>
                  <a:spcPct val="90000"/>
                </a:lnSpc>
                <a:spcBef>
                  <a:spcPct val="20000"/>
                </a:spcBef>
              </a:pPr>
              <a:r>
                <a:rPr lang="zh-CN" altLang="en-US" sz="1800">
                  <a:solidFill>
                    <a:srgbClr val="FFFFFF"/>
                  </a:solidFill>
                </a:rPr>
                <a:t>病情报告</a:t>
              </a:r>
            </a:p>
          </p:txBody>
        </p:sp>
      </p:grpSp>
      <p:sp>
        <p:nvSpPr>
          <p:cNvPr id="1058" name="Oval 161"/>
          <p:cNvSpPr>
            <a:spLocks noChangeArrowheads="1"/>
          </p:cNvSpPr>
          <p:nvPr/>
        </p:nvSpPr>
        <p:spPr bwMode="auto">
          <a:xfrm>
            <a:off x="1981200" y="1828800"/>
            <a:ext cx="133350" cy="76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059" name="Text Box 162"/>
          <p:cNvSpPr txBox="1">
            <a:spLocks noChangeArrowheads="1"/>
          </p:cNvSpPr>
          <p:nvPr/>
        </p:nvSpPr>
        <p:spPr bwMode="auto">
          <a:xfrm>
            <a:off x="2613025" y="993775"/>
            <a:ext cx="11430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eaLnBrk="0" hangingPunct="0">
              <a:lnSpc>
                <a:spcPct val="130000"/>
              </a:lnSpc>
              <a:spcBef>
                <a:spcPct val="50000"/>
              </a:spcBef>
            </a:pPr>
            <a:r>
              <a:rPr lang="zh-CN" altLang="en-US" sz="1800">
                <a:solidFill>
                  <a:srgbClr val="FFFFFF"/>
                </a:solidFill>
              </a:rPr>
              <a:t>监视病情</a:t>
            </a:r>
          </a:p>
        </p:txBody>
      </p:sp>
      <p:sp>
        <p:nvSpPr>
          <p:cNvPr id="25763" name="Text Box 163"/>
          <p:cNvSpPr txBox="1">
            <a:spLocks noChangeArrowheads="1"/>
          </p:cNvSpPr>
          <p:nvPr/>
        </p:nvSpPr>
        <p:spPr bwMode="auto">
          <a:xfrm>
            <a:off x="6629400" y="58674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eaLnBrk="0" hangingPunct="0">
              <a:spcBef>
                <a:spcPct val="10000"/>
              </a:spcBef>
            </a:pPr>
            <a:r>
              <a:rPr lang="zh-CN" altLang="en-US" sz="1800">
                <a:solidFill>
                  <a:srgbClr val="FFFFFF"/>
                </a:solidFill>
              </a:rPr>
              <a:t>更新病历</a:t>
            </a:r>
          </a:p>
        </p:txBody>
      </p:sp>
      <p:graphicFrame>
        <p:nvGraphicFramePr>
          <p:cNvPr id="25767" name="Object 167"/>
          <p:cNvGraphicFramePr>
            <a:graphicFrameLocks noChangeAspect="1"/>
          </p:cNvGraphicFramePr>
          <p:nvPr/>
        </p:nvGraphicFramePr>
        <p:xfrm>
          <a:off x="3429000" y="2819400"/>
          <a:ext cx="1143000" cy="1066800"/>
        </p:xfrm>
        <a:graphic>
          <a:graphicData uri="http://schemas.openxmlformats.org/presentationml/2006/ole">
            <mc:AlternateContent xmlns:mc="http://schemas.openxmlformats.org/markup-compatibility/2006">
              <mc:Choice xmlns:v="urn:schemas-microsoft-com:vml" Requires="v">
                <p:oleObj name="Clip" r:id="rId20" imgW="1259640" imgH="1137240" progId="MS_ClipArt_Gallery.5">
                  <p:embed/>
                </p:oleObj>
              </mc:Choice>
              <mc:Fallback>
                <p:oleObj name="Clip" r:id="rId20" imgW="1259640" imgH="1137240" progId="MS_ClipArt_Gallery.5">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429000" y="2819400"/>
                        <a:ext cx="1143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5771" name="Picture 171" descr="红灯"/>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flipV="1">
            <a:off x="8502650" y="1752600"/>
            <a:ext cx="20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73"/>
          <p:cNvGrpSpPr>
            <a:grpSpLocks/>
          </p:cNvGrpSpPr>
          <p:nvPr/>
        </p:nvGrpSpPr>
        <p:grpSpPr bwMode="auto">
          <a:xfrm>
            <a:off x="5943600" y="3465513"/>
            <a:ext cx="2647950" cy="2286000"/>
            <a:chOff x="3888" y="2160"/>
            <a:chExt cx="1644" cy="1440"/>
          </a:xfrm>
        </p:grpSpPr>
        <p:grpSp>
          <p:nvGrpSpPr>
            <p:cNvPr id="1072" name="Group 144"/>
            <p:cNvGrpSpPr>
              <a:grpSpLocks/>
            </p:cNvGrpSpPr>
            <p:nvPr/>
          </p:nvGrpSpPr>
          <p:grpSpPr bwMode="auto">
            <a:xfrm>
              <a:off x="3936" y="2832"/>
              <a:ext cx="588" cy="768"/>
              <a:chOff x="2196" y="2196"/>
              <a:chExt cx="588" cy="732"/>
            </a:xfrm>
          </p:grpSpPr>
          <p:sp>
            <p:nvSpPr>
              <p:cNvPr id="1076" name="AutoShape 129"/>
              <p:cNvSpPr>
                <a:spLocks noChangeArrowheads="1"/>
              </p:cNvSpPr>
              <p:nvPr/>
            </p:nvSpPr>
            <p:spPr bwMode="auto">
              <a:xfrm>
                <a:off x="2196" y="2196"/>
                <a:ext cx="588" cy="732"/>
              </a:xfrm>
              <a:prstGeom prst="flowChartMagneticDisk">
                <a:avLst/>
              </a:prstGeom>
              <a:gradFill rotWithShape="0">
                <a:gsLst>
                  <a:gs pos="0">
                    <a:srgbClr val="767676"/>
                  </a:gs>
                  <a:gs pos="50000">
                    <a:srgbClr val="FFFFFF"/>
                  </a:gs>
                  <a:gs pos="100000">
                    <a:srgbClr val="767676"/>
                  </a:gs>
                </a:gsLst>
                <a:lin ang="0" scaled="1"/>
              </a:gradFill>
              <a:ln w="9525">
                <a:solidFill>
                  <a:schemeClr val="bg2"/>
                </a:solidFill>
                <a:round/>
                <a:headEnd/>
                <a:tailEnd/>
              </a:ln>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077" name="Oval 130"/>
              <p:cNvSpPr>
                <a:spLocks noChangeArrowheads="1"/>
              </p:cNvSpPr>
              <p:nvPr/>
            </p:nvSpPr>
            <p:spPr bwMode="auto">
              <a:xfrm>
                <a:off x="2208" y="2212"/>
                <a:ext cx="576" cy="188"/>
              </a:xfrm>
              <a:prstGeom prst="ellipse">
                <a:avLst/>
              </a:prstGeom>
              <a:solidFill>
                <a:srgbClr val="DDDDDD"/>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grpSp>
        <p:sp>
          <p:nvSpPr>
            <p:cNvPr id="1073" name="AutoShape 136" descr="栎木"/>
            <p:cNvSpPr>
              <a:spLocks noChangeArrowheads="1"/>
            </p:cNvSpPr>
            <p:nvPr/>
          </p:nvSpPr>
          <p:spPr bwMode="auto">
            <a:xfrm>
              <a:off x="4284" y="2964"/>
              <a:ext cx="1164" cy="636"/>
            </a:xfrm>
            <a:prstGeom prst="cube">
              <a:avLst>
                <a:gd name="adj" fmla="val 21153"/>
              </a:avLst>
            </a:prstGeom>
            <a:blipFill dpi="0" rotWithShape="0">
              <a:blip r:embed="rId22"/>
              <a:srcRect/>
              <a:tile tx="0" ty="0" sx="100000" sy="100000" flip="none" algn="tl"/>
            </a:blipFill>
            <a:ln w="9525">
              <a:solidFill>
                <a:srgbClr val="663300"/>
              </a:solidFill>
              <a:miter lim="800000"/>
              <a:headEnd/>
              <a:tailEnd/>
            </a:ln>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074" name="Rectangle 145"/>
            <p:cNvSpPr>
              <a:spLocks noChangeArrowheads="1"/>
            </p:cNvSpPr>
            <p:nvPr/>
          </p:nvSpPr>
          <p:spPr bwMode="auto">
            <a:xfrm>
              <a:off x="3900" y="2160"/>
              <a:ext cx="1632" cy="144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pic>
          <p:nvPicPr>
            <p:cNvPr id="1075" name="Picture 172" descr="BS00359_"/>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88" y="2448"/>
              <a:ext cx="593" cy="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774" name="Picture 174" descr="AG00333_"/>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7848600" y="4133850"/>
            <a:ext cx="381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8" name="char299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25">
            <a:extLst>
              <a:ext uri="{28A0092B-C50C-407E-A947-70E740481C1C}">
                <a14:useLocalDpi xmlns:a14="http://schemas.microsoft.com/office/drawing/2010/main" val="0"/>
              </a:ext>
            </a:extLst>
          </a:blip>
          <a:srcRect/>
          <a:stretch>
            <a:fillRect/>
          </a:stretch>
        </p:blipFill>
        <p:spPr bwMode="auto">
          <a:xfrm>
            <a:off x="49530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9" name="Picture 179" descr="BD05030_"/>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76800" y="2438400"/>
            <a:ext cx="457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9" name="Text Box 193"/>
          <p:cNvSpPr txBox="1">
            <a:spLocks noChangeArrowheads="1"/>
          </p:cNvSpPr>
          <p:nvPr/>
        </p:nvSpPr>
        <p:spPr bwMode="auto">
          <a:xfrm>
            <a:off x="5295900" y="6038850"/>
            <a:ext cx="9525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eaLnBrk="0" hangingPunct="0">
              <a:lnSpc>
                <a:spcPct val="130000"/>
              </a:lnSpc>
              <a:spcBef>
                <a:spcPct val="50000"/>
              </a:spcBef>
            </a:pPr>
            <a:endParaRPr lang="zh-CN" altLang="zh-CN" sz="1800">
              <a:solidFill>
                <a:srgbClr val="FFFFFF"/>
              </a:solidFill>
            </a:endParaRPr>
          </a:p>
        </p:txBody>
      </p:sp>
      <p:pic>
        <p:nvPicPr>
          <p:cNvPr id="25759" name="Picture 159" descr="AG00169_"/>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1905000" y="3124200"/>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91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9000"/>
                                  </p:stCondLst>
                                  <p:childTnLst>
                                    <p:set>
                                      <p:cBhvr>
                                        <p:cTn id="6" dur="1" fill="hold">
                                          <p:stCondLst>
                                            <p:cond delay="0"/>
                                          </p:stCondLst>
                                        </p:cTn>
                                        <p:tgtEl>
                                          <p:spTgt spid="25726"/>
                                        </p:tgtEl>
                                        <p:attrNameLst>
                                          <p:attrName>style.visibility</p:attrName>
                                        </p:attrNameLst>
                                      </p:cBhvr>
                                      <p:to>
                                        <p:strVal val="visible"/>
                                      </p:to>
                                    </p:set>
                                    <p:animEffect transition="in" filter="wipe(left)">
                                      <p:cBhvr>
                                        <p:cTn id="7" dur="500"/>
                                        <p:tgtEl>
                                          <p:spTgt spid="25726"/>
                                        </p:tgtEl>
                                      </p:cBhvr>
                                    </p:animEffect>
                                  </p:childTnLst>
                                </p:cTn>
                              </p:par>
                            </p:childTnLst>
                          </p:cTn>
                        </p:par>
                        <p:par>
                          <p:cTn id="8" fill="hold" nodeType="afterGroup">
                            <p:stCondLst>
                              <p:cond delay="9500"/>
                            </p:stCondLst>
                            <p:childTnLst>
                              <p:par>
                                <p:cTn id="9" presetID="22" presetClass="entr" presetSubtype="8" fill="hold" grpId="0" nodeType="afterEffect">
                                  <p:stCondLst>
                                    <p:cond delay="0"/>
                                  </p:stCondLst>
                                  <p:childTnLst>
                                    <p:set>
                                      <p:cBhvr>
                                        <p:cTn id="10" dur="1" fill="hold">
                                          <p:stCondLst>
                                            <p:cond delay="0"/>
                                          </p:stCondLst>
                                        </p:cTn>
                                        <p:tgtEl>
                                          <p:spTgt spid="25751"/>
                                        </p:tgtEl>
                                        <p:attrNameLst>
                                          <p:attrName>style.visibility</p:attrName>
                                        </p:attrNameLst>
                                      </p:cBhvr>
                                      <p:to>
                                        <p:strVal val="visible"/>
                                      </p:to>
                                    </p:set>
                                    <p:animEffect transition="in" filter="wipe(left)">
                                      <p:cBhvr>
                                        <p:cTn id="11" dur="500"/>
                                        <p:tgtEl>
                                          <p:spTgt spid="25751"/>
                                        </p:tgtEl>
                                      </p:cBhvr>
                                    </p:animEffect>
                                  </p:childTnLst>
                                </p:cTn>
                              </p:par>
                            </p:childTnLst>
                          </p:cTn>
                        </p:par>
                        <p:par>
                          <p:cTn id="12" fill="hold" nodeType="afterGroup">
                            <p:stCondLst>
                              <p:cond delay="10000"/>
                            </p:stCondLst>
                            <p:childTnLst>
                              <p:par>
                                <p:cTn id="13" presetID="22" presetClass="entr" presetSubtype="2" fill="hold" grpId="0" nodeType="afterEffect">
                                  <p:stCondLst>
                                    <p:cond delay="6000"/>
                                  </p:stCondLst>
                                  <p:childTnLst>
                                    <p:set>
                                      <p:cBhvr>
                                        <p:cTn id="14" dur="1" fill="hold">
                                          <p:stCondLst>
                                            <p:cond delay="0"/>
                                          </p:stCondLst>
                                        </p:cTn>
                                        <p:tgtEl>
                                          <p:spTgt spid="25758"/>
                                        </p:tgtEl>
                                        <p:attrNameLst>
                                          <p:attrName>style.visibility</p:attrName>
                                        </p:attrNameLst>
                                      </p:cBhvr>
                                      <p:to>
                                        <p:strVal val="visible"/>
                                      </p:to>
                                    </p:set>
                                    <p:animEffect transition="in" filter="wipe(right)">
                                      <p:cBhvr>
                                        <p:cTn id="15" dur="500"/>
                                        <p:tgtEl>
                                          <p:spTgt spid="25758"/>
                                        </p:tgtEl>
                                      </p:cBhvr>
                                    </p:animEffect>
                                  </p:childTnLst>
                                  <p:subTnLst>
                                    <p:audio>
                                      <p:cMediaNode>
                                        <p:cTn display="0" masterRel="sameClick">
                                          <p:stCondLst>
                                            <p:cond evt="begin" delay="0">
                                              <p:tn val="13"/>
                                            </p:cond>
                                          </p:stCondLst>
                                          <p:endCondLst>
                                            <p:cond evt="onStopAudio" delay="0">
                                              <p:tgtEl>
                                                <p:sldTgt/>
                                              </p:tgtEl>
                                            </p:cond>
                                          </p:endCondLst>
                                        </p:cTn>
                                        <p:tgtEl>
                                          <p:sndTgt r:embed="rId4" name="s2.2.2-6.wav"/>
                                        </p:tgtEl>
                                      </p:cMediaNode>
                                    </p:audio>
                                  </p:subTnLst>
                                </p:cTn>
                              </p:par>
                            </p:childTnLst>
                          </p:cTn>
                        </p:par>
                        <p:par>
                          <p:cTn id="16" fill="hold" nodeType="afterGroup">
                            <p:stCondLst>
                              <p:cond delay="16500"/>
                            </p:stCondLst>
                            <p:childTnLst>
                              <p:par>
                                <p:cTn id="17" presetID="1" presetClass="entr" presetSubtype="0" fill="hold" nodeType="afterEffect">
                                  <p:stCondLst>
                                    <p:cond delay="0"/>
                                  </p:stCondLst>
                                  <p:childTnLst>
                                    <p:set>
                                      <p:cBhvr>
                                        <p:cTn id="18" dur="1" fill="hold">
                                          <p:stCondLst>
                                            <p:cond delay="499"/>
                                          </p:stCondLst>
                                        </p:cTn>
                                        <p:tgtEl>
                                          <p:spTgt spid="25767"/>
                                        </p:tgtEl>
                                        <p:attrNameLst>
                                          <p:attrName>style.visibility</p:attrName>
                                        </p:attrNameLst>
                                      </p:cBhvr>
                                      <p:to>
                                        <p:strVal val="visible"/>
                                      </p:to>
                                    </p:set>
                                  </p:childTnLst>
                                </p:cTn>
                              </p:par>
                            </p:childTnLst>
                          </p:cTn>
                        </p:par>
                        <p:par>
                          <p:cTn id="19" fill="hold" nodeType="afterGroup">
                            <p:stCondLst>
                              <p:cond delay="17000"/>
                            </p:stCondLst>
                            <p:childTnLst>
                              <p:par>
                                <p:cTn id="20" presetID="9"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par>
                          <p:cTn id="23" fill="hold" nodeType="afterGroup">
                            <p:stCondLst>
                              <p:cond delay="17500"/>
                            </p:stCondLst>
                            <p:childTnLst>
                              <p:par>
                                <p:cTn id="24" presetID="1" presetClass="entr" presetSubtype="0" fill="hold" nodeType="afterEffect">
                                  <p:stCondLst>
                                    <p:cond delay="0"/>
                                  </p:stCondLst>
                                  <p:childTnLst>
                                    <p:set>
                                      <p:cBhvr>
                                        <p:cTn id="25" dur="1" fill="hold">
                                          <p:stCondLst>
                                            <p:cond delay="499"/>
                                          </p:stCondLst>
                                        </p:cTn>
                                        <p:tgtEl>
                                          <p:spTgt spid="25759"/>
                                        </p:tgtEl>
                                        <p:attrNameLst>
                                          <p:attrName>style.visibility</p:attrName>
                                        </p:attrNameLst>
                                      </p:cBhvr>
                                      <p:to>
                                        <p:strVal val="visible"/>
                                      </p:to>
                                    </p:set>
                                  </p:childTnLst>
                                </p:cTn>
                              </p:par>
                            </p:childTnLst>
                          </p:cTn>
                        </p:par>
                        <p:par>
                          <p:cTn id="26" fill="hold" nodeType="afterGroup">
                            <p:stCondLst>
                              <p:cond delay="18000"/>
                            </p:stCondLst>
                            <p:childTnLst>
                              <p:par>
                                <p:cTn id="27" presetID="22" presetClass="entr" presetSubtype="1" fill="hold" grpId="0" nodeType="afterEffect">
                                  <p:stCondLst>
                                    <p:cond delay="9000"/>
                                  </p:stCondLst>
                                  <p:childTnLst>
                                    <p:set>
                                      <p:cBhvr>
                                        <p:cTn id="28" dur="1" fill="hold">
                                          <p:stCondLst>
                                            <p:cond delay="0"/>
                                          </p:stCondLst>
                                        </p:cTn>
                                        <p:tgtEl>
                                          <p:spTgt spid="25747"/>
                                        </p:tgtEl>
                                        <p:attrNameLst>
                                          <p:attrName>style.visibility</p:attrName>
                                        </p:attrNameLst>
                                      </p:cBhvr>
                                      <p:to>
                                        <p:strVal val="visible"/>
                                      </p:to>
                                    </p:set>
                                    <p:animEffect transition="in" filter="wipe(up)">
                                      <p:cBhvr>
                                        <p:cTn id="29" dur="500"/>
                                        <p:tgtEl>
                                          <p:spTgt spid="25747"/>
                                        </p:tgtEl>
                                      </p:cBhvr>
                                    </p:animEffect>
                                  </p:childTnLst>
                                </p:cTn>
                              </p:par>
                            </p:childTnLst>
                          </p:cTn>
                        </p:par>
                        <p:par>
                          <p:cTn id="30" fill="hold" nodeType="afterGroup">
                            <p:stCondLst>
                              <p:cond delay="27500"/>
                            </p:stCondLst>
                            <p:childTnLst>
                              <p:par>
                                <p:cTn id="31" presetID="22" presetClass="entr" presetSubtype="1" fill="hold" grpId="0" nodeType="afterEffect">
                                  <p:stCondLst>
                                    <p:cond delay="0"/>
                                  </p:stCondLst>
                                  <p:childTnLst>
                                    <p:set>
                                      <p:cBhvr>
                                        <p:cTn id="32" dur="1" fill="hold">
                                          <p:stCondLst>
                                            <p:cond delay="0"/>
                                          </p:stCondLst>
                                        </p:cTn>
                                        <p:tgtEl>
                                          <p:spTgt spid="25752"/>
                                        </p:tgtEl>
                                        <p:attrNameLst>
                                          <p:attrName>style.visibility</p:attrName>
                                        </p:attrNameLst>
                                      </p:cBhvr>
                                      <p:to>
                                        <p:strVal val="visible"/>
                                      </p:to>
                                    </p:set>
                                    <p:animEffect transition="in" filter="wipe(up)">
                                      <p:cBhvr>
                                        <p:cTn id="33" dur="500"/>
                                        <p:tgtEl>
                                          <p:spTgt spid="25752"/>
                                        </p:tgtEl>
                                      </p:cBhvr>
                                    </p:animEffect>
                                  </p:childTnLst>
                                  <p:subTnLst>
                                    <p:audio>
                                      <p:cMediaNode>
                                        <p:cTn display="0" masterRel="sameClick">
                                          <p:stCondLst>
                                            <p:cond evt="begin" delay="0">
                                              <p:tn val="31"/>
                                            </p:cond>
                                          </p:stCondLst>
                                          <p:endCondLst>
                                            <p:cond evt="onStopAudio" delay="0">
                                              <p:tgtEl>
                                                <p:sldTgt/>
                                              </p:tgtEl>
                                            </p:cond>
                                          </p:endCondLst>
                                        </p:cTn>
                                        <p:tgtEl>
                                          <p:sndTgt r:embed="rId5" name="s2.2.2-7.wav"/>
                                        </p:tgtEl>
                                      </p:cMediaNode>
                                    </p:audio>
                                  </p:subTnLst>
                                </p:cTn>
                              </p:par>
                            </p:childTnLst>
                          </p:cTn>
                        </p:par>
                        <p:par>
                          <p:cTn id="34" fill="hold" nodeType="afterGroup">
                            <p:stCondLst>
                              <p:cond delay="28000"/>
                            </p:stCondLst>
                            <p:childTnLst>
                              <p:par>
                                <p:cTn id="35" presetID="1" presetClass="entr" presetSubtype="0" fill="hold" nodeType="afterEffect">
                                  <p:stCondLst>
                                    <p:cond delay="0"/>
                                  </p:stCondLst>
                                  <p:childTnLst>
                                    <p:set>
                                      <p:cBhvr>
                                        <p:cTn id="36" dur="1" fill="hold">
                                          <p:stCondLst>
                                            <p:cond delay="499"/>
                                          </p:stCondLst>
                                        </p:cTn>
                                        <p:tgtEl>
                                          <p:spTgt spid="3"/>
                                        </p:tgtEl>
                                        <p:attrNameLst>
                                          <p:attrName>style.visibility</p:attrName>
                                        </p:attrNameLst>
                                      </p:cBhvr>
                                      <p:to>
                                        <p:strVal val="visible"/>
                                      </p:to>
                                    </p:set>
                                  </p:childTnLst>
                                </p:cTn>
                              </p:par>
                            </p:childTnLst>
                          </p:cTn>
                        </p:par>
                        <p:par>
                          <p:cTn id="37" fill="hold" nodeType="afterGroup">
                            <p:stCondLst>
                              <p:cond delay="28500"/>
                            </p:stCondLst>
                            <p:childTnLst>
                              <p:par>
                                <p:cTn id="38" presetID="1" presetClass="entr" presetSubtype="0" fill="hold" nodeType="afterEffect">
                                  <p:stCondLst>
                                    <p:cond delay="0"/>
                                  </p:stCondLst>
                                  <p:childTnLst>
                                    <p:set>
                                      <p:cBhvr>
                                        <p:cTn id="39" dur="1" fill="hold">
                                          <p:stCondLst>
                                            <p:cond delay="499"/>
                                          </p:stCondLst>
                                        </p:cTn>
                                        <p:tgtEl>
                                          <p:spTgt spid="5"/>
                                        </p:tgtEl>
                                        <p:attrNameLst>
                                          <p:attrName>style.visibility</p:attrName>
                                        </p:attrNameLst>
                                      </p:cBhvr>
                                      <p:to>
                                        <p:strVal val="visible"/>
                                      </p:to>
                                    </p:set>
                                  </p:childTnLst>
                                </p:cTn>
                              </p:par>
                            </p:childTnLst>
                          </p:cTn>
                        </p:par>
                        <p:par>
                          <p:cTn id="40" fill="hold" nodeType="afterGroup">
                            <p:stCondLst>
                              <p:cond delay="29000"/>
                            </p:stCondLst>
                            <p:childTnLst>
                              <p:par>
                                <p:cTn id="41" presetID="1" presetClass="entr" presetSubtype="0" fill="hold" grpId="0" nodeType="afterEffect">
                                  <p:stCondLst>
                                    <p:cond delay="0"/>
                                  </p:stCondLst>
                                  <p:childTnLst>
                                    <p:set>
                                      <p:cBhvr>
                                        <p:cTn id="42" dur="1" fill="hold">
                                          <p:stCondLst>
                                            <p:cond delay="499"/>
                                          </p:stCondLst>
                                        </p:cTn>
                                        <p:tgtEl>
                                          <p:spTgt spid="25763"/>
                                        </p:tgtEl>
                                        <p:attrNameLst>
                                          <p:attrName>style.visibility</p:attrName>
                                        </p:attrNameLst>
                                      </p:cBhvr>
                                      <p:to>
                                        <p:strVal val="visible"/>
                                      </p:to>
                                    </p:set>
                                  </p:childTnLst>
                                </p:cTn>
                              </p:par>
                            </p:childTnLst>
                          </p:cTn>
                        </p:par>
                        <p:par>
                          <p:cTn id="43" fill="hold" nodeType="afterGroup">
                            <p:stCondLst>
                              <p:cond delay="29500"/>
                            </p:stCondLst>
                            <p:childTnLst>
                              <p:par>
                                <p:cTn id="44" presetID="1" presetClass="entr" presetSubtype="0" fill="hold" nodeType="afterEffect">
                                  <p:stCondLst>
                                    <p:cond delay="0"/>
                                  </p:stCondLst>
                                  <p:childTnLst>
                                    <p:set>
                                      <p:cBhvr>
                                        <p:cTn id="45" dur="1" fill="hold">
                                          <p:stCondLst>
                                            <p:cond delay="499"/>
                                          </p:stCondLst>
                                        </p:cTn>
                                        <p:tgtEl>
                                          <p:spTgt spid="25774"/>
                                        </p:tgtEl>
                                        <p:attrNameLst>
                                          <p:attrName>style.visibility</p:attrName>
                                        </p:attrNameLst>
                                      </p:cBhvr>
                                      <p:to>
                                        <p:strVal val="visible"/>
                                      </p:to>
                                    </p:set>
                                  </p:childTnLst>
                                </p:cTn>
                              </p:par>
                            </p:childTnLst>
                          </p:cTn>
                        </p:par>
                        <p:par>
                          <p:cTn id="46" fill="hold" nodeType="afterGroup">
                            <p:stCondLst>
                              <p:cond delay="30000"/>
                            </p:stCondLst>
                            <p:childTnLst>
                              <p:par>
                                <p:cTn id="47" presetID="9" presetClass="entr" presetSubtype="0" fill="hold" nodeType="afterEffect">
                                  <p:stCondLst>
                                    <p:cond delay="4000"/>
                                  </p:stCondLst>
                                  <p:childTnLst>
                                    <p:set>
                                      <p:cBhvr>
                                        <p:cTn id="48" dur="1" fill="hold">
                                          <p:stCondLst>
                                            <p:cond delay="0"/>
                                          </p:stCondLst>
                                        </p:cTn>
                                        <p:tgtEl>
                                          <p:spTgt spid="25720"/>
                                        </p:tgtEl>
                                        <p:attrNameLst>
                                          <p:attrName>style.visibility</p:attrName>
                                        </p:attrNameLst>
                                      </p:cBhvr>
                                      <p:to>
                                        <p:strVal val="visible"/>
                                      </p:to>
                                    </p:set>
                                    <p:animEffect transition="in" filter="dissolve">
                                      <p:cBhvr>
                                        <p:cTn id="49" dur="500"/>
                                        <p:tgtEl>
                                          <p:spTgt spid="25720"/>
                                        </p:tgtEl>
                                      </p:cBhvr>
                                    </p:animEffect>
                                  </p:childTnLst>
                                  <p:subTnLst>
                                    <p:audio>
                                      <p:cMediaNode>
                                        <p:cTn display="0" masterRel="sameClick">
                                          <p:stCondLst>
                                            <p:cond evt="begin" delay="0">
                                              <p:tn val="47"/>
                                            </p:cond>
                                          </p:stCondLst>
                                          <p:endCondLst>
                                            <p:cond evt="onStopAudio" delay="0">
                                              <p:tgtEl>
                                                <p:sldTgt/>
                                              </p:tgtEl>
                                            </p:cond>
                                          </p:endCondLst>
                                        </p:cTn>
                                        <p:tgtEl>
                                          <p:sndTgt r:embed="rId6" name="LASER.WAV"/>
                                        </p:tgtEl>
                                      </p:cMediaNode>
                                    </p:audio>
                                  </p:subTnLst>
                                </p:cTn>
                              </p:par>
                            </p:childTnLst>
                          </p:cTn>
                        </p:par>
                        <p:par>
                          <p:cTn id="50" fill="hold" nodeType="afterGroup">
                            <p:stCondLst>
                              <p:cond delay="34500"/>
                            </p:stCondLst>
                            <p:childTnLst>
                              <p:par>
                                <p:cTn id="51" presetID="11" presetClass="entr" presetSubtype="0" fill="hold" nodeType="afterEffect">
                                  <p:stCondLst>
                                    <p:cond delay="0"/>
                                  </p:stCondLst>
                                  <p:childTnLst>
                                    <p:set>
                                      <p:cBhvr>
                                        <p:cTn id="52" dur="1000">
                                          <p:stCondLst>
                                            <p:cond delay="0"/>
                                          </p:stCondLst>
                                        </p:cTn>
                                        <p:tgtEl>
                                          <p:spTgt spid="2577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6" name="LASER.WAV"/>
                                        </p:tgtEl>
                                      </p:cMediaNode>
                                    </p:audio>
                                  </p:subTnLst>
                                </p:cTn>
                              </p:par>
                            </p:childTnLst>
                          </p:cTn>
                        </p:par>
                        <p:par>
                          <p:cTn id="53" fill="hold" nodeType="afterGroup">
                            <p:stCondLst>
                              <p:cond delay="35500"/>
                            </p:stCondLst>
                            <p:childTnLst>
                              <p:par>
                                <p:cTn id="54" presetID="1" presetClass="entr" presetSubtype="0" fill="hold" nodeType="afterEffect">
                                  <p:stCondLst>
                                    <p:cond delay="0"/>
                                  </p:stCondLst>
                                  <p:childTnLst>
                                    <p:set>
                                      <p:cBhvr>
                                        <p:cTn id="55" dur="1" fill="hold">
                                          <p:stCondLst>
                                            <p:cond delay="499"/>
                                          </p:stCondLst>
                                        </p:cTn>
                                        <p:tgtEl>
                                          <p:spTgt spid="25779"/>
                                        </p:tgtEl>
                                        <p:attrNameLst>
                                          <p:attrName>style.visibility</p:attrName>
                                        </p:attrNameLst>
                                      </p:cBhvr>
                                      <p:to>
                                        <p:strVal val="visible"/>
                                      </p:to>
                                    </p:set>
                                  </p:childTnLst>
                                </p:cTn>
                              </p:par>
                            </p:childTnLst>
                          </p:cTn>
                        </p:par>
                        <p:par>
                          <p:cTn id="56" fill="hold" nodeType="afterGroup">
                            <p:stCondLst>
                              <p:cond delay="36000"/>
                            </p:stCondLst>
                            <p:childTnLst>
                              <p:par>
                                <p:cTn id="57" presetID="1" presetClass="entr" presetSubtype="0" fill="hold" nodeType="afterEffect">
                                  <p:stCondLst>
                                    <p:cond delay="0"/>
                                  </p:stCondLst>
                                  <p:childTnLst>
                                    <p:set>
                                      <p:cBhvr>
                                        <p:cTn id="58" dur="1" fill="hold">
                                          <p:stCondLst>
                                            <p:cond delay="499"/>
                                          </p:stCondLst>
                                        </p:cTn>
                                        <p:tgtEl>
                                          <p:spTgt spid="25778"/>
                                        </p:tgtEl>
                                        <p:attrNameLst>
                                          <p:attrName>style.visibility</p:attrName>
                                        </p:attrNameLst>
                                      </p:cBhvr>
                                      <p:to>
                                        <p:strVal val="visible"/>
                                      </p:to>
                                    </p:set>
                                  </p:childTnLst>
                                </p:cTn>
                              </p:par>
                            </p:childTnLst>
                          </p:cTn>
                        </p:par>
                        <p:par>
                          <p:cTn id="59" fill="hold" nodeType="afterGroup">
                            <p:stCondLst>
                              <p:cond delay="36500"/>
                            </p:stCondLst>
                            <p:childTnLst>
                              <p:par>
                                <p:cTn id="60" presetID="1" presetClass="mediacall" presetSubtype="0" fill="hold" nodeType="afterEffect">
                                  <p:stCondLst>
                                    <p:cond delay="0"/>
                                  </p:stCondLst>
                                  <p:childTnLst>
                                    <p:cmd type="call" cmd="playFrom(0.0)">
                                      <p:cBhvr>
                                        <p:cTn id="61" dur="1860" fill="hold"/>
                                        <p:tgtEl>
                                          <p:spTgt spid="25778"/>
                                        </p:tgtEl>
                                      </p:cBhvr>
                                    </p:cmd>
                                  </p:childTnLst>
                                </p:cTn>
                              </p:par>
                            </p:childTnLst>
                          </p:cTn>
                        </p:par>
                        <p:par>
                          <p:cTn id="62" fill="hold" nodeType="afterGroup">
                            <p:stCondLst>
                              <p:cond delay="38360"/>
                            </p:stCondLst>
                            <p:childTnLst>
                              <p:par>
                                <p:cTn id="63" presetID="11" presetClass="entr" presetSubtype="0" fill="hold" nodeType="afterEffect">
                                  <p:stCondLst>
                                    <p:cond delay="0"/>
                                  </p:stCondLst>
                                  <p:childTnLst>
                                    <p:set>
                                      <p:cBhvr>
                                        <p:cTn id="64" dur="1000">
                                          <p:stCondLst>
                                            <p:cond delay="0"/>
                                          </p:stCondLst>
                                        </p:cTn>
                                        <p:tgtEl>
                                          <p:spTgt spid="2571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7" name="j0074717.wav"/>
                                        </p:tgtEl>
                                      </p:cMediaNode>
                                    </p:audio>
                                  </p:subTnLst>
                                </p:cTn>
                              </p:par>
                            </p:childTnLst>
                          </p:cTn>
                        </p:par>
                        <p:par>
                          <p:cTn id="65" fill="hold" nodeType="afterGroup">
                            <p:stCondLst>
                              <p:cond delay="39360"/>
                            </p:stCondLst>
                            <p:childTnLst>
                              <p:par>
                                <p:cTn id="66" presetID="11" presetClass="entr" presetSubtype="0" fill="hold" nodeType="afterEffect">
                                  <p:stCondLst>
                                    <p:cond delay="0"/>
                                  </p:stCondLst>
                                  <p:childTnLst>
                                    <p:set>
                                      <p:cBhvr>
                                        <p:cTn id="67" dur="1000">
                                          <p:stCondLst>
                                            <p:cond delay="0"/>
                                          </p:stCondLst>
                                        </p:cTn>
                                        <p:tgtEl>
                                          <p:spTgt spid="25753"/>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7" name="j0074717.wav"/>
                                        </p:tgtEl>
                                      </p:cMediaNode>
                                    </p:audio>
                                  </p:subTnLst>
                                </p:cTn>
                              </p:par>
                            </p:childTnLst>
                          </p:cTn>
                        </p:par>
                        <p:par>
                          <p:cTn id="68" fill="hold" nodeType="afterGroup">
                            <p:stCondLst>
                              <p:cond delay="40360"/>
                            </p:stCondLst>
                            <p:childTnLst>
                              <p:par>
                                <p:cTn id="69" presetID="1" presetClass="entr" presetSubtype="0" fill="hold" nodeType="afterEffect">
                                  <p:stCondLst>
                                    <p:cond delay="1000"/>
                                  </p:stCondLst>
                                  <p:childTnLst>
                                    <p:set>
                                      <p:cBhvr>
                                        <p:cTn id="70" dur="1" fill="hold">
                                          <p:stCondLst>
                                            <p:cond delay="499"/>
                                          </p:stCondLst>
                                        </p:cTn>
                                        <p:tgtEl>
                                          <p:spTgt spid="25742"/>
                                        </p:tgtEl>
                                        <p:attrNameLst>
                                          <p:attrName>style.visibility</p:attrName>
                                        </p:attrNameLst>
                                      </p:cBhvr>
                                      <p:to>
                                        <p:strVal val="visible"/>
                                      </p:to>
                                    </p:set>
                                  </p:childTnLst>
                                  <p:subTnLst>
                                    <p:set>
                                      <p:cBhvr override="childStyle">
                                        <p:cTn dur="1" fill="hold" display="0" masterRel="sameClick" afterEffect="1">
                                          <p:stCondLst>
                                            <p:cond evt="end" delay="0">
                                              <p:tn val="69"/>
                                            </p:cond>
                                          </p:stCondLst>
                                        </p:cTn>
                                        <p:tgtEl>
                                          <p:spTgt spid="25742"/>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8" name="s2.2.2-8.wav"/>
                                        </p:tgtEl>
                                      </p:cMediaNode>
                                    </p:audio>
                                  </p:subTnLst>
                                </p:cTn>
                              </p:par>
                            </p:childTnLst>
                          </p:cTn>
                        </p:par>
                        <p:par>
                          <p:cTn id="71" fill="hold" nodeType="afterGroup">
                            <p:stCondLst>
                              <p:cond delay="41860"/>
                            </p:stCondLst>
                            <p:childTnLst>
                              <p:par>
                                <p:cTn id="72" presetID="9" presetClass="entr" presetSubtype="0" fill="hold" nodeType="afterEffect">
                                  <p:stCondLst>
                                    <p:cond delay="0"/>
                                  </p:stCondLst>
                                  <p:childTnLst>
                                    <p:set>
                                      <p:cBhvr>
                                        <p:cTn id="73" dur="1" fill="hold">
                                          <p:stCondLst>
                                            <p:cond delay="0"/>
                                          </p:stCondLst>
                                        </p:cTn>
                                        <p:tgtEl>
                                          <p:spTgt spid="25719"/>
                                        </p:tgtEl>
                                        <p:attrNameLst>
                                          <p:attrName>style.visibility</p:attrName>
                                        </p:attrNameLst>
                                      </p:cBhvr>
                                      <p:to>
                                        <p:strVal val="visible"/>
                                      </p:to>
                                    </p:set>
                                    <p:animEffect transition="in" filter="dissolve">
                                      <p:cBhvr>
                                        <p:cTn id="74" dur="500"/>
                                        <p:tgtEl>
                                          <p:spTgt spid="25719"/>
                                        </p:tgtEl>
                                      </p:cBhvr>
                                    </p:animEffect>
                                  </p:childTnLst>
                                </p:cTn>
                              </p:par>
                            </p:childTnLst>
                          </p:cTn>
                        </p:par>
                        <p:par>
                          <p:cTn id="75" fill="hold" nodeType="afterGroup">
                            <p:stCondLst>
                              <p:cond delay="42360"/>
                            </p:stCondLst>
                            <p:childTnLst>
                              <p:par>
                                <p:cTn id="76" presetID="22" presetClass="entr" presetSubtype="1" fill="hold" grpId="0" nodeType="afterEffect">
                                  <p:stCondLst>
                                    <p:cond delay="6000"/>
                                  </p:stCondLst>
                                  <p:childTnLst>
                                    <p:set>
                                      <p:cBhvr>
                                        <p:cTn id="77" dur="1" fill="hold">
                                          <p:stCondLst>
                                            <p:cond delay="0"/>
                                          </p:stCondLst>
                                        </p:cTn>
                                        <p:tgtEl>
                                          <p:spTgt spid="25602"/>
                                        </p:tgtEl>
                                        <p:attrNameLst>
                                          <p:attrName>style.visibility</p:attrName>
                                        </p:attrNameLst>
                                      </p:cBhvr>
                                      <p:to>
                                        <p:strVal val="visible"/>
                                      </p:to>
                                    </p:set>
                                    <p:animEffect transition="in" filter="wipe(up)">
                                      <p:cBhvr>
                                        <p:cTn id="78" dur="500"/>
                                        <p:tgtEl>
                                          <p:spTgt spid="25602"/>
                                        </p:tgtEl>
                                      </p:cBhvr>
                                    </p:animEffect>
                                  </p:childTnLst>
                                  <p:subTnLst>
                                    <p:audio>
                                      <p:cMediaNode>
                                        <p:cTn display="0" masterRel="sameClick">
                                          <p:stCondLst>
                                            <p:cond evt="begin" delay="0">
                                              <p:tn val="76"/>
                                            </p:cond>
                                          </p:stCondLst>
                                          <p:endCondLst>
                                            <p:cond evt="onStopAudio" delay="0">
                                              <p:tgtEl>
                                                <p:sldTgt/>
                                              </p:tgtEl>
                                            </p:cond>
                                          </p:endCondLst>
                                        </p:cTn>
                                        <p:tgtEl>
                                          <p:sndTgt r:embed="rId9" name="s2.2.2-9.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25778"/>
                </p:tgtEl>
              </p:cMediaNode>
            </p:audio>
          </p:childTnLst>
        </p:cTn>
      </p:par>
    </p:tnLst>
    <p:bldLst>
      <p:bldP spid="25602" grpId="0" autoUpdateAnimBg="0"/>
      <p:bldP spid="25726" grpId="0" animBg="1"/>
      <p:bldP spid="25747" grpId="0" animBg="1"/>
      <p:bldP spid="25751" grpId="0" animBg="1"/>
      <p:bldP spid="25752" grpId="0" animBg="1"/>
      <p:bldP spid="25758" grpId="0" animBg="1"/>
      <p:bldP spid="25763"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046163" y="808038"/>
            <a:ext cx="74676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20000"/>
              </a:spcBef>
            </a:pPr>
            <a:r>
              <a:rPr lang="zh-CN" altLang="en-US" sz="2000">
                <a:solidFill>
                  <a:srgbClr val="FFFFFF"/>
                </a:solidFill>
                <a:latin typeface="幼圆" pitchFamily="49" charset="-122"/>
                <a:ea typeface="幼圆" pitchFamily="49" charset="-122"/>
              </a:rPr>
              <a:t>系统功能要求：</a:t>
            </a:r>
          </a:p>
          <a:p>
            <a:pPr>
              <a:spcBef>
                <a:spcPct val="20000"/>
              </a:spcBef>
            </a:pPr>
            <a:r>
              <a:rPr lang="zh-CN" altLang="en-US" sz="2000">
                <a:solidFill>
                  <a:srgbClr val="FFFFFF"/>
                </a:solidFill>
                <a:latin typeface="幼圆" pitchFamily="49" charset="-122"/>
                <a:ea typeface="幼圆" pitchFamily="49" charset="-122"/>
              </a:rPr>
              <a:t>    </a:t>
            </a:r>
            <a:r>
              <a:rPr lang="en-US" altLang="zh-CN" sz="2000">
                <a:solidFill>
                  <a:srgbClr val="FFFFFF"/>
                </a:solidFill>
                <a:latin typeface="幼圆" pitchFamily="49" charset="-122"/>
                <a:ea typeface="幼圆" pitchFamily="49" charset="-122"/>
              </a:rPr>
              <a:t>1</a:t>
            </a:r>
            <a:r>
              <a:rPr lang="zh-CN" altLang="en-US" sz="2000">
                <a:solidFill>
                  <a:srgbClr val="FFFFFF"/>
                </a:solidFill>
                <a:latin typeface="幼圆" pitchFamily="49" charset="-122"/>
                <a:ea typeface="幼圆" pitchFamily="49" charset="-122"/>
              </a:rPr>
              <a:t>、监视病员的病症（血压、体温、脉搏等）</a:t>
            </a:r>
            <a:endParaRPr lang="zh-CN" altLang="en-US">
              <a:solidFill>
                <a:srgbClr val="FFFFFF"/>
              </a:solidFill>
              <a:latin typeface="幼圆" pitchFamily="49" charset="-122"/>
              <a:ea typeface="幼圆" pitchFamily="49" charset="-122"/>
            </a:endParaRPr>
          </a:p>
          <a:p>
            <a:pPr>
              <a:spcBef>
                <a:spcPct val="20000"/>
              </a:spcBef>
            </a:pPr>
            <a:r>
              <a:rPr lang="zh-CN" altLang="en-US" sz="2000">
                <a:solidFill>
                  <a:srgbClr val="FFFFFF"/>
                </a:solidFill>
                <a:latin typeface="幼圆" pitchFamily="49" charset="-122"/>
                <a:ea typeface="幼圆" pitchFamily="49" charset="-122"/>
              </a:rPr>
              <a:t>    </a:t>
            </a:r>
            <a:r>
              <a:rPr lang="en-US" altLang="zh-CN" sz="2000">
                <a:solidFill>
                  <a:srgbClr val="FFFFFF"/>
                </a:solidFill>
                <a:latin typeface="幼圆" pitchFamily="49" charset="-122"/>
                <a:ea typeface="幼圆" pitchFamily="49" charset="-122"/>
              </a:rPr>
              <a:t>2</a:t>
            </a:r>
            <a:r>
              <a:rPr lang="zh-CN" altLang="en-US" sz="2000">
                <a:solidFill>
                  <a:srgbClr val="FFFFFF"/>
                </a:solidFill>
                <a:latin typeface="幼圆" pitchFamily="49" charset="-122"/>
                <a:ea typeface="幼圆" pitchFamily="49" charset="-122"/>
              </a:rPr>
              <a:t>、定时更新病历</a:t>
            </a:r>
          </a:p>
          <a:p>
            <a:pPr>
              <a:spcBef>
                <a:spcPct val="20000"/>
              </a:spcBef>
            </a:pPr>
            <a:r>
              <a:rPr lang="zh-CN" altLang="en-US" sz="2000">
                <a:solidFill>
                  <a:srgbClr val="FFFFFF"/>
                </a:solidFill>
                <a:latin typeface="幼圆" pitchFamily="49" charset="-122"/>
                <a:ea typeface="幼圆" pitchFamily="49" charset="-122"/>
              </a:rPr>
              <a:t>    </a:t>
            </a:r>
            <a:r>
              <a:rPr lang="en-US" altLang="zh-CN" sz="2000">
                <a:solidFill>
                  <a:srgbClr val="FFFFFF"/>
                </a:solidFill>
                <a:latin typeface="幼圆" pitchFamily="49" charset="-122"/>
                <a:ea typeface="幼圆" pitchFamily="49" charset="-122"/>
              </a:rPr>
              <a:t>3</a:t>
            </a:r>
            <a:r>
              <a:rPr lang="zh-CN" altLang="en-US" sz="2000">
                <a:solidFill>
                  <a:srgbClr val="FFFFFF"/>
                </a:solidFill>
                <a:latin typeface="幼圆" pitchFamily="49" charset="-122"/>
                <a:ea typeface="幼圆" pitchFamily="49" charset="-122"/>
              </a:rPr>
              <a:t>、病员出现异常情况时报警。</a:t>
            </a:r>
          </a:p>
          <a:p>
            <a:pPr>
              <a:spcBef>
                <a:spcPct val="20000"/>
              </a:spcBef>
            </a:pPr>
            <a:r>
              <a:rPr lang="zh-CN" altLang="en-US" sz="2000">
                <a:solidFill>
                  <a:srgbClr val="FFFFFF"/>
                </a:solidFill>
                <a:latin typeface="幼圆" pitchFamily="49" charset="-122"/>
                <a:ea typeface="幼圆" pitchFamily="49" charset="-122"/>
              </a:rPr>
              <a:t>    </a:t>
            </a:r>
            <a:r>
              <a:rPr lang="en-US" altLang="zh-CN" sz="2000">
                <a:solidFill>
                  <a:srgbClr val="FFFFFF"/>
                </a:solidFill>
                <a:latin typeface="幼圆" pitchFamily="49" charset="-122"/>
                <a:ea typeface="幼圆" pitchFamily="49" charset="-122"/>
              </a:rPr>
              <a:t>4</a:t>
            </a:r>
            <a:r>
              <a:rPr lang="zh-CN" altLang="en-US" sz="2000">
                <a:solidFill>
                  <a:srgbClr val="FFFFFF"/>
                </a:solidFill>
                <a:latin typeface="幼圆" pitchFamily="49" charset="-122"/>
                <a:ea typeface="幼圆" pitchFamily="49" charset="-122"/>
              </a:rPr>
              <a:t>、随机地产生某一病员的病情报告。</a:t>
            </a:r>
          </a:p>
        </p:txBody>
      </p:sp>
      <p:sp>
        <p:nvSpPr>
          <p:cNvPr id="139267" name="Text Box 3"/>
          <p:cNvSpPr txBox="1">
            <a:spLocks noChangeArrowheads="1"/>
          </p:cNvSpPr>
          <p:nvPr/>
        </p:nvSpPr>
        <p:spPr bwMode="auto">
          <a:xfrm>
            <a:off x="1162050" y="2817813"/>
            <a:ext cx="9302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2000">
                <a:solidFill>
                  <a:srgbClr val="FFFFFF"/>
                </a:solidFill>
              </a:rPr>
              <a:t>顶层：</a:t>
            </a:r>
            <a:endParaRPr lang="zh-CN" altLang="en-US" b="0">
              <a:solidFill>
                <a:srgbClr val="FFFFFF"/>
              </a:solidFill>
            </a:endParaRPr>
          </a:p>
        </p:txBody>
      </p:sp>
      <p:grpSp>
        <p:nvGrpSpPr>
          <p:cNvPr id="2" name="Group 4"/>
          <p:cNvGrpSpPr>
            <a:grpSpLocks/>
          </p:cNvGrpSpPr>
          <p:nvPr/>
        </p:nvGrpSpPr>
        <p:grpSpPr bwMode="auto">
          <a:xfrm>
            <a:off x="1657350" y="3467100"/>
            <a:ext cx="6019800" cy="2843213"/>
            <a:chOff x="1044" y="2184"/>
            <a:chExt cx="3792" cy="1791"/>
          </a:xfrm>
        </p:grpSpPr>
        <p:sp>
          <p:nvSpPr>
            <p:cNvPr id="12297" name="Rectangle 5"/>
            <p:cNvSpPr>
              <a:spLocks noChangeArrowheads="1"/>
            </p:cNvSpPr>
            <p:nvPr/>
          </p:nvSpPr>
          <p:spPr bwMode="auto">
            <a:xfrm>
              <a:off x="1044" y="2280"/>
              <a:ext cx="480" cy="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2000" b="1">
                  <a:solidFill>
                    <a:srgbClr val="FFFFFF"/>
                  </a:solidFill>
                  <a:latin typeface="幼圆" pitchFamily="49" charset="-122"/>
                  <a:ea typeface="幼圆" pitchFamily="49" charset="-122"/>
                </a:rPr>
                <a:t>病员</a:t>
              </a:r>
            </a:p>
          </p:txBody>
        </p:sp>
        <p:sp>
          <p:nvSpPr>
            <p:cNvPr id="12298" name="Rectangle 6"/>
            <p:cNvSpPr>
              <a:spLocks noChangeArrowheads="1"/>
            </p:cNvSpPr>
            <p:nvPr/>
          </p:nvSpPr>
          <p:spPr bwMode="auto">
            <a:xfrm>
              <a:off x="4356" y="2568"/>
              <a:ext cx="480" cy="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2000" b="1">
                  <a:solidFill>
                    <a:srgbClr val="FFFFFF"/>
                  </a:solidFill>
                  <a:latin typeface="Times New Roman" charset="0"/>
                </a:rPr>
                <a:t>护士</a:t>
              </a:r>
              <a:endParaRPr lang="zh-CN" altLang="en-US">
                <a:solidFill>
                  <a:srgbClr val="FFFFFF"/>
                </a:solidFill>
                <a:latin typeface="Times New Roman" charset="0"/>
              </a:endParaRPr>
            </a:p>
          </p:txBody>
        </p:sp>
        <p:sp>
          <p:nvSpPr>
            <p:cNvPr id="12299" name="Rectangle 7"/>
            <p:cNvSpPr>
              <a:spLocks noChangeArrowheads="1"/>
            </p:cNvSpPr>
            <p:nvPr/>
          </p:nvSpPr>
          <p:spPr bwMode="auto">
            <a:xfrm>
              <a:off x="1044" y="3288"/>
              <a:ext cx="480" cy="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800" b="1">
                  <a:solidFill>
                    <a:srgbClr val="FFFFFF"/>
                  </a:solidFill>
                  <a:latin typeface="Times New Roman" charset="0"/>
                </a:rPr>
                <a:t>护士</a:t>
              </a:r>
              <a:endParaRPr lang="zh-CN" altLang="en-US">
                <a:solidFill>
                  <a:srgbClr val="FFFFFF"/>
                </a:solidFill>
                <a:latin typeface="Times New Roman" charset="0"/>
              </a:endParaRPr>
            </a:p>
          </p:txBody>
        </p:sp>
        <p:sp>
          <p:nvSpPr>
            <p:cNvPr id="12300" name="Oval 8"/>
            <p:cNvSpPr>
              <a:spLocks noChangeArrowheads="1"/>
            </p:cNvSpPr>
            <p:nvPr/>
          </p:nvSpPr>
          <p:spPr bwMode="auto">
            <a:xfrm flipV="1">
              <a:off x="2580" y="2472"/>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lnSpc>
                  <a:spcPct val="130000"/>
                </a:lnSpc>
                <a:spcBef>
                  <a:spcPct val="20000"/>
                </a:spcBef>
              </a:pPr>
              <a:r>
                <a:rPr lang="zh-CN" altLang="en-US" sz="2000" b="1">
                  <a:solidFill>
                    <a:srgbClr val="FFFF00"/>
                  </a:solidFill>
                  <a:latin typeface="幼圆" pitchFamily="49" charset="-122"/>
                  <a:ea typeface="幼圆" pitchFamily="49" charset="-122"/>
                </a:rPr>
                <a:t>病员监</a:t>
              </a:r>
            </a:p>
            <a:p>
              <a:pPr algn="ctr">
                <a:lnSpc>
                  <a:spcPct val="130000"/>
                </a:lnSpc>
                <a:spcBef>
                  <a:spcPct val="20000"/>
                </a:spcBef>
              </a:pPr>
              <a:r>
                <a:rPr lang="zh-CN" altLang="en-US" sz="2000" b="1">
                  <a:solidFill>
                    <a:srgbClr val="FFFF00"/>
                  </a:solidFill>
                  <a:latin typeface="幼圆" pitchFamily="49" charset="-122"/>
                  <a:ea typeface="幼圆" pitchFamily="49" charset="-122"/>
                </a:rPr>
                <a:t>护系统</a:t>
              </a:r>
            </a:p>
          </p:txBody>
        </p:sp>
        <p:sp>
          <p:nvSpPr>
            <p:cNvPr id="12301" name="Line 9"/>
            <p:cNvSpPr>
              <a:spLocks noChangeShapeType="1"/>
            </p:cNvSpPr>
            <p:nvPr/>
          </p:nvSpPr>
          <p:spPr bwMode="auto">
            <a:xfrm>
              <a:off x="1524" y="2472"/>
              <a:ext cx="1056" cy="384"/>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2302" name="Line 10"/>
            <p:cNvSpPr>
              <a:spLocks noChangeShapeType="1"/>
            </p:cNvSpPr>
            <p:nvPr/>
          </p:nvSpPr>
          <p:spPr bwMode="auto">
            <a:xfrm flipV="1">
              <a:off x="1524" y="2904"/>
              <a:ext cx="1056" cy="57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2303" name="Line 11"/>
            <p:cNvSpPr>
              <a:spLocks noChangeShapeType="1"/>
            </p:cNvSpPr>
            <p:nvPr/>
          </p:nvSpPr>
          <p:spPr bwMode="auto">
            <a:xfrm>
              <a:off x="3252" y="2664"/>
              <a:ext cx="1104"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2304" name="Line 12"/>
            <p:cNvSpPr>
              <a:spLocks noChangeShapeType="1"/>
            </p:cNvSpPr>
            <p:nvPr/>
          </p:nvSpPr>
          <p:spPr bwMode="auto">
            <a:xfrm>
              <a:off x="3300" y="2808"/>
              <a:ext cx="1056"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2305" name="Text Box 13"/>
            <p:cNvSpPr txBox="1">
              <a:spLocks noChangeArrowheads="1"/>
            </p:cNvSpPr>
            <p:nvPr/>
          </p:nvSpPr>
          <p:spPr bwMode="auto">
            <a:xfrm>
              <a:off x="3074" y="3667"/>
              <a:ext cx="80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2000">
                  <a:solidFill>
                    <a:srgbClr val="FFFFFF"/>
                  </a:solidFill>
                  <a:latin typeface="幼圆" pitchFamily="49" charset="-122"/>
                  <a:ea typeface="幼圆" pitchFamily="49" charset="-122"/>
                </a:rPr>
                <a:t>病员</a:t>
              </a:r>
              <a:r>
                <a:rPr lang="zh-CN" altLang="en-US" sz="2000">
                  <a:solidFill>
                    <a:srgbClr val="FFFFFF"/>
                  </a:solidFill>
                </a:rPr>
                <a:t>日志</a:t>
              </a:r>
            </a:p>
          </p:txBody>
        </p:sp>
        <p:sp>
          <p:nvSpPr>
            <p:cNvPr id="12306" name="Line 14"/>
            <p:cNvSpPr>
              <a:spLocks noChangeShapeType="1"/>
            </p:cNvSpPr>
            <p:nvPr/>
          </p:nvSpPr>
          <p:spPr bwMode="auto">
            <a:xfrm>
              <a:off x="3060" y="3720"/>
              <a:ext cx="76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2307" name="Line 15"/>
            <p:cNvSpPr>
              <a:spLocks noChangeShapeType="1"/>
            </p:cNvSpPr>
            <p:nvPr/>
          </p:nvSpPr>
          <p:spPr bwMode="auto">
            <a:xfrm>
              <a:off x="3156" y="3096"/>
              <a:ext cx="240" cy="624"/>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2308" name="Text Box 16"/>
            <p:cNvSpPr txBox="1">
              <a:spLocks noChangeArrowheads="1"/>
            </p:cNvSpPr>
            <p:nvPr/>
          </p:nvSpPr>
          <p:spPr bwMode="auto">
            <a:xfrm>
              <a:off x="1764" y="2184"/>
              <a:ext cx="86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800">
                  <a:solidFill>
                    <a:srgbClr val="FFFFFF"/>
                  </a:solidFill>
                  <a:latin typeface="宋体" charset="-122"/>
                </a:rPr>
                <a:t>病症信号</a:t>
              </a:r>
              <a:endParaRPr lang="zh-CN" altLang="en-US" sz="2000">
                <a:solidFill>
                  <a:srgbClr val="FFFFFF"/>
                </a:solidFill>
                <a:latin typeface="幼圆" pitchFamily="49" charset="-122"/>
                <a:ea typeface="幼圆" pitchFamily="49" charset="-122"/>
              </a:endParaRPr>
            </a:p>
          </p:txBody>
        </p:sp>
        <p:sp>
          <p:nvSpPr>
            <p:cNvPr id="12309" name="Text Box 17"/>
            <p:cNvSpPr txBox="1">
              <a:spLocks noChangeArrowheads="1"/>
            </p:cNvSpPr>
            <p:nvPr/>
          </p:nvSpPr>
          <p:spPr bwMode="auto">
            <a:xfrm>
              <a:off x="1802" y="3257"/>
              <a:ext cx="6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800">
                  <a:solidFill>
                    <a:srgbClr val="FFFFFF"/>
                  </a:solidFill>
                </a:rPr>
                <a:t>要求报告</a:t>
              </a:r>
              <a:endParaRPr lang="zh-CN" altLang="en-US">
                <a:solidFill>
                  <a:srgbClr val="FFFFFF"/>
                </a:solidFill>
              </a:endParaRPr>
            </a:p>
          </p:txBody>
        </p:sp>
        <p:sp>
          <p:nvSpPr>
            <p:cNvPr id="12310" name="Text Box 18"/>
            <p:cNvSpPr txBox="1">
              <a:spLocks noChangeArrowheads="1"/>
            </p:cNvSpPr>
            <p:nvPr/>
          </p:nvSpPr>
          <p:spPr bwMode="auto">
            <a:xfrm>
              <a:off x="3396" y="2328"/>
              <a:ext cx="6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800">
                  <a:solidFill>
                    <a:srgbClr val="FFFFFF"/>
                  </a:solidFill>
                  <a:latin typeface="宋体" charset="-122"/>
                </a:rPr>
                <a:t>病症</a:t>
              </a:r>
              <a:r>
                <a:rPr lang="zh-CN" altLang="en-US" sz="1800">
                  <a:solidFill>
                    <a:srgbClr val="FFFFFF"/>
                  </a:solidFill>
                </a:rPr>
                <a:t>报告</a:t>
              </a:r>
            </a:p>
          </p:txBody>
        </p:sp>
        <p:sp>
          <p:nvSpPr>
            <p:cNvPr id="12311" name="Text Box 19"/>
            <p:cNvSpPr txBox="1">
              <a:spLocks noChangeArrowheads="1"/>
            </p:cNvSpPr>
            <p:nvPr/>
          </p:nvSpPr>
          <p:spPr bwMode="auto">
            <a:xfrm>
              <a:off x="3482" y="2760"/>
              <a:ext cx="43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2000">
                  <a:solidFill>
                    <a:srgbClr val="FFFFFF"/>
                  </a:solidFill>
                </a:rPr>
                <a:t>报警</a:t>
              </a:r>
            </a:p>
          </p:txBody>
        </p:sp>
      </p:grpSp>
      <p:sp>
        <p:nvSpPr>
          <p:cNvPr id="12293" name="Rectangle 20"/>
          <p:cNvSpPr>
            <a:spLocks noGrp="1" noChangeArrowheads="1"/>
          </p:cNvSpPr>
          <p:nvPr>
            <p:ph type="title" idx="4294967295"/>
          </p:nvPr>
        </p:nvSpPr>
        <p:spPr>
          <a:xfrm>
            <a:off x="1576388" y="76200"/>
            <a:ext cx="6021387" cy="831850"/>
          </a:xfrm>
        </p:spPr>
        <p:txBody>
          <a:bodyPr/>
          <a:lstStyle/>
          <a:p>
            <a:pPr eaLnBrk="1" hangingPunct="1"/>
            <a:r>
              <a:rPr lang="zh-CN" altLang="en-US" sz="2400" b="1">
                <a:solidFill>
                  <a:schemeClr val="bg1"/>
                </a:solidFill>
                <a:latin typeface="幼圆" pitchFamily="49" charset="-122"/>
                <a:ea typeface="幼圆" pitchFamily="49" charset="-122"/>
              </a:rPr>
              <a:t>例</a:t>
            </a:r>
            <a:r>
              <a:rPr lang="en-US" altLang="zh-CN" sz="2400" b="1">
                <a:solidFill>
                  <a:schemeClr val="bg1"/>
                </a:solidFill>
                <a:latin typeface="幼圆" pitchFamily="49" charset="-122"/>
                <a:ea typeface="幼圆" pitchFamily="49" charset="-122"/>
              </a:rPr>
              <a:t>2 </a:t>
            </a:r>
            <a:r>
              <a:rPr lang="zh-CN" altLang="en-US" sz="2400" b="1">
                <a:solidFill>
                  <a:schemeClr val="bg1"/>
                </a:solidFill>
                <a:latin typeface="幼圆" pitchFamily="49" charset="-122"/>
                <a:ea typeface="幼圆" pitchFamily="49" charset="-122"/>
              </a:rPr>
              <a:t>医院病房监护系统</a:t>
            </a:r>
            <a:endParaRPr lang="zh-CN" altLang="en-US" sz="2400"/>
          </a:p>
        </p:txBody>
      </p:sp>
      <p:sp>
        <p:nvSpPr>
          <p:cNvPr id="12294" name="Rectangle 21">
            <a:hlinkClick r:id="" action="ppaction://hlinkshowjump?jump=previousslide"/>
          </p:cNvPr>
          <p:cNvSpPr>
            <a:spLocks noChangeArrowheads="1"/>
          </p:cNvSpPr>
          <p:nvPr/>
        </p:nvSpPr>
        <p:spPr bwMode="auto">
          <a:xfrm>
            <a:off x="6515100" y="6249988"/>
            <a:ext cx="4572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2295" name="Rectangle 22">
            <a:hlinkClick r:id="" action="ppaction://hlinkshowjump?jump=nextslide"/>
          </p:cNvPr>
          <p:cNvSpPr>
            <a:spLocks noChangeArrowheads="1"/>
          </p:cNvSpPr>
          <p:nvPr/>
        </p:nvSpPr>
        <p:spPr bwMode="auto">
          <a:xfrm>
            <a:off x="7105650" y="6249988"/>
            <a:ext cx="4572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2296" name="Oval 23">
            <a:hlinkClick r:id="rId3" action="ppaction://hlinksldjump"/>
          </p:cNvPr>
          <p:cNvSpPr>
            <a:spLocks noChangeArrowheads="1"/>
          </p:cNvSpPr>
          <p:nvPr/>
        </p:nvSpPr>
        <p:spPr bwMode="auto">
          <a:xfrm>
            <a:off x="7802563" y="6246813"/>
            <a:ext cx="1011237" cy="3778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Tree>
    <p:extLst>
      <p:ext uri="{BB962C8B-B14F-4D97-AF65-F5344CB8AC3E}">
        <p14:creationId xmlns:p14="http://schemas.microsoft.com/office/powerpoint/2010/main" val="2122601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box(out)">
                                      <p:cBhvr>
                                        <p:cTn id="7" dur="500"/>
                                        <p:tgtEl>
                                          <p:spTgt spid="139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39267"/>
                                        </p:tgtEl>
                                        <p:attrNameLst>
                                          <p:attrName>style.visibility</p:attrName>
                                        </p:attrNameLst>
                                      </p:cBhvr>
                                      <p:to>
                                        <p:strVal val="visible"/>
                                      </p:to>
                                    </p:se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autoUpdateAnimBg="0"/>
      <p:bldP spid="139267"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600075" y="681038"/>
            <a:ext cx="1577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2000" dirty="0">
                <a:solidFill>
                  <a:srgbClr val="FFFFFF"/>
                </a:solidFill>
              </a:rPr>
              <a:t>第一层：</a:t>
            </a:r>
            <a:endParaRPr lang="zh-CN" altLang="en-US" b="0" dirty="0">
              <a:solidFill>
                <a:srgbClr val="FFFFFF"/>
              </a:solidFill>
            </a:endParaRPr>
          </a:p>
        </p:txBody>
      </p:sp>
      <p:grpSp>
        <p:nvGrpSpPr>
          <p:cNvPr id="2" name="Group 3"/>
          <p:cNvGrpSpPr>
            <a:grpSpLocks/>
          </p:cNvGrpSpPr>
          <p:nvPr/>
        </p:nvGrpSpPr>
        <p:grpSpPr bwMode="auto">
          <a:xfrm>
            <a:off x="990600" y="914400"/>
            <a:ext cx="7086600" cy="5365750"/>
            <a:chOff x="624" y="576"/>
            <a:chExt cx="4464" cy="3380"/>
          </a:xfrm>
        </p:grpSpPr>
        <p:sp>
          <p:nvSpPr>
            <p:cNvPr id="13320" name="Rectangle 4"/>
            <p:cNvSpPr>
              <a:spLocks noChangeArrowheads="1"/>
            </p:cNvSpPr>
            <p:nvPr/>
          </p:nvSpPr>
          <p:spPr bwMode="auto">
            <a:xfrm>
              <a:off x="672" y="1248"/>
              <a:ext cx="480" cy="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2000" b="1">
                  <a:solidFill>
                    <a:srgbClr val="FFFFFF"/>
                  </a:solidFill>
                  <a:latin typeface="幼圆" pitchFamily="49" charset="-122"/>
                  <a:ea typeface="幼圆" pitchFamily="49" charset="-122"/>
                </a:rPr>
                <a:t>病员</a:t>
              </a:r>
            </a:p>
          </p:txBody>
        </p:sp>
        <p:sp>
          <p:nvSpPr>
            <p:cNvPr id="13321" name="Rectangle 5"/>
            <p:cNvSpPr>
              <a:spLocks noChangeArrowheads="1"/>
            </p:cNvSpPr>
            <p:nvPr/>
          </p:nvSpPr>
          <p:spPr bwMode="auto">
            <a:xfrm>
              <a:off x="672" y="2160"/>
              <a:ext cx="480" cy="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2000" b="1">
                  <a:solidFill>
                    <a:srgbClr val="FFFFFF"/>
                  </a:solidFill>
                  <a:latin typeface="Times New Roman" charset="0"/>
                </a:rPr>
                <a:t>护士</a:t>
              </a:r>
              <a:endParaRPr lang="zh-CN" altLang="en-US">
                <a:solidFill>
                  <a:srgbClr val="FFFFFF"/>
                </a:solidFill>
                <a:latin typeface="Times New Roman" charset="0"/>
              </a:endParaRPr>
            </a:p>
          </p:txBody>
        </p:sp>
        <p:sp>
          <p:nvSpPr>
            <p:cNvPr id="13322" name="Rectangle 6"/>
            <p:cNvSpPr>
              <a:spLocks noChangeArrowheads="1"/>
            </p:cNvSpPr>
            <p:nvPr/>
          </p:nvSpPr>
          <p:spPr bwMode="auto">
            <a:xfrm>
              <a:off x="624" y="3360"/>
              <a:ext cx="480" cy="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800" b="1">
                  <a:solidFill>
                    <a:srgbClr val="FFFFFF"/>
                  </a:solidFill>
                  <a:latin typeface="Times New Roman" charset="0"/>
                </a:rPr>
                <a:t>护士</a:t>
              </a:r>
              <a:endParaRPr lang="zh-CN" altLang="en-US">
                <a:solidFill>
                  <a:srgbClr val="FFFFFF"/>
                </a:solidFill>
                <a:latin typeface="Times New Roman" charset="0"/>
              </a:endParaRPr>
            </a:p>
          </p:txBody>
        </p:sp>
        <p:sp>
          <p:nvSpPr>
            <p:cNvPr id="13323" name="Oval 7"/>
            <p:cNvSpPr>
              <a:spLocks noChangeArrowheads="1"/>
            </p:cNvSpPr>
            <p:nvPr/>
          </p:nvSpPr>
          <p:spPr bwMode="auto">
            <a:xfrm flipV="1">
              <a:off x="2880" y="1728"/>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lnSpc>
                  <a:spcPct val="130000"/>
                </a:lnSpc>
                <a:spcBef>
                  <a:spcPct val="20000"/>
                </a:spcBef>
              </a:pPr>
              <a:r>
                <a:rPr lang="zh-CN" altLang="en-US" sz="2000" b="1" dirty="0">
                  <a:solidFill>
                    <a:srgbClr val="FFFF00"/>
                  </a:solidFill>
                  <a:latin typeface="幼圆" pitchFamily="49" charset="-122"/>
                  <a:ea typeface="幼圆" pitchFamily="49" charset="-122"/>
                </a:rPr>
                <a:t>中央监视</a:t>
              </a:r>
            </a:p>
          </p:txBody>
        </p:sp>
        <p:sp>
          <p:nvSpPr>
            <p:cNvPr id="13324" name="Line 8"/>
            <p:cNvSpPr>
              <a:spLocks noChangeShapeType="1"/>
            </p:cNvSpPr>
            <p:nvPr/>
          </p:nvSpPr>
          <p:spPr bwMode="auto">
            <a:xfrm flipV="1">
              <a:off x="1152" y="1152"/>
              <a:ext cx="1392" cy="24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25" name="Line 9"/>
            <p:cNvSpPr>
              <a:spLocks noChangeShapeType="1"/>
            </p:cNvSpPr>
            <p:nvPr/>
          </p:nvSpPr>
          <p:spPr bwMode="auto">
            <a:xfrm flipV="1">
              <a:off x="1104" y="3216"/>
              <a:ext cx="1248" cy="33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26" name="Text Box 10"/>
            <p:cNvSpPr txBox="1">
              <a:spLocks noChangeArrowheads="1"/>
            </p:cNvSpPr>
            <p:nvPr/>
          </p:nvSpPr>
          <p:spPr bwMode="auto">
            <a:xfrm>
              <a:off x="3120" y="3648"/>
              <a:ext cx="80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2000">
                  <a:solidFill>
                    <a:srgbClr val="FFFFFF"/>
                  </a:solidFill>
                  <a:latin typeface="幼圆" pitchFamily="49" charset="-122"/>
                  <a:ea typeface="幼圆" pitchFamily="49" charset="-122"/>
                </a:rPr>
                <a:t>病员</a:t>
              </a:r>
              <a:r>
                <a:rPr lang="zh-CN" altLang="en-US" sz="2000">
                  <a:solidFill>
                    <a:srgbClr val="FFFFFF"/>
                  </a:solidFill>
                </a:rPr>
                <a:t>日志</a:t>
              </a:r>
            </a:p>
          </p:txBody>
        </p:sp>
        <p:sp>
          <p:nvSpPr>
            <p:cNvPr id="13327" name="Line 11"/>
            <p:cNvSpPr>
              <a:spLocks noChangeShapeType="1"/>
            </p:cNvSpPr>
            <p:nvPr/>
          </p:nvSpPr>
          <p:spPr bwMode="auto">
            <a:xfrm>
              <a:off x="3106" y="3701"/>
              <a:ext cx="76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28" name="Text Box 12"/>
            <p:cNvSpPr txBox="1">
              <a:spLocks noChangeArrowheads="1"/>
            </p:cNvSpPr>
            <p:nvPr/>
          </p:nvSpPr>
          <p:spPr bwMode="auto">
            <a:xfrm>
              <a:off x="1344" y="1008"/>
              <a:ext cx="72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800">
                  <a:solidFill>
                    <a:srgbClr val="FFFFFF"/>
                  </a:solidFill>
                  <a:latin typeface="宋体" charset="-122"/>
                </a:rPr>
                <a:t>病症信号</a:t>
              </a:r>
              <a:endParaRPr lang="zh-CN" altLang="en-US" sz="2000">
                <a:solidFill>
                  <a:srgbClr val="FFFFFF"/>
                </a:solidFill>
                <a:latin typeface="幼圆" pitchFamily="49" charset="-122"/>
                <a:ea typeface="幼圆" pitchFamily="49" charset="-122"/>
              </a:endParaRPr>
            </a:p>
          </p:txBody>
        </p:sp>
        <p:sp>
          <p:nvSpPr>
            <p:cNvPr id="13329" name="Text Box 13"/>
            <p:cNvSpPr txBox="1">
              <a:spLocks noChangeArrowheads="1"/>
            </p:cNvSpPr>
            <p:nvPr/>
          </p:nvSpPr>
          <p:spPr bwMode="auto">
            <a:xfrm>
              <a:off x="1344" y="3456"/>
              <a:ext cx="6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800">
                  <a:solidFill>
                    <a:srgbClr val="FFFFFF"/>
                  </a:solidFill>
                </a:rPr>
                <a:t>要求报告</a:t>
              </a:r>
              <a:endParaRPr lang="zh-CN" altLang="en-US">
                <a:solidFill>
                  <a:srgbClr val="FFFFFF"/>
                </a:solidFill>
              </a:endParaRPr>
            </a:p>
          </p:txBody>
        </p:sp>
        <p:sp>
          <p:nvSpPr>
            <p:cNvPr id="13330" name="Text Box 14"/>
            <p:cNvSpPr txBox="1">
              <a:spLocks noChangeArrowheads="1"/>
            </p:cNvSpPr>
            <p:nvPr/>
          </p:nvSpPr>
          <p:spPr bwMode="auto">
            <a:xfrm>
              <a:off x="1488" y="2352"/>
              <a:ext cx="692"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800">
                  <a:solidFill>
                    <a:srgbClr val="FFFFFF"/>
                  </a:solidFill>
                  <a:latin typeface="宋体" charset="-122"/>
                </a:rPr>
                <a:t>病症</a:t>
              </a:r>
              <a:r>
                <a:rPr lang="zh-CN" altLang="en-US" sz="1800">
                  <a:solidFill>
                    <a:srgbClr val="FFFFFF"/>
                  </a:solidFill>
                </a:rPr>
                <a:t>报告</a:t>
              </a:r>
            </a:p>
          </p:txBody>
        </p:sp>
        <p:sp>
          <p:nvSpPr>
            <p:cNvPr id="13331" name="Text Box 15"/>
            <p:cNvSpPr txBox="1">
              <a:spLocks noChangeArrowheads="1"/>
            </p:cNvSpPr>
            <p:nvPr/>
          </p:nvSpPr>
          <p:spPr bwMode="auto">
            <a:xfrm>
              <a:off x="1584" y="1872"/>
              <a:ext cx="43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2000">
                  <a:solidFill>
                    <a:srgbClr val="FFFFFF"/>
                  </a:solidFill>
                </a:rPr>
                <a:t>报警</a:t>
              </a:r>
            </a:p>
          </p:txBody>
        </p:sp>
        <p:sp>
          <p:nvSpPr>
            <p:cNvPr id="13332" name="Oval 16"/>
            <p:cNvSpPr>
              <a:spLocks noChangeArrowheads="1"/>
            </p:cNvSpPr>
            <p:nvPr/>
          </p:nvSpPr>
          <p:spPr bwMode="auto">
            <a:xfrm>
              <a:off x="2496" y="624"/>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800" b="1">
                  <a:solidFill>
                    <a:srgbClr val="FFFFFF"/>
                  </a:solidFill>
                  <a:latin typeface="Times New Roman" charset="0"/>
                </a:rPr>
                <a:t>局部监视</a:t>
              </a:r>
              <a:endParaRPr lang="zh-CN" altLang="en-US">
                <a:solidFill>
                  <a:srgbClr val="FFFFFF"/>
                </a:solidFill>
                <a:latin typeface="Times New Roman" charset="0"/>
              </a:endParaRPr>
            </a:p>
          </p:txBody>
        </p:sp>
        <p:sp>
          <p:nvSpPr>
            <p:cNvPr id="13333" name="Oval 17"/>
            <p:cNvSpPr>
              <a:spLocks noChangeArrowheads="1"/>
            </p:cNvSpPr>
            <p:nvPr/>
          </p:nvSpPr>
          <p:spPr bwMode="auto">
            <a:xfrm>
              <a:off x="2304" y="2688"/>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800" b="1">
                  <a:solidFill>
                    <a:srgbClr val="FFFFFF"/>
                  </a:solidFill>
                  <a:latin typeface="Times New Roman" charset="0"/>
                </a:rPr>
                <a:t>生成报告</a:t>
              </a:r>
              <a:endParaRPr lang="zh-CN" altLang="en-US">
                <a:solidFill>
                  <a:srgbClr val="FFFFFF"/>
                </a:solidFill>
                <a:latin typeface="Times New Roman" charset="0"/>
              </a:endParaRPr>
            </a:p>
          </p:txBody>
        </p:sp>
        <p:sp>
          <p:nvSpPr>
            <p:cNvPr id="13334" name="Line 18"/>
            <p:cNvSpPr>
              <a:spLocks noChangeShapeType="1"/>
            </p:cNvSpPr>
            <p:nvPr/>
          </p:nvSpPr>
          <p:spPr bwMode="auto">
            <a:xfrm flipH="1">
              <a:off x="1152" y="2064"/>
              <a:ext cx="1728" cy="24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35" name="Line 19"/>
            <p:cNvSpPr>
              <a:spLocks noChangeShapeType="1"/>
            </p:cNvSpPr>
            <p:nvPr/>
          </p:nvSpPr>
          <p:spPr bwMode="auto">
            <a:xfrm flipH="1" flipV="1">
              <a:off x="1152" y="2352"/>
              <a:ext cx="1152" cy="67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36" name="Text Box 20"/>
            <p:cNvSpPr txBox="1">
              <a:spLocks noChangeArrowheads="1"/>
            </p:cNvSpPr>
            <p:nvPr/>
          </p:nvSpPr>
          <p:spPr bwMode="auto">
            <a:xfrm>
              <a:off x="4094" y="763"/>
              <a:ext cx="89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2000">
                  <a:solidFill>
                    <a:srgbClr val="FFFFFF"/>
                  </a:solidFill>
                  <a:latin typeface="幼圆" pitchFamily="49" charset="-122"/>
                  <a:ea typeface="幼圆" pitchFamily="49" charset="-122"/>
                </a:rPr>
                <a:t>病员极限</a:t>
              </a:r>
            </a:p>
          </p:txBody>
        </p:sp>
        <p:sp>
          <p:nvSpPr>
            <p:cNvPr id="13337" name="Line 21"/>
            <p:cNvSpPr>
              <a:spLocks noChangeShapeType="1"/>
            </p:cNvSpPr>
            <p:nvPr/>
          </p:nvSpPr>
          <p:spPr bwMode="auto">
            <a:xfrm>
              <a:off x="4032" y="1056"/>
              <a:ext cx="1056"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38" name="Line 22"/>
            <p:cNvSpPr>
              <a:spLocks noChangeShapeType="1"/>
            </p:cNvSpPr>
            <p:nvPr/>
          </p:nvSpPr>
          <p:spPr bwMode="auto">
            <a:xfrm flipH="1">
              <a:off x="3456" y="1056"/>
              <a:ext cx="1056" cy="76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39" name="Oval 23"/>
            <p:cNvSpPr>
              <a:spLocks noChangeArrowheads="1"/>
            </p:cNvSpPr>
            <p:nvPr/>
          </p:nvSpPr>
          <p:spPr bwMode="auto">
            <a:xfrm>
              <a:off x="4224" y="2736"/>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2000" b="1">
                  <a:solidFill>
                    <a:srgbClr val="FFFFFF"/>
                  </a:solidFill>
                  <a:latin typeface="Times New Roman" charset="0"/>
                  <a:ea typeface="幼圆" pitchFamily="49" charset="-122"/>
                </a:rPr>
                <a:t>更新日志</a:t>
              </a:r>
              <a:endParaRPr lang="zh-CN" altLang="en-US" sz="2000" b="1">
                <a:solidFill>
                  <a:srgbClr val="FFFFFF"/>
                </a:solidFill>
                <a:latin typeface="Times New Roman" charset="0"/>
              </a:endParaRPr>
            </a:p>
          </p:txBody>
        </p:sp>
        <p:sp>
          <p:nvSpPr>
            <p:cNvPr id="13340" name="Line 24"/>
            <p:cNvSpPr>
              <a:spLocks noChangeShapeType="1"/>
            </p:cNvSpPr>
            <p:nvPr/>
          </p:nvSpPr>
          <p:spPr bwMode="auto">
            <a:xfrm flipH="1" flipV="1">
              <a:off x="2976" y="3216"/>
              <a:ext cx="432" cy="48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41" name="Line 25"/>
            <p:cNvSpPr>
              <a:spLocks noChangeShapeType="1"/>
            </p:cNvSpPr>
            <p:nvPr/>
          </p:nvSpPr>
          <p:spPr bwMode="auto">
            <a:xfrm flipV="1">
              <a:off x="3648" y="3216"/>
              <a:ext cx="624" cy="48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42" name="Line 26"/>
            <p:cNvSpPr>
              <a:spLocks noChangeShapeType="1"/>
            </p:cNvSpPr>
            <p:nvPr/>
          </p:nvSpPr>
          <p:spPr bwMode="auto">
            <a:xfrm>
              <a:off x="3552" y="2208"/>
              <a:ext cx="768" cy="67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43" name="Line 27"/>
            <p:cNvSpPr>
              <a:spLocks noChangeShapeType="1"/>
            </p:cNvSpPr>
            <p:nvPr/>
          </p:nvSpPr>
          <p:spPr bwMode="auto">
            <a:xfrm>
              <a:off x="3024" y="1296"/>
              <a:ext cx="144" cy="43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44" name="Text Box 28"/>
            <p:cNvSpPr txBox="1">
              <a:spLocks noChangeArrowheads="1"/>
            </p:cNvSpPr>
            <p:nvPr/>
          </p:nvSpPr>
          <p:spPr bwMode="auto">
            <a:xfrm>
              <a:off x="2304" y="1392"/>
              <a:ext cx="7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2000">
                  <a:solidFill>
                    <a:srgbClr val="FFFFFF"/>
                  </a:solidFill>
                  <a:latin typeface="幼圆" pitchFamily="49" charset="-122"/>
                  <a:ea typeface="幼圆" pitchFamily="49" charset="-122"/>
                </a:rPr>
                <a:t>病员数据</a:t>
              </a:r>
            </a:p>
          </p:txBody>
        </p:sp>
        <p:sp>
          <p:nvSpPr>
            <p:cNvPr id="13345" name="Text Box 29"/>
            <p:cNvSpPr txBox="1">
              <a:spLocks noChangeArrowheads="1"/>
            </p:cNvSpPr>
            <p:nvPr/>
          </p:nvSpPr>
          <p:spPr bwMode="auto">
            <a:xfrm>
              <a:off x="3840" y="2160"/>
              <a:ext cx="760"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70000"/>
                </a:lnSpc>
                <a:spcBef>
                  <a:spcPct val="20000"/>
                </a:spcBef>
              </a:pPr>
              <a:r>
                <a:rPr lang="zh-CN" altLang="en-US" sz="2000">
                  <a:solidFill>
                    <a:srgbClr val="FFFFFF"/>
                  </a:solidFill>
                  <a:latin typeface="幼圆" pitchFamily="49" charset="-122"/>
                  <a:ea typeface="幼圆" pitchFamily="49" charset="-122"/>
                </a:rPr>
                <a:t>格式化</a:t>
              </a:r>
            </a:p>
            <a:p>
              <a:pPr>
                <a:lnSpc>
                  <a:spcPct val="70000"/>
                </a:lnSpc>
                <a:spcBef>
                  <a:spcPct val="20000"/>
                </a:spcBef>
              </a:pPr>
              <a:r>
                <a:rPr lang="zh-CN" altLang="en-US" sz="2000">
                  <a:solidFill>
                    <a:srgbClr val="FFFFFF"/>
                  </a:solidFill>
                  <a:latin typeface="幼圆" pitchFamily="49" charset="-122"/>
                  <a:ea typeface="幼圆" pitchFamily="49" charset="-122"/>
                </a:rPr>
                <a:t>病员数据</a:t>
              </a:r>
            </a:p>
          </p:txBody>
        </p:sp>
        <p:sp>
          <p:nvSpPr>
            <p:cNvPr id="13346" name="Text Box 30"/>
            <p:cNvSpPr txBox="1">
              <a:spLocks noChangeArrowheads="1"/>
            </p:cNvSpPr>
            <p:nvPr/>
          </p:nvSpPr>
          <p:spPr bwMode="auto">
            <a:xfrm>
              <a:off x="4128" y="1296"/>
              <a:ext cx="778"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75000"/>
                </a:lnSpc>
                <a:spcBef>
                  <a:spcPct val="20000"/>
                </a:spcBef>
              </a:pPr>
              <a:r>
                <a:rPr lang="zh-CN" altLang="en-US" sz="1800">
                  <a:solidFill>
                    <a:srgbClr val="FFFFFF"/>
                  </a:solidFill>
                </a:rPr>
                <a:t>生理信号</a:t>
              </a:r>
            </a:p>
            <a:p>
              <a:pPr algn="ctr">
                <a:lnSpc>
                  <a:spcPct val="75000"/>
                </a:lnSpc>
                <a:spcBef>
                  <a:spcPct val="20000"/>
                </a:spcBef>
              </a:pPr>
              <a:r>
                <a:rPr lang="zh-CN" altLang="en-US" sz="2000">
                  <a:solidFill>
                    <a:srgbClr val="FFFFFF"/>
                  </a:solidFill>
                  <a:latin typeface="幼圆" pitchFamily="49" charset="-122"/>
                  <a:ea typeface="幼圆" pitchFamily="49" charset="-122"/>
                </a:rPr>
                <a:t>极限值</a:t>
              </a:r>
            </a:p>
          </p:txBody>
        </p:sp>
        <p:sp>
          <p:nvSpPr>
            <p:cNvPr id="13347" name="Text Box 31"/>
            <p:cNvSpPr txBox="1">
              <a:spLocks noChangeArrowheads="1"/>
            </p:cNvSpPr>
            <p:nvPr/>
          </p:nvSpPr>
          <p:spPr bwMode="auto">
            <a:xfrm>
              <a:off x="2784" y="576"/>
              <a:ext cx="19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en-US" altLang="zh-CN" b="0">
                  <a:solidFill>
                    <a:srgbClr val="FFFFFF"/>
                  </a:solidFill>
                </a:rPr>
                <a:t>1</a:t>
              </a:r>
            </a:p>
          </p:txBody>
        </p:sp>
        <p:sp>
          <p:nvSpPr>
            <p:cNvPr id="13348" name="Text Box 32"/>
            <p:cNvSpPr txBox="1">
              <a:spLocks noChangeArrowheads="1"/>
            </p:cNvSpPr>
            <p:nvPr/>
          </p:nvSpPr>
          <p:spPr bwMode="auto">
            <a:xfrm>
              <a:off x="3168" y="1680"/>
              <a:ext cx="21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b="0">
                  <a:solidFill>
                    <a:srgbClr val="FFFFFF"/>
                  </a:solidFill>
                </a:rPr>
                <a:t>3</a:t>
              </a:r>
            </a:p>
          </p:txBody>
        </p:sp>
        <p:sp>
          <p:nvSpPr>
            <p:cNvPr id="13349" name="Text Box 33"/>
            <p:cNvSpPr txBox="1">
              <a:spLocks noChangeArrowheads="1"/>
            </p:cNvSpPr>
            <p:nvPr/>
          </p:nvSpPr>
          <p:spPr bwMode="auto">
            <a:xfrm>
              <a:off x="2582" y="2611"/>
              <a:ext cx="21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b="0">
                  <a:solidFill>
                    <a:srgbClr val="FFFFFF"/>
                  </a:solidFill>
                </a:rPr>
                <a:t>2</a:t>
              </a:r>
            </a:p>
          </p:txBody>
        </p:sp>
        <p:sp>
          <p:nvSpPr>
            <p:cNvPr id="13350" name="Text Box 34"/>
            <p:cNvSpPr txBox="1">
              <a:spLocks noChangeArrowheads="1"/>
            </p:cNvSpPr>
            <p:nvPr/>
          </p:nvSpPr>
          <p:spPr bwMode="auto">
            <a:xfrm>
              <a:off x="4502" y="2659"/>
              <a:ext cx="212"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b="0">
                  <a:solidFill>
                    <a:srgbClr val="FFFFFF"/>
                  </a:solidFill>
                </a:rPr>
                <a:t>4</a:t>
              </a:r>
            </a:p>
          </p:txBody>
        </p:sp>
        <p:sp>
          <p:nvSpPr>
            <p:cNvPr id="13351" name="Text Box 35"/>
            <p:cNvSpPr txBox="1">
              <a:spLocks noChangeArrowheads="1"/>
            </p:cNvSpPr>
            <p:nvPr/>
          </p:nvSpPr>
          <p:spPr bwMode="auto">
            <a:xfrm>
              <a:off x="3936" y="3456"/>
              <a:ext cx="692"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800">
                  <a:solidFill>
                    <a:srgbClr val="FFFFFF"/>
                  </a:solidFill>
                </a:rPr>
                <a:t>日志数据</a:t>
              </a:r>
            </a:p>
          </p:txBody>
        </p:sp>
        <p:sp>
          <p:nvSpPr>
            <p:cNvPr id="13352" name="Text Box 36"/>
            <p:cNvSpPr txBox="1">
              <a:spLocks noChangeArrowheads="1"/>
            </p:cNvSpPr>
            <p:nvPr/>
          </p:nvSpPr>
          <p:spPr bwMode="auto">
            <a:xfrm>
              <a:off x="3120" y="3120"/>
              <a:ext cx="692"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800">
                  <a:solidFill>
                    <a:srgbClr val="FFFFFF"/>
                  </a:solidFill>
                </a:rPr>
                <a:t>日志数据</a:t>
              </a:r>
            </a:p>
          </p:txBody>
        </p:sp>
      </p:grpSp>
      <p:sp>
        <p:nvSpPr>
          <p:cNvPr id="13316" name="Rectangle 37"/>
          <p:cNvSpPr>
            <a:spLocks noGrp="1" noChangeArrowheads="1"/>
          </p:cNvSpPr>
          <p:nvPr>
            <p:ph type="title" idx="4294967295"/>
          </p:nvPr>
        </p:nvSpPr>
        <p:spPr>
          <a:xfrm>
            <a:off x="2400300" y="173038"/>
            <a:ext cx="4541838" cy="695325"/>
          </a:xfrm>
          <a:noFill/>
        </p:spPr>
        <p:txBody>
          <a:bodyPr/>
          <a:lstStyle/>
          <a:p>
            <a:pPr eaLnBrk="1" hangingPunct="1"/>
            <a:r>
              <a:rPr lang="zh-CN" altLang="en-US" sz="2400" b="1">
                <a:solidFill>
                  <a:schemeClr val="bg1"/>
                </a:solidFill>
                <a:latin typeface="幼圆" pitchFamily="49" charset="-122"/>
                <a:ea typeface="幼圆" pitchFamily="49" charset="-122"/>
              </a:rPr>
              <a:t>医院病房监护系统顶层</a:t>
            </a:r>
            <a:r>
              <a:rPr lang="en-US" altLang="zh-CN" sz="2400" b="1">
                <a:solidFill>
                  <a:schemeClr val="bg1"/>
                </a:solidFill>
                <a:latin typeface="幼圆" pitchFamily="49" charset="-122"/>
                <a:ea typeface="幼圆" pitchFamily="49" charset="-122"/>
              </a:rPr>
              <a:t>DFD</a:t>
            </a:r>
            <a:r>
              <a:rPr lang="zh-CN" altLang="en-US" sz="2400" b="1">
                <a:solidFill>
                  <a:schemeClr val="bg1"/>
                </a:solidFill>
                <a:latin typeface="幼圆" pitchFamily="49" charset="-122"/>
                <a:ea typeface="幼圆" pitchFamily="49" charset="-122"/>
              </a:rPr>
              <a:t>图</a:t>
            </a:r>
            <a:endParaRPr lang="zh-CN" altLang="en-US" sz="2400"/>
          </a:p>
        </p:txBody>
      </p:sp>
      <p:sp>
        <p:nvSpPr>
          <p:cNvPr id="13317" name="Rectangle 38">
            <a:hlinkClick r:id="" action="ppaction://hlinkshowjump?jump=previousslide"/>
          </p:cNvPr>
          <p:cNvSpPr>
            <a:spLocks noChangeArrowheads="1"/>
          </p:cNvSpPr>
          <p:nvPr/>
        </p:nvSpPr>
        <p:spPr bwMode="auto">
          <a:xfrm>
            <a:off x="6515100" y="6249988"/>
            <a:ext cx="4572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18" name="Rectangle 39">
            <a:hlinkClick r:id="" action="ppaction://hlinkshowjump?jump=nextslide"/>
          </p:cNvPr>
          <p:cNvSpPr>
            <a:spLocks noChangeArrowheads="1"/>
          </p:cNvSpPr>
          <p:nvPr/>
        </p:nvSpPr>
        <p:spPr bwMode="auto">
          <a:xfrm>
            <a:off x="7105650" y="6249988"/>
            <a:ext cx="4572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3319" name="Oval 40">
            <a:hlinkClick r:id="rId3" action="ppaction://hlinksldjump"/>
          </p:cNvPr>
          <p:cNvSpPr>
            <a:spLocks noChangeArrowheads="1"/>
          </p:cNvSpPr>
          <p:nvPr/>
        </p:nvSpPr>
        <p:spPr bwMode="auto">
          <a:xfrm>
            <a:off x="7802563" y="6246813"/>
            <a:ext cx="1011237" cy="3778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Tree>
    <p:extLst>
      <p:ext uri="{BB962C8B-B14F-4D97-AF65-F5344CB8AC3E}">
        <p14:creationId xmlns:p14="http://schemas.microsoft.com/office/powerpoint/2010/main" val="294050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690563" y="938213"/>
            <a:ext cx="4267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2000" dirty="0">
                <a:solidFill>
                  <a:srgbClr val="FFFFFF"/>
                </a:solidFill>
              </a:rPr>
              <a:t>第二层：加工“</a:t>
            </a:r>
            <a:r>
              <a:rPr lang="zh-CN" altLang="en-US" sz="2000" dirty="0">
                <a:solidFill>
                  <a:srgbClr val="FFFFFF"/>
                </a:solidFill>
                <a:latin typeface="幼圆" pitchFamily="49" charset="-122"/>
                <a:ea typeface="幼圆" pitchFamily="49" charset="-122"/>
              </a:rPr>
              <a:t>中央监视”分解</a:t>
            </a:r>
          </a:p>
        </p:txBody>
      </p:sp>
      <p:grpSp>
        <p:nvGrpSpPr>
          <p:cNvPr id="14339" name="Group 40"/>
          <p:cNvGrpSpPr>
            <a:grpSpLocks/>
          </p:cNvGrpSpPr>
          <p:nvPr/>
        </p:nvGrpSpPr>
        <p:grpSpPr bwMode="auto">
          <a:xfrm>
            <a:off x="1009650" y="1638300"/>
            <a:ext cx="7397750" cy="4495800"/>
            <a:chOff x="636" y="1032"/>
            <a:chExt cx="4660" cy="2832"/>
          </a:xfrm>
        </p:grpSpPr>
        <p:sp>
          <p:nvSpPr>
            <p:cNvPr id="14344" name="Oval 4"/>
            <p:cNvSpPr>
              <a:spLocks noChangeArrowheads="1"/>
            </p:cNvSpPr>
            <p:nvPr/>
          </p:nvSpPr>
          <p:spPr bwMode="auto">
            <a:xfrm flipV="1">
              <a:off x="2508" y="2040"/>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lnSpc>
                  <a:spcPct val="70000"/>
                </a:lnSpc>
                <a:spcBef>
                  <a:spcPct val="20000"/>
                </a:spcBef>
              </a:pPr>
              <a:r>
                <a:rPr lang="zh-CN" altLang="en-US" sz="2000" b="1">
                  <a:solidFill>
                    <a:srgbClr val="FFFFFF"/>
                  </a:solidFill>
                  <a:latin typeface="幼圆" pitchFamily="49" charset="-122"/>
                  <a:ea typeface="幼圆" pitchFamily="49" charset="-122"/>
                </a:rPr>
                <a:t>计算超过</a:t>
              </a:r>
            </a:p>
            <a:p>
              <a:pPr algn="ctr">
                <a:lnSpc>
                  <a:spcPct val="70000"/>
                </a:lnSpc>
                <a:spcBef>
                  <a:spcPct val="20000"/>
                </a:spcBef>
              </a:pPr>
              <a:r>
                <a:rPr lang="zh-CN" altLang="en-US" sz="2000" b="1">
                  <a:solidFill>
                    <a:srgbClr val="FFFFFF"/>
                  </a:solidFill>
                  <a:latin typeface="幼圆" pitchFamily="49" charset="-122"/>
                  <a:ea typeface="幼圆" pitchFamily="49" charset="-122"/>
                </a:rPr>
                <a:t>极限值否</a:t>
              </a:r>
            </a:p>
          </p:txBody>
        </p:sp>
        <p:sp>
          <p:nvSpPr>
            <p:cNvPr id="14345" name="Text Box 5"/>
            <p:cNvSpPr txBox="1">
              <a:spLocks noChangeArrowheads="1"/>
            </p:cNvSpPr>
            <p:nvPr/>
          </p:nvSpPr>
          <p:spPr bwMode="auto">
            <a:xfrm>
              <a:off x="636" y="1176"/>
              <a:ext cx="72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600" b="0">
                  <a:solidFill>
                    <a:srgbClr val="FFFFFF"/>
                  </a:solidFill>
                  <a:latin typeface="幼圆" pitchFamily="49" charset="-122"/>
                  <a:ea typeface="幼圆" pitchFamily="49" charset="-122"/>
                </a:rPr>
                <a:t>病员</a:t>
              </a:r>
              <a:r>
                <a:rPr lang="zh-CN" altLang="en-US" sz="1600" b="0">
                  <a:solidFill>
                    <a:srgbClr val="FFFFFF"/>
                  </a:solidFill>
                  <a:latin typeface="宋体" charset="-122"/>
                </a:rPr>
                <a:t>数</a:t>
              </a:r>
              <a:r>
                <a:rPr lang="zh-CN" altLang="en-US" sz="1600">
                  <a:solidFill>
                    <a:srgbClr val="FFFFFF"/>
                  </a:solidFill>
                  <a:latin typeface="宋体" charset="-122"/>
                </a:rPr>
                <a:t>据</a:t>
              </a:r>
            </a:p>
          </p:txBody>
        </p:sp>
        <p:sp>
          <p:nvSpPr>
            <p:cNvPr id="14346" name="Text Box 6"/>
            <p:cNvSpPr txBox="1">
              <a:spLocks noChangeArrowheads="1"/>
            </p:cNvSpPr>
            <p:nvPr/>
          </p:nvSpPr>
          <p:spPr bwMode="auto">
            <a:xfrm>
              <a:off x="1788" y="2446"/>
              <a:ext cx="756"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600" b="0">
                  <a:solidFill>
                    <a:srgbClr val="FFFFFF"/>
                  </a:solidFill>
                  <a:latin typeface="宋体" charset="-122"/>
                </a:rPr>
                <a:t>超过</a:t>
              </a:r>
              <a:r>
                <a:rPr lang="zh-CN" altLang="en-US" sz="1600" b="0">
                  <a:solidFill>
                    <a:srgbClr val="FFFFFF"/>
                  </a:solidFill>
                  <a:latin typeface="幼圆" pitchFamily="49" charset="-122"/>
                  <a:ea typeface="幼圆" pitchFamily="49" charset="-122"/>
                </a:rPr>
                <a:t>极限值</a:t>
              </a:r>
            </a:p>
          </p:txBody>
        </p:sp>
        <p:sp>
          <p:nvSpPr>
            <p:cNvPr id="14347" name="Text Box 7"/>
            <p:cNvSpPr txBox="1">
              <a:spLocks noChangeArrowheads="1"/>
            </p:cNvSpPr>
            <p:nvPr/>
          </p:nvSpPr>
          <p:spPr bwMode="auto">
            <a:xfrm>
              <a:off x="1164" y="3432"/>
              <a:ext cx="43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600" b="0">
                  <a:solidFill>
                    <a:srgbClr val="FFFFFF"/>
                  </a:solidFill>
                </a:rPr>
                <a:t>报警</a:t>
              </a:r>
            </a:p>
          </p:txBody>
        </p:sp>
        <p:sp>
          <p:nvSpPr>
            <p:cNvPr id="14348" name="Oval 8"/>
            <p:cNvSpPr>
              <a:spLocks noChangeArrowheads="1"/>
            </p:cNvSpPr>
            <p:nvPr/>
          </p:nvSpPr>
          <p:spPr bwMode="auto">
            <a:xfrm>
              <a:off x="1404" y="1032"/>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800" b="1">
                  <a:solidFill>
                    <a:srgbClr val="FFFFFF"/>
                  </a:solidFill>
                  <a:latin typeface="Times New Roman" charset="0"/>
                </a:rPr>
                <a:t>开解信号</a:t>
              </a:r>
              <a:endParaRPr lang="zh-CN" altLang="en-US">
                <a:solidFill>
                  <a:srgbClr val="FFFFFF"/>
                </a:solidFill>
                <a:latin typeface="Times New Roman" charset="0"/>
              </a:endParaRPr>
            </a:p>
          </p:txBody>
        </p:sp>
        <p:sp>
          <p:nvSpPr>
            <p:cNvPr id="14349" name="Oval 9"/>
            <p:cNvSpPr>
              <a:spLocks noChangeArrowheads="1"/>
            </p:cNvSpPr>
            <p:nvPr/>
          </p:nvSpPr>
          <p:spPr bwMode="auto">
            <a:xfrm>
              <a:off x="1356" y="2760"/>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800" b="1">
                  <a:solidFill>
                    <a:srgbClr val="FFFFFF"/>
                  </a:solidFill>
                  <a:latin typeface="Times New Roman" charset="0"/>
                </a:rPr>
                <a:t>产生</a:t>
              </a:r>
            </a:p>
            <a:p>
              <a:pPr algn="ctr">
                <a:lnSpc>
                  <a:spcPct val="80000"/>
                </a:lnSpc>
                <a:spcBef>
                  <a:spcPct val="20000"/>
                </a:spcBef>
              </a:pPr>
              <a:r>
                <a:rPr lang="zh-CN" altLang="en-US" sz="1800" b="1">
                  <a:solidFill>
                    <a:srgbClr val="FFFFFF"/>
                  </a:solidFill>
                  <a:latin typeface="Times New Roman" charset="0"/>
                </a:rPr>
                <a:t>报警信息</a:t>
              </a:r>
              <a:endParaRPr lang="zh-CN" altLang="en-US">
                <a:solidFill>
                  <a:srgbClr val="FFFFFF"/>
                </a:solidFill>
                <a:latin typeface="Times New Roman" charset="0"/>
              </a:endParaRPr>
            </a:p>
          </p:txBody>
        </p:sp>
        <p:sp>
          <p:nvSpPr>
            <p:cNvPr id="14350" name="Text Box 10"/>
            <p:cNvSpPr txBox="1">
              <a:spLocks noChangeArrowheads="1"/>
            </p:cNvSpPr>
            <p:nvPr/>
          </p:nvSpPr>
          <p:spPr bwMode="auto">
            <a:xfrm>
              <a:off x="3852" y="1032"/>
              <a:ext cx="89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2000">
                  <a:solidFill>
                    <a:srgbClr val="FFFFFF"/>
                  </a:solidFill>
                  <a:latin typeface="幼圆" pitchFamily="49" charset="-122"/>
                  <a:ea typeface="幼圆" pitchFamily="49" charset="-122"/>
                </a:rPr>
                <a:t>病员极限</a:t>
              </a:r>
            </a:p>
          </p:txBody>
        </p:sp>
        <p:sp>
          <p:nvSpPr>
            <p:cNvPr id="14351" name="Line 11"/>
            <p:cNvSpPr>
              <a:spLocks noChangeShapeType="1"/>
            </p:cNvSpPr>
            <p:nvPr/>
          </p:nvSpPr>
          <p:spPr bwMode="auto">
            <a:xfrm flipV="1">
              <a:off x="3790" y="1320"/>
              <a:ext cx="926" cy="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52" name="Line 12"/>
            <p:cNvSpPr>
              <a:spLocks noChangeShapeType="1"/>
            </p:cNvSpPr>
            <p:nvPr/>
          </p:nvSpPr>
          <p:spPr bwMode="auto">
            <a:xfrm flipH="1">
              <a:off x="3084" y="1320"/>
              <a:ext cx="960" cy="81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53" name="Oval 13"/>
            <p:cNvSpPr>
              <a:spLocks noChangeArrowheads="1"/>
            </p:cNvSpPr>
            <p:nvPr/>
          </p:nvSpPr>
          <p:spPr bwMode="auto">
            <a:xfrm>
              <a:off x="4092" y="2808"/>
              <a:ext cx="720" cy="72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70000"/>
                </a:lnSpc>
                <a:spcBef>
                  <a:spcPct val="20000"/>
                </a:spcBef>
              </a:pPr>
              <a:r>
                <a:rPr lang="zh-CN" altLang="en-US" sz="2000" b="1">
                  <a:solidFill>
                    <a:srgbClr val="FFFFFF"/>
                  </a:solidFill>
                  <a:latin typeface="幼圆" pitchFamily="49" charset="-122"/>
                  <a:ea typeface="幼圆" pitchFamily="49" charset="-122"/>
                </a:rPr>
                <a:t>格式化</a:t>
              </a:r>
            </a:p>
            <a:p>
              <a:pPr algn="ctr">
                <a:lnSpc>
                  <a:spcPct val="70000"/>
                </a:lnSpc>
                <a:spcBef>
                  <a:spcPct val="20000"/>
                </a:spcBef>
              </a:pPr>
              <a:r>
                <a:rPr lang="zh-CN" altLang="en-US" sz="2000" b="1">
                  <a:solidFill>
                    <a:srgbClr val="FFFFFF"/>
                  </a:solidFill>
                  <a:latin typeface="幼圆" pitchFamily="49" charset="-122"/>
                  <a:ea typeface="幼圆" pitchFamily="49" charset="-122"/>
                </a:rPr>
                <a:t>病员数据</a:t>
              </a:r>
            </a:p>
          </p:txBody>
        </p:sp>
        <p:sp>
          <p:nvSpPr>
            <p:cNvPr id="14354" name="Line 14"/>
            <p:cNvSpPr>
              <a:spLocks noChangeShapeType="1"/>
            </p:cNvSpPr>
            <p:nvPr/>
          </p:nvSpPr>
          <p:spPr bwMode="auto">
            <a:xfrm flipV="1">
              <a:off x="3468" y="3288"/>
              <a:ext cx="624" cy="28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55" name="Line 15"/>
            <p:cNvSpPr>
              <a:spLocks noChangeShapeType="1"/>
            </p:cNvSpPr>
            <p:nvPr/>
          </p:nvSpPr>
          <p:spPr bwMode="auto">
            <a:xfrm>
              <a:off x="3228" y="2520"/>
              <a:ext cx="864" cy="57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56" name="Line 16"/>
            <p:cNvSpPr>
              <a:spLocks noChangeShapeType="1"/>
            </p:cNvSpPr>
            <p:nvPr/>
          </p:nvSpPr>
          <p:spPr bwMode="auto">
            <a:xfrm>
              <a:off x="2028" y="1656"/>
              <a:ext cx="528" cy="57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57" name="Text Box 17"/>
            <p:cNvSpPr txBox="1">
              <a:spLocks noChangeArrowheads="1"/>
            </p:cNvSpPr>
            <p:nvPr/>
          </p:nvSpPr>
          <p:spPr bwMode="auto">
            <a:xfrm>
              <a:off x="1884" y="1800"/>
              <a:ext cx="43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600" b="0">
                  <a:solidFill>
                    <a:srgbClr val="FFFFFF"/>
                  </a:solidFill>
                  <a:latin typeface="宋体" charset="-122"/>
                </a:rPr>
                <a:t>体温</a:t>
              </a:r>
              <a:endParaRPr lang="zh-CN" altLang="en-US" sz="2000">
                <a:solidFill>
                  <a:srgbClr val="FFFFFF"/>
                </a:solidFill>
                <a:latin typeface="幼圆" pitchFamily="49" charset="-122"/>
                <a:ea typeface="幼圆" pitchFamily="49" charset="-122"/>
              </a:endParaRPr>
            </a:p>
          </p:txBody>
        </p:sp>
        <p:sp>
          <p:nvSpPr>
            <p:cNvPr id="14358" name="Text Box 18"/>
            <p:cNvSpPr txBox="1">
              <a:spLocks noChangeArrowheads="1"/>
            </p:cNvSpPr>
            <p:nvPr/>
          </p:nvSpPr>
          <p:spPr bwMode="auto">
            <a:xfrm>
              <a:off x="3372" y="2376"/>
              <a:ext cx="76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80000"/>
                </a:lnSpc>
                <a:spcBef>
                  <a:spcPct val="20000"/>
                </a:spcBef>
              </a:pPr>
              <a:r>
                <a:rPr lang="zh-CN" altLang="en-US" sz="1600" b="0">
                  <a:solidFill>
                    <a:srgbClr val="FFFFFF"/>
                  </a:solidFill>
                  <a:latin typeface="宋体" charset="-122"/>
                </a:rPr>
                <a:t>血压、体温脉搏</a:t>
              </a:r>
            </a:p>
          </p:txBody>
        </p:sp>
        <p:sp>
          <p:nvSpPr>
            <p:cNvPr id="14359" name="Text Box 19"/>
            <p:cNvSpPr txBox="1">
              <a:spLocks noChangeArrowheads="1"/>
            </p:cNvSpPr>
            <p:nvPr/>
          </p:nvSpPr>
          <p:spPr bwMode="auto">
            <a:xfrm>
              <a:off x="3612" y="1656"/>
              <a:ext cx="778"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75000"/>
                </a:lnSpc>
                <a:spcBef>
                  <a:spcPct val="20000"/>
                </a:spcBef>
              </a:pPr>
              <a:r>
                <a:rPr lang="zh-CN" altLang="en-US" sz="1600" b="0">
                  <a:solidFill>
                    <a:srgbClr val="FFFFFF"/>
                  </a:solidFill>
                </a:rPr>
                <a:t>生理信号</a:t>
              </a:r>
            </a:p>
            <a:p>
              <a:pPr algn="ctr">
                <a:lnSpc>
                  <a:spcPct val="75000"/>
                </a:lnSpc>
                <a:spcBef>
                  <a:spcPct val="20000"/>
                </a:spcBef>
              </a:pPr>
              <a:r>
                <a:rPr lang="zh-CN" altLang="en-US" sz="1600" b="0">
                  <a:solidFill>
                    <a:srgbClr val="FFFFFF"/>
                  </a:solidFill>
                  <a:latin typeface="幼圆" pitchFamily="49" charset="-122"/>
                  <a:ea typeface="幼圆" pitchFamily="49" charset="-122"/>
                </a:rPr>
                <a:t>极限值</a:t>
              </a:r>
            </a:p>
          </p:txBody>
        </p:sp>
        <p:sp>
          <p:nvSpPr>
            <p:cNvPr id="14360" name="Text Box 20"/>
            <p:cNvSpPr txBox="1">
              <a:spLocks noChangeArrowheads="1"/>
            </p:cNvSpPr>
            <p:nvPr/>
          </p:nvSpPr>
          <p:spPr bwMode="auto">
            <a:xfrm>
              <a:off x="3804" y="3432"/>
              <a:ext cx="37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600" b="0">
                  <a:solidFill>
                    <a:srgbClr val="FFFFFF"/>
                  </a:solidFill>
                </a:rPr>
                <a:t>时间</a:t>
              </a:r>
            </a:p>
          </p:txBody>
        </p:sp>
        <p:sp>
          <p:nvSpPr>
            <p:cNvPr id="14361" name="Line 21"/>
            <p:cNvSpPr>
              <a:spLocks noChangeShapeType="1"/>
            </p:cNvSpPr>
            <p:nvPr/>
          </p:nvSpPr>
          <p:spPr bwMode="auto">
            <a:xfrm>
              <a:off x="780" y="1080"/>
              <a:ext cx="624" cy="24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62" name="Line 22"/>
            <p:cNvSpPr>
              <a:spLocks noChangeShapeType="1"/>
            </p:cNvSpPr>
            <p:nvPr/>
          </p:nvSpPr>
          <p:spPr bwMode="auto">
            <a:xfrm>
              <a:off x="1692" y="3480"/>
              <a:ext cx="0" cy="28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63" name="Line 23"/>
            <p:cNvSpPr>
              <a:spLocks noChangeShapeType="1"/>
            </p:cNvSpPr>
            <p:nvPr/>
          </p:nvSpPr>
          <p:spPr bwMode="auto">
            <a:xfrm flipH="1">
              <a:off x="2028" y="2664"/>
              <a:ext cx="576" cy="33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cxnSp>
          <p:nvCxnSpPr>
            <p:cNvPr id="14364" name="AutoShape 24"/>
            <p:cNvCxnSpPr>
              <a:cxnSpLocks noChangeShapeType="1"/>
              <a:stCxn id="14348" idx="4"/>
              <a:endCxn id="14344" idx="2"/>
            </p:cNvCxnSpPr>
            <p:nvPr/>
          </p:nvCxnSpPr>
          <p:spPr bwMode="auto">
            <a:xfrm rot="16200000" flipH="1">
              <a:off x="1812" y="1713"/>
              <a:ext cx="639" cy="735"/>
            </a:xfrm>
            <a:prstGeom prst="curvedConnector2">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4365" name="AutoShape 25"/>
            <p:cNvCxnSpPr>
              <a:cxnSpLocks noChangeShapeType="1"/>
              <a:stCxn id="14348" idx="6"/>
            </p:cNvCxnSpPr>
            <p:nvPr/>
          </p:nvCxnSpPr>
          <p:spPr bwMode="auto">
            <a:xfrm>
              <a:off x="2133" y="1392"/>
              <a:ext cx="567" cy="672"/>
            </a:xfrm>
            <a:prstGeom prst="curvedConnector2">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14366" name="Text Box 26"/>
            <p:cNvSpPr txBox="1">
              <a:spLocks noChangeArrowheads="1"/>
            </p:cNvSpPr>
            <p:nvPr/>
          </p:nvSpPr>
          <p:spPr bwMode="auto">
            <a:xfrm>
              <a:off x="2402" y="1215"/>
              <a:ext cx="37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600" b="0">
                  <a:solidFill>
                    <a:srgbClr val="FFFFFF"/>
                  </a:solidFill>
                </a:rPr>
                <a:t>脉搏</a:t>
              </a:r>
              <a:endParaRPr lang="zh-CN" altLang="en-US" b="0">
                <a:solidFill>
                  <a:srgbClr val="FFFFFF"/>
                </a:solidFill>
              </a:endParaRPr>
            </a:p>
          </p:txBody>
        </p:sp>
        <p:sp>
          <p:nvSpPr>
            <p:cNvPr id="14367" name="Text Box 27"/>
            <p:cNvSpPr txBox="1">
              <a:spLocks noChangeArrowheads="1"/>
            </p:cNvSpPr>
            <p:nvPr/>
          </p:nvSpPr>
          <p:spPr bwMode="auto">
            <a:xfrm>
              <a:off x="1442" y="1839"/>
              <a:ext cx="372"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600" b="0">
                  <a:solidFill>
                    <a:srgbClr val="FFFFFF"/>
                  </a:solidFill>
                </a:rPr>
                <a:t>血压</a:t>
              </a:r>
            </a:p>
          </p:txBody>
        </p:sp>
        <p:sp>
          <p:nvSpPr>
            <p:cNvPr id="14368" name="Text Box 28"/>
            <p:cNvSpPr txBox="1">
              <a:spLocks noChangeArrowheads="1"/>
            </p:cNvSpPr>
            <p:nvPr/>
          </p:nvSpPr>
          <p:spPr bwMode="auto">
            <a:xfrm>
              <a:off x="3564" y="3144"/>
              <a:ext cx="38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600" b="0">
                  <a:solidFill>
                    <a:srgbClr val="FFFFFF"/>
                  </a:solidFill>
                </a:rPr>
                <a:t>日期</a:t>
              </a:r>
            </a:p>
          </p:txBody>
        </p:sp>
        <p:sp>
          <p:nvSpPr>
            <p:cNvPr id="14369" name="Rectangle 29"/>
            <p:cNvSpPr>
              <a:spLocks noChangeArrowheads="1"/>
            </p:cNvSpPr>
            <p:nvPr/>
          </p:nvSpPr>
          <p:spPr bwMode="auto">
            <a:xfrm>
              <a:off x="3036" y="3432"/>
              <a:ext cx="432" cy="2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2000" b="1">
                  <a:solidFill>
                    <a:srgbClr val="FFFFFF"/>
                  </a:solidFill>
                  <a:latin typeface="Times New Roman" charset="0"/>
                </a:rPr>
                <a:t>时钟</a:t>
              </a:r>
            </a:p>
          </p:txBody>
        </p:sp>
        <p:sp>
          <p:nvSpPr>
            <p:cNvPr id="14370" name="Line 30"/>
            <p:cNvSpPr>
              <a:spLocks noChangeShapeType="1"/>
            </p:cNvSpPr>
            <p:nvPr/>
          </p:nvSpPr>
          <p:spPr bwMode="auto">
            <a:xfrm>
              <a:off x="4572" y="3480"/>
              <a:ext cx="240" cy="384"/>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71" name="Text Box 31"/>
            <p:cNvSpPr txBox="1">
              <a:spLocks noChangeArrowheads="1"/>
            </p:cNvSpPr>
            <p:nvPr/>
          </p:nvSpPr>
          <p:spPr bwMode="auto">
            <a:xfrm>
              <a:off x="4668" y="3432"/>
              <a:ext cx="628"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70000"/>
                </a:lnSpc>
                <a:spcBef>
                  <a:spcPct val="20000"/>
                </a:spcBef>
              </a:pPr>
              <a:r>
                <a:rPr lang="zh-CN" altLang="en-US" sz="1600" b="0">
                  <a:solidFill>
                    <a:srgbClr val="FFFFFF"/>
                  </a:solidFill>
                  <a:latin typeface="宋体" charset="-122"/>
                </a:rPr>
                <a:t>格式化</a:t>
              </a:r>
            </a:p>
            <a:p>
              <a:pPr algn="ctr">
                <a:lnSpc>
                  <a:spcPct val="70000"/>
                </a:lnSpc>
                <a:spcBef>
                  <a:spcPct val="20000"/>
                </a:spcBef>
              </a:pPr>
              <a:r>
                <a:rPr lang="zh-CN" altLang="en-US" sz="1600" b="0">
                  <a:solidFill>
                    <a:srgbClr val="FFFFFF"/>
                  </a:solidFill>
                  <a:latin typeface="宋体" charset="-122"/>
                </a:rPr>
                <a:t>病员数据</a:t>
              </a:r>
            </a:p>
          </p:txBody>
        </p:sp>
        <p:sp>
          <p:nvSpPr>
            <p:cNvPr id="14372" name="Text Box 32"/>
            <p:cNvSpPr txBox="1">
              <a:spLocks noChangeArrowheads="1"/>
            </p:cNvSpPr>
            <p:nvPr/>
          </p:nvSpPr>
          <p:spPr bwMode="auto">
            <a:xfrm>
              <a:off x="1644" y="1032"/>
              <a:ext cx="2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800">
                  <a:solidFill>
                    <a:srgbClr val="FFFF00"/>
                  </a:solidFill>
                </a:rPr>
                <a:t>3.1</a:t>
              </a:r>
              <a:endParaRPr lang="en-US" altLang="zh-CN">
                <a:solidFill>
                  <a:srgbClr val="FFFF00"/>
                </a:solidFill>
              </a:endParaRPr>
            </a:p>
          </p:txBody>
        </p:sp>
        <p:sp>
          <p:nvSpPr>
            <p:cNvPr id="14373" name="Text Box 33"/>
            <p:cNvSpPr txBox="1">
              <a:spLocks noChangeArrowheads="1"/>
            </p:cNvSpPr>
            <p:nvPr/>
          </p:nvSpPr>
          <p:spPr bwMode="auto">
            <a:xfrm>
              <a:off x="2660" y="1976"/>
              <a:ext cx="428"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800">
                  <a:solidFill>
                    <a:srgbClr val="FFFF00"/>
                  </a:solidFill>
                  <a:latin typeface="宋体" charset="-122"/>
                </a:rPr>
                <a:t>3.2</a:t>
              </a:r>
            </a:p>
          </p:txBody>
        </p:sp>
        <p:sp>
          <p:nvSpPr>
            <p:cNvPr id="14374" name="Text Box 34"/>
            <p:cNvSpPr txBox="1">
              <a:spLocks noChangeArrowheads="1"/>
            </p:cNvSpPr>
            <p:nvPr/>
          </p:nvSpPr>
          <p:spPr bwMode="auto">
            <a:xfrm>
              <a:off x="1548" y="2760"/>
              <a:ext cx="31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600">
                  <a:solidFill>
                    <a:srgbClr val="FFFF00"/>
                  </a:solidFill>
                  <a:latin typeface="宋体" charset="-122"/>
                </a:rPr>
                <a:t>3.3</a:t>
              </a:r>
            </a:p>
          </p:txBody>
        </p:sp>
        <p:sp>
          <p:nvSpPr>
            <p:cNvPr id="14375" name="Text Box 35"/>
            <p:cNvSpPr txBox="1">
              <a:spLocks noChangeArrowheads="1"/>
            </p:cNvSpPr>
            <p:nvPr/>
          </p:nvSpPr>
          <p:spPr bwMode="auto">
            <a:xfrm>
              <a:off x="4284" y="2760"/>
              <a:ext cx="31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600">
                  <a:solidFill>
                    <a:srgbClr val="FFFF00"/>
                  </a:solidFill>
                  <a:latin typeface="宋体" charset="-122"/>
                </a:rPr>
                <a:t>3.4</a:t>
              </a:r>
            </a:p>
          </p:txBody>
        </p:sp>
      </p:grpSp>
      <p:sp>
        <p:nvSpPr>
          <p:cNvPr id="14340" name="Rectangle 36"/>
          <p:cNvSpPr>
            <a:spLocks noGrp="1" noChangeArrowheads="1"/>
          </p:cNvSpPr>
          <p:nvPr>
            <p:ph type="title" idx="4294967295"/>
          </p:nvPr>
        </p:nvSpPr>
        <p:spPr>
          <a:xfrm>
            <a:off x="1331913" y="100013"/>
            <a:ext cx="6721475" cy="949325"/>
          </a:xfrm>
        </p:spPr>
        <p:txBody>
          <a:bodyPr/>
          <a:lstStyle/>
          <a:p>
            <a:pPr eaLnBrk="1" hangingPunct="1"/>
            <a:r>
              <a:rPr lang="zh-CN" altLang="en-US" sz="2400" b="1">
                <a:solidFill>
                  <a:schemeClr val="bg1"/>
                </a:solidFill>
                <a:latin typeface="幼圆" pitchFamily="49" charset="-122"/>
                <a:ea typeface="幼圆" pitchFamily="49" charset="-122"/>
              </a:rPr>
              <a:t>医院病房监护系统二层</a:t>
            </a:r>
            <a:r>
              <a:rPr lang="en-US" altLang="zh-CN" sz="2400" b="1">
                <a:solidFill>
                  <a:schemeClr val="bg1"/>
                </a:solidFill>
                <a:latin typeface="幼圆" pitchFamily="49" charset="-122"/>
                <a:ea typeface="幼圆" pitchFamily="49" charset="-122"/>
              </a:rPr>
              <a:t>DFD</a:t>
            </a:r>
            <a:r>
              <a:rPr lang="zh-CN" altLang="en-US" sz="2400" b="1">
                <a:solidFill>
                  <a:schemeClr val="bg1"/>
                </a:solidFill>
                <a:latin typeface="幼圆" pitchFamily="49" charset="-122"/>
                <a:ea typeface="幼圆" pitchFamily="49" charset="-122"/>
              </a:rPr>
              <a:t>图</a:t>
            </a:r>
            <a:endParaRPr lang="zh-CN" altLang="en-US"/>
          </a:p>
        </p:txBody>
      </p:sp>
      <p:sp>
        <p:nvSpPr>
          <p:cNvPr id="14341" name="Rectangle 37">
            <a:hlinkClick r:id="" action="ppaction://hlinkshowjump?jump=previousslide"/>
          </p:cNvPr>
          <p:cNvSpPr>
            <a:spLocks noChangeArrowheads="1"/>
          </p:cNvSpPr>
          <p:nvPr/>
        </p:nvSpPr>
        <p:spPr bwMode="auto">
          <a:xfrm>
            <a:off x="6515100" y="6249988"/>
            <a:ext cx="4572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42" name="Rectangle 38">
            <a:hlinkClick r:id="" action="ppaction://hlinkshowjump?jump=nextslide"/>
          </p:cNvPr>
          <p:cNvSpPr>
            <a:spLocks noChangeArrowheads="1"/>
          </p:cNvSpPr>
          <p:nvPr/>
        </p:nvSpPr>
        <p:spPr bwMode="auto">
          <a:xfrm>
            <a:off x="7105650" y="6249988"/>
            <a:ext cx="4572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
        <p:nvSpPr>
          <p:cNvPr id="14343" name="Oval 39">
            <a:hlinkClick r:id="rId3" action="ppaction://hlinksldjump"/>
          </p:cNvPr>
          <p:cNvSpPr>
            <a:spLocks noChangeArrowheads="1"/>
          </p:cNvSpPr>
          <p:nvPr/>
        </p:nvSpPr>
        <p:spPr bwMode="auto">
          <a:xfrm>
            <a:off x="7802563" y="6246813"/>
            <a:ext cx="1011237" cy="3778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hangingPunct="0">
              <a:lnSpc>
                <a:spcPct val="130000"/>
              </a:lnSpc>
              <a:spcBef>
                <a:spcPct val="20000"/>
              </a:spcBef>
            </a:pPr>
            <a:endParaRPr lang="zh-CN" altLang="en-US" sz="1800" b="1">
              <a:solidFill>
                <a:srgbClr val="000000"/>
              </a:solidFill>
              <a:latin typeface="Times New Roman" charset="0"/>
            </a:endParaRPr>
          </a:p>
        </p:txBody>
      </p:sp>
    </p:spTree>
    <p:extLst>
      <p:ext uri="{BB962C8B-B14F-4D97-AF65-F5344CB8AC3E}">
        <p14:creationId xmlns:p14="http://schemas.microsoft.com/office/powerpoint/2010/main" val="3773478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628775"/>
            <a:ext cx="5964238" cy="4391025"/>
            <a:chOff x="0" y="978"/>
            <a:chExt cx="3757" cy="2766"/>
          </a:xfrm>
        </p:grpSpPr>
        <p:sp>
          <p:nvSpPr>
            <p:cNvPr id="15412" name="Oval 3"/>
            <p:cNvSpPr>
              <a:spLocks noChangeArrowheads="1"/>
            </p:cNvSpPr>
            <p:nvPr/>
          </p:nvSpPr>
          <p:spPr bwMode="auto">
            <a:xfrm flipV="1">
              <a:off x="1461" y="2226"/>
              <a:ext cx="560" cy="58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lnSpc>
                  <a:spcPct val="70000"/>
                </a:lnSpc>
                <a:spcBef>
                  <a:spcPct val="20000"/>
                </a:spcBef>
              </a:pPr>
              <a:r>
                <a:rPr lang="zh-CN" altLang="en-US" sz="1400" b="1">
                  <a:solidFill>
                    <a:srgbClr val="FFFFFF"/>
                  </a:solidFill>
                  <a:latin typeface="幼圆" pitchFamily="49" charset="-122"/>
                  <a:ea typeface="幼圆" pitchFamily="49" charset="-122"/>
                </a:rPr>
                <a:t>计算超过</a:t>
              </a:r>
            </a:p>
            <a:p>
              <a:pPr algn="ctr">
                <a:lnSpc>
                  <a:spcPct val="70000"/>
                </a:lnSpc>
                <a:spcBef>
                  <a:spcPct val="20000"/>
                </a:spcBef>
              </a:pPr>
              <a:r>
                <a:rPr lang="zh-CN" altLang="en-US" sz="1400" b="1">
                  <a:solidFill>
                    <a:srgbClr val="FFFFFF"/>
                  </a:solidFill>
                  <a:latin typeface="幼圆" pitchFamily="49" charset="-122"/>
                  <a:ea typeface="幼圆" pitchFamily="49" charset="-122"/>
                </a:rPr>
                <a:t>极限值否</a:t>
              </a:r>
            </a:p>
          </p:txBody>
        </p:sp>
        <p:sp>
          <p:nvSpPr>
            <p:cNvPr id="15413" name="Text Box 4"/>
            <p:cNvSpPr txBox="1">
              <a:spLocks noChangeArrowheads="1"/>
            </p:cNvSpPr>
            <p:nvPr/>
          </p:nvSpPr>
          <p:spPr bwMode="auto">
            <a:xfrm>
              <a:off x="0" y="1661"/>
              <a:ext cx="77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400" b="0">
                  <a:solidFill>
                    <a:srgbClr val="FFFFFF"/>
                  </a:solidFill>
                  <a:latin typeface="幼圆" pitchFamily="49" charset="-122"/>
                  <a:ea typeface="幼圆" pitchFamily="49" charset="-122"/>
                </a:rPr>
                <a:t>病员</a:t>
              </a:r>
              <a:r>
                <a:rPr lang="zh-CN" altLang="en-US" sz="1400" b="0">
                  <a:solidFill>
                    <a:srgbClr val="FFFFFF"/>
                  </a:solidFill>
                  <a:latin typeface="宋体" charset="-122"/>
                </a:rPr>
                <a:t>数据</a:t>
              </a:r>
            </a:p>
          </p:txBody>
        </p:sp>
        <p:sp>
          <p:nvSpPr>
            <p:cNvPr id="15414" name="Text Box 5"/>
            <p:cNvSpPr txBox="1">
              <a:spLocks noChangeArrowheads="1"/>
            </p:cNvSpPr>
            <p:nvPr/>
          </p:nvSpPr>
          <p:spPr bwMode="auto">
            <a:xfrm>
              <a:off x="1063" y="2748"/>
              <a:ext cx="67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b="0">
                  <a:solidFill>
                    <a:srgbClr val="FFFFFF"/>
                  </a:solidFill>
                  <a:latin typeface="宋体" charset="-122"/>
                </a:rPr>
                <a:t>超过</a:t>
              </a:r>
              <a:r>
                <a:rPr lang="zh-CN" altLang="en-US" sz="1400" b="0">
                  <a:solidFill>
                    <a:srgbClr val="FFFFFF"/>
                  </a:solidFill>
                  <a:latin typeface="幼圆" pitchFamily="49" charset="-122"/>
                  <a:ea typeface="幼圆" pitchFamily="49" charset="-122"/>
                </a:rPr>
                <a:t>极限值</a:t>
              </a:r>
            </a:p>
          </p:txBody>
        </p:sp>
        <p:sp>
          <p:nvSpPr>
            <p:cNvPr id="15415" name="Text Box 6"/>
            <p:cNvSpPr txBox="1">
              <a:spLocks noChangeArrowheads="1"/>
            </p:cNvSpPr>
            <p:nvPr/>
          </p:nvSpPr>
          <p:spPr bwMode="auto">
            <a:xfrm>
              <a:off x="141" y="3085"/>
              <a:ext cx="45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b="0">
                  <a:solidFill>
                    <a:srgbClr val="FFFFFF"/>
                  </a:solidFill>
                </a:rPr>
                <a:t>报警</a:t>
              </a:r>
            </a:p>
          </p:txBody>
        </p:sp>
        <p:sp>
          <p:nvSpPr>
            <p:cNvPr id="15416" name="Oval 7"/>
            <p:cNvSpPr>
              <a:spLocks noChangeArrowheads="1"/>
            </p:cNvSpPr>
            <p:nvPr/>
          </p:nvSpPr>
          <p:spPr bwMode="auto">
            <a:xfrm>
              <a:off x="603" y="1400"/>
              <a:ext cx="559" cy="58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400" b="1">
                  <a:solidFill>
                    <a:srgbClr val="FFFFFF"/>
                  </a:solidFill>
                  <a:latin typeface="Times New Roman" charset="0"/>
                </a:rPr>
                <a:t>开解信号</a:t>
              </a:r>
              <a:endParaRPr lang="zh-CN" altLang="en-US" sz="1400">
                <a:solidFill>
                  <a:srgbClr val="FFFFFF"/>
                </a:solidFill>
                <a:latin typeface="Times New Roman" charset="0"/>
              </a:endParaRPr>
            </a:p>
          </p:txBody>
        </p:sp>
        <p:sp>
          <p:nvSpPr>
            <p:cNvPr id="15417" name="Oval 8"/>
            <p:cNvSpPr>
              <a:spLocks noChangeArrowheads="1"/>
            </p:cNvSpPr>
            <p:nvPr/>
          </p:nvSpPr>
          <p:spPr bwMode="auto">
            <a:xfrm>
              <a:off x="359" y="2644"/>
              <a:ext cx="560" cy="58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zh-CN" altLang="en-US" sz="1400" b="1">
                  <a:solidFill>
                    <a:srgbClr val="FFFFFF"/>
                  </a:solidFill>
                  <a:latin typeface="Times New Roman" charset="0"/>
                </a:rPr>
                <a:t>产生</a:t>
              </a:r>
            </a:p>
            <a:p>
              <a:pPr algn="ctr"/>
              <a:r>
                <a:rPr lang="zh-CN" altLang="en-US" sz="1400" b="1">
                  <a:solidFill>
                    <a:srgbClr val="FFFFFF"/>
                  </a:solidFill>
                  <a:latin typeface="Times New Roman" charset="0"/>
                </a:rPr>
                <a:t>报警信息</a:t>
              </a:r>
              <a:endParaRPr lang="zh-CN" altLang="en-US" sz="1400">
                <a:solidFill>
                  <a:srgbClr val="FFFFFF"/>
                </a:solidFill>
                <a:latin typeface="Times New Roman" charset="0"/>
              </a:endParaRPr>
            </a:p>
          </p:txBody>
        </p:sp>
        <p:sp>
          <p:nvSpPr>
            <p:cNvPr id="15418" name="Text Box 9"/>
            <p:cNvSpPr txBox="1">
              <a:spLocks noChangeArrowheads="1"/>
            </p:cNvSpPr>
            <p:nvPr/>
          </p:nvSpPr>
          <p:spPr bwMode="auto">
            <a:xfrm>
              <a:off x="2044" y="1491"/>
              <a:ext cx="699"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400">
                  <a:solidFill>
                    <a:srgbClr val="FFFFFF"/>
                  </a:solidFill>
                  <a:latin typeface="幼圆" pitchFamily="49" charset="-122"/>
                  <a:ea typeface="幼圆" pitchFamily="49" charset="-122"/>
                </a:rPr>
                <a:t>病员极限</a:t>
              </a:r>
            </a:p>
          </p:txBody>
        </p:sp>
        <p:sp>
          <p:nvSpPr>
            <p:cNvPr id="15419" name="Line 10"/>
            <p:cNvSpPr>
              <a:spLocks noChangeShapeType="1"/>
            </p:cNvSpPr>
            <p:nvPr/>
          </p:nvSpPr>
          <p:spPr bwMode="auto">
            <a:xfrm>
              <a:off x="1954" y="1738"/>
              <a:ext cx="720" cy="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20" name="Line 11"/>
            <p:cNvSpPr>
              <a:spLocks noChangeShapeType="1"/>
            </p:cNvSpPr>
            <p:nvPr/>
          </p:nvSpPr>
          <p:spPr bwMode="auto">
            <a:xfrm flipH="1">
              <a:off x="1932" y="1750"/>
              <a:ext cx="396" cy="54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21" name="Oval 12"/>
            <p:cNvSpPr>
              <a:spLocks noChangeArrowheads="1"/>
            </p:cNvSpPr>
            <p:nvPr/>
          </p:nvSpPr>
          <p:spPr bwMode="auto">
            <a:xfrm>
              <a:off x="2692" y="2854"/>
              <a:ext cx="560" cy="589"/>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70000"/>
                </a:lnSpc>
                <a:spcBef>
                  <a:spcPct val="20000"/>
                </a:spcBef>
              </a:pPr>
              <a:endParaRPr lang="en-US" altLang="zh-CN" sz="1400" b="1">
                <a:solidFill>
                  <a:srgbClr val="FFFFFF"/>
                </a:solidFill>
                <a:latin typeface="幼圆" pitchFamily="49" charset="-122"/>
                <a:ea typeface="幼圆" pitchFamily="49" charset="-122"/>
              </a:endParaRPr>
            </a:p>
            <a:p>
              <a:pPr algn="ctr">
                <a:lnSpc>
                  <a:spcPct val="70000"/>
                </a:lnSpc>
                <a:spcBef>
                  <a:spcPct val="20000"/>
                </a:spcBef>
              </a:pPr>
              <a:r>
                <a:rPr lang="zh-CN" altLang="en-US" sz="1400" b="1">
                  <a:solidFill>
                    <a:srgbClr val="FFFFFF"/>
                  </a:solidFill>
                  <a:latin typeface="幼圆" pitchFamily="49" charset="-122"/>
                  <a:ea typeface="幼圆" pitchFamily="49" charset="-122"/>
                </a:rPr>
                <a:t>格式化</a:t>
              </a:r>
            </a:p>
            <a:p>
              <a:pPr algn="ctr">
                <a:lnSpc>
                  <a:spcPct val="70000"/>
                </a:lnSpc>
                <a:spcBef>
                  <a:spcPct val="20000"/>
                </a:spcBef>
              </a:pPr>
              <a:r>
                <a:rPr lang="zh-CN" altLang="en-US" sz="1400" b="1">
                  <a:solidFill>
                    <a:srgbClr val="FFFFFF"/>
                  </a:solidFill>
                  <a:latin typeface="幼圆" pitchFamily="49" charset="-122"/>
                  <a:ea typeface="幼圆" pitchFamily="49" charset="-122"/>
                </a:rPr>
                <a:t>病员数据</a:t>
              </a:r>
            </a:p>
          </p:txBody>
        </p:sp>
        <p:sp>
          <p:nvSpPr>
            <p:cNvPr id="15422" name="Line 13"/>
            <p:cNvSpPr>
              <a:spLocks noChangeShapeType="1"/>
            </p:cNvSpPr>
            <p:nvPr/>
          </p:nvSpPr>
          <p:spPr bwMode="auto">
            <a:xfrm flipV="1">
              <a:off x="2207" y="3248"/>
              <a:ext cx="485" cy="2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23" name="Line 14"/>
            <p:cNvSpPr>
              <a:spLocks noChangeShapeType="1"/>
            </p:cNvSpPr>
            <p:nvPr/>
          </p:nvSpPr>
          <p:spPr bwMode="auto">
            <a:xfrm>
              <a:off x="2021" y="2618"/>
              <a:ext cx="671" cy="47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24" name="Line 15"/>
            <p:cNvSpPr>
              <a:spLocks noChangeShapeType="1"/>
            </p:cNvSpPr>
            <p:nvPr/>
          </p:nvSpPr>
          <p:spPr bwMode="auto">
            <a:xfrm>
              <a:off x="1088" y="1910"/>
              <a:ext cx="410" cy="47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25" name="Text Box 16"/>
            <p:cNvSpPr txBox="1">
              <a:spLocks noChangeArrowheads="1"/>
            </p:cNvSpPr>
            <p:nvPr/>
          </p:nvSpPr>
          <p:spPr bwMode="auto">
            <a:xfrm>
              <a:off x="919" y="1984"/>
              <a:ext cx="45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b="0">
                  <a:solidFill>
                    <a:srgbClr val="FFFFFF"/>
                  </a:solidFill>
                  <a:latin typeface="宋体" charset="-122"/>
                </a:rPr>
                <a:t>体温</a:t>
              </a:r>
              <a:endParaRPr lang="zh-CN" altLang="en-US" sz="1400">
                <a:solidFill>
                  <a:srgbClr val="FFFFFF"/>
                </a:solidFill>
                <a:latin typeface="幼圆" pitchFamily="49" charset="-122"/>
                <a:ea typeface="幼圆" pitchFamily="49" charset="-122"/>
              </a:endParaRPr>
            </a:p>
          </p:txBody>
        </p:sp>
        <p:sp>
          <p:nvSpPr>
            <p:cNvPr id="15426" name="Text Box 17"/>
            <p:cNvSpPr txBox="1">
              <a:spLocks noChangeArrowheads="1"/>
            </p:cNvSpPr>
            <p:nvPr/>
          </p:nvSpPr>
          <p:spPr bwMode="auto">
            <a:xfrm rot="44200">
              <a:off x="1968" y="2494"/>
              <a:ext cx="1055"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120000"/>
                </a:lnSpc>
                <a:spcBef>
                  <a:spcPct val="5000"/>
                </a:spcBef>
              </a:pPr>
              <a:r>
                <a:rPr lang="zh-CN" altLang="en-US" sz="1400" b="0">
                  <a:solidFill>
                    <a:srgbClr val="FFFFFF"/>
                  </a:solidFill>
                  <a:latin typeface="宋体" charset="-122"/>
                </a:rPr>
                <a:t>血压、体温、</a:t>
              </a:r>
            </a:p>
            <a:p>
              <a:pPr algn="ctr">
                <a:lnSpc>
                  <a:spcPct val="120000"/>
                </a:lnSpc>
                <a:spcBef>
                  <a:spcPct val="5000"/>
                </a:spcBef>
              </a:pPr>
              <a:r>
                <a:rPr lang="zh-CN" altLang="en-US" sz="1400" b="0">
                  <a:solidFill>
                    <a:srgbClr val="FFFFFF"/>
                  </a:solidFill>
                  <a:latin typeface="宋体" charset="-122"/>
                </a:rPr>
                <a:t>脉搏</a:t>
              </a:r>
            </a:p>
          </p:txBody>
        </p:sp>
        <p:sp>
          <p:nvSpPr>
            <p:cNvPr id="15427" name="Text Box 18"/>
            <p:cNvSpPr txBox="1">
              <a:spLocks noChangeArrowheads="1"/>
            </p:cNvSpPr>
            <p:nvPr/>
          </p:nvSpPr>
          <p:spPr bwMode="auto">
            <a:xfrm>
              <a:off x="2014" y="1892"/>
              <a:ext cx="85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75000"/>
                </a:lnSpc>
                <a:spcBef>
                  <a:spcPct val="20000"/>
                </a:spcBef>
              </a:pPr>
              <a:r>
                <a:rPr lang="zh-CN" altLang="en-US" sz="1400" b="0">
                  <a:solidFill>
                    <a:srgbClr val="FFFFFF"/>
                  </a:solidFill>
                </a:rPr>
                <a:t>生理信号</a:t>
              </a:r>
            </a:p>
            <a:p>
              <a:pPr algn="ctr">
                <a:lnSpc>
                  <a:spcPct val="75000"/>
                </a:lnSpc>
                <a:spcBef>
                  <a:spcPct val="20000"/>
                </a:spcBef>
              </a:pPr>
              <a:r>
                <a:rPr lang="zh-CN" altLang="en-US" sz="1400" b="0">
                  <a:solidFill>
                    <a:srgbClr val="FFFFFF"/>
                  </a:solidFill>
                  <a:latin typeface="幼圆" pitchFamily="49" charset="-122"/>
                  <a:ea typeface="幼圆" pitchFamily="49" charset="-122"/>
                </a:rPr>
                <a:t>极限值</a:t>
              </a:r>
            </a:p>
          </p:txBody>
        </p:sp>
        <p:sp>
          <p:nvSpPr>
            <p:cNvPr id="15428" name="Text Box 19"/>
            <p:cNvSpPr txBox="1">
              <a:spLocks noChangeArrowheads="1"/>
            </p:cNvSpPr>
            <p:nvPr/>
          </p:nvSpPr>
          <p:spPr bwMode="auto">
            <a:xfrm>
              <a:off x="2353" y="3364"/>
              <a:ext cx="34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b="0">
                  <a:solidFill>
                    <a:srgbClr val="FFFFFF"/>
                  </a:solidFill>
                </a:rPr>
                <a:t>时间</a:t>
              </a:r>
            </a:p>
          </p:txBody>
        </p:sp>
        <p:sp>
          <p:nvSpPr>
            <p:cNvPr id="15429" name="Line 20"/>
            <p:cNvSpPr>
              <a:spLocks noChangeShapeType="1"/>
            </p:cNvSpPr>
            <p:nvPr/>
          </p:nvSpPr>
          <p:spPr bwMode="auto">
            <a:xfrm>
              <a:off x="55" y="1641"/>
              <a:ext cx="54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30" name="Line 21"/>
            <p:cNvSpPr>
              <a:spLocks noChangeShapeType="1"/>
            </p:cNvSpPr>
            <p:nvPr/>
          </p:nvSpPr>
          <p:spPr bwMode="auto">
            <a:xfrm>
              <a:off x="609" y="3251"/>
              <a:ext cx="0" cy="2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31" name="Line 22"/>
            <p:cNvSpPr>
              <a:spLocks noChangeShapeType="1"/>
            </p:cNvSpPr>
            <p:nvPr/>
          </p:nvSpPr>
          <p:spPr bwMode="auto">
            <a:xfrm flipH="1">
              <a:off x="904" y="2681"/>
              <a:ext cx="611" cy="23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cxnSp>
          <p:nvCxnSpPr>
            <p:cNvPr id="15432" name="AutoShape 23"/>
            <p:cNvCxnSpPr>
              <a:cxnSpLocks noChangeShapeType="1"/>
              <a:stCxn id="15416" idx="4"/>
              <a:endCxn id="15412" idx="2"/>
            </p:cNvCxnSpPr>
            <p:nvPr/>
          </p:nvCxnSpPr>
          <p:spPr bwMode="auto">
            <a:xfrm rot="16200000" flipH="1">
              <a:off x="906" y="1973"/>
              <a:ext cx="524" cy="572"/>
            </a:xfrm>
            <a:prstGeom prst="curvedConnector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433" name="AutoShape 24"/>
            <p:cNvCxnSpPr>
              <a:cxnSpLocks noChangeShapeType="1"/>
              <a:stCxn id="15416" idx="6"/>
            </p:cNvCxnSpPr>
            <p:nvPr/>
          </p:nvCxnSpPr>
          <p:spPr bwMode="auto">
            <a:xfrm>
              <a:off x="1171" y="1694"/>
              <a:ext cx="441" cy="551"/>
            </a:xfrm>
            <a:prstGeom prst="curvedConnector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434" name="Text Box 25"/>
            <p:cNvSpPr txBox="1">
              <a:spLocks noChangeArrowheads="1"/>
            </p:cNvSpPr>
            <p:nvPr/>
          </p:nvSpPr>
          <p:spPr bwMode="auto">
            <a:xfrm>
              <a:off x="1379" y="1569"/>
              <a:ext cx="34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b="0">
                  <a:solidFill>
                    <a:srgbClr val="FFFFFF"/>
                  </a:solidFill>
                </a:rPr>
                <a:t>脉搏</a:t>
              </a:r>
            </a:p>
          </p:txBody>
        </p:sp>
        <p:sp>
          <p:nvSpPr>
            <p:cNvPr id="15435" name="Text Box 26"/>
            <p:cNvSpPr txBox="1">
              <a:spLocks noChangeArrowheads="1"/>
            </p:cNvSpPr>
            <p:nvPr/>
          </p:nvSpPr>
          <p:spPr bwMode="auto">
            <a:xfrm>
              <a:off x="633" y="2079"/>
              <a:ext cx="340"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b="0">
                  <a:solidFill>
                    <a:srgbClr val="FFFFFF"/>
                  </a:solidFill>
                </a:rPr>
                <a:t>血压</a:t>
              </a:r>
            </a:p>
          </p:txBody>
        </p:sp>
        <p:sp>
          <p:nvSpPr>
            <p:cNvPr id="15436" name="Text Box 27"/>
            <p:cNvSpPr txBox="1">
              <a:spLocks noChangeArrowheads="1"/>
            </p:cNvSpPr>
            <p:nvPr/>
          </p:nvSpPr>
          <p:spPr bwMode="auto">
            <a:xfrm>
              <a:off x="2183" y="3068"/>
              <a:ext cx="51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400" b="0">
                  <a:solidFill>
                    <a:srgbClr val="FFFFFF"/>
                  </a:solidFill>
                </a:rPr>
                <a:t>日期</a:t>
              </a:r>
            </a:p>
          </p:txBody>
        </p:sp>
        <p:sp>
          <p:nvSpPr>
            <p:cNvPr id="15437" name="Rectangle 28"/>
            <p:cNvSpPr>
              <a:spLocks noChangeArrowheads="1"/>
            </p:cNvSpPr>
            <p:nvPr/>
          </p:nvSpPr>
          <p:spPr bwMode="auto">
            <a:xfrm>
              <a:off x="1872" y="3342"/>
              <a:ext cx="335" cy="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400" b="1">
                  <a:solidFill>
                    <a:srgbClr val="FFFFFF"/>
                  </a:solidFill>
                  <a:latin typeface="Times New Roman" charset="0"/>
                </a:rPr>
                <a:t>时钟</a:t>
              </a:r>
            </a:p>
          </p:txBody>
        </p:sp>
        <p:sp>
          <p:nvSpPr>
            <p:cNvPr id="15438" name="Line 29"/>
            <p:cNvSpPr>
              <a:spLocks noChangeShapeType="1"/>
            </p:cNvSpPr>
            <p:nvPr/>
          </p:nvSpPr>
          <p:spPr bwMode="auto">
            <a:xfrm>
              <a:off x="3119" y="3431"/>
              <a:ext cx="164" cy="3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39" name="Text Box 30"/>
            <p:cNvSpPr txBox="1">
              <a:spLocks noChangeArrowheads="1"/>
            </p:cNvSpPr>
            <p:nvPr/>
          </p:nvSpPr>
          <p:spPr bwMode="auto">
            <a:xfrm>
              <a:off x="3193" y="3293"/>
              <a:ext cx="564"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70000"/>
                </a:lnSpc>
                <a:spcBef>
                  <a:spcPct val="20000"/>
                </a:spcBef>
              </a:pPr>
              <a:r>
                <a:rPr lang="zh-CN" altLang="en-US" sz="1400" b="0">
                  <a:solidFill>
                    <a:srgbClr val="FFFFFF"/>
                  </a:solidFill>
                  <a:latin typeface="宋体" charset="-122"/>
                </a:rPr>
                <a:t>格式化</a:t>
              </a:r>
            </a:p>
            <a:p>
              <a:pPr algn="ctr">
                <a:lnSpc>
                  <a:spcPct val="70000"/>
                </a:lnSpc>
                <a:spcBef>
                  <a:spcPct val="20000"/>
                </a:spcBef>
              </a:pPr>
              <a:r>
                <a:rPr lang="zh-CN" altLang="en-US" sz="1400" b="0">
                  <a:solidFill>
                    <a:srgbClr val="FFFFFF"/>
                  </a:solidFill>
                  <a:latin typeface="宋体" charset="-122"/>
                </a:rPr>
                <a:t>病员数据</a:t>
              </a:r>
            </a:p>
          </p:txBody>
        </p:sp>
        <p:sp>
          <p:nvSpPr>
            <p:cNvPr id="15440" name="Text Box 31"/>
            <p:cNvSpPr txBox="1">
              <a:spLocks noChangeArrowheads="1"/>
            </p:cNvSpPr>
            <p:nvPr/>
          </p:nvSpPr>
          <p:spPr bwMode="auto">
            <a:xfrm>
              <a:off x="746" y="1417"/>
              <a:ext cx="25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400">
                  <a:solidFill>
                    <a:srgbClr val="FFFFFF"/>
                  </a:solidFill>
                </a:rPr>
                <a:t>3.1</a:t>
              </a:r>
            </a:p>
          </p:txBody>
        </p:sp>
        <p:sp>
          <p:nvSpPr>
            <p:cNvPr id="15441" name="Text Box 32"/>
            <p:cNvSpPr txBox="1">
              <a:spLocks noChangeArrowheads="1"/>
            </p:cNvSpPr>
            <p:nvPr/>
          </p:nvSpPr>
          <p:spPr bwMode="auto">
            <a:xfrm>
              <a:off x="1577" y="2178"/>
              <a:ext cx="41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400">
                  <a:solidFill>
                    <a:srgbClr val="FFFFFF"/>
                  </a:solidFill>
                  <a:latin typeface="宋体" charset="-122"/>
                </a:rPr>
                <a:t>3.2</a:t>
              </a:r>
            </a:p>
          </p:txBody>
        </p:sp>
        <p:sp>
          <p:nvSpPr>
            <p:cNvPr id="15442" name="Text Box 33"/>
            <p:cNvSpPr txBox="1">
              <a:spLocks noChangeArrowheads="1"/>
            </p:cNvSpPr>
            <p:nvPr/>
          </p:nvSpPr>
          <p:spPr bwMode="auto">
            <a:xfrm>
              <a:off x="495" y="2601"/>
              <a:ext cx="28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400">
                  <a:solidFill>
                    <a:srgbClr val="FFFFFF"/>
                  </a:solidFill>
                  <a:latin typeface="宋体" charset="-122"/>
                </a:rPr>
                <a:t>3.3</a:t>
              </a:r>
            </a:p>
          </p:txBody>
        </p:sp>
        <p:sp>
          <p:nvSpPr>
            <p:cNvPr id="15443" name="Text Box 34"/>
            <p:cNvSpPr txBox="1">
              <a:spLocks noChangeArrowheads="1"/>
            </p:cNvSpPr>
            <p:nvPr/>
          </p:nvSpPr>
          <p:spPr bwMode="auto">
            <a:xfrm>
              <a:off x="2842" y="2833"/>
              <a:ext cx="281"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400">
                  <a:solidFill>
                    <a:srgbClr val="FFFFFF"/>
                  </a:solidFill>
                  <a:latin typeface="宋体" charset="-122"/>
                </a:rPr>
                <a:t>3.4</a:t>
              </a:r>
            </a:p>
          </p:txBody>
        </p:sp>
        <p:sp>
          <p:nvSpPr>
            <p:cNvPr id="15444" name="Text Box 35"/>
            <p:cNvSpPr txBox="1">
              <a:spLocks noChangeArrowheads="1"/>
            </p:cNvSpPr>
            <p:nvPr/>
          </p:nvSpPr>
          <p:spPr bwMode="auto">
            <a:xfrm>
              <a:off x="382" y="978"/>
              <a:ext cx="2398" cy="258"/>
            </a:xfrm>
            <a:prstGeom prst="rect">
              <a:avLst/>
            </a:prstGeom>
            <a:gradFill rotWithShape="0">
              <a:gsLst>
                <a:gs pos="0">
                  <a:srgbClr val="767600"/>
                </a:gs>
                <a:gs pos="50000">
                  <a:srgbClr val="FFFF00"/>
                </a:gs>
                <a:gs pos="100000">
                  <a:srgbClr val="767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130000"/>
                </a:lnSpc>
                <a:spcBef>
                  <a:spcPct val="20000"/>
                </a:spcBef>
              </a:pPr>
              <a:r>
                <a:rPr lang="zh-CN" altLang="en-US" sz="1600">
                  <a:solidFill>
                    <a:srgbClr val="000000"/>
                  </a:solidFill>
                </a:rPr>
                <a:t>第二层：加工“</a:t>
              </a:r>
              <a:r>
                <a:rPr lang="zh-CN" altLang="en-US" sz="1600">
                  <a:solidFill>
                    <a:srgbClr val="000000"/>
                  </a:solidFill>
                  <a:latin typeface="幼圆" pitchFamily="49" charset="-122"/>
                </a:rPr>
                <a:t>中央监视”分解</a:t>
              </a:r>
            </a:p>
          </p:txBody>
        </p:sp>
      </p:grpSp>
      <p:sp>
        <p:nvSpPr>
          <p:cNvPr id="142372" name="Text Box 36"/>
          <p:cNvSpPr txBox="1">
            <a:spLocks noChangeArrowheads="1"/>
          </p:cNvSpPr>
          <p:nvPr/>
        </p:nvSpPr>
        <p:spPr bwMode="auto">
          <a:xfrm>
            <a:off x="609600" y="438150"/>
            <a:ext cx="3581400" cy="488950"/>
          </a:xfrm>
          <a:prstGeom prst="rect">
            <a:avLst/>
          </a:prstGeom>
          <a:noFill/>
          <a:ln w="9525">
            <a:noFill/>
            <a:miter lim="800000"/>
            <a:headEnd/>
            <a:tailEnd/>
          </a:ln>
          <a:effectLst/>
        </p:spPr>
        <p:txBody>
          <a:bodyPr>
            <a:spAutoFit/>
          </a:bodyPr>
          <a:lstStyle/>
          <a:p>
            <a:pPr algn="ctr" eaLnBrk="0" hangingPunct="0">
              <a:lnSpc>
                <a:spcPct val="130000"/>
              </a:lnSpc>
              <a:spcBef>
                <a:spcPct val="50000"/>
              </a:spcBef>
              <a:defRPr/>
            </a:pPr>
            <a:r>
              <a:rPr lang="zh-CN" altLang="en-US" sz="2000" b="1">
                <a:solidFill>
                  <a:srgbClr val="FFFF00"/>
                </a:solidFill>
                <a:effectLst>
                  <a:outerShdw blurRad="38100" dist="38100" dir="2700000" algn="tl">
                    <a:srgbClr val="000000"/>
                  </a:outerShdw>
                </a:effectLst>
                <a:latin typeface="宋体" pitchFamily="2" charset="-122"/>
                <a:ea typeface="宋体" pitchFamily="2" charset="-122"/>
              </a:rPr>
              <a:t>医院病房监护系统分层</a:t>
            </a:r>
            <a:r>
              <a:rPr lang="en-US" altLang="zh-CN" sz="2000" b="1">
                <a:solidFill>
                  <a:srgbClr val="FFFF00"/>
                </a:solidFill>
                <a:effectLst>
                  <a:outerShdw blurRad="38100" dist="38100" dir="2700000" algn="tl">
                    <a:srgbClr val="000000"/>
                  </a:outerShdw>
                </a:effectLst>
                <a:latin typeface="宋体" pitchFamily="2" charset="-122"/>
                <a:ea typeface="宋体" pitchFamily="2" charset="-122"/>
              </a:rPr>
              <a:t>DFD</a:t>
            </a:r>
            <a:r>
              <a:rPr lang="zh-CN" altLang="en-US" sz="2000" b="1">
                <a:solidFill>
                  <a:srgbClr val="FFFF00"/>
                </a:solidFill>
                <a:effectLst>
                  <a:outerShdw blurRad="38100" dist="38100" dir="2700000" algn="tl">
                    <a:srgbClr val="000000"/>
                  </a:outerShdw>
                </a:effectLst>
                <a:latin typeface="宋体" pitchFamily="2" charset="-122"/>
                <a:ea typeface="宋体" pitchFamily="2" charset="-122"/>
              </a:rPr>
              <a:t>图</a:t>
            </a:r>
          </a:p>
        </p:txBody>
      </p:sp>
      <p:grpSp>
        <p:nvGrpSpPr>
          <p:cNvPr id="3" name="Group 38"/>
          <p:cNvGrpSpPr>
            <a:grpSpLocks/>
          </p:cNvGrpSpPr>
          <p:nvPr/>
        </p:nvGrpSpPr>
        <p:grpSpPr bwMode="auto">
          <a:xfrm>
            <a:off x="4625975" y="622300"/>
            <a:ext cx="4518025" cy="4230688"/>
            <a:chOff x="2832" y="612"/>
            <a:chExt cx="2928" cy="2737"/>
          </a:xfrm>
        </p:grpSpPr>
        <p:sp>
          <p:nvSpPr>
            <p:cNvPr id="15379" name="Text Box 39"/>
            <p:cNvSpPr txBox="1">
              <a:spLocks noChangeArrowheads="1"/>
            </p:cNvSpPr>
            <p:nvPr/>
          </p:nvSpPr>
          <p:spPr bwMode="auto">
            <a:xfrm>
              <a:off x="2832" y="612"/>
              <a:ext cx="818" cy="265"/>
            </a:xfrm>
            <a:prstGeom prst="rect">
              <a:avLst/>
            </a:prstGeom>
            <a:gradFill rotWithShape="0">
              <a:gsLst>
                <a:gs pos="0">
                  <a:srgbClr val="76762F"/>
                </a:gs>
                <a:gs pos="50000">
                  <a:srgbClr val="FFFF66"/>
                </a:gs>
                <a:gs pos="100000">
                  <a:srgbClr val="76762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130000"/>
                </a:lnSpc>
                <a:spcBef>
                  <a:spcPct val="20000"/>
                </a:spcBef>
              </a:pPr>
              <a:r>
                <a:rPr lang="zh-CN" altLang="en-US" sz="1600">
                  <a:solidFill>
                    <a:srgbClr val="000000"/>
                  </a:solidFill>
                </a:rPr>
                <a:t>第一层</a:t>
              </a:r>
              <a:endParaRPr lang="zh-CN" altLang="en-US" sz="1600" b="0">
                <a:solidFill>
                  <a:srgbClr val="000000"/>
                </a:solidFill>
              </a:endParaRPr>
            </a:p>
          </p:txBody>
        </p:sp>
        <p:sp>
          <p:nvSpPr>
            <p:cNvPr id="15380" name="Text Box 40"/>
            <p:cNvSpPr txBox="1">
              <a:spLocks noChangeArrowheads="1"/>
            </p:cNvSpPr>
            <p:nvPr/>
          </p:nvSpPr>
          <p:spPr bwMode="auto">
            <a:xfrm>
              <a:off x="4790" y="1944"/>
              <a:ext cx="81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70000"/>
                </a:lnSpc>
                <a:spcBef>
                  <a:spcPct val="20000"/>
                </a:spcBef>
              </a:pPr>
              <a:r>
                <a:rPr lang="zh-CN" altLang="en-US" sz="1400">
                  <a:solidFill>
                    <a:srgbClr val="FFFFFF"/>
                  </a:solidFill>
                  <a:latin typeface="幼圆" pitchFamily="49" charset="-122"/>
                  <a:ea typeface="幼圆" pitchFamily="49" charset="-122"/>
                </a:rPr>
                <a:t>格式化</a:t>
              </a:r>
            </a:p>
            <a:p>
              <a:pPr algn="ctr">
                <a:lnSpc>
                  <a:spcPct val="70000"/>
                </a:lnSpc>
                <a:spcBef>
                  <a:spcPct val="20000"/>
                </a:spcBef>
              </a:pPr>
              <a:r>
                <a:rPr lang="zh-CN" altLang="en-US" sz="1400">
                  <a:solidFill>
                    <a:srgbClr val="FFFFFF"/>
                  </a:solidFill>
                  <a:latin typeface="幼圆" pitchFamily="49" charset="-122"/>
                  <a:ea typeface="幼圆" pitchFamily="49" charset="-122"/>
                </a:rPr>
                <a:t>病员数据</a:t>
              </a:r>
            </a:p>
          </p:txBody>
        </p:sp>
        <p:sp>
          <p:nvSpPr>
            <p:cNvPr id="15381" name="Text Box 41"/>
            <p:cNvSpPr txBox="1">
              <a:spLocks noChangeArrowheads="1"/>
            </p:cNvSpPr>
            <p:nvPr/>
          </p:nvSpPr>
          <p:spPr bwMode="auto">
            <a:xfrm>
              <a:off x="5040" y="1283"/>
              <a:ext cx="72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gn="ctr">
                <a:lnSpc>
                  <a:spcPct val="75000"/>
                </a:lnSpc>
                <a:spcBef>
                  <a:spcPct val="20000"/>
                </a:spcBef>
              </a:pPr>
              <a:r>
                <a:rPr lang="zh-CN" altLang="en-US" sz="1400">
                  <a:solidFill>
                    <a:srgbClr val="FFFFFF"/>
                  </a:solidFill>
                </a:rPr>
                <a:t>生理信号</a:t>
              </a:r>
            </a:p>
            <a:p>
              <a:pPr algn="ctr">
                <a:lnSpc>
                  <a:spcPct val="75000"/>
                </a:lnSpc>
                <a:spcBef>
                  <a:spcPct val="20000"/>
                </a:spcBef>
              </a:pPr>
              <a:r>
                <a:rPr lang="zh-CN" altLang="en-US" sz="1400">
                  <a:solidFill>
                    <a:srgbClr val="FFFFFF"/>
                  </a:solidFill>
                  <a:latin typeface="幼圆" pitchFamily="49" charset="-122"/>
                  <a:ea typeface="幼圆" pitchFamily="49" charset="-122"/>
                </a:rPr>
                <a:t>极限值</a:t>
              </a:r>
            </a:p>
          </p:txBody>
        </p:sp>
        <p:sp>
          <p:nvSpPr>
            <p:cNvPr id="15382" name="Rectangle 42"/>
            <p:cNvSpPr>
              <a:spLocks noChangeArrowheads="1"/>
            </p:cNvSpPr>
            <p:nvPr/>
          </p:nvSpPr>
          <p:spPr bwMode="auto">
            <a:xfrm>
              <a:off x="2962" y="1297"/>
              <a:ext cx="314" cy="2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400" b="1">
                  <a:solidFill>
                    <a:srgbClr val="FFFFFF"/>
                  </a:solidFill>
                  <a:latin typeface="幼圆" pitchFamily="49" charset="-122"/>
                  <a:ea typeface="幼圆" pitchFamily="49" charset="-122"/>
                </a:rPr>
                <a:t>病员</a:t>
              </a:r>
            </a:p>
          </p:txBody>
        </p:sp>
        <p:sp>
          <p:nvSpPr>
            <p:cNvPr id="15383" name="Rectangle 43"/>
            <p:cNvSpPr>
              <a:spLocks noChangeArrowheads="1"/>
            </p:cNvSpPr>
            <p:nvPr/>
          </p:nvSpPr>
          <p:spPr bwMode="auto">
            <a:xfrm>
              <a:off x="2975" y="1798"/>
              <a:ext cx="314" cy="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400" b="1">
                  <a:solidFill>
                    <a:srgbClr val="FFFFFF"/>
                  </a:solidFill>
                  <a:latin typeface="Times New Roman" charset="0"/>
                </a:rPr>
                <a:t>护士</a:t>
              </a:r>
              <a:endParaRPr lang="zh-CN" altLang="en-US" sz="1400">
                <a:solidFill>
                  <a:srgbClr val="FFFFFF"/>
                </a:solidFill>
                <a:latin typeface="Times New Roman" charset="0"/>
              </a:endParaRPr>
            </a:p>
          </p:txBody>
        </p:sp>
        <p:sp>
          <p:nvSpPr>
            <p:cNvPr id="15384" name="Rectangle 44"/>
            <p:cNvSpPr>
              <a:spLocks noChangeArrowheads="1"/>
            </p:cNvSpPr>
            <p:nvPr/>
          </p:nvSpPr>
          <p:spPr bwMode="auto">
            <a:xfrm>
              <a:off x="2962" y="2611"/>
              <a:ext cx="313" cy="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400" b="1">
                  <a:solidFill>
                    <a:srgbClr val="FFFFFF"/>
                  </a:solidFill>
                  <a:latin typeface="Times New Roman" charset="0"/>
                </a:rPr>
                <a:t>护士</a:t>
              </a:r>
              <a:endParaRPr lang="zh-CN" altLang="en-US" sz="1400">
                <a:solidFill>
                  <a:srgbClr val="FFFFFF"/>
                </a:solidFill>
                <a:latin typeface="Times New Roman" charset="0"/>
              </a:endParaRPr>
            </a:p>
          </p:txBody>
        </p:sp>
        <p:sp>
          <p:nvSpPr>
            <p:cNvPr id="15385" name="Oval 45"/>
            <p:cNvSpPr>
              <a:spLocks noChangeArrowheads="1"/>
            </p:cNvSpPr>
            <p:nvPr/>
          </p:nvSpPr>
          <p:spPr bwMode="auto">
            <a:xfrm flipV="1">
              <a:off x="4302" y="1648"/>
              <a:ext cx="510" cy="56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pPr algn="ctr">
                <a:lnSpc>
                  <a:spcPct val="130000"/>
                </a:lnSpc>
                <a:spcBef>
                  <a:spcPct val="20000"/>
                </a:spcBef>
              </a:pPr>
              <a:r>
                <a:rPr lang="zh-CN" altLang="en-US" sz="1400" b="1">
                  <a:solidFill>
                    <a:srgbClr val="FFFF00"/>
                  </a:solidFill>
                  <a:latin typeface="幼圆" pitchFamily="49" charset="-122"/>
                  <a:ea typeface="幼圆" pitchFamily="49" charset="-122"/>
                </a:rPr>
                <a:t>中央监视</a:t>
              </a:r>
            </a:p>
          </p:txBody>
        </p:sp>
        <p:sp>
          <p:nvSpPr>
            <p:cNvPr id="15386" name="Line 46"/>
            <p:cNvSpPr>
              <a:spLocks noChangeShapeType="1"/>
            </p:cNvSpPr>
            <p:nvPr/>
          </p:nvSpPr>
          <p:spPr bwMode="auto">
            <a:xfrm flipV="1">
              <a:off x="3284" y="1197"/>
              <a:ext cx="799" cy="16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387" name="Text Box 47"/>
            <p:cNvSpPr txBox="1">
              <a:spLocks noChangeArrowheads="1"/>
            </p:cNvSpPr>
            <p:nvPr/>
          </p:nvSpPr>
          <p:spPr bwMode="auto">
            <a:xfrm>
              <a:off x="4439" y="3111"/>
              <a:ext cx="73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400">
                  <a:solidFill>
                    <a:srgbClr val="FFFFFF"/>
                  </a:solidFill>
                  <a:latin typeface="幼圆" pitchFamily="49" charset="-122"/>
                  <a:ea typeface="幼圆" pitchFamily="49" charset="-122"/>
                </a:rPr>
                <a:t>病员</a:t>
              </a:r>
              <a:r>
                <a:rPr lang="zh-CN" altLang="en-US" sz="1400">
                  <a:solidFill>
                    <a:srgbClr val="FFFFFF"/>
                  </a:solidFill>
                </a:rPr>
                <a:t>日志</a:t>
              </a:r>
            </a:p>
          </p:txBody>
        </p:sp>
        <p:sp>
          <p:nvSpPr>
            <p:cNvPr id="15388" name="Line 48"/>
            <p:cNvSpPr>
              <a:spLocks noChangeShapeType="1"/>
            </p:cNvSpPr>
            <p:nvPr/>
          </p:nvSpPr>
          <p:spPr bwMode="auto">
            <a:xfrm>
              <a:off x="4464" y="3150"/>
              <a:ext cx="5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389" name="Text Box 49"/>
            <p:cNvSpPr txBox="1">
              <a:spLocks noChangeArrowheads="1"/>
            </p:cNvSpPr>
            <p:nvPr/>
          </p:nvSpPr>
          <p:spPr bwMode="auto">
            <a:xfrm rot="-492385">
              <a:off x="3342" y="972"/>
              <a:ext cx="631"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400">
                  <a:solidFill>
                    <a:srgbClr val="FFFFFF"/>
                  </a:solidFill>
                  <a:latin typeface="宋体" charset="-122"/>
                </a:rPr>
                <a:t>病症信号</a:t>
              </a:r>
              <a:endParaRPr lang="zh-CN" altLang="en-US" sz="1400">
                <a:solidFill>
                  <a:srgbClr val="FFFFFF"/>
                </a:solidFill>
                <a:latin typeface="幼圆" pitchFamily="49" charset="-122"/>
                <a:ea typeface="幼圆" pitchFamily="49" charset="-122"/>
              </a:endParaRPr>
            </a:p>
          </p:txBody>
        </p:sp>
        <p:sp>
          <p:nvSpPr>
            <p:cNvPr id="15390" name="Text Box 50"/>
            <p:cNvSpPr txBox="1">
              <a:spLocks noChangeArrowheads="1"/>
            </p:cNvSpPr>
            <p:nvPr/>
          </p:nvSpPr>
          <p:spPr bwMode="auto">
            <a:xfrm rot="54946">
              <a:off x="3299" y="2673"/>
              <a:ext cx="73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a:solidFill>
                    <a:srgbClr val="FFFFFF"/>
                  </a:solidFill>
                </a:rPr>
                <a:t>要求报告</a:t>
              </a:r>
            </a:p>
          </p:txBody>
        </p:sp>
        <p:sp>
          <p:nvSpPr>
            <p:cNvPr id="15391" name="Text Box 51"/>
            <p:cNvSpPr txBox="1">
              <a:spLocks noChangeArrowheads="1"/>
            </p:cNvSpPr>
            <p:nvPr/>
          </p:nvSpPr>
          <p:spPr bwMode="auto">
            <a:xfrm>
              <a:off x="3553" y="1986"/>
              <a:ext cx="58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a:solidFill>
                    <a:srgbClr val="FFFFFF"/>
                  </a:solidFill>
                  <a:latin typeface="宋体" charset="-122"/>
                </a:rPr>
                <a:t>病症</a:t>
              </a:r>
              <a:r>
                <a:rPr lang="zh-CN" altLang="en-US" sz="1400">
                  <a:solidFill>
                    <a:srgbClr val="FFFFFF"/>
                  </a:solidFill>
                </a:rPr>
                <a:t>报告</a:t>
              </a:r>
            </a:p>
          </p:txBody>
        </p:sp>
        <p:sp>
          <p:nvSpPr>
            <p:cNvPr id="15392" name="Text Box 52"/>
            <p:cNvSpPr txBox="1">
              <a:spLocks noChangeArrowheads="1"/>
            </p:cNvSpPr>
            <p:nvPr/>
          </p:nvSpPr>
          <p:spPr bwMode="auto">
            <a:xfrm rot="48112">
              <a:off x="3621" y="1630"/>
              <a:ext cx="54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a:solidFill>
                    <a:srgbClr val="FFFFFF"/>
                  </a:solidFill>
                </a:rPr>
                <a:t>报警</a:t>
              </a:r>
            </a:p>
          </p:txBody>
        </p:sp>
        <p:sp>
          <p:nvSpPr>
            <p:cNvPr id="15393" name="Oval 53"/>
            <p:cNvSpPr>
              <a:spLocks noChangeArrowheads="1"/>
            </p:cNvSpPr>
            <p:nvPr/>
          </p:nvSpPr>
          <p:spPr bwMode="auto">
            <a:xfrm>
              <a:off x="4053" y="783"/>
              <a:ext cx="509" cy="56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400" b="1">
                  <a:solidFill>
                    <a:srgbClr val="FFFFFF"/>
                  </a:solidFill>
                  <a:latin typeface="Times New Roman" charset="0"/>
                </a:rPr>
                <a:t>局部监视</a:t>
              </a:r>
              <a:endParaRPr lang="zh-CN" altLang="en-US" sz="1400">
                <a:solidFill>
                  <a:srgbClr val="FFFFFF"/>
                </a:solidFill>
                <a:latin typeface="Times New Roman" charset="0"/>
              </a:endParaRPr>
            </a:p>
          </p:txBody>
        </p:sp>
        <p:sp>
          <p:nvSpPr>
            <p:cNvPr id="15394" name="Oval 54"/>
            <p:cNvSpPr>
              <a:spLocks noChangeArrowheads="1"/>
            </p:cNvSpPr>
            <p:nvPr/>
          </p:nvSpPr>
          <p:spPr bwMode="auto">
            <a:xfrm>
              <a:off x="3887" y="2404"/>
              <a:ext cx="536" cy="59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400" b="1">
                  <a:solidFill>
                    <a:srgbClr val="FFFFFF"/>
                  </a:solidFill>
                  <a:latin typeface="Times New Roman" charset="0"/>
                </a:rPr>
                <a:t>生成报告</a:t>
              </a:r>
              <a:endParaRPr lang="zh-CN" altLang="en-US" sz="1400">
                <a:solidFill>
                  <a:srgbClr val="FFFFFF"/>
                </a:solidFill>
                <a:latin typeface="Times New Roman" charset="0"/>
              </a:endParaRPr>
            </a:p>
          </p:txBody>
        </p:sp>
        <p:sp>
          <p:nvSpPr>
            <p:cNvPr id="15395" name="Line 55"/>
            <p:cNvSpPr>
              <a:spLocks noChangeShapeType="1"/>
            </p:cNvSpPr>
            <p:nvPr/>
          </p:nvSpPr>
          <p:spPr bwMode="auto">
            <a:xfrm flipH="1">
              <a:off x="3284" y="1922"/>
              <a:ext cx="1023"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396" name="Line 56"/>
            <p:cNvSpPr>
              <a:spLocks noChangeShapeType="1"/>
            </p:cNvSpPr>
            <p:nvPr/>
          </p:nvSpPr>
          <p:spPr bwMode="auto">
            <a:xfrm flipH="1" flipV="1">
              <a:off x="3284" y="1986"/>
              <a:ext cx="646" cy="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397" name="Text Box 57"/>
            <p:cNvSpPr txBox="1">
              <a:spLocks noChangeArrowheads="1"/>
            </p:cNvSpPr>
            <p:nvPr/>
          </p:nvSpPr>
          <p:spPr bwMode="auto">
            <a:xfrm>
              <a:off x="5015" y="849"/>
              <a:ext cx="63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zh-CN" altLang="en-US" sz="1400">
                  <a:solidFill>
                    <a:srgbClr val="FFFFFF"/>
                  </a:solidFill>
                  <a:latin typeface="幼圆" pitchFamily="49" charset="-122"/>
                  <a:ea typeface="幼圆" pitchFamily="49" charset="-122"/>
                </a:rPr>
                <a:t>病员极限</a:t>
              </a:r>
            </a:p>
          </p:txBody>
        </p:sp>
        <p:sp>
          <p:nvSpPr>
            <p:cNvPr id="15398" name="Line 58"/>
            <p:cNvSpPr>
              <a:spLocks noChangeShapeType="1"/>
            </p:cNvSpPr>
            <p:nvPr/>
          </p:nvSpPr>
          <p:spPr bwMode="auto">
            <a:xfrm flipV="1">
              <a:off x="5041" y="1107"/>
              <a:ext cx="5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399" name="Line 59"/>
            <p:cNvSpPr>
              <a:spLocks noChangeShapeType="1"/>
            </p:cNvSpPr>
            <p:nvPr/>
          </p:nvSpPr>
          <p:spPr bwMode="auto">
            <a:xfrm flipH="1">
              <a:off x="4705" y="1107"/>
              <a:ext cx="614" cy="60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00" name="Oval 60"/>
            <p:cNvSpPr>
              <a:spLocks noChangeArrowheads="1"/>
            </p:cNvSpPr>
            <p:nvPr/>
          </p:nvSpPr>
          <p:spPr bwMode="auto">
            <a:xfrm>
              <a:off x="5114" y="2425"/>
              <a:ext cx="485" cy="56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lnSpc>
                  <a:spcPct val="130000"/>
                </a:lnSpc>
                <a:spcBef>
                  <a:spcPct val="20000"/>
                </a:spcBef>
              </a:pPr>
              <a:r>
                <a:rPr lang="zh-CN" altLang="en-US" sz="1400" b="1">
                  <a:solidFill>
                    <a:srgbClr val="FFFFFF"/>
                  </a:solidFill>
                  <a:latin typeface="Times New Roman" charset="0"/>
                  <a:ea typeface="幼圆" pitchFamily="49" charset="-122"/>
                </a:rPr>
                <a:t>更新日志</a:t>
              </a:r>
              <a:endParaRPr lang="zh-CN" altLang="en-US" sz="1400" b="1">
                <a:solidFill>
                  <a:srgbClr val="FFFFFF"/>
                </a:solidFill>
                <a:latin typeface="Times New Roman" charset="0"/>
              </a:endParaRPr>
            </a:p>
          </p:txBody>
        </p:sp>
        <p:sp>
          <p:nvSpPr>
            <p:cNvPr id="15401" name="Line 61"/>
            <p:cNvSpPr>
              <a:spLocks noChangeShapeType="1"/>
            </p:cNvSpPr>
            <p:nvPr/>
          </p:nvSpPr>
          <p:spPr bwMode="auto">
            <a:xfrm flipH="1" flipV="1">
              <a:off x="4365" y="2865"/>
              <a:ext cx="322" cy="28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02" name="Line 62"/>
            <p:cNvSpPr>
              <a:spLocks noChangeShapeType="1"/>
            </p:cNvSpPr>
            <p:nvPr/>
          </p:nvSpPr>
          <p:spPr bwMode="auto">
            <a:xfrm flipV="1">
              <a:off x="4858" y="2860"/>
              <a:ext cx="294" cy="28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03" name="Line 63"/>
            <p:cNvSpPr>
              <a:spLocks noChangeShapeType="1"/>
            </p:cNvSpPr>
            <p:nvPr/>
          </p:nvSpPr>
          <p:spPr bwMode="auto">
            <a:xfrm>
              <a:off x="4747" y="2108"/>
              <a:ext cx="475" cy="35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04" name="Line 64"/>
            <p:cNvSpPr>
              <a:spLocks noChangeShapeType="1"/>
            </p:cNvSpPr>
            <p:nvPr/>
          </p:nvSpPr>
          <p:spPr bwMode="auto">
            <a:xfrm>
              <a:off x="4396" y="1322"/>
              <a:ext cx="95" cy="32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405" name="Text Box 65"/>
            <p:cNvSpPr txBox="1">
              <a:spLocks noChangeArrowheads="1"/>
            </p:cNvSpPr>
            <p:nvPr/>
          </p:nvSpPr>
          <p:spPr bwMode="auto">
            <a:xfrm>
              <a:off x="4026" y="1326"/>
              <a:ext cx="38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spcBef>
                  <a:spcPct val="20000"/>
                </a:spcBef>
              </a:pPr>
              <a:r>
                <a:rPr lang="zh-CN" altLang="en-US" sz="1400">
                  <a:solidFill>
                    <a:srgbClr val="FFFFFF"/>
                  </a:solidFill>
                  <a:latin typeface="幼圆" pitchFamily="49" charset="-122"/>
                  <a:ea typeface="幼圆" pitchFamily="49" charset="-122"/>
                </a:rPr>
                <a:t>病员数据</a:t>
              </a:r>
            </a:p>
          </p:txBody>
        </p:sp>
        <p:sp>
          <p:nvSpPr>
            <p:cNvPr id="15406" name="Text Box 66"/>
            <p:cNvSpPr txBox="1">
              <a:spLocks noChangeArrowheads="1"/>
            </p:cNvSpPr>
            <p:nvPr/>
          </p:nvSpPr>
          <p:spPr bwMode="auto">
            <a:xfrm>
              <a:off x="4215" y="758"/>
              <a:ext cx="252"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50000"/>
                </a:spcBef>
              </a:pPr>
              <a:r>
                <a:rPr lang="en-US" altLang="zh-CN" sz="1400">
                  <a:solidFill>
                    <a:srgbClr val="FFFFFF"/>
                  </a:solidFill>
                </a:rPr>
                <a:t>1</a:t>
              </a:r>
            </a:p>
          </p:txBody>
        </p:sp>
        <p:sp>
          <p:nvSpPr>
            <p:cNvPr id="15407" name="Text Box 67"/>
            <p:cNvSpPr txBox="1">
              <a:spLocks noChangeArrowheads="1"/>
            </p:cNvSpPr>
            <p:nvPr/>
          </p:nvSpPr>
          <p:spPr bwMode="auto">
            <a:xfrm>
              <a:off x="4483" y="1653"/>
              <a:ext cx="17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400">
                  <a:solidFill>
                    <a:srgbClr val="FFFFFF"/>
                  </a:solidFill>
                </a:rPr>
                <a:t>3</a:t>
              </a:r>
            </a:p>
          </p:txBody>
        </p:sp>
        <p:sp>
          <p:nvSpPr>
            <p:cNvPr id="15408" name="Text Box 68"/>
            <p:cNvSpPr txBox="1">
              <a:spLocks noChangeArrowheads="1"/>
            </p:cNvSpPr>
            <p:nvPr/>
          </p:nvSpPr>
          <p:spPr bwMode="auto">
            <a:xfrm>
              <a:off x="4067" y="2392"/>
              <a:ext cx="17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400">
                  <a:solidFill>
                    <a:srgbClr val="FFFFFF"/>
                  </a:solidFill>
                </a:rPr>
                <a:t>2</a:t>
              </a:r>
            </a:p>
          </p:txBody>
        </p:sp>
        <p:sp>
          <p:nvSpPr>
            <p:cNvPr id="15409" name="Text Box 69"/>
            <p:cNvSpPr txBox="1">
              <a:spLocks noChangeArrowheads="1"/>
            </p:cNvSpPr>
            <p:nvPr/>
          </p:nvSpPr>
          <p:spPr bwMode="auto">
            <a:xfrm>
              <a:off x="5281" y="2405"/>
              <a:ext cx="17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en-US" altLang="zh-CN" sz="1400">
                  <a:solidFill>
                    <a:srgbClr val="FFFFFF"/>
                  </a:solidFill>
                </a:rPr>
                <a:t>4</a:t>
              </a:r>
            </a:p>
          </p:txBody>
        </p:sp>
        <p:sp>
          <p:nvSpPr>
            <p:cNvPr id="15410" name="Text Box 70"/>
            <p:cNvSpPr txBox="1">
              <a:spLocks noChangeArrowheads="1"/>
            </p:cNvSpPr>
            <p:nvPr/>
          </p:nvSpPr>
          <p:spPr bwMode="auto">
            <a:xfrm>
              <a:off x="4443" y="2620"/>
              <a:ext cx="58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Times New Roman" charset="0"/>
                  <a:ea typeface="宋体" charset="-122"/>
                </a:defRPr>
              </a:lvl1pPr>
              <a:lvl2pPr marL="742950" indent="-285750">
                <a:defRPr kumimoji="1" b="1">
                  <a:solidFill>
                    <a:schemeClr val="tx1"/>
                  </a:solidFill>
                  <a:latin typeface="Times New Roman" charset="0"/>
                  <a:ea typeface="宋体" charset="-122"/>
                </a:defRPr>
              </a:lvl2pPr>
              <a:lvl3pPr marL="1143000" indent="-228600">
                <a:defRPr kumimoji="1" b="1">
                  <a:solidFill>
                    <a:schemeClr val="tx1"/>
                  </a:solidFill>
                  <a:latin typeface="Times New Roman" charset="0"/>
                  <a:ea typeface="宋体" charset="-122"/>
                </a:defRPr>
              </a:lvl3pPr>
              <a:lvl4pPr marL="1600200" indent="-228600">
                <a:defRPr kumimoji="1" b="1">
                  <a:solidFill>
                    <a:schemeClr val="tx1"/>
                  </a:solidFill>
                  <a:latin typeface="Times New Roman" charset="0"/>
                  <a:ea typeface="宋体" charset="-122"/>
                </a:defRPr>
              </a:lvl4pPr>
              <a:lvl5pPr marL="2057400" indent="-228600">
                <a:defRPr kumimoji="1" b="1">
                  <a:solidFill>
                    <a:schemeClr val="tx1"/>
                  </a:solidFill>
                  <a:latin typeface="Times New Roman" charset="0"/>
                  <a:ea typeface="宋体" charset="-122"/>
                </a:defRPr>
              </a:lvl5pPr>
              <a:lvl6pPr marL="25146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6pPr>
              <a:lvl7pPr marL="29718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7pPr>
              <a:lvl8pPr marL="34290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8pPr>
              <a:lvl9pPr marL="3886200" indent="-228600" algn="ctr" eaLnBrk="0" fontAlgn="base" hangingPunct="0">
                <a:lnSpc>
                  <a:spcPct val="130000"/>
                </a:lnSpc>
                <a:spcBef>
                  <a:spcPct val="20000"/>
                </a:spcBef>
                <a:spcAft>
                  <a:spcPct val="0"/>
                </a:spcAft>
                <a:defRPr kumimoji="1" b="1">
                  <a:solidFill>
                    <a:schemeClr val="tx1"/>
                  </a:solidFill>
                  <a:latin typeface="Times New Roman" charset="0"/>
                  <a:ea typeface="宋体" charset="-122"/>
                </a:defRPr>
              </a:lvl9pPr>
            </a:lstStyle>
            <a:p>
              <a:pPr>
                <a:lnSpc>
                  <a:spcPct val="130000"/>
                </a:lnSpc>
                <a:spcBef>
                  <a:spcPct val="20000"/>
                </a:spcBef>
              </a:pPr>
              <a:r>
                <a:rPr lang="zh-CN" altLang="en-US" sz="1400">
                  <a:solidFill>
                    <a:srgbClr val="FFFFFF"/>
                  </a:solidFill>
                </a:rPr>
                <a:t>日志数据</a:t>
              </a:r>
            </a:p>
          </p:txBody>
        </p:sp>
        <p:sp>
          <p:nvSpPr>
            <p:cNvPr id="15411" name="Line 71"/>
            <p:cNvSpPr>
              <a:spLocks noChangeShapeType="1"/>
            </p:cNvSpPr>
            <p:nvPr/>
          </p:nvSpPr>
          <p:spPr bwMode="auto">
            <a:xfrm>
              <a:off x="3285" y="2682"/>
              <a:ext cx="59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eaLnBrk="0" hangingPunct="0">
                <a:lnSpc>
                  <a:spcPct val="130000"/>
                </a:lnSpc>
                <a:spcBef>
                  <a:spcPct val="20000"/>
                </a:spcBef>
              </a:pPr>
              <a:endParaRPr lang="zh-CN" altLang="en-US" sz="1800" b="1">
                <a:solidFill>
                  <a:srgbClr val="FFFFFF"/>
                </a:solidFill>
                <a:latin typeface="Times New Roman" charset="0"/>
              </a:endParaRPr>
            </a:p>
          </p:txBody>
        </p:sp>
      </p:grpSp>
      <p:sp>
        <p:nvSpPr>
          <p:cNvPr id="15366" name="Oval 72">
            <a:hlinkClick r:id="" action="ppaction://hlinkshowjump?jump=previousslide"/>
          </p:cNvPr>
          <p:cNvSpPr>
            <a:spLocks noChangeArrowheads="1"/>
          </p:cNvSpPr>
          <p:nvPr/>
        </p:nvSpPr>
        <p:spPr bwMode="auto">
          <a:xfrm>
            <a:off x="6370638" y="6383338"/>
            <a:ext cx="754062" cy="3349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367" name="Oval 73">
            <a:hlinkClick r:id="" action="ppaction://hlinkshowjump?jump=nextslide"/>
          </p:cNvPr>
          <p:cNvSpPr>
            <a:spLocks noChangeArrowheads="1"/>
          </p:cNvSpPr>
          <p:nvPr/>
        </p:nvSpPr>
        <p:spPr bwMode="auto">
          <a:xfrm>
            <a:off x="7237413" y="6388100"/>
            <a:ext cx="754062" cy="334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5368" name="Oval 74">
            <a:hlinkClick r:id="rId2" action="ppaction://hlinksldjump"/>
          </p:cNvPr>
          <p:cNvSpPr>
            <a:spLocks noChangeArrowheads="1"/>
          </p:cNvSpPr>
          <p:nvPr/>
        </p:nvSpPr>
        <p:spPr bwMode="auto">
          <a:xfrm>
            <a:off x="8147050" y="6388100"/>
            <a:ext cx="754063" cy="3349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42412" name="Oval 76"/>
          <p:cNvSpPr>
            <a:spLocks noChangeArrowheads="1"/>
          </p:cNvSpPr>
          <p:nvPr/>
        </p:nvSpPr>
        <p:spPr bwMode="auto">
          <a:xfrm>
            <a:off x="6894513" y="2244725"/>
            <a:ext cx="803275" cy="862013"/>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lnSpc>
                <a:spcPct val="130000"/>
              </a:lnSpc>
              <a:spcBef>
                <a:spcPct val="20000"/>
              </a:spcBef>
            </a:pPr>
            <a:endParaRPr lang="zh-CN" altLang="en-US" sz="1800" b="1">
              <a:solidFill>
                <a:srgbClr val="FFFFFF"/>
              </a:solidFill>
              <a:latin typeface="Times New Roman" charset="0"/>
            </a:endParaRPr>
          </a:p>
        </p:txBody>
      </p:sp>
      <p:sp>
        <p:nvSpPr>
          <p:cNvPr id="142413" name="Line 77"/>
          <p:cNvSpPr>
            <a:spLocks noChangeShapeType="1"/>
          </p:cNvSpPr>
          <p:nvPr/>
        </p:nvSpPr>
        <p:spPr bwMode="auto">
          <a:xfrm>
            <a:off x="7048500" y="1752600"/>
            <a:ext cx="152400" cy="457200"/>
          </a:xfrm>
          <a:prstGeom prst="line">
            <a:avLst/>
          </a:prstGeom>
          <a:noFill/>
          <a:ln w="38100">
            <a:solidFill>
              <a:schemeClr val="hlink"/>
            </a:solidFill>
            <a:round/>
            <a:headEnd/>
            <a:tailEnd type="triangle" w="med" len="med"/>
          </a:ln>
          <a:effectLst>
            <a:outerShdw dist="35921" dir="2700000" algn="ctr" rotWithShape="0">
              <a:schemeClr val="tx2"/>
            </a:outerShdw>
          </a:effectLst>
        </p:spPr>
        <p:txBody>
          <a:bodyPr/>
          <a:lstStyle/>
          <a:p>
            <a:pPr algn="ctr" eaLnBrk="0" hangingPunct="0">
              <a:lnSpc>
                <a:spcPct val="130000"/>
              </a:lnSpc>
              <a:spcBef>
                <a:spcPct val="20000"/>
              </a:spcBef>
              <a:defRPr/>
            </a:pPr>
            <a:endParaRPr lang="zh-CN" altLang="en-US" sz="1800" b="1">
              <a:solidFill>
                <a:srgbClr val="FFFFFF"/>
              </a:solidFill>
              <a:ea typeface="宋体" pitchFamily="2" charset="-122"/>
            </a:endParaRPr>
          </a:p>
        </p:txBody>
      </p:sp>
      <p:sp>
        <p:nvSpPr>
          <p:cNvPr id="142414" name="Line 78"/>
          <p:cNvSpPr>
            <a:spLocks noChangeShapeType="1"/>
          </p:cNvSpPr>
          <p:nvPr/>
        </p:nvSpPr>
        <p:spPr bwMode="auto">
          <a:xfrm>
            <a:off x="57150" y="2686050"/>
            <a:ext cx="895350" cy="0"/>
          </a:xfrm>
          <a:prstGeom prst="line">
            <a:avLst/>
          </a:prstGeom>
          <a:noFill/>
          <a:ln w="38100">
            <a:solidFill>
              <a:schemeClr val="hlink"/>
            </a:solidFill>
            <a:round/>
            <a:headEnd/>
            <a:tailEnd type="triangle" w="med" len="med"/>
          </a:ln>
          <a:effectLst>
            <a:outerShdw dist="17961" dir="2700000" algn="ctr" rotWithShape="0">
              <a:schemeClr val="tx2"/>
            </a:outerShdw>
          </a:effectLst>
        </p:spPr>
        <p:txBody>
          <a:bodyPr/>
          <a:lstStyle/>
          <a:p>
            <a:pPr algn="ctr" eaLnBrk="0" hangingPunct="0">
              <a:lnSpc>
                <a:spcPct val="130000"/>
              </a:lnSpc>
              <a:spcBef>
                <a:spcPct val="20000"/>
              </a:spcBef>
              <a:defRPr/>
            </a:pPr>
            <a:endParaRPr lang="zh-CN" altLang="en-US" sz="1800" b="1">
              <a:solidFill>
                <a:srgbClr val="FFFFFF"/>
              </a:solidFill>
              <a:ea typeface="宋体" pitchFamily="2" charset="-122"/>
            </a:endParaRPr>
          </a:p>
        </p:txBody>
      </p:sp>
      <p:sp>
        <p:nvSpPr>
          <p:cNvPr id="142415" name="Line 79"/>
          <p:cNvSpPr>
            <a:spLocks noChangeShapeType="1"/>
          </p:cNvSpPr>
          <p:nvPr/>
        </p:nvSpPr>
        <p:spPr bwMode="auto">
          <a:xfrm flipH="1">
            <a:off x="7505700" y="1390650"/>
            <a:ext cx="933450" cy="933450"/>
          </a:xfrm>
          <a:prstGeom prst="line">
            <a:avLst/>
          </a:prstGeom>
          <a:noFill/>
          <a:ln w="38100">
            <a:solidFill>
              <a:schemeClr val="hlink"/>
            </a:solidFill>
            <a:round/>
            <a:headEnd/>
            <a:tailEnd type="triangle" w="med" len="med"/>
          </a:ln>
          <a:effectLst>
            <a:outerShdw dist="12700" algn="ctr" rotWithShape="0">
              <a:schemeClr val="tx2"/>
            </a:outerShdw>
          </a:effectLst>
        </p:spPr>
        <p:txBody>
          <a:bodyPr/>
          <a:lstStyle/>
          <a:p>
            <a:pPr algn="ctr" eaLnBrk="0" hangingPunct="0">
              <a:lnSpc>
                <a:spcPct val="130000"/>
              </a:lnSpc>
              <a:spcBef>
                <a:spcPct val="20000"/>
              </a:spcBef>
              <a:defRPr/>
            </a:pPr>
            <a:endParaRPr lang="zh-CN" altLang="en-US" sz="1800" b="1">
              <a:solidFill>
                <a:srgbClr val="FFFFFF"/>
              </a:solidFill>
              <a:ea typeface="宋体" pitchFamily="2" charset="-122"/>
            </a:endParaRPr>
          </a:p>
        </p:txBody>
      </p:sp>
      <p:sp>
        <p:nvSpPr>
          <p:cNvPr id="142416" name="Line 80"/>
          <p:cNvSpPr>
            <a:spLocks noChangeShapeType="1"/>
          </p:cNvSpPr>
          <p:nvPr/>
        </p:nvSpPr>
        <p:spPr bwMode="auto">
          <a:xfrm flipH="1">
            <a:off x="3048000" y="2857500"/>
            <a:ext cx="647700" cy="838200"/>
          </a:xfrm>
          <a:prstGeom prst="line">
            <a:avLst/>
          </a:prstGeom>
          <a:noFill/>
          <a:ln w="38100">
            <a:solidFill>
              <a:schemeClr val="hlink"/>
            </a:solidFill>
            <a:round/>
            <a:headEnd/>
            <a:tailEnd type="triangle" w="med" len="med"/>
          </a:ln>
          <a:effectLst>
            <a:outerShdw dist="28398" dir="3806097" algn="ctr" rotWithShape="0">
              <a:schemeClr val="tx2"/>
            </a:outerShdw>
          </a:effectLst>
        </p:spPr>
        <p:txBody>
          <a:bodyPr/>
          <a:lstStyle/>
          <a:p>
            <a:pPr algn="ctr" eaLnBrk="0" hangingPunct="0">
              <a:lnSpc>
                <a:spcPct val="130000"/>
              </a:lnSpc>
              <a:spcBef>
                <a:spcPct val="20000"/>
              </a:spcBef>
              <a:defRPr/>
            </a:pPr>
            <a:endParaRPr lang="zh-CN" altLang="en-US" sz="1800" b="1">
              <a:solidFill>
                <a:srgbClr val="FFFFFF"/>
              </a:solidFill>
              <a:ea typeface="宋体" pitchFamily="2" charset="-122"/>
            </a:endParaRPr>
          </a:p>
        </p:txBody>
      </p:sp>
      <p:sp>
        <p:nvSpPr>
          <p:cNvPr id="142417" name="Line 81"/>
          <p:cNvSpPr>
            <a:spLocks noChangeShapeType="1"/>
          </p:cNvSpPr>
          <p:nvPr/>
        </p:nvSpPr>
        <p:spPr bwMode="auto">
          <a:xfrm flipH="1">
            <a:off x="5353050" y="2667000"/>
            <a:ext cx="1543050" cy="0"/>
          </a:xfrm>
          <a:prstGeom prst="line">
            <a:avLst/>
          </a:prstGeom>
          <a:noFill/>
          <a:ln w="38100">
            <a:solidFill>
              <a:schemeClr val="hlink"/>
            </a:solidFill>
            <a:round/>
            <a:headEnd/>
            <a:tailEnd type="triangle" w="med" len="med"/>
          </a:ln>
          <a:effectLst>
            <a:outerShdw dist="17961" dir="2700000" algn="ctr" rotWithShape="0">
              <a:schemeClr val="tx2"/>
            </a:outerShdw>
          </a:effectLst>
        </p:spPr>
        <p:txBody>
          <a:bodyPr/>
          <a:lstStyle/>
          <a:p>
            <a:pPr algn="ctr" eaLnBrk="0" hangingPunct="0">
              <a:lnSpc>
                <a:spcPct val="130000"/>
              </a:lnSpc>
              <a:spcBef>
                <a:spcPct val="20000"/>
              </a:spcBef>
              <a:defRPr/>
            </a:pPr>
            <a:endParaRPr lang="zh-CN" altLang="en-US" sz="1800" b="1">
              <a:solidFill>
                <a:srgbClr val="FFFFFF"/>
              </a:solidFill>
              <a:ea typeface="宋体" pitchFamily="2" charset="-122"/>
            </a:endParaRPr>
          </a:p>
        </p:txBody>
      </p:sp>
      <p:sp>
        <p:nvSpPr>
          <p:cNvPr id="142418" name="Line 82"/>
          <p:cNvSpPr>
            <a:spLocks noChangeShapeType="1"/>
          </p:cNvSpPr>
          <p:nvPr/>
        </p:nvSpPr>
        <p:spPr bwMode="auto">
          <a:xfrm>
            <a:off x="971550" y="5200650"/>
            <a:ext cx="0" cy="419100"/>
          </a:xfrm>
          <a:prstGeom prst="line">
            <a:avLst/>
          </a:prstGeom>
          <a:noFill/>
          <a:ln w="38100">
            <a:solidFill>
              <a:schemeClr val="hlink"/>
            </a:solidFill>
            <a:round/>
            <a:headEnd/>
            <a:tailEnd type="triangle" w="med" len="med"/>
          </a:ln>
          <a:effectLst>
            <a:outerShdw dist="35921" dir="2700000" algn="ctr" rotWithShape="0">
              <a:schemeClr val="tx2"/>
            </a:outerShdw>
          </a:effectLst>
        </p:spPr>
        <p:txBody>
          <a:bodyPr/>
          <a:lstStyle/>
          <a:p>
            <a:pPr algn="ctr" eaLnBrk="0" hangingPunct="0">
              <a:lnSpc>
                <a:spcPct val="130000"/>
              </a:lnSpc>
              <a:spcBef>
                <a:spcPct val="20000"/>
              </a:spcBef>
              <a:defRPr/>
            </a:pPr>
            <a:endParaRPr lang="zh-CN" altLang="en-US" sz="1800" b="1">
              <a:solidFill>
                <a:srgbClr val="FFFFFF"/>
              </a:solidFill>
              <a:ea typeface="宋体" pitchFamily="2" charset="-122"/>
            </a:endParaRPr>
          </a:p>
        </p:txBody>
      </p:sp>
      <p:sp>
        <p:nvSpPr>
          <p:cNvPr id="142419" name="Line 83"/>
          <p:cNvSpPr>
            <a:spLocks noChangeShapeType="1"/>
          </p:cNvSpPr>
          <p:nvPr/>
        </p:nvSpPr>
        <p:spPr bwMode="auto">
          <a:xfrm>
            <a:off x="7600950" y="2971800"/>
            <a:ext cx="685800" cy="533400"/>
          </a:xfrm>
          <a:prstGeom prst="line">
            <a:avLst/>
          </a:prstGeom>
          <a:noFill/>
          <a:ln w="38100">
            <a:solidFill>
              <a:schemeClr val="hlink"/>
            </a:solidFill>
            <a:round/>
            <a:headEnd/>
            <a:tailEnd type="triangle" w="med" len="med"/>
          </a:ln>
          <a:effectLst>
            <a:outerShdw dist="35921" dir="2700000" algn="ctr" rotWithShape="0">
              <a:schemeClr val="tx2"/>
            </a:outerShdw>
          </a:effectLst>
        </p:spPr>
        <p:txBody>
          <a:bodyPr/>
          <a:lstStyle/>
          <a:p>
            <a:pPr algn="ctr" eaLnBrk="0" hangingPunct="0">
              <a:lnSpc>
                <a:spcPct val="130000"/>
              </a:lnSpc>
              <a:spcBef>
                <a:spcPct val="20000"/>
              </a:spcBef>
              <a:defRPr/>
            </a:pPr>
            <a:endParaRPr lang="zh-CN" altLang="en-US" sz="1800" b="1">
              <a:solidFill>
                <a:srgbClr val="FFFFFF"/>
              </a:solidFill>
              <a:ea typeface="宋体" pitchFamily="2" charset="-122"/>
            </a:endParaRPr>
          </a:p>
        </p:txBody>
      </p:sp>
      <p:sp>
        <p:nvSpPr>
          <p:cNvPr id="142420" name="Line 84"/>
          <p:cNvSpPr>
            <a:spLocks noChangeShapeType="1"/>
          </p:cNvSpPr>
          <p:nvPr/>
        </p:nvSpPr>
        <p:spPr bwMode="auto">
          <a:xfrm>
            <a:off x="4933950" y="5486400"/>
            <a:ext cx="247650" cy="495300"/>
          </a:xfrm>
          <a:prstGeom prst="line">
            <a:avLst/>
          </a:prstGeom>
          <a:noFill/>
          <a:ln w="38100">
            <a:solidFill>
              <a:schemeClr val="hlink"/>
            </a:solidFill>
            <a:round/>
            <a:headEnd/>
            <a:tailEnd type="triangle" w="med" len="med"/>
          </a:ln>
          <a:effectLst>
            <a:outerShdw dist="35921" dir="2700000" algn="ctr" rotWithShape="0">
              <a:schemeClr val="tx2"/>
            </a:outerShdw>
          </a:effectLst>
        </p:spPr>
        <p:txBody>
          <a:bodyPr/>
          <a:lstStyle/>
          <a:p>
            <a:pPr algn="ctr" eaLnBrk="0" hangingPunct="0">
              <a:lnSpc>
                <a:spcPct val="130000"/>
              </a:lnSpc>
              <a:spcBef>
                <a:spcPct val="20000"/>
              </a:spcBef>
              <a:defRPr/>
            </a:pPr>
            <a:endParaRPr lang="zh-CN" altLang="en-US" sz="1800" b="1">
              <a:solidFill>
                <a:srgbClr val="FFFFFF"/>
              </a:solidFill>
              <a:ea typeface="宋体" pitchFamily="2" charset="-122"/>
            </a:endParaRPr>
          </a:p>
        </p:txBody>
      </p:sp>
    </p:spTree>
    <p:extLst>
      <p:ext uri="{BB962C8B-B14F-4D97-AF65-F5344CB8AC3E}">
        <p14:creationId xmlns:p14="http://schemas.microsoft.com/office/powerpoint/2010/main" val="1881524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32" fill="hold" grpId="0" nodeType="clickEffect">
                                  <p:stCondLst>
                                    <p:cond delay="0"/>
                                  </p:stCondLst>
                                  <p:childTnLst>
                                    <p:set>
                                      <p:cBhvr>
                                        <p:cTn id="11" dur="1" fill="hold">
                                          <p:stCondLst>
                                            <p:cond delay="0"/>
                                          </p:stCondLst>
                                        </p:cTn>
                                        <p:tgtEl>
                                          <p:spTgt spid="142412"/>
                                        </p:tgtEl>
                                        <p:attrNameLst>
                                          <p:attrName>style.visibility</p:attrName>
                                        </p:attrNameLst>
                                      </p:cBhvr>
                                      <p:to>
                                        <p:strVal val="visible"/>
                                      </p:to>
                                    </p:set>
                                    <p:anim calcmode="lin" valueType="num">
                                      <p:cBhvr>
                                        <p:cTn id="12" dur="500" fill="hold"/>
                                        <p:tgtEl>
                                          <p:spTgt spid="142412"/>
                                        </p:tgtEl>
                                        <p:attrNameLst>
                                          <p:attrName>ppt_w</p:attrName>
                                        </p:attrNameLst>
                                      </p:cBhvr>
                                      <p:tavLst>
                                        <p:tav tm="0">
                                          <p:val>
                                            <p:strVal val="4*#ppt_w"/>
                                          </p:val>
                                        </p:tav>
                                        <p:tav tm="100000">
                                          <p:val>
                                            <p:strVal val="#ppt_w"/>
                                          </p:val>
                                        </p:tav>
                                      </p:tavLst>
                                    </p:anim>
                                    <p:anim calcmode="lin" valueType="num">
                                      <p:cBhvr>
                                        <p:cTn id="13" dur="500" fill="hold"/>
                                        <p:tgtEl>
                                          <p:spTgt spid="142412"/>
                                        </p:tgtEl>
                                        <p:attrNameLst>
                                          <p:attrName>ppt_h</p:attrName>
                                        </p:attrNameLst>
                                      </p:cBhvr>
                                      <p:tavLst>
                                        <p:tav tm="0">
                                          <p:val>
                                            <p:strVal val="4*#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out)">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142413"/>
                                        </p:tgtEl>
                                        <p:attrNameLst>
                                          <p:attrName>style.visibility</p:attrName>
                                        </p:attrNameLst>
                                      </p:cBhvr>
                                      <p:to>
                                        <p:strVal val="visible"/>
                                      </p:to>
                                    </p:set>
                                    <p:animEffect transition="in" filter="wipe(up)">
                                      <p:cBhvr>
                                        <p:cTn id="23" dur="500"/>
                                        <p:tgtEl>
                                          <p:spTgt spid="142413"/>
                                        </p:tgtEl>
                                      </p:cBhvr>
                                    </p:animEffect>
                                  </p:childTnLst>
                                </p:cTn>
                              </p:par>
                            </p:childTnLst>
                          </p:cTn>
                        </p:par>
                        <p:par>
                          <p:cTn id="24" fill="hold" nodeType="afterGroup">
                            <p:stCondLst>
                              <p:cond delay="500"/>
                            </p:stCondLst>
                            <p:childTnLst>
                              <p:par>
                                <p:cTn id="25" presetID="22" presetClass="entr" presetSubtype="8" fill="hold" nodeType="afterEffect">
                                  <p:stCondLst>
                                    <p:cond delay="2000"/>
                                  </p:stCondLst>
                                  <p:childTnLst>
                                    <p:set>
                                      <p:cBhvr>
                                        <p:cTn id="26" dur="1" fill="hold">
                                          <p:stCondLst>
                                            <p:cond delay="0"/>
                                          </p:stCondLst>
                                        </p:cTn>
                                        <p:tgtEl>
                                          <p:spTgt spid="142414"/>
                                        </p:tgtEl>
                                        <p:attrNameLst>
                                          <p:attrName>style.visibility</p:attrName>
                                        </p:attrNameLst>
                                      </p:cBhvr>
                                      <p:to>
                                        <p:strVal val="visible"/>
                                      </p:to>
                                    </p:set>
                                    <p:animEffect transition="in" filter="wipe(left)">
                                      <p:cBhvr>
                                        <p:cTn id="27" dur="500"/>
                                        <p:tgtEl>
                                          <p:spTgt spid="142414"/>
                                        </p:tgtEl>
                                      </p:cBhvr>
                                    </p:animEffect>
                                  </p:childTnLst>
                                </p:cTn>
                              </p:par>
                            </p:childTnLst>
                          </p:cTn>
                        </p:par>
                        <p:par>
                          <p:cTn id="28" fill="hold" nodeType="afterGroup">
                            <p:stCondLst>
                              <p:cond delay="3000"/>
                            </p:stCondLst>
                            <p:childTnLst>
                              <p:par>
                                <p:cTn id="29" presetID="22" presetClass="entr" presetSubtype="1" fill="hold" nodeType="afterEffect">
                                  <p:stCondLst>
                                    <p:cond delay="1000"/>
                                  </p:stCondLst>
                                  <p:childTnLst>
                                    <p:set>
                                      <p:cBhvr>
                                        <p:cTn id="30" dur="1" fill="hold">
                                          <p:stCondLst>
                                            <p:cond delay="0"/>
                                          </p:stCondLst>
                                        </p:cTn>
                                        <p:tgtEl>
                                          <p:spTgt spid="142415"/>
                                        </p:tgtEl>
                                        <p:attrNameLst>
                                          <p:attrName>style.visibility</p:attrName>
                                        </p:attrNameLst>
                                      </p:cBhvr>
                                      <p:to>
                                        <p:strVal val="visible"/>
                                      </p:to>
                                    </p:set>
                                    <p:animEffect transition="in" filter="wipe(up)">
                                      <p:cBhvr>
                                        <p:cTn id="31" dur="500"/>
                                        <p:tgtEl>
                                          <p:spTgt spid="142415"/>
                                        </p:tgtEl>
                                      </p:cBhvr>
                                    </p:animEffect>
                                  </p:childTnLst>
                                </p:cTn>
                              </p:par>
                            </p:childTnLst>
                          </p:cTn>
                        </p:par>
                        <p:par>
                          <p:cTn id="32" fill="hold" nodeType="afterGroup">
                            <p:stCondLst>
                              <p:cond delay="4500"/>
                            </p:stCondLst>
                            <p:childTnLst>
                              <p:par>
                                <p:cTn id="33" presetID="22" presetClass="entr" presetSubtype="1" fill="hold" nodeType="afterEffect">
                                  <p:stCondLst>
                                    <p:cond delay="1000"/>
                                  </p:stCondLst>
                                  <p:childTnLst>
                                    <p:set>
                                      <p:cBhvr>
                                        <p:cTn id="34" dur="1" fill="hold">
                                          <p:stCondLst>
                                            <p:cond delay="0"/>
                                          </p:stCondLst>
                                        </p:cTn>
                                        <p:tgtEl>
                                          <p:spTgt spid="142416"/>
                                        </p:tgtEl>
                                        <p:attrNameLst>
                                          <p:attrName>style.visibility</p:attrName>
                                        </p:attrNameLst>
                                      </p:cBhvr>
                                      <p:to>
                                        <p:strVal val="visible"/>
                                      </p:to>
                                    </p:set>
                                    <p:animEffect transition="in" filter="wipe(up)">
                                      <p:cBhvr>
                                        <p:cTn id="35" dur="500"/>
                                        <p:tgtEl>
                                          <p:spTgt spid="1424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142417"/>
                                        </p:tgtEl>
                                        <p:attrNameLst>
                                          <p:attrName>style.visibility</p:attrName>
                                        </p:attrNameLst>
                                      </p:cBhvr>
                                      <p:to>
                                        <p:strVal val="visible"/>
                                      </p:to>
                                    </p:set>
                                    <p:animEffect transition="in" filter="wipe(right)">
                                      <p:cBhvr>
                                        <p:cTn id="40" dur="500"/>
                                        <p:tgtEl>
                                          <p:spTgt spid="142417"/>
                                        </p:tgtEl>
                                      </p:cBhvr>
                                    </p:animEffect>
                                  </p:childTnLst>
                                </p:cTn>
                              </p:par>
                            </p:childTnLst>
                          </p:cTn>
                        </p:par>
                        <p:par>
                          <p:cTn id="41" fill="hold" nodeType="afterGroup">
                            <p:stCondLst>
                              <p:cond delay="500"/>
                            </p:stCondLst>
                            <p:childTnLst>
                              <p:par>
                                <p:cTn id="42" presetID="22" presetClass="entr" presetSubtype="1" fill="hold" nodeType="afterEffect">
                                  <p:stCondLst>
                                    <p:cond delay="1000"/>
                                  </p:stCondLst>
                                  <p:childTnLst>
                                    <p:set>
                                      <p:cBhvr>
                                        <p:cTn id="43" dur="1" fill="hold">
                                          <p:stCondLst>
                                            <p:cond delay="0"/>
                                          </p:stCondLst>
                                        </p:cTn>
                                        <p:tgtEl>
                                          <p:spTgt spid="142418"/>
                                        </p:tgtEl>
                                        <p:attrNameLst>
                                          <p:attrName>style.visibility</p:attrName>
                                        </p:attrNameLst>
                                      </p:cBhvr>
                                      <p:to>
                                        <p:strVal val="visible"/>
                                      </p:to>
                                    </p:set>
                                    <p:animEffect transition="in" filter="wipe(up)">
                                      <p:cBhvr>
                                        <p:cTn id="44" dur="500"/>
                                        <p:tgtEl>
                                          <p:spTgt spid="14241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142419"/>
                                        </p:tgtEl>
                                        <p:attrNameLst>
                                          <p:attrName>style.visibility</p:attrName>
                                        </p:attrNameLst>
                                      </p:cBhvr>
                                      <p:to>
                                        <p:strVal val="visible"/>
                                      </p:to>
                                    </p:set>
                                    <p:animEffect transition="in" filter="wipe(up)">
                                      <p:cBhvr>
                                        <p:cTn id="49" dur="500"/>
                                        <p:tgtEl>
                                          <p:spTgt spid="142419"/>
                                        </p:tgtEl>
                                      </p:cBhvr>
                                    </p:animEffect>
                                  </p:childTnLst>
                                </p:cTn>
                              </p:par>
                            </p:childTnLst>
                          </p:cTn>
                        </p:par>
                        <p:par>
                          <p:cTn id="50" fill="hold" nodeType="afterGroup">
                            <p:stCondLst>
                              <p:cond delay="500"/>
                            </p:stCondLst>
                            <p:childTnLst>
                              <p:par>
                                <p:cTn id="51" presetID="22" presetClass="entr" presetSubtype="1" fill="hold" nodeType="afterEffect">
                                  <p:stCondLst>
                                    <p:cond delay="1000"/>
                                  </p:stCondLst>
                                  <p:childTnLst>
                                    <p:set>
                                      <p:cBhvr>
                                        <p:cTn id="52" dur="1" fill="hold">
                                          <p:stCondLst>
                                            <p:cond delay="0"/>
                                          </p:stCondLst>
                                        </p:cTn>
                                        <p:tgtEl>
                                          <p:spTgt spid="142420"/>
                                        </p:tgtEl>
                                        <p:attrNameLst>
                                          <p:attrName>style.visibility</p:attrName>
                                        </p:attrNameLst>
                                      </p:cBhvr>
                                      <p:to>
                                        <p:strVal val="visible"/>
                                      </p:to>
                                    </p:set>
                                    <p:animEffect transition="in" filter="wipe(up)">
                                      <p:cBhvr>
                                        <p:cTn id="53" dur="500"/>
                                        <p:tgtEl>
                                          <p:spTgt spid="142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1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系统（业务）流程图和数据流图的区别</a:t>
            </a:r>
          </a:p>
        </p:txBody>
      </p:sp>
      <p:sp>
        <p:nvSpPr>
          <p:cNvPr id="3" name="内容占位符 2"/>
          <p:cNvSpPr>
            <a:spLocks noGrp="1"/>
          </p:cNvSpPr>
          <p:nvPr>
            <p:ph idx="1"/>
          </p:nvPr>
        </p:nvSpPr>
        <p:spPr>
          <a:xfrm>
            <a:off x="611560" y="1772816"/>
            <a:ext cx="8064896" cy="4464496"/>
          </a:xfrm>
        </p:spPr>
        <p:txBody>
          <a:bodyPr/>
          <a:lstStyle/>
          <a:p>
            <a:r>
              <a:rPr lang="zh-CN" altLang="en-US" sz="2800" dirty="0"/>
              <a:t>可行性分析时画了系统流程图，又称业务流程图</a:t>
            </a:r>
            <a:endParaRPr lang="en-US" altLang="zh-CN" sz="2800" dirty="0"/>
          </a:p>
          <a:p>
            <a:r>
              <a:rPr lang="zh-CN" altLang="en-US" sz="2800" dirty="0"/>
              <a:t>表示系统的总体目标和基本功能</a:t>
            </a:r>
            <a:endParaRPr lang="en-US" altLang="zh-CN" sz="2800" dirty="0"/>
          </a:p>
          <a:p>
            <a:r>
              <a:rPr lang="zh-CN" altLang="en-US" sz="2800" dirty="0"/>
              <a:t>看 </a:t>
            </a:r>
            <a:r>
              <a:rPr lang="en-US" altLang="zh-CN" sz="2800" dirty="0"/>
              <a:t>P54-55  </a:t>
            </a:r>
            <a:r>
              <a:rPr lang="zh-CN" altLang="en-US" sz="2800" dirty="0"/>
              <a:t>图</a:t>
            </a:r>
            <a:r>
              <a:rPr lang="en-US" altLang="zh-CN" sz="2800" dirty="0"/>
              <a:t>3.11,3.12</a:t>
            </a:r>
          </a:p>
          <a:p>
            <a:endParaRPr lang="en-US" altLang="zh-CN" sz="2800" dirty="0"/>
          </a:p>
          <a:p>
            <a:r>
              <a:rPr lang="zh-CN" altLang="en-US" sz="2800" dirty="0">
                <a:solidFill>
                  <a:srgbClr val="0066FF"/>
                </a:solidFill>
              </a:rPr>
              <a:t>系统流程图</a:t>
            </a:r>
            <a:r>
              <a:rPr lang="zh-CN" altLang="en-US" sz="2800" dirty="0"/>
              <a:t>和</a:t>
            </a:r>
            <a:r>
              <a:rPr lang="zh-CN" altLang="en-US" sz="2800" dirty="0">
                <a:solidFill>
                  <a:srgbClr val="0066FF"/>
                </a:solidFill>
              </a:rPr>
              <a:t>数据流图 </a:t>
            </a:r>
            <a:endParaRPr lang="en-US" altLang="zh-CN" sz="2800" dirty="0">
              <a:solidFill>
                <a:srgbClr val="0066FF"/>
              </a:solidFill>
            </a:endParaRPr>
          </a:p>
          <a:p>
            <a:pPr lvl="1"/>
            <a:r>
              <a:rPr lang="zh-CN" altLang="en-US" sz="2400" dirty="0"/>
              <a:t>都用于需求分析</a:t>
            </a:r>
            <a:endParaRPr lang="en-US" altLang="zh-CN" sz="2400" dirty="0"/>
          </a:p>
          <a:p>
            <a:pPr lvl="1"/>
            <a:r>
              <a:rPr lang="zh-CN" altLang="en-US" sz="2400" dirty="0"/>
              <a:t>都体现了系统功能</a:t>
            </a:r>
            <a:endParaRPr lang="en-US" altLang="zh-CN" sz="2400" dirty="0">
              <a:solidFill>
                <a:srgbClr val="0066FF"/>
              </a:solidFill>
            </a:endParaRPr>
          </a:p>
          <a:p>
            <a:r>
              <a:rPr lang="zh-CN" altLang="en-US" sz="2800" dirty="0"/>
              <a:t>有什么区别？</a:t>
            </a:r>
            <a:endParaRPr lang="en-US" altLang="zh-CN" sz="2800" dirty="0"/>
          </a:p>
          <a:p>
            <a:r>
              <a:rPr lang="zh-CN" altLang="en-US" sz="2800" dirty="0"/>
              <a:t>看一个例子</a:t>
            </a:r>
            <a:endParaRPr lang="en-US" altLang="zh-CN" sz="2800" dirty="0"/>
          </a:p>
          <a:p>
            <a:endParaRPr lang="zh-CN" altLang="en-US" sz="2400" dirty="0"/>
          </a:p>
        </p:txBody>
      </p:sp>
    </p:spTree>
    <p:extLst>
      <p:ext uri="{BB962C8B-B14F-4D97-AF65-F5344CB8AC3E}">
        <p14:creationId xmlns:p14="http://schemas.microsoft.com/office/powerpoint/2010/main" val="91578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系统（业务）流程图和数据流图的区别</a:t>
            </a:r>
          </a:p>
        </p:txBody>
      </p:sp>
      <p:sp>
        <p:nvSpPr>
          <p:cNvPr id="3" name="内容占位符 2"/>
          <p:cNvSpPr>
            <a:spLocks noGrp="1"/>
          </p:cNvSpPr>
          <p:nvPr>
            <p:ph idx="1"/>
          </p:nvPr>
        </p:nvSpPr>
        <p:spPr>
          <a:xfrm>
            <a:off x="611560" y="1772816"/>
            <a:ext cx="8064896" cy="4608512"/>
          </a:xfrm>
        </p:spPr>
        <p:txBody>
          <a:bodyPr/>
          <a:lstStyle/>
          <a:p>
            <a:pPr marL="0" indent="0">
              <a:lnSpc>
                <a:spcPct val="110000"/>
              </a:lnSpc>
              <a:buNone/>
            </a:pPr>
            <a:r>
              <a:rPr lang="zh-CN" altLang="zh-CN" sz="2400" dirty="0"/>
              <a:t>“生产资料出库”指生产部门员工到仓库中领取生产原料和各种生产工具，流程如下：</a:t>
            </a:r>
          </a:p>
          <a:p>
            <a:pPr marL="0" indent="0">
              <a:lnSpc>
                <a:spcPct val="110000"/>
              </a:lnSpc>
              <a:buNone/>
            </a:pPr>
            <a:r>
              <a:rPr lang="zh-CN" altLang="en-US" sz="2400" dirty="0"/>
              <a:t>（</a:t>
            </a:r>
            <a:r>
              <a:rPr lang="en-US" altLang="zh-CN" sz="2400" dirty="0"/>
              <a:t>1</a:t>
            </a:r>
            <a:r>
              <a:rPr lang="zh-CN" altLang="en-US" sz="2400" dirty="0"/>
              <a:t>）</a:t>
            </a:r>
            <a:r>
              <a:rPr lang="zh-CN" altLang="zh-CN" sz="2400" dirty="0"/>
              <a:t>首先由员工向仓库主任提交原料提货单</a:t>
            </a:r>
            <a:r>
              <a:rPr lang="zh-CN" altLang="en-US" sz="2400" dirty="0"/>
              <a:t>；</a:t>
            </a:r>
            <a:endParaRPr lang="en-US" altLang="zh-CN" sz="2400" dirty="0"/>
          </a:p>
          <a:p>
            <a:pPr marL="0" indent="0">
              <a:lnSpc>
                <a:spcPct val="110000"/>
              </a:lnSpc>
              <a:buNone/>
            </a:pPr>
            <a:r>
              <a:rPr lang="zh-CN" altLang="en-US" sz="2400" dirty="0"/>
              <a:t>（</a:t>
            </a:r>
            <a:r>
              <a:rPr lang="en-US" altLang="zh-CN" sz="2400" dirty="0"/>
              <a:t>2</a:t>
            </a:r>
            <a:r>
              <a:rPr lang="zh-CN" altLang="en-US" sz="2400" dirty="0"/>
              <a:t>）</a:t>
            </a:r>
            <a:r>
              <a:rPr lang="zh-CN" altLang="zh-CN" sz="2400" dirty="0"/>
              <a:t>仓库主任根据当前库存情况和用料计划对提货单进行审核，将不合格的提货单返回给生产部门员工，并将合格原料提货单交给库管员</a:t>
            </a:r>
            <a:r>
              <a:rPr lang="zh-CN" altLang="en-US" sz="2400" dirty="0"/>
              <a:t>；</a:t>
            </a:r>
            <a:endParaRPr lang="en-US" altLang="zh-CN" sz="2400" dirty="0"/>
          </a:p>
          <a:p>
            <a:pPr marL="0" indent="0">
              <a:lnSpc>
                <a:spcPct val="110000"/>
              </a:lnSpc>
              <a:buNone/>
            </a:pPr>
            <a:r>
              <a:rPr lang="zh-CN" altLang="en-US" sz="2400" dirty="0"/>
              <a:t>（</a:t>
            </a:r>
            <a:r>
              <a:rPr lang="en-US" altLang="zh-CN" sz="2400" dirty="0"/>
              <a:t>3</a:t>
            </a:r>
            <a:r>
              <a:rPr lang="zh-CN" altLang="en-US" sz="2400" dirty="0"/>
              <a:t>）</a:t>
            </a:r>
            <a:r>
              <a:rPr lang="zh-CN" altLang="zh-CN" sz="2400" dirty="0"/>
              <a:t>库管员根据合格原料提货单更新库存台账</a:t>
            </a:r>
            <a:r>
              <a:rPr lang="zh-CN" altLang="en-US" sz="2400" dirty="0"/>
              <a:t>，</a:t>
            </a:r>
            <a:r>
              <a:rPr lang="zh-CN" altLang="zh-CN" sz="2400" dirty="0"/>
              <a:t>并记录出库流水账。</a:t>
            </a:r>
          </a:p>
          <a:p>
            <a:pPr marL="0" indent="0">
              <a:lnSpc>
                <a:spcPct val="110000"/>
              </a:lnSpc>
              <a:buNone/>
            </a:pPr>
            <a:r>
              <a:rPr lang="en-US" altLang="zh-CN" sz="2400" dirty="0"/>
              <a:t>1</a:t>
            </a:r>
            <a:r>
              <a:rPr lang="zh-CN" altLang="en-US" sz="2400" dirty="0"/>
              <a:t>、</a:t>
            </a:r>
            <a:r>
              <a:rPr lang="zh-CN" altLang="zh-CN" sz="2400" dirty="0"/>
              <a:t>根据以上描述，绘出“生产资料出库”的业务流程图。</a:t>
            </a:r>
          </a:p>
          <a:p>
            <a:pPr marL="0" indent="0">
              <a:lnSpc>
                <a:spcPct val="110000"/>
              </a:lnSpc>
              <a:buNone/>
            </a:pPr>
            <a:r>
              <a:rPr lang="en-US" altLang="zh-CN" sz="2400" dirty="0"/>
              <a:t>2</a:t>
            </a:r>
            <a:r>
              <a:rPr lang="zh-CN" altLang="en-US" sz="2400" dirty="0"/>
              <a:t>、</a:t>
            </a:r>
            <a:r>
              <a:rPr lang="zh-CN" altLang="zh-CN" sz="2400" dirty="0"/>
              <a:t>根据业务流程绘出“生产资料出库”的数据流程图</a:t>
            </a:r>
            <a:r>
              <a:rPr lang="zh-CN" altLang="en-US" sz="2400" dirty="0"/>
              <a:t>。</a:t>
            </a:r>
            <a:endParaRPr lang="zh-CN" altLang="zh-CN" sz="2400" dirty="0"/>
          </a:p>
          <a:p>
            <a:endParaRPr lang="zh-CN" altLang="en-US" sz="2400" dirty="0"/>
          </a:p>
        </p:txBody>
      </p:sp>
    </p:spTree>
    <p:extLst>
      <p:ext uri="{BB962C8B-B14F-4D97-AF65-F5344CB8AC3E}">
        <p14:creationId xmlns:p14="http://schemas.microsoft.com/office/powerpoint/2010/main" val="73667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对象 8"/>
          <p:cNvGraphicFramePr>
            <a:graphicFrameLocks noChangeAspect="1"/>
          </p:cNvGraphicFramePr>
          <p:nvPr>
            <p:extLst>
              <p:ext uri="{D42A27DB-BD31-4B8C-83A1-F6EECF244321}">
                <p14:modId xmlns:p14="http://schemas.microsoft.com/office/powerpoint/2010/main" val="3463255344"/>
              </p:ext>
            </p:extLst>
          </p:nvPr>
        </p:nvGraphicFramePr>
        <p:xfrm>
          <a:off x="-108520" y="332656"/>
          <a:ext cx="9279813" cy="3475856"/>
        </p:xfrm>
        <a:graphic>
          <a:graphicData uri="http://schemas.openxmlformats.org/presentationml/2006/ole">
            <mc:AlternateContent xmlns:mc="http://schemas.openxmlformats.org/markup-compatibility/2006">
              <mc:Choice xmlns:v="urn:schemas-microsoft-com:vml" Requires="v">
                <p:oleObj name="Visio" r:id="rId2" imgW="4067861" imgH="1522781" progId="Visio.Drawing.11">
                  <p:embed/>
                </p:oleObj>
              </mc:Choice>
              <mc:Fallback>
                <p:oleObj name="Visio" r:id="rId2" imgW="4067861" imgH="1522781"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656"/>
                        <a:ext cx="9279813" cy="3475856"/>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343183283"/>
              </p:ext>
            </p:extLst>
          </p:nvPr>
        </p:nvGraphicFramePr>
        <p:xfrm>
          <a:off x="251520" y="3573016"/>
          <a:ext cx="8892480" cy="3410721"/>
        </p:xfrm>
        <a:graphic>
          <a:graphicData uri="http://schemas.openxmlformats.org/presentationml/2006/ole">
            <mc:AlternateContent xmlns:mc="http://schemas.openxmlformats.org/markup-compatibility/2006">
              <mc:Choice xmlns:v="urn:schemas-microsoft-com:vml" Requires="v">
                <p:oleObj name="Visio" r:id="rId4" imgW="4129735" imgH="1585570" progId="Visio.Drawing.11">
                  <p:embed/>
                </p:oleObj>
              </mc:Choice>
              <mc:Fallback>
                <p:oleObj name="Visio" r:id="rId4" imgW="4129735" imgH="158557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573016"/>
                        <a:ext cx="8892480" cy="3410721"/>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3" name="Rectangle 10"/>
          <p:cNvSpPr>
            <a:spLocks noChangeArrowheads="1"/>
          </p:cNvSpPr>
          <p:nvPr/>
        </p:nvSpPr>
        <p:spPr bwMode="auto">
          <a:xfrm>
            <a:off x="0" y="356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4" name="矩形 13"/>
          <p:cNvSpPr/>
          <p:nvPr/>
        </p:nvSpPr>
        <p:spPr>
          <a:xfrm>
            <a:off x="5220072" y="1036767"/>
            <a:ext cx="3797835" cy="400110"/>
          </a:xfrm>
          <a:prstGeom prst="rect">
            <a:avLst/>
          </a:prstGeom>
          <a:solidFill>
            <a:srgbClr val="FFFF99"/>
          </a:solidFill>
        </p:spPr>
        <p:txBody>
          <a:bodyPr wrap="none">
            <a:spAutoFit/>
          </a:bodyPr>
          <a:lstStyle/>
          <a:p>
            <a:r>
              <a:rPr lang="zh-CN" altLang="zh-CN" sz="2000" b="1" dirty="0"/>
              <a:t>“生产资料出库”的业务流程图</a:t>
            </a:r>
            <a:endParaRPr lang="zh-CN" altLang="en-US" sz="2000" b="1" dirty="0"/>
          </a:p>
        </p:txBody>
      </p:sp>
      <p:sp>
        <p:nvSpPr>
          <p:cNvPr id="15" name="矩形 14"/>
          <p:cNvSpPr/>
          <p:nvPr/>
        </p:nvSpPr>
        <p:spPr>
          <a:xfrm>
            <a:off x="4572000" y="6413808"/>
            <a:ext cx="3797835" cy="400110"/>
          </a:xfrm>
          <a:prstGeom prst="rect">
            <a:avLst/>
          </a:prstGeom>
          <a:solidFill>
            <a:srgbClr val="FFFF99"/>
          </a:solidFill>
        </p:spPr>
        <p:txBody>
          <a:bodyPr wrap="none">
            <a:spAutoFit/>
          </a:bodyPr>
          <a:lstStyle/>
          <a:p>
            <a:r>
              <a:rPr lang="zh-CN" altLang="zh-CN" sz="2000" b="1" dirty="0"/>
              <a:t>“生产资料出库”的</a:t>
            </a:r>
            <a:r>
              <a:rPr lang="zh-CN" altLang="en-US" sz="2000" b="1" dirty="0"/>
              <a:t>数据</a:t>
            </a:r>
            <a:r>
              <a:rPr lang="zh-CN" altLang="zh-CN" sz="2000" b="1" dirty="0"/>
              <a:t>流程图</a:t>
            </a:r>
            <a:endParaRPr lang="zh-CN" altLang="en-US" sz="2000" b="1" dirty="0"/>
          </a:p>
        </p:txBody>
      </p:sp>
      <p:sp>
        <p:nvSpPr>
          <p:cNvPr id="16" name="TextBox 15"/>
          <p:cNvSpPr txBox="1"/>
          <p:nvPr/>
        </p:nvSpPr>
        <p:spPr>
          <a:xfrm>
            <a:off x="0" y="3429000"/>
            <a:ext cx="4932040" cy="1169551"/>
          </a:xfrm>
          <a:prstGeom prst="rect">
            <a:avLst/>
          </a:prstGeom>
          <a:solidFill>
            <a:srgbClr val="FFC000"/>
          </a:solidFill>
          <a:effectLst>
            <a:outerShdw blurRad="50800" dist="50800" dir="1620000" algn="ctr" rotWithShape="0">
              <a:schemeClr val="tx1"/>
            </a:outerShdw>
          </a:effectLst>
        </p:spPr>
        <p:txBody>
          <a:bodyPr wrap="square" rtlCol="0">
            <a:spAutoFit/>
          </a:bodyPr>
          <a:lstStyle/>
          <a:p>
            <a:r>
              <a:rPr lang="en-US" altLang="zh-CN" sz="2000" b="1" dirty="0"/>
              <a:t>1</a:t>
            </a:r>
            <a:r>
              <a:rPr lang="zh-CN" altLang="en-US" sz="2000" b="1" dirty="0"/>
              <a:t>、业务流程图列出所有参与业务的人，</a:t>
            </a:r>
            <a:endParaRPr lang="en-US" altLang="zh-CN" sz="2000" b="1" dirty="0"/>
          </a:p>
          <a:p>
            <a:pPr>
              <a:spcBef>
                <a:spcPts val="1200"/>
              </a:spcBef>
            </a:pPr>
            <a:r>
              <a:rPr lang="zh-CN" altLang="en-US" sz="2000" b="1" dirty="0"/>
              <a:t>数据流图把处理作为主要结点，保留发起人和接收人，省略中间人。</a:t>
            </a:r>
          </a:p>
        </p:txBody>
      </p:sp>
    </p:spTree>
    <p:extLst>
      <p:ext uri="{BB962C8B-B14F-4D97-AF65-F5344CB8AC3E}">
        <p14:creationId xmlns:p14="http://schemas.microsoft.com/office/powerpoint/2010/main" val="38370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476672"/>
            <a:ext cx="7772400" cy="576064"/>
          </a:xfrm>
        </p:spPr>
        <p:txBody>
          <a:bodyPr/>
          <a:lstStyle/>
          <a:p>
            <a:r>
              <a:rPr lang="zh-CN" altLang="en-US" dirty="0"/>
              <a:t>软件文档</a:t>
            </a:r>
          </a:p>
        </p:txBody>
      </p:sp>
      <p:graphicFrame>
        <p:nvGraphicFramePr>
          <p:cNvPr id="4" name="表格 3"/>
          <p:cNvGraphicFramePr>
            <a:graphicFrameLocks noGrp="1"/>
          </p:cNvGraphicFramePr>
          <p:nvPr>
            <p:extLst>
              <p:ext uri="{D42A27DB-BD31-4B8C-83A1-F6EECF244321}">
                <p14:modId xmlns:p14="http://schemas.microsoft.com/office/powerpoint/2010/main" val="1370548234"/>
              </p:ext>
            </p:extLst>
          </p:nvPr>
        </p:nvGraphicFramePr>
        <p:xfrm>
          <a:off x="947936" y="1196752"/>
          <a:ext cx="7584504" cy="5482560"/>
        </p:xfrm>
        <a:graphic>
          <a:graphicData uri="http://schemas.openxmlformats.org/drawingml/2006/table">
            <a:tbl>
              <a:tblPr firstRow="1" bandRow="1">
                <a:tableStyleId>{5C22544A-7EE6-4342-B048-85BDC9FD1C3A}</a:tableStyleId>
              </a:tblPr>
              <a:tblGrid>
                <a:gridCol w="2615952">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636240">
                <a:tc>
                  <a:txBody>
                    <a:bodyPr/>
                    <a:lstStyle/>
                    <a:p>
                      <a:r>
                        <a:rPr lang="zh-CN" altLang="en-US" sz="2400" b="1" dirty="0">
                          <a:solidFill>
                            <a:schemeClr val="tx1"/>
                          </a:solidFill>
                        </a:rPr>
                        <a:t>文档类型</a:t>
                      </a:r>
                    </a:p>
                  </a:txBody>
                  <a:tcPr>
                    <a:solidFill>
                      <a:schemeClr val="tx2">
                        <a:lumMod val="40000"/>
                        <a:lumOff val="60000"/>
                      </a:schemeClr>
                    </a:solidFill>
                  </a:tcPr>
                </a:tc>
                <a:tc>
                  <a:txBody>
                    <a:bodyPr/>
                    <a:lstStyle/>
                    <a:p>
                      <a:r>
                        <a:rPr lang="zh-CN" altLang="en-US" sz="2400" b="1" dirty="0">
                          <a:solidFill>
                            <a:schemeClr val="tx1"/>
                          </a:solidFill>
                        </a:rPr>
                        <a:t>文档名称</a:t>
                      </a:r>
                    </a:p>
                  </a:txBody>
                  <a:tcPr>
                    <a:solidFill>
                      <a:schemeClr val="tx2">
                        <a:lumMod val="40000"/>
                        <a:lumOff val="60000"/>
                      </a:schemeClr>
                    </a:solidFill>
                  </a:tcPr>
                </a:tc>
                <a:extLst>
                  <a:ext uri="{0D108BD9-81ED-4DB2-BD59-A6C34878D82A}">
                    <a16:rowId xmlns:a16="http://schemas.microsoft.com/office/drawing/2014/main" val="10000"/>
                  </a:ext>
                </a:extLst>
              </a:tr>
              <a:tr h="1012056">
                <a:tc>
                  <a:txBody>
                    <a:bodyPr/>
                    <a:lstStyle/>
                    <a:p>
                      <a:r>
                        <a:rPr lang="zh-CN" altLang="en-US" sz="2400" b="1" dirty="0">
                          <a:solidFill>
                            <a:schemeClr val="tx1"/>
                          </a:solidFill>
                        </a:rPr>
                        <a:t>用户文档</a:t>
                      </a:r>
                    </a:p>
                  </a:txBody>
                  <a:tcPr/>
                </a:tc>
                <a:tc>
                  <a:txBody>
                    <a:bodyPr/>
                    <a:lstStyle/>
                    <a:p>
                      <a:r>
                        <a:rPr lang="zh-CN" altLang="en-US" sz="2000" b="1" dirty="0">
                          <a:solidFill>
                            <a:schemeClr val="tx1"/>
                          </a:solidFill>
                        </a:rPr>
                        <a:t>用户手册</a:t>
                      </a:r>
                      <a:endParaRPr lang="en-US" altLang="zh-CN" sz="2000" b="1" dirty="0">
                        <a:solidFill>
                          <a:schemeClr val="tx1"/>
                        </a:solidFill>
                      </a:endParaRPr>
                    </a:p>
                    <a:p>
                      <a:r>
                        <a:rPr lang="zh-CN" altLang="en-US" sz="2000" b="1" dirty="0">
                          <a:solidFill>
                            <a:schemeClr val="tx1"/>
                          </a:solidFill>
                        </a:rPr>
                        <a:t>操作手册</a:t>
                      </a:r>
                      <a:endParaRPr lang="en-US" altLang="zh-CN" sz="2000" b="1" dirty="0">
                        <a:solidFill>
                          <a:schemeClr val="tx1"/>
                        </a:solidFill>
                      </a:endParaRPr>
                    </a:p>
                    <a:p>
                      <a:r>
                        <a:rPr lang="zh-CN" altLang="en-US" sz="2000" b="1" dirty="0">
                          <a:solidFill>
                            <a:schemeClr val="tx1"/>
                          </a:solidFill>
                        </a:rPr>
                        <a:t>修改维护建议</a:t>
                      </a:r>
                      <a:endParaRPr lang="en-US" altLang="zh-CN" sz="2000" b="1" dirty="0">
                        <a:solidFill>
                          <a:schemeClr val="tx1"/>
                        </a:solidFill>
                      </a:endParaRPr>
                    </a:p>
                    <a:p>
                      <a:r>
                        <a:rPr lang="zh-CN" altLang="en-US" sz="2000" b="1" dirty="0">
                          <a:solidFill>
                            <a:schemeClr val="tx1"/>
                          </a:solidFill>
                        </a:rPr>
                        <a:t>用户需求报告</a:t>
                      </a:r>
                    </a:p>
                  </a:txBody>
                  <a:tcPr/>
                </a:tc>
                <a:extLst>
                  <a:ext uri="{0D108BD9-81ED-4DB2-BD59-A6C34878D82A}">
                    <a16:rowId xmlns:a16="http://schemas.microsoft.com/office/drawing/2014/main" val="10001"/>
                  </a:ext>
                </a:extLst>
              </a:tr>
              <a:tr h="1012056">
                <a:tc>
                  <a:txBody>
                    <a:bodyPr/>
                    <a:lstStyle/>
                    <a:p>
                      <a:r>
                        <a:rPr lang="zh-CN" altLang="en-US" sz="2400" b="1" dirty="0">
                          <a:solidFill>
                            <a:schemeClr val="tx1"/>
                          </a:solidFill>
                        </a:rPr>
                        <a:t>开发文档</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2000" b="1" dirty="0">
                          <a:solidFill>
                            <a:schemeClr val="tx1"/>
                          </a:solidFill>
                        </a:rPr>
                        <a:t>可行性研究报告</a:t>
                      </a:r>
                    </a:p>
                    <a:p>
                      <a:r>
                        <a:rPr lang="zh-CN" altLang="en-US" sz="2000" b="1" dirty="0">
                          <a:solidFill>
                            <a:schemeClr val="tx1"/>
                          </a:solidFill>
                        </a:rPr>
                        <a:t>软件需求规格说明书</a:t>
                      </a:r>
                      <a:endParaRPr lang="en-US" altLang="zh-CN" sz="2000" b="1" dirty="0">
                        <a:solidFill>
                          <a:schemeClr val="tx1"/>
                        </a:solidFill>
                      </a:endParaRPr>
                    </a:p>
                    <a:p>
                      <a:r>
                        <a:rPr lang="zh-CN" altLang="en-US" sz="2000" b="1" dirty="0">
                          <a:solidFill>
                            <a:schemeClr val="tx1"/>
                          </a:solidFill>
                        </a:rPr>
                        <a:t>数据要求说明书</a:t>
                      </a:r>
                      <a:endParaRPr lang="en-US" altLang="zh-CN" sz="2000" b="1" dirty="0">
                        <a:solidFill>
                          <a:schemeClr val="tx1"/>
                        </a:solidFill>
                      </a:endParaRPr>
                    </a:p>
                    <a:p>
                      <a:r>
                        <a:rPr lang="zh-CN" altLang="en-US" sz="2000" b="1" dirty="0">
                          <a:solidFill>
                            <a:schemeClr val="tx1"/>
                          </a:solidFill>
                        </a:rPr>
                        <a:t>概要设计说明书</a:t>
                      </a:r>
                      <a:endParaRPr lang="en-US" altLang="zh-CN" sz="2000" b="1" dirty="0">
                        <a:solidFill>
                          <a:schemeClr val="tx1"/>
                        </a:solidFill>
                      </a:endParaRPr>
                    </a:p>
                    <a:p>
                      <a:r>
                        <a:rPr lang="zh-CN" altLang="en-US" sz="2000" b="1" dirty="0">
                          <a:solidFill>
                            <a:schemeClr val="tx1"/>
                          </a:solidFill>
                        </a:rPr>
                        <a:t>详细设计说明书</a:t>
                      </a:r>
                      <a:endParaRPr lang="en-US" altLang="zh-CN" sz="2000" b="1" dirty="0">
                        <a:solidFill>
                          <a:schemeClr val="tx1"/>
                        </a:solidFill>
                      </a:endParaRPr>
                    </a:p>
                    <a:p>
                      <a:r>
                        <a:rPr lang="zh-CN" altLang="en-US" sz="2000" b="1" dirty="0">
                          <a:solidFill>
                            <a:schemeClr val="tx1"/>
                          </a:solidFill>
                        </a:rPr>
                        <a:t>项目开发计划</a:t>
                      </a:r>
                      <a:endParaRPr lang="en-US" altLang="zh-CN" sz="2000" b="1" dirty="0">
                        <a:solidFill>
                          <a:schemeClr val="tx1"/>
                        </a:solidFill>
                      </a:endParaRPr>
                    </a:p>
                  </a:txBody>
                  <a:tcPr/>
                </a:tc>
                <a:extLst>
                  <a:ext uri="{0D108BD9-81ED-4DB2-BD59-A6C34878D82A}">
                    <a16:rowId xmlns:a16="http://schemas.microsoft.com/office/drawing/2014/main" val="10002"/>
                  </a:ext>
                </a:extLst>
              </a:tr>
              <a:tr h="1012056">
                <a:tc>
                  <a:txBody>
                    <a:bodyPr/>
                    <a:lstStyle/>
                    <a:p>
                      <a:r>
                        <a:rPr lang="zh-CN" altLang="en-US" sz="2400" b="1" dirty="0">
                          <a:solidFill>
                            <a:schemeClr val="tx1"/>
                          </a:solidFill>
                        </a:rPr>
                        <a:t>管理文档</a:t>
                      </a:r>
                    </a:p>
                  </a:txBody>
                  <a:tcPr/>
                </a:tc>
                <a:tc>
                  <a:txBody>
                    <a:bodyPr/>
                    <a:lstStyle/>
                    <a:p>
                      <a:r>
                        <a:rPr lang="zh-CN" altLang="en-US" sz="2000" b="1" dirty="0">
                          <a:solidFill>
                            <a:schemeClr val="tx1"/>
                          </a:solidFill>
                        </a:rPr>
                        <a:t>项目开发计划</a:t>
                      </a:r>
                      <a:endParaRPr lang="en-US" altLang="zh-CN" sz="2000" b="1" dirty="0">
                        <a:solidFill>
                          <a:schemeClr val="tx1"/>
                        </a:solidFill>
                      </a:endParaRPr>
                    </a:p>
                    <a:p>
                      <a:r>
                        <a:rPr lang="zh-CN" altLang="en-US" sz="2000" b="1" dirty="0">
                          <a:solidFill>
                            <a:schemeClr val="tx1"/>
                          </a:solidFill>
                        </a:rPr>
                        <a:t>测试计划</a:t>
                      </a:r>
                      <a:endParaRPr lang="en-US" altLang="zh-CN" sz="2000" b="1" dirty="0">
                        <a:solidFill>
                          <a:schemeClr val="tx1"/>
                        </a:solidFill>
                      </a:endParaRPr>
                    </a:p>
                    <a:p>
                      <a:r>
                        <a:rPr lang="zh-CN" altLang="en-US" sz="2000" b="1" dirty="0">
                          <a:solidFill>
                            <a:schemeClr val="tx1"/>
                          </a:solidFill>
                        </a:rPr>
                        <a:t>测试分析报告</a:t>
                      </a:r>
                      <a:endParaRPr lang="en-US" altLang="zh-CN" sz="2000" b="1" dirty="0">
                        <a:solidFill>
                          <a:schemeClr val="tx1"/>
                        </a:solidFill>
                      </a:endParaRPr>
                    </a:p>
                    <a:p>
                      <a:r>
                        <a:rPr lang="zh-CN" altLang="en-US" sz="2000" b="1" dirty="0">
                          <a:solidFill>
                            <a:schemeClr val="tx1"/>
                          </a:solidFill>
                        </a:rPr>
                        <a:t>开发进度月报</a:t>
                      </a:r>
                      <a:endParaRPr lang="en-US" altLang="zh-CN" sz="2000" b="1" dirty="0">
                        <a:solidFill>
                          <a:schemeClr val="tx1"/>
                        </a:solidFill>
                      </a:endParaRPr>
                    </a:p>
                    <a:p>
                      <a:r>
                        <a:rPr lang="zh-CN" altLang="en-US" sz="2000" b="1" dirty="0">
                          <a:solidFill>
                            <a:schemeClr val="tx1"/>
                          </a:solidFill>
                        </a:rPr>
                        <a:t>开发总结报告</a:t>
                      </a:r>
                    </a:p>
                  </a:txBody>
                  <a:tcPr/>
                </a:tc>
                <a:extLst>
                  <a:ext uri="{0D108BD9-81ED-4DB2-BD59-A6C34878D82A}">
                    <a16:rowId xmlns:a16="http://schemas.microsoft.com/office/drawing/2014/main" val="10003"/>
                  </a:ext>
                </a:extLst>
              </a:tr>
            </a:tbl>
          </a:graphicData>
        </a:graphic>
      </p:graphicFrame>
      <p:sp>
        <p:nvSpPr>
          <p:cNvPr id="5" name="椭圆形标注 4"/>
          <p:cNvSpPr/>
          <p:nvPr/>
        </p:nvSpPr>
        <p:spPr bwMode="auto">
          <a:xfrm>
            <a:off x="6372200" y="764704"/>
            <a:ext cx="2160240" cy="1501512"/>
          </a:xfrm>
          <a:prstGeom prst="wedgeEllipseCallout">
            <a:avLst>
              <a:gd name="adj1" fmla="val -53990"/>
              <a:gd name="adj2" fmla="val 51918"/>
            </a:avLst>
          </a:prstGeom>
          <a:solidFill>
            <a:srgbClr val="CCECFF"/>
          </a:solidFill>
          <a:ln w="25400" cap="flat" cmpd="sng" algn="ctr">
            <a:solidFill>
              <a:schemeClr val="tx1"/>
            </a:solidFill>
            <a:prstDash val="solid"/>
            <a:round/>
            <a:headEnd type="none" w="med" len="med"/>
            <a:tailEnd type="none" w="med" len="med"/>
          </a:ln>
          <a:effectLst>
            <a:outerShdw blurRad="50800" dist="50800" dir="1380000" algn="ctr" rotWithShape="0">
              <a:schemeClr val="tx1"/>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这么多文档，有什么用处？</a:t>
            </a:r>
          </a:p>
        </p:txBody>
      </p:sp>
    </p:spTree>
    <p:extLst>
      <p:ext uri="{BB962C8B-B14F-4D97-AF65-F5344CB8AC3E}">
        <p14:creationId xmlns:p14="http://schemas.microsoft.com/office/powerpoint/2010/main" val="22608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对象 8"/>
          <p:cNvGraphicFramePr>
            <a:graphicFrameLocks noChangeAspect="1"/>
          </p:cNvGraphicFramePr>
          <p:nvPr>
            <p:extLst>
              <p:ext uri="{D42A27DB-BD31-4B8C-83A1-F6EECF244321}">
                <p14:modId xmlns:p14="http://schemas.microsoft.com/office/powerpoint/2010/main" val="159250118"/>
              </p:ext>
            </p:extLst>
          </p:nvPr>
        </p:nvGraphicFramePr>
        <p:xfrm>
          <a:off x="-108520" y="332656"/>
          <a:ext cx="9279813" cy="3475856"/>
        </p:xfrm>
        <a:graphic>
          <a:graphicData uri="http://schemas.openxmlformats.org/presentationml/2006/ole">
            <mc:AlternateContent xmlns:mc="http://schemas.openxmlformats.org/markup-compatibility/2006">
              <mc:Choice xmlns:v="urn:schemas-microsoft-com:vml" Requires="v">
                <p:oleObj name="Visio" r:id="rId2" imgW="4067861" imgH="1522781" progId="Visio.Drawing.11">
                  <p:embed/>
                </p:oleObj>
              </mc:Choice>
              <mc:Fallback>
                <p:oleObj name="Visio" r:id="rId2" imgW="4067861" imgH="1522781"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656"/>
                        <a:ext cx="9279813" cy="3475856"/>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065869474"/>
              </p:ext>
            </p:extLst>
          </p:nvPr>
        </p:nvGraphicFramePr>
        <p:xfrm>
          <a:off x="251520" y="3573016"/>
          <a:ext cx="8892480" cy="3410721"/>
        </p:xfrm>
        <a:graphic>
          <a:graphicData uri="http://schemas.openxmlformats.org/presentationml/2006/ole">
            <mc:AlternateContent xmlns:mc="http://schemas.openxmlformats.org/markup-compatibility/2006">
              <mc:Choice xmlns:v="urn:schemas-microsoft-com:vml" Requires="v">
                <p:oleObj name="Visio" r:id="rId4" imgW="4129735" imgH="1585570" progId="Visio.Drawing.11">
                  <p:embed/>
                </p:oleObj>
              </mc:Choice>
              <mc:Fallback>
                <p:oleObj name="Visio" r:id="rId4" imgW="4129735" imgH="158557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573016"/>
                        <a:ext cx="8892480" cy="3410721"/>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3" name="Rectangle 10"/>
          <p:cNvSpPr>
            <a:spLocks noChangeArrowheads="1"/>
          </p:cNvSpPr>
          <p:nvPr/>
        </p:nvSpPr>
        <p:spPr bwMode="auto">
          <a:xfrm>
            <a:off x="0" y="356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5" name="矩形 14"/>
          <p:cNvSpPr/>
          <p:nvPr/>
        </p:nvSpPr>
        <p:spPr>
          <a:xfrm>
            <a:off x="4572000" y="6413808"/>
            <a:ext cx="3797835" cy="400110"/>
          </a:xfrm>
          <a:prstGeom prst="rect">
            <a:avLst/>
          </a:prstGeom>
          <a:solidFill>
            <a:srgbClr val="FFFF99"/>
          </a:solidFill>
        </p:spPr>
        <p:txBody>
          <a:bodyPr wrap="none">
            <a:spAutoFit/>
          </a:bodyPr>
          <a:lstStyle/>
          <a:p>
            <a:r>
              <a:rPr lang="zh-CN" altLang="zh-CN" sz="2000" b="1" dirty="0"/>
              <a:t>“生产资料出库”的</a:t>
            </a:r>
            <a:r>
              <a:rPr lang="zh-CN" altLang="en-US" sz="2000" b="1" dirty="0"/>
              <a:t>数据</a:t>
            </a:r>
            <a:r>
              <a:rPr lang="zh-CN" altLang="zh-CN" sz="2000" b="1" dirty="0"/>
              <a:t>流程图</a:t>
            </a:r>
            <a:endParaRPr lang="zh-CN" altLang="en-US" sz="2000" b="1" dirty="0"/>
          </a:p>
        </p:txBody>
      </p:sp>
      <p:sp>
        <p:nvSpPr>
          <p:cNvPr id="16" name="TextBox 15"/>
          <p:cNvSpPr txBox="1"/>
          <p:nvPr/>
        </p:nvSpPr>
        <p:spPr>
          <a:xfrm>
            <a:off x="5004048" y="3398223"/>
            <a:ext cx="4083133" cy="1477328"/>
          </a:xfrm>
          <a:prstGeom prst="rect">
            <a:avLst/>
          </a:prstGeom>
          <a:solidFill>
            <a:srgbClr val="FFC000"/>
          </a:solidFill>
          <a:effectLst>
            <a:outerShdw blurRad="50800" dist="50800" dir="1620000" algn="ctr" rotWithShape="0">
              <a:schemeClr val="tx1"/>
            </a:outerShdw>
          </a:effectLst>
        </p:spPr>
        <p:txBody>
          <a:bodyPr wrap="square" rtlCol="0">
            <a:spAutoFit/>
          </a:bodyPr>
          <a:lstStyle/>
          <a:p>
            <a:r>
              <a:rPr lang="en-US" altLang="zh-CN" sz="2000" b="1" dirty="0"/>
              <a:t>2</a:t>
            </a:r>
            <a:r>
              <a:rPr lang="zh-CN" altLang="en-US" sz="2000" b="1" dirty="0"/>
              <a:t>、业务流程图把文档作为激活系统流动的结点，可省略处理动作；</a:t>
            </a:r>
            <a:endParaRPr lang="en-US" altLang="zh-CN" sz="2000" b="1" dirty="0"/>
          </a:p>
          <a:p>
            <a:pPr>
              <a:spcBef>
                <a:spcPts val="1200"/>
              </a:spcBef>
            </a:pPr>
            <a:r>
              <a:rPr lang="zh-CN" altLang="en-US" sz="2000" b="1" dirty="0"/>
              <a:t>数据流图把文档作为激活下一个结点的条件</a:t>
            </a:r>
            <a:r>
              <a:rPr lang="en-US" altLang="zh-CN" sz="2000" b="1" dirty="0"/>
              <a:t>/</a:t>
            </a:r>
            <a:r>
              <a:rPr lang="zh-CN" altLang="en-US" sz="2000" b="1" dirty="0"/>
              <a:t>事件，标出处理动作。</a:t>
            </a:r>
          </a:p>
        </p:txBody>
      </p:sp>
      <p:sp>
        <p:nvSpPr>
          <p:cNvPr id="17" name="矩形 16"/>
          <p:cNvSpPr/>
          <p:nvPr/>
        </p:nvSpPr>
        <p:spPr>
          <a:xfrm>
            <a:off x="5220072" y="1036767"/>
            <a:ext cx="3797835" cy="400110"/>
          </a:xfrm>
          <a:prstGeom prst="rect">
            <a:avLst/>
          </a:prstGeom>
          <a:solidFill>
            <a:srgbClr val="FFFF99"/>
          </a:solidFill>
        </p:spPr>
        <p:txBody>
          <a:bodyPr wrap="none">
            <a:spAutoFit/>
          </a:bodyPr>
          <a:lstStyle/>
          <a:p>
            <a:r>
              <a:rPr lang="zh-CN" altLang="zh-CN" sz="2000" b="1" dirty="0"/>
              <a:t>“生产资料出库”的业务流程图</a:t>
            </a:r>
            <a:endParaRPr lang="zh-CN" altLang="en-US" sz="2000" b="1" dirty="0"/>
          </a:p>
        </p:txBody>
      </p:sp>
    </p:spTree>
    <p:extLst>
      <p:ext uri="{BB962C8B-B14F-4D97-AF65-F5344CB8AC3E}">
        <p14:creationId xmlns:p14="http://schemas.microsoft.com/office/powerpoint/2010/main" val="13574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对象 8"/>
          <p:cNvGraphicFramePr>
            <a:graphicFrameLocks noChangeAspect="1"/>
          </p:cNvGraphicFramePr>
          <p:nvPr>
            <p:extLst>
              <p:ext uri="{D42A27DB-BD31-4B8C-83A1-F6EECF244321}">
                <p14:modId xmlns:p14="http://schemas.microsoft.com/office/powerpoint/2010/main" val="2112057986"/>
              </p:ext>
            </p:extLst>
          </p:nvPr>
        </p:nvGraphicFramePr>
        <p:xfrm>
          <a:off x="179512" y="425569"/>
          <a:ext cx="8873083" cy="3219455"/>
        </p:xfrm>
        <a:graphic>
          <a:graphicData uri="http://schemas.openxmlformats.org/presentationml/2006/ole">
            <mc:AlternateContent xmlns:mc="http://schemas.openxmlformats.org/markup-compatibility/2006">
              <mc:Choice xmlns:v="urn:schemas-microsoft-com:vml" Requires="v">
                <p:oleObj name="Visio" r:id="rId2" imgW="4067861" imgH="1522781" progId="Visio.Drawing.11">
                  <p:embed/>
                </p:oleObj>
              </mc:Choice>
              <mc:Fallback>
                <p:oleObj name="Visio" r:id="rId2" imgW="4067861" imgH="1522781" progId="Visio.Drawing.11">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25569"/>
                        <a:ext cx="8873083" cy="3219455"/>
                      </a:xfrm>
                      <a:prstGeom prst="rect">
                        <a:avLst/>
                      </a:prstGeom>
                      <a:noFill/>
                      <a:ln>
                        <a:solidFill>
                          <a:srgbClr val="FF0000"/>
                        </a:solid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679390961"/>
              </p:ext>
            </p:extLst>
          </p:nvPr>
        </p:nvGraphicFramePr>
        <p:xfrm>
          <a:off x="179512" y="3645024"/>
          <a:ext cx="8784976" cy="3272627"/>
        </p:xfrm>
        <a:graphic>
          <a:graphicData uri="http://schemas.openxmlformats.org/presentationml/2006/ole">
            <mc:AlternateContent xmlns:mc="http://schemas.openxmlformats.org/markup-compatibility/2006">
              <mc:Choice xmlns:v="urn:schemas-microsoft-com:vml" Requires="v">
                <p:oleObj name="Visio" r:id="rId4" imgW="4129735" imgH="1585570" progId="Visio.Drawing.11">
                  <p:embed/>
                </p:oleObj>
              </mc:Choice>
              <mc:Fallback>
                <p:oleObj name="Visio" r:id="rId4" imgW="4129735" imgH="158557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645024"/>
                        <a:ext cx="8784976" cy="3272627"/>
                      </a:xfrm>
                      <a:prstGeom prst="rect">
                        <a:avLst/>
                      </a:prstGeom>
                      <a:noFill/>
                      <a:ln>
                        <a:solidFill>
                          <a:srgbClr val="0066FF"/>
                        </a:solidFill>
                      </a:ln>
                    </p:spPr>
                  </p:pic>
                </p:oleObj>
              </mc:Fallback>
            </mc:AlternateContent>
          </a:graphicData>
        </a:graphic>
      </p:graphicFrame>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9"/>
          <p:cNvSpPr>
            <a:spLocks noChangeArrowheads="1"/>
          </p:cNvSpPr>
          <p:nvPr/>
        </p:nvSpPr>
        <p:spPr bwMode="auto">
          <a:xfrm>
            <a:off x="0" y="1981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3" name="Rectangle 10"/>
          <p:cNvSpPr>
            <a:spLocks noChangeArrowheads="1"/>
          </p:cNvSpPr>
          <p:nvPr/>
        </p:nvSpPr>
        <p:spPr bwMode="auto">
          <a:xfrm>
            <a:off x="0" y="3565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15" name="矩形 14"/>
          <p:cNvSpPr/>
          <p:nvPr/>
        </p:nvSpPr>
        <p:spPr>
          <a:xfrm>
            <a:off x="4572000" y="6413808"/>
            <a:ext cx="3797835" cy="400110"/>
          </a:xfrm>
          <a:prstGeom prst="rect">
            <a:avLst/>
          </a:prstGeom>
          <a:solidFill>
            <a:srgbClr val="FFFF99"/>
          </a:solidFill>
        </p:spPr>
        <p:txBody>
          <a:bodyPr wrap="none">
            <a:spAutoFit/>
          </a:bodyPr>
          <a:lstStyle/>
          <a:p>
            <a:r>
              <a:rPr lang="zh-CN" altLang="zh-CN" sz="2000" b="1" dirty="0"/>
              <a:t>“生产资料出库”的</a:t>
            </a:r>
            <a:r>
              <a:rPr lang="zh-CN" altLang="en-US" sz="2000" b="1" dirty="0"/>
              <a:t>数据</a:t>
            </a:r>
            <a:r>
              <a:rPr lang="zh-CN" altLang="zh-CN" sz="2000" b="1" dirty="0"/>
              <a:t>流程图</a:t>
            </a:r>
            <a:endParaRPr lang="zh-CN" altLang="en-US" sz="2000" b="1" dirty="0"/>
          </a:p>
        </p:txBody>
      </p:sp>
      <p:sp>
        <p:nvSpPr>
          <p:cNvPr id="16" name="TextBox 15"/>
          <p:cNvSpPr txBox="1"/>
          <p:nvPr/>
        </p:nvSpPr>
        <p:spPr>
          <a:xfrm>
            <a:off x="4572000" y="3552111"/>
            <a:ext cx="4392488" cy="1323439"/>
          </a:xfrm>
          <a:prstGeom prst="rect">
            <a:avLst/>
          </a:prstGeom>
          <a:solidFill>
            <a:srgbClr val="FFC000"/>
          </a:solidFill>
          <a:effectLst>
            <a:outerShdw blurRad="50800" dist="50800" dir="1620000" algn="ctr" rotWithShape="0">
              <a:schemeClr val="tx1"/>
            </a:outerShdw>
          </a:effectLst>
        </p:spPr>
        <p:txBody>
          <a:bodyPr wrap="square" rtlCol="0">
            <a:spAutoFit/>
          </a:bodyPr>
          <a:lstStyle/>
          <a:p>
            <a:pPr>
              <a:spcBef>
                <a:spcPts val="1200"/>
              </a:spcBef>
            </a:pPr>
            <a:r>
              <a:rPr lang="en-US" altLang="zh-CN" sz="2000" b="1" dirty="0"/>
              <a:t>3</a:t>
            </a:r>
            <a:r>
              <a:rPr lang="zh-CN" altLang="en-US" sz="2000" b="1" dirty="0"/>
              <a:t>、外界输入文档和系统存档</a:t>
            </a:r>
            <a:r>
              <a:rPr lang="en-US" altLang="zh-CN" sz="2000" b="1" dirty="0"/>
              <a:t>:</a:t>
            </a:r>
          </a:p>
          <a:p>
            <a:pPr>
              <a:spcBef>
                <a:spcPts val="1200"/>
              </a:spcBef>
            </a:pPr>
            <a:r>
              <a:rPr lang="zh-CN" altLang="en-US" sz="2000" b="1" dirty="0"/>
              <a:t>业务流程图区分，</a:t>
            </a:r>
            <a:endParaRPr lang="en-US" altLang="zh-CN" sz="2000" b="1" dirty="0"/>
          </a:p>
          <a:p>
            <a:pPr>
              <a:spcBef>
                <a:spcPts val="1200"/>
              </a:spcBef>
            </a:pPr>
            <a:r>
              <a:rPr lang="zh-CN" altLang="en-US" sz="2000" b="1" dirty="0"/>
              <a:t>数据流图不区分。</a:t>
            </a:r>
          </a:p>
        </p:txBody>
      </p:sp>
      <p:sp>
        <p:nvSpPr>
          <p:cNvPr id="17" name="矩形 16"/>
          <p:cNvSpPr/>
          <p:nvPr/>
        </p:nvSpPr>
        <p:spPr>
          <a:xfrm>
            <a:off x="5220072" y="1036767"/>
            <a:ext cx="3797835" cy="400110"/>
          </a:xfrm>
          <a:prstGeom prst="rect">
            <a:avLst/>
          </a:prstGeom>
          <a:solidFill>
            <a:srgbClr val="FFFF99"/>
          </a:solidFill>
        </p:spPr>
        <p:txBody>
          <a:bodyPr wrap="none">
            <a:spAutoFit/>
          </a:bodyPr>
          <a:lstStyle/>
          <a:p>
            <a:r>
              <a:rPr lang="zh-CN" altLang="zh-CN" sz="2000" b="1" dirty="0"/>
              <a:t>“生产资料出库”的业务流程图</a:t>
            </a:r>
            <a:endParaRPr lang="zh-CN" altLang="en-US" sz="2000" b="1" dirty="0"/>
          </a:p>
        </p:txBody>
      </p:sp>
    </p:spTree>
    <p:extLst>
      <p:ext uri="{BB962C8B-B14F-4D97-AF65-F5344CB8AC3E}">
        <p14:creationId xmlns:p14="http://schemas.microsoft.com/office/powerpoint/2010/main" val="178954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系统（业务）流程图和数据流图的区别</a:t>
            </a:r>
          </a:p>
        </p:txBody>
      </p:sp>
      <p:sp>
        <p:nvSpPr>
          <p:cNvPr id="3" name="内容占位符 2"/>
          <p:cNvSpPr>
            <a:spLocks noGrp="1"/>
          </p:cNvSpPr>
          <p:nvPr>
            <p:ph idx="1"/>
          </p:nvPr>
        </p:nvSpPr>
        <p:spPr/>
        <p:txBody>
          <a:bodyPr/>
          <a:lstStyle/>
          <a:p>
            <a:r>
              <a:rPr lang="zh-CN" altLang="en-US" dirty="0"/>
              <a:t>系统流程图</a:t>
            </a:r>
            <a:endParaRPr lang="en-US" altLang="zh-CN" dirty="0"/>
          </a:p>
          <a:p>
            <a:pPr lvl="1"/>
            <a:r>
              <a:rPr lang="zh-CN" altLang="en-US" dirty="0"/>
              <a:t>侧重：</a:t>
            </a:r>
            <a:r>
              <a:rPr lang="zh-CN" altLang="en-US" dirty="0">
                <a:solidFill>
                  <a:srgbClr val="0000FF"/>
                </a:solidFill>
              </a:rPr>
              <a:t>实体</a:t>
            </a:r>
            <a:r>
              <a:rPr lang="zh-CN" altLang="en-US" dirty="0"/>
              <a:t>，功能执行</a:t>
            </a:r>
            <a:r>
              <a:rPr lang="zh-CN" altLang="en-US" dirty="0">
                <a:solidFill>
                  <a:srgbClr val="0000FF"/>
                </a:solidFill>
              </a:rPr>
              <a:t>结果</a:t>
            </a:r>
            <a:endParaRPr lang="en-US" altLang="zh-CN" dirty="0">
              <a:solidFill>
                <a:srgbClr val="0000FF"/>
              </a:solidFill>
            </a:endParaRPr>
          </a:p>
          <a:p>
            <a:pPr lvl="1"/>
            <a:r>
              <a:rPr lang="zh-CN" altLang="en-US" dirty="0"/>
              <a:t>关注事务，用于</a:t>
            </a:r>
            <a:r>
              <a:rPr lang="zh-CN" altLang="en-US" dirty="0">
                <a:solidFill>
                  <a:srgbClr val="0000FF"/>
                </a:solidFill>
              </a:rPr>
              <a:t>高层分析</a:t>
            </a:r>
            <a:r>
              <a:rPr lang="zh-CN" altLang="en-US" dirty="0"/>
              <a:t>，让</a:t>
            </a:r>
            <a:r>
              <a:rPr lang="zh-CN" altLang="en-US" dirty="0">
                <a:solidFill>
                  <a:srgbClr val="0000FF"/>
                </a:solidFill>
              </a:rPr>
              <a:t>用户</a:t>
            </a:r>
            <a:r>
              <a:rPr lang="zh-CN" altLang="en-US" dirty="0"/>
              <a:t>明白</a:t>
            </a:r>
            <a:endParaRPr lang="en-US" altLang="zh-CN" dirty="0"/>
          </a:p>
          <a:p>
            <a:pPr lvl="1"/>
            <a:endParaRPr lang="en-US" altLang="zh-CN" dirty="0"/>
          </a:p>
          <a:p>
            <a:r>
              <a:rPr lang="zh-CN" altLang="en-US" dirty="0"/>
              <a:t>数据流图</a:t>
            </a:r>
            <a:endParaRPr lang="en-US" altLang="zh-CN" dirty="0"/>
          </a:p>
          <a:p>
            <a:pPr lvl="1"/>
            <a:r>
              <a:rPr lang="zh-CN" altLang="en-US" dirty="0"/>
              <a:t>侧重：功能执行和数据变化</a:t>
            </a:r>
            <a:r>
              <a:rPr lang="zh-CN" altLang="en-US" dirty="0">
                <a:solidFill>
                  <a:srgbClr val="0000FF"/>
                </a:solidFill>
              </a:rPr>
              <a:t>过程</a:t>
            </a:r>
            <a:endParaRPr lang="en-US" altLang="zh-CN" dirty="0"/>
          </a:p>
          <a:p>
            <a:pPr lvl="1"/>
            <a:r>
              <a:rPr lang="zh-CN" altLang="en-US" dirty="0"/>
              <a:t>关注数据，用于</a:t>
            </a:r>
            <a:r>
              <a:rPr lang="zh-CN" altLang="en-US" dirty="0">
                <a:solidFill>
                  <a:srgbClr val="0000FF"/>
                </a:solidFill>
              </a:rPr>
              <a:t>细化分析</a:t>
            </a:r>
            <a:r>
              <a:rPr lang="zh-CN" altLang="en-US" dirty="0"/>
              <a:t>，让</a:t>
            </a:r>
            <a:r>
              <a:rPr lang="zh-CN" altLang="en-US" dirty="0">
                <a:solidFill>
                  <a:srgbClr val="0000FF"/>
                </a:solidFill>
              </a:rPr>
              <a:t>设计者</a:t>
            </a:r>
            <a:r>
              <a:rPr lang="zh-CN" altLang="en-US" dirty="0"/>
              <a:t>明白</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4276874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需求分析的工具</a:t>
            </a:r>
          </a:p>
        </p:txBody>
      </p:sp>
      <p:sp>
        <p:nvSpPr>
          <p:cNvPr id="3" name="内容占位符 2"/>
          <p:cNvSpPr>
            <a:spLocks noGrp="1"/>
          </p:cNvSpPr>
          <p:nvPr>
            <p:ph idx="1"/>
          </p:nvPr>
        </p:nvSpPr>
        <p:spPr/>
        <p:txBody>
          <a:bodyPr/>
          <a:lstStyle/>
          <a:p>
            <a:pPr>
              <a:buNone/>
            </a:pPr>
            <a:r>
              <a:rPr lang="zh-CN" altLang="en-US" dirty="0"/>
              <a:t>三种模型：</a:t>
            </a:r>
            <a:endParaRPr lang="en-US" altLang="zh-CN" dirty="0"/>
          </a:p>
          <a:p>
            <a:pPr>
              <a:buClr>
                <a:srgbClr val="FF0000"/>
              </a:buClr>
              <a:buFont typeface="Wingdings" pitchFamily="2" charset="2"/>
              <a:buChar char="l"/>
            </a:pPr>
            <a:r>
              <a:rPr lang="zh-CN" altLang="en-US" dirty="0"/>
              <a:t>数据模型（实体</a:t>
            </a:r>
            <a:r>
              <a:rPr lang="en-US" altLang="zh-CN" dirty="0"/>
              <a:t>-</a:t>
            </a:r>
            <a:r>
              <a:rPr lang="zh-CN" altLang="en-US" dirty="0"/>
              <a:t>关系图）</a:t>
            </a:r>
            <a:endParaRPr lang="en-US" altLang="zh-CN" dirty="0"/>
          </a:p>
          <a:p>
            <a:pPr>
              <a:buClr>
                <a:srgbClr val="FF0000"/>
              </a:buClr>
              <a:buFont typeface="Wingdings" pitchFamily="2" charset="2"/>
              <a:buChar char="l"/>
            </a:pPr>
            <a:r>
              <a:rPr lang="zh-CN" altLang="en-US" dirty="0"/>
              <a:t>功能模型（数据流图）</a:t>
            </a:r>
            <a:endParaRPr lang="en-US" altLang="zh-CN" dirty="0"/>
          </a:p>
          <a:p>
            <a:pPr>
              <a:buClr>
                <a:srgbClr val="FF0000"/>
              </a:buClr>
              <a:buFont typeface="Wingdings" pitchFamily="2" charset="2"/>
              <a:buChar char="l"/>
            </a:pPr>
            <a:r>
              <a:rPr lang="zh-CN" altLang="en-US" dirty="0">
                <a:solidFill>
                  <a:srgbClr val="0066FF"/>
                </a:solidFill>
              </a:rPr>
              <a:t>行为模型（状态转换图）</a:t>
            </a:r>
          </a:p>
        </p:txBody>
      </p:sp>
    </p:spTree>
    <p:extLst>
      <p:ext uri="{BB962C8B-B14F-4D97-AF65-F5344CB8AC3E}">
        <p14:creationId xmlns:p14="http://schemas.microsoft.com/office/powerpoint/2010/main" val="35950983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灯片编号占位符 4"/>
          <p:cNvSpPr>
            <a:spLocks noGrp="1"/>
          </p:cNvSpPr>
          <p:nvPr>
            <p:ph type="sldNum" sz="quarter" idx="11"/>
          </p:nvPr>
        </p:nvSpPr>
        <p:spPr>
          <a:noFill/>
          <a:ln>
            <a:miter lim="800000"/>
            <a:headEnd/>
            <a:tailEnd/>
          </a:ln>
        </p:spPr>
        <p:txBody>
          <a:bodyPr/>
          <a:lstStyle/>
          <a:p>
            <a:fld id="{78678EEA-C0BD-4CAF-832F-EEBFC9F53C24}" type="slidenum">
              <a:rPr lang="en-US" altLang="zh-CN"/>
              <a:pPr/>
              <a:t>94</a:t>
            </a:fld>
            <a:endParaRPr lang="en-US" altLang="zh-CN"/>
          </a:p>
        </p:txBody>
      </p:sp>
      <p:sp>
        <p:nvSpPr>
          <p:cNvPr id="47108" name="Rectangle 2"/>
          <p:cNvSpPr>
            <a:spLocks noGrp="1" noChangeArrowheads="1"/>
          </p:cNvSpPr>
          <p:nvPr>
            <p:ph type="title"/>
          </p:nvPr>
        </p:nvSpPr>
        <p:spPr>
          <a:xfrm>
            <a:off x="457200" y="260648"/>
            <a:ext cx="8229600" cy="952500"/>
          </a:xfrm>
        </p:spPr>
        <p:txBody>
          <a:bodyPr/>
          <a:lstStyle/>
          <a:p>
            <a:pPr algn="ctr" eaLnBrk="1" hangingPunct="1"/>
            <a:r>
              <a:rPr lang="zh-CN" altLang="en-US" dirty="0"/>
              <a:t>行为模型</a:t>
            </a:r>
          </a:p>
        </p:txBody>
      </p:sp>
      <p:sp>
        <p:nvSpPr>
          <p:cNvPr id="47109" name="Rectangle 3"/>
          <p:cNvSpPr>
            <a:spLocks noChangeArrowheads="1"/>
          </p:cNvSpPr>
          <p:nvPr/>
        </p:nvSpPr>
        <p:spPr bwMode="auto">
          <a:xfrm>
            <a:off x="719138" y="1429172"/>
            <a:ext cx="7815262" cy="4217839"/>
          </a:xfrm>
          <a:prstGeom prst="rect">
            <a:avLst/>
          </a:prstGeom>
          <a:noFill/>
          <a:ln w="9525">
            <a:noFill/>
            <a:miter lim="800000"/>
            <a:headEnd/>
            <a:tailEnd/>
          </a:ln>
          <a:effectLst/>
        </p:spPr>
        <p:txBody>
          <a:bodyPr lIns="92075" tIns="46038" rIns="92075" bIns="46038"/>
          <a:lstStyle/>
          <a:p>
            <a:pPr marL="342900" indent="-342900">
              <a:lnSpc>
                <a:spcPct val="110000"/>
              </a:lnSpc>
              <a:spcBef>
                <a:spcPct val="20000"/>
              </a:spcBef>
              <a:buClr>
                <a:srgbClr val="800080"/>
              </a:buClr>
              <a:buSzPct val="55000"/>
              <a:buFont typeface="Wingdings" pitchFamily="2" charset="2"/>
              <a:buChar char="n"/>
            </a:pPr>
            <a:r>
              <a:rPr kumimoji="1" lang="zh-CN" altLang="en-US" sz="2800" b="1" dirty="0">
                <a:latin typeface="仿宋_GB2312" pitchFamily="49" charset="-122"/>
                <a:ea typeface="仿宋_GB2312" pitchFamily="49" charset="-122"/>
              </a:rPr>
              <a:t>数据流图不描述时序关系：控制，事件</a:t>
            </a:r>
            <a:endParaRPr kumimoji="1" lang="en-US" altLang="zh-CN" sz="2800" b="1" dirty="0">
              <a:latin typeface="仿宋_GB2312" pitchFamily="49" charset="-122"/>
              <a:ea typeface="仿宋_GB2312" pitchFamily="49" charset="-122"/>
            </a:endParaRPr>
          </a:p>
          <a:p>
            <a:pPr marL="342900" indent="-342900">
              <a:lnSpc>
                <a:spcPct val="110000"/>
              </a:lnSpc>
              <a:spcBef>
                <a:spcPct val="20000"/>
              </a:spcBef>
              <a:buClr>
                <a:srgbClr val="800080"/>
              </a:buClr>
              <a:buSzPct val="55000"/>
              <a:buFont typeface="Wingdings" pitchFamily="2" charset="2"/>
              <a:buChar char="n"/>
            </a:pPr>
            <a:r>
              <a:rPr lang="zh-CN" altLang="en-US" sz="2800" b="1" dirty="0">
                <a:solidFill>
                  <a:srgbClr val="0000FF"/>
                </a:solidFill>
                <a:latin typeface="仿宋_GB2312" pitchFamily="49" charset="-122"/>
                <a:ea typeface="仿宋_GB2312" pitchFamily="49" charset="-122"/>
              </a:rPr>
              <a:t>行为模型</a:t>
            </a:r>
            <a:r>
              <a:rPr lang="zh-CN" altLang="en-US" sz="2800" b="1" dirty="0">
                <a:latin typeface="仿宋_GB2312" pitchFamily="49" charset="-122"/>
                <a:ea typeface="仿宋_GB2312" pitchFamily="49" charset="-122"/>
              </a:rPr>
              <a:t>描述控制</a:t>
            </a:r>
            <a:r>
              <a:rPr kumimoji="1" lang="zh-CN" altLang="en-US" sz="2800" b="1" dirty="0">
                <a:latin typeface="仿宋_GB2312" pitchFamily="49" charset="-122"/>
                <a:ea typeface="仿宋_GB2312" pitchFamily="49" charset="-122"/>
              </a:rPr>
              <a:t>和事件流。</a:t>
            </a:r>
            <a:endParaRPr kumimoji="1" lang="en-US" altLang="zh-CN" sz="2800" b="1" dirty="0">
              <a:latin typeface="仿宋_GB2312" pitchFamily="49" charset="-122"/>
              <a:ea typeface="仿宋_GB2312" pitchFamily="49" charset="-122"/>
            </a:endParaRPr>
          </a:p>
          <a:p>
            <a:pPr marL="342900" indent="-342900">
              <a:lnSpc>
                <a:spcPct val="110000"/>
              </a:lnSpc>
              <a:spcBef>
                <a:spcPct val="20000"/>
              </a:spcBef>
              <a:buClr>
                <a:srgbClr val="800080"/>
              </a:buClr>
              <a:buSzPct val="55000"/>
              <a:buFont typeface="Wingdings" pitchFamily="2" charset="2"/>
              <a:buChar char="n"/>
            </a:pPr>
            <a:r>
              <a:rPr lang="zh-CN" altLang="en-US" sz="2800" b="1" dirty="0">
                <a:solidFill>
                  <a:srgbClr val="0000FF"/>
                </a:solidFill>
              </a:rPr>
              <a:t>状态</a:t>
            </a:r>
            <a:r>
              <a:rPr lang="zh-CN" altLang="en-US" sz="2800" b="1" dirty="0"/>
              <a:t>规定了系统对事件的响应方式。</a:t>
            </a:r>
            <a:endParaRPr kumimoji="1" lang="zh-CN" altLang="en-US" sz="2800" b="1" dirty="0">
              <a:latin typeface="仿宋_GB2312" pitchFamily="49" charset="-122"/>
              <a:ea typeface="仿宋_GB2312" pitchFamily="49" charset="-122"/>
            </a:endParaRPr>
          </a:p>
          <a:p>
            <a:pPr marL="914400" lvl="1" indent="-457200">
              <a:lnSpc>
                <a:spcPct val="110000"/>
              </a:lnSpc>
              <a:spcBef>
                <a:spcPct val="20000"/>
              </a:spcBef>
              <a:buClr>
                <a:srgbClr val="800080"/>
              </a:buClr>
              <a:buSzPct val="55000"/>
              <a:buFont typeface="Wingdings" panose="05000000000000000000" pitchFamily="2" charset="2"/>
              <a:buChar char="Ø"/>
            </a:pPr>
            <a:r>
              <a:rPr lang="zh-CN" altLang="en-US" sz="2800" b="1" dirty="0"/>
              <a:t>系统对事件的响应，可以是做</a:t>
            </a:r>
            <a:r>
              <a:rPr lang="zh-CN" altLang="en-US" sz="2800" b="1" dirty="0">
                <a:solidFill>
                  <a:srgbClr val="0000FF"/>
                </a:solidFill>
              </a:rPr>
              <a:t>动作</a:t>
            </a:r>
            <a:r>
              <a:rPr lang="zh-CN" altLang="en-US" sz="2800" b="1" dirty="0"/>
              <a:t>，或改变系统本身的</a:t>
            </a:r>
            <a:r>
              <a:rPr lang="zh-CN" altLang="en-US" sz="2800" b="1" dirty="0">
                <a:solidFill>
                  <a:srgbClr val="0000FF"/>
                </a:solidFill>
              </a:rPr>
              <a:t>状态</a:t>
            </a:r>
            <a:r>
              <a:rPr lang="zh-CN" altLang="en-US" sz="2800" b="1" dirty="0"/>
              <a:t>，或既改变状态又做动作。</a:t>
            </a:r>
            <a:endParaRPr lang="en-US" altLang="zh-CN" sz="2800" b="1" dirty="0"/>
          </a:p>
          <a:p>
            <a:pPr marL="342900" indent="-342900">
              <a:lnSpc>
                <a:spcPct val="110000"/>
              </a:lnSpc>
              <a:spcBef>
                <a:spcPct val="20000"/>
              </a:spcBef>
              <a:buClr>
                <a:srgbClr val="800080"/>
              </a:buClr>
              <a:buSzPct val="55000"/>
              <a:buFont typeface="Wingdings" pitchFamily="2" charset="2"/>
              <a:buChar char="n"/>
            </a:pPr>
            <a:r>
              <a:rPr lang="zh-CN" altLang="en-US" sz="2800" b="1" dirty="0">
                <a:latin typeface="仿宋_GB2312" pitchFamily="49" charset="-122"/>
                <a:ea typeface="仿宋_GB2312" pitchFamily="49" charset="-122"/>
              </a:rPr>
              <a:t>描述系统或各个数据对象的行为，采用</a:t>
            </a:r>
            <a:r>
              <a:rPr lang="zh-CN" altLang="en-US" sz="2800" b="1" dirty="0">
                <a:solidFill>
                  <a:srgbClr val="0000FF"/>
                </a:solidFill>
                <a:latin typeface="仿宋_GB2312" pitchFamily="49" charset="-122"/>
                <a:ea typeface="仿宋_GB2312" pitchFamily="49" charset="-122"/>
              </a:rPr>
              <a:t>状态转换图</a:t>
            </a:r>
            <a:r>
              <a:rPr lang="zh-CN" altLang="en-US" sz="2800" b="1" dirty="0">
                <a:latin typeface="仿宋_GB2312" pitchFamily="49" charset="-122"/>
                <a:ea typeface="仿宋_GB2312" pitchFamily="49" charset="-122"/>
              </a:rPr>
              <a:t>。</a:t>
            </a:r>
            <a:endParaRPr lang="en-US" altLang="zh-CN" sz="2800" b="1" dirty="0">
              <a:latin typeface="仿宋_GB2312" pitchFamily="49" charset="-122"/>
              <a:ea typeface="仿宋_GB2312" pitchFamily="49" charset="-122"/>
            </a:endParaRPr>
          </a:p>
          <a:p>
            <a:pPr marL="342900" indent="-342900">
              <a:lnSpc>
                <a:spcPct val="110000"/>
              </a:lnSpc>
              <a:spcBef>
                <a:spcPct val="20000"/>
              </a:spcBef>
              <a:buClr>
                <a:srgbClr val="800080"/>
              </a:buClr>
              <a:buSzPct val="55000"/>
              <a:buFont typeface="Wingdings" pitchFamily="2" charset="2"/>
              <a:buChar char="n"/>
            </a:pPr>
            <a:endParaRPr lang="zh-CN" altLang="en-US" sz="2800"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F11FC049-72C1-4C1C-ACC7-3A6D4D37E064}" type="slidenum">
              <a:rPr lang="zh-CN" altLang="en-US"/>
              <a:pPr/>
              <a:t>95</a:t>
            </a:fld>
            <a:endParaRPr lang="en-US" altLang="zh-CN"/>
          </a:p>
        </p:txBody>
      </p:sp>
      <p:sp>
        <p:nvSpPr>
          <p:cNvPr id="260099" name="Rectangle 3"/>
          <p:cNvSpPr>
            <a:spLocks noGrp="1" noChangeArrowheads="1"/>
          </p:cNvSpPr>
          <p:nvPr>
            <p:ph type="body" idx="1"/>
          </p:nvPr>
        </p:nvSpPr>
        <p:spPr>
          <a:xfrm>
            <a:off x="611560" y="1546448"/>
            <a:ext cx="8064822" cy="4114800"/>
          </a:xfrm>
        </p:spPr>
        <p:txBody>
          <a:bodyPr/>
          <a:lstStyle/>
          <a:p>
            <a:r>
              <a:rPr lang="zh-CN" altLang="en-US" sz="2800" b="1" dirty="0">
                <a:ea typeface="楷体_GB2312" pitchFamily="49" charset="-122"/>
              </a:rPr>
              <a:t>状态转换图</a:t>
            </a:r>
          </a:p>
          <a:p>
            <a:pPr marL="742950" lvl="2" indent="-342900">
              <a:lnSpc>
                <a:spcPct val="110000"/>
              </a:lnSpc>
              <a:buClr>
                <a:srgbClr val="800080"/>
              </a:buClr>
              <a:buSzPct val="55000"/>
              <a:buFont typeface="Wingdings" pitchFamily="2" charset="2"/>
              <a:buChar char="n"/>
            </a:pPr>
            <a:r>
              <a:rPr lang="zh-CN" altLang="en-US" sz="2800" kern="1200" dirty="0">
                <a:latin typeface="仿宋_GB2312" pitchFamily="49" charset="-122"/>
                <a:ea typeface="仿宋_GB2312" pitchFamily="49" charset="-122"/>
                <a:cs typeface="+mn-cs"/>
              </a:rPr>
              <a:t>状态：系统的行为模式</a:t>
            </a:r>
            <a:endParaRPr lang="en-US" altLang="zh-CN" sz="2800" kern="1200" dirty="0">
              <a:latin typeface="仿宋_GB2312" pitchFamily="49" charset="-122"/>
              <a:ea typeface="仿宋_GB2312" pitchFamily="49" charset="-122"/>
              <a:cs typeface="+mn-cs"/>
            </a:endParaRPr>
          </a:p>
          <a:p>
            <a:pPr marL="1200150" lvl="3" indent="-342900">
              <a:lnSpc>
                <a:spcPct val="110000"/>
              </a:lnSpc>
              <a:buClr>
                <a:srgbClr val="800080"/>
              </a:buClr>
              <a:buSzPct val="55000"/>
              <a:buFont typeface="Wingdings" pitchFamily="2" charset="2"/>
              <a:buChar char="n"/>
            </a:pPr>
            <a:r>
              <a:rPr lang="zh-CN" altLang="en-US" kern="1200" dirty="0">
                <a:latin typeface="仿宋_GB2312" pitchFamily="49" charset="-122"/>
                <a:ea typeface="仿宋_GB2312" pitchFamily="49" charset="-122"/>
                <a:cs typeface="+mn-cs"/>
              </a:rPr>
              <a:t>初态（</a:t>
            </a:r>
            <a:r>
              <a:rPr lang="en-US" altLang="zh-CN" kern="1200" dirty="0">
                <a:latin typeface="仿宋_GB2312" pitchFamily="49" charset="-122"/>
                <a:ea typeface="仿宋_GB2312" pitchFamily="49" charset="-122"/>
                <a:cs typeface="+mn-cs"/>
              </a:rPr>
              <a:t>1</a:t>
            </a:r>
            <a:r>
              <a:rPr lang="zh-CN" altLang="en-US" kern="1200" dirty="0">
                <a:latin typeface="仿宋_GB2312" pitchFamily="49" charset="-122"/>
                <a:ea typeface="仿宋_GB2312" pitchFamily="49" charset="-122"/>
                <a:cs typeface="+mn-cs"/>
              </a:rPr>
              <a:t>个）、终态（*个），中间状态</a:t>
            </a:r>
          </a:p>
          <a:p>
            <a:pPr marL="742950" lvl="2" indent="-342900">
              <a:spcBef>
                <a:spcPts val="1200"/>
              </a:spcBef>
              <a:buClr>
                <a:srgbClr val="800080"/>
              </a:buClr>
              <a:buSzPct val="55000"/>
              <a:buFont typeface="Wingdings" pitchFamily="2" charset="2"/>
              <a:buChar char="n"/>
            </a:pPr>
            <a:r>
              <a:rPr lang="zh-CN" altLang="en-US" sz="2800" kern="1200" dirty="0">
                <a:latin typeface="仿宋_GB2312" pitchFamily="49" charset="-122"/>
                <a:ea typeface="仿宋_GB2312" pitchFamily="49" charset="-122"/>
                <a:cs typeface="+mn-cs"/>
              </a:rPr>
              <a:t>事件：控制系统状态变化、执行功能的信息，对外部事件的抽象。</a:t>
            </a:r>
            <a:endParaRPr lang="en-US" altLang="zh-CN" sz="2800" kern="1200" dirty="0">
              <a:latin typeface="仿宋_GB2312" pitchFamily="49" charset="-122"/>
              <a:ea typeface="仿宋_GB2312" pitchFamily="49" charset="-122"/>
              <a:cs typeface="+mn-cs"/>
            </a:endParaRPr>
          </a:p>
          <a:p>
            <a:pPr marL="742950" lvl="2" indent="-342900">
              <a:spcBef>
                <a:spcPts val="1200"/>
              </a:spcBef>
              <a:buClr>
                <a:srgbClr val="800080"/>
              </a:buClr>
              <a:buSzPct val="55000"/>
              <a:buFont typeface="Wingdings" pitchFamily="2" charset="2"/>
              <a:buChar char="n"/>
            </a:pPr>
            <a:r>
              <a:rPr lang="zh-CN" altLang="en-US" sz="2800" kern="1200" dirty="0">
                <a:latin typeface="仿宋_GB2312" pitchFamily="49" charset="-122"/>
                <a:ea typeface="仿宋_GB2312" pitchFamily="49" charset="-122"/>
                <a:cs typeface="+mn-cs"/>
              </a:rPr>
              <a:t>符号：</a:t>
            </a:r>
          </a:p>
        </p:txBody>
      </p:sp>
      <p:sp>
        <p:nvSpPr>
          <p:cNvPr id="7" name="Rectangle 2"/>
          <p:cNvSpPr>
            <a:spLocks noGrp="1" noChangeArrowheads="1"/>
          </p:cNvSpPr>
          <p:nvPr>
            <p:ph type="title"/>
          </p:nvPr>
        </p:nvSpPr>
        <p:spPr>
          <a:xfrm>
            <a:off x="457200" y="260648"/>
            <a:ext cx="8229600" cy="952500"/>
          </a:xfrm>
        </p:spPr>
        <p:txBody>
          <a:bodyPr/>
          <a:lstStyle/>
          <a:p>
            <a:r>
              <a:rPr lang="zh-CN" altLang="en-US" dirty="0">
                <a:ea typeface="楷体_GB2312" pitchFamily="49" charset="-122"/>
              </a:rPr>
              <a:t>状态转换图</a:t>
            </a:r>
          </a:p>
        </p:txBody>
      </p:sp>
    </p:spTree>
    <p:extLst>
      <p:ext uri="{BB962C8B-B14F-4D97-AF65-F5344CB8AC3E}">
        <p14:creationId xmlns:p14="http://schemas.microsoft.com/office/powerpoint/2010/main" val="25659188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150" name="Group 30"/>
          <p:cNvGrpSpPr>
            <a:grpSpLocks/>
          </p:cNvGrpSpPr>
          <p:nvPr/>
        </p:nvGrpSpPr>
        <p:grpSpPr bwMode="auto">
          <a:xfrm>
            <a:off x="1042988" y="1341785"/>
            <a:ext cx="7273925" cy="4535487"/>
            <a:chOff x="657" y="1027"/>
            <a:chExt cx="4582" cy="2857"/>
          </a:xfrm>
        </p:grpSpPr>
        <p:grpSp>
          <p:nvGrpSpPr>
            <p:cNvPr id="261135" name="Group 15"/>
            <p:cNvGrpSpPr>
              <a:grpSpLocks/>
            </p:cNvGrpSpPr>
            <p:nvPr/>
          </p:nvGrpSpPr>
          <p:grpSpPr bwMode="auto">
            <a:xfrm>
              <a:off x="1781" y="1480"/>
              <a:ext cx="192" cy="192"/>
              <a:chOff x="4014" y="1933"/>
              <a:chExt cx="192" cy="192"/>
            </a:xfrm>
          </p:grpSpPr>
          <p:sp>
            <p:nvSpPr>
              <p:cNvPr id="261129" name="Oval 9"/>
              <p:cNvSpPr>
                <a:spLocks noChangeArrowheads="1"/>
              </p:cNvSpPr>
              <p:nvPr/>
            </p:nvSpPr>
            <p:spPr bwMode="auto">
              <a:xfrm>
                <a:off x="4014" y="1933"/>
                <a:ext cx="192" cy="1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1130" name="Oval 10"/>
              <p:cNvSpPr>
                <a:spLocks noChangeArrowheads="1"/>
              </p:cNvSpPr>
              <p:nvPr/>
            </p:nvSpPr>
            <p:spPr bwMode="auto">
              <a:xfrm>
                <a:off x="4059" y="1979"/>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1132" name="Text Box 12"/>
            <p:cNvSpPr txBox="1">
              <a:spLocks noChangeArrowheads="1"/>
            </p:cNvSpPr>
            <p:nvPr/>
          </p:nvSpPr>
          <p:spPr bwMode="auto">
            <a:xfrm>
              <a:off x="1746" y="3113"/>
              <a:ext cx="34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lang="zh-CN" altLang="en-US" sz="2400" b="1">
                  <a:latin typeface="楷体_GB2312" pitchFamily="49" charset="-122"/>
                </a:rPr>
                <a:t>事件名（参数表）</a:t>
              </a:r>
              <a:r>
                <a:rPr lang="en-US" altLang="zh-CN" sz="2400" b="1">
                  <a:latin typeface="楷体_GB2312" pitchFamily="49" charset="-122"/>
                </a:rPr>
                <a:t>[</a:t>
              </a:r>
              <a:r>
                <a:rPr lang="zh-CN" altLang="en-US" sz="2400" b="1">
                  <a:latin typeface="楷体_GB2312" pitchFamily="49" charset="-122"/>
                </a:rPr>
                <a:t>条件</a:t>
              </a:r>
              <a:r>
                <a:rPr lang="en-US" altLang="zh-CN" sz="2400" b="1">
                  <a:latin typeface="楷体_GB2312" pitchFamily="49" charset="-122"/>
                </a:rPr>
                <a:t>]/</a:t>
              </a:r>
              <a:r>
                <a:rPr lang="zh-CN" altLang="en-US" sz="2400" b="1">
                  <a:latin typeface="楷体_GB2312" pitchFamily="49" charset="-122"/>
                </a:rPr>
                <a:t>动作表达式</a:t>
              </a:r>
            </a:p>
          </p:txBody>
        </p:sp>
        <p:sp>
          <p:nvSpPr>
            <p:cNvPr id="261134" name="Oval 14"/>
            <p:cNvSpPr>
              <a:spLocks noChangeArrowheads="1"/>
            </p:cNvSpPr>
            <p:nvPr/>
          </p:nvSpPr>
          <p:spPr bwMode="auto">
            <a:xfrm>
              <a:off x="1811" y="1192"/>
              <a:ext cx="91" cy="91"/>
            </a:xfrm>
            <a:prstGeom prst="ellipse">
              <a:avLst/>
            </a:prstGeom>
            <a:solidFill>
              <a:schemeClr val="tx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61136" name="Text Box 16"/>
            <p:cNvSpPr txBox="1">
              <a:spLocks noChangeArrowheads="1"/>
            </p:cNvSpPr>
            <p:nvPr/>
          </p:nvSpPr>
          <p:spPr bwMode="auto">
            <a:xfrm>
              <a:off x="657" y="1027"/>
              <a:ext cx="817"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r>
                <a:rPr lang="zh-CN" altLang="en-US" b="1"/>
                <a:t>初态：</a:t>
              </a:r>
            </a:p>
          </p:txBody>
        </p:sp>
        <p:sp>
          <p:nvSpPr>
            <p:cNvPr id="261137" name="Text Box 17"/>
            <p:cNvSpPr txBox="1">
              <a:spLocks noChangeArrowheads="1"/>
            </p:cNvSpPr>
            <p:nvPr/>
          </p:nvSpPr>
          <p:spPr bwMode="auto">
            <a:xfrm>
              <a:off x="667" y="1369"/>
              <a:ext cx="817"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r>
                <a:rPr lang="zh-CN" altLang="en-US" b="1"/>
                <a:t>终态：</a:t>
              </a:r>
            </a:p>
          </p:txBody>
        </p:sp>
        <p:sp>
          <p:nvSpPr>
            <p:cNvPr id="261138" name="Text Box 18"/>
            <p:cNvSpPr txBox="1">
              <a:spLocks noChangeArrowheads="1"/>
            </p:cNvSpPr>
            <p:nvPr/>
          </p:nvSpPr>
          <p:spPr bwMode="auto">
            <a:xfrm>
              <a:off x="657" y="1742"/>
              <a:ext cx="1225"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r>
                <a:rPr lang="zh-CN" altLang="en-US" b="1"/>
                <a:t>中间状态：</a:t>
              </a:r>
            </a:p>
          </p:txBody>
        </p:sp>
        <p:grpSp>
          <p:nvGrpSpPr>
            <p:cNvPr id="261145" name="Group 25"/>
            <p:cNvGrpSpPr>
              <a:grpSpLocks/>
            </p:cNvGrpSpPr>
            <p:nvPr/>
          </p:nvGrpSpPr>
          <p:grpSpPr bwMode="auto">
            <a:xfrm>
              <a:off x="1927" y="1842"/>
              <a:ext cx="908" cy="1044"/>
              <a:chOff x="1927" y="1842"/>
              <a:chExt cx="908" cy="1044"/>
            </a:xfrm>
          </p:grpSpPr>
          <p:sp>
            <p:nvSpPr>
              <p:cNvPr id="261139" name="AutoShape 19"/>
              <p:cNvSpPr>
                <a:spLocks noChangeArrowheads="1"/>
              </p:cNvSpPr>
              <p:nvPr/>
            </p:nvSpPr>
            <p:spPr bwMode="auto">
              <a:xfrm>
                <a:off x="1927" y="1842"/>
                <a:ext cx="908" cy="1044"/>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en-US"/>
              </a:p>
            </p:txBody>
          </p:sp>
          <p:sp>
            <p:nvSpPr>
              <p:cNvPr id="261140" name="Line 20"/>
              <p:cNvSpPr>
                <a:spLocks noChangeShapeType="1"/>
              </p:cNvSpPr>
              <p:nvPr/>
            </p:nvSpPr>
            <p:spPr bwMode="auto">
              <a:xfrm>
                <a:off x="1927" y="2201"/>
                <a:ext cx="9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61141" name="Line 21"/>
              <p:cNvSpPr>
                <a:spLocks noChangeShapeType="1"/>
              </p:cNvSpPr>
              <p:nvPr/>
            </p:nvSpPr>
            <p:spPr bwMode="auto">
              <a:xfrm>
                <a:off x="1927" y="2518"/>
                <a:ext cx="9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61142" name="Text Box 22"/>
              <p:cNvSpPr txBox="1">
                <a:spLocks noChangeArrowheads="1"/>
              </p:cNvSpPr>
              <p:nvPr/>
            </p:nvSpPr>
            <p:spPr bwMode="auto">
              <a:xfrm>
                <a:off x="1968" y="1893"/>
                <a:ext cx="81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r>
                  <a:rPr lang="zh-CN" altLang="en-US" sz="2000" b="1">
                    <a:solidFill>
                      <a:schemeClr val="hlink"/>
                    </a:solidFill>
                  </a:rPr>
                  <a:t>状态名</a:t>
                </a:r>
              </a:p>
            </p:txBody>
          </p:sp>
          <p:sp>
            <p:nvSpPr>
              <p:cNvPr id="261143" name="Text Box 23"/>
              <p:cNvSpPr txBox="1">
                <a:spLocks noChangeArrowheads="1"/>
              </p:cNvSpPr>
              <p:nvPr/>
            </p:nvSpPr>
            <p:spPr bwMode="auto">
              <a:xfrm>
                <a:off x="1963" y="2222"/>
                <a:ext cx="81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r>
                  <a:rPr lang="zh-CN" altLang="en-US" sz="2000" b="1"/>
                  <a:t>状态变量</a:t>
                </a:r>
              </a:p>
            </p:txBody>
          </p:sp>
          <p:sp>
            <p:nvSpPr>
              <p:cNvPr id="261144" name="Text Box 24"/>
              <p:cNvSpPr txBox="1">
                <a:spLocks noChangeArrowheads="1"/>
              </p:cNvSpPr>
              <p:nvPr/>
            </p:nvSpPr>
            <p:spPr bwMode="auto">
              <a:xfrm>
                <a:off x="1973" y="2568"/>
                <a:ext cx="81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r>
                  <a:rPr lang="zh-CN" altLang="en-US" sz="2000" b="1"/>
                  <a:t>活动表</a:t>
                </a:r>
              </a:p>
            </p:txBody>
          </p:sp>
        </p:grpSp>
        <p:sp>
          <p:nvSpPr>
            <p:cNvPr id="261146" name="Text Box 26"/>
            <p:cNvSpPr txBox="1">
              <a:spLocks noChangeArrowheads="1"/>
            </p:cNvSpPr>
            <p:nvPr/>
          </p:nvSpPr>
          <p:spPr bwMode="auto">
            <a:xfrm>
              <a:off x="793" y="3067"/>
              <a:ext cx="817"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r>
                <a:rPr lang="zh-CN" altLang="en-US" b="1"/>
                <a:t>事件：</a:t>
              </a:r>
            </a:p>
          </p:txBody>
        </p:sp>
        <p:sp>
          <p:nvSpPr>
            <p:cNvPr id="261147" name="Text Box 27"/>
            <p:cNvSpPr txBox="1">
              <a:spLocks noChangeArrowheads="1"/>
            </p:cNvSpPr>
            <p:nvPr/>
          </p:nvSpPr>
          <p:spPr bwMode="auto">
            <a:xfrm>
              <a:off x="789" y="3557"/>
              <a:ext cx="122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r>
                <a:rPr lang="zh-CN" altLang="en-US" b="1"/>
                <a:t>状态转换：</a:t>
              </a:r>
            </a:p>
          </p:txBody>
        </p:sp>
        <p:sp>
          <p:nvSpPr>
            <p:cNvPr id="261148" name="Line 28"/>
            <p:cNvSpPr>
              <a:spLocks noChangeShapeType="1"/>
            </p:cNvSpPr>
            <p:nvPr/>
          </p:nvSpPr>
          <p:spPr bwMode="auto">
            <a:xfrm>
              <a:off x="2018" y="3748"/>
              <a:ext cx="907" cy="0"/>
            </a:xfrm>
            <a:prstGeom prst="line">
              <a:avLst/>
            </a:prstGeom>
            <a:noFill/>
            <a:ln w="349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4" name="Rectangle 2">
            <a:extLst>
              <a:ext uri="{FF2B5EF4-FFF2-40B4-BE49-F238E27FC236}">
                <a16:creationId xmlns:a16="http://schemas.microsoft.com/office/drawing/2014/main" id="{F9A6637E-413D-6213-625C-0C3D3E56AF04}"/>
              </a:ext>
            </a:extLst>
          </p:cNvPr>
          <p:cNvSpPr>
            <a:spLocks noGrp="1" noChangeArrowheads="1"/>
          </p:cNvSpPr>
          <p:nvPr>
            <p:ph type="title"/>
          </p:nvPr>
        </p:nvSpPr>
        <p:spPr>
          <a:xfrm>
            <a:off x="457200" y="260648"/>
            <a:ext cx="8229600" cy="952500"/>
          </a:xfrm>
        </p:spPr>
        <p:txBody>
          <a:bodyPr/>
          <a:lstStyle/>
          <a:p>
            <a:r>
              <a:rPr lang="zh-CN" altLang="en-US" dirty="0">
                <a:ea typeface="楷体_GB2312" pitchFamily="49" charset="-122"/>
              </a:rPr>
              <a:t>状态转换图</a:t>
            </a:r>
          </a:p>
        </p:txBody>
      </p:sp>
    </p:spTree>
    <p:extLst>
      <p:ext uri="{BB962C8B-B14F-4D97-AF65-F5344CB8AC3E}">
        <p14:creationId xmlns:p14="http://schemas.microsoft.com/office/powerpoint/2010/main" val="8561637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79D2735-45E9-4AD4-855B-5259AF0B5B47}" type="slidenum">
              <a:rPr lang="zh-CN" altLang="en-US"/>
              <a:pPr/>
              <a:t>97</a:t>
            </a:fld>
            <a:endParaRPr lang="en-US" altLang="zh-CN"/>
          </a:p>
        </p:txBody>
      </p:sp>
      <p:pic>
        <p:nvPicPr>
          <p:cNvPr id="273410" name="Picture 2" descr="rj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628775"/>
            <a:ext cx="8064500" cy="3168650"/>
          </a:xfrm>
          <a:prstGeom prst="rect">
            <a:avLst/>
          </a:prstGeom>
          <a:noFill/>
          <a:extLst>
            <a:ext uri="{909E8E84-426E-40DD-AFC4-6F175D3DCCD1}">
              <a14:hiddenFill xmlns:a14="http://schemas.microsoft.com/office/drawing/2010/main">
                <a:solidFill>
                  <a:srgbClr val="FFFFFF"/>
                </a:solidFill>
              </a14:hiddenFill>
            </a:ext>
          </a:extLst>
        </p:spPr>
      </p:pic>
      <p:sp>
        <p:nvSpPr>
          <p:cNvPr id="273411" name="Text Box 3"/>
          <p:cNvSpPr txBox="1">
            <a:spLocks noChangeArrowheads="1"/>
          </p:cNvSpPr>
          <p:nvPr/>
        </p:nvSpPr>
        <p:spPr bwMode="auto">
          <a:xfrm>
            <a:off x="2051720" y="5257800"/>
            <a:ext cx="464820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0" lang="zh-CN" altLang="en-US" b="1" dirty="0">
                <a:ea typeface="宋体" charset="-122"/>
              </a:rPr>
              <a:t>状态图</a:t>
            </a:r>
          </a:p>
        </p:txBody>
      </p:sp>
    </p:spTree>
    <p:extLst>
      <p:ext uri="{BB962C8B-B14F-4D97-AF65-F5344CB8AC3E}">
        <p14:creationId xmlns:p14="http://schemas.microsoft.com/office/powerpoint/2010/main" val="2597739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例题</a:t>
            </a:r>
          </a:p>
        </p:txBody>
      </p:sp>
      <p:sp>
        <p:nvSpPr>
          <p:cNvPr id="3"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t>未接到复印命令时处于闲置状态，</a:t>
            </a:r>
            <a:endParaRPr lang="en-US" altLang="zh-CN" sz="2400" dirty="0"/>
          </a:p>
          <a:p>
            <a:r>
              <a:rPr lang="zh-CN" altLang="en-US" sz="2400" dirty="0"/>
              <a:t>一旦接到复印命令则进入复印状态，</a:t>
            </a:r>
            <a:endParaRPr lang="en-US" altLang="zh-CN" sz="2400" dirty="0"/>
          </a:p>
          <a:p>
            <a:r>
              <a:rPr lang="zh-CN" altLang="en-US" sz="2400" dirty="0"/>
              <a:t>完成复印命令后回到闲置状态，等待下一个复印命令；</a:t>
            </a:r>
            <a:endParaRPr lang="en-US" altLang="zh-CN" sz="2400" dirty="0"/>
          </a:p>
          <a:p>
            <a:r>
              <a:rPr lang="zh-CN" altLang="en-US" sz="2400" dirty="0"/>
              <a:t>如果执行复印命令时发现没纸，则进入缺纸状态，发出警告，等待装纸；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如果复印时发生卡纸故障，则进入卡纸状态，发出警告，等待维修人员来排除故障；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
        <p:nvSpPr>
          <p:cNvPr id="4" name="圆角矩形标注 3"/>
          <p:cNvSpPr/>
          <p:nvPr/>
        </p:nvSpPr>
        <p:spPr bwMode="auto">
          <a:xfrm>
            <a:off x="6300192" y="980728"/>
            <a:ext cx="2016224" cy="1224136"/>
          </a:xfrm>
          <a:prstGeom prst="wedgeRoundRectCallout">
            <a:avLst>
              <a:gd name="adj1" fmla="val -69020"/>
              <a:gd name="adj2" fmla="val 29820"/>
              <a:gd name="adj3" fmla="val 16667"/>
            </a:avLst>
          </a:prstGeom>
          <a:solidFill>
            <a:schemeClr val="accent1">
              <a:lumMod val="20000"/>
              <a:lumOff val="80000"/>
            </a:schemeClr>
          </a:solidFill>
          <a:ln w="254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itchFamily="18" charset="0"/>
                <a:ea typeface="宋体" charset="-122"/>
              </a:rPr>
              <a:t>找出系统的状态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116632"/>
            <a:ext cx="7772400" cy="1143000"/>
          </a:xfrm>
        </p:spPr>
        <p:txBody>
          <a:bodyPr/>
          <a:lstStyle/>
          <a:p>
            <a:r>
              <a:rPr lang="zh-CN" altLang="en-US" dirty="0"/>
              <a:t>解题步骤</a:t>
            </a:r>
          </a:p>
        </p:txBody>
      </p:sp>
      <p:sp>
        <p:nvSpPr>
          <p:cNvPr id="6" name="内容占位符 2"/>
          <p:cNvSpPr>
            <a:spLocks noGrp="1"/>
          </p:cNvSpPr>
          <p:nvPr>
            <p:ph idx="1"/>
          </p:nvPr>
        </p:nvSpPr>
        <p:spPr>
          <a:xfrm>
            <a:off x="613792" y="1306380"/>
            <a:ext cx="8134672" cy="4714908"/>
          </a:xfrm>
        </p:spPr>
        <p:txBody>
          <a:bodyPr/>
          <a:lstStyle/>
          <a:p>
            <a:pPr>
              <a:buNone/>
            </a:pPr>
            <a:r>
              <a:rPr lang="zh-CN" altLang="en-US" sz="2400" dirty="0"/>
              <a:t>由复印机的工作过程画出状态转换图：</a:t>
            </a:r>
            <a:endParaRPr lang="en-US" altLang="zh-CN" sz="2400" dirty="0"/>
          </a:p>
          <a:p>
            <a:r>
              <a:rPr lang="zh-CN" altLang="en-US" sz="2400" dirty="0"/>
              <a:t>未接到复印命令时处于</a:t>
            </a:r>
            <a:r>
              <a:rPr lang="zh-CN" altLang="en-US" sz="2400" dirty="0">
                <a:solidFill>
                  <a:srgbClr val="0000FF"/>
                </a:solidFill>
              </a:rPr>
              <a:t>闲置</a:t>
            </a:r>
            <a:r>
              <a:rPr lang="zh-CN" altLang="en-US" sz="2400" dirty="0"/>
              <a:t>状态，</a:t>
            </a:r>
            <a:endParaRPr lang="en-US" altLang="zh-CN" sz="2400" dirty="0"/>
          </a:p>
          <a:p>
            <a:r>
              <a:rPr lang="zh-CN" altLang="en-US" sz="2400" dirty="0"/>
              <a:t>一旦接到复印命令则进入复印状态，</a:t>
            </a:r>
            <a:endParaRPr lang="en-US" altLang="zh-CN" sz="2400" dirty="0"/>
          </a:p>
          <a:p>
            <a:r>
              <a:rPr lang="zh-CN" altLang="en-US" sz="2400" dirty="0"/>
              <a:t>完成复印命令后回到闲置状态，等待下一个复印命令；</a:t>
            </a:r>
            <a:endParaRPr lang="en-US" altLang="zh-CN" sz="2400" dirty="0"/>
          </a:p>
          <a:p>
            <a:r>
              <a:rPr lang="zh-CN" altLang="en-US" sz="2400" dirty="0"/>
              <a:t>如果执行复印命令时发现没纸，则进入缺纸状态，发出警告，等待装纸；</a:t>
            </a:r>
            <a:endParaRPr lang="en-US" altLang="zh-CN" sz="2400" dirty="0"/>
          </a:p>
          <a:p>
            <a:r>
              <a:rPr lang="zh-CN" altLang="en-US" sz="2400" dirty="0"/>
              <a:t>装满纸后进入闲置状态，准备接收复印命令；</a:t>
            </a:r>
            <a:endParaRPr lang="en-US" altLang="zh-CN" sz="2400" dirty="0"/>
          </a:p>
          <a:p>
            <a:r>
              <a:rPr lang="zh-CN" altLang="en-US" sz="2400" dirty="0"/>
              <a:t>如果复印时发生卡纸故障，则进入卡纸状态，发出警告，等待维修人员来排除故障；</a:t>
            </a:r>
            <a:endParaRPr lang="en-US" altLang="zh-CN" sz="2400" dirty="0"/>
          </a:p>
          <a:p>
            <a:r>
              <a:rPr lang="zh-CN" altLang="en-US" sz="2400" dirty="0"/>
              <a:t>故障排除后回到闲置状态。</a:t>
            </a:r>
            <a:br>
              <a:rPr lang="en-US" sz="2400" dirty="0"/>
            </a:br>
            <a:endParaRPr lang="zh-CN" altLang="en-US" sz="2400" dirty="0"/>
          </a:p>
          <a:p>
            <a:endParaRPr lang="zh-CN" altLang="en-US" sz="2400" dirty="0"/>
          </a:p>
        </p:txBody>
      </p:sp>
    </p:spTree>
    <p:extLst>
      <p:ext uri="{BB962C8B-B14F-4D97-AF65-F5344CB8AC3E}">
        <p14:creationId xmlns:p14="http://schemas.microsoft.com/office/powerpoint/2010/main" val="145945662"/>
      </p:ext>
    </p:extLst>
  </p:cSld>
  <p:clrMapOvr>
    <a:masterClrMapping/>
  </p:clrMapOvr>
</p:sld>
</file>

<file path=ppt/theme/theme1.xml><?xml version="1.0" encoding="utf-8"?>
<a:theme xmlns:a="http://schemas.openxmlformats.org/drawingml/2006/main" name="空演示文稿">
  <a:themeElements>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空演示文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空演示文稿">
  <a:themeElements>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空演示文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sm"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30000"/>
          </a:lnSpc>
          <a:spcBef>
            <a:spcPct val="20000"/>
          </a:spcBef>
          <a:spcAft>
            <a:spcPct val="0"/>
          </a:spcAft>
          <a:buClrTx/>
          <a:buSzTx/>
          <a:buFontTx/>
          <a:buNone/>
          <a:tabLst/>
          <a:defRPr kumimoji="1" lang="zh-CN" altLang="en-US" sz="1800" b="1"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sm"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30000"/>
          </a:lnSpc>
          <a:spcBef>
            <a:spcPct val="20000"/>
          </a:spcBef>
          <a:spcAft>
            <a:spcPct val="0"/>
          </a:spcAft>
          <a:buClrTx/>
          <a:buSzTx/>
          <a:buFontTx/>
          <a:buNone/>
          <a:tabLst/>
          <a:defRPr kumimoji="1" lang="zh-CN" altLang="en-US" sz="1800" b="1"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空演示文稿">
  <a:themeElements>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空演示文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空演示文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空演示文稿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空演示文稿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空演示文稿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空演示文稿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空演示文稿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空演示文稿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Office\Templates\空演示文稿.pot</Template>
  <TotalTime>3918</TotalTime>
  <Words>7985</Words>
  <Application>Microsoft Office PowerPoint</Application>
  <PresentationFormat>全屏显示(4:3)</PresentationFormat>
  <Paragraphs>1416</Paragraphs>
  <Slides>154</Slides>
  <Notes>33</Notes>
  <HiddenSlides>55</HiddenSlides>
  <MMClips>1</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3</vt:i4>
      </vt:variant>
      <vt:variant>
        <vt:lpstr>幻灯片标题</vt:lpstr>
      </vt:variant>
      <vt:variant>
        <vt:i4>154</vt:i4>
      </vt:variant>
    </vt:vector>
  </HeadingPairs>
  <TitlesOfParts>
    <vt:vector size="173" baseType="lpstr">
      <vt:lpstr>仿宋_GB2312</vt:lpstr>
      <vt:lpstr>黑体</vt:lpstr>
      <vt:lpstr>华文新魏</vt:lpstr>
      <vt:lpstr>华文行楷</vt:lpstr>
      <vt:lpstr>楷体</vt:lpstr>
      <vt:lpstr>楷体_GB2312</vt:lpstr>
      <vt:lpstr>宋体</vt:lpstr>
      <vt:lpstr>微软雅黑</vt:lpstr>
      <vt:lpstr>幼圆</vt:lpstr>
      <vt:lpstr>Arial</vt:lpstr>
      <vt:lpstr>Helvetica</vt:lpstr>
      <vt:lpstr>Times New Roman</vt:lpstr>
      <vt:lpstr>Wingdings</vt:lpstr>
      <vt:lpstr>空演示文稿</vt:lpstr>
      <vt:lpstr>2_空演示文稿</vt:lpstr>
      <vt:lpstr>1_空演示文稿</vt:lpstr>
      <vt:lpstr>Clip</vt:lpstr>
      <vt:lpstr>Visio</vt:lpstr>
      <vt:lpstr>Photo Editor Photo</vt:lpstr>
      <vt:lpstr>软 件 工 程 Software Engineering</vt:lpstr>
      <vt:lpstr>PowerPoint 演示文稿</vt:lpstr>
      <vt:lpstr>第3章  结构化分析</vt:lpstr>
      <vt:lpstr>需求分析</vt:lpstr>
      <vt:lpstr>PowerPoint 演示文稿</vt:lpstr>
      <vt:lpstr>需求分析</vt:lpstr>
      <vt:lpstr>为什么要建立模型</vt:lpstr>
      <vt:lpstr>结构化分析</vt:lpstr>
      <vt:lpstr>软件文档</vt:lpstr>
      <vt:lpstr>软件文档的作用</vt:lpstr>
      <vt:lpstr>Why important to get the requirements right?  Fix an error</vt:lpstr>
      <vt:lpstr>需求分析的任务</vt:lpstr>
      <vt:lpstr>需求分析的工作</vt:lpstr>
      <vt:lpstr>Requirement Analysis</vt:lpstr>
      <vt:lpstr>Requirement Analysis</vt:lpstr>
      <vt:lpstr>PowerPoint 演示文稿</vt:lpstr>
      <vt:lpstr>软件需求的划分</vt:lpstr>
      <vt:lpstr>PowerPoint 演示文稿</vt:lpstr>
      <vt:lpstr>PowerPoint 演示文稿</vt:lpstr>
      <vt:lpstr>PowerPoint 演示文稿</vt:lpstr>
      <vt:lpstr>PowerPoint 演示文稿</vt:lpstr>
      <vt:lpstr>Requirement Type</vt:lpstr>
      <vt:lpstr>PowerPoint 演示文稿</vt:lpstr>
      <vt:lpstr>PowerPoint 演示文稿</vt:lpstr>
      <vt:lpstr>PowerPoint 演示文稿</vt:lpstr>
      <vt:lpstr>PowerPoint 演示文稿</vt:lpstr>
      <vt:lpstr>需求重叠</vt:lpstr>
      <vt:lpstr>(1) 功能需求</vt:lpstr>
      <vt:lpstr>(2)  性能需求</vt:lpstr>
      <vt:lpstr>(3)  环境需求</vt:lpstr>
      <vt:lpstr>(4)  界面需求</vt:lpstr>
      <vt:lpstr>(5) 用户或人的因素</vt:lpstr>
      <vt:lpstr>(6)  文档需求</vt:lpstr>
      <vt:lpstr>(7)  数据需求</vt:lpstr>
      <vt:lpstr>(8)  资源需求</vt:lpstr>
      <vt:lpstr>(9)  安全保密要求</vt:lpstr>
      <vt:lpstr>(10) 软件成本消耗与开发进度需求</vt:lpstr>
      <vt:lpstr>(11) 质量保证</vt:lpstr>
      <vt:lpstr>需求分析的步骤</vt:lpstr>
      <vt:lpstr>获取需求的方法</vt:lpstr>
      <vt:lpstr>获取需求的方法</vt:lpstr>
      <vt:lpstr>PowerPoint 演示文稿</vt:lpstr>
      <vt:lpstr>需求分析的结果</vt:lpstr>
      <vt:lpstr>需求分析的困难</vt:lpstr>
      <vt:lpstr>PowerPoint 演示文稿</vt:lpstr>
      <vt:lpstr>一个案例</vt:lpstr>
      <vt:lpstr>PowerPoint 演示文稿</vt:lpstr>
      <vt:lpstr>第3章  结构化分析</vt:lpstr>
      <vt:lpstr>需求分析的工具</vt:lpstr>
      <vt:lpstr>PowerPoint 演示文稿</vt:lpstr>
      <vt:lpstr>需求分析的工具</vt:lpstr>
      <vt:lpstr>数据模型</vt:lpstr>
      <vt:lpstr>PowerPoint 演示文稿</vt:lpstr>
      <vt:lpstr>PowerPoint 演示文稿</vt:lpstr>
      <vt:lpstr>PowerPoint 演示文稿</vt:lpstr>
      <vt:lpstr>需求分析的工具</vt:lpstr>
      <vt:lpstr>功能模型和数据流</vt:lpstr>
      <vt:lpstr>数据流图</vt:lpstr>
      <vt:lpstr>PowerPoint 演示文稿</vt:lpstr>
      <vt:lpstr>PowerPoint 演示文稿</vt:lpstr>
      <vt:lpstr>PowerPoint 演示文稿</vt:lpstr>
      <vt:lpstr>PowerPoint 演示文稿</vt:lpstr>
      <vt:lpstr>PowerPoint 演示文稿</vt:lpstr>
      <vt:lpstr>DFD例子：考务处理系统</vt:lpstr>
      <vt:lpstr>DFD例子：考务处理系统</vt:lpstr>
      <vt:lpstr>DFD例子：考务处理系统</vt:lpstr>
      <vt:lpstr>DFD例子：考务处理系统</vt:lpstr>
      <vt:lpstr>PowerPoint 演示文稿</vt:lpstr>
      <vt:lpstr>DFD例子：考务处理系统</vt:lpstr>
      <vt:lpstr>DFD例子：考务处理系统</vt:lpstr>
      <vt:lpstr>DFD例子：考务处理系统</vt:lpstr>
      <vt:lpstr>DFD例子：考务处理系统</vt:lpstr>
      <vt:lpstr>DFD例子：考务处理系统</vt:lpstr>
      <vt:lpstr>DFD例子：考务处理系统</vt:lpstr>
      <vt:lpstr>PowerPoint 演示文稿</vt:lpstr>
      <vt:lpstr>PowerPoint 演示文稿</vt:lpstr>
      <vt:lpstr>PowerPoint 演示文稿</vt:lpstr>
      <vt:lpstr>PowerPoint 演示文稿</vt:lpstr>
      <vt:lpstr>DFD 的画法</vt:lpstr>
      <vt:lpstr>DFD 的画法原则</vt:lpstr>
      <vt:lpstr>DFD 的画法</vt:lpstr>
      <vt:lpstr>实例：医院病房监护系统</vt:lpstr>
      <vt:lpstr>例2 医院病房监护系统</vt:lpstr>
      <vt:lpstr>医院病房监护系统顶层DFD图</vt:lpstr>
      <vt:lpstr>医院病房监护系统二层DFD图</vt:lpstr>
      <vt:lpstr>PowerPoint 演示文稿</vt:lpstr>
      <vt:lpstr>系统（业务）流程图和数据流图的区别</vt:lpstr>
      <vt:lpstr>系统（业务）流程图和数据流图的区别</vt:lpstr>
      <vt:lpstr>PowerPoint 演示文稿</vt:lpstr>
      <vt:lpstr>PowerPoint 演示文稿</vt:lpstr>
      <vt:lpstr>PowerPoint 演示文稿</vt:lpstr>
      <vt:lpstr>系统（业务）流程图和数据流图的区别</vt:lpstr>
      <vt:lpstr>需求分析的工具</vt:lpstr>
      <vt:lpstr>行为模型</vt:lpstr>
      <vt:lpstr>状态转换图</vt:lpstr>
      <vt:lpstr>状态转换图</vt:lpstr>
      <vt:lpstr>PowerPoint 演示文稿</vt:lpstr>
      <vt:lpstr>例题</vt:lpstr>
      <vt:lpstr>解题步骤</vt:lpstr>
      <vt:lpstr>解题步骤</vt:lpstr>
      <vt:lpstr>解题步骤</vt:lpstr>
      <vt:lpstr>解题步骤</vt:lpstr>
      <vt:lpstr>解题步骤</vt:lpstr>
      <vt:lpstr>解题步骤</vt:lpstr>
      <vt:lpstr>解题步骤</vt:lpstr>
      <vt:lpstr>解题步骤</vt:lpstr>
      <vt:lpstr>解题步骤</vt:lpstr>
      <vt:lpstr>解题步骤</vt:lpstr>
      <vt:lpstr>解题步骤</vt:lpstr>
      <vt:lpstr>解题步骤</vt:lpstr>
      <vt:lpstr>解题步骤</vt:lpstr>
      <vt:lpstr>解题步骤</vt:lpstr>
      <vt:lpstr>解题步骤</vt:lpstr>
      <vt:lpstr>解题步骤</vt:lpstr>
      <vt:lpstr>需求分析的工具</vt:lpstr>
      <vt:lpstr>数据字典的用途</vt:lpstr>
      <vt:lpstr>数据字典——数据项</vt:lpstr>
      <vt:lpstr>数据字典——数据流</vt:lpstr>
      <vt:lpstr>数据字典——数据文件</vt:lpstr>
      <vt:lpstr>数据字典的组成</vt:lpstr>
      <vt:lpstr>数据字典的组成</vt:lpstr>
      <vt:lpstr>数据字典的组成</vt:lpstr>
      <vt:lpstr>数据字典的组成</vt:lpstr>
      <vt:lpstr>数据字典的组成</vt:lpstr>
      <vt:lpstr>PowerPoint 演示文稿</vt:lpstr>
      <vt:lpstr>PowerPoint 演示文稿</vt:lpstr>
      <vt:lpstr>数据字典条目举例</vt:lpstr>
      <vt:lpstr>数据字典条目举例</vt:lpstr>
      <vt:lpstr>DFD &amp; Data Dictionary</vt:lpstr>
      <vt:lpstr>数据字典与数据流图关联</vt:lpstr>
      <vt:lpstr>PowerPoint 演示文稿</vt:lpstr>
      <vt:lpstr>数据字典与数据流图关联</vt:lpstr>
      <vt:lpstr>数据字典与数据流图关联</vt:lpstr>
      <vt:lpstr>数据字典与数据流图关联</vt:lpstr>
      <vt:lpstr>数据字典与数据流图关联</vt:lpstr>
      <vt:lpstr>数据字典与数据流图关联</vt:lpstr>
      <vt:lpstr>内容小结：结构化分析</vt:lpstr>
      <vt:lpstr>需求审查</vt:lpstr>
      <vt:lpstr>Relative Cost to Detect and Correct a Fault</vt:lpstr>
      <vt:lpstr>需求审查</vt:lpstr>
      <vt:lpstr>需求审查</vt:lpstr>
      <vt:lpstr>PowerPoint 演示文稿</vt:lpstr>
      <vt:lpstr>和需求分析同时开始的工作</vt:lpstr>
      <vt:lpstr>需求管理</vt:lpstr>
      <vt:lpstr>PowerPoint 演示文稿</vt:lpstr>
      <vt:lpstr>PowerPoint 演示文稿</vt:lpstr>
      <vt:lpstr>PowerPoint 演示文稿</vt:lpstr>
      <vt:lpstr>PowerPoint 演示文稿</vt:lpstr>
      <vt:lpstr>PowerPoint 演示文稿</vt:lpstr>
      <vt:lpstr>结构化分析</vt:lpstr>
      <vt:lpstr>知识技能小结</vt:lpstr>
      <vt:lpstr>PowerPoint 演示文稿</vt:lpstr>
      <vt:lpstr>推荐阅读</vt:lpstr>
      <vt:lpstr>作业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 件 工 程 Software Engineering</dc:title>
  <dc:creator>科技处</dc:creator>
  <cp:lastModifiedBy>yy</cp:lastModifiedBy>
  <cp:revision>424</cp:revision>
  <cp:lastPrinted>2000-06-01T08:32:58Z</cp:lastPrinted>
  <dcterms:created xsi:type="dcterms:W3CDTF">2000-06-01T08:10:22Z</dcterms:created>
  <dcterms:modified xsi:type="dcterms:W3CDTF">2023-09-08T04:13:12Z</dcterms:modified>
</cp:coreProperties>
</file>