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audio2.wav" ContentType="audio/wav"/>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95"/>
  </p:notesMasterIdLst>
  <p:sldIdLst>
    <p:sldId id="256" r:id="rId2"/>
    <p:sldId id="696" r:id="rId3"/>
    <p:sldId id="733" r:id="rId4"/>
    <p:sldId id="734" r:id="rId5"/>
    <p:sldId id="735" r:id="rId6"/>
    <p:sldId id="755" r:id="rId7"/>
    <p:sldId id="761" r:id="rId8"/>
    <p:sldId id="757" r:id="rId9"/>
    <p:sldId id="758" r:id="rId10"/>
    <p:sldId id="756" r:id="rId11"/>
    <p:sldId id="762" r:id="rId12"/>
    <p:sldId id="763" r:id="rId13"/>
    <p:sldId id="791" r:id="rId14"/>
    <p:sldId id="898" r:id="rId15"/>
    <p:sldId id="899" r:id="rId16"/>
    <p:sldId id="900" r:id="rId17"/>
    <p:sldId id="901" r:id="rId18"/>
    <p:sldId id="606" r:id="rId19"/>
    <p:sldId id="920" r:id="rId20"/>
    <p:sldId id="916" r:id="rId21"/>
    <p:sldId id="917" r:id="rId22"/>
    <p:sldId id="442" r:id="rId23"/>
    <p:sldId id="902" r:id="rId24"/>
    <p:sldId id="903" r:id="rId25"/>
    <p:sldId id="904" r:id="rId26"/>
    <p:sldId id="905" r:id="rId27"/>
    <p:sldId id="907" r:id="rId28"/>
    <p:sldId id="906" r:id="rId29"/>
    <p:sldId id="798" r:id="rId30"/>
    <p:sldId id="806" r:id="rId31"/>
    <p:sldId id="797" r:id="rId32"/>
    <p:sldId id="837" r:id="rId33"/>
    <p:sldId id="868" r:id="rId34"/>
    <p:sldId id="869" r:id="rId35"/>
    <p:sldId id="812" r:id="rId36"/>
    <p:sldId id="813" r:id="rId37"/>
    <p:sldId id="814" r:id="rId38"/>
    <p:sldId id="815" r:id="rId39"/>
    <p:sldId id="872" r:id="rId40"/>
    <p:sldId id="873" r:id="rId41"/>
    <p:sldId id="816" r:id="rId42"/>
    <p:sldId id="817" r:id="rId43"/>
    <p:sldId id="818" r:id="rId44"/>
    <p:sldId id="819" r:id="rId45"/>
    <p:sldId id="820" r:id="rId46"/>
    <p:sldId id="821" r:id="rId47"/>
    <p:sldId id="822" r:id="rId48"/>
    <p:sldId id="823" r:id="rId49"/>
    <p:sldId id="824" r:id="rId50"/>
    <p:sldId id="825" r:id="rId51"/>
    <p:sldId id="826" r:id="rId52"/>
    <p:sldId id="809" r:id="rId53"/>
    <p:sldId id="863" r:id="rId54"/>
    <p:sldId id="828" r:id="rId55"/>
    <p:sldId id="827" r:id="rId56"/>
    <p:sldId id="831" r:id="rId57"/>
    <p:sldId id="883" r:id="rId58"/>
    <p:sldId id="884" r:id="rId59"/>
    <p:sldId id="888" r:id="rId60"/>
    <p:sldId id="887" r:id="rId61"/>
    <p:sldId id="832" r:id="rId62"/>
    <p:sldId id="889" r:id="rId63"/>
    <p:sldId id="890" r:id="rId64"/>
    <p:sldId id="877" r:id="rId65"/>
    <p:sldId id="911" r:id="rId66"/>
    <p:sldId id="876" r:id="rId67"/>
    <p:sldId id="688" r:id="rId68"/>
    <p:sldId id="882" r:id="rId69"/>
    <p:sldId id="689" r:id="rId70"/>
    <p:sldId id="690" r:id="rId71"/>
    <p:sldId id="691" r:id="rId72"/>
    <p:sldId id="692" r:id="rId73"/>
    <p:sldId id="694" r:id="rId74"/>
    <p:sldId id="693" r:id="rId75"/>
    <p:sldId id="918" r:id="rId76"/>
    <p:sldId id="444" r:id="rId77"/>
    <p:sldId id="875" r:id="rId78"/>
    <p:sldId id="866" r:id="rId79"/>
    <p:sldId id="865" r:id="rId80"/>
    <p:sldId id="445" r:id="rId81"/>
    <p:sldId id="881" r:id="rId82"/>
    <p:sldId id="787" r:id="rId83"/>
    <p:sldId id="788" r:id="rId84"/>
    <p:sldId id="446" r:id="rId85"/>
    <p:sldId id="668" r:id="rId86"/>
    <p:sldId id="447" r:id="rId87"/>
    <p:sldId id="448" r:id="rId88"/>
    <p:sldId id="449" r:id="rId89"/>
    <p:sldId id="913" r:id="rId90"/>
    <p:sldId id="862" r:id="rId91"/>
    <p:sldId id="766" r:id="rId92"/>
    <p:sldId id="451" r:id="rId93"/>
    <p:sldId id="452" r:id="rId94"/>
    <p:sldId id="453" r:id="rId95"/>
    <p:sldId id="772" r:id="rId96"/>
    <p:sldId id="454" r:id="rId97"/>
    <p:sldId id="458" r:id="rId98"/>
    <p:sldId id="459" r:id="rId99"/>
    <p:sldId id="460" r:id="rId100"/>
    <p:sldId id="915" r:id="rId101"/>
    <p:sldId id="461" r:id="rId102"/>
    <p:sldId id="767" r:id="rId103"/>
    <p:sldId id="768" r:id="rId104"/>
    <p:sldId id="769" r:id="rId105"/>
    <p:sldId id="770" r:id="rId106"/>
    <p:sldId id="771" r:id="rId107"/>
    <p:sldId id="717" r:id="rId108"/>
    <p:sldId id="912" r:id="rId109"/>
    <p:sldId id="462" r:id="rId110"/>
    <p:sldId id="537" r:id="rId111"/>
    <p:sldId id="463" r:id="rId112"/>
    <p:sldId id="464" r:id="rId113"/>
    <p:sldId id="465" r:id="rId114"/>
    <p:sldId id="466" r:id="rId115"/>
    <p:sldId id="467" r:id="rId116"/>
    <p:sldId id="468" r:id="rId117"/>
    <p:sldId id="469" r:id="rId118"/>
    <p:sldId id="470" r:id="rId119"/>
    <p:sldId id="471" r:id="rId120"/>
    <p:sldId id="914" r:id="rId121"/>
    <p:sldId id="473" r:id="rId122"/>
    <p:sldId id="774" r:id="rId123"/>
    <p:sldId id="775" r:id="rId124"/>
    <p:sldId id="921" r:id="rId125"/>
    <p:sldId id="801" r:id="rId126"/>
    <p:sldId id="802" r:id="rId127"/>
    <p:sldId id="803" r:id="rId128"/>
    <p:sldId id="804" r:id="rId129"/>
    <p:sldId id="776" r:id="rId130"/>
    <p:sldId id="782" r:id="rId131"/>
    <p:sldId id="789" r:id="rId132"/>
    <p:sldId id="790" r:id="rId133"/>
    <p:sldId id="777" r:id="rId134"/>
    <p:sldId id="778" r:id="rId135"/>
    <p:sldId id="779" r:id="rId136"/>
    <p:sldId id="780" r:id="rId137"/>
    <p:sldId id="737" r:id="rId138"/>
    <p:sldId id="598" r:id="rId139"/>
    <p:sldId id="552" r:id="rId140"/>
    <p:sldId id="553" r:id="rId141"/>
    <p:sldId id="554" r:id="rId142"/>
    <p:sldId id="555" r:id="rId143"/>
    <p:sldId id="557" r:id="rId144"/>
    <p:sldId id="558" r:id="rId145"/>
    <p:sldId id="706" r:id="rId146"/>
    <p:sldId id="861" r:id="rId147"/>
    <p:sldId id="741" r:id="rId148"/>
    <p:sldId id="742" r:id="rId149"/>
    <p:sldId id="608" r:id="rId150"/>
    <p:sldId id="743" r:id="rId151"/>
    <p:sldId id="744" r:id="rId152"/>
    <p:sldId id="562" r:id="rId153"/>
    <p:sldId id="609" r:id="rId154"/>
    <p:sldId id="575" r:id="rId155"/>
    <p:sldId id="611" r:id="rId156"/>
    <p:sldId id="878" r:id="rId157"/>
    <p:sldId id="612" r:id="rId158"/>
    <p:sldId id="879" r:id="rId159"/>
    <p:sldId id="880" r:id="rId160"/>
    <p:sldId id="578" r:id="rId161"/>
    <p:sldId id="746" r:id="rId162"/>
    <p:sldId id="579" r:id="rId163"/>
    <p:sldId id="891" r:id="rId164"/>
    <p:sldId id="580" r:id="rId165"/>
    <p:sldId id="909" r:id="rId166"/>
    <p:sldId id="892" r:id="rId167"/>
    <p:sldId id="582" r:id="rId168"/>
    <p:sldId id="910" r:id="rId169"/>
    <p:sldId id="919" r:id="rId170"/>
    <p:sldId id="860" r:id="rId171"/>
    <p:sldId id="850" r:id="rId172"/>
    <p:sldId id="851" r:id="rId173"/>
    <p:sldId id="852" r:id="rId174"/>
    <p:sldId id="853" r:id="rId175"/>
    <p:sldId id="854" r:id="rId176"/>
    <p:sldId id="855" r:id="rId177"/>
    <p:sldId id="856" r:id="rId178"/>
    <p:sldId id="857" r:id="rId179"/>
    <p:sldId id="858" r:id="rId180"/>
    <p:sldId id="859" r:id="rId181"/>
    <p:sldId id="849" r:id="rId182"/>
    <p:sldId id="747" r:id="rId183"/>
    <p:sldId id="748" r:id="rId184"/>
    <p:sldId id="749" r:id="rId185"/>
    <p:sldId id="750" r:id="rId186"/>
    <p:sldId id="751" r:id="rId187"/>
    <p:sldId id="584" r:id="rId188"/>
    <p:sldId id="752" r:id="rId189"/>
    <p:sldId id="753" r:id="rId190"/>
    <p:sldId id="754" r:id="rId191"/>
    <p:sldId id="739" r:id="rId192"/>
    <p:sldId id="740" r:id="rId193"/>
    <p:sldId id="765" r:id="rId194"/>
  </p:sldIdLst>
  <p:sldSz cx="9144000" cy="6858000" type="screen4x3"/>
  <p:notesSz cx="6858000" cy="9144000"/>
  <p:defaultTextStyle>
    <a:defPPr>
      <a:defRPr lang="zh-CN"/>
    </a:defPPr>
    <a:lvl1pPr algn="l" rtl="0" fontAlgn="base">
      <a:spcBef>
        <a:spcPct val="0"/>
      </a:spcBef>
      <a:spcAft>
        <a:spcPct val="0"/>
      </a:spcAft>
      <a:defRPr kumimoji="1" sz="24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charset="-122"/>
        <a:cs typeface="+mn-cs"/>
      </a:defRPr>
    </a:lvl5pPr>
    <a:lvl6pPr marL="2286000" algn="l" defTabSz="914400" rtl="0" eaLnBrk="1" latinLnBrk="0" hangingPunct="1">
      <a:defRPr kumimoji="1" sz="2400" kern="1200">
        <a:solidFill>
          <a:schemeClr val="tx1"/>
        </a:solidFill>
        <a:latin typeface="Times New Roman" pitchFamily="18" charset="0"/>
        <a:ea typeface="宋体" charset="-122"/>
        <a:cs typeface="+mn-cs"/>
      </a:defRPr>
    </a:lvl6pPr>
    <a:lvl7pPr marL="2743200" algn="l" defTabSz="914400" rtl="0" eaLnBrk="1" latinLnBrk="0" hangingPunct="1">
      <a:defRPr kumimoji="1" sz="2400" kern="1200">
        <a:solidFill>
          <a:schemeClr val="tx1"/>
        </a:solidFill>
        <a:latin typeface="Times New Roman" pitchFamily="18" charset="0"/>
        <a:ea typeface="宋体" charset="-122"/>
        <a:cs typeface="+mn-cs"/>
      </a:defRPr>
    </a:lvl7pPr>
    <a:lvl8pPr marL="3200400" algn="l" defTabSz="914400" rtl="0" eaLnBrk="1" latinLnBrk="0" hangingPunct="1">
      <a:defRPr kumimoji="1" sz="2400" kern="1200">
        <a:solidFill>
          <a:schemeClr val="tx1"/>
        </a:solidFill>
        <a:latin typeface="Times New Roman" pitchFamily="18" charset="0"/>
        <a:ea typeface="宋体" charset="-122"/>
        <a:cs typeface="+mn-cs"/>
      </a:defRPr>
    </a:lvl8pPr>
    <a:lvl9pPr marL="3657600" algn="l" defTabSz="914400" rtl="0" eaLnBrk="1" latinLnBrk="0" hangingPunct="1">
      <a:defRPr kumimoji="1" sz="2400" kern="1200">
        <a:solidFill>
          <a:schemeClr val="tx1"/>
        </a:solidFill>
        <a:latin typeface="Times New Roman" pitchFamily="18"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00FF"/>
    <a:srgbClr val="FF0000"/>
    <a:srgbClr val="808080"/>
    <a:srgbClr val="5F5F5F"/>
    <a:srgbClr val="FFFFFF"/>
    <a:srgbClr val="FFCCFF"/>
    <a:srgbClr val="B2B2B2"/>
    <a:srgbClr val="0066FF"/>
    <a:srgbClr val="9A5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88202" autoAdjust="0"/>
  </p:normalViewPr>
  <p:slideViewPr>
    <p:cSldViewPr>
      <p:cViewPr varScale="1">
        <p:scale>
          <a:sx n="79" d="100"/>
          <a:sy n="79" d="100"/>
        </p:scale>
        <p:origin x="11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80"/>
    </p:cViewPr>
  </p:sorterViewPr>
  <p:notesViewPr>
    <p:cSldViewPr>
      <p:cViewPr varScale="1">
        <p:scale>
          <a:sx n="58" d="100"/>
          <a:sy n="58" d="100"/>
        </p:scale>
        <p:origin x="-1738"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heme" Target="theme/theme1.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notesMaster" Target="notesMasters/notes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327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27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327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1F9CFA4-4561-4E14-B8A2-6668B82C6C5C}" type="slidenum">
              <a:rPr lang="en-US" altLang="zh-CN"/>
              <a:pPr/>
              <a:t>‹#›</a:t>
            </a:fld>
            <a:endParaRPr lang="en-US" altLang="zh-CN"/>
          </a:p>
        </p:txBody>
      </p:sp>
    </p:spTree>
    <p:extLst>
      <p:ext uri="{BB962C8B-B14F-4D97-AF65-F5344CB8AC3E}">
        <p14:creationId xmlns:p14="http://schemas.microsoft.com/office/powerpoint/2010/main" val="20030201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宋体" charset="-122"/>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宋体" charset="-122"/>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宋体" charset="-122"/>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宋体" charset="-122"/>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3</a:t>
            </a:fld>
            <a:endParaRPr lang="en-US" altLang="zh-CN">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89</a:t>
            </a:fld>
            <a:endParaRPr lang="en-US" altLang="zh-CN">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A69E89-DBB5-47FA-9551-A3E22DE72B94}" type="slidenum">
              <a:rPr lang="zh-CN" altLang="en-US"/>
              <a:pPr/>
              <a:t>98</a:t>
            </a:fld>
            <a:endParaRPr lang="en-US" altLang="zh-CN"/>
          </a:p>
        </p:txBody>
      </p:sp>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p:txBody>
          <a:bodyPr/>
          <a:lstStyle/>
          <a:p>
            <a:pPr>
              <a:buFontTx/>
              <a:buChar char="•"/>
            </a:pPr>
            <a:r>
              <a:rPr lang="zh-CN" altLang="en-US"/>
              <a:t>一个模块访问另一个模块的内部数据</a:t>
            </a:r>
          </a:p>
          <a:p>
            <a:pPr>
              <a:buFontTx/>
              <a:buChar char="•"/>
            </a:pPr>
            <a:r>
              <a:rPr lang="zh-CN" altLang="en-US"/>
              <a:t>一个模块不通过正常入口而转入到另一个模块内部</a:t>
            </a:r>
          </a:p>
          <a:p>
            <a:pPr>
              <a:buFontTx/>
              <a:buChar char="•"/>
            </a:pPr>
            <a:r>
              <a:rPr lang="zh-CN" altLang="en-US"/>
              <a:t>两个模块有一部分程序代码重迭（只可能出现在汇编程序中）</a:t>
            </a:r>
          </a:p>
          <a:p>
            <a:pPr>
              <a:buFontTx/>
              <a:buChar char="•"/>
            </a:pPr>
            <a:r>
              <a:rPr lang="zh-CN" altLang="en-US"/>
              <a:t>一个模块有多个入口（这意味着一个模块有多个功能）</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2A185C-BA83-4CCF-8B35-D01CF7C02404}" type="slidenum">
              <a:rPr lang="zh-CN" altLang="en-US"/>
              <a:pPr/>
              <a:t>99</a:t>
            </a:fld>
            <a:endParaRPr lang="en-US" altLang="zh-CN"/>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pPr>
              <a:buFontTx/>
              <a:buChar char="•"/>
            </a:pPr>
            <a:r>
              <a:rPr lang="zh-CN" altLang="en-US"/>
              <a:t>一个模块访问另一个模块的内部数据</a:t>
            </a:r>
          </a:p>
          <a:p>
            <a:pPr>
              <a:buFontTx/>
              <a:buChar char="•"/>
            </a:pPr>
            <a:r>
              <a:rPr lang="zh-CN" altLang="en-US"/>
              <a:t>一个模块不通过正常入口而转入到另一个模块内部</a:t>
            </a:r>
          </a:p>
          <a:p>
            <a:pPr>
              <a:buFontTx/>
              <a:buChar char="•"/>
            </a:pPr>
            <a:r>
              <a:rPr lang="zh-CN" altLang="en-US"/>
              <a:t>两个模块有一部分程序代码重迭（只可能出现在汇编程序中）</a:t>
            </a:r>
          </a:p>
          <a:p>
            <a:pPr>
              <a:buFontTx/>
              <a:buChar char="•"/>
            </a:pPr>
            <a:r>
              <a:rPr lang="zh-CN" altLang="en-US"/>
              <a:t>一个模块有多个入口（这意味着一个模块有多个功能）</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120</a:t>
            </a:fld>
            <a:endParaRPr lang="en-US" altLang="zh-CN">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8F63D-56D8-4E85-AC2D-ACBCBECCBBBB}" type="slidenum">
              <a:rPr lang="zh-CN" altLang="en-US"/>
              <a:pPr/>
              <a:t>121</a:t>
            </a:fld>
            <a:endParaRPr lang="en-US" altLang="zh-CN"/>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zh-CN" altLang="en-US"/>
              <a:t>人们在开发计算机软件的长期实践中总结了丰富的经验，得出了一些启发是规则。这些规则虽然不向基本原理和概念那样普遍适用，但是在许多场合仍然能给软件工程师以有益的启示，往往能帮助他们找到改进软件设计和提高软件质量的途径。</a:t>
            </a:r>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8F63D-56D8-4E85-AC2D-ACBCBECCBBBB}" type="slidenum">
              <a:rPr lang="zh-CN" altLang="en-US"/>
              <a:pPr/>
              <a:t>122</a:t>
            </a:fld>
            <a:endParaRPr lang="en-US" altLang="zh-CN"/>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zh-CN" altLang="en-US"/>
              <a:t>人们在开发计算机软件的长期实践中总结了丰富的经验，得出了一些启发是规则。这些规则虽然不向基本原理和概念那样普遍适用，但是在许多场合仍然能给软件工程师以有益的启示，往往能帮助他们找到改进软件设计和提高软件质量的途径。</a:t>
            </a:r>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8F63D-56D8-4E85-AC2D-ACBCBECCBBBB}" type="slidenum">
              <a:rPr lang="zh-CN" altLang="en-US"/>
              <a:pPr/>
              <a:t>123</a:t>
            </a:fld>
            <a:endParaRPr lang="en-US" altLang="zh-CN"/>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zh-CN" altLang="en-US"/>
              <a:t>人们在开发计算机软件的长期实践中总结了丰富的经验，得出了一些启发是规则。这些规则虽然不向基本原理和概念那样普遍适用，但是在许多场合仍然能给软件工程师以有益的启示，往往能帮助他们找到改进软件设计和提高软件质量的途径。</a:t>
            </a:r>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8F63D-56D8-4E85-AC2D-ACBCBECCBBBB}" type="slidenum">
              <a:rPr lang="zh-CN" altLang="en-US"/>
              <a:pPr/>
              <a:t>129</a:t>
            </a:fld>
            <a:endParaRPr lang="en-US" altLang="zh-CN"/>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zh-CN" altLang="en-US"/>
              <a:t>人们在开发计算机软件的长期实践中总结了丰富的经验，得出了一些启发是规则。这些规则虽然不向基本原理和概念那样普遍适用，但是在许多场合仍然能给软件工程师以有益的启示，往往能帮助他们找到改进软件设计和提高软件质量的途径。</a:t>
            </a:r>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8F63D-56D8-4E85-AC2D-ACBCBECCBBBB}" type="slidenum">
              <a:rPr lang="zh-CN" altLang="en-US"/>
              <a:pPr/>
              <a:t>133</a:t>
            </a:fld>
            <a:endParaRPr lang="en-US" altLang="zh-CN"/>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zh-CN" altLang="en-US"/>
              <a:t>人们在开发计算机软件的长期实践中总结了丰富的经验，得出了一些启发是规则。这些规则虽然不向基本原理和概念那样普遍适用，但是在许多场合仍然能给软件工程师以有益的启示，往往能帮助他们找到改进软件设计和提高软件质量的途径。</a:t>
            </a:r>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8F63D-56D8-4E85-AC2D-ACBCBECCBBBB}" type="slidenum">
              <a:rPr lang="zh-CN" altLang="en-US"/>
              <a:pPr/>
              <a:t>134</a:t>
            </a:fld>
            <a:endParaRPr lang="en-US" altLang="zh-CN"/>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zh-CN" altLang="en-US"/>
              <a:t>人们在开发计算机软件的长期实践中总结了丰富的经验，得出了一些启发是规则。这些规则虽然不向基本原理和概念那样普遍适用，但是在许多场合仍然能给软件工程师以有益的启示，往往能帮助他们找到改进软件设计和提高软件质量的途径。</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4</a:t>
            </a:fld>
            <a:endParaRPr lang="en-US" altLang="zh-CN">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8F63D-56D8-4E85-AC2D-ACBCBECCBBBB}" type="slidenum">
              <a:rPr lang="zh-CN" altLang="en-US"/>
              <a:pPr/>
              <a:t>135</a:t>
            </a:fld>
            <a:endParaRPr lang="en-US" altLang="zh-CN"/>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zh-CN" altLang="en-US"/>
              <a:t>人们在开发计算机软件的长期实践中总结了丰富的经验，得出了一些启发是规则。这些规则虽然不向基本原理和概念那样普遍适用，但是在许多场合仍然能给软件工程师以有益的启示，往往能帮助他们找到改进软件设计和提高软件质量的途径。</a:t>
            </a:r>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8F63D-56D8-4E85-AC2D-ACBCBECCBBBB}" type="slidenum">
              <a:rPr lang="zh-CN" altLang="en-US"/>
              <a:pPr/>
              <a:t>136</a:t>
            </a:fld>
            <a:endParaRPr lang="en-US" altLang="zh-CN"/>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zh-CN" altLang="en-US"/>
              <a:t>人们在开发计算机软件的长期实践中总结了丰富的经验，得出了一些启发是规则。这些规则虽然不向基本原理和概念那样普遍适用，但是在许多场合仍然能给软件工程师以有益的启示，往往能帮助他们找到改进软件设计和提高软件质量的途径。</a:t>
            </a:r>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137</a:t>
            </a:fld>
            <a:endParaRPr lang="en-US" altLang="zh-CN">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016CABEA-F85B-4257-AB0F-F7A7D680B970}" type="slidenum">
              <a:rPr lang="zh-CN" altLang="en-US">
                <a:ea typeface="宋体" charset="-122"/>
              </a:rPr>
              <a:pPr/>
              <a:t>143</a:t>
            </a:fld>
            <a:endParaRPr lang="en-US" altLang="zh-CN">
              <a:ea typeface="宋体" charset="-122"/>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zh-CN" altLang="en-US">
                <a:ea typeface="宋体" charset="-122"/>
              </a:rPr>
              <a:t>层次图和结构图并不严格表示模块的调用次序。</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A19DE-4196-4F76-8767-7FEA6F0D4203}" type="slidenum">
              <a:rPr lang="zh-CN" altLang="en-US"/>
              <a:pPr/>
              <a:t>171</a:t>
            </a:fld>
            <a:endParaRPr lang="en-US" altLang="zh-CN"/>
          </a:p>
        </p:txBody>
      </p:sp>
      <p:sp>
        <p:nvSpPr>
          <p:cNvPr id="453634" name="Rectangle 2"/>
          <p:cNvSpPr>
            <a:spLocks noGrp="1" noRot="1" noChangeAspect="1" noChangeArrowheads="1" noTextEdit="1"/>
          </p:cNvSpPr>
          <p:nvPr>
            <p:ph type="sldImg"/>
          </p:nvPr>
        </p:nvSpPr>
        <p:spPr>
          <a:xfrm>
            <a:off x="1143000" y="685800"/>
            <a:ext cx="4572000" cy="3429000"/>
          </a:xfrm>
          <a:ln/>
        </p:spPr>
      </p:sp>
      <p:sp>
        <p:nvSpPr>
          <p:cNvPr id="453635" name="Rectangle 3"/>
          <p:cNvSpPr>
            <a:spLocks noGrp="1" noChangeArrowheads="1"/>
          </p:cNvSpPr>
          <p:nvPr>
            <p:ph type="body" idx="1"/>
          </p:nvPr>
        </p:nvSpPr>
        <p:spPr>
          <a:xfrm>
            <a:off x="914400" y="4343400"/>
            <a:ext cx="5029200" cy="4114800"/>
          </a:xfrm>
        </p:spPr>
        <p:txBody>
          <a:bodyPr/>
          <a:lstStyle/>
          <a:p>
            <a:endParaRPr lang="zh-CN" altLang="en-US" dirty="0">
              <a:latin typeface="宋体"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191</a:t>
            </a:fld>
            <a:endParaRPr lang="en-US" altLang="zh-CN">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192</a:t>
            </a:fld>
            <a:endParaRPr lang="en-US" altLang="zh-CN">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5</a:t>
            </a:fld>
            <a:endParaRPr lang="en-US" altLang="zh-CN">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C8DE8-B44B-498D-A686-2632B4B422CC}" type="slidenum">
              <a:rPr lang="en-US" altLang="zh-CN"/>
              <a:pPr/>
              <a:t>27</a:t>
            </a:fld>
            <a:endParaRPr lang="en-US" altLang="zh-CN"/>
          </a:p>
        </p:txBody>
      </p:sp>
      <p:sp>
        <p:nvSpPr>
          <p:cNvPr id="98306" name="Rectangle 2"/>
          <p:cNvSpPr>
            <a:spLocks noGrp="1" noRot="1" noChangeAspect="1" noChangeArrowheads="1" noTextEdit="1"/>
          </p:cNvSpPr>
          <p:nvPr>
            <p:ph type="sldImg"/>
          </p:nvPr>
        </p:nvSpPr>
        <p:spPr>
          <a:xfrm>
            <a:off x="1146175" y="687388"/>
            <a:ext cx="4567238" cy="3425825"/>
          </a:xfrm>
          <a:ln w="12700" cap="flat">
            <a:solidFill>
              <a:schemeClr val="tx1"/>
            </a:solidFill>
          </a:ln>
          <a:extLst>
            <a:ext uri="{909E8E84-426E-40DD-AFC4-6F175D3DCCD1}">
              <a14:hiddenFill xmlns:a14="http://schemas.microsoft.com/office/drawing/2010/main">
                <a:noFill/>
              </a14:hiddenFill>
            </a:ext>
          </a:extLst>
        </p:spPr>
      </p:sp>
      <p:sp>
        <p:nvSpPr>
          <p:cNvPr id="98307" name="Rectangle 3"/>
          <p:cNvSpPr>
            <a:spLocks noGrp="1" noChangeArrowheads="1"/>
          </p:cNvSpPr>
          <p:nvPr>
            <p:ph type="body" idx="1"/>
          </p:nvPr>
        </p:nvSpPr>
        <p:spPr>
          <a:xfrm>
            <a:off x="914400" y="4343400"/>
            <a:ext cx="5029200" cy="4114800"/>
          </a:xfrm>
          <a:ln/>
        </p:spPr>
        <p:txBody>
          <a:bodyPr lIns="92075" tIns="46038" rIns="92075" bIns="46038"/>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65</a:t>
            </a:fld>
            <a:endParaRPr lang="en-US" altLang="zh-CN">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F6660-D4AA-4BD7-9561-65CB81F65FFA}" type="slidenum">
              <a:rPr lang="zh-CN" altLang="en-US"/>
              <a:pPr/>
              <a:t>80</a:t>
            </a:fld>
            <a:endParaRPr lang="en-US" altLang="zh-CN"/>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pPr lvl="1"/>
            <a:r>
              <a:rPr lang="zh-CN" altLang="en-US" dirty="0"/>
              <a:t>模块的理论根据</a:t>
            </a:r>
          </a:p>
          <a:p>
            <a:pPr lvl="1"/>
            <a:r>
              <a:rPr lang="zh-CN" altLang="en-US" dirty="0"/>
              <a:t>设函数</a:t>
            </a:r>
            <a:r>
              <a:rPr lang="en-US" altLang="zh-CN" dirty="0"/>
              <a:t>C(x)</a:t>
            </a:r>
            <a:r>
              <a:rPr lang="zh-CN" altLang="en-US" dirty="0"/>
              <a:t>定义问题</a:t>
            </a:r>
            <a:r>
              <a:rPr lang="en-US" altLang="zh-CN" dirty="0"/>
              <a:t>x</a:t>
            </a:r>
            <a:r>
              <a:rPr lang="zh-CN" altLang="en-US" dirty="0"/>
              <a:t>的复杂程度，函数</a:t>
            </a:r>
            <a:r>
              <a:rPr lang="en-US" altLang="zh-CN" dirty="0"/>
              <a:t>E(x)</a:t>
            </a:r>
            <a:r>
              <a:rPr lang="zh-CN" altLang="en-US" dirty="0"/>
              <a:t>确定解决问题</a:t>
            </a:r>
            <a:r>
              <a:rPr lang="en-US" altLang="zh-CN" dirty="0"/>
              <a:t>x</a:t>
            </a:r>
            <a:r>
              <a:rPr lang="zh-CN" altLang="en-US" dirty="0"/>
              <a:t>需要的工作量。对于两个问题</a:t>
            </a:r>
            <a:r>
              <a:rPr lang="en-US" altLang="zh-CN" dirty="0"/>
              <a:t>P1</a:t>
            </a:r>
            <a:r>
              <a:rPr lang="zh-CN" altLang="en-US" dirty="0"/>
              <a:t>和</a:t>
            </a:r>
            <a:r>
              <a:rPr lang="en-US" altLang="zh-CN" dirty="0"/>
              <a:t>P2</a:t>
            </a:r>
            <a:r>
              <a:rPr lang="zh-CN" altLang="en-US" dirty="0"/>
              <a:t>，如果：</a:t>
            </a:r>
            <a:r>
              <a:rPr lang="en-US" altLang="zh-CN" dirty="0"/>
              <a:t>C(P1)&gt;C(P2)</a:t>
            </a:r>
            <a:r>
              <a:rPr lang="zh-CN" altLang="en-US" dirty="0"/>
              <a:t>，则显然有：</a:t>
            </a:r>
          </a:p>
          <a:p>
            <a:pPr lvl="1"/>
            <a:r>
              <a:rPr lang="zh-CN" altLang="en-US" dirty="0"/>
              <a:t>            </a:t>
            </a:r>
            <a:r>
              <a:rPr lang="en-US" altLang="zh-CN" dirty="0"/>
              <a:t>E(P1)&gt;E(P2)</a:t>
            </a:r>
          </a:p>
          <a:p>
            <a:pPr lvl="1"/>
            <a:r>
              <a:rPr lang="zh-CN" altLang="en-US" dirty="0"/>
              <a:t>根据人类解决一般问题的经验，有：</a:t>
            </a:r>
          </a:p>
          <a:p>
            <a:pPr lvl="1"/>
            <a:r>
              <a:rPr lang="zh-CN" altLang="en-US" dirty="0"/>
              <a:t>		</a:t>
            </a:r>
            <a:r>
              <a:rPr lang="en-US" altLang="zh-CN" dirty="0"/>
              <a:t>C(P1+P2)&gt;C(P1)+C(P2)</a:t>
            </a:r>
          </a:p>
          <a:p>
            <a:pPr lvl="1"/>
            <a:r>
              <a:rPr lang="zh-CN" altLang="en-US" dirty="0"/>
              <a:t>进而获得：</a:t>
            </a:r>
            <a:r>
              <a:rPr lang="en-US" altLang="zh-CN" dirty="0"/>
              <a:t>E(P1+P2)&gt;E(P1)+E(P2)</a:t>
            </a:r>
          </a:p>
          <a:p>
            <a:pPr>
              <a:buClr>
                <a:schemeClr val="hlink"/>
              </a:buClr>
            </a:pPr>
            <a:r>
              <a:rPr lang="zh-CN" altLang="en-US" b="1" dirty="0">
                <a:latin typeface="楷体_GB2312" pitchFamily="49" charset="-122"/>
                <a:ea typeface="楷体_GB2312" pitchFamily="49" charset="-122"/>
              </a:rPr>
              <a:t>具有四种属性的一组程序语句称为一个模块，四种属性：输入</a:t>
            </a:r>
            <a:r>
              <a:rPr lang="en-US" altLang="zh-CN" b="1" dirty="0">
                <a:latin typeface="楷体_GB2312" pitchFamily="49" charset="-122"/>
                <a:ea typeface="楷体_GB2312" pitchFamily="49" charset="-122"/>
              </a:rPr>
              <a:t>/</a:t>
            </a:r>
            <a:r>
              <a:rPr lang="zh-CN" altLang="en-US" b="1" dirty="0">
                <a:latin typeface="楷体_GB2312" pitchFamily="49" charset="-122"/>
                <a:ea typeface="楷体_GB2312" pitchFamily="49" charset="-122"/>
              </a:rPr>
              <a:t>输出、逻辑功能、运行程序、内部数据。过程、函数、子程序、宏、组件、对象、对象的方法。</a:t>
            </a:r>
          </a:p>
          <a:p>
            <a:pPr>
              <a:buClr>
                <a:schemeClr val="hlink"/>
              </a:buClr>
            </a:pPr>
            <a:r>
              <a:rPr lang="zh-CN" altLang="en-US" b="1" dirty="0">
                <a:latin typeface="楷体_GB2312" pitchFamily="49" charset="-122"/>
                <a:ea typeface="楷体_GB2312" pitchFamily="49" charset="-122"/>
              </a:rPr>
              <a:t>模块化就是把程序化分成若干个模块，每个模块完成一个子功能，把这些模块集总起来组成一个整体，可以完成指定的功能满足问题的要求。</a:t>
            </a:r>
          </a:p>
          <a:p>
            <a:pPr>
              <a:buClr>
                <a:schemeClr val="hlink"/>
              </a:buClr>
            </a:pPr>
            <a:r>
              <a:rPr lang="zh-CN" altLang="en-US" dirty="0">
                <a:latin typeface="楷体_GB2312" pitchFamily="49" charset="-122"/>
                <a:ea typeface="楷体_GB2312" pitchFamily="49" charset="-122"/>
              </a:rPr>
              <a:t>采用模块化原理可以使软件结构清晰，不仅容易设计也</a:t>
            </a:r>
            <a:r>
              <a:rPr lang="zh-CN" altLang="en-US" b="1" dirty="0">
                <a:solidFill>
                  <a:schemeClr val="hlink"/>
                </a:solidFill>
                <a:latin typeface="楷体_GB2312" pitchFamily="49" charset="-122"/>
                <a:ea typeface="楷体_GB2312" pitchFamily="49" charset="-122"/>
              </a:rPr>
              <a:t>容易阅读和理解</a:t>
            </a:r>
            <a:r>
              <a:rPr lang="zh-CN" altLang="en-US" dirty="0">
                <a:latin typeface="楷体_GB2312" pitchFamily="49" charset="-122"/>
                <a:ea typeface="楷体_GB2312" pitchFamily="49" charset="-122"/>
              </a:rPr>
              <a:t>。因为程序错误通常局限在有关的模块及它们之间的接口中，所以模块化使软件</a:t>
            </a:r>
            <a:r>
              <a:rPr lang="zh-CN" altLang="en-US" b="1" dirty="0">
                <a:solidFill>
                  <a:schemeClr val="hlink"/>
                </a:solidFill>
                <a:latin typeface="楷体_GB2312" pitchFamily="49" charset="-122"/>
                <a:ea typeface="楷体_GB2312" pitchFamily="49" charset="-122"/>
              </a:rPr>
              <a:t>容易测试和调试</a:t>
            </a:r>
            <a:r>
              <a:rPr lang="zh-CN" altLang="en-US" dirty="0">
                <a:latin typeface="楷体_GB2312" pitchFamily="49" charset="-122"/>
                <a:ea typeface="楷体_GB2312" pitchFamily="49" charset="-122"/>
              </a:rPr>
              <a:t>，因而有助于提高软件的可靠性。因为变动往往只涉及少数几个模块，所以模块化能够提高软件的</a:t>
            </a:r>
            <a:r>
              <a:rPr lang="zh-CN" altLang="en-US" b="1" dirty="0">
                <a:solidFill>
                  <a:schemeClr val="hlink"/>
                </a:solidFill>
                <a:latin typeface="楷体_GB2312" pitchFamily="49" charset="-122"/>
                <a:ea typeface="楷体_GB2312" pitchFamily="49" charset="-122"/>
              </a:rPr>
              <a:t>可修改性</a:t>
            </a:r>
            <a:r>
              <a:rPr lang="zh-CN" altLang="en-US" dirty="0">
                <a:latin typeface="楷体_GB2312" pitchFamily="49" charset="-122"/>
                <a:ea typeface="楷体_GB2312" pitchFamily="49" charset="-122"/>
              </a:rPr>
              <a:t>。模块化也有助于软件开发工程的</a:t>
            </a:r>
            <a:r>
              <a:rPr lang="zh-CN" altLang="en-US" b="1" dirty="0">
                <a:solidFill>
                  <a:schemeClr val="hlink"/>
                </a:solidFill>
                <a:latin typeface="楷体_GB2312" pitchFamily="49" charset="-122"/>
                <a:ea typeface="楷体_GB2312" pitchFamily="49" charset="-122"/>
              </a:rPr>
              <a:t>组织管理</a:t>
            </a:r>
            <a:r>
              <a:rPr lang="zh-CN" altLang="en-US" dirty="0">
                <a:latin typeface="楷体_GB2312" pitchFamily="49" charset="-122"/>
                <a:ea typeface="楷体_GB2312" pitchFamily="49" charset="-122"/>
              </a:rPr>
              <a:t>，一个复杂的大型程序可以由许多程序员分工编写不同的模块，并且可以进一步分配技术熟练的程序员编写困难的模块。</a:t>
            </a:r>
            <a:endParaRPr lang="en-US" altLang="zh-CN" b="1" dirty="0">
              <a:latin typeface="楷体_GB2312" pitchFamily="49" charset="-122"/>
              <a:ea typeface="楷体_GB2312" pitchFamily="49" charset="-122"/>
            </a:endParaRPr>
          </a:p>
          <a:p>
            <a:pPr lvl="1"/>
            <a:endParaRPr lang="en-US" altLang="zh-CN" dirty="0"/>
          </a:p>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1F66D-1504-4B93-B102-901EDC6EC2E4}" type="slidenum">
              <a:rPr lang="zh-CN" altLang="en-US"/>
              <a:pPr/>
              <a:t>84</a:t>
            </a:fld>
            <a:endParaRPr lang="en-US" altLang="zh-CN"/>
          </a:p>
        </p:txBody>
      </p:sp>
      <p:sp>
        <p:nvSpPr>
          <p:cNvPr id="258050" name="Rectangle 3074"/>
          <p:cNvSpPr>
            <a:spLocks noGrp="1" noRot="1" noChangeAspect="1" noChangeArrowheads="1" noTextEdit="1"/>
          </p:cNvSpPr>
          <p:nvPr>
            <p:ph type="sldImg"/>
          </p:nvPr>
        </p:nvSpPr>
        <p:spPr>
          <a:ln/>
        </p:spPr>
      </p:sp>
      <p:sp>
        <p:nvSpPr>
          <p:cNvPr id="258051" name="Rectangle 3075"/>
          <p:cNvSpPr>
            <a:spLocks noGrp="1" noChangeArrowheads="1"/>
          </p:cNvSpPr>
          <p:nvPr>
            <p:ph type="body" idx="1"/>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1F66D-1504-4B93-B102-901EDC6EC2E4}" type="slidenum">
              <a:rPr lang="zh-CN" altLang="en-US"/>
              <a:pPr/>
              <a:t>85</a:t>
            </a:fld>
            <a:endParaRPr lang="en-US" altLang="zh-CN"/>
          </a:p>
        </p:txBody>
      </p:sp>
      <p:sp>
        <p:nvSpPr>
          <p:cNvPr id="258050" name="Rectangle 3074"/>
          <p:cNvSpPr>
            <a:spLocks noGrp="1" noRot="1" noChangeAspect="1" noChangeArrowheads="1" noTextEdit="1"/>
          </p:cNvSpPr>
          <p:nvPr>
            <p:ph type="sldImg"/>
          </p:nvPr>
        </p:nvSpPr>
        <p:spPr>
          <a:ln/>
        </p:spPr>
      </p:sp>
      <p:sp>
        <p:nvSpPr>
          <p:cNvPr id="258051" name="Rectangle 3075"/>
          <p:cNvSpPr>
            <a:spLocks noGrp="1" noChangeArrowheads="1"/>
          </p:cNvSpPr>
          <p:nvPr>
            <p:ph type="body" idx="1"/>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904B6-B9ED-4484-8FDF-ADE8615E9A75}" type="slidenum">
              <a:rPr lang="zh-CN" altLang="en-US"/>
              <a:pPr/>
              <a:t>87</a:t>
            </a:fld>
            <a:endParaRPr lang="en-US" altLang="zh-CN"/>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zh-CN" altLang="en-US" dirty="0"/>
              <a:t>隐蔽意味着有效的模块化可以通过定义一组独立的模块而实现，这些独立的模块彼此之间仅仅交换那些为了完成系统功能而必须交换的信息。</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48E97C4-DA5B-4F66-A9EC-B77746CFDFFF}" type="slidenum">
              <a:rPr lang="en-US" altLang="zh-CN"/>
              <a:pPr/>
              <a:t>‹#›</a:t>
            </a:fld>
            <a:endParaRPr lang="en-US" altLang="zh-CN"/>
          </a:p>
        </p:txBody>
      </p:sp>
    </p:spTree>
    <p:extLst>
      <p:ext uri="{BB962C8B-B14F-4D97-AF65-F5344CB8AC3E}">
        <p14:creationId xmlns:p14="http://schemas.microsoft.com/office/powerpoint/2010/main" val="404287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9F065C9-73C9-4114-B6B8-EBC9D08F5EF8}" type="slidenum">
              <a:rPr lang="en-US" altLang="zh-CN"/>
              <a:pPr/>
              <a:t>‹#›</a:t>
            </a:fld>
            <a:endParaRPr lang="en-US" altLang="zh-CN"/>
          </a:p>
        </p:txBody>
      </p:sp>
    </p:spTree>
    <p:extLst>
      <p:ext uri="{BB962C8B-B14F-4D97-AF65-F5344CB8AC3E}">
        <p14:creationId xmlns:p14="http://schemas.microsoft.com/office/powerpoint/2010/main" val="367980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6CF2420-A677-4ACA-8276-94059E54F767}" type="slidenum">
              <a:rPr lang="en-US" altLang="zh-CN"/>
              <a:pPr/>
              <a:t>‹#›</a:t>
            </a:fld>
            <a:endParaRPr lang="en-US" altLang="zh-CN"/>
          </a:p>
        </p:txBody>
      </p:sp>
    </p:spTree>
    <p:extLst>
      <p:ext uri="{BB962C8B-B14F-4D97-AF65-F5344CB8AC3E}">
        <p14:creationId xmlns:p14="http://schemas.microsoft.com/office/powerpoint/2010/main" val="4073984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042988" y="260350"/>
            <a:ext cx="7793037" cy="882650"/>
          </a:xfrm>
        </p:spPr>
        <p:txBody>
          <a:bodyPr/>
          <a:lstStyle/>
          <a:p>
            <a:r>
              <a:rPr lang="zh-CN" altLang="en-US"/>
              <a:t>单击此处编辑母版标题样式</a:t>
            </a:r>
          </a:p>
        </p:txBody>
      </p:sp>
      <p:sp>
        <p:nvSpPr>
          <p:cNvPr id="3" name="文本占位符 2"/>
          <p:cNvSpPr>
            <a:spLocks noGrp="1"/>
          </p:cNvSpPr>
          <p:nvPr>
            <p:ph type="body" sz="half" idx="1"/>
          </p:nvPr>
        </p:nvSpPr>
        <p:spPr>
          <a:xfrm>
            <a:off x="827088" y="1557338"/>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789488" y="1557338"/>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789488" y="3690938"/>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914400" y="6324600"/>
            <a:ext cx="1905000" cy="457200"/>
          </a:xfrm>
        </p:spPr>
        <p:txBody>
          <a:bodyPr/>
          <a:lstStyle>
            <a:lvl1pPr>
              <a:defRPr/>
            </a:lvl1pPr>
          </a:lstStyle>
          <a:p>
            <a:endParaRPr lang="en-US" altLang="zh-CN"/>
          </a:p>
        </p:txBody>
      </p:sp>
      <p:sp>
        <p:nvSpPr>
          <p:cNvPr id="7" name="页脚占位符 6"/>
          <p:cNvSpPr>
            <a:spLocks noGrp="1"/>
          </p:cNvSpPr>
          <p:nvPr>
            <p:ph type="ftr" sz="quarter" idx="11"/>
          </p:nvPr>
        </p:nvSpPr>
        <p:spPr>
          <a:xfrm>
            <a:off x="3352800" y="6324600"/>
            <a:ext cx="2895600" cy="4572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781800" y="6324600"/>
            <a:ext cx="1905000" cy="457200"/>
          </a:xfrm>
        </p:spPr>
        <p:txBody>
          <a:bodyPr/>
          <a:lstStyle>
            <a:lvl1pPr>
              <a:defRPr/>
            </a:lvl1pPr>
          </a:lstStyle>
          <a:p>
            <a:fld id="{CD9D577D-3ADB-4EA9-A9EB-807C5849B8F6}" type="slidenum">
              <a:rPr lang="zh-CN" altLang="en-US"/>
              <a:pPr/>
              <a:t>‹#›</a:t>
            </a:fld>
            <a:endParaRPr lang="en-US" altLang="zh-CN"/>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188640"/>
            <a:ext cx="7772400" cy="1143000"/>
          </a:xfrm>
        </p:spPr>
        <p:txBody>
          <a:bodyPr/>
          <a:lstStyle>
            <a:lvl1pPr>
              <a:defRPr sz="4000" b="1">
                <a:solidFill>
                  <a:srgbClr val="0070C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685800" y="1560240"/>
            <a:ext cx="7772400" cy="4114800"/>
          </a:xfrm>
        </p:spPr>
        <p:txBody>
          <a:bodyPr/>
          <a:lstStyle>
            <a:lvl1pPr>
              <a:defRPr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83C6B18-9A40-4D21-B2D8-3480AE83851F}" type="slidenum">
              <a:rPr lang="en-US" altLang="zh-CN"/>
              <a:pPr/>
              <a:t>‹#›</a:t>
            </a:fld>
            <a:endParaRPr lang="en-US" altLang="zh-CN"/>
          </a:p>
        </p:txBody>
      </p:sp>
    </p:spTree>
    <p:extLst>
      <p:ext uri="{BB962C8B-B14F-4D97-AF65-F5344CB8AC3E}">
        <p14:creationId xmlns:p14="http://schemas.microsoft.com/office/powerpoint/2010/main" val="13359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3D285B1-5D38-468D-B8B9-F5EA4E8EF5FD}" type="slidenum">
              <a:rPr lang="en-US" altLang="zh-CN"/>
              <a:pPr/>
              <a:t>‹#›</a:t>
            </a:fld>
            <a:endParaRPr lang="en-US" altLang="zh-CN"/>
          </a:p>
        </p:txBody>
      </p:sp>
    </p:spTree>
    <p:extLst>
      <p:ext uri="{BB962C8B-B14F-4D97-AF65-F5344CB8AC3E}">
        <p14:creationId xmlns:p14="http://schemas.microsoft.com/office/powerpoint/2010/main" val="595390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0E76221-2099-45A1-AAE7-834DA3540A83}" type="slidenum">
              <a:rPr lang="en-US" altLang="zh-CN"/>
              <a:pPr/>
              <a:t>‹#›</a:t>
            </a:fld>
            <a:endParaRPr lang="en-US" altLang="zh-CN"/>
          </a:p>
        </p:txBody>
      </p:sp>
    </p:spTree>
    <p:extLst>
      <p:ext uri="{BB962C8B-B14F-4D97-AF65-F5344CB8AC3E}">
        <p14:creationId xmlns:p14="http://schemas.microsoft.com/office/powerpoint/2010/main" val="241895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B6EE0BA-D6DD-4FBE-979F-DDE74E735BAE}" type="slidenum">
              <a:rPr lang="en-US" altLang="zh-CN"/>
              <a:pPr/>
              <a:t>‹#›</a:t>
            </a:fld>
            <a:endParaRPr lang="en-US" altLang="zh-CN"/>
          </a:p>
        </p:txBody>
      </p:sp>
    </p:spTree>
    <p:extLst>
      <p:ext uri="{BB962C8B-B14F-4D97-AF65-F5344CB8AC3E}">
        <p14:creationId xmlns:p14="http://schemas.microsoft.com/office/powerpoint/2010/main" val="28909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06466867-1D30-4101-8A63-96578BD41776}" type="slidenum">
              <a:rPr lang="en-US" altLang="zh-CN"/>
              <a:pPr/>
              <a:t>‹#›</a:t>
            </a:fld>
            <a:endParaRPr lang="en-US" altLang="zh-CN"/>
          </a:p>
        </p:txBody>
      </p:sp>
    </p:spTree>
    <p:extLst>
      <p:ext uri="{BB962C8B-B14F-4D97-AF65-F5344CB8AC3E}">
        <p14:creationId xmlns:p14="http://schemas.microsoft.com/office/powerpoint/2010/main" val="208550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6FA02D7-E7C5-4AE4-B6FA-974FF82B68FF}" type="slidenum">
              <a:rPr lang="en-US" altLang="zh-CN"/>
              <a:pPr/>
              <a:t>‹#›</a:t>
            </a:fld>
            <a:endParaRPr lang="en-US" altLang="zh-CN"/>
          </a:p>
        </p:txBody>
      </p:sp>
    </p:spTree>
    <p:extLst>
      <p:ext uri="{BB962C8B-B14F-4D97-AF65-F5344CB8AC3E}">
        <p14:creationId xmlns:p14="http://schemas.microsoft.com/office/powerpoint/2010/main" val="247065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6E44C36-15DE-4733-B61C-9D99689B2C2D}" type="slidenum">
              <a:rPr lang="en-US" altLang="zh-CN"/>
              <a:pPr/>
              <a:t>‹#›</a:t>
            </a:fld>
            <a:endParaRPr lang="en-US" altLang="zh-CN"/>
          </a:p>
        </p:txBody>
      </p:sp>
    </p:spTree>
    <p:extLst>
      <p:ext uri="{BB962C8B-B14F-4D97-AF65-F5344CB8AC3E}">
        <p14:creationId xmlns:p14="http://schemas.microsoft.com/office/powerpoint/2010/main" val="322453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35FE1C3-2402-4BA5-A2BF-12C95DEC125F}" type="slidenum">
              <a:rPr lang="en-US" altLang="zh-CN"/>
              <a:pPr/>
              <a:t>‹#›</a:t>
            </a:fld>
            <a:endParaRPr lang="en-US" altLang="zh-CN"/>
          </a:p>
        </p:txBody>
      </p:sp>
    </p:spTree>
    <p:extLst>
      <p:ext uri="{BB962C8B-B14F-4D97-AF65-F5344CB8AC3E}">
        <p14:creationId xmlns:p14="http://schemas.microsoft.com/office/powerpoint/2010/main" val="3416386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6000" r="-6000"/>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单击以编辑</a:t>
            </a:r>
            <a:r>
              <a:rPr lang="zh-CN" altLang="en-US"/>
              <a:t>母版标题样式</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单击以编辑母版文本样式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789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ltLang="zh-CN"/>
          </a:p>
        </p:txBody>
      </p:sp>
      <p:sp>
        <p:nvSpPr>
          <p:cNvPr id="3789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ltLang="zh-CN"/>
          </a:p>
        </p:txBody>
      </p:sp>
      <p:sp>
        <p:nvSpPr>
          <p:cNvPr id="37894"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CB08057D-A7E1-4673-A165-CD071AA0A7BA}" type="slidenum">
              <a:rPr lang="en-US" altLang="zh-CN"/>
              <a:pPr/>
              <a:t>‹#›</a:t>
            </a:fld>
            <a:endParaRPr lang="en-US" altLang="zh-CN"/>
          </a:p>
        </p:txBody>
      </p:sp>
      <p:pic>
        <p:nvPicPr>
          <p:cNvPr id="7"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4" y="6544261"/>
            <a:ext cx="9144000" cy="341123"/>
          </a:xfrm>
          <a:prstGeom prst="rect">
            <a:avLst/>
          </a:prstGeom>
          <a:gradFill>
            <a:gsLst>
              <a:gs pos="0">
                <a:srgbClr val="000082"/>
              </a:gs>
              <a:gs pos="30000">
                <a:srgbClr val="66008F"/>
              </a:gs>
              <a:gs pos="64999">
                <a:srgbClr val="BA0066"/>
              </a:gs>
              <a:gs pos="89999">
                <a:srgbClr val="FF0000"/>
              </a:gs>
              <a:gs pos="100000">
                <a:srgbClr val="FF8200"/>
              </a:gs>
            </a:gsLst>
            <a:lin ang="0" scaled="0"/>
          </a:gradFill>
          <a:ln>
            <a:noFill/>
          </a:ln>
          <a:effectLst/>
        </p:spPr>
      </p:pic>
      <p:cxnSp>
        <p:nvCxnSpPr>
          <p:cNvPr id="8" name="直接连接符 7"/>
          <p:cNvCxnSpPr/>
          <p:nvPr userDrawn="1"/>
        </p:nvCxnSpPr>
        <p:spPr bwMode="auto">
          <a:xfrm>
            <a:off x="-744" y="1152128"/>
            <a:ext cx="9144000" cy="0"/>
          </a:xfrm>
          <a:prstGeom prst="line">
            <a:avLst/>
          </a:prstGeom>
          <a:noFill/>
          <a:ln w="76200" cap="flat" cmpd="sng" algn="ctr">
            <a:gradFill>
              <a:gsLst>
                <a:gs pos="0">
                  <a:srgbClr val="FFC000"/>
                </a:gs>
                <a:gs pos="92000">
                  <a:srgbClr val="FFFF00"/>
                </a:gs>
                <a:gs pos="100000">
                  <a:schemeClr val="accent1">
                    <a:tint val="23500"/>
                    <a:satMod val="160000"/>
                  </a:schemeClr>
                </a:gs>
              </a:gsLst>
              <a:lin ang="5400000" scaled="0"/>
            </a:gra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charset="-122"/>
        </a:defRPr>
      </a:lvl2pPr>
      <a:lvl3pPr algn="ctr" rtl="0" fontAlgn="base">
        <a:spcBef>
          <a:spcPct val="0"/>
        </a:spcBef>
        <a:spcAft>
          <a:spcPct val="0"/>
        </a:spcAft>
        <a:defRPr kumimoji="1" sz="4400">
          <a:solidFill>
            <a:schemeClr val="tx2"/>
          </a:solidFill>
          <a:latin typeface="Times New Roman" pitchFamily="18" charset="0"/>
          <a:ea typeface="宋体" charset="-122"/>
        </a:defRPr>
      </a:lvl3pPr>
      <a:lvl4pPr algn="ctr" rtl="0" fontAlgn="base">
        <a:spcBef>
          <a:spcPct val="0"/>
        </a:spcBef>
        <a:spcAft>
          <a:spcPct val="0"/>
        </a:spcAft>
        <a:defRPr kumimoji="1" sz="4400">
          <a:solidFill>
            <a:schemeClr val="tx2"/>
          </a:solidFill>
          <a:latin typeface="Times New Roman" pitchFamily="18" charset="0"/>
          <a:ea typeface="宋体" charset="-122"/>
        </a:defRPr>
      </a:lvl4pPr>
      <a:lvl5pPr algn="ctr" rtl="0" fontAlgn="base">
        <a:spcBef>
          <a:spcPct val="0"/>
        </a:spcBef>
        <a:spcAft>
          <a:spcPct val="0"/>
        </a:spcAft>
        <a:defRPr kumimoji="1" sz="4400">
          <a:solidFill>
            <a:schemeClr val="tx2"/>
          </a:solidFill>
          <a:latin typeface="Times New Roman" pitchFamily="18" charset="0"/>
          <a:ea typeface="宋体" charset="-122"/>
        </a:defRPr>
      </a:lvl5pPr>
      <a:lvl6pPr marL="457200" algn="ctr" rtl="0" fontAlgn="base">
        <a:spcBef>
          <a:spcPct val="0"/>
        </a:spcBef>
        <a:spcAft>
          <a:spcPct val="0"/>
        </a:spcAft>
        <a:defRPr kumimoji="1" sz="4400">
          <a:solidFill>
            <a:schemeClr val="tx2"/>
          </a:solidFill>
          <a:latin typeface="Times New Roman" pitchFamily="18" charset="0"/>
          <a:ea typeface="宋体" charset="-122"/>
        </a:defRPr>
      </a:lvl6pPr>
      <a:lvl7pPr marL="914400" algn="ctr" rtl="0" fontAlgn="base">
        <a:spcBef>
          <a:spcPct val="0"/>
        </a:spcBef>
        <a:spcAft>
          <a:spcPct val="0"/>
        </a:spcAft>
        <a:defRPr kumimoji="1" sz="4400">
          <a:solidFill>
            <a:schemeClr val="tx2"/>
          </a:solidFill>
          <a:latin typeface="Times New Roman" pitchFamily="18" charset="0"/>
          <a:ea typeface="宋体" charset="-122"/>
        </a:defRPr>
      </a:lvl7pPr>
      <a:lvl8pPr marL="1371600" algn="ctr" rtl="0" fontAlgn="base">
        <a:spcBef>
          <a:spcPct val="0"/>
        </a:spcBef>
        <a:spcAft>
          <a:spcPct val="0"/>
        </a:spcAft>
        <a:defRPr kumimoji="1" sz="4400">
          <a:solidFill>
            <a:schemeClr val="tx2"/>
          </a:solidFill>
          <a:latin typeface="Times New Roman" pitchFamily="18" charset="0"/>
          <a:ea typeface="宋体" charset="-122"/>
        </a:defRPr>
      </a:lvl8pPr>
      <a:lvl9pPr marL="1828800" algn="ctr" rtl="0" fontAlgn="base">
        <a:spcBef>
          <a:spcPct val="0"/>
        </a:spcBef>
        <a:spcAft>
          <a:spcPct val="0"/>
        </a:spcAft>
        <a:defRPr kumimoji="1" sz="4400">
          <a:solidFill>
            <a:schemeClr val="tx2"/>
          </a:solidFill>
          <a:latin typeface="Times New Roman" pitchFamily="18" charset="0"/>
          <a:ea typeface="宋体" charset="-122"/>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0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7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1">
          <a:blip r:embed="rId3">
            <a:alphaModFix amt="50000"/>
            <a:lum/>
          </a:blip>
          <a:srcRect/>
          <a:stretch>
            <a:fillRect l="-2000" r="-2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00232" y="1501872"/>
            <a:ext cx="4953000" cy="1600200"/>
          </a:xfrm>
        </p:spPr>
        <p:txBody>
          <a:bodyPr/>
          <a:lstStyle/>
          <a:p>
            <a:r>
              <a:rPr lang="zh-CN" altLang="en-US" sz="4800" b="1" dirty="0">
                <a:solidFill>
                  <a:schemeClr val="tx1"/>
                </a:solidFill>
                <a:ea typeface="楷体_GB2312" pitchFamily="49" charset="-122"/>
              </a:rPr>
              <a:t>软 件 工 程</a:t>
            </a:r>
            <a:br>
              <a:rPr lang="zh-CN" altLang="en-US" sz="4800" b="1" dirty="0">
                <a:solidFill>
                  <a:schemeClr val="tx1"/>
                </a:solidFill>
                <a:ea typeface="楷体_GB2312" pitchFamily="49" charset="-122"/>
              </a:rPr>
            </a:br>
            <a:r>
              <a:rPr lang="en-US" altLang="zh-CN" sz="3600" b="1" dirty="0">
                <a:solidFill>
                  <a:schemeClr val="tx1"/>
                </a:solidFill>
                <a:ea typeface="楷体_GB2312" pitchFamily="49" charset="-122"/>
              </a:rPr>
              <a:t>Software Engineering</a:t>
            </a:r>
            <a:endParaRPr lang="en-US" altLang="zh-CN" b="1" dirty="0">
              <a:ea typeface="楷体_GB2312" pitchFamily="49" charset="-122"/>
            </a:endParaRPr>
          </a:p>
        </p:txBody>
      </p:sp>
      <p:sp>
        <p:nvSpPr>
          <p:cNvPr id="2051" name="Rectangle 3"/>
          <p:cNvSpPr>
            <a:spLocks noGrp="1" noChangeArrowheads="1"/>
          </p:cNvSpPr>
          <p:nvPr>
            <p:ph type="subTitle" idx="1"/>
          </p:nvPr>
        </p:nvSpPr>
        <p:spPr>
          <a:xfrm>
            <a:off x="1285852" y="3500438"/>
            <a:ext cx="6477000" cy="1214446"/>
          </a:xfrm>
        </p:spPr>
        <p:txBody>
          <a:bodyPr/>
          <a:lstStyle/>
          <a:p>
            <a:pPr>
              <a:lnSpc>
                <a:spcPct val="130000"/>
              </a:lnSpc>
            </a:pPr>
            <a:r>
              <a:rPr lang="zh-CN" altLang="en-US" sz="2800" b="1" dirty="0">
                <a:ea typeface="楷体_GB2312" pitchFamily="49" charset="-122"/>
              </a:rPr>
              <a:t>主讲：杨谊</a:t>
            </a:r>
            <a:endParaRPr lang="zh-CN" altLang="en-US" sz="3600" b="1" dirty="0">
              <a:ea typeface="楷体_GB2312" pitchFamily="49" charset="-122"/>
            </a:endParaRPr>
          </a:p>
          <a:p>
            <a:r>
              <a:rPr lang="zh-CN" altLang="en-US" sz="3600" b="1" dirty="0">
                <a:ea typeface="楷体_GB2312" pitchFamily="49" charset="-122"/>
              </a:rPr>
              <a:t> </a:t>
            </a:r>
            <a:r>
              <a:rPr lang="en-US" altLang="zh-CN" sz="2800" b="1" dirty="0">
                <a:ea typeface="楷体_GB2312" pitchFamily="49" charset="-122"/>
              </a:rPr>
              <a:t>E-mail :  yiyang20110130@163.com</a:t>
            </a:r>
            <a:endParaRPr lang="en-US" altLang="zh-CN" sz="3600" b="1" dirty="0">
              <a:ea typeface="楷体_GB2312" pitchFamily="49" charset="-122"/>
            </a:endParaRPr>
          </a:p>
          <a:p>
            <a:pPr algn="l"/>
            <a:endParaRPr lang="en-US" altLang="zh-CN" sz="3600" b="1" dirty="0">
              <a:ea typeface="楷体_GB2312" pitchFamily="49" charset="-122"/>
            </a:endParaRPr>
          </a:p>
        </p:txBody>
      </p:sp>
      <p:sp>
        <p:nvSpPr>
          <p:cNvPr id="2" name="AutoShape 9" descr="d:\users\yy\appdata\roaming\360se6\User Data\temp\rjcxj(1).jpg"/>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11" descr="d:\users\yy\appdata\roaming\360se6\User Data\temp\rjcxj(1).jpg"/>
          <p:cNvSpPr>
            <a:spLocks noChangeAspect="1" noChangeArrowheads="1"/>
          </p:cNvSpPr>
          <p:nvPr/>
        </p:nvSpPr>
        <p:spPr bwMode="auto">
          <a:xfrm>
            <a:off x="320675"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out)">
                                      <p:cBhvr>
                                        <p:cTn id="7" dur="5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animEffect transition="in" filter="checkerboard(down)">
                                      <p:cBhvr>
                                        <p:cTn id="11" dur="500"/>
                                        <p:tgtEl>
                                          <p:spTgt spid="2051">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1000"/>
                            </p:stCondLst>
                            <p:childTnLst>
                              <p:par>
                                <p:cTn id="13" presetID="5" presetClass="entr" presetSubtype="5" fill="hold" grpId="0" nodeType="after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animEffect transition="in" filter="checkerboard(down)">
                                      <p:cBhvr>
                                        <p:cTn id="15" dur="500"/>
                                        <p:tgtEl>
                                          <p:spTgt spid="2051">
                                            <p:txEl>
                                              <p:pRg st="1" end="1"/>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好的代码来自好的设计</a:t>
            </a:r>
          </a:p>
        </p:txBody>
      </p:sp>
      <p:sp>
        <p:nvSpPr>
          <p:cNvPr id="3" name="内容占位符 2"/>
          <p:cNvSpPr>
            <a:spLocks noGrp="1"/>
          </p:cNvSpPr>
          <p:nvPr>
            <p:ph idx="1"/>
          </p:nvPr>
        </p:nvSpPr>
        <p:spPr/>
        <p:txBody>
          <a:bodyPr/>
          <a:lstStyle/>
          <a:p>
            <a:r>
              <a:rPr lang="zh-CN" altLang="en-US" dirty="0"/>
              <a:t>好的代码不唐突</a:t>
            </a:r>
            <a:endParaRPr lang="zh-CN" altLang="en-US" b="0" dirty="0"/>
          </a:p>
          <a:p>
            <a:pPr lvl="1">
              <a:lnSpc>
                <a:spcPct val="110000"/>
              </a:lnSpc>
              <a:spcBef>
                <a:spcPts val="1000"/>
              </a:spcBef>
            </a:pPr>
            <a:r>
              <a:rPr lang="zh-CN" altLang="en-US" b="0" dirty="0"/>
              <a:t>好的代码不会打扰其他代码，是独立的，更易于管理，更易于重用。</a:t>
            </a:r>
            <a:endParaRPr lang="en-US" altLang="zh-CN" b="0" dirty="0"/>
          </a:p>
          <a:p>
            <a:endParaRPr lang="zh-CN" altLang="en-US" b="0" dirty="0"/>
          </a:p>
          <a:p>
            <a:r>
              <a:rPr lang="zh-CN" altLang="en-US" dirty="0"/>
              <a:t>好的代码言行一致</a:t>
            </a:r>
            <a:endParaRPr lang="zh-CN" altLang="en-US" b="0" dirty="0"/>
          </a:p>
          <a:p>
            <a:pPr lvl="1">
              <a:lnSpc>
                <a:spcPct val="110000"/>
              </a:lnSpc>
              <a:spcBef>
                <a:spcPts val="1000"/>
              </a:spcBef>
            </a:pPr>
            <a:r>
              <a:rPr lang="zh-CN" altLang="en-US" b="0" dirty="0"/>
              <a:t>代码的行为、名字和目的保持一致。</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37757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内容耦合举例</a:t>
            </a:r>
          </a:p>
        </p:txBody>
      </p:sp>
      <p:sp>
        <p:nvSpPr>
          <p:cNvPr id="3" name="内容占位符 2"/>
          <p:cNvSpPr>
            <a:spLocks noGrp="1"/>
          </p:cNvSpPr>
          <p:nvPr>
            <p:ph idx="1"/>
          </p:nvPr>
        </p:nvSpPr>
        <p:spPr/>
        <p:txBody>
          <a:bodyPr/>
          <a:lstStyle/>
          <a:p>
            <a:endParaRPr lang="zh-CN" altLang="en-US"/>
          </a:p>
        </p:txBody>
      </p:sp>
      <p:sp>
        <p:nvSpPr>
          <p:cNvPr id="4" name="矩形 3"/>
          <p:cNvSpPr/>
          <p:nvPr/>
        </p:nvSpPr>
        <p:spPr>
          <a:xfrm>
            <a:off x="107504" y="1268760"/>
            <a:ext cx="9036496" cy="5632311"/>
          </a:xfrm>
          <a:prstGeom prst="rect">
            <a:avLst/>
          </a:prstGeom>
          <a:solidFill>
            <a:srgbClr val="FFFFFF"/>
          </a:solidFill>
          <a:effectLst>
            <a:outerShdw blurRad="50800" dist="50800" dir="1500000" algn="ctr" rotWithShape="0">
              <a:schemeClr val="tx1"/>
            </a:outerShdw>
          </a:effectLst>
        </p:spPr>
        <p:txBody>
          <a:bodyPr wrap="square">
            <a:spAutoFit/>
          </a:bodyPr>
          <a:lstStyle/>
          <a:p>
            <a:r>
              <a:rPr lang="zh-CN" altLang="en-US" dirty="0"/>
              <a:t>有一个产品类</a:t>
            </a:r>
            <a:r>
              <a:rPr lang="en-US" dirty="0"/>
              <a:t>Product，</a:t>
            </a:r>
            <a:r>
              <a:rPr lang="zh-CN" altLang="en-US" dirty="0"/>
              <a:t>该类有一个记录单价的成员变量</a:t>
            </a:r>
            <a:r>
              <a:rPr lang="en-US" dirty="0" err="1"/>
              <a:t>unitPrice</a:t>
            </a:r>
            <a:r>
              <a:rPr lang="en-US" dirty="0"/>
              <a:t>：</a:t>
            </a:r>
          </a:p>
          <a:p>
            <a:r>
              <a:rPr lang="en-US" dirty="0"/>
              <a:t>public class Product{</a:t>
            </a:r>
          </a:p>
          <a:p>
            <a:r>
              <a:rPr lang="en-US" dirty="0"/>
              <a:t>    public float </a:t>
            </a:r>
            <a:r>
              <a:rPr lang="en-US" dirty="0" err="1"/>
              <a:t>unitPrice</a:t>
            </a:r>
            <a:r>
              <a:rPr lang="en-US" dirty="0"/>
              <a:t>;  </a:t>
            </a:r>
            <a:r>
              <a:rPr lang="en-US" altLang="zh-CN" dirty="0"/>
              <a:t>// </a:t>
            </a:r>
            <a:r>
              <a:rPr lang="zh-CN" altLang="en-US" dirty="0"/>
              <a:t>价格不能低于</a:t>
            </a:r>
            <a:r>
              <a:rPr lang="en-US" altLang="zh-CN" dirty="0"/>
              <a:t>20</a:t>
            </a:r>
            <a:endParaRPr lang="en-US" dirty="0"/>
          </a:p>
          <a:p>
            <a:r>
              <a:rPr lang="en-US" dirty="0"/>
              <a:t>    ...</a:t>
            </a:r>
          </a:p>
          <a:p>
            <a:r>
              <a:rPr lang="en-US" dirty="0"/>
              <a:t>}</a:t>
            </a:r>
          </a:p>
          <a:p>
            <a:endParaRPr lang="en-US" dirty="0"/>
          </a:p>
          <a:p>
            <a:r>
              <a:rPr lang="zh-CN" altLang="en-US" dirty="0"/>
              <a:t>另一个订单类</a:t>
            </a:r>
            <a:r>
              <a:rPr lang="en-US" dirty="0"/>
              <a:t>Order：</a:t>
            </a:r>
          </a:p>
          <a:p>
            <a:r>
              <a:rPr lang="en-US" dirty="0"/>
              <a:t>public class Order{</a:t>
            </a:r>
          </a:p>
          <a:p>
            <a:r>
              <a:rPr lang="en-US" dirty="0"/>
              <a:t>    private Product </a:t>
            </a:r>
            <a:r>
              <a:rPr lang="en-US" dirty="0" err="1"/>
              <a:t>myProduct</a:t>
            </a:r>
            <a:r>
              <a:rPr lang="en-US" dirty="0"/>
              <a:t> = new Product();</a:t>
            </a:r>
          </a:p>
          <a:p>
            <a:r>
              <a:rPr lang="en-US" dirty="0"/>
              <a:t>    public void </a:t>
            </a:r>
            <a:r>
              <a:rPr lang="en-US" dirty="0" err="1"/>
              <a:t>setPrice</a:t>
            </a:r>
            <a:r>
              <a:rPr lang="en-US" dirty="0"/>
              <a:t>(){</a:t>
            </a:r>
          </a:p>
          <a:p>
            <a:r>
              <a:rPr lang="en-US" dirty="0"/>
              <a:t>        </a:t>
            </a:r>
            <a:r>
              <a:rPr lang="en-US" dirty="0" err="1"/>
              <a:t>myProduct.unitPrice</a:t>
            </a:r>
            <a:r>
              <a:rPr lang="en-US" dirty="0"/>
              <a:t> = 10;  </a:t>
            </a:r>
            <a:r>
              <a:rPr lang="en-US" b="1" dirty="0">
                <a:solidFill>
                  <a:schemeClr val="accent5">
                    <a:lumMod val="75000"/>
                  </a:schemeClr>
                </a:solidFill>
              </a:rPr>
              <a:t>//</a:t>
            </a:r>
            <a:r>
              <a:rPr lang="en-US" altLang="zh-CN" b="1" dirty="0">
                <a:solidFill>
                  <a:schemeClr val="accent5">
                    <a:lumMod val="75000"/>
                  </a:schemeClr>
                </a:solidFill>
              </a:rPr>
              <a:t>Order</a:t>
            </a:r>
            <a:r>
              <a:rPr lang="zh-CN" altLang="en-US" b="1" dirty="0">
                <a:solidFill>
                  <a:schemeClr val="accent5">
                    <a:lumMod val="75000"/>
                  </a:schemeClr>
                </a:solidFill>
              </a:rPr>
              <a:t>可以修改</a:t>
            </a:r>
            <a:r>
              <a:rPr lang="en-US" altLang="zh-CN" b="1" dirty="0">
                <a:solidFill>
                  <a:schemeClr val="accent5">
                    <a:lumMod val="75000"/>
                  </a:schemeClr>
                </a:solidFill>
              </a:rPr>
              <a:t>Product</a:t>
            </a:r>
            <a:r>
              <a:rPr lang="zh-CN" altLang="en-US" b="1" dirty="0">
                <a:solidFill>
                  <a:schemeClr val="accent5">
                    <a:lumMod val="75000"/>
                  </a:schemeClr>
                </a:solidFill>
              </a:rPr>
              <a:t>的成员变量，导致错误</a:t>
            </a:r>
            <a:endParaRPr lang="en-US" b="1" dirty="0">
              <a:solidFill>
                <a:schemeClr val="accent5">
                  <a:lumMod val="75000"/>
                </a:schemeClr>
              </a:solidFill>
            </a:endParaRPr>
          </a:p>
          <a:p>
            <a:r>
              <a:rPr lang="en-US" dirty="0"/>
              <a:t>    }</a:t>
            </a:r>
          </a:p>
          <a:p>
            <a:r>
              <a:rPr lang="en-US" dirty="0"/>
              <a:t>    ...</a:t>
            </a:r>
          </a:p>
          <a:p>
            <a:r>
              <a:rPr lang="en-US" dirty="0"/>
              <a:t>}</a:t>
            </a:r>
          </a:p>
        </p:txBody>
      </p:sp>
    </p:spTree>
    <p:extLst>
      <p:ext uri="{BB962C8B-B14F-4D97-AF65-F5344CB8AC3E}">
        <p14:creationId xmlns:p14="http://schemas.microsoft.com/office/powerpoint/2010/main" val="40906495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灯片编号占位符 6"/>
          <p:cNvSpPr>
            <a:spLocks noGrp="1"/>
          </p:cNvSpPr>
          <p:nvPr>
            <p:ph type="sldNum" sz="quarter" idx="12"/>
          </p:nvPr>
        </p:nvSpPr>
        <p:spPr/>
        <p:txBody>
          <a:bodyPr/>
          <a:lstStyle/>
          <a:p>
            <a:fld id="{2AC7F820-E448-4FFF-A1D3-23A69C8C6C73}" type="slidenum">
              <a:rPr lang="zh-CN" altLang="en-US"/>
              <a:pPr/>
              <a:t>101</a:t>
            </a:fld>
            <a:endParaRPr lang="en-US" altLang="zh-CN"/>
          </a:p>
        </p:txBody>
      </p:sp>
      <p:sp>
        <p:nvSpPr>
          <p:cNvPr id="551938" name="Rectangle 2"/>
          <p:cNvSpPr>
            <a:spLocks noGrp="1" noChangeArrowheads="1"/>
          </p:cNvSpPr>
          <p:nvPr>
            <p:ph type="title"/>
          </p:nvPr>
        </p:nvSpPr>
        <p:spPr>
          <a:xfrm>
            <a:off x="685800" y="116632"/>
            <a:ext cx="7772400" cy="1143000"/>
          </a:xfrm>
        </p:spPr>
        <p:txBody>
          <a:bodyPr/>
          <a:lstStyle/>
          <a:p>
            <a:pPr marL="838200" indent="-838200"/>
            <a:r>
              <a:rPr lang="zh-CN" altLang="en-US" sz="3200" b="1" dirty="0">
                <a:solidFill>
                  <a:srgbClr val="0070C0"/>
                </a:solidFill>
                <a:latin typeface="微软雅黑" panose="020B0503020204020204" pitchFamily="34" charset="-122"/>
                <a:ea typeface="微软雅黑" panose="020B0503020204020204" pitchFamily="34" charset="-122"/>
              </a:rPr>
              <a:t>耦合小结</a:t>
            </a:r>
          </a:p>
        </p:txBody>
      </p:sp>
      <p:sp>
        <p:nvSpPr>
          <p:cNvPr id="551939" name="Text Box 3"/>
          <p:cNvSpPr txBox="1">
            <a:spLocks noChangeArrowheads="1"/>
          </p:cNvSpPr>
          <p:nvPr/>
        </p:nvSpPr>
        <p:spPr bwMode="auto">
          <a:xfrm>
            <a:off x="755650" y="4941888"/>
            <a:ext cx="7772400" cy="1015663"/>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400" b="1" dirty="0">
                <a:latin typeface="Times New Roman" pitchFamily="18" charset="0"/>
                <a:ea typeface="楷体_GB2312" pitchFamily="49" charset="-122"/>
              </a:rPr>
              <a:t>尽量使用</a:t>
            </a:r>
            <a:r>
              <a:rPr lang="zh-CN" altLang="en-US" sz="2400" b="1" dirty="0">
                <a:solidFill>
                  <a:srgbClr val="0000FF"/>
                </a:solidFill>
                <a:latin typeface="Times New Roman" pitchFamily="18" charset="0"/>
                <a:ea typeface="楷体_GB2312" pitchFamily="49" charset="-122"/>
              </a:rPr>
              <a:t>数据耦合</a:t>
            </a:r>
            <a:r>
              <a:rPr lang="zh-CN" altLang="en-US" sz="2400" b="1" dirty="0">
                <a:latin typeface="Times New Roman" pitchFamily="18" charset="0"/>
                <a:ea typeface="楷体_GB2312" pitchFamily="49" charset="-122"/>
              </a:rPr>
              <a:t>，少用特征耦合、控制耦合，</a:t>
            </a:r>
            <a:endParaRPr lang="en-US" altLang="zh-CN" sz="2400" b="1" dirty="0">
              <a:latin typeface="Times New Roman" pitchFamily="18" charset="0"/>
              <a:ea typeface="楷体_GB2312" pitchFamily="49" charset="-122"/>
            </a:endParaRPr>
          </a:p>
          <a:p>
            <a:pPr>
              <a:spcBef>
                <a:spcPct val="50000"/>
              </a:spcBef>
              <a:buClrTx/>
              <a:buSzTx/>
              <a:buFontTx/>
              <a:buNone/>
            </a:pPr>
            <a:r>
              <a:rPr lang="zh-CN" altLang="en-US" sz="2400" b="1" dirty="0">
                <a:latin typeface="Times New Roman" pitchFamily="18" charset="0"/>
                <a:ea typeface="楷体_GB2312" pitchFamily="49" charset="-122"/>
              </a:rPr>
              <a:t>尽量不用公共耦合，完全不用内容耦合</a:t>
            </a:r>
            <a:r>
              <a:rPr lang="zh-CN" altLang="en-US" sz="2400" b="1" dirty="0">
                <a:latin typeface="Times New Roman" pitchFamily="18" charset="0"/>
              </a:rPr>
              <a:t>。</a:t>
            </a:r>
          </a:p>
        </p:txBody>
      </p:sp>
      <p:graphicFrame>
        <p:nvGraphicFramePr>
          <p:cNvPr id="551940" name="Group 4"/>
          <p:cNvGraphicFramePr>
            <a:graphicFrameLocks noGrp="1"/>
          </p:cNvGraphicFramePr>
          <p:nvPr>
            <p:ph sz="half" idx="2"/>
            <p:extLst>
              <p:ext uri="{D42A27DB-BD31-4B8C-83A1-F6EECF244321}">
                <p14:modId xmlns:p14="http://schemas.microsoft.com/office/powerpoint/2010/main" val="1848418233"/>
              </p:ext>
            </p:extLst>
          </p:nvPr>
        </p:nvGraphicFramePr>
        <p:xfrm>
          <a:off x="896937" y="1556792"/>
          <a:ext cx="7489825" cy="3108960"/>
        </p:xfrm>
        <a:graphic>
          <a:graphicData uri="http://schemas.openxmlformats.org/drawingml/2006/table">
            <a:tbl>
              <a:tblPr/>
              <a:tblGrid>
                <a:gridCol w="1465262">
                  <a:extLst>
                    <a:ext uri="{9D8B030D-6E8A-4147-A177-3AD203B41FA5}">
                      <a16:colId xmlns:a16="http://schemas.microsoft.com/office/drawing/2014/main" val="20000"/>
                    </a:ext>
                  </a:extLst>
                </a:gridCol>
                <a:gridCol w="1530350">
                  <a:extLst>
                    <a:ext uri="{9D8B030D-6E8A-4147-A177-3AD203B41FA5}">
                      <a16:colId xmlns:a16="http://schemas.microsoft.com/office/drawing/2014/main" val="20001"/>
                    </a:ext>
                  </a:extLst>
                </a:gridCol>
                <a:gridCol w="1498600">
                  <a:extLst>
                    <a:ext uri="{9D8B030D-6E8A-4147-A177-3AD203B41FA5}">
                      <a16:colId xmlns:a16="http://schemas.microsoft.com/office/drawing/2014/main" val="20002"/>
                    </a:ext>
                  </a:extLst>
                </a:gridCol>
                <a:gridCol w="1497013">
                  <a:extLst>
                    <a:ext uri="{9D8B030D-6E8A-4147-A177-3AD203B41FA5}">
                      <a16:colId xmlns:a16="http://schemas.microsoft.com/office/drawing/2014/main" val="20003"/>
                    </a:ext>
                  </a:extLst>
                </a:gridCol>
                <a:gridCol w="1498600">
                  <a:extLst>
                    <a:ext uri="{9D8B030D-6E8A-4147-A177-3AD203B41FA5}">
                      <a16:colId xmlns:a16="http://schemas.microsoft.com/office/drawing/2014/main" val="20004"/>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rgbClr val="0066FF"/>
                          </a:solidFill>
                          <a:effectLst/>
                          <a:latin typeface="Tahoma" pitchFamily="34" charset="0"/>
                          <a:ea typeface="楷体_GB2312" pitchFamily="49" charset="-122"/>
                        </a:rPr>
                        <a:t>联接方式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rgbClr val="0066FF"/>
                          </a:solidFill>
                          <a:effectLst/>
                          <a:latin typeface="Tahoma" pitchFamily="34" charset="0"/>
                          <a:ea typeface="楷体_GB2312" pitchFamily="49" charset="-122"/>
                        </a:rPr>
                        <a:t>对连锁反应的影响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rgbClr val="0066FF"/>
                          </a:solidFill>
                          <a:effectLst/>
                          <a:latin typeface="Tahoma" pitchFamily="34" charset="0"/>
                          <a:ea typeface="楷体_GB2312" pitchFamily="49" charset="-122"/>
                        </a:rPr>
                        <a:t>可修改性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rgbClr val="0066FF"/>
                          </a:solidFill>
                          <a:effectLst/>
                          <a:latin typeface="Tahoma" pitchFamily="34" charset="0"/>
                          <a:ea typeface="楷体_GB2312" pitchFamily="49" charset="-122"/>
                        </a:rPr>
                        <a:t>可读性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rgbClr val="0066FF"/>
                          </a:solidFill>
                          <a:effectLst/>
                          <a:latin typeface="Tahoma" pitchFamily="34" charset="0"/>
                          <a:ea typeface="楷体_GB2312" pitchFamily="49" charset="-122"/>
                        </a:rPr>
                        <a:t>通用性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a:ln>
                            <a:noFill/>
                          </a:ln>
                          <a:solidFill>
                            <a:schemeClr val="tx1"/>
                          </a:solidFill>
                          <a:effectLst/>
                          <a:latin typeface="Tahoma" pitchFamily="34" charset="0"/>
                          <a:ea typeface="楷体_GB2312" pitchFamily="49" charset="-122"/>
                        </a:rPr>
                        <a:t>数据耦合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rgbClr val="0000FF"/>
                          </a:solidFill>
                          <a:effectLst/>
                          <a:latin typeface="Tahoma" pitchFamily="34" charset="0"/>
                          <a:ea typeface="楷体_GB2312" pitchFamily="49" charset="-122"/>
                        </a:rPr>
                        <a:t>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rgbClr val="0000FF"/>
                          </a:solidFill>
                          <a:effectLst/>
                          <a:latin typeface="Tahoma" pitchFamily="34" charset="0"/>
                          <a:ea typeface="楷体_GB2312" pitchFamily="49" charset="-122"/>
                        </a:rPr>
                        <a:t>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rgbClr val="0000FF"/>
                          </a:solidFill>
                          <a:effectLst/>
                          <a:latin typeface="Tahoma" pitchFamily="34" charset="0"/>
                          <a:ea typeface="楷体_GB2312" pitchFamily="49" charset="-122"/>
                        </a:rPr>
                        <a:t>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rgbClr val="0000FF"/>
                          </a:solidFill>
                          <a:effectLst/>
                          <a:latin typeface="Tahoma" pitchFamily="34" charset="0"/>
                          <a:ea typeface="楷体_GB2312" pitchFamily="49" charset="-122"/>
                        </a:rPr>
                        <a:t>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a:ln>
                            <a:noFill/>
                          </a:ln>
                          <a:solidFill>
                            <a:schemeClr val="tx1"/>
                          </a:solidFill>
                          <a:effectLst/>
                          <a:latin typeface="Tahoma" pitchFamily="34" charset="0"/>
                          <a:ea typeface="楷体_GB2312" pitchFamily="49" charset="-122"/>
                        </a:rPr>
                        <a:t>特征耦合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rgbClr val="0000FF"/>
                          </a:solidFill>
                          <a:effectLst/>
                          <a:latin typeface="Tahoma" pitchFamily="34" charset="0"/>
                          <a:ea typeface="楷体_GB2312" pitchFamily="49" charset="-122"/>
                        </a:rPr>
                        <a:t>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rgbClr val="0000FF"/>
                          </a:solidFill>
                          <a:effectLst/>
                          <a:latin typeface="Tahoma" pitchFamily="34" charset="0"/>
                          <a:ea typeface="楷体_GB2312" pitchFamily="49" charset="-122"/>
                        </a:rPr>
                        <a:t>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rgbClr val="0000FF"/>
                          </a:solidFill>
                          <a:effectLst/>
                          <a:latin typeface="Tahoma" pitchFamily="34" charset="0"/>
                          <a:ea typeface="楷体_GB2312" pitchFamily="49" charset="-122"/>
                        </a:rPr>
                        <a:t>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rgbClr val="0000FF"/>
                          </a:solidFill>
                          <a:effectLst/>
                          <a:latin typeface="Tahoma" pitchFamily="34" charset="0"/>
                          <a:ea typeface="楷体_GB2312" pitchFamily="49" charset="-122"/>
                        </a:rPr>
                        <a:t>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a:ln>
                            <a:noFill/>
                          </a:ln>
                          <a:solidFill>
                            <a:schemeClr val="tx1"/>
                          </a:solidFill>
                          <a:effectLst/>
                          <a:latin typeface="Tahoma" pitchFamily="34" charset="0"/>
                          <a:ea typeface="楷体_GB2312" pitchFamily="49" charset="-122"/>
                        </a:rPr>
                        <a:t>控制耦合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chemeClr val="tx1"/>
                          </a:solidFill>
                          <a:effectLst/>
                          <a:latin typeface="Tahoma" pitchFamily="34" charset="0"/>
                          <a:ea typeface="楷体_GB2312" pitchFamily="49" charset="-122"/>
                        </a:rPr>
                        <a:t>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a:ln>
                            <a:noFill/>
                          </a:ln>
                          <a:solidFill>
                            <a:schemeClr val="tx1"/>
                          </a:solidFill>
                          <a:effectLst/>
                          <a:latin typeface="Tahoma" pitchFamily="34" charset="0"/>
                          <a:ea typeface="楷体_GB2312" pitchFamily="49" charset="-122"/>
                        </a:rPr>
                        <a:t>不好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a:ln>
                            <a:noFill/>
                          </a:ln>
                          <a:solidFill>
                            <a:schemeClr val="tx1"/>
                          </a:solidFill>
                          <a:effectLst/>
                          <a:latin typeface="Tahoma" pitchFamily="34" charset="0"/>
                          <a:ea typeface="楷体_GB2312" pitchFamily="49" charset="-122"/>
                        </a:rPr>
                        <a:t>不好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a:ln>
                            <a:noFill/>
                          </a:ln>
                          <a:solidFill>
                            <a:schemeClr val="tx1"/>
                          </a:solidFill>
                          <a:effectLst/>
                          <a:latin typeface="Tahoma" pitchFamily="34" charset="0"/>
                          <a:ea typeface="楷体_GB2312" pitchFamily="49" charset="-122"/>
                        </a:rPr>
                        <a:t>不好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a:ln>
                            <a:noFill/>
                          </a:ln>
                          <a:solidFill>
                            <a:schemeClr val="tx1"/>
                          </a:solidFill>
                          <a:effectLst/>
                          <a:latin typeface="Tahoma" pitchFamily="34" charset="0"/>
                          <a:ea typeface="楷体_GB2312" pitchFamily="49" charset="-122"/>
                        </a:rPr>
                        <a:t>公共耦合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chemeClr val="tx1"/>
                          </a:solidFill>
                          <a:effectLst/>
                          <a:latin typeface="Tahoma" pitchFamily="34" charset="0"/>
                          <a:ea typeface="楷体_GB2312" pitchFamily="49" charset="-122"/>
                        </a:rPr>
                        <a:t>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a:ln>
                            <a:noFill/>
                          </a:ln>
                          <a:solidFill>
                            <a:schemeClr val="tx1"/>
                          </a:solidFill>
                          <a:effectLst/>
                          <a:latin typeface="Tahoma" pitchFamily="34" charset="0"/>
                          <a:ea typeface="楷体_GB2312" pitchFamily="49" charset="-122"/>
                        </a:rPr>
                        <a:t>不好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chemeClr val="tx1"/>
                          </a:solidFill>
                          <a:effectLst/>
                          <a:latin typeface="Tahoma" pitchFamily="34" charset="0"/>
                          <a:ea typeface="楷体_GB2312" pitchFamily="49" charset="-122"/>
                        </a:rPr>
                        <a:t>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chemeClr val="tx1"/>
                          </a:solidFill>
                          <a:effectLst/>
                          <a:latin typeface="Tahoma" pitchFamily="34" charset="0"/>
                          <a:ea typeface="楷体_GB2312" pitchFamily="49" charset="-122"/>
                        </a:rPr>
                        <a:t>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40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a:ln>
                            <a:noFill/>
                          </a:ln>
                          <a:solidFill>
                            <a:schemeClr val="tx1"/>
                          </a:solidFill>
                          <a:effectLst/>
                          <a:latin typeface="Tahoma" pitchFamily="34" charset="0"/>
                          <a:ea typeface="楷体_GB2312" pitchFamily="49" charset="-122"/>
                        </a:rPr>
                        <a:t>内容耦合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chemeClr val="tx1"/>
                          </a:solidFill>
                          <a:effectLst/>
                          <a:latin typeface="Tahoma" pitchFamily="34" charset="0"/>
                          <a:ea typeface="楷体_GB2312" pitchFamily="49" charset="-122"/>
                        </a:rPr>
                        <a:t>最大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chemeClr val="tx1"/>
                          </a:solidFill>
                          <a:effectLst/>
                          <a:latin typeface="Tahoma" pitchFamily="34" charset="0"/>
                          <a:ea typeface="楷体_GB2312" pitchFamily="49" charset="-122"/>
                        </a:rPr>
                        <a:t>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chemeClr val="tx1"/>
                          </a:solidFill>
                          <a:effectLst/>
                          <a:latin typeface="Tahoma" pitchFamily="34" charset="0"/>
                          <a:ea typeface="楷体_GB2312" pitchFamily="49" charset="-122"/>
                        </a:rPr>
                        <a:t>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a:ln>
                            <a:noFill/>
                          </a:ln>
                          <a:solidFill>
                            <a:schemeClr val="tx1"/>
                          </a:solidFill>
                          <a:effectLst/>
                          <a:latin typeface="Tahoma" pitchFamily="34" charset="0"/>
                          <a:ea typeface="楷体_GB2312" pitchFamily="49" charset="-122"/>
                        </a:rPr>
                        <a:t>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1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39"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课堂作业</a:t>
            </a:r>
          </a:p>
        </p:txBody>
      </p:sp>
      <p:sp>
        <p:nvSpPr>
          <p:cNvPr id="4" name="矩形 3"/>
          <p:cNvSpPr/>
          <p:nvPr/>
        </p:nvSpPr>
        <p:spPr>
          <a:xfrm>
            <a:off x="785818" y="2344812"/>
            <a:ext cx="3500462" cy="2308324"/>
          </a:xfrm>
          <a:prstGeom prst="rect">
            <a:avLst/>
          </a:prstGeom>
          <a:solidFill>
            <a:srgbClr val="FFFFFF"/>
          </a:solidFill>
          <a:effectLst>
            <a:outerShdw blurRad="50800" dist="50800" dir="1500000" algn="ctr" rotWithShape="0">
              <a:schemeClr val="tx1"/>
            </a:outerShdw>
          </a:effectLst>
        </p:spPr>
        <p:txBody>
          <a:bodyPr wrap="square">
            <a:spAutoFit/>
          </a:bodyPr>
          <a:lstStyle/>
          <a:p>
            <a:pPr marL="457200" indent="-457200"/>
            <a:r>
              <a:rPr lang="en-US" altLang="zh-CN" dirty="0"/>
              <a:t>sum(</a:t>
            </a:r>
            <a:r>
              <a:rPr lang="en-US" altLang="zh-CN" dirty="0" err="1"/>
              <a:t>int</a:t>
            </a:r>
            <a:r>
              <a:rPr lang="en-US" altLang="zh-CN" dirty="0"/>
              <a:t> </a:t>
            </a:r>
            <a:r>
              <a:rPr lang="en-US" altLang="zh-CN" dirty="0" err="1"/>
              <a:t>a,int</a:t>
            </a:r>
            <a:r>
              <a:rPr lang="en-US" altLang="zh-CN" dirty="0"/>
              <a:t> b)  </a:t>
            </a:r>
          </a:p>
          <a:p>
            <a:pPr marL="457200" indent="-457200"/>
            <a:r>
              <a:rPr lang="en-US" altLang="zh-CN" dirty="0"/>
              <a:t>{</a:t>
            </a:r>
          </a:p>
          <a:p>
            <a:pPr marL="457200" indent="-457200"/>
            <a:r>
              <a:rPr lang="en-US" altLang="zh-CN" dirty="0"/>
              <a:t>    </a:t>
            </a:r>
            <a:r>
              <a:rPr lang="en-US" altLang="zh-CN" dirty="0" err="1"/>
              <a:t>int</a:t>
            </a:r>
            <a:r>
              <a:rPr lang="en-US" altLang="zh-CN" dirty="0"/>
              <a:t> c; </a:t>
            </a:r>
          </a:p>
          <a:p>
            <a:pPr marL="457200" indent="-457200"/>
            <a:r>
              <a:rPr lang="en-US" altLang="zh-CN" dirty="0"/>
              <a:t>    c=</a:t>
            </a:r>
            <a:r>
              <a:rPr lang="en-US" altLang="zh-CN" dirty="0" err="1"/>
              <a:t>a+b</a:t>
            </a:r>
            <a:r>
              <a:rPr lang="en-US" altLang="zh-CN" dirty="0"/>
              <a:t>;  </a:t>
            </a:r>
          </a:p>
          <a:p>
            <a:pPr marL="457200" indent="-457200"/>
            <a:r>
              <a:rPr lang="en-US" altLang="zh-CN" dirty="0"/>
              <a:t>    return(c);  </a:t>
            </a:r>
          </a:p>
          <a:p>
            <a:pPr marL="457200" indent="-457200"/>
            <a:r>
              <a:rPr lang="en-US" altLang="zh-CN" dirty="0"/>
              <a:t>}  </a:t>
            </a:r>
            <a:endParaRPr lang="zh-CN" altLang="en-US" dirty="0"/>
          </a:p>
        </p:txBody>
      </p:sp>
      <p:sp>
        <p:nvSpPr>
          <p:cNvPr id="5" name="矩形 4"/>
          <p:cNvSpPr/>
          <p:nvPr/>
        </p:nvSpPr>
        <p:spPr>
          <a:xfrm>
            <a:off x="4500594" y="2344812"/>
            <a:ext cx="4286248" cy="2308324"/>
          </a:xfrm>
          <a:prstGeom prst="rect">
            <a:avLst/>
          </a:prstGeom>
          <a:solidFill>
            <a:srgbClr val="FFFFFF"/>
          </a:solidFill>
          <a:effectLst>
            <a:outerShdw blurRad="50800" dist="50800" dir="1500000" algn="ctr" rotWithShape="0">
              <a:schemeClr val="tx1"/>
            </a:outerShdw>
          </a:effectLst>
        </p:spPr>
        <p:txBody>
          <a:bodyPr wrap="square">
            <a:spAutoFit/>
          </a:bodyPr>
          <a:lstStyle/>
          <a:p>
            <a:r>
              <a:rPr lang="en-US" altLang="zh-CN" dirty="0"/>
              <a:t>main()  </a:t>
            </a:r>
          </a:p>
          <a:p>
            <a:r>
              <a:rPr lang="en-US" altLang="zh-CN" dirty="0"/>
              <a:t>{</a:t>
            </a:r>
          </a:p>
          <a:p>
            <a:r>
              <a:rPr lang="en-US" altLang="zh-CN" dirty="0"/>
              <a:t>    </a:t>
            </a:r>
            <a:r>
              <a:rPr lang="en-US" altLang="zh-CN" dirty="0" err="1"/>
              <a:t>int</a:t>
            </a:r>
            <a:r>
              <a:rPr lang="en-US" altLang="zh-CN" dirty="0"/>
              <a:t> </a:t>
            </a:r>
            <a:r>
              <a:rPr lang="en-US" altLang="zh-CN" dirty="0" err="1"/>
              <a:t>x,y</a:t>
            </a:r>
            <a:r>
              <a:rPr lang="en-US" altLang="zh-CN" dirty="0"/>
              <a:t>;    </a:t>
            </a:r>
          </a:p>
          <a:p>
            <a:r>
              <a:rPr lang="en-US" altLang="zh-CN" dirty="0"/>
              <a:t>    </a:t>
            </a:r>
            <a:r>
              <a:rPr lang="en-US" altLang="zh-CN" dirty="0" err="1"/>
              <a:t>printf</a:t>
            </a:r>
            <a:r>
              <a:rPr lang="en-US" altLang="zh-CN" dirty="0"/>
              <a:t>(“</a:t>
            </a:r>
            <a:r>
              <a:rPr lang="en-US" altLang="zh-CN" dirty="0" err="1"/>
              <a:t>x+y</a:t>
            </a:r>
            <a:r>
              <a:rPr lang="en-US" altLang="zh-CN" dirty="0"/>
              <a:t>= %</a:t>
            </a:r>
            <a:r>
              <a:rPr lang="en-US" altLang="zh-CN" dirty="0" err="1"/>
              <a:t>d”,sum</a:t>
            </a:r>
            <a:r>
              <a:rPr lang="en-US" altLang="zh-CN" dirty="0"/>
              <a:t>(</a:t>
            </a:r>
            <a:r>
              <a:rPr lang="en-US" altLang="zh-CN" dirty="0" err="1"/>
              <a:t>x,y</a:t>
            </a:r>
            <a:r>
              <a:rPr lang="en-US" altLang="zh-CN" dirty="0"/>
              <a:t>));  </a:t>
            </a:r>
          </a:p>
          <a:p>
            <a:r>
              <a:rPr lang="en-US" altLang="zh-CN" dirty="0"/>
              <a:t>}</a:t>
            </a:r>
          </a:p>
          <a:p>
            <a:endParaRPr lang="zh-CN" altLang="en-US" dirty="0"/>
          </a:p>
        </p:txBody>
      </p:sp>
      <p:sp>
        <p:nvSpPr>
          <p:cNvPr id="6" name="矩形 5"/>
          <p:cNvSpPr/>
          <p:nvPr/>
        </p:nvSpPr>
        <p:spPr>
          <a:xfrm>
            <a:off x="785786" y="1701870"/>
            <a:ext cx="5371983" cy="461665"/>
          </a:xfrm>
          <a:prstGeom prst="rect">
            <a:avLst/>
          </a:prstGeom>
        </p:spPr>
        <p:txBody>
          <a:bodyPr wrap="none">
            <a:spAutoFit/>
          </a:bodyPr>
          <a:lstStyle/>
          <a:p>
            <a:r>
              <a:rPr lang="en-US" altLang="zh-CN" b="1" dirty="0"/>
              <a:t>1. </a:t>
            </a:r>
            <a:r>
              <a:rPr lang="zh-CN" altLang="en-US" b="1" dirty="0"/>
              <a:t>主函数与</a:t>
            </a:r>
            <a:r>
              <a:rPr lang="en-US" altLang="zh-CN" b="1" dirty="0"/>
              <a:t>sum</a:t>
            </a:r>
            <a:r>
              <a:rPr lang="zh-CN" altLang="en-US" b="1" dirty="0"/>
              <a:t>函数之间是什么耦合？</a:t>
            </a:r>
          </a:p>
        </p:txBody>
      </p:sp>
      <p:pic>
        <p:nvPicPr>
          <p:cNvPr id="8" name="Picture 3">
            <a:extLst>
              <a:ext uri="{FF2B5EF4-FFF2-40B4-BE49-F238E27FC236}">
                <a16:creationId xmlns:a16="http://schemas.microsoft.com/office/drawing/2014/main" id="{7DFDA866-A71A-4664-9253-4CF78E5153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515822"/>
            <a:ext cx="479128" cy="48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613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课堂作业</a:t>
            </a:r>
          </a:p>
        </p:txBody>
      </p:sp>
      <p:sp>
        <p:nvSpPr>
          <p:cNvPr id="4" name="矩形 3"/>
          <p:cNvSpPr/>
          <p:nvPr/>
        </p:nvSpPr>
        <p:spPr>
          <a:xfrm>
            <a:off x="785786" y="2498744"/>
            <a:ext cx="3500462" cy="1200329"/>
          </a:xfrm>
          <a:prstGeom prst="rect">
            <a:avLst/>
          </a:prstGeom>
          <a:solidFill>
            <a:srgbClr val="FFFFFF"/>
          </a:solidFill>
          <a:effectLst>
            <a:outerShdw blurRad="50800" dist="50800" dir="1500000" algn="ctr" rotWithShape="0">
              <a:schemeClr val="tx1"/>
            </a:outerShdw>
          </a:effectLst>
        </p:spPr>
        <p:txBody>
          <a:bodyPr wrap="square">
            <a:spAutoFit/>
          </a:bodyPr>
          <a:lstStyle/>
          <a:p>
            <a:r>
              <a:rPr lang="en-US" dirty="0"/>
              <a:t>//</a:t>
            </a:r>
            <a:r>
              <a:rPr lang="en-US" dirty="0" err="1"/>
              <a:t>afunc.c</a:t>
            </a:r>
            <a:endParaRPr lang="en-US" dirty="0"/>
          </a:p>
          <a:p>
            <a:r>
              <a:rPr lang="en-US" dirty="0"/>
              <a:t>#</a:t>
            </a:r>
            <a:r>
              <a:rPr lang="en-US" dirty="0" err="1"/>
              <a:t>include"var.h</a:t>
            </a:r>
            <a:r>
              <a:rPr lang="en-US" dirty="0"/>
              <a:t>"</a:t>
            </a:r>
          </a:p>
          <a:p>
            <a:r>
              <a:rPr lang="en-US" dirty="0" err="1"/>
              <a:t>int</a:t>
            </a:r>
            <a:r>
              <a:rPr lang="en-US" dirty="0"/>
              <a:t> </a:t>
            </a:r>
            <a:r>
              <a:rPr lang="en-US" dirty="0" err="1"/>
              <a:t>var</a:t>
            </a:r>
            <a:r>
              <a:rPr lang="en-US" dirty="0"/>
              <a:t> = 10;</a:t>
            </a:r>
          </a:p>
        </p:txBody>
      </p:sp>
      <p:sp>
        <p:nvSpPr>
          <p:cNvPr id="5" name="矩形 4"/>
          <p:cNvSpPr/>
          <p:nvPr/>
        </p:nvSpPr>
        <p:spPr>
          <a:xfrm>
            <a:off x="4500594" y="2498744"/>
            <a:ext cx="4286248" cy="1200329"/>
          </a:xfrm>
          <a:prstGeom prst="rect">
            <a:avLst/>
          </a:prstGeom>
          <a:solidFill>
            <a:srgbClr val="FFFFFF"/>
          </a:solidFill>
          <a:effectLst>
            <a:outerShdw blurRad="50800" dist="50800" dir="1500000" algn="ctr" rotWithShape="0">
              <a:schemeClr val="tx1"/>
            </a:outerShdw>
          </a:effectLst>
        </p:spPr>
        <p:txBody>
          <a:bodyPr wrap="square">
            <a:spAutoFit/>
          </a:bodyPr>
          <a:lstStyle/>
          <a:p>
            <a:r>
              <a:rPr lang="en-US" dirty="0"/>
              <a:t>//</a:t>
            </a:r>
            <a:r>
              <a:rPr lang="en-US" dirty="0" err="1"/>
              <a:t>var.h</a:t>
            </a:r>
            <a:endParaRPr lang="en-US" dirty="0"/>
          </a:p>
          <a:p>
            <a:r>
              <a:rPr lang="en-US" dirty="0"/>
              <a:t>extern  </a:t>
            </a:r>
            <a:r>
              <a:rPr lang="en-US" dirty="0" err="1"/>
              <a:t>int</a:t>
            </a:r>
            <a:r>
              <a:rPr lang="en-US" dirty="0"/>
              <a:t>  </a:t>
            </a:r>
            <a:r>
              <a:rPr lang="en-US" dirty="0" err="1"/>
              <a:t>var</a:t>
            </a:r>
            <a:r>
              <a:rPr lang="en-US" dirty="0"/>
              <a:t> ;</a:t>
            </a:r>
          </a:p>
          <a:p>
            <a:endParaRPr lang="zh-CN" altLang="en-US" dirty="0"/>
          </a:p>
        </p:txBody>
      </p:sp>
      <p:sp>
        <p:nvSpPr>
          <p:cNvPr id="6" name="矩形 5"/>
          <p:cNvSpPr/>
          <p:nvPr/>
        </p:nvSpPr>
        <p:spPr>
          <a:xfrm>
            <a:off x="785786" y="1855802"/>
            <a:ext cx="4676858" cy="461665"/>
          </a:xfrm>
          <a:prstGeom prst="rect">
            <a:avLst/>
          </a:prstGeom>
        </p:spPr>
        <p:txBody>
          <a:bodyPr wrap="none">
            <a:spAutoFit/>
          </a:bodyPr>
          <a:lstStyle/>
          <a:p>
            <a:r>
              <a:rPr lang="en-US" altLang="zh-CN" b="1" dirty="0"/>
              <a:t>2. </a:t>
            </a:r>
            <a:r>
              <a:rPr lang="en-US" altLang="zh-CN" b="1" dirty="0" err="1"/>
              <a:t>afunc</a:t>
            </a:r>
            <a:r>
              <a:rPr lang="zh-CN" altLang="en-US" b="1" dirty="0"/>
              <a:t>与</a:t>
            </a:r>
            <a:r>
              <a:rPr lang="en-US" b="1" dirty="0" err="1"/>
              <a:t>var.h</a:t>
            </a:r>
            <a:r>
              <a:rPr lang="zh-CN" altLang="en-US" b="1" dirty="0"/>
              <a:t>之间是什么耦合？</a:t>
            </a:r>
          </a:p>
        </p:txBody>
      </p:sp>
      <p:pic>
        <p:nvPicPr>
          <p:cNvPr id="8" name="Picture 3">
            <a:extLst>
              <a:ext uri="{FF2B5EF4-FFF2-40B4-BE49-F238E27FC236}">
                <a16:creationId xmlns:a16="http://schemas.microsoft.com/office/drawing/2014/main" id="{D7E90F8A-9C65-44EA-B4E0-7F0151C0D5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515822"/>
            <a:ext cx="479128" cy="48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a:extLst>
              <a:ext uri="{FF2B5EF4-FFF2-40B4-BE49-F238E27FC236}">
                <a16:creationId xmlns:a16="http://schemas.microsoft.com/office/drawing/2014/main" id="{D955B243-C41D-4EB1-8DD0-A243815F7211}"/>
              </a:ext>
            </a:extLst>
          </p:cNvPr>
          <p:cNvSpPr/>
          <p:nvPr/>
        </p:nvSpPr>
        <p:spPr>
          <a:xfrm>
            <a:off x="785786" y="4005064"/>
            <a:ext cx="3500462" cy="1200329"/>
          </a:xfrm>
          <a:prstGeom prst="rect">
            <a:avLst/>
          </a:prstGeom>
          <a:solidFill>
            <a:srgbClr val="FFFFFF"/>
          </a:solidFill>
          <a:effectLst>
            <a:outerShdw blurRad="50800" dist="50800" dir="1500000" algn="ctr" rotWithShape="0">
              <a:schemeClr val="tx1"/>
            </a:outerShdw>
          </a:effectLst>
        </p:spPr>
        <p:txBody>
          <a:bodyPr wrap="square">
            <a:spAutoFit/>
          </a:bodyPr>
          <a:lstStyle/>
          <a:p>
            <a:r>
              <a:rPr lang="en-US" dirty="0"/>
              <a:t>//</a:t>
            </a:r>
            <a:r>
              <a:rPr lang="en-US" dirty="0" err="1"/>
              <a:t>afunc.c</a:t>
            </a:r>
            <a:endParaRPr lang="en-US" dirty="0"/>
          </a:p>
          <a:p>
            <a:r>
              <a:rPr lang="en-US" dirty="0"/>
              <a:t>#</a:t>
            </a:r>
            <a:r>
              <a:rPr lang="en-US" dirty="0" err="1"/>
              <a:t>include"var.h</a:t>
            </a:r>
            <a:r>
              <a:rPr lang="en-US" dirty="0"/>
              <a:t>"</a:t>
            </a:r>
          </a:p>
          <a:p>
            <a:r>
              <a:rPr lang="en-US" dirty="0"/>
              <a:t>int var = 20;</a:t>
            </a:r>
          </a:p>
        </p:txBody>
      </p:sp>
    </p:spTree>
    <p:extLst>
      <p:ext uri="{BB962C8B-B14F-4D97-AF65-F5344CB8AC3E}">
        <p14:creationId xmlns:p14="http://schemas.microsoft.com/office/powerpoint/2010/main" val="28873622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课堂作业</a:t>
            </a:r>
          </a:p>
        </p:txBody>
      </p:sp>
      <p:sp>
        <p:nvSpPr>
          <p:cNvPr id="4" name="矩形 3"/>
          <p:cNvSpPr/>
          <p:nvPr/>
        </p:nvSpPr>
        <p:spPr>
          <a:xfrm>
            <a:off x="395536" y="2060848"/>
            <a:ext cx="7488832" cy="4154984"/>
          </a:xfrm>
          <a:prstGeom prst="rect">
            <a:avLst/>
          </a:prstGeom>
          <a:solidFill>
            <a:srgbClr val="FFFFFF"/>
          </a:solidFill>
          <a:effectLst>
            <a:outerShdw blurRad="50800" dist="50800" dir="1500000" algn="ctr" rotWithShape="0">
              <a:schemeClr val="tx1"/>
            </a:outerShdw>
          </a:effectLst>
        </p:spPr>
        <p:txBody>
          <a:bodyPr wrap="square">
            <a:spAutoFit/>
          </a:bodyPr>
          <a:lstStyle/>
          <a:p>
            <a:r>
              <a:rPr lang="en-US" dirty="0"/>
              <a:t>int </a:t>
            </a:r>
            <a:r>
              <a:rPr lang="en-US" dirty="0" err="1"/>
              <a:t>int</a:t>
            </a:r>
            <a:r>
              <a:rPr lang="en-US" dirty="0"/>
              <a:t> main(){	</a:t>
            </a:r>
          </a:p>
          <a:p>
            <a:r>
              <a:rPr lang="en-US" dirty="0"/>
              <a:t>            float x;	float sum=0;	</a:t>
            </a:r>
          </a:p>
          <a:p>
            <a:r>
              <a:rPr lang="en-US" dirty="0"/>
              <a:t>            </a:t>
            </a:r>
            <a:r>
              <a:rPr lang="en-US" dirty="0" err="1"/>
              <a:t>scanf</a:t>
            </a:r>
            <a:r>
              <a:rPr lang="en-US" dirty="0"/>
              <a:t>("%</a:t>
            </a:r>
            <a:r>
              <a:rPr lang="en-US" dirty="0" err="1"/>
              <a:t>f",&amp;x</a:t>
            </a:r>
            <a:r>
              <a:rPr lang="en-US" dirty="0"/>
              <a:t>);  //</a:t>
            </a:r>
            <a:r>
              <a:rPr lang="zh-CN" altLang="en-US" dirty="0"/>
              <a:t>输入第一个数 	</a:t>
            </a:r>
            <a:endParaRPr lang="en-US" altLang="zh-CN" dirty="0"/>
          </a:p>
          <a:p>
            <a:r>
              <a:rPr lang="en-US" dirty="0"/>
              <a:t>loop:	if(x&gt;0){			</a:t>
            </a:r>
          </a:p>
          <a:p>
            <a:r>
              <a:rPr lang="en-US" dirty="0"/>
              <a:t>                sum+=x;			</a:t>
            </a:r>
          </a:p>
          <a:p>
            <a:r>
              <a:rPr lang="en-US" dirty="0"/>
              <a:t>                </a:t>
            </a:r>
            <a:r>
              <a:rPr lang="en-US" altLang="zh-CN" dirty="0" err="1"/>
              <a:t>goto</a:t>
            </a:r>
            <a:r>
              <a:rPr lang="en-US" altLang="zh-CN" dirty="0"/>
              <a:t> loop;</a:t>
            </a:r>
          </a:p>
          <a:p>
            <a:r>
              <a:rPr lang="en-US" dirty="0"/>
              <a:t>                </a:t>
            </a:r>
            <a:r>
              <a:rPr lang="en-US" dirty="0" err="1"/>
              <a:t>scanf</a:t>
            </a:r>
            <a:r>
              <a:rPr lang="en-US" dirty="0"/>
              <a:t>("%</a:t>
            </a:r>
            <a:r>
              <a:rPr lang="en-US" dirty="0" err="1"/>
              <a:t>f",&amp;x</a:t>
            </a:r>
            <a:r>
              <a:rPr lang="en-US" dirty="0"/>
              <a:t>);		</a:t>
            </a:r>
          </a:p>
          <a:p>
            <a:r>
              <a:rPr lang="en-US" dirty="0"/>
              <a:t>             }		</a:t>
            </a:r>
          </a:p>
          <a:p>
            <a:r>
              <a:rPr lang="en-US" dirty="0"/>
              <a:t>             </a:t>
            </a:r>
            <a:r>
              <a:rPr lang="en-US" dirty="0" err="1"/>
              <a:t>printf</a:t>
            </a:r>
            <a:r>
              <a:rPr lang="en-US" dirty="0"/>
              <a:t>("sum=%6.2f",sum);		</a:t>
            </a:r>
          </a:p>
          <a:p>
            <a:r>
              <a:rPr lang="en-US" dirty="0"/>
              <a:t>             return 0;</a:t>
            </a:r>
          </a:p>
          <a:p>
            <a:r>
              <a:rPr lang="en-US" altLang="zh-CN" dirty="0"/>
              <a:t>}</a:t>
            </a:r>
            <a:endParaRPr lang="en-US" dirty="0"/>
          </a:p>
        </p:txBody>
      </p:sp>
      <p:sp>
        <p:nvSpPr>
          <p:cNvPr id="6" name="矩形 5"/>
          <p:cNvSpPr/>
          <p:nvPr/>
        </p:nvSpPr>
        <p:spPr>
          <a:xfrm>
            <a:off x="1001810" y="1417906"/>
            <a:ext cx="4330032" cy="461665"/>
          </a:xfrm>
          <a:prstGeom prst="rect">
            <a:avLst/>
          </a:prstGeom>
        </p:spPr>
        <p:txBody>
          <a:bodyPr wrap="none">
            <a:spAutoFit/>
          </a:bodyPr>
          <a:lstStyle/>
          <a:p>
            <a:r>
              <a:rPr lang="en-US" altLang="zh-CN" b="1" dirty="0"/>
              <a:t>3.  main</a:t>
            </a:r>
            <a:r>
              <a:rPr lang="zh-CN" altLang="en-US" b="1" dirty="0"/>
              <a:t>函数里存在什么耦合？</a:t>
            </a:r>
          </a:p>
        </p:txBody>
      </p:sp>
      <p:pic>
        <p:nvPicPr>
          <p:cNvPr id="8" name="Picture 3">
            <a:extLst>
              <a:ext uri="{FF2B5EF4-FFF2-40B4-BE49-F238E27FC236}">
                <a16:creationId xmlns:a16="http://schemas.microsoft.com/office/drawing/2014/main" id="{31DDB806-7CE8-48B1-9DA6-A5313797ED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515822"/>
            <a:ext cx="479128" cy="48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4468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课堂作业</a:t>
            </a:r>
          </a:p>
        </p:txBody>
      </p:sp>
      <p:sp>
        <p:nvSpPr>
          <p:cNvPr id="4" name="矩形 3"/>
          <p:cNvSpPr/>
          <p:nvPr/>
        </p:nvSpPr>
        <p:spPr>
          <a:xfrm>
            <a:off x="785786" y="2361240"/>
            <a:ext cx="4362278" cy="3046988"/>
          </a:xfrm>
          <a:prstGeom prst="rect">
            <a:avLst/>
          </a:prstGeom>
          <a:solidFill>
            <a:srgbClr val="FFFFFF"/>
          </a:solidFill>
          <a:effectLst>
            <a:outerShdw blurRad="50800" dist="50800" dir="1500000" algn="ctr" rotWithShape="0">
              <a:schemeClr val="tx1"/>
            </a:outerShdw>
          </a:effectLst>
        </p:spPr>
        <p:txBody>
          <a:bodyPr wrap="square">
            <a:spAutoFit/>
          </a:bodyPr>
          <a:lstStyle/>
          <a:p>
            <a:r>
              <a:rPr lang="en-US" dirty="0"/>
              <a:t>void act(flag)</a:t>
            </a:r>
            <a:br>
              <a:rPr lang="en-US" dirty="0"/>
            </a:br>
            <a:r>
              <a:rPr lang="en-US" dirty="0"/>
              <a:t>{</a:t>
            </a:r>
            <a:br>
              <a:rPr lang="en-US" dirty="0"/>
            </a:br>
            <a:r>
              <a:rPr lang="en-US" dirty="0"/>
              <a:t>    if(flag){</a:t>
            </a:r>
          </a:p>
          <a:p>
            <a:r>
              <a:rPr lang="en-US" altLang="zh-CN" dirty="0"/>
              <a:t>      //</a:t>
            </a:r>
            <a:r>
              <a:rPr lang="zh-CN" altLang="en-US" dirty="0"/>
              <a:t>一大堆计算总额的代码</a:t>
            </a:r>
            <a:endParaRPr lang="en-US" altLang="zh-CN" dirty="0"/>
          </a:p>
          <a:p>
            <a:r>
              <a:rPr lang="en-US" altLang="zh-CN" dirty="0"/>
              <a:t>   };</a:t>
            </a:r>
            <a:br>
              <a:rPr lang="en-US" dirty="0"/>
            </a:br>
            <a:r>
              <a:rPr lang="en-US" dirty="0"/>
              <a:t>    else </a:t>
            </a:r>
          </a:p>
          <a:p>
            <a:r>
              <a:rPr lang="en-US" dirty="0"/>
              <a:t>    //</a:t>
            </a:r>
            <a:r>
              <a:rPr lang="zh-CN" altLang="en-US" dirty="0"/>
              <a:t>一大堆表格输出的代码</a:t>
            </a:r>
            <a:br>
              <a:rPr lang="en-US" dirty="0"/>
            </a:br>
            <a:r>
              <a:rPr lang="en-US" dirty="0"/>
              <a:t>}</a:t>
            </a:r>
          </a:p>
        </p:txBody>
      </p:sp>
      <p:sp>
        <p:nvSpPr>
          <p:cNvPr id="5" name="矩形 4"/>
          <p:cNvSpPr/>
          <p:nvPr/>
        </p:nvSpPr>
        <p:spPr>
          <a:xfrm>
            <a:off x="5286380" y="2361240"/>
            <a:ext cx="3500462" cy="2308324"/>
          </a:xfrm>
          <a:prstGeom prst="rect">
            <a:avLst/>
          </a:prstGeom>
          <a:solidFill>
            <a:srgbClr val="FFFFFF"/>
          </a:solidFill>
          <a:effectLst>
            <a:outerShdw blurRad="50800" dist="50800" dir="1500000" algn="ctr" rotWithShape="0">
              <a:schemeClr val="tx1"/>
            </a:outerShdw>
          </a:effectLst>
        </p:spPr>
        <p:txBody>
          <a:bodyPr wrap="square">
            <a:spAutoFit/>
          </a:bodyPr>
          <a:lstStyle/>
          <a:p>
            <a:r>
              <a:rPr lang="en-US" dirty="0"/>
              <a:t>main()</a:t>
            </a:r>
            <a:br>
              <a:rPr lang="en-US" dirty="0"/>
            </a:br>
            <a:r>
              <a:rPr lang="en-US" dirty="0"/>
              <a:t>{</a:t>
            </a:r>
          </a:p>
          <a:p>
            <a:r>
              <a:rPr lang="en-US" dirty="0"/>
              <a:t>    int flag;</a:t>
            </a:r>
            <a:br>
              <a:rPr lang="en-US" dirty="0"/>
            </a:br>
            <a:r>
              <a:rPr lang="en-US" dirty="0"/>
              <a:t>    …</a:t>
            </a:r>
            <a:br>
              <a:rPr lang="en-US" dirty="0"/>
            </a:br>
            <a:r>
              <a:rPr lang="en-US" dirty="0"/>
              <a:t>    act(flag);</a:t>
            </a:r>
            <a:br>
              <a:rPr lang="en-US" dirty="0"/>
            </a:br>
            <a:r>
              <a:rPr lang="en-US" dirty="0"/>
              <a:t>}</a:t>
            </a:r>
            <a:endParaRPr lang="zh-CN" altLang="en-US" dirty="0"/>
          </a:p>
        </p:txBody>
      </p:sp>
      <p:sp>
        <p:nvSpPr>
          <p:cNvPr id="6" name="矩形 5"/>
          <p:cNvSpPr/>
          <p:nvPr/>
        </p:nvSpPr>
        <p:spPr>
          <a:xfrm>
            <a:off x="785786" y="1718298"/>
            <a:ext cx="5657318" cy="461665"/>
          </a:xfrm>
          <a:prstGeom prst="rect">
            <a:avLst/>
          </a:prstGeom>
        </p:spPr>
        <p:txBody>
          <a:bodyPr wrap="none">
            <a:spAutoFit/>
          </a:bodyPr>
          <a:lstStyle/>
          <a:p>
            <a:r>
              <a:rPr lang="en-US" altLang="zh-CN" b="1" dirty="0"/>
              <a:t>4.</a:t>
            </a:r>
            <a:r>
              <a:rPr lang="zh-CN" altLang="en-US" b="1" dirty="0"/>
              <a:t>主函数与</a:t>
            </a:r>
            <a:r>
              <a:rPr lang="en-US" altLang="zh-CN" b="1" dirty="0"/>
              <a:t>output</a:t>
            </a:r>
            <a:r>
              <a:rPr lang="zh-CN" altLang="en-US" b="1" dirty="0"/>
              <a:t>函数之间是什么耦合？</a:t>
            </a:r>
          </a:p>
        </p:txBody>
      </p:sp>
      <p:pic>
        <p:nvPicPr>
          <p:cNvPr id="8" name="Picture 3">
            <a:extLst>
              <a:ext uri="{FF2B5EF4-FFF2-40B4-BE49-F238E27FC236}">
                <a16:creationId xmlns:a16="http://schemas.microsoft.com/office/drawing/2014/main" id="{D626E157-F14A-4BBA-BAC2-6A69BEE4D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515822"/>
            <a:ext cx="479128" cy="48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3515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85786" y="2163628"/>
            <a:ext cx="5802438" cy="2862322"/>
          </a:xfrm>
          <a:prstGeom prst="rect">
            <a:avLst/>
          </a:prstGeom>
          <a:solidFill>
            <a:srgbClr val="FFFFFF"/>
          </a:solidFill>
          <a:effectLst>
            <a:outerShdw blurRad="50800" dist="50800" dir="1500000" algn="ctr" rotWithShape="0">
              <a:schemeClr val="tx1"/>
            </a:outerShdw>
          </a:effectLst>
        </p:spPr>
        <p:txBody>
          <a:bodyPr wrap="square">
            <a:spAutoFit/>
          </a:bodyPr>
          <a:lstStyle/>
          <a:p>
            <a:r>
              <a:rPr lang="en-US" sz="2000" dirty="0"/>
              <a:t>struct user{</a:t>
            </a:r>
          </a:p>
          <a:p>
            <a:r>
              <a:rPr lang="en-US" sz="2000" dirty="0"/>
              <a:t>    int id;</a:t>
            </a:r>
          </a:p>
          <a:p>
            <a:r>
              <a:rPr lang="en-US" sz="2000" dirty="0"/>
              <a:t>    char[10] name;</a:t>
            </a:r>
          </a:p>
          <a:p>
            <a:r>
              <a:rPr lang="en-US" sz="2000" dirty="0"/>
              <a:t>    char[10] password;</a:t>
            </a:r>
          </a:p>
          <a:p>
            <a:r>
              <a:rPr lang="en-US" sz="2000" dirty="0"/>
              <a:t>}</a:t>
            </a:r>
          </a:p>
          <a:p>
            <a:r>
              <a:rPr lang="en-US" sz="2000" dirty="0"/>
              <a:t>main(){</a:t>
            </a:r>
          </a:p>
          <a:p>
            <a:r>
              <a:rPr lang="en-US" sz="2000" dirty="0"/>
              <a:t>    struct user u1 = {1011,“Allen",”30181”};  </a:t>
            </a:r>
          </a:p>
          <a:p>
            <a:r>
              <a:rPr lang="en-US" sz="2000" dirty="0"/>
              <a:t>    </a:t>
            </a:r>
            <a:r>
              <a:rPr lang="en-US" sz="2000" dirty="0" err="1"/>
              <a:t>showName</a:t>
            </a:r>
            <a:r>
              <a:rPr lang="en-US" sz="2000" dirty="0"/>
              <a:t>(u1);</a:t>
            </a:r>
            <a:br>
              <a:rPr lang="en-US" sz="2000" dirty="0"/>
            </a:br>
            <a:r>
              <a:rPr lang="en-US" sz="2000" dirty="0"/>
              <a:t>}</a:t>
            </a:r>
            <a:endParaRPr lang="zh-CN" altLang="en-US" sz="2000" dirty="0"/>
          </a:p>
        </p:txBody>
      </p:sp>
      <p:sp>
        <p:nvSpPr>
          <p:cNvPr id="2" name="标题 1"/>
          <p:cNvSpPr>
            <a:spLocks noGrp="1"/>
          </p:cNvSpPr>
          <p:nvPr>
            <p:ph type="title"/>
          </p:nvPr>
        </p:nvSpPr>
        <p:spPr/>
        <p:txBody>
          <a:bodyPr/>
          <a:lstStyle/>
          <a:p>
            <a:r>
              <a:rPr lang="zh-CN" altLang="en-US" dirty="0"/>
              <a:t>课堂作业</a:t>
            </a:r>
          </a:p>
        </p:txBody>
      </p:sp>
      <p:sp>
        <p:nvSpPr>
          <p:cNvPr id="4" name="矩形 3"/>
          <p:cNvSpPr/>
          <p:nvPr/>
        </p:nvSpPr>
        <p:spPr>
          <a:xfrm>
            <a:off x="5508104" y="2515121"/>
            <a:ext cx="3500462" cy="1015663"/>
          </a:xfrm>
          <a:prstGeom prst="rect">
            <a:avLst/>
          </a:prstGeom>
          <a:solidFill>
            <a:srgbClr val="FFFFFF"/>
          </a:solidFill>
          <a:effectLst>
            <a:outerShdw blurRad="50800" dist="50800" dir="1500000" algn="ctr" rotWithShape="0">
              <a:schemeClr val="tx1"/>
            </a:outerShdw>
          </a:effectLst>
        </p:spPr>
        <p:txBody>
          <a:bodyPr wrap="square">
            <a:spAutoFit/>
          </a:bodyPr>
          <a:lstStyle/>
          <a:p>
            <a:r>
              <a:rPr lang="en-US" sz="2000" dirty="0"/>
              <a:t>void </a:t>
            </a:r>
            <a:r>
              <a:rPr lang="en-US" sz="2000" dirty="0" err="1"/>
              <a:t>showName</a:t>
            </a:r>
            <a:r>
              <a:rPr lang="en-US" sz="2000" dirty="0"/>
              <a:t>(user u1) { </a:t>
            </a:r>
          </a:p>
          <a:p>
            <a:r>
              <a:rPr lang="en-US" sz="2000" dirty="0" err="1"/>
              <a:t>printf</a:t>
            </a:r>
            <a:r>
              <a:rPr lang="en-US" sz="2000" dirty="0"/>
              <a:t>(“%s”,u1.name); </a:t>
            </a:r>
          </a:p>
          <a:p>
            <a:r>
              <a:rPr lang="en-US" sz="2000" dirty="0"/>
              <a:t>}</a:t>
            </a:r>
          </a:p>
        </p:txBody>
      </p:sp>
      <p:sp>
        <p:nvSpPr>
          <p:cNvPr id="6" name="矩形 5"/>
          <p:cNvSpPr/>
          <p:nvPr/>
        </p:nvSpPr>
        <p:spPr>
          <a:xfrm>
            <a:off x="785786" y="1663562"/>
            <a:ext cx="7005444" cy="461665"/>
          </a:xfrm>
          <a:prstGeom prst="rect">
            <a:avLst/>
          </a:prstGeom>
        </p:spPr>
        <p:txBody>
          <a:bodyPr wrap="none">
            <a:spAutoFit/>
          </a:bodyPr>
          <a:lstStyle/>
          <a:p>
            <a:r>
              <a:rPr lang="en-US" altLang="zh-CN" b="1" dirty="0"/>
              <a:t>5.  main</a:t>
            </a:r>
            <a:r>
              <a:rPr lang="zh-CN" altLang="en-US" b="1" dirty="0"/>
              <a:t>函数和</a:t>
            </a:r>
            <a:r>
              <a:rPr lang="en-US" altLang="zh-CN" b="1" dirty="0" err="1"/>
              <a:t>showName</a:t>
            </a:r>
            <a:r>
              <a:rPr lang="zh-CN" altLang="en-US" b="1" dirty="0"/>
              <a:t>函数之间存在什么耦合？</a:t>
            </a:r>
          </a:p>
        </p:txBody>
      </p:sp>
      <p:pic>
        <p:nvPicPr>
          <p:cNvPr id="9" name="Picture 3">
            <a:extLst>
              <a:ext uri="{FF2B5EF4-FFF2-40B4-BE49-F238E27FC236}">
                <a16:creationId xmlns:a16="http://schemas.microsoft.com/office/drawing/2014/main" id="{85D6557D-AEAE-4BB0-ACC3-E2EBAFBE86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515822"/>
            <a:ext cx="479128" cy="48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2322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88640"/>
            <a:ext cx="7772400" cy="1143000"/>
          </a:xfrm>
        </p:spPr>
        <p:txBody>
          <a:bodyPr/>
          <a:lstStyle/>
          <a:p>
            <a:pPr marL="838200" indent="-838200"/>
            <a:r>
              <a:rPr lang="zh-CN" altLang="en-US" sz="3200" b="1" dirty="0">
                <a:solidFill>
                  <a:srgbClr val="0070C0"/>
                </a:solidFill>
                <a:latin typeface="微软雅黑" panose="020B0503020204020204" pitchFamily="34" charset="-122"/>
                <a:ea typeface="微软雅黑" panose="020B0503020204020204" pitchFamily="34" charset="-122"/>
              </a:rPr>
              <a:t>一幅图小结耦合</a:t>
            </a:r>
          </a:p>
        </p:txBody>
      </p:sp>
      <p:sp>
        <p:nvSpPr>
          <p:cNvPr id="3" name="内容占位符 2"/>
          <p:cNvSpPr>
            <a:spLocks noGrp="1"/>
          </p:cNvSpPr>
          <p:nvPr>
            <p:ph sz="half" idx="1"/>
          </p:nvPr>
        </p:nvSpPr>
        <p:spPr/>
        <p:txBody>
          <a:bodyPr/>
          <a:lstStyle/>
          <a:p>
            <a:endParaRPr lang="zh-CN" altLang="en-US"/>
          </a:p>
        </p:txBody>
      </p:sp>
      <p:sp>
        <p:nvSpPr>
          <p:cNvPr id="4" name="内容占位符 3"/>
          <p:cNvSpPr>
            <a:spLocks noGrp="1"/>
          </p:cNvSpPr>
          <p:nvPr>
            <p:ph sz="half" idx="2"/>
          </p:nvPr>
        </p:nvSpPr>
        <p:spPr/>
        <p:txBody>
          <a:bodyPr/>
          <a:lstStyle/>
          <a:p>
            <a:endParaRPr lang="zh-CN" altLang="en-US"/>
          </a:p>
        </p:txBody>
      </p:sp>
      <p:pic>
        <p:nvPicPr>
          <p:cNvPr id="5" name="Picture 2" descr="File:Coupling sketches cropped 1.svg"/>
          <p:cNvPicPr>
            <a:picLocks noChangeAspect="1" noChangeArrowheads="1"/>
          </p:cNvPicPr>
          <p:nvPr/>
        </p:nvPicPr>
        <p:blipFill>
          <a:blip r:embed="rId2" cstate="print"/>
          <a:srcRect/>
          <a:stretch>
            <a:fillRect/>
          </a:stretch>
        </p:blipFill>
        <p:spPr bwMode="auto">
          <a:xfrm>
            <a:off x="1143000" y="1396087"/>
            <a:ext cx="6781800" cy="4841225"/>
          </a:xfrm>
          <a:prstGeom prst="rect">
            <a:avLst/>
          </a:prstGeom>
          <a:noFill/>
        </p:spPr>
      </p:pic>
    </p:spTree>
    <p:extLst>
      <p:ext uri="{BB962C8B-B14F-4D97-AF65-F5344CB8AC3E}">
        <p14:creationId xmlns:p14="http://schemas.microsoft.com/office/powerpoint/2010/main" val="37893200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5310B8D0-73B4-4AD4-9AE1-C347750B5038}" type="slidenum">
              <a:rPr lang="zh-CN" altLang="en-US"/>
              <a:pPr/>
              <a:t>108</a:t>
            </a:fld>
            <a:endParaRPr lang="en-US" altLang="zh-CN" dirty="0"/>
          </a:p>
        </p:txBody>
      </p:sp>
      <p:sp>
        <p:nvSpPr>
          <p:cNvPr id="540674" name="Rectangle 2"/>
          <p:cNvSpPr>
            <a:spLocks noGrp="1" noChangeArrowheads="1"/>
          </p:cNvSpPr>
          <p:nvPr>
            <p:ph type="title"/>
          </p:nvPr>
        </p:nvSpPr>
        <p:spPr/>
        <p:txBody>
          <a:bodyPr/>
          <a:lstStyle/>
          <a:p>
            <a:r>
              <a:rPr lang="zh-CN" altLang="en-US" dirty="0"/>
              <a:t>概要设计原理</a:t>
            </a:r>
            <a:endParaRPr lang="zh-CN" altLang="en-US" b="1" dirty="0"/>
          </a:p>
        </p:txBody>
      </p:sp>
      <p:sp>
        <p:nvSpPr>
          <p:cNvPr id="540675" name="Rectangle 3"/>
          <p:cNvSpPr>
            <a:spLocks noGrp="1" noChangeArrowheads="1"/>
          </p:cNvSpPr>
          <p:nvPr>
            <p:ph type="body" idx="1"/>
          </p:nvPr>
        </p:nvSpPr>
        <p:spPr>
          <a:xfrm>
            <a:off x="683270" y="1512714"/>
            <a:ext cx="7777162" cy="3500462"/>
          </a:xfrm>
        </p:spPr>
        <p:txBody>
          <a:bodyPr/>
          <a:lstStyle/>
          <a:p>
            <a:pPr marL="812800" indent="-812800">
              <a:buClr>
                <a:schemeClr val="tx1"/>
              </a:buClr>
              <a:buSzTx/>
              <a:buFont typeface="Wingdings" pitchFamily="2" charset="2"/>
              <a:buNone/>
            </a:pPr>
            <a:r>
              <a:rPr lang="zh-CN" altLang="en-US" sz="2800" b="1" dirty="0">
                <a:solidFill>
                  <a:srgbClr val="808080"/>
                </a:solidFill>
                <a:latin typeface="+mn-ea"/>
              </a:rPr>
              <a:t>原理</a:t>
            </a:r>
            <a:r>
              <a:rPr lang="en-US" altLang="zh-CN" sz="2800" b="1" dirty="0">
                <a:solidFill>
                  <a:srgbClr val="808080"/>
                </a:solidFill>
                <a:latin typeface="+mn-ea"/>
              </a:rPr>
              <a:t>4</a:t>
            </a:r>
            <a:r>
              <a:rPr lang="zh-CN" altLang="en-US" sz="2800" b="1" dirty="0">
                <a:solidFill>
                  <a:srgbClr val="808080"/>
                </a:solidFill>
                <a:latin typeface="+mn-ea"/>
              </a:rPr>
              <a:t>、模块独立</a:t>
            </a:r>
          </a:p>
          <a:p>
            <a:pPr marL="1168400" lvl="1" indent="-711200">
              <a:spcBef>
                <a:spcPct val="50000"/>
              </a:spcBef>
              <a:buSzPct val="80000"/>
            </a:pPr>
            <a:r>
              <a:rPr lang="zh-CN" altLang="en-US" b="1" dirty="0">
                <a:solidFill>
                  <a:srgbClr val="808080"/>
                </a:solidFill>
                <a:latin typeface="+mn-ea"/>
              </a:rPr>
              <a:t>模块独立的定性度量标准</a:t>
            </a:r>
            <a:endParaRPr lang="en-US" altLang="zh-CN" b="1" dirty="0">
              <a:solidFill>
                <a:srgbClr val="808080"/>
              </a:solidFill>
              <a:latin typeface="+mn-ea"/>
            </a:endParaRPr>
          </a:p>
          <a:p>
            <a:pPr marL="1168400" lvl="1" indent="-711200">
              <a:spcBef>
                <a:spcPct val="50000"/>
              </a:spcBef>
              <a:buSzPct val="80000"/>
              <a:buNone/>
            </a:pPr>
            <a:r>
              <a:rPr lang="zh-CN" altLang="en-US" b="1" dirty="0">
                <a:solidFill>
                  <a:srgbClr val="808080"/>
                </a:solidFill>
                <a:latin typeface="+mn-ea"/>
              </a:rPr>
              <a:t>① 耦合：</a:t>
            </a:r>
            <a:r>
              <a:rPr lang="zh-CN" altLang="en-US" dirty="0">
                <a:solidFill>
                  <a:srgbClr val="808080"/>
                </a:solidFill>
                <a:latin typeface="+mn-ea"/>
              </a:rPr>
              <a:t>不同模块间互相依赖的程度</a:t>
            </a:r>
            <a:r>
              <a:rPr lang="zh-CN" altLang="en-US" dirty="0">
                <a:solidFill>
                  <a:srgbClr val="5F5F5F"/>
                </a:solidFill>
                <a:latin typeface="+mn-ea"/>
              </a:rPr>
              <a:t>。</a:t>
            </a:r>
            <a:endParaRPr lang="zh-CN" altLang="en-US" b="1" dirty="0">
              <a:solidFill>
                <a:srgbClr val="5F5F5F"/>
              </a:solidFill>
              <a:latin typeface="+mn-ea"/>
            </a:endParaRPr>
          </a:p>
          <a:p>
            <a:pPr marL="742950" indent="-285750">
              <a:buClrTx/>
              <a:buSzTx/>
              <a:buFontTx/>
              <a:buNone/>
            </a:pPr>
            <a:r>
              <a:rPr lang="zh-CN" altLang="en-US" sz="2800" b="1" dirty="0">
                <a:latin typeface="+mn-ea"/>
              </a:rPr>
              <a:t>② 内聚：</a:t>
            </a:r>
            <a:r>
              <a:rPr lang="zh-CN" altLang="en-US" sz="2800" dirty="0">
                <a:latin typeface="+mn-ea"/>
              </a:rPr>
              <a:t>同一个模块</a:t>
            </a:r>
            <a:r>
              <a:rPr lang="zh-CN" altLang="en-US" sz="2800" dirty="0">
                <a:solidFill>
                  <a:schemeClr val="hlink"/>
                </a:solidFill>
                <a:latin typeface="+mn-ea"/>
              </a:rPr>
              <a:t>内</a:t>
            </a:r>
            <a:r>
              <a:rPr lang="zh-CN" altLang="en-US" sz="2800" dirty="0">
                <a:latin typeface="+mn-ea"/>
              </a:rPr>
              <a:t>各个元素结合的紧密程度。</a:t>
            </a:r>
          </a:p>
          <a:p>
            <a:pPr marL="1524000" lvl="2" indent="-609600">
              <a:lnSpc>
                <a:spcPct val="120000"/>
              </a:lnSpc>
              <a:spcBef>
                <a:spcPct val="50000"/>
              </a:spcBef>
              <a:buClr>
                <a:schemeClr val="tx1"/>
              </a:buClr>
              <a:buSzTx/>
              <a:buFont typeface="Wingdings" pitchFamily="2" charset="2"/>
              <a:buNone/>
            </a:pPr>
            <a:endParaRPr lang="zh-CN" altLang="en-US" sz="2800" b="1" dirty="0">
              <a:latin typeface="+mn-ea"/>
            </a:endParaRPr>
          </a:p>
        </p:txBody>
      </p:sp>
      <p:sp>
        <p:nvSpPr>
          <p:cNvPr id="540678" name="Rectangle 6"/>
          <p:cNvSpPr>
            <a:spLocks noChangeArrowheads="1"/>
          </p:cNvSpPr>
          <p:nvPr/>
        </p:nvSpPr>
        <p:spPr bwMode="auto">
          <a:xfrm>
            <a:off x="1907704" y="4725144"/>
            <a:ext cx="5205395" cy="649288"/>
          </a:xfrm>
          <a:prstGeom prst="rect">
            <a:avLst/>
          </a:prstGeom>
          <a:noFill/>
          <a:ln w="9525">
            <a:noFill/>
            <a:miter lim="800000"/>
            <a:headEnd/>
            <a:tailEnd/>
          </a:ln>
          <a:effectLst/>
        </p:spPr>
        <p:txBody>
          <a:bodyPr wrap="none" anchor="ctr"/>
          <a:lstStyle/>
          <a:p>
            <a:pPr marL="742950" indent="-285750">
              <a:buClrTx/>
              <a:buSzTx/>
              <a:buFontTx/>
              <a:buNone/>
            </a:pPr>
            <a:r>
              <a:rPr lang="zh-CN" altLang="en-US" sz="2800" b="1" dirty="0">
                <a:solidFill>
                  <a:schemeClr val="hlink"/>
                </a:solidFill>
                <a:latin typeface="楷体_GB2312" pitchFamily="49" charset="-122"/>
                <a:ea typeface="楷体_GB2312" pitchFamily="49" charset="-122"/>
              </a:rPr>
              <a:t>低耦合 高内聚</a:t>
            </a:r>
            <a:endParaRPr lang="zh-CN" altLang="en-US" sz="2800" b="1" dirty="0">
              <a:solidFill>
                <a:schemeClr val="tx1"/>
              </a:solidFill>
              <a:latin typeface="楷体_GB2312" pitchFamily="49" charset="-122"/>
              <a:ea typeface="楷体_GB2312" pitchFamily="49" charset="-122"/>
            </a:endParaRPr>
          </a:p>
        </p:txBody>
      </p:sp>
      <p:pic>
        <p:nvPicPr>
          <p:cNvPr id="30722" name="Picture 2" descr="c:\documents and settings\owner\application data\360se6\User Data\temp\t012abbf066b1c36c3b.jpg"/>
          <p:cNvPicPr>
            <a:picLocks noChangeAspect="1" noChangeArrowheads="1"/>
          </p:cNvPicPr>
          <p:nvPr/>
        </p:nvPicPr>
        <p:blipFill>
          <a:blip r:embed="rId3"/>
          <a:srcRect/>
          <a:stretch>
            <a:fillRect/>
          </a:stretch>
        </p:blipFill>
        <p:spPr bwMode="auto">
          <a:xfrm flipH="1">
            <a:off x="4966568" y="4725144"/>
            <a:ext cx="1166834" cy="976306"/>
          </a:xfrm>
          <a:prstGeom prst="rect">
            <a:avLst/>
          </a:prstGeom>
          <a:noFill/>
        </p:spPr>
      </p:pic>
    </p:spTree>
    <p:custDataLst>
      <p:tags r:id="rId1"/>
    </p:custDataLst>
    <p:extLst>
      <p:ext uri="{BB962C8B-B14F-4D97-AF65-F5344CB8AC3E}">
        <p14:creationId xmlns:p14="http://schemas.microsoft.com/office/powerpoint/2010/main" val="3818864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C4C51419-F5AE-4348-BD49-C2F5851FCDE2}" type="slidenum">
              <a:rPr lang="zh-CN" altLang="en-US"/>
              <a:pPr/>
              <a:t>109</a:t>
            </a:fld>
            <a:endParaRPr lang="en-US" altLang="zh-CN"/>
          </a:p>
        </p:txBody>
      </p:sp>
      <p:sp>
        <p:nvSpPr>
          <p:cNvPr id="559106" name="Rectangle 2"/>
          <p:cNvSpPr>
            <a:spLocks noGrp="1" noChangeArrowheads="1"/>
          </p:cNvSpPr>
          <p:nvPr>
            <p:ph type="title"/>
          </p:nvPr>
        </p:nvSpPr>
        <p:spPr/>
        <p:txBody>
          <a:bodyPr/>
          <a:lstStyle/>
          <a:p>
            <a:pPr marL="838200" indent="-838200"/>
            <a:r>
              <a:rPr lang="zh-CN" altLang="en-US" sz="3200" b="1" dirty="0"/>
              <a:t>总体设计</a:t>
            </a:r>
          </a:p>
        </p:txBody>
      </p:sp>
      <p:sp>
        <p:nvSpPr>
          <p:cNvPr id="559107" name="Rectangle 3"/>
          <p:cNvSpPr>
            <a:spLocks noGrp="1" noChangeArrowheads="1"/>
          </p:cNvSpPr>
          <p:nvPr>
            <p:ph type="body" idx="1"/>
          </p:nvPr>
        </p:nvSpPr>
        <p:spPr>
          <a:xfrm>
            <a:off x="642910" y="1412776"/>
            <a:ext cx="7772400" cy="4680520"/>
          </a:xfrm>
        </p:spPr>
        <p:txBody>
          <a:bodyPr/>
          <a:lstStyle/>
          <a:p>
            <a:pPr marL="990600" lvl="1" indent="-533400">
              <a:lnSpc>
                <a:spcPct val="90000"/>
              </a:lnSpc>
              <a:buSzPct val="60000"/>
              <a:buNone/>
            </a:pPr>
            <a:r>
              <a:rPr lang="zh-CN" altLang="en-US" b="1" dirty="0">
                <a:ea typeface="楷体_GB2312" pitchFamily="49" charset="-122"/>
              </a:rPr>
              <a:t>内聚的种类（数字越大内聚越强 </a:t>
            </a:r>
            <a:r>
              <a:rPr lang="zh-CN" altLang="en-US" sz="3600" b="1" dirty="0">
                <a:solidFill>
                  <a:srgbClr val="FF0000"/>
                </a:solidFill>
                <a:ea typeface="楷体_GB2312" pitchFamily="49" charset="-122"/>
                <a:sym typeface="Wingdings"/>
              </a:rPr>
              <a:t></a:t>
            </a:r>
            <a:r>
              <a:rPr lang="zh-CN" altLang="en-US" b="1" dirty="0">
                <a:ea typeface="楷体_GB2312" pitchFamily="49" charset="-122"/>
              </a:rPr>
              <a:t>）：</a:t>
            </a:r>
          </a:p>
          <a:p>
            <a:pPr marL="1371600" lvl="2" indent="-457200">
              <a:lnSpc>
                <a:spcPct val="110000"/>
              </a:lnSpc>
              <a:buClr>
                <a:schemeClr val="tx1"/>
              </a:buClr>
              <a:buSzTx/>
              <a:buFont typeface="Wingdings" pitchFamily="2" charset="2"/>
              <a:buAutoNum type="alphaUcPeriod"/>
            </a:pPr>
            <a:r>
              <a:rPr lang="zh-CN" altLang="zh-CN" sz="2800" b="1" dirty="0">
                <a:ea typeface="楷体_GB2312" pitchFamily="49" charset="-122"/>
              </a:rPr>
              <a:t>功能</a:t>
            </a:r>
            <a:r>
              <a:rPr lang="zh-CN" altLang="en-US" sz="2800" b="1" dirty="0">
                <a:ea typeface="楷体_GB2312" pitchFamily="49" charset="-122"/>
              </a:rPr>
              <a:t>内聚  </a:t>
            </a:r>
            <a:r>
              <a:rPr lang="zh-CN" altLang="en-US" sz="2800" dirty="0">
                <a:solidFill>
                  <a:srgbClr val="FF0000"/>
                </a:solidFill>
                <a:ea typeface="楷体_GB2312" pitchFamily="49" charset="-122"/>
                <a:sym typeface="Wingdings"/>
              </a:rPr>
              <a:t></a:t>
            </a:r>
            <a:endParaRPr lang="zh-CN" altLang="en-US" sz="2800" b="1" dirty="0">
              <a:ea typeface="楷体_GB2312" pitchFamily="49" charset="-122"/>
            </a:endParaRPr>
          </a:p>
          <a:p>
            <a:pPr marL="1371600" lvl="2" indent="-457200">
              <a:lnSpc>
                <a:spcPct val="110000"/>
              </a:lnSpc>
              <a:buClr>
                <a:schemeClr val="tx1"/>
              </a:buClr>
              <a:buSzTx/>
              <a:buFont typeface="Wingdings" pitchFamily="2" charset="2"/>
              <a:buAutoNum type="alphaUcPeriod"/>
            </a:pPr>
            <a:r>
              <a:rPr lang="zh-CN" altLang="en-US" sz="2800" b="1" dirty="0">
                <a:ea typeface="楷体_GB2312" pitchFamily="49" charset="-122"/>
              </a:rPr>
              <a:t>顺序内聚  </a:t>
            </a:r>
            <a:r>
              <a:rPr lang="zh-CN" altLang="en-US" sz="2800" dirty="0">
                <a:solidFill>
                  <a:srgbClr val="FF0000"/>
                </a:solidFill>
                <a:ea typeface="楷体_GB2312" pitchFamily="49" charset="-122"/>
                <a:sym typeface="Wingdings"/>
              </a:rPr>
              <a:t></a:t>
            </a:r>
            <a:endParaRPr lang="zh-CN" altLang="en-US" sz="2800" b="1" dirty="0">
              <a:ea typeface="楷体_GB2312" pitchFamily="49" charset="-122"/>
            </a:endParaRPr>
          </a:p>
          <a:p>
            <a:pPr marL="1371600" lvl="2" indent="-457200">
              <a:lnSpc>
                <a:spcPct val="110000"/>
              </a:lnSpc>
              <a:buClr>
                <a:schemeClr val="tx1"/>
              </a:buClr>
              <a:buSzTx/>
              <a:buFont typeface="Wingdings" pitchFamily="2" charset="2"/>
              <a:buAutoNum type="alphaUcPeriod"/>
            </a:pPr>
            <a:r>
              <a:rPr lang="zh-CN" altLang="zh-CN" sz="2800" b="1" dirty="0">
                <a:ea typeface="楷体_GB2312" pitchFamily="49" charset="-122"/>
              </a:rPr>
              <a:t>通讯</a:t>
            </a:r>
            <a:r>
              <a:rPr lang="zh-CN" altLang="en-US" sz="2800" b="1" dirty="0">
                <a:ea typeface="楷体_GB2312" pitchFamily="49" charset="-122"/>
              </a:rPr>
              <a:t>内聚  </a:t>
            </a:r>
            <a:r>
              <a:rPr lang="zh-CN" altLang="en-US" sz="2800" dirty="0">
                <a:solidFill>
                  <a:srgbClr val="FF0000"/>
                </a:solidFill>
                <a:ea typeface="楷体_GB2312" pitchFamily="49" charset="-122"/>
                <a:sym typeface="Wingdings"/>
              </a:rPr>
              <a:t></a:t>
            </a:r>
            <a:endParaRPr lang="zh-CN" altLang="en-US" sz="2800" b="1" dirty="0">
              <a:ea typeface="楷体_GB2312" pitchFamily="49" charset="-122"/>
            </a:endParaRPr>
          </a:p>
          <a:p>
            <a:pPr marL="1371600" lvl="2" indent="-457200">
              <a:lnSpc>
                <a:spcPct val="110000"/>
              </a:lnSpc>
              <a:buClr>
                <a:schemeClr val="tx1"/>
              </a:buClr>
              <a:buSzTx/>
              <a:buFont typeface="Wingdings" pitchFamily="2" charset="2"/>
              <a:buAutoNum type="alphaUcPeriod"/>
            </a:pPr>
            <a:r>
              <a:rPr lang="zh-CN" altLang="en-US" sz="2800" b="1" dirty="0">
                <a:ea typeface="楷体_GB2312" pitchFamily="49" charset="-122"/>
              </a:rPr>
              <a:t>过程内聚     </a:t>
            </a:r>
            <a:r>
              <a:rPr lang="zh-CN" altLang="en-US" sz="2800" dirty="0">
                <a:solidFill>
                  <a:srgbClr val="FF0000"/>
                </a:solidFill>
                <a:ea typeface="楷体_GB2312" pitchFamily="49" charset="-122"/>
                <a:sym typeface="Wingdings"/>
              </a:rPr>
              <a:t> </a:t>
            </a:r>
            <a:endParaRPr lang="zh-CN" altLang="en-US" sz="2800" b="1" dirty="0">
              <a:ea typeface="楷体_GB2312" pitchFamily="49" charset="-122"/>
            </a:endParaRPr>
          </a:p>
          <a:p>
            <a:pPr marL="1371600" lvl="2" indent="-457200">
              <a:lnSpc>
                <a:spcPct val="110000"/>
              </a:lnSpc>
              <a:buClr>
                <a:schemeClr val="tx1"/>
              </a:buClr>
              <a:buSzTx/>
              <a:buFont typeface="Wingdings" pitchFamily="2" charset="2"/>
              <a:buAutoNum type="alphaUcPeriod"/>
            </a:pPr>
            <a:r>
              <a:rPr lang="zh-CN" altLang="en-US" sz="2800" b="1" dirty="0">
                <a:ea typeface="楷体_GB2312" pitchFamily="49" charset="-122"/>
              </a:rPr>
              <a:t>时间内聚     </a:t>
            </a:r>
          </a:p>
          <a:p>
            <a:pPr marL="1371600" lvl="2" indent="-457200">
              <a:lnSpc>
                <a:spcPct val="110000"/>
              </a:lnSpc>
              <a:buClr>
                <a:schemeClr val="tx1"/>
              </a:buClr>
              <a:buSzTx/>
              <a:buFont typeface="Wingdings" pitchFamily="2" charset="2"/>
              <a:buAutoNum type="alphaUcPeriod"/>
            </a:pPr>
            <a:r>
              <a:rPr lang="zh-CN" altLang="en-US" sz="2800" b="1" dirty="0">
                <a:ea typeface="楷体_GB2312" pitchFamily="49" charset="-122"/>
              </a:rPr>
              <a:t>逻辑内聚  </a:t>
            </a:r>
            <a:r>
              <a:rPr lang="en-US" altLang="zh-CN" sz="2800" b="1" dirty="0">
                <a:ea typeface="楷体_GB2312" pitchFamily="49" charset="-122"/>
                <a:sym typeface="Wingdings"/>
              </a:rPr>
              <a:t></a:t>
            </a:r>
          </a:p>
          <a:p>
            <a:pPr marL="1371600" lvl="2" indent="-457200">
              <a:lnSpc>
                <a:spcPct val="110000"/>
              </a:lnSpc>
              <a:buClr>
                <a:schemeClr val="tx1"/>
              </a:buClr>
              <a:buSzTx/>
              <a:buFont typeface="Wingdings" pitchFamily="2" charset="2"/>
              <a:buAutoNum type="alphaUcPeriod"/>
            </a:pPr>
            <a:r>
              <a:rPr lang="zh-CN" altLang="en-US" sz="2800" b="1" dirty="0">
                <a:ea typeface="楷体_GB2312" pitchFamily="49" charset="-122"/>
              </a:rPr>
              <a:t>偶然内聚  </a:t>
            </a:r>
            <a:r>
              <a:rPr lang="en-US" altLang="zh-CN" sz="2800" dirty="0">
                <a:ea typeface="楷体_GB2312" pitchFamily="49" charset="-122"/>
                <a:sym typeface="Wingdings"/>
              </a:rPr>
              <a:t></a:t>
            </a:r>
            <a:endParaRPr lang="zh-CN" altLang="en-US" sz="2800" b="1" dirty="0">
              <a:ea typeface="楷体_GB2312" pitchFamily="49" charset="-122"/>
            </a:endParaRPr>
          </a:p>
        </p:txBody>
      </p:sp>
      <p:cxnSp>
        <p:nvCxnSpPr>
          <p:cNvPr id="3" name="直接连接符 2"/>
          <p:cNvCxnSpPr/>
          <p:nvPr/>
        </p:nvCxnSpPr>
        <p:spPr bwMode="auto">
          <a:xfrm flipV="1">
            <a:off x="179512" y="3068960"/>
            <a:ext cx="8712968" cy="72008"/>
          </a:xfrm>
          <a:prstGeom prst="line">
            <a:avLst/>
          </a:prstGeom>
          <a:noFill/>
          <a:ln w="25400"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7"/>
          <p:cNvCxnSpPr/>
          <p:nvPr/>
        </p:nvCxnSpPr>
        <p:spPr bwMode="auto">
          <a:xfrm flipV="1">
            <a:off x="179512" y="4725144"/>
            <a:ext cx="8712968" cy="72008"/>
          </a:xfrm>
          <a:prstGeom prst="line">
            <a:avLst/>
          </a:prstGeom>
          <a:noFill/>
          <a:ln w="25400"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好的代码来自好的设计</a:t>
            </a:r>
          </a:p>
        </p:txBody>
      </p:sp>
      <p:sp>
        <p:nvSpPr>
          <p:cNvPr id="3" name="内容占位符 2"/>
          <p:cNvSpPr>
            <a:spLocks noGrp="1"/>
          </p:cNvSpPr>
          <p:nvPr>
            <p:ph idx="1"/>
          </p:nvPr>
        </p:nvSpPr>
        <p:spPr/>
        <p:txBody>
          <a:bodyPr/>
          <a:lstStyle/>
          <a:p>
            <a:r>
              <a:rPr lang="zh-CN" altLang="en-US" dirty="0"/>
              <a:t>好的代码是持久性的</a:t>
            </a:r>
            <a:endParaRPr lang="zh-CN" altLang="en-US" b="0" dirty="0"/>
          </a:p>
          <a:p>
            <a:pPr lvl="1">
              <a:lnSpc>
                <a:spcPct val="110000"/>
              </a:lnSpc>
              <a:spcBef>
                <a:spcPts val="1000"/>
              </a:spcBef>
            </a:pPr>
            <a:r>
              <a:rPr lang="zh-CN" altLang="en-US" b="0" dirty="0"/>
              <a:t>可能你的某些代码在</a:t>
            </a:r>
            <a:r>
              <a:rPr lang="en-US" altLang="zh-CN" b="0" dirty="0"/>
              <a:t>10</a:t>
            </a:r>
            <a:r>
              <a:rPr lang="zh-CN" altLang="en-US" b="0" dirty="0"/>
              <a:t>年之后依然在被使用。</a:t>
            </a:r>
            <a:endParaRPr lang="en-US" altLang="zh-CN" b="0" dirty="0"/>
          </a:p>
          <a:p>
            <a:pPr>
              <a:lnSpc>
                <a:spcPct val="110000"/>
              </a:lnSpc>
              <a:spcBef>
                <a:spcPts val="1000"/>
              </a:spcBef>
            </a:pPr>
            <a:endParaRPr lang="zh-CN" altLang="en-US" b="0" dirty="0"/>
          </a:p>
          <a:p>
            <a:pPr>
              <a:lnSpc>
                <a:spcPct val="110000"/>
              </a:lnSpc>
              <a:spcBef>
                <a:spcPts val="1000"/>
              </a:spcBef>
            </a:pPr>
            <a:r>
              <a:rPr lang="zh-CN" altLang="en-US" dirty="0"/>
              <a:t>好的代码周密详尽</a:t>
            </a:r>
            <a:endParaRPr lang="zh-CN" altLang="en-US" b="0" dirty="0"/>
          </a:p>
          <a:p>
            <a:pPr lvl="1">
              <a:lnSpc>
                <a:spcPct val="110000"/>
              </a:lnSpc>
              <a:spcBef>
                <a:spcPts val="1000"/>
              </a:spcBef>
            </a:pPr>
            <a:r>
              <a:rPr lang="zh-CN" altLang="en-US" b="0" dirty="0"/>
              <a:t>包括彻底测试不同的情况，使得解决方案尽可能地准确有效。</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58097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课堂作业</a:t>
            </a:r>
          </a:p>
        </p:txBody>
      </p:sp>
      <p:sp>
        <p:nvSpPr>
          <p:cNvPr id="3" name="内容占位符 2"/>
          <p:cNvSpPr>
            <a:spLocks noGrp="1"/>
          </p:cNvSpPr>
          <p:nvPr>
            <p:ph idx="1"/>
          </p:nvPr>
        </p:nvSpPr>
        <p:spPr/>
        <p:txBody>
          <a:bodyPr/>
          <a:lstStyle/>
          <a:p>
            <a:r>
              <a:rPr lang="zh-CN" altLang="en-US" dirty="0"/>
              <a:t>各小组讨论学习内聚，回答问题。</a:t>
            </a:r>
          </a:p>
        </p:txBody>
      </p:sp>
      <p:sp>
        <p:nvSpPr>
          <p:cNvPr id="6" name="矩形 5"/>
          <p:cNvSpPr/>
          <p:nvPr/>
        </p:nvSpPr>
        <p:spPr>
          <a:xfrm>
            <a:off x="785786" y="2359327"/>
            <a:ext cx="8001056" cy="4247317"/>
          </a:xfrm>
          <a:prstGeom prst="rect">
            <a:avLst/>
          </a:prstGeom>
        </p:spPr>
        <p:txBody>
          <a:bodyPr wrap="square">
            <a:spAutoFit/>
          </a:bodyPr>
          <a:lstStyle/>
          <a:p>
            <a:pPr>
              <a:spcBef>
                <a:spcPts val="600"/>
              </a:spcBef>
            </a:pPr>
            <a:r>
              <a:rPr lang="zh-CN" altLang="en-US" b="1" dirty="0"/>
              <a:t>给出出生日期：</a:t>
            </a:r>
            <a:endParaRPr lang="en-US" altLang="zh-CN" b="1" dirty="0"/>
          </a:p>
          <a:p>
            <a:pPr marL="457200" indent="-457200">
              <a:spcBef>
                <a:spcPts val="600"/>
              </a:spcBef>
              <a:buFont typeface="+mj-ea"/>
              <a:buAutoNum type="circleNumDbPlain"/>
            </a:pPr>
            <a:r>
              <a:rPr lang="zh-CN" altLang="en-US" b="1" dirty="0"/>
              <a:t>子程序</a:t>
            </a:r>
            <a:r>
              <a:rPr lang="en-US" altLang="zh-CN" b="1" dirty="0"/>
              <a:t>A</a:t>
            </a:r>
            <a:r>
              <a:rPr lang="zh-CN" altLang="en-US" b="1" dirty="0"/>
              <a:t>根据出生日期计算职员年龄</a:t>
            </a:r>
            <a:r>
              <a:rPr lang="en-US" altLang="zh-CN" b="1" dirty="0"/>
              <a:t>;</a:t>
            </a:r>
          </a:p>
          <a:p>
            <a:pPr marL="457200" indent="-457200">
              <a:spcBef>
                <a:spcPts val="600"/>
              </a:spcBef>
              <a:buFont typeface="+mj-ea"/>
              <a:buAutoNum type="circleNumDbPlain"/>
            </a:pPr>
            <a:r>
              <a:rPr lang="zh-CN" altLang="en-US" b="1" dirty="0"/>
              <a:t>子程序</a:t>
            </a:r>
            <a:r>
              <a:rPr lang="en-US" altLang="zh-CN" b="1" dirty="0"/>
              <a:t>B</a:t>
            </a:r>
            <a:r>
              <a:rPr lang="zh-CN" altLang="en-US" b="1" dirty="0"/>
              <a:t>根据出生日期先计算职员年龄，再利用所计算的年龄来确定雇员将要退休的时间；</a:t>
            </a:r>
            <a:endParaRPr lang="en-US" altLang="zh-CN" b="1" dirty="0"/>
          </a:p>
          <a:p>
            <a:pPr marL="457200" indent="-457200">
              <a:spcBef>
                <a:spcPts val="600"/>
              </a:spcBef>
              <a:buFont typeface="+mj-ea"/>
              <a:buAutoNum type="circleNumDbPlain"/>
            </a:pPr>
            <a:r>
              <a:rPr lang="zh-CN" altLang="en-US" b="1" dirty="0"/>
              <a:t>子程序</a:t>
            </a:r>
            <a:r>
              <a:rPr lang="en-US" altLang="zh-CN" b="1" dirty="0"/>
              <a:t>C</a:t>
            </a:r>
            <a:r>
              <a:rPr lang="zh-CN" altLang="en-US" b="1" dirty="0"/>
              <a:t>根据出生日期分别计算年龄和退休时间；</a:t>
            </a:r>
            <a:endParaRPr lang="en-US" altLang="zh-CN" b="1" dirty="0"/>
          </a:p>
          <a:p>
            <a:pPr marL="457200" indent="-457200">
              <a:spcBef>
                <a:spcPts val="600"/>
              </a:spcBef>
              <a:buFont typeface="+mj-ea"/>
              <a:buAutoNum type="circleNumDbPlain"/>
            </a:pPr>
            <a:r>
              <a:rPr lang="zh-CN" altLang="en-US" b="1" dirty="0"/>
              <a:t>子程序</a:t>
            </a:r>
            <a:r>
              <a:rPr lang="en-US" altLang="zh-CN" b="1" dirty="0"/>
              <a:t>D</a:t>
            </a:r>
            <a:r>
              <a:rPr lang="zh-CN" altLang="en-US" b="1" dirty="0"/>
              <a:t>根据出生日期，如果是在</a:t>
            </a:r>
            <a:r>
              <a:rPr lang="en-US" altLang="zh-CN" b="1" dirty="0"/>
              <a:t>2000-01-01</a:t>
            </a:r>
            <a:r>
              <a:rPr lang="zh-CN" altLang="en-US" b="1" dirty="0"/>
              <a:t>之后，则输出年龄，否则输出工龄。</a:t>
            </a:r>
            <a:endParaRPr lang="en-US" altLang="zh-CN" b="1" dirty="0"/>
          </a:p>
          <a:p>
            <a:pPr>
              <a:spcBef>
                <a:spcPts val="600"/>
              </a:spcBef>
            </a:pPr>
            <a:r>
              <a:rPr lang="zh-CN" altLang="en-US" b="1" dirty="0"/>
              <a:t>上述子程序的内聚哪些比较合理，哪些不合理，请简要分析。</a:t>
            </a:r>
            <a:endParaRPr lang="en-US" altLang="zh-CN" b="1" dirty="0"/>
          </a:p>
          <a:p>
            <a:pPr>
              <a:spcBef>
                <a:spcPts val="600"/>
              </a:spcBef>
            </a:pPr>
            <a:endParaRPr lang="en-US" altLang="zh-CN" b="1" dirty="0"/>
          </a:p>
        </p:txBody>
      </p:sp>
      <p:pic>
        <p:nvPicPr>
          <p:cNvPr id="8" name="Picture 3">
            <a:extLst>
              <a:ext uri="{FF2B5EF4-FFF2-40B4-BE49-F238E27FC236}">
                <a16:creationId xmlns:a16="http://schemas.microsoft.com/office/drawing/2014/main" id="{73806874-5EEE-4F39-B971-0949FD179F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515822"/>
            <a:ext cx="479128" cy="48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6443BE54-082B-47E8-9914-1B0F8C0F5360}" type="slidenum">
              <a:rPr lang="zh-CN" altLang="en-US"/>
              <a:pPr/>
              <a:t>111</a:t>
            </a:fld>
            <a:endParaRPr lang="en-US" altLang="zh-CN"/>
          </a:p>
        </p:txBody>
      </p:sp>
      <p:sp>
        <p:nvSpPr>
          <p:cNvPr id="560130" name="Rectangle 2"/>
          <p:cNvSpPr>
            <a:spLocks noGrp="1" noChangeArrowheads="1"/>
          </p:cNvSpPr>
          <p:nvPr>
            <p:ph type="title"/>
          </p:nvPr>
        </p:nvSpPr>
        <p:spPr>
          <a:xfrm>
            <a:off x="685800" y="116632"/>
            <a:ext cx="7772400" cy="1143000"/>
          </a:xfrm>
        </p:spPr>
        <p:txBody>
          <a:bodyPr/>
          <a:lstStyle/>
          <a:p>
            <a:pPr marL="838200" indent="-838200"/>
            <a:r>
              <a:rPr lang="zh-CN" altLang="en-US" sz="3600" b="1" dirty="0"/>
              <a:t>内  聚</a:t>
            </a:r>
          </a:p>
        </p:txBody>
      </p:sp>
      <p:sp>
        <p:nvSpPr>
          <p:cNvPr id="560131" name="Rectangle 3"/>
          <p:cNvSpPr>
            <a:spLocks noGrp="1" noChangeArrowheads="1"/>
          </p:cNvSpPr>
          <p:nvPr>
            <p:ph type="body" idx="1"/>
          </p:nvPr>
        </p:nvSpPr>
        <p:spPr>
          <a:xfrm>
            <a:off x="684213" y="1627188"/>
            <a:ext cx="7772400" cy="1873250"/>
          </a:xfrm>
        </p:spPr>
        <p:txBody>
          <a:bodyPr/>
          <a:lstStyle/>
          <a:p>
            <a:pPr marL="609600" lvl="2" indent="-609600">
              <a:buClr>
                <a:schemeClr val="tx1"/>
              </a:buClr>
              <a:buNone/>
            </a:pPr>
            <a:r>
              <a:rPr lang="zh-CN" altLang="en-US" sz="2800" b="1" dirty="0">
                <a:ea typeface="楷体_GB2312" pitchFamily="49" charset="-122"/>
              </a:rPr>
              <a:t>A、</a:t>
            </a:r>
            <a:r>
              <a:rPr lang="zh-CN" altLang="zh-CN" sz="2800" b="1" dirty="0">
                <a:ea typeface="楷体_GB2312" pitchFamily="49" charset="-122"/>
              </a:rPr>
              <a:t>功能</a:t>
            </a:r>
            <a:r>
              <a:rPr lang="zh-CN" altLang="en-US" sz="2800" b="1" dirty="0">
                <a:ea typeface="楷体_GB2312" pitchFamily="49" charset="-122"/>
              </a:rPr>
              <a:t>内聚  </a:t>
            </a:r>
            <a:r>
              <a:rPr lang="zh-CN" altLang="en-US" sz="2800" dirty="0">
                <a:solidFill>
                  <a:srgbClr val="FF0000"/>
                </a:solidFill>
                <a:ea typeface="楷体_GB2312" pitchFamily="49" charset="-122"/>
                <a:sym typeface="Wingdings"/>
              </a:rPr>
              <a:t></a:t>
            </a:r>
            <a:endParaRPr lang="zh-CN" altLang="en-US" sz="2800" b="1" dirty="0">
              <a:ea typeface="楷体_GB2312" pitchFamily="49" charset="-122"/>
            </a:endParaRPr>
          </a:p>
          <a:p>
            <a:pPr marL="725488" lvl="2" indent="-363538"/>
            <a:r>
              <a:rPr lang="zh-CN" altLang="en-US" b="1" dirty="0">
                <a:ea typeface="楷体_GB2312" pitchFamily="49" charset="-122"/>
              </a:rPr>
              <a:t>如果一个模块内部的各组成部分的处理动作全都为执行</a:t>
            </a:r>
            <a:r>
              <a:rPr lang="zh-CN" altLang="en-US" b="1" dirty="0">
                <a:solidFill>
                  <a:schemeClr val="hlink"/>
                </a:solidFill>
                <a:ea typeface="楷体_GB2312" pitchFamily="49" charset="-122"/>
              </a:rPr>
              <a:t>同一个功能</a:t>
            </a:r>
            <a:r>
              <a:rPr lang="zh-CN" altLang="en-US" b="1" dirty="0">
                <a:ea typeface="楷体_GB2312" pitchFamily="49" charset="-122"/>
              </a:rPr>
              <a:t>而存在，并且</a:t>
            </a:r>
            <a:r>
              <a:rPr lang="zh-CN" altLang="en-US" b="1" dirty="0">
                <a:solidFill>
                  <a:srgbClr val="0000FF"/>
                </a:solidFill>
                <a:ea typeface="楷体_GB2312" pitchFamily="49" charset="-122"/>
              </a:rPr>
              <a:t>只执行一个功能</a:t>
            </a:r>
            <a:r>
              <a:rPr lang="zh-CN" altLang="en-US" b="1" dirty="0">
                <a:ea typeface="楷体_GB2312" pitchFamily="49" charset="-122"/>
              </a:rPr>
              <a:t>，则称为功能内聚。（库函数几乎都是此类）</a:t>
            </a:r>
          </a:p>
        </p:txBody>
      </p:sp>
      <p:sp>
        <p:nvSpPr>
          <p:cNvPr id="560132" name="Text Box 4"/>
          <p:cNvSpPr txBox="1">
            <a:spLocks noChangeArrowheads="1"/>
          </p:cNvSpPr>
          <p:nvPr/>
        </p:nvSpPr>
        <p:spPr bwMode="auto">
          <a:xfrm>
            <a:off x="1538288" y="3462338"/>
            <a:ext cx="4605348" cy="2308324"/>
          </a:xfrm>
          <a:prstGeom prst="rect">
            <a:avLst/>
          </a:prstGeom>
          <a:solidFill>
            <a:srgbClr val="FFFFFF"/>
          </a:solidFill>
          <a:effectLst>
            <a:outerShdw blurRad="50800" dist="50800" dir="1500000" algn="ctr" rotWithShape="0">
              <a:schemeClr val="tx1"/>
            </a:outerShdw>
          </a:effectLst>
        </p:spPr>
        <p:txBody>
          <a:bodyPr wrap="square">
            <a:spAutoFit/>
          </a:bodyPr>
          <a:lstStyle>
            <a:defPPr>
              <a:defRPr lang="zh-CN"/>
            </a:defPPr>
          </a:lstStyle>
          <a:p>
            <a:r>
              <a:rPr lang="en-US" altLang="zh-CN" dirty="0" err="1"/>
              <a:t>int</a:t>
            </a:r>
            <a:r>
              <a:rPr lang="en-US" altLang="zh-CN" dirty="0"/>
              <a:t> max(</a:t>
            </a:r>
            <a:r>
              <a:rPr lang="en-US" altLang="zh-CN" dirty="0" err="1"/>
              <a:t>x,y</a:t>
            </a:r>
            <a:r>
              <a:rPr lang="en-US" altLang="zh-CN" dirty="0"/>
              <a:t>)</a:t>
            </a:r>
          </a:p>
          <a:p>
            <a:r>
              <a:rPr lang="en-US" altLang="zh-CN" dirty="0" err="1"/>
              <a:t>int</a:t>
            </a:r>
            <a:r>
              <a:rPr lang="en-US" altLang="zh-CN" dirty="0"/>
              <a:t> </a:t>
            </a:r>
            <a:r>
              <a:rPr lang="en-US" altLang="zh-CN" dirty="0" err="1"/>
              <a:t>x,y</a:t>
            </a:r>
            <a:r>
              <a:rPr lang="en-US" altLang="zh-CN" dirty="0"/>
              <a:t>;</a:t>
            </a:r>
          </a:p>
          <a:p>
            <a:r>
              <a:rPr lang="en-US" altLang="zh-CN" dirty="0"/>
              <a:t>{    </a:t>
            </a:r>
            <a:r>
              <a:rPr lang="en-US" altLang="zh-CN" dirty="0" err="1"/>
              <a:t>int</a:t>
            </a:r>
            <a:r>
              <a:rPr lang="en-US" altLang="zh-CN" dirty="0"/>
              <a:t> z;</a:t>
            </a:r>
          </a:p>
          <a:p>
            <a:r>
              <a:rPr lang="en-US" altLang="zh-CN" dirty="0"/>
              <a:t>      z=x&gt;</a:t>
            </a:r>
            <a:r>
              <a:rPr lang="en-US" altLang="zh-CN" dirty="0" err="1"/>
              <a:t>y?x:y</a:t>
            </a:r>
            <a:r>
              <a:rPr lang="en-US" altLang="zh-CN" dirty="0"/>
              <a:t>;</a:t>
            </a:r>
          </a:p>
          <a:p>
            <a:r>
              <a:rPr lang="en-US" altLang="zh-CN" dirty="0"/>
              <a:t>      return(z);</a:t>
            </a:r>
          </a:p>
          <a:p>
            <a:r>
              <a:rPr lang="en-US" altLang="zh-CN"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0132"/>
                                        </p:tgtEl>
                                        <p:attrNameLst>
                                          <p:attrName>style.visibility</p:attrName>
                                        </p:attrNameLst>
                                      </p:cBhvr>
                                      <p:to>
                                        <p:strVal val="visible"/>
                                      </p:to>
                                    </p:set>
                                    <p:animEffect transition="in" filter="blinds(horizontal)">
                                      <p:cBhvr>
                                        <p:cTn id="7" dur="500"/>
                                        <p:tgtEl>
                                          <p:spTgt spid="560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5"/>
          <p:cNvSpPr>
            <a:spLocks noGrp="1"/>
          </p:cNvSpPr>
          <p:nvPr>
            <p:ph type="sldNum" sz="quarter" idx="12"/>
          </p:nvPr>
        </p:nvSpPr>
        <p:spPr/>
        <p:txBody>
          <a:bodyPr/>
          <a:lstStyle/>
          <a:p>
            <a:fld id="{69D91FB8-2A5F-454B-8610-01B9A3CB0C21}" type="slidenum">
              <a:rPr lang="zh-CN" altLang="en-US"/>
              <a:pPr/>
              <a:t>112</a:t>
            </a:fld>
            <a:endParaRPr lang="en-US" altLang="zh-CN"/>
          </a:p>
        </p:txBody>
      </p:sp>
      <p:sp>
        <p:nvSpPr>
          <p:cNvPr id="561154" name="Rectangle 2"/>
          <p:cNvSpPr>
            <a:spLocks noGrp="1" noChangeArrowheads="1"/>
          </p:cNvSpPr>
          <p:nvPr>
            <p:ph type="title"/>
          </p:nvPr>
        </p:nvSpPr>
        <p:spPr>
          <a:xfrm>
            <a:off x="611560" y="116632"/>
            <a:ext cx="7772400" cy="1143000"/>
          </a:xfrm>
        </p:spPr>
        <p:txBody>
          <a:bodyPr/>
          <a:lstStyle/>
          <a:p>
            <a:pPr marL="838200" indent="-838200"/>
            <a:r>
              <a:rPr lang="zh-CN" altLang="en-US" sz="3600" dirty="0"/>
              <a:t>内  聚</a:t>
            </a:r>
          </a:p>
        </p:txBody>
      </p:sp>
      <p:sp>
        <p:nvSpPr>
          <p:cNvPr id="561155" name="Rectangle 3"/>
          <p:cNvSpPr>
            <a:spLocks noGrp="1" noChangeArrowheads="1"/>
          </p:cNvSpPr>
          <p:nvPr>
            <p:ph type="body" idx="1"/>
          </p:nvPr>
        </p:nvSpPr>
        <p:spPr>
          <a:xfrm>
            <a:off x="711546" y="1618456"/>
            <a:ext cx="7772400" cy="4114800"/>
          </a:xfrm>
        </p:spPr>
        <p:txBody>
          <a:bodyPr/>
          <a:lstStyle/>
          <a:p>
            <a:pPr marL="609600" lvl="2" indent="-609600">
              <a:buClr>
                <a:schemeClr val="tx1"/>
              </a:buClr>
              <a:buNone/>
            </a:pPr>
            <a:r>
              <a:rPr lang="en-US" altLang="zh-CN" sz="2800" b="1" dirty="0">
                <a:ea typeface="楷体_GB2312" pitchFamily="49" charset="-122"/>
              </a:rPr>
              <a:t>B</a:t>
            </a:r>
            <a:r>
              <a:rPr lang="zh-CN" altLang="en-US" sz="2800" b="1" dirty="0">
                <a:ea typeface="楷体_GB2312" pitchFamily="49" charset="-122"/>
              </a:rPr>
              <a:t>、顺序内聚  </a:t>
            </a:r>
            <a:r>
              <a:rPr lang="zh-CN" altLang="en-US" sz="2800" dirty="0">
                <a:solidFill>
                  <a:srgbClr val="FF0000"/>
                </a:solidFill>
                <a:ea typeface="楷体_GB2312" pitchFamily="49" charset="-122"/>
                <a:sym typeface="Wingdings"/>
              </a:rPr>
              <a:t></a:t>
            </a:r>
            <a:endParaRPr lang="zh-CN" altLang="en-US" sz="2800" b="1" dirty="0">
              <a:ea typeface="楷体_GB2312" pitchFamily="49" charset="-122"/>
            </a:endParaRPr>
          </a:p>
          <a:p>
            <a:pPr marL="803275" lvl="2" indent="-266700"/>
            <a:r>
              <a:rPr lang="zh-CN" altLang="en-US" b="1" dirty="0">
                <a:solidFill>
                  <a:schemeClr val="hlink"/>
                </a:solidFill>
                <a:ea typeface="楷体_GB2312" pitchFamily="49" charset="-122"/>
              </a:rPr>
              <a:t>前一个</a:t>
            </a:r>
            <a:r>
              <a:rPr lang="zh-CN" altLang="en-US" b="1" dirty="0">
                <a:ea typeface="楷体_GB2312" pitchFamily="49" charset="-122"/>
              </a:rPr>
              <a:t>处理动作所产生的</a:t>
            </a:r>
            <a:r>
              <a:rPr lang="zh-CN" altLang="en-US" b="1" dirty="0">
                <a:solidFill>
                  <a:schemeClr val="hlink"/>
                </a:solidFill>
                <a:ea typeface="楷体_GB2312" pitchFamily="49" charset="-122"/>
              </a:rPr>
              <a:t>输出</a:t>
            </a:r>
            <a:r>
              <a:rPr lang="zh-CN" altLang="en-US" b="1" dirty="0">
                <a:ea typeface="楷体_GB2312" pitchFamily="49" charset="-122"/>
              </a:rPr>
              <a:t>数据是</a:t>
            </a:r>
            <a:r>
              <a:rPr lang="zh-CN" altLang="en-US" b="1" dirty="0">
                <a:solidFill>
                  <a:schemeClr val="hlink"/>
                </a:solidFill>
                <a:ea typeface="楷体_GB2312" pitchFamily="49" charset="-122"/>
              </a:rPr>
              <a:t>后一个</a:t>
            </a:r>
            <a:r>
              <a:rPr lang="zh-CN" altLang="en-US" b="1" dirty="0">
                <a:ea typeface="楷体_GB2312" pitchFamily="49" charset="-122"/>
              </a:rPr>
              <a:t>处理动作的</a:t>
            </a:r>
            <a:r>
              <a:rPr lang="zh-CN" altLang="en-US" b="1" dirty="0">
                <a:solidFill>
                  <a:schemeClr val="hlink"/>
                </a:solidFill>
                <a:ea typeface="楷体_GB2312" pitchFamily="49" charset="-122"/>
              </a:rPr>
              <a:t>输入</a:t>
            </a:r>
            <a:r>
              <a:rPr lang="zh-CN" altLang="en-US" b="1" dirty="0">
                <a:ea typeface="楷体_GB2312" pitchFamily="49" charset="-122"/>
              </a:rPr>
              <a:t>数据，称为顺序内聚。</a:t>
            </a:r>
          </a:p>
          <a:p>
            <a:pPr marL="803275" lvl="2" indent="-266700"/>
            <a:r>
              <a:rPr lang="zh-CN" altLang="en-US" b="1" dirty="0">
                <a:ea typeface="楷体_GB2312" pitchFamily="49" charset="-122"/>
              </a:rPr>
              <a:t>顺序内</a:t>
            </a:r>
            <a:r>
              <a:rPr lang="zh-CN" altLang="en-US" dirty="0">
                <a:ea typeface="楷体_GB2312" pitchFamily="49" charset="-122"/>
              </a:rPr>
              <a:t>聚模块，</a:t>
            </a:r>
            <a:r>
              <a:rPr lang="zh-CN" altLang="en-US" b="1" dirty="0">
                <a:ea typeface="楷体_GB2312" pitchFamily="49" charset="-122"/>
              </a:rPr>
              <a:t>要修改其中的一个功能，会影响到其他功能。</a:t>
            </a:r>
          </a:p>
        </p:txBody>
      </p:sp>
      <p:grpSp>
        <p:nvGrpSpPr>
          <p:cNvPr id="2" name="Group 4"/>
          <p:cNvGrpSpPr>
            <a:grpSpLocks/>
          </p:cNvGrpSpPr>
          <p:nvPr/>
        </p:nvGrpSpPr>
        <p:grpSpPr bwMode="auto">
          <a:xfrm>
            <a:off x="1997430" y="4190224"/>
            <a:ext cx="5486400" cy="1219200"/>
            <a:chOff x="1258" y="3113"/>
            <a:chExt cx="3456" cy="768"/>
          </a:xfrm>
        </p:grpSpPr>
        <p:sp>
          <p:nvSpPr>
            <p:cNvPr id="561157" name="Text Box 5"/>
            <p:cNvSpPr txBox="1">
              <a:spLocks noChangeArrowheads="1"/>
            </p:cNvSpPr>
            <p:nvPr/>
          </p:nvSpPr>
          <p:spPr bwMode="auto">
            <a:xfrm>
              <a:off x="1882" y="3113"/>
              <a:ext cx="432" cy="296"/>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en-US" altLang="zh-CN" sz="2400" b="1">
                  <a:solidFill>
                    <a:schemeClr val="tx1"/>
                  </a:solidFill>
                  <a:latin typeface="Times New Roman" pitchFamily="18" charset="0"/>
                </a:rPr>
                <a:t>A</a:t>
              </a:r>
            </a:p>
          </p:txBody>
        </p:sp>
        <p:sp>
          <p:nvSpPr>
            <p:cNvPr id="561158" name="Text Box 6"/>
            <p:cNvSpPr txBox="1">
              <a:spLocks noChangeArrowheads="1"/>
            </p:cNvSpPr>
            <p:nvPr/>
          </p:nvSpPr>
          <p:spPr bwMode="auto">
            <a:xfrm>
              <a:off x="2746" y="3113"/>
              <a:ext cx="432" cy="296"/>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en-US" altLang="zh-CN" sz="2400" b="1">
                  <a:solidFill>
                    <a:schemeClr val="tx1"/>
                  </a:solidFill>
                  <a:latin typeface="Times New Roman" pitchFamily="18" charset="0"/>
                </a:rPr>
                <a:t>B</a:t>
              </a:r>
            </a:p>
          </p:txBody>
        </p:sp>
        <p:sp>
          <p:nvSpPr>
            <p:cNvPr id="561159" name="Text Box 7"/>
            <p:cNvSpPr txBox="1">
              <a:spLocks noChangeArrowheads="1"/>
            </p:cNvSpPr>
            <p:nvPr/>
          </p:nvSpPr>
          <p:spPr bwMode="auto">
            <a:xfrm>
              <a:off x="3610" y="3113"/>
              <a:ext cx="432" cy="296"/>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en-US" altLang="zh-CN" sz="2400" b="1">
                  <a:solidFill>
                    <a:schemeClr val="tx1"/>
                  </a:solidFill>
                  <a:latin typeface="Times New Roman" pitchFamily="18" charset="0"/>
                </a:rPr>
                <a:t>C</a:t>
              </a:r>
            </a:p>
          </p:txBody>
        </p:sp>
        <p:sp>
          <p:nvSpPr>
            <p:cNvPr id="561160" name="Line 8"/>
            <p:cNvSpPr>
              <a:spLocks noChangeShapeType="1"/>
            </p:cNvSpPr>
            <p:nvPr/>
          </p:nvSpPr>
          <p:spPr bwMode="auto">
            <a:xfrm>
              <a:off x="2314" y="3257"/>
              <a:ext cx="432" cy="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1161" name="Line 9"/>
            <p:cNvSpPr>
              <a:spLocks noChangeShapeType="1"/>
            </p:cNvSpPr>
            <p:nvPr/>
          </p:nvSpPr>
          <p:spPr bwMode="auto">
            <a:xfrm>
              <a:off x="3178" y="3257"/>
              <a:ext cx="432" cy="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1162" name="Oval 10"/>
            <p:cNvSpPr>
              <a:spLocks noChangeArrowheads="1"/>
            </p:cNvSpPr>
            <p:nvPr/>
          </p:nvSpPr>
          <p:spPr bwMode="auto">
            <a:xfrm>
              <a:off x="1258" y="3209"/>
              <a:ext cx="96" cy="96"/>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sp>
          <p:nvSpPr>
            <p:cNvPr id="561163" name="Line 11"/>
            <p:cNvSpPr>
              <a:spLocks noChangeShapeType="1"/>
            </p:cNvSpPr>
            <p:nvPr/>
          </p:nvSpPr>
          <p:spPr bwMode="auto">
            <a:xfrm>
              <a:off x="1354" y="3257"/>
              <a:ext cx="528" cy="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1164" name="Line 12"/>
            <p:cNvSpPr>
              <a:spLocks noChangeShapeType="1"/>
            </p:cNvSpPr>
            <p:nvPr/>
          </p:nvSpPr>
          <p:spPr bwMode="auto">
            <a:xfrm>
              <a:off x="4042" y="3257"/>
              <a:ext cx="576" cy="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1165" name="Oval 13"/>
            <p:cNvSpPr>
              <a:spLocks noChangeArrowheads="1"/>
            </p:cNvSpPr>
            <p:nvPr/>
          </p:nvSpPr>
          <p:spPr bwMode="auto">
            <a:xfrm>
              <a:off x="4618" y="3209"/>
              <a:ext cx="96" cy="96"/>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cxnSp>
          <p:nvCxnSpPr>
            <p:cNvPr id="561166" name="AutoShape 14"/>
            <p:cNvCxnSpPr>
              <a:cxnSpLocks noChangeShapeType="1"/>
              <a:stCxn id="561157" idx="2"/>
              <a:endCxn id="561158" idx="2"/>
            </p:cNvCxnSpPr>
            <p:nvPr/>
          </p:nvCxnSpPr>
          <p:spPr bwMode="auto">
            <a:xfrm rot="16200000" flipH="1">
              <a:off x="2529" y="2978"/>
              <a:ext cx="1" cy="864"/>
            </a:xfrm>
            <a:prstGeom prst="curvedConnector3">
              <a:avLst>
                <a:gd name="adj1" fmla="val 14400000"/>
              </a:avLst>
            </a:prstGeom>
            <a:noFill/>
            <a:ln w="9525">
              <a:solidFill>
                <a:schemeClr val="tx1"/>
              </a:solidFill>
              <a:round/>
              <a:headEnd/>
              <a:tailEnd/>
            </a:ln>
            <a:effectLst/>
          </p:spPr>
        </p:cxnSp>
        <p:cxnSp>
          <p:nvCxnSpPr>
            <p:cNvPr id="561167" name="AutoShape 15"/>
            <p:cNvCxnSpPr>
              <a:cxnSpLocks noChangeShapeType="1"/>
            </p:cNvCxnSpPr>
            <p:nvPr/>
          </p:nvCxnSpPr>
          <p:spPr bwMode="auto">
            <a:xfrm rot="16200000" flipH="1">
              <a:off x="3417" y="2970"/>
              <a:ext cx="1" cy="864"/>
            </a:xfrm>
            <a:prstGeom prst="curvedConnector3">
              <a:avLst>
                <a:gd name="adj1" fmla="val 14400000"/>
              </a:avLst>
            </a:prstGeom>
            <a:noFill/>
            <a:ln w="9525">
              <a:solidFill>
                <a:schemeClr val="tx1"/>
              </a:solidFill>
              <a:round/>
              <a:headEnd/>
              <a:tailEnd/>
            </a:ln>
            <a:effectLst/>
          </p:spPr>
        </p:cxnSp>
        <p:sp>
          <p:nvSpPr>
            <p:cNvPr id="561168" name="Text Box 16"/>
            <p:cNvSpPr txBox="1">
              <a:spLocks noChangeArrowheads="1"/>
            </p:cNvSpPr>
            <p:nvPr/>
          </p:nvSpPr>
          <p:spPr bwMode="auto">
            <a:xfrm>
              <a:off x="2218" y="3593"/>
              <a:ext cx="624" cy="288"/>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400" b="1">
                  <a:solidFill>
                    <a:schemeClr val="tx1"/>
                  </a:solidFill>
                  <a:latin typeface="Times New Roman" pitchFamily="18" charset="0"/>
                </a:rPr>
                <a:t>功能</a:t>
              </a:r>
              <a:r>
                <a:rPr lang="en-US" altLang="zh-CN" sz="2400" b="1">
                  <a:solidFill>
                    <a:schemeClr val="tx1"/>
                  </a:solidFill>
                  <a:latin typeface="Times New Roman" pitchFamily="18" charset="0"/>
                </a:rPr>
                <a:t>1</a:t>
              </a:r>
            </a:p>
          </p:txBody>
        </p:sp>
        <p:sp>
          <p:nvSpPr>
            <p:cNvPr id="561169" name="Text Box 17"/>
            <p:cNvSpPr txBox="1">
              <a:spLocks noChangeArrowheads="1"/>
            </p:cNvSpPr>
            <p:nvPr/>
          </p:nvSpPr>
          <p:spPr bwMode="auto">
            <a:xfrm>
              <a:off x="3130" y="3593"/>
              <a:ext cx="624" cy="288"/>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400" b="1">
                  <a:solidFill>
                    <a:schemeClr val="tx1"/>
                  </a:solidFill>
                  <a:latin typeface="Times New Roman" pitchFamily="18" charset="0"/>
                </a:rPr>
                <a:t>功能</a:t>
              </a:r>
              <a:r>
                <a:rPr lang="en-US" altLang="zh-CN" sz="2400" b="1">
                  <a:solidFill>
                    <a:schemeClr val="tx1"/>
                  </a:solidFill>
                  <a:latin typeface="Times New Roman" pitchFamily="18" charset="0"/>
                </a:rPr>
                <a:t>2</a:t>
              </a:r>
            </a:p>
          </p:txBody>
        </p:sp>
      </p:grpSp>
      <p:sp>
        <p:nvSpPr>
          <p:cNvPr id="3" name="矩形 2"/>
          <p:cNvSpPr/>
          <p:nvPr/>
        </p:nvSpPr>
        <p:spPr>
          <a:xfrm>
            <a:off x="1252074" y="5478323"/>
            <a:ext cx="7206126" cy="830997"/>
          </a:xfrm>
          <a:prstGeom prst="rect">
            <a:avLst/>
          </a:prstGeom>
        </p:spPr>
        <p:txBody>
          <a:bodyPr wrap="square">
            <a:spAutoFit/>
          </a:bodyPr>
          <a:lstStyle/>
          <a:p>
            <a:pPr marL="0" lvl="2"/>
            <a:r>
              <a:rPr lang="zh-CN" altLang="en-US" b="1" dirty="0">
                <a:ea typeface="楷体_GB2312" pitchFamily="49" charset="-122"/>
              </a:rPr>
              <a:t>举例：根据</a:t>
            </a:r>
            <a:r>
              <a:rPr lang="en-US" altLang="zh-CN" b="1" dirty="0">
                <a:ea typeface="楷体_GB2312" pitchFamily="49" charset="-122"/>
              </a:rPr>
              <a:t>ID</a:t>
            </a:r>
            <a:r>
              <a:rPr lang="zh-CN" altLang="en-US" b="1" dirty="0">
                <a:ea typeface="楷体_GB2312" pitchFamily="49" charset="-122"/>
              </a:rPr>
              <a:t>取</a:t>
            </a:r>
            <a:r>
              <a:rPr lang="en-US" altLang="zh-CN" b="1" dirty="0">
                <a:ea typeface="楷体_GB2312" pitchFamily="49" charset="-122"/>
              </a:rPr>
              <a:t>name</a:t>
            </a:r>
            <a:r>
              <a:rPr lang="zh-CN" altLang="en-US" b="1" dirty="0">
                <a:ea typeface="楷体_GB2312" pitchFamily="49" charset="-122"/>
              </a:rPr>
              <a:t>，如果</a:t>
            </a:r>
            <a:r>
              <a:rPr lang="en-US" altLang="zh-CN" b="1" dirty="0">
                <a:ea typeface="楷体_GB2312" pitchFamily="49" charset="-122"/>
              </a:rPr>
              <a:t>name</a:t>
            </a:r>
            <a:r>
              <a:rPr lang="zh-CN" altLang="en-US" b="1" dirty="0">
                <a:ea typeface="楷体_GB2312" pitchFamily="49" charset="-122"/>
              </a:rPr>
              <a:t>不为空，则转换成小写。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1155">
                                            <p:txEl>
                                              <p:pRg st="2" end="2"/>
                                            </p:txEl>
                                          </p:spTgt>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5"/>
          <p:cNvSpPr>
            <a:spLocks noGrp="1"/>
          </p:cNvSpPr>
          <p:nvPr>
            <p:ph type="sldNum" sz="quarter" idx="12"/>
          </p:nvPr>
        </p:nvSpPr>
        <p:spPr/>
        <p:txBody>
          <a:bodyPr/>
          <a:lstStyle/>
          <a:p>
            <a:fld id="{1B425BBE-9A60-4C25-AF6D-68EA1A20879C}" type="slidenum">
              <a:rPr lang="zh-CN" altLang="en-US"/>
              <a:pPr/>
              <a:t>113</a:t>
            </a:fld>
            <a:endParaRPr lang="en-US" altLang="zh-CN"/>
          </a:p>
        </p:txBody>
      </p:sp>
      <p:sp>
        <p:nvSpPr>
          <p:cNvPr id="562178" name="Rectangle 2"/>
          <p:cNvSpPr>
            <a:spLocks noGrp="1" noChangeArrowheads="1"/>
          </p:cNvSpPr>
          <p:nvPr>
            <p:ph type="title"/>
          </p:nvPr>
        </p:nvSpPr>
        <p:spPr>
          <a:xfrm>
            <a:off x="685800" y="116632"/>
            <a:ext cx="7772400" cy="1143000"/>
          </a:xfrm>
        </p:spPr>
        <p:txBody>
          <a:bodyPr/>
          <a:lstStyle/>
          <a:p>
            <a:pPr marL="838200" indent="-838200"/>
            <a:r>
              <a:rPr lang="zh-CN" altLang="en-US" sz="3600" dirty="0"/>
              <a:t>内  聚</a:t>
            </a:r>
          </a:p>
        </p:txBody>
      </p:sp>
      <p:sp>
        <p:nvSpPr>
          <p:cNvPr id="562179" name="Rectangle 3"/>
          <p:cNvSpPr>
            <a:spLocks noGrp="1" noChangeArrowheads="1"/>
          </p:cNvSpPr>
          <p:nvPr>
            <p:ph type="body" idx="1"/>
          </p:nvPr>
        </p:nvSpPr>
        <p:spPr>
          <a:xfrm>
            <a:off x="714348" y="1499038"/>
            <a:ext cx="7929618" cy="1655762"/>
          </a:xfrm>
        </p:spPr>
        <p:txBody>
          <a:bodyPr/>
          <a:lstStyle/>
          <a:p>
            <a:pPr marL="609600" lvl="2" indent="-609600">
              <a:lnSpc>
                <a:spcPct val="90000"/>
              </a:lnSpc>
              <a:buClr>
                <a:schemeClr val="tx1"/>
              </a:buClr>
              <a:buFont typeface="Wingdings" pitchFamily="2" charset="2"/>
              <a:buAutoNum type="alphaUcPeriod" startAt="3"/>
            </a:pPr>
            <a:r>
              <a:rPr lang="zh-CN" altLang="zh-CN" sz="2800" b="1" dirty="0">
                <a:ea typeface="楷体_GB2312" pitchFamily="49" charset="-122"/>
              </a:rPr>
              <a:t>通讯内聚</a:t>
            </a:r>
            <a:r>
              <a:rPr lang="en-US" altLang="zh-CN" sz="2800" b="1" dirty="0">
                <a:ea typeface="楷体_GB2312" pitchFamily="49" charset="-122"/>
              </a:rPr>
              <a:t>  </a:t>
            </a:r>
            <a:r>
              <a:rPr lang="zh-CN" altLang="en-US" sz="2800" dirty="0">
                <a:solidFill>
                  <a:srgbClr val="FF0000"/>
                </a:solidFill>
                <a:ea typeface="楷体_GB2312" pitchFamily="49" charset="-122"/>
                <a:sym typeface="Wingdings"/>
              </a:rPr>
              <a:t></a:t>
            </a:r>
            <a:endParaRPr lang="zh-CN" altLang="en-US" sz="2800" b="1" dirty="0">
              <a:ea typeface="楷体_GB2312" pitchFamily="49" charset="-122"/>
            </a:endParaRPr>
          </a:p>
          <a:p>
            <a:pPr marL="803275" lvl="2" indent="-266700">
              <a:lnSpc>
                <a:spcPct val="90000"/>
              </a:lnSpc>
            </a:pPr>
            <a:r>
              <a:rPr lang="zh-CN" altLang="en-US" b="1" dirty="0">
                <a:ea typeface="楷体_GB2312" pitchFamily="49" charset="-122"/>
              </a:rPr>
              <a:t>一个模块内各组成部分的处理动作都使用</a:t>
            </a:r>
            <a:r>
              <a:rPr lang="zh-CN" altLang="en-US" b="1" dirty="0">
                <a:solidFill>
                  <a:schemeClr val="hlink"/>
                </a:solidFill>
                <a:ea typeface="楷体_GB2312" pitchFamily="49" charset="-122"/>
              </a:rPr>
              <a:t>相同的输入数据</a:t>
            </a:r>
            <a:r>
              <a:rPr lang="zh-CN" altLang="en-US" b="1" dirty="0">
                <a:ea typeface="楷体_GB2312" pitchFamily="49" charset="-122"/>
              </a:rPr>
              <a:t>或产生</a:t>
            </a:r>
            <a:r>
              <a:rPr lang="zh-CN" altLang="en-US" b="1" dirty="0">
                <a:solidFill>
                  <a:schemeClr val="hlink"/>
                </a:solidFill>
                <a:ea typeface="楷体_GB2312" pitchFamily="49" charset="-122"/>
              </a:rPr>
              <a:t>相同的输出数据</a:t>
            </a:r>
            <a:r>
              <a:rPr lang="zh-CN" altLang="en-US" b="1" dirty="0">
                <a:ea typeface="楷体_GB2312" pitchFamily="49" charset="-122"/>
              </a:rPr>
              <a:t>。</a:t>
            </a:r>
            <a:endParaRPr lang="zh-CN" altLang="en-US" b="1" dirty="0"/>
          </a:p>
        </p:txBody>
      </p:sp>
      <p:grpSp>
        <p:nvGrpSpPr>
          <p:cNvPr id="2" name="Group 4"/>
          <p:cNvGrpSpPr>
            <a:grpSpLocks/>
          </p:cNvGrpSpPr>
          <p:nvPr/>
        </p:nvGrpSpPr>
        <p:grpSpPr bwMode="auto">
          <a:xfrm>
            <a:off x="1142976" y="3081758"/>
            <a:ext cx="2844800" cy="2162175"/>
            <a:chOff x="680" y="1928"/>
            <a:chExt cx="1792" cy="1362"/>
          </a:xfrm>
        </p:grpSpPr>
        <p:sp>
          <p:nvSpPr>
            <p:cNvPr id="562181" name="Text Box 5"/>
            <p:cNvSpPr txBox="1">
              <a:spLocks noChangeArrowheads="1"/>
            </p:cNvSpPr>
            <p:nvPr/>
          </p:nvSpPr>
          <p:spPr bwMode="auto">
            <a:xfrm>
              <a:off x="960" y="2840"/>
              <a:ext cx="1104" cy="450"/>
            </a:xfrm>
            <a:prstGeom prst="rect">
              <a:avLst/>
            </a:prstGeom>
            <a:noFill/>
            <a:ln w="12700">
              <a:solidFill>
                <a:schemeClr val="tx1"/>
              </a:solid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rPr>
                <a:t>获得配件单价和库存量</a:t>
              </a:r>
            </a:p>
          </p:txBody>
        </p:sp>
        <p:sp>
          <p:nvSpPr>
            <p:cNvPr id="562182" name="Oval 6"/>
            <p:cNvSpPr>
              <a:spLocks noChangeArrowheads="1"/>
            </p:cNvSpPr>
            <p:nvPr/>
          </p:nvSpPr>
          <p:spPr bwMode="auto">
            <a:xfrm>
              <a:off x="1152" y="2216"/>
              <a:ext cx="96" cy="96"/>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sp>
          <p:nvSpPr>
            <p:cNvPr id="562183" name="Oval 7"/>
            <p:cNvSpPr>
              <a:spLocks noChangeArrowheads="1"/>
            </p:cNvSpPr>
            <p:nvPr/>
          </p:nvSpPr>
          <p:spPr bwMode="auto">
            <a:xfrm>
              <a:off x="1656" y="2168"/>
              <a:ext cx="96" cy="96"/>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sp>
          <p:nvSpPr>
            <p:cNvPr id="562184" name="Line 8"/>
            <p:cNvSpPr>
              <a:spLocks noChangeShapeType="1"/>
            </p:cNvSpPr>
            <p:nvPr/>
          </p:nvSpPr>
          <p:spPr bwMode="auto">
            <a:xfrm>
              <a:off x="1440" y="1928"/>
              <a:ext cx="0" cy="912"/>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2185" name="Oval 9"/>
            <p:cNvSpPr>
              <a:spLocks noChangeArrowheads="1"/>
            </p:cNvSpPr>
            <p:nvPr/>
          </p:nvSpPr>
          <p:spPr bwMode="auto">
            <a:xfrm>
              <a:off x="1648" y="2648"/>
              <a:ext cx="96" cy="96"/>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sp>
          <p:nvSpPr>
            <p:cNvPr id="562186" name="Line 10"/>
            <p:cNvSpPr>
              <a:spLocks noChangeShapeType="1"/>
            </p:cNvSpPr>
            <p:nvPr/>
          </p:nvSpPr>
          <p:spPr bwMode="auto">
            <a:xfrm>
              <a:off x="1200" y="2312"/>
              <a:ext cx="0" cy="24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2187" name="Line 11"/>
            <p:cNvSpPr>
              <a:spLocks noChangeShapeType="1"/>
            </p:cNvSpPr>
            <p:nvPr/>
          </p:nvSpPr>
          <p:spPr bwMode="auto">
            <a:xfrm flipV="1">
              <a:off x="1704" y="1928"/>
              <a:ext cx="0" cy="24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2188" name="Line 12"/>
            <p:cNvSpPr>
              <a:spLocks noChangeShapeType="1"/>
            </p:cNvSpPr>
            <p:nvPr/>
          </p:nvSpPr>
          <p:spPr bwMode="auto">
            <a:xfrm flipV="1">
              <a:off x="1696" y="2360"/>
              <a:ext cx="0" cy="288"/>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2189" name="Text Box 13"/>
            <p:cNvSpPr txBox="1">
              <a:spLocks noChangeArrowheads="1"/>
            </p:cNvSpPr>
            <p:nvPr/>
          </p:nvSpPr>
          <p:spPr bwMode="auto">
            <a:xfrm>
              <a:off x="680" y="1976"/>
              <a:ext cx="816" cy="250"/>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rPr>
                <a:t>配件编号</a:t>
              </a:r>
            </a:p>
          </p:txBody>
        </p:sp>
        <p:sp>
          <p:nvSpPr>
            <p:cNvPr id="562190" name="Text Box 14"/>
            <p:cNvSpPr txBox="1">
              <a:spLocks noChangeArrowheads="1"/>
            </p:cNvSpPr>
            <p:nvPr/>
          </p:nvSpPr>
          <p:spPr bwMode="auto">
            <a:xfrm>
              <a:off x="1752" y="2024"/>
              <a:ext cx="720" cy="250"/>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rPr>
                <a:t>库存量</a:t>
              </a:r>
            </a:p>
          </p:txBody>
        </p:sp>
        <p:sp>
          <p:nvSpPr>
            <p:cNvPr id="562191" name="Text Box 15"/>
            <p:cNvSpPr txBox="1">
              <a:spLocks noChangeArrowheads="1"/>
            </p:cNvSpPr>
            <p:nvPr/>
          </p:nvSpPr>
          <p:spPr bwMode="auto">
            <a:xfrm>
              <a:off x="1792" y="2456"/>
              <a:ext cx="576" cy="250"/>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rPr>
                <a:t>单价</a:t>
              </a:r>
            </a:p>
          </p:txBody>
        </p:sp>
      </p:grpSp>
      <p:sp>
        <p:nvSpPr>
          <p:cNvPr id="562192" name="Text Box 16"/>
          <p:cNvSpPr txBox="1">
            <a:spLocks noChangeArrowheads="1"/>
          </p:cNvSpPr>
          <p:nvPr/>
        </p:nvSpPr>
        <p:spPr bwMode="auto">
          <a:xfrm>
            <a:off x="4814864" y="3010320"/>
            <a:ext cx="3352800" cy="2282825"/>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400" b="1">
                <a:solidFill>
                  <a:schemeClr val="tx1"/>
                </a:solidFill>
                <a:latin typeface="楷体_GB2312" pitchFamily="49" charset="-122"/>
                <a:ea typeface="楷体_GB2312" pitchFamily="49" charset="-122"/>
              </a:rPr>
              <a:t>两个工作：</a:t>
            </a:r>
          </a:p>
          <a:p>
            <a:pPr>
              <a:spcBef>
                <a:spcPct val="50000"/>
              </a:spcBef>
              <a:buClrTx/>
              <a:buSzTx/>
              <a:buFontTx/>
              <a:buNone/>
            </a:pPr>
            <a:r>
              <a:rPr lang="en-US" altLang="zh-CN" sz="2400" b="1">
                <a:solidFill>
                  <a:schemeClr val="tx1"/>
                </a:solidFill>
                <a:latin typeface="楷体_GB2312" pitchFamily="49" charset="-122"/>
                <a:ea typeface="楷体_GB2312" pitchFamily="49" charset="-122"/>
              </a:rPr>
              <a:t>1.</a:t>
            </a:r>
            <a:r>
              <a:rPr lang="zh-CN" altLang="en-US" sz="2400" b="1">
                <a:solidFill>
                  <a:schemeClr val="tx1"/>
                </a:solidFill>
                <a:latin typeface="楷体_GB2312" pitchFamily="49" charset="-122"/>
                <a:ea typeface="楷体_GB2312" pitchFamily="49" charset="-122"/>
              </a:rPr>
              <a:t>按配件编号查询“数据存储”，获得单价。</a:t>
            </a:r>
          </a:p>
          <a:p>
            <a:pPr>
              <a:spcBef>
                <a:spcPct val="50000"/>
              </a:spcBef>
              <a:buClrTx/>
              <a:buSzTx/>
              <a:buFontTx/>
              <a:buNone/>
            </a:pPr>
            <a:r>
              <a:rPr lang="en-US" altLang="zh-CN" sz="2400" b="1">
                <a:solidFill>
                  <a:schemeClr val="tx1"/>
                </a:solidFill>
                <a:latin typeface="楷体_GB2312" pitchFamily="49" charset="-122"/>
                <a:ea typeface="楷体_GB2312" pitchFamily="49" charset="-122"/>
              </a:rPr>
              <a:t>2.</a:t>
            </a:r>
            <a:r>
              <a:rPr lang="zh-CN" altLang="en-US" sz="2400" b="1">
                <a:solidFill>
                  <a:schemeClr val="tx1"/>
                </a:solidFill>
                <a:latin typeface="楷体_GB2312" pitchFamily="49" charset="-122"/>
                <a:ea typeface="楷体_GB2312" pitchFamily="49" charset="-122"/>
              </a:rPr>
              <a:t>按配件编号查询“数据存储”，获得库存量。</a:t>
            </a:r>
          </a:p>
        </p:txBody>
      </p:sp>
      <p:sp>
        <p:nvSpPr>
          <p:cNvPr id="19" name="矩形 18"/>
          <p:cNvSpPr/>
          <p:nvPr/>
        </p:nvSpPr>
        <p:spPr>
          <a:xfrm>
            <a:off x="1181052" y="5528320"/>
            <a:ext cx="7206126" cy="830997"/>
          </a:xfrm>
          <a:prstGeom prst="rect">
            <a:avLst/>
          </a:prstGeom>
        </p:spPr>
        <p:txBody>
          <a:bodyPr wrap="square">
            <a:spAutoFit/>
          </a:bodyPr>
          <a:lstStyle/>
          <a:p>
            <a:pPr marL="0" lvl="2"/>
            <a:r>
              <a:rPr lang="zh-CN" altLang="en-US" b="1" dirty="0">
                <a:ea typeface="楷体_GB2312" pitchFamily="49" charset="-122"/>
              </a:rPr>
              <a:t>举例：更新数据</a:t>
            </a:r>
            <a:r>
              <a:rPr lang="en-US" altLang="zh-CN" b="1" dirty="0">
                <a:ea typeface="楷体_GB2312" pitchFamily="49" charset="-122"/>
              </a:rPr>
              <a:t>update</a:t>
            </a:r>
            <a:r>
              <a:rPr lang="zh-CN" altLang="en-US" b="1" dirty="0">
                <a:ea typeface="楷体_GB2312" pitchFamily="49" charset="-122"/>
              </a:rPr>
              <a:t>和插入数据</a:t>
            </a:r>
            <a:r>
              <a:rPr lang="en-US" altLang="zh-CN" b="1" dirty="0">
                <a:ea typeface="楷体_GB2312" pitchFamily="49" charset="-122"/>
              </a:rPr>
              <a:t>insert</a:t>
            </a:r>
            <a:r>
              <a:rPr lang="zh-CN" altLang="en-US" b="1" dirty="0">
                <a:ea typeface="楷体_GB2312" pitchFamily="49" charset="-122"/>
              </a:rPr>
              <a:t>都用到了判断数据是否存在</a:t>
            </a:r>
            <a:r>
              <a:rPr lang="en-US" altLang="zh-CN" b="1" dirty="0">
                <a:ea typeface="楷体_GB2312" pitchFamily="49" charset="-122"/>
              </a:rPr>
              <a:t>find(id)</a:t>
            </a:r>
            <a:r>
              <a:rPr lang="zh-CN" altLang="en-US" b="1" dirty="0">
                <a:ea typeface="楷体_GB2312" pitchFamily="49" charset="-122"/>
              </a:rPr>
              <a:t>这个方法的结果。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62192"/>
                                        </p:tgtEl>
                                        <p:attrNameLst>
                                          <p:attrName>style.visibility</p:attrName>
                                        </p:attrNameLst>
                                      </p:cBhvr>
                                      <p:to>
                                        <p:strVal val="visible"/>
                                      </p:to>
                                    </p:set>
                                    <p:animEffect transition="in" filter="blinds(horizontal)">
                                      <p:cBhvr>
                                        <p:cTn id="11" dur="500"/>
                                        <p:tgtEl>
                                          <p:spTgt spid="56219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92" grpId="0"/>
      <p:bldP spid="19"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5"/>
          <p:cNvSpPr>
            <a:spLocks noGrp="1"/>
          </p:cNvSpPr>
          <p:nvPr>
            <p:ph type="sldNum" sz="quarter" idx="12"/>
          </p:nvPr>
        </p:nvSpPr>
        <p:spPr>
          <a:xfrm>
            <a:off x="6478960" y="6237312"/>
            <a:ext cx="1905000" cy="457200"/>
          </a:xfrm>
        </p:spPr>
        <p:txBody>
          <a:bodyPr/>
          <a:lstStyle/>
          <a:p>
            <a:fld id="{F01DDEFB-88FD-4018-9FF2-92D482DDB549}" type="slidenum">
              <a:rPr lang="zh-CN" altLang="en-US"/>
              <a:pPr/>
              <a:t>114</a:t>
            </a:fld>
            <a:endParaRPr lang="en-US" altLang="zh-CN" dirty="0"/>
          </a:p>
        </p:txBody>
      </p:sp>
      <p:sp>
        <p:nvSpPr>
          <p:cNvPr id="563202" name="Rectangle 2"/>
          <p:cNvSpPr>
            <a:spLocks noGrp="1" noChangeArrowheads="1"/>
          </p:cNvSpPr>
          <p:nvPr>
            <p:ph type="title"/>
          </p:nvPr>
        </p:nvSpPr>
        <p:spPr>
          <a:xfrm>
            <a:off x="611560" y="116632"/>
            <a:ext cx="7772400" cy="1143000"/>
          </a:xfrm>
        </p:spPr>
        <p:txBody>
          <a:bodyPr/>
          <a:lstStyle/>
          <a:p>
            <a:pPr marL="838200" indent="-838200"/>
            <a:r>
              <a:rPr lang="zh-CN" altLang="en-US" sz="3600" dirty="0"/>
              <a:t>内  聚</a:t>
            </a:r>
          </a:p>
        </p:txBody>
      </p:sp>
      <p:sp>
        <p:nvSpPr>
          <p:cNvPr id="563203" name="Rectangle 3"/>
          <p:cNvSpPr>
            <a:spLocks noChangeArrowheads="1"/>
          </p:cNvSpPr>
          <p:nvPr/>
        </p:nvSpPr>
        <p:spPr bwMode="auto">
          <a:xfrm>
            <a:off x="640108" y="1294668"/>
            <a:ext cx="8108356" cy="3790516"/>
          </a:xfrm>
          <a:prstGeom prst="rect">
            <a:avLst/>
          </a:prstGeom>
          <a:noFill/>
          <a:ln w="9525">
            <a:noFill/>
            <a:miter lim="800000"/>
            <a:headEnd/>
            <a:tailEnd/>
          </a:ln>
          <a:effectLst/>
        </p:spPr>
        <p:txBody>
          <a:bodyPr/>
          <a:lstStyle/>
          <a:p>
            <a:pPr marL="609600" indent="-609600">
              <a:buClr>
                <a:schemeClr val="tx1"/>
              </a:buClr>
              <a:buSzTx/>
              <a:buFont typeface="Wingdings" pitchFamily="2" charset="2"/>
              <a:buAutoNum type="alphaUcPeriod" startAt="4"/>
            </a:pPr>
            <a:r>
              <a:rPr lang="zh-CN" altLang="en-US" sz="2800" b="1" dirty="0">
                <a:solidFill>
                  <a:schemeClr val="tx1"/>
                </a:solidFill>
                <a:ea typeface="楷体_GB2312" pitchFamily="49" charset="-122"/>
              </a:rPr>
              <a:t>过程内聚</a:t>
            </a:r>
          </a:p>
          <a:p>
            <a:pPr marL="361950" lvl="2" indent="-266700">
              <a:lnSpc>
                <a:spcPct val="130000"/>
              </a:lnSpc>
              <a:buClr>
                <a:schemeClr val="folHlink"/>
              </a:buClr>
              <a:buSzPct val="50000"/>
              <a:buFont typeface="Wingdings" pitchFamily="2" charset="2"/>
              <a:buChar char="n"/>
            </a:pPr>
            <a:r>
              <a:rPr lang="zh-CN" altLang="en-US" b="1" dirty="0">
                <a:ea typeface="楷体_GB2312" pitchFamily="49" charset="-122"/>
              </a:rPr>
              <a:t>模块内部的处理成分是相关的，而且这些处理必须以特定的次序进行执行。</a:t>
            </a:r>
          </a:p>
          <a:p>
            <a:pPr marL="361950" lvl="2" indent="-266700">
              <a:lnSpc>
                <a:spcPct val="130000"/>
              </a:lnSpc>
              <a:buClr>
                <a:schemeClr val="folHlink"/>
              </a:buClr>
              <a:buSzPct val="50000"/>
              <a:buFont typeface="Wingdings" pitchFamily="2" charset="2"/>
              <a:buChar char="n"/>
            </a:pPr>
            <a:r>
              <a:rPr lang="zh-CN" altLang="en-US" b="1" dirty="0">
                <a:ea typeface="楷体_GB2312" pitchFamily="49" charset="-122"/>
              </a:rPr>
              <a:t>例：用户登陆了某网站，</a:t>
            </a:r>
            <a:r>
              <a:rPr lang="en-US" altLang="zh-CN" b="1" dirty="0">
                <a:ea typeface="楷体_GB2312" pitchFamily="49" charset="-122"/>
              </a:rPr>
              <a:t>A</a:t>
            </a:r>
            <a:r>
              <a:rPr lang="zh-CN" altLang="en-US" b="1" dirty="0">
                <a:ea typeface="楷体_GB2312" pitchFamily="49" charset="-122"/>
              </a:rPr>
              <a:t>模块负责依次读取用户的用户名、邮箱和联系方式，这个次序是事先规定的，不能改变。模块</a:t>
            </a:r>
            <a:r>
              <a:rPr lang="en-US" altLang="zh-CN" b="1" dirty="0">
                <a:ea typeface="楷体_GB2312" pitchFamily="49" charset="-122"/>
              </a:rPr>
              <a:t>A</a:t>
            </a:r>
            <a:r>
              <a:rPr lang="zh-CN" altLang="en-US" b="1" dirty="0">
                <a:ea typeface="楷体_GB2312" pitchFamily="49" charset="-122"/>
              </a:rPr>
              <a:t>中就是过程内聚。</a:t>
            </a:r>
            <a:endParaRPr lang="zh-CN" altLang="en-US" sz="2400" b="1" dirty="0">
              <a:solidFill>
                <a:schemeClr val="tx1"/>
              </a:solidFill>
              <a:ea typeface="楷体_GB2312" pitchFamily="49" charset="-12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50C86C2D-91F7-450B-95B4-14B352206CD1}" type="slidenum">
              <a:rPr lang="zh-CN" altLang="en-US"/>
              <a:pPr/>
              <a:t>115</a:t>
            </a:fld>
            <a:endParaRPr lang="en-US" altLang="zh-CN"/>
          </a:p>
        </p:txBody>
      </p:sp>
      <p:sp>
        <p:nvSpPr>
          <p:cNvPr id="564226" name="Rectangle 2"/>
          <p:cNvSpPr>
            <a:spLocks noGrp="1" noChangeArrowheads="1"/>
          </p:cNvSpPr>
          <p:nvPr>
            <p:ph type="title"/>
          </p:nvPr>
        </p:nvSpPr>
        <p:spPr>
          <a:xfrm>
            <a:off x="685800" y="116632"/>
            <a:ext cx="7772400" cy="1143000"/>
          </a:xfrm>
        </p:spPr>
        <p:txBody>
          <a:bodyPr/>
          <a:lstStyle/>
          <a:p>
            <a:pPr marL="838200" indent="-838200"/>
            <a:r>
              <a:rPr lang="zh-CN" altLang="en-US" sz="3600" dirty="0"/>
              <a:t>内  聚</a:t>
            </a:r>
          </a:p>
        </p:txBody>
      </p:sp>
      <p:sp>
        <p:nvSpPr>
          <p:cNvPr id="564227" name="Rectangle 3"/>
          <p:cNvSpPr>
            <a:spLocks noGrp="1" noChangeArrowheads="1"/>
          </p:cNvSpPr>
          <p:nvPr>
            <p:ph type="body" idx="1"/>
          </p:nvPr>
        </p:nvSpPr>
        <p:spPr>
          <a:xfrm>
            <a:off x="571472" y="1643050"/>
            <a:ext cx="8316913" cy="3586150"/>
          </a:xfrm>
          <a:noFill/>
        </p:spPr>
        <p:txBody>
          <a:bodyPr/>
          <a:lstStyle/>
          <a:p>
            <a:pPr marL="0" indent="0">
              <a:spcBef>
                <a:spcPct val="0"/>
              </a:spcBef>
              <a:buClr>
                <a:schemeClr val="tx1"/>
              </a:buClr>
              <a:buNone/>
            </a:pPr>
            <a:r>
              <a:rPr lang="zh-CN" altLang="en-US" sz="2800" kern="1200" dirty="0">
                <a:latin typeface="Times New Roman" pitchFamily="18" charset="0"/>
                <a:ea typeface="楷体_GB2312" pitchFamily="49" charset="-122"/>
              </a:rPr>
              <a:t>E</a:t>
            </a:r>
            <a:r>
              <a:rPr lang="en-US" altLang="zh-CN" sz="2800" kern="1200" dirty="0">
                <a:latin typeface="Times New Roman" pitchFamily="18" charset="0"/>
                <a:ea typeface="楷体_GB2312" pitchFamily="49" charset="-122"/>
              </a:rPr>
              <a:t>. </a:t>
            </a:r>
            <a:r>
              <a:rPr lang="zh-CN" altLang="zh-CN" sz="2800" kern="1200" dirty="0">
                <a:latin typeface="Times New Roman" pitchFamily="18" charset="0"/>
                <a:ea typeface="楷体_GB2312" pitchFamily="49" charset="-122"/>
              </a:rPr>
              <a:t>时间内聚（暂时内聚）</a:t>
            </a:r>
          </a:p>
          <a:p>
            <a:pPr marL="800100" lvl="1" indent="-342900">
              <a:lnSpc>
                <a:spcPct val="120000"/>
              </a:lnSpc>
            </a:pPr>
            <a:r>
              <a:rPr lang="zh-CN" altLang="en-US" sz="2400" b="1" dirty="0">
                <a:ea typeface="楷体_GB2312" pitchFamily="49" charset="-122"/>
              </a:rPr>
              <a:t>一个模块内的各组成部分的处理动作</a:t>
            </a:r>
            <a:r>
              <a:rPr lang="zh-CN" altLang="en-US" sz="2400" b="1" dirty="0">
                <a:solidFill>
                  <a:schemeClr val="hlink"/>
                </a:solidFill>
                <a:ea typeface="楷体_GB2312" pitchFamily="49" charset="-122"/>
              </a:rPr>
              <a:t>和时间有关</a:t>
            </a:r>
            <a:r>
              <a:rPr lang="zh-CN" altLang="en-US" sz="2400" b="1" dirty="0">
                <a:ea typeface="楷体_GB2312" pitchFamily="49" charset="-122"/>
              </a:rPr>
              <a:t>。</a:t>
            </a:r>
          </a:p>
          <a:p>
            <a:pPr marL="800100" lvl="1" indent="-342900">
              <a:lnSpc>
                <a:spcPct val="120000"/>
              </a:lnSpc>
            </a:pPr>
            <a:r>
              <a:rPr lang="zh-CN" altLang="en-US" sz="2400" b="1" dirty="0">
                <a:ea typeface="楷体_GB2312" pitchFamily="49" charset="-122"/>
              </a:rPr>
              <a:t>处理动作必须在</a:t>
            </a:r>
            <a:r>
              <a:rPr lang="zh-CN" altLang="en-US" sz="2400" b="1" dirty="0">
                <a:solidFill>
                  <a:schemeClr val="hlink"/>
                </a:solidFill>
                <a:ea typeface="楷体_GB2312" pitchFamily="49" charset="-122"/>
              </a:rPr>
              <a:t>特定的时间范围内</a:t>
            </a:r>
            <a:r>
              <a:rPr lang="zh-CN" altLang="en-US" sz="2400" b="1" dirty="0">
                <a:ea typeface="楷体_GB2312" pitchFamily="49" charset="-122"/>
              </a:rPr>
              <a:t>完成，但完成次序不重要。</a:t>
            </a:r>
            <a:endParaRPr lang="en-US" altLang="zh-CN" sz="2400" b="1" dirty="0">
              <a:ea typeface="楷体_GB2312" pitchFamily="49" charset="-122"/>
            </a:endParaRPr>
          </a:p>
          <a:p>
            <a:pPr marL="800100" lvl="1" indent="-342900">
              <a:lnSpc>
                <a:spcPct val="120000"/>
              </a:lnSpc>
            </a:pPr>
            <a:r>
              <a:rPr lang="zh-CN" altLang="en-US" sz="2400" b="1" dirty="0">
                <a:ea typeface="楷体_GB2312" pitchFamily="49" charset="-122"/>
              </a:rPr>
              <a:t>例如：</a:t>
            </a:r>
            <a:r>
              <a:rPr lang="zh-CN" altLang="en-US" sz="2400" dirty="0">
                <a:solidFill>
                  <a:schemeClr val="hlink"/>
                </a:solidFill>
                <a:ea typeface="楷体_GB2312" pitchFamily="49" charset="-122"/>
              </a:rPr>
              <a:t>初始化模块</a:t>
            </a:r>
            <a:r>
              <a:rPr lang="zh-CN" altLang="en-US" sz="2400" b="1" dirty="0">
                <a:ea typeface="楷体_GB2312" pitchFamily="49" charset="-122"/>
              </a:rPr>
              <a:t>要为所有变量赋初值 ，对所有</a:t>
            </a:r>
            <a:r>
              <a:rPr lang="zh-CN" altLang="en-US" sz="2400" dirty="0">
                <a:ea typeface="楷体_GB2312" pitchFamily="49" charset="-122"/>
              </a:rPr>
              <a:t>文件</a:t>
            </a:r>
            <a:r>
              <a:rPr lang="zh-CN" altLang="en-US" sz="2400" b="1" dirty="0">
                <a:ea typeface="楷体_GB2312" pitchFamily="49" charset="-122"/>
              </a:rPr>
              <a:t>置初态，初始化寄存器和栈等。</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49E1C773-F836-4AF1-B37C-8488361235D4}" type="slidenum">
              <a:rPr lang="zh-CN" altLang="en-US"/>
              <a:pPr/>
              <a:t>116</a:t>
            </a:fld>
            <a:endParaRPr lang="en-US" altLang="zh-CN"/>
          </a:p>
        </p:txBody>
      </p:sp>
      <p:sp>
        <p:nvSpPr>
          <p:cNvPr id="565250" name="Rectangle 2"/>
          <p:cNvSpPr>
            <a:spLocks noGrp="1" noChangeArrowheads="1"/>
          </p:cNvSpPr>
          <p:nvPr>
            <p:ph type="title"/>
          </p:nvPr>
        </p:nvSpPr>
        <p:spPr>
          <a:xfrm>
            <a:off x="685800" y="116632"/>
            <a:ext cx="7772400" cy="1143000"/>
          </a:xfrm>
        </p:spPr>
        <p:txBody>
          <a:bodyPr/>
          <a:lstStyle/>
          <a:p>
            <a:pPr marL="838200" indent="-838200"/>
            <a:r>
              <a:rPr lang="zh-CN" altLang="en-US" sz="3600" dirty="0"/>
              <a:t>内  聚</a:t>
            </a:r>
          </a:p>
        </p:txBody>
      </p:sp>
      <p:sp>
        <p:nvSpPr>
          <p:cNvPr id="565251" name="Rectangle 3"/>
          <p:cNvSpPr>
            <a:spLocks noGrp="1" noChangeArrowheads="1"/>
          </p:cNvSpPr>
          <p:nvPr>
            <p:ph type="body" idx="1"/>
          </p:nvPr>
        </p:nvSpPr>
        <p:spPr>
          <a:xfrm>
            <a:off x="323528" y="1484784"/>
            <a:ext cx="4942210" cy="4679950"/>
          </a:xfrm>
          <a:noFill/>
        </p:spPr>
        <p:txBody>
          <a:bodyPr/>
          <a:lstStyle/>
          <a:p>
            <a:pPr marL="381000" indent="-381000">
              <a:buClr>
                <a:schemeClr val="tx1"/>
              </a:buClr>
              <a:buSzTx/>
              <a:buFont typeface="Wingdings" pitchFamily="2" charset="2"/>
              <a:buNone/>
            </a:pPr>
            <a:r>
              <a:rPr lang="en-US" altLang="zh-CN" sz="2800" b="1" dirty="0">
                <a:ea typeface="楷体_GB2312" pitchFamily="49" charset="-122"/>
              </a:rPr>
              <a:t>F</a:t>
            </a:r>
            <a:r>
              <a:rPr lang="zh-CN" altLang="en-US" sz="2800" b="1" dirty="0">
                <a:ea typeface="楷体_GB2312" pitchFamily="49" charset="-122"/>
              </a:rPr>
              <a:t>、逻辑内聚  </a:t>
            </a:r>
            <a:r>
              <a:rPr lang="en-US" altLang="zh-CN" sz="2800" dirty="0">
                <a:solidFill>
                  <a:srgbClr val="FF0000"/>
                </a:solidFill>
                <a:ea typeface="楷体_GB2312" pitchFamily="49" charset="-122"/>
                <a:sym typeface="Wingdings"/>
              </a:rPr>
              <a:t></a:t>
            </a:r>
            <a:endParaRPr lang="zh-CN" altLang="en-US" sz="2800" b="1" dirty="0">
              <a:ea typeface="楷体_GB2312" pitchFamily="49" charset="-122"/>
            </a:endParaRPr>
          </a:p>
          <a:p>
            <a:pPr marL="800100" lvl="1" indent="-342900">
              <a:lnSpc>
                <a:spcPct val="120000"/>
              </a:lnSpc>
            </a:pPr>
            <a:r>
              <a:rPr lang="zh-CN" altLang="en-US" sz="2400" b="1" dirty="0">
                <a:ea typeface="楷体_GB2312" pitchFamily="49" charset="-122"/>
              </a:rPr>
              <a:t>一个模块把</a:t>
            </a:r>
            <a:r>
              <a:rPr lang="zh-CN" altLang="en-US" sz="2400" dirty="0">
                <a:solidFill>
                  <a:schemeClr val="hlink"/>
                </a:solidFill>
                <a:ea typeface="楷体_GB2312" pitchFamily="49" charset="-122"/>
              </a:rPr>
              <a:t>几种相关的功能</a:t>
            </a:r>
            <a:r>
              <a:rPr lang="zh-CN" altLang="en-US" sz="2400" b="1" dirty="0">
                <a:ea typeface="楷体_GB2312" pitchFamily="49" charset="-122"/>
              </a:rPr>
              <a:t>组合在一起，每次调用时，由传送给模块的</a:t>
            </a:r>
            <a:r>
              <a:rPr lang="zh-CN" altLang="en-US" sz="2400" b="1" dirty="0">
                <a:solidFill>
                  <a:schemeClr val="hlink"/>
                </a:solidFill>
                <a:ea typeface="楷体_GB2312" pitchFamily="49" charset="-122"/>
              </a:rPr>
              <a:t>判定</a:t>
            </a:r>
            <a:r>
              <a:rPr lang="zh-CN" altLang="en-US" sz="2400" b="1" dirty="0">
                <a:ea typeface="楷体_GB2312" pitchFamily="49" charset="-122"/>
              </a:rPr>
              <a:t>参数来确定该模块</a:t>
            </a:r>
            <a:r>
              <a:rPr lang="zh-CN" altLang="en-US" sz="2400" b="1" dirty="0">
                <a:solidFill>
                  <a:schemeClr val="hlink"/>
                </a:solidFill>
                <a:ea typeface="楷体_GB2312" pitchFamily="49" charset="-122"/>
              </a:rPr>
              <a:t>执行哪一种功能</a:t>
            </a:r>
            <a:r>
              <a:rPr lang="zh-CN" altLang="en-US" sz="2400" b="1" dirty="0">
                <a:ea typeface="楷体_GB2312" pitchFamily="49" charset="-122"/>
              </a:rPr>
              <a:t>。</a:t>
            </a:r>
            <a:endParaRPr lang="en-US" altLang="zh-CN" sz="2400" b="1" dirty="0">
              <a:ea typeface="楷体_GB2312" pitchFamily="49" charset="-122"/>
            </a:endParaRPr>
          </a:p>
          <a:p>
            <a:pPr marL="800100" lvl="1" indent="-342900">
              <a:lnSpc>
                <a:spcPct val="120000"/>
              </a:lnSpc>
            </a:pPr>
            <a:r>
              <a:rPr lang="zh-CN" altLang="en-US" sz="2400" dirty="0">
                <a:ea typeface="楷体_GB2312" pitchFamily="49" charset="-122"/>
              </a:rPr>
              <a:t>例：</a:t>
            </a:r>
            <a:r>
              <a:rPr lang="en-US" altLang="zh-CN" sz="2400" dirty="0">
                <a:ea typeface="楷体_GB2312" pitchFamily="49" charset="-122"/>
              </a:rPr>
              <a:t>A</a:t>
            </a:r>
            <a:r>
              <a:rPr lang="zh-CN" altLang="en-US" sz="2400" dirty="0">
                <a:ea typeface="楷体_GB2312" pitchFamily="49" charset="-122"/>
              </a:rPr>
              <a:t>模块实现的是将人员信息发送给技术部，人事部和财政部，发送给哪个部门是输入的控制标志决定的。</a:t>
            </a:r>
          </a:p>
          <a:p>
            <a:pPr marL="800100" lvl="1" indent="-342900">
              <a:lnSpc>
                <a:spcPct val="120000"/>
              </a:lnSpc>
            </a:pPr>
            <a:endParaRPr lang="zh-CN" altLang="en-US" sz="2400" b="1" dirty="0">
              <a:ea typeface="楷体_GB2312" pitchFamily="49" charset="-122"/>
            </a:endParaRPr>
          </a:p>
          <a:p>
            <a:pPr marL="800100" lvl="1" indent="-342900"/>
            <a:endParaRPr lang="zh-CN" altLang="en-US" sz="2400" b="1" dirty="0">
              <a:ea typeface="楷体_GB2312" pitchFamily="49" charset="-122"/>
            </a:endParaRPr>
          </a:p>
        </p:txBody>
      </p:sp>
      <p:pic>
        <p:nvPicPr>
          <p:cNvPr id="565252" name="Picture 4"/>
          <p:cNvPicPr>
            <a:picLocks noChangeAspect="1" noChangeArrowheads="1"/>
          </p:cNvPicPr>
          <p:nvPr/>
        </p:nvPicPr>
        <p:blipFill>
          <a:blip r:embed="rId2"/>
          <a:srcRect/>
          <a:stretch>
            <a:fillRect/>
          </a:stretch>
        </p:blipFill>
        <p:spPr bwMode="auto">
          <a:xfrm>
            <a:off x="5265738" y="1340644"/>
            <a:ext cx="3878262" cy="41767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65252"/>
                                        </p:tgtEl>
                                        <p:attrNameLst>
                                          <p:attrName>style.visibility</p:attrName>
                                        </p:attrNameLst>
                                      </p:cBhvr>
                                      <p:to>
                                        <p:strVal val="visible"/>
                                      </p:to>
                                    </p:set>
                                    <p:animEffect transition="in" filter="blinds(horizontal)">
                                      <p:cBhvr>
                                        <p:cTn id="7" dur="500"/>
                                        <p:tgtEl>
                                          <p:spTgt spid="565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846D418A-DE9A-4F5E-8A4B-2E416119FD64}" type="slidenum">
              <a:rPr lang="zh-CN" altLang="en-US"/>
              <a:pPr/>
              <a:t>117</a:t>
            </a:fld>
            <a:endParaRPr lang="en-US" altLang="zh-CN"/>
          </a:p>
        </p:txBody>
      </p:sp>
      <p:sp>
        <p:nvSpPr>
          <p:cNvPr id="566274" name="Rectangle 2"/>
          <p:cNvSpPr>
            <a:spLocks noGrp="1" noChangeArrowheads="1"/>
          </p:cNvSpPr>
          <p:nvPr>
            <p:ph type="body" idx="1"/>
          </p:nvPr>
        </p:nvSpPr>
        <p:spPr>
          <a:xfrm>
            <a:off x="0" y="1340768"/>
            <a:ext cx="5220072" cy="5041155"/>
          </a:xfrm>
        </p:spPr>
        <p:txBody>
          <a:bodyPr/>
          <a:lstStyle/>
          <a:p>
            <a:pPr marL="990600" lvl="1" indent="-533400">
              <a:buFont typeface="Wingdings" pitchFamily="2" charset="2"/>
              <a:buNone/>
            </a:pPr>
            <a:r>
              <a:rPr lang="zh-CN" altLang="en-US" b="1" dirty="0">
                <a:ea typeface="楷体_GB2312" pitchFamily="49" charset="-122"/>
              </a:rPr>
              <a:t>G、</a:t>
            </a:r>
            <a:r>
              <a:rPr lang="zh-CN" altLang="zh-CN" b="1" dirty="0">
                <a:ea typeface="楷体_GB2312" pitchFamily="49" charset="-122"/>
              </a:rPr>
              <a:t>偶然内聚</a:t>
            </a:r>
            <a:r>
              <a:rPr lang="en-US" altLang="zh-CN" b="1" dirty="0">
                <a:ea typeface="楷体_GB2312" pitchFamily="49" charset="-122"/>
              </a:rPr>
              <a:t>  </a:t>
            </a:r>
            <a:r>
              <a:rPr lang="en-US" altLang="zh-CN" dirty="0">
                <a:solidFill>
                  <a:srgbClr val="FF0000"/>
                </a:solidFill>
                <a:ea typeface="楷体_GB2312" pitchFamily="49" charset="-122"/>
                <a:sym typeface="Wingdings"/>
              </a:rPr>
              <a:t> </a:t>
            </a:r>
            <a:endParaRPr lang="zh-CN" altLang="zh-CN" b="1" dirty="0">
              <a:ea typeface="楷体_GB2312" pitchFamily="49" charset="-122"/>
            </a:endParaRPr>
          </a:p>
          <a:p>
            <a:pPr marL="990600" lvl="1" indent="-533400">
              <a:lnSpc>
                <a:spcPct val="120000"/>
              </a:lnSpc>
            </a:pPr>
            <a:r>
              <a:rPr lang="zh-CN" altLang="en-US" sz="2400" b="1" dirty="0">
                <a:ea typeface="楷体_GB2312" pitchFamily="49" charset="-122"/>
              </a:rPr>
              <a:t>一个模块的内部各组成部分</a:t>
            </a:r>
            <a:r>
              <a:rPr lang="zh-CN" altLang="en-US" sz="2400" b="1" dirty="0">
                <a:solidFill>
                  <a:schemeClr val="hlink"/>
                </a:solidFill>
                <a:ea typeface="楷体_GB2312" pitchFamily="49" charset="-122"/>
              </a:rPr>
              <a:t>彼此没有任何联系</a:t>
            </a:r>
            <a:r>
              <a:rPr lang="zh-CN" altLang="en-US" sz="2400" b="1" dirty="0">
                <a:ea typeface="楷体_GB2312" pitchFamily="49" charset="-122"/>
              </a:rPr>
              <a:t>，或者联系</a:t>
            </a:r>
            <a:r>
              <a:rPr lang="zh-CN" altLang="en-US" sz="2400" dirty="0">
                <a:solidFill>
                  <a:schemeClr val="hlink"/>
                </a:solidFill>
                <a:ea typeface="楷体_GB2312" pitchFamily="49" charset="-122"/>
              </a:rPr>
              <a:t>很松散</a:t>
            </a:r>
            <a:r>
              <a:rPr lang="zh-CN" altLang="en-US" sz="2400" dirty="0">
                <a:ea typeface="楷体_GB2312" pitchFamily="49" charset="-122"/>
              </a:rPr>
              <a:t>。</a:t>
            </a:r>
            <a:endParaRPr lang="en-US" altLang="zh-CN" sz="2400" dirty="0">
              <a:ea typeface="楷体_GB2312" pitchFamily="49" charset="-122"/>
            </a:endParaRPr>
          </a:p>
          <a:p>
            <a:pPr marL="990600" lvl="1" indent="-533400">
              <a:lnSpc>
                <a:spcPct val="120000"/>
              </a:lnSpc>
            </a:pPr>
            <a:r>
              <a:rPr lang="zh-CN" altLang="en-US" sz="2400" dirty="0">
                <a:ea typeface="楷体_GB2312" pitchFamily="49" charset="-122"/>
              </a:rPr>
              <a:t> 例：</a:t>
            </a:r>
            <a:r>
              <a:rPr lang="en-US" altLang="zh-CN" sz="2400" dirty="0">
                <a:ea typeface="楷体_GB2312" pitchFamily="49" charset="-122"/>
              </a:rPr>
              <a:t>A</a:t>
            </a:r>
            <a:r>
              <a:rPr lang="zh-CN" altLang="en-US" sz="2400" dirty="0">
                <a:ea typeface="楷体_GB2312" pitchFamily="49" charset="-122"/>
              </a:rPr>
              <a:t>模块中有三条语句（一条赋值，一条传参，一条求和），表面上看不出任何联系，但是</a:t>
            </a:r>
            <a:r>
              <a:rPr lang="en-US" altLang="zh-CN" sz="2400" dirty="0">
                <a:ea typeface="楷体_GB2312" pitchFamily="49" charset="-122"/>
              </a:rPr>
              <a:t>B</a:t>
            </a:r>
            <a:r>
              <a:rPr lang="zh-CN" altLang="en-US" sz="2400" dirty="0">
                <a:ea typeface="楷体_GB2312" pitchFamily="49" charset="-122"/>
              </a:rPr>
              <a:t>、</a:t>
            </a:r>
            <a:r>
              <a:rPr lang="en-US" altLang="zh-CN" sz="2400" dirty="0">
                <a:ea typeface="楷体_GB2312" pitchFamily="49" charset="-122"/>
              </a:rPr>
              <a:t>C</a:t>
            </a:r>
            <a:r>
              <a:rPr lang="zh-CN" altLang="en-US" sz="2400" dirty="0">
                <a:ea typeface="楷体_GB2312" pitchFamily="49" charset="-122"/>
              </a:rPr>
              <a:t>模块中都用到了这三条语句，于是将这三条语句合并成了模块</a:t>
            </a:r>
            <a:r>
              <a:rPr lang="en-US" altLang="zh-CN" sz="2400" dirty="0">
                <a:ea typeface="楷体_GB2312" pitchFamily="49" charset="-122"/>
              </a:rPr>
              <a:t>A</a:t>
            </a:r>
            <a:r>
              <a:rPr lang="zh-CN" altLang="en-US" sz="2400" dirty="0">
                <a:ea typeface="楷体_GB2312" pitchFamily="49" charset="-122"/>
              </a:rPr>
              <a:t>。模块</a:t>
            </a:r>
            <a:r>
              <a:rPr lang="en-US" altLang="zh-CN" sz="2400" dirty="0">
                <a:ea typeface="楷体_GB2312" pitchFamily="49" charset="-122"/>
              </a:rPr>
              <a:t>A</a:t>
            </a:r>
            <a:r>
              <a:rPr lang="zh-CN" altLang="en-US" sz="2400" dirty="0">
                <a:ea typeface="楷体_GB2312" pitchFamily="49" charset="-122"/>
              </a:rPr>
              <a:t>中就是偶然内聚。</a:t>
            </a:r>
            <a:endParaRPr lang="zh-CN" altLang="en-US" sz="2400" b="1" dirty="0">
              <a:ea typeface="楷体_GB2312" pitchFamily="49" charset="-122"/>
            </a:endParaRPr>
          </a:p>
          <a:p>
            <a:pPr marL="990600" lvl="1" indent="-533400">
              <a:buFont typeface="Wingdings" pitchFamily="2" charset="2"/>
              <a:buNone/>
            </a:pPr>
            <a:r>
              <a:rPr lang="zh-CN" altLang="en-US" b="1" dirty="0">
                <a:ea typeface="楷体_GB2312" pitchFamily="49" charset="-122"/>
              </a:rPr>
              <a:t>      </a:t>
            </a:r>
          </a:p>
          <a:p>
            <a:pPr marL="609600" indent="-609600"/>
            <a:endParaRPr lang="zh-CN" altLang="en-US" dirty="0"/>
          </a:p>
        </p:txBody>
      </p:sp>
      <p:sp>
        <p:nvSpPr>
          <p:cNvPr id="566275" name="Rectangle 3"/>
          <p:cNvSpPr>
            <a:spLocks noGrp="1" noChangeArrowheads="1"/>
          </p:cNvSpPr>
          <p:nvPr>
            <p:ph type="title"/>
          </p:nvPr>
        </p:nvSpPr>
        <p:spPr>
          <a:xfrm>
            <a:off x="685800" y="116632"/>
            <a:ext cx="7772400" cy="1143000"/>
          </a:xfrm>
          <a:noFill/>
          <a:ln/>
        </p:spPr>
        <p:txBody>
          <a:bodyPr/>
          <a:lstStyle/>
          <a:p>
            <a:pPr marL="838200" indent="-838200"/>
            <a:r>
              <a:rPr lang="zh-CN" altLang="en-US" sz="3600" dirty="0"/>
              <a:t>内  聚</a:t>
            </a:r>
          </a:p>
        </p:txBody>
      </p:sp>
      <p:pic>
        <p:nvPicPr>
          <p:cNvPr id="566276" name="Picture 4"/>
          <p:cNvPicPr>
            <a:picLocks noChangeAspect="1" noChangeArrowheads="1"/>
          </p:cNvPicPr>
          <p:nvPr/>
        </p:nvPicPr>
        <p:blipFill>
          <a:blip r:embed="rId2"/>
          <a:srcRect/>
          <a:stretch>
            <a:fillRect/>
          </a:stretch>
        </p:blipFill>
        <p:spPr bwMode="auto">
          <a:xfrm>
            <a:off x="5413598" y="1628800"/>
            <a:ext cx="3727450" cy="2813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66274">
                                            <p:txEl>
                                              <p:pRg st="3" end="3"/>
                                            </p:txEl>
                                          </p:spTgt>
                                        </p:tgtEl>
                                        <p:attrNameLst>
                                          <p:attrName>style.visibility</p:attrName>
                                        </p:attrNameLst>
                                      </p:cBhvr>
                                      <p:to>
                                        <p:strVal val="visible"/>
                                      </p:to>
                                    </p:set>
                                    <p:animEffect transition="in" filter="blinds(horizontal)">
                                      <p:cBhvr>
                                        <p:cTn id="7" dur="1000"/>
                                        <p:tgtEl>
                                          <p:spTgt spid="566274">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66276"/>
                                        </p:tgtEl>
                                        <p:attrNameLst>
                                          <p:attrName>style.visibility</p:attrName>
                                        </p:attrNameLst>
                                      </p:cBhvr>
                                      <p:to>
                                        <p:strVal val="visible"/>
                                      </p:to>
                                    </p:set>
                                    <p:animEffect transition="in" filter="blinds(horizontal)">
                                      <p:cBhvr>
                                        <p:cTn id="10" dur="1000"/>
                                        <p:tgtEl>
                                          <p:spTgt spid="566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4"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90872" y="1468785"/>
            <a:ext cx="8229600" cy="4408487"/>
            <a:chOff x="281" y="1207"/>
            <a:chExt cx="5184" cy="2777"/>
          </a:xfrm>
        </p:grpSpPr>
        <p:sp>
          <p:nvSpPr>
            <p:cNvPr id="567301" name="Text Box 5"/>
            <p:cNvSpPr txBox="1">
              <a:spLocks noChangeArrowheads="1"/>
            </p:cNvSpPr>
            <p:nvPr/>
          </p:nvSpPr>
          <p:spPr bwMode="auto">
            <a:xfrm>
              <a:off x="281" y="1687"/>
              <a:ext cx="624" cy="1026"/>
            </a:xfrm>
            <a:prstGeom prst="rect">
              <a:avLst/>
            </a:prstGeom>
            <a:noFill/>
            <a:ln w="12700">
              <a:solidFill>
                <a:schemeClr val="tx1"/>
              </a:solid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该模块只能执行一个功能吗？</a:t>
              </a:r>
              <a:endParaRPr lang="zh-CN" altLang="en-US" sz="2400" b="1">
                <a:solidFill>
                  <a:schemeClr val="tx1"/>
                </a:solidFill>
                <a:latin typeface="Times New Roman" pitchFamily="18" charset="0"/>
                <a:ea typeface="楷体_GB2312" pitchFamily="49" charset="-122"/>
              </a:endParaRPr>
            </a:p>
          </p:txBody>
        </p:sp>
        <p:sp>
          <p:nvSpPr>
            <p:cNvPr id="567302" name="Line 6"/>
            <p:cNvSpPr>
              <a:spLocks noChangeShapeType="1"/>
            </p:cNvSpPr>
            <p:nvPr/>
          </p:nvSpPr>
          <p:spPr bwMode="auto">
            <a:xfrm flipV="1">
              <a:off x="809" y="1399"/>
              <a:ext cx="528" cy="288"/>
            </a:xfrm>
            <a:prstGeom prst="line">
              <a:avLst/>
            </a:prstGeom>
            <a:noFill/>
            <a:ln w="9525">
              <a:solidFill>
                <a:schemeClr val="tx1"/>
              </a:solidFill>
              <a:round/>
              <a:headEnd/>
              <a:tailEnd/>
            </a:ln>
            <a:effectLst/>
          </p:spPr>
          <p:txBody>
            <a:bodyPr wrap="none" anchor="ctr"/>
            <a:lstStyle/>
            <a:p>
              <a:endParaRPr lang="zh-CN" altLang="en-US"/>
            </a:p>
          </p:txBody>
        </p:sp>
        <p:sp>
          <p:nvSpPr>
            <p:cNvPr id="567303" name="Line 7"/>
            <p:cNvSpPr>
              <a:spLocks noChangeShapeType="1"/>
            </p:cNvSpPr>
            <p:nvPr/>
          </p:nvSpPr>
          <p:spPr bwMode="auto">
            <a:xfrm>
              <a:off x="1337" y="1399"/>
              <a:ext cx="2976" cy="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7304" name="Text Box 8"/>
            <p:cNvSpPr txBox="1">
              <a:spLocks noChangeArrowheads="1"/>
            </p:cNvSpPr>
            <p:nvPr/>
          </p:nvSpPr>
          <p:spPr bwMode="auto">
            <a:xfrm>
              <a:off x="4409" y="1207"/>
              <a:ext cx="1056" cy="288"/>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400" b="1">
                  <a:solidFill>
                    <a:schemeClr val="tx1"/>
                  </a:solidFill>
                  <a:latin typeface="Times New Roman" pitchFamily="18" charset="0"/>
                  <a:ea typeface="楷体_GB2312" pitchFamily="49" charset="-122"/>
                </a:rPr>
                <a:t>功能内聚</a:t>
              </a:r>
            </a:p>
          </p:txBody>
        </p:sp>
        <p:sp>
          <p:nvSpPr>
            <p:cNvPr id="567305" name="Text Box 9"/>
            <p:cNvSpPr txBox="1">
              <a:spLocks noChangeArrowheads="1"/>
            </p:cNvSpPr>
            <p:nvPr/>
          </p:nvSpPr>
          <p:spPr bwMode="auto">
            <a:xfrm>
              <a:off x="1193" y="2359"/>
              <a:ext cx="624" cy="1026"/>
            </a:xfrm>
            <a:prstGeom prst="rect">
              <a:avLst/>
            </a:prstGeom>
            <a:noFill/>
            <a:ln w="12700">
              <a:solidFill>
                <a:schemeClr val="tx1"/>
              </a:solid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模块内各组成部分的关系如何？</a:t>
              </a:r>
              <a:endParaRPr lang="zh-CN" altLang="en-US" sz="2400" b="1">
                <a:solidFill>
                  <a:schemeClr val="tx1"/>
                </a:solidFill>
                <a:latin typeface="Times New Roman" pitchFamily="18" charset="0"/>
                <a:ea typeface="楷体_GB2312" pitchFamily="49" charset="-122"/>
              </a:endParaRPr>
            </a:p>
          </p:txBody>
        </p:sp>
        <p:sp>
          <p:nvSpPr>
            <p:cNvPr id="567306" name="Line 10"/>
            <p:cNvSpPr>
              <a:spLocks noChangeShapeType="1"/>
            </p:cNvSpPr>
            <p:nvPr/>
          </p:nvSpPr>
          <p:spPr bwMode="auto">
            <a:xfrm>
              <a:off x="793" y="2704"/>
              <a:ext cx="400" cy="279"/>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7307" name="Text Box 11"/>
            <p:cNvSpPr txBox="1">
              <a:spLocks noChangeArrowheads="1"/>
            </p:cNvSpPr>
            <p:nvPr/>
          </p:nvSpPr>
          <p:spPr bwMode="auto">
            <a:xfrm>
              <a:off x="713" y="1351"/>
              <a:ext cx="336" cy="288"/>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400" b="1">
                  <a:solidFill>
                    <a:schemeClr val="tx1"/>
                  </a:solidFill>
                  <a:latin typeface="Times New Roman" pitchFamily="18" charset="0"/>
                  <a:ea typeface="楷体_GB2312" pitchFamily="49" charset="-122"/>
                </a:rPr>
                <a:t>是</a:t>
              </a:r>
            </a:p>
          </p:txBody>
        </p:sp>
        <p:sp>
          <p:nvSpPr>
            <p:cNvPr id="567308" name="Text Box 12"/>
            <p:cNvSpPr txBox="1">
              <a:spLocks noChangeArrowheads="1"/>
            </p:cNvSpPr>
            <p:nvPr/>
          </p:nvSpPr>
          <p:spPr bwMode="auto">
            <a:xfrm>
              <a:off x="617" y="2791"/>
              <a:ext cx="240" cy="288"/>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400" b="1">
                  <a:solidFill>
                    <a:schemeClr val="tx1"/>
                  </a:solidFill>
                  <a:latin typeface="Times New Roman" pitchFamily="18" charset="0"/>
                  <a:ea typeface="楷体_GB2312" pitchFamily="49" charset="-122"/>
                </a:rPr>
                <a:t>否</a:t>
              </a:r>
            </a:p>
          </p:txBody>
        </p:sp>
        <p:sp>
          <p:nvSpPr>
            <p:cNvPr id="567309" name="Text Box 13"/>
            <p:cNvSpPr txBox="1">
              <a:spLocks noChangeArrowheads="1"/>
            </p:cNvSpPr>
            <p:nvPr/>
          </p:nvSpPr>
          <p:spPr bwMode="auto">
            <a:xfrm>
              <a:off x="2441" y="1879"/>
              <a:ext cx="816" cy="450"/>
            </a:xfrm>
            <a:prstGeom prst="rect">
              <a:avLst/>
            </a:prstGeom>
            <a:noFill/>
            <a:ln w="12700">
              <a:solidFill>
                <a:schemeClr val="tx1"/>
              </a:solid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次序重要吗？</a:t>
              </a:r>
              <a:endParaRPr lang="zh-CN" altLang="en-US" sz="2400" b="1">
                <a:solidFill>
                  <a:schemeClr val="tx1"/>
                </a:solidFill>
                <a:latin typeface="Times New Roman" pitchFamily="18" charset="0"/>
                <a:ea typeface="楷体_GB2312" pitchFamily="49" charset="-122"/>
              </a:endParaRPr>
            </a:p>
          </p:txBody>
        </p:sp>
        <p:sp>
          <p:nvSpPr>
            <p:cNvPr id="567310" name="Text Box 14"/>
            <p:cNvSpPr txBox="1">
              <a:spLocks noChangeArrowheads="1"/>
            </p:cNvSpPr>
            <p:nvPr/>
          </p:nvSpPr>
          <p:spPr bwMode="auto">
            <a:xfrm>
              <a:off x="2441" y="2599"/>
              <a:ext cx="816" cy="450"/>
            </a:xfrm>
            <a:prstGeom prst="rect">
              <a:avLst/>
            </a:prstGeom>
            <a:noFill/>
            <a:ln w="12700">
              <a:solidFill>
                <a:schemeClr val="tx1"/>
              </a:solid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次序重要吗？</a:t>
              </a:r>
              <a:endParaRPr lang="zh-CN" altLang="en-US" sz="2400" b="1">
                <a:solidFill>
                  <a:schemeClr val="tx1"/>
                </a:solidFill>
                <a:latin typeface="Times New Roman" pitchFamily="18" charset="0"/>
                <a:ea typeface="楷体_GB2312" pitchFamily="49" charset="-122"/>
              </a:endParaRPr>
            </a:p>
          </p:txBody>
        </p:sp>
        <p:sp>
          <p:nvSpPr>
            <p:cNvPr id="567311" name="Text Box 15"/>
            <p:cNvSpPr txBox="1">
              <a:spLocks noChangeArrowheads="1"/>
            </p:cNvSpPr>
            <p:nvPr/>
          </p:nvSpPr>
          <p:spPr bwMode="auto">
            <a:xfrm>
              <a:off x="2441" y="3415"/>
              <a:ext cx="816" cy="450"/>
            </a:xfrm>
            <a:prstGeom prst="rect">
              <a:avLst/>
            </a:prstGeom>
            <a:noFill/>
            <a:ln w="12700">
              <a:solidFill>
                <a:schemeClr val="tx1"/>
              </a:solid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逻辑相似吗？</a:t>
              </a:r>
              <a:endParaRPr lang="zh-CN" altLang="en-US" sz="2400" b="1">
                <a:solidFill>
                  <a:schemeClr val="tx1"/>
                </a:solidFill>
                <a:latin typeface="Times New Roman" pitchFamily="18" charset="0"/>
                <a:ea typeface="楷体_GB2312" pitchFamily="49" charset="-122"/>
              </a:endParaRPr>
            </a:p>
          </p:txBody>
        </p:sp>
        <p:sp>
          <p:nvSpPr>
            <p:cNvPr id="567312" name="Line 16"/>
            <p:cNvSpPr>
              <a:spLocks noChangeShapeType="1"/>
            </p:cNvSpPr>
            <p:nvPr/>
          </p:nvSpPr>
          <p:spPr bwMode="auto">
            <a:xfrm flipV="1">
              <a:off x="1817" y="2023"/>
              <a:ext cx="624" cy="624"/>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7313" name="Line 17"/>
            <p:cNvSpPr>
              <a:spLocks noChangeShapeType="1"/>
            </p:cNvSpPr>
            <p:nvPr/>
          </p:nvSpPr>
          <p:spPr bwMode="auto">
            <a:xfrm>
              <a:off x="1817" y="2839"/>
              <a:ext cx="624" cy="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7314" name="Line 18"/>
            <p:cNvSpPr>
              <a:spLocks noChangeShapeType="1"/>
            </p:cNvSpPr>
            <p:nvPr/>
          </p:nvSpPr>
          <p:spPr bwMode="auto">
            <a:xfrm>
              <a:off x="1817" y="3079"/>
              <a:ext cx="624" cy="576"/>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7315" name="Text Box 19"/>
            <p:cNvSpPr txBox="1">
              <a:spLocks noChangeArrowheads="1"/>
            </p:cNvSpPr>
            <p:nvPr/>
          </p:nvSpPr>
          <p:spPr bwMode="auto">
            <a:xfrm>
              <a:off x="1701" y="2024"/>
              <a:ext cx="672" cy="250"/>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数据流</a:t>
              </a:r>
              <a:endParaRPr lang="zh-CN" altLang="en-US" sz="2400" b="1">
                <a:solidFill>
                  <a:schemeClr val="tx1"/>
                </a:solidFill>
                <a:latin typeface="Times New Roman" pitchFamily="18" charset="0"/>
                <a:ea typeface="楷体_GB2312" pitchFamily="49" charset="-122"/>
              </a:endParaRPr>
            </a:p>
          </p:txBody>
        </p:sp>
        <p:sp>
          <p:nvSpPr>
            <p:cNvPr id="567316" name="Text Box 20"/>
            <p:cNvSpPr txBox="1">
              <a:spLocks noChangeArrowheads="1"/>
            </p:cNvSpPr>
            <p:nvPr/>
          </p:nvSpPr>
          <p:spPr bwMode="auto">
            <a:xfrm>
              <a:off x="1791" y="2840"/>
              <a:ext cx="672" cy="250"/>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控制流</a:t>
              </a:r>
              <a:endParaRPr lang="zh-CN" altLang="en-US" sz="2400" b="1">
                <a:solidFill>
                  <a:schemeClr val="tx1"/>
                </a:solidFill>
                <a:latin typeface="Times New Roman" pitchFamily="18" charset="0"/>
                <a:ea typeface="楷体_GB2312" pitchFamily="49" charset="-122"/>
              </a:endParaRPr>
            </a:p>
          </p:txBody>
        </p:sp>
        <p:sp>
          <p:nvSpPr>
            <p:cNvPr id="567317" name="Text Box 21"/>
            <p:cNvSpPr txBox="1">
              <a:spLocks noChangeArrowheads="1"/>
            </p:cNvSpPr>
            <p:nvPr/>
          </p:nvSpPr>
          <p:spPr bwMode="auto">
            <a:xfrm>
              <a:off x="1429" y="3521"/>
              <a:ext cx="960" cy="250"/>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两者都不是</a:t>
              </a:r>
              <a:endParaRPr lang="zh-CN" altLang="en-US" sz="2400" b="1">
                <a:solidFill>
                  <a:schemeClr val="tx1"/>
                </a:solidFill>
                <a:latin typeface="Times New Roman" pitchFamily="18" charset="0"/>
                <a:ea typeface="楷体_GB2312" pitchFamily="49" charset="-122"/>
              </a:endParaRPr>
            </a:p>
          </p:txBody>
        </p:sp>
        <p:sp>
          <p:nvSpPr>
            <p:cNvPr id="567318" name="Line 22"/>
            <p:cNvSpPr>
              <a:spLocks noChangeShapeType="1"/>
            </p:cNvSpPr>
            <p:nvPr/>
          </p:nvSpPr>
          <p:spPr bwMode="auto">
            <a:xfrm flipV="1">
              <a:off x="3257" y="1735"/>
              <a:ext cx="1008" cy="288"/>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7319" name="Line 23"/>
            <p:cNvSpPr>
              <a:spLocks noChangeShapeType="1"/>
            </p:cNvSpPr>
            <p:nvPr/>
          </p:nvSpPr>
          <p:spPr bwMode="auto">
            <a:xfrm>
              <a:off x="3257" y="2167"/>
              <a:ext cx="1008" cy="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7320" name="Line 24"/>
            <p:cNvSpPr>
              <a:spLocks noChangeShapeType="1"/>
            </p:cNvSpPr>
            <p:nvPr/>
          </p:nvSpPr>
          <p:spPr bwMode="auto">
            <a:xfrm flipV="1">
              <a:off x="3257" y="2599"/>
              <a:ext cx="1008" cy="192"/>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7321" name="Line 25"/>
            <p:cNvSpPr>
              <a:spLocks noChangeShapeType="1"/>
            </p:cNvSpPr>
            <p:nvPr/>
          </p:nvSpPr>
          <p:spPr bwMode="auto">
            <a:xfrm>
              <a:off x="3257" y="2839"/>
              <a:ext cx="960" cy="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7322" name="Line 26"/>
            <p:cNvSpPr>
              <a:spLocks noChangeShapeType="1"/>
            </p:cNvSpPr>
            <p:nvPr/>
          </p:nvSpPr>
          <p:spPr bwMode="auto">
            <a:xfrm flipV="1">
              <a:off x="3257" y="3367"/>
              <a:ext cx="912" cy="288"/>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7323" name="Line 27"/>
            <p:cNvSpPr>
              <a:spLocks noChangeShapeType="1"/>
            </p:cNvSpPr>
            <p:nvPr/>
          </p:nvSpPr>
          <p:spPr bwMode="auto">
            <a:xfrm>
              <a:off x="3257" y="3751"/>
              <a:ext cx="912" cy="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67324" name="Text Box 28"/>
            <p:cNvSpPr txBox="1">
              <a:spLocks noChangeArrowheads="1"/>
            </p:cNvSpPr>
            <p:nvPr/>
          </p:nvSpPr>
          <p:spPr bwMode="auto">
            <a:xfrm>
              <a:off x="3593" y="1639"/>
              <a:ext cx="336" cy="288"/>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400" b="1">
                  <a:solidFill>
                    <a:schemeClr val="tx1"/>
                  </a:solidFill>
                  <a:latin typeface="Times New Roman" pitchFamily="18" charset="0"/>
                  <a:ea typeface="楷体_GB2312" pitchFamily="49" charset="-122"/>
                </a:rPr>
                <a:t>是</a:t>
              </a:r>
            </a:p>
          </p:txBody>
        </p:sp>
        <p:sp>
          <p:nvSpPr>
            <p:cNvPr id="567325" name="Text Box 29"/>
            <p:cNvSpPr txBox="1">
              <a:spLocks noChangeArrowheads="1"/>
            </p:cNvSpPr>
            <p:nvPr/>
          </p:nvSpPr>
          <p:spPr bwMode="auto">
            <a:xfrm>
              <a:off x="3593" y="2455"/>
              <a:ext cx="336" cy="288"/>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400" b="1">
                  <a:solidFill>
                    <a:schemeClr val="tx1"/>
                  </a:solidFill>
                  <a:latin typeface="Times New Roman" pitchFamily="18" charset="0"/>
                  <a:ea typeface="楷体_GB2312" pitchFamily="49" charset="-122"/>
                </a:rPr>
                <a:t>是</a:t>
              </a:r>
            </a:p>
          </p:txBody>
        </p:sp>
        <p:sp>
          <p:nvSpPr>
            <p:cNvPr id="567326" name="Text Box 30"/>
            <p:cNvSpPr txBox="1">
              <a:spLocks noChangeArrowheads="1"/>
            </p:cNvSpPr>
            <p:nvPr/>
          </p:nvSpPr>
          <p:spPr bwMode="auto">
            <a:xfrm>
              <a:off x="3593" y="3223"/>
              <a:ext cx="336" cy="288"/>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400" b="1">
                  <a:solidFill>
                    <a:schemeClr val="tx1"/>
                  </a:solidFill>
                  <a:latin typeface="Times New Roman" pitchFamily="18" charset="0"/>
                  <a:ea typeface="楷体_GB2312" pitchFamily="49" charset="-122"/>
                </a:rPr>
                <a:t>是</a:t>
              </a:r>
            </a:p>
          </p:txBody>
        </p:sp>
        <p:sp>
          <p:nvSpPr>
            <p:cNvPr id="567327" name="Text Box 31"/>
            <p:cNvSpPr txBox="1">
              <a:spLocks noChangeArrowheads="1"/>
            </p:cNvSpPr>
            <p:nvPr/>
          </p:nvSpPr>
          <p:spPr bwMode="auto">
            <a:xfrm>
              <a:off x="3593" y="2791"/>
              <a:ext cx="240" cy="288"/>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400" b="1">
                  <a:solidFill>
                    <a:schemeClr val="tx1"/>
                  </a:solidFill>
                  <a:latin typeface="Times New Roman" pitchFamily="18" charset="0"/>
                  <a:ea typeface="楷体_GB2312" pitchFamily="49" charset="-122"/>
                </a:rPr>
                <a:t>否</a:t>
              </a:r>
            </a:p>
          </p:txBody>
        </p:sp>
        <p:sp>
          <p:nvSpPr>
            <p:cNvPr id="567328" name="Text Box 32"/>
            <p:cNvSpPr txBox="1">
              <a:spLocks noChangeArrowheads="1"/>
            </p:cNvSpPr>
            <p:nvPr/>
          </p:nvSpPr>
          <p:spPr bwMode="auto">
            <a:xfrm>
              <a:off x="3593" y="2071"/>
              <a:ext cx="240" cy="288"/>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400" b="1">
                  <a:solidFill>
                    <a:schemeClr val="tx1"/>
                  </a:solidFill>
                  <a:latin typeface="Times New Roman" pitchFamily="18" charset="0"/>
                  <a:ea typeface="楷体_GB2312" pitchFamily="49" charset="-122"/>
                </a:rPr>
                <a:t>否</a:t>
              </a:r>
            </a:p>
          </p:txBody>
        </p:sp>
        <p:sp>
          <p:nvSpPr>
            <p:cNvPr id="567329" name="Text Box 33"/>
            <p:cNvSpPr txBox="1">
              <a:spLocks noChangeArrowheads="1"/>
            </p:cNvSpPr>
            <p:nvPr/>
          </p:nvSpPr>
          <p:spPr bwMode="auto">
            <a:xfrm>
              <a:off x="3593" y="3696"/>
              <a:ext cx="240" cy="288"/>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400" b="1">
                  <a:solidFill>
                    <a:schemeClr val="tx1"/>
                  </a:solidFill>
                  <a:latin typeface="Times New Roman" pitchFamily="18" charset="0"/>
                  <a:ea typeface="楷体_GB2312" pitchFamily="49" charset="-122"/>
                </a:rPr>
                <a:t>否</a:t>
              </a:r>
            </a:p>
          </p:txBody>
        </p:sp>
        <p:sp>
          <p:nvSpPr>
            <p:cNvPr id="567330" name="Text Box 34"/>
            <p:cNvSpPr txBox="1">
              <a:spLocks noChangeArrowheads="1"/>
            </p:cNvSpPr>
            <p:nvPr/>
          </p:nvSpPr>
          <p:spPr bwMode="auto">
            <a:xfrm>
              <a:off x="4457" y="1591"/>
              <a:ext cx="1008" cy="288"/>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400" b="1">
                  <a:solidFill>
                    <a:schemeClr val="tx1"/>
                  </a:solidFill>
                  <a:latin typeface="Times New Roman" pitchFamily="18" charset="0"/>
                  <a:ea typeface="楷体_GB2312" pitchFamily="49" charset="-122"/>
                </a:rPr>
                <a:t>顺序内聚</a:t>
              </a:r>
            </a:p>
          </p:txBody>
        </p:sp>
        <p:sp>
          <p:nvSpPr>
            <p:cNvPr id="567331" name="Text Box 35"/>
            <p:cNvSpPr txBox="1">
              <a:spLocks noChangeArrowheads="1"/>
            </p:cNvSpPr>
            <p:nvPr/>
          </p:nvSpPr>
          <p:spPr bwMode="auto">
            <a:xfrm>
              <a:off x="4457" y="1975"/>
              <a:ext cx="1008" cy="288"/>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400" b="1">
                  <a:solidFill>
                    <a:schemeClr val="tx1"/>
                  </a:solidFill>
                  <a:latin typeface="Times New Roman" pitchFamily="18" charset="0"/>
                  <a:ea typeface="楷体_GB2312" pitchFamily="49" charset="-122"/>
                </a:rPr>
                <a:t>通讯内聚</a:t>
              </a:r>
            </a:p>
          </p:txBody>
        </p:sp>
        <p:sp>
          <p:nvSpPr>
            <p:cNvPr id="567332" name="Text Box 36"/>
            <p:cNvSpPr txBox="1">
              <a:spLocks noChangeArrowheads="1"/>
            </p:cNvSpPr>
            <p:nvPr/>
          </p:nvSpPr>
          <p:spPr bwMode="auto">
            <a:xfrm>
              <a:off x="4457" y="2407"/>
              <a:ext cx="1008" cy="288"/>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400" b="1">
                  <a:solidFill>
                    <a:schemeClr val="tx1"/>
                  </a:solidFill>
                  <a:latin typeface="Times New Roman" pitchFamily="18" charset="0"/>
                  <a:ea typeface="楷体_GB2312" pitchFamily="49" charset="-122"/>
                </a:rPr>
                <a:t>过程内聚</a:t>
              </a:r>
            </a:p>
          </p:txBody>
        </p:sp>
        <p:sp>
          <p:nvSpPr>
            <p:cNvPr id="567333" name="Text Box 37"/>
            <p:cNvSpPr txBox="1">
              <a:spLocks noChangeArrowheads="1"/>
            </p:cNvSpPr>
            <p:nvPr/>
          </p:nvSpPr>
          <p:spPr bwMode="auto">
            <a:xfrm>
              <a:off x="4457" y="2695"/>
              <a:ext cx="1008" cy="288"/>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b="1" dirty="0">
                  <a:ea typeface="楷体_GB2312" pitchFamily="49" charset="-122"/>
                </a:rPr>
                <a:t>时间</a:t>
              </a:r>
              <a:r>
                <a:rPr lang="zh-CN" altLang="en-US" sz="2400" b="1" dirty="0">
                  <a:solidFill>
                    <a:schemeClr val="tx1"/>
                  </a:solidFill>
                  <a:latin typeface="Times New Roman" pitchFamily="18" charset="0"/>
                  <a:ea typeface="楷体_GB2312" pitchFamily="49" charset="-122"/>
                </a:rPr>
                <a:t>内聚</a:t>
              </a:r>
            </a:p>
          </p:txBody>
        </p:sp>
        <p:sp>
          <p:nvSpPr>
            <p:cNvPr id="567334" name="Text Box 38"/>
            <p:cNvSpPr txBox="1">
              <a:spLocks noChangeArrowheads="1"/>
            </p:cNvSpPr>
            <p:nvPr/>
          </p:nvSpPr>
          <p:spPr bwMode="auto">
            <a:xfrm>
              <a:off x="4457" y="3223"/>
              <a:ext cx="1008" cy="288"/>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400" b="1">
                  <a:solidFill>
                    <a:schemeClr val="tx1"/>
                  </a:solidFill>
                  <a:latin typeface="Times New Roman" pitchFamily="18" charset="0"/>
                  <a:ea typeface="楷体_GB2312" pitchFamily="49" charset="-122"/>
                </a:rPr>
                <a:t>逻辑内聚</a:t>
              </a:r>
            </a:p>
          </p:txBody>
        </p:sp>
        <p:sp>
          <p:nvSpPr>
            <p:cNvPr id="567335" name="Text Box 39"/>
            <p:cNvSpPr txBox="1">
              <a:spLocks noChangeArrowheads="1"/>
            </p:cNvSpPr>
            <p:nvPr/>
          </p:nvSpPr>
          <p:spPr bwMode="auto">
            <a:xfrm>
              <a:off x="4457" y="3559"/>
              <a:ext cx="1008" cy="288"/>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400" b="1" dirty="0">
                  <a:solidFill>
                    <a:schemeClr val="tx1"/>
                  </a:solidFill>
                  <a:latin typeface="Times New Roman" pitchFamily="18" charset="0"/>
                  <a:ea typeface="楷体_GB2312" pitchFamily="49" charset="-122"/>
                </a:rPr>
                <a:t>偶然内聚</a:t>
              </a:r>
            </a:p>
          </p:txBody>
        </p:sp>
      </p:grpSp>
      <p:sp>
        <p:nvSpPr>
          <p:cNvPr id="41" name="标题 40"/>
          <p:cNvSpPr>
            <a:spLocks noGrp="1"/>
          </p:cNvSpPr>
          <p:nvPr>
            <p:ph type="title"/>
          </p:nvPr>
        </p:nvSpPr>
        <p:spPr>
          <a:xfrm>
            <a:off x="685800" y="260648"/>
            <a:ext cx="7772400" cy="890574"/>
          </a:xfrm>
        </p:spPr>
        <p:txBody>
          <a:bodyPr/>
          <a:lstStyle/>
          <a:p>
            <a:pPr marL="838200" lvl="1" indent="-838200"/>
            <a:r>
              <a:rPr lang="zh-CN" altLang="en-US" sz="3200" b="1" dirty="0">
                <a:solidFill>
                  <a:srgbClr val="0070C0"/>
                </a:solidFill>
                <a:latin typeface="微软雅黑" panose="020B0503020204020204" pitchFamily="34" charset="-122"/>
                <a:ea typeface="微软雅黑" panose="020B0503020204020204" pitchFamily="34" charset="-122"/>
                <a:cs typeface="+mj-cs"/>
              </a:rPr>
              <a:t>模块内聚性的判断</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7"/>
          <p:cNvSpPr>
            <a:spLocks noGrp="1"/>
          </p:cNvSpPr>
          <p:nvPr>
            <p:ph type="sldNum" sz="quarter" idx="12"/>
          </p:nvPr>
        </p:nvSpPr>
        <p:spPr/>
        <p:txBody>
          <a:bodyPr/>
          <a:lstStyle/>
          <a:p>
            <a:fld id="{6D97B0A4-F61C-4AA9-8F30-CA8C7478320C}" type="slidenum">
              <a:rPr lang="zh-CN" altLang="en-US"/>
              <a:pPr/>
              <a:t>119</a:t>
            </a:fld>
            <a:endParaRPr lang="en-US" altLang="zh-CN"/>
          </a:p>
        </p:txBody>
      </p:sp>
      <p:sp>
        <p:nvSpPr>
          <p:cNvPr id="568322" name="Rectangle 2"/>
          <p:cNvSpPr>
            <a:spLocks noGrp="1" noChangeArrowheads="1"/>
          </p:cNvSpPr>
          <p:nvPr>
            <p:ph type="title"/>
          </p:nvPr>
        </p:nvSpPr>
        <p:spPr>
          <a:xfrm>
            <a:off x="827584" y="332656"/>
            <a:ext cx="7793037" cy="882650"/>
          </a:xfrm>
        </p:spPr>
        <p:txBody>
          <a:bodyPr/>
          <a:lstStyle/>
          <a:p>
            <a:pPr marL="838200" indent="-838200"/>
            <a:r>
              <a:rPr lang="zh-CN" altLang="en-US" sz="3200" b="1" dirty="0">
                <a:solidFill>
                  <a:srgbClr val="0070C0"/>
                </a:solidFill>
                <a:latin typeface="微软雅黑" panose="020B0503020204020204" pitchFamily="34" charset="-122"/>
                <a:ea typeface="微软雅黑" panose="020B0503020204020204" pitchFamily="34" charset="-122"/>
              </a:rPr>
              <a:t>内聚小结</a:t>
            </a:r>
          </a:p>
        </p:txBody>
      </p:sp>
      <p:graphicFrame>
        <p:nvGraphicFramePr>
          <p:cNvPr id="568324" name="Object 4"/>
          <p:cNvGraphicFramePr>
            <a:graphicFrameLocks noChangeAspect="1"/>
          </p:cNvGraphicFramePr>
          <p:nvPr>
            <p:extLst>
              <p:ext uri="{D42A27DB-BD31-4B8C-83A1-F6EECF244321}">
                <p14:modId xmlns:p14="http://schemas.microsoft.com/office/powerpoint/2010/main" val="3459557939"/>
              </p:ext>
            </p:extLst>
          </p:nvPr>
        </p:nvGraphicFramePr>
        <p:xfrm>
          <a:off x="609600" y="1562100"/>
          <a:ext cx="8216900" cy="4660900"/>
        </p:xfrm>
        <a:graphic>
          <a:graphicData uri="http://schemas.openxmlformats.org/presentationml/2006/ole">
            <mc:AlternateContent xmlns:mc="http://schemas.openxmlformats.org/markup-compatibility/2006">
              <mc:Choice xmlns:v="urn:schemas-microsoft-com:vml" Requires="v">
                <p:oleObj spid="_x0000_s1033" name="Document" r:id="rId3" imgW="7726982" imgH="4377370" progId="Word.Document.8">
                  <p:embed/>
                </p:oleObj>
              </mc:Choice>
              <mc:Fallback>
                <p:oleObj name="Document" r:id="rId3" imgW="7726982" imgH="4377370" progId="Word.Document.8">
                  <p:embed/>
                  <p:pic>
                    <p:nvPicPr>
                      <p:cNvPr id="0" name="Picture 2"/>
                      <p:cNvPicPr>
                        <a:picLocks noChangeAspect="1" noChangeArrowheads="1"/>
                      </p:cNvPicPr>
                      <p:nvPr/>
                    </p:nvPicPr>
                    <p:blipFill>
                      <a:blip r:embed="rId4"/>
                      <a:srcRect/>
                      <a:stretch>
                        <a:fillRect/>
                      </a:stretch>
                    </p:blipFill>
                    <p:spPr bwMode="auto">
                      <a:xfrm>
                        <a:off x="609600" y="1562100"/>
                        <a:ext cx="8216900" cy="4660900"/>
                      </a:xfrm>
                      <a:prstGeom prst="rect">
                        <a:avLst/>
                      </a:prstGeom>
                      <a:noFill/>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好的代码来自好的设计</a:t>
            </a:r>
          </a:p>
        </p:txBody>
      </p:sp>
      <p:sp>
        <p:nvSpPr>
          <p:cNvPr id="3" name="内容占位符 2"/>
          <p:cNvSpPr>
            <a:spLocks noGrp="1"/>
          </p:cNvSpPr>
          <p:nvPr>
            <p:ph idx="1"/>
          </p:nvPr>
        </p:nvSpPr>
        <p:spPr/>
        <p:txBody>
          <a:bodyPr/>
          <a:lstStyle/>
          <a:p>
            <a:r>
              <a:rPr lang="zh-CN" altLang="en-US" dirty="0"/>
              <a:t>好的代码对环境友好</a:t>
            </a:r>
            <a:endParaRPr lang="zh-CN" altLang="en-US" b="0" dirty="0"/>
          </a:p>
          <a:p>
            <a:pPr lvl="1">
              <a:lnSpc>
                <a:spcPct val="110000"/>
              </a:lnSpc>
              <a:spcBef>
                <a:spcPts val="1000"/>
              </a:spcBef>
            </a:pPr>
            <a:r>
              <a:rPr lang="zh-CN" altLang="en-US" b="0" dirty="0"/>
              <a:t>好的代码会友好地对待软件环境，干净简明。</a:t>
            </a:r>
            <a:endParaRPr lang="en-US" altLang="zh-CN" b="0" dirty="0"/>
          </a:p>
          <a:p>
            <a:pPr lvl="1">
              <a:lnSpc>
                <a:spcPct val="110000"/>
              </a:lnSpc>
              <a:spcBef>
                <a:spcPts val="1000"/>
              </a:spcBef>
            </a:pPr>
            <a:r>
              <a:rPr lang="zh-CN" altLang="en-US" b="0" dirty="0"/>
              <a:t>不好的代码会造成软件环境污染。</a:t>
            </a:r>
            <a:endParaRPr lang="zh-CN" altLang="en-US" dirty="0">
              <a:latin typeface="楷体" panose="02010609060101010101" pitchFamily="49" charset="-122"/>
              <a:ea typeface="楷体" panose="02010609060101010101" pitchFamily="49" charset="-122"/>
            </a:endParaRPr>
          </a:p>
        </p:txBody>
      </p:sp>
      <p:sp>
        <p:nvSpPr>
          <p:cNvPr id="4" name="TextBox 3"/>
          <p:cNvSpPr txBox="1"/>
          <p:nvPr/>
        </p:nvSpPr>
        <p:spPr>
          <a:xfrm>
            <a:off x="1000324" y="4438853"/>
            <a:ext cx="7200800" cy="646331"/>
          </a:xfrm>
          <a:prstGeom prst="rect">
            <a:avLst/>
          </a:prstGeom>
          <a:solidFill>
            <a:srgbClr val="FFC000"/>
          </a:solidFill>
          <a:effectLst>
            <a:outerShdw blurRad="50800" dist="50800" dir="1440000" algn="ctr" rotWithShape="0">
              <a:schemeClr val="tx1"/>
            </a:outerShdw>
          </a:effectLst>
        </p:spPr>
        <p:txBody>
          <a:bodyPr wrap="square" rtlCol="0">
            <a:spAutoFit/>
          </a:bodyPr>
          <a:lstStyle/>
          <a:p>
            <a:pPr algn="ctr"/>
            <a:r>
              <a:rPr lang="zh-CN" altLang="en-US" sz="3600" b="1" dirty="0"/>
              <a:t>好的设计才可能产生好的代码。</a:t>
            </a:r>
          </a:p>
        </p:txBody>
      </p:sp>
    </p:spTree>
    <p:extLst>
      <p:ext uri="{BB962C8B-B14F-4D97-AF65-F5344CB8AC3E}">
        <p14:creationId xmlns:p14="http://schemas.microsoft.com/office/powerpoint/2010/main" val="62157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714348" y="1282440"/>
            <a:ext cx="7972452" cy="4786346"/>
          </a:xfrm>
        </p:spPr>
        <p:txBody>
          <a:bodyPr/>
          <a:lstStyle/>
          <a:p>
            <a:pPr marL="0" indent="0" eaLnBrk="1" hangingPunct="1">
              <a:buFont typeface="Wingdings" pitchFamily="2" charset="2"/>
              <a:buNone/>
              <a:defRPr/>
            </a:pPr>
            <a:r>
              <a:rPr lang="en-US" altLang="zh-CN" sz="2800" dirty="0"/>
              <a:t>4</a:t>
            </a:r>
            <a:r>
              <a:rPr lang="en-US" altLang="zh-CN" sz="2800" b="1" dirty="0"/>
              <a:t>.1  </a:t>
            </a:r>
            <a:r>
              <a:rPr lang="zh-CN" altLang="en-US" sz="2800" b="1" dirty="0"/>
              <a:t>什么是软件设计</a:t>
            </a:r>
            <a:endParaRPr lang="en-US" altLang="zh-CN" sz="2800" b="1" dirty="0"/>
          </a:p>
          <a:p>
            <a:pPr marL="0" indent="0" eaLnBrk="1" hangingPunct="1">
              <a:buFont typeface="Wingdings" pitchFamily="2" charset="2"/>
              <a:buNone/>
              <a:defRPr/>
            </a:pPr>
            <a:r>
              <a:rPr lang="en-US" altLang="zh-CN" sz="2800" dirty="0">
                <a:solidFill>
                  <a:srgbClr val="0000FF"/>
                </a:solidFill>
              </a:rPr>
              <a:t>4.2  </a:t>
            </a:r>
            <a:r>
              <a:rPr lang="zh-CN" altLang="en-US" sz="2800" dirty="0">
                <a:solidFill>
                  <a:srgbClr val="0000FF"/>
                </a:solidFill>
              </a:rPr>
              <a:t>概要设计的概念和原理</a:t>
            </a:r>
            <a:endParaRPr lang="en-US" altLang="zh-CN" sz="2800" dirty="0">
              <a:solidFill>
                <a:srgbClr val="0000FF"/>
              </a:solidFill>
            </a:endParaRPr>
          </a:p>
          <a:p>
            <a:pPr marL="0" indent="0" eaLnBrk="1" hangingPunct="1">
              <a:buFont typeface="Wingdings" pitchFamily="2" charset="2"/>
              <a:buNone/>
              <a:defRPr/>
            </a:pPr>
            <a:r>
              <a:rPr lang="en-US" altLang="zh-CN" sz="2800" dirty="0">
                <a:solidFill>
                  <a:srgbClr val="0000FF"/>
                </a:solidFill>
              </a:rPr>
              <a:t>    </a:t>
            </a:r>
            <a:r>
              <a:rPr lang="en-US" altLang="zh-CN" sz="2800" dirty="0"/>
              <a:t>4.3 </a:t>
            </a:r>
            <a:r>
              <a:rPr lang="zh-CN" altLang="en-US" sz="2800" dirty="0"/>
              <a:t>模块独立</a:t>
            </a:r>
            <a:endParaRPr lang="en-US" altLang="zh-CN" sz="2800" dirty="0"/>
          </a:p>
          <a:p>
            <a:pPr marL="0" indent="0" eaLnBrk="1" hangingPunct="1">
              <a:buFont typeface="Wingdings" pitchFamily="2" charset="2"/>
              <a:buNone/>
              <a:defRPr/>
            </a:pPr>
            <a:r>
              <a:rPr lang="en-US" altLang="zh-CN" sz="2800" dirty="0">
                <a:solidFill>
                  <a:srgbClr val="0000FF"/>
                </a:solidFill>
              </a:rPr>
              <a:t>    4.4 </a:t>
            </a:r>
            <a:r>
              <a:rPr lang="zh-CN" altLang="en-US" sz="2800" dirty="0">
                <a:solidFill>
                  <a:srgbClr val="0000FF"/>
                </a:solidFill>
              </a:rPr>
              <a:t>启发规则</a:t>
            </a:r>
            <a:r>
              <a:rPr lang="en-US" altLang="zh-CN" sz="2800" dirty="0">
                <a:solidFill>
                  <a:srgbClr val="0000FF"/>
                </a:solidFill>
              </a:rPr>
              <a:t> </a:t>
            </a:r>
          </a:p>
          <a:p>
            <a:pPr marL="0" indent="0" eaLnBrk="1" hangingPunct="1">
              <a:buNone/>
              <a:defRPr/>
            </a:pPr>
            <a:r>
              <a:rPr lang="en-US" altLang="zh-CN" sz="2800" dirty="0"/>
              <a:t>4.5  </a:t>
            </a:r>
            <a:r>
              <a:rPr lang="zh-CN" altLang="en-US" sz="2800" dirty="0"/>
              <a:t>概要设计的方法和工具</a:t>
            </a:r>
            <a:endParaRPr lang="en-US" altLang="zh-CN" sz="2800" dirty="0"/>
          </a:p>
          <a:p>
            <a:pPr marL="0" indent="0" eaLnBrk="1" hangingPunct="1">
              <a:buNone/>
              <a:defRPr/>
            </a:pPr>
            <a:r>
              <a:rPr lang="en-US" altLang="zh-CN" sz="2800" dirty="0"/>
              <a:t>   4.5 </a:t>
            </a:r>
            <a:r>
              <a:rPr lang="zh-CN" altLang="en-US" sz="2800" dirty="0"/>
              <a:t>表示软件结构的图形工具</a:t>
            </a:r>
            <a:endParaRPr lang="en-US" altLang="zh-CN" sz="2800" dirty="0"/>
          </a:p>
          <a:p>
            <a:pPr marL="0" indent="0" eaLnBrk="1" hangingPunct="1">
              <a:buNone/>
              <a:defRPr/>
            </a:pPr>
            <a:r>
              <a:rPr lang="en-US" altLang="zh-CN" sz="2800" dirty="0"/>
              <a:t>   4.6 </a:t>
            </a:r>
            <a:r>
              <a:rPr lang="zh-CN" altLang="en-US" sz="2800" dirty="0"/>
              <a:t>面向数据流的设计方法</a:t>
            </a:r>
            <a:endParaRPr lang="en-US" altLang="zh-CN" sz="2800" dirty="0"/>
          </a:p>
        </p:txBody>
      </p:sp>
      <p:sp>
        <p:nvSpPr>
          <p:cNvPr id="9219" name="标题 1"/>
          <p:cNvSpPr>
            <a:spLocks noGrp="1"/>
          </p:cNvSpPr>
          <p:nvPr>
            <p:ph type="title"/>
          </p:nvPr>
        </p:nvSpPr>
        <p:spPr>
          <a:xfrm>
            <a:off x="827584" y="188640"/>
            <a:ext cx="7772400" cy="1143000"/>
          </a:xfrm>
        </p:spPr>
        <p:txBody>
          <a:bodyPr/>
          <a:lstStyle/>
          <a:p>
            <a:r>
              <a:rPr lang="zh-CN" altLang="en-US" dirty="0"/>
              <a:t>第</a:t>
            </a:r>
            <a:r>
              <a:rPr lang="en-US" altLang="zh-CN" dirty="0"/>
              <a:t>4</a:t>
            </a:r>
            <a:r>
              <a:rPr lang="zh-CN" altLang="en-US" dirty="0"/>
              <a:t>章  结构化设计</a:t>
            </a:r>
          </a:p>
        </p:txBody>
      </p:sp>
      <p:pic>
        <p:nvPicPr>
          <p:cNvPr id="5" name="Picture 2" descr="c:\documents and settings\owner\application data\360se6\User Data\temp\t013fa069eb8dc786d1.jpg"/>
          <p:cNvPicPr>
            <a:picLocks noChangeAspect="1" noChangeArrowheads="1"/>
          </p:cNvPicPr>
          <p:nvPr/>
        </p:nvPicPr>
        <p:blipFill rotWithShape="1">
          <a:blip r:embed="rId3"/>
          <a:srcRect l="-11473" t="-1034" b="4076"/>
          <a:stretch/>
        </p:blipFill>
        <p:spPr bwMode="auto">
          <a:xfrm>
            <a:off x="5364088" y="4797152"/>
            <a:ext cx="3779912" cy="1748527"/>
          </a:xfrm>
          <a:prstGeom prst="rect">
            <a:avLst/>
          </a:prstGeom>
          <a:noFill/>
        </p:spPr>
      </p:pic>
    </p:spTree>
    <p:extLst>
      <p:ext uri="{BB962C8B-B14F-4D97-AF65-F5344CB8AC3E}">
        <p14:creationId xmlns:p14="http://schemas.microsoft.com/office/powerpoint/2010/main" val="157323266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56F28C8-6E8C-4766-9762-DF02A9CC71C2}" type="slidenum">
              <a:rPr lang="zh-CN" altLang="en-US"/>
              <a:pPr/>
              <a:t>121</a:t>
            </a:fld>
            <a:endParaRPr lang="en-US" altLang="zh-CN"/>
          </a:p>
        </p:txBody>
      </p:sp>
      <p:sp>
        <p:nvSpPr>
          <p:cNvPr id="195586" name="Rectangle 1026"/>
          <p:cNvSpPr>
            <a:spLocks noGrp="1" noChangeArrowheads="1"/>
          </p:cNvSpPr>
          <p:nvPr>
            <p:ph type="title"/>
          </p:nvPr>
        </p:nvSpPr>
        <p:spPr/>
        <p:txBody>
          <a:bodyPr/>
          <a:lstStyle/>
          <a:p>
            <a:r>
              <a:rPr lang="zh-CN" altLang="en-US" dirty="0"/>
              <a:t>启发式规则</a:t>
            </a:r>
          </a:p>
        </p:txBody>
      </p:sp>
      <p:sp>
        <p:nvSpPr>
          <p:cNvPr id="195587" name="Rectangle 1027"/>
          <p:cNvSpPr>
            <a:spLocks noGrp="1" noChangeArrowheads="1"/>
          </p:cNvSpPr>
          <p:nvPr>
            <p:ph type="body" idx="1"/>
          </p:nvPr>
        </p:nvSpPr>
        <p:spPr>
          <a:xfrm>
            <a:off x="468313" y="1412776"/>
            <a:ext cx="8316912" cy="2376264"/>
          </a:xfrm>
        </p:spPr>
        <p:txBody>
          <a:bodyPr/>
          <a:lstStyle/>
          <a:p>
            <a:pPr marL="355600" lvl="1" indent="-355600">
              <a:lnSpc>
                <a:spcPct val="150000"/>
              </a:lnSpc>
              <a:buClr>
                <a:srgbClr val="FF0000"/>
              </a:buClr>
              <a:buFont typeface="Wingdings" pitchFamily="2" charset="2"/>
              <a:buChar char="l"/>
            </a:pPr>
            <a:r>
              <a:rPr lang="zh-CN" altLang="en-US" sz="3200" dirty="0">
                <a:latin typeface="楷体_GB2312" pitchFamily="49" charset="-122"/>
                <a:ea typeface="楷体_GB2312" pitchFamily="49" charset="-122"/>
                <a:cs typeface="+mn-cs"/>
              </a:rPr>
              <a:t>模块设计和分解的经验</a:t>
            </a:r>
            <a:r>
              <a:rPr lang="zh-CN" altLang="en-US" b="1" dirty="0">
                <a:latin typeface="楷体_GB2312" pitchFamily="49" charset="-122"/>
                <a:ea typeface="楷体_GB2312" pitchFamily="49" charset="-122"/>
              </a:rPr>
              <a:t>（分与合</a:t>
            </a:r>
            <a:r>
              <a:rPr lang="zh-CN" altLang="en-US" dirty="0">
                <a:latin typeface="楷体_GB2312" pitchFamily="49" charset="-122"/>
                <a:ea typeface="楷体_GB2312" pitchFamily="49" charset="-122"/>
              </a:rPr>
              <a:t>）</a:t>
            </a:r>
            <a:endParaRPr lang="en-US" altLang="zh-CN" b="1"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latin typeface="楷体_GB2312" pitchFamily="49" charset="-122"/>
                <a:ea typeface="楷体_GB2312" pitchFamily="49" charset="-122"/>
              </a:rPr>
              <a:t>提高模块独立性（高内聚低耦合）</a:t>
            </a:r>
          </a:p>
        </p:txBody>
      </p:sp>
      <p:sp>
        <p:nvSpPr>
          <p:cNvPr id="2" name="圆角矩形标注 1"/>
          <p:cNvSpPr/>
          <p:nvPr/>
        </p:nvSpPr>
        <p:spPr bwMode="auto">
          <a:xfrm>
            <a:off x="6300192" y="476672"/>
            <a:ext cx="2232248" cy="1008112"/>
          </a:xfrm>
          <a:prstGeom prst="wedgeRoundRectCallout">
            <a:avLst>
              <a:gd name="adj1" fmla="val -33918"/>
              <a:gd name="adj2" fmla="val 61240"/>
              <a:gd name="adj3" fmla="val 16667"/>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charset="-122"/>
              </a:rPr>
              <a:t>面向对象设计模式的思想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5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56F28C8-6E8C-4766-9762-DF02A9CC71C2}" type="slidenum">
              <a:rPr lang="zh-CN" altLang="en-US"/>
              <a:pPr/>
              <a:t>122</a:t>
            </a:fld>
            <a:endParaRPr lang="en-US" altLang="zh-CN"/>
          </a:p>
        </p:txBody>
      </p:sp>
      <p:sp>
        <p:nvSpPr>
          <p:cNvPr id="195586" name="Rectangle 1026"/>
          <p:cNvSpPr>
            <a:spLocks noGrp="1" noChangeArrowheads="1"/>
          </p:cNvSpPr>
          <p:nvPr>
            <p:ph type="title"/>
          </p:nvPr>
        </p:nvSpPr>
        <p:spPr/>
        <p:txBody>
          <a:bodyPr/>
          <a:lstStyle/>
          <a:p>
            <a:r>
              <a:rPr lang="zh-CN" altLang="en-US" dirty="0"/>
              <a:t>启发式规则</a:t>
            </a:r>
          </a:p>
        </p:txBody>
      </p:sp>
      <p:sp>
        <p:nvSpPr>
          <p:cNvPr id="195587" name="Rectangle 1027"/>
          <p:cNvSpPr>
            <a:spLocks noGrp="1" noChangeArrowheads="1"/>
          </p:cNvSpPr>
          <p:nvPr>
            <p:ph type="body" idx="1"/>
          </p:nvPr>
        </p:nvSpPr>
        <p:spPr>
          <a:xfrm>
            <a:off x="468313" y="1556792"/>
            <a:ext cx="8316912" cy="2448272"/>
          </a:xfrm>
        </p:spPr>
        <p:txBody>
          <a:bodyPr/>
          <a:lstStyle/>
          <a:p>
            <a:pPr marL="355600" indent="-355600">
              <a:buClr>
                <a:srgbClr val="FF0000"/>
              </a:buClr>
              <a:buSzTx/>
              <a:buFont typeface="Wingdings" pitchFamily="2" charset="2"/>
              <a:buChar char="l"/>
            </a:pPr>
            <a:r>
              <a:rPr lang="zh-CN" altLang="en-US" b="1" dirty="0">
                <a:latin typeface="楷体_GB2312" pitchFamily="49" charset="-122"/>
                <a:ea typeface="楷体_GB2312" pitchFamily="49" charset="-122"/>
              </a:rPr>
              <a:t>模块设计经验</a:t>
            </a:r>
            <a:endParaRPr lang="en-US" altLang="zh-CN" b="1"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提高模块独立性（高内聚低耦合）</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latin typeface="楷体_GB2312" pitchFamily="49" charset="-122"/>
                <a:ea typeface="楷体_GB2312" pitchFamily="49" charset="-122"/>
              </a:rPr>
              <a:t>模块规模应适中（不是越小越好）</a:t>
            </a: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zh-CN" altLang="en-US" b="1" dirty="0">
              <a:latin typeface="楷体_GB2312" pitchFamily="49" charset="-122"/>
              <a:ea typeface="楷体_GB2312" pitchFamily="49" charset="-122"/>
            </a:endParaRPr>
          </a:p>
        </p:txBody>
      </p:sp>
    </p:spTree>
    <p:extLst>
      <p:ext uri="{BB962C8B-B14F-4D97-AF65-F5344CB8AC3E}">
        <p14:creationId xmlns:p14="http://schemas.microsoft.com/office/powerpoint/2010/main" val="14579009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56F28C8-6E8C-4766-9762-DF02A9CC71C2}" type="slidenum">
              <a:rPr lang="zh-CN" altLang="en-US"/>
              <a:pPr/>
              <a:t>123</a:t>
            </a:fld>
            <a:endParaRPr lang="en-US" altLang="zh-CN"/>
          </a:p>
        </p:txBody>
      </p:sp>
      <p:sp>
        <p:nvSpPr>
          <p:cNvPr id="195586" name="Rectangle 1026"/>
          <p:cNvSpPr>
            <a:spLocks noGrp="1" noChangeArrowheads="1"/>
          </p:cNvSpPr>
          <p:nvPr>
            <p:ph type="title"/>
          </p:nvPr>
        </p:nvSpPr>
        <p:spPr/>
        <p:txBody>
          <a:bodyPr/>
          <a:lstStyle/>
          <a:p>
            <a:r>
              <a:rPr lang="zh-CN" altLang="en-US" dirty="0"/>
              <a:t>启发式规则</a:t>
            </a:r>
          </a:p>
        </p:txBody>
      </p:sp>
      <p:sp>
        <p:nvSpPr>
          <p:cNvPr id="195587" name="Rectangle 1027"/>
          <p:cNvSpPr>
            <a:spLocks noGrp="1" noChangeArrowheads="1"/>
          </p:cNvSpPr>
          <p:nvPr>
            <p:ph type="body" idx="1"/>
          </p:nvPr>
        </p:nvSpPr>
        <p:spPr>
          <a:xfrm>
            <a:off x="468313" y="1556792"/>
            <a:ext cx="8316912" cy="2448272"/>
          </a:xfrm>
        </p:spPr>
        <p:txBody>
          <a:bodyPr/>
          <a:lstStyle/>
          <a:p>
            <a:pPr marL="355600" indent="-355600">
              <a:buClr>
                <a:srgbClr val="FF0000"/>
              </a:buClr>
              <a:buSzTx/>
              <a:buFont typeface="Wingdings" pitchFamily="2" charset="2"/>
              <a:buChar char="l"/>
            </a:pPr>
            <a:r>
              <a:rPr lang="zh-CN" altLang="en-US" b="1" dirty="0">
                <a:latin typeface="楷体_GB2312" pitchFamily="49" charset="-122"/>
                <a:ea typeface="楷体_GB2312" pitchFamily="49" charset="-122"/>
              </a:rPr>
              <a:t>模块设计和分解的经验</a:t>
            </a:r>
            <a:endParaRPr lang="en-US" altLang="zh-CN" b="1"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提高模块独立性（高内聚低耦合）</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模块规模应适中（不是越小越好）</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latin typeface="楷体_GB2312" pitchFamily="49" charset="-122"/>
                <a:ea typeface="楷体_GB2312" pitchFamily="49" charset="-122"/>
              </a:rPr>
              <a:t>深度、宽度、扇出、扇入应适当</a:t>
            </a: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zh-CN" altLang="en-US" b="1" dirty="0">
              <a:latin typeface="楷体_GB2312" pitchFamily="49" charset="-122"/>
              <a:ea typeface="楷体_GB2312" pitchFamily="49" charset="-122"/>
            </a:endParaRPr>
          </a:p>
        </p:txBody>
      </p:sp>
    </p:spTree>
    <p:extLst>
      <p:ext uri="{BB962C8B-B14F-4D97-AF65-F5344CB8AC3E}">
        <p14:creationId xmlns:p14="http://schemas.microsoft.com/office/powerpoint/2010/main" val="33154878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24" y="110974"/>
            <a:ext cx="8026982" cy="481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88640" y="4725144"/>
            <a:ext cx="8647856" cy="400110"/>
          </a:xfrm>
          <a:prstGeom prst="rect">
            <a:avLst/>
          </a:prstGeom>
        </p:spPr>
        <p:txBody>
          <a:bodyPr wrap="square">
            <a:spAutoFit/>
          </a:bodyPr>
          <a:lstStyle/>
          <a:p>
            <a:r>
              <a:rPr lang="zh-CN" altLang="en-US" sz="2000" b="1" dirty="0"/>
              <a:t>深度：层数。层数过多表明模块过分简单，可适当合并。</a:t>
            </a:r>
          </a:p>
        </p:txBody>
      </p:sp>
      <p:sp>
        <p:nvSpPr>
          <p:cNvPr id="6" name="矩形 5"/>
          <p:cNvSpPr/>
          <p:nvPr/>
        </p:nvSpPr>
        <p:spPr>
          <a:xfrm>
            <a:off x="374204" y="5541039"/>
            <a:ext cx="8639286" cy="1015663"/>
          </a:xfrm>
          <a:prstGeom prst="rect">
            <a:avLst/>
          </a:prstGeom>
        </p:spPr>
        <p:txBody>
          <a:bodyPr wrap="square">
            <a:spAutoFit/>
          </a:bodyPr>
          <a:lstStyle/>
          <a:p>
            <a:r>
              <a:rPr lang="zh-CN" altLang="en-US" sz="2000" b="1" dirty="0"/>
              <a:t>扇出：一个模块直接控制的模块数目。扇出过大意味着模块过分复杂。适当增加中间层次。</a:t>
            </a:r>
            <a:endParaRPr lang="en-US" altLang="zh-CN" sz="2000" b="1" dirty="0"/>
          </a:p>
          <a:p>
            <a:r>
              <a:rPr lang="zh-CN" altLang="en-US" sz="2000" b="1" dirty="0"/>
              <a:t>好的系统：上层模块有较高的扇出，下层模块有较高的扇入。</a:t>
            </a:r>
          </a:p>
        </p:txBody>
      </p:sp>
      <p:sp>
        <p:nvSpPr>
          <p:cNvPr id="7" name="矩形 6"/>
          <p:cNvSpPr/>
          <p:nvPr/>
        </p:nvSpPr>
        <p:spPr>
          <a:xfrm>
            <a:off x="392460" y="5157192"/>
            <a:ext cx="8644036" cy="400110"/>
          </a:xfrm>
          <a:prstGeom prst="rect">
            <a:avLst/>
          </a:prstGeom>
        </p:spPr>
        <p:txBody>
          <a:bodyPr wrap="square">
            <a:spAutoFit/>
          </a:bodyPr>
          <a:lstStyle/>
          <a:p>
            <a:r>
              <a:rPr lang="zh-CN" altLang="en-US" sz="2000" b="1" dirty="0"/>
              <a:t>宽度：子节点个数的最大值。</a:t>
            </a:r>
          </a:p>
        </p:txBody>
      </p:sp>
    </p:spTree>
    <p:extLst>
      <p:ext uri="{BB962C8B-B14F-4D97-AF65-F5344CB8AC3E}">
        <p14:creationId xmlns:p14="http://schemas.microsoft.com/office/powerpoint/2010/main" val="16036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5" y="692696"/>
            <a:ext cx="896485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7085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92696"/>
            <a:ext cx="903649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4469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7" y="692696"/>
            <a:ext cx="9183889"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9385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9256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0475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56F28C8-6E8C-4766-9762-DF02A9CC71C2}" type="slidenum">
              <a:rPr lang="zh-CN" altLang="en-US"/>
              <a:pPr/>
              <a:t>129</a:t>
            </a:fld>
            <a:endParaRPr lang="en-US" altLang="zh-CN"/>
          </a:p>
        </p:txBody>
      </p:sp>
      <p:sp>
        <p:nvSpPr>
          <p:cNvPr id="195586" name="Rectangle 1026"/>
          <p:cNvSpPr>
            <a:spLocks noGrp="1" noChangeArrowheads="1"/>
          </p:cNvSpPr>
          <p:nvPr>
            <p:ph type="title"/>
          </p:nvPr>
        </p:nvSpPr>
        <p:spPr/>
        <p:txBody>
          <a:bodyPr/>
          <a:lstStyle/>
          <a:p>
            <a:r>
              <a:rPr lang="zh-CN" altLang="en-US" dirty="0"/>
              <a:t>启发式规则</a:t>
            </a:r>
          </a:p>
        </p:txBody>
      </p:sp>
      <p:sp>
        <p:nvSpPr>
          <p:cNvPr id="195587" name="Rectangle 1027"/>
          <p:cNvSpPr>
            <a:spLocks noGrp="1" noChangeArrowheads="1"/>
          </p:cNvSpPr>
          <p:nvPr>
            <p:ph type="body" idx="1"/>
          </p:nvPr>
        </p:nvSpPr>
        <p:spPr>
          <a:xfrm>
            <a:off x="468313" y="1556792"/>
            <a:ext cx="8316912" cy="3888432"/>
          </a:xfrm>
        </p:spPr>
        <p:txBody>
          <a:bodyPr/>
          <a:lstStyle/>
          <a:p>
            <a:pPr marL="355600" indent="-355600">
              <a:buClr>
                <a:srgbClr val="FF0000"/>
              </a:buClr>
              <a:buSzTx/>
              <a:buFont typeface="Wingdings" pitchFamily="2" charset="2"/>
              <a:buChar char="l"/>
            </a:pPr>
            <a:r>
              <a:rPr lang="zh-CN" altLang="en-US" b="1" dirty="0">
                <a:latin typeface="楷体_GB2312" pitchFamily="49" charset="-122"/>
                <a:ea typeface="楷体_GB2312" pitchFamily="49" charset="-122"/>
              </a:rPr>
              <a:t>模块设计和分解的经验</a:t>
            </a:r>
            <a:endParaRPr lang="en-US" altLang="zh-CN" b="1"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提高模块独立性（高内聚低耦合）</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模块规模应适中（不是越小越好）</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深度、宽度、扇出、扇入应适当</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latin typeface="楷体_GB2312" pitchFamily="49" charset="-122"/>
                <a:ea typeface="楷体_GB2312" pitchFamily="49" charset="-122"/>
              </a:rPr>
              <a:t>模块作用域应在控制域内（否则</a:t>
            </a:r>
            <a:r>
              <a:rPr lang="zh-CN" altLang="en-US" dirty="0"/>
              <a:t>会增加模块间数据的传递量，出现控制耦合</a:t>
            </a:r>
            <a:r>
              <a:rPr lang="zh-CN" altLang="en-US" dirty="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zh-CN" altLang="en-US" b="1" dirty="0">
              <a:latin typeface="楷体_GB2312" pitchFamily="49" charset="-122"/>
              <a:ea typeface="楷体_GB2312" pitchFamily="49" charset="-122"/>
            </a:endParaRPr>
          </a:p>
        </p:txBody>
      </p:sp>
    </p:spTree>
    <p:extLst>
      <p:ext uri="{BB962C8B-B14F-4D97-AF65-F5344CB8AC3E}">
        <p14:creationId xmlns:p14="http://schemas.microsoft.com/office/powerpoint/2010/main" val="546846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复习：软件各阶段的任务</a:t>
            </a:r>
          </a:p>
        </p:txBody>
      </p:sp>
      <p:sp>
        <p:nvSpPr>
          <p:cNvPr id="3" name="内容占位符 2"/>
          <p:cNvSpPr>
            <a:spLocks noGrp="1"/>
          </p:cNvSpPr>
          <p:nvPr>
            <p:ph idx="1"/>
          </p:nvPr>
        </p:nvSpPr>
        <p:spPr>
          <a:xfrm>
            <a:off x="685800" y="1340768"/>
            <a:ext cx="7990656" cy="4258816"/>
          </a:xfrm>
        </p:spPr>
        <p:txBody>
          <a:bodyPr/>
          <a:lstStyle/>
          <a:p>
            <a:pPr>
              <a:lnSpc>
                <a:spcPct val="120000"/>
              </a:lnSpc>
            </a:pPr>
            <a:r>
              <a:rPr lang="zh-CN" altLang="en-US" dirty="0"/>
              <a:t>需求分析</a:t>
            </a:r>
            <a:r>
              <a:rPr lang="en-US" altLang="zh-CN" dirty="0"/>
              <a:t>——What</a:t>
            </a:r>
          </a:p>
          <a:p>
            <a:pPr lvl="1">
              <a:lnSpc>
                <a:spcPct val="120000"/>
              </a:lnSpc>
            </a:pPr>
            <a:r>
              <a:rPr lang="zh-CN" altLang="en-US" dirty="0"/>
              <a:t>有哪些实体，如何抽象出属性，实体之间的关系是什么</a:t>
            </a:r>
            <a:endParaRPr lang="en-US" altLang="zh-CN" dirty="0"/>
          </a:p>
          <a:p>
            <a:pPr>
              <a:lnSpc>
                <a:spcPct val="120000"/>
              </a:lnSpc>
              <a:spcBef>
                <a:spcPts val="1600"/>
              </a:spcBef>
            </a:pPr>
            <a:r>
              <a:rPr lang="zh-CN" altLang="en-US" dirty="0"/>
              <a:t>设计与实现</a:t>
            </a:r>
            <a:r>
              <a:rPr lang="en-US" altLang="zh-CN" dirty="0"/>
              <a:t>——How</a:t>
            </a:r>
          </a:p>
          <a:p>
            <a:pPr lvl="1">
              <a:lnSpc>
                <a:spcPct val="120000"/>
              </a:lnSpc>
            </a:pPr>
            <a:r>
              <a:rPr lang="zh-CN" altLang="en-US" dirty="0"/>
              <a:t>软件是怎么实现这些需求的</a:t>
            </a:r>
          </a:p>
          <a:p>
            <a:pPr>
              <a:lnSpc>
                <a:spcPct val="120000"/>
              </a:lnSpc>
              <a:spcBef>
                <a:spcPts val="1600"/>
              </a:spcBef>
            </a:pPr>
            <a:r>
              <a:rPr lang="zh-CN" altLang="en-US" dirty="0"/>
              <a:t>测试和发布</a:t>
            </a:r>
            <a:r>
              <a:rPr lang="en-US" altLang="zh-CN" dirty="0"/>
              <a:t>——Whether</a:t>
            </a:r>
          </a:p>
          <a:p>
            <a:pPr lvl="1">
              <a:lnSpc>
                <a:spcPct val="120000"/>
              </a:lnSpc>
            </a:pPr>
            <a:r>
              <a:rPr lang="zh-CN" altLang="en-US" dirty="0"/>
              <a:t>软件实现了这些需求没有</a:t>
            </a:r>
            <a:endParaRPr lang="en-US" altLang="zh-CN" dirty="0"/>
          </a:p>
          <a:p>
            <a:endParaRPr lang="zh-CN" altLang="en-US" dirty="0"/>
          </a:p>
        </p:txBody>
      </p:sp>
    </p:spTree>
    <p:extLst>
      <p:ext uri="{BB962C8B-B14F-4D97-AF65-F5344CB8AC3E}">
        <p14:creationId xmlns:p14="http://schemas.microsoft.com/office/powerpoint/2010/main" val="339470392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508660" y="4653136"/>
            <a:ext cx="7772400" cy="1082824"/>
          </a:xfrm>
        </p:spPr>
        <p:txBody>
          <a:bodyPr/>
          <a:lstStyle/>
          <a:p>
            <a:r>
              <a:rPr lang="en-US" altLang="zh-CN" sz="2800" dirty="0"/>
              <a:t>B</a:t>
            </a:r>
            <a:r>
              <a:rPr lang="zh-CN" altLang="en-US" sz="2800" dirty="0"/>
              <a:t>不在</a:t>
            </a:r>
            <a:r>
              <a:rPr lang="en-US" altLang="zh-CN" sz="2800" dirty="0"/>
              <a:t>A</a:t>
            </a:r>
            <a:r>
              <a:rPr lang="zh-CN" altLang="en-US" sz="2800" dirty="0"/>
              <a:t>的作用域内</a:t>
            </a:r>
            <a:endParaRPr lang="en-US" altLang="zh-CN" sz="2800" dirty="0"/>
          </a:p>
          <a:p>
            <a:r>
              <a:rPr lang="en-US" altLang="zh-CN" sz="2800" dirty="0"/>
              <a:t>A</a:t>
            </a:r>
            <a:r>
              <a:rPr lang="zh-CN" altLang="en-US" sz="2800" dirty="0"/>
              <a:t>如果要控制</a:t>
            </a:r>
            <a:r>
              <a:rPr lang="en-US" altLang="zh-CN" sz="2800" dirty="0"/>
              <a:t>B</a:t>
            </a:r>
            <a:r>
              <a:rPr lang="zh-CN" altLang="en-US" sz="2800" dirty="0"/>
              <a:t>，需将</a:t>
            </a:r>
            <a:r>
              <a:rPr lang="en-US" altLang="zh-CN" sz="2800" dirty="0"/>
              <a:t>A</a:t>
            </a:r>
            <a:r>
              <a:rPr lang="zh-CN" altLang="en-US" sz="2800" dirty="0"/>
              <a:t>上移到顶层，或将</a:t>
            </a:r>
            <a:r>
              <a:rPr lang="en-US" altLang="zh-CN" sz="2800" dirty="0"/>
              <a:t>B</a:t>
            </a:r>
            <a:r>
              <a:rPr lang="zh-CN" altLang="en-US" sz="2800" dirty="0"/>
              <a:t>下移到</a:t>
            </a:r>
            <a:r>
              <a:rPr lang="en-US" altLang="zh-CN" sz="2800" dirty="0"/>
              <a:t>A</a:t>
            </a:r>
            <a:r>
              <a:rPr lang="zh-CN" altLang="en-US" sz="2800" dirty="0"/>
              <a:t>的子层。</a:t>
            </a:r>
          </a:p>
        </p:txBody>
      </p:sp>
      <p:pic>
        <p:nvPicPr>
          <p:cNvPr id="4" name="Picture 2" descr="d:\users\yy\appdata\roaming\360se6\User Data\temp\ct_crmdtsm_crmdtschoosecn_00112(200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888" y="476672"/>
            <a:ext cx="713302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4817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3573016"/>
            <a:ext cx="8424936" cy="2522984"/>
          </a:xfrm>
        </p:spPr>
        <p:txBody>
          <a:bodyPr/>
          <a:lstStyle/>
          <a:p>
            <a:r>
              <a:rPr lang="en-US" altLang="zh-CN" sz="2800" dirty="0"/>
              <a:t>(b) G </a:t>
            </a:r>
            <a:r>
              <a:rPr lang="zh-CN" altLang="en-US" sz="2800" dirty="0"/>
              <a:t>要调用 </a:t>
            </a:r>
            <a:r>
              <a:rPr lang="en-US" altLang="zh-CN" sz="2800" dirty="0"/>
              <a:t>C</a:t>
            </a:r>
            <a:r>
              <a:rPr lang="zh-CN" altLang="en-US" sz="2800" dirty="0"/>
              <a:t>（作用超出了 </a:t>
            </a:r>
            <a:r>
              <a:rPr lang="en-US" altLang="zh-CN" sz="2800" dirty="0"/>
              <a:t>G </a:t>
            </a:r>
            <a:r>
              <a:rPr lang="zh-CN" altLang="en-US" sz="2800" dirty="0"/>
              <a:t>的控制范围），必须通过 </a:t>
            </a:r>
            <a:r>
              <a:rPr lang="en-US" altLang="zh-CN" sz="2800" dirty="0"/>
              <a:t>B</a:t>
            </a:r>
            <a:r>
              <a:rPr lang="zh-CN" altLang="en-US" sz="2800" dirty="0"/>
              <a:t>。增加了数据传递和模块耦合</a:t>
            </a:r>
            <a:endParaRPr lang="en-US" altLang="zh-CN" sz="2800" dirty="0"/>
          </a:p>
          <a:p>
            <a:r>
              <a:rPr lang="en-US" altLang="zh-CN" sz="2800" dirty="0"/>
              <a:t>(c) TOP </a:t>
            </a:r>
            <a:r>
              <a:rPr lang="zh-CN" altLang="en-US" sz="2800" dirty="0"/>
              <a:t>要调用 </a:t>
            </a:r>
            <a:r>
              <a:rPr lang="en-US" altLang="zh-CN" sz="2800" dirty="0"/>
              <a:t>C </a:t>
            </a:r>
            <a:r>
              <a:rPr lang="zh-CN" altLang="en-US" sz="2800" dirty="0"/>
              <a:t>和 </a:t>
            </a:r>
            <a:r>
              <a:rPr lang="en-US" altLang="zh-CN" sz="2800" dirty="0"/>
              <a:t>G</a:t>
            </a:r>
            <a:r>
              <a:rPr lang="zh-CN" altLang="en-US" sz="2800" dirty="0"/>
              <a:t>（作用在其控制范围内），但跨了层。</a:t>
            </a:r>
            <a:endParaRPr lang="en-US" altLang="zh-CN" sz="2800" dirty="0"/>
          </a:p>
          <a:p>
            <a:endParaRPr lang="zh-CN" altLang="en-US" sz="28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52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506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内容占位符 2"/>
          <p:cNvSpPr txBox="1">
            <a:spLocks/>
          </p:cNvSpPr>
          <p:nvPr/>
        </p:nvSpPr>
        <p:spPr bwMode="auto">
          <a:xfrm>
            <a:off x="467544" y="3573016"/>
            <a:ext cx="8424936" cy="2522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en-US" altLang="zh-CN" sz="2800" dirty="0"/>
              <a:t>(d) B </a:t>
            </a:r>
            <a:r>
              <a:rPr lang="zh-CN" altLang="en-US" sz="2800" dirty="0"/>
              <a:t>要调用 </a:t>
            </a:r>
            <a:r>
              <a:rPr lang="en-US" altLang="zh-CN" sz="2800" dirty="0"/>
              <a:t>G</a:t>
            </a:r>
            <a:r>
              <a:rPr lang="zh-CN" altLang="en-US" sz="2800" dirty="0"/>
              <a:t>，必须通过 </a:t>
            </a:r>
            <a:r>
              <a:rPr lang="en-US" altLang="zh-CN" sz="2800" dirty="0"/>
              <a:t>D</a:t>
            </a:r>
            <a:r>
              <a:rPr lang="zh-CN" altLang="en-US" sz="2800" dirty="0"/>
              <a:t>，也是一个不必要的穿越。</a:t>
            </a:r>
            <a:endParaRPr lang="en-US" altLang="zh-CN" sz="2800" dirty="0"/>
          </a:p>
          <a:p>
            <a:r>
              <a:rPr lang="en-US" altLang="zh-CN" sz="2800" dirty="0"/>
              <a:t>(e) </a:t>
            </a:r>
            <a:r>
              <a:rPr lang="zh-CN" altLang="en-US" sz="2800" dirty="0"/>
              <a:t>最好的结构关系，正确、紧凑</a:t>
            </a:r>
          </a:p>
        </p:txBody>
      </p:sp>
    </p:spTree>
    <p:extLst>
      <p:ext uri="{BB962C8B-B14F-4D97-AF65-F5344CB8AC3E}">
        <p14:creationId xmlns:p14="http://schemas.microsoft.com/office/powerpoint/2010/main" val="114684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56F28C8-6E8C-4766-9762-DF02A9CC71C2}" type="slidenum">
              <a:rPr lang="zh-CN" altLang="en-US"/>
              <a:pPr/>
              <a:t>133</a:t>
            </a:fld>
            <a:endParaRPr lang="en-US" altLang="zh-CN"/>
          </a:p>
        </p:txBody>
      </p:sp>
      <p:sp>
        <p:nvSpPr>
          <p:cNvPr id="195586" name="Rectangle 1026"/>
          <p:cNvSpPr>
            <a:spLocks noGrp="1" noChangeArrowheads="1"/>
          </p:cNvSpPr>
          <p:nvPr>
            <p:ph type="title"/>
          </p:nvPr>
        </p:nvSpPr>
        <p:spPr>
          <a:xfrm>
            <a:off x="685800" y="188640"/>
            <a:ext cx="7772400" cy="1143000"/>
          </a:xfrm>
        </p:spPr>
        <p:txBody>
          <a:bodyPr/>
          <a:lstStyle/>
          <a:p>
            <a:r>
              <a:rPr lang="zh-CN" altLang="en-US" dirty="0"/>
              <a:t>启发式规则</a:t>
            </a:r>
          </a:p>
        </p:txBody>
      </p:sp>
      <p:sp>
        <p:nvSpPr>
          <p:cNvPr id="195587" name="Rectangle 1027"/>
          <p:cNvSpPr>
            <a:spLocks noGrp="1" noChangeArrowheads="1"/>
          </p:cNvSpPr>
          <p:nvPr>
            <p:ph type="body" idx="1"/>
          </p:nvPr>
        </p:nvSpPr>
        <p:spPr>
          <a:xfrm>
            <a:off x="468313" y="1412776"/>
            <a:ext cx="8316912" cy="3888432"/>
          </a:xfrm>
        </p:spPr>
        <p:txBody>
          <a:bodyPr/>
          <a:lstStyle/>
          <a:p>
            <a:pPr marL="355600" indent="-355600">
              <a:buClr>
                <a:srgbClr val="FF0000"/>
              </a:buClr>
              <a:buSzTx/>
              <a:buFont typeface="Wingdings" pitchFamily="2" charset="2"/>
              <a:buChar char="l"/>
            </a:pPr>
            <a:r>
              <a:rPr lang="zh-CN" altLang="en-US" b="1" dirty="0">
                <a:latin typeface="楷体_GB2312" pitchFamily="49" charset="-122"/>
                <a:ea typeface="楷体_GB2312" pitchFamily="49" charset="-122"/>
              </a:rPr>
              <a:t>模块设计和分解的经验</a:t>
            </a:r>
            <a:endParaRPr lang="en-US" altLang="zh-CN" b="1"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提高模块独立性（高内聚低耦合）</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模块规模应适中（不是越小越好）</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深度、宽度、扇出、扇入应适当</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模块作用域应在控制域内（否则</a:t>
            </a:r>
            <a:r>
              <a:rPr lang="zh-CN" altLang="en-US" dirty="0">
                <a:solidFill>
                  <a:schemeClr val="tx1">
                    <a:lumMod val="50000"/>
                    <a:lumOff val="50000"/>
                  </a:schemeClr>
                </a:solidFill>
              </a:rPr>
              <a:t>会增加模块间数据的传递量，使模块间出现控制耦合</a:t>
            </a:r>
            <a:r>
              <a:rPr lang="zh-CN" altLang="en-US" dirty="0">
                <a:solidFill>
                  <a:schemeClr val="tx1">
                    <a:lumMod val="50000"/>
                    <a:lumOff val="50000"/>
                  </a:schemeClr>
                </a:solidFill>
                <a:latin typeface="楷体_GB2312" pitchFamily="49" charset="-122"/>
                <a:ea typeface="楷体_GB2312" pitchFamily="49" charset="-122"/>
              </a:rPr>
              <a:t>）</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latin typeface="楷体_GB2312" pitchFamily="49" charset="-122"/>
                <a:ea typeface="楷体_GB2312" pitchFamily="49" charset="-122"/>
              </a:rPr>
              <a:t>降低模块接口的复杂程度（尽量传递结构简单的数据）</a:t>
            </a: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zh-CN" altLang="en-US" b="1" dirty="0">
              <a:latin typeface="楷体_GB2312" pitchFamily="49" charset="-122"/>
              <a:ea typeface="楷体_GB2312" pitchFamily="49" charset="-122"/>
            </a:endParaRPr>
          </a:p>
        </p:txBody>
      </p:sp>
    </p:spTree>
    <p:extLst>
      <p:ext uri="{BB962C8B-B14F-4D97-AF65-F5344CB8AC3E}">
        <p14:creationId xmlns:p14="http://schemas.microsoft.com/office/powerpoint/2010/main" val="39797107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56F28C8-6E8C-4766-9762-DF02A9CC71C2}" type="slidenum">
              <a:rPr lang="zh-CN" altLang="en-US"/>
              <a:pPr/>
              <a:t>134</a:t>
            </a:fld>
            <a:endParaRPr lang="en-US" altLang="zh-CN"/>
          </a:p>
        </p:txBody>
      </p:sp>
      <p:sp>
        <p:nvSpPr>
          <p:cNvPr id="195586" name="Rectangle 1026"/>
          <p:cNvSpPr>
            <a:spLocks noGrp="1" noChangeArrowheads="1"/>
          </p:cNvSpPr>
          <p:nvPr>
            <p:ph type="title"/>
          </p:nvPr>
        </p:nvSpPr>
        <p:spPr>
          <a:xfrm>
            <a:off x="685800" y="188640"/>
            <a:ext cx="7772400" cy="1143000"/>
          </a:xfrm>
        </p:spPr>
        <p:txBody>
          <a:bodyPr/>
          <a:lstStyle/>
          <a:p>
            <a:r>
              <a:rPr lang="zh-CN" altLang="en-US" dirty="0"/>
              <a:t>启发式规则</a:t>
            </a:r>
          </a:p>
        </p:txBody>
      </p:sp>
      <p:sp>
        <p:nvSpPr>
          <p:cNvPr id="195587" name="Rectangle 1027"/>
          <p:cNvSpPr>
            <a:spLocks noGrp="1" noChangeArrowheads="1"/>
          </p:cNvSpPr>
          <p:nvPr>
            <p:ph type="body" idx="1"/>
          </p:nvPr>
        </p:nvSpPr>
        <p:spPr>
          <a:xfrm>
            <a:off x="468313" y="1412776"/>
            <a:ext cx="8316912" cy="3888432"/>
          </a:xfrm>
        </p:spPr>
        <p:txBody>
          <a:bodyPr/>
          <a:lstStyle/>
          <a:p>
            <a:pPr marL="355600" indent="-355600">
              <a:buClr>
                <a:srgbClr val="FF0000"/>
              </a:buClr>
              <a:buSzTx/>
              <a:buFont typeface="Wingdings" pitchFamily="2" charset="2"/>
              <a:buChar char="l"/>
            </a:pPr>
            <a:r>
              <a:rPr lang="zh-CN" altLang="en-US" b="1" dirty="0">
                <a:latin typeface="楷体_GB2312" pitchFamily="49" charset="-122"/>
                <a:ea typeface="楷体_GB2312" pitchFamily="49" charset="-122"/>
              </a:rPr>
              <a:t>模块设计和分解的经验</a:t>
            </a:r>
            <a:endParaRPr lang="en-US" altLang="zh-CN" b="1"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提高模块独立性（高内聚低耦合）</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模块规模应适中（不是越小越好）</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深度、宽度、扇出、扇入应适当</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模块作用域应在控制域内（否则</a:t>
            </a:r>
            <a:r>
              <a:rPr lang="zh-CN" altLang="en-US" dirty="0">
                <a:solidFill>
                  <a:schemeClr val="tx1">
                    <a:lumMod val="50000"/>
                    <a:lumOff val="50000"/>
                  </a:schemeClr>
                </a:solidFill>
              </a:rPr>
              <a:t>会增加模块间数据的传递量，使模块间出现控制耦合</a:t>
            </a:r>
            <a:r>
              <a:rPr lang="zh-CN" altLang="en-US" dirty="0">
                <a:solidFill>
                  <a:schemeClr val="tx1">
                    <a:lumMod val="50000"/>
                    <a:lumOff val="50000"/>
                  </a:schemeClr>
                </a:solidFill>
                <a:latin typeface="楷体_GB2312" pitchFamily="49" charset="-122"/>
                <a:ea typeface="楷体_GB2312" pitchFamily="49" charset="-122"/>
              </a:rPr>
              <a:t>）</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降低模块接口的复杂程度（尽量传递简单结构的数据）</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latin typeface="楷体_GB2312" pitchFamily="49" charset="-122"/>
                <a:ea typeface="楷体_GB2312" pitchFamily="49" charset="-122"/>
              </a:rPr>
              <a:t>模块单入口单出口（避免 </a:t>
            </a:r>
            <a:r>
              <a:rPr lang="en-US" altLang="zh-CN" dirty="0" err="1">
                <a:latin typeface="楷体_GB2312" pitchFamily="49" charset="-122"/>
                <a:ea typeface="楷体_GB2312" pitchFamily="49" charset="-122"/>
              </a:rPr>
              <a:t>goto</a:t>
            </a:r>
            <a:r>
              <a:rPr lang="en-US" altLang="zh-CN" dirty="0">
                <a:latin typeface="楷体_GB2312" pitchFamily="49" charset="-122"/>
                <a:ea typeface="楷体_GB2312" pitchFamily="49" charset="-122"/>
              </a:rPr>
              <a:t> </a:t>
            </a:r>
            <a:r>
              <a:rPr lang="zh-CN" altLang="en-US" dirty="0">
                <a:latin typeface="楷体_GB2312" pitchFamily="49" charset="-122"/>
                <a:ea typeface="楷体_GB2312" pitchFamily="49" charset="-122"/>
              </a:rPr>
              <a:t>任意跳转）</a:t>
            </a: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zh-CN" altLang="en-US" b="1" dirty="0">
              <a:latin typeface="楷体_GB2312" pitchFamily="49" charset="-122"/>
              <a:ea typeface="楷体_GB2312" pitchFamily="49" charset="-122"/>
            </a:endParaRPr>
          </a:p>
        </p:txBody>
      </p:sp>
    </p:spTree>
    <p:extLst>
      <p:ext uri="{BB962C8B-B14F-4D97-AF65-F5344CB8AC3E}">
        <p14:creationId xmlns:p14="http://schemas.microsoft.com/office/powerpoint/2010/main" val="239729574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56F28C8-6E8C-4766-9762-DF02A9CC71C2}" type="slidenum">
              <a:rPr lang="zh-CN" altLang="en-US"/>
              <a:pPr/>
              <a:t>135</a:t>
            </a:fld>
            <a:endParaRPr lang="en-US" altLang="zh-CN"/>
          </a:p>
        </p:txBody>
      </p:sp>
      <p:sp>
        <p:nvSpPr>
          <p:cNvPr id="195586" name="Rectangle 1026"/>
          <p:cNvSpPr>
            <a:spLocks noGrp="1" noChangeArrowheads="1"/>
          </p:cNvSpPr>
          <p:nvPr>
            <p:ph type="title"/>
          </p:nvPr>
        </p:nvSpPr>
        <p:spPr>
          <a:xfrm>
            <a:off x="685800" y="188640"/>
            <a:ext cx="7772400" cy="1143000"/>
          </a:xfrm>
        </p:spPr>
        <p:txBody>
          <a:bodyPr/>
          <a:lstStyle/>
          <a:p>
            <a:r>
              <a:rPr lang="zh-CN" altLang="en-US" dirty="0"/>
              <a:t>启发式规则</a:t>
            </a:r>
          </a:p>
        </p:txBody>
      </p:sp>
      <p:sp>
        <p:nvSpPr>
          <p:cNvPr id="195587" name="Rectangle 1027"/>
          <p:cNvSpPr>
            <a:spLocks noGrp="1" noChangeArrowheads="1"/>
          </p:cNvSpPr>
          <p:nvPr>
            <p:ph type="body" idx="1"/>
          </p:nvPr>
        </p:nvSpPr>
        <p:spPr>
          <a:xfrm>
            <a:off x="468313" y="1412776"/>
            <a:ext cx="8316912" cy="3888432"/>
          </a:xfrm>
        </p:spPr>
        <p:txBody>
          <a:bodyPr/>
          <a:lstStyle/>
          <a:p>
            <a:pPr marL="355600" indent="-355600">
              <a:buClr>
                <a:srgbClr val="FF0000"/>
              </a:buClr>
              <a:buSzTx/>
              <a:buFont typeface="Wingdings" pitchFamily="2" charset="2"/>
              <a:buChar char="l"/>
            </a:pPr>
            <a:r>
              <a:rPr lang="zh-CN" altLang="en-US" b="1" dirty="0">
                <a:latin typeface="楷体_GB2312" pitchFamily="49" charset="-122"/>
                <a:ea typeface="楷体_GB2312" pitchFamily="49" charset="-122"/>
              </a:rPr>
              <a:t>模块设计和分解的经验</a:t>
            </a:r>
            <a:endParaRPr lang="en-US" altLang="zh-CN" b="1"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提高模块独立性（高内聚低耦合）</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模块规模应适中（不是越小越好）</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深度、宽度、扇出、扇入应适当</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模块作用域应在控制域内（否则</a:t>
            </a:r>
            <a:r>
              <a:rPr lang="zh-CN" altLang="en-US" dirty="0">
                <a:solidFill>
                  <a:schemeClr val="tx1">
                    <a:lumMod val="50000"/>
                    <a:lumOff val="50000"/>
                  </a:schemeClr>
                </a:solidFill>
              </a:rPr>
              <a:t>会增加模块间数据的传递量，使模块间出现控制耦合</a:t>
            </a:r>
            <a:r>
              <a:rPr lang="zh-CN" altLang="en-US" dirty="0">
                <a:solidFill>
                  <a:schemeClr val="tx1">
                    <a:lumMod val="50000"/>
                    <a:lumOff val="50000"/>
                  </a:schemeClr>
                </a:solidFill>
                <a:latin typeface="楷体_GB2312" pitchFamily="49" charset="-122"/>
                <a:ea typeface="楷体_GB2312" pitchFamily="49" charset="-122"/>
              </a:rPr>
              <a:t>）</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降低模块接口的复杂程度（尽量传递简单结构的数据）</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solidFill>
                  <a:schemeClr val="tx1">
                    <a:lumMod val="50000"/>
                    <a:lumOff val="50000"/>
                  </a:schemeClr>
                </a:solidFill>
                <a:latin typeface="楷体_GB2312" pitchFamily="49" charset="-122"/>
                <a:ea typeface="楷体_GB2312" pitchFamily="49" charset="-122"/>
              </a:rPr>
              <a:t>设计单入口单出口的模块</a:t>
            </a:r>
            <a:endParaRPr lang="en-US" altLang="zh-CN" dirty="0">
              <a:solidFill>
                <a:schemeClr val="tx1">
                  <a:lumMod val="50000"/>
                  <a:lumOff val="50000"/>
                </a:schemeClr>
              </a:solidFill>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latin typeface="楷体_GB2312" pitchFamily="49" charset="-122"/>
                <a:ea typeface="楷体_GB2312" pitchFamily="49" charset="-122"/>
              </a:rPr>
              <a:t>模块功能应可以预测</a:t>
            </a: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zh-CN" altLang="en-US" b="1" dirty="0">
              <a:latin typeface="楷体_GB2312" pitchFamily="49" charset="-122"/>
              <a:ea typeface="楷体_GB2312" pitchFamily="49" charset="-122"/>
            </a:endParaRPr>
          </a:p>
        </p:txBody>
      </p:sp>
    </p:spTree>
    <p:extLst>
      <p:ext uri="{BB962C8B-B14F-4D97-AF65-F5344CB8AC3E}">
        <p14:creationId xmlns:p14="http://schemas.microsoft.com/office/powerpoint/2010/main" val="22451221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a:xfrm>
            <a:off x="6553200" y="6115472"/>
            <a:ext cx="1905000" cy="457200"/>
          </a:xfrm>
        </p:spPr>
        <p:txBody>
          <a:bodyPr/>
          <a:lstStyle/>
          <a:p>
            <a:fld id="{156F28C8-6E8C-4766-9762-DF02A9CC71C2}" type="slidenum">
              <a:rPr lang="zh-CN" altLang="en-US"/>
              <a:pPr/>
              <a:t>136</a:t>
            </a:fld>
            <a:endParaRPr lang="en-US" altLang="zh-CN"/>
          </a:p>
        </p:txBody>
      </p:sp>
      <p:sp>
        <p:nvSpPr>
          <p:cNvPr id="195586" name="Rectangle 1026"/>
          <p:cNvSpPr>
            <a:spLocks noGrp="1" noChangeArrowheads="1"/>
          </p:cNvSpPr>
          <p:nvPr>
            <p:ph type="title"/>
          </p:nvPr>
        </p:nvSpPr>
        <p:spPr>
          <a:xfrm>
            <a:off x="685800" y="188640"/>
            <a:ext cx="7772400" cy="1143000"/>
          </a:xfrm>
        </p:spPr>
        <p:txBody>
          <a:bodyPr/>
          <a:lstStyle/>
          <a:p>
            <a:r>
              <a:rPr lang="zh-CN" altLang="en-US" dirty="0"/>
              <a:t>启发式规则</a:t>
            </a:r>
          </a:p>
        </p:txBody>
      </p:sp>
      <p:sp>
        <p:nvSpPr>
          <p:cNvPr id="195587" name="Rectangle 1027"/>
          <p:cNvSpPr>
            <a:spLocks noGrp="1" noChangeArrowheads="1"/>
          </p:cNvSpPr>
          <p:nvPr>
            <p:ph type="body" idx="1"/>
          </p:nvPr>
        </p:nvSpPr>
        <p:spPr>
          <a:xfrm>
            <a:off x="468313" y="1412776"/>
            <a:ext cx="8316912" cy="4968552"/>
          </a:xfrm>
        </p:spPr>
        <p:txBody>
          <a:bodyPr/>
          <a:lstStyle/>
          <a:p>
            <a:pPr marL="355600" indent="-355600">
              <a:buClr>
                <a:srgbClr val="FF0000"/>
              </a:buClr>
              <a:buSzTx/>
              <a:buFont typeface="Wingdings" pitchFamily="2" charset="2"/>
              <a:buChar char="l"/>
            </a:pPr>
            <a:r>
              <a:rPr lang="zh-CN" altLang="en-US" b="1" dirty="0">
                <a:latin typeface="楷体_GB2312" pitchFamily="49" charset="-122"/>
                <a:ea typeface="楷体_GB2312" pitchFamily="49" charset="-122"/>
              </a:rPr>
              <a:t>模块设计和分解的经验（可对照</a:t>
            </a:r>
            <a:r>
              <a:rPr lang="zh-CN" altLang="en-US" b="1" dirty="0">
                <a:solidFill>
                  <a:srgbClr val="0000FF"/>
                </a:solidFill>
                <a:latin typeface="楷体_GB2312" pitchFamily="49" charset="-122"/>
                <a:ea typeface="楷体_GB2312" pitchFamily="49" charset="-122"/>
              </a:rPr>
              <a:t>设计模式</a:t>
            </a:r>
            <a:r>
              <a:rPr lang="zh-CN" altLang="en-US" b="1" dirty="0">
                <a:latin typeface="楷体_GB2312" pitchFamily="49" charset="-122"/>
                <a:ea typeface="楷体_GB2312" pitchFamily="49" charset="-122"/>
              </a:rPr>
              <a:t>）</a:t>
            </a:r>
            <a:endParaRPr lang="en-US" altLang="zh-CN" b="1"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latin typeface="楷体_GB2312" pitchFamily="49" charset="-122"/>
                <a:ea typeface="楷体_GB2312" pitchFamily="49" charset="-122"/>
              </a:rPr>
              <a:t>提高模块独立性（高内聚低耦合）</a:t>
            </a: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latin typeface="楷体_GB2312" pitchFamily="49" charset="-122"/>
                <a:ea typeface="楷体_GB2312" pitchFamily="49" charset="-122"/>
              </a:rPr>
              <a:t>模块规模应适中（不是越小越好）</a:t>
            </a: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latin typeface="楷体_GB2312" pitchFamily="49" charset="-122"/>
                <a:ea typeface="楷体_GB2312" pitchFamily="49" charset="-122"/>
              </a:rPr>
              <a:t>深度、宽度、扇出、扇入应适当</a:t>
            </a: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latin typeface="楷体_GB2312" pitchFamily="49" charset="-122"/>
                <a:ea typeface="楷体_GB2312" pitchFamily="49" charset="-122"/>
              </a:rPr>
              <a:t>模块作用域应在控制域内（否则</a:t>
            </a:r>
            <a:r>
              <a:rPr lang="zh-CN" altLang="en-US" dirty="0"/>
              <a:t>会增加模块间数据的传递量，使模块间出现控制耦合</a:t>
            </a:r>
            <a:r>
              <a:rPr lang="zh-CN" altLang="en-US" dirty="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latin typeface="楷体_GB2312" pitchFamily="49" charset="-122"/>
                <a:ea typeface="楷体_GB2312" pitchFamily="49" charset="-122"/>
              </a:rPr>
              <a:t>降低模块接口的复杂程度（尽量传递简单结构的数据）</a:t>
            </a: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latin typeface="楷体_GB2312" pitchFamily="49" charset="-122"/>
                <a:ea typeface="楷体_GB2312" pitchFamily="49" charset="-122"/>
              </a:rPr>
              <a:t>设计单入口单出口的模块</a:t>
            </a: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r>
              <a:rPr lang="zh-CN" altLang="en-US" dirty="0">
                <a:latin typeface="楷体_GB2312" pitchFamily="49" charset="-122"/>
                <a:ea typeface="楷体_GB2312" pitchFamily="49" charset="-122"/>
              </a:rPr>
              <a:t>模块功能应可以预测</a:t>
            </a: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en-US" altLang="zh-CN" dirty="0">
              <a:latin typeface="楷体_GB2312" pitchFamily="49" charset="-122"/>
              <a:ea typeface="楷体_GB2312" pitchFamily="49" charset="-122"/>
            </a:endParaRPr>
          </a:p>
          <a:p>
            <a:pPr marL="857250" lvl="1" indent="-457200">
              <a:buClr>
                <a:srgbClr val="FF0000"/>
              </a:buClr>
              <a:buFont typeface="Wingdings" panose="05000000000000000000" pitchFamily="2" charset="2"/>
              <a:buChar char="Ø"/>
            </a:pPr>
            <a:endParaRPr lang="zh-CN" altLang="en-US" b="1" dirty="0">
              <a:latin typeface="楷体_GB2312" pitchFamily="49" charset="-122"/>
              <a:ea typeface="楷体_GB2312" pitchFamily="49" charset="-122"/>
            </a:endParaRPr>
          </a:p>
        </p:txBody>
      </p:sp>
    </p:spTree>
    <p:extLst>
      <p:ext uri="{BB962C8B-B14F-4D97-AF65-F5344CB8AC3E}">
        <p14:creationId xmlns:p14="http://schemas.microsoft.com/office/powerpoint/2010/main" val="16948682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683568" y="1340768"/>
            <a:ext cx="7972452" cy="4786346"/>
          </a:xfrm>
        </p:spPr>
        <p:txBody>
          <a:bodyPr/>
          <a:lstStyle/>
          <a:p>
            <a:pPr marL="0" indent="0" eaLnBrk="1" hangingPunct="1">
              <a:buFont typeface="Wingdings" pitchFamily="2" charset="2"/>
              <a:buNone/>
              <a:defRPr/>
            </a:pPr>
            <a:r>
              <a:rPr lang="en-US" altLang="zh-CN" sz="2800" dirty="0"/>
              <a:t>4</a:t>
            </a:r>
            <a:r>
              <a:rPr lang="en-US" altLang="zh-CN" sz="2800" b="1" dirty="0"/>
              <a:t>.1  </a:t>
            </a:r>
            <a:r>
              <a:rPr lang="zh-CN" altLang="en-US" sz="2800" b="1" dirty="0"/>
              <a:t>什么是软件设计</a:t>
            </a:r>
            <a:endParaRPr lang="en-US" altLang="zh-CN" sz="2800" b="1" dirty="0"/>
          </a:p>
          <a:p>
            <a:pPr marL="0" indent="0" eaLnBrk="1" hangingPunct="1">
              <a:buFont typeface="Wingdings" pitchFamily="2" charset="2"/>
              <a:buNone/>
              <a:defRPr/>
            </a:pPr>
            <a:r>
              <a:rPr lang="en-US" altLang="zh-CN" sz="2800" dirty="0"/>
              <a:t>4.2  </a:t>
            </a:r>
            <a:r>
              <a:rPr lang="zh-CN" altLang="en-US" sz="2800" dirty="0"/>
              <a:t>设计的概念和原理</a:t>
            </a:r>
            <a:endParaRPr lang="en-US" altLang="zh-CN" sz="2800" dirty="0"/>
          </a:p>
          <a:p>
            <a:pPr marL="0" indent="0" eaLnBrk="1" hangingPunct="1">
              <a:buFont typeface="Wingdings" pitchFamily="2" charset="2"/>
              <a:buNone/>
              <a:defRPr/>
            </a:pPr>
            <a:r>
              <a:rPr lang="en-US" altLang="zh-CN" sz="2800" dirty="0"/>
              <a:t>    4.3 </a:t>
            </a:r>
            <a:r>
              <a:rPr lang="zh-CN" altLang="en-US" sz="2800" dirty="0"/>
              <a:t>模块独立</a:t>
            </a:r>
            <a:endParaRPr lang="en-US" altLang="zh-CN" sz="2800" dirty="0"/>
          </a:p>
          <a:p>
            <a:pPr marL="0" indent="0" eaLnBrk="1" hangingPunct="1">
              <a:buFont typeface="Wingdings" pitchFamily="2" charset="2"/>
              <a:buNone/>
              <a:defRPr/>
            </a:pPr>
            <a:r>
              <a:rPr lang="en-US" altLang="zh-CN" sz="2800" dirty="0"/>
              <a:t>    4.4 </a:t>
            </a:r>
            <a:r>
              <a:rPr lang="zh-CN" altLang="en-US" sz="2800" dirty="0"/>
              <a:t>启发规则</a:t>
            </a:r>
            <a:r>
              <a:rPr lang="en-US" altLang="zh-CN" sz="2800" dirty="0"/>
              <a:t> </a:t>
            </a:r>
          </a:p>
          <a:p>
            <a:pPr marL="0" indent="0" eaLnBrk="1" hangingPunct="1">
              <a:buNone/>
              <a:defRPr/>
            </a:pPr>
            <a:r>
              <a:rPr lang="en-US" altLang="zh-CN" sz="2800" dirty="0">
                <a:solidFill>
                  <a:srgbClr val="0000FF"/>
                </a:solidFill>
              </a:rPr>
              <a:t>4.5  </a:t>
            </a:r>
            <a:r>
              <a:rPr lang="zh-CN" altLang="en-US" sz="2800" dirty="0">
                <a:solidFill>
                  <a:srgbClr val="0000FF"/>
                </a:solidFill>
              </a:rPr>
              <a:t>概要设计的方法和工具</a:t>
            </a:r>
            <a:endParaRPr lang="en-US" altLang="zh-CN" sz="2800" dirty="0">
              <a:solidFill>
                <a:srgbClr val="0000FF"/>
              </a:solidFill>
            </a:endParaRPr>
          </a:p>
          <a:p>
            <a:pPr marL="0" indent="0" eaLnBrk="1" hangingPunct="1">
              <a:buNone/>
              <a:defRPr/>
            </a:pPr>
            <a:r>
              <a:rPr lang="en-US" altLang="zh-CN" sz="2800" dirty="0">
                <a:solidFill>
                  <a:srgbClr val="0000FF"/>
                </a:solidFill>
              </a:rPr>
              <a:t>   4.5 </a:t>
            </a:r>
            <a:r>
              <a:rPr lang="zh-CN" altLang="en-US" sz="2800" dirty="0">
                <a:solidFill>
                  <a:srgbClr val="0000FF"/>
                </a:solidFill>
              </a:rPr>
              <a:t>表示软件结构的图形工具（选学自学）</a:t>
            </a:r>
            <a:endParaRPr lang="en-US" altLang="zh-CN" sz="2800" dirty="0">
              <a:solidFill>
                <a:srgbClr val="0000FF"/>
              </a:solidFill>
            </a:endParaRPr>
          </a:p>
          <a:p>
            <a:pPr marL="0" indent="0" eaLnBrk="1" hangingPunct="1">
              <a:buNone/>
              <a:defRPr/>
            </a:pPr>
            <a:r>
              <a:rPr lang="en-US" altLang="zh-CN" sz="2800" dirty="0">
                <a:solidFill>
                  <a:srgbClr val="0000FF"/>
                </a:solidFill>
              </a:rPr>
              <a:t>   4.6 </a:t>
            </a:r>
            <a:r>
              <a:rPr lang="zh-CN" altLang="en-US" sz="2800" dirty="0">
                <a:solidFill>
                  <a:srgbClr val="0000FF"/>
                </a:solidFill>
              </a:rPr>
              <a:t>面向数据流的设计方法</a:t>
            </a:r>
            <a:endParaRPr lang="en-US" altLang="zh-CN" sz="2800" dirty="0">
              <a:solidFill>
                <a:srgbClr val="0000FF"/>
              </a:solidFill>
            </a:endParaRPr>
          </a:p>
        </p:txBody>
      </p:sp>
      <p:sp>
        <p:nvSpPr>
          <p:cNvPr id="9219" name="标题 1"/>
          <p:cNvSpPr>
            <a:spLocks noGrp="1"/>
          </p:cNvSpPr>
          <p:nvPr>
            <p:ph type="title"/>
          </p:nvPr>
        </p:nvSpPr>
        <p:spPr>
          <a:xfrm>
            <a:off x="827584" y="188640"/>
            <a:ext cx="7772400" cy="1143000"/>
          </a:xfrm>
        </p:spPr>
        <p:txBody>
          <a:bodyPr/>
          <a:lstStyle/>
          <a:p>
            <a:r>
              <a:rPr lang="zh-CN" altLang="en-US" dirty="0"/>
              <a:t>第</a:t>
            </a:r>
            <a:r>
              <a:rPr lang="en-US" altLang="zh-CN" dirty="0"/>
              <a:t>4</a:t>
            </a:r>
            <a:r>
              <a:rPr lang="zh-CN" altLang="en-US" dirty="0"/>
              <a:t>章  结构化设计</a:t>
            </a:r>
          </a:p>
        </p:txBody>
      </p:sp>
      <p:sp>
        <p:nvSpPr>
          <p:cNvPr id="2" name="圆角矩形标注 1"/>
          <p:cNvSpPr/>
          <p:nvPr/>
        </p:nvSpPr>
        <p:spPr bwMode="auto">
          <a:xfrm>
            <a:off x="5292080" y="3140968"/>
            <a:ext cx="1800200" cy="792088"/>
          </a:xfrm>
          <a:prstGeom prst="wedgeRoundRectCallout">
            <a:avLst>
              <a:gd name="adj1" fmla="val -36482"/>
              <a:gd name="adj2" fmla="val 61683"/>
              <a:gd name="adj3" fmla="val 16667"/>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b="1" dirty="0"/>
              <a:t>比较简单</a:t>
            </a:r>
            <a:endParaRPr kumimoji="1" lang="zh-CN" altLang="en-US" sz="2400" b="1" i="0" u="none" strike="noStrike" cap="none" normalizeH="0" baseline="0" dirty="0">
              <a:ln>
                <a:noFill/>
              </a:ln>
              <a:solidFill>
                <a:schemeClr val="tx1"/>
              </a:solidFill>
              <a:effectLst/>
            </a:endParaRPr>
          </a:p>
        </p:txBody>
      </p:sp>
      <p:pic>
        <p:nvPicPr>
          <p:cNvPr id="6" name="Picture 2" descr="c:\documents and settings\owner\application data\360se6\User Data\temp\t013fa069eb8dc786d1.jpg"/>
          <p:cNvPicPr>
            <a:picLocks noChangeAspect="1" noChangeArrowheads="1"/>
          </p:cNvPicPr>
          <p:nvPr/>
        </p:nvPicPr>
        <p:blipFill rotWithShape="1">
          <a:blip r:embed="rId3"/>
          <a:srcRect l="-11473" t="-1034" b="4076"/>
          <a:stretch/>
        </p:blipFill>
        <p:spPr bwMode="auto">
          <a:xfrm>
            <a:off x="5364088" y="4797152"/>
            <a:ext cx="3779912" cy="1748527"/>
          </a:xfrm>
          <a:prstGeom prst="rect">
            <a:avLst/>
          </a:prstGeom>
          <a:noFill/>
        </p:spPr>
      </p:pic>
    </p:spTree>
    <p:extLst>
      <p:ext uri="{BB962C8B-B14F-4D97-AF65-F5344CB8AC3E}">
        <p14:creationId xmlns:p14="http://schemas.microsoft.com/office/powerpoint/2010/main" val="60032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概要设计</a:t>
            </a:r>
          </a:p>
        </p:txBody>
      </p:sp>
      <p:sp>
        <p:nvSpPr>
          <p:cNvPr id="3" name="内容占位符 2"/>
          <p:cNvSpPr>
            <a:spLocks noGrp="1"/>
          </p:cNvSpPr>
          <p:nvPr>
            <p:ph idx="1"/>
          </p:nvPr>
        </p:nvSpPr>
        <p:spPr/>
        <p:txBody>
          <a:bodyPr/>
          <a:lstStyle/>
          <a:p>
            <a:pPr>
              <a:lnSpc>
                <a:spcPct val="120000"/>
              </a:lnSpc>
              <a:buFont typeface="Arial" pitchFamily="34" charset="0"/>
              <a:buChar char="•"/>
            </a:pPr>
            <a:r>
              <a:rPr lang="zh-CN" altLang="en-US" dirty="0"/>
              <a:t>模块结构表示工具</a:t>
            </a:r>
            <a:endParaRPr lang="en-US" altLang="zh-CN" dirty="0"/>
          </a:p>
          <a:p>
            <a:pPr marL="666750" lvl="2" indent="-266700">
              <a:lnSpc>
                <a:spcPct val="150000"/>
              </a:lnSpc>
              <a:buFont typeface="Wingdings" pitchFamily="2" charset="2"/>
              <a:buChar char="Ø"/>
            </a:pPr>
            <a:r>
              <a:rPr lang="zh-CN" altLang="en-US" sz="2800" dirty="0"/>
              <a:t>层次图(</a:t>
            </a:r>
            <a:r>
              <a:rPr lang="en-US" altLang="zh-CN" sz="2800" dirty="0"/>
              <a:t>H</a:t>
            </a:r>
            <a:r>
              <a:rPr lang="zh-CN" altLang="en-US" sz="2800" dirty="0"/>
              <a:t>图，</a:t>
            </a:r>
            <a:r>
              <a:rPr lang="en-US" altLang="zh-CN" sz="2800" dirty="0"/>
              <a:t>Hierarchy</a:t>
            </a:r>
            <a:r>
              <a:rPr lang="zh-CN" altLang="en-US" sz="2800" dirty="0"/>
              <a:t>）</a:t>
            </a:r>
            <a:endParaRPr lang="en-US" altLang="zh-CN" sz="2800" dirty="0"/>
          </a:p>
          <a:p>
            <a:pPr marL="666750" lvl="2" indent="-266700">
              <a:lnSpc>
                <a:spcPct val="150000"/>
              </a:lnSpc>
              <a:buFont typeface="Wingdings" pitchFamily="2" charset="2"/>
              <a:buChar char="Ø"/>
            </a:pPr>
            <a:r>
              <a:rPr lang="en-US" altLang="zh-CN" sz="2800" dirty="0"/>
              <a:t>HIPO</a:t>
            </a:r>
            <a:r>
              <a:rPr lang="zh-CN" altLang="en-US" sz="2800" dirty="0"/>
              <a:t>图</a:t>
            </a:r>
            <a:r>
              <a:rPr lang="en-US" altLang="zh-CN" sz="2800" dirty="0"/>
              <a:t>=H</a:t>
            </a:r>
            <a:r>
              <a:rPr lang="zh-CN" altLang="en-US" sz="2800" dirty="0"/>
              <a:t>图</a:t>
            </a:r>
            <a:r>
              <a:rPr lang="en-US" altLang="zh-CN" sz="2800" dirty="0"/>
              <a:t>+IPO</a:t>
            </a:r>
            <a:r>
              <a:rPr lang="zh-CN" altLang="en-US" sz="2800" dirty="0"/>
              <a:t>表</a:t>
            </a:r>
          </a:p>
          <a:p>
            <a:pPr marL="666750" lvl="2" indent="-266700">
              <a:lnSpc>
                <a:spcPct val="150000"/>
              </a:lnSpc>
              <a:buFont typeface="Wingdings" pitchFamily="2" charset="2"/>
              <a:buChar char="Ø"/>
            </a:pPr>
            <a:r>
              <a:rPr lang="zh-CN" altLang="en-US" sz="2800" dirty="0"/>
              <a:t>结构图（模块联系图）</a:t>
            </a:r>
          </a:p>
          <a:p>
            <a:pPr lvl="1">
              <a:lnSpc>
                <a:spcPct val="120000"/>
              </a:lnSpc>
              <a:buFont typeface="Arial" pitchFamily="34" charset="0"/>
              <a:buChar char="•"/>
            </a:pPr>
            <a:endParaRPr lang="zh-CN" altLang="en-US" dirty="0"/>
          </a:p>
          <a:p>
            <a:endParaRPr lang="zh-CN" altLang="en-US" dirty="0"/>
          </a:p>
        </p:txBody>
      </p:sp>
    </p:spTree>
    <p:extLst>
      <p:ext uri="{BB962C8B-B14F-4D97-AF65-F5344CB8AC3E}">
        <p14:creationId xmlns:p14="http://schemas.microsoft.com/office/powerpoint/2010/main" val="22649301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5"/>
          <p:cNvSpPr>
            <a:spLocks noGrp="1"/>
          </p:cNvSpPr>
          <p:nvPr>
            <p:ph type="sldNum" sz="quarter" idx="12"/>
          </p:nvPr>
        </p:nvSpPr>
        <p:spPr>
          <a:noFill/>
        </p:spPr>
        <p:txBody>
          <a:bodyPr/>
          <a:lstStyle/>
          <a:p>
            <a:fld id="{B54306DB-38AE-46F8-B122-46149616F2C2}" type="slidenum">
              <a:rPr lang="zh-CN" altLang="en-US">
                <a:ea typeface="宋体" charset="-122"/>
              </a:rPr>
              <a:pPr/>
              <a:t>139</a:t>
            </a:fld>
            <a:endParaRPr lang="en-US" altLang="zh-CN">
              <a:ea typeface="宋体" charset="-122"/>
            </a:endParaRPr>
          </a:p>
        </p:txBody>
      </p:sp>
      <p:sp>
        <p:nvSpPr>
          <p:cNvPr id="17411" name="Rectangle 2050"/>
          <p:cNvSpPr>
            <a:spLocks noGrp="1" noChangeArrowheads="1"/>
          </p:cNvSpPr>
          <p:nvPr>
            <p:ph type="title"/>
          </p:nvPr>
        </p:nvSpPr>
        <p:spPr>
          <a:xfrm>
            <a:off x="685800" y="197768"/>
            <a:ext cx="7772400" cy="1143000"/>
          </a:xfrm>
        </p:spPr>
        <p:txBody>
          <a:bodyPr/>
          <a:lstStyle/>
          <a:p>
            <a:pPr eaLnBrk="1" hangingPunct="1"/>
            <a:r>
              <a:rPr lang="zh-CN" altLang="en-US" sz="3200" dirty="0"/>
              <a:t>结构设计图形工具：层次图</a:t>
            </a:r>
            <a:endParaRPr lang="zh-CN" altLang="en-US" sz="3200" b="1" dirty="0"/>
          </a:p>
        </p:txBody>
      </p:sp>
      <p:sp>
        <p:nvSpPr>
          <p:cNvPr id="17412" name="Rectangle 2051"/>
          <p:cNvSpPr>
            <a:spLocks noGrp="1" noChangeArrowheads="1"/>
          </p:cNvSpPr>
          <p:nvPr>
            <p:ph type="body" idx="1"/>
          </p:nvPr>
        </p:nvSpPr>
        <p:spPr>
          <a:xfrm>
            <a:off x="467544" y="1268760"/>
            <a:ext cx="8610600" cy="5373216"/>
          </a:xfrm>
        </p:spPr>
        <p:txBody>
          <a:bodyPr/>
          <a:lstStyle/>
          <a:p>
            <a:r>
              <a:rPr kumimoji="0" lang="zh-CN" altLang="en-US" sz="2800" dirty="0">
                <a:latin typeface="Times New Roman" pitchFamily="18" charset="0"/>
                <a:ea typeface="楷体_GB2312" pitchFamily="49" charset="-122"/>
              </a:rPr>
              <a:t>层次图描绘软件的</a:t>
            </a:r>
            <a:r>
              <a:rPr kumimoji="0" lang="zh-CN" altLang="en-US" sz="2800" dirty="0">
                <a:solidFill>
                  <a:srgbClr val="0000FF"/>
                </a:solidFill>
                <a:latin typeface="Times New Roman" pitchFamily="18" charset="0"/>
                <a:ea typeface="楷体_GB2312" pitchFamily="49" charset="-122"/>
              </a:rPr>
              <a:t>层次</a:t>
            </a:r>
            <a:r>
              <a:rPr kumimoji="0" lang="zh-CN" altLang="en-US" sz="2800" dirty="0">
                <a:latin typeface="Times New Roman" pitchFamily="18" charset="0"/>
                <a:ea typeface="楷体_GB2312" pitchFamily="49" charset="-122"/>
              </a:rPr>
              <a:t>结构</a:t>
            </a:r>
            <a:endParaRPr kumimoji="0" lang="en-US" altLang="zh-CN" sz="2800" dirty="0">
              <a:latin typeface="Times New Roman" pitchFamily="18" charset="0"/>
              <a:ea typeface="楷体_GB2312" pitchFamily="49" charset="-122"/>
            </a:endParaRPr>
          </a:p>
          <a:p>
            <a:r>
              <a:rPr kumimoji="0" lang="zh-CN" altLang="en-US" sz="2800" dirty="0">
                <a:latin typeface="Times New Roman" pitchFamily="18" charset="0"/>
                <a:ea typeface="楷体_GB2312" pitchFamily="49" charset="-122"/>
              </a:rPr>
              <a:t>一个矩形框代表一个</a:t>
            </a:r>
            <a:r>
              <a:rPr kumimoji="0" lang="zh-CN" altLang="en-US" sz="2800" dirty="0">
                <a:solidFill>
                  <a:srgbClr val="0000FF"/>
                </a:solidFill>
                <a:latin typeface="Times New Roman" pitchFamily="18" charset="0"/>
                <a:ea typeface="楷体_GB2312" pitchFamily="49" charset="-122"/>
              </a:rPr>
              <a:t>模块</a:t>
            </a:r>
            <a:endParaRPr kumimoji="0" lang="en-US" altLang="zh-CN" sz="2800" dirty="0">
              <a:solidFill>
                <a:srgbClr val="0000FF"/>
              </a:solidFill>
              <a:latin typeface="Times New Roman" pitchFamily="18" charset="0"/>
              <a:ea typeface="楷体_GB2312" pitchFamily="49" charset="-122"/>
            </a:endParaRPr>
          </a:p>
          <a:p>
            <a:r>
              <a:rPr kumimoji="0" lang="zh-CN" altLang="en-US" sz="2800" dirty="0">
                <a:latin typeface="Times New Roman" pitchFamily="18" charset="0"/>
                <a:ea typeface="楷体_GB2312" pitchFamily="49" charset="-122"/>
              </a:rPr>
              <a:t>方框间的连线表示</a:t>
            </a:r>
            <a:r>
              <a:rPr kumimoji="0" lang="zh-CN" altLang="en-US" sz="2800" dirty="0">
                <a:solidFill>
                  <a:srgbClr val="0000FF"/>
                </a:solidFill>
                <a:latin typeface="Times New Roman" pitchFamily="18" charset="0"/>
                <a:ea typeface="楷体_GB2312" pitchFamily="49" charset="-122"/>
              </a:rPr>
              <a:t>调用</a:t>
            </a:r>
            <a:r>
              <a:rPr kumimoji="0" lang="zh-CN" altLang="en-US" sz="2800" dirty="0">
                <a:latin typeface="Times New Roman" pitchFamily="18" charset="0"/>
                <a:ea typeface="楷体_GB2312" pitchFamily="49" charset="-122"/>
              </a:rPr>
              <a:t>关系（不是组成关系）</a:t>
            </a:r>
          </a:p>
          <a:p>
            <a:pPr eaLnBrk="1" hangingPunct="1">
              <a:buFont typeface="Wingdings" pitchFamily="2" charset="2"/>
              <a:buNone/>
            </a:pPr>
            <a:endParaRPr lang="zh-CN" altLang="en-US" sz="2000" b="1" dirty="0"/>
          </a:p>
        </p:txBody>
      </p:sp>
      <p:grpSp>
        <p:nvGrpSpPr>
          <p:cNvPr id="2" name="Group 2155"/>
          <p:cNvGrpSpPr>
            <a:grpSpLocks/>
          </p:cNvGrpSpPr>
          <p:nvPr/>
        </p:nvGrpSpPr>
        <p:grpSpPr bwMode="auto">
          <a:xfrm>
            <a:off x="1042988" y="2924944"/>
            <a:ext cx="7058025" cy="3311525"/>
            <a:chOff x="288" y="2064"/>
            <a:chExt cx="3936" cy="1920"/>
          </a:xfrm>
        </p:grpSpPr>
        <p:sp>
          <p:nvSpPr>
            <p:cNvPr id="17415" name="Rectangle 2108"/>
            <p:cNvSpPr>
              <a:spLocks noChangeArrowheads="1"/>
            </p:cNvSpPr>
            <p:nvPr/>
          </p:nvSpPr>
          <p:spPr bwMode="auto">
            <a:xfrm>
              <a:off x="1968" y="2064"/>
              <a:ext cx="576" cy="384"/>
            </a:xfrm>
            <a:prstGeom prst="rect">
              <a:avLst/>
            </a:prstGeom>
            <a:noFill/>
            <a:ln w="19050">
              <a:solidFill>
                <a:schemeClr val="tx1"/>
              </a:solidFill>
              <a:miter lim="800000"/>
              <a:headEnd/>
              <a:tailEnd/>
            </a:ln>
          </p:spPr>
          <p:txBody>
            <a:bodyPr anchor="ctr"/>
            <a:lstStyle/>
            <a:p>
              <a:pPr algn="ctr">
                <a:lnSpc>
                  <a:spcPct val="80000"/>
                </a:lnSpc>
                <a:buClr>
                  <a:schemeClr val="folHlink"/>
                </a:buClr>
                <a:buSzPct val="60000"/>
                <a:buFont typeface="Wingdings" pitchFamily="2" charset="2"/>
                <a:buNone/>
              </a:pPr>
              <a:r>
                <a:rPr lang="zh-CN" altLang="en-US" sz="1800" b="1" dirty="0">
                  <a:solidFill>
                    <a:schemeClr val="tx1"/>
                  </a:solidFill>
                </a:rPr>
                <a:t>正文加</a:t>
              </a:r>
            </a:p>
            <a:p>
              <a:pPr algn="ctr">
                <a:lnSpc>
                  <a:spcPct val="80000"/>
                </a:lnSpc>
                <a:buClr>
                  <a:schemeClr val="folHlink"/>
                </a:buClr>
                <a:buSzPct val="60000"/>
                <a:buFont typeface="Wingdings" pitchFamily="2" charset="2"/>
                <a:buNone/>
              </a:pPr>
              <a:r>
                <a:rPr lang="zh-CN" altLang="en-US" sz="1800" b="1" dirty="0">
                  <a:solidFill>
                    <a:schemeClr val="tx1"/>
                  </a:solidFill>
                </a:rPr>
                <a:t>工系统</a:t>
              </a:r>
            </a:p>
          </p:txBody>
        </p:sp>
        <p:sp>
          <p:nvSpPr>
            <p:cNvPr id="17416" name="Line 2109"/>
            <p:cNvSpPr>
              <a:spLocks noChangeShapeType="1"/>
            </p:cNvSpPr>
            <p:nvPr/>
          </p:nvSpPr>
          <p:spPr bwMode="auto">
            <a:xfrm>
              <a:off x="2256" y="2448"/>
              <a:ext cx="0" cy="144"/>
            </a:xfrm>
            <a:prstGeom prst="line">
              <a:avLst/>
            </a:prstGeom>
            <a:noFill/>
            <a:ln w="9525">
              <a:solidFill>
                <a:schemeClr val="tx1"/>
              </a:solidFill>
              <a:round/>
              <a:headEnd/>
              <a:tailEnd/>
            </a:ln>
          </p:spPr>
          <p:txBody>
            <a:bodyPr/>
            <a:lstStyle/>
            <a:p>
              <a:endParaRPr lang="zh-CN" altLang="en-US"/>
            </a:p>
          </p:txBody>
        </p:sp>
        <p:sp>
          <p:nvSpPr>
            <p:cNvPr id="17417" name="Line 2110"/>
            <p:cNvSpPr>
              <a:spLocks noChangeShapeType="1"/>
            </p:cNvSpPr>
            <p:nvPr/>
          </p:nvSpPr>
          <p:spPr bwMode="auto">
            <a:xfrm>
              <a:off x="624" y="2592"/>
              <a:ext cx="3312" cy="0"/>
            </a:xfrm>
            <a:prstGeom prst="line">
              <a:avLst/>
            </a:prstGeom>
            <a:noFill/>
            <a:ln w="9525">
              <a:solidFill>
                <a:schemeClr val="tx1"/>
              </a:solidFill>
              <a:round/>
              <a:headEnd/>
              <a:tailEnd/>
            </a:ln>
          </p:spPr>
          <p:txBody>
            <a:bodyPr/>
            <a:lstStyle/>
            <a:p>
              <a:endParaRPr lang="zh-CN" altLang="en-US"/>
            </a:p>
          </p:txBody>
        </p:sp>
        <p:sp>
          <p:nvSpPr>
            <p:cNvPr id="17418" name="Line 2111"/>
            <p:cNvSpPr>
              <a:spLocks noChangeShapeType="1"/>
            </p:cNvSpPr>
            <p:nvPr/>
          </p:nvSpPr>
          <p:spPr bwMode="auto">
            <a:xfrm>
              <a:off x="624" y="2592"/>
              <a:ext cx="0" cy="240"/>
            </a:xfrm>
            <a:prstGeom prst="line">
              <a:avLst/>
            </a:prstGeom>
            <a:noFill/>
            <a:ln w="9525">
              <a:solidFill>
                <a:schemeClr val="tx1"/>
              </a:solidFill>
              <a:round/>
              <a:headEnd/>
              <a:tailEnd/>
            </a:ln>
          </p:spPr>
          <p:txBody>
            <a:bodyPr/>
            <a:lstStyle/>
            <a:p>
              <a:endParaRPr lang="zh-CN" altLang="en-US"/>
            </a:p>
          </p:txBody>
        </p:sp>
        <p:sp>
          <p:nvSpPr>
            <p:cNvPr id="17419" name="Rectangle 2112"/>
            <p:cNvSpPr>
              <a:spLocks noChangeArrowheads="1"/>
            </p:cNvSpPr>
            <p:nvPr/>
          </p:nvSpPr>
          <p:spPr bwMode="auto">
            <a:xfrm>
              <a:off x="432" y="2832"/>
              <a:ext cx="432" cy="240"/>
            </a:xfrm>
            <a:prstGeom prst="rect">
              <a:avLst/>
            </a:prstGeom>
            <a:noFill/>
            <a:ln w="9525">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1800" b="1">
                  <a:solidFill>
                    <a:schemeClr val="tx1"/>
                  </a:solidFill>
                </a:rPr>
                <a:t>输入</a:t>
              </a:r>
            </a:p>
          </p:txBody>
        </p:sp>
        <p:sp>
          <p:nvSpPr>
            <p:cNvPr id="17420" name="Line 2113"/>
            <p:cNvSpPr>
              <a:spLocks noChangeShapeType="1"/>
            </p:cNvSpPr>
            <p:nvPr/>
          </p:nvSpPr>
          <p:spPr bwMode="auto">
            <a:xfrm>
              <a:off x="2880" y="2592"/>
              <a:ext cx="0" cy="240"/>
            </a:xfrm>
            <a:prstGeom prst="line">
              <a:avLst/>
            </a:prstGeom>
            <a:noFill/>
            <a:ln w="9525">
              <a:solidFill>
                <a:schemeClr val="tx1"/>
              </a:solidFill>
              <a:round/>
              <a:headEnd/>
              <a:tailEnd/>
            </a:ln>
          </p:spPr>
          <p:txBody>
            <a:bodyPr/>
            <a:lstStyle/>
            <a:p>
              <a:endParaRPr lang="zh-CN" altLang="en-US"/>
            </a:p>
          </p:txBody>
        </p:sp>
        <p:sp>
          <p:nvSpPr>
            <p:cNvPr id="17421" name="Line 2114"/>
            <p:cNvSpPr>
              <a:spLocks noChangeShapeType="1"/>
            </p:cNvSpPr>
            <p:nvPr/>
          </p:nvSpPr>
          <p:spPr bwMode="auto">
            <a:xfrm>
              <a:off x="2448" y="2592"/>
              <a:ext cx="0" cy="240"/>
            </a:xfrm>
            <a:prstGeom prst="line">
              <a:avLst/>
            </a:prstGeom>
            <a:noFill/>
            <a:ln w="9525">
              <a:solidFill>
                <a:schemeClr val="tx1"/>
              </a:solidFill>
              <a:round/>
              <a:headEnd/>
              <a:tailEnd/>
            </a:ln>
          </p:spPr>
          <p:txBody>
            <a:bodyPr/>
            <a:lstStyle/>
            <a:p>
              <a:endParaRPr lang="zh-CN" altLang="en-US"/>
            </a:p>
          </p:txBody>
        </p:sp>
        <p:sp>
          <p:nvSpPr>
            <p:cNvPr id="17422" name="Line 2115"/>
            <p:cNvSpPr>
              <a:spLocks noChangeShapeType="1"/>
            </p:cNvSpPr>
            <p:nvPr/>
          </p:nvSpPr>
          <p:spPr bwMode="auto">
            <a:xfrm>
              <a:off x="1152" y="2592"/>
              <a:ext cx="0" cy="240"/>
            </a:xfrm>
            <a:prstGeom prst="line">
              <a:avLst/>
            </a:prstGeom>
            <a:noFill/>
            <a:ln w="9525">
              <a:solidFill>
                <a:schemeClr val="tx1"/>
              </a:solidFill>
              <a:round/>
              <a:headEnd/>
              <a:tailEnd/>
            </a:ln>
          </p:spPr>
          <p:txBody>
            <a:bodyPr/>
            <a:lstStyle/>
            <a:p>
              <a:endParaRPr lang="zh-CN" altLang="en-US"/>
            </a:p>
          </p:txBody>
        </p:sp>
        <p:sp>
          <p:nvSpPr>
            <p:cNvPr id="17423" name="Line 2116"/>
            <p:cNvSpPr>
              <a:spLocks noChangeShapeType="1"/>
            </p:cNvSpPr>
            <p:nvPr/>
          </p:nvSpPr>
          <p:spPr bwMode="auto">
            <a:xfrm>
              <a:off x="1632" y="2592"/>
              <a:ext cx="0" cy="240"/>
            </a:xfrm>
            <a:prstGeom prst="line">
              <a:avLst/>
            </a:prstGeom>
            <a:noFill/>
            <a:ln w="9525">
              <a:solidFill>
                <a:schemeClr val="tx1"/>
              </a:solidFill>
              <a:round/>
              <a:headEnd/>
              <a:tailEnd/>
            </a:ln>
          </p:spPr>
          <p:txBody>
            <a:bodyPr/>
            <a:lstStyle/>
            <a:p>
              <a:endParaRPr lang="zh-CN" altLang="en-US"/>
            </a:p>
          </p:txBody>
        </p:sp>
        <p:sp>
          <p:nvSpPr>
            <p:cNvPr id="17424" name="Line 2117"/>
            <p:cNvSpPr>
              <a:spLocks noChangeShapeType="1"/>
            </p:cNvSpPr>
            <p:nvPr/>
          </p:nvSpPr>
          <p:spPr bwMode="auto">
            <a:xfrm>
              <a:off x="2016" y="2592"/>
              <a:ext cx="0" cy="240"/>
            </a:xfrm>
            <a:prstGeom prst="line">
              <a:avLst/>
            </a:prstGeom>
            <a:noFill/>
            <a:ln w="9525">
              <a:solidFill>
                <a:schemeClr val="tx1"/>
              </a:solidFill>
              <a:round/>
              <a:headEnd/>
              <a:tailEnd/>
            </a:ln>
          </p:spPr>
          <p:txBody>
            <a:bodyPr/>
            <a:lstStyle/>
            <a:p>
              <a:endParaRPr lang="zh-CN" altLang="en-US"/>
            </a:p>
          </p:txBody>
        </p:sp>
        <p:sp>
          <p:nvSpPr>
            <p:cNvPr id="17425" name="Line 2118"/>
            <p:cNvSpPr>
              <a:spLocks noChangeShapeType="1"/>
            </p:cNvSpPr>
            <p:nvPr/>
          </p:nvSpPr>
          <p:spPr bwMode="auto">
            <a:xfrm>
              <a:off x="3456" y="2592"/>
              <a:ext cx="0" cy="240"/>
            </a:xfrm>
            <a:prstGeom prst="line">
              <a:avLst/>
            </a:prstGeom>
            <a:noFill/>
            <a:ln w="9525">
              <a:solidFill>
                <a:schemeClr val="tx1"/>
              </a:solidFill>
              <a:round/>
              <a:headEnd/>
              <a:tailEnd/>
            </a:ln>
          </p:spPr>
          <p:txBody>
            <a:bodyPr/>
            <a:lstStyle/>
            <a:p>
              <a:endParaRPr lang="zh-CN" altLang="en-US"/>
            </a:p>
          </p:txBody>
        </p:sp>
        <p:sp>
          <p:nvSpPr>
            <p:cNvPr id="17426" name="Line 2119"/>
            <p:cNvSpPr>
              <a:spLocks noChangeShapeType="1"/>
            </p:cNvSpPr>
            <p:nvPr/>
          </p:nvSpPr>
          <p:spPr bwMode="auto">
            <a:xfrm>
              <a:off x="3936" y="2592"/>
              <a:ext cx="0" cy="240"/>
            </a:xfrm>
            <a:prstGeom prst="line">
              <a:avLst/>
            </a:prstGeom>
            <a:noFill/>
            <a:ln w="9525">
              <a:solidFill>
                <a:schemeClr val="tx1"/>
              </a:solidFill>
              <a:round/>
              <a:headEnd/>
              <a:tailEnd/>
            </a:ln>
          </p:spPr>
          <p:txBody>
            <a:bodyPr/>
            <a:lstStyle/>
            <a:p>
              <a:endParaRPr lang="zh-CN" altLang="en-US"/>
            </a:p>
          </p:txBody>
        </p:sp>
        <p:sp>
          <p:nvSpPr>
            <p:cNvPr id="17427" name="Rectangle 2120"/>
            <p:cNvSpPr>
              <a:spLocks noChangeArrowheads="1"/>
            </p:cNvSpPr>
            <p:nvPr/>
          </p:nvSpPr>
          <p:spPr bwMode="auto">
            <a:xfrm>
              <a:off x="912" y="2832"/>
              <a:ext cx="432" cy="240"/>
            </a:xfrm>
            <a:prstGeom prst="rect">
              <a:avLst/>
            </a:prstGeom>
            <a:noFill/>
            <a:ln w="9525">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1800" b="1">
                  <a:solidFill>
                    <a:schemeClr val="tx1"/>
                  </a:solidFill>
                </a:rPr>
                <a:t>输出</a:t>
              </a:r>
            </a:p>
          </p:txBody>
        </p:sp>
        <p:sp>
          <p:nvSpPr>
            <p:cNvPr id="17428" name="Rectangle 2121"/>
            <p:cNvSpPr>
              <a:spLocks noChangeArrowheads="1"/>
            </p:cNvSpPr>
            <p:nvPr/>
          </p:nvSpPr>
          <p:spPr bwMode="auto">
            <a:xfrm>
              <a:off x="2316" y="2832"/>
              <a:ext cx="432" cy="240"/>
            </a:xfrm>
            <a:prstGeom prst="rect">
              <a:avLst/>
            </a:prstGeom>
            <a:noFill/>
            <a:ln w="9525">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1800" b="1">
                  <a:solidFill>
                    <a:schemeClr val="tx1"/>
                  </a:solidFill>
                </a:rPr>
                <a:t>存储</a:t>
              </a:r>
            </a:p>
          </p:txBody>
        </p:sp>
        <p:sp>
          <p:nvSpPr>
            <p:cNvPr id="17429" name="Rectangle 2122"/>
            <p:cNvSpPr>
              <a:spLocks noChangeArrowheads="1"/>
            </p:cNvSpPr>
            <p:nvPr/>
          </p:nvSpPr>
          <p:spPr bwMode="auto">
            <a:xfrm>
              <a:off x="2784" y="2832"/>
              <a:ext cx="432" cy="240"/>
            </a:xfrm>
            <a:prstGeom prst="rect">
              <a:avLst/>
            </a:prstGeom>
            <a:noFill/>
            <a:ln w="9525">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1800" b="1">
                  <a:solidFill>
                    <a:schemeClr val="tx1"/>
                  </a:solidFill>
                </a:rPr>
                <a:t>检索</a:t>
              </a:r>
            </a:p>
          </p:txBody>
        </p:sp>
        <p:sp>
          <p:nvSpPr>
            <p:cNvPr id="17430" name="Rectangle 2123"/>
            <p:cNvSpPr>
              <a:spLocks noChangeArrowheads="1"/>
            </p:cNvSpPr>
            <p:nvPr/>
          </p:nvSpPr>
          <p:spPr bwMode="auto">
            <a:xfrm>
              <a:off x="1848" y="2832"/>
              <a:ext cx="432" cy="240"/>
            </a:xfrm>
            <a:prstGeom prst="rect">
              <a:avLst/>
            </a:prstGeom>
            <a:noFill/>
            <a:ln w="9525">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1800" b="1">
                  <a:solidFill>
                    <a:schemeClr val="tx1"/>
                  </a:solidFill>
                </a:rPr>
                <a:t>加标题</a:t>
              </a:r>
            </a:p>
          </p:txBody>
        </p:sp>
        <p:sp>
          <p:nvSpPr>
            <p:cNvPr id="17431" name="Rectangle 2124"/>
            <p:cNvSpPr>
              <a:spLocks noChangeArrowheads="1"/>
            </p:cNvSpPr>
            <p:nvPr/>
          </p:nvSpPr>
          <p:spPr bwMode="auto">
            <a:xfrm>
              <a:off x="1392" y="2832"/>
              <a:ext cx="432" cy="240"/>
            </a:xfrm>
            <a:prstGeom prst="rect">
              <a:avLst/>
            </a:prstGeom>
            <a:noFill/>
            <a:ln w="9525">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1800" b="1">
                  <a:solidFill>
                    <a:schemeClr val="tx1"/>
                  </a:solidFill>
                </a:rPr>
                <a:t>编辑</a:t>
              </a:r>
            </a:p>
          </p:txBody>
        </p:sp>
        <p:sp>
          <p:nvSpPr>
            <p:cNvPr id="17432" name="Rectangle 2125"/>
            <p:cNvSpPr>
              <a:spLocks noChangeArrowheads="1"/>
            </p:cNvSpPr>
            <p:nvPr/>
          </p:nvSpPr>
          <p:spPr bwMode="auto">
            <a:xfrm>
              <a:off x="3792" y="2832"/>
              <a:ext cx="432" cy="240"/>
            </a:xfrm>
            <a:prstGeom prst="rect">
              <a:avLst/>
            </a:prstGeom>
            <a:noFill/>
            <a:ln w="9525">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1800" b="1">
                  <a:solidFill>
                    <a:schemeClr val="tx1"/>
                  </a:solidFill>
                </a:rPr>
                <a:t>格式化</a:t>
              </a:r>
            </a:p>
          </p:txBody>
        </p:sp>
        <p:sp>
          <p:nvSpPr>
            <p:cNvPr id="17433" name="Rectangle 2126"/>
            <p:cNvSpPr>
              <a:spLocks noChangeArrowheads="1"/>
            </p:cNvSpPr>
            <p:nvPr/>
          </p:nvSpPr>
          <p:spPr bwMode="auto">
            <a:xfrm>
              <a:off x="3264" y="2832"/>
              <a:ext cx="432" cy="240"/>
            </a:xfrm>
            <a:prstGeom prst="rect">
              <a:avLst/>
            </a:prstGeom>
            <a:noFill/>
            <a:ln w="9525">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1800" b="1">
                  <a:solidFill>
                    <a:schemeClr val="tx1"/>
                  </a:solidFill>
                </a:rPr>
                <a:t>编目录</a:t>
              </a:r>
            </a:p>
          </p:txBody>
        </p:sp>
        <p:sp>
          <p:nvSpPr>
            <p:cNvPr id="17434" name="Line 2127"/>
            <p:cNvSpPr>
              <a:spLocks noChangeShapeType="1"/>
            </p:cNvSpPr>
            <p:nvPr/>
          </p:nvSpPr>
          <p:spPr bwMode="auto">
            <a:xfrm>
              <a:off x="624" y="3072"/>
              <a:ext cx="0" cy="192"/>
            </a:xfrm>
            <a:prstGeom prst="line">
              <a:avLst/>
            </a:prstGeom>
            <a:noFill/>
            <a:ln w="9525">
              <a:solidFill>
                <a:schemeClr val="tx1"/>
              </a:solidFill>
              <a:prstDash val="sysDot"/>
              <a:round/>
              <a:headEnd/>
              <a:tailEnd/>
            </a:ln>
          </p:spPr>
          <p:txBody>
            <a:bodyPr/>
            <a:lstStyle/>
            <a:p>
              <a:endParaRPr lang="zh-CN" altLang="en-US"/>
            </a:p>
          </p:txBody>
        </p:sp>
        <p:sp>
          <p:nvSpPr>
            <p:cNvPr id="17435" name="Line 2128"/>
            <p:cNvSpPr>
              <a:spLocks noChangeShapeType="1"/>
            </p:cNvSpPr>
            <p:nvPr/>
          </p:nvSpPr>
          <p:spPr bwMode="auto">
            <a:xfrm>
              <a:off x="624" y="3264"/>
              <a:ext cx="0" cy="192"/>
            </a:xfrm>
            <a:prstGeom prst="line">
              <a:avLst/>
            </a:prstGeom>
            <a:noFill/>
            <a:ln w="9525">
              <a:solidFill>
                <a:schemeClr val="tx1"/>
              </a:solidFill>
              <a:prstDash val="sysDot"/>
              <a:round/>
              <a:headEnd/>
              <a:tailEnd/>
            </a:ln>
          </p:spPr>
          <p:txBody>
            <a:bodyPr/>
            <a:lstStyle/>
            <a:p>
              <a:endParaRPr lang="zh-CN" altLang="en-US"/>
            </a:p>
          </p:txBody>
        </p:sp>
        <p:sp>
          <p:nvSpPr>
            <p:cNvPr id="17436" name="Line 2129"/>
            <p:cNvSpPr>
              <a:spLocks noChangeShapeType="1"/>
            </p:cNvSpPr>
            <p:nvPr/>
          </p:nvSpPr>
          <p:spPr bwMode="auto">
            <a:xfrm>
              <a:off x="3984" y="3072"/>
              <a:ext cx="0" cy="192"/>
            </a:xfrm>
            <a:prstGeom prst="line">
              <a:avLst/>
            </a:prstGeom>
            <a:noFill/>
            <a:ln w="9525">
              <a:solidFill>
                <a:schemeClr val="tx1"/>
              </a:solidFill>
              <a:prstDash val="sysDot"/>
              <a:round/>
              <a:headEnd/>
              <a:tailEnd/>
            </a:ln>
          </p:spPr>
          <p:txBody>
            <a:bodyPr/>
            <a:lstStyle/>
            <a:p>
              <a:endParaRPr lang="zh-CN" altLang="en-US"/>
            </a:p>
          </p:txBody>
        </p:sp>
        <p:sp>
          <p:nvSpPr>
            <p:cNvPr id="17437" name="Line 2130"/>
            <p:cNvSpPr>
              <a:spLocks noChangeShapeType="1"/>
            </p:cNvSpPr>
            <p:nvPr/>
          </p:nvSpPr>
          <p:spPr bwMode="auto">
            <a:xfrm>
              <a:off x="1104" y="3072"/>
              <a:ext cx="0" cy="192"/>
            </a:xfrm>
            <a:prstGeom prst="line">
              <a:avLst/>
            </a:prstGeom>
            <a:noFill/>
            <a:ln w="9525">
              <a:solidFill>
                <a:schemeClr val="tx1"/>
              </a:solidFill>
              <a:prstDash val="sysDot"/>
              <a:round/>
              <a:headEnd/>
              <a:tailEnd/>
            </a:ln>
          </p:spPr>
          <p:txBody>
            <a:bodyPr/>
            <a:lstStyle/>
            <a:p>
              <a:endParaRPr lang="zh-CN" altLang="en-US"/>
            </a:p>
          </p:txBody>
        </p:sp>
        <p:sp>
          <p:nvSpPr>
            <p:cNvPr id="17438" name="Line 2131"/>
            <p:cNvSpPr>
              <a:spLocks noChangeShapeType="1"/>
            </p:cNvSpPr>
            <p:nvPr/>
          </p:nvSpPr>
          <p:spPr bwMode="auto">
            <a:xfrm>
              <a:off x="1104" y="3240"/>
              <a:ext cx="0" cy="192"/>
            </a:xfrm>
            <a:prstGeom prst="line">
              <a:avLst/>
            </a:prstGeom>
            <a:noFill/>
            <a:ln w="9525">
              <a:solidFill>
                <a:schemeClr val="tx1"/>
              </a:solidFill>
              <a:prstDash val="sysDot"/>
              <a:round/>
              <a:headEnd/>
              <a:tailEnd/>
            </a:ln>
          </p:spPr>
          <p:txBody>
            <a:bodyPr/>
            <a:lstStyle/>
            <a:p>
              <a:endParaRPr lang="zh-CN" altLang="en-US"/>
            </a:p>
          </p:txBody>
        </p:sp>
        <p:sp>
          <p:nvSpPr>
            <p:cNvPr id="17439" name="Line 2132"/>
            <p:cNvSpPr>
              <a:spLocks noChangeShapeType="1"/>
            </p:cNvSpPr>
            <p:nvPr/>
          </p:nvSpPr>
          <p:spPr bwMode="auto">
            <a:xfrm>
              <a:off x="3984" y="3264"/>
              <a:ext cx="0" cy="192"/>
            </a:xfrm>
            <a:prstGeom prst="line">
              <a:avLst/>
            </a:prstGeom>
            <a:noFill/>
            <a:ln w="9525">
              <a:solidFill>
                <a:schemeClr val="tx1"/>
              </a:solidFill>
              <a:prstDash val="sysDot"/>
              <a:round/>
              <a:headEnd/>
              <a:tailEnd/>
            </a:ln>
          </p:spPr>
          <p:txBody>
            <a:bodyPr/>
            <a:lstStyle/>
            <a:p>
              <a:endParaRPr lang="zh-CN" altLang="en-US"/>
            </a:p>
          </p:txBody>
        </p:sp>
        <p:sp>
          <p:nvSpPr>
            <p:cNvPr id="17440" name="Line 2133"/>
            <p:cNvSpPr>
              <a:spLocks noChangeShapeType="1"/>
            </p:cNvSpPr>
            <p:nvPr/>
          </p:nvSpPr>
          <p:spPr bwMode="auto">
            <a:xfrm>
              <a:off x="2064" y="3264"/>
              <a:ext cx="0" cy="192"/>
            </a:xfrm>
            <a:prstGeom prst="line">
              <a:avLst/>
            </a:prstGeom>
            <a:noFill/>
            <a:ln w="9525">
              <a:solidFill>
                <a:schemeClr val="tx1"/>
              </a:solidFill>
              <a:prstDash val="sysDot"/>
              <a:round/>
              <a:headEnd/>
              <a:tailEnd/>
            </a:ln>
          </p:spPr>
          <p:txBody>
            <a:bodyPr/>
            <a:lstStyle/>
            <a:p>
              <a:endParaRPr lang="zh-CN" altLang="en-US"/>
            </a:p>
          </p:txBody>
        </p:sp>
        <p:sp>
          <p:nvSpPr>
            <p:cNvPr id="17441" name="Line 2134"/>
            <p:cNvSpPr>
              <a:spLocks noChangeShapeType="1"/>
            </p:cNvSpPr>
            <p:nvPr/>
          </p:nvSpPr>
          <p:spPr bwMode="auto">
            <a:xfrm>
              <a:off x="2064" y="3072"/>
              <a:ext cx="0" cy="192"/>
            </a:xfrm>
            <a:prstGeom prst="line">
              <a:avLst/>
            </a:prstGeom>
            <a:noFill/>
            <a:ln w="9525">
              <a:solidFill>
                <a:schemeClr val="tx1"/>
              </a:solidFill>
              <a:prstDash val="sysDot"/>
              <a:round/>
              <a:headEnd/>
              <a:tailEnd/>
            </a:ln>
          </p:spPr>
          <p:txBody>
            <a:bodyPr/>
            <a:lstStyle/>
            <a:p>
              <a:endParaRPr lang="zh-CN" altLang="en-US"/>
            </a:p>
          </p:txBody>
        </p:sp>
        <p:sp>
          <p:nvSpPr>
            <p:cNvPr id="17442" name="Line 2135"/>
            <p:cNvSpPr>
              <a:spLocks noChangeShapeType="1"/>
            </p:cNvSpPr>
            <p:nvPr/>
          </p:nvSpPr>
          <p:spPr bwMode="auto">
            <a:xfrm>
              <a:off x="2496" y="3264"/>
              <a:ext cx="0" cy="192"/>
            </a:xfrm>
            <a:prstGeom prst="line">
              <a:avLst/>
            </a:prstGeom>
            <a:noFill/>
            <a:ln w="9525">
              <a:solidFill>
                <a:schemeClr val="tx1"/>
              </a:solidFill>
              <a:prstDash val="sysDot"/>
              <a:round/>
              <a:headEnd/>
              <a:tailEnd/>
            </a:ln>
          </p:spPr>
          <p:txBody>
            <a:bodyPr/>
            <a:lstStyle/>
            <a:p>
              <a:endParaRPr lang="zh-CN" altLang="en-US"/>
            </a:p>
          </p:txBody>
        </p:sp>
        <p:sp>
          <p:nvSpPr>
            <p:cNvPr id="17443" name="Line 2136"/>
            <p:cNvSpPr>
              <a:spLocks noChangeShapeType="1"/>
            </p:cNvSpPr>
            <p:nvPr/>
          </p:nvSpPr>
          <p:spPr bwMode="auto">
            <a:xfrm>
              <a:off x="2496" y="3072"/>
              <a:ext cx="0" cy="192"/>
            </a:xfrm>
            <a:prstGeom prst="line">
              <a:avLst/>
            </a:prstGeom>
            <a:noFill/>
            <a:ln w="9525">
              <a:solidFill>
                <a:schemeClr val="tx1"/>
              </a:solidFill>
              <a:prstDash val="sysDot"/>
              <a:round/>
              <a:headEnd/>
              <a:tailEnd/>
            </a:ln>
          </p:spPr>
          <p:txBody>
            <a:bodyPr/>
            <a:lstStyle/>
            <a:p>
              <a:endParaRPr lang="zh-CN" altLang="en-US"/>
            </a:p>
          </p:txBody>
        </p:sp>
        <p:sp>
          <p:nvSpPr>
            <p:cNvPr id="17444" name="Line 2137"/>
            <p:cNvSpPr>
              <a:spLocks noChangeShapeType="1"/>
            </p:cNvSpPr>
            <p:nvPr/>
          </p:nvSpPr>
          <p:spPr bwMode="auto">
            <a:xfrm>
              <a:off x="2976" y="3264"/>
              <a:ext cx="0" cy="192"/>
            </a:xfrm>
            <a:prstGeom prst="line">
              <a:avLst/>
            </a:prstGeom>
            <a:noFill/>
            <a:ln w="9525">
              <a:solidFill>
                <a:schemeClr val="tx1"/>
              </a:solidFill>
              <a:prstDash val="sysDot"/>
              <a:round/>
              <a:headEnd/>
              <a:tailEnd/>
            </a:ln>
          </p:spPr>
          <p:txBody>
            <a:bodyPr/>
            <a:lstStyle/>
            <a:p>
              <a:endParaRPr lang="zh-CN" altLang="en-US"/>
            </a:p>
          </p:txBody>
        </p:sp>
        <p:sp>
          <p:nvSpPr>
            <p:cNvPr id="17445" name="Line 2138"/>
            <p:cNvSpPr>
              <a:spLocks noChangeShapeType="1"/>
            </p:cNvSpPr>
            <p:nvPr/>
          </p:nvSpPr>
          <p:spPr bwMode="auto">
            <a:xfrm>
              <a:off x="2976" y="3072"/>
              <a:ext cx="0" cy="192"/>
            </a:xfrm>
            <a:prstGeom prst="line">
              <a:avLst/>
            </a:prstGeom>
            <a:noFill/>
            <a:ln w="9525">
              <a:solidFill>
                <a:schemeClr val="tx1"/>
              </a:solidFill>
              <a:prstDash val="sysDot"/>
              <a:round/>
              <a:headEnd/>
              <a:tailEnd/>
            </a:ln>
          </p:spPr>
          <p:txBody>
            <a:bodyPr/>
            <a:lstStyle/>
            <a:p>
              <a:endParaRPr lang="zh-CN" altLang="en-US"/>
            </a:p>
          </p:txBody>
        </p:sp>
        <p:sp>
          <p:nvSpPr>
            <p:cNvPr id="17446" name="Line 2139"/>
            <p:cNvSpPr>
              <a:spLocks noChangeShapeType="1"/>
            </p:cNvSpPr>
            <p:nvPr/>
          </p:nvSpPr>
          <p:spPr bwMode="auto">
            <a:xfrm>
              <a:off x="3456" y="3264"/>
              <a:ext cx="0" cy="192"/>
            </a:xfrm>
            <a:prstGeom prst="line">
              <a:avLst/>
            </a:prstGeom>
            <a:noFill/>
            <a:ln w="9525">
              <a:solidFill>
                <a:schemeClr val="tx1"/>
              </a:solidFill>
              <a:prstDash val="sysDot"/>
              <a:round/>
              <a:headEnd/>
              <a:tailEnd/>
            </a:ln>
          </p:spPr>
          <p:txBody>
            <a:bodyPr/>
            <a:lstStyle/>
            <a:p>
              <a:endParaRPr lang="zh-CN" altLang="en-US"/>
            </a:p>
          </p:txBody>
        </p:sp>
        <p:sp>
          <p:nvSpPr>
            <p:cNvPr id="17447" name="Line 2140"/>
            <p:cNvSpPr>
              <a:spLocks noChangeShapeType="1"/>
            </p:cNvSpPr>
            <p:nvPr/>
          </p:nvSpPr>
          <p:spPr bwMode="auto">
            <a:xfrm>
              <a:off x="3456" y="3072"/>
              <a:ext cx="0" cy="192"/>
            </a:xfrm>
            <a:prstGeom prst="line">
              <a:avLst/>
            </a:prstGeom>
            <a:noFill/>
            <a:ln w="9525">
              <a:solidFill>
                <a:schemeClr val="tx1"/>
              </a:solidFill>
              <a:prstDash val="sysDot"/>
              <a:round/>
              <a:headEnd/>
              <a:tailEnd/>
            </a:ln>
          </p:spPr>
          <p:txBody>
            <a:bodyPr/>
            <a:lstStyle/>
            <a:p>
              <a:endParaRPr lang="zh-CN" altLang="en-US"/>
            </a:p>
          </p:txBody>
        </p:sp>
        <p:sp>
          <p:nvSpPr>
            <p:cNvPr id="17448" name="Line 2141"/>
            <p:cNvSpPr>
              <a:spLocks noChangeShapeType="1"/>
            </p:cNvSpPr>
            <p:nvPr/>
          </p:nvSpPr>
          <p:spPr bwMode="auto">
            <a:xfrm>
              <a:off x="1632" y="3072"/>
              <a:ext cx="0" cy="432"/>
            </a:xfrm>
            <a:prstGeom prst="line">
              <a:avLst/>
            </a:prstGeom>
            <a:noFill/>
            <a:ln w="9525">
              <a:solidFill>
                <a:schemeClr val="tx1"/>
              </a:solidFill>
              <a:round/>
              <a:headEnd/>
              <a:tailEnd/>
            </a:ln>
          </p:spPr>
          <p:txBody>
            <a:bodyPr/>
            <a:lstStyle/>
            <a:p>
              <a:endParaRPr lang="zh-CN" altLang="en-US"/>
            </a:p>
          </p:txBody>
        </p:sp>
        <p:sp>
          <p:nvSpPr>
            <p:cNvPr id="17449" name="Line 2142"/>
            <p:cNvSpPr>
              <a:spLocks noChangeShapeType="1"/>
            </p:cNvSpPr>
            <p:nvPr/>
          </p:nvSpPr>
          <p:spPr bwMode="auto">
            <a:xfrm>
              <a:off x="480" y="3504"/>
              <a:ext cx="3312" cy="0"/>
            </a:xfrm>
            <a:prstGeom prst="line">
              <a:avLst/>
            </a:prstGeom>
            <a:noFill/>
            <a:ln w="9525">
              <a:solidFill>
                <a:schemeClr val="tx1"/>
              </a:solidFill>
              <a:round/>
              <a:headEnd/>
              <a:tailEnd/>
            </a:ln>
          </p:spPr>
          <p:txBody>
            <a:bodyPr/>
            <a:lstStyle/>
            <a:p>
              <a:endParaRPr lang="zh-CN" altLang="en-US"/>
            </a:p>
          </p:txBody>
        </p:sp>
        <p:sp>
          <p:nvSpPr>
            <p:cNvPr id="17450" name="Line 2143"/>
            <p:cNvSpPr>
              <a:spLocks noChangeShapeType="1"/>
            </p:cNvSpPr>
            <p:nvPr/>
          </p:nvSpPr>
          <p:spPr bwMode="auto">
            <a:xfrm>
              <a:off x="480" y="3504"/>
              <a:ext cx="0" cy="240"/>
            </a:xfrm>
            <a:prstGeom prst="line">
              <a:avLst/>
            </a:prstGeom>
            <a:noFill/>
            <a:ln w="9525">
              <a:solidFill>
                <a:schemeClr val="tx1"/>
              </a:solidFill>
              <a:round/>
              <a:headEnd/>
              <a:tailEnd/>
            </a:ln>
          </p:spPr>
          <p:txBody>
            <a:bodyPr/>
            <a:lstStyle/>
            <a:p>
              <a:endParaRPr lang="zh-CN" altLang="en-US"/>
            </a:p>
          </p:txBody>
        </p:sp>
        <p:sp>
          <p:nvSpPr>
            <p:cNvPr id="17451" name="Rectangle 2144"/>
            <p:cNvSpPr>
              <a:spLocks noChangeArrowheads="1"/>
            </p:cNvSpPr>
            <p:nvPr/>
          </p:nvSpPr>
          <p:spPr bwMode="auto">
            <a:xfrm>
              <a:off x="288" y="3744"/>
              <a:ext cx="432" cy="240"/>
            </a:xfrm>
            <a:prstGeom prst="rect">
              <a:avLst/>
            </a:prstGeom>
            <a:noFill/>
            <a:ln w="9525">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1800" b="1">
                  <a:solidFill>
                    <a:schemeClr val="tx1"/>
                  </a:solidFill>
                </a:rPr>
                <a:t>添加</a:t>
              </a:r>
            </a:p>
          </p:txBody>
        </p:sp>
        <p:sp>
          <p:nvSpPr>
            <p:cNvPr id="17452" name="Line 2145"/>
            <p:cNvSpPr>
              <a:spLocks noChangeShapeType="1"/>
            </p:cNvSpPr>
            <p:nvPr/>
          </p:nvSpPr>
          <p:spPr bwMode="auto">
            <a:xfrm>
              <a:off x="1632" y="3504"/>
              <a:ext cx="0" cy="240"/>
            </a:xfrm>
            <a:prstGeom prst="line">
              <a:avLst/>
            </a:prstGeom>
            <a:noFill/>
            <a:ln w="9525">
              <a:solidFill>
                <a:schemeClr val="tx1"/>
              </a:solidFill>
              <a:round/>
              <a:headEnd/>
              <a:tailEnd/>
            </a:ln>
          </p:spPr>
          <p:txBody>
            <a:bodyPr/>
            <a:lstStyle/>
            <a:p>
              <a:endParaRPr lang="zh-CN" altLang="en-US"/>
            </a:p>
          </p:txBody>
        </p:sp>
        <p:sp>
          <p:nvSpPr>
            <p:cNvPr id="17453" name="Line 2146"/>
            <p:cNvSpPr>
              <a:spLocks noChangeShapeType="1"/>
            </p:cNvSpPr>
            <p:nvPr/>
          </p:nvSpPr>
          <p:spPr bwMode="auto">
            <a:xfrm>
              <a:off x="1056" y="3504"/>
              <a:ext cx="0" cy="240"/>
            </a:xfrm>
            <a:prstGeom prst="line">
              <a:avLst/>
            </a:prstGeom>
            <a:noFill/>
            <a:ln w="9525">
              <a:solidFill>
                <a:schemeClr val="tx1"/>
              </a:solidFill>
              <a:round/>
              <a:headEnd/>
              <a:tailEnd/>
            </a:ln>
          </p:spPr>
          <p:txBody>
            <a:bodyPr/>
            <a:lstStyle/>
            <a:p>
              <a:endParaRPr lang="zh-CN" altLang="en-US"/>
            </a:p>
          </p:txBody>
        </p:sp>
        <p:sp>
          <p:nvSpPr>
            <p:cNvPr id="17454" name="Line 2147"/>
            <p:cNvSpPr>
              <a:spLocks noChangeShapeType="1"/>
            </p:cNvSpPr>
            <p:nvPr/>
          </p:nvSpPr>
          <p:spPr bwMode="auto">
            <a:xfrm>
              <a:off x="2304" y="3504"/>
              <a:ext cx="0" cy="240"/>
            </a:xfrm>
            <a:prstGeom prst="line">
              <a:avLst/>
            </a:prstGeom>
            <a:noFill/>
            <a:ln w="9525">
              <a:solidFill>
                <a:schemeClr val="tx1"/>
              </a:solidFill>
              <a:round/>
              <a:headEnd/>
              <a:tailEnd/>
            </a:ln>
          </p:spPr>
          <p:txBody>
            <a:bodyPr/>
            <a:lstStyle/>
            <a:p>
              <a:endParaRPr lang="zh-CN" altLang="en-US"/>
            </a:p>
          </p:txBody>
        </p:sp>
        <p:sp>
          <p:nvSpPr>
            <p:cNvPr id="17455" name="Rectangle 2148"/>
            <p:cNvSpPr>
              <a:spLocks noChangeArrowheads="1"/>
            </p:cNvSpPr>
            <p:nvPr/>
          </p:nvSpPr>
          <p:spPr bwMode="auto">
            <a:xfrm>
              <a:off x="1392" y="3744"/>
              <a:ext cx="432" cy="240"/>
            </a:xfrm>
            <a:prstGeom prst="rect">
              <a:avLst/>
            </a:prstGeom>
            <a:noFill/>
            <a:ln w="9525">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1800" b="1">
                  <a:solidFill>
                    <a:schemeClr val="tx1"/>
                  </a:solidFill>
                </a:rPr>
                <a:t>插入</a:t>
              </a:r>
            </a:p>
          </p:txBody>
        </p:sp>
        <p:sp>
          <p:nvSpPr>
            <p:cNvPr id="17456" name="Rectangle 2149"/>
            <p:cNvSpPr>
              <a:spLocks noChangeArrowheads="1"/>
            </p:cNvSpPr>
            <p:nvPr/>
          </p:nvSpPr>
          <p:spPr bwMode="auto">
            <a:xfrm>
              <a:off x="864" y="3744"/>
              <a:ext cx="432" cy="240"/>
            </a:xfrm>
            <a:prstGeom prst="rect">
              <a:avLst/>
            </a:prstGeom>
            <a:noFill/>
            <a:ln w="9525">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1800" b="1">
                  <a:solidFill>
                    <a:schemeClr val="tx1"/>
                  </a:solidFill>
                </a:rPr>
                <a:t>删除</a:t>
              </a:r>
            </a:p>
          </p:txBody>
        </p:sp>
        <p:sp>
          <p:nvSpPr>
            <p:cNvPr id="17457" name="Rectangle 2150"/>
            <p:cNvSpPr>
              <a:spLocks noChangeArrowheads="1"/>
            </p:cNvSpPr>
            <p:nvPr/>
          </p:nvSpPr>
          <p:spPr bwMode="auto">
            <a:xfrm>
              <a:off x="2112" y="3744"/>
              <a:ext cx="432" cy="240"/>
            </a:xfrm>
            <a:prstGeom prst="rect">
              <a:avLst/>
            </a:prstGeom>
            <a:noFill/>
            <a:ln w="9525">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1800" b="1">
                  <a:solidFill>
                    <a:schemeClr val="tx1"/>
                  </a:solidFill>
                </a:rPr>
                <a:t>修改</a:t>
              </a:r>
            </a:p>
          </p:txBody>
        </p:sp>
        <p:sp>
          <p:nvSpPr>
            <p:cNvPr id="17458" name="Line 2151"/>
            <p:cNvSpPr>
              <a:spLocks noChangeShapeType="1"/>
            </p:cNvSpPr>
            <p:nvPr/>
          </p:nvSpPr>
          <p:spPr bwMode="auto">
            <a:xfrm>
              <a:off x="3024" y="3504"/>
              <a:ext cx="0" cy="240"/>
            </a:xfrm>
            <a:prstGeom prst="line">
              <a:avLst/>
            </a:prstGeom>
            <a:noFill/>
            <a:ln w="9525">
              <a:solidFill>
                <a:schemeClr val="tx1"/>
              </a:solidFill>
              <a:round/>
              <a:headEnd/>
              <a:tailEnd/>
            </a:ln>
          </p:spPr>
          <p:txBody>
            <a:bodyPr/>
            <a:lstStyle/>
            <a:p>
              <a:endParaRPr lang="zh-CN" altLang="en-US"/>
            </a:p>
          </p:txBody>
        </p:sp>
        <p:sp>
          <p:nvSpPr>
            <p:cNvPr id="17459" name="Rectangle 2152"/>
            <p:cNvSpPr>
              <a:spLocks noChangeArrowheads="1"/>
            </p:cNvSpPr>
            <p:nvPr/>
          </p:nvSpPr>
          <p:spPr bwMode="auto">
            <a:xfrm>
              <a:off x="2832" y="3744"/>
              <a:ext cx="432" cy="240"/>
            </a:xfrm>
            <a:prstGeom prst="rect">
              <a:avLst/>
            </a:prstGeom>
            <a:noFill/>
            <a:ln w="9525">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1800" b="1">
                  <a:solidFill>
                    <a:schemeClr val="tx1"/>
                  </a:solidFill>
                </a:rPr>
                <a:t>合并</a:t>
              </a:r>
            </a:p>
          </p:txBody>
        </p:sp>
        <p:sp>
          <p:nvSpPr>
            <p:cNvPr id="17460" name="Line 2153"/>
            <p:cNvSpPr>
              <a:spLocks noChangeShapeType="1"/>
            </p:cNvSpPr>
            <p:nvPr/>
          </p:nvSpPr>
          <p:spPr bwMode="auto">
            <a:xfrm>
              <a:off x="3792" y="3504"/>
              <a:ext cx="0" cy="240"/>
            </a:xfrm>
            <a:prstGeom prst="line">
              <a:avLst/>
            </a:prstGeom>
            <a:noFill/>
            <a:ln w="9525">
              <a:solidFill>
                <a:schemeClr val="tx1"/>
              </a:solidFill>
              <a:round/>
              <a:headEnd/>
              <a:tailEnd/>
            </a:ln>
          </p:spPr>
          <p:txBody>
            <a:bodyPr/>
            <a:lstStyle/>
            <a:p>
              <a:endParaRPr lang="zh-CN" altLang="en-US"/>
            </a:p>
          </p:txBody>
        </p:sp>
        <p:sp>
          <p:nvSpPr>
            <p:cNvPr id="17461" name="Rectangle 2154"/>
            <p:cNvSpPr>
              <a:spLocks noChangeArrowheads="1"/>
            </p:cNvSpPr>
            <p:nvPr/>
          </p:nvSpPr>
          <p:spPr bwMode="auto">
            <a:xfrm>
              <a:off x="3600" y="3744"/>
              <a:ext cx="432" cy="240"/>
            </a:xfrm>
            <a:prstGeom prst="rect">
              <a:avLst/>
            </a:prstGeom>
            <a:noFill/>
            <a:ln w="9525">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1800" b="1">
                  <a:solidFill>
                    <a:schemeClr val="tx1"/>
                  </a:solidFill>
                </a:rPr>
                <a:t>列表</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685800" y="116632"/>
            <a:ext cx="7772400" cy="1143000"/>
          </a:xfrm>
        </p:spPr>
        <p:txBody>
          <a:bodyPr/>
          <a:lstStyle/>
          <a:p>
            <a:r>
              <a:rPr lang="zh-CN" altLang="en-US" dirty="0"/>
              <a:t>从需求到设计</a:t>
            </a:r>
          </a:p>
        </p:txBody>
      </p:sp>
      <p:sp>
        <p:nvSpPr>
          <p:cNvPr id="379907" name="Rectangle 3"/>
          <p:cNvSpPr>
            <a:spLocks noGrp="1" noChangeArrowheads="1"/>
          </p:cNvSpPr>
          <p:nvPr>
            <p:ph type="body" idx="1"/>
          </p:nvPr>
        </p:nvSpPr>
        <p:spPr>
          <a:xfrm>
            <a:off x="393944" y="1351856"/>
            <a:ext cx="8208912" cy="2232248"/>
          </a:xfrm>
        </p:spPr>
        <p:txBody>
          <a:bodyPr/>
          <a:lstStyle/>
          <a:p>
            <a:r>
              <a:rPr lang="zh-CN" altLang="en-US" sz="2400" b="1" dirty="0"/>
              <a:t>张君和李丽想</a:t>
            </a:r>
            <a:r>
              <a:rPr lang="zh-CN" altLang="en-US" sz="2400" dirty="0"/>
              <a:t>建</a:t>
            </a:r>
            <a:r>
              <a:rPr lang="zh-CN" altLang="en-US" sz="2400" b="1" dirty="0"/>
              <a:t>一栋新房子。他们的需求如下：</a:t>
            </a:r>
          </a:p>
          <a:p>
            <a:pPr lvl="1"/>
            <a:r>
              <a:rPr lang="zh-CN" altLang="en-US" sz="2000" dirty="0"/>
              <a:t>室内通水通电，冬天可取暖，夏天可制冷</a:t>
            </a:r>
          </a:p>
          <a:p>
            <a:pPr lvl="1"/>
            <a:r>
              <a:rPr lang="zh-CN" altLang="en-US" sz="2000" dirty="0"/>
              <a:t>一间主人卧房</a:t>
            </a:r>
          </a:p>
          <a:p>
            <a:pPr lvl="1"/>
            <a:r>
              <a:rPr lang="zh-CN" altLang="en-US" sz="2000" b="1" dirty="0"/>
              <a:t>两个孩子有玩耍的空间，并拥有各自的睡房</a:t>
            </a:r>
          </a:p>
          <a:p>
            <a:pPr lvl="1"/>
            <a:r>
              <a:rPr lang="zh-CN" altLang="en-US" sz="2000" b="1" dirty="0"/>
              <a:t>一个厨房</a:t>
            </a:r>
            <a:r>
              <a:rPr lang="zh-CN" altLang="en-US" sz="2000" dirty="0"/>
              <a:t>，一间书房</a:t>
            </a:r>
            <a:endParaRPr lang="en-US" altLang="zh-CN" sz="2000" b="1" dirty="0"/>
          </a:p>
          <a:p>
            <a:pPr lvl="1"/>
            <a:r>
              <a:rPr lang="zh-CN" altLang="en-US" sz="2000" b="1" dirty="0"/>
              <a:t>可临时容纳 </a:t>
            </a:r>
            <a:r>
              <a:rPr lang="en-US" altLang="zh-CN" sz="2000" b="1" dirty="0"/>
              <a:t>1-2 </a:t>
            </a:r>
            <a:r>
              <a:rPr lang="zh-CN" altLang="en-US" sz="2000" dirty="0"/>
              <a:t>位</a:t>
            </a:r>
            <a:r>
              <a:rPr lang="zh-CN" altLang="en-US" sz="2000" b="1" dirty="0"/>
              <a:t>客人</a:t>
            </a:r>
          </a:p>
          <a:p>
            <a:pPr lvl="1"/>
            <a:endParaRPr lang="zh-CN" altLang="en-US" sz="2000" b="1" dirty="0"/>
          </a:p>
        </p:txBody>
      </p:sp>
      <p:sp>
        <p:nvSpPr>
          <p:cNvPr id="4" name="Rectangle 3"/>
          <p:cNvSpPr txBox="1">
            <a:spLocks noChangeArrowheads="1"/>
          </p:cNvSpPr>
          <p:nvPr/>
        </p:nvSpPr>
        <p:spPr bwMode="auto">
          <a:xfrm>
            <a:off x="470416" y="3800128"/>
            <a:ext cx="784600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zh-CN" altLang="en-US" sz="2400" dirty="0"/>
              <a:t>设计师的方案</a:t>
            </a:r>
            <a:r>
              <a:rPr lang="en-US" altLang="zh-CN" sz="2400" dirty="0"/>
              <a:t>:</a:t>
            </a:r>
          </a:p>
          <a:p>
            <a:pPr lvl="1"/>
            <a:r>
              <a:rPr lang="zh-CN" altLang="en-US" sz="2000" dirty="0"/>
              <a:t>楼上设置三间睡房</a:t>
            </a:r>
            <a:endParaRPr lang="en-US" altLang="zh-CN" sz="2000" dirty="0"/>
          </a:p>
          <a:p>
            <a:pPr lvl="1"/>
            <a:r>
              <a:rPr lang="zh-CN" altLang="en-US" sz="2000" dirty="0"/>
              <a:t>楼下设置一间客房，一间厨房，一个玩具房，一间书房，一个卫生间和一个客厅</a:t>
            </a:r>
            <a:r>
              <a:rPr lang="en-US" altLang="zh-CN" sz="2000" dirty="0"/>
              <a:t>/</a:t>
            </a:r>
            <a:r>
              <a:rPr lang="zh-CN" altLang="en-US" sz="2000" dirty="0"/>
              <a:t>餐厅</a:t>
            </a:r>
            <a:endParaRPr lang="en-US" altLang="zh-CN" sz="2000" dirty="0"/>
          </a:p>
          <a:p>
            <a:pPr lvl="1"/>
            <a:r>
              <a:rPr lang="zh-CN" altLang="en-US" sz="2000" dirty="0"/>
              <a:t>水电冷暖方案</a:t>
            </a:r>
          </a:p>
        </p:txBody>
      </p:sp>
    </p:spTree>
    <p:extLst>
      <p:ext uri="{BB962C8B-B14F-4D97-AF65-F5344CB8AC3E}">
        <p14:creationId xmlns:p14="http://schemas.microsoft.com/office/powerpoint/2010/main" val="236821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灯片编号占位符 5"/>
          <p:cNvSpPr>
            <a:spLocks noGrp="1"/>
          </p:cNvSpPr>
          <p:nvPr>
            <p:ph type="sldNum" sz="quarter" idx="12"/>
          </p:nvPr>
        </p:nvSpPr>
        <p:spPr>
          <a:noFill/>
        </p:spPr>
        <p:txBody>
          <a:bodyPr/>
          <a:lstStyle/>
          <a:p>
            <a:fld id="{38E44445-BBF4-4C12-A6AB-896B93039D7F}" type="slidenum">
              <a:rPr lang="zh-CN" altLang="en-US">
                <a:ea typeface="宋体" charset="-122"/>
              </a:rPr>
              <a:pPr/>
              <a:t>140</a:t>
            </a:fld>
            <a:endParaRPr lang="en-US" altLang="zh-CN">
              <a:ea typeface="宋体" charset="-122"/>
            </a:endParaRPr>
          </a:p>
        </p:txBody>
      </p:sp>
      <p:sp>
        <p:nvSpPr>
          <p:cNvPr id="18435" name="Rectangle 2"/>
          <p:cNvSpPr>
            <a:spLocks noGrp="1" noChangeArrowheads="1"/>
          </p:cNvSpPr>
          <p:nvPr>
            <p:ph type="title"/>
          </p:nvPr>
        </p:nvSpPr>
        <p:spPr>
          <a:xfrm>
            <a:off x="685800" y="44624"/>
            <a:ext cx="7772400" cy="1143000"/>
          </a:xfrm>
        </p:spPr>
        <p:txBody>
          <a:bodyPr/>
          <a:lstStyle/>
          <a:p>
            <a:pPr eaLnBrk="1" hangingPunct="1"/>
            <a:r>
              <a:rPr lang="zh-CN" altLang="en-US" sz="3600" dirty="0"/>
              <a:t>结构设计图形工具：</a:t>
            </a:r>
            <a:r>
              <a:rPr lang="en-US" altLang="zh-CN" sz="3600" dirty="0">
                <a:latin typeface="楷体_GB2312" pitchFamily="49" charset="-122"/>
                <a:ea typeface="楷体_GB2312" pitchFamily="49" charset="-122"/>
              </a:rPr>
              <a:t>HIPO</a:t>
            </a:r>
            <a:r>
              <a:rPr lang="zh-CN" altLang="en-US" sz="3600" dirty="0"/>
              <a:t>图</a:t>
            </a:r>
            <a:endParaRPr lang="zh-CN" altLang="en-US" sz="3600" b="1" dirty="0"/>
          </a:p>
        </p:txBody>
      </p:sp>
      <p:sp>
        <p:nvSpPr>
          <p:cNvPr id="18436" name="Rectangle 3"/>
          <p:cNvSpPr>
            <a:spLocks noGrp="1" noChangeArrowheads="1"/>
          </p:cNvSpPr>
          <p:nvPr>
            <p:ph type="body" idx="1"/>
          </p:nvPr>
        </p:nvSpPr>
        <p:spPr>
          <a:xfrm>
            <a:off x="611560" y="1412776"/>
            <a:ext cx="7772400" cy="4896544"/>
          </a:xfrm>
        </p:spPr>
        <p:txBody>
          <a:bodyPr/>
          <a:lstStyle/>
          <a:p>
            <a:pPr eaLnBrk="1" hangingPunct="1">
              <a:lnSpc>
                <a:spcPct val="90000"/>
              </a:lnSpc>
            </a:pPr>
            <a:r>
              <a:rPr kumimoji="0" lang="en-US" altLang="zh-CN" sz="2800" dirty="0">
                <a:latin typeface="Times New Roman" pitchFamily="18" charset="0"/>
                <a:ea typeface="楷体_GB2312" pitchFamily="49" charset="-122"/>
              </a:rPr>
              <a:t>HIPO</a:t>
            </a:r>
            <a:r>
              <a:rPr kumimoji="0" lang="zh-CN" altLang="en-US" sz="2800" dirty="0">
                <a:latin typeface="Times New Roman" pitchFamily="18" charset="0"/>
                <a:ea typeface="楷体_GB2312" pitchFamily="49" charset="-122"/>
              </a:rPr>
              <a:t>图</a:t>
            </a:r>
            <a:r>
              <a:rPr kumimoji="0" lang="en-US" altLang="zh-CN" sz="2800" dirty="0">
                <a:latin typeface="Times New Roman" pitchFamily="18" charset="0"/>
                <a:ea typeface="楷体_GB2312" pitchFamily="49" charset="-122"/>
              </a:rPr>
              <a:t>:H</a:t>
            </a:r>
            <a:r>
              <a:rPr kumimoji="0" lang="zh-CN" altLang="en-US" sz="2800" dirty="0">
                <a:latin typeface="Times New Roman" pitchFamily="18" charset="0"/>
                <a:ea typeface="楷体_GB2312" pitchFamily="49" charset="-122"/>
              </a:rPr>
              <a:t>图</a:t>
            </a:r>
            <a:r>
              <a:rPr kumimoji="0" lang="en-US" altLang="zh-CN" sz="2800" dirty="0">
                <a:latin typeface="Times New Roman" pitchFamily="18" charset="0"/>
                <a:ea typeface="楷体_GB2312" pitchFamily="49" charset="-122"/>
              </a:rPr>
              <a:t>+IPO</a:t>
            </a:r>
            <a:r>
              <a:rPr kumimoji="0" lang="zh-CN" altLang="en-US" sz="2800" dirty="0">
                <a:latin typeface="Times New Roman" pitchFamily="18" charset="0"/>
                <a:ea typeface="楷体_GB2312" pitchFamily="49" charset="-122"/>
              </a:rPr>
              <a:t>图</a:t>
            </a:r>
            <a:r>
              <a:rPr kumimoji="0" lang="en-US" altLang="zh-CN" sz="2800" dirty="0">
                <a:latin typeface="Times New Roman" pitchFamily="18" charset="0"/>
                <a:ea typeface="楷体_GB2312" pitchFamily="49" charset="-122"/>
              </a:rPr>
              <a:t>;</a:t>
            </a:r>
          </a:p>
          <a:p>
            <a:pPr eaLnBrk="1" hangingPunct="1">
              <a:lnSpc>
                <a:spcPct val="90000"/>
              </a:lnSpc>
            </a:pPr>
            <a:r>
              <a:rPr kumimoji="0" lang="en-US" altLang="zh-CN" sz="2800" dirty="0">
                <a:latin typeface="Times New Roman" pitchFamily="18" charset="0"/>
                <a:ea typeface="楷体_GB2312" pitchFamily="49" charset="-122"/>
              </a:rPr>
              <a:t> </a:t>
            </a:r>
            <a:r>
              <a:rPr kumimoji="0" lang="zh-CN" altLang="en-US" sz="2800" dirty="0">
                <a:latin typeface="Times New Roman" pitchFamily="18" charset="0"/>
                <a:ea typeface="楷体_GB2312" pitchFamily="49" charset="-122"/>
              </a:rPr>
              <a:t>在</a:t>
            </a:r>
            <a:r>
              <a:rPr kumimoji="0" lang="en-US" altLang="zh-CN" sz="2800" dirty="0">
                <a:latin typeface="Times New Roman" pitchFamily="18" charset="0"/>
                <a:ea typeface="楷体_GB2312" pitchFamily="49" charset="-122"/>
              </a:rPr>
              <a:t>H</a:t>
            </a:r>
            <a:r>
              <a:rPr kumimoji="0" lang="zh-CN" altLang="en-US" sz="2800" dirty="0">
                <a:latin typeface="Times New Roman" pitchFamily="18" charset="0"/>
                <a:ea typeface="楷体_GB2312" pitchFamily="49" charset="-122"/>
              </a:rPr>
              <a:t>图中，除最顶层方框，在每一个方框内加上一个编号，依次为</a:t>
            </a:r>
            <a:r>
              <a:rPr kumimoji="0" lang="en-US" altLang="zh-CN" sz="2800" dirty="0">
                <a:latin typeface="Times New Roman" pitchFamily="18" charset="0"/>
                <a:ea typeface="楷体_GB2312" pitchFamily="49" charset="-122"/>
              </a:rPr>
              <a:t>:</a:t>
            </a:r>
          </a:p>
          <a:p>
            <a:pPr marL="400050" lvl="1" indent="0">
              <a:lnSpc>
                <a:spcPct val="90000"/>
              </a:lnSpc>
              <a:buNone/>
            </a:pPr>
            <a:r>
              <a:rPr kumimoji="0" lang="en-US" altLang="zh-CN" sz="2400" dirty="0">
                <a:latin typeface="Times New Roman" pitchFamily="18" charset="0"/>
                <a:ea typeface="楷体_GB2312" pitchFamily="49" charset="-122"/>
              </a:rPr>
              <a:t>1.0,2.0,…</a:t>
            </a:r>
            <a:r>
              <a:rPr kumimoji="0" lang="zh-CN" altLang="en-US" sz="2400" dirty="0">
                <a:latin typeface="Times New Roman" pitchFamily="18" charset="0"/>
                <a:ea typeface="楷体_GB2312" pitchFamily="49" charset="-122"/>
              </a:rPr>
              <a:t>；</a:t>
            </a:r>
          </a:p>
          <a:p>
            <a:pPr marL="400050" lvl="1" indent="0">
              <a:lnSpc>
                <a:spcPct val="90000"/>
              </a:lnSpc>
              <a:buNone/>
            </a:pPr>
            <a:r>
              <a:rPr kumimoji="0" lang="en-US" altLang="zh-CN" sz="2400" dirty="0">
                <a:latin typeface="Times New Roman" pitchFamily="18" charset="0"/>
                <a:ea typeface="楷体_GB2312" pitchFamily="49" charset="-122"/>
              </a:rPr>
              <a:t>2.1,2.2,…</a:t>
            </a:r>
            <a:r>
              <a:rPr kumimoji="0" lang="zh-CN" altLang="en-US" sz="2400" dirty="0">
                <a:latin typeface="Times New Roman" pitchFamily="18" charset="0"/>
                <a:ea typeface="楷体_GB2312" pitchFamily="49" charset="-122"/>
              </a:rPr>
              <a:t>；</a:t>
            </a:r>
            <a:r>
              <a:rPr kumimoji="0" lang="en-US" altLang="zh-CN" sz="2400" dirty="0">
                <a:latin typeface="Times New Roman" pitchFamily="18" charset="0"/>
                <a:ea typeface="楷体_GB2312" pitchFamily="49" charset="-122"/>
              </a:rPr>
              <a:t>3.1,3.2…</a:t>
            </a:r>
            <a:r>
              <a:rPr kumimoji="0" lang="zh-CN" altLang="en-US" sz="2400" dirty="0">
                <a:latin typeface="Times New Roman" pitchFamily="18" charset="0"/>
                <a:ea typeface="楷体_GB2312" pitchFamily="49" charset="-122"/>
              </a:rPr>
              <a:t>；</a:t>
            </a:r>
            <a:endParaRPr kumimoji="0" lang="en-US" altLang="zh-CN" sz="2400" dirty="0">
              <a:latin typeface="Times New Roman" pitchFamily="18" charset="0"/>
              <a:ea typeface="楷体_GB2312" pitchFamily="49" charset="-122"/>
            </a:endParaRPr>
          </a:p>
          <a:p>
            <a:pPr marL="400050" lvl="1" indent="0">
              <a:lnSpc>
                <a:spcPct val="90000"/>
              </a:lnSpc>
              <a:buNone/>
            </a:pPr>
            <a:r>
              <a:rPr kumimoji="0" lang="en-US" altLang="zh-CN" sz="2400" dirty="0">
                <a:latin typeface="Times New Roman" pitchFamily="18" charset="0"/>
                <a:ea typeface="楷体_GB2312" pitchFamily="49" charset="-122"/>
              </a:rPr>
              <a:t> …</a:t>
            </a:r>
          </a:p>
          <a:p>
            <a:pPr>
              <a:lnSpc>
                <a:spcPct val="90000"/>
              </a:lnSpc>
            </a:pPr>
            <a:r>
              <a:rPr kumimoji="0" lang="zh-CN" altLang="en-US" sz="2800" dirty="0">
                <a:latin typeface="Times New Roman" pitchFamily="18" charset="0"/>
                <a:ea typeface="楷体_GB2312" pitchFamily="49" charset="-122"/>
              </a:rPr>
              <a:t>对于</a:t>
            </a:r>
            <a:r>
              <a:rPr kumimoji="0" lang="en-US" altLang="zh-CN" sz="2800" dirty="0">
                <a:latin typeface="Times New Roman" pitchFamily="18" charset="0"/>
                <a:ea typeface="楷体_GB2312" pitchFamily="49" charset="-122"/>
              </a:rPr>
              <a:t>H</a:t>
            </a:r>
            <a:r>
              <a:rPr kumimoji="0" lang="zh-CN" altLang="en-US" sz="2800" dirty="0">
                <a:latin typeface="Times New Roman" pitchFamily="18" charset="0"/>
                <a:ea typeface="楷体_GB2312" pitchFamily="49" charset="-122"/>
              </a:rPr>
              <a:t>图中的每一个方框，用一张</a:t>
            </a:r>
            <a:r>
              <a:rPr kumimoji="0" lang="en-US" altLang="zh-CN" sz="2800" dirty="0">
                <a:latin typeface="Times New Roman" pitchFamily="18" charset="0"/>
                <a:ea typeface="楷体_GB2312" pitchFamily="49" charset="-122"/>
              </a:rPr>
              <a:t>IPO</a:t>
            </a:r>
            <a:r>
              <a:rPr kumimoji="0" lang="zh-CN" altLang="en-US" sz="2800" dirty="0">
                <a:latin typeface="Times New Roman" pitchFamily="18" charset="0"/>
                <a:ea typeface="楷体_GB2312" pitchFamily="49" charset="-122"/>
              </a:rPr>
              <a:t>图描述这个方框所代表模块的处理过程，以便追踪了解这个模块在软件结构中的位置。</a:t>
            </a:r>
          </a:p>
          <a:p>
            <a:pPr eaLnBrk="1" hangingPunct="1">
              <a:lnSpc>
                <a:spcPct val="90000"/>
              </a:lnSpc>
              <a:buFont typeface="Wingdings" pitchFamily="2" charset="2"/>
              <a:buNone/>
            </a:pPr>
            <a:endParaRPr lang="zh-CN" altLang="en-US" sz="2800" b="1" dirty="0">
              <a:latin typeface="楷体_GB2312" pitchFamily="49" charset="-122"/>
              <a:ea typeface="楷体_GB2312" pitchFamily="49" charset="-122"/>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5"/>
          <p:cNvSpPr>
            <a:spLocks noGrp="1"/>
          </p:cNvSpPr>
          <p:nvPr>
            <p:ph type="sldNum" sz="quarter" idx="12"/>
          </p:nvPr>
        </p:nvSpPr>
        <p:spPr>
          <a:noFill/>
        </p:spPr>
        <p:txBody>
          <a:bodyPr/>
          <a:lstStyle/>
          <a:p>
            <a:fld id="{153F173C-0900-404C-A104-9CC7102A1768}" type="slidenum">
              <a:rPr lang="zh-CN" altLang="en-US">
                <a:ea typeface="宋体" charset="-122"/>
              </a:rPr>
              <a:pPr/>
              <a:t>141</a:t>
            </a:fld>
            <a:endParaRPr lang="en-US" altLang="zh-CN">
              <a:ea typeface="宋体" charset="-122"/>
            </a:endParaRPr>
          </a:p>
        </p:txBody>
      </p:sp>
      <p:sp>
        <p:nvSpPr>
          <p:cNvPr id="19459" name="Rectangle 2"/>
          <p:cNvSpPr>
            <a:spLocks noGrp="1" noChangeArrowheads="1"/>
          </p:cNvSpPr>
          <p:nvPr>
            <p:ph type="title"/>
          </p:nvPr>
        </p:nvSpPr>
        <p:spPr/>
        <p:txBody>
          <a:bodyPr/>
          <a:lstStyle/>
          <a:p>
            <a:pPr eaLnBrk="1" hangingPunct="1"/>
            <a:r>
              <a:rPr lang="zh-CN" altLang="en-US" sz="3200" dirty="0"/>
              <a:t>结构设计图形工具：</a:t>
            </a:r>
            <a:r>
              <a:rPr lang="en-US" altLang="zh-CN" sz="3200" dirty="0">
                <a:latin typeface="楷体_GB2312" pitchFamily="49" charset="-122"/>
                <a:ea typeface="楷体_GB2312" pitchFamily="49" charset="-122"/>
              </a:rPr>
              <a:t>HIPO</a:t>
            </a:r>
            <a:r>
              <a:rPr lang="zh-CN" altLang="en-US" sz="3200" dirty="0"/>
              <a:t>图</a:t>
            </a:r>
            <a:endParaRPr lang="zh-CN" altLang="en-US" sz="3200" b="1" dirty="0"/>
          </a:p>
        </p:txBody>
      </p:sp>
      <p:pic>
        <p:nvPicPr>
          <p:cNvPr id="19460" name="Picture 4" descr="rj41"/>
          <p:cNvPicPr>
            <a:picLocks noChangeAspect="1" noChangeArrowheads="1"/>
          </p:cNvPicPr>
          <p:nvPr/>
        </p:nvPicPr>
        <p:blipFill>
          <a:blip r:embed="rId2"/>
          <a:srcRect/>
          <a:stretch>
            <a:fillRect/>
          </a:stretch>
        </p:blipFill>
        <p:spPr bwMode="auto">
          <a:xfrm>
            <a:off x="611188" y="1268760"/>
            <a:ext cx="7775575" cy="4773612"/>
          </a:xfrm>
          <a:prstGeom prst="rect">
            <a:avLst/>
          </a:prstGeom>
          <a:noFill/>
          <a:ln w="9525">
            <a:noFill/>
            <a:miter lim="800000"/>
            <a:headEnd/>
            <a:tailEnd/>
          </a:ln>
        </p:spPr>
      </p:pic>
      <p:sp>
        <p:nvSpPr>
          <p:cNvPr id="19461" name="Text Box 5"/>
          <p:cNvSpPr txBox="1">
            <a:spLocks noChangeArrowheads="1"/>
          </p:cNvSpPr>
          <p:nvPr/>
        </p:nvSpPr>
        <p:spPr bwMode="auto">
          <a:xfrm>
            <a:off x="2771800" y="6086624"/>
            <a:ext cx="4038600" cy="366712"/>
          </a:xfrm>
          <a:prstGeom prst="rect">
            <a:avLst/>
          </a:prstGeom>
          <a:noFill/>
          <a:ln w="9525">
            <a:noFill/>
            <a:miter lim="800000"/>
            <a:headEnd/>
            <a:tailEnd/>
          </a:ln>
        </p:spPr>
        <p:txBody>
          <a:bodyPr>
            <a:spAutoFit/>
          </a:bodyPr>
          <a:lstStyle/>
          <a:p>
            <a:pPr algn="ctr">
              <a:lnSpc>
                <a:spcPct val="90000"/>
              </a:lnSpc>
              <a:buClrTx/>
              <a:buSzTx/>
              <a:buFontTx/>
              <a:buNone/>
            </a:pPr>
            <a:r>
              <a:rPr kumimoji="0" lang="zh-CN" altLang="en-US" sz="2000" b="1" dirty="0">
                <a:solidFill>
                  <a:schemeClr val="tx1"/>
                </a:solidFill>
                <a:latin typeface="Times New Roman" pitchFamily="18" charset="0"/>
              </a:rPr>
              <a:t>带编号的层次图</a:t>
            </a:r>
            <a:r>
              <a:rPr kumimoji="0" lang="en-US" altLang="zh-CN" sz="2000" b="1" dirty="0">
                <a:solidFill>
                  <a:schemeClr val="tx1"/>
                </a:solidFill>
                <a:latin typeface="Times New Roman" pitchFamily="18" charset="0"/>
              </a:rPr>
              <a:t>(H</a:t>
            </a:r>
            <a:r>
              <a:rPr kumimoji="0" lang="zh-CN" altLang="en-US" sz="2000" b="1" dirty="0">
                <a:solidFill>
                  <a:schemeClr val="tx1"/>
                </a:solidFill>
                <a:latin typeface="Times New Roman" pitchFamily="18" charset="0"/>
              </a:rPr>
              <a:t>图</a:t>
            </a:r>
            <a:r>
              <a:rPr kumimoji="0" lang="en-US" altLang="zh-CN" sz="2000" b="1" dirty="0">
                <a:solidFill>
                  <a:schemeClr val="tx1"/>
                </a:solidFill>
                <a:latin typeface="Times New Roman" pitchFamily="18" charset="0"/>
              </a:rPr>
              <a:t>)</a:t>
            </a:r>
            <a:endParaRPr lang="zh-CN" altLang="en-US" sz="2000"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0482" name="灯片编号占位符 5"/>
          <p:cNvSpPr>
            <a:spLocks noGrp="1"/>
          </p:cNvSpPr>
          <p:nvPr>
            <p:ph type="sldNum" sz="quarter" idx="12"/>
          </p:nvPr>
        </p:nvSpPr>
        <p:spPr>
          <a:xfrm>
            <a:off x="6854503" y="5824066"/>
            <a:ext cx="1905000" cy="457200"/>
          </a:xfrm>
          <a:noFill/>
        </p:spPr>
        <p:txBody>
          <a:bodyPr/>
          <a:lstStyle/>
          <a:p>
            <a:fld id="{D0E0D666-09E3-4FDA-9497-9D34A3D6670B}" type="slidenum">
              <a:rPr lang="zh-CN" altLang="en-US">
                <a:ea typeface="宋体" charset="-122"/>
              </a:rPr>
              <a:pPr/>
              <a:t>142</a:t>
            </a:fld>
            <a:endParaRPr lang="en-US" altLang="zh-CN">
              <a:ea typeface="宋体" charset="-122"/>
            </a:endParaRPr>
          </a:p>
        </p:txBody>
      </p:sp>
      <p:grpSp>
        <p:nvGrpSpPr>
          <p:cNvPr id="2" name="Group 2"/>
          <p:cNvGrpSpPr>
            <a:grpSpLocks/>
          </p:cNvGrpSpPr>
          <p:nvPr/>
        </p:nvGrpSpPr>
        <p:grpSpPr bwMode="auto">
          <a:xfrm>
            <a:off x="1996753" y="764704"/>
            <a:ext cx="5181600" cy="5557837"/>
            <a:chOff x="528" y="672"/>
            <a:chExt cx="3264" cy="3501"/>
          </a:xfrm>
        </p:grpSpPr>
        <p:sp>
          <p:nvSpPr>
            <p:cNvPr id="20488" name="Text Box 3"/>
            <p:cNvSpPr txBox="1">
              <a:spLocks noChangeArrowheads="1"/>
            </p:cNvSpPr>
            <p:nvPr/>
          </p:nvSpPr>
          <p:spPr bwMode="auto">
            <a:xfrm>
              <a:off x="528" y="672"/>
              <a:ext cx="3264" cy="3501"/>
            </a:xfrm>
            <a:prstGeom prst="rect">
              <a:avLst/>
            </a:prstGeom>
            <a:noFill/>
            <a:ln w="9525">
              <a:solidFill>
                <a:schemeClr val="tx1"/>
              </a:solidFill>
              <a:miter lim="800000"/>
              <a:headEnd/>
              <a:tailEnd/>
            </a:ln>
          </p:spPr>
          <p:txBody>
            <a:bodyPr>
              <a:spAutoFit/>
            </a:bodyPr>
            <a:lstStyle/>
            <a:p>
              <a:pPr>
                <a:spcBef>
                  <a:spcPct val="50000"/>
                </a:spcBef>
                <a:buClrTx/>
                <a:buSzTx/>
                <a:buFontTx/>
                <a:buNone/>
              </a:pPr>
              <a:r>
                <a:rPr lang="zh-CN" altLang="en-US" sz="2800" b="1" dirty="0">
                  <a:solidFill>
                    <a:schemeClr val="tx1"/>
                  </a:solidFill>
                  <a:latin typeface="Times New Roman" pitchFamily="18" charset="0"/>
                  <a:ea typeface="楷体_GB2312" pitchFamily="49" charset="-122"/>
                </a:rPr>
                <a:t>                      </a:t>
              </a:r>
              <a:r>
                <a:rPr lang="en-US" altLang="zh-CN" sz="2800" b="1" dirty="0">
                  <a:solidFill>
                    <a:schemeClr val="tx1"/>
                  </a:solidFill>
                  <a:latin typeface="Times New Roman" pitchFamily="18" charset="0"/>
                  <a:ea typeface="楷体_GB2312" pitchFamily="49" charset="-122"/>
                </a:rPr>
                <a:t>IPO</a:t>
              </a:r>
              <a:r>
                <a:rPr lang="zh-CN" altLang="en-US" sz="2800" b="1" dirty="0">
                  <a:solidFill>
                    <a:schemeClr val="tx1"/>
                  </a:solidFill>
                  <a:latin typeface="Times New Roman" pitchFamily="18" charset="0"/>
                  <a:ea typeface="楷体_GB2312" pitchFamily="49" charset="-122"/>
                </a:rPr>
                <a:t>表</a:t>
              </a:r>
            </a:p>
            <a:p>
              <a:pPr>
                <a:spcBef>
                  <a:spcPct val="50000"/>
                </a:spcBef>
                <a:buClrTx/>
                <a:buSzTx/>
                <a:buFontTx/>
                <a:buNone/>
              </a:pPr>
              <a:r>
                <a:rPr lang="zh-CN" altLang="en-US" sz="2000" b="1" dirty="0">
                  <a:solidFill>
                    <a:schemeClr val="tx1"/>
                  </a:solidFill>
                  <a:latin typeface="Times New Roman" pitchFamily="18" charset="0"/>
                  <a:ea typeface="楷体_GB2312" pitchFamily="49" charset="-122"/>
                </a:rPr>
                <a:t>   系统</a:t>
              </a:r>
              <a:r>
                <a:rPr lang="en-US" altLang="zh-CN" sz="2000" b="1" dirty="0">
                  <a:solidFill>
                    <a:schemeClr val="tx1"/>
                  </a:solidFill>
                  <a:latin typeface="Times New Roman" pitchFamily="18" charset="0"/>
                  <a:ea typeface="楷体_GB2312" pitchFamily="49" charset="-122"/>
                </a:rPr>
                <a:t>:</a:t>
              </a:r>
              <a:r>
                <a:rPr lang="en-US" altLang="zh-CN" sz="2000" b="1" u="sng" dirty="0">
                  <a:solidFill>
                    <a:schemeClr val="tx1"/>
                  </a:solidFill>
                  <a:latin typeface="Times New Roman" pitchFamily="18" charset="0"/>
                  <a:ea typeface="楷体_GB2312" pitchFamily="49" charset="-122"/>
                </a:rPr>
                <a:t>                   </a:t>
              </a:r>
              <a:r>
                <a:rPr lang="en-US" altLang="zh-CN" sz="2000" b="1" dirty="0">
                  <a:solidFill>
                    <a:schemeClr val="tx1"/>
                  </a:solidFill>
                  <a:latin typeface="Times New Roman" pitchFamily="18" charset="0"/>
                  <a:ea typeface="楷体_GB2312" pitchFamily="49" charset="-122"/>
                </a:rPr>
                <a:t>       </a:t>
              </a:r>
              <a:r>
                <a:rPr lang="zh-CN" altLang="en-US" sz="2000" b="1" dirty="0">
                  <a:solidFill>
                    <a:schemeClr val="tx1"/>
                  </a:solidFill>
                  <a:latin typeface="Times New Roman" pitchFamily="18" charset="0"/>
                  <a:ea typeface="楷体_GB2312" pitchFamily="49" charset="-122"/>
                </a:rPr>
                <a:t>作者</a:t>
              </a:r>
              <a:r>
                <a:rPr lang="en-US" altLang="zh-CN" sz="2000" b="1" u="sng" dirty="0">
                  <a:solidFill>
                    <a:schemeClr val="tx1"/>
                  </a:solidFill>
                  <a:latin typeface="Times New Roman" pitchFamily="18" charset="0"/>
                  <a:ea typeface="楷体_GB2312" pitchFamily="49" charset="-122"/>
                </a:rPr>
                <a:t>:                   .                   </a:t>
              </a:r>
            </a:p>
            <a:p>
              <a:pPr>
                <a:spcBef>
                  <a:spcPct val="50000"/>
                </a:spcBef>
                <a:buClrTx/>
                <a:buSzTx/>
                <a:buFontTx/>
                <a:buNone/>
              </a:pPr>
              <a:r>
                <a:rPr lang="en-US" altLang="zh-CN" sz="2000" b="1" dirty="0">
                  <a:solidFill>
                    <a:schemeClr val="tx1"/>
                  </a:solidFill>
                  <a:latin typeface="Times New Roman" pitchFamily="18" charset="0"/>
                  <a:ea typeface="楷体_GB2312" pitchFamily="49" charset="-122"/>
                </a:rPr>
                <a:t>   </a:t>
              </a:r>
              <a:r>
                <a:rPr lang="zh-CN" altLang="en-US" sz="2000" b="1" dirty="0">
                  <a:solidFill>
                    <a:schemeClr val="tx1"/>
                  </a:solidFill>
                  <a:latin typeface="Times New Roman" pitchFamily="18" charset="0"/>
                  <a:ea typeface="楷体_GB2312" pitchFamily="49" charset="-122"/>
                </a:rPr>
                <a:t>模块</a:t>
              </a:r>
              <a:r>
                <a:rPr lang="en-US" altLang="zh-CN" sz="2000" b="1" dirty="0">
                  <a:solidFill>
                    <a:schemeClr val="tx1"/>
                  </a:solidFill>
                  <a:latin typeface="Times New Roman" pitchFamily="18" charset="0"/>
                  <a:ea typeface="楷体_GB2312" pitchFamily="49" charset="-122"/>
                </a:rPr>
                <a:t>:</a:t>
              </a:r>
              <a:r>
                <a:rPr lang="en-US" altLang="zh-CN" sz="2000" b="1" u="sng" dirty="0">
                  <a:solidFill>
                    <a:schemeClr val="tx1"/>
                  </a:solidFill>
                  <a:latin typeface="Times New Roman" pitchFamily="18" charset="0"/>
                  <a:ea typeface="楷体_GB2312" pitchFamily="49" charset="-122"/>
                </a:rPr>
                <a:t>                   </a:t>
              </a:r>
              <a:r>
                <a:rPr lang="en-US" altLang="zh-CN" sz="2000" b="1" dirty="0">
                  <a:solidFill>
                    <a:schemeClr val="tx1"/>
                  </a:solidFill>
                  <a:latin typeface="Times New Roman" pitchFamily="18" charset="0"/>
                  <a:ea typeface="楷体_GB2312" pitchFamily="49" charset="-122"/>
                </a:rPr>
                <a:t>       </a:t>
              </a:r>
              <a:r>
                <a:rPr lang="zh-CN" altLang="en-US" sz="2000" b="1" dirty="0">
                  <a:solidFill>
                    <a:schemeClr val="tx1"/>
                  </a:solidFill>
                  <a:latin typeface="Times New Roman" pitchFamily="18" charset="0"/>
                  <a:ea typeface="楷体_GB2312" pitchFamily="49" charset="-122"/>
                </a:rPr>
                <a:t>日期</a:t>
              </a:r>
              <a:r>
                <a:rPr lang="en-US" altLang="zh-CN" sz="2000" b="1" u="sng" dirty="0">
                  <a:solidFill>
                    <a:schemeClr val="tx1"/>
                  </a:solidFill>
                  <a:latin typeface="Times New Roman" pitchFamily="18" charset="0"/>
                  <a:ea typeface="楷体_GB2312" pitchFamily="49" charset="-122"/>
                </a:rPr>
                <a:t>:                   .</a:t>
              </a:r>
            </a:p>
            <a:p>
              <a:pPr>
                <a:spcBef>
                  <a:spcPct val="50000"/>
                </a:spcBef>
                <a:buClrTx/>
                <a:buSzTx/>
                <a:buFontTx/>
                <a:buNone/>
              </a:pPr>
              <a:r>
                <a:rPr lang="en-US" altLang="zh-CN" sz="2000" b="1" dirty="0">
                  <a:solidFill>
                    <a:schemeClr val="tx1"/>
                  </a:solidFill>
                  <a:latin typeface="Times New Roman" pitchFamily="18" charset="0"/>
                  <a:ea typeface="楷体_GB2312" pitchFamily="49" charset="-122"/>
                </a:rPr>
                <a:t>   </a:t>
              </a:r>
              <a:r>
                <a:rPr lang="zh-CN" altLang="en-US" sz="2000" b="1" dirty="0">
                  <a:solidFill>
                    <a:schemeClr val="tx1"/>
                  </a:solidFill>
                  <a:latin typeface="Times New Roman" pitchFamily="18" charset="0"/>
                  <a:ea typeface="楷体_GB2312" pitchFamily="49" charset="-122"/>
                </a:rPr>
                <a:t>编号</a:t>
              </a:r>
              <a:r>
                <a:rPr lang="en-US" altLang="zh-CN" sz="2000" b="1" u="sng" dirty="0">
                  <a:solidFill>
                    <a:schemeClr val="tx1"/>
                  </a:solidFill>
                  <a:latin typeface="Times New Roman" pitchFamily="18" charset="0"/>
                  <a:ea typeface="楷体_GB2312" pitchFamily="49" charset="-122"/>
                </a:rPr>
                <a:t>:                   .</a:t>
              </a:r>
            </a:p>
            <a:p>
              <a:pPr>
                <a:spcBef>
                  <a:spcPct val="50000"/>
                </a:spcBef>
                <a:buClrTx/>
                <a:buSzTx/>
                <a:buFontTx/>
                <a:buNone/>
              </a:pPr>
              <a:endParaRPr lang="en-US" altLang="zh-CN" sz="2000" b="1" u="sng" dirty="0">
                <a:solidFill>
                  <a:schemeClr val="tx1"/>
                </a:solidFill>
                <a:latin typeface="Times New Roman" pitchFamily="18" charset="0"/>
                <a:ea typeface="楷体_GB2312" pitchFamily="49" charset="-122"/>
              </a:endParaRPr>
            </a:p>
            <a:p>
              <a:pPr>
                <a:spcBef>
                  <a:spcPct val="50000"/>
                </a:spcBef>
                <a:buClrTx/>
                <a:buSzTx/>
                <a:buFontTx/>
                <a:buNone/>
              </a:pPr>
              <a:endParaRPr lang="en-US" altLang="zh-CN" sz="2000" b="1" u="sng" dirty="0">
                <a:solidFill>
                  <a:schemeClr val="tx1"/>
                </a:solidFill>
                <a:latin typeface="Times New Roman" pitchFamily="18" charset="0"/>
                <a:ea typeface="楷体_GB2312" pitchFamily="49" charset="-122"/>
              </a:endParaRPr>
            </a:p>
            <a:p>
              <a:pPr>
                <a:spcBef>
                  <a:spcPct val="50000"/>
                </a:spcBef>
                <a:buClrTx/>
                <a:buSzTx/>
                <a:buFontTx/>
                <a:buNone/>
              </a:pPr>
              <a:endParaRPr lang="en-US" altLang="zh-CN" sz="2000" b="1" u="sng" dirty="0">
                <a:solidFill>
                  <a:schemeClr val="tx1"/>
                </a:solidFill>
                <a:latin typeface="Times New Roman" pitchFamily="18" charset="0"/>
                <a:ea typeface="楷体_GB2312" pitchFamily="49" charset="-122"/>
              </a:endParaRPr>
            </a:p>
            <a:p>
              <a:pPr>
                <a:spcBef>
                  <a:spcPct val="50000"/>
                </a:spcBef>
                <a:buClrTx/>
                <a:buSzTx/>
                <a:buFontTx/>
                <a:buNone/>
              </a:pPr>
              <a:endParaRPr lang="en-US" altLang="zh-CN" sz="2000" b="1" u="sng" dirty="0">
                <a:solidFill>
                  <a:schemeClr val="tx1"/>
                </a:solidFill>
                <a:latin typeface="Times New Roman" pitchFamily="18" charset="0"/>
                <a:ea typeface="楷体_GB2312" pitchFamily="49" charset="-122"/>
              </a:endParaRPr>
            </a:p>
            <a:p>
              <a:pPr>
                <a:spcBef>
                  <a:spcPct val="50000"/>
                </a:spcBef>
                <a:buClrTx/>
                <a:buSzTx/>
                <a:buFontTx/>
                <a:buNone/>
              </a:pPr>
              <a:endParaRPr lang="en-US" altLang="zh-CN" sz="2000" b="1" u="sng" dirty="0">
                <a:solidFill>
                  <a:schemeClr val="tx1"/>
                </a:solidFill>
                <a:latin typeface="Times New Roman" pitchFamily="18" charset="0"/>
                <a:ea typeface="楷体_GB2312" pitchFamily="49" charset="-122"/>
              </a:endParaRPr>
            </a:p>
            <a:p>
              <a:pPr>
                <a:spcBef>
                  <a:spcPct val="50000"/>
                </a:spcBef>
                <a:buClrTx/>
                <a:buSzTx/>
                <a:buFontTx/>
                <a:buNone/>
              </a:pPr>
              <a:endParaRPr lang="en-US" altLang="zh-CN" sz="2000" b="1" u="sng" dirty="0">
                <a:solidFill>
                  <a:schemeClr val="tx1"/>
                </a:solidFill>
                <a:latin typeface="Times New Roman" pitchFamily="18" charset="0"/>
                <a:ea typeface="楷体_GB2312" pitchFamily="49" charset="-122"/>
              </a:endParaRPr>
            </a:p>
            <a:p>
              <a:pPr>
                <a:spcBef>
                  <a:spcPct val="50000"/>
                </a:spcBef>
                <a:buClrTx/>
                <a:buSzTx/>
                <a:buFontTx/>
                <a:buNone/>
              </a:pPr>
              <a:endParaRPr lang="en-US" altLang="zh-CN" sz="2000" b="1" u="sng" dirty="0">
                <a:solidFill>
                  <a:schemeClr val="tx1"/>
                </a:solidFill>
                <a:latin typeface="Times New Roman" pitchFamily="18" charset="0"/>
                <a:ea typeface="楷体_GB2312" pitchFamily="49" charset="-122"/>
              </a:endParaRPr>
            </a:p>
            <a:p>
              <a:pPr>
                <a:spcBef>
                  <a:spcPct val="50000"/>
                </a:spcBef>
                <a:buClrTx/>
                <a:buSzTx/>
                <a:buFontTx/>
                <a:buNone/>
              </a:pPr>
              <a:r>
                <a:rPr lang="en-US" altLang="zh-CN" sz="2000" b="1" dirty="0">
                  <a:solidFill>
                    <a:schemeClr val="tx1"/>
                  </a:solidFill>
                  <a:latin typeface="Times New Roman" pitchFamily="18" charset="0"/>
                  <a:ea typeface="楷体_GB2312" pitchFamily="49" charset="-122"/>
                </a:rPr>
                <a:t> </a:t>
              </a:r>
              <a:r>
                <a:rPr lang="zh-CN" altLang="en-US" sz="2000" b="1" dirty="0">
                  <a:solidFill>
                    <a:schemeClr val="tx1"/>
                  </a:solidFill>
                  <a:latin typeface="Times New Roman" pitchFamily="18" charset="0"/>
                  <a:ea typeface="楷体_GB2312" pitchFamily="49" charset="-122"/>
                </a:rPr>
                <a:t>注释</a:t>
              </a:r>
              <a:r>
                <a:rPr lang="en-US" altLang="zh-CN" sz="2000" b="1" dirty="0">
                  <a:solidFill>
                    <a:schemeClr val="tx1"/>
                  </a:solidFill>
                  <a:latin typeface="Times New Roman" pitchFamily="18" charset="0"/>
                  <a:ea typeface="楷体_GB2312" pitchFamily="49" charset="-122"/>
                </a:rPr>
                <a:t>:</a:t>
              </a:r>
            </a:p>
          </p:txBody>
        </p:sp>
        <p:sp>
          <p:nvSpPr>
            <p:cNvPr id="20489" name="Text Box 4"/>
            <p:cNvSpPr txBox="1">
              <a:spLocks noChangeArrowheads="1"/>
            </p:cNvSpPr>
            <p:nvPr/>
          </p:nvSpPr>
          <p:spPr bwMode="auto">
            <a:xfrm>
              <a:off x="672" y="2016"/>
              <a:ext cx="1200" cy="544"/>
            </a:xfrm>
            <a:prstGeom prst="rect">
              <a:avLst/>
            </a:prstGeom>
            <a:noFill/>
            <a:ln w="9525">
              <a:solidFill>
                <a:schemeClr val="tx1"/>
              </a:solidFill>
              <a:miter lim="800000"/>
              <a:headEnd/>
              <a:tailEnd/>
            </a:ln>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被调用</a:t>
              </a:r>
              <a:r>
                <a:rPr lang="en-US" altLang="zh-CN" sz="2000" b="1">
                  <a:solidFill>
                    <a:schemeClr val="tx1"/>
                  </a:solidFill>
                  <a:latin typeface="Times New Roman" pitchFamily="18" charset="0"/>
                  <a:ea typeface="楷体_GB2312" pitchFamily="49" charset="-122"/>
                </a:rPr>
                <a:t>:</a:t>
              </a:r>
            </a:p>
            <a:p>
              <a:pPr>
                <a:spcBef>
                  <a:spcPct val="50000"/>
                </a:spcBef>
                <a:buClrTx/>
                <a:buSzTx/>
                <a:buFontTx/>
                <a:buNone/>
              </a:pPr>
              <a:endParaRPr lang="zh-CN" altLang="en-US" sz="2000" b="1">
                <a:solidFill>
                  <a:schemeClr val="tx1"/>
                </a:solidFill>
                <a:latin typeface="Times New Roman" pitchFamily="18" charset="0"/>
                <a:ea typeface="楷体_GB2312" pitchFamily="49" charset="-122"/>
              </a:endParaRPr>
            </a:p>
          </p:txBody>
        </p:sp>
        <p:sp>
          <p:nvSpPr>
            <p:cNvPr id="20490" name="Text Box 5"/>
            <p:cNvSpPr txBox="1">
              <a:spLocks noChangeArrowheads="1"/>
            </p:cNvSpPr>
            <p:nvPr/>
          </p:nvSpPr>
          <p:spPr bwMode="auto">
            <a:xfrm>
              <a:off x="2352" y="2025"/>
              <a:ext cx="1200" cy="544"/>
            </a:xfrm>
            <a:prstGeom prst="rect">
              <a:avLst/>
            </a:prstGeom>
            <a:noFill/>
            <a:ln w="9525">
              <a:solidFill>
                <a:schemeClr val="tx1"/>
              </a:solidFill>
              <a:miter lim="800000"/>
              <a:headEnd/>
              <a:tailEnd/>
            </a:ln>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调用</a:t>
              </a:r>
              <a:r>
                <a:rPr lang="en-US" altLang="zh-CN" sz="2000" b="1">
                  <a:solidFill>
                    <a:schemeClr val="tx1"/>
                  </a:solidFill>
                  <a:latin typeface="Times New Roman" pitchFamily="18" charset="0"/>
                  <a:ea typeface="楷体_GB2312" pitchFamily="49" charset="-122"/>
                </a:rPr>
                <a:t>:</a:t>
              </a:r>
            </a:p>
            <a:p>
              <a:pPr>
                <a:spcBef>
                  <a:spcPct val="50000"/>
                </a:spcBef>
                <a:buClrTx/>
                <a:buSzTx/>
                <a:buFontTx/>
                <a:buNone/>
              </a:pPr>
              <a:endParaRPr lang="zh-CN" altLang="en-US" sz="2000" b="1">
                <a:solidFill>
                  <a:schemeClr val="tx1"/>
                </a:solidFill>
                <a:latin typeface="Times New Roman" pitchFamily="18" charset="0"/>
                <a:ea typeface="楷体_GB2312" pitchFamily="49" charset="-122"/>
              </a:endParaRPr>
            </a:p>
          </p:txBody>
        </p:sp>
        <p:sp>
          <p:nvSpPr>
            <p:cNvPr id="20491" name="Text Box 6"/>
            <p:cNvSpPr txBox="1">
              <a:spLocks noChangeArrowheads="1"/>
            </p:cNvSpPr>
            <p:nvPr/>
          </p:nvSpPr>
          <p:spPr bwMode="auto">
            <a:xfrm>
              <a:off x="672" y="2697"/>
              <a:ext cx="1200" cy="544"/>
            </a:xfrm>
            <a:prstGeom prst="rect">
              <a:avLst/>
            </a:prstGeom>
            <a:noFill/>
            <a:ln w="9525">
              <a:solidFill>
                <a:schemeClr val="tx1"/>
              </a:solidFill>
              <a:miter lim="800000"/>
              <a:headEnd/>
              <a:tailEnd/>
            </a:ln>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输入</a:t>
              </a:r>
              <a:r>
                <a:rPr lang="en-US" altLang="zh-CN" sz="2000" b="1">
                  <a:solidFill>
                    <a:schemeClr val="tx1"/>
                  </a:solidFill>
                  <a:latin typeface="Times New Roman" pitchFamily="18" charset="0"/>
                  <a:ea typeface="楷体_GB2312" pitchFamily="49" charset="-122"/>
                </a:rPr>
                <a:t>:</a:t>
              </a:r>
            </a:p>
            <a:p>
              <a:pPr>
                <a:spcBef>
                  <a:spcPct val="50000"/>
                </a:spcBef>
                <a:buClrTx/>
                <a:buSzTx/>
                <a:buFontTx/>
                <a:buNone/>
              </a:pPr>
              <a:endParaRPr lang="zh-CN" altLang="en-US" sz="2000" b="1">
                <a:solidFill>
                  <a:schemeClr val="tx1"/>
                </a:solidFill>
                <a:latin typeface="Times New Roman" pitchFamily="18" charset="0"/>
                <a:ea typeface="楷体_GB2312" pitchFamily="49" charset="-122"/>
              </a:endParaRPr>
            </a:p>
          </p:txBody>
        </p:sp>
        <p:sp>
          <p:nvSpPr>
            <p:cNvPr id="20492" name="Text Box 7"/>
            <p:cNvSpPr txBox="1">
              <a:spLocks noChangeArrowheads="1"/>
            </p:cNvSpPr>
            <p:nvPr/>
          </p:nvSpPr>
          <p:spPr bwMode="auto">
            <a:xfrm>
              <a:off x="2352" y="2706"/>
              <a:ext cx="1200" cy="544"/>
            </a:xfrm>
            <a:prstGeom prst="rect">
              <a:avLst/>
            </a:prstGeom>
            <a:noFill/>
            <a:ln w="9525">
              <a:solidFill>
                <a:schemeClr val="tx1"/>
              </a:solidFill>
              <a:miter lim="800000"/>
              <a:headEnd/>
              <a:tailEnd/>
            </a:ln>
          </p:spPr>
          <p:txBody>
            <a:bodyPr>
              <a:spAutoFit/>
            </a:bodyPr>
            <a:lstStyle/>
            <a:p>
              <a:pPr>
                <a:spcBef>
                  <a:spcPct val="50000"/>
                </a:spcBef>
                <a:buClrTx/>
                <a:buSzTx/>
                <a:buFontTx/>
                <a:buNone/>
              </a:pPr>
              <a:r>
                <a:rPr lang="zh-CN" altLang="en-US" sz="2000" b="1" dirty="0">
                  <a:solidFill>
                    <a:schemeClr val="tx1"/>
                  </a:solidFill>
                  <a:latin typeface="Times New Roman" pitchFamily="18" charset="0"/>
                  <a:ea typeface="楷体_GB2312" pitchFamily="49" charset="-122"/>
                </a:rPr>
                <a:t>输出</a:t>
              </a:r>
              <a:r>
                <a:rPr lang="en-US" altLang="zh-CN" sz="2000" b="1" dirty="0">
                  <a:solidFill>
                    <a:schemeClr val="tx1"/>
                  </a:solidFill>
                  <a:latin typeface="Times New Roman" pitchFamily="18" charset="0"/>
                  <a:ea typeface="楷体_GB2312" pitchFamily="49" charset="-122"/>
                </a:rPr>
                <a:t>:</a:t>
              </a:r>
            </a:p>
            <a:p>
              <a:pPr>
                <a:spcBef>
                  <a:spcPct val="50000"/>
                </a:spcBef>
                <a:buClrTx/>
                <a:buSzTx/>
                <a:buFontTx/>
                <a:buNone/>
              </a:pPr>
              <a:endParaRPr lang="zh-CN" altLang="en-US" sz="2000" b="1" dirty="0">
                <a:solidFill>
                  <a:schemeClr val="tx1"/>
                </a:solidFill>
                <a:latin typeface="Times New Roman" pitchFamily="18" charset="0"/>
                <a:ea typeface="楷体_GB2312" pitchFamily="49" charset="-122"/>
              </a:endParaRPr>
            </a:p>
          </p:txBody>
        </p:sp>
        <p:sp>
          <p:nvSpPr>
            <p:cNvPr id="20493" name="Text Box 8"/>
            <p:cNvSpPr txBox="1">
              <a:spLocks noChangeArrowheads="1"/>
            </p:cNvSpPr>
            <p:nvPr/>
          </p:nvSpPr>
          <p:spPr bwMode="auto">
            <a:xfrm>
              <a:off x="672" y="3383"/>
              <a:ext cx="1200" cy="544"/>
            </a:xfrm>
            <a:prstGeom prst="rect">
              <a:avLst/>
            </a:prstGeom>
            <a:noFill/>
            <a:ln w="9525">
              <a:solidFill>
                <a:schemeClr val="tx1"/>
              </a:solidFill>
              <a:miter lim="800000"/>
              <a:headEnd/>
              <a:tailEnd/>
            </a:ln>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处理</a:t>
              </a:r>
              <a:r>
                <a:rPr lang="en-US" altLang="zh-CN" sz="2000" b="1">
                  <a:solidFill>
                    <a:schemeClr val="tx1"/>
                  </a:solidFill>
                  <a:latin typeface="Times New Roman" pitchFamily="18" charset="0"/>
                  <a:ea typeface="楷体_GB2312" pitchFamily="49" charset="-122"/>
                </a:rPr>
                <a:t>:</a:t>
              </a:r>
            </a:p>
            <a:p>
              <a:pPr>
                <a:spcBef>
                  <a:spcPct val="50000"/>
                </a:spcBef>
                <a:buClrTx/>
                <a:buSzTx/>
                <a:buFontTx/>
                <a:buNone/>
              </a:pPr>
              <a:endParaRPr lang="zh-CN" altLang="en-US" sz="2000" b="1">
                <a:solidFill>
                  <a:schemeClr val="tx1"/>
                </a:solidFill>
                <a:latin typeface="Times New Roman" pitchFamily="18" charset="0"/>
                <a:ea typeface="楷体_GB2312" pitchFamily="49" charset="-122"/>
              </a:endParaRPr>
            </a:p>
          </p:txBody>
        </p:sp>
        <p:sp>
          <p:nvSpPr>
            <p:cNvPr id="20494" name="Text Box 9"/>
            <p:cNvSpPr txBox="1">
              <a:spLocks noChangeArrowheads="1"/>
            </p:cNvSpPr>
            <p:nvPr/>
          </p:nvSpPr>
          <p:spPr bwMode="auto">
            <a:xfrm>
              <a:off x="2352" y="3392"/>
              <a:ext cx="1200" cy="544"/>
            </a:xfrm>
            <a:prstGeom prst="rect">
              <a:avLst/>
            </a:prstGeom>
            <a:noFill/>
            <a:ln w="9525">
              <a:solidFill>
                <a:schemeClr val="tx1"/>
              </a:solidFill>
              <a:miter lim="800000"/>
              <a:headEnd/>
              <a:tailEnd/>
            </a:ln>
          </p:spPr>
          <p:txBody>
            <a:bodyPr>
              <a:spAutoFit/>
            </a:bodyPr>
            <a:lstStyle/>
            <a:p>
              <a:pPr>
                <a:spcBef>
                  <a:spcPct val="50000"/>
                </a:spcBef>
                <a:buClrTx/>
                <a:buSzTx/>
                <a:buFontTx/>
                <a:buNone/>
              </a:pPr>
              <a:r>
                <a:rPr lang="zh-CN" altLang="en-US" sz="2000" b="1" dirty="0">
                  <a:solidFill>
                    <a:schemeClr val="tx1"/>
                  </a:solidFill>
                  <a:latin typeface="Times New Roman" pitchFamily="18" charset="0"/>
                  <a:ea typeface="楷体_GB2312" pitchFamily="49" charset="-122"/>
                </a:rPr>
                <a:t>局部数据元素</a:t>
              </a:r>
              <a:r>
                <a:rPr lang="en-US" altLang="zh-CN" sz="2000" b="1" dirty="0">
                  <a:solidFill>
                    <a:schemeClr val="tx1"/>
                  </a:solidFill>
                  <a:latin typeface="Times New Roman" pitchFamily="18" charset="0"/>
                  <a:ea typeface="楷体_GB2312" pitchFamily="49" charset="-122"/>
                </a:rPr>
                <a:t>:</a:t>
              </a:r>
            </a:p>
            <a:p>
              <a:pPr>
                <a:spcBef>
                  <a:spcPct val="50000"/>
                </a:spcBef>
                <a:buClrTx/>
                <a:buSzTx/>
                <a:buFontTx/>
                <a:buNone/>
              </a:pPr>
              <a:endParaRPr lang="zh-CN" altLang="en-US" sz="2000" b="1" dirty="0">
                <a:solidFill>
                  <a:schemeClr val="tx1"/>
                </a:solidFill>
                <a:latin typeface="Times New Roman" pitchFamily="18" charset="0"/>
                <a:ea typeface="楷体_GB2312" pitchFamily="49" charset="-122"/>
              </a:endParaRPr>
            </a:p>
          </p:txBody>
        </p:sp>
      </p:grpSp>
      <p:sp>
        <p:nvSpPr>
          <p:cNvPr id="538634" name="AutoShape 10"/>
          <p:cNvSpPr>
            <a:spLocks noChangeArrowheads="1"/>
          </p:cNvSpPr>
          <p:nvPr/>
        </p:nvSpPr>
        <p:spPr bwMode="auto">
          <a:xfrm>
            <a:off x="552128" y="1996604"/>
            <a:ext cx="1676400" cy="838200"/>
          </a:xfrm>
          <a:prstGeom prst="wedgeRoundRectCallout">
            <a:avLst>
              <a:gd name="adj1" fmla="val 52273"/>
              <a:gd name="adj2" fmla="val 63449"/>
              <a:gd name="adj3" fmla="val 16667"/>
            </a:avLst>
          </a:prstGeom>
          <a:solidFill>
            <a:srgbClr val="FFCC99"/>
          </a:solidFill>
          <a:ln w="22225">
            <a:solidFill>
              <a:schemeClr val="tx2"/>
            </a:solidFill>
            <a:miter lim="800000"/>
            <a:headEnd/>
            <a:tailEnd/>
          </a:ln>
        </p:spPr>
        <p:txBody>
          <a:bodyPr/>
          <a:lstStyle/>
          <a:p>
            <a:pPr algn="ctr" eaLnBrk="0" hangingPunct="0">
              <a:spcBef>
                <a:spcPct val="50000"/>
              </a:spcBef>
              <a:buClrTx/>
              <a:buSzTx/>
              <a:buFontTx/>
              <a:buNone/>
            </a:pPr>
            <a:r>
              <a:rPr lang="zh-CN" altLang="en-US" sz="2000" b="1">
                <a:solidFill>
                  <a:schemeClr val="tx1"/>
                </a:solidFill>
                <a:latin typeface="Times New Roman" pitchFamily="18" charset="0"/>
                <a:ea typeface="楷体_GB2312" pitchFamily="49" charset="-122"/>
              </a:rPr>
              <a:t>调用本模块的模块清单</a:t>
            </a:r>
          </a:p>
        </p:txBody>
      </p:sp>
      <p:sp>
        <p:nvSpPr>
          <p:cNvPr id="538635" name="AutoShape 11"/>
          <p:cNvSpPr>
            <a:spLocks noChangeArrowheads="1"/>
          </p:cNvSpPr>
          <p:nvPr/>
        </p:nvSpPr>
        <p:spPr bwMode="auto">
          <a:xfrm>
            <a:off x="6529066" y="1780704"/>
            <a:ext cx="1905000" cy="838200"/>
          </a:xfrm>
          <a:prstGeom prst="wedgeRoundRectCallout">
            <a:avLst>
              <a:gd name="adj1" fmla="val -66667"/>
              <a:gd name="adj2" fmla="val 92801"/>
              <a:gd name="adj3" fmla="val 16667"/>
            </a:avLst>
          </a:prstGeom>
          <a:solidFill>
            <a:srgbClr val="FFCC99"/>
          </a:solidFill>
          <a:ln w="22225">
            <a:solidFill>
              <a:schemeClr val="tx2"/>
            </a:solidFill>
            <a:miter lim="800000"/>
            <a:headEnd/>
            <a:tailEnd/>
          </a:ln>
        </p:spPr>
        <p:txBody>
          <a:bodyPr/>
          <a:lstStyle/>
          <a:p>
            <a:pPr algn="ctr" eaLnBrk="0" hangingPunct="0">
              <a:spcBef>
                <a:spcPct val="50000"/>
              </a:spcBef>
              <a:buClrTx/>
              <a:buSzTx/>
              <a:buFontTx/>
              <a:buNone/>
            </a:pPr>
            <a:r>
              <a:rPr lang="zh-CN" altLang="en-US" sz="2000" b="1">
                <a:solidFill>
                  <a:schemeClr val="tx1"/>
                </a:solidFill>
                <a:latin typeface="Times New Roman" pitchFamily="18" charset="0"/>
                <a:ea typeface="楷体_GB2312" pitchFamily="49" charset="-122"/>
              </a:rPr>
              <a:t>被本模块调用的模块清单</a:t>
            </a:r>
          </a:p>
        </p:txBody>
      </p:sp>
      <p:sp>
        <p:nvSpPr>
          <p:cNvPr id="538636" name="AutoShape 12"/>
          <p:cNvSpPr>
            <a:spLocks noChangeArrowheads="1"/>
          </p:cNvSpPr>
          <p:nvPr/>
        </p:nvSpPr>
        <p:spPr bwMode="auto">
          <a:xfrm>
            <a:off x="7249791" y="4804891"/>
            <a:ext cx="1676400" cy="838200"/>
          </a:xfrm>
          <a:prstGeom prst="wedgeRoundRectCallout">
            <a:avLst>
              <a:gd name="adj1" fmla="val -86176"/>
              <a:gd name="adj2" fmla="val 21968"/>
              <a:gd name="adj3" fmla="val 16667"/>
            </a:avLst>
          </a:prstGeom>
          <a:solidFill>
            <a:srgbClr val="FFCC99"/>
          </a:solidFill>
          <a:ln w="22225">
            <a:solidFill>
              <a:schemeClr val="tx2"/>
            </a:solidFill>
            <a:miter lim="800000"/>
            <a:headEnd/>
            <a:tailEnd/>
          </a:ln>
        </p:spPr>
        <p:txBody>
          <a:bodyPr/>
          <a:lstStyle/>
          <a:p>
            <a:pPr algn="ctr" eaLnBrk="0" hangingPunct="0">
              <a:spcBef>
                <a:spcPct val="50000"/>
              </a:spcBef>
              <a:buClrTx/>
              <a:buSzTx/>
              <a:buFontTx/>
              <a:buNone/>
            </a:pPr>
            <a:r>
              <a:rPr lang="zh-CN" altLang="en-US" sz="2000" b="1">
                <a:solidFill>
                  <a:schemeClr val="tx1"/>
                </a:solidFill>
                <a:latin typeface="Times New Roman" pitchFamily="18" charset="0"/>
                <a:ea typeface="楷体_GB2312" pitchFamily="49" charset="-122"/>
              </a:rPr>
              <a:t>本模块使用的局部元素</a:t>
            </a:r>
          </a:p>
        </p:txBody>
      </p:sp>
      <p:sp>
        <p:nvSpPr>
          <p:cNvPr id="538637" name="AutoShape 13"/>
          <p:cNvSpPr>
            <a:spLocks noChangeArrowheads="1"/>
          </p:cNvSpPr>
          <p:nvPr/>
        </p:nvSpPr>
        <p:spPr bwMode="auto">
          <a:xfrm>
            <a:off x="8816" y="4022735"/>
            <a:ext cx="2243728" cy="1062037"/>
          </a:xfrm>
          <a:prstGeom prst="wedgeRoundRectCallout">
            <a:avLst>
              <a:gd name="adj1" fmla="val 53617"/>
              <a:gd name="adj2" fmla="val 72545"/>
              <a:gd name="adj3" fmla="val 16667"/>
            </a:avLst>
          </a:prstGeom>
          <a:solidFill>
            <a:srgbClr val="FFCC99"/>
          </a:solidFill>
          <a:ln w="22225">
            <a:solidFill>
              <a:schemeClr val="tx2"/>
            </a:solidFill>
            <a:miter lim="800000"/>
            <a:headEnd/>
            <a:tailEnd/>
          </a:ln>
        </p:spPr>
        <p:txBody>
          <a:bodyPr/>
          <a:lstStyle/>
          <a:p>
            <a:pPr eaLnBrk="0" hangingPunct="0">
              <a:spcBef>
                <a:spcPct val="50000"/>
              </a:spcBef>
              <a:buClrTx/>
              <a:buSzTx/>
              <a:buFontTx/>
              <a:buNone/>
            </a:pPr>
            <a:r>
              <a:rPr lang="en-US" altLang="zh-CN" sz="2000" b="1" dirty="0">
                <a:solidFill>
                  <a:schemeClr val="tx1"/>
                </a:solidFill>
                <a:latin typeface="Times New Roman" pitchFamily="18" charset="0"/>
                <a:ea typeface="楷体_GB2312" pitchFamily="49" charset="-122"/>
              </a:rPr>
              <a:t>DFD</a:t>
            </a:r>
            <a:r>
              <a:rPr lang="zh-CN" altLang="en-US" sz="2000" b="1" dirty="0">
                <a:solidFill>
                  <a:schemeClr val="tx1"/>
                </a:solidFill>
                <a:latin typeface="Times New Roman" pitchFamily="18" charset="0"/>
                <a:ea typeface="楷体_GB2312" pitchFamily="49" charset="-122"/>
              </a:rPr>
              <a:t>中的处理，可简略描述主要算法。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8634"/>
                                        </p:tgtEl>
                                        <p:attrNameLst>
                                          <p:attrName>style.visibility</p:attrName>
                                        </p:attrNameLst>
                                      </p:cBhvr>
                                      <p:to>
                                        <p:strVal val="visible"/>
                                      </p:to>
                                    </p:set>
                                    <p:anim calcmode="lin" valueType="num">
                                      <p:cBhvr additive="base">
                                        <p:cTn id="7" dur="500" fill="hold"/>
                                        <p:tgtEl>
                                          <p:spTgt spid="538634"/>
                                        </p:tgtEl>
                                        <p:attrNameLst>
                                          <p:attrName>ppt_x</p:attrName>
                                        </p:attrNameLst>
                                      </p:cBhvr>
                                      <p:tavLst>
                                        <p:tav tm="0">
                                          <p:val>
                                            <p:strVal val="0-#ppt_w/2"/>
                                          </p:val>
                                        </p:tav>
                                        <p:tav tm="100000">
                                          <p:val>
                                            <p:strVal val="#ppt_x"/>
                                          </p:val>
                                        </p:tav>
                                      </p:tavLst>
                                    </p:anim>
                                    <p:anim calcmode="lin" valueType="num">
                                      <p:cBhvr additive="base">
                                        <p:cTn id="8" dur="500" fill="hold"/>
                                        <p:tgtEl>
                                          <p:spTgt spid="5386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38635"/>
                                        </p:tgtEl>
                                        <p:attrNameLst>
                                          <p:attrName>style.visibility</p:attrName>
                                        </p:attrNameLst>
                                      </p:cBhvr>
                                      <p:to>
                                        <p:strVal val="visible"/>
                                      </p:to>
                                    </p:set>
                                    <p:anim calcmode="lin" valueType="num">
                                      <p:cBhvr additive="base">
                                        <p:cTn id="13" dur="500" fill="hold"/>
                                        <p:tgtEl>
                                          <p:spTgt spid="538635"/>
                                        </p:tgtEl>
                                        <p:attrNameLst>
                                          <p:attrName>ppt_x</p:attrName>
                                        </p:attrNameLst>
                                      </p:cBhvr>
                                      <p:tavLst>
                                        <p:tav tm="0">
                                          <p:val>
                                            <p:strVal val="1+#ppt_w/2"/>
                                          </p:val>
                                        </p:tav>
                                        <p:tav tm="100000">
                                          <p:val>
                                            <p:strVal val="#ppt_x"/>
                                          </p:val>
                                        </p:tav>
                                      </p:tavLst>
                                    </p:anim>
                                    <p:anim calcmode="lin" valueType="num">
                                      <p:cBhvr additive="base">
                                        <p:cTn id="14" dur="500" fill="hold"/>
                                        <p:tgtEl>
                                          <p:spTgt spid="5386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38636"/>
                                        </p:tgtEl>
                                        <p:attrNameLst>
                                          <p:attrName>style.visibility</p:attrName>
                                        </p:attrNameLst>
                                      </p:cBhvr>
                                      <p:to>
                                        <p:strVal val="visible"/>
                                      </p:to>
                                    </p:set>
                                    <p:anim calcmode="lin" valueType="num">
                                      <p:cBhvr additive="base">
                                        <p:cTn id="19" dur="500" fill="hold"/>
                                        <p:tgtEl>
                                          <p:spTgt spid="538636"/>
                                        </p:tgtEl>
                                        <p:attrNameLst>
                                          <p:attrName>ppt_x</p:attrName>
                                        </p:attrNameLst>
                                      </p:cBhvr>
                                      <p:tavLst>
                                        <p:tav tm="0">
                                          <p:val>
                                            <p:strVal val="1+#ppt_w/2"/>
                                          </p:val>
                                        </p:tav>
                                        <p:tav tm="100000">
                                          <p:val>
                                            <p:strVal val="#ppt_x"/>
                                          </p:val>
                                        </p:tav>
                                      </p:tavLst>
                                    </p:anim>
                                    <p:anim calcmode="lin" valueType="num">
                                      <p:cBhvr additive="base">
                                        <p:cTn id="20" dur="500" fill="hold"/>
                                        <p:tgtEl>
                                          <p:spTgt spid="5386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8637"/>
                                        </p:tgtEl>
                                        <p:attrNameLst>
                                          <p:attrName>style.visibility</p:attrName>
                                        </p:attrNameLst>
                                      </p:cBhvr>
                                      <p:to>
                                        <p:strVal val="visible"/>
                                      </p:to>
                                    </p:set>
                                    <p:anim calcmode="lin" valueType="num">
                                      <p:cBhvr additive="base">
                                        <p:cTn id="25" dur="500" fill="hold"/>
                                        <p:tgtEl>
                                          <p:spTgt spid="538637"/>
                                        </p:tgtEl>
                                        <p:attrNameLst>
                                          <p:attrName>ppt_x</p:attrName>
                                        </p:attrNameLst>
                                      </p:cBhvr>
                                      <p:tavLst>
                                        <p:tav tm="0">
                                          <p:val>
                                            <p:strVal val="0-#ppt_w/2"/>
                                          </p:val>
                                        </p:tav>
                                        <p:tav tm="100000">
                                          <p:val>
                                            <p:strVal val="#ppt_x"/>
                                          </p:val>
                                        </p:tav>
                                      </p:tavLst>
                                    </p:anim>
                                    <p:anim calcmode="lin" valueType="num">
                                      <p:cBhvr additive="base">
                                        <p:cTn id="26" dur="500" fill="hold"/>
                                        <p:tgtEl>
                                          <p:spTgt spid="5386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34" grpId="0" animBg="1" autoUpdateAnimBg="0"/>
      <p:bldP spid="538635" grpId="0" animBg="1" autoUpdateAnimBg="0"/>
      <p:bldP spid="538636" grpId="0" animBg="1" autoUpdateAnimBg="0"/>
      <p:bldP spid="538637" grpId="0" animBg="1"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2530" name="灯片编号占位符 5"/>
          <p:cNvSpPr>
            <a:spLocks noGrp="1"/>
          </p:cNvSpPr>
          <p:nvPr>
            <p:ph type="sldNum" sz="quarter" idx="12"/>
          </p:nvPr>
        </p:nvSpPr>
        <p:spPr>
          <a:xfrm>
            <a:off x="6553200" y="5929536"/>
            <a:ext cx="1905000" cy="457200"/>
          </a:xfrm>
          <a:noFill/>
        </p:spPr>
        <p:txBody>
          <a:bodyPr/>
          <a:lstStyle/>
          <a:p>
            <a:fld id="{39647DA6-471F-4B2D-A2AA-6B78F796E122}" type="slidenum">
              <a:rPr lang="zh-CN" altLang="en-US">
                <a:ea typeface="宋体" charset="-122"/>
              </a:rPr>
              <a:pPr/>
              <a:t>143</a:t>
            </a:fld>
            <a:endParaRPr lang="en-US" altLang="zh-CN">
              <a:ea typeface="宋体" charset="-122"/>
            </a:endParaRPr>
          </a:p>
        </p:txBody>
      </p:sp>
      <p:sp>
        <p:nvSpPr>
          <p:cNvPr id="22531" name="Rectangle 1026"/>
          <p:cNvSpPr>
            <a:spLocks noGrp="1" noChangeArrowheads="1"/>
          </p:cNvSpPr>
          <p:nvPr>
            <p:ph type="title"/>
          </p:nvPr>
        </p:nvSpPr>
        <p:spPr/>
        <p:txBody>
          <a:bodyPr/>
          <a:lstStyle/>
          <a:p>
            <a:pPr eaLnBrk="1" hangingPunct="1"/>
            <a:r>
              <a:rPr lang="zh-CN" altLang="en-US" sz="3200" dirty="0"/>
              <a:t>结构设计图形工具：结构图</a:t>
            </a:r>
            <a:endParaRPr lang="zh-CN" altLang="en-US" sz="3200" b="1" dirty="0"/>
          </a:p>
        </p:txBody>
      </p:sp>
      <p:sp>
        <p:nvSpPr>
          <p:cNvPr id="22533" name="Line 1077"/>
          <p:cNvSpPr>
            <a:spLocks noChangeShapeType="1"/>
          </p:cNvSpPr>
          <p:nvPr/>
        </p:nvSpPr>
        <p:spPr bwMode="auto">
          <a:xfrm>
            <a:off x="6400800" y="1700112"/>
            <a:ext cx="1371600" cy="0"/>
          </a:xfrm>
          <a:prstGeom prst="line">
            <a:avLst/>
          </a:prstGeom>
          <a:noFill/>
          <a:ln w="19050">
            <a:solidFill>
              <a:schemeClr val="tx1"/>
            </a:solidFill>
            <a:round/>
            <a:headEnd/>
            <a:tailEnd type="triangle" w="med" len="med"/>
          </a:ln>
        </p:spPr>
        <p:txBody>
          <a:bodyPr/>
          <a:lstStyle/>
          <a:p>
            <a:endParaRPr lang="zh-CN" altLang="en-US"/>
          </a:p>
        </p:txBody>
      </p:sp>
      <p:sp>
        <p:nvSpPr>
          <p:cNvPr id="22535" name="Text Box 1081"/>
          <p:cNvSpPr txBox="1">
            <a:spLocks noChangeArrowheads="1"/>
          </p:cNvSpPr>
          <p:nvPr/>
        </p:nvSpPr>
        <p:spPr bwMode="auto">
          <a:xfrm>
            <a:off x="7812360" y="1579440"/>
            <a:ext cx="1043880" cy="264688"/>
          </a:xfrm>
          <a:prstGeom prst="rect">
            <a:avLst/>
          </a:prstGeom>
          <a:noFill/>
          <a:ln w="9525">
            <a:noFill/>
            <a:miter lim="800000"/>
            <a:headEnd/>
            <a:tailEnd/>
          </a:ln>
        </p:spPr>
        <p:txBody>
          <a:bodyPr wrap="square">
            <a:spAutoFit/>
          </a:bodyPr>
          <a:lstStyle/>
          <a:p>
            <a:pPr>
              <a:lnSpc>
                <a:spcPct val="80000"/>
              </a:lnSpc>
              <a:spcBef>
                <a:spcPct val="50000"/>
              </a:spcBef>
              <a:buClr>
                <a:schemeClr val="folHlink"/>
              </a:buClr>
              <a:buSzPct val="60000"/>
              <a:buFont typeface="Wingdings" pitchFamily="2" charset="2"/>
              <a:buNone/>
            </a:pPr>
            <a:r>
              <a:rPr lang="zh-CN" altLang="en-US" sz="1400" b="1" dirty="0">
                <a:solidFill>
                  <a:schemeClr val="tx1"/>
                </a:solidFill>
              </a:rPr>
              <a:t>传递数据</a:t>
            </a:r>
          </a:p>
        </p:txBody>
      </p:sp>
      <p:grpSp>
        <p:nvGrpSpPr>
          <p:cNvPr id="2" name="Group 1088"/>
          <p:cNvGrpSpPr>
            <a:grpSpLocks/>
          </p:cNvGrpSpPr>
          <p:nvPr/>
        </p:nvGrpSpPr>
        <p:grpSpPr bwMode="auto">
          <a:xfrm>
            <a:off x="6364289" y="1939751"/>
            <a:ext cx="2614613" cy="265113"/>
            <a:chOff x="3996" y="1359"/>
            <a:chExt cx="1647" cy="167"/>
          </a:xfrm>
        </p:grpSpPr>
        <p:sp>
          <p:nvSpPr>
            <p:cNvPr id="22588" name="Line 1078"/>
            <p:cNvSpPr>
              <a:spLocks noChangeShapeType="1"/>
            </p:cNvSpPr>
            <p:nvPr/>
          </p:nvSpPr>
          <p:spPr bwMode="auto">
            <a:xfrm>
              <a:off x="4032" y="1435"/>
              <a:ext cx="864" cy="0"/>
            </a:xfrm>
            <a:prstGeom prst="line">
              <a:avLst/>
            </a:prstGeom>
            <a:noFill/>
            <a:ln w="19050">
              <a:solidFill>
                <a:schemeClr val="tx1"/>
              </a:solidFill>
              <a:round/>
              <a:headEnd/>
              <a:tailEnd type="triangle" w="med" len="med"/>
            </a:ln>
          </p:spPr>
          <p:txBody>
            <a:bodyPr/>
            <a:lstStyle/>
            <a:p>
              <a:endParaRPr lang="zh-CN" altLang="en-US"/>
            </a:p>
          </p:txBody>
        </p:sp>
        <p:sp>
          <p:nvSpPr>
            <p:cNvPr id="22589" name="AutoShape 1080"/>
            <p:cNvSpPr>
              <a:spLocks noChangeArrowheads="1"/>
            </p:cNvSpPr>
            <p:nvPr/>
          </p:nvSpPr>
          <p:spPr bwMode="auto">
            <a:xfrm>
              <a:off x="3996" y="1389"/>
              <a:ext cx="48" cy="50"/>
            </a:xfrm>
            <a:prstGeom prst="flowChartConnector">
              <a:avLst/>
            </a:prstGeom>
            <a:solidFill>
              <a:schemeClr val="tx1"/>
            </a:solidFill>
            <a:ln w="9525">
              <a:solidFill>
                <a:schemeClr val="tx1"/>
              </a:solidFill>
              <a:round/>
              <a:headEnd/>
              <a:tailEnd/>
            </a:ln>
          </p:spPr>
          <p:txBody>
            <a:bodyPr wrap="none" anchor="ctr"/>
            <a:lstStyle/>
            <a:p>
              <a:endParaRPr lang="zh-CN" altLang="en-US"/>
            </a:p>
          </p:txBody>
        </p:sp>
        <p:sp>
          <p:nvSpPr>
            <p:cNvPr id="22590" name="Text Box 1082"/>
            <p:cNvSpPr txBox="1">
              <a:spLocks noChangeArrowheads="1"/>
            </p:cNvSpPr>
            <p:nvPr/>
          </p:nvSpPr>
          <p:spPr bwMode="auto">
            <a:xfrm>
              <a:off x="4908" y="1359"/>
              <a:ext cx="735" cy="167"/>
            </a:xfrm>
            <a:prstGeom prst="rect">
              <a:avLst/>
            </a:prstGeom>
            <a:noFill/>
            <a:ln w="9525">
              <a:noFill/>
              <a:miter lim="800000"/>
              <a:headEnd/>
              <a:tailEnd/>
            </a:ln>
          </p:spPr>
          <p:txBody>
            <a:bodyPr wrap="square">
              <a:spAutoFit/>
            </a:bodyPr>
            <a:lstStyle/>
            <a:p>
              <a:pPr>
                <a:lnSpc>
                  <a:spcPct val="80000"/>
                </a:lnSpc>
                <a:spcBef>
                  <a:spcPct val="50000"/>
                </a:spcBef>
                <a:buClr>
                  <a:schemeClr val="folHlink"/>
                </a:buClr>
                <a:buSzPct val="60000"/>
                <a:buFont typeface="Wingdings" pitchFamily="2" charset="2"/>
                <a:buNone/>
              </a:pPr>
              <a:r>
                <a:rPr lang="zh-CN" altLang="en-US" sz="1400" b="1" dirty="0">
                  <a:solidFill>
                    <a:schemeClr val="tx1"/>
                  </a:solidFill>
                </a:rPr>
                <a:t>传递控制</a:t>
              </a:r>
            </a:p>
          </p:txBody>
        </p:sp>
      </p:grpSp>
      <p:sp>
        <p:nvSpPr>
          <p:cNvPr id="22537" name="Line 1083"/>
          <p:cNvSpPr>
            <a:spLocks noChangeShapeType="1"/>
          </p:cNvSpPr>
          <p:nvPr/>
        </p:nvSpPr>
        <p:spPr bwMode="auto">
          <a:xfrm>
            <a:off x="6368752" y="1340072"/>
            <a:ext cx="1371600" cy="0"/>
          </a:xfrm>
          <a:prstGeom prst="line">
            <a:avLst/>
          </a:prstGeom>
          <a:noFill/>
          <a:ln w="28575">
            <a:solidFill>
              <a:schemeClr val="tx1"/>
            </a:solidFill>
            <a:round/>
            <a:headEnd/>
            <a:tailEnd/>
          </a:ln>
        </p:spPr>
        <p:txBody>
          <a:bodyPr/>
          <a:lstStyle/>
          <a:p>
            <a:endParaRPr lang="zh-CN" altLang="en-US"/>
          </a:p>
        </p:txBody>
      </p:sp>
      <p:sp>
        <p:nvSpPr>
          <p:cNvPr id="22538" name="Text Box 1084"/>
          <p:cNvSpPr txBox="1">
            <a:spLocks noChangeArrowheads="1"/>
          </p:cNvSpPr>
          <p:nvPr/>
        </p:nvSpPr>
        <p:spPr bwMode="auto">
          <a:xfrm>
            <a:off x="7829872" y="1196056"/>
            <a:ext cx="990600" cy="261938"/>
          </a:xfrm>
          <a:prstGeom prst="rect">
            <a:avLst/>
          </a:prstGeom>
          <a:noFill/>
          <a:ln w="9525">
            <a:noFill/>
            <a:miter lim="800000"/>
            <a:headEnd/>
            <a:tailEnd/>
          </a:ln>
        </p:spPr>
        <p:txBody>
          <a:bodyPr>
            <a:spAutoFit/>
          </a:bodyPr>
          <a:lstStyle/>
          <a:p>
            <a:pPr>
              <a:lnSpc>
                <a:spcPct val="80000"/>
              </a:lnSpc>
              <a:spcBef>
                <a:spcPct val="50000"/>
              </a:spcBef>
              <a:buClr>
                <a:schemeClr val="folHlink"/>
              </a:buClr>
              <a:buSzPct val="60000"/>
              <a:buFont typeface="Wingdings" pitchFamily="2" charset="2"/>
              <a:buNone/>
            </a:pPr>
            <a:r>
              <a:rPr lang="zh-CN" altLang="en-US" sz="1400" b="1" dirty="0">
                <a:solidFill>
                  <a:schemeClr val="tx1"/>
                </a:solidFill>
              </a:rPr>
              <a:t>调用关系</a:t>
            </a:r>
          </a:p>
        </p:txBody>
      </p:sp>
      <p:sp>
        <p:nvSpPr>
          <p:cNvPr id="22539" name="Text Box 1085"/>
          <p:cNvSpPr txBox="1">
            <a:spLocks noChangeArrowheads="1"/>
          </p:cNvSpPr>
          <p:nvPr/>
        </p:nvSpPr>
        <p:spPr bwMode="auto">
          <a:xfrm>
            <a:off x="2133600" y="5912445"/>
            <a:ext cx="5791200" cy="396875"/>
          </a:xfrm>
          <a:prstGeom prst="rect">
            <a:avLst/>
          </a:prstGeom>
          <a:noFill/>
          <a:ln w="9525">
            <a:noFill/>
            <a:miter lim="800000"/>
            <a:headEnd/>
            <a:tailEnd/>
          </a:ln>
        </p:spPr>
        <p:txBody>
          <a:bodyPr>
            <a:spAutoFit/>
          </a:bodyPr>
          <a:lstStyle/>
          <a:p>
            <a:pPr>
              <a:spcBef>
                <a:spcPct val="50000"/>
              </a:spcBef>
              <a:buFont typeface="Wingdings" pitchFamily="2" charset="2"/>
              <a:buNone/>
            </a:pPr>
            <a:r>
              <a:rPr kumimoji="0" lang="zh-CN" altLang="en-US" sz="2000" b="1" dirty="0">
                <a:solidFill>
                  <a:schemeClr val="tx1"/>
                </a:solidFill>
                <a:latin typeface="Times New Roman" pitchFamily="18" charset="0"/>
                <a:ea typeface="楷体_GB2312" pitchFamily="49" charset="-122"/>
              </a:rPr>
              <a:t>结构图的例子</a:t>
            </a:r>
            <a:r>
              <a:rPr kumimoji="0" lang="en-US" altLang="zh-CN" sz="2000" b="1" dirty="0">
                <a:solidFill>
                  <a:schemeClr val="tx1"/>
                </a:solidFill>
                <a:latin typeface="Arial" charset="0"/>
                <a:ea typeface="楷体_GB2312" pitchFamily="49" charset="-122"/>
              </a:rPr>
              <a:t>——</a:t>
            </a:r>
            <a:r>
              <a:rPr kumimoji="0" lang="zh-CN" altLang="en-US" sz="2000" b="1" dirty="0">
                <a:solidFill>
                  <a:schemeClr val="tx1"/>
                </a:solidFill>
                <a:latin typeface="Times New Roman" pitchFamily="18" charset="0"/>
                <a:ea typeface="楷体_GB2312" pitchFamily="49" charset="-122"/>
              </a:rPr>
              <a:t>产生最佳解的一般结构</a:t>
            </a:r>
          </a:p>
        </p:txBody>
      </p:sp>
      <p:grpSp>
        <p:nvGrpSpPr>
          <p:cNvPr id="3" name="Group 1089"/>
          <p:cNvGrpSpPr>
            <a:grpSpLocks/>
          </p:cNvGrpSpPr>
          <p:nvPr/>
        </p:nvGrpSpPr>
        <p:grpSpPr bwMode="auto">
          <a:xfrm>
            <a:off x="304800" y="1636936"/>
            <a:ext cx="8534400" cy="4038600"/>
            <a:chOff x="192" y="1344"/>
            <a:chExt cx="5376" cy="2544"/>
          </a:xfrm>
        </p:grpSpPr>
        <p:sp>
          <p:nvSpPr>
            <p:cNvPr id="22542" name="Rectangle 1090"/>
            <p:cNvSpPr>
              <a:spLocks noChangeArrowheads="1"/>
            </p:cNvSpPr>
            <p:nvPr/>
          </p:nvSpPr>
          <p:spPr bwMode="auto">
            <a:xfrm>
              <a:off x="2064" y="1344"/>
              <a:ext cx="1104" cy="432"/>
            </a:xfrm>
            <a:prstGeom prst="rect">
              <a:avLst/>
            </a:prstGeom>
            <a:noFill/>
            <a:ln w="19050">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2400" b="1" dirty="0">
                  <a:solidFill>
                    <a:schemeClr val="tx1"/>
                  </a:solidFill>
                </a:rPr>
                <a:t>产生最佳解</a:t>
              </a:r>
            </a:p>
          </p:txBody>
        </p:sp>
        <p:sp>
          <p:nvSpPr>
            <p:cNvPr id="22543" name="Rectangle 1091"/>
            <p:cNvSpPr>
              <a:spLocks noChangeArrowheads="1"/>
            </p:cNvSpPr>
            <p:nvPr/>
          </p:nvSpPr>
          <p:spPr bwMode="auto">
            <a:xfrm>
              <a:off x="2064" y="2352"/>
              <a:ext cx="1104" cy="432"/>
            </a:xfrm>
            <a:prstGeom prst="rect">
              <a:avLst/>
            </a:prstGeom>
            <a:noFill/>
            <a:ln w="19050">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2400" b="1">
                  <a:solidFill>
                    <a:schemeClr val="tx1"/>
                  </a:solidFill>
                </a:rPr>
                <a:t>计算最佳解</a:t>
              </a:r>
            </a:p>
          </p:txBody>
        </p:sp>
        <p:sp>
          <p:nvSpPr>
            <p:cNvPr id="22544" name="Rectangle 1092"/>
            <p:cNvSpPr>
              <a:spLocks noChangeArrowheads="1"/>
            </p:cNvSpPr>
            <p:nvPr/>
          </p:nvSpPr>
          <p:spPr bwMode="auto">
            <a:xfrm>
              <a:off x="576" y="2352"/>
              <a:ext cx="1104" cy="432"/>
            </a:xfrm>
            <a:prstGeom prst="rect">
              <a:avLst/>
            </a:prstGeom>
            <a:noFill/>
            <a:ln w="19050">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2400" b="1">
                  <a:solidFill>
                    <a:schemeClr val="tx1"/>
                  </a:solidFill>
                </a:rPr>
                <a:t>得到好输入</a:t>
              </a:r>
            </a:p>
          </p:txBody>
        </p:sp>
        <p:sp>
          <p:nvSpPr>
            <p:cNvPr id="22545" name="Rectangle 1093"/>
            <p:cNvSpPr>
              <a:spLocks noChangeArrowheads="1"/>
            </p:cNvSpPr>
            <p:nvPr/>
          </p:nvSpPr>
          <p:spPr bwMode="auto">
            <a:xfrm>
              <a:off x="3552" y="2352"/>
              <a:ext cx="1104" cy="432"/>
            </a:xfrm>
            <a:prstGeom prst="rect">
              <a:avLst/>
            </a:prstGeom>
            <a:noFill/>
            <a:ln w="19050">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2400" b="1">
                  <a:solidFill>
                    <a:schemeClr val="tx1"/>
                  </a:solidFill>
                </a:rPr>
                <a:t>输出结果</a:t>
              </a:r>
            </a:p>
          </p:txBody>
        </p:sp>
        <p:sp>
          <p:nvSpPr>
            <p:cNvPr id="22546" name="Rectangle 1094"/>
            <p:cNvSpPr>
              <a:spLocks noChangeArrowheads="1"/>
            </p:cNvSpPr>
            <p:nvPr/>
          </p:nvSpPr>
          <p:spPr bwMode="auto">
            <a:xfrm>
              <a:off x="192" y="3456"/>
              <a:ext cx="1104" cy="432"/>
            </a:xfrm>
            <a:prstGeom prst="rect">
              <a:avLst/>
            </a:prstGeom>
            <a:noFill/>
            <a:ln w="19050">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2400" b="1">
                  <a:solidFill>
                    <a:schemeClr val="tx1"/>
                  </a:solidFill>
                </a:rPr>
                <a:t>读输入</a:t>
              </a:r>
            </a:p>
          </p:txBody>
        </p:sp>
        <p:sp>
          <p:nvSpPr>
            <p:cNvPr id="22547" name="Rectangle 1095"/>
            <p:cNvSpPr>
              <a:spLocks noChangeArrowheads="1"/>
            </p:cNvSpPr>
            <p:nvPr/>
          </p:nvSpPr>
          <p:spPr bwMode="auto">
            <a:xfrm>
              <a:off x="1440" y="3456"/>
              <a:ext cx="1104" cy="432"/>
            </a:xfrm>
            <a:prstGeom prst="rect">
              <a:avLst/>
            </a:prstGeom>
            <a:noFill/>
            <a:ln w="19050">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2400" b="1">
                  <a:solidFill>
                    <a:schemeClr val="tx1"/>
                  </a:solidFill>
                </a:rPr>
                <a:t>编辑输入</a:t>
              </a:r>
            </a:p>
          </p:txBody>
        </p:sp>
        <p:sp>
          <p:nvSpPr>
            <p:cNvPr id="22548" name="Rectangle 1096"/>
            <p:cNvSpPr>
              <a:spLocks noChangeArrowheads="1"/>
            </p:cNvSpPr>
            <p:nvPr/>
          </p:nvSpPr>
          <p:spPr bwMode="auto">
            <a:xfrm>
              <a:off x="3216" y="3456"/>
              <a:ext cx="1104" cy="432"/>
            </a:xfrm>
            <a:prstGeom prst="rect">
              <a:avLst/>
            </a:prstGeom>
            <a:noFill/>
            <a:ln w="19050">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2400" b="1">
                  <a:solidFill>
                    <a:schemeClr val="tx1"/>
                  </a:solidFill>
                </a:rPr>
                <a:t>结果格式化</a:t>
              </a:r>
            </a:p>
          </p:txBody>
        </p:sp>
        <p:sp>
          <p:nvSpPr>
            <p:cNvPr id="22549" name="Rectangle 1097"/>
            <p:cNvSpPr>
              <a:spLocks noChangeArrowheads="1"/>
            </p:cNvSpPr>
            <p:nvPr/>
          </p:nvSpPr>
          <p:spPr bwMode="auto">
            <a:xfrm>
              <a:off x="4464" y="3456"/>
              <a:ext cx="1104" cy="432"/>
            </a:xfrm>
            <a:prstGeom prst="rect">
              <a:avLst/>
            </a:prstGeom>
            <a:noFill/>
            <a:ln w="19050">
              <a:solidFill>
                <a:schemeClr val="tx1"/>
              </a:solidFill>
              <a:miter lim="800000"/>
              <a:headEnd/>
              <a:tailEnd/>
            </a:ln>
          </p:spPr>
          <p:txBody>
            <a:bodyPr wrap="none" anchor="ctr"/>
            <a:lstStyle/>
            <a:p>
              <a:pPr algn="ctr">
                <a:lnSpc>
                  <a:spcPct val="80000"/>
                </a:lnSpc>
                <a:buClr>
                  <a:schemeClr val="folHlink"/>
                </a:buClr>
                <a:buSzPct val="60000"/>
                <a:buFont typeface="Wingdings" pitchFamily="2" charset="2"/>
                <a:buNone/>
              </a:pPr>
              <a:r>
                <a:rPr lang="zh-CN" altLang="en-US" sz="2400" b="1">
                  <a:solidFill>
                    <a:schemeClr val="tx1"/>
                  </a:solidFill>
                </a:rPr>
                <a:t>显示结果</a:t>
              </a:r>
            </a:p>
          </p:txBody>
        </p:sp>
        <p:sp>
          <p:nvSpPr>
            <p:cNvPr id="22550" name="Line 1098"/>
            <p:cNvSpPr>
              <a:spLocks noChangeShapeType="1"/>
            </p:cNvSpPr>
            <p:nvPr/>
          </p:nvSpPr>
          <p:spPr bwMode="auto">
            <a:xfrm flipH="1">
              <a:off x="1152" y="1776"/>
              <a:ext cx="1392" cy="576"/>
            </a:xfrm>
            <a:prstGeom prst="line">
              <a:avLst/>
            </a:prstGeom>
            <a:noFill/>
            <a:ln w="15875">
              <a:solidFill>
                <a:schemeClr val="tx1"/>
              </a:solidFill>
              <a:round/>
              <a:headEnd/>
              <a:tailEnd/>
            </a:ln>
          </p:spPr>
          <p:txBody>
            <a:bodyPr/>
            <a:lstStyle/>
            <a:p>
              <a:endParaRPr lang="zh-CN" altLang="en-US"/>
            </a:p>
          </p:txBody>
        </p:sp>
        <p:sp>
          <p:nvSpPr>
            <p:cNvPr id="22551" name="Line 1099"/>
            <p:cNvSpPr>
              <a:spLocks noChangeShapeType="1"/>
            </p:cNvSpPr>
            <p:nvPr/>
          </p:nvSpPr>
          <p:spPr bwMode="auto">
            <a:xfrm>
              <a:off x="2784" y="1776"/>
              <a:ext cx="1200" cy="576"/>
            </a:xfrm>
            <a:prstGeom prst="line">
              <a:avLst/>
            </a:prstGeom>
            <a:noFill/>
            <a:ln w="19050">
              <a:solidFill>
                <a:schemeClr val="tx1"/>
              </a:solidFill>
              <a:round/>
              <a:headEnd/>
              <a:tailEnd/>
            </a:ln>
          </p:spPr>
          <p:txBody>
            <a:bodyPr/>
            <a:lstStyle/>
            <a:p>
              <a:endParaRPr lang="zh-CN" altLang="en-US"/>
            </a:p>
          </p:txBody>
        </p:sp>
        <p:sp>
          <p:nvSpPr>
            <p:cNvPr id="22552" name="Line 1100"/>
            <p:cNvSpPr>
              <a:spLocks noChangeShapeType="1"/>
            </p:cNvSpPr>
            <p:nvPr/>
          </p:nvSpPr>
          <p:spPr bwMode="auto">
            <a:xfrm>
              <a:off x="2640" y="1776"/>
              <a:ext cx="0" cy="576"/>
            </a:xfrm>
            <a:prstGeom prst="line">
              <a:avLst/>
            </a:prstGeom>
            <a:noFill/>
            <a:ln w="19050">
              <a:solidFill>
                <a:schemeClr val="tx1"/>
              </a:solidFill>
              <a:round/>
              <a:headEnd/>
              <a:tailEnd/>
            </a:ln>
          </p:spPr>
          <p:txBody>
            <a:bodyPr/>
            <a:lstStyle/>
            <a:p>
              <a:endParaRPr lang="zh-CN" altLang="en-US"/>
            </a:p>
          </p:txBody>
        </p:sp>
        <p:sp>
          <p:nvSpPr>
            <p:cNvPr id="22553" name="Line 1101"/>
            <p:cNvSpPr>
              <a:spLocks noChangeShapeType="1"/>
            </p:cNvSpPr>
            <p:nvPr/>
          </p:nvSpPr>
          <p:spPr bwMode="auto">
            <a:xfrm flipH="1">
              <a:off x="576" y="2784"/>
              <a:ext cx="432" cy="672"/>
            </a:xfrm>
            <a:prstGeom prst="line">
              <a:avLst/>
            </a:prstGeom>
            <a:noFill/>
            <a:ln w="19050">
              <a:solidFill>
                <a:schemeClr val="tx1"/>
              </a:solidFill>
              <a:round/>
              <a:headEnd/>
              <a:tailEnd/>
            </a:ln>
          </p:spPr>
          <p:txBody>
            <a:bodyPr/>
            <a:lstStyle/>
            <a:p>
              <a:endParaRPr lang="zh-CN" altLang="en-US"/>
            </a:p>
          </p:txBody>
        </p:sp>
        <p:sp>
          <p:nvSpPr>
            <p:cNvPr id="22554" name="Line 1102"/>
            <p:cNvSpPr>
              <a:spLocks noChangeShapeType="1"/>
            </p:cNvSpPr>
            <p:nvPr/>
          </p:nvSpPr>
          <p:spPr bwMode="auto">
            <a:xfrm>
              <a:off x="1488" y="2784"/>
              <a:ext cx="576" cy="672"/>
            </a:xfrm>
            <a:prstGeom prst="line">
              <a:avLst/>
            </a:prstGeom>
            <a:noFill/>
            <a:ln w="19050">
              <a:solidFill>
                <a:schemeClr val="tx1"/>
              </a:solidFill>
              <a:round/>
              <a:headEnd/>
              <a:tailEnd/>
            </a:ln>
          </p:spPr>
          <p:txBody>
            <a:bodyPr/>
            <a:lstStyle/>
            <a:p>
              <a:endParaRPr lang="zh-CN" altLang="en-US"/>
            </a:p>
          </p:txBody>
        </p:sp>
        <p:sp>
          <p:nvSpPr>
            <p:cNvPr id="22555" name="Line 1103"/>
            <p:cNvSpPr>
              <a:spLocks noChangeShapeType="1"/>
            </p:cNvSpPr>
            <p:nvPr/>
          </p:nvSpPr>
          <p:spPr bwMode="auto">
            <a:xfrm flipH="1">
              <a:off x="3600" y="2784"/>
              <a:ext cx="432" cy="672"/>
            </a:xfrm>
            <a:prstGeom prst="line">
              <a:avLst/>
            </a:prstGeom>
            <a:noFill/>
            <a:ln w="19050">
              <a:solidFill>
                <a:schemeClr val="tx1"/>
              </a:solidFill>
              <a:round/>
              <a:headEnd/>
              <a:tailEnd/>
            </a:ln>
          </p:spPr>
          <p:txBody>
            <a:bodyPr/>
            <a:lstStyle/>
            <a:p>
              <a:endParaRPr lang="zh-CN" altLang="en-US"/>
            </a:p>
          </p:txBody>
        </p:sp>
        <p:sp>
          <p:nvSpPr>
            <p:cNvPr id="22556" name="Line 1104"/>
            <p:cNvSpPr>
              <a:spLocks noChangeShapeType="1"/>
            </p:cNvSpPr>
            <p:nvPr/>
          </p:nvSpPr>
          <p:spPr bwMode="auto">
            <a:xfrm>
              <a:off x="4416" y="2784"/>
              <a:ext cx="624" cy="672"/>
            </a:xfrm>
            <a:prstGeom prst="line">
              <a:avLst/>
            </a:prstGeom>
            <a:noFill/>
            <a:ln w="19050">
              <a:solidFill>
                <a:schemeClr val="tx1"/>
              </a:solidFill>
              <a:round/>
              <a:headEnd/>
              <a:tailEnd/>
            </a:ln>
          </p:spPr>
          <p:txBody>
            <a:bodyPr/>
            <a:lstStyle/>
            <a:p>
              <a:endParaRPr lang="zh-CN" altLang="en-US"/>
            </a:p>
          </p:txBody>
        </p:sp>
        <p:sp>
          <p:nvSpPr>
            <p:cNvPr id="22557" name="Line 1105"/>
            <p:cNvSpPr>
              <a:spLocks noChangeShapeType="1"/>
            </p:cNvSpPr>
            <p:nvPr/>
          </p:nvSpPr>
          <p:spPr bwMode="auto">
            <a:xfrm flipV="1">
              <a:off x="1392" y="1872"/>
              <a:ext cx="528" cy="192"/>
            </a:xfrm>
            <a:prstGeom prst="line">
              <a:avLst/>
            </a:prstGeom>
            <a:noFill/>
            <a:ln w="15875">
              <a:solidFill>
                <a:schemeClr val="tx1"/>
              </a:solidFill>
              <a:round/>
              <a:headEnd/>
              <a:tailEnd type="triangle" w="med" len="med"/>
            </a:ln>
          </p:spPr>
          <p:txBody>
            <a:bodyPr/>
            <a:lstStyle/>
            <a:p>
              <a:endParaRPr lang="zh-CN" altLang="en-US"/>
            </a:p>
          </p:txBody>
        </p:sp>
        <p:sp>
          <p:nvSpPr>
            <p:cNvPr id="22558" name="Line 1106"/>
            <p:cNvSpPr>
              <a:spLocks noChangeShapeType="1"/>
            </p:cNvSpPr>
            <p:nvPr/>
          </p:nvSpPr>
          <p:spPr bwMode="auto">
            <a:xfrm flipV="1">
              <a:off x="528" y="2928"/>
              <a:ext cx="288" cy="384"/>
            </a:xfrm>
            <a:prstGeom prst="line">
              <a:avLst/>
            </a:prstGeom>
            <a:noFill/>
            <a:ln w="15875">
              <a:solidFill>
                <a:schemeClr val="tx1"/>
              </a:solidFill>
              <a:round/>
              <a:headEnd/>
              <a:tailEnd type="triangle" w="med" len="med"/>
            </a:ln>
          </p:spPr>
          <p:txBody>
            <a:bodyPr/>
            <a:lstStyle/>
            <a:p>
              <a:endParaRPr lang="zh-CN" altLang="en-US"/>
            </a:p>
          </p:txBody>
        </p:sp>
        <p:sp>
          <p:nvSpPr>
            <p:cNvPr id="22559" name="Line 1107"/>
            <p:cNvSpPr>
              <a:spLocks noChangeShapeType="1"/>
            </p:cNvSpPr>
            <p:nvPr/>
          </p:nvSpPr>
          <p:spPr bwMode="auto">
            <a:xfrm>
              <a:off x="1440" y="2880"/>
              <a:ext cx="384" cy="480"/>
            </a:xfrm>
            <a:prstGeom prst="line">
              <a:avLst/>
            </a:prstGeom>
            <a:noFill/>
            <a:ln w="15875">
              <a:solidFill>
                <a:schemeClr val="tx1"/>
              </a:solidFill>
              <a:round/>
              <a:headEnd/>
              <a:tailEnd type="triangle" w="med" len="med"/>
            </a:ln>
          </p:spPr>
          <p:txBody>
            <a:bodyPr/>
            <a:lstStyle/>
            <a:p>
              <a:endParaRPr lang="zh-CN" altLang="en-US"/>
            </a:p>
          </p:txBody>
        </p:sp>
        <p:sp>
          <p:nvSpPr>
            <p:cNvPr id="22560" name="Line 1108"/>
            <p:cNvSpPr>
              <a:spLocks noChangeShapeType="1"/>
            </p:cNvSpPr>
            <p:nvPr/>
          </p:nvSpPr>
          <p:spPr bwMode="auto">
            <a:xfrm flipH="1" flipV="1">
              <a:off x="1728" y="2832"/>
              <a:ext cx="480" cy="528"/>
            </a:xfrm>
            <a:prstGeom prst="line">
              <a:avLst/>
            </a:prstGeom>
            <a:noFill/>
            <a:ln w="15875">
              <a:solidFill>
                <a:schemeClr val="tx1"/>
              </a:solidFill>
              <a:round/>
              <a:headEnd/>
              <a:tailEnd type="triangle" w="med" len="med"/>
            </a:ln>
          </p:spPr>
          <p:txBody>
            <a:bodyPr/>
            <a:lstStyle/>
            <a:p>
              <a:endParaRPr lang="zh-CN" altLang="en-US"/>
            </a:p>
          </p:txBody>
        </p:sp>
        <p:sp>
          <p:nvSpPr>
            <p:cNvPr id="22561" name="Line 1109"/>
            <p:cNvSpPr>
              <a:spLocks noChangeShapeType="1"/>
            </p:cNvSpPr>
            <p:nvPr/>
          </p:nvSpPr>
          <p:spPr bwMode="auto">
            <a:xfrm>
              <a:off x="2544" y="1920"/>
              <a:ext cx="0" cy="336"/>
            </a:xfrm>
            <a:prstGeom prst="line">
              <a:avLst/>
            </a:prstGeom>
            <a:noFill/>
            <a:ln w="15875">
              <a:solidFill>
                <a:schemeClr val="tx1"/>
              </a:solidFill>
              <a:round/>
              <a:headEnd/>
              <a:tailEnd type="triangle" w="med" len="med"/>
            </a:ln>
          </p:spPr>
          <p:txBody>
            <a:bodyPr/>
            <a:lstStyle/>
            <a:p>
              <a:endParaRPr lang="zh-CN" altLang="en-US"/>
            </a:p>
          </p:txBody>
        </p:sp>
        <p:sp>
          <p:nvSpPr>
            <p:cNvPr id="22562" name="Line 1110"/>
            <p:cNvSpPr>
              <a:spLocks noChangeShapeType="1"/>
            </p:cNvSpPr>
            <p:nvPr/>
          </p:nvSpPr>
          <p:spPr bwMode="auto">
            <a:xfrm flipV="1">
              <a:off x="2784" y="1872"/>
              <a:ext cx="0" cy="384"/>
            </a:xfrm>
            <a:prstGeom prst="line">
              <a:avLst/>
            </a:prstGeom>
            <a:noFill/>
            <a:ln w="15875">
              <a:solidFill>
                <a:schemeClr val="tx1"/>
              </a:solidFill>
              <a:round/>
              <a:headEnd/>
              <a:tailEnd type="triangle" w="med" len="med"/>
            </a:ln>
          </p:spPr>
          <p:txBody>
            <a:bodyPr/>
            <a:lstStyle/>
            <a:p>
              <a:endParaRPr lang="zh-CN" altLang="en-US"/>
            </a:p>
          </p:txBody>
        </p:sp>
        <p:sp>
          <p:nvSpPr>
            <p:cNvPr id="22563" name="Line 1111"/>
            <p:cNvSpPr>
              <a:spLocks noChangeShapeType="1"/>
            </p:cNvSpPr>
            <p:nvPr/>
          </p:nvSpPr>
          <p:spPr bwMode="auto">
            <a:xfrm>
              <a:off x="3216" y="1872"/>
              <a:ext cx="672" cy="336"/>
            </a:xfrm>
            <a:prstGeom prst="line">
              <a:avLst/>
            </a:prstGeom>
            <a:noFill/>
            <a:ln w="15875">
              <a:solidFill>
                <a:schemeClr val="tx1"/>
              </a:solidFill>
              <a:round/>
              <a:headEnd/>
              <a:tailEnd type="triangle" w="med" len="med"/>
            </a:ln>
          </p:spPr>
          <p:txBody>
            <a:bodyPr/>
            <a:lstStyle/>
            <a:p>
              <a:endParaRPr lang="zh-CN" altLang="en-US"/>
            </a:p>
          </p:txBody>
        </p:sp>
        <p:sp>
          <p:nvSpPr>
            <p:cNvPr id="22564" name="Line 1112"/>
            <p:cNvSpPr>
              <a:spLocks noChangeShapeType="1"/>
            </p:cNvSpPr>
            <p:nvPr/>
          </p:nvSpPr>
          <p:spPr bwMode="auto">
            <a:xfrm flipH="1">
              <a:off x="3504" y="2928"/>
              <a:ext cx="240" cy="384"/>
            </a:xfrm>
            <a:prstGeom prst="line">
              <a:avLst/>
            </a:prstGeom>
            <a:noFill/>
            <a:ln w="15875">
              <a:solidFill>
                <a:schemeClr val="tx1"/>
              </a:solidFill>
              <a:round/>
              <a:headEnd/>
              <a:tailEnd type="triangle" w="med" len="med"/>
            </a:ln>
          </p:spPr>
          <p:txBody>
            <a:bodyPr/>
            <a:lstStyle/>
            <a:p>
              <a:endParaRPr lang="zh-CN" altLang="en-US"/>
            </a:p>
          </p:txBody>
        </p:sp>
        <p:sp>
          <p:nvSpPr>
            <p:cNvPr id="22565" name="Line 1113"/>
            <p:cNvSpPr>
              <a:spLocks noChangeShapeType="1"/>
            </p:cNvSpPr>
            <p:nvPr/>
          </p:nvSpPr>
          <p:spPr bwMode="auto">
            <a:xfrm flipV="1">
              <a:off x="3888" y="2880"/>
              <a:ext cx="240" cy="480"/>
            </a:xfrm>
            <a:prstGeom prst="line">
              <a:avLst/>
            </a:prstGeom>
            <a:noFill/>
            <a:ln w="15875">
              <a:solidFill>
                <a:schemeClr val="tx1"/>
              </a:solidFill>
              <a:round/>
              <a:headEnd/>
              <a:tailEnd type="triangle" w="med" len="med"/>
            </a:ln>
          </p:spPr>
          <p:txBody>
            <a:bodyPr/>
            <a:lstStyle/>
            <a:p>
              <a:endParaRPr lang="zh-CN" altLang="en-US"/>
            </a:p>
          </p:txBody>
        </p:sp>
        <p:sp>
          <p:nvSpPr>
            <p:cNvPr id="22566" name="Line 1114"/>
            <p:cNvSpPr>
              <a:spLocks noChangeShapeType="1"/>
            </p:cNvSpPr>
            <p:nvPr/>
          </p:nvSpPr>
          <p:spPr bwMode="auto">
            <a:xfrm>
              <a:off x="4704" y="2880"/>
              <a:ext cx="384" cy="432"/>
            </a:xfrm>
            <a:prstGeom prst="line">
              <a:avLst/>
            </a:prstGeom>
            <a:noFill/>
            <a:ln w="15875">
              <a:solidFill>
                <a:schemeClr val="tx1"/>
              </a:solidFill>
              <a:round/>
              <a:headEnd/>
              <a:tailEnd type="triangle" w="med" len="med"/>
            </a:ln>
          </p:spPr>
          <p:txBody>
            <a:bodyPr/>
            <a:lstStyle/>
            <a:p>
              <a:endParaRPr lang="zh-CN" altLang="en-US"/>
            </a:p>
          </p:txBody>
        </p:sp>
        <p:sp>
          <p:nvSpPr>
            <p:cNvPr id="22567" name="AutoShape 1115"/>
            <p:cNvSpPr>
              <a:spLocks noChangeArrowheads="1"/>
            </p:cNvSpPr>
            <p:nvPr/>
          </p:nvSpPr>
          <p:spPr bwMode="auto">
            <a:xfrm>
              <a:off x="504" y="3312"/>
              <a:ext cx="48" cy="50"/>
            </a:xfrm>
            <a:prstGeom prst="flowChartConnector">
              <a:avLst/>
            </a:prstGeom>
            <a:noFill/>
            <a:ln w="9525">
              <a:solidFill>
                <a:schemeClr val="tx1"/>
              </a:solidFill>
              <a:round/>
              <a:headEnd/>
              <a:tailEnd/>
            </a:ln>
          </p:spPr>
          <p:txBody>
            <a:bodyPr wrap="none" anchor="ctr"/>
            <a:lstStyle/>
            <a:p>
              <a:endParaRPr lang="zh-CN" altLang="en-US"/>
            </a:p>
          </p:txBody>
        </p:sp>
        <p:sp>
          <p:nvSpPr>
            <p:cNvPr id="22568" name="AutoShape 1116"/>
            <p:cNvSpPr>
              <a:spLocks noChangeArrowheads="1"/>
            </p:cNvSpPr>
            <p:nvPr/>
          </p:nvSpPr>
          <p:spPr bwMode="auto">
            <a:xfrm>
              <a:off x="3168" y="1822"/>
              <a:ext cx="48" cy="50"/>
            </a:xfrm>
            <a:prstGeom prst="flowChartConnector">
              <a:avLst/>
            </a:prstGeom>
            <a:noFill/>
            <a:ln w="9525">
              <a:solidFill>
                <a:schemeClr val="tx1"/>
              </a:solidFill>
              <a:round/>
              <a:headEnd/>
              <a:tailEnd/>
            </a:ln>
          </p:spPr>
          <p:txBody>
            <a:bodyPr wrap="none" anchor="ctr"/>
            <a:lstStyle/>
            <a:p>
              <a:endParaRPr lang="zh-CN" altLang="en-US"/>
            </a:p>
          </p:txBody>
        </p:sp>
        <p:sp>
          <p:nvSpPr>
            <p:cNvPr id="22569" name="AutoShape 1117"/>
            <p:cNvSpPr>
              <a:spLocks noChangeArrowheads="1"/>
            </p:cNvSpPr>
            <p:nvPr/>
          </p:nvSpPr>
          <p:spPr bwMode="auto">
            <a:xfrm>
              <a:off x="2760" y="2256"/>
              <a:ext cx="48" cy="50"/>
            </a:xfrm>
            <a:prstGeom prst="flowChartConnector">
              <a:avLst/>
            </a:prstGeom>
            <a:noFill/>
            <a:ln w="9525">
              <a:solidFill>
                <a:schemeClr val="tx1"/>
              </a:solidFill>
              <a:round/>
              <a:headEnd/>
              <a:tailEnd/>
            </a:ln>
          </p:spPr>
          <p:txBody>
            <a:bodyPr wrap="none" anchor="ctr"/>
            <a:lstStyle/>
            <a:p>
              <a:endParaRPr lang="zh-CN" altLang="en-US"/>
            </a:p>
          </p:txBody>
        </p:sp>
        <p:sp>
          <p:nvSpPr>
            <p:cNvPr id="22570" name="AutoShape 1118"/>
            <p:cNvSpPr>
              <a:spLocks noChangeArrowheads="1"/>
            </p:cNvSpPr>
            <p:nvPr/>
          </p:nvSpPr>
          <p:spPr bwMode="auto">
            <a:xfrm>
              <a:off x="2520" y="1860"/>
              <a:ext cx="48" cy="50"/>
            </a:xfrm>
            <a:prstGeom prst="flowChartConnector">
              <a:avLst/>
            </a:prstGeom>
            <a:noFill/>
            <a:ln w="9525">
              <a:solidFill>
                <a:schemeClr val="tx1"/>
              </a:solidFill>
              <a:round/>
              <a:headEnd/>
              <a:tailEnd/>
            </a:ln>
          </p:spPr>
          <p:txBody>
            <a:bodyPr wrap="none" anchor="ctr"/>
            <a:lstStyle/>
            <a:p>
              <a:endParaRPr lang="zh-CN" altLang="en-US"/>
            </a:p>
          </p:txBody>
        </p:sp>
        <p:sp>
          <p:nvSpPr>
            <p:cNvPr id="22571" name="AutoShape 1119"/>
            <p:cNvSpPr>
              <a:spLocks noChangeArrowheads="1"/>
            </p:cNvSpPr>
            <p:nvPr/>
          </p:nvSpPr>
          <p:spPr bwMode="auto">
            <a:xfrm>
              <a:off x="2184" y="3348"/>
              <a:ext cx="48" cy="50"/>
            </a:xfrm>
            <a:prstGeom prst="flowChartConnector">
              <a:avLst/>
            </a:prstGeom>
            <a:noFill/>
            <a:ln w="9525">
              <a:solidFill>
                <a:schemeClr val="tx1"/>
              </a:solidFill>
              <a:round/>
              <a:headEnd/>
              <a:tailEnd/>
            </a:ln>
          </p:spPr>
          <p:txBody>
            <a:bodyPr wrap="none" anchor="ctr"/>
            <a:lstStyle/>
            <a:p>
              <a:endParaRPr lang="zh-CN" altLang="en-US"/>
            </a:p>
          </p:txBody>
        </p:sp>
        <p:sp>
          <p:nvSpPr>
            <p:cNvPr id="22572" name="AutoShape 1120"/>
            <p:cNvSpPr>
              <a:spLocks noChangeArrowheads="1"/>
            </p:cNvSpPr>
            <p:nvPr/>
          </p:nvSpPr>
          <p:spPr bwMode="auto">
            <a:xfrm>
              <a:off x="1344" y="2052"/>
              <a:ext cx="48" cy="50"/>
            </a:xfrm>
            <a:prstGeom prst="flowChartConnector">
              <a:avLst/>
            </a:prstGeom>
            <a:noFill/>
            <a:ln w="9525">
              <a:solidFill>
                <a:schemeClr val="tx1"/>
              </a:solidFill>
              <a:round/>
              <a:headEnd/>
              <a:tailEnd/>
            </a:ln>
          </p:spPr>
          <p:txBody>
            <a:bodyPr wrap="none" anchor="ctr"/>
            <a:lstStyle/>
            <a:p>
              <a:endParaRPr lang="zh-CN" altLang="en-US"/>
            </a:p>
          </p:txBody>
        </p:sp>
        <p:sp>
          <p:nvSpPr>
            <p:cNvPr id="22573" name="AutoShape 1121"/>
            <p:cNvSpPr>
              <a:spLocks noChangeArrowheads="1"/>
            </p:cNvSpPr>
            <p:nvPr/>
          </p:nvSpPr>
          <p:spPr bwMode="auto">
            <a:xfrm>
              <a:off x="1416" y="2832"/>
              <a:ext cx="48" cy="50"/>
            </a:xfrm>
            <a:prstGeom prst="flowChartConnector">
              <a:avLst/>
            </a:prstGeom>
            <a:noFill/>
            <a:ln w="9525">
              <a:solidFill>
                <a:schemeClr val="tx1"/>
              </a:solidFill>
              <a:round/>
              <a:headEnd/>
              <a:tailEnd/>
            </a:ln>
          </p:spPr>
          <p:txBody>
            <a:bodyPr wrap="none" anchor="ctr"/>
            <a:lstStyle/>
            <a:p>
              <a:endParaRPr lang="zh-CN" altLang="en-US"/>
            </a:p>
          </p:txBody>
        </p:sp>
        <p:sp>
          <p:nvSpPr>
            <p:cNvPr id="22574" name="AutoShape 1122"/>
            <p:cNvSpPr>
              <a:spLocks noChangeArrowheads="1"/>
            </p:cNvSpPr>
            <p:nvPr/>
          </p:nvSpPr>
          <p:spPr bwMode="auto">
            <a:xfrm>
              <a:off x="3732" y="2892"/>
              <a:ext cx="48" cy="50"/>
            </a:xfrm>
            <a:prstGeom prst="flowChartConnector">
              <a:avLst/>
            </a:prstGeom>
            <a:noFill/>
            <a:ln w="9525">
              <a:solidFill>
                <a:schemeClr val="tx1"/>
              </a:solidFill>
              <a:round/>
              <a:headEnd/>
              <a:tailEnd/>
            </a:ln>
          </p:spPr>
          <p:txBody>
            <a:bodyPr wrap="none" anchor="ctr"/>
            <a:lstStyle/>
            <a:p>
              <a:endParaRPr lang="zh-CN" altLang="en-US"/>
            </a:p>
          </p:txBody>
        </p:sp>
        <p:sp>
          <p:nvSpPr>
            <p:cNvPr id="22575" name="AutoShape 1123"/>
            <p:cNvSpPr>
              <a:spLocks noChangeArrowheads="1"/>
            </p:cNvSpPr>
            <p:nvPr/>
          </p:nvSpPr>
          <p:spPr bwMode="auto">
            <a:xfrm>
              <a:off x="4656" y="2832"/>
              <a:ext cx="48" cy="50"/>
            </a:xfrm>
            <a:prstGeom prst="flowChartConnector">
              <a:avLst/>
            </a:prstGeom>
            <a:noFill/>
            <a:ln w="9525">
              <a:solidFill>
                <a:schemeClr val="tx1"/>
              </a:solidFill>
              <a:round/>
              <a:headEnd/>
              <a:tailEnd/>
            </a:ln>
          </p:spPr>
          <p:txBody>
            <a:bodyPr wrap="none" anchor="ctr"/>
            <a:lstStyle/>
            <a:p>
              <a:endParaRPr lang="zh-CN" altLang="en-US"/>
            </a:p>
          </p:txBody>
        </p:sp>
        <p:sp>
          <p:nvSpPr>
            <p:cNvPr id="22576" name="AutoShape 1124"/>
            <p:cNvSpPr>
              <a:spLocks noChangeArrowheads="1"/>
            </p:cNvSpPr>
            <p:nvPr/>
          </p:nvSpPr>
          <p:spPr bwMode="auto">
            <a:xfrm>
              <a:off x="3864" y="3348"/>
              <a:ext cx="48" cy="50"/>
            </a:xfrm>
            <a:prstGeom prst="flowChartConnector">
              <a:avLst/>
            </a:prstGeom>
            <a:noFill/>
            <a:ln w="9525">
              <a:solidFill>
                <a:schemeClr val="tx1"/>
              </a:solidFill>
              <a:round/>
              <a:headEnd/>
              <a:tailEnd/>
            </a:ln>
          </p:spPr>
          <p:txBody>
            <a:bodyPr wrap="none" anchor="ctr"/>
            <a:lstStyle/>
            <a:p>
              <a:endParaRPr lang="zh-CN" altLang="en-US"/>
            </a:p>
          </p:txBody>
        </p:sp>
        <p:sp>
          <p:nvSpPr>
            <p:cNvPr id="22577" name="Text Box 1125"/>
            <p:cNvSpPr txBox="1">
              <a:spLocks noChangeArrowheads="1"/>
            </p:cNvSpPr>
            <p:nvPr/>
          </p:nvSpPr>
          <p:spPr bwMode="auto">
            <a:xfrm>
              <a:off x="192" y="2928"/>
              <a:ext cx="384" cy="339"/>
            </a:xfrm>
            <a:prstGeom prst="rect">
              <a:avLst/>
            </a:prstGeom>
            <a:noFill/>
            <a:ln w="9525">
              <a:noFill/>
              <a:miter lim="800000"/>
              <a:headEnd/>
              <a:tailEnd/>
            </a:ln>
          </p:spPr>
          <p:txBody>
            <a:bodyPr>
              <a:spAutoFit/>
            </a:bodyPr>
            <a:lstStyle/>
            <a:p>
              <a:pPr>
                <a:lnSpc>
                  <a:spcPct val="80000"/>
                </a:lnSpc>
                <a:spcBef>
                  <a:spcPct val="50000"/>
                </a:spcBef>
                <a:buClr>
                  <a:schemeClr val="folHlink"/>
                </a:buClr>
                <a:buSzPct val="60000"/>
                <a:buFont typeface="Wingdings" pitchFamily="2" charset="2"/>
                <a:buNone/>
              </a:pPr>
              <a:r>
                <a:rPr lang="zh-CN" altLang="en-US" sz="1400" b="1">
                  <a:solidFill>
                    <a:schemeClr val="tx1"/>
                  </a:solidFill>
                </a:rPr>
                <a:t>原始</a:t>
              </a:r>
            </a:p>
            <a:p>
              <a:pPr>
                <a:lnSpc>
                  <a:spcPct val="80000"/>
                </a:lnSpc>
                <a:spcBef>
                  <a:spcPct val="50000"/>
                </a:spcBef>
                <a:buClr>
                  <a:schemeClr val="folHlink"/>
                </a:buClr>
                <a:buSzPct val="60000"/>
                <a:buFont typeface="Wingdings" pitchFamily="2" charset="2"/>
                <a:buNone/>
              </a:pPr>
              <a:r>
                <a:rPr lang="zh-CN" altLang="en-US" sz="1400" b="1">
                  <a:solidFill>
                    <a:schemeClr val="tx1"/>
                  </a:solidFill>
                </a:rPr>
                <a:t>输入</a:t>
              </a:r>
            </a:p>
          </p:txBody>
        </p:sp>
        <p:sp>
          <p:nvSpPr>
            <p:cNvPr id="22578" name="Text Box 1126"/>
            <p:cNvSpPr txBox="1">
              <a:spLocks noChangeArrowheads="1"/>
            </p:cNvSpPr>
            <p:nvPr/>
          </p:nvSpPr>
          <p:spPr bwMode="auto">
            <a:xfrm>
              <a:off x="1200" y="2976"/>
              <a:ext cx="384" cy="339"/>
            </a:xfrm>
            <a:prstGeom prst="rect">
              <a:avLst/>
            </a:prstGeom>
            <a:noFill/>
            <a:ln w="9525">
              <a:noFill/>
              <a:miter lim="800000"/>
              <a:headEnd/>
              <a:tailEnd/>
            </a:ln>
          </p:spPr>
          <p:txBody>
            <a:bodyPr>
              <a:spAutoFit/>
            </a:bodyPr>
            <a:lstStyle/>
            <a:p>
              <a:pPr>
                <a:lnSpc>
                  <a:spcPct val="80000"/>
                </a:lnSpc>
                <a:spcBef>
                  <a:spcPct val="50000"/>
                </a:spcBef>
                <a:buClr>
                  <a:schemeClr val="folHlink"/>
                </a:buClr>
                <a:buSzPct val="60000"/>
                <a:buFont typeface="Wingdings" pitchFamily="2" charset="2"/>
                <a:buNone/>
              </a:pPr>
              <a:r>
                <a:rPr lang="zh-CN" altLang="en-US" sz="1400" b="1">
                  <a:solidFill>
                    <a:schemeClr val="tx1"/>
                  </a:solidFill>
                </a:rPr>
                <a:t>原始</a:t>
              </a:r>
            </a:p>
            <a:p>
              <a:pPr>
                <a:lnSpc>
                  <a:spcPct val="80000"/>
                </a:lnSpc>
                <a:spcBef>
                  <a:spcPct val="50000"/>
                </a:spcBef>
                <a:buClr>
                  <a:schemeClr val="folHlink"/>
                </a:buClr>
                <a:buSzPct val="60000"/>
                <a:buFont typeface="Wingdings" pitchFamily="2" charset="2"/>
                <a:buNone/>
              </a:pPr>
              <a:r>
                <a:rPr lang="zh-CN" altLang="en-US" sz="1400" b="1">
                  <a:solidFill>
                    <a:schemeClr val="tx1"/>
                  </a:solidFill>
                </a:rPr>
                <a:t>输入</a:t>
              </a:r>
            </a:p>
          </p:txBody>
        </p:sp>
        <p:sp>
          <p:nvSpPr>
            <p:cNvPr id="22579" name="Text Box 1127"/>
            <p:cNvSpPr txBox="1">
              <a:spLocks noChangeArrowheads="1"/>
            </p:cNvSpPr>
            <p:nvPr/>
          </p:nvSpPr>
          <p:spPr bwMode="auto">
            <a:xfrm>
              <a:off x="1248" y="1755"/>
              <a:ext cx="480" cy="165"/>
            </a:xfrm>
            <a:prstGeom prst="rect">
              <a:avLst/>
            </a:prstGeom>
            <a:noFill/>
            <a:ln w="9525">
              <a:noFill/>
              <a:miter lim="800000"/>
              <a:headEnd/>
              <a:tailEnd/>
            </a:ln>
          </p:spPr>
          <p:txBody>
            <a:bodyPr>
              <a:spAutoFit/>
            </a:bodyPr>
            <a:lstStyle/>
            <a:p>
              <a:pPr>
                <a:lnSpc>
                  <a:spcPct val="80000"/>
                </a:lnSpc>
                <a:spcBef>
                  <a:spcPct val="50000"/>
                </a:spcBef>
                <a:buClr>
                  <a:schemeClr val="folHlink"/>
                </a:buClr>
                <a:buSzPct val="60000"/>
                <a:buFont typeface="Wingdings" pitchFamily="2" charset="2"/>
                <a:buNone/>
              </a:pPr>
              <a:r>
                <a:rPr lang="zh-CN" altLang="en-US" sz="1400" b="1">
                  <a:solidFill>
                    <a:schemeClr val="tx1"/>
                  </a:solidFill>
                </a:rPr>
                <a:t>好输入</a:t>
              </a:r>
            </a:p>
          </p:txBody>
        </p:sp>
        <p:sp>
          <p:nvSpPr>
            <p:cNvPr id="22580" name="Text Box 1128"/>
            <p:cNvSpPr txBox="1">
              <a:spLocks noChangeArrowheads="1"/>
            </p:cNvSpPr>
            <p:nvPr/>
          </p:nvSpPr>
          <p:spPr bwMode="auto">
            <a:xfrm>
              <a:off x="2784" y="1968"/>
              <a:ext cx="384" cy="165"/>
            </a:xfrm>
            <a:prstGeom prst="rect">
              <a:avLst/>
            </a:prstGeom>
            <a:noFill/>
            <a:ln w="9525">
              <a:noFill/>
              <a:miter lim="800000"/>
              <a:headEnd/>
              <a:tailEnd/>
            </a:ln>
          </p:spPr>
          <p:txBody>
            <a:bodyPr>
              <a:spAutoFit/>
            </a:bodyPr>
            <a:lstStyle/>
            <a:p>
              <a:pPr>
                <a:lnSpc>
                  <a:spcPct val="80000"/>
                </a:lnSpc>
                <a:spcBef>
                  <a:spcPct val="50000"/>
                </a:spcBef>
                <a:buClr>
                  <a:schemeClr val="folHlink"/>
                </a:buClr>
                <a:buSzPct val="60000"/>
                <a:buFont typeface="Wingdings" pitchFamily="2" charset="2"/>
                <a:buNone/>
              </a:pPr>
              <a:r>
                <a:rPr lang="zh-CN" altLang="en-US" sz="1400" b="1">
                  <a:solidFill>
                    <a:schemeClr val="tx1"/>
                  </a:solidFill>
                </a:rPr>
                <a:t>解</a:t>
              </a:r>
            </a:p>
          </p:txBody>
        </p:sp>
        <p:sp>
          <p:nvSpPr>
            <p:cNvPr id="22581" name="Text Box 1129"/>
            <p:cNvSpPr txBox="1">
              <a:spLocks noChangeArrowheads="1"/>
            </p:cNvSpPr>
            <p:nvPr/>
          </p:nvSpPr>
          <p:spPr bwMode="auto">
            <a:xfrm>
              <a:off x="2064" y="2925"/>
              <a:ext cx="384" cy="339"/>
            </a:xfrm>
            <a:prstGeom prst="rect">
              <a:avLst/>
            </a:prstGeom>
            <a:noFill/>
            <a:ln w="9525">
              <a:noFill/>
              <a:miter lim="800000"/>
              <a:headEnd/>
              <a:tailEnd/>
            </a:ln>
          </p:spPr>
          <p:txBody>
            <a:bodyPr>
              <a:spAutoFit/>
            </a:bodyPr>
            <a:lstStyle/>
            <a:p>
              <a:pPr>
                <a:lnSpc>
                  <a:spcPct val="80000"/>
                </a:lnSpc>
                <a:spcBef>
                  <a:spcPct val="50000"/>
                </a:spcBef>
                <a:buClr>
                  <a:schemeClr val="folHlink"/>
                </a:buClr>
                <a:buSzPct val="60000"/>
                <a:buFont typeface="Wingdings" pitchFamily="2" charset="2"/>
                <a:buNone/>
              </a:pPr>
              <a:r>
                <a:rPr lang="zh-CN" altLang="en-US" sz="1400" b="1">
                  <a:solidFill>
                    <a:schemeClr val="tx1"/>
                  </a:solidFill>
                </a:rPr>
                <a:t>编辑</a:t>
              </a:r>
            </a:p>
            <a:p>
              <a:pPr>
                <a:lnSpc>
                  <a:spcPct val="80000"/>
                </a:lnSpc>
                <a:spcBef>
                  <a:spcPct val="50000"/>
                </a:spcBef>
                <a:buClr>
                  <a:schemeClr val="folHlink"/>
                </a:buClr>
                <a:buSzPct val="60000"/>
                <a:buFont typeface="Wingdings" pitchFamily="2" charset="2"/>
                <a:buNone/>
              </a:pPr>
              <a:r>
                <a:rPr lang="zh-CN" altLang="en-US" sz="1400" b="1">
                  <a:solidFill>
                    <a:schemeClr val="tx1"/>
                  </a:solidFill>
                </a:rPr>
                <a:t>结果</a:t>
              </a:r>
            </a:p>
          </p:txBody>
        </p:sp>
        <p:sp>
          <p:nvSpPr>
            <p:cNvPr id="22582" name="Text Box 1130"/>
            <p:cNvSpPr txBox="1">
              <a:spLocks noChangeArrowheads="1"/>
            </p:cNvSpPr>
            <p:nvPr/>
          </p:nvSpPr>
          <p:spPr bwMode="auto">
            <a:xfrm>
              <a:off x="4020" y="3000"/>
              <a:ext cx="624" cy="339"/>
            </a:xfrm>
            <a:prstGeom prst="rect">
              <a:avLst/>
            </a:prstGeom>
            <a:noFill/>
            <a:ln w="9525">
              <a:noFill/>
              <a:miter lim="800000"/>
              <a:headEnd/>
              <a:tailEnd/>
            </a:ln>
          </p:spPr>
          <p:txBody>
            <a:bodyPr>
              <a:spAutoFit/>
            </a:bodyPr>
            <a:lstStyle/>
            <a:p>
              <a:pPr>
                <a:lnSpc>
                  <a:spcPct val="80000"/>
                </a:lnSpc>
                <a:spcBef>
                  <a:spcPct val="50000"/>
                </a:spcBef>
                <a:buClr>
                  <a:schemeClr val="folHlink"/>
                </a:buClr>
                <a:buSzPct val="60000"/>
                <a:buFont typeface="Wingdings" pitchFamily="2" charset="2"/>
                <a:buNone/>
              </a:pPr>
              <a:r>
                <a:rPr lang="zh-CN" altLang="en-US" sz="1400" b="1">
                  <a:solidFill>
                    <a:schemeClr val="tx1"/>
                  </a:solidFill>
                </a:rPr>
                <a:t>格式化</a:t>
              </a:r>
            </a:p>
            <a:p>
              <a:pPr>
                <a:lnSpc>
                  <a:spcPct val="80000"/>
                </a:lnSpc>
                <a:spcBef>
                  <a:spcPct val="50000"/>
                </a:spcBef>
                <a:buClr>
                  <a:schemeClr val="folHlink"/>
                </a:buClr>
                <a:buSzPct val="60000"/>
                <a:buFont typeface="Wingdings" pitchFamily="2" charset="2"/>
                <a:buNone/>
              </a:pPr>
              <a:r>
                <a:rPr lang="zh-CN" altLang="en-US" sz="1400" b="1">
                  <a:solidFill>
                    <a:schemeClr val="tx1"/>
                  </a:solidFill>
                </a:rPr>
                <a:t>的解</a:t>
              </a:r>
            </a:p>
          </p:txBody>
        </p:sp>
        <p:sp>
          <p:nvSpPr>
            <p:cNvPr id="22583" name="Text Box 1131"/>
            <p:cNvSpPr txBox="1">
              <a:spLocks noChangeArrowheads="1"/>
            </p:cNvSpPr>
            <p:nvPr/>
          </p:nvSpPr>
          <p:spPr bwMode="auto">
            <a:xfrm>
              <a:off x="2148" y="1968"/>
              <a:ext cx="480" cy="165"/>
            </a:xfrm>
            <a:prstGeom prst="rect">
              <a:avLst/>
            </a:prstGeom>
            <a:noFill/>
            <a:ln w="9525">
              <a:noFill/>
              <a:miter lim="800000"/>
              <a:headEnd/>
              <a:tailEnd/>
            </a:ln>
          </p:spPr>
          <p:txBody>
            <a:bodyPr>
              <a:spAutoFit/>
            </a:bodyPr>
            <a:lstStyle/>
            <a:p>
              <a:pPr>
                <a:lnSpc>
                  <a:spcPct val="80000"/>
                </a:lnSpc>
                <a:spcBef>
                  <a:spcPct val="50000"/>
                </a:spcBef>
                <a:buClr>
                  <a:schemeClr val="folHlink"/>
                </a:buClr>
                <a:buSzPct val="60000"/>
                <a:buFont typeface="Wingdings" pitchFamily="2" charset="2"/>
                <a:buNone/>
              </a:pPr>
              <a:r>
                <a:rPr lang="zh-CN" altLang="en-US" sz="1400" b="1">
                  <a:solidFill>
                    <a:schemeClr val="tx1"/>
                  </a:solidFill>
                </a:rPr>
                <a:t>好输入</a:t>
              </a:r>
            </a:p>
          </p:txBody>
        </p:sp>
        <p:sp>
          <p:nvSpPr>
            <p:cNvPr id="22584" name="Text Box 1132"/>
            <p:cNvSpPr txBox="1">
              <a:spLocks noChangeArrowheads="1"/>
            </p:cNvSpPr>
            <p:nvPr/>
          </p:nvSpPr>
          <p:spPr bwMode="auto">
            <a:xfrm>
              <a:off x="3456" y="1851"/>
              <a:ext cx="384" cy="165"/>
            </a:xfrm>
            <a:prstGeom prst="rect">
              <a:avLst/>
            </a:prstGeom>
            <a:noFill/>
            <a:ln w="9525">
              <a:noFill/>
              <a:miter lim="800000"/>
              <a:headEnd/>
              <a:tailEnd/>
            </a:ln>
          </p:spPr>
          <p:txBody>
            <a:bodyPr>
              <a:spAutoFit/>
            </a:bodyPr>
            <a:lstStyle/>
            <a:p>
              <a:pPr>
                <a:lnSpc>
                  <a:spcPct val="80000"/>
                </a:lnSpc>
                <a:spcBef>
                  <a:spcPct val="50000"/>
                </a:spcBef>
                <a:buClr>
                  <a:schemeClr val="folHlink"/>
                </a:buClr>
                <a:buSzPct val="60000"/>
                <a:buFont typeface="Wingdings" pitchFamily="2" charset="2"/>
                <a:buNone/>
              </a:pPr>
              <a:r>
                <a:rPr lang="zh-CN" altLang="en-US" sz="1400" b="1">
                  <a:solidFill>
                    <a:schemeClr val="tx1"/>
                  </a:solidFill>
                </a:rPr>
                <a:t>解</a:t>
              </a:r>
            </a:p>
          </p:txBody>
        </p:sp>
        <p:sp>
          <p:nvSpPr>
            <p:cNvPr id="22585" name="Text Box 1133"/>
            <p:cNvSpPr txBox="1">
              <a:spLocks noChangeArrowheads="1"/>
            </p:cNvSpPr>
            <p:nvPr/>
          </p:nvSpPr>
          <p:spPr bwMode="auto">
            <a:xfrm>
              <a:off x="3360" y="3024"/>
              <a:ext cx="384" cy="165"/>
            </a:xfrm>
            <a:prstGeom prst="rect">
              <a:avLst/>
            </a:prstGeom>
            <a:noFill/>
            <a:ln w="9525">
              <a:noFill/>
              <a:miter lim="800000"/>
              <a:headEnd/>
              <a:tailEnd/>
            </a:ln>
          </p:spPr>
          <p:txBody>
            <a:bodyPr>
              <a:spAutoFit/>
            </a:bodyPr>
            <a:lstStyle/>
            <a:p>
              <a:pPr>
                <a:lnSpc>
                  <a:spcPct val="80000"/>
                </a:lnSpc>
                <a:spcBef>
                  <a:spcPct val="50000"/>
                </a:spcBef>
                <a:buClr>
                  <a:schemeClr val="folHlink"/>
                </a:buClr>
                <a:buSzPct val="60000"/>
                <a:buFont typeface="Wingdings" pitchFamily="2" charset="2"/>
                <a:buNone/>
              </a:pPr>
              <a:r>
                <a:rPr lang="zh-CN" altLang="en-US" sz="1400" b="1">
                  <a:solidFill>
                    <a:schemeClr val="tx1"/>
                  </a:solidFill>
                </a:rPr>
                <a:t>解</a:t>
              </a:r>
            </a:p>
          </p:txBody>
        </p:sp>
        <p:sp>
          <p:nvSpPr>
            <p:cNvPr id="22586" name="Text Box 1134"/>
            <p:cNvSpPr txBox="1">
              <a:spLocks noChangeArrowheads="1"/>
            </p:cNvSpPr>
            <p:nvPr/>
          </p:nvSpPr>
          <p:spPr bwMode="auto">
            <a:xfrm>
              <a:off x="4848" y="2784"/>
              <a:ext cx="624" cy="339"/>
            </a:xfrm>
            <a:prstGeom prst="rect">
              <a:avLst/>
            </a:prstGeom>
            <a:noFill/>
            <a:ln w="9525">
              <a:noFill/>
              <a:miter lim="800000"/>
              <a:headEnd/>
              <a:tailEnd/>
            </a:ln>
          </p:spPr>
          <p:txBody>
            <a:bodyPr>
              <a:spAutoFit/>
            </a:bodyPr>
            <a:lstStyle/>
            <a:p>
              <a:pPr>
                <a:lnSpc>
                  <a:spcPct val="80000"/>
                </a:lnSpc>
                <a:spcBef>
                  <a:spcPct val="50000"/>
                </a:spcBef>
                <a:buClr>
                  <a:schemeClr val="folHlink"/>
                </a:buClr>
                <a:buSzPct val="60000"/>
                <a:buFont typeface="Wingdings" pitchFamily="2" charset="2"/>
                <a:buNone/>
              </a:pPr>
              <a:r>
                <a:rPr lang="zh-CN" altLang="en-US" sz="1400" b="1">
                  <a:solidFill>
                    <a:schemeClr val="tx1"/>
                  </a:solidFill>
                </a:rPr>
                <a:t>格式化</a:t>
              </a:r>
            </a:p>
            <a:p>
              <a:pPr>
                <a:lnSpc>
                  <a:spcPct val="80000"/>
                </a:lnSpc>
                <a:spcBef>
                  <a:spcPct val="50000"/>
                </a:spcBef>
                <a:buClr>
                  <a:schemeClr val="folHlink"/>
                </a:buClr>
                <a:buSzPct val="60000"/>
                <a:buFont typeface="Wingdings" pitchFamily="2" charset="2"/>
                <a:buNone/>
              </a:pPr>
              <a:r>
                <a:rPr lang="zh-CN" altLang="en-US" sz="1400" b="1">
                  <a:solidFill>
                    <a:schemeClr val="tx1"/>
                  </a:solidFill>
                </a:rPr>
                <a:t>的解</a:t>
              </a:r>
            </a:p>
          </p:txBody>
        </p:sp>
        <p:sp>
          <p:nvSpPr>
            <p:cNvPr id="22587" name="AutoShape 1135"/>
            <p:cNvSpPr>
              <a:spLocks noChangeArrowheads="1"/>
            </p:cNvSpPr>
            <p:nvPr/>
          </p:nvSpPr>
          <p:spPr bwMode="auto">
            <a:xfrm>
              <a:off x="3988" y="1358"/>
              <a:ext cx="48" cy="50"/>
            </a:xfrm>
            <a:prstGeom prst="flowChartConnector">
              <a:avLst/>
            </a:prstGeom>
            <a:noFill/>
            <a:ln w="9525">
              <a:solidFill>
                <a:schemeClr val="tx1"/>
              </a:solidFill>
              <a:round/>
              <a:headEnd/>
              <a:tailEnd/>
            </a:ln>
          </p:spPr>
          <p:txBody>
            <a:bodyPr wrap="none" anchor="ctr"/>
            <a:lstStyle/>
            <a:p>
              <a:endParaRPr lang="zh-CN" altLang="en-US"/>
            </a:p>
          </p:txBody>
        </p:sp>
      </p:grpSp>
      <p:sp>
        <p:nvSpPr>
          <p:cNvPr id="62" name="AutoShape 10"/>
          <p:cNvSpPr>
            <a:spLocks noChangeArrowheads="1"/>
          </p:cNvSpPr>
          <p:nvPr/>
        </p:nvSpPr>
        <p:spPr bwMode="auto">
          <a:xfrm>
            <a:off x="1501140" y="1052736"/>
            <a:ext cx="1676400" cy="838200"/>
          </a:xfrm>
          <a:prstGeom prst="wedgeRoundRectCallout">
            <a:avLst>
              <a:gd name="adj1" fmla="val 52273"/>
              <a:gd name="adj2" fmla="val 63449"/>
              <a:gd name="adj3" fmla="val 16667"/>
            </a:avLst>
          </a:prstGeom>
          <a:solidFill>
            <a:srgbClr val="FFCC99"/>
          </a:solidFill>
          <a:ln w="22225">
            <a:solidFill>
              <a:schemeClr val="tx2"/>
            </a:solidFill>
            <a:miter lim="800000"/>
            <a:headEnd/>
            <a:tailEnd/>
          </a:ln>
        </p:spPr>
        <p:txBody>
          <a:bodyPr/>
          <a:lstStyle/>
          <a:p>
            <a:pPr algn="ctr" eaLnBrk="0" hangingPunct="0">
              <a:spcBef>
                <a:spcPct val="50000"/>
              </a:spcBef>
              <a:buClrTx/>
              <a:buSzTx/>
              <a:buFontTx/>
              <a:buNone/>
            </a:pPr>
            <a:r>
              <a:rPr lang="zh-CN" altLang="en-US" sz="2000" b="1" dirty="0">
                <a:latin typeface="楷体_GB2312" pitchFamily="49" charset="-122"/>
                <a:ea typeface="楷体_GB2312" pitchFamily="49" charset="-122"/>
              </a:rPr>
              <a:t>模块的名字或主要功能</a:t>
            </a:r>
            <a:endParaRPr lang="zh-CN" altLang="en-US" sz="2000" b="1" dirty="0">
              <a:solidFill>
                <a:schemeClr val="tx1"/>
              </a:solidFill>
              <a:latin typeface="Times New Roman" pitchFamily="18" charset="0"/>
              <a:ea typeface="楷体_GB2312" pitchFamily="49" charset="-122"/>
            </a:endParaRPr>
          </a:p>
        </p:txBody>
      </p:sp>
      <p:sp>
        <p:nvSpPr>
          <p:cNvPr id="63" name="AutoShape 10"/>
          <p:cNvSpPr>
            <a:spLocks noChangeArrowheads="1"/>
          </p:cNvSpPr>
          <p:nvPr/>
        </p:nvSpPr>
        <p:spPr bwMode="auto">
          <a:xfrm>
            <a:off x="107504" y="1953295"/>
            <a:ext cx="1797496" cy="1012825"/>
          </a:xfrm>
          <a:prstGeom prst="wedgeRoundRectCallout">
            <a:avLst>
              <a:gd name="adj1" fmla="val 52273"/>
              <a:gd name="adj2" fmla="val 63449"/>
              <a:gd name="adj3" fmla="val 16667"/>
            </a:avLst>
          </a:prstGeom>
          <a:solidFill>
            <a:srgbClr val="FFCC99"/>
          </a:solidFill>
          <a:ln w="22225">
            <a:solidFill>
              <a:schemeClr val="tx2"/>
            </a:solidFill>
            <a:miter lim="800000"/>
            <a:headEnd/>
            <a:tailEnd/>
          </a:ln>
        </p:spPr>
        <p:txBody>
          <a:bodyPr/>
          <a:lstStyle/>
          <a:p>
            <a:pPr eaLnBrk="0" hangingPunct="0">
              <a:spcBef>
                <a:spcPct val="50000"/>
              </a:spcBef>
              <a:buClrTx/>
              <a:buSzTx/>
              <a:buFontTx/>
              <a:buNone/>
            </a:pPr>
            <a:r>
              <a:rPr lang="zh-CN" altLang="en-US" sz="2000" b="1" dirty="0">
                <a:latin typeface="楷体_GB2312" pitchFamily="49" charset="-122"/>
                <a:ea typeface="楷体_GB2312" pitchFamily="49" charset="-122"/>
              </a:rPr>
              <a:t>直线表示模块调用关系</a:t>
            </a:r>
            <a:endParaRPr lang="zh-CN" altLang="en-US" sz="2000" b="1" dirty="0">
              <a:solidFill>
                <a:schemeClr val="tx1"/>
              </a:solidFill>
              <a:latin typeface="Times New Roman" pitchFamily="18" charset="0"/>
              <a:ea typeface="楷体_GB2312" pitchFamily="49" charset="-122"/>
            </a:endParaRPr>
          </a:p>
        </p:txBody>
      </p:sp>
      <p:sp>
        <p:nvSpPr>
          <p:cNvPr id="64" name="AutoShape 10"/>
          <p:cNvSpPr>
            <a:spLocks noChangeArrowheads="1"/>
          </p:cNvSpPr>
          <p:nvPr/>
        </p:nvSpPr>
        <p:spPr bwMode="auto">
          <a:xfrm>
            <a:off x="6797452" y="2441799"/>
            <a:ext cx="1797496" cy="938211"/>
          </a:xfrm>
          <a:prstGeom prst="wedgeRoundRectCallout">
            <a:avLst>
              <a:gd name="adj1" fmla="val -88469"/>
              <a:gd name="adj2" fmla="val 2497"/>
              <a:gd name="adj3" fmla="val 16667"/>
            </a:avLst>
          </a:prstGeom>
          <a:solidFill>
            <a:srgbClr val="FFCC99"/>
          </a:solidFill>
          <a:ln w="22225">
            <a:solidFill>
              <a:schemeClr val="tx2"/>
            </a:solidFill>
            <a:miter lim="800000"/>
            <a:headEnd/>
            <a:tailEnd/>
          </a:ln>
        </p:spPr>
        <p:txBody>
          <a:bodyPr/>
          <a:lstStyle/>
          <a:p>
            <a:pPr eaLnBrk="0" hangingPunct="0">
              <a:spcBef>
                <a:spcPct val="50000"/>
              </a:spcBef>
              <a:buClrTx/>
              <a:buSzTx/>
              <a:buFontTx/>
              <a:buNone/>
            </a:pPr>
            <a:r>
              <a:rPr lang="zh-CN" altLang="en-US" sz="2000" b="1" dirty="0">
                <a:solidFill>
                  <a:schemeClr val="tx1"/>
                </a:solidFill>
                <a:latin typeface="Times New Roman" pitchFamily="18" charset="0"/>
                <a:ea typeface="楷体_GB2312" pitchFamily="49" charset="-122"/>
              </a:rPr>
              <a:t>箭头表示传递的信息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0-#ppt_w/2"/>
                                          </p:val>
                                        </p:tav>
                                        <p:tav tm="100000">
                                          <p:val>
                                            <p:strVal val="#ppt_x"/>
                                          </p:val>
                                        </p:tav>
                                      </p:tavLst>
                                    </p:anim>
                                    <p:anim calcmode="lin" valueType="num">
                                      <p:cBhvr additive="base">
                                        <p:cTn id="14"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1+#ppt_w/2"/>
                                          </p:val>
                                        </p:tav>
                                        <p:tav tm="100000">
                                          <p:val>
                                            <p:strVal val="#ppt_x"/>
                                          </p:val>
                                        </p:tav>
                                      </p:tavLst>
                                    </p:anim>
                                    <p:anim calcmode="lin" valueType="num">
                                      <p:cBhvr additive="base">
                                        <p:cTn id="20"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autoUpdateAnimBg="0"/>
      <p:bldP spid="63" grpId="0" animBg="1" autoUpdateAnimBg="0"/>
      <p:bldP spid="64" grpId="0" animBg="1"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灯片编号占位符 5"/>
          <p:cNvSpPr>
            <a:spLocks noGrp="1"/>
          </p:cNvSpPr>
          <p:nvPr>
            <p:ph type="sldNum" sz="quarter" idx="12"/>
          </p:nvPr>
        </p:nvSpPr>
        <p:spPr>
          <a:noFill/>
        </p:spPr>
        <p:txBody>
          <a:bodyPr/>
          <a:lstStyle/>
          <a:p>
            <a:fld id="{08C7D613-C32A-4543-9900-C9F3F84A8F79}" type="slidenum">
              <a:rPr lang="zh-CN" altLang="en-US">
                <a:ea typeface="宋体" charset="-122"/>
              </a:rPr>
              <a:pPr/>
              <a:t>144</a:t>
            </a:fld>
            <a:endParaRPr lang="en-US" altLang="zh-CN">
              <a:ea typeface="宋体" charset="-122"/>
            </a:endParaRPr>
          </a:p>
        </p:txBody>
      </p:sp>
      <p:sp>
        <p:nvSpPr>
          <p:cNvPr id="23555" name="Rectangle 2"/>
          <p:cNvSpPr>
            <a:spLocks noGrp="1" noChangeArrowheads="1"/>
          </p:cNvSpPr>
          <p:nvPr>
            <p:ph type="title"/>
          </p:nvPr>
        </p:nvSpPr>
        <p:spPr/>
        <p:txBody>
          <a:bodyPr/>
          <a:lstStyle/>
          <a:p>
            <a:pPr eaLnBrk="1" hangingPunct="1"/>
            <a:r>
              <a:rPr lang="zh-CN" altLang="en-US" sz="3200" b="1" dirty="0"/>
              <a:t>软件结构设计</a:t>
            </a:r>
            <a:r>
              <a:rPr lang="zh-CN" altLang="en-US" sz="3200" dirty="0"/>
              <a:t>图形工具</a:t>
            </a:r>
            <a:endParaRPr lang="zh-CN" altLang="en-US" sz="3200" b="1" dirty="0"/>
          </a:p>
        </p:txBody>
      </p:sp>
      <p:sp>
        <p:nvSpPr>
          <p:cNvPr id="23556" name="Rectangle 3"/>
          <p:cNvSpPr>
            <a:spLocks noGrp="1" noChangeArrowheads="1"/>
          </p:cNvSpPr>
          <p:nvPr>
            <p:ph type="body" idx="1"/>
          </p:nvPr>
        </p:nvSpPr>
        <p:spPr>
          <a:xfrm>
            <a:off x="683568" y="1412776"/>
            <a:ext cx="7920880" cy="4680520"/>
          </a:xfrm>
        </p:spPr>
        <p:txBody>
          <a:bodyPr/>
          <a:lstStyle/>
          <a:p>
            <a:pPr eaLnBrk="1" hangingPunct="1">
              <a:lnSpc>
                <a:spcPct val="120000"/>
              </a:lnSpc>
              <a:buFont typeface="Wingdings" pitchFamily="2" charset="2"/>
              <a:buNone/>
            </a:pPr>
            <a:r>
              <a:rPr lang="zh-CN" altLang="en-US" sz="2800" b="1" dirty="0">
                <a:solidFill>
                  <a:schemeClr val="hlink"/>
                </a:solidFill>
                <a:latin typeface="楷体_GB2312" pitchFamily="49" charset="-122"/>
                <a:ea typeface="楷体_GB2312" pitchFamily="49" charset="-122"/>
              </a:rPr>
              <a:t>层次图与结构图：</a:t>
            </a:r>
          </a:p>
          <a:p>
            <a:pPr>
              <a:lnSpc>
                <a:spcPct val="120000"/>
              </a:lnSpc>
              <a:buFont typeface="Arial" panose="020B0604020202020204" pitchFamily="34" charset="0"/>
              <a:buChar char="•"/>
            </a:pPr>
            <a:r>
              <a:rPr lang="zh-CN" altLang="en-US" sz="2400" dirty="0">
                <a:latin typeface="楷体_GB2312" pitchFamily="49" charset="-122"/>
                <a:ea typeface="楷体_GB2312" pitchFamily="49" charset="-122"/>
              </a:rPr>
              <a:t>指明一个模块</a:t>
            </a:r>
            <a:r>
              <a:rPr lang="zh-CN" altLang="en-US" sz="2400" dirty="0">
                <a:solidFill>
                  <a:srgbClr val="0070C0"/>
                </a:solidFill>
                <a:latin typeface="楷体_GB2312" pitchFamily="49" charset="-122"/>
                <a:ea typeface="楷体_GB2312" pitchFamily="49" charset="-122"/>
              </a:rPr>
              <a:t>调用</a:t>
            </a:r>
            <a:r>
              <a:rPr lang="zh-CN" altLang="en-US" sz="2400" dirty="0">
                <a:latin typeface="楷体_GB2312" pitchFamily="49" charset="-122"/>
                <a:ea typeface="楷体_GB2312" pitchFamily="49" charset="-122"/>
              </a:rPr>
              <a:t>哪些模块，未表明模块内的其它成份；</a:t>
            </a:r>
            <a:endParaRPr lang="en-US" altLang="zh-CN" sz="2400" dirty="0">
              <a:latin typeface="楷体_GB2312" pitchFamily="49" charset="-122"/>
              <a:ea typeface="楷体_GB2312" pitchFamily="49" charset="-122"/>
            </a:endParaRPr>
          </a:p>
          <a:p>
            <a:pPr eaLnBrk="1" hangingPunct="1">
              <a:lnSpc>
                <a:spcPct val="120000"/>
              </a:lnSpc>
              <a:buFont typeface="Arial" panose="020B0604020202020204" pitchFamily="34" charset="0"/>
              <a:buChar char="•"/>
            </a:pPr>
            <a:r>
              <a:rPr lang="zh-CN" altLang="en-US" sz="2400" b="1" dirty="0">
                <a:latin typeface="楷体_GB2312" pitchFamily="49" charset="-122"/>
                <a:ea typeface="楷体_GB2312" pitchFamily="49" charset="-122"/>
              </a:rPr>
              <a:t>均不表示模块的调用次序。</a:t>
            </a:r>
            <a:endParaRPr lang="en-US" altLang="zh-CN" sz="2400" b="1" dirty="0">
              <a:latin typeface="楷体_GB2312" pitchFamily="49" charset="-122"/>
              <a:ea typeface="楷体_GB2312" pitchFamily="49" charset="-122"/>
            </a:endParaRPr>
          </a:p>
          <a:p>
            <a:pPr eaLnBrk="1" hangingPunct="1">
              <a:lnSpc>
                <a:spcPct val="120000"/>
              </a:lnSpc>
              <a:buFont typeface="Arial" panose="020B0604020202020204" pitchFamily="34" charset="0"/>
              <a:buChar char="•"/>
            </a:pPr>
            <a:endParaRPr lang="zh-CN" altLang="en-US" sz="2400" b="1" dirty="0">
              <a:latin typeface="楷体_GB2312" pitchFamily="49" charset="-122"/>
              <a:ea typeface="楷体_GB2312" pitchFamily="49" charset="-122"/>
            </a:endParaRPr>
          </a:p>
          <a:p>
            <a:pPr eaLnBrk="1" hangingPunct="1">
              <a:lnSpc>
                <a:spcPct val="120000"/>
              </a:lnSpc>
              <a:buFont typeface="Arial" panose="020B0604020202020204" pitchFamily="34" charset="0"/>
              <a:buChar char="•"/>
            </a:pPr>
            <a:r>
              <a:rPr lang="zh-CN" altLang="en-US" sz="2400" dirty="0">
                <a:solidFill>
                  <a:srgbClr val="0070C0"/>
                </a:solidFill>
                <a:latin typeface="楷体_GB2312" pitchFamily="49" charset="-122"/>
                <a:ea typeface="楷体_GB2312" pitchFamily="49" charset="-122"/>
              </a:rPr>
              <a:t>层次图细节少</a:t>
            </a:r>
            <a:r>
              <a:rPr lang="zh-CN" altLang="en-US" sz="2400" dirty="0">
                <a:latin typeface="楷体_GB2312" pitchFamily="49" charset="-122"/>
                <a:ea typeface="楷体_GB2312" pitchFamily="49" charset="-122"/>
              </a:rPr>
              <a:t>，可作为描绘软件结构的文档；</a:t>
            </a:r>
            <a:endParaRPr lang="en-US" altLang="zh-CN" sz="2400" dirty="0">
              <a:latin typeface="楷体_GB2312" pitchFamily="49" charset="-122"/>
              <a:ea typeface="楷体_GB2312" pitchFamily="49" charset="-122"/>
            </a:endParaRPr>
          </a:p>
          <a:p>
            <a:pPr eaLnBrk="1" hangingPunct="1">
              <a:lnSpc>
                <a:spcPct val="120000"/>
              </a:lnSpc>
              <a:buFont typeface="Arial" panose="020B0604020202020204" pitchFamily="34" charset="0"/>
              <a:buChar char="•"/>
            </a:pPr>
            <a:r>
              <a:rPr lang="zh-CN" altLang="en-US" sz="2400" dirty="0">
                <a:solidFill>
                  <a:srgbClr val="0070C0"/>
                </a:solidFill>
                <a:latin typeface="楷体_GB2312" pitchFamily="49" charset="-122"/>
                <a:ea typeface="楷体_GB2312" pitchFamily="49" charset="-122"/>
              </a:rPr>
              <a:t>结构图细节多</a:t>
            </a:r>
            <a:r>
              <a:rPr lang="zh-CN" altLang="en-US" sz="2400" dirty="0">
                <a:latin typeface="楷体_GB2312" pitchFamily="49" charset="-122"/>
                <a:ea typeface="楷体_GB2312" pitchFamily="49" charset="-122"/>
              </a:rPr>
              <a:t>，可作为检查设计正确性和评价模块独立性的文档。</a:t>
            </a:r>
            <a:endParaRPr lang="zh-CN" altLang="en-US" sz="2400" b="1" dirty="0">
              <a:latin typeface="楷体_GB2312" pitchFamily="49" charset="-122"/>
              <a:ea typeface="楷体_GB2312" pitchFamily="49" charset="-122"/>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332656"/>
            <a:ext cx="7634808" cy="831304"/>
          </a:xfrm>
        </p:spPr>
        <p:txBody>
          <a:bodyPr/>
          <a:lstStyle/>
          <a:p>
            <a:r>
              <a:rPr lang="zh-CN" altLang="en-US" dirty="0"/>
              <a:t>面向数据流（</a:t>
            </a:r>
            <a:r>
              <a:rPr lang="en-US" altLang="zh-CN" dirty="0"/>
              <a:t>SD</a:t>
            </a:r>
            <a:r>
              <a:rPr lang="zh-CN" altLang="en-US" dirty="0"/>
              <a:t>）的设计方法</a:t>
            </a:r>
          </a:p>
        </p:txBody>
      </p:sp>
      <p:sp>
        <p:nvSpPr>
          <p:cNvPr id="26627" name="Rectangle 3" descr="Rectangle: Click to edit Master text styles&#10;Second level&#10;Third level&#10;Fourth level&#10;Fifth level"/>
          <p:cNvSpPr>
            <a:spLocks noGrp="1" noChangeArrowheads="1"/>
          </p:cNvSpPr>
          <p:nvPr>
            <p:ph type="body" idx="1"/>
          </p:nvPr>
        </p:nvSpPr>
        <p:spPr>
          <a:xfrm>
            <a:off x="901824" y="1412776"/>
            <a:ext cx="7558608" cy="2664296"/>
          </a:xfrm>
        </p:spPr>
        <p:txBody>
          <a:bodyPr/>
          <a:lstStyle/>
          <a:p>
            <a:pPr>
              <a:buFont typeface="Wingdings" pitchFamily="2" charset="2"/>
              <a:buNone/>
            </a:pPr>
            <a:r>
              <a:rPr lang="en-US" altLang="zh-CN" b="1" dirty="0">
                <a:solidFill>
                  <a:srgbClr val="000000"/>
                </a:solidFill>
                <a:latin typeface="宋体" pitchFamily="2" charset="-122"/>
              </a:rPr>
              <a:t>Data Flow </a:t>
            </a:r>
            <a:r>
              <a:rPr lang="zh-CN" altLang="zh-CN" b="1" dirty="0">
                <a:solidFill>
                  <a:srgbClr val="000000"/>
                </a:solidFill>
                <a:latin typeface="宋体" pitchFamily="2" charset="-122"/>
              </a:rPr>
              <a:t>的分类</a:t>
            </a:r>
          </a:p>
          <a:p>
            <a:pPr>
              <a:buFont typeface="Wingdings" pitchFamily="2" charset="2"/>
              <a:buNone/>
            </a:pPr>
            <a:r>
              <a:rPr lang="zh-CN" altLang="en-US" b="1" dirty="0">
                <a:solidFill>
                  <a:srgbClr val="000000"/>
                </a:solidFill>
                <a:latin typeface="宋体" pitchFamily="2" charset="-122"/>
              </a:rPr>
              <a:t>（</a:t>
            </a:r>
            <a:r>
              <a:rPr lang="en-US" altLang="zh-CN" b="1" dirty="0">
                <a:solidFill>
                  <a:srgbClr val="000000"/>
                </a:solidFill>
                <a:latin typeface="宋体" pitchFamily="2" charset="-122"/>
              </a:rPr>
              <a:t>1</a:t>
            </a:r>
            <a:r>
              <a:rPr lang="zh-CN" altLang="en-US" b="1" dirty="0">
                <a:solidFill>
                  <a:srgbClr val="000000"/>
                </a:solidFill>
                <a:latin typeface="宋体" pitchFamily="2" charset="-122"/>
              </a:rPr>
              <a:t>）</a:t>
            </a:r>
            <a:r>
              <a:rPr lang="zh-CN" altLang="zh-CN" b="1" dirty="0">
                <a:solidFill>
                  <a:srgbClr val="000000"/>
                </a:solidFill>
                <a:latin typeface="宋体" pitchFamily="2" charset="-122"/>
              </a:rPr>
              <a:t>变换流</a:t>
            </a:r>
            <a:r>
              <a:rPr lang="en-US" altLang="zh-CN" b="1" dirty="0">
                <a:solidFill>
                  <a:srgbClr val="000000"/>
                </a:solidFill>
                <a:latin typeface="宋体" pitchFamily="2" charset="-122"/>
              </a:rPr>
              <a:t>(Transform Flow)</a:t>
            </a:r>
          </a:p>
          <a:p>
            <a:pPr>
              <a:buNone/>
            </a:pPr>
            <a:r>
              <a:rPr lang="zh-CN" altLang="en-US" dirty="0">
                <a:solidFill>
                  <a:srgbClr val="000000"/>
                </a:solidFill>
                <a:latin typeface="宋体" pitchFamily="2" charset="-122"/>
              </a:rPr>
              <a:t>（</a:t>
            </a:r>
            <a:r>
              <a:rPr lang="en-US" altLang="zh-CN" dirty="0">
                <a:solidFill>
                  <a:srgbClr val="000000"/>
                </a:solidFill>
                <a:latin typeface="宋体" pitchFamily="2" charset="-122"/>
              </a:rPr>
              <a:t>2</a:t>
            </a:r>
            <a:r>
              <a:rPr lang="zh-CN" altLang="en-US" dirty="0">
                <a:solidFill>
                  <a:srgbClr val="000000"/>
                </a:solidFill>
                <a:latin typeface="宋体" pitchFamily="2" charset="-122"/>
              </a:rPr>
              <a:t>）事务流</a:t>
            </a:r>
            <a:r>
              <a:rPr lang="en-US" altLang="zh-CN" dirty="0">
                <a:solidFill>
                  <a:srgbClr val="000000"/>
                </a:solidFill>
                <a:latin typeface="宋体" pitchFamily="2" charset="-122"/>
              </a:rPr>
              <a:t>(Transaction Flow)</a:t>
            </a:r>
          </a:p>
          <a:p>
            <a:pPr>
              <a:buFont typeface="Wingdings" pitchFamily="2" charset="2"/>
              <a:buNone/>
            </a:pPr>
            <a:endParaRPr lang="en-US" altLang="zh-CN" b="1" dirty="0">
              <a:solidFill>
                <a:srgbClr val="000000"/>
              </a:solidFill>
              <a:latin typeface="宋体" pitchFamily="2" charset="-122"/>
            </a:endParaRPr>
          </a:p>
        </p:txBody>
      </p:sp>
    </p:spTree>
    <p:extLst>
      <p:ext uri="{BB962C8B-B14F-4D97-AF65-F5344CB8AC3E}">
        <p14:creationId xmlns:p14="http://schemas.microsoft.com/office/powerpoint/2010/main" val="142880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332656"/>
            <a:ext cx="7634808" cy="831304"/>
          </a:xfrm>
        </p:spPr>
        <p:txBody>
          <a:bodyPr/>
          <a:lstStyle/>
          <a:p>
            <a:r>
              <a:rPr lang="zh-CN" altLang="en-US" dirty="0"/>
              <a:t>面向数据流（</a:t>
            </a:r>
            <a:r>
              <a:rPr lang="en-US" altLang="zh-CN" dirty="0"/>
              <a:t>SD</a:t>
            </a:r>
            <a:r>
              <a:rPr lang="zh-CN" altLang="en-US" dirty="0"/>
              <a:t>）的设计方法</a:t>
            </a:r>
          </a:p>
        </p:txBody>
      </p:sp>
      <p:sp>
        <p:nvSpPr>
          <p:cNvPr id="26627" name="Rectangle 3" descr="Rectangle: Click to edit Master text styles&#10;Second level&#10;Third level&#10;Fourth level&#10;Fifth level"/>
          <p:cNvSpPr>
            <a:spLocks noGrp="1" noChangeArrowheads="1"/>
          </p:cNvSpPr>
          <p:nvPr>
            <p:ph type="body" idx="1"/>
          </p:nvPr>
        </p:nvSpPr>
        <p:spPr>
          <a:xfrm>
            <a:off x="541251" y="1412776"/>
            <a:ext cx="8135205" cy="1524000"/>
          </a:xfrm>
        </p:spPr>
        <p:txBody>
          <a:bodyPr/>
          <a:lstStyle/>
          <a:p>
            <a:pPr>
              <a:buFont typeface="Wingdings" pitchFamily="2" charset="2"/>
              <a:buNone/>
            </a:pPr>
            <a:r>
              <a:rPr lang="zh-CN" altLang="zh-CN" sz="2800" b="1" dirty="0">
                <a:solidFill>
                  <a:srgbClr val="000000"/>
                </a:solidFill>
                <a:latin typeface="宋体" pitchFamily="2" charset="-122"/>
              </a:rPr>
              <a:t>⑴ 变换流</a:t>
            </a:r>
            <a:r>
              <a:rPr lang="en-US" altLang="zh-CN" sz="2800" b="1" dirty="0">
                <a:solidFill>
                  <a:srgbClr val="000000"/>
                </a:solidFill>
                <a:latin typeface="宋体" pitchFamily="2" charset="-122"/>
              </a:rPr>
              <a:t>(Transform Flow)</a:t>
            </a:r>
            <a:r>
              <a:rPr lang="zh-CN" altLang="en-US" sz="2800" b="1" dirty="0">
                <a:solidFill>
                  <a:srgbClr val="000000"/>
                </a:solidFill>
                <a:latin typeface="宋体" pitchFamily="2" charset="-122"/>
              </a:rPr>
              <a:t>：</a:t>
            </a:r>
            <a:endParaRPr lang="en-US" altLang="zh-CN" sz="2800" b="1" dirty="0">
              <a:solidFill>
                <a:srgbClr val="000000"/>
              </a:solidFill>
              <a:latin typeface="宋体" pitchFamily="2" charset="-122"/>
            </a:endParaRPr>
          </a:p>
          <a:p>
            <a:pPr>
              <a:buFont typeface="Wingdings" pitchFamily="2" charset="2"/>
              <a:buNone/>
            </a:pPr>
            <a:r>
              <a:rPr lang="zh-CN" altLang="en-US" sz="2800" dirty="0">
                <a:solidFill>
                  <a:srgbClr val="000000"/>
                </a:solidFill>
                <a:latin typeface="宋体" pitchFamily="2" charset="-122"/>
              </a:rPr>
              <a:t>信息进入系统，经过加工后离开系统。</a:t>
            </a:r>
            <a:endParaRPr lang="zh-CN" altLang="en-US" sz="2800" b="1" dirty="0">
              <a:solidFill>
                <a:srgbClr val="000000"/>
              </a:solidFill>
              <a:latin typeface="宋体" pitchFamily="2" charset="-122"/>
            </a:endParaRPr>
          </a:p>
        </p:txBody>
      </p:sp>
      <p:grpSp>
        <p:nvGrpSpPr>
          <p:cNvPr id="26659" name="Group 35"/>
          <p:cNvGrpSpPr>
            <a:grpSpLocks/>
          </p:cNvGrpSpPr>
          <p:nvPr/>
        </p:nvGrpSpPr>
        <p:grpSpPr bwMode="auto">
          <a:xfrm>
            <a:off x="2116113" y="2708920"/>
            <a:ext cx="6773863" cy="3876675"/>
            <a:chOff x="1344" y="1872"/>
            <a:chExt cx="4267" cy="2442"/>
          </a:xfrm>
        </p:grpSpPr>
        <p:sp>
          <p:nvSpPr>
            <p:cNvPr id="26632" name="Text Box 8"/>
            <p:cNvSpPr txBox="1">
              <a:spLocks noChangeArrowheads="1"/>
            </p:cNvSpPr>
            <p:nvPr/>
          </p:nvSpPr>
          <p:spPr bwMode="auto">
            <a:xfrm>
              <a:off x="1344" y="3353"/>
              <a:ext cx="1536"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r"/>
              <a:r>
                <a:rPr lang="en-US" altLang="zh-CN" sz="1600" b="1">
                  <a:latin typeface="Times New Roman" pitchFamily="18" charset="0"/>
                </a:rPr>
                <a:t>Internal representation</a:t>
              </a:r>
              <a:endParaRPr lang="en-US" altLang="zh-CN" sz="1000" b="1">
                <a:latin typeface="Times New Roman" pitchFamily="18" charset="0"/>
              </a:endParaRPr>
            </a:p>
          </p:txBody>
        </p:sp>
        <p:sp>
          <p:nvSpPr>
            <p:cNvPr id="26645" name="Text Box 21"/>
            <p:cNvSpPr txBox="1">
              <a:spLocks noChangeArrowheads="1"/>
            </p:cNvSpPr>
            <p:nvPr/>
          </p:nvSpPr>
          <p:spPr bwMode="auto">
            <a:xfrm rot="16200000">
              <a:off x="2196" y="2604"/>
              <a:ext cx="842"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zh-CN" sz="1600" b="1">
                  <a:latin typeface="Times New Roman" pitchFamily="18" charset="0"/>
                </a:rPr>
                <a:t>Information</a:t>
              </a:r>
              <a:endParaRPr lang="en-US" altLang="zh-CN" sz="1000" b="1">
                <a:latin typeface="Times New Roman" pitchFamily="18" charset="0"/>
              </a:endParaRPr>
            </a:p>
          </p:txBody>
        </p:sp>
        <p:sp>
          <p:nvSpPr>
            <p:cNvPr id="26629" name="Text Box 5"/>
            <p:cNvSpPr txBox="1">
              <a:spLocks noChangeArrowheads="1"/>
            </p:cNvSpPr>
            <p:nvPr/>
          </p:nvSpPr>
          <p:spPr bwMode="auto">
            <a:xfrm>
              <a:off x="3638" y="2698"/>
              <a:ext cx="108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r>
                <a:rPr lang="en-US" altLang="zh-CN" sz="1600" b="1">
                  <a:latin typeface="Times New Roman" pitchFamily="18" charset="0"/>
                </a:rPr>
                <a:t>Transform flow</a:t>
              </a:r>
            </a:p>
          </p:txBody>
        </p:sp>
        <p:sp>
          <p:nvSpPr>
            <p:cNvPr id="26630" name="Text Box 6"/>
            <p:cNvSpPr txBox="1">
              <a:spLocks noChangeArrowheads="1"/>
            </p:cNvSpPr>
            <p:nvPr/>
          </p:nvSpPr>
          <p:spPr bwMode="auto">
            <a:xfrm>
              <a:off x="4394" y="1947"/>
              <a:ext cx="648"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r>
                <a:rPr lang="en-US" altLang="zh-CN" sz="1600" b="1">
                  <a:latin typeface="Times New Roman" pitchFamily="18" charset="0"/>
                </a:rPr>
                <a:t>Outgoing</a:t>
              </a:r>
            </a:p>
            <a:p>
              <a:pPr algn="ctr"/>
              <a:r>
                <a:rPr lang="en-US" altLang="zh-CN" sz="1600" b="1">
                  <a:latin typeface="Times New Roman" pitchFamily="18" charset="0"/>
                </a:rPr>
                <a:t>flow</a:t>
              </a:r>
            </a:p>
          </p:txBody>
        </p:sp>
        <p:sp>
          <p:nvSpPr>
            <p:cNvPr id="26631" name="Text Box 7"/>
            <p:cNvSpPr txBox="1">
              <a:spLocks noChangeArrowheads="1"/>
            </p:cNvSpPr>
            <p:nvPr/>
          </p:nvSpPr>
          <p:spPr bwMode="auto">
            <a:xfrm>
              <a:off x="3206" y="1947"/>
              <a:ext cx="874"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r>
                <a:rPr lang="en-US" altLang="zh-CN" sz="1600" b="1">
                  <a:latin typeface="Times New Roman" pitchFamily="18" charset="0"/>
                </a:rPr>
                <a:t>Incoming</a:t>
              </a:r>
            </a:p>
            <a:p>
              <a:pPr algn="ctr"/>
              <a:r>
                <a:rPr lang="en-US" altLang="zh-CN" sz="1600" b="1">
                  <a:latin typeface="Times New Roman" pitchFamily="18" charset="0"/>
                </a:rPr>
                <a:t>flow</a:t>
              </a:r>
            </a:p>
          </p:txBody>
        </p:sp>
        <p:sp>
          <p:nvSpPr>
            <p:cNvPr id="26633" name="Text Box 9"/>
            <p:cNvSpPr txBox="1">
              <a:spLocks noChangeArrowheads="1"/>
            </p:cNvSpPr>
            <p:nvPr/>
          </p:nvSpPr>
          <p:spPr bwMode="auto">
            <a:xfrm>
              <a:off x="1488" y="2042"/>
              <a:ext cx="139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r>
                <a:rPr lang="en-US" altLang="zh-CN" sz="1600" b="1" dirty="0">
                  <a:latin typeface="Times New Roman" pitchFamily="18" charset="0"/>
                </a:rPr>
                <a:t>External representation</a:t>
              </a:r>
              <a:endParaRPr lang="en-US" altLang="zh-CN" sz="1000" b="1" dirty="0">
                <a:latin typeface="Times New Roman" pitchFamily="18" charset="0"/>
              </a:endParaRPr>
            </a:p>
          </p:txBody>
        </p:sp>
        <p:grpSp>
          <p:nvGrpSpPr>
            <p:cNvPr id="26634" name="Group 10"/>
            <p:cNvGrpSpPr>
              <a:grpSpLocks/>
            </p:cNvGrpSpPr>
            <p:nvPr/>
          </p:nvGrpSpPr>
          <p:grpSpPr bwMode="auto">
            <a:xfrm>
              <a:off x="2890" y="1872"/>
              <a:ext cx="2721" cy="2178"/>
              <a:chOff x="2948" y="850"/>
              <a:chExt cx="4535" cy="3629"/>
            </a:xfrm>
          </p:grpSpPr>
          <p:grpSp>
            <p:nvGrpSpPr>
              <p:cNvPr id="26635" name="Group 11"/>
              <p:cNvGrpSpPr>
                <a:grpSpLocks/>
              </p:cNvGrpSpPr>
              <p:nvPr/>
            </p:nvGrpSpPr>
            <p:grpSpPr bwMode="auto">
              <a:xfrm>
                <a:off x="3294" y="1446"/>
                <a:ext cx="3626" cy="2211"/>
                <a:chOff x="2724" y="1603"/>
                <a:chExt cx="3626" cy="2211"/>
              </a:xfrm>
            </p:grpSpPr>
            <p:sp>
              <p:nvSpPr>
                <p:cNvPr id="26636" name="Freeform 12"/>
                <p:cNvSpPr>
                  <a:spLocks/>
                </p:cNvSpPr>
                <p:nvPr/>
              </p:nvSpPr>
              <p:spPr bwMode="auto">
                <a:xfrm>
                  <a:off x="2724" y="1605"/>
                  <a:ext cx="1814" cy="1872"/>
                </a:xfrm>
                <a:custGeom>
                  <a:avLst/>
                  <a:gdLst>
                    <a:gd name="T0" fmla="*/ 30 w 1830"/>
                    <a:gd name="T1" fmla="*/ 0 h 1872"/>
                    <a:gd name="T2" fmla="*/ 30 w 1830"/>
                    <a:gd name="T3" fmla="*/ 156 h 1872"/>
                    <a:gd name="T4" fmla="*/ 210 w 1830"/>
                    <a:gd name="T5" fmla="*/ 312 h 1872"/>
                    <a:gd name="T6" fmla="*/ 210 w 1830"/>
                    <a:gd name="T7" fmla="*/ 624 h 1872"/>
                    <a:gd name="T8" fmla="*/ 390 w 1830"/>
                    <a:gd name="T9" fmla="*/ 780 h 1872"/>
                    <a:gd name="T10" fmla="*/ 390 w 1830"/>
                    <a:gd name="T11" fmla="*/ 1092 h 1872"/>
                    <a:gd name="T12" fmla="*/ 570 w 1830"/>
                    <a:gd name="T13" fmla="*/ 1248 h 1872"/>
                    <a:gd name="T14" fmla="*/ 570 w 1830"/>
                    <a:gd name="T15" fmla="*/ 1560 h 1872"/>
                    <a:gd name="T16" fmla="*/ 930 w 1830"/>
                    <a:gd name="T17" fmla="*/ 1716 h 1872"/>
                    <a:gd name="T18" fmla="*/ 1110 w 1830"/>
                    <a:gd name="T19" fmla="*/ 1872 h 1872"/>
                    <a:gd name="T20" fmla="*/ 1290 w 1830"/>
                    <a:gd name="T21" fmla="*/ 1716 h 1872"/>
                    <a:gd name="T22" fmla="*/ 1650 w 1830"/>
                    <a:gd name="T23" fmla="*/ 1872 h 1872"/>
                    <a:gd name="T24" fmla="*/ 1830 w 1830"/>
                    <a:gd name="T25" fmla="*/ 1716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0" h="1872">
                      <a:moveTo>
                        <a:pt x="30" y="0"/>
                      </a:moveTo>
                      <a:cubicBezTo>
                        <a:pt x="15" y="52"/>
                        <a:pt x="0" y="104"/>
                        <a:pt x="30" y="156"/>
                      </a:cubicBezTo>
                      <a:cubicBezTo>
                        <a:pt x="60" y="208"/>
                        <a:pt x="180" y="234"/>
                        <a:pt x="210" y="312"/>
                      </a:cubicBezTo>
                      <a:cubicBezTo>
                        <a:pt x="240" y="390"/>
                        <a:pt x="180" y="546"/>
                        <a:pt x="210" y="624"/>
                      </a:cubicBezTo>
                      <a:cubicBezTo>
                        <a:pt x="240" y="702"/>
                        <a:pt x="360" y="702"/>
                        <a:pt x="390" y="780"/>
                      </a:cubicBezTo>
                      <a:cubicBezTo>
                        <a:pt x="420" y="858"/>
                        <a:pt x="360" y="1014"/>
                        <a:pt x="390" y="1092"/>
                      </a:cubicBezTo>
                      <a:cubicBezTo>
                        <a:pt x="420" y="1170"/>
                        <a:pt x="540" y="1170"/>
                        <a:pt x="570" y="1248"/>
                      </a:cubicBezTo>
                      <a:cubicBezTo>
                        <a:pt x="600" y="1326"/>
                        <a:pt x="510" y="1482"/>
                        <a:pt x="570" y="1560"/>
                      </a:cubicBezTo>
                      <a:cubicBezTo>
                        <a:pt x="630" y="1638"/>
                        <a:pt x="840" y="1664"/>
                        <a:pt x="930" y="1716"/>
                      </a:cubicBezTo>
                      <a:cubicBezTo>
                        <a:pt x="1020" y="1768"/>
                        <a:pt x="1050" y="1872"/>
                        <a:pt x="1110" y="1872"/>
                      </a:cubicBezTo>
                      <a:cubicBezTo>
                        <a:pt x="1170" y="1872"/>
                        <a:pt x="1200" y="1716"/>
                        <a:pt x="1290" y="1716"/>
                      </a:cubicBezTo>
                      <a:cubicBezTo>
                        <a:pt x="1380" y="1716"/>
                        <a:pt x="1560" y="1872"/>
                        <a:pt x="1650" y="1872"/>
                      </a:cubicBezTo>
                      <a:cubicBezTo>
                        <a:pt x="1740" y="1872"/>
                        <a:pt x="1785" y="1794"/>
                        <a:pt x="1830" y="1716"/>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637" name="Freeform 13"/>
                <p:cNvSpPr>
                  <a:spLocks/>
                </p:cNvSpPr>
                <p:nvPr/>
              </p:nvSpPr>
              <p:spPr bwMode="auto">
                <a:xfrm flipH="1">
                  <a:off x="4536" y="1605"/>
                  <a:ext cx="1814" cy="1872"/>
                </a:xfrm>
                <a:custGeom>
                  <a:avLst/>
                  <a:gdLst>
                    <a:gd name="T0" fmla="*/ 30 w 1830"/>
                    <a:gd name="T1" fmla="*/ 0 h 1872"/>
                    <a:gd name="T2" fmla="*/ 30 w 1830"/>
                    <a:gd name="T3" fmla="*/ 156 h 1872"/>
                    <a:gd name="T4" fmla="*/ 210 w 1830"/>
                    <a:gd name="T5" fmla="*/ 312 h 1872"/>
                    <a:gd name="T6" fmla="*/ 210 w 1830"/>
                    <a:gd name="T7" fmla="*/ 624 h 1872"/>
                    <a:gd name="T8" fmla="*/ 390 w 1830"/>
                    <a:gd name="T9" fmla="*/ 780 h 1872"/>
                    <a:gd name="T10" fmla="*/ 390 w 1830"/>
                    <a:gd name="T11" fmla="*/ 1092 h 1872"/>
                    <a:gd name="T12" fmla="*/ 570 w 1830"/>
                    <a:gd name="T13" fmla="*/ 1248 h 1872"/>
                    <a:gd name="T14" fmla="*/ 570 w 1830"/>
                    <a:gd name="T15" fmla="*/ 1560 h 1872"/>
                    <a:gd name="T16" fmla="*/ 930 w 1830"/>
                    <a:gd name="T17" fmla="*/ 1716 h 1872"/>
                    <a:gd name="T18" fmla="*/ 1110 w 1830"/>
                    <a:gd name="T19" fmla="*/ 1872 h 1872"/>
                    <a:gd name="T20" fmla="*/ 1290 w 1830"/>
                    <a:gd name="T21" fmla="*/ 1716 h 1872"/>
                    <a:gd name="T22" fmla="*/ 1650 w 1830"/>
                    <a:gd name="T23" fmla="*/ 1872 h 1872"/>
                    <a:gd name="T24" fmla="*/ 1830 w 1830"/>
                    <a:gd name="T25" fmla="*/ 1716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0" h="1872">
                      <a:moveTo>
                        <a:pt x="30" y="0"/>
                      </a:moveTo>
                      <a:cubicBezTo>
                        <a:pt x="15" y="52"/>
                        <a:pt x="0" y="104"/>
                        <a:pt x="30" y="156"/>
                      </a:cubicBezTo>
                      <a:cubicBezTo>
                        <a:pt x="60" y="208"/>
                        <a:pt x="180" y="234"/>
                        <a:pt x="210" y="312"/>
                      </a:cubicBezTo>
                      <a:cubicBezTo>
                        <a:pt x="240" y="390"/>
                        <a:pt x="180" y="546"/>
                        <a:pt x="210" y="624"/>
                      </a:cubicBezTo>
                      <a:cubicBezTo>
                        <a:pt x="240" y="702"/>
                        <a:pt x="360" y="702"/>
                        <a:pt x="390" y="780"/>
                      </a:cubicBezTo>
                      <a:cubicBezTo>
                        <a:pt x="420" y="858"/>
                        <a:pt x="360" y="1014"/>
                        <a:pt x="390" y="1092"/>
                      </a:cubicBezTo>
                      <a:cubicBezTo>
                        <a:pt x="420" y="1170"/>
                        <a:pt x="540" y="1170"/>
                        <a:pt x="570" y="1248"/>
                      </a:cubicBezTo>
                      <a:cubicBezTo>
                        <a:pt x="600" y="1326"/>
                        <a:pt x="510" y="1482"/>
                        <a:pt x="570" y="1560"/>
                      </a:cubicBezTo>
                      <a:cubicBezTo>
                        <a:pt x="630" y="1638"/>
                        <a:pt x="840" y="1664"/>
                        <a:pt x="930" y="1716"/>
                      </a:cubicBezTo>
                      <a:cubicBezTo>
                        <a:pt x="1020" y="1768"/>
                        <a:pt x="1050" y="1872"/>
                        <a:pt x="1110" y="1872"/>
                      </a:cubicBezTo>
                      <a:cubicBezTo>
                        <a:pt x="1170" y="1872"/>
                        <a:pt x="1200" y="1716"/>
                        <a:pt x="1290" y="1716"/>
                      </a:cubicBezTo>
                      <a:cubicBezTo>
                        <a:pt x="1380" y="1716"/>
                        <a:pt x="1560" y="1872"/>
                        <a:pt x="1650" y="1872"/>
                      </a:cubicBezTo>
                      <a:cubicBezTo>
                        <a:pt x="1740" y="1872"/>
                        <a:pt x="1785" y="1794"/>
                        <a:pt x="1830" y="1716"/>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638" name="Oval 14"/>
                <p:cNvSpPr>
                  <a:spLocks noChangeArrowheads="1"/>
                </p:cNvSpPr>
                <p:nvPr/>
              </p:nvSpPr>
              <p:spPr bwMode="auto">
                <a:xfrm>
                  <a:off x="3538" y="3034"/>
                  <a:ext cx="2030" cy="78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639" name="Oval 15"/>
                <p:cNvSpPr>
                  <a:spLocks noChangeArrowheads="1"/>
                </p:cNvSpPr>
                <p:nvPr/>
              </p:nvSpPr>
              <p:spPr bwMode="auto">
                <a:xfrm rot="4200000">
                  <a:off x="2160" y="2200"/>
                  <a:ext cx="1973" cy="78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640" name="Oval 16"/>
                <p:cNvSpPr>
                  <a:spLocks noChangeArrowheads="1"/>
                </p:cNvSpPr>
                <p:nvPr/>
              </p:nvSpPr>
              <p:spPr bwMode="auto">
                <a:xfrm rot="17400000" flipH="1">
                  <a:off x="4951" y="2200"/>
                  <a:ext cx="1973" cy="78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6641" name="Line 17"/>
              <p:cNvSpPr>
                <a:spLocks noChangeShapeType="1"/>
              </p:cNvSpPr>
              <p:nvPr/>
            </p:nvSpPr>
            <p:spPr bwMode="auto">
              <a:xfrm>
                <a:off x="2948" y="850"/>
                <a:ext cx="0" cy="36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42" name="Line 18"/>
              <p:cNvSpPr>
                <a:spLocks noChangeShapeType="1"/>
              </p:cNvSpPr>
              <p:nvPr/>
            </p:nvSpPr>
            <p:spPr bwMode="auto">
              <a:xfrm>
                <a:off x="2948" y="1446"/>
                <a:ext cx="17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43" name="Line 19"/>
              <p:cNvSpPr>
                <a:spLocks noChangeShapeType="1"/>
              </p:cNvSpPr>
              <p:nvPr/>
            </p:nvSpPr>
            <p:spPr bwMode="auto">
              <a:xfrm>
                <a:off x="2948" y="3630"/>
                <a:ext cx="17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44" name="Line 20"/>
              <p:cNvSpPr>
                <a:spLocks noChangeShapeType="1"/>
              </p:cNvSpPr>
              <p:nvPr/>
            </p:nvSpPr>
            <p:spPr bwMode="auto">
              <a:xfrm>
                <a:off x="2948" y="4479"/>
                <a:ext cx="4535" cy="0"/>
              </a:xfrm>
              <a:prstGeom prst="line">
                <a:avLst/>
              </a:prstGeom>
              <a:noFill/>
              <a:ln w="9525">
                <a:solidFill>
                  <a:srgbClr val="000000"/>
                </a:solidFill>
                <a:round/>
                <a:headEnd/>
                <a:tailEnd type="arrow" w="sm" len="lg"/>
              </a:ln>
              <a:extLst>
                <a:ext uri="{909E8E84-426E-40DD-AFC4-6F175D3DCCD1}">
                  <a14:hiddenFill xmlns:a14="http://schemas.microsoft.com/office/drawing/2010/main">
                    <a:noFill/>
                  </a14:hiddenFill>
                </a:ext>
              </a:extLst>
            </p:spPr>
            <p:txBody>
              <a:bodyPr/>
              <a:lstStyle/>
              <a:p>
                <a:endParaRPr lang="zh-CN" altLang="en-US"/>
              </a:p>
            </p:txBody>
          </p:sp>
        </p:grpSp>
        <p:sp>
          <p:nvSpPr>
            <p:cNvPr id="26646" name="Text Box 22"/>
            <p:cNvSpPr txBox="1">
              <a:spLocks noChangeArrowheads="1"/>
            </p:cNvSpPr>
            <p:nvPr/>
          </p:nvSpPr>
          <p:spPr bwMode="auto">
            <a:xfrm>
              <a:off x="3854" y="4033"/>
              <a:ext cx="75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zh-CN" sz="1600" b="1">
                  <a:latin typeface="Times New Roman" pitchFamily="18" charset="0"/>
                </a:rPr>
                <a:t>Time</a:t>
              </a:r>
            </a:p>
          </p:txBody>
        </p:sp>
        <p:sp>
          <p:nvSpPr>
            <p:cNvPr id="26647" name="Line 23"/>
            <p:cNvSpPr>
              <a:spLocks noChangeShapeType="1"/>
            </p:cNvSpPr>
            <p:nvPr/>
          </p:nvSpPr>
          <p:spPr bwMode="auto">
            <a:xfrm flipH="1">
              <a:off x="3452" y="2274"/>
              <a:ext cx="108" cy="187"/>
            </a:xfrm>
            <a:prstGeom prst="line">
              <a:avLst/>
            </a:prstGeom>
            <a:noFill/>
            <a:ln w="9525">
              <a:solidFill>
                <a:srgbClr val="000000"/>
              </a:solidFill>
              <a:round/>
              <a:headEnd/>
              <a:tailEnd type="arrow" w="sm" len="med"/>
            </a:ln>
            <a:extLst>
              <a:ext uri="{909E8E84-426E-40DD-AFC4-6F175D3DCCD1}">
                <a14:hiddenFill xmlns:a14="http://schemas.microsoft.com/office/drawing/2010/main">
                  <a:noFill/>
                </a14:hiddenFill>
              </a:ext>
            </a:extLst>
          </p:spPr>
          <p:txBody>
            <a:bodyPr/>
            <a:lstStyle/>
            <a:p>
              <a:endParaRPr lang="zh-CN" altLang="en-US"/>
            </a:p>
          </p:txBody>
        </p:sp>
        <p:sp>
          <p:nvSpPr>
            <p:cNvPr id="26648" name="Line 24"/>
            <p:cNvSpPr>
              <a:spLocks noChangeShapeType="1"/>
            </p:cNvSpPr>
            <p:nvPr/>
          </p:nvSpPr>
          <p:spPr bwMode="auto">
            <a:xfrm>
              <a:off x="4178" y="2885"/>
              <a:ext cx="0" cy="204"/>
            </a:xfrm>
            <a:prstGeom prst="line">
              <a:avLst/>
            </a:prstGeom>
            <a:noFill/>
            <a:ln w="9525">
              <a:solidFill>
                <a:srgbClr val="000000"/>
              </a:solidFill>
              <a:round/>
              <a:headEnd/>
              <a:tailEnd type="arrow" w="sm" len="med"/>
            </a:ln>
            <a:extLst>
              <a:ext uri="{909E8E84-426E-40DD-AFC4-6F175D3DCCD1}">
                <a14:hiddenFill xmlns:a14="http://schemas.microsoft.com/office/drawing/2010/main">
                  <a:noFill/>
                </a14:hiddenFill>
              </a:ext>
            </a:extLst>
          </p:spPr>
          <p:txBody>
            <a:bodyPr/>
            <a:lstStyle/>
            <a:p>
              <a:endParaRPr lang="zh-CN" altLang="en-US"/>
            </a:p>
          </p:txBody>
        </p:sp>
        <p:sp>
          <p:nvSpPr>
            <p:cNvPr id="26649" name="Line 25"/>
            <p:cNvSpPr>
              <a:spLocks noChangeShapeType="1"/>
            </p:cNvSpPr>
            <p:nvPr/>
          </p:nvSpPr>
          <p:spPr bwMode="auto">
            <a:xfrm>
              <a:off x="4796" y="2298"/>
              <a:ext cx="108" cy="204"/>
            </a:xfrm>
            <a:prstGeom prst="line">
              <a:avLst/>
            </a:prstGeom>
            <a:noFill/>
            <a:ln w="9525">
              <a:solidFill>
                <a:srgbClr val="000000"/>
              </a:solidFill>
              <a:round/>
              <a:headEnd/>
              <a:tailEnd type="arrow" w="sm" len="med"/>
            </a:ln>
            <a:extLst>
              <a:ext uri="{909E8E84-426E-40DD-AFC4-6F175D3DCCD1}">
                <a14:hiddenFill xmlns:a14="http://schemas.microsoft.com/office/drawing/2010/main">
                  <a:noFill/>
                </a14:hiddenFill>
              </a:ext>
            </a:extLst>
          </p:spPr>
          <p:txBody>
            <a:bodyPr/>
            <a:lstStyle/>
            <a:p>
              <a:endParaRPr lang="zh-CN" altLang="en-US"/>
            </a:p>
          </p:txBody>
        </p:sp>
      </p:grpSp>
      <p:sp>
        <p:nvSpPr>
          <p:cNvPr id="2" name="椭圆形标注 1"/>
          <p:cNvSpPr/>
          <p:nvPr/>
        </p:nvSpPr>
        <p:spPr bwMode="auto">
          <a:xfrm>
            <a:off x="594073" y="3276766"/>
            <a:ext cx="2232248" cy="1364142"/>
          </a:xfrm>
          <a:prstGeom prst="wedgeEllipseCallout">
            <a:avLst>
              <a:gd name="adj1" fmla="val 75461"/>
              <a:gd name="adj2" fmla="val 14919"/>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charset="-122"/>
              </a:rPr>
              <a:t>这是一个什么结构？</a:t>
            </a:r>
          </a:p>
        </p:txBody>
      </p:sp>
      <p:sp>
        <p:nvSpPr>
          <p:cNvPr id="27" name="TextBox 26"/>
          <p:cNvSpPr txBox="1"/>
          <p:nvPr/>
        </p:nvSpPr>
        <p:spPr>
          <a:xfrm>
            <a:off x="467544" y="4785395"/>
            <a:ext cx="1782713" cy="461665"/>
          </a:xfrm>
          <a:prstGeom prst="rect">
            <a:avLst/>
          </a:prstGeom>
          <a:solidFill>
            <a:srgbClr val="FFFF99"/>
          </a:solidFill>
          <a:effectLst>
            <a:outerShdw blurRad="50800" dist="50800" dir="1620000" algn="ctr" rotWithShape="0">
              <a:schemeClr val="tx1"/>
            </a:outerShdw>
          </a:effectLst>
        </p:spPr>
        <p:txBody>
          <a:bodyPr wrap="square" rtlCol="0">
            <a:spAutoFit/>
          </a:bodyPr>
          <a:lstStyle/>
          <a:p>
            <a:pPr algn="ctr"/>
            <a:r>
              <a:rPr lang="zh-CN" altLang="en-US" b="1" dirty="0"/>
              <a:t>顺序结构</a:t>
            </a:r>
          </a:p>
        </p:txBody>
      </p:sp>
    </p:spTree>
    <p:extLst>
      <p:ext uri="{BB962C8B-B14F-4D97-AF65-F5344CB8AC3E}">
        <p14:creationId xmlns:p14="http://schemas.microsoft.com/office/powerpoint/2010/main" val="2883010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6659"/>
                                        </p:tgtEl>
                                        <p:attrNameLst>
                                          <p:attrName>style.visibility</p:attrName>
                                        </p:attrNameLst>
                                      </p:cBhvr>
                                      <p:to>
                                        <p:strVal val="visible"/>
                                      </p:to>
                                    </p:set>
                                    <p:animEffect transition="in" filter="box(out)">
                                      <p:cBhvr>
                                        <p:cTn id="7" dur="500"/>
                                        <p:tgtEl>
                                          <p:spTgt spid="26659"/>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97768"/>
            <a:ext cx="7772400" cy="1143000"/>
          </a:xfrm>
        </p:spPr>
        <p:txBody>
          <a:bodyPr/>
          <a:lstStyle/>
          <a:p>
            <a:r>
              <a:rPr lang="zh-CN" altLang="en-US" dirty="0"/>
              <a:t>变化流</a:t>
            </a:r>
          </a:p>
        </p:txBody>
      </p:sp>
      <p:sp>
        <p:nvSpPr>
          <p:cNvPr id="3" name="内容占位符 2"/>
          <p:cNvSpPr>
            <a:spLocks noGrp="1"/>
          </p:cNvSpPr>
          <p:nvPr>
            <p:ph idx="1"/>
          </p:nvPr>
        </p:nvSpPr>
        <p:spPr>
          <a:xfrm>
            <a:off x="685800" y="1340768"/>
            <a:ext cx="7772400" cy="1616893"/>
          </a:xfrm>
        </p:spPr>
        <p:txBody>
          <a:bodyPr/>
          <a:lstStyle/>
          <a:p>
            <a:r>
              <a:rPr lang="zh-CN" altLang="en-US" sz="2800" dirty="0"/>
              <a:t>输入部分检查外部数据</a:t>
            </a:r>
            <a:endParaRPr lang="en-US" altLang="zh-CN" sz="2800" dirty="0"/>
          </a:p>
          <a:p>
            <a:r>
              <a:rPr lang="zh-CN" altLang="en-US" sz="2800" dirty="0"/>
              <a:t>变换中心执行数据变换算法</a:t>
            </a:r>
            <a:endParaRPr lang="en-US" altLang="zh-CN" sz="2800" dirty="0"/>
          </a:p>
          <a:p>
            <a:r>
              <a:rPr lang="zh-CN" altLang="en-US" sz="2800" dirty="0"/>
              <a:t>输出部分格式化数据</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675" y="2924944"/>
            <a:ext cx="69437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30255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从变化流到结构图</a:t>
            </a:r>
          </a:p>
        </p:txBody>
      </p:sp>
      <p:sp>
        <p:nvSpPr>
          <p:cNvPr id="3" name="内容占位符 2"/>
          <p:cNvSpPr>
            <a:spLocks noGrp="1"/>
          </p:cNvSpPr>
          <p:nvPr>
            <p:ph idx="1"/>
          </p:nvPr>
        </p:nvSpPr>
        <p:spPr/>
        <p:txBody>
          <a:bodyPr/>
          <a:lstStyle/>
          <a:p>
            <a:endParaRPr lang="zh-CN" alt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749306" cy="405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99210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descr="Rectangle: Click to edit Master text styles&#10;Second level&#10;Third level&#10;Fourth level&#10;Fifth level"/>
          <p:cNvSpPr>
            <a:spLocks noGrp="1" noChangeArrowheads="1"/>
          </p:cNvSpPr>
          <p:nvPr>
            <p:ph type="body" idx="1"/>
          </p:nvPr>
        </p:nvSpPr>
        <p:spPr>
          <a:xfrm>
            <a:off x="539552" y="548680"/>
            <a:ext cx="5943600" cy="533400"/>
          </a:xfrm>
        </p:spPr>
        <p:txBody>
          <a:bodyPr/>
          <a:lstStyle/>
          <a:p>
            <a:pPr>
              <a:buFont typeface="Wingdings" pitchFamily="2" charset="2"/>
              <a:buNone/>
            </a:pPr>
            <a:r>
              <a:rPr lang="en-US" altLang="zh-CN" sz="2800" b="1" dirty="0">
                <a:solidFill>
                  <a:srgbClr val="000000"/>
                </a:solidFill>
                <a:latin typeface="宋体" pitchFamily="2" charset="-122"/>
              </a:rPr>
              <a:t>⑵ </a:t>
            </a:r>
            <a:r>
              <a:rPr lang="zh-CN" altLang="en-US" sz="2800" b="1" dirty="0">
                <a:solidFill>
                  <a:srgbClr val="000000"/>
                </a:solidFill>
                <a:latin typeface="宋体" pitchFamily="2" charset="-122"/>
              </a:rPr>
              <a:t>事务流</a:t>
            </a:r>
            <a:r>
              <a:rPr lang="en-US" altLang="zh-CN" sz="2800" b="1" dirty="0">
                <a:solidFill>
                  <a:srgbClr val="000000"/>
                </a:solidFill>
                <a:latin typeface="宋体" pitchFamily="2" charset="-122"/>
              </a:rPr>
              <a:t>(Transaction Flow)</a:t>
            </a:r>
          </a:p>
          <a:p>
            <a:pPr>
              <a:buFont typeface="Wingdings" pitchFamily="2" charset="2"/>
              <a:buNone/>
            </a:pPr>
            <a:endParaRPr lang="en-US" altLang="zh-CN" sz="2800" b="1" dirty="0">
              <a:solidFill>
                <a:srgbClr val="000000"/>
              </a:solidFill>
              <a:latin typeface="宋体" pitchFamily="2" charset="-122"/>
            </a:endParaRPr>
          </a:p>
        </p:txBody>
      </p:sp>
      <p:grpSp>
        <p:nvGrpSpPr>
          <p:cNvPr id="27652" name="Group 4"/>
          <p:cNvGrpSpPr>
            <a:grpSpLocks/>
          </p:cNvGrpSpPr>
          <p:nvPr/>
        </p:nvGrpSpPr>
        <p:grpSpPr bwMode="auto">
          <a:xfrm>
            <a:off x="2705638" y="2368236"/>
            <a:ext cx="4650400" cy="4217313"/>
            <a:chOff x="1854" y="5133"/>
            <a:chExt cx="3991" cy="3486"/>
          </a:xfrm>
        </p:grpSpPr>
        <p:sp>
          <p:nvSpPr>
            <p:cNvPr id="27653" name="Text Box 5"/>
            <p:cNvSpPr txBox="1">
              <a:spLocks noChangeArrowheads="1"/>
            </p:cNvSpPr>
            <p:nvPr/>
          </p:nvSpPr>
          <p:spPr bwMode="auto">
            <a:xfrm>
              <a:off x="2574" y="7998"/>
              <a:ext cx="720"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0" bIns="10800"/>
            <a:lstStyle/>
            <a:p>
              <a:pPr algn="just">
                <a:lnSpc>
                  <a:spcPct val="180000"/>
                </a:lnSpc>
              </a:pPr>
              <a:r>
                <a:rPr lang="en-US" altLang="zh-CN" sz="2000" b="1">
                  <a:solidFill>
                    <a:srgbClr val="000000"/>
                  </a:solidFill>
                  <a:latin typeface="Times New Roman" pitchFamily="18" charset="0"/>
                </a:rPr>
                <a:t>  …</a:t>
              </a:r>
              <a:endParaRPr lang="en-US" altLang="zh-CN" sz="1600" b="1">
                <a:solidFill>
                  <a:srgbClr val="000000"/>
                </a:solidFill>
                <a:latin typeface="Times New Roman" pitchFamily="18" charset="0"/>
              </a:endParaRPr>
            </a:p>
          </p:txBody>
        </p:sp>
        <p:sp>
          <p:nvSpPr>
            <p:cNvPr id="27654" name="Text Box 6"/>
            <p:cNvSpPr txBox="1">
              <a:spLocks noChangeArrowheads="1"/>
            </p:cNvSpPr>
            <p:nvPr/>
          </p:nvSpPr>
          <p:spPr bwMode="auto">
            <a:xfrm>
              <a:off x="3912" y="5970"/>
              <a:ext cx="476"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18000" tIns="10800" rIns="18000" bIns="10800"/>
            <a:lstStyle/>
            <a:p>
              <a:pPr algn="just">
                <a:lnSpc>
                  <a:spcPct val="120000"/>
                </a:lnSpc>
              </a:pPr>
              <a:r>
                <a:rPr lang="en-US" altLang="zh-CN" sz="2000" b="1">
                  <a:solidFill>
                    <a:srgbClr val="000000"/>
                  </a:solidFill>
                  <a:latin typeface="Times New Roman" pitchFamily="18" charset="0"/>
                </a:rPr>
                <a:t>  …</a:t>
              </a:r>
            </a:p>
          </p:txBody>
        </p:sp>
        <p:sp>
          <p:nvSpPr>
            <p:cNvPr id="27655" name="Oval 7"/>
            <p:cNvSpPr>
              <a:spLocks noChangeArrowheads="1"/>
            </p:cNvSpPr>
            <p:nvPr/>
          </p:nvSpPr>
          <p:spPr bwMode="auto">
            <a:xfrm>
              <a:off x="2835" y="6041"/>
              <a:ext cx="397" cy="397"/>
            </a:xfrm>
            <a:prstGeom prst="ellipse">
              <a:avLst/>
            </a:prstGeom>
            <a:solidFill>
              <a:srgbClr val="FFFFFF"/>
            </a:solidFill>
            <a:ln w="15875">
              <a:solidFill>
                <a:srgbClr val="000000"/>
              </a:solidFill>
              <a:round/>
              <a:headEnd/>
              <a:tailEnd/>
            </a:ln>
            <a:effectLst>
              <a:outerShdw dist="35921" dir="2700000" algn="ctr" rotWithShape="0">
                <a:srgbClr val="808080"/>
              </a:outerShdw>
            </a:effectLst>
          </p:spPr>
          <p:txBody>
            <a:bodyPr/>
            <a:lstStyle/>
            <a:p>
              <a:endParaRPr lang="zh-CN" altLang="en-US"/>
            </a:p>
          </p:txBody>
        </p:sp>
        <p:sp>
          <p:nvSpPr>
            <p:cNvPr id="27656" name="Oval 8"/>
            <p:cNvSpPr>
              <a:spLocks noChangeArrowheads="1"/>
            </p:cNvSpPr>
            <p:nvPr/>
          </p:nvSpPr>
          <p:spPr bwMode="auto">
            <a:xfrm>
              <a:off x="3629" y="5474"/>
              <a:ext cx="397" cy="397"/>
            </a:xfrm>
            <a:prstGeom prst="ellipse">
              <a:avLst/>
            </a:prstGeom>
            <a:solidFill>
              <a:srgbClr val="FFFFFF"/>
            </a:solidFill>
            <a:ln w="15875">
              <a:solidFill>
                <a:srgbClr val="000000"/>
              </a:solidFill>
              <a:round/>
              <a:headEnd/>
              <a:tailEnd/>
            </a:ln>
            <a:effectLst>
              <a:outerShdw dist="35921" dir="2700000" algn="ctr" rotWithShape="0">
                <a:srgbClr val="808080"/>
              </a:outerShdw>
            </a:effectLst>
          </p:spPr>
          <p:txBody>
            <a:bodyPr/>
            <a:lstStyle/>
            <a:p>
              <a:endParaRPr lang="zh-CN" altLang="en-US"/>
            </a:p>
          </p:txBody>
        </p:sp>
        <p:sp>
          <p:nvSpPr>
            <p:cNvPr id="27657" name="Oval 9"/>
            <p:cNvSpPr>
              <a:spLocks noChangeArrowheads="1"/>
            </p:cNvSpPr>
            <p:nvPr/>
          </p:nvSpPr>
          <p:spPr bwMode="auto">
            <a:xfrm>
              <a:off x="3459" y="6438"/>
              <a:ext cx="397" cy="397"/>
            </a:xfrm>
            <a:prstGeom prst="ellipse">
              <a:avLst/>
            </a:prstGeom>
            <a:solidFill>
              <a:srgbClr val="FFFFFF"/>
            </a:solidFill>
            <a:ln w="15875">
              <a:solidFill>
                <a:srgbClr val="000000"/>
              </a:solidFill>
              <a:round/>
              <a:headEnd/>
              <a:tailEnd/>
            </a:ln>
            <a:effectLst>
              <a:outerShdw dist="35921" dir="2700000" algn="ctr" rotWithShape="0">
                <a:srgbClr val="808080"/>
              </a:outerShdw>
            </a:effectLst>
          </p:spPr>
          <p:txBody>
            <a:bodyPr/>
            <a:lstStyle/>
            <a:p>
              <a:endParaRPr lang="zh-CN" altLang="en-US"/>
            </a:p>
          </p:txBody>
        </p:sp>
        <p:sp>
          <p:nvSpPr>
            <p:cNvPr id="27658" name="Oval 10"/>
            <p:cNvSpPr>
              <a:spLocks noChangeArrowheads="1"/>
            </p:cNvSpPr>
            <p:nvPr/>
          </p:nvSpPr>
          <p:spPr bwMode="auto">
            <a:xfrm>
              <a:off x="4194" y="6721"/>
              <a:ext cx="397" cy="397"/>
            </a:xfrm>
            <a:prstGeom prst="ellipse">
              <a:avLst/>
            </a:prstGeom>
            <a:solidFill>
              <a:srgbClr val="FFFFFF"/>
            </a:solidFill>
            <a:ln w="15875">
              <a:solidFill>
                <a:srgbClr val="000000"/>
              </a:solidFill>
              <a:round/>
              <a:headEnd/>
              <a:tailEnd/>
            </a:ln>
            <a:effectLst>
              <a:outerShdw dist="35921" dir="2700000" algn="ctr" rotWithShape="0">
                <a:srgbClr val="808080"/>
              </a:outerShdw>
            </a:effectLst>
          </p:spPr>
          <p:txBody>
            <a:bodyPr/>
            <a:lstStyle/>
            <a:p>
              <a:endParaRPr lang="zh-CN" altLang="en-US"/>
            </a:p>
          </p:txBody>
        </p:sp>
        <p:sp>
          <p:nvSpPr>
            <p:cNvPr id="27659" name="Oval 11"/>
            <p:cNvSpPr>
              <a:spLocks noChangeArrowheads="1"/>
            </p:cNvSpPr>
            <p:nvPr/>
          </p:nvSpPr>
          <p:spPr bwMode="auto">
            <a:xfrm>
              <a:off x="2778" y="6891"/>
              <a:ext cx="397" cy="397"/>
            </a:xfrm>
            <a:prstGeom prst="ellipse">
              <a:avLst/>
            </a:prstGeom>
            <a:solidFill>
              <a:srgbClr val="FFFFFF"/>
            </a:solidFill>
            <a:ln w="15875">
              <a:solidFill>
                <a:srgbClr val="000000"/>
              </a:solidFill>
              <a:round/>
              <a:headEnd/>
              <a:tailEnd/>
            </a:ln>
            <a:effectLst>
              <a:outerShdw dist="35921" dir="2700000" algn="ctr" rotWithShape="0">
                <a:srgbClr val="808080"/>
              </a:outerShdw>
            </a:effectLst>
          </p:spPr>
          <p:txBody>
            <a:bodyPr/>
            <a:lstStyle/>
            <a:p>
              <a:endParaRPr lang="zh-CN" altLang="en-US"/>
            </a:p>
          </p:txBody>
        </p:sp>
        <p:sp>
          <p:nvSpPr>
            <p:cNvPr id="27660" name="Oval 12"/>
            <p:cNvSpPr>
              <a:spLocks noChangeArrowheads="1"/>
            </p:cNvSpPr>
            <p:nvPr/>
          </p:nvSpPr>
          <p:spPr bwMode="auto">
            <a:xfrm>
              <a:off x="3459" y="7401"/>
              <a:ext cx="397" cy="397"/>
            </a:xfrm>
            <a:prstGeom prst="ellipse">
              <a:avLst/>
            </a:prstGeom>
            <a:solidFill>
              <a:srgbClr val="FFFFFF"/>
            </a:solidFill>
            <a:ln w="15875">
              <a:solidFill>
                <a:srgbClr val="000000"/>
              </a:solidFill>
              <a:round/>
              <a:headEnd/>
              <a:tailEnd/>
            </a:ln>
            <a:effectLst>
              <a:outerShdw dist="35921" dir="2700000" algn="ctr" rotWithShape="0">
                <a:srgbClr val="808080"/>
              </a:outerShdw>
            </a:effectLst>
          </p:spPr>
          <p:txBody>
            <a:bodyPr/>
            <a:lstStyle/>
            <a:p>
              <a:endParaRPr lang="zh-CN" altLang="en-US"/>
            </a:p>
          </p:txBody>
        </p:sp>
        <p:sp>
          <p:nvSpPr>
            <p:cNvPr id="27661" name="Oval 13"/>
            <p:cNvSpPr>
              <a:spLocks noChangeArrowheads="1"/>
            </p:cNvSpPr>
            <p:nvPr/>
          </p:nvSpPr>
          <p:spPr bwMode="auto">
            <a:xfrm>
              <a:off x="2608" y="7571"/>
              <a:ext cx="397" cy="397"/>
            </a:xfrm>
            <a:prstGeom prst="ellipse">
              <a:avLst/>
            </a:prstGeom>
            <a:solidFill>
              <a:srgbClr val="FFFFFF"/>
            </a:solidFill>
            <a:ln w="15875">
              <a:solidFill>
                <a:srgbClr val="000000"/>
              </a:solidFill>
              <a:round/>
              <a:headEnd/>
              <a:tailEnd/>
            </a:ln>
            <a:effectLst>
              <a:outerShdw dist="35921" dir="2700000" algn="ctr" rotWithShape="0">
                <a:srgbClr val="808080"/>
              </a:outerShdw>
            </a:effectLst>
          </p:spPr>
          <p:txBody>
            <a:bodyPr/>
            <a:lstStyle/>
            <a:p>
              <a:endParaRPr lang="zh-CN" altLang="en-US"/>
            </a:p>
          </p:txBody>
        </p:sp>
        <p:sp>
          <p:nvSpPr>
            <p:cNvPr id="27662" name="Text Box 14"/>
            <p:cNvSpPr txBox="1">
              <a:spLocks noChangeArrowheads="1"/>
            </p:cNvSpPr>
            <p:nvPr/>
          </p:nvSpPr>
          <p:spPr bwMode="auto">
            <a:xfrm>
              <a:off x="2754" y="6078"/>
              <a:ext cx="54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10000"/>
                </a:lnSpc>
              </a:pPr>
              <a:r>
                <a:rPr lang="en-US" altLang="zh-CN" sz="2000" b="1" dirty="0">
                  <a:solidFill>
                    <a:srgbClr val="000000"/>
                  </a:solidFill>
                  <a:latin typeface="Times New Roman" pitchFamily="18" charset="0"/>
                </a:rPr>
                <a:t>T</a:t>
              </a:r>
              <a:endParaRPr lang="en-US" altLang="zh-CN" sz="1200" b="1" dirty="0">
                <a:solidFill>
                  <a:srgbClr val="000000"/>
                </a:solidFill>
                <a:latin typeface="Times New Roman" pitchFamily="18" charset="0"/>
              </a:endParaRPr>
            </a:p>
          </p:txBody>
        </p:sp>
        <p:sp>
          <p:nvSpPr>
            <p:cNvPr id="27663" name="Text Box 15"/>
            <p:cNvSpPr txBox="1">
              <a:spLocks noChangeArrowheads="1"/>
            </p:cNvSpPr>
            <p:nvPr/>
          </p:nvSpPr>
          <p:spPr bwMode="auto">
            <a:xfrm>
              <a:off x="1854" y="5190"/>
              <a:ext cx="1196"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ctr"/>
              <a:r>
                <a:rPr lang="en-US" altLang="zh-CN" sz="2000" b="1">
                  <a:solidFill>
                    <a:srgbClr val="000000"/>
                  </a:solidFill>
                  <a:latin typeface="Times New Roman" pitchFamily="18" charset="0"/>
                </a:rPr>
                <a:t>Transaction</a:t>
              </a:r>
            </a:p>
            <a:p>
              <a:pPr algn="ctr"/>
              <a:r>
                <a:rPr lang="en-US" altLang="zh-CN" sz="2000" b="1">
                  <a:solidFill>
                    <a:srgbClr val="000000"/>
                  </a:solidFill>
                  <a:latin typeface="Times New Roman" pitchFamily="18" charset="0"/>
                </a:rPr>
                <a:t>request</a:t>
              </a:r>
            </a:p>
          </p:txBody>
        </p:sp>
        <p:sp>
          <p:nvSpPr>
            <p:cNvPr id="27664" name="Line 16"/>
            <p:cNvSpPr>
              <a:spLocks noChangeShapeType="1"/>
            </p:cNvSpPr>
            <p:nvPr/>
          </p:nvSpPr>
          <p:spPr bwMode="auto">
            <a:xfrm>
              <a:off x="2574" y="5757"/>
              <a:ext cx="306" cy="312"/>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7665" name="Line 17"/>
            <p:cNvSpPr>
              <a:spLocks noChangeShapeType="1"/>
            </p:cNvSpPr>
            <p:nvPr/>
          </p:nvSpPr>
          <p:spPr bwMode="auto">
            <a:xfrm flipV="1">
              <a:off x="3204" y="5814"/>
              <a:ext cx="476" cy="312"/>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7666" name="Line 18"/>
            <p:cNvSpPr>
              <a:spLocks noChangeShapeType="1"/>
            </p:cNvSpPr>
            <p:nvPr/>
          </p:nvSpPr>
          <p:spPr bwMode="auto">
            <a:xfrm flipV="1">
              <a:off x="4026" y="5502"/>
              <a:ext cx="420" cy="15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7667" name="Text Box 19"/>
            <p:cNvSpPr txBox="1">
              <a:spLocks noChangeArrowheads="1"/>
            </p:cNvSpPr>
            <p:nvPr/>
          </p:nvSpPr>
          <p:spPr bwMode="auto">
            <a:xfrm>
              <a:off x="4479" y="5133"/>
              <a:ext cx="720"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0" bIns="10800"/>
            <a:lstStyle/>
            <a:p>
              <a:pPr algn="just">
                <a:lnSpc>
                  <a:spcPct val="200000"/>
                </a:lnSpc>
              </a:pPr>
              <a:r>
                <a:rPr lang="en-US" altLang="zh-CN" sz="2000" b="1">
                  <a:solidFill>
                    <a:srgbClr val="000000"/>
                  </a:solidFill>
                  <a:latin typeface="Times New Roman" pitchFamily="18" charset="0"/>
                </a:rPr>
                <a:t> …</a:t>
              </a:r>
              <a:endParaRPr lang="en-US" altLang="zh-CN" sz="1600" b="1">
                <a:solidFill>
                  <a:srgbClr val="000000"/>
                </a:solidFill>
                <a:latin typeface="Times New Roman" pitchFamily="18" charset="0"/>
              </a:endParaRPr>
            </a:p>
          </p:txBody>
        </p:sp>
        <p:sp>
          <p:nvSpPr>
            <p:cNvPr id="27668" name="Line 20"/>
            <p:cNvSpPr>
              <a:spLocks noChangeShapeType="1"/>
            </p:cNvSpPr>
            <p:nvPr/>
          </p:nvSpPr>
          <p:spPr bwMode="auto">
            <a:xfrm flipV="1">
              <a:off x="3232" y="6126"/>
              <a:ext cx="652" cy="15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7669" name="Arc 21"/>
            <p:cNvSpPr>
              <a:spLocks/>
            </p:cNvSpPr>
            <p:nvPr/>
          </p:nvSpPr>
          <p:spPr bwMode="auto">
            <a:xfrm rot="4258611" flipV="1">
              <a:off x="4273" y="5984"/>
              <a:ext cx="181" cy="340"/>
            </a:xfrm>
            <a:custGeom>
              <a:avLst/>
              <a:gdLst>
                <a:gd name="G0" fmla="+- 0 0 0"/>
                <a:gd name="G1" fmla="+- 21600 0 0"/>
                <a:gd name="G2" fmla="+- 21600 0 0"/>
                <a:gd name="T0" fmla="*/ 0 w 21600"/>
                <a:gd name="T1" fmla="*/ 0 h 31211"/>
                <a:gd name="T2" fmla="*/ 19344 w 21600"/>
                <a:gd name="T3" fmla="*/ 31211 h 31211"/>
                <a:gd name="T4" fmla="*/ 0 w 21600"/>
                <a:gd name="T5" fmla="*/ 21600 h 31211"/>
              </a:gdLst>
              <a:ahLst/>
              <a:cxnLst>
                <a:cxn ang="0">
                  <a:pos x="T0" y="T1"/>
                </a:cxn>
                <a:cxn ang="0">
                  <a:pos x="T2" y="T3"/>
                </a:cxn>
                <a:cxn ang="0">
                  <a:pos x="T4" y="T5"/>
                </a:cxn>
              </a:cxnLst>
              <a:rect l="0" t="0" r="r" b="b"/>
              <a:pathLst>
                <a:path w="21600" h="31211" fill="none" extrusionOk="0">
                  <a:moveTo>
                    <a:pt x="-1" y="0"/>
                  </a:moveTo>
                  <a:cubicBezTo>
                    <a:pt x="11929" y="0"/>
                    <a:pt x="21600" y="9670"/>
                    <a:pt x="21600" y="21600"/>
                  </a:cubicBezTo>
                  <a:cubicBezTo>
                    <a:pt x="21600" y="24934"/>
                    <a:pt x="20827" y="28224"/>
                    <a:pt x="19343" y="31210"/>
                  </a:cubicBezTo>
                </a:path>
                <a:path w="21600" h="31211" stroke="0" extrusionOk="0">
                  <a:moveTo>
                    <a:pt x="-1" y="0"/>
                  </a:moveTo>
                  <a:cubicBezTo>
                    <a:pt x="11929" y="0"/>
                    <a:pt x="21600" y="9670"/>
                    <a:pt x="21600" y="21600"/>
                  </a:cubicBezTo>
                  <a:cubicBezTo>
                    <a:pt x="21600" y="24934"/>
                    <a:pt x="20827" y="28224"/>
                    <a:pt x="19343" y="31210"/>
                  </a:cubicBezTo>
                  <a:lnTo>
                    <a:pt x="0" y="21600"/>
                  </a:lnTo>
                  <a:close/>
                </a:path>
              </a:pathLst>
            </a:custGeom>
            <a:noFill/>
            <a:ln w="25400">
              <a:solidFill>
                <a:srgbClr val="000000"/>
              </a:solidFill>
              <a:round/>
              <a:headEnd/>
              <a:tailEnd type="arrow"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70" name="Text Box 22"/>
            <p:cNvSpPr txBox="1">
              <a:spLocks noChangeArrowheads="1"/>
            </p:cNvSpPr>
            <p:nvPr/>
          </p:nvSpPr>
          <p:spPr bwMode="auto">
            <a:xfrm>
              <a:off x="4649" y="5970"/>
              <a:ext cx="1196"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2000" b="1">
                  <a:solidFill>
                    <a:srgbClr val="000000"/>
                  </a:solidFill>
                  <a:latin typeface="Times New Roman" pitchFamily="18" charset="0"/>
                </a:rPr>
                <a:t>Action paths</a:t>
              </a:r>
            </a:p>
          </p:txBody>
        </p:sp>
        <p:sp>
          <p:nvSpPr>
            <p:cNvPr id="27671" name="Line 23"/>
            <p:cNvSpPr>
              <a:spLocks noChangeShapeType="1"/>
            </p:cNvSpPr>
            <p:nvPr/>
          </p:nvSpPr>
          <p:spPr bwMode="auto">
            <a:xfrm>
              <a:off x="3215" y="6352"/>
              <a:ext cx="249" cy="198"/>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7672" name="Line 24"/>
            <p:cNvSpPr>
              <a:spLocks noChangeShapeType="1"/>
            </p:cNvSpPr>
            <p:nvPr/>
          </p:nvSpPr>
          <p:spPr bwMode="auto">
            <a:xfrm>
              <a:off x="3834" y="6750"/>
              <a:ext cx="360" cy="15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7673" name="Line 25"/>
            <p:cNvSpPr>
              <a:spLocks noChangeShapeType="1"/>
            </p:cNvSpPr>
            <p:nvPr/>
          </p:nvSpPr>
          <p:spPr bwMode="auto">
            <a:xfrm>
              <a:off x="4593" y="7004"/>
              <a:ext cx="420" cy="113"/>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7674" name="Line 26"/>
            <p:cNvSpPr>
              <a:spLocks noChangeShapeType="1"/>
            </p:cNvSpPr>
            <p:nvPr/>
          </p:nvSpPr>
          <p:spPr bwMode="auto">
            <a:xfrm flipH="1">
              <a:off x="2948" y="6438"/>
              <a:ext cx="57" cy="454"/>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7675" name="Line 27"/>
            <p:cNvSpPr>
              <a:spLocks noChangeShapeType="1"/>
            </p:cNvSpPr>
            <p:nvPr/>
          </p:nvSpPr>
          <p:spPr bwMode="auto">
            <a:xfrm flipH="1">
              <a:off x="2795" y="7288"/>
              <a:ext cx="113" cy="283"/>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7676" name="Line 28"/>
            <p:cNvSpPr>
              <a:spLocks noChangeShapeType="1"/>
            </p:cNvSpPr>
            <p:nvPr/>
          </p:nvSpPr>
          <p:spPr bwMode="auto">
            <a:xfrm>
              <a:off x="3158" y="7186"/>
              <a:ext cx="329" cy="272"/>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7677" name="Line 29"/>
            <p:cNvSpPr>
              <a:spLocks noChangeShapeType="1"/>
            </p:cNvSpPr>
            <p:nvPr/>
          </p:nvSpPr>
          <p:spPr bwMode="auto">
            <a:xfrm>
              <a:off x="3834" y="7686"/>
              <a:ext cx="360" cy="15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7678" name="Line 30"/>
            <p:cNvSpPr>
              <a:spLocks noChangeShapeType="1"/>
            </p:cNvSpPr>
            <p:nvPr/>
          </p:nvSpPr>
          <p:spPr bwMode="auto">
            <a:xfrm>
              <a:off x="2778" y="7968"/>
              <a:ext cx="0" cy="272"/>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7679" name="Text Box 31"/>
            <p:cNvSpPr txBox="1">
              <a:spLocks noChangeArrowheads="1"/>
            </p:cNvSpPr>
            <p:nvPr/>
          </p:nvSpPr>
          <p:spPr bwMode="auto">
            <a:xfrm>
              <a:off x="4990" y="6778"/>
              <a:ext cx="720"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0" bIns="10800"/>
            <a:lstStyle/>
            <a:p>
              <a:pPr algn="just">
                <a:lnSpc>
                  <a:spcPct val="180000"/>
                </a:lnSpc>
              </a:pPr>
              <a:r>
                <a:rPr lang="en-US" altLang="zh-CN" sz="2000" b="1">
                  <a:solidFill>
                    <a:srgbClr val="000000"/>
                  </a:solidFill>
                  <a:latin typeface="Times New Roman" pitchFamily="18" charset="0"/>
                </a:rPr>
                <a:t> …</a:t>
              </a:r>
            </a:p>
          </p:txBody>
        </p:sp>
        <p:sp>
          <p:nvSpPr>
            <p:cNvPr id="27680" name="Text Box 32"/>
            <p:cNvSpPr txBox="1">
              <a:spLocks noChangeArrowheads="1"/>
            </p:cNvSpPr>
            <p:nvPr/>
          </p:nvSpPr>
          <p:spPr bwMode="auto">
            <a:xfrm>
              <a:off x="4194" y="7530"/>
              <a:ext cx="720"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0" bIns="10800"/>
            <a:lstStyle/>
            <a:p>
              <a:pPr algn="just">
                <a:lnSpc>
                  <a:spcPct val="200000"/>
                </a:lnSpc>
              </a:pPr>
              <a:r>
                <a:rPr lang="en-US" altLang="zh-CN" sz="2000" b="1">
                  <a:solidFill>
                    <a:srgbClr val="000000"/>
                  </a:solidFill>
                  <a:latin typeface="Times New Roman" pitchFamily="18" charset="0"/>
                </a:rPr>
                <a:t> …</a:t>
              </a:r>
            </a:p>
          </p:txBody>
        </p:sp>
      </p:grpSp>
      <p:sp>
        <p:nvSpPr>
          <p:cNvPr id="27681" name="Text Box 33"/>
          <p:cNvSpPr txBox="1">
            <a:spLocks noChangeArrowheads="1"/>
          </p:cNvSpPr>
          <p:nvPr/>
        </p:nvSpPr>
        <p:spPr bwMode="auto">
          <a:xfrm>
            <a:off x="539552" y="1335088"/>
            <a:ext cx="82089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2800" b="1" dirty="0">
                <a:solidFill>
                  <a:srgbClr val="000000"/>
                </a:solidFill>
                <a:latin typeface="宋体" pitchFamily="2" charset="-122"/>
              </a:rPr>
              <a:t>处理中心 </a:t>
            </a:r>
            <a:r>
              <a:rPr lang="en-US" altLang="zh-CN" sz="2800" b="1" dirty="0">
                <a:solidFill>
                  <a:srgbClr val="000000"/>
                </a:solidFill>
                <a:latin typeface="宋体" pitchFamily="2" charset="-122"/>
              </a:rPr>
              <a:t>T </a:t>
            </a:r>
            <a:r>
              <a:rPr lang="zh-CN" altLang="en-US" sz="2800" b="1" dirty="0">
                <a:solidFill>
                  <a:srgbClr val="000000"/>
                </a:solidFill>
                <a:latin typeface="宋体" pitchFamily="2" charset="-122"/>
              </a:rPr>
              <a:t>根据数据的类型选择一个动作序列来执行</a:t>
            </a:r>
            <a:r>
              <a:rPr lang="zh-CN" sz="2800" b="1" dirty="0">
                <a:solidFill>
                  <a:srgbClr val="000000"/>
                </a:solidFill>
                <a:latin typeface="宋体" pitchFamily="2" charset="-122"/>
              </a:rPr>
              <a:t>。</a:t>
            </a:r>
            <a:endParaRPr lang="zh-CN" altLang="en-US" sz="2800" b="1" dirty="0">
              <a:solidFill>
                <a:srgbClr val="000000"/>
              </a:solidFill>
              <a:latin typeface="宋体" pitchFamily="2" charset="-122"/>
            </a:endParaRPr>
          </a:p>
        </p:txBody>
      </p:sp>
      <p:sp>
        <p:nvSpPr>
          <p:cNvPr id="33" name="椭圆形标注 32"/>
          <p:cNvSpPr/>
          <p:nvPr/>
        </p:nvSpPr>
        <p:spPr bwMode="auto">
          <a:xfrm>
            <a:off x="611560" y="3236184"/>
            <a:ext cx="2232248" cy="1364142"/>
          </a:xfrm>
          <a:prstGeom prst="wedgeEllipseCallout">
            <a:avLst>
              <a:gd name="adj1" fmla="val 80581"/>
              <a:gd name="adj2" fmla="val -10218"/>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charset="-122"/>
              </a:rPr>
              <a:t>这是一个什么结构？</a:t>
            </a:r>
          </a:p>
        </p:txBody>
      </p:sp>
      <p:sp>
        <p:nvSpPr>
          <p:cNvPr id="34" name="TextBox 33"/>
          <p:cNvSpPr txBox="1"/>
          <p:nvPr/>
        </p:nvSpPr>
        <p:spPr>
          <a:xfrm>
            <a:off x="836327" y="4785624"/>
            <a:ext cx="1782713" cy="461665"/>
          </a:xfrm>
          <a:prstGeom prst="rect">
            <a:avLst/>
          </a:prstGeom>
          <a:solidFill>
            <a:srgbClr val="FFFF99"/>
          </a:solidFill>
          <a:effectLst>
            <a:outerShdw blurRad="50800" dist="50800" dir="1620000" algn="ctr" rotWithShape="0">
              <a:schemeClr val="tx1"/>
            </a:outerShdw>
          </a:effectLst>
        </p:spPr>
        <p:txBody>
          <a:bodyPr wrap="square" rtlCol="0">
            <a:spAutoFit/>
          </a:bodyPr>
          <a:lstStyle/>
          <a:p>
            <a:pPr algn="ctr"/>
            <a:r>
              <a:rPr lang="zh-CN" altLang="en-US" b="1" dirty="0"/>
              <a:t>分支结构</a:t>
            </a:r>
          </a:p>
        </p:txBody>
      </p:sp>
    </p:spTree>
    <p:extLst>
      <p:ext uri="{BB962C8B-B14F-4D97-AF65-F5344CB8AC3E}">
        <p14:creationId xmlns:p14="http://schemas.microsoft.com/office/powerpoint/2010/main" val="3309106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ox(in)">
                                      <p:cBhvr>
                                        <p:cTn id="7" dur="500"/>
                                        <p:tgtEl>
                                          <p:spTgt spid="27652"/>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260648"/>
            <a:ext cx="85534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16" y="2539702"/>
            <a:ext cx="836295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87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16632"/>
            <a:ext cx="7772400" cy="1143000"/>
          </a:xfrm>
        </p:spPr>
        <p:txBody>
          <a:bodyPr/>
          <a:lstStyle/>
          <a:p>
            <a:r>
              <a:rPr lang="zh-CN" altLang="en-US" dirty="0"/>
              <a:t>事务流</a:t>
            </a:r>
          </a:p>
        </p:txBody>
      </p:sp>
      <p:sp>
        <p:nvSpPr>
          <p:cNvPr id="3" name="内容占位符 2"/>
          <p:cNvSpPr>
            <a:spLocks noGrp="1"/>
          </p:cNvSpPr>
          <p:nvPr>
            <p:ph idx="1"/>
          </p:nvPr>
        </p:nvSpPr>
        <p:spPr>
          <a:xfrm>
            <a:off x="685800" y="1268760"/>
            <a:ext cx="7772400" cy="4114800"/>
          </a:xfrm>
        </p:spPr>
        <p:txBody>
          <a:bodyPr/>
          <a:lstStyle/>
          <a:p>
            <a:r>
              <a:rPr lang="zh-CN" altLang="en-US" sz="2800" dirty="0"/>
              <a:t>只有一个输入</a:t>
            </a:r>
            <a:endParaRPr lang="en-US" altLang="zh-CN" sz="2800" dirty="0"/>
          </a:p>
          <a:p>
            <a:r>
              <a:rPr lang="zh-CN" altLang="en-US" sz="2800" dirty="0"/>
              <a:t>事务中心根据输入类型选择执行的算法</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420888"/>
            <a:ext cx="5555357" cy="361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55913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从事务流到结构图</a:t>
            </a:r>
          </a:p>
        </p:txBody>
      </p:sp>
      <p:sp>
        <p:nvSpPr>
          <p:cNvPr id="3" name="内容占位符 2"/>
          <p:cNvSpPr>
            <a:spLocks noGrp="1"/>
          </p:cNvSpPr>
          <p:nvPr>
            <p:ph idx="1"/>
          </p:nvPr>
        </p:nvSpPr>
        <p:spPr/>
        <p:txBody>
          <a:bodyPr/>
          <a:lstStyle/>
          <a:p>
            <a:endParaRPr lang="zh-CN"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314" y="1484784"/>
            <a:ext cx="701992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97988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灯片编号占位符 5"/>
          <p:cNvSpPr>
            <a:spLocks noGrp="1"/>
          </p:cNvSpPr>
          <p:nvPr>
            <p:ph type="sldNum" sz="quarter" idx="12"/>
          </p:nvPr>
        </p:nvSpPr>
        <p:spPr>
          <a:noFill/>
        </p:spPr>
        <p:txBody>
          <a:bodyPr/>
          <a:lstStyle/>
          <a:p>
            <a:fld id="{BCC196DB-4A29-42BF-A11C-6858BB1C8227}" type="slidenum">
              <a:rPr lang="zh-CN" altLang="en-US">
                <a:ea typeface="宋体" charset="-122"/>
              </a:rPr>
              <a:pPr/>
              <a:t>152</a:t>
            </a:fld>
            <a:endParaRPr lang="en-US" altLang="zh-CN">
              <a:ea typeface="宋体" charset="-122"/>
            </a:endParaRPr>
          </a:p>
        </p:txBody>
      </p:sp>
      <p:sp>
        <p:nvSpPr>
          <p:cNvPr id="27651" name="Rectangle 4"/>
          <p:cNvSpPr>
            <a:spLocks noGrp="1" noChangeArrowheads="1"/>
          </p:cNvSpPr>
          <p:nvPr>
            <p:ph type="title"/>
          </p:nvPr>
        </p:nvSpPr>
        <p:spPr>
          <a:xfrm>
            <a:off x="611560" y="188640"/>
            <a:ext cx="7772400" cy="1143000"/>
          </a:xfrm>
          <a:noFill/>
        </p:spPr>
        <p:txBody>
          <a:bodyPr/>
          <a:lstStyle/>
          <a:p>
            <a:pPr eaLnBrk="1" hangingPunct="1"/>
            <a:r>
              <a:rPr lang="zh-CN" altLang="en-US" sz="3600" b="1" dirty="0"/>
              <a:t>面向数据流的概要设计方法</a:t>
            </a:r>
          </a:p>
        </p:txBody>
      </p:sp>
      <p:grpSp>
        <p:nvGrpSpPr>
          <p:cNvPr id="2" name="Group 41"/>
          <p:cNvGrpSpPr>
            <a:grpSpLocks/>
          </p:cNvGrpSpPr>
          <p:nvPr/>
        </p:nvGrpSpPr>
        <p:grpSpPr bwMode="auto">
          <a:xfrm>
            <a:off x="610120" y="1268760"/>
            <a:ext cx="7634288" cy="5121275"/>
            <a:chOff x="158" y="749"/>
            <a:chExt cx="4643" cy="3226"/>
          </a:xfrm>
        </p:grpSpPr>
        <p:sp>
          <p:nvSpPr>
            <p:cNvPr id="27654" name="Rectangle 5"/>
            <p:cNvSpPr>
              <a:spLocks noChangeArrowheads="1"/>
            </p:cNvSpPr>
            <p:nvPr/>
          </p:nvSpPr>
          <p:spPr bwMode="auto">
            <a:xfrm>
              <a:off x="1792" y="749"/>
              <a:ext cx="1043" cy="227"/>
            </a:xfrm>
            <a:prstGeom prst="rect">
              <a:avLst/>
            </a:prstGeom>
            <a:noFill/>
            <a:ln w="9525">
              <a:solidFill>
                <a:schemeClr val="tx1"/>
              </a:solidFill>
              <a:miter lim="800000"/>
              <a:headEnd/>
              <a:tailEnd/>
            </a:ln>
          </p:spPr>
          <p:txBody>
            <a:bodyPr wrap="none" lIns="18000" tIns="10800" rIns="414000" bIns="10800" anchorCtr="1"/>
            <a:lstStyle/>
            <a:p>
              <a:pPr marL="742950" indent="-285750">
                <a:buFont typeface="Wingdings" pitchFamily="2" charset="2"/>
                <a:buNone/>
              </a:pPr>
              <a:r>
                <a:rPr lang="zh-CN" altLang="en-US" sz="2400" b="1" baseline="-25000">
                  <a:solidFill>
                    <a:schemeClr val="tx1"/>
                  </a:solidFill>
                </a:rPr>
                <a:t>精化数据流图</a:t>
              </a:r>
            </a:p>
          </p:txBody>
        </p:sp>
        <p:sp>
          <p:nvSpPr>
            <p:cNvPr id="27655" name="Line 6"/>
            <p:cNvSpPr>
              <a:spLocks noChangeShapeType="1"/>
            </p:cNvSpPr>
            <p:nvPr/>
          </p:nvSpPr>
          <p:spPr bwMode="auto">
            <a:xfrm>
              <a:off x="2290" y="981"/>
              <a:ext cx="0" cy="136"/>
            </a:xfrm>
            <a:prstGeom prst="line">
              <a:avLst/>
            </a:prstGeom>
            <a:noFill/>
            <a:ln w="9525">
              <a:solidFill>
                <a:schemeClr val="tx1"/>
              </a:solidFill>
              <a:round/>
              <a:headEnd/>
              <a:tailEnd type="triangle" w="med" len="med"/>
            </a:ln>
          </p:spPr>
          <p:txBody>
            <a:bodyPr/>
            <a:lstStyle/>
            <a:p>
              <a:endParaRPr lang="zh-CN" altLang="en-US"/>
            </a:p>
          </p:txBody>
        </p:sp>
        <p:sp>
          <p:nvSpPr>
            <p:cNvPr id="27656" name="AutoShape 7"/>
            <p:cNvSpPr>
              <a:spLocks noChangeArrowheads="1"/>
            </p:cNvSpPr>
            <p:nvPr/>
          </p:nvSpPr>
          <p:spPr bwMode="auto">
            <a:xfrm>
              <a:off x="1805" y="1117"/>
              <a:ext cx="976" cy="227"/>
            </a:xfrm>
            <a:prstGeom prst="diamond">
              <a:avLst/>
            </a:prstGeom>
            <a:noFill/>
            <a:ln w="9525">
              <a:solidFill>
                <a:schemeClr val="tx1"/>
              </a:solidFill>
              <a:miter lim="800000"/>
              <a:headEnd/>
              <a:tailEnd/>
            </a:ln>
          </p:spPr>
          <p:txBody>
            <a:bodyPr lIns="18000" tIns="36000" rIns="18000" bIns="10800" anchor="ctr"/>
            <a:lstStyle/>
            <a:p>
              <a:pPr marL="742950" indent="-285750">
                <a:buFont typeface="Wingdings" pitchFamily="2" charset="2"/>
                <a:buNone/>
              </a:pPr>
              <a:endParaRPr lang="zh-CN" altLang="en-US" sz="2000" b="1" baseline="-25000">
                <a:solidFill>
                  <a:schemeClr val="tx1"/>
                </a:solidFill>
                <a:ea typeface="楷体_GB2312" pitchFamily="49" charset="-122"/>
              </a:endParaRPr>
            </a:p>
          </p:txBody>
        </p:sp>
        <p:sp>
          <p:nvSpPr>
            <p:cNvPr id="27657" name="Text Box 9"/>
            <p:cNvSpPr txBox="1">
              <a:spLocks noChangeArrowheads="1"/>
            </p:cNvSpPr>
            <p:nvPr/>
          </p:nvSpPr>
          <p:spPr bwMode="auto">
            <a:xfrm>
              <a:off x="1759" y="1075"/>
              <a:ext cx="1316" cy="212"/>
            </a:xfrm>
            <a:prstGeom prst="rect">
              <a:avLst/>
            </a:prstGeom>
            <a:noFill/>
            <a:ln w="9525">
              <a:noFill/>
              <a:miter lim="800000"/>
              <a:headEnd/>
              <a:tailEnd/>
            </a:ln>
          </p:spPr>
          <p:txBody>
            <a:bodyPr>
              <a:spAutoFit/>
            </a:bodyPr>
            <a:lstStyle/>
            <a:p>
              <a:pPr marL="742950" indent="-285750">
                <a:spcBef>
                  <a:spcPct val="50000"/>
                </a:spcBef>
                <a:buFont typeface="Wingdings" pitchFamily="2" charset="2"/>
                <a:buNone/>
              </a:pPr>
              <a:r>
                <a:rPr lang="zh-CN" altLang="en-US" sz="2400" b="1" baseline="-25000">
                  <a:solidFill>
                    <a:schemeClr val="tx1"/>
                  </a:solidFill>
                </a:rPr>
                <a:t>流类型</a:t>
              </a:r>
            </a:p>
          </p:txBody>
        </p:sp>
        <p:sp>
          <p:nvSpPr>
            <p:cNvPr id="27658" name="Line 10"/>
            <p:cNvSpPr>
              <a:spLocks noChangeShapeType="1"/>
            </p:cNvSpPr>
            <p:nvPr/>
          </p:nvSpPr>
          <p:spPr bwMode="auto">
            <a:xfrm flipH="1">
              <a:off x="1036" y="1229"/>
              <a:ext cx="771" cy="0"/>
            </a:xfrm>
            <a:prstGeom prst="line">
              <a:avLst/>
            </a:prstGeom>
            <a:noFill/>
            <a:ln w="9525">
              <a:solidFill>
                <a:schemeClr val="tx1"/>
              </a:solidFill>
              <a:round/>
              <a:headEnd/>
              <a:tailEnd/>
            </a:ln>
          </p:spPr>
          <p:txBody>
            <a:bodyPr/>
            <a:lstStyle/>
            <a:p>
              <a:endParaRPr lang="zh-CN" altLang="en-US"/>
            </a:p>
          </p:txBody>
        </p:sp>
        <p:sp>
          <p:nvSpPr>
            <p:cNvPr id="27659" name="Line 11"/>
            <p:cNvSpPr>
              <a:spLocks noChangeShapeType="1"/>
            </p:cNvSpPr>
            <p:nvPr/>
          </p:nvSpPr>
          <p:spPr bwMode="auto">
            <a:xfrm flipH="1">
              <a:off x="2752" y="1229"/>
              <a:ext cx="771" cy="0"/>
            </a:xfrm>
            <a:prstGeom prst="line">
              <a:avLst/>
            </a:prstGeom>
            <a:noFill/>
            <a:ln w="9525">
              <a:solidFill>
                <a:schemeClr val="tx1"/>
              </a:solidFill>
              <a:round/>
              <a:headEnd/>
              <a:tailEnd/>
            </a:ln>
          </p:spPr>
          <p:txBody>
            <a:bodyPr/>
            <a:lstStyle/>
            <a:p>
              <a:endParaRPr lang="zh-CN" altLang="en-US"/>
            </a:p>
          </p:txBody>
        </p:sp>
        <p:sp>
          <p:nvSpPr>
            <p:cNvPr id="27660" name="Line 12"/>
            <p:cNvSpPr>
              <a:spLocks noChangeShapeType="1"/>
            </p:cNvSpPr>
            <p:nvPr/>
          </p:nvSpPr>
          <p:spPr bwMode="auto">
            <a:xfrm>
              <a:off x="1028" y="1224"/>
              <a:ext cx="0" cy="136"/>
            </a:xfrm>
            <a:prstGeom prst="line">
              <a:avLst/>
            </a:prstGeom>
            <a:noFill/>
            <a:ln w="9525">
              <a:solidFill>
                <a:schemeClr val="tx1"/>
              </a:solidFill>
              <a:round/>
              <a:headEnd/>
              <a:tailEnd type="triangle" w="med" len="med"/>
            </a:ln>
          </p:spPr>
          <p:txBody>
            <a:bodyPr/>
            <a:lstStyle/>
            <a:p>
              <a:endParaRPr lang="zh-CN" altLang="en-US"/>
            </a:p>
          </p:txBody>
        </p:sp>
        <p:sp>
          <p:nvSpPr>
            <p:cNvPr id="27661" name="Line 13"/>
            <p:cNvSpPr>
              <a:spLocks noChangeShapeType="1"/>
            </p:cNvSpPr>
            <p:nvPr/>
          </p:nvSpPr>
          <p:spPr bwMode="auto">
            <a:xfrm>
              <a:off x="3523" y="1237"/>
              <a:ext cx="0" cy="136"/>
            </a:xfrm>
            <a:prstGeom prst="line">
              <a:avLst/>
            </a:prstGeom>
            <a:noFill/>
            <a:ln w="9525">
              <a:solidFill>
                <a:schemeClr val="tx1"/>
              </a:solidFill>
              <a:round/>
              <a:headEnd/>
              <a:tailEnd type="triangle" w="med" len="med"/>
            </a:ln>
          </p:spPr>
          <p:txBody>
            <a:bodyPr/>
            <a:lstStyle/>
            <a:p>
              <a:endParaRPr lang="zh-CN" altLang="en-US"/>
            </a:p>
          </p:txBody>
        </p:sp>
        <p:sp>
          <p:nvSpPr>
            <p:cNvPr id="27662" name="Rectangle 14"/>
            <p:cNvSpPr>
              <a:spLocks noChangeArrowheads="1"/>
            </p:cNvSpPr>
            <p:nvPr/>
          </p:nvSpPr>
          <p:spPr bwMode="auto">
            <a:xfrm>
              <a:off x="540" y="1389"/>
              <a:ext cx="1025" cy="363"/>
            </a:xfrm>
            <a:prstGeom prst="rect">
              <a:avLst/>
            </a:prstGeom>
            <a:noFill/>
            <a:ln w="9525">
              <a:solidFill>
                <a:schemeClr val="tx1"/>
              </a:solidFill>
              <a:miter lim="800000"/>
              <a:headEnd/>
              <a:tailEnd/>
            </a:ln>
          </p:spPr>
          <p:txBody>
            <a:bodyPr wrap="none" lIns="18000" tIns="0" rIns="414000" bIns="10800" anchorCtr="1"/>
            <a:lstStyle/>
            <a:p>
              <a:pPr marL="742950" indent="-285750">
                <a:spcBef>
                  <a:spcPct val="0"/>
                </a:spcBef>
                <a:buFont typeface="Wingdings" pitchFamily="2" charset="2"/>
                <a:buNone/>
              </a:pPr>
              <a:r>
                <a:rPr lang="zh-CN" altLang="en-US" sz="2400" b="1" baseline="-25000">
                  <a:solidFill>
                    <a:schemeClr val="tx1"/>
                  </a:solidFill>
                </a:rPr>
                <a:t>区分事务中心</a:t>
              </a:r>
            </a:p>
            <a:p>
              <a:pPr marL="742950" indent="-285750">
                <a:spcBef>
                  <a:spcPct val="0"/>
                </a:spcBef>
                <a:buFont typeface="Wingdings" pitchFamily="2" charset="2"/>
                <a:buNone/>
              </a:pPr>
              <a:r>
                <a:rPr lang="zh-CN" altLang="en-US" sz="2400" b="1" baseline="-25000">
                  <a:solidFill>
                    <a:schemeClr val="tx1"/>
                  </a:solidFill>
                </a:rPr>
                <a:t>和数据接收通路</a:t>
              </a:r>
            </a:p>
          </p:txBody>
        </p:sp>
        <p:sp>
          <p:nvSpPr>
            <p:cNvPr id="27663" name="Rectangle 15"/>
            <p:cNvSpPr>
              <a:spLocks noChangeArrowheads="1"/>
            </p:cNvSpPr>
            <p:nvPr/>
          </p:nvSpPr>
          <p:spPr bwMode="auto">
            <a:xfrm>
              <a:off x="3061" y="1389"/>
              <a:ext cx="907" cy="363"/>
            </a:xfrm>
            <a:prstGeom prst="rect">
              <a:avLst/>
            </a:prstGeom>
            <a:noFill/>
            <a:ln w="9525">
              <a:solidFill>
                <a:schemeClr val="tx1"/>
              </a:solidFill>
              <a:miter lim="800000"/>
              <a:headEnd/>
              <a:tailEnd/>
            </a:ln>
          </p:spPr>
          <p:txBody>
            <a:bodyPr wrap="none" lIns="18000" tIns="0" rIns="414000" bIns="10800" anchorCtr="1"/>
            <a:lstStyle/>
            <a:p>
              <a:pPr marL="742950" indent="-285750">
                <a:spcBef>
                  <a:spcPct val="0"/>
                </a:spcBef>
                <a:buFont typeface="Wingdings" pitchFamily="2" charset="2"/>
                <a:buNone/>
              </a:pPr>
              <a:r>
                <a:rPr lang="zh-CN" altLang="en-US" sz="2400" b="1" baseline="-25000">
                  <a:solidFill>
                    <a:schemeClr val="tx1"/>
                  </a:solidFill>
                </a:rPr>
                <a:t>区分输入</a:t>
              </a:r>
            </a:p>
            <a:p>
              <a:pPr marL="742950" indent="-285750">
                <a:spcBef>
                  <a:spcPct val="0"/>
                </a:spcBef>
                <a:buFont typeface="Wingdings" pitchFamily="2" charset="2"/>
                <a:buNone/>
              </a:pPr>
              <a:r>
                <a:rPr lang="zh-CN" altLang="en-US" sz="2400" b="1" baseline="-25000">
                  <a:solidFill>
                    <a:schemeClr val="tx1"/>
                  </a:solidFill>
                </a:rPr>
                <a:t>和输出分支</a:t>
              </a:r>
            </a:p>
          </p:txBody>
        </p:sp>
        <p:sp>
          <p:nvSpPr>
            <p:cNvPr id="27664" name="Line 16"/>
            <p:cNvSpPr>
              <a:spLocks noChangeShapeType="1"/>
            </p:cNvSpPr>
            <p:nvPr/>
          </p:nvSpPr>
          <p:spPr bwMode="auto">
            <a:xfrm>
              <a:off x="1044" y="1755"/>
              <a:ext cx="0" cy="136"/>
            </a:xfrm>
            <a:prstGeom prst="line">
              <a:avLst/>
            </a:prstGeom>
            <a:noFill/>
            <a:ln w="9525">
              <a:solidFill>
                <a:schemeClr val="tx1"/>
              </a:solidFill>
              <a:round/>
              <a:headEnd/>
              <a:tailEnd type="triangle" w="med" len="med"/>
            </a:ln>
          </p:spPr>
          <p:txBody>
            <a:bodyPr/>
            <a:lstStyle/>
            <a:p>
              <a:endParaRPr lang="zh-CN" altLang="en-US"/>
            </a:p>
          </p:txBody>
        </p:sp>
        <p:sp>
          <p:nvSpPr>
            <p:cNvPr id="27665" name="Line 17"/>
            <p:cNvSpPr>
              <a:spLocks noChangeShapeType="1"/>
            </p:cNvSpPr>
            <p:nvPr/>
          </p:nvSpPr>
          <p:spPr bwMode="auto">
            <a:xfrm>
              <a:off x="3539" y="1760"/>
              <a:ext cx="0" cy="136"/>
            </a:xfrm>
            <a:prstGeom prst="line">
              <a:avLst/>
            </a:prstGeom>
            <a:noFill/>
            <a:ln w="9525">
              <a:solidFill>
                <a:schemeClr val="tx1"/>
              </a:solidFill>
              <a:round/>
              <a:headEnd/>
              <a:tailEnd type="triangle" w="med" len="med"/>
            </a:ln>
          </p:spPr>
          <p:txBody>
            <a:bodyPr/>
            <a:lstStyle/>
            <a:p>
              <a:endParaRPr lang="zh-CN" altLang="en-US"/>
            </a:p>
          </p:txBody>
        </p:sp>
        <p:sp>
          <p:nvSpPr>
            <p:cNvPr id="27666" name="Rectangle 18"/>
            <p:cNvSpPr>
              <a:spLocks noChangeArrowheads="1"/>
            </p:cNvSpPr>
            <p:nvPr/>
          </p:nvSpPr>
          <p:spPr bwMode="auto">
            <a:xfrm>
              <a:off x="519" y="1888"/>
              <a:ext cx="1043" cy="227"/>
            </a:xfrm>
            <a:prstGeom prst="rect">
              <a:avLst/>
            </a:prstGeom>
            <a:noFill/>
            <a:ln w="9525">
              <a:solidFill>
                <a:schemeClr val="tx1"/>
              </a:solidFill>
              <a:miter lim="800000"/>
              <a:headEnd/>
              <a:tailEnd/>
            </a:ln>
          </p:spPr>
          <p:txBody>
            <a:bodyPr wrap="none" lIns="18000" tIns="10800" rIns="414000" bIns="10800" anchorCtr="1"/>
            <a:lstStyle/>
            <a:p>
              <a:pPr marL="742950" indent="-285750">
                <a:buFont typeface="Wingdings" pitchFamily="2" charset="2"/>
                <a:buNone/>
              </a:pPr>
              <a:r>
                <a:rPr lang="zh-CN" altLang="en-US" sz="2400" b="1" baseline="-25000">
                  <a:solidFill>
                    <a:schemeClr val="tx1"/>
                  </a:solidFill>
                </a:rPr>
                <a:t>映射成事务结构</a:t>
              </a:r>
            </a:p>
          </p:txBody>
        </p:sp>
        <p:sp>
          <p:nvSpPr>
            <p:cNvPr id="27667" name="Rectangle 19"/>
            <p:cNvSpPr>
              <a:spLocks noChangeArrowheads="1"/>
            </p:cNvSpPr>
            <p:nvPr/>
          </p:nvSpPr>
          <p:spPr bwMode="auto">
            <a:xfrm>
              <a:off x="3016" y="1909"/>
              <a:ext cx="1043" cy="227"/>
            </a:xfrm>
            <a:prstGeom prst="rect">
              <a:avLst/>
            </a:prstGeom>
            <a:noFill/>
            <a:ln w="9525">
              <a:solidFill>
                <a:schemeClr val="tx1"/>
              </a:solidFill>
              <a:miter lim="800000"/>
              <a:headEnd/>
              <a:tailEnd/>
            </a:ln>
          </p:spPr>
          <p:txBody>
            <a:bodyPr wrap="none" lIns="18000" tIns="10800" rIns="414000" bIns="10800" anchorCtr="1"/>
            <a:lstStyle/>
            <a:p>
              <a:pPr marL="742950" indent="-285750">
                <a:buFont typeface="Wingdings" pitchFamily="2" charset="2"/>
                <a:buNone/>
              </a:pPr>
              <a:r>
                <a:rPr lang="zh-CN" altLang="en-US" sz="2400" b="1" baseline="-25000">
                  <a:solidFill>
                    <a:schemeClr val="tx1"/>
                  </a:solidFill>
                </a:rPr>
                <a:t>映射成变换结构</a:t>
              </a:r>
            </a:p>
          </p:txBody>
        </p:sp>
        <p:sp>
          <p:nvSpPr>
            <p:cNvPr id="27668" name="Line 20"/>
            <p:cNvSpPr>
              <a:spLocks noChangeShapeType="1"/>
            </p:cNvSpPr>
            <p:nvPr/>
          </p:nvSpPr>
          <p:spPr bwMode="auto">
            <a:xfrm>
              <a:off x="1050" y="2115"/>
              <a:ext cx="0" cy="90"/>
            </a:xfrm>
            <a:prstGeom prst="line">
              <a:avLst/>
            </a:prstGeom>
            <a:noFill/>
            <a:ln w="9525">
              <a:solidFill>
                <a:schemeClr val="tx1"/>
              </a:solidFill>
              <a:round/>
              <a:headEnd/>
              <a:tailEnd/>
            </a:ln>
          </p:spPr>
          <p:txBody>
            <a:bodyPr/>
            <a:lstStyle/>
            <a:p>
              <a:endParaRPr lang="zh-CN" altLang="en-US"/>
            </a:p>
          </p:txBody>
        </p:sp>
        <p:sp>
          <p:nvSpPr>
            <p:cNvPr id="27669" name="Line 21"/>
            <p:cNvSpPr>
              <a:spLocks noChangeShapeType="1"/>
            </p:cNvSpPr>
            <p:nvPr/>
          </p:nvSpPr>
          <p:spPr bwMode="auto">
            <a:xfrm>
              <a:off x="3547" y="2147"/>
              <a:ext cx="0" cy="90"/>
            </a:xfrm>
            <a:prstGeom prst="line">
              <a:avLst/>
            </a:prstGeom>
            <a:noFill/>
            <a:ln w="9525">
              <a:solidFill>
                <a:schemeClr val="tx1"/>
              </a:solidFill>
              <a:round/>
              <a:headEnd/>
              <a:tailEnd/>
            </a:ln>
          </p:spPr>
          <p:txBody>
            <a:bodyPr/>
            <a:lstStyle/>
            <a:p>
              <a:endParaRPr lang="zh-CN" altLang="en-US"/>
            </a:p>
          </p:txBody>
        </p:sp>
        <p:sp>
          <p:nvSpPr>
            <p:cNvPr id="27670" name="Line 22"/>
            <p:cNvSpPr>
              <a:spLocks noChangeShapeType="1"/>
            </p:cNvSpPr>
            <p:nvPr/>
          </p:nvSpPr>
          <p:spPr bwMode="auto">
            <a:xfrm>
              <a:off x="1066" y="2229"/>
              <a:ext cx="2471" cy="0"/>
            </a:xfrm>
            <a:prstGeom prst="line">
              <a:avLst/>
            </a:prstGeom>
            <a:noFill/>
            <a:ln w="9525">
              <a:solidFill>
                <a:schemeClr val="tx1"/>
              </a:solidFill>
              <a:round/>
              <a:headEnd/>
              <a:tailEnd/>
            </a:ln>
          </p:spPr>
          <p:txBody>
            <a:bodyPr/>
            <a:lstStyle/>
            <a:p>
              <a:endParaRPr lang="zh-CN" altLang="en-US"/>
            </a:p>
          </p:txBody>
        </p:sp>
        <p:sp>
          <p:nvSpPr>
            <p:cNvPr id="27671" name="Line 23"/>
            <p:cNvSpPr>
              <a:spLocks noChangeShapeType="1"/>
            </p:cNvSpPr>
            <p:nvPr/>
          </p:nvSpPr>
          <p:spPr bwMode="auto">
            <a:xfrm>
              <a:off x="2365" y="2227"/>
              <a:ext cx="0" cy="136"/>
            </a:xfrm>
            <a:prstGeom prst="line">
              <a:avLst/>
            </a:prstGeom>
            <a:noFill/>
            <a:ln w="9525">
              <a:solidFill>
                <a:schemeClr val="tx1"/>
              </a:solidFill>
              <a:round/>
              <a:headEnd/>
              <a:tailEnd type="triangle" w="med" len="med"/>
            </a:ln>
          </p:spPr>
          <p:txBody>
            <a:bodyPr/>
            <a:lstStyle/>
            <a:p>
              <a:endParaRPr lang="zh-CN" altLang="en-US"/>
            </a:p>
          </p:txBody>
        </p:sp>
        <p:sp>
          <p:nvSpPr>
            <p:cNvPr id="27672" name="Rectangle 24"/>
            <p:cNvSpPr>
              <a:spLocks noChangeArrowheads="1"/>
            </p:cNvSpPr>
            <p:nvPr/>
          </p:nvSpPr>
          <p:spPr bwMode="auto">
            <a:xfrm>
              <a:off x="1855" y="2371"/>
              <a:ext cx="1025" cy="363"/>
            </a:xfrm>
            <a:prstGeom prst="rect">
              <a:avLst/>
            </a:prstGeom>
            <a:noFill/>
            <a:ln w="9525">
              <a:solidFill>
                <a:schemeClr val="tx1"/>
              </a:solidFill>
              <a:miter lim="800000"/>
              <a:headEnd/>
              <a:tailEnd/>
            </a:ln>
          </p:spPr>
          <p:txBody>
            <a:bodyPr wrap="none" lIns="18000" tIns="0" rIns="414000" bIns="10800" anchorCtr="1"/>
            <a:lstStyle/>
            <a:p>
              <a:pPr marL="742950" indent="-285750">
                <a:spcBef>
                  <a:spcPct val="0"/>
                </a:spcBef>
                <a:buFont typeface="Wingdings" pitchFamily="2" charset="2"/>
                <a:buNone/>
              </a:pPr>
              <a:r>
                <a:rPr lang="zh-CN" altLang="en-US" sz="2400" b="1" baseline="-25000">
                  <a:solidFill>
                    <a:schemeClr val="tx1"/>
                  </a:solidFill>
                </a:rPr>
                <a:t>用启发式规则</a:t>
              </a:r>
            </a:p>
            <a:p>
              <a:pPr marL="742950" indent="-285750">
                <a:spcBef>
                  <a:spcPct val="0"/>
                </a:spcBef>
                <a:buFont typeface="Wingdings" pitchFamily="2" charset="2"/>
                <a:buNone/>
              </a:pPr>
              <a:r>
                <a:rPr lang="zh-CN" altLang="en-US" sz="2400" b="1" baseline="-25000">
                  <a:solidFill>
                    <a:schemeClr val="tx1"/>
                  </a:solidFill>
                </a:rPr>
                <a:t>精化软件结构</a:t>
              </a:r>
            </a:p>
          </p:txBody>
        </p:sp>
        <p:sp>
          <p:nvSpPr>
            <p:cNvPr id="27673" name="Line 25"/>
            <p:cNvSpPr>
              <a:spLocks noChangeShapeType="1"/>
            </p:cNvSpPr>
            <p:nvPr/>
          </p:nvSpPr>
          <p:spPr bwMode="auto">
            <a:xfrm>
              <a:off x="2381" y="2726"/>
              <a:ext cx="0" cy="136"/>
            </a:xfrm>
            <a:prstGeom prst="line">
              <a:avLst/>
            </a:prstGeom>
            <a:noFill/>
            <a:ln w="9525">
              <a:solidFill>
                <a:schemeClr val="tx1"/>
              </a:solidFill>
              <a:round/>
              <a:headEnd/>
              <a:tailEnd type="triangle" w="med" len="med"/>
            </a:ln>
          </p:spPr>
          <p:txBody>
            <a:bodyPr/>
            <a:lstStyle/>
            <a:p>
              <a:endParaRPr lang="zh-CN" altLang="en-US"/>
            </a:p>
          </p:txBody>
        </p:sp>
        <p:sp>
          <p:nvSpPr>
            <p:cNvPr id="27674" name="Rectangle 26"/>
            <p:cNvSpPr>
              <a:spLocks noChangeArrowheads="1"/>
            </p:cNvSpPr>
            <p:nvPr/>
          </p:nvSpPr>
          <p:spPr bwMode="auto">
            <a:xfrm>
              <a:off x="1871" y="2870"/>
              <a:ext cx="1025" cy="363"/>
            </a:xfrm>
            <a:prstGeom prst="rect">
              <a:avLst/>
            </a:prstGeom>
            <a:noFill/>
            <a:ln w="9525">
              <a:solidFill>
                <a:schemeClr val="tx1"/>
              </a:solidFill>
              <a:miter lim="800000"/>
              <a:headEnd/>
              <a:tailEnd/>
            </a:ln>
          </p:spPr>
          <p:txBody>
            <a:bodyPr wrap="none" lIns="18000" tIns="0" rIns="414000" bIns="10800" anchorCtr="1"/>
            <a:lstStyle/>
            <a:p>
              <a:pPr marL="742950" indent="-285750">
                <a:spcBef>
                  <a:spcPct val="0"/>
                </a:spcBef>
                <a:buFont typeface="Wingdings" pitchFamily="2" charset="2"/>
                <a:buNone/>
              </a:pPr>
              <a:r>
                <a:rPr lang="zh-CN" altLang="en-US" sz="2400" b="1" baseline="-25000">
                  <a:solidFill>
                    <a:schemeClr val="tx1"/>
                  </a:solidFill>
                </a:rPr>
                <a:t>导出接口描述</a:t>
              </a:r>
            </a:p>
            <a:p>
              <a:pPr marL="742950" indent="-285750">
                <a:spcBef>
                  <a:spcPct val="0"/>
                </a:spcBef>
                <a:buFont typeface="Wingdings" pitchFamily="2" charset="2"/>
                <a:buNone/>
              </a:pPr>
              <a:r>
                <a:rPr lang="zh-CN" altLang="en-US" sz="2400" b="1" baseline="-25000">
                  <a:solidFill>
                    <a:schemeClr val="tx1"/>
                  </a:solidFill>
                </a:rPr>
                <a:t>和全程数据结构</a:t>
              </a:r>
            </a:p>
          </p:txBody>
        </p:sp>
        <p:sp>
          <p:nvSpPr>
            <p:cNvPr id="27675" name="Line 27"/>
            <p:cNvSpPr>
              <a:spLocks noChangeShapeType="1"/>
            </p:cNvSpPr>
            <p:nvPr/>
          </p:nvSpPr>
          <p:spPr bwMode="auto">
            <a:xfrm>
              <a:off x="2378" y="3233"/>
              <a:ext cx="0" cy="136"/>
            </a:xfrm>
            <a:prstGeom prst="line">
              <a:avLst/>
            </a:prstGeom>
            <a:noFill/>
            <a:ln w="9525">
              <a:solidFill>
                <a:schemeClr val="tx1"/>
              </a:solidFill>
              <a:round/>
              <a:headEnd/>
              <a:tailEnd type="triangle" w="med" len="med"/>
            </a:ln>
          </p:spPr>
          <p:txBody>
            <a:bodyPr/>
            <a:lstStyle/>
            <a:p>
              <a:endParaRPr lang="zh-CN" altLang="en-US"/>
            </a:p>
          </p:txBody>
        </p:sp>
        <p:sp>
          <p:nvSpPr>
            <p:cNvPr id="27676" name="AutoShape 28"/>
            <p:cNvSpPr>
              <a:spLocks noChangeArrowheads="1"/>
            </p:cNvSpPr>
            <p:nvPr/>
          </p:nvSpPr>
          <p:spPr bwMode="auto">
            <a:xfrm>
              <a:off x="1893" y="3369"/>
              <a:ext cx="976" cy="227"/>
            </a:xfrm>
            <a:prstGeom prst="diamond">
              <a:avLst/>
            </a:prstGeom>
            <a:noFill/>
            <a:ln w="9525">
              <a:solidFill>
                <a:schemeClr val="tx1"/>
              </a:solidFill>
              <a:miter lim="800000"/>
              <a:headEnd/>
              <a:tailEnd/>
            </a:ln>
          </p:spPr>
          <p:txBody>
            <a:bodyPr lIns="18000" tIns="36000" rIns="18000" bIns="10800" anchor="ctr"/>
            <a:lstStyle/>
            <a:p>
              <a:pPr marL="742950" indent="-285750">
                <a:buFont typeface="Wingdings" pitchFamily="2" charset="2"/>
                <a:buNone/>
              </a:pPr>
              <a:endParaRPr lang="zh-CN" altLang="en-US" sz="2000" b="1" baseline="-25000">
                <a:solidFill>
                  <a:schemeClr val="tx1"/>
                </a:solidFill>
                <a:ea typeface="楷体_GB2312" pitchFamily="49" charset="-122"/>
              </a:endParaRPr>
            </a:p>
          </p:txBody>
        </p:sp>
        <p:sp>
          <p:nvSpPr>
            <p:cNvPr id="27677" name="Text Box 29"/>
            <p:cNvSpPr txBox="1">
              <a:spLocks noChangeArrowheads="1"/>
            </p:cNvSpPr>
            <p:nvPr/>
          </p:nvSpPr>
          <p:spPr bwMode="auto">
            <a:xfrm>
              <a:off x="1861" y="3329"/>
              <a:ext cx="1019" cy="212"/>
            </a:xfrm>
            <a:prstGeom prst="rect">
              <a:avLst/>
            </a:prstGeom>
            <a:noFill/>
            <a:ln w="9525">
              <a:noFill/>
              <a:miter lim="800000"/>
              <a:headEnd/>
              <a:tailEnd/>
            </a:ln>
          </p:spPr>
          <p:txBody>
            <a:bodyPr>
              <a:spAutoFit/>
            </a:bodyPr>
            <a:lstStyle/>
            <a:p>
              <a:pPr marL="742950" indent="-285750">
                <a:spcBef>
                  <a:spcPct val="50000"/>
                </a:spcBef>
                <a:buFont typeface="Wingdings" pitchFamily="2" charset="2"/>
                <a:buNone/>
              </a:pPr>
              <a:r>
                <a:rPr lang="zh-CN" altLang="en-US" sz="2400" b="1" baseline="-25000">
                  <a:solidFill>
                    <a:schemeClr val="tx1"/>
                  </a:solidFill>
                </a:rPr>
                <a:t>复查</a:t>
              </a:r>
            </a:p>
          </p:txBody>
        </p:sp>
        <p:sp>
          <p:nvSpPr>
            <p:cNvPr id="27678" name="Line 30"/>
            <p:cNvSpPr>
              <a:spLocks noChangeShapeType="1"/>
            </p:cNvSpPr>
            <p:nvPr/>
          </p:nvSpPr>
          <p:spPr bwMode="auto">
            <a:xfrm>
              <a:off x="2851" y="3483"/>
              <a:ext cx="1950" cy="0"/>
            </a:xfrm>
            <a:prstGeom prst="line">
              <a:avLst/>
            </a:prstGeom>
            <a:noFill/>
            <a:ln w="9525">
              <a:solidFill>
                <a:schemeClr val="tx1"/>
              </a:solidFill>
              <a:round/>
              <a:headEnd/>
              <a:tailEnd/>
            </a:ln>
          </p:spPr>
          <p:txBody>
            <a:bodyPr/>
            <a:lstStyle/>
            <a:p>
              <a:endParaRPr lang="zh-CN" altLang="en-US"/>
            </a:p>
          </p:txBody>
        </p:sp>
        <p:sp>
          <p:nvSpPr>
            <p:cNvPr id="27679" name="Line 31"/>
            <p:cNvSpPr>
              <a:spLocks noChangeShapeType="1"/>
            </p:cNvSpPr>
            <p:nvPr/>
          </p:nvSpPr>
          <p:spPr bwMode="auto">
            <a:xfrm flipV="1">
              <a:off x="4785" y="1026"/>
              <a:ext cx="0" cy="2449"/>
            </a:xfrm>
            <a:prstGeom prst="line">
              <a:avLst/>
            </a:prstGeom>
            <a:noFill/>
            <a:ln w="9525">
              <a:solidFill>
                <a:schemeClr val="tx1"/>
              </a:solidFill>
              <a:round/>
              <a:headEnd/>
              <a:tailEnd/>
            </a:ln>
          </p:spPr>
          <p:txBody>
            <a:bodyPr/>
            <a:lstStyle/>
            <a:p>
              <a:endParaRPr lang="zh-CN" altLang="en-US"/>
            </a:p>
          </p:txBody>
        </p:sp>
        <p:sp>
          <p:nvSpPr>
            <p:cNvPr id="27680" name="Line 32"/>
            <p:cNvSpPr>
              <a:spLocks noChangeShapeType="1"/>
            </p:cNvSpPr>
            <p:nvPr/>
          </p:nvSpPr>
          <p:spPr bwMode="auto">
            <a:xfrm flipH="1">
              <a:off x="2290" y="1026"/>
              <a:ext cx="2495" cy="0"/>
            </a:xfrm>
            <a:prstGeom prst="line">
              <a:avLst/>
            </a:prstGeom>
            <a:noFill/>
            <a:ln w="9525">
              <a:solidFill>
                <a:schemeClr val="tx1"/>
              </a:solidFill>
              <a:round/>
              <a:headEnd/>
              <a:tailEnd type="triangle" w="med" len="med"/>
            </a:ln>
          </p:spPr>
          <p:txBody>
            <a:bodyPr/>
            <a:lstStyle/>
            <a:p>
              <a:endParaRPr lang="zh-CN" altLang="en-US"/>
            </a:p>
          </p:txBody>
        </p:sp>
        <p:sp>
          <p:nvSpPr>
            <p:cNvPr id="27681" name="Text Box 33"/>
            <p:cNvSpPr txBox="1">
              <a:spLocks noChangeArrowheads="1"/>
            </p:cNvSpPr>
            <p:nvPr/>
          </p:nvSpPr>
          <p:spPr bwMode="auto">
            <a:xfrm>
              <a:off x="2517" y="3222"/>
              <a:ext cx="1019" cy="212"/>
            </a:xfrm>
            <a:prstGeom prst="rect">
              <a:avLst/>
            </a:prstGeom>
            <a:noFill/>
            <a:ln w="9525">
              <a:noFill/>
              <a:miter lim="800000"/>
              <a:headEnd/>
              <a:tailEnd/>
            </a:ln>
          </p:spPr>
          <p:txBody>
            <a:bodyPr>
              <a:spAutoFit/>
            </a:bodyPr>
            <a:lstStyle/>
            <a:p>
              <a:pPr marL="742950" indent="-285750">
                <a:spcBef>
                  <a:spcPct val="50000"/>
                </a:spcBef>
                <a:buFont typeface="Wingdings" pitchFamily="2" charset="2"/>
                <a:buNone/>
              </a:pPr>
              <a:r>
                <a:rPr lang="zh-CN" altLang="en-US" sz="2400" b="1" baseline="-25000">
                  <a:solidFill>
                    <a:schemeClr val="tx1"/>
                  </a:solidFill>
                </a:rPr>
                <a:t>错误</a:t>
              </a:r>
            </a:p>
          </p:txBody>
        </p:sp>
        <p:sp>
          <p:nvSpPr>
            <p:cNvPr id="27682" name="Line 34"/>
            <p:cNvSpPr>
              <a:spLocks noChangeShapeType="1"/>
            </p:cNvSpPr>
            <p:nvPr/>
          </p:nvSpPr>
          <p:spPr bwMode="auto">
            <a:xfrm>
              <a:off x="2394" y="3588"/>
              <a:ext cx="0" cy="136"/>
            </a:xfrm>
            <a:prstGeom prst="line">
              <a:avLst/>
            </a:prstGeom>
            <a:noFill/>
            <a:ln w="9525">
              <a:solidFill>
                <a:schemeClr val="tx1"/>
              </a:solidFill>
              <a:round/>
              <a:headEnd/>
              <a:tailEnd type="triangle" w="med" len="med"/>
            </a:ln>
          </p:spPr>
          <p:txBody>
            <a:bodyPr/>
            <a:lstStyle/>
            <a:p>
              <a:endParaRPr lang="zh-CN" altLang="en-US"/>
            </a:p>
          </p:txBody>
        </p:sp>
        <p:sp>
          <p:nvSpPr>
            <p:cNvPr id="27683" name="Rectangle 35"/>
            <p:cNvSpPr>
              <a:spLocks noChangeArrowheads="1"/>
            </p:cNvSpPr>
            <p:nvPr/>
          </p:nvSpPr>
          <p:spPr bwMode="auto">
            <a:xfrm>
              <a:off x="1882" y="3748"/>
              <a:ext cx="1043" cy="227"/>
            </a:xfrm>
            <a:prstGeom prst="rect">
              <a:avLst/>
            </a:prstGeom>
            <a:noFill/>
            <a:ln w="9525">
              <a:solidFill>
                <a:schemeClr val="tx1"/>
              </a:solidFill>
              <a:miter lim="800000"/>
              <a:headEnd/>
              <a:tailEnd/>
            </a:ln>
          </p:spPr>
          <p:txBody>
            <a:bodyPr wrap="none" lIns="18000" tIns="10800" rIns="414000" bIns="10800" anchorCtr="1"/>
            <a:lstStyle/>
            <a:p>
              <a:pPr marL="742950" indent="-285750">
                <a:buFont typeface="Wingdings" pitchFamily="2" charset="2"/>
                <a:buNone/>
              </a:pPr>
              <a:r>
                <a:rPr lang="zh-CN" altLang="en-US" sz="2400" b="1" baseline="-25000">
                  <a:solidFill>
                    <a:schemeClr val="tx1"/>
                  </a:solidFill>
                </a:rPr>
                <a:t>详细设计</a:t>
              </a:r>
            </a:p>
          </p:txBody>
        </p:sp>
        <p:sp>
          <p:nvSpPr>
            <p:cNvPr id="27684" name="Text Box 37"/>
            <p:cNvSpPr txBox="1">
              <a:spLocks noChangeArrowheads="1"/>
            </p:cNvSpPr>
            <p:nvPr/>
          </p:nvSpPr>
          <p:spPr bwMode="auto">
            <a:xfrm>
              <a:off x="2565" y="981"/>
              <a:ext cx="1225" cy="212"/>
            </a:xfrm>
            <a:prstGeom prst="rect">
              <a:avLst/>
            </a:prstGeom>
            <a:noFill/>
            <a:ln w="9525">
              <a:noFill/>
              <a:miter lim="800000"/>
              <a:headEnd/>
              <a:tailEnd/>
            </a:ln>
          </p:spPr>
          <p:txBody>
            <a:bodyPr>
              <a:spAutoFit/>
            </a:bodyPr>
            <a:lstStyle/>
            <a:p>
              <a:pPr marL="742950" indent="-285750">
                <a:spcBef>
                  <a:spcPct val="50000"/>
                </a:spcBef>
                <a:buFont typeface="Wingdings" pitchFamily="2" charset="2"/>
                <a:buNone/>
              </a:pPr>
              <a:r>
                <a:rPr lang="en-US" altLang="zh-CN" sz="2400" b="1" baseline="-25000">
                  <a:solidFill>
                    <a:schemeClr val="tx1"/>
                  </a:solidFill>
                  <a:latin typeface="宋体" charset="-122"/>
                </a:rPr>
                <a:t>“</a:t>
              </a:r>
              <a:r>
                <a:rPr lang="zh-CN" altLang="en-US" sz="2400" b="1" baseline="-25000">
                  <a:solidFill>
                    <a:schemeClr val="tx1"/>
                  </a:solidFill>
                </a:rPr>
                <a:t>变换流</a:t>
              </a:r>
              <a:r>
                <a:rPr lang="zh-CN" altLang="en-US" sz="2400" b="1" baseline="-25000">
                  <a:solidFill>
                    <a:schemeClr val="tx1"/>
                  </a:solidFill>
                  <a:latin typeface="宋体" charset="-122"/>
                </a:rPr>
                <a:t>”</a:t>
              </a:r>
              <a:endParaRPr lang="zh-CN" altLang="en-US" sz="2400" b="1" baseline="-25000">
                <a:solidFill>
                  <a:schemeClr val="tx1"/>
                </a:solidFill>
              </a:endParaRPr>
            </a:p>
          </p:txBody>
        </p:sp>
        <p:sp>
          <p:nvSpPr>
            <p:cNvPr id="27685" name="Text Box 38"/>
            <p:cNvSpPr txBox="1">
              <a:spLocks noChangeArrowheads="1"/>
            </p:cNvSpPr>
            <p:nvPr/>
          </p:nvSpPr>
          <p:spPr bwMode="auto">
            <a:xfrm>
              <a:off x="761" y="978"/>
              <a:ext cx="1156" cy="212"/>
            </a:xfrm>
            <a:prstGeom prst="rect">
              <a:avLst/>
            </a:prstGeom>
            <a:noFill/>
            <a:ln w="9525">
              <a:noFill/>
              <a:miter lim="800000"/>
              <a:headEnd/>
              <a:tailEnd/>
            </a:ln>
          </p:spPr>
          <p:txBody>
            <a:bodyPr>
              <a:spAutoFit/>
            </a:bodyPr>
            <a:lstStyle/>
            <a:p>
              <a:pPr marL="742950" indent="-285750">
                <a:spcBef>
                  <a:spcPct val="50000"/>
                </a:spcBef>
                <a:buFont typeface="Wingdings" pitchFamily="2" charset="2"/>
                <a:buNone/>
              </a:pPr>
              <a:r>
                <a:rPr lang="en-US" altLang="zh-CN" sz="2400" b="1" baseline="-25000">
                  <a:solidFill>
                    <a:schemeClr val="tx1"/>
                  </a:solidFill>
                  <a:latin typeface="宋体" charset="-122"/>
                </a:rPr>
                <a:t>“</a:t>
              </a:r>
              <a:r>
                <a:rPr lang="zh-CN" altLang="en-US" sz="2400" b="1" baseline="-25000">
                  <a:solidFill>
                    <a:schemeClr val="tx1"/>
                  </a:solidFill>
                </a:rPr>
                <a:t>事务流</a:t>
              </a:r>
              <a:r>
                <a:rPr lang="en-US" altLang="zh-CN" sz="2400" b="1" baseline="-25000">
                  <a:solidFill>
                    <a:schemeClr val="tx1"/>
                  </a:solidFill>
                  <a:latin typeface="宋体" charset="-122"/>
                </a:rPr>
                <a:t>”</a:t>
              </a:r>
              <a:endParaRPr lang="en-US" altLang="zh-CN" sz="2400" b="1" baseline="-25000">
                <a:solidFill>
                  <a:schemeClr val="tx1"/>
                </a:solidFill>
              </a:endParaRPr>
            </a:p>
          </p:txBody>
        </p:sp>
        <p:sp>
          <p:nvSpPr>
            <p:cNvPr id="27686" name="AutoShape 39"/>
            <p:cNvSpPr>
              <a:spLocks noChangeArrowheads="1"/>
            </p:cNvSpPr>
            <p:nvPr/>
          </p:nvSpPr>
          <p:spPr bwMode="auto">
            <a:xfrm>
              <a:off x="158" y="2296"/>
              <a:ext cx="908" cy="544"/>
            </a:xfrm>
            <a:prstGeom prst="wedgeEllipseCallout">
              <a:avLst>
                <a:gd name="adj1" fmla="val 31606"/>
                <a:gd name="adj2" fmla="val -79597"/>
              </a:avLst>
            </a:prstGeom>
            <a:noFill/>
            <a:ln w="9525">
              <a:solidFill>
                <a:schemeClr val="tx1"/>
              </a:solidFill>
              <a:miter lim="800000"/>
              <a:headEnd/>
              <a:tailEnd/>
            </a:ln>
          </p:spPr>
          <p:txBody>
            <a:bodyPr wrap="none" lIns="0" tIns="144000" rIns="234000" anchorCtr="1"/>
            <a:lstStyle/>
            <a:p>
              <a:pPr marL="742950" indent="-285750">
                <a:spcBef>
                  <a:spcPct val="0"/>
                </a:spcBef>
                <a:buFont typeface="Wingdings" pitchFamily="2" charset="2"/>
                <a:buNone/>
              </a:pPr>
              <a:r>
                <a:rPr lang="zh-CN" altLang="en-US" sz="2400" b="1" baseline="-25000">
                  <a:solidFill>
                    <a:schemeClr val="tx1"/>
                  </a:solidFill>
                </a:rPr>
                <a:t>事务分析</a:t>
              </a:r>
            </a:p>
          </p:txBody>
        </p:sp>
        <p:sp>
          <p:nvSpPr>
            <p:cNvPr id="27687" name="AutoShape 40"/>
            <p:cNvSpPr>
              <a:spLocks noChangeArrowheads="1"/>
            </p:cNvSpPr>
            <p:nvPr/>
          </p:nvSpPr>
          <p:spPr bwMode="auto">
            <a:xfrm>
              <a:off x="3606" y="2387"/>
              <a:ext cx="908" cy="408"/>
            </a:xfrm>
            <a:prstGeom prst="wedgeEllipseCallout">
              <a:avLst>
                <a:gd name="adj1" fmla="val -34472"/>
                <a:gd name="adj2" fmla="val -95343"/>
              </a:avLst>
            </a:prstGeom>
            <a:noFill/>
            <a:ln w="9525">
              <a:solidFill>
                <a:schemeClr val="tx1"/>
              </a:solidFill>
              <a:miter lim="800000"/>
              <a:headEnd/>
              <a:tailEnd/>
            </a:ln>
          </p:spPr>
          <p:txBody>
            <a:bodyPr wrap="none" lIns="0" tIns="144000" rIns="234000" anchor="ctr" anchorCtr="1"/>
            <a:lstStyle/>
            <a:p>
              <a:pPr marL="742950" indent="-285750">
                <a:spcBef>
                  <a:spcPct val="0"/>
                </a:spcBef>
                <a:buFont typeface="Wingdings" pitchFamily="2" charset="2"/>
                <a:buNone/>
              </a:pPr>
              <a:r>
                <a:rPr lang="zh-CN" altLang="en-US" sz="2400" b="1" baseline="-25000" dirty="0">
                  <a:solidFill>
                    <a:schemeClr val="tx1"/>
                  </a:solidFill>
                </a:rPr>
                <a:t>变换分析</a:t>
              </a:r>
            </a:p>
          </p:txBody>
        </p:sp>
      </p:gr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09600" y="404664"/>
            <a:ext cx="7778824" cy="762000"/>
          </a:xfrm>
        </p:spPr>
        <p:txBody>
          <a:bodyPr/>
          <a:lstStyle/>
          <a:p>
            <a:r>
              <a:rPr lang="zh-CN" altLang="en-US" sz="3600" dirty="0"/>
              <a:t>变换分析</a:t>
            </a:r>
          </a:p>
        </p:txBody>
      </p:sp>
      <p:sp>
        <p:nvSpPr>
          <p:cNvPr id="137219" name="Rectangle 3" descr="Rectangle: Click to edit Master text styles&#10;Second level&#10;Third level&#10;Fourth level&#10;Fifth level"/>
          <p:cNvSpPr>
            <a:spLocks noGrp="1" noChangeArrowheads="1"/>
          </p:cNvSpPr>
          <p:nvPr>
            <p:ph type="body" idx="1"/>
          </p:nvPr>
        </p:nvSpPr>
        <p:spPr>
          <a:xfrm>
            <a:off x="685800" y="1484784"/>
            <a:ext cx="7924800" cy="4495800"/>
          </a:xfrm>
        </p:spPr>
        <p:txBody>
          <a:bodyPr/>
          <a:lstStyle/>
          <a:p>
            <a:pPr>
              <a:buFont typeface="Wingdings" pitchFamily="2" charset="2"/>
              <a:buNone/>
            </a:pPr>
            <a:r>
              <a:rPr lang="zh-CN" altLang="en-US" sz="2800" b="1" dirty="0">
                <a:solidFill>
                  <a:srgbClr val="020100"/>
                </a:solidFill>
                <a:latin typeface="宋体" pitchFamily="2" charset="-122"/>
              </a:rPr>
              <a:t>四个步骤：</a:t>
            </a:r>
          </a:p>
          <a:p>
            <a:pPr marL="457200" lvl="1" indent="-457200">
              <a:lnSpc>
                <a:spcPct val="120000"/>
              </a:lnSpc>
              <a:buFont typeface="+mj-lt"/>
              <a:buAutoNum type="arabicPeriod"/>
            </a:pPr>
            <a:r>
              <a:rPr lang="zh-CN" altLang="en-US" dirty="0">
                <a:solidFill>
                  <a:srgbClr val="020100"/>
                </a:solidFill>
                <a:latin typeface="宋体" pitchFamily="2" charset="-122"/>
              </a:rPr>
              <a:t>复查</a:t>
            </a:r>
            <a:r>
              <a:rPr lang="zh-CN" altLang="en-US" b="1" dirty="0">
                <a:solidFill>
                  <a:srgbClr val="020100"/>
                </a:solidFill>
                <a:latin typeface="宋体" pitchFamily="2" charset="-122"/>
              </a:rPr>
              <a:t>数据流图；</a:t>
            </a:r>
          </a:p>
          <a:p>
            <a:pPr marL="457200" lvl="1" indent="-457200">
              <a:lnSpc>
                <a:spcPct val="120000"/>
              </a:lnSpc>
              <a:buFont typeface="+mj-lt"/>
              <a:buAutoNum type="arabicPeriod"/>
            </a:pPr>
            <a:r>
              <a:rPr lang="zh-CN" altLang="en-US" b="1" dirty="0">
                <a:solidFill>
                  <a:srgbClr val="020100"/>
                </a:solidFill>
                <a:latin typeface="宋体" pitchFamily="2" charset="-122"/>
              </a:rPr>
              <a:t>区分有效输入、有效输出和中心变换部分；</a:t>
            </a:r>
          </a:p>
          <a:p>
            <a:pPr marL="457200" lvl="1" indent="-457200">
              <a:lnSpc>
                <a:spcPct val="120000"/>
              </a:lnSpc>
              <a:buFont typeface="+mj-lt"/>
              <a:buAutoNum type="arabicPeriod"/>
            </a:pPr>
            <a:r>
              <a:rPr lang="zh-CN" altLang="en-US" b="1" dirty="0">
                <a:solidFill>
                  <a:srgbClr val="020100"/>
                </a:solidFill>
                <a:latin typeface="宋体" pitchFamily="2" charset="-122"/>
              </a:rPr>
              <a:t>进行一级分解，设计上层模块；</a:t>
            </a:r>
          </a:p>
          <a:p>
            <a:pPr marL="457200" lvl="1" indent="-457200">
              <a:lnSpc>
                <a:spcPct val="120000"/>
              </a:lnSpc>
              <a:buFont typeface="+mj-lt"/>
              <a:buAutoNum type="arabicPeriod"/>
            </a:pPr>
            <a:r>
              <a:rPr lang="zh-CN" altLang="en-US" b="1" dirty="0">
                <a:solidFill>
                  <a:srgbClr val="020100"/>
                </a:solidFill>
                <a:latin typeface="宋体" pitchFamily="2" charset="-122"/>
              </a:rPr>
              <a:t>进行二级分解，设计输入、输出和中心变换部分的中、下层模块。</a:t>
            </a:r>
          </a:p>
        </p:txBody>
      </p:sp>
    </p:spTree>
    <p:extLst>
      <p:ext uri="{BB962C8B-B14F-4D97-AF65-F5344CB8AC3E}">
        <p14:creationId xmlns:p14="http://schemas.microsoft.com/office/powerpoint/2010/main" val="322505538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5"/>
          <p:cNvSpPr>
            <a:spLocks noGrp="1"/>
          </p:cNvSpPr>
          <p:nvPr>
            <p:ph type="sldNum" sz="quarter" idx="12"/>
          </p:nvPr>
        </p:nvSpPr>
        <p:spPr>
          <a:noFill/>
        </p:spPr>
        <p:txBody>
          <a:bodyPr/>
          <a:lstStyle/>
          <a:p>
            <a:fld id="{E794554B-06B4-4BC0-992F-20EBD3A401E3}" type="slidenum">
              <a:rPr lang="zh-CN" altLang="en-US">
                <a:ea typeface="宋体" charset="-122"/>
              </a:rPr>
              <a:pPr/>
              <a:t>154</a:t>
            </a:fld>
            <a:endParaRPr lang="en-US" altLang="zh-CN">
              <a:ea typeface="宋体" charset="-122"/>
            </a:endParaRPr>
          </a:p>
        </p:txBody>
      </p:sp>
      <p:sp>
        <p:nvSpPr>
          <p:cNvPr id="40963" name="Rectangle 2"/>
          <p:cNvSpPr>
            <a:spLocks noGrp="1" noChangeArrowheads="1"/>
          </p:cNvSpPr>
          <p:nvPr>
            <p:ph type="title"/>
          </p:nvPr>
        </p:nvSpPr>
        <p:spPr>
          <a:xfrm>
            <a:off x="539552" y="188640"/>
            <a:ext cx="7772400" cy="1143000"/>
          </a:xfrm>
        </p:spPr>
        <p:txBody>
          <a:bodyPr/>
          <a:lstStyle/>
          <a:p>
            <a:pPr eaLnBrk="1" hangingPunct="1"/>
            <a:r>
              <a:rPr lang="zh-CN" altLang="en-US" sz="3200" b="1" dirty="0"/>
              <a:t>变换流举例：</a:t>
            </a:r>
            <a:r>
              <a:rPr lang="zh-CN" altLang="en-US" sz="3200" dirty="0">
                <a:latin typeface="宋体" pitchFamily="2" charset="-122"/>
              </a:rPr>
              <a:t>汽车数字仪表板的设计</a:t>
            </a:r>
            <a:endParaRPr lang="zh-CN" altLang="en-US" sz="3200" b="1" dirty="0"/>
          </a:p>
        </p:txBody>
      </p:sp>
      <p:sp>
        <p:nvSpPr>
          <p:cNvPr id="40964" name="Rectangle 3"/>
          <p:cNvSpPr>
            <a:spLocks noGrp="1" noChangeArrowheads="1"/>
          </p:cNvSpPr>
          <p:nvPr>
            <p:ph type="body" idx="1"/>
          </p:nvPr>
        </p:nvSpPr>
        <p:spPr>
          <a:xfrm>
            <a:off x="684213" y="1368350"/>
            <a:ext cx="7920037" cy="4652938"/>
          </a:xfrm>
        </p:spPr>
        <p:txBody>
          <a:bodyPr/>
          <a:lstStyle/>
          <a:p>
            <a:pPr eaLnBrk="1" hangingPunct="1">
              <a:lnSpc>
                <a:spcPct val="120000"/>
              </a:lnSpc>
              <a:buFont typeface="Wingdings" pitchFamily="2" charset="2"/>
              <a:buNone/>
            </a:pPr>
            <a:r>
              <a:rPr lang="zh-CN" altLang="en-US" sz="2400" dirty="0">
                <a:solidFill>
                  <a:srgbClr val="000000"/>
                </a:solidFill>
                <a:latin typeface="宋体" pitchFamily="2" charset="-122"/>
              </a:rPr>
              <a:t>功能：</a:t>
            </a:r>
            <a:endParaRPr lang="en-US" altLang="zh-CN" sz="2400" dirty="0">
              <a:latin typeface="楷体_GB2312" pitchFamily="49" charset="-122"/>
              <a:ea typeface="楷体_GB2312" pitchFamily="49" charset="-122"/>
            </a:endParaRPr>
          </a:p>
          <a:p>
            <a:pPr eaLnBrk="1" hangingPunct="1">
              <a:lnSpc>
                <a:spcPct val="120000"/>
              </a:lnSpc>
              <a:buFont typeface="Wingdings" pitchFamily="2" charset="2"/>
              <a:buNone/>
            </a:pPr>
            <a:r>
              <a:rPr lang="zh-CN" altLang="en-US" sz="2400" b="0" dirty="0">
                <a:latin typeface="楷体_GB2312" pitchFamily="49" charset="-122"/>
                <a:ea typeface="楷体_GB2312" pitchFamily="49" charset="-122"/>
              </a:rPr>
              <a:t>1、通过模</a:t>
            </a:r>
            <a:r>
              <a:rPr lang="zh-CN" altLang="en-US" sz="2400" b="0" dirty="0">
                <a:latin typeface="Times New Roman" pitchFamily="18" charset="0"/>
                <a:ea typeface="楷体_GB2312" pitchFamily="49" charset="-122"/>
              </a:rPr>
              <a:t>—</a:t>
            </a:r>
            <a:r>
              <a:rPr lang="zh-CN" altLang="en-US" sz="2400" b="0" dirty="0">
                <a:latin typeface="楷体_GB2312" pitchFamily="49" charset="-122"/>
                <a:ea typeface="楷体_GB2312" pitchFamily="49" charset="-122"/>
              </a:rPr>
              <a:t>数转换实现传感器和微处理机接口；</a:t>
            </a:r>
          </a:p>
          <a:p>
            <a:pPr eaLnBrk="1" hangingPunct="1">
              <a:lnSpc>
                <a:spcPct val="120000"/>
              </a:lnSpc>
              <a:buFont typeface="Wingdings" pitchFamily="2" charset="2"/>
              <a:buNone/>
            </a:pPr>
            <a:r>
              <a:rPr lang="zh-CN" altLang="en-US" sz="2400" b="0" dirty="0">
                <a:latin typeface="楷体_GB2312" pitchFamily="49" charset="-122"/>
                <a:ea typeface="楷体_GB2312" pitchFamily="49" charset="-122"/>
              </a:rPr>
              <a:t>2、在发光二极管面板上显示数据；</a:t>
            </a:r>
          </a:p>
          <a:p>
            <a:pPr eaLnBrk="1" hangingPunct="1">
              <a:lnSpc>
                <a:spcPct val="120000"/>
              </a:lnSpc>
              <a:buFont typeface="Wingdings" pitchFamily="2" charset="2"/>
              <a:buNone/>
            </a:pPr>
            <a:r>
              <a:rPr lang="zh-CN" altLang="en-US" sz="2400" b="0" dirty="0">
                <a:latin typeface="楷体_GB2312" pitchFamily="49" charset="-122"/>
                <a:ea typeface="楷体_GB2312" pitchFamily="49" charset="-122"/>
              </a:rPr>
              <a:t>3、指示每小时英里数（</a:t>
            </a:r>
            <a:r>
              <a:rPr lang="en-US" altLang="zh-CN" sz="2400" b="0" dirty="0">
                <a:latin typeface="楷体_GB2312" pitchFamily="49" charset="-122"/>
                <a:ea typeface="楷体_GB2312" pitchFamily="49" charset="-122"/>
              </a:rPr>
              <a:t>MPH），</a:t>
            </a:r>
            <a:r>
              <a:rPr lang="zh-CN" altLang="en-US" sz="2400" b="0" dirty="0">
                <a:latin typeface="楷体_GB2312" pitchFamily="49" charset="-122"/>
                <a:ea typeface="楷体_GB2312" pitchFamily="49" charset="-122"/>
              </a:rPr>
              <a:t>行驶的里程，每加仑汽油行驶的里程数（</a:t>
            </a:r>
            <a:r>
              <a:rPr lang="en-US" altLang="zh-CN" sz="2400" b="0" dirty="0">
                <a:latin typeface="楷体_GB2312" pitchFamily="49" charset="-122"/>
                <a:ea typeface="楷体_GB2312" pitchFamily="49" charset="-122"/>
              </a:rPr>
              <a:t>MPG）</a:t>
            </a:r>
            <a:r>
              <a:rPr lang="zh-CN" altLang="en-US" sz="2400" b="0" dirty="0">
                <a:latin typeface="楷体_GB2312" pitchFamily="49" charset="-122"/>
                <a:ea typeface="楷体_GB2312" pitchFamily="49" charset="-122"/>
              </a:rPr>
              <a:t>等；</a:t>
            </a:r>
          </a:p>
          <a:p>
            <a:pPr eaLnBrk="1" hangingPunct="1">
              <a:lnSpc>
                <a:spcPct val="120000"/>
              </a:lnSpc>
              <a:buFont typeface="Wingdings" pitchFamily="2" charset="2"/>
              <a:buNone/>
            </a:pPr>
            <a:r>
              <a:rPr lang="zh-CN" altLang="en-US" sz="2400" b="0" dirty="0">
                <a:latin typeface="楷体_GB2312" pitchFamily="49" charset="-122"/>
                <a:ea typeface="楷体_GB2312" pitchFamily="49" charset="-122"/>
              </a:rPr>
              <a:t>4、指示加减速；</a:t>
            </a:r>
          </a:p>
          <a:p>
            <a:pPr eaLnBrk="1" hangingPunct="1">
              <a:lnSpc>
                <a:spcPct val="120000"/>
              </a:lnSpc>
              <a:buFont typeface="Wingdings" pitchFamily="2" charset="2"/>
              <a:buNone/>
            </a:pPr>
            <a:r>
              <a:rPr lang="zh-CN" altLang="en-US" sz="2400" b="0" dirty="0">
                <a:latin typeface="楷体_GB2312" pitchFamily="49" charset="-122"/>
                <a:ea typeface="楷体_GB2312" pitchFamily="49" charset="-122"/>
              </a:rPr>
              <a:t>5、超速警告：如果车速超过55英里/小时，则发出超速警告铃声。</a:t>
            </a:r>
          </a:p>
          <a:p>
            <a:pPr eaLnBrk="1" hangingPunct="1">
              <a:lnSpc>
                <a:spcPct val="120000"/>
              </a:lnSpc>
              <a:buFont typeface="Wingdings" pitchFamily="2" charset="2"/>
              <a:buNone/>
            </a:pPr>
            <a:endParaRPr lang="zh-CN" altLang="en-US" sz="2800" dirty="0">
              <a:latin typeface="楷体_GB2312" pitchFamily="49" charset="-122"/>
              <a:ea typeface="楷体_GB2312" pitchFamily="49" charset="-122"/>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descr="Rectangle: Click to edit Master text styles&#10;Second level&#10;Third level&#10;Fourth level&#10;Fifth level"/>
          <p:cNvSpPr>
            <a:spLocks noGrp="1" noChangeArrowheads="1"/>
          </p:cNvSpPr>
          <p:nvPr>
            <p:ph type="body" idx="1"/>
          </p:nvPr>
        </p:nvSpPr>
        <p:spPr>
          <a:xfrm>
            <a:off x="457200" y="609600"/>
            <a:ext cx="7859216" cy="609600"/>
          </a:xfrm>
        </p:spPr>
        <p:txBody>
          <a:bodyPr/>
          <a:lstStyle/>
          <a:p>
            <a:pPr>
              <a:buFont typeface="Wingdings" pitchFamily="2" charset="2"/>
              <a:buNone/>
            </a:pPr>
            <a:r>
              <a:rPr lang="zh-CN" altLang="en-US" sz="2800" b="1" dirty="0">
                <a:solidFill>
                  <a:srgbClr val="000000"/>
                </a:solidFill>
                <a:latin typeface="宋体" pitchFamily="2" charset="-122"/>
              </a:rPr>
              <a:t>第 </a:t>
            </a:r>
            <a:r>
              <a:rPr lang="en-US" altLang="zh-CN" sz="2800" b="1" dirty="0">
                <a:solidFill>
                  <a:srgbClr val="000000"/>
                </a:solidFill>
                <a:latin typeface="宋体" pitchFamily="2" charset="-122"/>
              </a:rPr>
              <a:t>1 </a:t>
            </a:r>
            <a:r>
              <a:rPr lang="zh-CN" altLang="en-US" sz="2800" b="1" dirty="0">
                <a:solidFill>
                  <a:srgbClr val="000000"/>
                </a:solidFill>
                <a:latin typeface="宋体" pitchFamily="2" charset="-122"/>
              </a:rPr>
              <a:t>步：复查数据流图，结论：正确</a:t>
            </a:r>
          </a:p>
        </p:txBody>
      </p:sp>
      <p:grpSp>
        <p:nvGrpSpPr>
          <p:cNvPr id="29701" name="Group 5"/>
          <p:cNvGrpSpPr>
            <a:grpSpLocks/>
          </p:cNvGrpSpPr>
          <p:nvPr/>
        </p:nvGrpSpPr>
        <p:grpSpPr bwMode="auto">
          <a:xfrm>
            <a:off x="1475656" y="1268760"/>
            <a:ext cx="6172200" cy="5448300"/>
            <a:chOff x="1674" y="8310"/>
            <a:chExt cx="8100" cy="7800"/>
          </a:xfrm>
        </p:grpSpPr>
        <p:sp>
          <p:nvSpPr>
            <p:cNvPr id="29702" name="Text Box 6"/>
            <p:cNvSpPr txBox="1">
              <a:spLocks noChangeArrowheads="1"/>
            </p:cNvSpPr>
            <p:nvPr/>
          </p:nvSpPr>
          <p:spPr bwMode="auto">
            <a:xfrm>
              <a:off x="1854" y="9671"/>
              <a:ext cx="1260" cy="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楷体_GB2312" pitchFamily="49" charset="-122"/>
                  <a:ea typeface="楷体_GB2312" pitchFamily="49" charset="-122"/>
                </a:rPr>
                <a:t>燃料流</a:t>
              </a:r>
            </a:p>
            <a:p>
              <a:pPr algn="just"/>
              <a:r>
                <a:rPr lang="zh-CN" altLang="en-US" sz="1200" b="1">
                  <a:latin typeface="楷体_GB2312" pitchFamily="49" charset="-122"/>
                  <a:ea typeface="楷体_GB2312" pitchFamily="49" charset="-122"/>
                </a:rPr>
                <a:t> 传感器信号</a:t>
              </a:r>
              <a:endParaRPr lang="zh-CN" altLang="en-US" sz="1000" b="1">
                <a:latin typeface="Times New Roman" pitchFamily="18" charset="0"/>
              </a:endParaRPr>
            </a:p>
          </p:txBody>
        </p:sp>
        <p:grpSp>
          <p:nvGrpSpPr>
            <p:cNvPr id="29703" name="Group 7"/>
            <p:cNvGrpSpPr>
              <a:grpSpLocks/>
            </p:cNvGrpSpPr>
            <p:nvPr/>
          </p:nvGrpSpPr>
          <p:grpSpPr bwMode="auto">
            <a:xfrm>
              <a:off x="4622" y="10606"/>
              <a:ext cx="1000" cy="397"/>
              <a:chOff x="4162" y="11202"/>
              <a:chExt cx="1000" cy="397"/>
            </a:xfrm>
          </p:grpSpPr>
          <p:sp>
            <p:nvSpPr>
              <p:cNvPr id="29704" name="Text Box 8"/>
              <p:cNvSpPr txBox="1">
                <a:spLocks noChangeArrowheads="1"/>
              </p:cNvSpPr>
              <p:nvPr/>
            </p:nvSpPr>
            <p:spPr bwMode="auto">
              <a:xfrm>
                <a:off x="4374" y="11202"/>
                <a:ext cx="78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SPS</a:t>
                </a:r>
                <a:endParaRPr lang="en-US" altLang="zh-CN" sz="1000" b="1">
                  <a:latin typeface="Times New Roman" pitchFamily="18" charset="0"/>
                </a:endParaRPr>
              </a:p>
            </p:txBody>
          </p:sp>
          <p:sp>
            <p:nvSpPr>
              <p:cNvPr id="29705" name="Line 9"/>
              <p:cNvSpPr>
                <a:spLocks noChangeShapeType="1"/>
              </p:cNvSpPr>
              <p:nvPr/>
            </p:nvSpPr>
            <p:spPr bwMode="auto">
              <a:xfrm>
                <a:off x="4162" y="11259"/>
                <a:ext cx="227" cy="34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06" name="Line 10"/>
              <p:cNvSpPr>
                <a:spLocks noChangeShapeType="1"/>
              </p:cNvSpPr>
              <p:nvPr/>
            </p:nvSpPr>
            <p:spPr bwMode="auto">
              <a:xfrm>
                <a:off x="4406" y="11274"/>
                <a:ext cx="36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9707" name="Text Box 11"/>
            <p:cNvSpPr txBox="1">
              <a:spLocks noChangeArrowheads="1"/>
            </p:cNvSpPr>
            <p:nvPr/>
          </p:nvSpPr>
          <p:spPr bwMode="auto">
            <a:xfrm>
              <a:off x="2468" y="8310"/>
              <a:ext cx="1026"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旋转信号</a:t>
              </a:r>
              <a:endParaRPr lang="zh-CN" altLang="en-US" sz="1200">
                <a:latin typeface="Times New Roman" pitchFamily="18" charset="0"/>
                <a:ea typeface="楷体_GB2312" pitchFamily="49" charset="-122"/>
              </a:endParaRPr>
            </a:p>
          </p:txBody>
        </p:sp>
        <p:grpSp>
          <p:nvGrpSpPr>
            <p:cNvPr id="29708" name="Group 12"/>
            <p:cNvGrpSpPr>
              <a:grpSpLocks/>
            </p:cNvGrpSpPr>
            <p:nvPr/>
          </p:nvGrpSpPr>
          <p:grpSpPr bwMode="auto">
            <a:xfrm>
              <a:off x="2893" y="8707"/>
              <a:ext cx="964" cy="964"/>
              <a:chOff x="2353" y="9331"/>
              <a:chExt cx="964" cy="964"/>
            </a:xfrm>
          </p:grpSpPr>
          <p:sp>
            <p:nvSpPr>
              <p:cNvPr id="29709" name="Oval 13"/>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0" name="Text Box 14"/>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Times New Roman" pitchFamily="18" charset="0"/>
                    <a:ea typeface="楷体_GB2312" pitchFamily="49" charset="-122"/>
                  </a:rPr>
                  <a:t>读</a:t>
                </a:r>
              </a:p>
              <a:p>
                <a:pPr algn="ctr"/>
                <a:r>
                  <a:rPr lang="zh-CN" altLang="en-US" sz="1200" b="1">
                    <a:latin typeface="Times New Roman" pitchFamily="18" charset="0"/>
                    <a:ea typeface="楷体_GB2312" pitchFamily="49" charset="-122"/>
                  </a:rPr>
                  <a:t>旋转信号</a:t>
                </a:r>
                <a:endParaRPr lang="zh-CN" altLang="en-US" sz="1000" b="1">
                  <a:latin typeface="Times New Roman" pitchFamily="18" charset="0"/>
                </a:endParaRPr>
              </a:p>
            </p:txBody>
          </p:sp>
        </p:grpSp>
        <p:grpSp>
          <p:nvGrpSpPr>
            <p:cNvPr id="29711" name="Group 15"/>
            <p:cNvGrpSpPr>
              <a:grpSpLocks/>
            </p:cNvGrpSpPr>
            <p:nvPr/>
          </p:nvGrpSpPr>
          <p:grpSpPr bwMode="auto">
            <a:xfrm>
              <a:off x="4014" y="9714"/>
              <a:ext cx="964" cy="964"/>
              <a:chOff x="2353" y="9331"/>
              <a:chExt cx="964" cy="964"/>
            </a:xfrm>
          </p:grpSpPr>
          <p:sp>
            <p:nvSpPr>
              <p:cNvPr id="29712" name="Oval 16"/>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3" name="Text Box 17"/>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Times New Roman" pitchFamily="18" charset="0"/>
                    <a:ea typeface="楷体_GB2312" pitchFamily="49" charset="-122"/>
                  </a:rPr>
                  <a:t>收集和求平均</a:t>
                </a:r>
                <a:endParaRPr lang="zh-CN" altLang="en-US" sz="1000" b="1">
                  <a:latin typeface="Times New Roman" pitchFamily="18" charset="0"/>
                </a:endParaRPr>
              </a:p>
            </p:txBody>
          </p:sp>
        </p:grpSp>
        <p:grpSp>
          <p:nvGrpSpPr>
            <p:cNvPr id="29714" name="Group 18"/>
            <p:cNvGrpSpPr>
              <a:grpSpLocks/>
            </p:cNvGrpSpPr>
            <p:nvPr/>
          </p:nvGrpSpPr>
          <p:grpSpPr bwMode="auto">
            <a:xfrm>
              <a:off x="5274" y="8622"/>
              <a:ext cx="964" cy="964"/>
              <a:chOff x="2353" y="9331"/>
              <a:chExt cx="964" cy="964"/>
            </a:xfrm>
          </p:grpSpPr>
          <p:sp>
            <p:nvSpPr>
              <p:cNvPr id="29715" name="Oval 19"/>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6" name="Text Box 20"/>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楷体_GB2312" pitchFamily="49" charset="-122"/>
                    <a:ea typeface="楷体_GB2312" pitchFamily="49" charset="-122"/>
                  </a:rPr>
                  <a:t>确定加</a:t>
                </a:r>
                <a:r>
                  <a:rPr lang="en-US" altLang="zh-CN" sz="1200" b="1">
                    <a:latin typeface="楷体_GB2312" pitchFamily="49" charset="-122"/>
                    <a:ea typeface="楷体_GB2312" pitchFamily="49" charset="-122"/>
                  </a:rPr>
                  <a:t>/</a:t>
                </a:r>
                <a:r>
                  <a:rPr lang="zh-CN" altLang="en-US" sz="1200" b="1">
                    <a:latin typeface="楷体_GB2312" pitchFamily="49" charset="-122"/>
                    <a:ea typeface="楷体_GB2312" pitchFamily="49" charset="-122"/>
                  </a:rPr>
                  <a:t>减速</a:t>
                </a:r>
              </a:p>
            </p:txBody>
          </p:sp>
        </p:grpSp>
        <p:grpSp>
          <p:nvGrpSpPr>
            <p:cNvPr id="29717" name="Group 21"/>
            <p:cNvGrpSpPr>
              <a:grpSpLocks/>
            </p:cNvGrpSpPr>
            <p:nvPr/>
          </p:nvGrpSpPr>
          <p:grpSpPr bwMode="auto">
            <a:xfrm>
              <a:off x="4554" y="10962"/>
              <a:ext cx="964" cy="964"/>
              <a:chOff x="2353" y="9331"/>
              <a:chExt cx="964" cy="964"/>
            </a:xfrm>
          </p:grpSpPr>
          <p:sp>
            <p:nvSpPr>
              <p:cNvPr id="29718" name="Oval 22"/>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9" name="Text Box 23"/>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楷体_GB2312" pitchFamily="49" charset="-122"/>
                    <a:ea typeface="楷体_GB2312" pitchFamily="49" charset="-122"/>
                  </a:rPr>
                  <a:t>转换成</a:t>
                </a:r>
              </a:p>
              <a:p>
                <a:pPr algn="ctr"/>
                <a:r>
                  <a:rPr lang="zh-CN" altLang="en-US" sz="1200" b="1">
                    <a:latin typeface="楷体_GB2312" pitchFamily="49" charset="-122"/>
                    <a:ea typeface="楷体_GB2312" pitchFamily="49" charset="-122"/>
                  </a:rPr>
                  <a:t>转</a:t>
                </a:r>
                <a:r>
                  <a:rPr lang="en-US" altLang="zh-CN" sz="1200" b="1">
                    <a:latin typeface="楷体_GB2312" pitchFamily="49" charset="-122"/>
                    <a:ea typeface="楷体_GB2312" pitchFamily="49" charset="-122"/>
                  </a:rPr>
                  <a:t>/</a:t>
                </a:r>
                <a:r>
                  <a:rPr lang="zh-CN" altLang="en-US" sz="1200" b="1">
                    <a:latin typeface="楷体_GB2312" pitchFamily="49" charset="-122"/>
                    <a:ea typeface="楷体_GB2312" pitchFamily="49" charset="-122"/>
                  </a:rPr>
                  <a:t>分</a:t>
                </a:r>
              </a:p>
            </p:txBody>
          </p:sp>
        </p:grpSp>
        <p:grpSp>
          <p:nvGrpSpPr>
            <p:cNvPr id="29720" name="Group 24"/>
            <p:cNvGrpSpPr>
              <a:grpSpLocks/>
            </p:cNvGrpSpPr>
            <p:nvPr/>
          </p:nvGrpSpPr>
          <p:grpSpPr bwMode="auto">
            <a:xfrm>
              <a:off x="5994" y="11586"/>
              <a:ext cx="964" cy="964"/>
              <a:chOff x="2353" y="9331"/>
              <a:chExt cx="964" cy="964"/>
            </a:xfrm>
          </p:grpSpPr>
          <p:sp>
            <p:nvSpPr>
              <p:cNvPr id="29721" name="Oval 25"/>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tIns="72000"/>
              <a:lstStyle/>
              <a:p>
                <a:endParaRPr lang="zh-CN" altLang="en-US"/>
              </a:p>
            </p:txBody>
          </p:sp>
          <p:sp>
            <p:nvSpPr>
              <p:cNvPr id="29722" name="Text Box 26"/>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p>
                <a:pPr algn="ctr"/>
                <a:r>
                  <a:rPr lang="zh-CN" altLang="en-US" sz="1200" b="1">
                    <a:latin typeface="Times New Roman" pitchFamily="18" charset="0"/>
                    <a:ea typeface="楷体_GB2312" pitchFamily="49" charset="-122"/>
                  </a:rPr>
                  <a:t>计算里程</a:t>
                </a:r>
              </a:p>
            </p:txBody>
          </p:sp>
        </p:grpSp>
        <p:grpSp>
          <p:nvGrpSpPr>
            <p:cNvPr id="29723" name="Group 27"/>
            <p:cNvGrpSpPr>
              <a:grpSpLocks/>
            </p:cNvGrpSpPr>
            <p:nvPr/>
          </p:nvGrpSpPr>
          <p:grpSpPr bwMode="auto">
            <a:xfrm>
              <a:off x="4713" y="12375"/>
              <a:ext cx="964" cy="964"/>
              <a:chOff x="4173" y="12999"/>
              <a:chExt cx="964" cy="964"/>
            </a:xfrm>
          </p:grpSpPr>
          <p:sp>
            <p:nvSpPr>
              <p:cNvPr id="29724" name="Oval 28"/>
              <p:cNvSpPr>
                <a:spLocks noChangeArrowheads="1"/>
              </p:cNvSpPr>
              <p:nvPr/>
            </p:nvSpPr>
            <p:spPr bwMode="auto">
              <a:xfrm>
                <a:off x="4173" y="12999"/>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25" name="Text Box 29"/>
              <p:cNvSpPr txBox="1">
                <a:spLocks noChangeArrowheads="1"/>
              </p:cNvSpPr>
              <p:nvPr/>
            </p:nvSpPr>
            <p:spPr bwMode="auto">
              <a:xfrm>
                <a:off x="4338" y="13064"/>
                <a:ext cx="652"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楷体_GB2312" pitchFamily="49" charset="-122"/>
                    <a:ea typeface="楷体_GB2312" pitchFamily="49" charset="-122"/>
                  </a:rPr>
                  <a:t>计算</a:t>
                </a:r>
                <a:r>
                  <a:rPr lang="en-US" altLang="zh-CN" sz="1200" b="1">
                    <a:latin typeface="Times New Roman" pitchFamily="18" charset="0"/>
                    <a:ea typeface="楷体_GB2312" pitchFamily="49" charset="-122"/>
                  </a:rPr>
                  <a:t>mph,</a:t>
                </a:r>
                <a:r>
                  <a:rPr lang="zh-CN" altLang="en-US" sz="1200" b="1">
                    <a:latin typeface="楷体_GB2312" pitchFamily="49" charset="-122"/>
                    <a:ea typeface="楷体_GB2312" pitchFamily="49" charset="-122"/>
                  </a:rPr>
                  <a:t>超速值</a:t>
                </a:r>
                <a:endParaRPr lang="zh-CN" altLang="en-US" sz="1000" b="1">
                  <a:latin typeface="Times New Roman" pitchFamily="18" charset="0"/>
                </a:endParaRPr>
              </a:p>
            </p:txBody>
          </p:sp>
        </p:grpSp>
        <p:grpSp>
          <p:nvGrpSpPr>
            <p:cNvPr id="29726" name="Group 30"/>
            <p:cNvGrpSpPr>
              <a:grpSpLocks/>
            </p:cNvGrpSpPr>
            <p:nvPr/>
          </p:nvGrpSpPr>
          <p:grpSpPr bwMode="auto">
            <a:xfrm>
              <a:off x="7434" y="9558"/>
              <a:ext cx="964" cy="964"/>
              <a:chOff x="4173" y="12999"/>
              <a:chExt cx="964" cy="964"/>
            </a:xfrm>
          </p:grpSpPr>
          <p:sp>
            <p:nvSpPr>
              <p:cNvPr id="29727" name="Oval 31"/>
              <p:cNvSpPr>
                <a:spLocks noChangeArrowheads="1"/>
              </p:cNvSpPr>
              <p:nvPr/>
            </p:nvSpPr>
            <p:spPr bwMode="auto">
              <a:xfrm>
                <a:off x="4173" y="12999"/>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28" name="Text Box 32"/>
              <p:cNvSpPr txBox="1">
                <a:spLocks noChangeArrowheads="1"/>
              </p:cNvSpPr>
              <p:nvPr/>
            </p:nvSpPr>
            <p:spPr bwMode="auto">
              <a:xfrm>
                <a:off x="4338" y="13064"/>
                <a:ext cx="652"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楷体_GB2312" pitchFamily="49" charset="-122"/>
                    <a:ea typeface="楷体_GB2312" pitchFamily="49" charset="-122"/>
                  </a:rPr>
                  <a:t>产生</a:t>
                </a:r>
              </a:p>
              <a:p>
                <a:pPr algn="ctr"/>
                <a:r>
                  <a:rPr lang="zh-CN" altLang="en-US" sz="1200" b="1">
                    <a:latin typeface="楷体_GB2312" pitchFamily="49" charset="-122"/>
                    <a:ea typeface="楷体_GB2312" pitchFamily="49" charset="-122"/>
                  </a:rPr>
                  <a:t>加</a:t>
                </a:r>
                <a:r>
                  <a:rPr lang="en-US" altLang="zh-CN" sz="1200" b="1">
                    <a:latin typeface="楷体_GB2312" pitchFamily="49" charset="-122"/>
                    <a:ea typeface="楷体_GB2312" pitchFamily="49" charset="-122"/>
                  </a:rPr>
                  <a:t>/</a:t>
                </a:r>
                <a:r>
                  <a:rPr lang="zh-CN" altLang="en-US" sz="1200" b="1">
                    <a:latin typeface="楷体_GB2312" pitchFamily="49" charset="-122"/>
                    <a:ea typeface="楷体_GB2312" pitchFamily="49" charset="-122"/>
                  </a:rPr>
                  <a:t>减速显示</a:t>
                </a:r>
              </a:p>
            </p:txBody>
          </p:sp>
        </p:grpSp>
        <p:grpSp>
          <p:nvGrpSpPr>
            <p:cNvPr id="29729" name="Group 33"/>
            <p:cNvGrpSpPr>
              <a:grpSpLocks/>
            </p:cNvGrpSpPr>
            <p:nvPr/>
          </p:nvGrpSpPr>
          <p:grpSpPr bwMode="auto">
            <a:xfrm>
              <a:off x="4014" y="13770"/>
              <a:ext cx="964" cy="964"/>
              <a:chOff x="2353" y="9331"/>
              <a:chExt cx="964" cy="964"/>
            </a:xfrm>
          </p:grpSpPr>
          <p:sp>
            <p:nvSpPr>
              <p:cNvPr id="29730" name="Oval 34"/>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31" name="Text Box 35"/>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Times New Roman" pitchFamily="18" charset="0"/>
                    <a:ea typeface="楷体_GB2312" pitchFamily="49" charset="-122"/>
                  </a:rPr>
                  <a:t>计算燃料消耗</a:t>
                </a:r>
                <a:endParaRPr lang="zh-CN" altLang="en-US" sz="1000" b="1">
                  <a:latin typeface="Times New Roman" pitchFamily="18" charset="0"/>
                </a:endParaRPr>
              </a:p>
            </p:txBody>
          </p:sp>
        </p:grpSp>
        <p:grpSp>
          <p:nvGrpSpPr>
            <p:cNvPr id="29732" name="Group 36"/>
            <p:cNvGrpSpPr>
              <a:grpSpLocks/>
            </p:cNvGrpSpPr>
            <p:nvPr/>
          </p:nvGrpSpPr>
          <p:grpSpPr bwMode="auto">
            <a:xfrm>
              <a:off x="2751" y="12210"/>
              <a:ext cx="964" cy="964"/>
              <a:chOff x="2353" y="9331"/>
              <a:chExt cx="964" cy="964"/>
            </a:xfrm>
          </p:grpSpPr>
          <p:sp>
            <p:nvSpPr>
              <p:cNvPr id="29733" name="Oval 37"/>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tIns="72000"/>
              <a:lstStyle/>
              <a:p>
                <a:endParaRPr lang="zh-CN" altLang="en-US"/>
              </a:p>
            </p:txBody>
          </p:sp>
          <p:sp>
            <p:nvSpPr>
              <p:cNvPr id="29734" name="Text Box 38"/>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p>
                <a:pPr algn="ctr"/>
                <a:r>
                  <a:rPr lang="zh-CN" altLang="en-US" sz="1200" b="1">
                    <a:latin typeface="Times New Roman" pitchFamily="18" charset="0"/>
                    <a:ea typeface="楷体_GB2312" pitchFamily="49" charset="-122"/>
                  </a:rPr>
                  <a:t>计算</a:t>
                </a:r>
                <a:r>
                  <a:rPr lang="en-US" altLang="zh-CN" sz="1200" b="1">
                    <a:latin typeface="Times New Roman" pitchFamily="18" charset="0"/>
                  </a:rPr>
                  <a:t>gph</a:t>
                </a:r>
                <a:endParaRPr lang="en-US" altLang="zh-CN" sz="1000" b="1">
                  <a:latin typeface="Times New Roman" pitchFamily="18" charset="0"/>
                </a:endParaRPr>
              </a:p>
            </p:txBody>
          </p:sp>
        </p:grpSp>
        <p:grpSp>
          <p:nvGrpSpPr>
            <p:cNvPr id="29735" name="Group 39"/>
            <p:cNvGrpSpPr>
              <a:grpSpLocks/>
            </p:cNvGrpSpPr>
            <p:nvPr/>
          </p:nvGrpSpPr>
          <p:grpSpPr bwMode="auto">
            <a:xfrm>
              <a:off x="2031" y="10650"/>
              <a:ext cx="964" cy="964"/>
              <a:chOff x="2353" y="9331"/>
              <a:chExt cx="964" cy="964"/>
            </a:xfrm>
          </p:grpSpPr>
          <p:sp>
            <p:nvSpPr>
              <p:cNvPr id="29736" name="Oval 40"/>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tIns="72000"/>
              <a:lstStyle/>
              <a:p>
                <a:endParaRPr lang="zh-CN" altLang="en-US"/>
              </a:p>
            </p:txBody>
          </p:sp>
          <p:sp>
            <p:nvSpPr>
              <p:cNvPr id="29737" name="Text Box 41"/>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p>
                <a:pPr algn="ctr"/>
                <a:r>
                  <a:rPr lang="zh-CN" altLang="en-US" sz="1200" b="1">
                    <a:latin typeface="Times New Roman" pitchFamily="18" charset="0"/>
                    <a:ea typeface="楷体_GB2312" pitchFamily="49" charset="-122"/>
                  </a:rPr>
                  <a:t>读和校核</a:t>
                </a:r>
                <a:endParaRPr lang="zh-CN" altLang="en-US" sz="1000" b="1">
                  <a:latin typeface="Times New Roman" pitchFamily="18" charset="0"/>
                </a:endParaRPr>
              </a:p>
            </p:txBody>
          </p:sp>
        </p:grpSp>
        <p:grpSp>
          <p:nvGrpSpPr>
            <p:cNvPr id="29738" name="Group 42"/>
            <p:cNvGrpSpPr>
              <a:grpSpLocks/>
            </p:cNvGrpSpPr>
            <p:nvPr/>
          </p:nvGrpSpPr>
          <p:grpSpPr bwMode="auto">
            <a:xfrm>
              <a:off x="5094" y="15018"/>
              <a:ext cx="964" cy="964"/>
              <a:chOff x="2353" y="9331"/>
              <a:chExt cx="964" cy="964"/>
            </a:xfrm>
          </p:grpSpPr>
          <p:sp>
            <p:nvSpPr>
              <p:cNvPr id="29739" name="Oval 43"/>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40" name="Text Box 44"/>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Times New Roman" pitchFamily="18" charset="0"/>
                    <a:ea typeface="楷体_GB2312" pitchFamily="49" charset="-122"/>
                  </a:rPr>
                  <a:t>产生</a:t>
                </a:r>
                <a:r>
                  <a:rPr lang="en-US" altLang="zh-CN" sz="1200" b="1">
                    <a:latin typeface="Times New Roman" pitchFamily="18" charset="0"/>
                  </a:rPr>
                  <a:t>mpg</a:t>
                </a:r>
                <a:r>
                  <a:rPr lang="zh-CN" altLang="en-US" sz="1200" b="1">
                    <a:latin typeface="Times New Roman" pitchFamily="18" charset="0"/>
                    <a:ea typeface="楷体_GB2312" pitchFamily="49" charset="-122"/>
                  </a:rPr>
                  <a:t>显示</a:t>
                </a:r>
                <a:endParaRPr lang="zh-CN" altLang="en-US" sz="1000" b="1">
                  <a:latin typeface="Times New Roman" pitchFamily="18" charset="0"/>
                </a:endParaRPr>
              </a:p>
            </p:txBody>
          </p:sp>
        </p:grpSp>
        <p:grpSp>
          <p:nvGrpSpPr>
            <p:cNvPr id="29741" name="Group 45"/>
            <p:cNvGrpSpPr>
              <a:grpSpLocks/>
            </p:cNvGrpSpPr>
            <p:nvPr/>
          </p:nvGrpSpPr>
          <p:grpSpPr bwMode="auto">
            <a:xfrm>
              <a:off x="6174" y="14082"/>
              <a:ext cx="964" cy="964"/>
              <a:chOff x="2353" y="9331"/>
              <a:chExt cx="964" cy="964"/>
            </a:xfrm>
          </p:grpSpPr>
          <p:sp>
            <p:nvSpPr>
              <p:cNvPr id="29742" name="Oval 46"/>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43" name="Text Box 47"/>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Times New Roman" pitchFamily="18" charset="0"/>
                    <a:ea typeface="楷体_GB2312" pitchFamily="49" charset="-122"/>
                  </a:rPr>
                  <a:t>产生</a:t>
                </a:r>
                <a:r>
                  <a:rPr lang="en-US" altLang="zh-CN" sz="1200" b="1">
                    <a:latin typeface="Times New Roman" pitchFamily="18" charset="0"/>
                  </a:rPr>
                  <a:t>mph</a:t>
                </a:r>
                <a:r>
                  <a:rPr lang="zh-CN" altLang="en-US" sz="1200" b="1">
                    <a:latin typeface="Times New Roman" pitchFamily="18" charset="0"/>
                    <a:ea typeface="楷体_GB2312" pitchFamily="49" charset="-122"/>
                  </a:rPr>
                  <a:t>显示</a:t>
                </a:r>
                <a:endParaRPr lang="zh-CN" altLang="en-US" sz="1000" b="1">
                  <a:latin typeface="Times New Roman" pitchFamily="18" charset="0"/>
                </a:endParaRPr>
              </a:p>
            </p:txBody>
          </p:sp>
        </p:grpSp>
        <p:grpSp>
          <p:nvGrpSpPr>
            <p:cNvPr id="29744" name="Group 48"/>
            <p:cNvGrpSpPr>
              <a:grpSpLocks/>
            </p:cNvGrpSpPr>
            <p:nvPr/>
          </p:nvGrpSpPr>
          <p:grpSpPr bwMode="auto">
            <a:xfrm>
              <a:off x="6894" y="13146"/>
              <a:ext cx="964" cy="964"/>
              <a:chOff x="2353" y="9331"/>
              <a:chExt cx="964" cy="964"/>
            </a:xfrm>
          </p:grpSpPr>
          <p:sp>
            <p:nvSpPr>
              <p:cNvPr id="29745" name="Oval 49"/>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tIns="72000"/>
              <a:lstStyle/>
              <a:p>
                <a:endParaRPr lang="zh-CN" altLang="en-US"/>
              </a:p>
            </p:txBody>
          </p:sp>
          <p:sp>
            <p:nvSpPr>
              <p:cNvPr id="29746" name="Text Box 50"/>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p>
                <a:pPr algn="ctr"/>
                <a:r>
                  <a:rPr lang="zh-CN" altLang="en-US" sz="1200" b="1">
                    <a:latin typeface="Times New Roman" pitchFamily="18" charset="0"/>
                    <a:ea typeface="楷体_GB2312" pitchFamily="49" charset="-122"/>
                  </a:rPr>
                  <a:t>发出铃声</a:t>
                </a:r>
              </a:p>
            </p:txBody>
          </p:sp>
        </p:grpSp>
        <p:grpSp>
          <p:nvGrpSpPr>
            <p:cNvPr id="29747" name="Group 51"/>
            <p:cNvGrpSpPr>
              <a:grpSpLocks/>
            </p:cNvGrpSpPr>
            <p:nvPr/>
          </p:nvGrpSpPr>
          <p:grpSpPr bwMode="auto">
            <a:xfrm>
              <a:off x="7794" y="12054"/>
              <a:ext cx="964" cy="964"/>
              <a:chOff x="2353" y="9331"/>
              <a:chExt cx="964" cy="964"/>
            </a:xfrm>
          </p:grpSpPr>
          <p:sp>
            <p:nvSpPr>
              <p:cNvPr id="29748" name="Oval 52"/>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49" name="Text Box 53"/>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Times New Roman" pitchFamily="18" charset="0"/>
                    <a:ea typeface="楷体_GB2312" pitchFamily="49" charset="-122"/>
                  </a:rPr>
                  <a:t>产生里程显示</a:t>
                </a:r>
                <a:endParaRPr lang="zh-CN" altLang="en-US" sz="1000" b="1">
                  <a:latin typeface="Times New Roman" pitchFamily="18" charset="0"/>
                </a:endParaRPr>
              </a:p>
            </p:txBody>
          </p:sp>
        </p:grpSp>
        <p:sp>
          <p:nvSpPr>
            <p:cNvPr id="29750" name="Line 54"/>
            <p:cNvSpPr>
              <a:spLocks noChangeShapeType="1"/>
            </p:cNvSpPr>
            <p:nvPr/>
          </p:nvSpPr>
          <p:spPr bwMode="auto">
            <a:xfrm>
              <a:off x="2031" y="8310"/>
              <a:ext cx="900" cy="624"/>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51" name="Line 55"/>
            <p:cNvSpPr>
              <a:spLocks noChangeShapeType="1"/>
            </p:cNvSpPr>
            <p:nvPr/>
          </p:nvSpPr>
          <p:spPr bwMode="auto">
            <a:xfrm>
              <a:off x="3732" y="9546"/>
              <a:ext cx="420" cy="312"/>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52" name="Text Box 56"/>
            <p:cNvSpPr txBox="1">
              <a:spLocks noChangeArrowheads="1"/>
            </p:cNvSpPr>
            <p:nvPr/>
          </p:nvSpPr>
          <p:spPr bwMode="auto">
            <a:xfrm>
              <a:off x="3942" y="9387"/>
              <a:ext cx="5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SPS</a:t>
              </a:r>
              <a:endParaRPr lang="en-US" altLang="zh-CN" sz="1000" b="1">
                <a:latin typeface="Times New Roman" pitchFamily="18" charset="0"/>
              </a:endParaRPr>
            </a:p>
          </p:txBody>
        </p:sp>
        <p:sp>
          <p:nvSpPr>
            <p:cNvPr id="29753" name="Line 57"/>
            <p:cNvSpPr>
              <a:spLocks noChangeShapeType="1"/>
            </p:cNvSpPr>
            <p:nvPr/>
          </p:nvSpPr>
          <p:spPr bwMode="auto">
            <a:xfrm flipV="1">
              <a:off x="4889" y="9444"/>
              <a:ext cx="522" cy="454"/>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54" name="Text Box 58"/>
            <p:cNvSpPr txBox="1">
              <a:spLocks noChangeArrowheads="1"/>
            </p:cNvSpPr>
            <p:nvPr/>
          </p:nvSpPr>
          <p:spPr bwMode="auto">
            <a:xfrm>
              <a:off x="5189" y="9558"/>
              <a:ext cx="108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sym typeface="Symbol" pitchFamily="18" charset="2"/>
                </a:rPr>
                <a:t></a:t>
              </a:r>
              <a:r>
                <a:rPr lang="en-US" altLang="zh-CN" sz="1200" b="1">
                  <a:latin typeface="Times New Roman" pitchFamily="18" charset="0"/>
                </a:rPr>
                <a:t>SPS</a:t>
              </a:r>
            </a:p>
          </p:txBody>
        </p:sp>
        <p:sp>
          <p:nvSpPr>
            <p:cNvPr id="29755" name="Line 59"/>
            <p:cNvSpPr>
              <a:spLocks noChangeShapeType="1"/>
            </p:cNvSpPr>
            <p:nvPr/>
          </p:nvSpPr>
          <p:spPr bwMode="auto">
            <a:xfrm>
              <a:off x="6210" y="9246"/>
              <a:ext cx="1247" cy="624"/>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56" name="Text Box 60"/>
            <p:cNvSpPr txBox="1">
              <a:spLocks noChangeArrowheads="1"/>
            </p:cNvSpPr>
            <p:nvPr/>
          </p:nvSpPr>
          <p:spPr bwMode="auto">
            <a:xfrm>
              <a:off x="6437" y="9047"/>
              <a:ext cx="90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箭头指示</a:t>
              </a:r>
              <a:endParaRPr lang="zh-CN" altLang="en-US" sz="1000" b="1">
                <a:latin typeface="Times New Roman" pitchFamily="18" charset="0"/>
              </a:endParaRPr>
            </a:p>
          </p:txBody>
        </p:sp>
        <p:sp>
          <p:nvSpPr>
            <p:cNvPr id="29757" name="Line 61"/>
            <p:cNvSpPr>
              <a:spLocks noChangeShapeType="1"/>
            </p:cNvSpPr>
            <p:nvPr/>
          </p:nvSpPr>
          <p:spPr bwMode="auto">
            <a:xfrm>
              <a:off x="1674" y="9501"/>
              <a:ext cx="540" cy="1248"/>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58" name="Line 62"/>
            <p:cNvSpPr>
              <a:spLocks noChangeShapeType="1"/>
            </p:cNvSpPr>
            <p:nvPr/>
          </p:nvSpPr>
          <p:spPr bwMode="auto">
            <a:xfrm>
              <a:off x="2638" y="11599"/>
              <a:ext cx="360" cy="669"/>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59" name="Text Box 63"/>
            <p:cNvSpPr txBox="1">
              <a:spLocks noChangeArrowheads="1"/>
            </p:cNvSpPr>
            <p:nvPr/>
          </p:nvSpPr>
          <p:spPr bwMode="auto">
            <a:xfrm>
              <a:off x="2808" y="11599"/>
              <a:ext cx="90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燃烧流</a:t>
              </a:r>
              <a:endParaRPr lang="zh-CN" altLang="en-US" sz="1000" b="1">
                <a:latin typeface="Times New Roman" pitchFamily="18" charset="0"/>
              </a:endParaRPr>
            </a:p>
          </p:txBody>
        </p:sp>
        <p:sp>
          <p:nvSpPr>
            <p:cNvPr id="29760" name="Line 64"/>
            <p:cNvSpPr>
              <a:spLocks noChangeShapeType="1"/>
            </p:cNvSpPr>
            <p:nvPr/>
          </p:nvSpPr>
          <p:spPr bwMode="auto">
            <a:xfrm flipV="1">
              <a:off x="8421" y="9870"/>
              <a:ext cx="540" cy="15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61" name="Text Box 65"/>
            <p:cNvSpPr txBox="1">
              <a:spLocks noChangeArrowheads="1"/>
            </p:cNvSpPr>
            <p:nvPr/>
          </p:nvSpPr>
          <p:spPr bwMode="auto">
            <a:xfrm>
              <a:off x="9054" y="9671"/>
              <a:ext cx="72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上箭头</a:t>
              </a:r>
              <a:endParaRPr lang="zh-CN" altLang="en-US" sz="1000" b="1">
                <a:latin typeface="Times New Roman" pitchFamily="18" charset="0"/>
              </a:endParaRPr>
            </a:p>
          </p:txBody>
        </p:sp>
        <p:sp>
          <p:nvSpPr>
            <p:cNvPr id="29762" name="Line 66"/>
            <p:cNvSpPr>
              <a:spLocks noChangeShapeType="1"/>
            </p:cNvSpPr>
            <p:nvPr/>
          </p:nvSpPr>
          <p:spPr bwMode="auto">
            <a:xfrm>
              <a:off x="8365" y="10182"/>
              <a:ext cx="540" cy="15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63" name="Text Box 67"/>
            <p:cNvSpPr txBox="1">
              <a:spLocks noChangeArrowheads="1"/>
            </p:cNvSpPr>
            <p:nvPr/>
          </p:nvSpPr>
          <p:spPr bwMode="auto">
            <a:xfrm>
              <a:off x="9054" y="10182"/>
              <a:ext cx="72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水平线</a:t>
              </a:r>
            </a:p>
          </p:txBody>
        </p:sp>
        <p:sp>
          <p:nvSpPr>
            <p:cNvPr id="29764" name="Line 68"/>
            <p:cNvSpPr>
              <a:spLocks noChangeShapeType="1"/>
            </p:cNvSpPr>
            <p:nvPr/>
          </p:nvSpPr>
          <p:spPr bwMode="auto">
            <a:xfrm>
              <a:off x="8308" y="10338"/>
              <a:ext cx="360" cy="468"/>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65" name="Text Box 69"/>
            <p:cNvSpPr txBox="1">
              <a:spLocks noChangeArrowheads="1"/>
            </p:cNvSpPr>
            <p:nvPr/>
          </p:nvSpPr>
          <p:spPr bwMode="auto">
            <a:xfrm>
              <a:off x="8694" y="10748"/>
              <a:ext cx="72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下箭头</a:t>
              </a:r>
              <a:endParaRPr lang="zh-CN" altLang="en-US" sz="1000" b="1">
                <a:latin typeface="Times New Roman" pitchFamily="18" charset="0"/>
              </a:endParaRPr>
            </a:p>
          </p:txBody>
        </p:sp>
        <p:sp>
          <p:nvSpPr>
            <p:cNvPr id="29766" name="AutoShape 70"/>
            <p:cNvSpPr>
              <a:spLocks noChangeArrowheads="1"/>
            </p:cNvSpPr>
            <p:nvPr/>
          </p:nvSpPr>
          <p:spPr bwMode="auto">
            <a:xfrm>
              <a:off x="8694" y="10026"/>
              <a:ext cx="142" cy="142"/>
            </a:xfrm>
            <a:prstGeom prst="flowChar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67" name="AutoShape 71"/>
            <p:cNvSpPr>
              <a:spLocks noChangeArrowheads="1"/>
            </p:cNvSpPr>
            <p:nvPr/>
          </p:nvSpPr>
          <p:spPr bwMode="auto">
            <a:xfrm>
              <a:off x="8591" y="10436"/>
              <a:ext cx="142" cy="142"/>
            </a:xfrm>
            <a:prstGeom prst="flowChar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68" name="Line 72"/>
            <p:cNvSpPr>
              <a:spLocks noChangeShapeType="1"/>
            </p:cNvSpPr>
            <p:nvPr/>
          </p:nvSpPr>
          <p:spPr bwMode="auto">
            <a:xfrm>
              <a:off x="5518" y="11586"/>
              <a:ext cx="482" cy="312"/>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69" name="Text Box 73"/>
            <p:cNvSpPr txBox="1">
              <a:spLocks noChangeArrowheads="1"/>
            </p:cNvSpPr>
            <p:nvPr/>
          </p:nvSpPr>
          <p:spPr bwMode="auto">
            <a:xfrm>
              <a:off x="5700" y="11429"/>
              <a:ext cx="5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rpm</a:t>
              </a:r>
              <a:endParaRPr lang="en-US" altLang="zh-CN" sz="1000" b="1">
                <a:latin typeface="Times New Roman" pitchFamily="18" charset="0"/>
              </a:endParaRPr>
            </a:p>
          </p:txBody>
        </p:sp>
        <p:sp>
          <p:nvSpPr>
            <p:cNvPr id="29770" name="Line 74"/>
            <p:cNvSpPr>
              <a:spLocks noChangeShapeType="1"/>
            </p:cNvSpPr>
            <p:nvPr/>
          </p:nvSpPr>
          <p:spPr bwMode="auto">
            <a:xfrm>
              <a:off x="5094" y="11939"/>
              <a:ext cx="0" cy="454"/>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71" name="Text Box 75"/>
            <p:cNvSpPr txBox="1">
              <a:spLocks noChangeArrowheads="1"/>
            </p:cNvSpPr>
            <p:nvPr/>
          </p:nvSpPr>
          <p:spPr bwMode="auto">
            <a:xfrm>
              <a:off x="5133" y="11996"/>
              <a:ext cx="5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rpm</a:t>
              </a:r>
              <a:endParaRPr lang="en-US" altLang="zh-CN" sz="1000" b="1">
                <a:latin typeface="Times New Roman" pitchFamily="18" charset="0"/>
              </a:endParaRPr>
            </a:p>
          </p:txBody>
        </p:sp>
        <p:sp>
          <p:nvSpPr>
            <p:cNvPr id="29772" name="Line 76"/>
            <p:cNvSpPr>
              <a:spLocks noChangeShapeType="1"/>
            </p:cNvSpPr>
            <p:nvPr/>
          </p:nvSpPr>
          <p:spPr bwMode="auto">
            <a:xfrm>
              <a:off x="3471" y="13112"/>
              <a:ext cx="709" cy="771"/>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73" name="Text Box 77"/>
            <p:cNvSpPr txBox="1">
              <a:spLocks noChangeArrowheads="1"/>
            </p:cNvSpPr>
            <p:nvPr/>
          </p:nvSpPr>
          <p:spPr bwMode="auto">
            <a:xfrm>
              <a:off x="3942" y="13302"/>
              <a:ext cx="5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gph</a:t>
              </a:r>
              <a:endParaRPr lang="en-US" altLang="zh-CN" sz="1000" b="1">
                <a:latin typeface="Times New Roman" pitchFamily="18" charset="0"/>
              </a:endParaRPr>
            </a:p>
          </p:txBody>
        </p:sp>
        <p:sp>
          <p:nvSpPr>
            <p:cNvPr id="29774" name="Line 78"/>
            <p:cNvSpPr>
              <a:spLocks noChangeShapeType="1"/>
            </p:cNvSpPr>
            <p:nvPr/>
          </p:nvSpPr>
          <p:spPr bwMode="auto">
            <a:xfrm flipH="1">
              <a:off x="4707" y="13328"/>
              <a:ext cx="360" cy="493"/>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75" name="Text Box 79"/>
            <p:cNvSpPr txBox="1">
              <a:spLocks noChangeArrowheads="1"/>
            </p:cNvSpPr>
            <p:nvPr/>
          </p:nvSpPr>
          <p:spPr bwMode="auto">
            <a:xfrm>
              <a:off x="4914" y="13458"/>
              <a:ext cx="5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mph</a:t>
              </a:r>
              <a:endParaRPr lang="en-US" altLang="zh-CN" sz="1000" b="1">
                <a:latin typeface="Times New Roman" pitchFamily="18" charset="0"/>
              </a:endParaRPr>
            </a:p>
          </p:txBody>
        </p:sp>
        <p:sp>
          <p:nvSpPr>
            <p:cNvPr id="29776" name="Line 80"/>
            <p:cNvSpPr>
              <a:spLocks noChangeShapeType="1"/>
            </p:cNvSpPr>
            <p:nvPr/>
          </p:nvSpPr>
          <p:spPr bwMode="auto">
            <a:xfrm>
              <a:off x="4878" y="14575"/>
              <a:ext cx="533" cy="454"/>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77" name="Text Box 81"/>
            <p:cNvSpPr txBox="1">
              <a:spLocks noChangeArrowheads="1"/>
            </p:cNvSpPr>
            <p:nvPr/>
          </p:nvSpPr>
          <p:spPr bwMode="auto">
            <a:xfrm>
              <a:off x="5189" y="14564"/>
              <a:ext cx="5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mpg</a:t>
              </a:r>
              <a:endParaRPr lang="en-US" altLang="zh-CN" sz="1000" b="1">
                <a:latin typeface="Times New Roman" pitchFamily="18" charset="0"/>
              </a:endParaRPr>
            </a:p>
          </p:txBody>
        </p:sp>
        <p:sp>
          <p:nvSpPr>
            <p:cNvPr id="29778" name="Line 82"/>
            <p:cNvSpPr>
              <a:spLocks noChangeShapeType="1"/>
            </p:cNvSpPr>
            <p:nvPr/>
          </p:nvSpPr>
          <p:spPr bwMode="auto">
            <a:xfrm>
              <a:off x="5443" y="13283"/>
              <a:ext cx="879" cy="907"/>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79" name="Text Box 83"/>
            <p:cNvSpPr txBox="1">
              <a:spLocks noChangeArrowheads="1"/>
            </p:cNvSpPr>
            <p:nvPr/>
          </p:nvSpPr>
          <p:spPr bwMode="auto">
            <a:xfrm>
              <a:off x="6067" y="13614"/>
              <a:ext cx="5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mph</a:t>
              </a:r>
              <a:endParaRPr lang="en-US" altLang="zh-CN" sz="1000" b="1">
                <a:latin typeface="Times New Roman" pitchFamily="18" charset="0"/>
              </a:endParaRPr>
            </a:p>
          </p:txBody>
        </p:sp>
        <p:sp>
          <p:nvSpPr>
            <p:cNvPr id="29780" name="Line 84"/>
            <p:cNvSpPr>
              <a:spLocks noChangeShapeType="1"/>
            </p:cNvSpPr>
            <p:nvPr/>
          </p:nvSpPr>
          <p:spPr bwMode="auto">
            <a:xfrm>
              <a:off x="5670" y="12990"/>
              <a:ext cx="1247" cy="468"/>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81" name="Text Box 85"/>
            <p:cNvSpPr txBox="1">
              <a:spLocks noChangeArrowheads="1"/>
            </p:cNvSpPr>
            <p:nvPr/>
          </p:nvSpPr>
          <p:spPr bwMode="auto">
            <a:xfrm>
              <a:off x="6354" y="12903"/>
              <a:ext cx="90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超速值</a:t>
              </a:r>
            </a:p>
          </p:txBody>
        </p:sp>
        <p:sp>
          <p:nvSpPr>
            <p:cNvPr id="29782" name="Line 86"/>
            <p:cNvSpPr>
              <a:spLocks noChangeShapeType="1"/>
            </p:cNvSpPr>
            <p:nvPr/>
          </p:nvSpPr>
          <p:spPr bwMode="auto">
            <a:xfrm>
              <a:off x="6946" y="12210"/>
              <a:ext cx="845" cy="312"/>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83" name="Text Box 87"/>
            <p:cNvSpPr txBox="1">
              <a:spLocks noChangeArrowheads="1"/>
            </p:cNvSpPr>
            <p:nvPr/>
          </p:nvSpPr>
          <p:spPr bwMode="auto">
            <a:xfrm>
              <a:off x="7254" y="12054"/>
              <a:ext cx="5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英里</a:t>
              </a:r>
              <a:endParaRPr lang="zh-CN" altLang="en-US" sz="1000" b="1">
                <a:latin typeface="Times New Roman" pitchFamily="18" charset="0"/>
              </a:endParaRPr>
            </a:p>
          </p:txBody>
        </p:sp>
        <p:sp>
          <p:nvSpPr>
            <p:cNvPr id="29784" name="Line 88"/>
            <p:cNvSpPr>
              <a:spLocks noChangeShapeType="1"/>
            </p:cNvSpPr>
            <p:nvPr/>
          </p:nvSpPr>
          <p:spPr bwMode="auto">
            <a:xfrm>
              <a:off x="8732" y="12678"/>
              <a:ext cx="360" cy="15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85" name="Text Box 89"/>
            <p:cNvSpPr txBox="1">
              <a:spLocks noChangeArrowheads="1"/>
            </p:cNvSpPr>
            <p:nvPr/>
          </p:nvSpPr>
          <p:spPr bwMode="auto">
            <a:xfrm>
              <a:off x="9185" y="12678"/>
              <a:ext cx="54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显示</a:t>
              </a:r>
              <a:endParaRPr lang="zh-CN" altLang="en-US" sz="1000" b="1">
                <a:latin typeface="Times New Roman" pitchFamily="18" charset="0"/>
              </a:endParaRPr>
            </a:p>
          </p:txBody>
        </p:sp>
        <p:sp>
          <p:nvSpPr>
            <p:cNvPr id="29786" name="Line 90"/>
            <p:cNvSpPr>
              <a:spLocks noChangeShapeType="1"/>
            </p:cNvSpPr>
            <p:nvPr/>
          </p:nvSpPr>
          <p:spPr bwMode="auto">
            <a:xfrm>
              <a:off x="7853" y="13770"/>
              <a:ext cx="360" cy="15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87" name="Text Box 91"/>
            <p:cNvSpPr txBox="1">
              <a:spLocks noChangeArrowheads="1"/>
            </p:cNvSpPr>
            <p:nvPr/>
          </p:nvSpPr>
          <p:spPr bwMode="auto">
            <a:xfrm>
              <a:off x="8278" y="13770"/>
              <a:ext cx="54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铃声</a:t>
              </a:r>
            </a:p>
          </p:txBody>
        </p:sp>
        <p:sp>
          <p:nvSpPr>
            <p:cNvPr id="29788" name="Line 92"/>
            <p:cNvSpPr>
              <a:spLocks noChangeShapeType="1"/>
            </p:cNvSpPr>
            <p:nvPr/>
          </p:nvSpPr>
          <p:spPr bwMode="auto">
            <a:xfrm>
              <a:off x="7031" y="14859"/>
              <a:ext cx="360" cy="15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89" name="Text Box 93"/>
            <p:cNvSpPr txBox="1">
              <a:spLocks noChangeArrowheads="1"/>
            </p:cNvSpPr>
            <p:nvPr/>
          </p:nvSpPr>
          <p:spPr bwMode="auto">
            <a:xfrm>
              <a:off x="7484" y="14859"/>
              <a:ext cx="1015"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mph</a:t>
              </a:r>
              <a:r>
                <a:rPr lang="zh-CN" altLang="en-US" sz="1200" b="1">
                  <a:latin typeface="Times New Roman" pitchFamily="18" charset="0"/>
                  <a:ea typeface="楷体_GB2312" pitchFamily="49" charset="-122"/>
                </a:rPr>
                <a:t>显示</a:t>
              </a:r>
              <a:endParaRPr lang="zh-CN" altLang="en-US" sz="1000" b="1">
                <a:latin typeface="Times New Roman" pitchFamily="18" charset="0"/>
              </a:endParaRPr>
            </a:p>
          </p:txBody>
        </p:sp>
        <p:sp>
          <p:nvSpPr>
            <p:cNvPr id="29790" name="Line 94"/>
            <p:cNvSpPr>
              <a:spLocks noChangeShapeType="1"/>
            </p:cNvSpPr>
            <p:nvPr/>
          </p:nvSpPr>
          <p:spPr bwMode="auto">
            <a:xfrm>
              <a:off x="6039" y="15642"/>
              <a:ext cx="540" cy="15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91" name="Text Box 95"/>
            <p:cNvSpPr txBox="1">
              <a:spLocks noChangeArrowheads="1"/>
            </p:cNvSpPr>
            <p:nvPr/>
          </p:nvSpPr>
          <p:spPr bwMode="auto">
            <a:xfrm>
              <a:off x="6634" y="15642"/>
              <a:ext cx="1015"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mpg</a:t>
              </a:r>
              <a:r>
                <a:rPr lang="zh-CN" altLang="en-US" sz="1200" b="1">
                  <a:latin typeface="Times New Roman" pitchFamily="18" charset="0"/>
                  <a:ea typeface="楷体_GB2312" pitchFamily="49" charset="-122"/>
                </a:rPr>
                <a:t>显示</a:t>
              </a:r>
              <a:endParaRPr lang="zh-CN" altLang="en-US" sz="1000" b="1">
                <a:latin typeface="Times New Roman" pitchFamily="18" charset="0"/>
              </a:endParaRPr>
            </a:p>
          </p:txBody>
        </p:sp>
      </p:grpSp>
      <p:sp>
        <p:nvSpPr>
          <p:cNvPr id="97" name="Rectangle 16"/>
          <p:cNvSpPr>
            <a:spLocks noChangeArrowheads="1"/>
          </p:cNvSpPr>
          <p:nvPr/>
        </p:nvSpPr>
        <p:spPr bwMode="auto">
          <a:xfrm>
            <a:off x="194502" y="5366183"/>
            <a:ext cx="2682708" cy="954107"/>
          </a:xfrm>
          <a:prstGeom prst="rect">
            <a:avLst/>
          </a:prstGeom>
          <a:noFill/>
          <a:ln w="12700" cap="sq">
            <a:noFill/>
            <a:miter lim="800000"/>
            <a:headEnd/>
            <a:tailEnd/>
          </a:ln>
        </p:spPr>
        <p:txBody>
          <a:bodyPr wrap="square">
            <a:spAutoFit/>
          </a:bodyPr>
          <a:lstStyle/>
          <a:p>
            <a:pPr algn="just" eaLnBrk="0" hangingPunct="0">
              <a:spcBef>
                <a:spcPct val="0"/>
              </a:spcBef>
              <a:buClrTx/>
              <a:buSzTx/>
              <a:buFontTx/>
              <a:buNone/>
            </a:pPr>
            <a:r>
              <a:rPr lang="en-US" altLang="zh-CN" sz="1400" dirty="0" err="1">
                <a:latin typeface="楷体_GB2312" pitchFamily="49" charset="-122"/>
                <a:ea typeface="楷体_GB2312" pitchFamily="49" charset="-122"/>
              </a:rPr>
              <a:t>sps</a:t>
            </a:r>
            <a:r>
              <a:rPr lang="en-US" altLang="zh-CN" sz="1400" dirty="0">
                <a:latin typeface="楷体_GB2312" pitchFamily="49" charset="-122"/>
                <a:ea typeface="楷体_GB2312" pitchFamily="49" charset="-122"/>
              </a:rPr>
              <a:t>:</a:t>
            </a:r>
            <a:r>
              <a:rPr lang="zh-CN" altLang="en-US" sz="1400" dirty="0">
                <a:latin typeface="楷体_GB2312" pitchFamily="49" charset="-122"/>
                <a:ea typeface="楷体_GB2312" pitchFamily="49" charset="-122"/>
              </a:rPr>
              <a:t>转速的每秒信号量</a:t>
            </a:r>
            <a:endParaRPr lang="en-US" altLang="zh-CN" sz="1400" dirty="0">
              <a:latin typeface="楷体_GB2312" pitchFamily="49" charset="-122"/>
              <a:ea typeface="楷体_GB2312" pitchFamily="49" charset="-122"/>
            </a:endParaRPr>
          </a:p>
          <a:p>
            <a:pPr algn="just" eaLnBrk="0" hangingPunct="0">
              <a:spcBef>
                <a:spcPct val="0"/>
              </a:spcBef>
              <a:buClrTx/>
              <a:buSzTx/>
              <a:buFontTx/>
              <a:buNone/>
            </a:pPr>
            <a:r>
              <a:rPr lang="en-US" altLang="zh-CN" sz="1400" dirty="0">
                <a:latin typeface="楷体_GB2312" pitchFamily="49" charset="-122"/>
                <a:ea typeface="楷体_GB2312" pitchFamily="49" charset="-122"/>
              </a:rPr>
              <a:t>rpm:</a:t>
            </a:r>
            <a:r>
              <a:rPr lang="zh-CN" altLang="en-US" sz="1400" dirty="0">
                <a:latin typeface="楷体_GB2312" pitchFamily="49" charset="-122"/>
                <a:ea typeface="楷体_GB2312" pitchFamily="49" charset="-122"/>
              </a:rPr>
              <a:t>每分钟转速</a:t>
            </a:r>
            <a:endParaRPr lang="en-US" altLang="zh-CN" sz="1400" dirty="0">
              <a:latin typeface="楷体_GB2312" pitchFamily="49" charset="-122"/>
              <a:ea typeface="楷体_GB2312" pitchFamily="49" charset="-122"/>
            </a:endParaRPr>
          </a:p>
          <a:p>
            <a:pPr algn="just" eaLnBrk="0" hangingPunct="0">
              <a:spcBef>
                <a:spcPct val="0"/>
              </a:spcBef>
              <a:buClrTx/>
              <a:buSzTx/>
              <a:buFontTx/>
              <a:buNone/>
            </a:pPr>
            <a:r>
              <a:rPr lang="en-US" altLang="zh-CN" sz="1400" dirty="0">
                <a:latin typeface="楷体_GB2312" pitchFamily="49" charset="-122"/>
                <a:ea typeface="楷体_GB2312" pitchFamily="49" charset="-122"/>
              </a:rPr>
              <a:t>mph:</a:t>
            </a:r>
            <a:r>
              <a:rPr lang="zh-CN" altLang="en-US" sz="1400" dirty="0">
                <a:latin typeface="楷体_GB2312" pitchFamily="49" charset="-122"/>
                <a:ea typeface="楷体_GB2312" pitchFamily="49" charset="-122"/>
              </a:rPr>
              <a:t>每小时英里数</a:t>
            </a:r>
            <a:endParaRPr lang="en-US" altLang="zh-CN" sz="1400" dirty="0">
              <a:latin typeface="楷体_GB2312" pitchFamily="49" charset="-122"/>
              <a:ea typeface="楷体_GB2312" pitchFamily="49" charset="-122"/>
            </a:endParaRPr>
          </a:p>
          <a:p>
            <a:pPr algn="just" eaLnBrk="0" hangingPunct="0">
              <a:spcBef>
                <a:spcPct val="0"/>
              </a:spcBef>
              <a:buClrTx/>
              <a:buSzTx/>
              <a:buFontTx/>
              <a:buNone/>
            </a:pPr>
            <a:r>
              <a:rPr lang="en-US" altLang="zh-CN" sz="1400" dirty="0" err="1">
                <a:latin typeface="楷体_GB2312" pitchFamily="49" charset="-122"/>
                <a:ea typeface="楷体_GB2312" pitchFamily="49" charset="-122"/>
              </a:rPr>
              <a:t>gph</a:t>
            </a:r>
            <a:r>
              <a:rPr lang="en-US" altLang="zh-CN" sz="1400" dirty="0">
                <a:latin typeface="楷体_GB2312" pitchFamily="49" charset="-122"/>
                <a:ea typeface="楷体_GB2312" pitchFamily="49" charset="-122"/>
              </a:rPr>
              <a:t>:</a:t>
            </a:r>
            <a:r>
              <a:rPr lang="zh-CN" altLang="en-US" sz="1400" dirty="0">
                <a:latin typeface="楷体_GB2312" pitchFamily="49" charset="-122"/>
                <a:ea typeface="楷体_GB2312" pitchFamily="49" charset="-122"/>
              </a:rPr>
              <a:t>每小时燃烧的燃料加仑数</a:t>
            </a:r>
          </a:p>
        </p:txBody>
      </p:sp>
    </p:spTree>
    <p:extLst>
      <p:ext uri="{BB962C8B-B14F-4D97-AF65-F5344CB8AC3E}">
        <p14:creationId xmlns:p14="http://schemas.microsoft.com/office/powerpoint/2010/main" val="31243911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descr="Rectangle: Click to edit Master text styles&#10;Second level&#10;Third level&#10;Fourth level&#10;Fifth level"/>
          <p:cNvSpPr>
            <a:spLocks noGrp="1" noChangeArrowheads="1"/>
          </p:cNvSpPr>
          <p:nvPr>
            <p:ph type="body" idx="1"/>
          </p:nvPr>
        </p:nvSpPr>
        <p:spPr>
          <a:xfrm>
            <a:off x="457200" y="609600"/>
            <a:ext cx="7859216" cy="609600"/>
          </a:xfrm>
        </p:spPr>
        <p:txBody>
          <a:bodyPr/>
          <a:lstStyle/>
          <a:p>
            <a:pPr>
              <a:buFont typeface="Wingdings" pitchFamily="2" charset="2"/>
              <a:buNone/>
            </a:pPr>
            <a:r>
              <a:rPr lang="zh-CN" altLang="en-US" sz="2800" b="1" dirty="0">
                <a:solidFill>
                  <a:srgbClr val="000000"/>
                </a:solidFill>
                <a:latin typeface="宋体" pitchFamily="2" charset="-122"/>
              </a:rPr>
              <a:t>第 </a:t>
            </a:r>
            <a:r>
              <a:rPr lang="en-US" altLang="zh-CN" sz="2800" b="1" dirty="0">
                <a:solidFill>
                  <a:srgbClr val="000000"/>
                </a:solidFill>
                <a:latin typeface="宋体" pitchFamily="2" charset="-122"/>
              </a:rPr>
              <a:t>2 </a:t>
            </a:r>
            <a:r>
              <a:rPr lang="zh-CN" altLang="en-US" sz="2800" b="1" dirty="0">
                <a:solidFill>
                  <a:srgbClr val="000000"/>
                </a:solidFill>
                <a:latin typeface="宋体" pitchFamily="2" charset="-122"/>
              </a:rPr>
              <a:t>步：具有变换性质，因而划分 </a:t>
            </a:r>
            <a:r>
              <a:rPr lang="en-US" altLang="zh-CN" sz="2800" b="1" dirty="0">
                <a:solidFill>
                  <a:srgbClr val="000000"/>
                </a:solidFill>
                <a:latin typeface="Consolas" panose="020B0609020204030204" pitchFamily="49" charset="0"/>
                <a:cs typeface="Consolas" panose="020B0609020204030204" pitchFamily="49" charset="0"/>
              </a:rPr>
              <a:t>I</a:t>
            </a:r>
            <a:r>
              <a:rPr lang="zh-CN" altLang="en-US" sz="2800" b="1" dirty="0">
                <a:solidFill>
                  <a:srgbClr val="000000"/>
                </a:solidFill>
                <a:latin typeface="Consolas" panose="020B0609020204030204" pitchFamily="49" charset="0"/>
                <a:cs typeface="Consolas" panose="020B0609020204030204" pitchFamily="49" charset="0"/>
              </a:rPr>
              <a:t>、</a:t>
            </a:r>
            <a:r>
              <a:rPr lang="en-US" altLang="zh-CN" sz="2800" b="1" dirty="0">
                <a:solidFill>
                  <a:srgbClr val="000000"/>
                </a:solidFill>
                <a:latin typeface="Consolas" panose="020B0609020204030204" pitchFamily="49" charset="0"/>
                <a:cs typeface="Consolas" panose="020B0609020204030204" pitchFamily="49" charset="0"/>
              </a:rPr>
              <a:t>P</a:t>
            </a:r>
            <a:r>
              <a:rPr lang="zh-CN" altLang="en-US" sz="2800" b="1" dirty="0">
                <a:solidFill>
                  <a:srgbClr val="000000"/>
                </a:solidFill>
                <a:latin typeface="Consolas" panose="020B0609020204030204" pitchFamily="49" charset="0"/>
                <a:cs typeface="Consolas" panose="020B0609020204030204" pitchFamily="49" charset="0"/>
              </a:rPr>
              <a:t>、</a:t>
            </a:r>
            <a:r>
              <a:rPr lang="en-US" altLang="zh-CN" sz="2800" b="1" dirty="0">
                <a:solidFill>
                  <a:srgbClr val="000000"/>
                </a:solidFill>
                <a:latin typeface="Consolas" panose="020B0609020204030204" pitchFamily="49" charset="0"/>
                <a:cs typeface="Consolas" panose="020B0609020204030204" pitchFamily="49" charset="0"/>
              </a:rPr>
              <a:t>O </a:t>
            </a:r>
            <a:endParaRPr lang="zh-CN" altLang="en-US" sz="2800" b="1" dirty="0">
              <a:solidFill>
                <a:srgbClr val="000000"/>
              </a:solidFill>
              <a:latin typeface="Consolas" panose="020B0609020204030204" pitchFamily="49" charset="0"/>
              <a:cs typeface="Consolas" panose="020B0609020204030204" pitchFamily="49" charset="0"/>
            </a:endParaRPr>
          </a:p>
        </p:txBody>
      </p:sp>
      <p:grpSp>
        <p:nvGrpSpPr>
          <p:cNvPr id="29701" name="Group 5"/>
          <p:cNvGrpSpPr>
            <a:grpSpLocks/>
          </p:cNvGrpSpPr>
          <p:nvPr/>
        </p:nvGrpSpPr>
        <p:grpSpPr bwMode="auto">
          <a:xfrm>
            <a:off x="1475656" y="1268760"/>
            <a:ext cx="6172200" cy="5448300"/>
            <a:chOff x="1674" y="8310"/>
            <a:chExt cx="8100" cy="7800"/>
          </a:xfrm>
        </p:grpSpPr>
        <p:sp>
          <p:nvSpPr>
            <p:cNvPr id="29702" name="Text Box 6"/>
            <p:cNvSpPr txBox="1">
              <a:spLocks noChangeArrowheads="1"/>
            </p:cNvSpPr>
            <p:nvPr/>
          </p:nvSpPr>
          <p:spPr bwMode="auto">
            <a:xfrm>
              <a:off x="1854" y="9671"/>
              <a:ext cx="1260" cy="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楷体_GB2312" pitchFamily="49" charset="-122"/>
                  <a:ea typeface="楷体_GB2312" pitchFamily="49" charset="-122"/>
                </a:rPr>
                <a:t>燃料流</a:t>
              </a:r>
            </a:p>
            <a:p>
              <a:pPr algn="just"/>
              <a:r>
                <a:rPr lang="zh-CN" altLang="en-US" sz="1200" b="1">
                  <a:latin typeface="楷体_GB2312" pitchFamily="49" charset="-122"/>
                  <a:ea typeface="楷体_GB2312" pitchFamily="49" charset="-122"/>
                </a:rPr>
                <a:t> 传感器信号</a:t>
              </a:r>
              <a:endParaRPr lang="zh-CN" altLang="en-US" sz="1000" b="1">
                <a:latin typeface="Times New Roman" pitchFamily="18" charset="0"/>
              </a:endParaRPr>
            </a:p>
          </p:txBody>
        </p:sp>
        <p:grpSp>
          <p:nvGrpSpPr>
            <p:cNvPr id="29703" name="Group 7"/>
            <p:cNvGrpSpPr>
              <a:grpSpLocks/>
            </p:cNvGrpSpPr>
            <p:nvPr/>
          </p:nvGrpSpPr>
          <p:grpSpPr bwMode="auto">
            <a:xfrm>
              <a:off x="4622" y="10606"/>
              <a:ext cx="1000" cy="397"/>
              <a:chOff x="4162" y="11202"/>
              <a:chExt cx="1000" cy="397"/>
            </a:xfrm>
          </p:grpSpPr>
          <p:sp>
            <p:nvSpPr>
              <p:cNvPr id="29704" name="Text Box 8"/>
              <p:cNvSpPr txBox="1">
                <a:spLocks noChangeArrowheads="1"/>
              </p:cNvSpPr>
              <p:nvPr/>
            </p:nvSpPr>
            <p:spPr bwMode="auto">
              <a:xfrm>
                <a:off x="4374" y="11202"/>
                <a:ext cx="78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SPS</a:t>
                </a:r>
                <a:endParaRPr lang="en-US" altLang="zh-CN" sz="1000" b="1">
                  <a:latin typeface="Times New Roman" pitchFamily="18" charset="0"/>
                </a:endParaRPr>
              </a:p>
            </p:txBody>
          </p:sp>
          <p:sp>
            <p:nvSpPr>
              <p:cNvPr id="29705" name="Line 9"/>
              <p:cNvSpPr>
                <a:spLocks noChangeShapeType="1"/>
              </p:cNvSpPr>
              <p:nvPr/>
            </p:nvSpPr>
            <p:spPr bwMode="auto">
              <a:xfrm>
                <a:off x="4162" y="11259"/>
                <a:ext cx="227" cy="34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06" name="Line 10"/>
              <p:cNvSpPr>
                <a:spLocks noChangeShapeType="1"/>
              </p:cNvSpPr>
              <p:nvPr/>
            </p:nvSpPr>
            <p:spPr bwMode="auto">
              <a:xfrm>
                <a:off x="4406" y="11274"/>
                <a:ext cx="36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9707" name="Text Box 11"/>
            <p:cNvSpPr txBox="1">
              <a:spLocks noChangeArrowheads="1"/>
            </p:cNvSpPr>
            <p:nvPr/>
          </p:nvSpPr>
          <p:spPr bwMode="auto">
            <a:xfrm>
              <a:off x="2468" y="8310"/>
              <a:ext cx="1026"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旋转信号</a:t>
              </a:r>
              <a:endParaRPr lang="zh-CN" altLang="en-US" sz="1200">
                <a:latin typeface="Times New Roman" pitchFamily="18" charset="0"/>
                <a:ea typeface="楷体_GB2312" pitchFamily="49" charset="-122"/>
              </a:endParaRPr>
            </a:p>
          </p:txBody>
        </p:sp>
        <p:grpSp>
          <p:nvGrpSpPr>
            <p:cNvPr id="29708" name="Group 12"/>
            <p:cNvGrpSpPr>
              <a:grpSpLocks/>
            </p:cNvGrpSpPr>
            <p:nvPr/>
          </p:nvGrpSpPr>
          <p:grpSpPr bwMode="auto">
            <a:xfrm>
              <a:off x="2893" y="8707"/>
              <a:ext cx="964" cy="964"/>
              <a:chOff x="2353" y="9331"/>
              <a:chExt cx="964" cy="964"/>
            </a:xfrm>
          </p:grpSpPr>
          <p:sp>
            <p:nvSpPr>
              <p:cNvPr id="29709" name="Oval 13"/>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0" name="Text Box 14"/>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Times New Roman" pitchFamily="18" charset="0"/>
                    <a:ea typeface="楷体_GB2312" pitchFamily="49" charset="-122"/>
                  </a:rPr>
                  <a:t>读</a:t>
                </a:r>
              </a:p>
              <a:p>
                <a:pPr algn="ctr"/>
                <a:r>
                  <a:rPr lang="zh-CN" altLang="en-US" sz="1200" b="1">
                    <a:latin typeface="Times New Roman" pitchFamily="18" charset="0"/>
                    <a:ea typeface="楷体_GB2312" pitchFamily="49" charset="-122"/>
                  </a:rPr>
                  <a:t>旋转信号</a:t>
                </a:r>
                <a:endParaRPr lang="zh-CN" altLang="en-US" sz="1000" b="1">
                  <a:latin typeface="Times New Roman" pitchFamily="18" charset="0"/>
                </a:endParaRPr>
              </a:p>
            </p:txBody>
          </p:sp>
        </p:grpSp>
        <p:grpSp>
          <p:nvGrpSpPr>
            <p:cNvPr id="29711" name="Group 15"/>
            <p:cNvGrpSpPr>
              <a:grpSpLocks/>
            </p:cNvGrpSpPr>
            <p:nvPr/>
          </p:nvGrpSpPr>
          <p:grpSpPr bwMode="auto">
            <a:xfrm>
              <a:off x="4014" y="9714"/>
              <a:ext cx="964" cy="964"/>
              <a:chOff x="2353" y="9331"/>
              <a:chExt cx="964" cy="964"/>
            </a:xfrm>
          </p:grpSpPr>
          <p:sp>
            <p:nvSpPr>
              <p:cNvPr id="29712" name="Oval 16"/>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3" name="Text Box 17"/>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Times New Roman" pitchFamily="18" charset="0"/>
                    <a:ea typeface="楷体_GB2312" pitchFamily="49" charset="-122"/>
                  </a:rPr>
                  <a:t>收集和求平均</a:t>
                </a:r>
                <a:endParaRPr lang="zh-CN" altLang="en-US" sz="1000" b="1">
                  <a:latin typeface="Times New Roman" pitchFamily="18" charset="0"/>
                </a:endParaRPr>
              </a:p>
            </p:txBody>
          </p:sp>
        </p:grpSp>
        <p:grpSp>
          <p:nvGrpSpPr>
            <p:cNvPr id="29714" name="Group 18"/>
            <p:cNvGrpSpPr>
              <a:grpSpLocks/>
            </p:cNvGrpSpPr>
            <p:nvPr/>
          </p:nvGrpSpPr>
          <p:grpSpPr bwMode="auto">
            <a:xfrm>
              <a:off x="5274" y="8622"/>
              <a:ext cx="964" cy="964"/>
              <a:chOff x="2353" y="9331"/>
              <a:chExt cx="964" cy="964"/>
            </a:xfrm>
          </p:grpSpPr>
          <p:sp>
            <p:nvSpPr>
              <p:cNvPr id="29715" name="Oval 19"/>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6" name="Text Box 20"/>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楷体_GB2312" pitchFamily="49" charset="-122"/>
                    <a:ea typeface="楷体_GB2312" pitchFamily="49" charset="-122"/>
                  </a:rPr>
                  <a:t>确定加</a:t>
                </a:r>
                <a:r>
                  <a:rPr lang="en-US" altLang="zh-CN" sz="1200" b="1">
                    <a:latin typeface="楷体_GB2312" pitchFamily="49" charset="-122"/>
                    <a:ea typeface="楷体_GB2312" pitchFamily="49" charset="-122"/>
                  </a:rPr>
                  <a:t>/</a:t>
                </a:r>
                <a:r>
                  <a:rPr lang="zh-CN" altLang="en-US" sz="1200" b="1">
                    <a:latin typeface="楷体_GB2312" pitchFamily="49" charset="-122"/>
                    <a:ea typeface="楷体_GB2312" pitchFamily="49" charset="-122"/>
                  </a:rPr>
                  <a:t>减速</a:t>
                </a:r>
              </a:p>
            </p:txBody>
          </p:sp>
        </p:grpSp>
        <p:grpSp>
          <p:nvGrpSpPr>
            <p:cNvPr id="29717" name="Group 21"/>
            <p:cNvGrpSpPr>
              <a:grpSpLocks/>
            </p:cNvGrpSpPr>
            <p:nvPr/>
          </p:nvGrpSpPr>
          <p:grpSpPr bwMode="auto">
            <a:xfrm>
              <a:off x="4554" y="10962"/>
              <a:ext cx="964" cy="964"/>
              <a:chOff x="2353" y="9331"/>
              <a:chExt cx="964" cy="964"/>
            </a:xfrm>
          </p:grpSpPr>
          <p:sp>
            <p:nvSpPr>
              <p:cNvPr id="29718" name="Oval 22"/>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9" name="Text Box 23"/>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楷体_GB2312" pitchFamily="49" charset="-122"/>
                    <a:ea typeface="楷体_GB2312" pitchFamily="49" charset="-122"/>
                  </a:rPr>
                  <a:t>转换成</a:t>
                </a:r>
              </a:p>
              <a:p>
                <a:pPr algn="ctr"/>
                <a:r>
                  <a:rPr lang="zh-CN" altLang="en-US" sz="1200" b="1">
                    <a:latin typeface="楷体_GB2312" pitchFamily="49" charset="-122"/>
                    <a:ea typeface="楷体_GB2312" pitchFamily="49" charset="-122"/>
                  </a:rPr>
                  <a:t>转</a:t>
                </a:r>
                <a:r>
                  <a:rPr lang="en-US" altLang="zh-CN" sz="1200" b="1">
                    <a:latin typeface="楷体_GB2312" pitchFamily="49" charset="-122"/>
                    <a:ea typeface="楷体_GB2312" pitchFamily="49" charset="-122"/>
                  </a:rPr>
                  <a:t>/</a:t>
                </a:r>
                <a:r>
                  <a:rPr lang="zh-CN" altLang="en-US" sz="1200" b="1">
                    <a:latin typeface="楷体_GB2312" pitchFamily="49" charset="-122"/>
                    <a:ea typeface="楷体_GB2312" pitchFamily="49" charset="-122"/>
                  </a:rPr>
                  <a:t>分</a:t>
                </a:r>
              </a:p>
            </p:txBody>
          </p:sp>
        </p:grpSp>
        <p:grpSp>
          <p:nvGrpSpPr>
            <p:cNvPr id="29720" name="Group 24"/>
            <p:cNvGrpSpPr>
              <a:grpSpLocks/>
            </p:cNvGrpSpPr>
            <p:nvPr/>
          </p:nvGrpSpPr>
          <p:grpSpPr bwMode="auto">
            <a:xfrm>
              <a:off x="5994" y="11586"/>
              <a:ext cx="964" cy="964"/>
              <a:chOff x="2353" y="9331"/>
              <a:chExt cx="964" cy="964"/>
            </a:xfrm>
          </p:grpSpPr>
          <p:sp>
            <p:nvSpPr>
              <p:cNvPr id="29721" name="Oval 25"/>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tIns="72000"/>
              <a:lstStyle/>
              <a:p>
                <a:endParaRPr lang="zh-CN" altLang="en-US"/>
              </a:p>
            </p:txBody>
          </p:sp>
          <p:sp>
            <p:nvSpPr>
              <p:cNvPr id="29722" name="Text Box 26"/>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p>
                <a:pPr algn="ctr"/>
                <a:r>
                  <a:rPr lang="zh-CN" altLang="en-US" sz="1200" b="1">
                    <a:latin typeface="Times New Roman" pitchFamily="18" charset="0"/>
                    <a:ea typeface="楷体_GB2312" pitchFamily="49" charset="-122"/>
                  </a:rPr>
                  <a:t>计算里程</a:t>
                </a:r>
              </a:p>
            </p:txBody>
          </p:sp>
        </p:grpSp>
        <p:grpSp>
          <p:nvGrpSpPr>
            <p:cNvPr id="29723" name="Group 27"/>
            <p:cNvGrpSpPr>
              <a:grpSpLocks/>
            </p:cNvGrpSpPr>
            <p:nvPr/>
          </p:nvGrpSpPr>
          <p:grpSpPr bwMode="auto">
            <a:xfrm>
              <a:off x="4713" y="12375"/>
              <a:ext cx="964" cy="964"/>
              <a:chOff x="4173" y="12999"/>
              <a:chExt cx="964" cy="964"/>
            </a:xfrm>
          </p:grpSpPr>
          <p:sp>
            <p:nvSpPr>
              <p:cNvPr id="29724" name="Oval 28"/>
              <p:cNvSpPr>
                <a:spLocks noChangeArrowheads="1"/>
              </p:cNvSpPr>
              <p:nvPr/>
            </p:nvSpPr>
            <p:spPr bwMode="auto">
              <a:xfrm>
                <a:off x="4173" y="12999"/>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25" name="Text Box 29"/>
              <p:cNvSpPr txBox="1">
                <a:spLocks noChangeArrowheads="1"/>
              </p:cNvSpPr>
              <p:nvPr/>
            </p:nvSpPr>
            <p:spPr bwMode="auto">
              <a:xfrm>
                <a:off x="4338" y="13064"/>
                <a:ext cx="652"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楷体_GB2312" pitchFamily="49" charset="-122"/>
                    <a:ea typeface="楷体_GB2312" pitchFamily="49" charset="-122"/>
                  </a:rPr>
                  <a:t>计算</a:t>
                </a:r>
                <a:r>
                  <a:rPr lang="en-US" altLang="zh-CN" sz="1200" b="1">
                    <a:latin typeface="Times New Roman" pitchFamily="18" charset="0"/>
                    <a:ea typeface="楷体_GB2312" pitchFamily="49" charset="-122"/>
                  </a:rPr>
                  <a:t>mph,</a:t>
                </a:r>
                <a:r>
                  <a:rPr lang="zh-CN" altLang="en-US" sz="1200" b="1">
                    <a:latin typeface="楷体_GB2312" pitchFamily="49" charset="-122"/>
                    <a:ea typeface="楷体_GB2312" pitchFamily="49" charset="-122"/>
                  </a:rPr>
                  <a:t>超速值</a:t>
                </a:r>
                <a:endParaRPr lang="zh-CN" altLang="en-US" sz="1000" b="1">
                  <a:latin typeface="Times New Roman" pitchFamily="18" charset="0"/>
                </a:endParaRPr>
              </a:p>
            </p:txBody>
          </p:sp>
        </p:grpSp>
        <p:grpSp>
          <p:nvGrpSpPr>
            <p:cNvPr id="29726" name="Group 30"/>
            <p:cNvGrpSpPr>
              <a:grpSpLocks/>
            </p:cNvGrpSpPr>
            <p:nvPr/>
          </p:nvGrpSpPr>
          <p:grpSpPr bwMode="auto">
            <a:xfrm>
              <a:off x="7434" y="9558"/>
              <a:ext cx="964" cy="964"/>
              <a:chOff x="4173" y="12999"/>
              <a:chExt cx="964" cy="964"/>
            </a:xfrm>
          </p:grpSpPr>
          <p:sp>
            <p:nvSpPr>
              <p:cNvPr id="29727" name="Oval 31"/>
              <p:cNvSpPr>
                <a:spLocks noChangeArrowheads="1"/>
              </p:cNvSpPr>
              <p:nvPr/>
            </p:nvSpPr>
            <p:spPr bwMode="auto">
              <a:xfrm>
                <a:off x="4173" y="12999"/>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28" name="Text Box 32"/>
              <p:cNvSpPr txBox="1">
                <a:spLocks noChangeArrowheads="1"/>
              </p:cNvSpPr>
              <p:nvPr/>
            </p:nvSpPr>
            <p:spPr bwMode="auto">
              <a:xfrm>
                <a:off x="4338" y="13064"/>
                <a:ext cx="652"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楷体_GB2312" pitchFamily="49" charset="-122"/>
                    <a:ea typeface="楷体_GB2312" pitchFamily="49" charset="-122"/>
                  </a:rPr>
                  <a:t>产生</a:t>
                </a:r>
              </a:p>
              <a:p>
                <a:pPr algn="ctr"/>
                <a:r>
                  <a:rPr lang="zh-CN" altLang="en-US" sz="1200" b="1">
                    <a:latin typeface="楷体_GB2312" pitchFamily="49" charset="-122"/>
                    <a:ea typeface="楷体_GB2312" pitchFamily="49" charset="-122"/>
                  </a:rPr>
                  <a:t>加</a:t>
                </a:r>
                <a:r>
                  <a:rPr lang="en-US" altLang="zh-CN" sz="1200" b="1">
                    <a:latin typeface="楷体_GB2312" pitchFamily="49" charset="-122"/>
                    <a:ea typeface="楷体_GB2312" pitchFamily="49" charset="-122"/>
                  </a:rPr>
                  <a:t>/</a:t>
                </a:r>
                <a:r>
                  <a:rPr lang="zh-CN" altLang="en-US" sz="1200" b="1">
                    <a:latin typeface="楷体_GB2312" pitchFamily="49" charset="-122"/>
                    <a:ea typeface="楷体_GB2312" pitchFamily="49" charset="-122"/>
                  </a:rPr>
                  <a:t>减速显示</a:t>
                </a:r>
              </a:p>
            </p:txBody>
          </p:sp>
        </p:grpSp>
        <p:grpSp>
          <p:nvGrpSpPr>
            <p:cNvPr id="29729" name="Group 33"/>
            <p:cNvGrpSpPr>
              <a:grpSpLocks/>
            </p:cNvGrpSpPr>
            <p:nvPr/>
          </p:nvGrpSpPr>
          <p:grpSpPr bwMode="auto">
            <a:xfrm>
              <a:off x="4014" y="13770"/>
              <a:ext cx="964" cy="964"/>
              <a:chOff x="2353" y="9331"/>
              <a:chExt cx="964" cy="964"/>
            </a:xfrm>
          </p:grpSpPr>
          <p:sp>
            <p:nvSpPr>
              <p:cNvPr id="29730" name="Oval 34"/>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31" name="Text Box 35"/>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Times New Roman" pitchFamily="18" charset="0"/>
                    <a:ea typeface="楷体_GB2312" pitchFamily="49" charset="-122"/>
                  </a:rPr>
                  <a:t>计算燃料消耗</a:t>
                </a:r>
                <a:endParaRPr lang="zh-CN" altLang="en-US" sz="1000" b="1">
                  <a:latin typeface="Times New Roman" pitchFamily="18" charset="0"/>
                </a:endParaRPr>
              </a:p>
            </p:txBody>
          </p:sp>
        </p:grpSp>
        <p:grpSp>
          <p:nvGrpSpPr>
            <p:cNvPr id="29732" name="Group 36"/>
            <p:cNvGrpSpPr>
              <a:grpSpLocks/>
            </p:cNvGrpSpPr>
            <p:nvPr/>
          </p:nvGrpSpPr>
          <p:grpSpPr bwMode="auto">
            <a:xfrm>
              <a:off x="2751" y="12210"/>
              <a:ext cx="964" cy="964"/>
              <a:chOff x="2353" y="9331"/>
              <a:chExt cx="964" cy="964"/>
            </a:xfrm>
          </p:grpSpPr>
          <p:sp>
            <p:nvSpPr>
              <p:cNvPr id="29733" name="Oval 37"/>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tIns="72000"/>
              <a:lstStyle/>
              <a:p>
                <a:endParaRPr lang="zh-CN" altLang="en-US"/>
              </a:p>
            </p:txBody>
          </p:sp>
          <p:sp>
            <p:nvSpPr>
              <p:cNvPr id="29734" name="Text Box 38"/>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p>
                <a:pPr algn="ctr"/>
                <a:r>
                  <a:rPr lang="zh-CN" altLang="en-US" sz="1200" b="1">
                    <a:latin typeface="Times New Roman" pitchFamily="18" charset="0"/>
                    <a:ea typeface="楷体_GB2312" pitchFamily="49" charset="-122"/>
                  </a:rPr>
                  <a:t>计算</a:t>
                </a:r>
                <a:r>
                  <a:rPr lang="en-US" altLang="zh-CN" sz="1200" b="1">
                    <a:latin typeface="Times New Roman" pitchFamily="18" charset="0"/>
                  </a:rPr>
                  <a:t>gph</a:t>
                </a:r>
                <a:endParaRPr lang="en-US" altLang="zh-CN" sz="1000" b="1">
                  <a:latin typeface="Times New Roman" pitchFamily="18" charset="0"/>
                </a:endParaRPr>
              </a:p>
            </p:txBody>
          </p:sp>
        </p:grpSp>
        <p:grpSp>
          <p:nvGrpSpPr>
            <p:cNvPr id="29735" name="Group 39"/>
            <p:cNvGrpSpPr>
              <a:grpSpLocks/>
            </p:cNvGrpSpPr>
            <p:nvPr/>
          </p:nvGrpSpPr>
          <p:grpSpPr bwMode="auto">
            <a:xfrm>
              <a:off x="2031" y="10650"/>
              <a:ext cx="964" cy="964"/>
              <a:chOff x="2353" y="9331"/>
              <a:chExt cx="964" cy="964"/>
            </a:xfrm>
          </p:grpSpPr>
          <p:sp>
            <p:nvSpPr>
              <p:cNvPr id="29736" name="Oval 40"/>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tIns="72000"/>
              <a:lstStyle/>
              <a:p>
                <a:endParaRPr lang="zh-CN" altLang="en-US"/>
              </a:p>
            </p:txBody>
          </p:sp>
          <p:sp>
            <p:nvSpPr>
              <p:cNvPr id="29737" name="Text Box 41"/>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p>
                <a:pPr algn="ctr"/>
                <a:r>
                  <a:rPr lang="zh-CN" altLang="en-US" sz="1200" b="1">
                    <a:latin typeface="Times New Roman" pitchFamily="18" charset="0"/>
                    <a:ea typeface="楷体_GB2312" pitchFamily="49" charset="-122"/>
                  </a:rPr>
                  <a:t>读和校核</a:t>
                </a:r>
                <a:endParaRPr lang="zh-CN" altLang="en-US" sz="1000" b="1">
                  <a:latin typeface="Times New Roman" pitchFamily="18" charset="0"/>
                </a:endParaRPr>
              </a:p>
            </p:txBody>
          </p:sp>
        </p:grpSp>
        <p:grpSp>
          <p:nvGrpSpPr>
            <p:cNvPr id="29738" name="Group 42"/>
            <p:cNvGrpSpPr>
              <a:grpSpLocks/>
            </p:cNvGrpSpPr>
            <p:nvPr/>
          </p:nvGrpSpPr>
          <p:grpSpPr bwMode="auto">
            <a:xfrm>
              <a:off x="5094" y="15018"/>
              <a:ext cx="964" cy="964"/>
              <a:chOff x="2353" y="9331"/>
              <a:chExt cx="964" cy="964"/>
            </a:xfrm>
          </p:grpSpPr>
          <p:sp>
            <p:nvSpPr>
              <p:cNvPr id="29739" name="Oval 43"/>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40" name="Text Box 44"/>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Times New Roman" pitchFamily="18" charset="0"/>
                    <a:ea typeface="楷体_GB2312" pitchFamily="49" charset="-122"/>
                  </a:rPr>
                  <a:t>产生</a:t>
                </a:r>
                <a:r>
                  <a:rPr lang="en-US" altLang="zh-CN" sz="1200" b="1">
                    <a:latin typeface="Times New Roman" pitchFamily="18" charset="0"/>
                  </a:rPr>
                  <a:t>mpg</a:t>
                </a:r>
                <a:r>
                  <a:rPr lang="zh-CN" altLang="en-US" sz="1200" b="1">
                    <a:latin typeface="Times New Roman" pitchFamily="18" charset="0"/>
                    <a:ea typeface="楷体_GB2312" pitchFamily="49" charset="-122"/>
                  </a:rPr>
                  <a:t>显示</a:t>
                </a:r>
                <a:endParaRPr lang="zh-CN" altLang="en-US" sz="1000" b="1">
                  <a:latin typeface="Times New Roman" pitchFamily="18" charset="0"/>
                </a:endParaRPr>
              </a:p>
            </p:txBody>
          </p:sp>
        </p:grpSp>
        <p:grpSp>
          <p:nvGrpSpPr>
            <p:cNvPr id="29741" name="Group 45"/>
            <p:cNvGrpSpPr>
              <a:grpSpLocks/>
            </p:cNvGrpSpPr>
            <p:nvPr/>
          </p:nvGrpSpPr>
          <p:grpSpPr bwMode="auto">
            <a:xfrm>
              <a:off x="6174" y="14082"/>
              <a:ext cx="964" cy="964"/>
              <a:chOff x="2353" y="9331"/>
              <a:chExt cx="964" cy="964"/>
            </a:xfrm>
          </p:grpSpPr>
          <p:sp>
            <p:nvSpPr>
              <p:cNvPr id="29742" name="Oval 46"/>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43" name="Text Box 47"/>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Times New Roman" pitchFamily="18" charset="0"/>
                    <a:ea typeface="楷体_GB2312" pitchFamily="49" charset="-122"/>
                  </a:rPr>
                  <a:t>产生</a:t>
                </a:r>
                <a:r>
                  <a:rPr lang="en-US" altLang="zh-CN" sz="1200" b="1">
                    <a:latin typeface="Times New Roman" pitchFamily="18" charset="0"/>
                  </a:rPr>
                  <a:t>mph</a:t>
                </a:r>
                <a:r>
                  <a:rPr lang="zh-CN" altLang="en-US" sz="1200" b="1">
                    <a:latin typeface="Times New Roman" pitchFamily="18" charset="0"/>
                    <a:ea typeface="楷体_GB2312" pitchFamily="49" charset="-122"/>
                  </a:rPr>
                  <a:t>显示</a:t>
                </a:r>
                <a:endParaRPr lang="zh-CN" altLang="en-US" sz="1000" b="1">
                  <a:latin typeface="Times New Roman" pitchFamily="18" charset="0"/>
                </a:endParaRPr>
              </a:p>
            </p:txBody>
          </p:sp>
        </p:grpSp>
        <p:grpSp>
          <p:nvGrpSpPr>
            <p:cNvPr id="29744" name="Group 48"/>
            <p:cNvGrpSpPr>
              <a:grpSpLocks/>
            </p:cNvGrpSpPr>
            <p:nvPr/>
          </p:nvGrpSpPr>
          <p:grpSpPr bwMode="auto">
            <a:xfrm>
              <a:off x="6894" y="13146"/>
              <a:ext cx="964" cy="964"/>
              <a:chOff x="2353" y="9331"/>
              <a:chExt cx="964" cy="964"/>
            </a:xfrm>
          </p:grpSpPr>
          <p:sp>
            <p:nvSpPr>
              <p:cNvPr id="29745" name="Oval 49"/>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tIns="72000"/>
              <a:lstStyle/>
              <a:p>
                <a:endParaRPr lang="zh-CN" altLang="en-US"/>
              </a:p>
            </p:txBody>
          </p:sp>
          <p:sp>
            <p:nvSpPr>
              <p:cNvPr id="29746" name="Text Box 50"/>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p>
                <a:pPr algn="ctr"/>
                <a:r>
                  <a:rPr lang="zh-CN" altLang="en-US" sz="1200" b="1">
                    <a:latin typeface="Times New Roman" pitchFamily="18" charset="0"/>
                    <a:ea typeface="楷体_GB2312" pitchFamily="49" charset="-122"/>
                  </a:rPr>
                  <a:t>发出铃声</a:t>
                </a:r>
              </a:p>
            </p:txBody>
          </p:sp>
        </p:grpSp>
        <p:grpSp>
          <p:nvGrpSpPr>
            <p:cNvPr id="29747" name="Group 51"/>
            <p:cNvGrpSpPr>
              <a:grpSpLocks/>
            </p:cNvGrpSpPr>
            <p:nvPr/>
          </p:nvGrpSpPr>
          <p:grpSpPr bwMode="auto">
            <a:xfrm>
              <a:off x="7794" y="12054"/>
              <a:ext cx="964" cy="964"/>
              <a:chOff x="2353" y="9331"/>
              <a:chExt cx="964" cy="964"/>
            </a:xfrm>
          </p:grpSpPr>
          <p:sp>
            <p:nvSpPr>
              <p:cNvPr id="29748" name="Oval 52"/>
              <p:cNvSpPr>
                <a:spLocks noChangeArrowheads="1"/>
              </p:cNvSpPr>
              <p:nvPr/>
            </p:nvSpPr>
            <p:spPr bwMode="auto">
              <a:xfrm>
                <a:off x="2353" y="9331"/>
                <a:ext cx="964" cy="96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49" name="Text Box 53"/>
              <p:cNvSpPr txBox="1">
                <a:spLocks noChangeArrowheads="1"/>
              </p:cNvSpPr>
              <p:nvPr/>
            </p:nvSpPr>
            <p:spPr bwMode="auto">
              <a:xfrm>
                <a:off x="2574" y="9405"/>
                <a:ext cx="54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zh-CN" altLang="en-US" sz="1200" b="1">
                    <a:latin typeface="Times New Roman" pitchFamily="18" charset="0"/>
                    <a:ea typeface="楷体_GB2312" pitchFamily="49" charset="-122"/>
                  </a:rPr>
                  <a:t>产生里程显示</a:t>
                </a:r>
                <a:endParaRPr lang="zh-CN" altLang="en-US" sz="1000" b="1">
                  <a:latin typeface="Times New Roman" pitchFamily="18" charset="0"/>
                </a:endParaRPr>
              </a:p>
            </p:txBody>
          </p:sp>
        </p:grpSp>
        <p:sp>
          <p:nvSpPr>
            <p:cNvPr id="29750" name="Line 54"/>
            <p:cNvSpPr>
              <a:spLocks noChangeShapeType="1"/>
            </p:cNvSpPr>
            <p:nvPr/>
          </p:nvSpPr>
          <p:spPr bwMode="auto">
            <a:xfrm>
              <a:off x="2031" y="8310"/>
              <a:ext cx="900" cy="624"/>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51" name="Line 55"/>
            <p:cNvSpPr>
              <a:spLocks noChangeShapeType="1"/>
            </p:cNvSpPr>
            <p:nvPr/>
          </p:nvSpPr>
          <p:spPr bwMode="auto">
            <a:xfrm>
              <a:off x="3732" y="9546"/>
              <a:ext cx="420" cy="312"/>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52" name="Text Box 56"/>
            <p:cNvSpPr txBox="1">
              <a:spLocks noChangeArrowheads="1"/>
            </p:cNvSpPr>
            <p:nvPr/>
          </p:nvSpPr>
          <p:spPr bwMode="auto">
            <a:xfrm>
              <a:off x="3942" y="9387"/>
              <a:ext cx="5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SPS</a:t>
              </a:r>
              <a:endParaRPr lang="en-US" altLang="zh-CN" sz="1000" b="1">
                <a:latin typeface="Times New Roman" pitchFamily="18" charset="0"/>
              </a:endParaRPr>
            </a:p>
          </p:txBody>
        </p:sp>
        <p:sp>
          <p:nvSpPr>
            <p:cNvPr id="29753" name="Line 57"/>
            <p:cNvSpPr>
              <a:spLocks noChangeShapeType="1"/>
            </p:cNvSpPr>
            <p:nvPr/>
          </p:nvSpPr>
          <p:spPr bwMode="auto">
            <a:xfrm flipV="1">
              <a:off x="4889" y="9444"/>
              <a:ext cx="522" cy="454"/>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54" name="Text Box 58"/>
            <p:cNvSpPr txBox="1">
              <a:spLocks noChangeArrowheads="1"/>
            </p:cNvSpPr>
            <p:nvPr/>
          </p:nvSpPr>
          <p:spPr bwMode="auto">
            <a:xfrm>
              <a:off x="5189" y="9558"/>
              <a:ext cx="108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sym typeface="Symbol" pitchFamily="18" charset="2"/>
                </a:rPr>
                <a:t></a:t>
              </a:r>
              <a:r>
                <a:rPr lang="en-US" altLang="zh-CN" sz="1200" b="1">
                  <a:latin typeface="Times New Roman" pitchFamily="18" charset="0"/>
                </a:rPr>
                <a:t>SPS</a:t>
              </a:r>
            </a:p>
          </p:txBody>
        </p:sp>
        <p:sp>
          <p:nvSpPr>
            <p:cNvPr id="29755" name="Line 59"/>
            <p:cNvSpPr>
              <a:spLocks noChangeShapeType="1"/>
            </p:cNvSpPr>
            <p:nvPr/>
          </p:nvSpPr>
          <p:spPr bwMode="auto">
            <a:xfrm>
              <a:off x="6210" y="9246"/>
              <a:ext cx="1247" cy="624"/>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56" name="Text Box 60"/>
            <p:cNvSpPr txBox="1">
              <a:spLocks noChangeArrowheads="1"/>
            </p:cNvSpPr>
            <p:nvPr/>
          </p:nvSpPr>
          <p:spPr bwMode="auto">
            <a:xfrm>
              <a:off x="6437" y="9047"/>
              <a:ext cx="90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箭头指示</a:t>
              </a:r>
              <a:endParaRPr lang="zh-CN" altLang="en-US" sz="1000" b="1">
                <a:latin typeface="Times New Roman" pitchFamily="18" charset="0"/>
              </a:endParaRPr>
            </a:p>
          </p:txBody>
        </p:sp>
        <p:sp>
          <p:nvSpPr>
            <p:cNvPr id="29757" name="Line 61"/>
            <p:cNvSpPr>
              <a:spLocks noChangeShapeType="1"/>
            </p:cNvSpPr>
            <p:nvPr/>
          </p:nvSpPr>
          <p:spPr bwMode="auto">
            <a:xfrm>
              <a:off x="1674" y="9501"/>
              <a:ext cx="540" cy="1248"/>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58" name="Line 62"/>
            <p:cNvSpPr>
              <a:spLocks noChangeShapeType="1"/>
            </p:cNvSpPr>
            <p:nvPr/>
          </p:nvSpPr>
          <p:spPr bwMode="auto">
            <a:xfrm>
              <a:off x="2638" y="11599"/>
              <a:ext cx="360" cy="669"/>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59" name="Text Box 63"/>
            <p:cNvSpPr txBox="1">
              <a:spLocks noChangeArrowheads="1"/>
            </p:cNvSpPr>
            <p:nvPr/>
          </p:nvSpPr>
          <p:spPr bwMode="auto">
            <a:xfrm>
              <a:off x="2808" y="11599"/>
              <a:ext cx="90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燃烧流</a:t>
              </a:r>
              <a:endParaRPr lang="zh-CN" altLang="en-US" sz="1000" b="1">
                <a:latin typeface="Times New Roman" pitchFamily="18" charset="0"/>
              </a:endParaRPr>
            </a:p>
          </p:txBody>
        </p:sp>
        <p:sp>
          <p:nvSpPr>
            <p:cNvPr id="29760" name="Line 64"/>
            <p:cNvSpPr>
              <a:spLocks noChangeShapeType="1"/>
            </p:cNvSpPr>
            <p:nvPr/>
          </p:nvSpPr>
          <p:spPr bwMode="auto">
            <a:xfrm flipV="1">
              <a:off x="8421" y="9870"/>
              <a:ext cx="540" cy="15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61" name="Text Box 65"/>
            <p:cNvSpPr txBox="1">
              <a:spLocks noChangeArrowheads="1"/>
            </p:cNvSpPr>
            <p:nvPr/>
          </p:nvSpPr>
          <p:spPr bwMode="auto">
            <a:xfrm>
              <a:off x="9054" y="9671"/>
              <a:ext cx="72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上箭头</a:t>
              </a:r>
              <a:endParaRPr lang="zh-CN" altLang="en-US" sz="1000" b="1">
                <a:latin typeface="Times New Roman" pitchFamily="18" charset="0"/>
              </a:endParaRPr>
            </a:p>
          </p:txBody>
        </p:sp>
        <p:sp>
          <p:nvSpPr>
            <p:cNvPr id="29762" name="Line 66"/>
            <p:cNvSpPr>
              <a:spLocks noChangeShapeType="1"/>
            </p:cNvSpPr>
            <p:nvPr/>
          </p:nvSpPr>
          <p:spPr bwMode="auto">
            <a:xfrm>
              <a:off x="8365" y="10182"/>
              <a:ext cx="540" cy="15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63" name="Text Box 67"/>
            <p:cNvSpPr txBox="1">
              <a:spLocks noChangeArrowheads="1"/>
            </p:cNvSpPr>
            <p:nvPr/>
          </p:nvSpPr>
          <p:spPr bwMode="auto">
            <a:xfrm>
              <a:off x="9054" y="10182"/>
              <a:ext cx="72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水平线</a:t>
              </a:r>
            </a:p>
          </p:txBody>
        </p:sp>
        <p:sp>
          <p:nvSpPr>
            <p:cNvPr id="29764" name="Line 68"/>
            <p:cNvSpPr>
              <a:spLocks noChangeShapeType="1"/>
            </p:cNvSpPr>
            <p:nvPr/>
          </p:nvSpPr>
          <p:spPr bwMode="auto">
            <a:xfrm>
              <a:off x="8308" y="10338"/>
              <a:ext cx="360" cy="468"/>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65" name="Text Box 69"/>
            <p:cNvSpPr txBox="1">
              <a:spLocks noChangeArrowheads="1"/>
            </p:cNvSpPr>
            <p:nvPr/>
          </p:nvSpPr>
          <p:spPr bwMode="auto">
            <a:xfrm>
              <a:off x="8694" y="10748"/>
              <a:ext cx="72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下箭头</a:t>
              </a:r>
              <a:endParaRPr lang="zh-CN" altLang="en-US" sz="1000" b="1">
                <a:latin typeface="Times New Roman" pitchFamily="18" charset="0"/>
              </a:endParaRPr>
            </a:p>
          </p:txBody>
        </p:sp>
        <p:sp>
          <p:nvSpPr>
            <p:cNvPr id="29766" name="AutoShape 70"/>
            <p:cNvSpPr>
              <a:spLocks noChangeArrowheads="1"/>
            </p:cNvSpPr>
            <p:nvPr/>
          </p:nvSpPr>
          <p:spPr bwMode="auto">
            <a:xfrm>
              <a:off x="8694" y="10026"/>
              <a:ext cx="142" cy="142"/>
            </a:xfrm>
            <a:prstGeom prst="flowChar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67" name="AutoShape 71"/>
            <p:cNvSpPr>
              <a:spLocks noChangeArrowheads="1"/>
            </p:cNvSpPr>
            <p:nvPr/>
          </p:nvSpPr>
          <p:spPr bwMode="auto">
            <a:xfrm>
              <a:off x="8591" y="10436"/>
              <a:ext cx="142" cy="142"/>
            </a:xfrm>
            <a:prstGeom prst="flowChar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68" name="Line 72"/>
            <p:cNvSpPr>
              <a:spLocks noChangeShapeType="1"/>
            </p:cNvSpPr>
            <p:nvPr/>
          </p:nvSpPr>
          <p:spPr bwMode="auto">
            <a:xfrm>
              <a:off x="5518" y="11586"/>
              <a:ext cx="482" cy="312"/>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69" name="Text Box 73"/>
            <p:cNvSpPr txBox="1">
              <a:spLocks noChangeArrowheads="1"/>
            </p:cNvSpPr>
            <p:nvPr/>
          </p:nvSpPr>
          <p:spPr bwMode="auto">
            <a:xfrm>
              <a:off x="5700" y="11429"/>
              <a:ext cx="5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rpm</a:t>
              </a:r>
              <a:endParaRPr lang="en-US" altLang="zh-CN" sz="1000" b="1">
                <a:latin typeface="Times New Roman" pitchFamily="18" charset="0"/>
              </a:endParaRPr>
            </a:p>
          </p:txBody>
        </p:sp>
        <p:sp>
          <p:nvSpPr>
            <p:cNvPr id="29770" name="Line 74"/>
            <p:cNvSpPr>
              <a:spLocks noChangeShapeType="1"/>
            </p:cNvSpPr>
            <p:nvPr/>
          </p:nvSpPr>
          <p:spPr bwMode="auto">
            <a:xfrm>
              <a:off x="5094" y="11939"/>
              <a:ext cx="0" cy="454"/>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71" name="Text Box 75"/>
            <p:cNvSpPr txBox="1">
              <a:spLocks noChangeArrowheads="1"/>
            </p:cNvSpPr>
            <p:nvPr/>
          </p:nvSpPr>
          <p:spPr bwMode="auto">
            <a:xfrm>
              <a:off x="5133" y="11996"/>
              <a:ext cx="5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rpm</a:t>
              </a:r>
              <a:endParaRPr lang="en-US" altLang="zh-CN" sz="1000" b="1">
                <a:latin typeface="Times New Roman" pitchFamily="18" charset="0"/>
              </a:endParaRPr>
            </a:p>
          </p:txBody>
        </p:sp>
        <p:sp>
          <p:nvSpPr>
            <p:cNvPr id="29772" name="Line 76"/>
            <p:cNvSpPr>
              <a:spLocks noChangeShapeType="1"/>
            </p:cNvSpPr>
            <p:nvPr/>
          </p:nvSpPr>
          <p:spPr bwMode="auto">
            <a:xfrm>
              <a:off x="3471" y="13112"/>
              <a:ext cx="709" cy="771"/>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73" name="Text Box 77"/>
            <p:cNvSpPr txBox="1">
              <a:spLocks noChangeArrowheads="1"/>
            </p:cNvSpPr>
            <p:nvPr/>
          </p:nvSpPr>
          <p:spPr bwMode="auto">
            <a:xfrm>
              <a:off x="3942" y="13302"/>
              <a:ext cx="5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gph</a:t>
              </a:r>
              <a:endParaRPr lang="en-US" altLang="zh-CN" sz="1000" b="1">
                <a:latin typeface="Times New Roman" pitchFamily="18" charset="0"/>
              </a:endParaRPr>
            </a:p>
          </p:txBody>
        </p:sp>
        <p:sp>
          <p:nvSpPr>
            <p:cNvPr id="29774" name="Line 78"/>
            <p:cNvSpPr>
              <a:spLocks noChangeShapeType="1"/>
            </p:cNvSpPr>
            <p:nvPr/>
          </p:nvSpPr>
          <p:spPr bwMode="auto">
            <a:xfrm flipH="1">
              <a:off x="4707" y="13328"/>
              <a:ext cx="360" cy="493"/>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75" name="Text Box 79"/>
            <p:cNvSpPr txBox="1">
              <a:spLocks noChangeArrowheads="1"/>
            </p:cNvSpPr>
            <p:nvPr/>
          </p:nvSpPr>
          <p:spPr bwMode="auto">
            <a:xfrm>
              <a:off x="4914" y="13458"/>
              <a:ext cx="5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mph</a:t>
              </a:r>
              <a:endParaRPr lang="en-US" altLang="zh-CN" sz="1000" b="1">
                <a:latin typeface="Times New Roman" pitchFamily="18" charset="0"/>
              </a:endParaRPr>
            </a:p>
          </p:txBody>
        </p:sp>
        <p:sp>
          <p:nvSpPr>
            <p:cNvPr id="29776" name="Line 80"/>
            <p:cNvSpPr>
              <a:spLocks noChangeShapeType="1"/>
            </p:cNvSpPr>
            <p:nvPr/>
          </p:nvSpPr>
          <p:spPr bwMode="auto">
            <a:xfrm>
              <a:off x="4878" y="14575"/>
              <a:ext cx="533" cy="454"/>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77" name="Text Box 81"/>
            <p:cNvSpPr txBox="1">
              <a:spLocks noChangeArrowheads="1"/>
            </p:cNvSpPr>
            <p:nvPr/>
          </p:nvSpPr>
          <p:spPr bwMode="auto">
            <a:xfrm>
              <a:off x="5189" y="14564"/>
              <a:ext cx="5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mpg</a:t>
              </a:r>
              <a:endParaRPr lang="en-US" altLang="zh-CN" sz="1000" b="1">
                <a:latin typeface="Times New Roman" pitchFamily="18" charset="0"/>
              </a:endParaRPr>
            </a:p>
          </p:txBody>
        </p:sp>
        <p:sp>
          <p:nvSpPr>
            <p:cNvPr id="29778" name="Line 82"/>
            <p:cNvSpPr>
              <a:spLocks noChangeShapeType="1"/>
            </p:cNvSpPr>
            <p:nvPr/>
          </p:nvSpPr>
          <p:spPr bwMode="auto">
            <a:xfrm>
              <a:off x="5443" y="13283"/>
              <a:ext cx="879" cy="907"/>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79" name="Text Box 83"/>
            <p:cNvSpPr txBox="1">
              <a:spLocks noChangeArrowheads="1"/>
            </p:cNvSpPr>
            <p:nvPr/>
          </p:nvSpPr>
          <p:spPr bwMode="auto">
            <a:xfrm>
              <a:off x="6067" y="13614"/>
              <a:ext cx="5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mph</a:t>
              </a:r>
              <a:endParaRPr lang="en-US" altLang="zh-CN" sz="1000" b="1">
                <a:latin typeface="Times New Roman" pitchFamily="18" charset="0"/>
              </a:endParaRPr>
            </a:p>
          </p:txBody>
        </p:sp>
        <p:sp>
          <p:nvSpPr>
            <p:cNvPr id="29780" name="Line 84"/>
            <p:cNvSpPr>
              <a:spLocks noChangeShapeType="1"/>
            </p:cNvSpPr>
            <p:nvPr/>
          </p:nvSpPr>
          <p:spPr bwMode="auto">
            <a:xfrm>
              <a:off x="5670" y="12990"/>
              <a:ext cx="1247" cy="468"/>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81" name="Text Box 85"/>
            <p:cNvSpPr txBox="1">
              <a:spLocks noChangeArrowheads="1"/>
            </p:cNvSpPr>
            <p:nvPr/>
          </p:nvSpPr>
          <p:spPr bwMode="auto">
            <a:xfrm>
              <a:off x="6354" y="12903"/>
              <a:ext cx="90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超速值</a:t>
              </a:r>
            </a:p>
          </p:txBody>
        </p:sp>
        <p:sp>
          <p:nvSpPr>
            <p:cNvPr id="29782" name="Line 86"/>
            <p:cNvSpPr>
              <a:spLocks noChangeShapeType="1"/>
            </p:cNvSpPr>
            <p:nvPr/>
          </p:nvSpPr>
          <p:spPr bwMode="auto">
            <a:xfrm>
              <a:off x="6946" y="12210"/>
              <a:ext cx="845" cy="312"/>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83" name="Text Box 87"/>
            <p:cNvSpPr txBox="1">
              <a:spLocks noChangeArrowheads="1"/>
            </p:cNvSpPr>
            <p:nvPr/>
          </p:nvSpPr>
          <p:spPr bwMode="auto">
            <a:xfrm>
              <a:off x="7254" y="12054"/>
              <a:ext cx="5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英里</a:t>
              </a:r>
              <a:endParaRPr lang="zh-CN" altLang="en-US" sz="1000" b="1">
                <a:latin typeface="Times New Roman" pitchFamily="18" charset="0"/>
              </a:endParaRPr>
            </a:p>
          </p:txBody>
        </p:sp>
        <p:sp>
          <p:nvSpPr>
            <p:cNvPr id="29784" name="Line 88"/>
            <p:cNvSpPr>
              <a:spLocks noChangeShapeType="1"/>
            </p:cNvSpPr>
            <p:nvPr/>
          </p:nvSpPr>
          <p:spPr bwMode="auto">
            <a:xfrm>
              <a:off x="8732" y="12678"/>
              <a:ext cx="360" cy="15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85" name="Text Box 89"/>
            <p:cNvSpPr txBox="1">
              <a:spLocks noChangeArrowheads="1"/>
            </p:cNvSpPr>
            <p:nvPr/>
          </p:nvSpPr>
          <p:spPr bwMode="auto">
            <a:xfrm>
              <a:off x="9185" y="12678"/>
              <a:ext cx="54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显示</a:t>
              </a:r>
              <a:endParaRPr lang="zh-CN" altLang="en-US" sz="1000" b="1">
                <a:latin typeface="Times New Roman" pitchFamily="18" charset="0"/>
              </a:endParaRPr>
            </a:p>
          </p:txBody>
        </p:sp>
        <p:sp>
          <p:nvSpPr>
            <p:cNvPr id="29786" name="Line 90"/>
            <p:cNvSpPr>
              <a:spLocks noChangeShapeType="1"/>
            </p:cNvSpPr>
            <p:nvPr/>
          </p:nvSpPr>
          <p:spPr bwMode="auto">
            <a:xfrm>
              <a:off x="7853" y="13770"/>
              <a:ext cx="360" cy="15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87" name="Text Box 91"/>
            <p:cNvSpPr txBox="1">
              <a:spLocks noChangeArrowheads="1"/>
            </p:cNvSpPr>
            <p:nvPr/>
          </p:nvSpPr>
          <p:spPr bwMode="auto">
            <a:xfrm>
              <a:off x="8278" y="13770"/>
              <a:ext cx="54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zh-CN" altLang="en-US" sz="1200" b="1">
                  <a:latin typeface="Times New Roman" pitchFamily="18" charset="0"/>
                  <a:ea typeface="楷体_GB2312" pitchFamily="49" charset="-122"/>
                </a:rPr>
                <a:t>铃声</a:t>
              </a:r>
            </a:p>
          </p:txBody>
        </p:sp>
        <p:sp>
          <p:nvSpPr>
            <p:cNvPr id="29788" name="Line 92"/>
            <p:cNvSpPr>
              <a:spLocks noChangeShapeType="1"/>
            </p:cNvSpPr>
            <p:nvPr/>
          </p:nvSpPr>
          <p:spPr bwMode="auto">
            <a:xfrm>
              <a:off x="7031" y="14859"/>
              <a:ext cx="360" cy="15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89" name="Text Box 93"/>
            <p:cNvSpPr txBox="1">
              <a:spLocks noChangeArrowheads="1"/>
            </p:cNvSpPr>
            <p:nvPr/>
          </p:nvSpPr>
          <p:spPr bwMode="auto">
            <a:xfrm>
              <a:off x="7484" y="14859"/>
              <a:ext cx="1015"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mph</a:t>
              </a:r>
              <a:r>
                <a:rPr lang="zh-CN" altLang="en-US" sz="1200" b="1">
                  <a:latin typeface="Times New Roman" pitchFamily="18" charset="0"/>
                  <a:ea typeface="楷体_GB2312" pitchFamily="49" charset="-122"/>
                </a:rPr>
                <a:t>显示</a:t>
              </a:r>
              <a:endParaRPr lang="zh-CN" altLang="en-US" sz="1000" b="1">
                <a:latin typeface="Times New Roman" pitchFamily="18" charset="0"/>
              </a:endParaRPr>
            </a:p>
          </p:txBody>
        </p:sp>
        <p:sp>
          <p:nvSpPr>
            <p:cNvPr id="29790" name="Line 94"/>
            <p:cNvSpPr>
              <a:spLocks noChangeShapeType="1"/>
            </p:cNvSpPr>
            <p:nvPr/>
          </p:nvSpPr>
          <p:spPr bwMode="auto">
            <a:xfrm>
              <a:off x="6039" y="15642"/>
              <a:ext cx="540" cy="15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9791" name="Text Box 95"/>
            <p:cNvSpPr txBox="1">
              <a:spLocks noChangeArrowheads="1"/>
            </p:cNvSpPr>
            <p:nvPr/>
          </p:nvSpPr>
          <p:spPr bwMode="auto">
            <a:xfrm>
              <a:off x="6634" y="15642"/>
              <a:ext cx="1015"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algn="just"/>
              <a:r>
                <a:rPr lang="en-US" altLang="zh-CN" sz="1200" b="1">
                  <a:latin typeface="Times New Roman" pitchFamily="18" charset="0"/>
                </a:rPr>
                <a:t>mpg</a:t>
              </a:r>
              <a:r>
                <a:rPr lang="zh-CN" altLang="en-US" sz="1200" b="1">
                  <a:latin typeface="Times New Roman" pitchFamily="18" charset="0"/>
                  <a:ea typeface="楷体_GB2312" pitchFamily="49" charset="-122"/>
                </a:rPr>
                <a:t>显示</a:t>
              </a:r>
              <a:endParaRPr lang="zh-CN" altLang="en-US" sz="1000" b="1">
                <a:latin typeface="Times New Roman" pitchFamily="18" charset="0"/>
              </a:endParaRPr>
            </a:p>
          </p:txBody>
        </p:sp>
      </p:grpSp>
      <p:grpSp>
        <p:nvGrpSpPr>
          <p:cNvPr id="29792" name="Group 96"/>
          <p:cNvGrpSpPr>
            <a:grpSpLocks/>
          </p:cNvGrpSpPr>
          <p:nvPr/>
        </p:nvGrpSpPr>
        <p:grpSpPr bwMode="auto">
          <a:xfrm>
            <a:off x="2134269" y="1636713"/>
            <a:ext cx="4525963" cy="4703762"/>
            <a:chOff x="2574" y="8908"/>
            <a:chExt cx="5940" cy="6734"/>
          </a:xfrm>
        </p:grpSpPr>
        <p:sp>
          <p:nvSpPr>
            <p:cNvPr id="29793" name="Freeform 97"/>
            <p:cNvSpPr>
              <a:spLocks/>
            </p:cNvSpPr>
            <p:nvPr/>
          </p:nvSpPr>
          <p:spPr bwMode="auto">
            <a:xfrm>
              <a:off x="2574" y="8908"/>
              <a:ext cx="3360" cy="4862"/>
            </a:xfrm>
            <a:custGeom>
              <a:avLst/>
              <a:gdLst>
                <a:gd name="T0" fmla="*/ 1800 w 3360"/>
                <a:gd name="T1" fmla="*/ 26 h 4862"/>
                <a:gd name="T2" fmla="*/ 2340 w 3360"/>
                <a:gd name="T3" fmla="*/ 338 h 4862"/>
                <a:gd name="T4" fmla="*/ 3240 w 3360"/>
                <a:gd name="T5" fmla="*/ 2054 h 4862"/>
                <a:gd name="T6" fmla="*/ 3060 w 3360"/>
                <a:gd name="T7" fmla="*/ 2990 h 4862"/>
                <a:gd name="T8" fmla="*/ 1800 w 3360"/>
                <a:gd name="T9" fmla="*/ 3614 h 4862"/>
                <a:gd name="T10" fmla="*/ 900 w 3360"/>
                <a:gd name="T11" fmla="*/ 4706 h 4862"/>
                <a:gd name="T12" fmla="*/ 0 w 3360"/>
                <a:gd name="T13" fmla="*/ 4550 h 4862"/>
              </a:gdLst>
              <a:ahLst/>
              <a:cxnLst>
                <a:cxn ang="0">
                  <a:pos x="T0" y="T1"/>
                </a:cxn>
                <a:cxn ang="0">
                  <a:pos x="T2" y="T3"/>
                </a:cxn>
                <a:cxn ang="0">
                  <a:pos x="T4" y="T5"/>
                </a:cxn>
                <a:cxn ang="0">
                  <a:pos x="T6" y="T7"/>
                </a:cxn>
                <a:cxn ang="0">
                  <a:pos x="T8" y="T9"/>
                </a:cxn>
                <a:cxn ang="0">
                  <a:pos x="T10" y="T11"/>
                </a:cxn>
                <a:cxn ang="0">
                  <a:pos x="T12" y="T13"/>
                </a:cxn>
              </a:cxnLst>
              <a:rect l="0" t="0" r="r" b="b"/>
              <a:pathLst>
                <a:path w="3360" h="4862">
                  <a:moveTo>
                    <a:pt x="1800" y="26"/>
                  </a:moveTo>
                  <a:cubicBezTo>
                    <a:pt x="1950" y="13"/>
                    <a:pt x="2100" y="0"/>
                    <a:pt x="2340" y="338"/>
                  </a:cubicBezTo>
                  <a:cubicBezTo>
                    <a:pt x="2580" y="676"/>
                    <a:pt x="3120" y="1612"/>
                    <a:pt x="3240" y="2054"/>
                  </a:cubicBezTo>
                  <a:cubicBezTo>
                    <a:pt x="3360" y="2496"/>
                    <a:pt x="3300" y="2730"/>
                    <a:pt x="3060" y="2990"/>
                  </a:cubicBezTo>
                  <a:cubicBezTo>
                    <a:pt x="2820" y="3250"/>
                    <a:pt x="2160" y="3328"/>
                    <a:pt x="1800" y="3614"/>
                  </a:cubicBezTo>
                  <a:cubicBezTo>
                    <a:pt x="1440" y="3900"/>
                    <a:pt x="1200" y="4550"/>
                    <a:pt x="900" y="4706"/>
                  </a:cubicBezTo>
                  <a:cubicBezTo>
                    <a:pt x="600" y="4862"/>
                    <a:pt x="300" y="4706"/>
                    <a:pt x="0" y="4550"/>
                  </a:cubicBezTo>
                </a:path>
              </a:pathLst>
            </a:custGeom>
            <a:noFill/>
            <a:ln w="15875" cap="flat">
              <a:solidFill>
                <a:srgbClr val="000000"/>
              </a:solidFill>
              <a:prstDash val="dash"/>
              <a:round/>
              <a:headEnd type="arrow" w="sm" len="med"/>
              <a:tailEnd type="arrow"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94" name="Freeform 98"/>
            <p:cNvSpPr>
              <a:spLocks/>
            </p:cNvSpPr>
            <p:nvPr/>
          </p:nvSpPr>
          <p:spPr bwMode="auto">
            <a:xfrm>
              <a:off x="4344" y="9220"/>
              <a:ext cx="4170" cy="6422"/>
            </a:xfrm>
            <a:custGeom>
              <a:avLst/>
              <a:gdLst>
                <a:gd name="T0" fmla="*/ 4170 w 4170"/>
                <a:gd name="T1" fmla="*/ 26 h 6422"/>
                <a:gd name="T2" fmla="*/ 3450 w 4170"/>
                <a:gd name="T3" fmla="*/ 182 h 6422"/>
                <a:gd name="T4" fmla="*/ 2730 w 4170"/>
                <a:gd name="T5" fmla="*/ 1118 h 6422"/>
                <a:gd name="T6" fmla="*/ 3090 w 4170"/>
                <a:gd name="T7" fmla="*/ 2522 h 6422"/>
                <a:gd name="T8" fmla="*/ 2730 w 4170"/>
                <a:gd name="T9" fmla="*/ 3458 h 6422"/>
                <a:gd name="T10" fmla="*/ 2010 w 4170"/>
                <a:gd name="T11" fmla="*/ 3614 h 6422"/>
                <a:gd name="T12" fmla="*/ 1470 w 4170"/>
                <a:gd name="T13" fmla="*/ 5018 h 6422"/>
                <a:gd name="T14" fmla="*/ 210 w 4170"/>
                <a:gd name="T15" fmla="*/ 5798 h 6422"/>
                <a:gd name="T16" fmla="*/ 210 w 4170"/>
                <a:gd name="T17" fmla="*/ 6422 h 6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0" h="6422">
                  <a:moveTo>
                    <a:pt x="4170" y="26"/>
                  </a:moveTo>
                  <a:cubicBezTo>
                    <a:pt x="3930" y="13"/>
                    <a:pt x="3690" y="0"/>
                    <a:pt x="3450" y="182"/>
                  </a:cubicBezTo>
                  <a:cubicBezTo>
                    <a:pt x="3210" y="364"/>
                    <a:pt x="2790" y="728"/>
                    <a:pt x="2730" y="1118"/>
                  </a:cubicBezTo>
                  <a:cubicBezTo>
                    <a:pt x="2670" y="1508"/>
                    <a:pt x="3090" y="2132"/>
                    <a:pt x="3090" y="2522"/>
                  </a:cubicBezTo>
                  <a:cubicBezTo>
                    <a:pt x="3090" y="2912"/>
                    <a:pt x="2910" y="3276"/>
                    <a:pt x="2730" y="3458"/>
                  </a:cubicBezTo>
                  <a:cubicBezTo>
                    <a:pt x="2550" y="3640"/>
                    <a:pt x="2220" y="3354"/>
                    <a:pt x="2010" y="3614"/>
                  </a:cubicBezTo>
                  <a:cubicBezTo>
                    <a:pt x="1800" y="3874"/>
                    <a:pt x="1770" y="4654"/>
                    <a:pt x="1470" y="5018"/>
                  </a:cubicBezTo>
                  <a:cubicBezTo>
                    <a:pt x="1170" y="5382"/>
                    <a:pt x="420" y="5564"/>
                    <a:pt x="210" y="5798"/>
                  </a:cubicBezTo>
                  <a:cubicBezTo>
                    <a:pt x="0" y="6032"/>
                    <a:pt x="105" y="6227"/>
                    <a:pt x="210" y="6422"/>
                  </a:cubicBezTo>
                </a:path>
              </a:pathLst>
            </a:custGeom>
            <a:noFill/>
            <a:ln w="15875" cap="flat">
              <a:solidFill>
                <a:srgbClr val="000000"/>
              </a:solidFill>
              <a:prstDash val="dash"/>
              <a:round/>
              <a:headEnd type="arrow" w="sm" len="med"/>
              <a:tailEnd type="arrow"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extLst>
      <p:ext uri="{BB962C8B-B14F-4D97-AF65-F5344CB8AC3E}">
        <p14:creationId xmlns:p14="http://schemas.microsoft.com/office/powerpoint/2010/main" val="297616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9792"/>
                                        </p:tgtEl>
                                        <p:attrNameLst>
                                          <p:attrName>style.visibility</p:attrName>
                                        </p:attrNameLst>
                                      </p:cBhvr>
                                      <p:to>
                                        <p:strVal val="visible"/>
                                      </p:to>
                                    </p:set>
                                    <p:animEffect transition="in" filter="box(out)">
                                      <p:cBhvr>
                                        <p:cTn id="7" dur="500"/>
                                        <p:tgtEl>
                                          <p:spTgt spid="29792"/>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descr="Rectangle: Click to edit Master text styles&#10;Second level&#10;Third level&#10;Fourth level&#10;Fifth level"/>
          <p:cNvSpPr>
            <a:spLocks noGrp="1" noChangeArrowheads="1"/>
          </p:cNvSpPr>
          <p:nvPr>
            <p:ph type="body" idx="1"/>
          </p:nvPr>
        </p:nvSpPr>
        <p:spPr>
          <a:xfrm>
            <a:off x="683568" y="1915131"/>
            <a:ext cx="2520280" cy="1447800"/>
          </a:xfrm>
        </p:spPr>
        <p:txBody>
          <a:bodyPr/>
          <a:lstStyle/>
          <a:p>
            <a:pPr marL="0" indent="0">
              <a:buFont typeface="Wingdings" pitchFamily="2" charset="2"/>
              <a:buNone/>
            </a:pPr>
            <a:r>
              <a:rPr lang="zh-CN" altLang="en-US" sz="2400" b="1" dirty="0">
                <a:solidFill>
                  <a:srgbClr val="000000"/>
                </a:solidFill>
                <a:latin typeface="宋体" pitchFamily="2" charset="-122"/>
              </a:rPr>
              <a:t>一级分解方法：</a:t>
            </a:r>
          </a:p>
        </p:txBody>
      </p:sp>
      <p:grpSp>
        <p:nvGrpSpPr>
          <p:cNvPr id="30733" name="Group 13"/>
          <p:cNvGrpSpPr>
            <a:grpSpLocks/>
          </p:cNvGrpSpPr>
          <p:nvPr/>
        </p:nvGrpSpPr>
        <p:grpSpPr bwMode="auto">
          <a:xfrm>
            <a:off x="3347864" y="1700808"/>
            <a:ext cx="4809256" cy="3888432"/>
            <a:chOff x="2155" y="4228"/>
            <a:chExt cx="3951" cy="3302"/>
          </a:xfrm>
        </p:grpSpPr>
        <p:grpSp>
          <p:nvGrpSpPr>
            <p:cNvPr id="30734" name="Group 14"/>
            <p:cNvGrpSpPr>
              <a:grpSpLocks/>
            </p:cNvGrpSpPr>
            <p:nvPr/>
          </p:nvGrpSpPr>
          <p:grpSpPr bwMode="auto">
            <a:xfrm>
              <a:off x="2200" y="4228"/>
              <a:ext cx="3906" cy="1300"/>
              <a:chOff x="2200" y="4228"/>
              <a:chExt cx="3906" cy="1300"/>
            </a:xfrm>
          </p:grpSpPr>
          <p:grpSp>
            <p:nvGrpSpPr>
              <p:cNvPr id="30735" name="Group 15"/>
              <p:cNvGrpSpPr>
                <a:grpSpLocks/>
              </p:cNvGrpSpPr>
              <p:nvPr/>
            </p:nvGrpSpPr>
            <p:grpSpPr bwMode="auto">
              <a:xfrm>
                <a:off x="2200" y="4410"/>
                <a:ext cx="3906" cy="851"/>
                <a:chOff x="2200" y="4410"/>
                <a:chExt cx="3906" cy="851"/>
              </a:xfrm>
            </p:grpSpPr>
            <p:sp>
              <p:nvSpPr>
                <p:cNvPr id="30736" name="Oval 16"/>
                <p:cNvSpPr>
                  <a:spLocks noChangeArrowheads="1"/>
                </p:cNvSpPr>
                <p:nvPr/>
              </p:nvSpPr>
              <p:spPr bwMode="auto">
                <a:xfrm>
                  <a:off x="4194" y="4722"/>
                  <a:ext cx="227" cy="22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37" name="Oval 17"/>
                <p:cNvSpPr>
                  <a:spLocks noChangeArrowheads="1"/>
                </p:cNvSpPr>
                <p:nvPr/>
              </p:nvSpPr>
              <p:spPr bwMode="auto">
                <a:xfrm>
                  <a:off x="4554" y="5034"/>
                  <a:ext cx="227" cy="22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38" name="Oval 18"/>
                <p:cNvSpPr>
                  <a:spLocks noChangeArrowheads="1"/>
                </p:cNvSpPr>
                <p:nvPr/>
              </p:nvSpPr>
              <p:spPr bwMode="auto">
                <a:xfrm>
                  <a:off x="4914" y="4566"/>
                  <a:ext cx="227" cy="22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39" name="Oval 19"/>
                <p:cNvSpPr>
                  <a:spLocks noChangeArrowheads="1"/>
                </p:cNvSpPr>
                <p:nvPr/>
              </p:nvSpPr>
              <p:spPr bwMode="auto">
                <a:xfrm>
                  <a:off x="5094" y="5034"/>
                  <a:ext cx="227" cy="22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40" name="Oval 20"/>
                <p:cNvSpPr>
                  <a:spLocks noChangeArrowheads="1"/>
                </p:cNvSpPr>
                <p:nvPr/>
              </p:nvSpPr>
              <p:spPr bwMode="auto">
                <a:xfrm>
                  <a:off x="5454" y="4566"/>
                  <a:ext cx="227" cy="22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41" name="Oval 21"/>
                <p:cNvSpPr>
                  <a:spLocks noChangeArrowheads="1"/>
                </p:cNvSpPr>
                <p:nvPr/>
              </p:nvSpPr>
              <p:spPr bwMode="auto">
                <a:xfrm>
                  <a:off x="5634" y="5034"/>
                  <a:ext cx="227" cy="22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30742" name="Group 22"/>
                <p:cNvGrpSpPr>
                  <a:grpSpLocks/>
                </p:cNvGrpSpPr>
                <p:nvPr/>
              </p:nvGrpSpPr>
              <p:grpSpPr bwMode="auto">
                <a:xfrm>
                  <a:off x="2200" y="4410"/>
                  <a:ext cx="2001" cy="851"/>
                  <a:chOff x="2200" y="4410"/>
                  <a:chExt cx="2001" cy="851"/>
                </a:xfrm>
              </p:grpSpPr>
              <p:sp>
                <p:nvSpPr>
                  <p:cNvPr id="30743" name="Oval 23"/>
                  <p:cNvSpPr>
                    <a:spLocks noChangeArrowheads="1"/>
                  </p:cNvSpPr>
                  <p:nvPr/>
                </p:nvSpPr>
                <p:spPr bwMode="auto">
                  <a:xfrm>
                    <a:off x="2574" y="4566"/>
                    <a:ext cx="227" cy="22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44" name="Oval 24"/>
                  <p:cNvSpPr>
                    <a:spLocks noChangeArrowheads="1"/>
                  </p:cNvSpPr>
                  <p:nvPr/>
                </p:nvSpPr>
                <p:spPr bwMode="auto">
                  <a:xfrm>
                    <a:off x="3114" y="4410"/>
                    <a:ext cx="227" cy="22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45" name="Oval 25"/>
                  <p:cNvSpPr>
                    <a:spLocks noChangeArrowheads="1"/>
                  </p:cNvSpPr>
                  <p:nvPr/>
                </p:nvSpPr>
                <p:spPr bwMode="auto">
                  <a:xfrm>
                    <a:off x="3654" y="4566"/>
                    <a:ext cx="227" cy="22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46" name="Oval 26"/>
                  <p:cNvSpPr>
                    <a:spLocks noChangeArrowheads="1"/>
                  </p:cNvSpPr>
                  <p:nvPr/>
                </p:nvSpPr>
                <p:spPr bwMode="auto">
                  <a:xfrm>
                    <a:off x="2934" y="4878"/>
                    <a:ext cx="227" cy="22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47" name="Oval 27"/>
                  <p:cNvSpPr>
                    <a:spLocks noChangeArrowheads="1"/>
                  </p:cNvSpPr>
                  <p:nvPr/>
                </p:nvSpPr>
                <p:spPr bwMode="auto">
                  <a:xfrm>
                    <a:off x="3654" y="5034"/>
                    <a:ext cx="227" cy="22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48" name="Line 28"/>
                  <p:cNvSpPr>
                    <a:spLocks noChangeShapeType="1"/>
                  </p:cNvSpPr>
                  <p:nvPr/>
                </p:nvSpPr>
                <p:spPr bwMode="auto">
                  <a:xfrm>
                    <a:off x="2200" y="4662"/>
                    <a:ext cx="360" cy="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30749" name="Line 29"/>
                  <p:cNvSpPr>
                    <a:spLocks noChangeShapeType="1"/>
                  </p:cNvSpPr>
                  <p:nvPr/>
                </p:nvSpPr>
                <p:spPr bwMode="auto">
                  <a:xfrm flipV="1">
                    <a:off x="2795" y="4509"/>
                    <a:ext cx="317" cy="142"/>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30750" name="Line 30"/>
                  <p:cNvSpPr>
                    <a:spLocks noChangeShapeType="1"/>
                  </p:cNvSpPr>
                  <p:nvPr/>
                </p:nvSpPr>
                <p:spPr bwMode="auto">
                  <a:xfrm>
                    <a:off x="2778" y="4747"/>
                    <a:ext cx="198" cy="15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30751" name="Line 31"/>
                  <p:cNvSpPr>
                    <a:spLocks noChangeShapeType="1"/>
                  </p:cNvSpPr>
                  <p:nvPr/>
                </p:nvSpPr>
                <p:spPr bwMode="auto">
                  <a:xfrm>
                    <a:off x="3340" y="4554"/>
                    <a:ext cx="312" cy="142"/>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30752" name="Line 32"/>
                  <p:cNvSpPr>
                    <a:spLocks noChangeShapeType="1"/>
                  </p:cNvSpPr>
                  <p:nvPr/>
                </p:nvSpPr>
                <p:spPr bwMode="auto">
                  <a:xfrm>
                    <a:off x="3158" y="5019"/>
                    <a:ext cx="482" cy="142"/>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30753" name="Line 33"/>
                  <p:cNvSpPr>
                    <a:spLocks noChangeShapeType="1"/>
                  </p:cNvSpPr>
                  <p:nvPr/>
                </p:nvSpPr>
                <p:spPr bwMode="auto">
                  <a:xfrm>
                    <a:off x="3867" y="4736"/>
                    <a:ext cx="317" cy="113"/>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30754" name="Line 34"/>
                  <p:cNvSpPr>
                    <a:spLocks noChangeShapeType="1"/>
                  </p:cNvSpPr>
                  <p:nvPr/>
                </p:nvSpPr>
                <p:spPr bwMode="auto">
                  <a:xfrm flipV="1">
                    <a:off x="3878" y="4912"/>
                    <a:ext cx="323" cy="244"/>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grpSp>
            <p:sp>
              <p:nvSpPr>
                <p:cNvPr id="30755" name="Line 35"/>
                <p:cNvSpPr>
                  <a:spLocks noChangeShapeType="1"/>
                </p:cNvSpPr>
                <p:nvPr/>
              </p:nvSpPr>
              <p:spPr bwMode="auto">
                <a:xfrm>
                  <a:off x="4411" y="4895"/>
                  <a:ext cx="198" cy="15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30756" name="Line 36"/>
                <p:cNvSpPr>
                  <a:spLocks noChangeShapeType="1"/>
                </p:cNvSpPr>
                <p:nvPr/>
              </p:nvSpPr>
              <p:spPr bwMode="auto">
                <a:xfrm flipV="1">
                  <a:off x="4734" y="4764"/>
                  <a:ext cx="215" cy="295"/>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30757" name="Line 37"/>
                <p:cNvSpPr>
                  <a:spLocks noChangeShapeType="1"/>
                </p:cNvSpPr>
                <p:nvPr/>
              </p:nvSpPr>
              <p:spPr bwMode="auto">
                <a:xfrm>
                  <a:off x="4785" y="5150"/>
                  <a:ext cx="306" cy="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30758" name="Line 38"/>
                <p:cNvSpPr>
                  <a:spLocks noChangeShapeType="1"/>
                </p:cNvSpPr>
                <p:nvPr/>
              </p:nvSpPr>
              <p:spPr bwMode="auto">
                <a:xfrm>
                  <a:off x="5148" y="4679"/>
                  <a:ext cx="295" cy="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30759" name="Line 39"/>
                <p:cNvSpPr>
                  <a:spLocks noChangeShapeType="1"/>
                </p:cNvSpPr>
                <p:nvPr/>
              </p:nvSpPr>
              <p:spPr bwMode="auto">
                <a:xfrm>
                  <a:off x="5330" y="5161"/>
                  <a:ext cx="300" cy="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30760" name="Line 40"/>
                <p:cNvSpPr>
                  <a:spLocks noChangeShapeType="1"/>
                </p:cNvSpPr>
                <p:nvPr/>
              </p:nvSpPr>
              <p:spPr bwMode="auto">
                <a:xfrm>
                  <a:off x="5131" y="4753"/>
                  <a:ext cx="540" cy="312"/>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30761" name="Line 41"/>
                <p:cNvSpPr>
                  <a:spLocks noChangeShapeType="1"/>
                </p:cNvSpPr>
                <p:nvPr/>
              </p:nvSpPr>
              <p:spPr bwMode="auto">
                <a:xfrm>
                  <a:off x="5698" y="4679"/>
                  <a:ext cx="238" cy="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30762" name="Line 42"/>
                <p:cNvSpPr>
                  <a:spLocks noChangeShapeType="1"/>
                </p:cNvSpPr>
                <p:nvPr/>
              </p:nvSpPr>
              <p:spPr bwMode="auto">
                <a:xfrm>
                  <a:off x="5868" y="5155"/>
                  <a:ext cx="238" cy="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grpSp>
          <p:sp>
            <p:nvSpPr>
              <p:cNvPr id="30763" name="Freeform 43"/>
              <p:cNvSpPr>
                <a:spLocks/>
              </p:cNvSpPr>
              <p:nvPr/>
            </p:nvSpPr>
            <p:spPr bwMode="auto">
              <a:xfrm>
                <a:off x="2754" y="4254"/>
                <a:ext cx="1560" cy="1196"/>
              </a:xfrm>
              <a:custGeom>
                <a:avLst/>
                <a:gdLst>
                  <a:gd name="T0" fmla="*/ 1080 w 1560"/>
                  <a:gd name="T1" fmla="*/ 0 h 1196"/>
                  <a:gd name="T2" fmla="*/ 1440 w 1560"/>
                  <a:gd name="T3" fmla="*/ 312 h 1196"/>
                  <a:gd name="T4" fmla="*/ 360 w 1560"/>
                  <a:gd name="T5" fmla="*/ 1092 h 1196"/>
                  <a:gd name="T6" fmla="*/ 0 w 1560"/>
                  <a:gd name="T7" fmla="*/ 936 h 1196"/>
                </a:gdLst>
                <a:ahLst/>
                <a:cxnLst>
                  <a:cxn ang="0">
                    <a:pos x="T0" y="T1"/>
                  </a:cxn>
                  <a:cxn ang="0">
                    <a:pos x="T2" y="T3"/>
                  </a:cxn>
                  <a:cxn ang="0">
                    <a:pos x="T4" y="T5"/>
                  </a:cxn>
                  <a:cxn ang="0">
                    <a:pos x="T6" y="T7"/>
                  </a:cxn>
                </a:cxnLst>
                <a:rect l="0" t="0" r="r" b="b"/>
                <a:pathLst>
                  <a:path w="1560" h="1196">
                    <a:moveTo>
                      <a:pt x="1080" y="0"/>
                    </a:moveTo>
                    <a:cubicBezTo>
                      <a:pt x="1320" y="65"/>
                      <a:pt x="1560" y="130"/>
                      <a:pt x="1440" y="312"/>
                    </a:cubicBezTo>
                    <a:cubicBezTo>
                      <a:pt x="1320" y="494"/>
                      <a:pt x="600" y="988"/>
                      <a:pt x="360" y="1092"/>
                    </a:cubicBezTo>
                    <a:cubicBezTo>
                      <a:pt x="120" y="1196"/>
                      <a:pt x="60" y="1066"/>
                      <a:pt x="0" y="936"/>
                    </a:cubicBezTo>
                  </a:path>
                </a:pathLst>
              </a:custGeom>
              <a:noFill/>
              <a:ln w="9525" cap="flat">
                <a:solidFill>
                  <a:srgbClr val="000000"/>
                </a:solidFill>
                <a:prstDash val="dash"/>
                <a:round/>
                <a:headEnd type="arrow" w="sm" len="sm"/>
                <a:tailEnd type="arrow"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64" name="Freeform 44"/>
              <p:cNvSpPr>
                <a:spLocks/>
              </p:cNvSpPr>
              <p:nvPr/>
            </p:nvSpPr>
            <p:spPr bwMode="auto">
              <a:xfrm>
                <a:off x="4704" y="4228"/>
                <a:ext cx="570" cy="1300"/>
              </a:xfrm>
              <a:custGeom>
                <a:avLst/>
                <a:gdLst>
                  <a:gd name="T0" fmla="*/ 390 w 570"/>
                  <a:gd name="T1" fmla="*/ 26 h 1300"/>
                  <a:gd name="T2" fmla="*/ 30 w 570"/>
                  <a:gd name="T3" fmla="*/ 182 h 1300"/>
                  <a:gd name="T4" fmla="*/ 210 w 570"/>
                  <a:gd name="T5" fmla="*/ 1118 h 1300"/>
                  <a:gd name="T6" fmla="*/ 570 w 570"/>
                  <a:gd name="T7" fmla="*/ 1274 h 1300"/>
                </a:gdLst>
                <a:ahLst/>
                <a:cxnLst>
                  <a:cxn ang="0">
                    <a:pos x="T0" y="T1"/>
                  </a:cxn>
                  <a:cxn ang="0">
                    <a:pos x="T2" y="T3"/>
                  </a:cxn>
                  <a:cxn ang="0">
                    <a:pos x="T4" y="T5"/>
                  </a:cxn>
                  <a:cxn ang="0">
                    <a:pos x="T6" y="T7"/>
                  </a:cxn>
                </a:cxnLst>
                <a:rect l="0" t="0" r="r" b="b"/>
                <a:pathLst>
                  <a:path w="570" h="1300">
                    <a:moveTo>
                      <a:pt x="390" y="26"/>
                    </a:moveTo>
                    <a:cubicBezTo>
                      <a:pt x="225" y="13"/>
                      <a:pt x="60" y="0"/>
                      <a:pt x="30" y="182"/>
                    </a:cubicBezTo>
                    <a:cubicBezTo>
                      <a:pt x="0" y="364"/>
                      <a:pt x="120" y="936"/>
                      <a:pt x="210" y="1118"/>
                    </a:cubicBezTo>
                    <a:cubicBezTo>
                      <a:pt x="300" y="1300"/>
                      <a:pt x="435" y="1287"/>
                      <a:pt x="570" y="1274"/>
                    </a:cubicBezTo>
                  </a:path>
                </a:pathLst>
              </a:custGeom>
              <a:noFill/>
              <a:ln w="9525" cap="flat">
                <a:solidFill>
                  <a:srgbClr val="000000"/>
                </a:solidFill>
                <a:prstDash val="dash"/>
                <a:round/>
                <a:headEnd type="arrow" w="sm" len="sm"/>
                <a:tailEnd type="arrow"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30765" name="AutoShape 45"/>
            <p:cNvSpPr>
              <a:spLocks/>
            </p:cNvSpPr>
            <p:nvPr/>
          </p:nvSpPr>
          <p:spPr bwMode="auto">
            <a:xfrm rot="-5400000">
              <a:off x="2748" y="5133"/>
              <a:ext cx="180" cy="1248"/>
            </a:xfrm>
            <a:prstGeom prst="leftBrace">
              <a:avLst>
                <a:gd name="adj1" fmla="val 57778"/>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66" name="AutoShape 46"/>
            <p:cNvSpPr>
              <a:spLocks/>
            </p:cNvSpPr>
            <p:nvPr/>
          </p:nvSpPr>
          <p:spPr bwMode="auto">
            <a:xfrm rot="-5400000">
              <a:off x="4008" y="5133"/>
              <a:ext cx="180" cy="1248"/>
            </a:xfrm>
            <a:prstGeom prst="leftBrace">
              <a:avLst>
                <a:gd name="adj1" fmla="val 57778"/>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67" name="AutoShape 47"/>
            <p:cNvSpPr>
              <a:spLocks/>
            </p:cNvSpPr>
            <p:nvPr/>
          </p:nvSpPr>
          <p:spPr bwMode="auto">
            <a:xfrm rot="-5400000">
              <a:off x="5324" y="5076"/>
              <a:ext cx="180" cy="1361"/>
            </a:xfrm>
            <a:prstGeom prst="leftBrace">
              <a:avLst>
                <a:gd name="adj1" fmla="val 63009"/>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68" name="Text Box 48"/>
            <p:cNvSpPr txBox="1">
              <a:spLocks noChangeArrowheads="1"/>
            </p:cNvSpPr>
            <p:nvPr/>
          </p:nvSpPr>
          <p:spPr bwMode="auto">
            <a:xfrm>
              <a:off x="3856" y="6153"/>
              <a:ext cx="510" cy="3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lstStyle/>
            <a:p>
              <a:pPr algn="ctr"/>
              <a:r>
                <a:rPr lang="en-US" altLang="zh-CN" sz="2000" b="1">
                  <a:latin typeface="Times New Roman" pitchFamily="18" charset="0"/>
                </a:rPr>
                <a:t>M</a:t>
              </a:r>
              <a:endParaRPr lang="en-US" altLang="zh-CN" sz="1000" b="1">
                <a:latin typeface="Times New Roman" pitchFamily="18" charset="0"/>
              </a:endParaRPr>
            </a:p>
          </p:txBody>
        </p:sp>
        <p:sp>
          <p:nvSpPr>
            <p:cNvPr id="30769" name="Text Box 49"/>
            <p:cNvSpPr txBox="1">
              <a:spLocks noChangeArrowheads="1"/>
            </p:cNvSpPr>
            <p:nvPr/>
          </p:nvSpPr>
          <p:spPr bwMode="auto">
            <a:xfrm>
              <a:off x="3856" y="6947"/>
              <a:ext cx="510" cy="3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lstStyle/>
            <a:p>
              <a:pPr algn="ctr"/>
              <a:r>
                <a:rPr lang="en-US" altLang="zh-CN" sz="2000" b="1">
                  <a:latin typeface="Times New Roman" pitchFamily="18" charset="0"/>
                </a:rPr>
                <a:t>P</a:t>
              </a:r>
              <a:endParaRPr lang="en-US" altLang="zh-CN" sz="1000" b="1">
                <a:latin typeface="Times New Roman" pitchFamily="18" charset="0"/>
              </a:endParaRPr>
            </a:p>
          </p:txBody>
        </p:sp>
        <p:sp>
          <p:nvSpPr>
            <p:cNvPr id="30770" name="Text Box 50"/>
            <p:cNvSpPr txBox="1">
              <a:spLocks noChangeArrowheads="1"/>
            </p:cNvSpPr>
            <p:nvPr/>
          </p:nvSpPr>
          <p:spPr bwMode="auto">
            <a:xfrm>
              <a:off x="2892" y="6947"/>
              <a:ext cx="510" cy="3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lstStyle/>
            <a:p>
              <a:pPr algn="ctr"/>
              <a:r>
                <a:rPr lang="en-US" altLang="zh-CN" sz="2000" b="1">
                  <a:latin typeface="Times New Roman" pitchFamily="18" charset="0"/>
                </a:rPr>
                <a:t>I</a:t>
              </a:r>
              <a:endParaRPr lang="en-US" altLang="zh-CN" sz="1000" b="1">
                <a:latin typeface="Times New Roman" pitchFamily="18" charset="0"/>
              </a:endParaRPr>
            </a:p>
          </p:txBody>
        </p:sp>
        <p:sp>
          <p:nvSpPr>
            <p:cNvPr id="30771" name="Text Box 51"/>
            <p:cNvSpPr txBox="1">
              <a:spLocks noChangeArrowheads="1"/>
            </p:cNvSpPr>
            <p:nvPr/>
          </p:nvSpPr>
          <p:spPr bwMode="auto">
            <a:xfrm>
              <a:off x="4820" y="6947"/>
              <a:ext cx="510" cy="3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lstStyle/>
            <a:p>
              <a:pPr algn="ctr"/>
              <a:r>
                <a:rPr lang="en-US" altLang="zh-CN" sz="2000" b="1">
                  <a:latin typeface="Times New Roman" pitchFamily="18" charset="0"/>
                </a:rPr>
                <a:t>O</a:t>
              </a:r>
              <a:endParaRPr lang="en-US" altLang="zh-CN" sz="1000" b="1">
                <a:latin typeface="Times New Roman" pitchFamily="18" charset="0"/>
              </a:endParaRPr>
            </a:p>
          </p:txBody>
        </p:sp>
        <p:sp>
          <p:nvSpPr>
            <p:cNvPr id="30772" name="Line 52"/>
            <p:cNvSpPr>
              <a:spLocks noChangeShapeType="1"/>
            </p:cNvSpPr>
            <p:nvPr/>
          </p:nvSpPr>
          <p:spPr bwMode="auto">
            <a:xfrm>
              <a:off x="4111" y="6494"/>
              <a:ext cx="0" cy="4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73" name="Line 53"/>
            <p:cNvSpPr>
              <a:spLocks noChangeShapeType="1"/>
            </p:cNvSpPr>
            <p:nvPr/>
          </p:nvSpPr>
          <p:spPr bwMode="auto">
            <a:xfrm>
              <a:off x="3147" y="6720"/>
              <a:ext cx="19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74" name="Line 54"/>
            <p:cNvSpPr>
              <a:spLocks noChangeShapeType="1"/>
            </p:cNvSpPr>
            <p:nvPr/>
          </p:nvSpPr>
          <p:spPr bwMode="auto">
            <a:xfrm>
              <a:off x="3147" y="6720"/>
              <a:ext cx="0"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75" name="Line 55"/>
            <p:cNvSpPr>
              <a:spLocks noChangeShapeType="1"/>
            </p:cNvSpPr>
            <p:nvPr/>
          </p:nvSpPr>
          <p:spPr bwMode="auto">
            <a:xfrm>
              <a:off x="5075" y="6720"/>
              <a:ext cx="0"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76" name="Freeform 56"/>
            <p:cNvSpPr>
              <a:spLocks/>
            </p:cNvSpPr>
            <p:nvPr/>
          </p:nvSpPr>
          <p:spPr bwMode="auto">
            <a:xfrm>
              <a:off x="2155" y="5870"/>
              <a:ext cx="810" cy="1378"/>
            </a:xfrm>
            <a:custGeom>
              <a:avLst/>
              <a:gdLst>
                <a:gd name="T0" fmla="*/ 630 w 810"/>
                <a:gd name="T1" fmla="*/ 0 h 1378"/>
                <a:gd name="T2" fmla="*/ 270 w 810"/>
                <a:gd name="T3" fmla="*/ 468 h 1378"/>
                <a:gd name="T4" fmla="*/ 90 w 810"/>
                <a:gd name="T5" fmla="*/ 1248 h 1378"/>
                <a:gd name="T6" fmla="*/ 810 w 810"/>
                <a:gd name="T7" fmla="*/ 1248 h 1378"/>
              </a:gdLst>
              <a:ahLst/>
              <a:cxnLst>
                <a:cxn ang="0">
                  <a:pos x="T0" y="T1"/>
                </a:cxn>
                <a:cxn ang="0">
                  <a:pos x="T2" y="T3"/>
                </a:cxn>
                <a:cxn ang="0">
                  <a:pos x="T4" y="T5"/>
                </a:cxn>
                <a:cxn ang="0">
                  <a:pos x="T6" y="T7"/>
                </a:cxn>
              </a:cxnLst>
              <a:rect l="0" t="0" r="r" b="b"/>
              <a:pathLst>
                <a:path w="810" h="1378">
                  <a:moveTo>
                    <a:pt x="630" y="0"/>
                  </a:moveTo>
                  <a:cubicBezTo>
                    <a:pt x="495" y="130"/>
                    <a:pt x="360" y="260"/>
                    <a:pt x="270" y="468"/>
                  </a:cubicBezTo>
                  <a:cubicBezTo>
                    <a:pt x="180" y="676"/>
                    <a:pt x="0" y="1118"/>
                    <a:pt x="90" y="1248"/>
                  </a:cubicBezTo>
                  <a:cubicBezTo>
                    <a:pt x="180" y="1378"/>
                    <a:pt x="495" y="1313"/>
                    <a:pt x="810" y="1248"/>
                  </a:cubicBezTo>
                </a:path>
              </a:pathLst>
            </a:custGeom>
            <a:noFill/>
            <a:ln w="12700">
              <a:solidFill>
                <a:srgbClr val="000000"/>
              </a:solidFill>
              <a:round/>
              <a:headEnd/>
              <a:tailEnd type="arrow"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77" name="Freeform 57"/>
            <p:cNvSpPr>
              <a:spLocks/>
            </p:cNvSpPr>
            <p:nvPr/>
          </p:nvSpPr>
          <p:spPr bwMode="auto">
            <a:xfrm flipH="1">
              <a:off x="5262" y="5870"/>
              <a:ext cx="810" cy="1378"/>
            </a:xfrm>
            <a:custGeom>
              <a:avLst/>
              <a:gdLst>
                <a:gd name="T0" fmla="*/ 630 w 810"/>
                <a:gd name="T1" fmla="*/ 0 h 1378"/>
                <a:gd name="T2" fmla="*/ 270 w 810"/>
                <a:gd name="T3" fmla="*/ 468 h 1378"/>
                <a:gd name="T4" fmla="*/ 90 w 810"/>
                <a:gd name="T5" fmla="*/ 1248 h 1378"/>
                <a:gd name="T6" fmla="*/ 810 w 810"/>
                <a:gd name="T7" fmla="*/ 1248 h 1378"/>
              </a:gdLst>
              <a:ahLst/>
              <a:cxnLst>
                <a:cxn ang="0">
                  <a:pos x="T0" y="T1"/>
                </a:cxn>
                <a:cxn ang="0">
                  <a:pos x="T2" y="T3"/>
                </a:cxn>
                <a:cxn ang="0">
                  <a:pos x="T4" y="T5"/>
                </a:cxn>
                <a:cxn ang="0">
                  <a:pos x="T6" y="T7"/>
                </a:cxn>
              </a:cxnLst>
              <a:rect l="0" t="0" r="r" b="b"/>
              <a:pathLst>
                <a:path w="810" h="1378">
                  <a:moveTo>
                    <a:pt x="630" y="0"/>
                  </a:moveTo>
                  <a:cubicBezTo>
                    <a:pt x="495" y="130"/>
                    <a:pt x="360" y="260"/>
                    <a:pt x="270" y="468"/>
                  </a:cubicBezTo>
                  <a:cubicBezTo>
                    <a:pt x="180" y="676"/>
                    <a:pt x="0" y="1118"/>
                    <a:pt x="90" y="1248"/>
                  </a:cubicBezTo>
                  <a:cubicBezTo>
                    <a:pt x="180" y="1378"/>
                    <a:pt x="495" y="1313"/>
                    <a:pt x="810" y="1248"/>
                  </a:cubicBezTo>
                </a:path>
              </a:pathLst>
            </a:custGeom>
            <a:noFill/>
            <a:ln w="12700">
              <a:solidFill>
                <a:srgbClr val="000000"/>
              </a:solidFill>
              <a:round/>
              <a:headEnd/>
              <a:tailEnd type="arrow"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778" name="Freeform 58"/>
            <p:cNvSpPr>
              <a:spLocks/>
            </p:cNvSpPr>
            <p:nvPr/>
          </p:nvSpPr>
          <p:spPr bwMode="auto">
            <a:xfrm>
              <a:off x="4139" y="5870"/>
              <a:ext cx="420" cy="1660"/>
            </a:xfrm>
            <a:custGeom>
              <a:avLst/>
              <a:gdLst>
                <a:gd name="T0" fmla="*/ 0 w 420"/>
                <a:gd name="T1" fmla="*/ 0 h 1898"/>
                <a:gd name="T2" fmla="*/ 360 w 420"/>
                <a:gd name="T3" fmla="*/ 468 h 1898"/>
                <a:gd name="T4" fmla="*/ 360 w 420"/>
                <a:gd name="T5" fmla="*/ 1716 h 1898"/>
                <a:gd name="T6" fmla="*/ 0 w 420"/>
                <a:gd name="T7" fmla="*/ 1560 h 1898"/>
              </a:gdLst>
              <a:ahLst/>
              <a:cxnLst>
                <a:cxn ang="0">
                  <a:pos x="T0" y="T1"/>
                </a:cxn>
                <a:cxn ang="0">
                  <a:pos x="T2" y="T3"/>
                </a:cxn>
                <a:cxn ang="0">
                  <a:pos x="T4" y="T5"/>
                </a:cxn>
                <a:cxn ang="0">
                  <a:pos x="T6" y="T7"/>
                </a:cxn>
              </a:cxnLst>
              <a:rect l="0" t="0" r="r" b="b"/>
              <a:pathLst>
                <a:path w="420" h="1898">
                  <a:moveTo>
                    <a:pt x="0" y="0"/>
                  </a:moveTo>
                  <a:cubicBezTo>
                    <a:pt x="150" y="91"/>
                    <a:pt x="300" y="182"/>
                    <a:pt x="360" y="468"/>
                  </a:cubicBezTo>
                  <a:cubicBezTo>
                    <a:pt x="420" y="754"/>
                    <a:pt x="420" y="1534"/>
                    <a:pt x="360" y="1716"/>
                  </a:cubicBezTo>
                  <a:cubicBezTo>
                    <a:pt x="300" y="1898"/>
                    <a:pt x="150" y="1729"/>
                    <a:pt x="0" y="1560"/>
                  </a:cubicBezTo>
                </a:path>
              </a:pathLst>
            </a:custGeom>
            <a:noFill/>
            <a:ln w="12700">
              <a:solidFill>
                <a:srgbClr val="000000"/>
              </a:solidFill>
              <a:round/>
              <a:headEnd/>
              <a:tailEnd type="arrow"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60" name="Rectangle 3" descr="Rectangle: Click to edit Master text styles&#10;Second level&#10;Third level&#10;Fourth level&#10;Fifth level"/>
          <p:cNvSpPr txBox="1">
            <a:spLocks noChangeArrowheads="1"/>
          </p:cNvSpPr>
          <p:nvPr/>
        </p:nvSpPr>
        <p:spPr bwMode="auto">
          <a:xfrm>
            <a:off x="457200" y="609600"/>
            <a:ext cx="7859216"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 typeface="Wingdings" pitchFamily="2" charset="2"/>
              <a:buNone/>
            </a:pPr>
            <a:r>
              <a:rPr lang="zh-CN" altLang="en-US" sz="2800" dirty="0">
                <a:solidFill>
                  <a:srgbClr val="000000"/>
                </a:solidFill>
                <a:latin typeface="宋体" pitchFamily="2" charset="-122"/>
              </a:rPr>
              <a:t>第 </a:t>
            </a:r>
            <a:r>
              <a:rPr lang="en-US" altLang="zh-CN" sz="2800" dirty="0">
                <a:solidFill>
                  <a:srgbClr val="000000"/>
                </a:solidFill>
                <a:latin typeface="宋体" pitchFamily="2" charset="-122"/>
              </a:rPr>
              <a:t>3 </a:t>
            </a:r>
            <a:r>
              <a:rPr lang="zh-CN" altLang="en-US" sz="2800" dirty="0">
                <a:solidFill>
                  <a:srgbClr val="000000"/>
                </a:solidFill>
                <a:latin typeface="宋体" pitchFamily="2" charset="-122"/>
              </a:rPr>
              <a:t>步：进行一级分解</a:t>
            </a:r>
            <a:endParaRPr lang="zh-CN" altLang="en-US" sz="2800" dirty="0">
              <a:solidFill>
                <a:srgbClr val="00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21325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724" name="Group 4"/>
          <p:cNvGrpSpPr>
            <a:grpSpLocks/>
          </p:cNvGrpSpPr>
          <p:nvPr/>
        </p:nvGrpSpPr>
        <p:grpSpPr bwMode="auto">
          <a:xfrm>
            <a:off x="1406549" y="1882254"/>
            <a:ext cx="5074842" cy="2482850"/>
            <a:chOff x="2892" y="1446"/>
            <a:chExt cx="3997" cy="1956"/>
          </a:xfrm>
        </p:grpSpPr>
        <p:sp>
          <p:nvSpPr>
            <p:cNvPr id="30725" name="Text Box 5"/>
            <p:cNvSpPr txBox="1">
              <a:spLocks noChangeArrowheads="1"/>
            </p:cNvSpPr>
            <p:nvPr/>
          </p:nvSpPr>
          <p:spPr bwMode="auto">
            <a:xfrm>
              <a:off x="4536" y="1446"/>
              <a:ext cx="1417" cy="7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lstStyle/>
            <a:p>
              <a:pPr algn="ctr">
                <a:lnSpc>
                  <a:spcPct val="120000"/>
                </a:lnSpc>
              </a:pPr>
              <a:r>
                <a:rPr lang="zh-CN" altLang="en-US" b="1">
                  <a:solidFill>
                    <a:srgbClr val="000000"/>
                  </a:solidFill>
                  <a:latin typeface="宋体" pitchFamily="2" charset="-122"/>
                </a:rPr>
                <a:t>数字仪表板</a:t>
              </a:r>
            </a:p>
            <a:p>
              <a:pPr algn="ctr">
                <a:lnSpc>
                  <a:spcPct val="120000"/>
                </a:lnSpc>
              </a:pPr>
              <a:r>
                <a:rPr lang="zh-CN" altLang="en-US" b="1">
                  <a:solidFill>
                    <a:srgbClr val="000000"/>
                  </a:solidFill>
                  <a:latin typeface="宋体" pitchFamily="2" charset="-122"/>
                </a:rPr>
                <a:t>控制</a:t>
              </a:r>
            </a:p>
          </p:txBody>
        </p:sp>
        <p:sp>
          <p:nvSpPr>
            <p:cNvPr id="30726" name="Text Box 6"/>
            <p:cNvSpPr txBox="1">
              <a:spLocks noChangeArrowheads="1"/>
            </p:cNvSpPr>
            <p:nvPr/>
          </p:nvSpPr>
          <p:spPr bwMode="auto">
            <a:xfrm>
              <a:off x="4536" y="2665"/>
              <a:ext cx="1417" cy="7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lstStyle/>
            <a:p>
              <a:pPr algn="ctr">
                <a:lnSpc>
                  <a:spcPct val="120000"/>
                </a:lnSpc>
              </a:pPr>
              <a:r>
                <a:rPr lang="zh-CN" altLang="en-US" b="1">
                  <a:solidFill>
                    <a:srgbClr val="000000"/>
                  </a:solidFill>
                  <a:latin typeface="宋体" pitchFamily="2" charset="-122"/>
                </a:rPr>
                <a:t>数据转换</a:t>
              </a:r>
            </a:p>
            <a:p>
              <a:pPr algn="ctr">
                <a:lnSpc>
                  <a:spcPct val="120000"/>
                </a:lnSpc>
              </a:pPr>
              <a:r>
                <a:rPr lang="zh-CN" altLang="en-US" b="1">
                  <a:solidFill>
                    <a:srgbClr val="000000"/>
                  </a:solidFill>
                  <a:latin typeface="宋体" pitchFamily="2" charset="-122"/>
                </a:rPr>
                <a:t>控制</a:t>
              </a:r>
            </a:p>
          </p:txBody>
        </p:sp>
        <p:sp>
          <p:nvSpPr>
            <p:cNvPr id="30727" name="Line 7"/>
            <p:cNvSpPr>
              <a:spLocks noChangeShapeType="1"/>
            </p:cNvSpPr>
            <p:nvPr/>
          </p:nvSpPr>
          <p:spPr bwMode="auto">
            <a:xfrm>
              <a:off x="5245" y="2183"/>
              <a:ext cx="0" cy="48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29" name="Text Box 9"/>
            <p:cNvSpPr txBox="1">
              <a:spLocks noChangeArrowheads="1"/>
            </p:cNvSpPr>
            <p:nvPr/>
          </p:nvSpPr>
          <p:spPr bwMode="auto">
            <a:xfrm>
              <a:off x="2892" y="2665"/>
              <a:ext cx="1417" cy="7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lstStyle/>
            <a:p>
              <a:pPr algn="ctr">
                <a:lnSpc>
                  <a:spcPct val="120000"/>
                </a:lnSpc>
              </a:pPr>
              <a:r>
                <a:rPr lang="zh-CN" altLang="en-US" b="1" dirty="0">
                  <a:solidFill>
                    <a:srgbClr val="000000"/>
                  </a:solidFill>
                  <a:latin typeface="宋体" pitchFamily="2" charset="-122"/>
                </a:rPr>
                <a:t>接收传感器</a:t>
              </a:r>
            </a:p>
            <a:p>
              <a:pPr algn="ctr">
                <a:lnSpc>
                  <a:spcPct val="120000"/>
                </a:lnSpc>
              </a:pPr>
              <a:r>
                <a:rPr lang="zh-CN" altLang="en-US" b="1" dirty="0">
                  <a:solidFill>
                    <a:srgbClr val="000000"/>
                  </a:solidFill>
                  <a:latin typeface="宋体" pitchFamily="2" charset="-122"/>
                </a:rPr>
                <a:t>信号</a:t>
              </a:r>
            </a:p>
          </p:txBody>
        </p:sp>
        <p:sp>
          <p:nvSpPr>
            <p:cNvPr id="30730" name="Line 10"/>
            <p:cNvSpPr>
              <a:spLocks noChangeShapeType="1"/>
            </p:cNvSpPr>
            <p:nvPr/>
          </p:nvSpPr>
          <p:spPr bwMode="auto">
            <a:xfrm>
              <a:off x="3600" y="2410"/>
              <a:ext cx="328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31" name="Line 11"/>
            <p:cNvSpPr>
              <a:spLocks noChangeShapeType="1"/>
            </p:cNvSpPr>
            <p:nvPr/>
          </p:nvSpPr>
          <p:spPr bwMode="auto">
            <a:xfrm>
              <a:off x="3600" y="2399"/>
              <a:ext cx="0" cy="26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32" name="Line 12"/>
            <p:cNvSpPr>
              <a:spLocks noChangeShapeType="1"/>
            </p:cNvSpPr>
            <p:nvPr/>
          </p:nvSpPr>
          <p:spPr bwMode="auto">
            <a:xfrm>
              <a:off x="6889" y="2399"/>
              <a:ext cx="0" cy="26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0" name="Rectangle 3" descr="Rectangle: Click to edit Master text styles&#10;Second level&#10;Third level&#10;Fourth level&#10;Fifth level"/>
          <p:cNvSpPr txBox="1">
            <a:spLocks noChangeArrowheads="1"/>
          </p:cNvSpPr>
          <p:nvPr/>
        </p:nvSpPr>
        <p:spPr bwMode="auto">
          <a:xfrm>
            <a:off x="457200" y="609600"/>
            <a:ext cx="7859216"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 typeface="Wingdings" pitchFamily="2" charset="2"/>
              <a:buNone/>
            </a:pPr>
            <a:r>
              <a:rPr lang="zh-CN" altLang="en-US" sz="2800" dirty="0">
                <a:solidFill>
                  <a:srgbClr val="000000"/>
                </a:solidFill>
                <a:latin typeface="宋体" pitchFamily="2" charset="-122"/>
              </a:rPr>
              <a:t>第 </a:t>
            </a:r>
            <a:r>
              <a:rPr lang="en-US" altLang="zh-CN" sz="2800" dirty="0">
                <a:solidFill>
                  <a:srgbClr val="000000"/>
                </a:solidFill>
                <a:latin typeface="宋体" pitchFamily="2" charset="-122"/>
              </a:rPr>
              <a:t>3 </a:t>
            </a:r>
            <a:r>
              <a:rPr lang="zh-CN" altLang="en-US" sz="2800" dirty="0">
                <a:solidFill>
                  <a:srgbClr val="000000"/>
                </a:solidFill>
                <a:latin typeface="宋体" pitchFamily="2" charset="-122"/>
              </a:rPr>
              <a:t>步：进行一级分解</a:t>
            </a:r>
            <a:endParaRPr lang="zh-CN" altLang="en-US" sz="2800" dirty="0">
              <a:solidFill>
                <a:srgbClr val="000000"/>
              </a:solidFill>
              <a:latin typeface="Consolas" panose="020B0609020204030204" pitchFamily="49" charset="0"/>
              <a:cs typeface="Consolas" panose="020B0609020204030204" pitchFamily="49" charset="0"/>
            </a:endParaRPr>
          </a:p>
        </p:txBody>
      </p:sp>
      <p:sp>
        <p:nvSpPr>
          <p:cNvPr id="5" name="TextBox 4"/>
          <p:cNvSpPr txBox="1"/>
          <p:nvPr/>
        </p:nvSpPr>
        <p:spPr>
          <a:xfrm>
            <a:off x="1797335" y="3039343"/>
            <a:ext cx="1046473" cy="461665"/>
          </a:xfrm>
          <a:prstGeom prst="rect">
            <a:avLst/>
          </a:prstGeom>
          <a:noFill/>
        </p:spPr>
        <p:txBody>
          <a:bodyPr wrap="square" rtlCol="0">
            <a:spAutoFit/>
          </a:bodyPr>
          <a:lstStyle/>
          <a:p>
            <a:r>
              <a:rPr lang="en-US" altLang="zh-CN" b="1" dirty="0">
                <a:solidFill>
                  <a:srgbClr val="0000FF"/>
                </a:solidFill>
              </a:rPr>
              <a:t>I</a:t>
            </a:r>
            <a:endParaRPr lang="zh-CN" altLang="en-US" b="1" dirty="0">
              <a:solidFill>
                <a:srgbClr val="0000FF"/>
              </a:solidFill>
            </a:endParaRPr>
          </a:p>
        </p:txBody>
      </p:sp>
      <p:sp>
        <p:nvSpPr>
          <p:cNvPr id="63" name="TextBox 62"/>
          <p:cNvSpPr txBox="1"/>
          <p:nvPr/>
        </p:nvSpPr>
        <p:spPr>
          <a:xfrm>
            <a:off x="4534727" y="3039343"/>
            <a:ext cx="1046473" cy="461665"/>
          </a:xfrm>
          <a:prstGeom prst="rect">
            <a:avLst/>
          </a:prstGeom>
          <a:noFill/>
        </p:spPr>
        <p:txBody>
          <a:bodyPr wrap="square" rtlCol="0">
            <a:spAutoFit/>
          </a:bodyPr>
          <a:lstStyle/>
          <a:p>
            <a:r>
              <a:rPr lang="en-US" altLang="zh-CN" b="1" dirty="0">
                <a:solidFill>
                  <a:srgbClr val="0000FF"/>
                </a:solidFill>
              </a:rPr>
              <a:t>P</a:t>
            </a:r>
            <a:endParaRPr lang="zh-CN" altLang="en-US" b="1" dirty="0">
              <a:solidFill>
                <a:srgbClr val="0000FF"/>
              </a:solidFill>
            </a:endParaRPr>
          </a:p>
        </p:txBody>
      </p:sp>
      <p:sp>
        <p:nvSpPr>
          <p:cNvPr id="64" name="TextBox 63"/>
          <p:cNvSpPr txBox="1"/>
          <p:nvPr/>
        </p:nvSpPr>
        <p:spPr>
          <a:xfrm>
            <a:off x="6765887" y="3039343"/>
            <a:ext cx="1046473" cy="461665"/>
          </a:xfrm>
          <a:prstGeom prst="rect">
            <a:avLst/>
          </a:prstGeom>
          <a:noFill/>
        </p:spPr>
        <p:txBody>
          <a:bodyPr wrap="square" rtlCol="0">
            <a:spAutoFit/>
          </a:bodyPr>
          <a:lstStyle/>
          <a:p>
            <a:r>
              <a:rPr lang="en-US" altLang="zh-CN" b="1" dirty="0">
                <a:solidFill>
                  <a:srgbClr val="0000FF"/>
                </a:solidFill>
              </a:rPr>
              <a:t>O</a:t>
            </a:r>
            <a:endParaRPr lang="zh-CN" altLang="en-US" b="1" dirty="0">
              <a:solidFill>
                <a:srgbClr val="0000FF"/>
              </a:solidFill>
            </a:endParaRPr>
          </a:p>
        </p:txBody>
      </p:sp>
      <p:sp>
        <p:nvSpPr>
          <p:cNvPr id="15" name="Text Box 8"/>
          <p:cNvSpPr txBox="1">
            <a:spLocks noChangeArrowheads="1"/>
          </p:cNvSpPr>
          <p:nvPr/>
        </p:nvSpPr>
        <p:spPr bwMode="auto">
          <a:xfrm>
            <a:off x="5581200" y="3429591"/>
            <a:ext cx="1799112" cy="93551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44000" rIns="18000" bIns="36000" anchor="ctr" anchorCtr="1"/>
          <a:lstStyle/>
          <a:p>
            <a:pPr algn="ctr">
              <a:lnSpc>
                <a:spcPct val="120000"/>
              </a:lnSpc>
            </a:pPr>
            <a:r>
              <a:rPr lang="zh-CN" altLang="en-US" b="1" dirty="0">
                <a:solidFill>
                  <a:srgbClr val="000000"/>
                </a:solidFill>
                <a:latin typeface="宋体" pitchFamily="2" charset="-122"/>
              </a:rPr>
              <a:t>驱动仪表板</a:t>
            </a:r>
          </a:p>
        </p:txBody>
      </p:sp>
    </p:spTree>
    <p:extLst>
      <p:ext uri="{BB962C8B-B14F-4D97-AF65-F5344CB8AC3E}">
        <p14:creationId xmlns:p14="http://schemas.microsoft.com/office/powerpoint/2010/main" val="223755489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724" name="Group 4"/>
          <p:cNvGrpSpPr>
            <a:grpSpLocks/>
          </p:cNvGrpSpPr>
          <p:nvPr/>
        </p:nvGrpSpPr>
        <p:grpSpPr bwMode="auto">
          <a:xfrm>
            <a:off x="1406549" y="1882254"/>
            <a:ext cx="5973763" cy="2482850"/>
            <a:chOff x="2892" y="1446"/>
            <a:chExt cx="4705" cy="1956"/>
          </a:xfrm>
        </p:grpSpPr>
        <p:sp>
          <p:nvSpPr>
            <p:cNvPr id="30725" name="Text Box 5"/>
            <p:cNvSpPr txBox="1">
              <a:spLocks noChangeArrowheads="1"/>
            </p:cNvSpPr>
            <p:nvPr/>
          </p:nvSpPr>
          <p:spPr bwMode="auto">
            <a:xfrm>
              <a:off x="4536" y="1446"/>
              <a:ext cx="1417" cy="7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lstStyle/>
            <a:p>
              <a:pPr algn="ctr">
                <a:lnSpc>
                  <a:spcPct val="120000"/>
                </a:lnSpc>
              </a:pPr>
              <a:r>
                <a:rPr lang="zh-CN" altLang="en-US" b="1">
                  <a:solidFill>
                    <a:srgbClr val="000000"/>
                  </a:solidFill>
                  <a:latin typeface="宋体" pitchFamily="2" charset="-122"/>
                </a:rPr>
                <a:t>数字仪表板</a:t>
              </a:r>
            </a:p>
            <a:p>
              <a:pPr algn="ctr">
                <a:lnSpc>
                  <a:spcPct val="120000"/>
                </a:lnSpc>
              </a:pPr>
              <a:r>
                <a:rPr lang="zh-CN" altLang="en-US" b="1">
                  <a:solidFill>
                    <a:srgbClr val="000000"/>
                  </a:solidFill>
                  <a:latin typeface="宋体" pitchFamily="2" charset="-122"/>
                </a:rPr>
                <a:t>控制</a:t>
              </a:r>
            </a:p>
          </p:txBody>
        </p:sp>
        <p:sp>
          <p:nvSpPr>
            <p:cNvPr id="30726" name="Text Box 6"/>
            <p:cNvSpPr txBox="1">
              <a:spLocks noChangeArrowheads="1"/>
            </p:cNvSpPr>
            <p:nvPr/>
          </p:nvSpPr>
          <p:spPr bwMode="auto">
            <a:xfrm>
              <a:off x="4536" y="2665"/>
              <a:ext cx="1417" cy="7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lstStyle/>
            <a:p>
              <a:pPr algn="ctr">
                <a:lnSpc>
                  <a:spcPct val="120000"/>
                </a:lnSpc>
              </a:pPr>
              <a:r>
                <a:rPr lang="zh-CN" altLang="en-US" b="1">
                  <a:solidFill>
                    <a:srgbClr val="000000"/>
                  </a:solidFill>
                  <a:latin typeface="宋体" pitchFamily="2" charset="-122"/>
                </a:rPr>
                <a:t>数据转换</a:t>
              </a:r>
            </a:p>
            <a:p>
              <a:pPr algn="ctr">
                <a:lnSpc>
                  <a:spcPct val="120000"/>
                </a:lnSpc>
              </a:pPr>
              <a:r>
                <a:rPr lang="zh-CN" altLang="en-US" b="1">
                  <a:solidFill>
                    <a:srgbClr val="000000"/>
                  </a:solidFill>
                  <a:latin typeface="宋体" pitchFamily="2" charset="-122"/>
                </a:rPr>
                <a:t>控制</a:t>
              </a:r>
            </a:p>
          </p:txBody>
        </p:sp>
        <p:sp>
          <p:nvSpPr>
            <p:cNvPr id="30727" name="Line 7"/>
            <p:cNvSpPr>
              <a:spLocks noChangeShapeType="1"/>
            </p:cNvSpPr>
            <p:nvPr/>
          </p:nvSpPr>
          <p:spPr bwMode="auto">
            <a:xfrm>
              <a:off x="5245" y="2183"/>
              <a:ext cx="0" cy="48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28" name="Text Box 8"/>
            <p:cNvSpPr txBox="1">
              <a:spLocks noChangeArrowheads="1"/>
            </p:cNvSpPr>
            <p:nvPr/>
          </p:nvSpPr>
          <p:spPr bwMode="auto">
            <a:xfrm>
              <a:off x="6180" y="2665"/>
              <a:ext cx="1417" cy="7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44000" rIns="18000" bIns="36000" anchor="ctr" anchorCtr="1"/>
            <a:lstStyle/>
            <a:p>
              <a:pPr algn="ctr">
                <a:lnSpc>
                  <a:spcPct val="120000"/>
                </a:lnSpc>
              </a:pPr>
              <a:r>
                <a:rPr lang="zh-CN" altLang="en-US" b="1" dirty="0">
                  <a:solidFill>
                    <a:srgbClr val="000000"/>
                  </a:solidFill>
                  <a:latin typeface="宋体" pitchFamily="2" charset="-122"/>
                </a:rPr>
                <a:t>驱动仪表板</a:t>
              </a:r>
            </a:p>
          </p:txBody>
        </p:sp>
        <p:sp>
          <p:nvSpPr>
            <p:cNvPr id="30729" name="Text Box 9"/>
            <p:cNvSpPr txBox="1">
              <a:spLocks noChangeArrowheads="1"/>
            </p:cNvSpPr>
            <p:nvPr/>
          </p:nvSpPr>
          <p:spPr bwMode="auto">
            <a:xfrm>
              <a:off x="2892" y="2665"/>
              <a:ext cx="1417" cy="7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lstStyle/>
            <a:p>
              <a:pPr algn="ctr">
                <a:lnSpc>
                  <a:spcPct val="120000"/>
                </a:lnSpc>
              </a:pPr>
              <a:r>
                <a:rPr lang="zh-CN" altLang="en-US" b="1" dirty="0">
                  <a:solidFill>
                    <a:srgbClr val="000000"/>
                  </a:solidFill>
                  <a:latin typeface="宋体" pitchFamily="2" charset="-122"/>
                </a:rPr>
                <a:t>接收传感器</a:t>
              </a:r>
            </a:p>
            <a:p>
              <a:pPr algn="ctr">
                <a:lnSpc>
                  <a:spcPct val="120000"/>
                </a:lnSpc>
              </a:pPr>
              <a:r>
                <a:rPr lang="zh-CN" altLang="en-US" b="1" dirty="0">
                  <a:solidFill>
                    <a:srgbClr val="000000"/>
                  </a:solidFill>
                  <a:latin typeface="宋体" pitchFamily="2" charset="-122"/>
                </a:rPr>
                <a:t>信号</a:t>
              </a:r>
            </a:p>
          </p:txBody>
        </p:sp>
        <p:sp>
          <p:nvSpPr>
            <p:cNvPr id="30730" name="Line 10"/>
            <p:cNvSpPr>
              <a:spLocks noChangeShapeType="1"/>
            </p:cNvSpPr>
            <p:nvPr/>
          </p:nvSpPr>
          <p:spPr bwMode="auto">
            <a:xfrm>
              <a:off x="3600" y="2410"/>
              <a:ext cx="328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31" name="Line 11"/>
            <p:cNvSpPr>
              <a:spLocks noChangeShapeType="1"/>
            </p:cNvSpPr>
            <p:nvPr/>
          </p:nvSpPr>
          <p:spPr bwMode="auto">
            <a:xfrm>
              <a:off x="3600" y="2399"/>
              <a:ext cx="0" cy="26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32" name="Line 12"/>
            <p:cNvSpPr>
              <a:spLocks noChangeShapeType="1"/>
            </p:cNvSpPr>
            <p:nvPr/>
          </p:nvSpPr>
          <p:spPr bwMode="auto">
            <a:xfrm>
              <a:off x="6889" y="2399"/>
              <a:ext cx="0" cy="26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 name="右箭头 1"/>
          <p:cNvSpPr/>
          <p:nvPr/>
        </p:nvSpPr>
        <p:spPr bwMode="auto">
          <a:xfrm rot="1805546">
            <a:off x="602699" y="3372773"/>
            <a:ext cx="679648" cy="291498"/>
          </a:xfrm>
          <a:prstGeom prst="rightArrow">
            <a:avLst/>
          </a:prstGeom>
          <a:solidFill>
            <a:srgbClr val="00B050"/>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
        <p:nvSpPr>
          <p:cNvPr id="3" name="矩形 2"/>
          <p:cNvSpPr/>
          <p:nvPr/>
        </p:nvSpPr>
        <p:spPr bwMode="auto">
          <a:xfrm>
            <a:off x="1406549" y="3429592"/>
            <a:ext cx="1799112" cy="935512"/>
          </a:xfrm>
          <a:prstGeom prst="rect">
            <a:avLst/>
          </a:prstGeom>
          <a:noFill/>
          <a:ln w="571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
        <p:nvSpPr>
          <p:cNvPr id="60" name="Rectangle 3" descr="Rectangle: Click to edit Master text styles&#10;Second level&#10;Third level&#10;Fourth level&#10;Fifth level"/>
          <p:cNvSpPr txBox="1">
            <a:spLocks noChangeArrowheads="1"/>
          </p:cNvSpPr>
          <p:nvPr/>
        </p:nvSpPr>
        <p:spPr bwMode="auto">
          <a:xfrm>
            <a:off x="457200" y="609600"/>
            <a:ext cx="7859216"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 typeface="Wingdings" pitchFamily="2" charset="2"/>
              <a:buNone/>
            </a:pPr>
            <a:r>
              <a:rPr lang="zh-CN" altLang="en-US" sz="2800" dirty="0">
                <a:solidFill>
                  <a:srgbClr val="000000"/>
                </a:solidFill>
                <a:latin typeface="宋体" pitchFamily="2" charset="-122"/>
              </a:rPr>
              <a:t>第 </a:t>
            </a:r>
            <a:r>
              <a:rPr lang="en-US" altLang="zh-CN" sz="2800" dirty="0">
                <a:solidFill>
                  <a:srgbClr val="000000"/>
                </a:solidFill>
                <a:latin typeface="宋体" pitchFamily="2" charset="-122"/>
              </a:rPr>
              <a:t>4 </a:t>
            </a:r>
            <a:r>
              <a:rPr lang="zh-CN" altLang="en-US" sz="2800" dirty="0">
                <a:solidFill>
                  <a:srgbClr val="000000"/>
                </a:solidFill>
                <a:latin typeface="宋体" pitchFamily="2" charset="-122"/>
              </a:rPr>
              <a:t>步：进行二级分解</a:t>
            </a:r>
            <a:endParaRPr lang="zh-CN" altLang="en-US" sz="2800" dirty="0">
              <a:solidFill>
                <a:srgbClr val="00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0433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683568" y="116632"/>
            <a:ext cx="7772400" cy="1143000"/>
          </a:xfrm>
        </p:spPr>
        <p:txBody>
          <a:bodyPr/>
          <a:lstStyle/>
          <a:p>
            <a:r>
              <a:rPr lang="zh-CN" altLang="en-US" dirty="0"/>
              <a:t>软件设计要考虑的方面</a:t>
            </a:r>
          </a:p>
        </p:txBody>
      </p:sp>
      <p:sp>
        <p:nvSpPr>
          <p:cNvPr id="381955" name="Rectangle 3"/>
          <p:cNvSpPr>
            <a:spLocks noGrp="1" noChangeArrowheads="1"/>
          </p:cNvSpPr>
          <p:nvPr>
            <p:ph type="body" idx="1"/>
          </p:nvPr>
        </p:nvSpPr>
        <p:spPr>
          <a:xfrm>
            <a:off x="533400" y="1484784"/>
            <a:ext cx="8305800" cy="4213448"/>
          </a:xfrm>
        </p:spPr>
        <p:txBody>
          <a:bodyPr/>
          <a:lstStyle/>
          <a:p>
            <a:pPr>
              <a:lnSpc>
                <a:spcPct val="90000"/>
              </a:lnSpc>
            </a:pPr>
            <a:r>
              <a:rPr lang="zh-CN" altLang="en-US" sz="2800" dirty="0"/>
              <a:t>设计者必须同时满足用户和开发人员的要求</a:t>
            </a:r>
            <a:endParaRPr lang="en-US" altLang="zh-CN" sz="2800" dirty="0"/>
          </a:p>
          <a:p>
            <a:pPr lvl="1">
              <a:lnSpc>
                <a:spcPct val="130000"/>
              </a:lnSpc>
            </a:pPr>
            <a:r>
              <a:rPr lang="zh-CN" altLang="en-US" dirty="0"/>
              <a:t>功能：最基本、最重要</a:t>
            </a:r>
          </a:p>
          <a:p>
            <a:pPr lvl="1">
              <a:lnSpc>
                <a:spcPct val="130000"/>
              </a:lnSpc>
            </a:pPr>
            <a:r>
              <a:rPr lang="zh-CN" altLang="en-US" sz="2400" dirty="0"/>
              <a:t>性能：运行速度，响应时间，占用空间</a:t>
            </a:r>
            <a:endParaRPr lang="en-US" altLang="zh-CN" sz="2400" dirty="0"/>
          </a:p>
          <a:p>
            <a:pPr lvl="1">
              <a:lnSpc>
                <a:spcPct val="130000"/>
              </a:lnSpc>
            </a:pPr>
            <a:r>
              <a:rPr lang="zh-CN" altLang="en-US" sz="2400" dirty="0"/>
              <a:t>可靠：出错频率，修复能力</a:t>
            </a:r>
            <a:endParaRPr lang="en-US" altLang="zh-CN" sz="2400" dirty="0"/>
          </a:p>
          <a:p>
            <a:pPr lvl="1">
              <a:lnSpc>
                <a:spcPct val="130000"/>
              </a:lnSpc>
            </a:pPr>
            <a:r>
              <a:rPr lang="zh-CN" altLang="en-US" sz="2400" dirty="0"/>
              <a:t>成本：开发、移植、维护、用户培训</a:t>
            </a:r>
            <a:endParaRPr lang="en-US" altLang="zh-CN" sz="2400" dirty="0"/>
          </a:p>
          <a:p>
            <a:pPr lvl="1">
              <a:lnSpc>
                <a:spcPct val="130000"/>
              </a:lnSpc>
            </a:pPr>
            <a:r>
              <a:rPr lang="zh-CN" altLang="en-US" sz="2400" dirty="0"/>
              <a:t>维护：可扩展、修改、适应、移植、可读性</a:t>
            </a:r>
            <a:endParaRPr lang="en-US" altLang="zh-CN" sz="2400" dirty="0"/>
          </a:p>
          <a:p>
            <a:pPr lvl="1">
              <a:lnSpc>
                <a:spcPct val="130000"/>
              </a:lnSpc>
            </a:pPr>
            <a:r>
              <a:rPr lang="zh-CN" altLang="en-US" sz="2400" dirty="0"/>
              <a:t>用户：效用、易用</a:t>
            </a:r>
          </a:p>
          <a:p>
            <a:pPr>
              <a:lnSpc>
                <a:spcPct val="150000"/>
              </a:lnSpc>
            </a:pPr>
            <a:endParaRPr lang="en-US" altLang="zh-CN" sz="2800" dirty="0"/>
          </a:p>
        </p:txBody>
      </p:sp>
    </p:spTree>
    <p:extLst>
      <p:ext uri="{BB962C8B-B14F-4D97-AF65-F5344CB8AC3E}">
        <p14:creationId xmlns:p14="http://schemas.microsoft.com/office/powerpoint/2010/main" val="26733185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5"/>
          <p:cNvSpPr>
            <a:spLocks noGrp="1"/>
          </p:cNvSpPr>
          <p:nvPr>
            <p:ph type="sldNum" sz="quarter" idx="12"/>
          </p:nvPr>
        </p:nvSpPr>
        <p:spPr>
          <a:xfrm>
            <a:off x="6553200" y="5924128"/>
            <a:ext cx="1905000" cy="457200"/>
          </a:xfrm>
          <a:noFill/>
        </p:spPr>
        <p:txBody>
          <a:bodyPr/>
          <a:lstStyle/>
          <a:p>
            <a:fld id="{B54C16B7-CDBC-4FE5-958B-6C586F80A10F}" type="slidenum">
              <a:rPr lang="zh-CN" altLang="en-US">
                <a:ea typeface="宋体" charset="-122"/>
              </a:rPr>
              <a:pPr/>
              <a:t>160</a:t>
            </a:fld>
            <a:endParaRPr lang="en-US" altLang="zh-CN">
              <a:ea typeface="宋体" charset="-122"/>
            </a:endParaRPr>
          </a:p>
        </p:txBody>
      </p:sp>
      <p:sp>
        <p:nvSpPr>
          <p:cNvPr id="44036" name="Text Box 3"/>
          <p:cNvSpPr txBox="1">
            <a:spLocks noChangeArrowheads="1"/>
          </p:cNvSpPr>
          <p:nvPr/>
        </p:nvSpPr>
        <p:spPr bwMode="auto">
          <a:xfrm>
            <a:off x="3120033" y="1760091"/>
            <a:ext cx="2362200" cy="457200"/>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2400" b="1" dirty="0">
                <a:solidFill>
                  <a:schemeClr val="tx1"/>
                </a:solidFill>
                <a:latin typeface="Times New Roman" pitchFamily="18" charset="0"/>
              </a:rPr>
              <a:t>接受传感器信号</a:t>
            </a:r>
          </a:p>
          <a:p>
            <a:pPr eaLnBrk="0" hangingPunct="0">
              <a:spcBef>
                <a:spcPct val="0"/>
              </a:spcBef>
              <a:buClrTx/>
              <a:buSzTx/>
              <a:buFontTx/>
              <a:buNone/>
            </a:pPr>
            <a:endParaRPr lang="zh-CN" altLang="en-US" sz="2400" b="1" dirty="0">
              <a:solidFill>
                <a:schemeClr val="tx1"/>
              </a:solidFill>
              <a:latin typeface="Times New Roman" pitchFamily="18" charset="0"/>
            </a:endParaRPr>
          </a:p>
          <a:p>
            <a:pPr eaLnBrk="0" hangingPunct="0">
              <a:spcBef>
                <a:spcPct val="0"/>
              </a:spcBef>
              <a:buClrTx/>
              <a:buSzTx/>
              <a:buFontTx/>
              <a:buNone/>
            </a:pPr>
            <a:endParaRPr lang="zh-CN" altLang="en-US" sz="2400" dirty="0">
              <a:solidFill>
                <a:schemeClr val="tx1"/>
              </a:solidFill>
              <a:latin typeface="Times New Roman" pitchFamily="18" charset="0"/>
            </a:endParaRPr>
          </a:p>
        </p:txBody>
      </p:sp>
      <p:sp>
        <p:nvSpPr>
          <p:cNvPr id="44037" name="Text Box 4"/>
          <p:cNvSpPr txBox="1">
            <a:spLocks noChangeArrowheads="1"/>
          </p:cNvSpPr>
          <p:nvPr/>
        </p:nvSpPr>
        <p:spPr bwMode="auto">
          <a:xfrm>
            <a:off x="1203920" y="2512566"/>
            <a:ext cx="1600200" cy="466725"/>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2400" b="1">
                <a:solidFill>
                  <a:schemeClr val="tx1"/>
                </a:solidFill>
                <a:latin typeface="Times New Roman" pitchFamily="18" charset="0"/>
              </a:rPr>
              <a:t>计算</a:t>
            </a:r>
            <a:r>
              <a:rPr lang="en-US" altLang="zh-CN" sz="2400" b="1">
                <a:solidFill>
                  <a:schemeClr val="tx1"/>
                </a:solidFill>
                <a:latin typeface="Times New Roman" pitchFamily="18" charset="0"/>
              </a:rPr>
              <a:t>gph</a:t>
            </a:r>
          </a:p>
        </p:txBody>
      </p:sp>
      <p:sp>
        <p:nvSpPr>
          <p:cNvPr id="44038" name="Text Box 5"/>
          <p:cNvSpPr txBox="1">
            <a:spLocks noChangeArrowheads="1"/>
          </p:cNvSpPr>
          <p:nvPr/>
        </p:nvSpPr>
        <p:spPr bwMode="auto">
          <a:xfrm>
            <a:off x="5585420" y="2615753"/>
            <a:ext cx="1866900" cy="469900"/>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2400" b="1">
                <a:solidFill>
                  <a:schemeClr val="tx1"/>
                </a:solidFill>
                <a:latin typeface="Times New Roman" pitchFamily="18" charset="0"/>
              </a:rPr>
              <a:t>  转换成</a:t>
            </a:r>
            <a:r>
              <a:rPr lang="en-US" altLang="zh-CN" sz="2400" b="1">
                <a:solidFill>
                  <a:schemeClr val="tx1"/>
                </a:solidFill>
                <a:latin typeface="Times New Roman" pitchFamily="18" charset="0"/>
              </a:rPr>
              <a:t>rpm</a:t>
            </a:r>
          </a:p>
        </p:txBody>
      </p:sp>
      <p:sp>
        <p:nvSpPr>
          <p:cNvPr id="44039" name="AutoShape 6"/>
          <p:cNvSpPr>
            <a:spLocks noChangeArrowheads="1"/>
          </p:cNvSpPr>
          <p:nvPr/>
        </p:nvSpPr>
        <p:spPr bwMode="auto">
          <a:xfrm>
            <a:off x="6347420" y="2804666"/>
            <a:ext cx="114300" cy="98425"/>
          </a:xfrm>
          <a:prstGeom prst="triangle">
            <a:avLst>
              <a:gd name="adj" fmla="val 50000"/>
            </a:avLst>
          </a:prstGeom>
          <a:solidFill>
            <a:srgbClr val="FFFFFF"/>
          </a:solidFill>
          <a:ln w="9525">
            <a:solidFill>
              <a:srgbClr val="000000"/>
            </a:solidFill>
            <a:miter lim="800000"/>
            <a:headEnd/>
            <a:tailEnd/>
          </a:ln>
        </p:spPr>
        <p:txBody>
          <a:bodyPr/>
          <a:lstStyle/>
          <a:p>
            <a:endParaRPr lang="zh-CN" altLang="en-US"/>
          </a:p>
        </p:txBody>
      </p:sp>
      <p:sp>
        <p:nvSpPr>
          <p:cNvPr id="44040" name="Text Box 7"/>
          <p:cNvSpPr txBox="1">
            <a:spLocks noChangeArrowheads="1"/>
          </p:cNvSpPr>
          <p:nvPr/>
        </p:nvSpPr>
        <p:spPr bwMode="auto">
          <a:xfrm>
            <a:off x="1089620" y="3436491"/>
            <a:ext cx="1790700" cy="536575"/>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2400" b="1">
                <a:solidFill>
                  <a:schemeClr val="tx1"/>
                </a:solidFill>
                <a:latin typeface="Times New Roman" pitchFamily="18" charset="0"/>
              </a:rPr>
              <a:t>  读燃料流</a:t>
            </a:r>
          </a:p>
        </p:txBody>
      </p:sp>
      <p:sp>
        <p:nvSpPr>
          <p:cNvPr id="44041" name="Text Box 8"/>
          <p:cNvSpPr txBox="1">
            <a:spLocks noChangeArrowheads="1"/>
          </p:cNvSpPr>
          <p:nvPr/>
        </p:nvSpPr>
        <p:spPr bwMode="auto">
          <a:xfrm>
            <a:off x="5775920" y="3390453"/>
            <a:ext cx="1524000" cy="525463"/>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2400" b="1">
                <a:solidFill>
                  <a:schemeClr val="tx1"/>
                </a:solidFill>
                <a:latin typeface="Times New Roman" pitchFamily="18" charset="0"/>
              </a:rPr>
              <a:t>采集 </a:t>
            </a:r>
            <a:r>
              <a:rPr lang="en-US" altLang="zh-CN" sz="2400" b="1">
                <a:solidFill>
                  <a:schemeClr val="tx1"/>
                </a:solidFill>
                <a:latin typeface="Times New Roman" pitchFamily="18" charset="0"/>
              </a:rPr>
              <a:t>sps</a:t>
            </a:r>
          </a:p>
        </p:txBody>
      </p:sp>
      <p:sp>
        <p:nvSpPr>
          <p:cNvPr id="44042" name="Text Box 9"/>
          <p:cNvSpPr txBox="1">
            <a:spLocks noChangeArrowheads="1"/>
          </p:cNvSpPr>
          <p:nvPr/>
        </p:nvSpPr>
        <p:spPr bwMode="auto">
          <a:xfrm>
            <a:off x="5623520" y="4228653"/>
            <a:ext cx="1828800" cy="533400"/>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2400" b="1">
                <a:solidFill>
                  <a:schemeClr val="tx1"/>
                </a:solidFill>
                <a:latin typeface="Times New Roman" pitchFamily="18" charset="0"/>
              </a:rPr>
              <a:t>读转速信号</a:t>
            </a:r>
          </a:p>
          <a:p>
            <a:pPr eaLnBrk="0" hangingPunct="0">
              <a:spcBef>
                <a:spcPct val="0"/>
              </a:spcBef>
              <a:buClrTx/>
              <a:buSzTx/>
              <a:buFontTx/>
              <a:buNone/>
            </a:pPr>
            <a:endParaRPr lang="zh-CN" altLang="en-US" sz="2400">
              <a:solidFill>
                <a:schemeClr val="tx1"/>
              </a:solidFill>
              <a:latin typeface="Times New Roman" pitchFamily="18" charset="0"/>
            </a:endParaRPr>
          </a:p>
        </p:txBody>
      </p:sp>
      <p:sp>
        <p:nvSpPr>
          <p:cNvPr id="44043" name="Line 10"/>
          <p:cNvSpPr>
            <a:spLocks noChangeShapeType="1"/>
          </p:cNvSpPr>
          <p:nvPr/>
        </p:nvSpPr>
        <p:spPr bwMode="auto">
          <a:xfrm flipV="1">
            <a:off x="2118320" y="2217291"/>
            <a:ext cx="1905000" cy="304800"/>
          </a:xfrm>
          <a:prstGeom prst="line">
            <a:avLst/>
          </a:prstGeom>
          <a:noFill/>
          <a:ln w="9525">
            <a:solidFill>
              <a:srgbClr val="000000"/>
            </a:solidFill>
            <a:round/>
            <a:headEnd/>
            <a:tailEnd/>
          </a:ln>
        </p:spPr>
        <p:txBody>
          <a:bodyPr/>
          <a:lstStyle/>
          <a:p>
            <a:endParaRPr lang="zh-CN" altLang="en-US"/>
          </a:p>
        </p:txBody>
      </p:sp>
      <p:sp>
        <p:nvSpPr>
          <p:cNvPr id="44044" name="Line 11"/>
          <p:cNvSpPr>
            <a:spLocks noChangeShapeType="1"/>
          </p:cNvSpPr>
          <p:nvPr/>
        </p:nvSpPr>
        <p:spPr bwMode="auto">
          <a:xfrm>
            <a:off x="4785320" y="2247453"/>
            <a:ext cx="1524000" cy="347663"/>
          </a:xfrm>
          <a:prstGeom prst="line">
            <a:avLst/>
          </a:prstGeom>
          <a:noFill/>
          <a:ln w="9525">
            <a:solidFill>
              <a:srgbClr val="000000"/>
            </a:solidFill>
            <a:round/>
            <a:headEnd/>
            <a:tailEnd/>
          </a:ln>
        </p:spPr>
        <p:txBody>
          <a:bodyPr/>
          <a:lstStyle/>
          <a:p>
            <a:endParaRPr lang="zh-CN" altLang="en-US"/>
          </a:p>
        </p:txBody>
      </p:sp>
      <p:sp>
        <p:nvSpPr>
          <p:cNvPr id="44045" name="Line 12"/>
          <p:cNvSpPr>
            <a:spLocks noChangeShapeType="1"/>
          </p:cNvSpPr>
          <p:nvPr/>
        </p:nvSpPr>
        <p:spPr bwMode="auto">
          <a:xfrm>
            <a:off x="2042120" y="2979291"/>
            <a:ext cx="0" cy="457200"/>
          </a:xfrm>
          <a:prstGeom prst="line">
            <a:avLst/>
          </a:prstGeom>
          <a:noFill/>
          <a:ln w="9525">
            <a:solidFill>
              <a:srgbClr val="000000"/>
            </a:solidFill>
            <a:round/>
            <a:headEnd/>
            <a:tailEnd/>
          </a:ln>
        </p:spPr>
        <p:txBody>
          <a:bodyPr/>
          <a:lstStyle/>
          <a:p>
            <a:endParaRPr lang="zh-CN" altLang="en-US"/>
          </a:p>
        </p:txBody>
      </p:sp>
      <p:sp>
        <p:nvSpPr>
          <p:cNvPr id="44046" name="Line 13"/>
          <p:cNvSpPr>
            <a:spLocks noChangeShapeType="1"/>
          </p:cNvSpPr>
          <p:nvPr/>
        </p:nvSpPr>
        <p:spPr bwMode="auto">
          <a:xfrm>
            <a:off x="6537920" y="3923853"/>
            <a:ext cx="0" cy="304800"/>
          </a:xfrm>
          <a:prstGeom prst="line">
            <a:avLst/>
          </a:prstGeom>
          <a:noFill/>
          <a:ln w="9525">
            <a:solidFill>
              <a:srgbClr val="000000"/>
            </a:solidFill>
            <a:round/>
            <a:headEnd/>
            <a:tailEnd/>
          </a:ln>
        </p:spPr>
        <p:txBody>
          <a:bodyPr/>
          <a:lstStyle/>
          <a:p>
            <a:endParaRPr lang="zh-CN" altLang="en-US"/>
          </a:p>
        </p:txBody>
      </p:sp>
      <p:sp>
        <p:nvSpPr>
          <p:cNvPr id="44047" name="Line 14"/>
          <p:cNvSpPr>
            <a:spLocks noChangeShapeType="1"/>
          </p:cNvSpPr>
          <p:nvPr/>
        </p:nvSpPr>
        <p:spPr bwMode="auto">
          <a:xfrm>
            <a:off x="4328120" y="1485453"/>
            <a:ext cx="0" cy="274638"/>
          </a:xfrm>
          <a:prstGeom prst="line">
            <a:avLst/>
          </a:prstGeom>
          <a:noFill/>
          <a:ln w="9525">
            <a:solidFill>
              <a:srgbClr val="000000"/>
            </a:solidFill>
            <a:round/>
            <a:headEnd/>
            <a:tailEnd/>
          </a:ln>
        </p:spPr>
        <p:txBody>
          <a:bodyPr/>
          <a:lstStyle/>
          <a:p>
            <a:endParaRPr lang="zh-CN" altLang="en-US"/>
          </a:p>
        </p:txBody>
      </p:sp>
      <p:sp>
        <p:nvSpPr>
          <p:cNvPr id="44048" name="Rectangle 15"/>
          <p:cNvSpPr>
            <a:spLocks noChangeArrowheads="1"/>
          </p:cNvSpPr>
          <p:nvPr/>
        </p:nvSpPr>
        <p:spPr bwMode="auto">
          <a:xfrm>
            <a:off x="169763" y="548680"/>
            <a:ext cx="8650709" cy="523220"/>
          </a:xfrm>
          <a:prstGeom prst="rect">
            <a:avLst/>
          </a:prstGeom>
          <a:noFill/>
          <a:ln w="12700" cap="sq">
            <a:noFill/>
            <a:miter lim="800000"/>
            <a:headEnd/>
            <a:tailEnd/>
          </a:ln>
        </p:spPr>
        <p:txBody>
          <a:bodyPr wrap="square">
            <a:spAutoFit/>
          </a:bodyPr>
          <a:lstStyle/>
          <a:p>
            <a:pPr indent="306388" algn="just" eaLnBrk="0" hangingPunct="0">
              <a:spcBef>
                <a:spcPct val="0"/>
              </a:spcBef>
              <a:buClrTx/>
              <a:buSzTx/>
              <a:buFontTx/>
              <a:buNone/>
            </a:pPr>
            <a:r>
              <a:rPr lang="zh-CN" altLang="en-US" sz="2800" b="1" dirty="0">
                <a:solidFill>
                  <a:schemeClr val="tx1"/>
                </a:solidFill>
                <a:latin typeface="楷体_GB2312" pitchFamily="49" charset="-122"/>
                <a:ea typeface="楷体_GB2312" pitchFamily="49" charset="-122"/>
              </a:rPr>
              <a:t>将输入部分进一步分解为：</a:t>
            </a:r>
          </a:p>
        </p:txBody>
      </p:sp>
      <p:sp>
        <p:nvSpPr>
          <p:cNvPr id="44052" name="Line 19"/>
          <p:cNvSpPr>
            <a:spLocks noChangeShapeType="1"/>
          </p:cNvSpPr>
          <p:nvPr/>
        </p:nvSpPr>
        <p:spPr bwMode="auto">
          <a:xfrm>
            <a:off x="6534745" y="3085653"/>
            <a:ext cx="0" cy="304800"/>
          </a:xfrm>
          <a:prstGeom prst="line">
            <a:avLst/>
          </a:prstGeom>
          <a:noFill/>
          <a:ln w="9525">
            <a:solidFill>
              <a:srgbClr val="000000"/>
            </a:solidFill>
            <a:round/>
            <a:headEnd/>
            <a:tailEnd/>
          </a:ln>
        </p:spPr>
        <p:txBody>
          <a:bodyPr/>
          <a:lstStyle/>
          <a:p>
            <a:endParaRPr lang="zh-CN" alt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5"/>
          <p:cNvSpPr>
            <a:spLocks noGrp="1"/>
          </p:cNvSpPr>
          <p:nvPr>
            <p:ph type="sldNum" sz="quarter" idx="12"/>
          </p:nvPr>
        </p:nvSpPr>
        <p:spPr>
          <a:xfrm>
            <a:off x="6553200" y="5924128"/>
            <a:ext cx="1905000" cy="457200"/>
          </a:xfrm>
          <a:noFill/>
        </p:spPr>
        <p:txBody>
          <a:bodyPr/>
          <a:lstStyle/>
          <a:p>
            <a:fld id="{B54C16B7-CDBC-4FE5-958B-6C586F80A10F}" type="slidenum">
              <a:rPr lang="zh-CN" altLang="en-US">
                <a:ea typeface="宋体" charset="-122"/>
              </a:rPr>
              <a:pPr/>
              <a:t>161</a:t>
            </a:fld>
            <a:endParaRPr lang="en-US" altLang="zh-CN">
              <a:ea typeface="宋体" charset="-122"/>
            </a:endParaRPr>
          </a:p>
        </p:txBody>
      </p:sp>
      <p:sp>
        <p:nvSpPr>
          <p:cNvPr id="44036" name="Text Box 3"/>
          <p:cNvSpPr txBox="1">
            <a:spLocks noChangeArrowheads="1"/>
          </p:cNvSpPr>
          <p:nvPr/>
        </p:nvSpPr>
        <p:spPr bwMode="auto">
          <a:xfrm>
            <a:off x="3120033" y="1759422"/>
            <a:ext cx="2362200" cy="457200"/>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2400" b="1" dirty="0">
                <a:solidFill>
                  <a:schemeClr val="tx1"/>
                </a:solidFill>
                <a:latin typeface="Times New Roman" pitchFamily="18" charset="0"/>
              </a:rPr>
              <a:t>接受传感器信号</a:t>
            </a:r>
          </a:p>
          <a:p>
            <a:pPr eaLnBrk="0" hangingPunct="0">
              <a:spcBef>
                <a:spcPct val="0"/>
              </a:spcBef>
              <a:buClrTx/>
              <a:buSzTx/>
              <a:buFontTx/>
              <a:buNone/>
            </a:pPr>
            <a:endParaRPr lang="zh-CN" altLang="en-US" sz="2400" b="1" dirty="0">
              <a:solidFill>
                <a:schemeClr val="tx1"/>
              </a:solidFill>
              <a:latin typeface="Times New Roman" pitchFamily="18" charset="0"/>
            </a:endParaRPr>
          </a:p>
          <a:p>
            <a:pPr eaLnBrk="0" hangingPunct="0">
              <a:spcBef>
                <a:spcPct val="0"/>
              </a:spcBef>
              <a:buClrTx/>
              <a:buSzTx/>
              <a:buFontTx/>
              <a:buNone/>
            </a:pPr>
            <a:endParaRPr lang="zh-CN" altLang="en-US" sz="2400" dirty="0">
              <a:solidFill>
                <a:schemeClr val="tx1"/>
              </a:solidFill>
              <a:latin typeface="Times New Roman" pitchFamily="18" charset="0"/>
            </a:endParaRPr>
          </a:p>
        </p:txBody>
      </p:sp>
      <p:sp>
        <p:nvSpPr>
          <p:cNvPr id="44037" name="Text Box 4"/>
          <p:cNvSpPr txBox="1">
            <a:spLocks noChangeArrowheads="1"/>
          </p:cNvSpPr>
          <p:nvPr/>
        </p:nvSpPr>
        <p:spPr bwMode="auto">
          <a:xfrm>
            <a:off x="1203920" y="2511897"/>
            <a:ext cx="1600200" cy="466725"/>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2400" b="1">
                <a:solidFill>
                  <a:schemeClr val="tx1"/>
                </a:solidFill>
                <a:latin typeface="Times New Roman" pitchFamily="18" charset="0"/>
              </a:rPr>
              <a:t>计算</a:t>
            </a:r>
            <a:r>
              <a:rPr lang="en-US" altLang="zh-CN" sz="2400" b="1">
                <a:solidFill>
                  <a:schemeClr val="tx1"/>
                </a:solidFill>
                <a:latin typeface="Times New Roman" pitchFamily="18" charset="0"/>
              </a:rPr>
              <a:t>gph</a:t>
            </a:r>
          </a:p>
        </p:txBody>
      </p:sp>
      <p:sp>
        <p:nvSpPr>
          <p:cNvPr id="44038" name="Text Box 5"/>
          <p:cNvSpPr txBox="1">
            <a:spLocks noChangeArrowheads="1"/>
          </p:cNvSpPr>
          <p:nvPr/>
        </p:nvSpPr>
        <p:spPr bwMode="auto">
          <a:xfrm>
            <a:off x="5585420" y="2615084"/>
            <a:ext cx="1866900" cy="469900"/>
          </a:xfrm>
          <a:prstGeom prst="rect">
            <a:avLst/>
          </a:prstGeom>
          <a:noFill/>
          <a:ln w="9525">
            <a:solidFill>
              <a:srgbClr val="000000"/>
            </a:solidFill>
            <a:miter lim="800000"/>
            <a:headEnd/>
            <a:tailEnd/>
          </a:ln>
        </p:spPr>
        <p:txBody>
          <a:bodyPr/>
          <a:lstStyle/>
          <a:p>
            <a:pPr eaLnBrk="0" hangingPunct="0">
              <a:spcBef>
                <a:spcPct val="0"/>
              </a:spcBef>
              <a:buClrTx/>
              <a:buSzTx/>
              <a:buFontTx/>
              <a:buNone/>
            </a:pPr>
            <a:r>
              <a:rPr lang="zh-CN" altLang="en-US" sz="2400" b="1" dirty="0">
                <a:solidFill>
                  <a:schemeClr val="tx1"/>
                </a:solidFill>
                <a:latin typeface="Times New Roman" pitchFamily="18" charset="0"/>
              </a:rPr>
              <a:t>  转换成</a:t>
            </a:r>
            <a:r>
              <a:rPr lang="en-US" altLang="zh-CN" sz="2400" b="1" dirty="0">
                <a:solidFill>
                  <a:schemeClr val="tx1"/>
                </a:solidFill>
                <a:latin typeface="Times New Roman" pitchFamily="18" charset="0"/>
              </a:rPr>
              <a:t>rpm</a:t>
            </a:r>
          </a:p>
        </p:txBody>
      </p:sp>
      <p:sp>
        <p:nvSpPr>
          <p:cNvPr id="44040" name="Text Box 7"/>
          <p:cNvSpPr txBox="1">
            <a:spLocks noChangeArrowheads="1"/>
          </p:cNvSpPr>
          <p:nvPr/>
        </p:nvSpPr>
        <p:spPr bwMode="auto">
          <a:xfrm>
            <a:off x="1089620" y="3435822"/>
            <a:ext cx="1790700" cy="536575"/>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2400" b="1">
                <a:solidFill>
                  <a:schemeClr val="tx1"/>
                </a:solidFill>
                <a:latin typeface="Times New Roman" pitchFamily="18" charset="0"/>
              </a:rPr>
              <a:t>  读燃料流</a:t>
            </a:r>
          </a:p>
        </p:txBody>
      </p:sp>
      <p:sp>
        <p:nvSpPr>
          <p:cNvPr id="44041" name="Text Box 8"/>
          <p:cNvSpPr txBox="1">
            <a:spLocks noChangeArrowheads="1"/>
          </p:cNvSpPr>
          <p:nvPr/>
        </p:nvSpPr>
        <p:spPr bwMode="auto">
          <a:xfrm>
            <a:off x="5775920" y="3389784"/>
            <a:ext cx="1524000" cy="525463"/>
          </a:xfrm>
          <a:prstGeom prst="rect">
            <a:avLst/>
          </a:prstGeom>
          <a:solidFill>
            <a:srgbClr val="92D050"/>
          </a:solidFill>
          <a:ln w="9525">
            <a:solidFill>
              <a:srgbClr val="000000"/>
            </a:solidFill>
            <a:miter lim="800000"/>
            <a:headEnd/>
            <a:tailEnd/>
          </a:ln>
        </p:spPr>
        <p:txBody>
          <a:bodyPr/>
          <a:lstStyle/>
          <a:p>
            <a:pPr eaLnBrk="0" hangingPunct="0">
              <a:spcBef>
                <a:spcPct val="0"/>
              </a:spcBef>
              <a:buClrTx/>
              <a:buSzTx/>
              <a:buFontTx/>
              <a:buNone/>
            </a:pPr>
            <a:r>
              <a:rPr lang="zh-CN" altLang="en-US" sz="2400" b="1">
                <a:solidFill>
                  <a:schemeClr val="tx1"/>
                </a:solidFill>
                <a:latin typeface="Times New Roman" pitchFamily="18" charset="0"/>
              </a:rPr>
              <a:t>采集 </a:t>
            </a:r>
            <a:r>
              <a:rPr lang="en-US" altLang="zh-CN" sz="2400" b="1">
                <a:solidFill>
                  <a:schemeClr val="tx1"/>
                </a:solidFill>
                <a:latin typeface="Times New Roman" pitchFamily="18" charset="0"/>
              </a:rPr>
              <a:t>sps</a:t>
            </a:r>
          </a:p>
        </p:txBody>
      </p:sp>
      <p:sp>
        <p:nvSpPr>
          <p:cNvPr id="44042" name="Text Box 9"/>
          <p:cNvSpPr txBox="1">
            <a:spLocks noChangeArrowheads="1"/>
          </p:cNvSpPr>
          <p:nvPr/>
        </p:nvSpPr>
        <p:spPr bwMode="auto">
          <a:xfrm>
            <a:off x="5623520" y="4227984"/>
            <a:ext cx="1828800" cy="533400"/>
          </a:xfrm>
          <a:prstGeom prst="rect">
            <a:avLst/>
          </a:prstGeom>
          <a:solidFill>
            <a:srgbClr val="92D050"/>
          </a:solidFill>
          <a:ln w="9525">
            <a:solidFill>
              <a:srgbClr val="000000"/>
            </a:solidFill>
            <a:miter lim="800000"/>
            <a:headEnd/>
            <a:tailEnd/>
          </a:ln>
        </p:spPr>
        <p:txBody>
          <a:bodyPr/>
          <a:lstStyle/>
          <a:p>
            <a:pPr eaLnBrk="0" hangingPunct="0">
              <a:spcBef>
                <a:spcPct val="0"/>
              </a:spcBef>
              <a:buClrTx/>
              <a:buSzTx/>
              <a:buFontTx/>
              <a:buNone/>
            </a:pPr>
            <a:r>
              <a:rPr lang="zh-CN" altLang="en-US" sz="2400" b="1" dirty="0">
                <a:solidFill>
                  <a:schemeClr val="tx1"/>
                </a:solidFill>
                <a:latin typeface="Times New Roman" pitchFamily="18" charset="0"/>
              </a:rPr>
              <a:t>读转速信号</a:t>
            </a:r>
          </a:p>
          <a:p>
            <a:pPr eaLnBrk="0" hangingPunct="0">
              <a:spcBef>
                <a:spcPct val="0"/>
              </a:spcBef>
              <a:buClrTx/>
              <a:buSzTx/>
              <a:buFontTx/>
              <a:buNone/>
            </a:pPr>
            <a:endParaRPr lang="zh-CN" altLang="en-US" sz="2400" dirty="0">
              <a:solidFill>
                <a:schemeClr val="tx1"/>
              </a:solidFill>
              <a:latin typeface="Times New Roman" pitchFamily="18" charset="0"/>
            </a:endParaRPr>
          </a:p>
        </p:txBody>
      </p:sp>
      <p:sp>
        <p:nvSpPr>
          <p:cNvPr id="44043" name="Line 10"/>
          <p:cNvSpPr>
            <a:spLocks noChangeShapeType="1"/>
          </p:cNvSpPr>
          <p:nvPr/>
        </p:nvSpPr>
        <p:spPr bwMode="auto">
          <a:xfrm flipV="1">
            <a:off x="2118320" y="2216622"/>
            <a:ext cx="1905000" cy="304800"/>
          </a:xfrm>
          <a:prstGeom prst="line">
            <a:avLst/>
          </a:prstGeom>
          <a:noFill/>
          <a:ln w="9525">
            <a:solidFill>
              <a:srgbClr val="000000"/>
            </a:solidFill>
            <a:round/>
            <a:headEnd/>
            <a:tailEnd/>
          </a:ln>
        </p:spPr>
        <p:txBody>
          <a:bodyPr/>
          <a:lstStyle/>
          <a:p>
            <a:endParaRPr lang="zh-CN" altLang="en-US"/>
          </a:p>
        </p:txBody>
      </p:sp>
      <p:sp>
        <p:nvSpPr>
          <p:cNvPr id="44044" name="Line 11"/>
          <p:cNvSpPr>
            <a:spLocks noChangeShapeType="1"/>
          </p:cNvSpPr>
          <p:nvPr/>
        </p:nvSpPr>
        <p:spPr bwMode="auto">
          <a:xfrm>
            <a:off x="4785320" y="2246784"/>
            <a:ext cx="1524000" cy="347663"/>
          </a:xfrm>
          <a:prstGeom prst="line">
            <a:avLst/>
          </a:prstGeom>
          <a:noFill/>
          <a:ln w="9525">
            <a:solidFill>
              <a:srgbClr val="000000"/>
            </a:solidFill>
            <a:round/>
            <a:headEnd/>
            <a:tailEnd/>
          </a:ln>
        </p:spPr>
        <p:txBody>
          <a:bodyPr/>
          <a:lstStyle/>
          <a:p>
            <a:endParaRPr lang="zh-CN" altLang="en-US"/>
          </a:p>
        </p:txBody>
      </p:sp>
      <p:sp>
        <p:nvSpPr>
          <p:cNvPr id="44045" name="Line 12"/>
          <p:cNvSpPr>
            <a:spLocks noChangeShapeType="1"/>
          </p:cNvSpPr>
          <p:nvPr/>
        </p:nvSpPr>
        <p:spPr bwMode="auto">
          <a:xfrm>
            <a:off x="2042120" y="2978622"/>
            <a:ext cx="0" cy="457200"/>
          </a:xfrm>
          <a:prstGeom prst="line">
            <a:avLst/>
          </a:prstGeom>
          <a:noFill/>
          <a:ln w="9525">
            <a:solidFill>
              <a:srgbClr val="000000"/>
            </a:solidFill>
            <a:round/>
            <a:headEnd/>
            <a:tailEnd/>
          </a:ln>
        </p:spPr>
        <p:txBody>
          <a:bodyPr/>
          <a:lstStyle/>
          <a:p>
            <a:endParaRPr lang="zh-CN" altLang="en-US"/>
          </a:p>
        </p:txBody>
      </p:sp>
      <p:sp>
        <p:nvSpPr>
          <p:cNvPr id="44046" name="Line 13"/>
          <p:cNvSpPr>
            <a:spLocks noChangeShapeType="1"/>
          </p:cNvSpPr>
          <p:nvPr/>
        </p:nvSpPr>
        <p:spPr bwMode="auto">
          <a:xfrm>
            <a:off x="6537920" y="3923184"/>
            <a:ext cx="0" cy="304800"/>
          </a:xfrm>
          <a:prstGeom prst="line">
            <a:avLst/>
          </a:prstGeom>
          <a:noFill/>
          <a:ln w="9525">
            <a:solidFill>
              <a:srgbClr val="000000"/>
            </a:solidFill>
            <a:round/>
            <a:headEnd/>
            <a:tailEnd/>
          </a:ln>
        </p:spPr>
        <p:txBody>
          <a:bodyPr/>
          <a:lstStyle/>
          <a:p>
            <a:endParaRPr lang="zh-CN" altLang="en-US"/>
          </a:p>
        </p:txBody>
      </p:sp>
      <p:sp>
        <p:nvSpPr>
          <p:cNvPr id="44047" name="Line 14"/>
          <p:cNvSpPr>
            <a:spLocks noChangeShapeType="1"/>
          </p:cNvSpPr>
          <p:nvPr/>
        </p:nvSpPr>
        <p:spPr bwMode="auto">
          <a:xfrm>
            <a:off x="4328120" y="1484784"/>
            <a:ext cx="0" cy="274638"/>
          </a:xfrm>
          <a:prstGeom prst="line">
            <a:avLst/>
          </a:prstGeom>
          <a:noFill/>
          <a:ln w="9525">
            <a:solidFill>
              <a:srgbClr val="000000"/>
            </a:solidFill>
            <a:round/>
            <a:headEnd/>
            <a:tailEnd/>
          </a:ln>
        </p:spPr>
        <p:txBody>
          <a:bodyPr/>
          <a:lstStyle/>
          <a:p>
            <a:endParaRPr lang="zh-CN" altLang="en-US"/>
          </a:p>
        </p:txBody>
      </p:sp>
      <p:sp>
        <p:nvSpPr>
          <p:cNvPr id="44048" name="Rectangle 15"/>
          <p:cNvSpPr>
            <a:spLocks noChangeArrowheads="1"/>
          </p:cNvSpPr>
          <p:nvPr/>
        </p:nvSpPr>
        <p:spPr bwMode="auto">
          <a:xfrm>
            <a:off x="169763" y="548680"/>
            <a:ext cx="8650709" cy="523220"/>
          </a:xfrm>
          <a:prstGeom prst="rect">
            <a:avLst/>
          </a:prstGeom>
          <a:noFill/>
          <a:ln w="12700" cap="sq">
            <a:noFill/>
            <a:miter lim="800000"/>
            <a:headEnd/>
            <a:tailEnd/>
          </a:ln>
        </p:spPr>
        <p:txBody>
          <a:bodyPr wrap="square">
            <a:spAutoFit/>
          </a:bodyPr>
          <a:lstStyle/>
          <a:p>
            <a:pPr indent="306388" algn="just" eaLnBrk="0" hangingPunct="0"/>
            <a:r>
              <a:rPr lang="zh-CN" altLang="en-US" sz="2800" b="1" dirty="0">
                <a:latin typeface="楷体_GB2312" pitchFamily="49" charset="-122"/>
                <a:ea typeface="楷体_GB2312" pitchFamily="49" charset="-122"/>
              </a:rPr>
              <a:t>将输入部分进一步分解为：</a:t>
            </a:r>
          </a:p>
        </p:txBody>
      </p:sp>
      <p:sp>
        <p:nvSpPr>
          <p:cNvPr id="44052" name="Line 19"/>
          <p:cNvSpPr>
            <a:spLocks noChangeShapeType="1"/>
          </p:cNvSpPr>
          <p:nvPr/>
        </p:nvSpPr>
        <p:spPr bwMode="auto">
          <a:xfrm>
            <a:off x="6534745" y="3084984"/>
            <a:ext cx="0" cy="304800"/>
          </a:xfrm>
          <a:prstGeom prst="line">
            <a:avLst/>
          </a:prstGeom>
          <a:noFill/>
          <a:ln w="9525">
            <a:solidFill>
              <a:srgbClr val="000000"/>
            </a:solidFill>
            <a:round/>
            <a:headEnd/>
            <a:tailEnd/>
          </a:ln>
        </p:spPr>
        <p:txBody>
          <a:bodyPr/>
          <a:lstStyle/>
          <a:p>
            <a:endParaRPr lang="zh-CN" altLang="en-US"/>
          </a:p>
        </p:txBody>
      </p:sp>
      <p:sp>
        <p:nvSpPr>
          <p:cNvPr id="2" name="椭圆形标注 1"/>
          <p:cNvSpPr/>
          <p:nvPr/>
        </p:nvSpPr>
        <p:spPr bwMode="auto">
          <a:xfrm>
            <a:off x="7638256" y="3237384"/>
            <a:ext cx="1152128" cy="762000"/>
          </a:xfrm>
          <a:prstGeom prst="wedgeEllipseCallout">
            <a:avLst>
              <a:gd name="adj1" fmla="val -64705"/>
              <a:gd name="adj2" fmla="val 44833"/>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charset="-122"/>
              </a:rPr>
              <a:t>合并</a:t>
            </a:r>
          </a:p>
        </p:txBody>
      </p:sp>
    </p:spTree>
    <p:extLst>
      <p:ext uri="{BB962C8B-B14F-4D97-AF65-F5344CB8AC3E}">
        <p14:creationId xmlns:p14="http://schemas.microsoft.com/office/powerpoint/2010/main" val="61746245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a:spLocks noGrp="1"/>
          </p:cNvSpPr>
          <p:nvPr>
            <p:ph type="sldNum" sz="quarter" idx="12"/>
          </p:nvPr>
        </p:nvSpPr>
        <p:spPr>
          <a:noFill/>
        </p:spPr>
        <p:txBody>
          <a:bodyPr/>
          <a:lstStyle/>
          <a:p>
            <a:fld id="{C09E568B-5EFA-4140-97E1-DBD1333B1042}" type="slidenum">
              <a:rPr lang="zh-CN" altLang="en-US">
                <a:ea typeface="宋体" charset="-122"/>
              </a:rPr>
              <a:pPr/>
              <a:t>162</a:t>
            </a:fld>
            <a:endParaRPr lang="en-US" altLang="zh-CN">
              <a:ea typeface="宋体" charset="-122"/>
            </a:endParaRPr>
          </a:p>
        </p:txBody>
      </p:sp>
      <p:sp>
        <p:nvSpPr>
          <p:cNvPr id="45059" name="Rectangle 2"/>
          <p:cNvSpPr>
            <a:spLocks noGrp="1" noChangeArrowheads="1"/>
          </p:cNvSpPr>
          <p:nvPr>
            <p:ph type="title"/>
          </p:nvPr>
        </p:nvSpPr>
        <p:spPr/>
        <p:txBody>
          <a:bodyPr/>
          <a:lstStyle/>
          <a:p>
            <a:pPr algn="l" eaLnBrk="1" hangingPunct="1"/>
            <a:r>
              <a:rPr lang="zh-CN" altLang="en-US" sz="3600" dirty="0"/>
              <a:t>合并</a:t>
            </a:r>
            <a:endParaRPr lang="zh-CN" altLang="en-US" sz="3600" b="1" dirty="0"/>
          </a:p>
        </p:txBody>
      </p:sp>
      <p:sp>
        <p:nvSpPr>
          <p:cNvPr id="45061" name="Text Box 4"/>
          <p:cNvSpPr txBox="1">
            <a:spLocks noChangeArrowheads="1"/>
          </p:cNvSpPr>
          <p:nvPr/>
        </p:nvSpPr>
        <p:spPr bwMode="auto">
          <a:xfrm>
            <a:off x="3120033" y="1772816"/>
            <a:ext cx="2362200" cy="457200"/>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2400" b="1">
                <a:solidFill>
                  <a:schemeClr val="tx1"/>
                </a:solidFill>
                <a:latin typeface="Times New Roman" pitchFamily="18" charset="0"/>
              </a:rPr>
              <a:t>接受传感器信号</a:t>
            </a:r>
          </a:p>
          <a:p>
            <a:pPr eaLnBrk="0" hangingPunct="0">
              <a:spcBef>
                <a:spcPct val="0"/>
              </a:spcBef>
              <a:buClrTx/>
              <a:buSzTx/>
              <a:buFontTx/>
              <a:buNone/>
            </a:pPr>
            <a:endParaRPr lang="zh-CN" altLang="en-US" sz="2400" b="1">
              <a:solidFill>
                <a:schemeClr val="tx1"/>
              </a:solidFill>
              <a:latin typeface="Times New Roman" pitchFamily="18" charset="0"/>
            </a:endParaRPr>
          </a:p>
          <a:p>
            <a:pPr eaLnBrk="0" hangingPunct="0">
              <a:spcBef>
                <a:spcPct val="0"/>
              </a:spcBef>
              <a:buClrTx/>
              <a:buSzTx/>
              <a:buFontTx/>
              <a:buNone/>
            </a:pPr>
            <a:endParaRPr lang="zh-CN" altLang="en-US" sz="2400">
              <a:solidFill>
                <a:schemeClr val="tx1"/>
              </a:solidFill>
              <a:latin typeface="Times New Roman" pitchFamily="18" charset="0"/>
            </a:endParaRPr>
          </a:p>
        </p:txBody>
      </p:sp>
      <p:sp>
        <p:nvSpPr>
          <p:cNvPr id="45062" name="Text Box 5"/>
          <p:cNvSpPr txBox="1">
            <a:spLocks noChangeArrowheads="1"/>
          </p:cNvSpPr>
          <p:nvPr/>
        </p:nvSpPr>
        <p:spPr bwMode="auto">
          <a:xfrm>
            <a:off x="1203920" y="2525291"/>
            <a:ext cx="1600200" cy="466725"/>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2400" b="1">
                <a:solidFill>
                  <a:schemeClr val="tx1"/>
                </a:solidFill>
                <a:latin typeface="Times New Roman" pitchFamily="18" charset="0"/>
              </a:rPr>
              <a:t>计算</a:t>
            </a:r>
            <a:r>
              <a:rPr lang="en-US" altLang="zh-CN" sz="2400" b="1">
                <a:solidFill>
                  <a:schemeClr val="tx1"/>
                </a:solidFill>
                <a:latin typeface="Times New Roman" pitchFamily="18" charset="0"/>
              </a:rPr>
              <a:t>gph</a:t>
            </a:r>
          </a:p>
        </p:txBody>
      </p:sp>
      <p:sp>
        <p:nvSpPr>
          <p:cNvPr id="45063" name="Text Box 6"/>
          <p:cNvSpPr txBox="1">
            <a:spLocks noChangeArrowheads="1"/>
          </p:cNvSpPr>
          <p:nvPr/>
        </p:nvSpPr>
        <p:spPr bwMode="auto">
          <a:xfrm>
            <a:off x="5585420" y="2628478"/>
            <a:ext cx="1866900" cy="469900"/>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2400" b="1">
                <a:solidFill>
                  <a:schemeClr val="tx1"/>
                </a:solidFill>
                <a:latin typeface="Times New Roman" pitchFamily="18" charset="0"/>
              </a:rPr>
              <a:t>  转换成</a:t>
            </a:r>
            <a:r>
              <a:rPr lang="en-US" altLang="zh-CN" sz="2400" b="1">
                <a:solidFill>
                  <a:schemeClr val="tx1"/>
                </a:solidFill>
                <a:latin typeface="Times New Roman" pitchFamily="18" charset="0"/>
              </a:rPr>
              <a:t>rpm</a:t>
            </a:r>
          </a:p>
        </p:txBody>
      </p:sp>
      <p:sp>
        <p:nvSpPr>
          <p:cNvPr id="45064" name="Text Box 7"/>
          <p:cNvSpPr txBox="1">
            <a:spLocks noChangeArrowheads="1"/>
          </p:cNvSpPr>
          <p:nvPr/>
        </p:nvSpPr>
        <p:spPr bwMode="auto">
          <a:xfrm>
            <a:off x="1089620" y="3449216"/>
            <a:ext cx="1790700" cy="536575"/>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2400" b="1">
                <a:solidFill>
                  <a:schemeClr val="tx1"/>
                </a:solidFill>
                <a:latin typeface="Times New Roman" pitchFamily="18" charset="0"/>
              </a:rPr>
              <a:t>  读燃料流</a:t>
            </a:r>
          </a:p>
        </p:txBody>
      </p:sp>
      <p:sp>
        <p:nvSpPr>
          <p:cNvPr id="45065" name="Text Box 8"/>
          <p:cNvSpPr txBox="1">
            <a:spLocks noChangeArrowheads="1"/>
          </p:cNvSpPr>
          <p:nvPr/>
        </p:nvSpPr>
        <p:spPr bwMode="auto">
          <a:xfrm>
            <a:off x="5623520" y="3403178"/>
            <a:ext cx="1828800" cy="533400"/>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2400" b="1" dirty="0">
                <a:solidFill>
                  <a:schemeClr val="tx1"/>
                </a:solidFill>
                <a:latin typeface="Times New Roman" pitchFamily="18" charset="0"/>
              </a:rPr>
              <a:t>读转速信号</a:t>
            </a:r>
          </a:p>
          <a:p>
            <a:pPr eaLnBrk="0" hangingPunct="0">
              <a:spcBef>
                <a:spcPct val="0"/>
              </a:spcBef>
              <a:buClrTx/>
              <a:buSzTx/>
              <a:buFontTx/>
              <a:buNone/>
            </a:pPr>
            <a:endParaRPr lang="zh-CN" altLang="en-US" sz="2400" dirty="0">
              <a:solidFill>
                <a:schemeClr val="tx1"/>
              </a:solidFill>
              <a:latin typeface="Times New Roman" pitchFamily="18" charset="0"/>
            </a:endParaRPr>
          </a:p>
        </p:txBody>
      </p:sp>
      <p:sp>
        <p:nvSpPr>
          <p:cNvPr id="45066" name="Line 9"/>
          <p:cNvSpPr>
            <a:spLocks noChangeShapeType="1"/>
          </p:cNvSpPr>
          <p:nvPr/>
        </p:nvSpPr>
        <p:spPr bwMode="auto">
          <a:xfrm flipV="1">
            <a:off x="2118320" y="2230016"/>
            <a:ext cx="1905000" cy="304800"/>
          </a:xfrm>
          <a:prstGeom prst="line">
            <a:avLst/>
          </a:prstGeom>
          <a:noFill/>
          <a:ln w="9525">
            <a:solidFill>
              <a:srgbClr val="000000"/>
            </a:solidFill>
            <a:round/>
            <a:headEnd/>
            <a:tailEnd/>
          </a:ln>
        </p:spPr>
        <p:txBody>
          <a:bodyPr/>
          <a:lstStyle/>
          <a:p>
            <a:endParaRPr lang="zh-CN" altLang="en-US"/>
          </a:p>
        </p:txBody>
      </p:sp>
      <p:sp>
        <p:nvSpPr>
          <p:cNvPr id="45067" name="Line 10"/>
          <p:cNvSpPr>
            <a:spLocks noChangeShapeType="1"/>
          </p:cNvSpPr>
          <p:nvPr/>
        </p:nvSpPr>
        <p:spPr bwMode="auto">
          <a:xfrm>
            <a:off x="4632920" y="2230016"/>
            <a:ext cx="1524000" cy="347662"/>
          </a:xfrm>
          <a:prstGeom prst="line">
            <a:avLst/>
          </a:prstGeom>
          <a:noFill/>
          <a:ln w="9525">
            <a:solidFill>
              <a:srgbClr val="000000"/>
            </a:solidFill>
            <a:round/>
            <a:headEnd/>
            <a:tailEnd/>
          </a:ln>
        </p:spPr>
        <p:txBody>
          <a:bodyPr/>
          <a:lstStyle/>
          <a:p>
            <a:endParaRPr lang="zh-CN" altLang="en-US"/>
          </a:p>
        </p:txBody>
      </p:sp>
      <p:sp>
        <p:nvSpPr>
          <p:cNvPr id="45068" name="Line 11"/>
          <p:cNvSpPr>
            <a:spLocks noChangeShapeType="1"/>
          </p:cNvSpPr>
          <p:nvPr/>
        </p:nvSpPr>
        <p:spPr bwMode="auto">
          <a:xfrm>
            <a:off x="2042120" y="2992016"/>
            <a:ext cx="0" cy="457200"/>
          </a:xfrm>
          <a:prstGeom prst="line">
            <a:avLst/>
          </a:prstGeom>
          <a:noFill/>
          <a:ln w="9525">
            <a:solidFill>
              <a:srgbClr val="000000"/>
            </a:solidFill>
            <a:round/>
            <a:headEnd/>
            <a:tailEnd/>
          </a:ln>
        </p:spPr>
        <p:txBody>
          <a:bodyPr/>
          <a:lstStyle/>
          <a:p>
            <a:endParaRPr lang="zh-CN" altLang="en-US"/>
          </a:p>
        </p:txBody>
      </p:sp>
      <p:sp>
        <p:nvSpPr>
          <p:cNvPr id="45069" name="Line 12"/>
          <p:cNvSpPr>
            <a:spLocks noChangeShapeType="1"/>
          </p:cNvSpPr>
          <p:nvPr/>
        </p:nvSpPr>
        <p:spPr bwMode="auto">
          <a:xfrm>
            <a:off x="6537920" y="3098378"/>
            <a:ext cx="0" cy="304800"/>
          </a:xfrm>
          <a:prstGeom prst="line">
            <a:avLst/>
          </a:prstGeom>
          <a:noFill/>
          <a:ln w="9525">
            <a:solidFill>
              <a:srgbClr val="000000"/>
            </a:solidFill>
            <a:round/>
            <a:headEnd/>
            <a:tailEnd/>
          </a:ln>
        </p:spPr>
        <p:txBody>
          <a:bodyPr/>
          <a:lstStyle/>
          <a:p>
            <a:endParaRPr lang="zh-CN" alt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724" name="Group 4"/>
          <p:cNvGrpSpPr>
            <a:grpSpLocks/>
          </p:cNvGrpSpPr>
          <p:nvPr/>
        </p:nvGrpSpPr>
        <p:grpSpPr bwMode="auto">
          <a:xfrm>
            <a:off x="1406549" y="1882254"/>
            <a:ext cx="5074842" cy="2482850"/>
            <a:chOff x="2892" y="1446"/>
            <a:chExt cx="3997" cy="1956"/>
          </a:xfrm>
        </p:grpSpPr>
        <p:sp>
          <p:nvSpPr>
            <p:cNvPr id="30725" name="Text Box 5"/>
            <p:cNvSpPr txBox="1">
              <a:spLocks noChangeArrowheads="1"/>
            </p:cNvSpPr>
            <p:nvPr/>
          </p:nvSpPr>
          <p:spPr bwMode="auto">
            <a:xfrm>
              <a:off x="4536" y="1446"/>
              <a:ext cx="1417" cy="7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lstStyle/>
            <a:p>
              <a:pPr algn="ctr">
                <a:lnSpc>
                  <a:spcPct val="120000"/>
                </a:lnSpc>
              </a:pPr>
              <a:r>
                <a:rPr lang="zh-CN" altLang="en-US" b="1">
                  <a:solidFill>
                    <a:srgbClr val="000000"/>
                  </a:solidFill>
                  <a:latin typeface="宋体" pitchFamily="2" charset="-122"/>
                </a:rPr>
                <a:t>数字仪表板</a:t>
              </a:r>
            </a:p>
            <a:p>
              <a:pPr algn="ctr">
                <a:lnSpc>
                  <a:spcPct val="120000"/>
                </a:lnSpc>
              </a:pPr>
              <a:r>
                <a:rPr lang="zh-CN" altLang="en-US" b="1">
                  <a:solidFill>
                    <a:srgbClr val="000000"/>
                  </a:solidFill>
                  <a:latin typeface="宋体" pitchFamily="2" charset="-122"/>
                </a:rPr>
                <a:t>控制</a:t>
              </a:r>
            </a:p>
          </p:txBody>
        </p:sp>
        <p:sp>
          <p:nvSpPr>
            <p:cNvPr id="30726" name="Text Box 6"/>
            <p:cNvSpPr txBox="1">
              <a:spLocks noChangeArrowheads="1"/>
            </p:cNvSpPr>
            <p:nvPr/>
          </p:nvSpPr>
          <p:spPr bwMode="auto">
            <a:xfrm>
              <a:off x="4536" y="2665"/>
              <a:ext cx="1417" cy="7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lstStyle/>
            <a:p>
              <a:pPr algn="ctr">
                <a:lnSpc>
                  <a:spcPct val="120000"/>
                </a:lnSpc>
              </a:pPr>
              <a:r>
                <a:rPr lang="zh-CN" altLang="en-US" b="1">
                  <a:solidFill>
                    <a:srgbClr val="000000"/>
                  </a:solidFill>
                  <a:latin typeface="宋体" pitchFamily="2" charset="-122"/>
                </a:rPr>
                <a:t>数据转换</a:t>
              </a:r>
            </a:p>
            <a:p>
              <a:pPr algn="ctr">
                <a:lnSpc>
                  <a:spcPct val="120000"/>
                </a:lnSpc>
              </a:pPr>
              <a:r>
                <a:rPr lang="zh-CN" altLang="en-US" b="1">
                  <a:solidFill>
                    <a:srgbClr val="000000"/>
                  </a:solidFill>
                  <a:latin typeface="宋体" pitchFamily="2" charset="-122"/>
                </a:rPr>
                <a:t>控制</a:t>
              </a:r>
            </a:p>
          </p:txBody>
        </p:sp>
        <p:sp>
          <p:nvSpPr>
            <p:cNvPr id="30727" name="Line 7"/>
            <p:cNvSpPr>
              <a:spLocks noChangeShapeType="1"/>
            </p:cNvSpPr>
            <p:nvPr/>
          </p:nvSpPr>
          <p:spPr bwMode="auto">
            <a:xfrm>
              <a:off x="5245" y="2183"/>
              <a:ext cx="0" cy="48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29" name="Text Box 9"/>
            <p:cNvSpPr txBox="1">
              <a:spLocks noChangeArrowheads="1"/>
            </p:cNvSpPr>
            <p:nvPr/>
          </p:nvSpPr>
          <p:spPr bwMode="auto">
            <a:xfrm>
              <a:off x="2892" y="2665"/>
              <a:ext cx="1417" cy="7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lstStyle/>
            <a:p>
              <a:pPr algn="ctr">
                <a:lnSpc>
                  <a:spcPct val="120000"/>
                </a:lnSpc>
              </a:pPr>
              <a:r>
                <a:rPr lang="zh-CN" altLang="en-US" b="1" dirty="0">
                  <a:solidFill>
                    <a:srgbClr val="000000"/>
                  </a:solidFill>
                  <a:latin typeface="宋体" pitchFamily="2" charset="-122"/>
                </a:rPr>
                <a:t>接收传感器</a:t>
              </a:r>
            </a:p>
            <a:p>
              <a:pPr algn="ctr">
                <a:lnSpc>
                  <a:spcPct val="120000"/>
                </a:lnSpc>
              </a:pPr>
              <a:r>
                <a:rPr lang="zh-CN" altLang="en-US" b="1" dirty="0">
                  <a:solidFill>
                    <a:srgbClr val="000000"/>
                  </a:solidFill>
                  <a:latin typeface="宋体" pitchFamily="2" charset="-122"/>
                </a:rPr>
                <a:t>信号</a:t>
              </a:r>
            </a:p>
          </p:txBody>
        </p:sp>
        <p:sp>
          <p:nvSpPr>
            <p:cNvPr id="30730" name="Line 10"/>
            <p:cNvSpPr>
              <a:spLocks noChangeShapeType="1"/>
            </p:cNvSpPr>
            <p:nvPr/>
          </p:nvSpPr>
          <p:spPr bwMode="auto">
            <a:xfrm>
              <a:off x="3600" y="2410"/>
              <a:ext cx="328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31" name="Line 11"/>
            <p:cNvSpPr>
              <a:spLocks noChangeShapeType="1"/>
            </p:cNvSpPr>
            <p:nvPr/>
          </p:nvSpPr>
          <p:spPr bwMode="auto">
            <a:xfrm>
              <a:off x="3600" y="2399"/>
              <a:ext cx="0" cy="26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32" name="Line 12"/>
            <p:cNvSpPr>
              <a:spLocks noChangeShapeType="1"/>
            </p:cNvSpPr>
            <p:nvPr/>
          </p:nvSpPr>
          <p:spPr bwMode="auto">
            <a:xfrm>
              <a:off x="6889" y="2399"/>
              <a:ext cx="0" cy="26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 name="矩形 2"/>
          <p:cNvSpPr/>
          <p:nvPr/>
        </p:nvSpPr>
        <p:spPr bwMode="auto">
          <a:xfrm>
            <a:off x="3494509" y="3429593"/>
            <a:ext cx="1799112" cy="935512"/>
          </a:xfrm>
          <a:prstGeom prst="rect">
            <a:avLst/>
          </a:prstGeom>
          <a:noFill/>
          <a:ln w="571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
        <p:nvSpPr>
          <p:cNvPr id="12" name="Text Box 8"/>
          <p:cNvSpPr txBox="1">
            <a:spLocks noChangeArrowheads="1"/>
          </p:cNvSpPr>
          <p:nvPr/>
        </p:nvSpPr>
        <p:spPr bwMode="auto">
          <a:xfrm>
            <a:off x="5551998" y="3429591"/>
            <a:ext cx="1799112" cy="93551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44000" rIns="18000" bIns="36000" anchor="ctr" anchorCtr="1"/>
          <a:lstStyle/>
          <a:p>
            <a:pPr algn="ctr">
              <a:lnSpc>
                <a:spcPct val="120000"/>
              </a:lnSpc>
            </a:pPr>
            <a:r>
              <a:rPr lang="zh-CN" altLang="en-US" b="1" dirty="0">
                <a:solidFill>
                  <a:srgbClr val="000000"/>
                </a:solidFill>
                <a:latin typeface="宋体" pitchFamily="2" charset="-122"/>
              </a:rPr>
              <a:t>驱动仪表板</a:t>
            </a:r>
          </a:p>
        </p:txBody>
      </p:sp>
      <p:sp>
        <p:nvSpPr>
          <p:cNvPr id="13" name="椭圆形标注 1">
            <a:extLst>
              <a:ext uri="{FF2B5EF4-FFF2-40B4-BE49-F238E27FC236}">
                <a16:creationId xmlns:a16="http://schemas.microsoft.com/office/drawing/2014/main" id="{FA90347A-42EE-4D91-955E-3EC12C131C3E}"/>
              </a:ext>
            </a:extLst>
          </p:cNvPr>
          <p:cNvSpPr/>
          <p:nvPr/>
        </p:nvSpPr>
        <p:spPr bwMode="auto">
          <a:xfrm>
            <a:off x="3635896" y="4869160"/>
            <a:ext cx="1152128" cy="762000"/>
          </a:xfrm>
          <a:prstGeom prst="wedgeEllipseCallout">
            <a:avLst>
              <a:gd name="adj1" fmla="val 13764"/>
              <a:gd name="adj2" fmla="val -94828"/>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b="1" dirty="0"/>
              <a:t>分解</a:t>
            </a:r>
            <a:endParaRPr kumimoji="1" lang="zh-CN" altLang="en-US" sz="2400" b="1" i="0" u="none" strike="noStrike" cap="none" normalizeH="0" baseline="0" dirty="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6644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5"/>
          <p:cNvSpPr>
            <a:spLocks noGrp="1"/>
          </p:cNvSpPr>
          <p:nvPr>
            <p:ph type="sldNum" sz="quarter" idx="12"/>
          </p:nvPr>
        </p:nvSpPr>
        <p:spPr>
          <a:xfrm>
            <a:off x="6902956" y="6021288"/>
            <a:ext cx="1905000" cy="457200"/>
          </a:xfrm>
          <a:noFill/>
        </p:spPr>
        <p:txBody>
          <a:bodyPr/>
          <a:lstStyle/>
          <a:p>
            <a:fld id="{5684A207-FDBF-4DFA-863A-9F9544F14722}" type="slidenum">
              <a:rPr lang="zh-CN" altLang="en-US">
                <a:ea typeface="宋体" charset="-122"/>
              </a:rPr>
              <a:pPr/>
              <a:t>164</a:t>
            </a:fld>
            <a:endParaRPr lang="en-US" altLang="zh-CN" dirty="0">
              <a:ea typeface="宋体" charset="-122"/>
            </a:endParaRPr>
          </a:p>
        </p:txBody>
      </p:sp>
      <p:sp>
        <p:nvSpPr>
          <p:cNvPr id="46083" name="Rectangle 2"/>
          <p:cNvSpPr>
            <a:spLocks noGrp="1" noChangeArrowheads="1"/>
          </p:cNvSpPr>
          <p:nvPr>
            <p:ph type="title"/>
          </p:nvPr>
        </p:nvSpPr>
        <p:spPr>
          <a:xfrm>
            <a:off x="395536" y="188640"/>
            <a:ext cx="7772400" cy="1143000"/>
          </a:xfrm>
        </p:spPr>
        <p:txBody>
          <a:bodyPr/>
          <a:lstStyle/>
          <a:p>
            <a:pPr indent="306388" algn="l" eaLnBrk="0" hangingPunct="0"/>
            <a:r>
              <a:rPr lang="zh-CN" altLang="en-US" sz="3200" dirty="0">
                <a:solidFill>
                  <a:schemeClr val="tx1"/>
                </a:solidFill>
                <a:latin typeface="楷体_GB2312" pitchFamily="49" charset="-122"/>
                <a:ea typeface="楷体_GB2312" pitchFamily="49" charset="-122"/>
              </a:rPr>
              <a:t>将变换部分精化：</a:t>
            </a:r>
          </a:p>
        </p:txBody>
      </p:sp>
      <p:sp>
        <p:nvSpPr>
          <p:cNvPr id="46085" name="Text Box 4"/>
          <p:cNvSpPr txBox="1">
            <a:spLocks noChangeArrowheads="1"/>
          </p:cNvSpPr>
          <p:nvPr/>
        </p:nvSpPr>
        <p:spPr bwMode="auto">
          <a:xfrm>
            <a:off x="1115616" y="2779291"/>
            <a:ext cx="1368152" cy="505693"/>
          </a:xfrm>
          <a:prstGeom prst="rect">
            <a:avLst/>
          </a:prstGeom>
          <a:solidFill>
            <a:srgbClr val="FFFFFF"/>
          </a:solidFill>
          <a:ln w="9525">
            <a:solidFill>
              <a:srgbClr val="000000"/>
            </a:solidFill>
            <a:miter lim="800000"/>
            <a:headEnd/>
            <a:tailEnd/>
          </a:ln>
        </p:spPr>
        <p:txBody>
          <a:bodyPr/>
          <a:lstStyle/>
          <a:p>
            <a:pPr algn="ctr" eaLnBrk="0" hangingPunct="0">
              <a:spcBef>
                <a:spcPct val="0"/>
              </a:spcBef>
              <a:buClrTx/>
              <a:buSzTx/>
              <a:buFontTx/>
              <a:buNone/>
            </a:pPr>
            <a:r>
              <a:rPr lang="zh-CN" altLang="en-US" sz="2000" b="1" dirty="0">
                <a:solidFill>
                  <a:schemeClr val="tx1"/>
                </a:solidFill>
                <a:latin typeface="Times New Roman" pitchFamily="18" charset="0"/>
              </a:rPr>
              <a:t>计算 </a:t>
            </a:r>
            <a:r>
              <a:rPr lang="en-US" altLang="zh-CN" sz="2000" b="1" dirty="0">
                <a:solidFill>
                  <a:schemeClr val="tx1"/>
                </a:solidFill>
                <a:latin typeface="Times New Roman" pitchFamily="18" charset="0"/>
              </a:rPr>
              <a:t>mpg</a:t>
            </a:r>
          </a:p>
        </p:txBody>
      </p:sp>
      <p:sp>
        <p:nvSpPr>
          <p:cNvPr id="46086" name="Text Box 5"/>
          <p:cNvSpPr txBox="1">
            <a:spLocks noChangeArrowheads="1"/>
          </p:cNvSpPr>
          <p:nvPr/>
        </p:nvSpPr>
        <p:spPr bwMode="auto">
          <a:xfrm>
            <a:off x="2699791" y="2780928"/>
            <a:ext cx="1307927" cy="504056"/>
          </a:xfrm>
          <a:prstGeom prst="rect">
            <a:avLst/>
          </a:prstGeom>
          <a:solidFill>
            <a:srgbClr val="FFFFFF"/>
          </a:solidFill>
          <a:ln w="9525">
            <a:solidFill>
              <a:srgbClr val="000000"/>
            </a:solidFill>
            <a:miter lim="800000"/>
            <a:headEnd/>
            <a:tailEnd/>
          </a:ln>
        </p:spPr>
        <p:txBody>
          <a:bodyPr/>
          <a:lstStyle/>
          <a:p>
            <a:pPr algn="ctr" eaLnBrk="0" hangingPunct="0">
              <a:spcBef>
                <a:spcPct val="0"/>
              </a:spcBef>
              <a:buClrTx/>
              <a:buSzTx/>
              <a:buFontTx/>
              <a:buNone/>
            </a:pPr>
            <a:r>
              <a:rPr lang="zh-CN" altLang="en-US" sz="2000" b="1" dirty="0">
                <a:solidFill>
                  <a:schemeClr val="tx1"/>
                </a:solidFill>
                <a:latin typeface="Times New Roman" pitchFamily="18" charset="0"/>
              </a:rPr>
              <a:t>计算 </a:t>
            </a:r>
            <a:r>
              <a:rPr lang="en-US" altLang="zh-CN" sz="2000" b="1" dirty="0">
                <a:solidFill>
                  <a:schemeClr val="tx1"/>
                </a:solidFill>
                <a:latin typeface="Times New Roman" pitchFamily="18" charset="0"/>
              </a:rPr>
              <a:t>mph</a:t>
            </a:r>
          </a:p>
        </p:txBody>
      </p:sp>
      <p:sp>
        <p:nvSpPr>
          <p:cNvPr id="46087" name="Text Box 6"/>
          <p:cNvSpPr txBox="1">
            <a:spLocks noChangeArrowheads="1"/>
          </p:cNvSpPr>
          <p:nvPr/>
        </p:nvSpPr>
        <p:spPr bwMode="auto">
          <a:xfrm>
            <a:off x="4371156" y="2806279"/>
            <a:ext cx="1424980" cy="478705"/>
          </a:xfrm>
          <a:prstGeom prst="rect">
            <a:avLst/>
          </a:prstGeom>
          <a:solidFill>
            <a:srgbClr val="FFFFFF"/>
          </a:solidFill>
          <a:ln w="9525">
            <a:solidFill>
              <a:srgbClr val="000000"/>
            </a:solidFill>
            <a:miter lim="800000"/>
            <a:headEnd/>
            <a:tailEnd/>
          </a:ln>
        </p:spPr>
        <p:txBody>
          <a:bodyPr/>
          <a:lstStyle/>
          <a:p>
            <a:pPr algn="ctr" eaLnBrk="0" hangingPunct="0">
              <a:spcBef>
                <a:spcPct val="0"/>
              </a:spcBef>
              <a:buClrTx/>
              <a:buSzTx/>
              <a:buFontTx/>
              <a:buNone/>
            </a:pPr>
            <a:r>
              <a:rPr lang="zh-CN" altLang="en-US" sz="2000" b="1">
                <a:solidFill>
                  <a:schemeClr val="tx1"/>
                </a:solidFill>
                <a:latin typeface="Times New Roman" pitchFamily="18" charset="0"/>
              </a:rPr>
              <a:t>计算里程</a:t>
            </a:r>
            <a:endParaRPr lang="zh-CN" altLang="en-US" sz="2400">
              <a:solidFill>
                <a:schemeClr val="tx1"/>
              </a:solidFill>
              <a:latin typeface="Times New Roman" pitchFamily="18" charset="0"/>
            </a:endParaRPr>
          </a:p>
        </p:txBody>
      </p:sp>
      <p:sp>
        <p:nvSpPr>
          <p:cNvPr id="46088" name="Text Box 7"/>
          <p:cNvSpPr txBox="1">
            <a:spLocks noChangeArrowheads="1"/>
          </p:cNvSpPr>
          <p:nvPr/>
        </p:nvSpPr>
        <p:spPr bwMode="auto">
          <a:xfrm>
            <a:off x="6085755" y="2820566"/>
            <a:ext cx="1870621" cy="464418"/>
          </a:xfrm>
          <a:prstGeom prst="rect">
            <a:avLst/>
          </a:prstGeom>
          <a:solidFill>
            <a:srgbClr val="FFFFFF"/>
          </a:solidFill>
          <a:ln w="9525">
            <a:solidFill>
              <a:srgbClr val="000000"/>
            </a:solidFill>
            <a:miter lim="800000"/>
            <a:headEnd/>
            <a:tailEnd/>
          </a:ln>
        </p:spPr>
        <p:txBody>
          <a:bodyPr/>
          <a:lstStyle/>
          <a:p>
            <a:pPr algn="ctr" eaLnBrk="0" hangingPunct="0">
              <a:spcBef>
                <a:spcPct val="0"/>
              </a:spcBef>
              <a:buClrTx/>
              <a:buSzTx/>
              <a:buFontTx/>
              <a:buNone/>
            </a:pPr>
            <a:r>
              <a:rPr lang="zh-CN" altLang="en-US" sz="2000" b="1">
                <a:solidFill>
                  <a:schemeClr val="tx1"/>
                </a:solidFill>
                <a:latin typeface="Times New Roman" pitchFamily="18" charset="0"/>
              </a:rPr>
              <a:t>计算加</a:t>
            </a:r>
            <a:r>
              <a:rPr lang="en-US" altLang="zh-CN" sz="2000" b="1">
                <a:solidFill>
                  <a:schemeClr val="tx1"/>
                </a:solidFill>
                <a:latin typeface="Times New Roman" pitchFamily="18" charset="0"/>
              </a:rPr>
              <a:t>/</a:t>
            </a:r>
            <a:r>
              <a:rPr lang="zh-CN" altLang="en-US" sz="2000" b="1">
                <a:solidFill>
                  <a:schemeClr val="tx1"/>
                </a:solidFill>
                <a:latin typeface="Times New Roman" pitchFamily="18" charset="0"/>
              </a:rPr>
              <a:t>减速</a:t>
            </a:r>
            <a:endParaRPr lang="zh-CN" altLang="en-US" sz="2400">
              <a:solidFill>
                <a:schemeClr val="tx1"/>
              </a:solidFill>
              <a:latin typeface="Times New Roman" pitchFamily="18" charset="0"/>
            </a:endParaRPr>
          </a:p>
        </p:txBody>
      </p:sp>
      <p:sp>
        <p:nvSpPr>
          <p:cNvPr id="46089" name="Line 8"/>
          <p:cNvSpPr>
            <a:spLocks noChangeShapeType="1"/>
          </p:cNvSpPr>
          <p:nvPr/>
        </p:nvSpPr>
        <p:spPr bwMode="auto">
          <a:xfrm flipH="1">
            <a:off x="1894755" y="2244304"/>
            <a:ext cx="2112963" cy="536624"/>
          </a:xfrm>
          <a:prstGeom prst="line">
            <a:avLst/>
          </a:prstGeom>
          <a:noFill/>
          <a:ln w="28575">
            <a:solidFill>
              <a:srgbClr val="000000"/>
            </a:solidFill>
            <a:round/>
            <a:headEnd/>
            <a:tailEnd/>
          </a:ln>
        </p:spPr>
        <p:txBody>
          <a:bodyPr/>
          <a:lstStyle/>
          <a:p>
            <a:endParaRPr lang="zh-CN" altLang="en-US"/>
          </a:p>
        </p:txBody>
      </p:sp>
      <p:sp>
        <p:nvSpPr>
          <p:cNvPr id="46090" name="Line 9"/>
          <p:cNvSpPr>
            <a:spLocks noChangeShapeType="1"/>
          </p:cNvSpPr>
          <p:nvPr/>
        </p:nvSpPr>
        <p:spPr bwMode="auto">
          <a:xfrm>
            <a:off x="4499992" y="2244304"/>
            <a:ext cx="583654" cy="576263"/>
          </a:xfrm>
          <a:prstGeom prst="line">
            <a:avLst/>
          </a:prstGeom>
          <a:noFill/>
          <a:ln w="28575">
            <a:solidFill>
              <a:schemeClr val="tx1"/>
            </a:solidFill>
            <a:round/>
            <a:headEnd/>
            <a:tailEnd/>
          </a:ln>
        </p:spPr>
        <p:txBody>
          <a:bodyPr/>
          <a:lstStyle/>
          <a:p>
            <a:endParaRPr lang="zh-CN" altLang="en-US"/>
          </a:p>
        </p:txBody>
      </p:sp>
      <p:sp>
        <p:nvSpPr>
          <p:cNvPr id="46091" name="Line 10"/>
          <p:cNvSpPr>
            <a:spLocks noChangeShapeType="1"/>
          </p:cNvSpPr>
          <p:nvPr/>
        </p:nvSpPr>
        <p:spPr bwMode="auto">
          <a:xfrm flipH="1">
            <a:off x="3353754" y="2260179"/>
            <a:ext cx="827002" cy="520749"/>
          </a:xfrm>
          <a:prstGeom prst="line">
            <a:avLst/>
          </a:prstGeom>
          <a:noFill/>
          <a:ln w="28575">
            <a:solidFill>
              <a:schemeClr val="tx1"/>
            </a:solidFill>
            <a:round/>
            <a:headEnd/>
            <a:tailEnd/>
          </a:ln>
        </p:spPr>
        <p:txBody>
          <a:bodyPr/>
          <a:lstStyle/>
          <a:p>
            <a:endParaRPr lang="zh-CN" altLang="en-US"/>
          </a:p>
        </p:txBody>
      </p:sp>
      <p:sp>
        <p:nvSpPr>
          <p:cNvPr id="46092" name="Line 11"/>
          <p:cNvSpPr>
            <a:spLocks noChangeShapeType="1"/>
          </p:cNvSpPr>
          <p:nvPr/>
        </p:nvSpPr>
        <p:spPr bwMode="auto">
          <a:xfrm>
            <a:off x="5004048" y="2260179"/>
            <a:ext cx="2017016" cy="560387"/>
          </a:xfrm>
          <a:prstGeom prst="line">
            <a:avLst/>
          </a:prstGeom>
          <a:noFill/>
          <a:ln w="28575">
            <a:solidFill>
              <a:schemeClr val="tx1"/>
            </a:solidFill>
            <a:round/>
            <a:headEnd/>
            <a:tailEnd/>
          </a:ln>
        </p:spPr>
        <p:txBody>
          <a:bodyPr/>
          <a:lstStyle/>
          <a:p>
            <a:endParaRPr lang="zh-CN" altLang="en-US"/>
          </a:p>
        </p:txBody>
      </p:sp>
      <p:sp>
        <p:nvSpPr>
          <p:cNvPr id="14" name="椭圆形标注 13"/>
          <p:cNvSpPr/>
          <p:nvPr/>
        </p:nvSpPr>
        <p:spPr bwMode="auto">
          <a:xfrm>
            <a:off x="4042793" y="3645024"/>
            <a:ext cx="4417639" cy="1904503"/>
          </a:xfrm>
          <a:prstGeom prst="wedgeEllipseCallout">
            <a:avLst>
              <a:gd name="adj1" fmla="val 17094"/>
              <a:gd name="adj2" fmla="val -67567"/>
            </a:avLst>
          </a:prstGeom>
          <a:solidFill>
            <a:schemeClr val="accent1">
              <a:lumMod val="20000"/>
              <a:lumOff val="80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tabLst>
                <a:tab pos="534988" algn="l"/>
              </a:tabLst>
            </a:pPr>
            <a:r>
              <a:rPr lang="zh-CN" altLang="en-US" sz="2000" b="1" dirty="0">
                <a:latin typeface="楷体_GB2312" pitchFamily="49" charset="-122"/>
                <a:ea typeface="楷体_GB2312" pitchFamily="49" charset="-122"/>
              </a:rPr>
              <a:t>把该模块放在</a:t>
            </a:r>
            <a:r>
              <a:rPr lang="zh-CN" altLang="en-US" sz="2000" b="1" dirty="0">
                <a:ea typeface="楷体_GB2312" pitchFamily="49" charset="-122"/>
              </a:rPr>
              <a:t>“</a:t>
            </a:r>
            <a:r>
              <a:rPr lang="zh-CN" altLang="en-US" sz="2000" b="1" dirty="0">
                <a:latin typeface="楷体_GB2312" pitchFamily="49" charset="-122"/>
                <a:ea typeface="楷体_GB2312" pitchFamily="49" charset="-122"/>
              </a:rPr>
              <a:t>计算速度</a:t>
            </a:r>
            <a:r>
              <a:rPr lang="en-US" altLang="zh-CN" sz="2000" b="1" dirty="0">
                <a:latin typeface="楷体_GB2312" pitchFamily="49" charset="-122"/>
                <a:ea typeface="楷体_GB2312" pitchFamily="49" charset="-122"/>
              </a:rPr>
              <a:t>mph</a:t>
            </a:r>
            <a:r>
              <a:rPr lang="en-US" altLang="zh-CN" sz="2000" b="1" dirty="0">
                <a:ea typeface="楷体_GB2312" pitchFamily="49" charset="-122"/>
              </a:rPr>
              <a:t>”</a:t>
            </a:r>
            <a:r>
              <a:rPr lang="zh-CN" altLang="en-US" sz="2000" b="1" dirty="0">
                <a:latin typeface="楷体_GB2312" pitchFamily="49" charset="-122"/>
                <a:ea typeface="楷体_GB2312" pitchFamily="49" charset="-122"/>
              </a:rPr>
              <a:t>模块下面，可以减少模块之间的关联，提高模块的独立性。</a:t>
            </a:r>
          </a:p>
        </p:txBody>
      </p:sp>
      <p:sp>
        <p:nvSpPr>
          <p:cNvPr id="46084" name="Text Box 3"/>
          <p:cNvSpPr txBox="1">
            <a:spLocks noChangeArrowheads="1"/>
          </p:cNvSpPr>
          <p:nvPr/>
        </p:nvSpPr>
        <p:spPr bwMode="auto">
          <a:xfrm>
            <a:off x="2951237" y="1772816"/>
            <a:ext cx="2829720" cy="487363"/>
          </a:xfrm>
          <a:prstGeom prst="rect">
            <a:avLst/>
          </a:prstGeom>
          <a:solidFill>
            <a:srgbClr val="FFFFFF"/>
          </a:solidFill>
          <a:ln w="9525">
            <a:solidFill>
              <a:srgbClr val="000000"/>
            </a:solidFill>
            <a:miter lim="800000"/>
            <a:headEnd/>
            <a:tailEnd/>
          </a:ln>
        </p:spPr>
        <p:txBody>
          <a:bodyPr/>
          <a:lstStyle/>
          <a:p>
            <a:pPr algn="ctr" eaLnBrk="0" hangingPunct="0">
              <a:spcBef>
                <a:spcPct val="0"/>
              </a:spcBef>
              <a:buClrTx/>
              <a:buSzTx/>
              <a:buFontTx/>
              <a:buNone/>
            </a:pPr>
            <a:r>
              <a:rPr lang="zh-CN" altLang="en-US" sz="2400" b="1">
                <a:solidFill>
                  <a:schemeClr val="tx1"/>
                </a:solidFill>
                <a:latin typeface="Times New Roman" pitchFamily="18" charset="0"/>
              </a:rPr>
              <a:t>数据转换控制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5"/>
          <p:cNvSpPr>
            <a:spLocks noGrp="1"/>
          </p:cNvSpPr>
          <p:nvPr>
            <p:ph type="sldNum" sz="quarter" idx="12"/>
          </p:nvPr>
        </p:nvSpPr>
        <p:spPr>
          <a:xfrm>
            <a:off x="6902956" y="6021288"/>
            <a:ext cx="1905000" cy="457200"/>
          </a:xfrm>
          <a:noFill/>
        </p:spPr>
        <p:txBody>
          <a:bodyPr/>
          <a:lstStyle/>
          <a:p>
            <a:fld id="{5684A207-FDBF-4DFA-863A-9F9544F14722}" type="slidenum">
              <a:rPr lang="zh-CN" altLang="en-US">
                <a:ea typeface="宋体" charset="-122"/>
              </a:rPr>
              <a:pPr/>
              <a:t>165</a:t>
            </a:fld>
            <a:endParaRPr lang="en-US" altLang="zh-CN" dirty="0">
              <a:ea typeface="宋体" charset="-122"/>
            </a:endParaRPr>
          </a:p>
        </p:txBody>
      </p:sp>
      <p:sp>
        <p:nvSpPr>
          <p:cNvPr id="46083" name="Rectangle 2"/>
          <p:cNvSpPr>
            <a:spLocks noGrp="1" noChangeArrowheads="1"/>
          </p:cNvSpPr>
          <p:nvPr>
            <p:ph type="title"/>
          </p:nvPr>
        </p:nvSpPr>
        <p:spPr>
          <a:xfrm>
            <a:off x="395536" y="188640"/>
            <a:ext cx="7772400" cy="1143000"/>
          </a:xfrm>
        </p:spPr>
        <p:txBody>
          <a:bodyPr/>
          <a:lstStyle/>
          <a:p>
            <a:pPr indent="306388" algn="l" eaLnBrk="0" hangingPunct="0"/>
            <a:r>
              <a:rPr lang="zh-CN" altLang="en-US" sz="3200" dirty="0">
                <a:solidFill>
                  <a:schemeClr val="tx1"/>
                </a:solidFill>
                <a:latin typeface="楷体_GB2312" pitchFamily="49" charset="-122"/>
                <a:ea typeface="楷体_GB2312" pitchFamily="49" charset="-122"/>
              </a:rPr>
              <a:t>将变换部分精化：</a:t>
            </a:r>
          </a:p>
        </p:txBody>
      </p:sp>
      <p:sp>
        <p:nvSpPr>
          <p:cNvPr id="46085" name="Text Box 4"/>
          <p:cNvSpPr txBox="1">
            <a:spLocks noChangeArrowheads="1"/>
          </p:cNvSpPr>
          <p:nvPr/>
        </p:nvSpPr>
        <p:spPr bwMode="auto">
          <a:xfrm>
            <a:off x="1115616" y="2779291"/>
            <a:ext cx="1368152" cy="505693"/>
          </a:xfrm>
          <a:prstGeom prst="rect">
            <a:avLst/>
          </a:prstGeom>
          <a:solidFill>
            <a:srgbClr val="FFFFFF"/>
          </a:solidFill>
          <a:ln w="9525">
            <a:solidFill>
              <a:srgbClr val="000000"/>
            </a:solidFill>
            <a:miter lim="800000"/>
            <a:headEnd/>
            <a:tailEnd/>
          </a:ln>
        </p:spPr>
        <p:txBody>
          <a:bodyPr/>
          <a:lstStyle/>
          <a:p>
            <a:pPr algn="ctr" eaLnBrk="0" hangingPunct="0">
              <a:spcBef>
                <a:spcPct val="0"/>
              </a:spcBef>
              <a:buClrTx/>
              <a:buSzTx/>
              <a:buFontTx/>
              <a:buNone/>
            </a:pPr>
            <a:r>
              <a:rPr lang="zh-CN" altLang="en-US" sz="2000" b="1" dirty="0">
                <a:solidFill>
                  <a:schemeClr val="tx1"/>
                </a:solidFill>
                <a:latin typeface="Times New Roman" pitchFamily="18" charset="0"/>
              </a:rPr>
              <a:t>计算 </a:t>
            </a:r>
            <a:r>
              <a:rPr lang="en-US" altLang="zh-CN" sz="2000" b="1" dirty="0">
                <a:solidFill>
                  <a:schemeClr val="tx1"/>
                </a:solidFill>
                <a:latin typeface="Times New Roman" pitchFamily="18" charset="0"/>
              </a:rPr>
              <a:t>mpg</a:t>
            </a:r>
          </a:p>
        </p:txBody>
      </p:sp>
      <p:sp>
        <p:nvSpPr>
          <p:cNvPr id="46086" name="Text Box 5"/>
          <p:cNvSpPr txBox="1">
            <a:spLocks noChangeArrowheads="1"/>
          </p:cNvSpPr>
          <p:nvPr/>
        </p:nvSpPr>
        <p:spPr bwMode="auto">
          <a:xfrm>
            <a:off x="2699791" y="2780928"/>
            <a:ext cx="1307927" cy="504056"/>
          </a:xfrm>
          <a:prstGeom prst="rect">
            <a:avLst/>
          </a:prstGeom>
          <a:solidFill>
            <a:srgbClr val="FFFFFF"/>
          </a:solidFill>
          <a:ln w="9525">
            <a:solidFill>
              <a:srgbClr val="000000"/>
            </a:solidFill>
            <a:miter lim="800000"/>
            <a:headEnd/>
            <a:tailEnd/>
          </a:ln>
        </p:spPr>
        <p:txBody>
          <a:bodyPr/>
          <a:lstStyle/>
          <a:p>
            <a:pPr algn="ctr" eaLnBrk="0" hangingPunct="0">
              <a:spcBef>
                <a:spcPct val="0"/>
              </a:spcBef>
              <a:buClrTx/>
              <a:buSzTx/>
              <a:buFontTx/>
              <a:buNone/>
            </a:pPr>
            <a:r>
              <a:rPr lang="zh-CN" altLang="en-US" sz="2000" b="1" dirty="0">
                <a:solidFill>
                  <a:schemeClr val="tx1"/>
                </a:solidFill>
                <a:latin typeface="Times New Roman" pitchFamily="18" charset="0"/>
              </a:rPr>
              <a:t>计算 </a:t>
            </a:r>
            <a:r>
              <a:rPr lang="en-US" altLang="zh-CN" sz="2000" b="1" dirty="0">
                <a:solidFill>
                  <a:schemeClr val="tx1"/>
                </a:solidFill>
                <a:latin typeface="Times New Roman" pitchFamily="18" charset="0"/>
              </a:rPr>
              <a:t>mph</a:t>
            </a:r>
          </a:p>
        </p:txBody>
      </p:sp>
      <p:sp>
        <p:nvSpPr>
          <p:cNvPr id="46087" name="Text Box 6"/>
          <p:cNvSpPr txBox="1">
            <a:spLocks noChangeArrowheads="1"/>
          </p:cNvSpPr>
          <p:nvPr/>
        </p:nvSpPr>
        <p:spPr bwMode="auto">
          <a:xfrm>
            <a:off x="4371156" y="2806279"/>
            <a:ext cx="1424980" cy="478705"/>
          </a:xfrm>
          <a:prstGeom prst="rect">
            <a:avLst/>
          </a:prstGeom>
          <a:solidFill>
            <a:srgbClr val="FFFFFF"/>
          </a:solidFill>
          <a:ln w="9525">
            <a:solidFill>
              <a:srgbClr val="000000"/>
            </a:solidFill>
            <a:miter lim="800000"/>
            <a:headEnd/>
            <a:tailEnd/>
          </a:ln>
        </p:spPr>
        <p:txBody>
          <a:bodyPr/>
          <a:lstStyle/>
          <a:p>
            <a:pPr algn="ctr" eaLnBrk="0" hangingPunct="0">
              <a:spcBef>
                <a:spcPct val="0"/>
              </a:spcBef>
              <a:buClrTx/>
              <a:buSzTx/>
              <a:buFontTx/>
              <a:buNone/>
            </a:pPr>
            <a:r>
              <a:rPr lang="zh-CN" altLang="en-US" sz="2000" b="1">
                <a:solidFill>
                  <a:schemeClr val="tx1"/>
                </a:solidFill>
                <a:latin typeface="Times New Roman" pitchFamily="18" charset="0"/>
              </a:rPr>
              <a:t>计算里程</a:t>
            </a:r>
            <a:endParaRPr lang="zh-CN" altLang="en-US" sz="2400">
              <a:solidFill>
                <a:schemeClr val="tx1"/>
              </a:solidFill>
              <a:latin typeface="Times New Roman" pitchFamily="18" charset="0"/>
            </a:endParaRPr>
          </a:p>
        </p:txBody>
      </p:sp>
      <p:sp>
        <p:nvSpPr>
          <p:cNvPr id="46088" name="Text Box 7"/>
          <p:cNvSpPr txBox="1">
            <a:spLocks noChangeArrowheads="1"/>
          </p:cNvSpPr>
          <p:nvPr/>
        </p:nvSpPr>
        <p:spPr bwMode="auto">
          <a:xfrm>
            <a:off x="2418443" y="3861048"/>
            <a:ext cx="1870621" cy="464418"/>
          </a:xfrm>
          <a:prstGeom prst="rect">
            <a:avLst/>
          </a:prstGeom>
          <a:solidFill>
            <a:srgbClr val="FFFFFF"/>
          </a:solidFill>
          <a:ln w="9525">
            <a:solidFill>
              <a:srgbClr val="000000"/>
            </a:solidFill>
            <a:miter lim="800000"/>
            <a:headEnd/>
            <a:tailEnd/>
          </a:ln>
        </p:spPr>
        <p:txBody>
          <a:bodyPr/>
          <a:lstStyle/>
          <a:p>
            <a:pPr algn="ctr" eaLnBrk="0" hangingPunct="0">
              <a:spcBef>
                <a:spcPct val="0"/>
              </a:spcBef>
              <a:buClrTx/>
              <a:buSzTx/>
              <a:buFontTx/>
              <a:buNone/>
            </a:pPr>
            <a:r>
              <a:rPr lang="zh-CN" altLang="en-US" sz="2000" b="1">
                <a:solidFill>
                  <a:schemeClr val="tx1"/>
                </a:solidFill>
                <a:latin typeface="Times New Roman" pitchFamily="18" charset="0"/>
              </a:rPr>
              <a:t>计算加</a:t>
            </a:r>
            <a:r>
              <a:rPr lang="en-US" altLang="zh-CN" sz="2000" b="1">
                <a:solidFill>
                  <a:schemeClr val="tx1"/>
                </a:solidFill>
                <a:latin typeface="Times New Roman" pitchFamily="18" charset="0"/>
              </a:rPr>
              <a:t>/</a:t>
            </a:r>
            <a:r>
              <a:rPr lang="zh-CN" altLang="en-US" sz="2000" b="1">
                <a:solidFill>
                  <a:schemeClr val="tx1"/>
                </a:solidFill>
                <a:latin typeface="Times New Roman" pitchFamily="18" charset="0"/>
              </a:rPr>
              <a:t>减速</a:t>
            </a:r>
            <a:endParaRPr lang="zh-CN" altLang="en-US" sz="2400">
              <a:solidFill>
                <a:schemeClr val="tx1"/>
              </a:solidFill>
              <a:latin typeface="Times New Roman" pitchFamily="18" charset="0"/>
            </a:endParaRPr>
          </a:p>
        </p:txBody>
      </p:sp>
      <p:sp>
        <p:nvSpPr>
          <p:cNvPr id="46089" name="Line 8"/>
          <p:cNvSpPr>
            <a:spLocks noChangeShapeType="1"/>
          </p:cNvSpPr>
          <p:nvPr/>
        </p:nvSpPr>
        <p:spPr bwMode="auto">
          <a:xfrm flipH="1">
            <a:off x="1894755" y="2244304"/>
            <a:ext cx="2112963" cy="536624"/>
          </a:xfrm>
          <a:prstGeom prst="line">
            <a:avLst/>
          </a:prstGeom>
          <a:noFill/>
          <a:ln w="28575">
            <a:solidFill>
              <a:srgbClr val="000000"/>
            </a:solidFill>
            <a:round/>
            <a:headEnd/>
            <a:tailEnd/>
          </a:ln>
        </p:spPr>
        <p:txBody>
          <a:bodyPr/>
          <a:lstStyle/>
          <a:p>
            <a:endParaRPr lang="zh-CN" altLang="en-US"/>
          </a:p>
        </p:txBody>
      </p:sp>
      <p:sp>
        <p:nvSpPr>
          <p:cNvPr id="46090" name="Line 9"/>
          <p:cNvSpPr>
            <a:spLocks noChangeShapeType="1"/>
          </p:cNvSpPr>
          <p:nvPr/>
        </p:nvSpPr>
        <p:spPr bwMode="auto">
          <a:xfrm>
            <a:off x="4499992" y="2244304"/>
            <a:ext cx="583654" cy="576263"/>
          </a:xfrm>
          <a:prstGeom prst="line">
            <a:avLst/>
          </a:prstGeom>
          <a:noFill/>
          <a:ln w="28575">
            <a:solidFill>
              <a:schemeClr val="tx1"/>
            </a:solidFill>
            <a:round/>
            <a:headEnd/>
            <a:tailEnd/>
          </a:ln>
        </p:spPr>
        <p:txBody>
          <a:bodyPr/>
          <a:lstStyle/>
          <a:p>
            <a:endParaRPr lang="zh-CN" altLang="en-US"/>
          </a:p>
        </p:txBody>
      </p:sp>
      <p:sp>
        <p:nvSpPr>
          <p:cNvPr id="46091" name="Line 10"/>
          <p:cNvSpPr>
            <a:spLocks noChangeShapeType="1"/>
          </p:cNvSpPr>
          <p:nvPr/>
        </p:nvSpPr>
        <p:spPr bwMode="auto">
          <a:xfrm flipH="1">
            <a:off x="3353754" y="2260179"/>
            <a:ext cx="827002" cy="520749"/>
          </a:xfrm>
          <a:prstGeom prst="line">
            <a:avLst/>
          </a:prstGeom>
          <a:noFill/>
          <a:ln w="28575">
            <a:solidFill>
              <a:schemeClr val="tx1"/>
            </a:solidFill>
            <a:round/>
            <a:headEnd/>
            <a:tailEnd/>
          </a:ln>
        </p:spPr>
        <p:txBody>
          <a:bodyPr/>
          <a:lstStyle/>
          <a:p>
            <a:endParaRPr lang="zh-CN" altLang="en-US"/>
          </a:p>
        </p:txBody>
      </p:sp>
      <p:sp>
        <p:nvSpPr>
          <p:cNvPr id="46092" name="Line 11"/>
          <p:cNvSpPr>
            <a:spLocks noChangeShapeType="1"/>
          </p:cNvSpPr>
          <p:nvPr/>
        </p:nvSpPr>
        <p:spPr bwMode="auto">
          <a:xfrm>
            <a:off x="3353753" y="3300661"/>
            <a:ext cx="1" cy="560387"/>
          </a:xfrm>
          <a:prstGeom prst="line">
            <a:avLst/>
          </a:prstGeom>
          <a:noFill/>
          <a:ln w="28575">
            <a:solidFill>
              <a:schemeClr val="tx1"/>
            </a:solidFill>
            <a:round/>
            <a:headEnd/>
            <a:tailEnd/>
          </a:ln>
        </p:spPr>
        <p:txBody>
          <a:bodyPr/>
          <a:lstStyle/>
          <a:p>
            <a:endParaRPr lang="zh-CN" altLang="en-US"/>
          </a:p>
        </p:txBody>
      </p:sp>
      <p:sp>
        <p:nvSpPr>
          <p:cNvPr id="46084" name="Text Box 3"/>
          <p:cNvSpPr txBox="1">
            <a:spLocks noChangeArrowheads="1"/>
          </p:cNvSpPr>
          <p:nvPr/>
        </p:nvSpPr>
        <p:spPr bwMode="auto">
          <a:xfrm>
            <a:off x="2951237" y="1772816"/>
            <a:ext cx="2829720" cy="487363"/>
          </a:xfrm>
          <a:prstGeom prst="rect">
            <a:avLst/>
          </a:prstGeom>
          <a:solidFill>
            <a:srgbClr val="FFFFFF"/>
          </a:solidFill>
          <a:ln w="9525">
            <a:solidFill>
              <a:srgbClr val="000000"/>
            </a:solidFill>
            <a:miter lim="800000"/>
            <a:headEnd/>
            <a:tailEnd/>
          </a:ln>
        </p:spPr>
        <p:txBody>
          <a:bodyPr/>
          <a:lstStyle/>
          <a:p>
            <a:pPr algn="ctr" eaLnBrk="0" hangingPunct="0">
              <a:spcBef>
                <a:spcPct val="0"/>
              </a:spcBef>
              <a:buClrTx/>
              <a:buSzTx/>
              <a:buFontTx/>
              <a:buNone/>
            </a:pPr>
            <a:r>
              <a:rPr lang="zh-CN" altLang="en-US" sz="2400" b="1">
                <a:solidFill>
                  <a:schemeClr val="tx1"/>
                </a:solidFill>
                <a:latin typeface="Times New Roman" pitchFamily="18" charset="0"/>
              </a:rPr>
              <a:t>数据转换控制</a:t>
            </a:r>
          </a:p>
        </p:txBody>
      </p:sp>
      <p:sp>
        <p:nvSpPr>
          <p:cNvPr id="15" name="矩形 14"/>
          <p:cNvSpPr/>
          <p:nvPr/>
        </p:nvSpPr>
        <p:spPr>
          <a:xfrm>
            <a:off x="3403784" y="4629035"/>
            <a:ext cx="5630118" cy="1200329"/>
          </a:xfrm>
          <a:prstGeom prst="rect">
            <a:avLst/>
          </a:prstGeom>
          <a:solidFill>
            <a:srgbClr val="FFFF99"/>
          </a:solidFill>
          <a:effectLst>
            <a:outerShdw blurRad="50800" dist="50800" dir="1560000" algn="ctr" rotWithShape="0">
              <a:schemeClr val="tx1"/>
            </a:outerShdw>
          </a:effectLst>
        </p:spPr>
        <p:txBody>
          <a:bodyPr wrap="square">
            <a:spAutoFit/>
          </a:bodyPr>
          <a:lstStyle/>
          <a:p>
            <a:pPr algn="just" eaLnBrk="0" hangingPunct="0">
              <a:tabLst>
                <a:tab pos="534988" algn="l"/>
              </a:tabLst>
            </a:pPr>
            <a:r>
              <a:rPr lang="zh-CN" altLang="en-US" b="1" dirty="0">
                <a:latin typeface="楷体_GB2312" pitchFamily="49" charset="-122"/>
                <a:ea typeface="楷体_GB2312" pitchFamily="49" charset="-122"/>
              </a:rPr>
              <a:t>变换部分求精具有挑战性。</a:t>
            </a:r>
            <a:endParaRPr lang="en-US" altLang="zh-CN" b="1" dirty="0">
              <a:latin typeface="楷体_GB2312" pitchFamily="49" charset="-122"/>
              <a:ea typeface="楷体_GB2312" pitchFamily="49" charset="-122"/>
            </a:endParaRPr>
          </a:p>
          <a:p>
            <a:pPr algn="just" eaLnBrk="0" hangingPunct="0">
              <a:tabLst>
                <a:tab pos="534988" algn="l"/>
              </a:tabLst>
            </a:pPr>
            <a:r>
              <a:rPr lang="zh-CN" altLang="en-US" b="1" dirty="0">
                <a:latin typeface="楷体_GB2312" pitchFamily="49" charset="-122"/>
                <a:ea typeface="楷体_GB2312" pitchFamily="49" charset="-122"/>
              </a:rPr>
              <a:t>根据设计准则，通过实践，不断地总结经验，才能设计出合理的模块结构。</a:t>
            </a:r>
          </a:p>
        </p:txBody>
      </p:sp>
    </p:spTree>
    <p:extLst>
      <p:ext uri="{BB962C8B-B14F-4D97-AF65-F5344CB8AC3E}">
        <p14:creationId xmlns:p14="http://schemas.microsoft.com/office/powerpoint/2010/main" val="295141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724" name="Group 4"/>
          <p:cNvGrpSpPr>
            <a:grpSpLocks/>
          </p:cNvGrpSpPr>
          <p:nvPr/>
        </p:nvGrpSpPr>
        <p:grpSpPr bwMode="auto">
          <a:xfrm>
            <a:off x="1406549" y="1882254"/>
            <a:ext cx="5944561" cy="2482848"/>
            <a:chOff x="2892" y="1446"/>
            <a:chExt cx="4682" cy="1956"/>
          </a:xfrm>
        </p:grpSpPr>
        <p:sp>
          <p:nvSpPr>
            <p:cNvPr id="30725" name="Text Box 5"/>
            <p:cNvSpPr txBox="1">
              <a:spLocks noChangeArrowheads="1"/>
            </p:cNvSpPr>
            <p:nvPr/>
          </p:nvSpPr>
          <p:spPr bwMode="auto">
            <a:xfrm>
              <a:off x="4536" y="1446"/>
              <a:ext cx="1417" cy="7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lstStyle/>
            <a:p>
              <a:pPr algn="ctr">
                <a:lnSpc>
                  <a:spcPct val="120000"/>
                </a:lnSpc>
              </a:pPr>
              <a:r>
                <a:rPr lang="zh-CN" altLang="en-US" b="1">
                  <a:solidFill>
                    <a:srgbClr val="000000"/>
                  </a:solidFill>
                  <a:latin typeface="宋体" pitchFamily="2" charset="-122"/>
                </a:rPr>
                <a:t>数字仪表板</a:t>
              </a:r>
            </a:p>
            <a:p>
              <a:pPr algn="ctr">
                <a:lnSpc>
                  <a:spcPct val="120000"/>
                </a:lnSpc>
              </a:pPr>
              <a:r>
                <a:rPr lang="zh-CN" altLang="en-US" b="1">
                  <a:solidFill>
                    <a:srgbClr val="000000"/>
                  </a:solidFill>
                  <a:latin typeface="宋体" pitchFamily="2" charset="-122"/>
                </a:rPr>
                <a:t>控制</a:t>
              </a:r>
            </a:p>
          </p:txBody>
        </p:sp>
        <p:sp>
          <p:nvSpPr>
            <p:cNvPr id="30726" name="Text Box 6"/>
            <p:cNvSpPr txBox="1">
              <a:spLocks noChangeArrowheads="1"/>
            </p:cNvSpPr>
            <p:nvPr/>
          </p:nvSpPr>
          <p:spPr bwMode="auto">
            <a:xfrm>
              <a:off x="4536" y="2665"/>
              <a:ext cx="1417" cy="7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lstStyle/>
            <a:p>
              <a:pPr algn="ctr">
                <a:lnSpc>
                  <a:spcPct val="120000"/>
                </a:lnSpc>
              </a:pPr>
              <a:r>
                <a:rPr lang="zh-CN" altLang="en-US" b="1">
                  <a:solidFill>
                    <a:srgbClr val="000000"/>
                  </a:solidFill>
                  <a:latin typeface="宋体" pitchFamily="2" charset="-122"/>
                </a:rPr>
                <a:t>数据转换</a:t>
              </a:r>
            </a:p>
            <a:p>
              <a:pPr algn="ctr">
                <a:lnSpc>
                  <a:spcPct val="120000"/>
                </a:lnSpc>
              </a:pPr>
              <a:r>
                <a:rPr lang="zh-CN" altLang="en-US" b="1">
                  <a:solidFill>
                    <a:srgbClr val="000000"/>
                  </a:solidFill>
                  <a:latin typeface="宋体" pitchFamily="2" charset="-122"/>
                </a:rPr>
                <a:t>控制</a:t>
              </a:r>
            </a:p>
          </p:txBody>
        </p:sp>
        <p:sp>
          <p:nvSpPr>
            <p:cNvPr id="30727" name="Line 7"/>
            <p:cNvSpPr>
              <a:spLocks noChangeShapeType="1"/>
            </p:cNvSpPr>
            <p:nvPr/>
          </p:nvSpPr>
          <p:spPr bwMode="auto">
            <a:xfrm>
              <a:off x="5245" y="2183"/>
              <a:ext cx="0" cy="48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28" name="Text Box 8"/>
            <p:cNvSpPr txBox="1">
              <a:spLocks noChangeArrowheads="1"/>
            </p:cNvSpPr>
            <p:nvPr/>
          </p:nvSpPr>
          <p:spPr bwMode="auto">
            <a:xfrm>
              <a:off x="6157" y="2665"/>
              <a:ext cx="1417" cy="7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44000" rIns="18000" bIns="36000" anchor="ctr" anchorCtr="1"/>
            <a:lstStyle/>
            <a:p>
              <a:pPr algn="ctr">
                <a:lnSpc>
                  <a:spcPct val="120000"/>
                </a:lnSpc>
              </a:pPr>
              <a:r>
                <a:rPr lang="zh-CN" altLang="en-US" b="1" dirty="0">
                  <a:solidFill>
                    <a:srgbClr val="000000"/>
                  </a:solidFill>
                  <a:latin typeface="宋体" pitchFamily="2" charset="-122"/>
                </a:rPr>
                <a:t>驱动仪表板</a:t>
              </a:r>
            </a:p>
          </p:txBody>
        </p:sp>
        <p:sp>
          <p:nvSpPr>
            <p:cNvPr id="30729" name="Text Box 9"/>
            <p:cNvSpPr txBox="1">
              <a:spLocks noChangeArrowheads="1"/>
            </p:cNvSpPr>
            <p:nvPr/>
          </p:nvSpPr>
          <p:spPr bwMode="auto">
            <a:xfrm>
              <a:off x="2892" y="2665"/>
              <a:ext cx="1417" cy="7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lstStyle/>
            <a:p>
              <a:pPr algn="ctr">
                <a:lnSpc>
                  <a:spcPct val="120000"/>
                </a:lnSpc>
              </a:pPr>
              <a:r>
                <a:rPr lang="zh-CN" altLang="en-US" b="1" dirty="0">
                  <a:solidFill>
                    <a:srgbClr val="000000"/>
                  </a:solidFill>
                  <a:latin typeface="宋体" pitchFamily="2" charset="-122"/>
                </a:rPr>
                <a:t>接收传感器</a:t>
              </a:r>
            </a:p>
            <a:p>
              <a:pPr algn="ctr">
                <a:lnSpc>
                  <a:spcPct val="120000"/>
                </a:lnSpc>
              </a:pPr>
              <a:r>
                <a:rPr lang="zh-CN" altLang="en-US" b="1" dirty="0">
                  <a:solidFill>
                    <a:srgbClr val="000000"/>
                  </a:solidFill>
                  <a:latin typeface="宋体" pitchFamily="2" charset="-122"/>
                </a:rPr>
                <a:t>信号</a:t>
              </a:r>
            </a:p>
          </p:txBody>
        </p:sp>
        <p:sp>
          <p:nvSpPr>
            <p:cNvPr id="30730" name="Line 10"/>
            <p:cNvSpPr>
              <a:spLocks noChangeShapeType="1"/>
            </p:cNvSpPr>
            <p:nvPr/>
          </p:nvSpPr>
          <p:spPr bwMode="auto">
            <a:xfrm>
              <a:off x="3600" y="2410"/>
              <a:ext cx="328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31" name="Line 11"/>
            <p:cNvSpPr>
              <a:spLocks noChangeShapeType="1"/>
            </p:cNvSpPr>
            <p:nvPr/>
          </p:nvSpPr>
          <p:spPr bwMode="auto">
            <a:xfrm>
              <a:off x="3600" y="2399"/>
              <a:ext cx="0" cy="26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32" name="Line 12"/>
            <p:cNvSpPr>
              <a:spLocks noChangeShapeType="1"/>
            </p:cNvSpPr>
            <p:nvPr/>
          </p:nvSpPr>
          <p:spPr bwMode="auto">
            <a:xfrm>
              <a:off x="6889" y="2399"/>
              <a:ext cx="0" cy="26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 name="矩形 2"/>
          <p:cNvSpPr/>
          <p:nvPr/>
        </p:nvSpPr>
        <p:spPr bwMode="auto">
          <a:xfrm>
            <a:off x="5581835" y="3451297"/>
            <a:ext cx="1799112" cy="935512"/>
          </a:xfrm>
          <a:prstGeom prst="rect">
            <a:avLst/>
          </a:prstGeom>
          <a:noFill/>
          <a:ln w="571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
        <p:nvSpPr>
          <p:cNvPr id="12" name="椭圆形标注 1">
            <a:extLst>
              <a:ext uri="{FF2B5EF4-FFF2-40B4-BE49-F238E27FC236}">
                <a16:creationId xmlns:a16="http://schemas.microsoft.com/office/drawing/2014/main" id="{0A1CFCC9-C3FA-407D-9F23-7C3597128246}"/>
              </a:ext>
            </a:extLst>
          </p:cNvPr>
          <p:cNvSpPr/>
          <p:nvPr/>
        </p:nvSpPr>
        <p:spPr bwMode="auto">
          <a:xfrm>
            <a:off x="5724128" y="4869160"/>
            <a:ext cx="1152128" cy="762000"/>
          </a:xfrm>
          <a:prstGeom prst="wedgeEllipseCallout">
            <a:avLst>
              <a:gd name="adj1" fmla="val 13764"/>
              <a:gd name="adj2" fmla="val -94828"/>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b="1" dirty="0"/>
              <a:t>分解</a:t>
            </a:r>
            <a:endParaRPr kumimoji="1" lang="zh-CN" altLang="en-US" sz="2400" b="1" i="0" u="none" strike="noStrike" cap="none" normalizeH="0" baseline="0" dirty="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6644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6" name="Line 17"/>
          <p:cNvSpPr>
            <a:spLocks noChangeShapeType="1"/>
          </p:cNvSpPr>
          <p:nvPr/>
        </p:nvSpPr>
        <p:spPr bwMode="auto">
          <a:xfrm>
            <a:off x="4684712" y="2322984"/>
            <a:ext cx="3429000" cy="612775"/>
          </a:xfrm>
          <a:prstGeom prst="line">
            <a:avLst/>
          </a:prstGeom>
          <a:noFill/>
          <a:ln w="9525">
            <a:solidFill>
              <a:srgbClr val="000000"/>
            </a:solidFill>
            <a:round/>
            <a:headEnd/>
            <a:tailEnd/>
          </a:ln>
        </p:spPr>
        <p:txBody>
          <a:bodyPr/>
          <a:lstStyle/>
          <a:p>
            <a:endParaRPr lang="zh-CN" altLang="en-US"/>
          </a:p>
        </p:txBody>
      </p:sp>
      <p:sp>
        <p:nvSpPr>
          <p:cNvPr id="48145" name="Line 16"/>
          <p:cNvSpPr>
            <a:spLocks noChangeShapeType="1"/>
          </p:cNvSpPr>
          <p:nvPr/>
        </p:nvSpPr>
        <p:spPr bwMode="auto">
          <a:xfrm>
            <a:off x="4392488" y="2276872"/>
            <a:ext cx="1692000" cy="612775"/>
          </a:xfrm>
          <a:prstGeom prst="line">
            <a:avLst/>
          </a:prstGeom>
          <a:noFill/>
          <a:ln w="9525">
            <a:solidFill>
              <a:srgbClr val="000000"/>
            </a:solidFill>
            <a:round/>
            <a:headEnd/>
            <a:tailEnd/>
          </a:ln>
        </p:spPr>
        <p:txBody>
          <a:bodyPr/>
          <a:lstStyle/>
          <a:p>
            <a:endParaRPr lang="zh-CN" altLang="en-US"/>
          </a:p>
        </p:txBody>
      </p:sp>
      <p:sp>
        <p:nvSpPr>
          <p:cNvPr id="48130" name="灯片编号占位符 3"/>
          <p:cNvSpPr>
            <a:spLocks noGrp="1"/>
          </p:cNvSpPr>
          <p:nvPr>
            <p:ph type="sldNum" sz="quarter" idx="12"/>
          </p:nvPr>
        </p:nvSpPr>
        <p:spPr>
          <a:noFill/>
        </p:spPr>
        <p:txBody>
          <a:bodyPr/>
          <a:lstStyle/>
          <a:p>
            <a:fld id="{5BAF3A2F-85F2-4DF7-B7B0-64B6DE9F561C}" type="slidenum">
              <a:rPr lang="zh-CN" altLang="en-US">
                <a:ea typeface="宋体" charset="-122"/>
              </a:rPr>
              <a:pPr/>
              <a:t>167</a:t>
            </a:fld>
            <a:endParaRPr lang="en-US" altLang="zh-CN">
              <a:ea typeface="宋体" charset="-122"/>
            </a:endParaRPr>
          </a:p>
        </p:txBody>
      </p:sp>
      <p:sp>
        <p:nvSpPr>
          <p:cNvPr id="48132" name="Text Box 3"/>
          <p:cNvSpPr txBox="1">
            <a:spLocks noChangeArrowheads="1"/>
          </p:cNvSpPr>
          <p:nvPr/>
        </p:nvSpPr>
        <p:spPr bwMode="auto">
          <a:xfrm>
            <a:off x="3168650" y="1865784"/>
            <a:ext cx="2366962" cy="457200"/>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2400" b="1" dirty="0">
                <a:solidFill>
                  <a:schemeClr val="tx1"/>
                </a:solidFill>
                <a:latin typeface="Times New Roman" pitchFamily="18" charset="0"/>
              </a:rPr>
              <a:t>驱动仪表板控制</a:t>
            </a:r>
            <a:endParaRPr lang="en-US" altLang="zh-CN" sz="2400" b="1" dirty="0">
              <a:solidFill>
                <a:schemeClr val="tx1"/>
              </a:solidFill>
              <a:latin typeface="Times New Roman" pitchFamily="18" charset="0"/>
            </a:endParaRPr>
          </a:p>
        </p:txBody>
      </p:sp>
      <p:sp>
        <p:nvSpPr>
          <p:cNvPr id="48136" name="Text Box 7"/>
          <p:cNvSpPr txBox="1">
            <a:spLocks noChangeArrowheads="1"/>
          </p:cNvSpPr>
          <p:nvPr/>
        </p:nvSpPr>
        <p:spPr bwMode="auto">
          <a:xfrm>
            <a:off x="5328592" y="2908772"/>
            <a:ext cx="2019300" cy="557212"/>
          </a:xfrm>
          <a:prstGeom prst="rect">
            <a:avLst/>
          </a:prstGeom>
          <a:solidFill>
            <a:srgbClr val="FFFFFF"/>
          </a:solidFill>
          <a:ln w="9525">
            <a:solidFill>
              <a:srgbClr val="000000"/>
            </a:solidFill>
            <a:miter lim="800000"/>
            <a:headEnd/>
            <a:tailEnd/>
          </a:ln>
        </p:spPr>
        <p:txBody>
          <a:bodyPr anchor="ctr" anchorCtr="1"/>
          <a:lstStyle/>
          <a:p>
            <a:pPr algn="ctr" eaLnBrk="0" hangingPunct="0">
              <a:spcBef>
                <a:spcPct val="0"/>
              </a:spcBef>
              <a:buClrTx/>
              <a:buSzTx/>
              <a:buFontTx/>
              <a:buNone/>
            </a:pPr>
            <a:r>
              <a:rPr lang="zh-CN" altLang="en-US" sz="1800" b="1">
                <a:solidFill>
                  <a:schemeClr val="tx1"/>
                </a:solidFill>
                <a:latin typeface="Times New Roman" pitchFamily="18" charset="0"/>
              </a:rPr>
              <a:t>生成加</a:t>
            </a:r>
            <a:r>
              <a:rPr lang="en-US" altLang="zh-CN" sz="1800" b="1">
                <a:solidFill>
                  <a:schemeClr val="tx1"/>
                </a:solidFill>
                <a:latin typeface="Times New Roman" pitchFamily="18" charset="0"/>
              </a:rPr>
              <a:t>/</a:t>
            </a:r>
            <a:r>
              <a:rPr lang="zh-CN" altLang="en-US" sz="1800" b="1">
                <a:solidFill>
                  <a:schemeClr val="tx1"/>
                </a:solidFill>
                <a:latin typeface="Times New Roman" pitchFamily="18" charset="0"/>
              </a:rPr>
              <a:t>减速显示</a:t>
            </a:r>
          </a:p>
        </p:txBody>
      </p:sp>
      <p:sp>
        <p:nvSpPr>
          <p:cNvPr id="48137" name="Text Box 8"/>
          <p:cNvSpPr txBox="1">
            <a:spLocks noChangeArrowheads="1"/>
          </p:cNvSpPr>
          <p:nvPr/>
        </p:nvSpPr>
        <p:spPr bwMode="auto">
          <a:xfrm>
            <a:off x="7542212" y="2908772"/>
            <a:ext cx="1333500" cy="481012"/>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2000" b="1">
                <a:solidFill>
                  <a:schemeClr val="tx1"/>
                </a:solidFill>
                <a:latin typeface="Times New Roman" pitchFamily="18" charset="0"/>
              </a:rPr>
              <a:t>发出蜂鸣</a:t>
            </a:r>
          </a:p>
          <a:p>
            <a:pPr eaLnBrk="0" hangingPunct="0">
              <a:spcBef>
                <a:spcPct val="0"/>
              </a:spcBef>
              <a:buClrTx/>
              <a:buSzTx/>
              <a:buFontTx/>
              <a:buNone/>
            </a:pPr>
            <a:endParaRPr lang="zh-CN" altLang="en-US" sz="2400">
              <a:solidFill>
                <a:schemeClr val="tx1"/>
              </a:solidFill>
              <a:latin typeface="Times New Roman" pitchFamily="18" charset="0"/>
            </a:endParaRPr>
          </a:p>
        </p:txBody>
      </p:sp>
      <p:sp>
        <p:nvSpPr>
          <p:cNvPr id="48139" name="Line 10"/>
          <p:cNvSpPr>
            <a:spLocks noChangeShapeType="1"/>
          </p:cNvSpPr>
          <p:nvPr/>
        </p:nvSpPr>
        <p:spPr bwMode="auto">
          <a:xfrm>
            <a:off x="798512" y="3550121"/>
            <a:ext cx="1253208" cy="485923"/>
          </a:xfrm>
          <a:prstGeom prst="line">
            <a:avLst/>
          </a:prstGeom>
          <a:noFill/>
          <a:ln w="9525">
            <a:solidFill>
              <a:srgbClr val="000000"/>
            </a:solidFill>
            <a:round/>
            <a:headEnd/>
            <a:tailEnd/>
          </a:ln>
        </p:spPr>
        <p:txBody>
          <a:bodyPr/>
          <a:lstStyle/>
          <a:p>
            <a:endParaRPr lang="zh-CN" altLang="en-US"/>
          </a:p>
        </p:txBody>
      </p:sp>
      <p:sp>
        <p:nvSpPr>
          <p:cNvPr id="48140" name="Line 11"/>
          <p:cNvSpPr>
            <a:spLocks noChangeShapeType="1"/>
          </p:cNvSpPr>
          <p:nvPr/>
        </p:nvSpPr>
        <p:spPr bwMode="auto">
          <a:xfrm>
            <a:off x="2483768" y="3542185"/>
            <a:ext cx="0" cy="457200"/>
          </a:xfrm>
          <a:prstGeom prst="line">
            <a:avLst/>
          </a:prstGeom>
          <a:noFill/>
          <a:ln w="9525">
            <a:solidFill>
              <a:srgbClr val="000000"/>
            </a:solidFill>
            <a:round/>
            <a:headEnd/>
            <a:tailEnd/>
          </a:ln>
        </p:spPr>
        <p:txBody>
          <a:bodyPr/>
          <a:lstStyle/>
          <a:p>
            <a:endParaRPr lang="zh-CN" altLang="en-US"/>
          </a:p>
        </p:txBody>
      </p:sp>
      <p:sp>
        <p:nvSpPr>
          <p:cNvPr id="48141" name="Line 12"/>
          <p:cNvSpPr>
            <a:spLocks noChangeShapeType="1"/>
          </p:cNvSpPr>
          <p:nvPr/>
        </p:nvSpPr>
        <p:spPr bwMode="auto">
          <a:xfrm flipH="1">
            <a:off x="2817812" y="3542183"/>
            <a:ext cx="1295400" cy="493861"/>
          </a:xfrm>
          <a:prstGeom prst="line">
            <a:avLst/>
          </a:prstGeom>
          <a:noFill/>
          <a:ln w="9525">
            <a:solidFill>
              <a:srgbClr val="000000"/>
            </a:solidFill>
            <a:round/>
            <a:headEnd/>
            <a:tailEnd/>
          </a:ln>
        </p:spPr>
        <p:txBody>
          <a:bodyPr/>
          <a:lstStyle/>
          <a:p>
            <a:endParaRPr lang="zh-CN" altLang="en-US"/>
          </a:p>
        </p:txBody>
      </p:sp>
      <p:sp>
        <p:nvSpPr>
          <p:cNvPr id="48142" name="Line 13"/>
          <p:cNvSpPr>
            <a:spLocks noChangeShapeType="1"/>
          </p:cNvSpPr>
          <p:nvPr/>
        </p:nvSpPr>
        <p:spPr bwMode="auto">
          <a:xfrm flipV="1">
            <a:off x="836612" y="2322984"/>
            <a:ext cx="2857500" cy="612775"/>
          </a:xfrm>
          <a:prstGeom prst="line">
            <a:avLst/>
          </a:prstGeom>
          <a:noFill/>
          <a:ln w="9525">
            <a:solidFill>
              <a:srgbClr val="000000"/>
            </a:solidFill>
            <a:round/>
            <a:headEnd/>
            <a:tailEnd/>
          </a:ln>
        </p:spPr>
        <p:txBody>
          <a:bodyPr/>
          <a:lstStyle/>
          <a:p>
            <a:endParaRPr lang="zh-CN" altLang="en-US"/>
          </a:p>
        </p:txBody>
      </p:sp>
      <p:sp>
        <p:nvSpPr>
          <p:cNvPr id="48143" name="Line 14"/>
          <p:cNvSpPr>
            <a:spLocks noChangeShapeType="1"/>
          </p:cNvSpPr>
          <p:nvPr/>
        </p:nvSpPr>
        <p:spPr bwMode="auto">
          <a:xfrm flipV="1">
            <a:off x="2817812" y="2322984"/>
            <a:ext cx="1257300" cy="612775"/>
          </a:xfrm>
          <a:prstGeom prst="line">
            <a:avLst/>
          </a:prstGeom>
          <a:noFill/>
          <a:ln w="9525">
            <a:solidFill>
              <a:srgbClr val="000000"/>
            </a:solidFill>
            <a:round/>
            <a:headEnd/>
            <a:tailEnd/>
          </a:ln>
        </p:spPr>
        <p:txBody>
          <a:bodyPr/>
          <a:lstStyle/>
          <a:p>
            <a:endParaRPr lang="zh-CN" altLang="en-US"/>
          </a:p>
        </p:txBody>
      </p:sp>
      <p:sp>
        <p:nvSpPr>
          <p:cNvPr id="48144" name="Line 15"/>
          <p:cNvSpPr>
            <a:spLocks noChangeShapeType="1"/>
          </p:cNvSpPr>
          <p:nvPr/>
        </p:nvSpPr>
        <p:spPr bwMode="auto">
          <a:xfrm>
            <a:off x="4227512" y="2322984"/>
            <a:ext cx="0" cy="612775"/>
          </a:xfrm>
          <a:prstGeom prst="line">
            <a:avLst/>
          </a:prstGeom>
          <a:noFill/>
          <a:ln w="9525">
            <a:solidFill>
              <a:srgbClr val="000000"/>
            </a:solidFill>
            <a:round/>
            <a:headEnd/>
            <a:tailEnd/>
          </a:ln>
        </p:spPr>
        <p:txBody>
          <a:bodyPr/>
          <a:lstStyle/>
          <a:p>
            <a:endParaRPr lang="zh-CN" altLang="en-US"/>
          </a:p>
        </p:txBody>
      </p:sp>
      <p:sp>
        <p:nvSpPr>
          <p:cNvPr id="48147" name="Line 18"/>
          <p:cNvSpPr>
            <a:spLocks noChangeShapeType="1"/>
          </p:cNvSpPr>
          <p:nvPr/>
        </p:nvSpPr>
        <p:spPr bwMode="auto">
          <a:xfrm>
            <a:off x="4227512" y="1484784"/>
            <a:ext cx="0" cy="381000"/>
          </a:xfrm>
          <a:prstGeom prst="line">
            <a:avLst/>
          </a:prstGeom>
          <a:noFill/>
          <a:ln w="9525">
            <a:solidFill>
              <a:srgbClr val="000000"/>
            </a:solidFill>
            <a:round/>
            <a:headEnd/>
            <a:tailEnd/>
          </a:ln>
        </p:spPr>
        <p:txBody>
          <a:bodyPr/>
          <a:lstStyle/>
          <a:p>
            <a:endParaRPr lang="zh-CN" altLang="en-US"/>
          </a:p>
        </p:txBody>
      </p:sp>
      <p:sp>
        <p:nvSpPr>
          <p:cNvPr id="48149" name="Rectangle 20"/>
          <p:cNvSpPr>
            <a:spLocks noChangeArrowheads="1"/>
          </p:cNvSpPr>
          <p:nvPr/>
        </p:nvSpPr>
        <p:spPr bwMode="auto">
          <a:xfrm>
            <a:off x="36512" y="2048520"/>
            <a:ext cx="9144000" cy="609600"/>
          </a:xfrm>
          <a:prstGeom prst="rect">
            <a:avLst/>
          </a:prstGeom>
          <a:noFill/>
          <a:ln w="12700" cap="sq">
            <a:noFill/>
            <a:miter lim="800000"/>
            <a:headEnd/>
            <a:tailEnd/>
          </a:ln>
        </p:spPr>
        <p:txBody>
          <a:bodyPr>
            <a:spAutoFit/>
          </a:bodyPr>
          <a:lstStyle/>
          <a:p>
            <a:pPr algn="just" eaLnBrk="0" hangingPunct="0">
              <a:spcBef>
                <a:spcPct val="0"/>
              </a:spcBef>
              <a:buClrTx/>
              <a:buSzTx/>
              <a:buFontTx/>
              <a:buNone/>
            </a:pPr>
            <a:r>
              <a:rPr lang="zh-CN" altLang="en-US" sz="1000">
                <a:solidFill>
                  <a:schemeClr val="tx1"/>
                </a:solidFill>
                <a:latin typeface="Times New Roman" pitchFamily="18" charset="0"/>
              </a:rPr>
              <a:t> </a:t>
            </a:r>
            <a:endParaRPr lang="zh-CN" altLang="en-US" sz="1200">
              <a:solidFill>
                <a:schemeClr val="tx1"/>
              </a:solidFill>
              <a:latin typeface="Times New Roman" pitchFamily="18" charset="0"/>
            </a:endParaRPr>
          </a:p>
          <a:p>
            <a:pPr eaLnBrk="0" hangingPunct="0">
              <a:spcBef>
                <a:spcPct val="0"/>
              </a:spcBef>
              <a:buClrTx/>
              <a:buSzTx/>
              <a:buFontTx/>
              <a:buNone/>
            </a:pPr>
            <a:endParaRPr lang="zh-CN" altLang="en-US" sz="2400">
              <a:solidFill>
                <a:schemeClr val="tx1"/>
              </a:solidFill>
              <a:latin typeface="Times New Roman" pitchFamily="18" charset="0"/>
            </a:endParaRPr>
          </a:p>
        </p:txBody>
      </p:sp>
      <p:sp>
        <p:nvSpPr>
          <p:cNvPr id="23" name="Rectangle 15"/>
          <p:cNvSpPr>
            <a:spLocks noChangeArrowheads="1"/>
          </p:cNvSpPr>
          <p:nvPr/>
        </p:nvSpPr>
        <p:spPr bwMode="auto">
          <a:xfrm>
            <a:off x="169763" y="548680"/>
            <a:ext cx="8650709" cy="523220"/>
          </a:xfrm>
          <a:prstGeom prst="rect">
            <a:avLst/>
          </a:prstGeom>
          <a:noFill/>
          <a:ln w="12700" cap="sq">
            <a:noFill/>
            <a:miter lim="800000"/>
            <a:headEnd/>
            <a:tailEnd/>
          </a:ln>
        </p:spPr>
        <p:txBody>
          <a:bodyPr wrap="square">
            <a:spAutoFit/>
          </a:bodyPr>
          <a:lstStyle/>
          <a:p>
            <a:pPr indent="306388" algn="just" eaLnBrk="0" hangingPunct="0"/>
            <a:r>
              <a:rPr lang="zh-CN" altLang="en-US" sz="2800" b="1" dirty="0">
                <a:latin typeface="楷体_GB2312" pitchFamily="49" charset="-122"/>
                <a:ea typeface="楷体_GB2312" pitchFamily="49" charset="-122"/>
              </a:rPr>
              <a:t>将输出部分进一步分解为：</a:t>
            </a:r>
          </a:p>
        </p:txBody>
      </p:sp>
      <p:sp>
        <p:nvSpPr>
          <p:cNvPr id="21" name="矩形 20"/>
          <p:cNvSpPr/>
          <p:nvPr/>
        </p:nvSpPr>
        <p:spPr bwMode="auto">
          <a:xfrm>
            <a:off x="5349512" y="2924944"/>
            <a:ext cx="1998380" cy="512484"/>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itchFamily="18" charset="0"/>
              <a:ea typeface="宋体" charset="-122"/>
            </a:endParaRPr>
          </a:p>
        </p:txBody>
      </p:sp>
      <p:sp>
        <p:nvSpPr>
          <p:cNvPr id="48138" name="Text Box 9"/>
          <p:cNvSpPr txBox="1">
            <a:spLocks noChangeArrowheads="1"/>
          </p:cNvSpPr>
          <p:nvPr/>
        </p:nvSpPr>
        <p:spPr bwMode="auto">
          <a:xfrm>
            <a:off x="1475656" y="4036043"/>
            <a:ext cx="1924050" cy="473077"/>
          </a:xfrm>
          <a:prstGeom prst="rect">
            <a:avLst/>
          </a:prstGeom>
          <a:solidFill>
            <a:srgbClr val="FFFFFF"/>
          </a:solidFill>
          <a:ln w="9525">
            <a:solidFill>
              <a:srgbClr val="000000"/>
            </a:solidFill>
            <a:miter lim="800000"/>
            <a:headEnd/>
            <a:tailEnd/>
          </a:ln>
        </p:spPr>
        <p:txBody>
          <a:bodyPr/>
          <a:lstStyle/>
          <a:p>
            <a:pPr algn="ctr" eaLnBrk="0" hangingPunct="0">
              <a:spcBef>
                <a:spcPct val="0"/>
              </a:spcBef>
              <a:buClrTx/>
              <a:buSzTx/>
              <a:buFontTx/>
              <a:buNone/>
            </a:pPr>
            <a:r>
              <a:rPr lang="zh-CN" altLang="en-US" sz="2000" b="1" dirty="0">
                <a:solidFill>
                  <a:schemeClr val="tx1"/>
                </a:solidFill>
                <a:latin typeface="Times New Roman" pitchFamily="18" charset="0"/>
              </a:rPr>
              <a:t>显示数据</a:t>
            </a:r>
          </a:p>
        </p:txBody>
      </p:sp>
      <p:sp>
        <p:nvSpPr>
          <p:cNvPr id="48133" name="Text Box 4"/>
          <p:cNvSpPr txBox="1">
            <a:spLocks noChangeArrowheads="1"/>
          </p:cNvSpPr>
          <p:nvPr/>
        </p:nvSpPr>
        <p:spPr bwMode="auto">
          <a:xfrm>
            <a:off x="265112" y="2908772"/>
            <a:ext cx="1143000" cy="633412"/>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1800" b="1" dirty="0">
                <a:solidFill>
                  <a:schemeClr val="tx1"/>
                </a:solidFill>
                <a:latin typeface="Times New Roman" pitchFamily="18" charset="0"/>
              </a:rPr>
              <a:t>生成 </a:t>
            </a:r>
            <a:r>
              <a:rPr lang="en-US" altLang="zh-CN" sz="1800" b="1" dirty="0">
                <a:solidFill>
                  <a:schemeClr val="tx1"/>
                </a:solidFill>
                <a:latin typeface="Times New Roman" pitchFamily="18" charset="0"/>
              </a:rPr>
              <a:t>mpg</a:t>
            </a:r>
          </a:p>
          <a:p>
            <a:pPr eaLnBrk="0" hangingPunct="0">
              <a:spcBef>
                <a:spcPct val="0"/>
              </a:spcBef>
              <a:buClrTx/>
              <a:buSzTx/>
              <a:buFontTx/>
              <a:buNone/>
            </a:pPr>
            <a:r>
              <a:rPr lang="zh-CN" altLang="en-US" sz="1800" b="1" dirty="0">
                <a:solidFill>
                  <a:schemeClr val="tx1"/>
                </a:solidFill>
                <a:latin typeface="Times New Roman" pitchFamily="18" charset="0"/>
              </a:rPr>
              <a:t>显示</a:t>
            </a:r>
          </a:p>
        </p:txBody>
      </p:sp>
      <p:sp>
        <p:nvSpPr>
          <p:cNvPr id="48134" name="Text Box 5"/>
          <p:cNvSpPr txBox="1">
            <a:spLocks noChangeArrowheads="1"/>
          </p:cNvSpPr>
          <p:nvPr/>
        </p:nvSpPr>
        <p:spPr bwMode="auto">
          <a:xfrm>
            <a:off x="1865312" y="2932584"/>
            <a:ext cx="1303338" cy="622300"/>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1800" b="1" dirty="0">
                <a:solidFill>
                  <a:schemeClr val="tx1"/>
                </a:solidFill>
                <a:latin typeface="Times New Roman" pitchFamily="18" charset="0"/>
              </a:rPr>
              <a:t>生成 </a:t>
            </a:r>
            <a:r>
              <a:rPr lang="en-US" altLang="zh-CN" sz="1800" b="1" dirty="0">
                <a:solidFill>
                  <a:schemeClr val="tx1"/>
                </a:solidFill>
                <a:latin typeface="Times New Roman" pitchFamily="18" charset="0"/>
              </a:rPr>
              <a:t>mph</a:t>
            </a:r>
          </a:p>
          <a:p>
            <a:pPr eaLnBrk="0" hangingPunct="0">
              <a:spcBef>
                <a:spcPct val="0"/>
              </a:spcBef>
              <a:buClrTx/>
              <a:buSzTx/>
              <a:buFontTx/>
              <a:buNone/>
            </a:pPr>
            <a:r>
              <a:rPr lang="zh-CN" altLang="en-US" sz="1800" b="1" dirty="0">
                <a:solidFill>
                  <a:schemeClr val="tx1"/>
                </a:solidFill>
                <a:latin typeface="Times New Roman" pitchFamily="18" charset="0"/>
              </a:rPr>
              <a:t>显示</a:t>
            </a:r>
            <a:endParaRPr lang="zh-CN" altLang="en-US" sz="2000" dirty="0">
              <a:solidFill>
                <a:schemeClr val="tx1"/>
              </a:solidFill>
              <a:latin typeface="Times New Roman" pitchFamily="18" charset="0"/>
            </a:endParaRPr>
          </a:p>
        </p:txBody>
      </p:sp>
      <p:sp>
        <p:nvSpPr>
          <p:cNvPr id="48135" name="Text Box 6"/>
          <p:cNvSpPr txBox="1">
            <a:spLocks noChangeArrowheads="1"/>
          </p:cNvSpPr>
          <p:nvPr/>
        </p:nvSpPr>
        <p:spPr bwMode="auto">
          <a:xfrm>
            <a:off x="3541712" y="2908772"/>
            <a:ext cx="1295400" cy="633412"/>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1800" b="1">
                <a:solidFill>
                  <a:schemeClr val="tx1"/>
                </a:solidFill>
                <a:latin typeface="Times New Roman" pitchFamily="18" charset="0"/>
              </a:rPr>
              <a:t>生成里程</a:t>
            </a:r>
          </a:p>
          <a:p>
            <a:pPr eaLnBrk="0" hangingPunct="0">
              <a:spcBef>
                <a:spcPct val="0"/>
              </a:spcBef>
              <a:buClrTx/>
              <a:buSzTx/>
              <a:buFontTx/>
              <a:buNone/>
            </a:pPr>
            <a:r>
              <a:rPr lang="zh-CN" altLang="en-US" sz="1800" b="1">
                <a:solidFill>
                  <a:schemeClr val="tx1"/>
                </a:solidFill>
                <a:latin typeface="Times New Roman" pitchFamily="18" charset="0"/>
              </a:rPr>
              <a:t>显示</a:t>
            </a:r>
          </a:p>
        </p:txBody>
      </p:sp>
      <p:sp>
        <p:nvSpPr>
          <p:cNvPr id="22" name="椭圆形标注 1">
            <a:extLst>
              <a:ext uri="{FF2B5EF4-FFF2-40B4-BE49-F238E27FC236}">
                <a16:creationId xmlns:a16="http://schemas.microsoft.com/office/drawing/2014/main" id="{6473B5CB-3846-420E-9F9C-5923D64EEAA6}"/>
              </a:ext>
            </a:extLst>
          </p:cNvPr>
          <p:cNvSpPr/>
          <p:nvPr/>
        </p:nvSpPr>
        <p:spPr bwMode="auto">
          <a:xfrm>
            <a:off x="5401072" y="3945967"/>
            <a:ext cx="1152128" cy="762000"/>
          </a:xfrm>
          <a:prstGeom prst="wedgeEllipseCallout">
            <a:avLst>
              <a:gd name="adj1" fmla="val 13764"/>
              <a:gd name="adj2" fmla="val -94828"/>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b="1" dirty="0"/>
              <a:t>移动</a:t>
            </a:r>
            <a:endParaRPr kumimoji="1" lang="zh-CN" altLang="en-US" sz="2400" b="1" i="0" u="none" strike="noStrike" cap="none" normalizeH="0" baseline="0" dirty="0">
              <a:ln>
                <a:noFill/>
              </a:ln>
              <a:solidFill>
                <a:schemeClr val="tx1"/>
              </a:solidFill>
              <a:effectLst/>
              <a:latin typeface="Times New Roman" pitchFamily="18"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6" name="Line 17"/>
          <p:cNvSpPr>
            <a:spLocks noChangeShapeType="1"/>
          </p:cNvSpPr>
          <p:nvPr/>
        </p:nvSpPr>
        <p:spPr bwMode="auto">
          <a:xfrm>
            <a:off x="4684712" y="2322985"/>
            <a:ext cx="1183432" cy="609600"/>
          </a:xfrm>
          <a:prstGeom prst="line">
            <a:avLst/>
          </a:prstGeom>
          <a:noFill/>
          <a:ln w="9525">
            <a:solidFill>
              <a:srgbClr val="000000"/>
            </a:solidFill>
            <a:round/>
            <a:headEnd/>
            <a:tailEnd/>
          </a:ln>
        </p:spPr>
        <p:txBody>
          <a:bodyPr/>
          <a:lstStyle/>
          <a:p>
            <a:endParaRPr lang="zh-CN" altLang="en-US"/>
          </a:p>
        </p:txBody>
      </p:sp>
      <p:sp>
        <p:nvSpPr>
          <p:cNvPr id="48145" name="Line 16"/>
          <p:cNvSpPr>
            <a:spLocks noChangeShapeType="1"/>
          </p:cNvSpPr>
          <p:nvPr/>
        </p:nvSpPr>
        <p:spPr bwMode="auto">
          <a:xfrm>
            <a:off x="4227512" y="3554884"/>
            <a:ext cx="0" cy="481161"/>
          </a:xfrm>
          <a:prstGeom prst="line">
            <a:avLst/>
          </a:prstGeom>
          <a:noFill/>
          <a:ln w="9525">
            <a:solidFill>
              <a:srgbClr val="000000"/>
            </a:solidFill>
            <a:round/>
            <a:headEnd/>
            <a:tailEnd/>
          </a:ln>
        </p:spPr>
        <p:txBody>
          <a:bodyPr/>
          <a:lstStyle/>
          <a:p>
            <a:endParaRPr lang="zh-CN" altLang="en-US"/>
          </a:p>
        </p:txBody>
      </p:sp>
      <p:sp>
        <p:nvSpPr>
          <p:cNvPr id="48130" name="灯片编号占位符 3"/>
          <p:cNvSpPr>
            <a:spLocks noGrp="1"/>
          </p:cNvSpPr>
          <p:nvPr>
            <p:ph type="sldNum" sz="quarter" idx="12"/>
          </p:nvPr>
        </p:nvSpPr>
        <p:spPr>
          <a:noFill/>
        </p:spPr>
        <p:txBody>
          <a:bodyPr/>
          <a:lstStyle/>
          <a:p>
            <a:fld id="{5BAF3A2F-85F2-4DF7-B7B0-64B6DE9F561C}" type="slidenum">
              <a:rPr lang="zh-CN" altLang="en-US">
                <a:ea typeface="宋体" charset="-122"/>
              </a:rPr>
              <a:pPr/>
              <a:t>168</a:t>
            </a:fld>
            <a:endParaRPr lang="en-US" altLang="zh-CN">
              <a:ea typeface="宋体" charset="-122"/>
            </a:endParaRPr>
          </a:p>
        </p:txBody>
      </p:sp>
      <p:sp>
        <p:nvSpPr>
          <p:cNvPr id="48132" name="Text Box 3"/>
          <p:cNvSpPr txBox="1">
            <a:spLocks noChangeArrowheads="1"/>
          </p:cNvSpPr>
          <p:nvPr/>
        </p:nvSpPr>
        <p:spPr bwMode="auto">
          <a:xfrm>
            <a:off x="3168650" y="1865784"/>
            <a:ext cx="2366962" cy="457200"/>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2400" b="1" dirty="0">
                <a:solidFill>
                  <a:schemeClr val="tx1"/>
                </a:solidFill>
                <a:latin typeface="Times New Roman" pitchFamily="18" charset="0"/>
              </a:rPr>
              <a:t>驱动仪表板控制</a:t>
            </a:r>
            <a:endParaRPr lang="en-US" altLang="zh-CN" sz="2400" b="1" dirty="0">
              <a:solidFill>
                <a:schemeClr val="tx1"/>
              </a:solidFill>
              <a:latin typeface="Times New Roman" pitchFamily="18" charset="0"/>
            </a:endParaRPr>
          </a:p>
        </p:txBody>
      </p:sp>
      <p:sp>
        <p:nvSpPr>
          <p:cNvPr id="48136" name="Text Box 7"/>
          <p:cNvSpPr txBox="1">
            <a:spLocks noChangeArrowheads="1"/>
          </p:cNvSpPr>
          <p:nvPr/>
        </p:nvSpPr>
        <p:spPr bwMode="auto">
          <a:xfrm>
            <a:off x="3491880" y="4030464"/>
            <a:ext cx="2019300" cy="471600"/>
          </a:xfrm>
          <a:prstGeom prst="rect">
            <a:avLst/>
          </a:prstGeom>
          <a:solidFill>
            <a:srgbClr val="FFFFFF"/>
          </a:solidFill>
          <a:ln w="9525">
            <a:solidFill>
              <a:srgbClr val="000000"/>
            </a:solidFill>
            <a:miter lim="800000"/>
            <a:headEnd/>
            <a:tailEnd/>
          </a:ln>
        </p:spPr>
        <p:txBody>
          <a:bodyPr anchor="ctr" anchorCtr="1"/>
          <a:lstStyle/>
          <a:p>
            <a:pPr eaLnBrk="0" hangingPunct="0">
              <a:spcBef>
                <a:spcPct val="0"/>
              </a:spcBef>
              <a:buClrTx/>
              <a:buSzTx/>
              <a:buFontTx/>
              <a:buNone/>
            </a:pPr>
            <a:r>
              <a:rPr lang="zh-CN" altLang="en-US" sz="1800" b="1">
                <a:solidFill>
                  <a:schemeClr val="tx1"/>
                </a:solidFill>
                <a:latin typeface="Times New Roman" pitchFamily="18" charset="0"/>
              </a:rPr>
              <a:t>生成加</a:t>
            </a:r>
            <a:r>
              <a:rPr lang="en-US" altLang="zh-CN" sz="1800" b="1">
                <a:solidFill>
                  <a:schemeClr val="tx1"/>
                </a:solidFill>
                <a:latin typeface="Times New Roman" pitchFamily="18" charset="0"/>
              </a:rPr>
              <a:t>/</a:t>
            </a:r>
            <a:r>
              <a:rPr lang="zh-CN" altLang="en-US" sz="1800" b="1">
                <a:solidFill>
                  <a:schemeClr val="tx1"/>
                </a:solidFill>
                <a:latin typeface="Times New Roman" pitchFamily="18" charset="0"/>
              </a:rPr>
              <a:t>减速显示</a:t>
            </a:r>
          </a:p>
        </p:txBody>
      </p:sp>
      <p:sp>
        <p:nvSpPr>
          <p:cNvPr id="48137" name="Text Box 8"/>
          <p:cNvSpPr txBox="1">
            <a:spLocks noChangeArrowheads="1"/>
          </p:cNvSpPr>
          <p:nvPr/>
        </p:nvSpPr>
        <p:spPr bwMode="auto">
          <a:xfrm>
            <a:off x="5278660" y="2921943"/>
            <a:ext cx="1333500" cy="481012"/>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2000" b="1" dirty="0">
                <a:solidFill>
                  <a:schemeClr val="tx1"/>
                </a:solidFill>
                <a:latin typeface="Times New Roman" pitchFamily="18" charset="0"/>
              </a:rPr>
              <a:t>发出蜂鸣</a:t>
            </a:r>
          </a:p>
          <a:p>
            <a:pPr eaLnBrk="0" hangingPunct="0">
              <a:spcBef>
                <a:spcPct val="0"/>
              </a:spcBef>
              <a:buClrTx/>
              <a:buSzTx/>
              <a:buFontTx/>
              <a:buNone/>
            </a:pPr>
            <a:endParaRPr lang="zh-CN" altLang="en-US" sz="2400" dirty="0">
              <a:solidFill>
                <a:schemeClr val="tx1"/>
              </a:solidFill>
              <a:latin typeface="Times New Roman" pitchFamily="18" charset="0"/>
            </a:endParaRPr>
          </a:p>
        </p:txBody>
      </p:sp>
      <p:sp>
        <p:nvSpPr>
          <p:cNvPr id="48142" name="Line 13"/>
          <p:cNvSpPr>
            <a:spLocks noChangeShapeType="1"/>
          </p:cNvSpPr>
          <p:nvPr/>
        </p:nvSpPr>
        <p:spPr bwMode="auto">
          <a:xfrm flipV="1">
            <a:off x="836612" y="2322984"/>
            <a:ext cx="2857500" cy="612775"/>
          </a:xfrm>
          <a:prstGeom prst="line">
            <a:avLst/>
          </a:prstGeom>
          <a:noFill/>
          <a:ln w="9525">
            <a:solidFill>
              <a:srgbClr val="000000"/>
            </a:solidFill>
            <a:round/>
            <a:headEnd/>
            <a:tailEnd/>
          </a:ln>
        </p:spPr>
        <p:txBody>
          <a:bodyPr/>
          <a:lstStyle/>
          <a:p>
            <a:endParaRPr lang="zh-CN" altLang="en-US"/>
          </a:p>
        </p:txBody>
      </p:sp>
      <p:sp>
        <p:nvSpPr>
          <p:cNvPr id="48143" name="Line 14"/>
          <p:cNvSpPr>
            <a:spLocks noChangeShapeType="1"/>
          </p:cNvSpPr>
          <p:nvPr/>
        </p:nvSpPr>
        <p:spPr bwMode="auto">
          <a:xfrm flipV="1">
            <a:off x="2817812" y="2322984"/>
            <a:ext cx="1257300" cy="612775"/>
          </a:xfrm>
          <a:prstGeom prst="line">
            <a:avLst/>
          </a:prstGeom>
          <a:noFill/>
          <a:ln w="9525">
            <a:solidFill>
              <a:srgbClr val="000000"/>
            </a:solidFill>
            <a:round/>
            <a:headEnd/>
            <a:tailEnd/>
          </a:ln>
        </p:spPr>
        <p:txBody>
          <a:bodyPr/>
          <a:lstStyle/>
          <a:p>
            <a:endParaRPr lang="zh-CN" altLang="en-US"/>
          </a:p>
        </p:txBody>
      </p:sp>
      <p:sp>
        <p:nvSpPr>
          <p:cNvPr id="48144" name="Line 15"/>
          <p:cNvSpPr>
            <a:spLocks noChangeShapeType="1"/>
          </p:cNvSpPr>
          <p:nvPr/>
        </p:nvSpPr>
        <p:spPr bwMode="auto">
          <a:xfrm>
            <a:off x="4227512" y="2322984"/>
            <a:ext cx="0" cy="612775"/>
          </a:xfrm>
          <a:prstGeom prst="line">
            <a:avLst/>
          </a:prstGeom>
          <a:noFill/>
          <a:ln w="9525">
            <a:solidFill>
              <a:srgbClr val="000000"/>
            </a:solidFill>
            <a:round/>
            <a:headEnd/>
            <a:tailEnd/>
          </a:ln>
        </p:spPr>
        <p:txBody>
          <a:bodyPr/>
          <a:lstStyle/>
          <a:p>
            <a:endParaRPr lang="zh-CN" altLang="en-US"/>
          </a:p>
        </p:txBody>
      </p:sp>
      <p:sp>
        <p:nvSpPr>
          <p:cNvPr id="48147" name="Line 18"/>
          <p:cNvSpPr>
            <a:spLocks noChangeShapeType="1"/>
          </p:cNvSpPr>
          <p:nvPr/>
        </p:nvSpPr>
        <p:spPr bwMode="auto">
          <a:xfrm>
            <a:off x="4227512" y="1484784"/>
            <a:ext cx="0" cy="381000"/>
          </a:xfrm>
          <a:prstGeom prst="line">
            <a:avLst/>
          </a:prstGeom>
          <a:noFill/>
          <a:ln w="9525">
            <a:solidFill>
              <a:srgbClr val="000000"/>
            </a:solidFill>
            <a:round/>
            <a:headEnd/>
            <a:tailEnd/>
          </a:ln>
        </p:spPr>
        <p:txBody>
          <a:bodyPr/>
          <a:lstStyle/>
          <a:p>
            <a:endParaRPr lang="zh-CN" altLang="en-US"/>
          </a:p>
        </p:txBody>
      </p:sp>
      <p:sp>
        <p:nvSpPr>
          <p:cNvPr id="48149" name="Rectangle 20"/>
          <p:cNvSpPr>
            <a:spLocks noChangeArrowheads="1"/>
          </p:cNvSpPr>
          <p:nvPr/>
        </p:nvSpPr>
        <p:spPr bwMode="auto">
          <a:xfrm>
            <a:off x="36512" y="2048520"/>
            <a:ext cx="9144000" cy="609600"/>
          </a:xfrm>
          <a:prstGeom prst="rect">
            <a:avLst/>
          </a:prstGeom>
          <a:noFill/>
          <a:ln w="12700" cap="sq">
            <a:noFill/>
            <a:miter lim="800000"/>
            <a:headEnd/>
            <a:tailEnd/>
          </a:ln>
        </p:spPr>
        <p:txBody>
          <a:bodyPr>
            <a:spAutoFit/>
          </a:bodyPr>
          <a:lstStyle/>
          <a:p>
            <a:pPr algn="just" eaLnBrk="0" hangingPunct="0">
              <a:spcBef>
                <a:spcPct val="0"/>
              </a:spcBef>
              <a:buClrTx/>
              <a:buSzTx/>
              <a:buFontTx/>
              <a:buNone/>
            </a:pPr>
            <a:r>
              <a:rPr lang="zh-CN" altLang="en-US" sz="1000">
                <a:solidFill>
                  <a:schemeClr val="tx1"/>
                </a:solidFill>
                <a:latin typeface="Times New Roman" pitchFamily="18" charset="0"/>
              </a:rPr>
              <a:t> </a:t>
            </a:r>
            <a:endParaRPr lang="zh-CN" altLang="en-US" sz="1200">
              <a:solidFill>
                <a:schemeClr val="tx1"/>
              </a:solidFill>
              <a:latin typeface="Times New Roman" pitchFamily="18" charset="0"/>
            </a:endParaRPr>
          </a:p>
          <a:p>
            <a:pPr eaLnBrk="0" hangingPunct="0">
              <a:spcBef>
                <a:spcPct val="0"/>
              </a:spcBef>
              <a:buClrTx/>
              <a:buSzTx/>
              <a:buFontTx/>
              <a:buNone/>
            </a:pPr>
            <a:endParaRPr lang="zh-CN" altLang="en-US" sz="2400">
              <a:solidFill>
                <a:schemeClr val="tx1"/>
              </a:solidFill>
              <a:latin typeface="Times New Roman" pitchFamily="18" charset="0"/>
            </a:endParaRPr>
          </a:p>
        </p:txBody>
      </p:sp>
      <p:sp>
        <p:nvSpPr>
          <p:cNvPr id="23" name="Rectangle 15"/>
          <p:cNvSpPr>
            <a:spLocks noChangeArrowheads="1"/>
          </p:cNvSpPr>
          <p:nvPr/>
        </p:nvSpPr>
        <p:spPr bwMode="auto">
          <a:xfrm>
            <a:off x="169763" y="548680"/>
            <a:ext cx="8650709" cy="523220"/>
          </a:xfrm>
          <a:prstGeom prst="rect">
            <a:avLst/>
          </a:prstGeom>
          <a:noFill/>
          <a:ln w="12700" cap="sq">
            <a:noFill/>
            <a:miter lim="800000"/>
            <a:headEnd/>
            <a:tailEnd/>
          </a:ln>
        </p:spPr>
        <p:txBody>
          <a:bodyPr wrap="square">
            <a:spAutoFit/>
          </a:bodyPr>
          <a:lstStyle/>
          <a:p>
            <a:pPr indent="306388" algn="just" eaLnBrk="0" hangingPunct="0"/>
            <a:r>
              <a:rPr lang="zh-CN" altLang="en-US" sz="2800" b="1" dirty="0">
                <a:latin typeface="楷体_GB2312" pitchFamily="49" charset="-122"/>
                <a:ea typeface="楷体_GB2312" pitchFamily="49" charset="-122"/>
              </a:rPr>
              <a:t>将输出部分进一步分解为：</a:t>
            </a:r>
          </a:p>
        </p:txBody>
      </p:sp>
      <p:sp>
        <p:nvSpPr>
          <p:cNvPr id="22" name="Text Box 9"/>
          <p:cNvSpPr txBox="1">
            <a:spLocks noChangeArrowheads="1"/>
          </p:cNvSpPr>
          <p:nvPr/>
        </p:nvSpPr>
        <p:spPr bwMode="auto">
          <a:xfrm>
            <a:off x="1495822" y="4036043"/>
            <a:ext cx="1924050" cy="473077"/>
          </a:xfrm>
          <a:prstGeom prst="rect">
            <a:avLst/>
          </a:prstGeom>
          <a:solidFill>
            <a:srgbClr val="FFFFFF"/>
          </a:solidFill>
          <a:ln w="9525">
            <a:solidFill>
              <a:srgbClr val="000000"/>
            </a:solidFill>
            <a:miter lim="800000"/>
            <a:headEnd/>
            <a:tailEnd/>
          </a:ln>
        </p:spPr>
        <p:txBody>
          <a:bodyPr/>
          <a:lstStyle/>
          <a:p>
            <a:pPr algn="ctr" eaLnBrk="0" hangingPunct="0">
              <a:spcBef>
                <a:spcPct val="0"/>
              </a:spcBef>
              <a:buClrTx/>
              <a:buSzTx/>
              <a:buFontTx/>
              <a:buNone/>
            </a:pPr>
            <a:r>
              <a:rPr lang="zh-CN" altLang="en-US" sz="2000" b="1" dirty="0">
                <a:solidFill>
                  <a:schemeClr val="tx1"/>
                </a:solidFill>
                <a:latin typeface="Times New Roman" pitchFamily="18" charset="0"/>
              </a:rPr>
              <a:t>显示数据</a:t>
            </a:r>
          </a:p>
        </p:txBody>
      </p:sp>
      <p:sp>
        <p:nvSpPr>
          <p:cNvPr id="48133" name="Text Box 4"/>
          <p:cNvSpPr txBox="1">
            <a:spLocks noChangeArrowheads="1"/>
          </p:cNvSpPr>
          <p:nvPr/>
        </p:nvSpPr>
        <p:spPr bwMode="auto">
          <a:xfrm>
            <a:off x="265112" y="2908772"/>
            <a:ext cx="1143000" cy="633412"/>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1800" b="1" dirty="0">
                <a:solidFill>
                  <a:schemeClr val="tx1"/>
                </a:solidFill>
                <a:latin typeface="Times New Roman" pitchFamily="18" charset="0"/>
              </a:rPr>
              <a:t>生成 </a:t>
            </a:r>
            <a:r>
              <a:rPr lang="en-US" altLang="zh-CN" sz="1800" b="1" dirty="0">
                <a:solidFill>
                  <a:schemeClr val="tx1"/>
                </a:solidFill>
                <a:latin typeface="Times New Roman" pitchFamily="18" charset="0"/>
              </a:rPr>
              <a:t>mpg</a:t>
            </a:r>
          </a:p>
          <a:p>
            <a:pPr eaLnBrk="0" hangingPunct="0">
              <a:spcBef>
                <a:spcPct val="0"/>
              </a:spcBef>
              <a:buClrTx/>
              <a:buSzTx/>
              <a:buFontTx/>
              <a:buNone/>
            </a:pPr>
            <a:r>
              <a:rPr lang="zh-CN" altLang="en-US" sz="1800" b="1" dirty="0">
                <a:solidFill>
                  <a:schemeClr val="tx1"/>
                </a:solidFill>
                <a:latin typeface="Times New Roman" pitchFamily="18" charset="0"/>
              </a:rPr>
              <a:t>显示</a:t>
            </a:r>
          </a:p>
        </p:txBody>
      </p:sp>
      <p:sp>
        <p:nvSpPr>
          <p:cNvPr id="48134" name="Text Box 5"/>
          <p:cNvSpPr txBox="1">
            <a:spLocks noChangeArrowheads="1"/>
          </p:cNvSpPr>
          <p:nvPr/>
        </p:nvSpPr>
        <p:spPr bwMode="auto">
          <a:xfrm>
            <a:off x="1865312" y="2932584"/>
            <a:ext cx="1303338" cy="622300"/>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1800" b="1" dirty="0">
                <a:solidFill>
                  <a:schemeClr val="tx1"/>
                </a:solidFill>
                <a:latin typeface="Times New Roman" pitchFamily="18" charset="0"/>
              </a:rPr>
              <a:t>生成 </a:t>
            </a:r>
            <a:r>
              <a:rPr lang="en-US" altLang="zh-CN" sz="1800" b="1" dirty="0">
                <a:solidFill>
                  <a:schemeClr val="tx1"/>
                </a:solidFill>
                <a:latin typeface="Times New Roman" pitchFamily="18" charset="0"/>
              </a:rPr>
              <a:t>mph</a:t>
            </a:r>
          </a:p>
          <a:p>
            <a:pPr eaLnBrk="0" hangingPunct="0">
              <a:spcBef>
                <a:spcPct val="0"/>
              </a:spcBef>
              <a:buClrTx/>
              <a:buSzTx/>
              <a:buFontTx/>
              <a:buNone/>
            </a:pPr>
            <a:r>
              <a:rPr lang="zh-CN" altLang="en-US" sz="1800" b="1" dirty="0">
                <a:solidFill>
                  <a:schemeClr val="tx1"/>
                </a:solidFill>
                <a:latin typeface="Times New Roman" pitchFamily="18" charset="0"/>
              </a:rPr>
              <a:t>显示</a:t>
            </a:r>
            <a:endParaRPr lang="zh-CN" altLang="en-US" sz="2000" dirty="0">
              <a:solidFill>
                <a:schemeClr val="tx1"/>
              </a:solidFill>
              <a:latin typeface="Times New Roman" pitchFamily="18" charset="0"/>
            </a:endParaRPr>
          </a:p>
        </p:txBody>
      </p:sp>
      <p:sp>
        <p:nvSpPr>
          <p:cNvPr id="48135" name="Text Box 6"/>
          <p:cNvSpPr txBox="1">
            <a:spLocks noChangeArrowheads="1"/>
          </p:cNvSpPr>
          <p:nvPr/>
        </p:nvSpPr>
        <p:spPr bwMode="auto">
          <a:xfrm>
            <a:off x="3541712" y="2908772"/>
            <a:ext cx="1295400" cy="633412"/>
          </a:xfrm>
          <a:prstGeom prst="rect">
            <a:avLst/>
          </a:prstGeom>
          <a:solidFill>
            <a:srgbClr val="FFFFFF"/>
          </a:solidFill>
          <a:ln w="9525">
            <a:solidFill>
              <a:srgbClr val="000000"/>
            </a:solidFill>
            <a:miter lim="800000"/>
            <a:headEnd/>
            <a:tailEnd/>
          </a:ln>
        </p:spPr>
        <p:txBody>
          <a:bodyPr/>
          <a:lstStyle/>
          <a:p>
            <a:pPr eaLnBrk="0" hangingPunct="0">
              <a:spcBef>
                <a:spcPct val="0"/>
              </a:spcBef>
              <a:buClrTx/>
              <a:buSzTx/>
              <a:buFontTx/>
              <a:buNone/>
            </a:pPr>
            <a:r>
              <a:rPr lang="zh-CN" altLang="en-US" sz="1800" b="1">
                <a:solidFill>
                  <a:schemeClr val="tx1"/>
                </a:solidFill>
                <a:latin typeface="Times New Roman" pitchFamily="18" charset="0"/>
              </a:rPr>
              <a:t>生成里程</a:t>
            </a:r>
          </a:p>
          <a:p>
            <a:pPr eaLnBrk="0" hangingPunct="0">
              <a:spcBef>
                <a:spcPct val="0"/>
              </a:spcBef>
              <a:buClrTx/>
              <a:buSzTx/>
              <a:buFontTx/>
              <a:buNone/>
            </a:pPr>
            <a:r>
              <a:rPr lang="zh-CN" altLang="en-US" sz="1800" b="1">
                <a:solidFill>
                  <a:schemeClr val="tx1"/>
                </a:solidFill>
                <a:latin typeface="Times New Roman" pitchFamily="18" charset="0"/>
              </a:rPr>
              <a:t>显示</a:t>
            </a:r>
          </a:p>
        </p:txBody>
      </p:sp>
      <p:sp>
        <p:nvSpPr>
          <p:cNvPr id="24" name="Line 10"/>
          <p:cNvSpPr>
            <a:spLocks noChangeShapeType="1"/>
          </p:cNvSpPr>
          <p:nvPr/>
        </p:nvSpPr>
        <p:spPr bwMode="auto">
          <a:xfrm>
            <a:off x="798512" y="3550121"/>
            <a:ext cx="1253208" cy="485923"/>
          </a:xfrm>
          <a:prstGeom prst="line">
            <a:avLst/>
          </a:prstGeom>
          <a:noFill/>
          <a:ln w="9525">
            <a:solidFill>
              <a:srgbClr val="000000"/>
            </a:solidFill>
            <a:round/>
            <a:headEnd/>
            <a:tailEnd/>
          </a:ln>
        </p:spPr>
        <p:txBody>
          <a:bodyPr/>
          <a:lstStyle/>
          <a:p>
            <a:endParaRPr lang="zh-CN" altLang="en-US"/>
          </a:p>
        </p:txBody>
      </p:sp>
      <p:sp>
        <p:nvSpPr>
          <p:cNvPr id="25" name="Line 11"/>
          <p:cNvSpPr>
            <a:spLocks noChangeShapeType="1"/>
          </p:cNvSpPr>
          <p:nvPr/>
        </p:nvSpPr>
        <p:spPr bwMode="auto">
          <a:xfrm>
            <a:off x="2483768" y="3542185"/>
            <a:ext cx="0" cy="457200"/>
          </a:xfrm>
          <a:prstGeom prst="line">
            <a:avLst/>
          </a:prstGeom>
          <a:noFill/>
          <a:ln w="9525">
            <a:solidFill>
              <a:srgbClr val="000000"/>
            </a:solidFill>
            <a:round/>
            <a:headEnd/>
            <a:tailEnd/>
          </a:ln>
        </p:spPr>
        <p:txBody>
          <a:bodyPr/>
          <a:lstStyle/>
          <a:p>
            <a:endParaRPr lang="zh-CN" altLang="en-US"/>
          </a:p>
        </p:txBody>
      </p:sp>
      <p:sp>
        <p:nvSpPr>
          <p:cNvPr id="26" name="Line 12"/>
          <p:cNvSpPr>
            <a:spLocks noChangeShapeType="1"/>
          </p:cNvSpPr>
          <p:nvPr/>
        </p:nvSpPr>
        <p:spPr bwMode="auto">
          <a:xfrm flipH="1">
            <a:off x="2817812" y="3542183"/>
            <a:ext cx="1295400" cy="493861"/>
          </a:xfrm>
          <a:prstGeom prst="line">
            <a:avLst/>
          </a:prstGeom>
          <a:noFill/>
          <a:ln w="9525">
            <a:solidFill>
              <a:srgbClr val="000000"/>
            </a:solidFill>
            <a:round/>
            <a:headEnd/>
            <a:tailEnd/>
          </a:ln>
        </p:spPr>
        <p:txBody>
          <a:bodyPr/>
          <a:lstStyle/>
          <a:p>
            <a:endParaRPr lang="zh-CN" altLang="en-US"/>
          </a:p>
        </p:txBody>
      </p:sp>
    </p:spTree>
    <p:extLst>
      <p:ext uri="{BB962C8B-B14F-4D97-AF65-F5344CB8AC3E}">
        <p14:creationId xmlns:p14="http://schemas.microsoft.com/office/powerpoint/2010/main" val="39212941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F7A9AAB-76F3-47D5-822C-147FE49B87F8}"/>
              </a:ext>
            </a:extLst>
          </p:cNvPr>
          <p:cNvSpPr txBox="1"/>
          <p:nvPr/>
        </p:nvSpPr>
        <p:spPr>
          <a:xfrm>
            <a:off x="683568" y="1668864"/>
            <a:ext cx="7632848" cy="2419830"/>
          </a:xfrm>
          <a:prstGeom prst="rect">
            <a:avLst/>
          </a:prstGeom>
          <a:noFill/>
        </p:spPr>
        <p:txBody>
          <a:bodyPr wrap="square">
            <a:spAutoFit/>
          </a:bodyPr>
          <a:lstStyle/>
          <a:p>
            <a:pPr marL="342900" indent="-342900">
              <a:lnSpc>
                <a:spcPct val="120000"/>
              </a:lnSpc>
              <a:spcBef>
                <a:spcPct val="20000"/>
              </a:spcBef>
              <a:buChar char="•"/>
            </a:pPr>
            <a:r>
              <a:rPr lang="zh-CN" altLang="en-US" b="1" dirty="0">
                <a:latin typeface="+mn-lt"/>
                <a:ea typeface="+mn-ea"/>
              </a:rPr>
              <a:t>在现实中遇到问题的时候也要采用分而治之的策略，将复杂的问题分解成多个相对简单的小问题，逐个击破，最终解决大问题。</a:t>
            </a:r>
            <a:endParaRPr lang="en-US" altLang="zh-CN" b="1" dirty="0">
              <a:latin typeface="+mn-lt"/>
              <a:ea typeface="+mn-ea"/>
            </a:endParaRPr>
          </a:p>
          <a:p>
            <a:pPr marL="342900" indent="-342900">
              <a:lnSpc>
                <a:spcPct val="120000"/>
              </a:lnSpc>
              <a:spcBef>
                <a:spcPts val="1200"/>
              </a:spcBef>
              <a:buChar char="•"/>
            </a:pPr>
            <a:r>
              <a:rPr lang="zh-CN" altLang="en-US" b="1" dirty="0">
                <a:latin typeface="+mn-lt"/>
                <a:ea typeface="+mn-ea"/>
              </a:rPr>
              <a:t>将学习总目标按时间划分成多个小计划分阶段完成，从一次次小的成功中增强自信，乐观向上，勇于拼搏。</a:t>
            </a:r>
          </a:p>
        </p:txBody>
      </p:sp>
      <p:sp>
        <p:nvSpPr>
          <p:cNvPr id="4" name="Rectangle 2">
            <a:extLst>
              <a:ext uri="{FF2B5EF4-FFF2-40B4-BE49-F238E27FC236}">
                <a16:creationId xmlns:a16="http://schemas.microsoft.com/office/drawing/2014/main" id="{A089C001-BB99-4752-8E2E-BB23CCAC0196}"/>
              </a:ext>
            </a:extLst>
          </p:cNvPr>
          <p:cNvSpPr txBox="1">
            <a:spLocks noChangeArrowheads="1"/>
          </p:cNvSpPr>
          <p:nvPr/>
        </p:nvSpPr>
        <p:spPr>
          <a:xfrm>
            <a:off x="899592" y="476672"/>
            <a:ext cx="7772400" cy="1143000"/>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charset="-122"/>
              </a:defRPr>
            </a:lvl2pPr>
            <a:lvl3pPr algn="ctr" rtl="0" fontAlgn="base">
              <a:spcBef>
                <a:spcPct val="0"/>
              </a:spcBef>
              <a:spcAft>
                <a:spcPct val="0"/>
              </a:spcAft>
              <a:defRPr kumimoji="1" sz="4400">
                <a:solidFill>
                  <a:schemeClr val="tx2"/>
                </a:solidFill>
                <a:latin typeface="Times New Roman" pitchFamily="18" charset="0"/>
                <a:ea typeface="宋体" charset="-122"/>
              </a:defRPr>
            </a:lvl3pPr>
            <a:lvl4pPr algn="ctr" rtl="0" fontAlgn="base">
              <a:spcBef>
                <a:spcPct val="0"/>
              </a:spcBef>
              <a:spcAft>
                <a:spcPct val="0"/>
              </a:spcAft>
              <a:defRPr kumimoji="1" sz="4400">
                <a:solidFill>
                  <a:schemeClr val="tx2"/>
                </a:solidFill>
                <a:latin typeface="Times New Roman" pitchFamily="18" charset="0"/>
                <a:ea typeface="宋体" charset="-122"/>
              </a:defRPr>
            </a:lvl4pPr>
            <a:lvl5pPr algn="ctr" rtl="0" fontAlgn="base">
              <a:spcBef>
                <a:spcPct val="0"/>
              </a:spcBef>
              <a:spcAft>
                <a:spcPct val="0"/>
              </a:spcAft>
              <a:defRPr kumimoji="1" sz="4400">
                <a:solidFill>
                  <a:schemeClr val="tx2"/>
                </a:solidFill>
                <a:latin typeface="Times New Roman" pitchFamily="18" charset="0"/>
                <a:ea typeface="宋体" charset="-122"/>
              </a:defRPr>
            </a:lvl5pPr>
            <a:lvl6pPr marL="457200" algn="ctr" rtl="0" fontAlgn="base">
              <a:spcBef>
                <a:spcPct val="0"/>
              </a:spcBef>
              <a:spcAft>
                <a:spcPct val="0"/>
              </a:spcAft>
              <a:defRPr kumimoji="1" sz="4400">
                <a:solidFill>
                  <a:schemeClr val="tx2"/>
                </a:solidFill>
                <a:latin typeface="Times New Roman" pitchFamily="18" charset="0"/>
                <a:ea typeface="宋体" charset="-122"/>
              </a:defRPr>
            </a:lvl6pPr>
            <a:lvl7pPr marL="914400" algn="ctr" rtl="0" fontAlgn="base">
              <a:spcBef>
                <a:spcPct val="0"/>
              </a:spcBef>
              <a:spcAft>
                <a:spcPct val="0"/>
              </a:spcAft>
              <a:defRPr kumimoji="1" sz="4400">
                <a:solidFill>
                  <a:schemeClr val="tx2"/>
                </a:solidFill>
                <a:latin typeface="Times New Roman" pitchFamily="18" charset="0"/>
                <a:ea typeface="宋体" charset="-122"/>
              </a:defRPr>
            </a:lvl7pPr>
            <a:lvl8pPr marL="1371600" algn="ctr" rtl="0" fontAlgn="base">
              <a:spcBef>
                <a:spcPct val="0"/>
              </a:spcBef>
              <a:spcAft>
                <a:spcPct val="0"/>
              </a:spcAft>
              <a:defRPr kumimoji="1" sz="4400">
                <a:solidFill>
                  <a:schemeClr val="tx2"/>
                </a:solidFill>
                <a:latin typeface="Times New Roman" pitchFamily="18" charset="0"/>
                <a:ea typeface="宋体" charset="-122"/>
              </a:defRPr>
            </a:lvl8pPr>
            <a:lvl9pPr marL="1828800" algn="ctr" rtl="0" fontAlgn="base">
              <a:spcBef>
                <a:spcPct val="0"/>
              </a:spcBef>
              <a:spcAft>
                <a:spcPct val="0"/>
              </a:spcAft>
              <a:defRPr kumimoji="1" sz="4400">
                <a:solidFill>
                  <a:schemeClr val="tx2"/>
                </a:solidFill>
                <a:latin typeface="Times New Roman" pitchFamily="18" charset="0"/>
                <a:ea typeface="宋体" charset="-122"/>
              </a:defRPr>
            </a:lvl9pPr>
          </a:lstStyle>
          <a:p>
            <a:r>
              <a:rPr lang="zh-CN" altLang="en-US" sz="3600" b="1" dirty="0">
                <a:solidFill>
                  <a:srgbClr val="0070C0"/>
                </a:solidFill>
                <a:latin typeface="微软雅黑" panose="020B0503020204020204" pitchFamily="34" charset="-122"/>
                <a:ea typeface="微软雅黑" panose="020B0503020204020204" pitchFamily="34" charset="-122"/>
              </a:rPr>
              <a:t>模块化</a:t>
            </a:r>
          </a:p>
        </p:txBody>
      </p:sp>
      <p:sp>
        <p:nvSpPr>
          <p:cNvPr id="5" name="文本框 4">
            <a:extLst>
              <a:ext uri="{FF2B5EF4-FFF2-40B4-BE49-F238E27FC236}">
                <a16:creationId xmlns:a16="http://schemas.microsoft.com/office/drawing/2014/main" id="{95B73D4B-19F7-486A-B78B-5FB1F4353AA7}"/>
              </a:ext>
            </a:extLst>
          </p:cNvPr>
          <p:cNvSpPr txBox="1"/>
          <p:nvPr/>
        </p:nvSpPr>
        <p:spPr>
          <a:xfrm>
            <a:off x="755576" y="446623"/>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4197381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16632"/>
            <a:ext cx="7772400" cy="1143000"/>
          </a:xfrm>
        </p:spPr>
        <p:txBody>
          <a:bodyPr/>
          <a:lstStyle/>
          <a:p>
            <a:r>
              <a:rPr lang="zh-CN" altLang="en-US" dirty="0"/>
              <a:t>软件设计活动</a:t>
            </a:r>
          </a:p>
        </p:txBody>
      </p:sp>
      <p:sp>
        <p:nvSpPr>
          <p:cNvPr id="3" name="内容占位符 2"/>
          <p:cNvSpPr>
            <a:spLocks noGrp="1"/>
          </p:cNvSpPr>
          <p:nvPr>
            <p:ph idx="1"/>
          </p:nvPr>
        </p:nvSpPr>
        <p:spPr>
          <a:xfrm>
            <a:off x="685800" y="1268760"/>
            <a:ext cx="7772400" cy="4323184"/>
          </a:xfrm>
        </p:spPr>
        <p:txBody>
          <a:bodyPr/>
          <a:lstStyle/>
          <a:p>
            <a:pPr>
              <a:lnSpc>
                <a:spcPct val="150000"/>
              </a:lnSpc>
            </a:pPr>
            <a:r>
              <a:rPr lang="zh-CN" altLang="en-US" sz="2800" dirty="0"/>
              <a:t>设计者迂回于各种活动中：</a:t>
            </a:r>
          </a:p>
          <a:p>
            <a:pPr lvl="1">
              <a:lnSpc>
                <a:spcPct val="120000"/>
              </a:lnSpc>
            </a:pPr>
            <a:r>
              <a:rPr lang="zh-CN" altLang="en-US" sz="2400" dirty="0"/>
              <a:t>理解需求</a:t>
            </a:r>
          </a:p>
          <a:p>
            <a:pPr lvl="1">
              <a:lnSpc>
                <a:spcPct val="120000"/>
              </a:lnSpc>
            </a:pPr>
            <a:r>
              <a:rPr lang="zh-CN" altLang="en-US" sz="2400" dirty="0"/>
              <a:t>提出可能的实现方案</a:t>
            </a:r>
          </a:p>
          <a:p>
            <a:pPr lvl="1">
              <a:lnSpc>
                <a:spcPct val="120000"/>
              </a:lnSpc>
            </a:pPr>
            <a:r>
              <a:rPr lang="zh-CN" altLang="en-US" sz="2400" dirty="0"/>
              <a:t>测试方案的可能性</a:t>
            </a:r>
          </a:p>
          <a:p>
            <a:pPr lvl="1">
              <a:lnSpc>
                <a:spcPct val="120000"/>
              </a:lnSpc>
            </a:pPr>
            <a:r>
              <a:rPr lang="zh-CN" altLang="en-US" sz="2400" dirty="0"/>
              <a:t>向用户展示各种功能和性能</a:t>
            </a:r>
          </a:p>
          <a:p>
            <a:pPr lvl="1">
              <a:lnSpc>
                <a:spcPct val="120000"/>
              </a:lnSpc>
            </a:pPr>
            <a:r>
              <a:rPr lang="zh-CN" altLang="en-US" sz="2400" dirty="0"/>
              <a:t>向编程人员提供设计文档</a:t>
            </a:r>
            <a:endParaRPr lang="en-US" altLang="zh-CN" sz="2400" dirty="0"/>
          </a:p>
          <a:p>
            <a:pPr lvl="2">
              <a:lnSpc>
                <a:spcPct val="120000"/>
              </a:lnSpc>
            </a:pPr>
            <a:r>
              <a:rPr lang="zh-CN" altLang="en-US" dirty="0">
                <a:solidFill>
                  <a:schemeClr val="tx1">
                    <a:lumMod val="50000"/>
                    <a:lumOff val="50000"/>
                  </a:schemeClr>
                </a:solidFill>
              </a:rPr>
              <a:t>概要设计书</a:t>
            </a:r>
          </a:p>
          <a:p>
            <a:pPr lvl="2">
              <a:lnSpc>
                <a:spcPct val="120000"/>
              </a:lnSpc>
            </a:pPr>
            <a:r>
              <a:rPr lang="zh-CN" altLang="en-US" dirty="0">
                <a:solidFill>
                  <a:schemeClr val="tx1">
                    <a:lumMod val="50000"/>
                    <a:lumOff val="50000"/>
                  </a:schemeClr>
                </a:solidFill>
              </a:rPr>
              <a:t>详细设计书</a:t>
            </a:r>
          </a:p>
          <a:p>
            <a:endParaRPr lang="zh-CN" altLang="en-US" sz="2400" dirty="0"/>
          </a:p>
        </p:txBody>
      </p:sp>
    </p:spTree>
    <p:extLst>
      <p:ext uri="{BB962C8B-B14F-4D97-AF65-F5344CB8AC3E}">
        <p14:creationId xmlns:p14="http://schemas.microsoft.com/office/powerpoint/2010/main" val="234730563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从</a:t>
            </a:r>
            <a:r>
              <a:rPr lang="en-US" altLang="zh-CN" dirty="0"/>
              <a:t>DFD</a:t>
            </a:r>
            <a:r>
              <a:rPr lang="zh-CN" altLang="en-US" dirty="0"/>
              <a:t>到结构图</a:t>
            </a:r>
          </a:p>
        </p:txBody>
      </p:sp>
      <p:sp>
        <p:nvSpPr>
          <p:cNvPr id="3" name="内容占位符 2"/>
          <p:cNvSpPr>
            <a:spLocks noGrp="1"/>
          </p:cNvSpPr>
          <p:nvPr>
            <p:ph idx="1"/>
          </p:nvPr>
        </p:nvSpPr>
        <p:spPr/>
        <p:txBody>
          <a:bodyPr/>
          <a:lstStyle/>
          <a:p>
            <a:r>
              <a:rPr lang="zh-CN" altLang="en-US" dirty="0"/>
              <a:t>再来看一个变换分析的例子（自学）</a:t>
            </a:r>
            <a:endParaRPr lang="en-US" altLang="zh-CN" dirty="0"/>
          </a:p>
        </p:txBody>
      </p:sp>
    </p:spTree>
    <p:extLst>
      <p:ext uri="{BB962C8B-B14F-4D97-AF65-F5344CB8AC3E}">
        <p14:creationId xmlns:p14="http://schemas.microsoft.com/office/powerpoint/2010/main" val="381446032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C77FF8A4-6A6E-4B39-B956-20161E3D34EE}" type="slidenum">
              <a:rPr lang="zh-CN" altLang="en-US"/>
              <a:pPr/>
              <a:t>171</a:t>
            </a:fld>
            <a:endParaRPr lang="en-US" altLang="zh-CN"/>
          </a:p>
        </p:txBody>
      </p:sp>
      <p:sp>
        <p:nvSpPr>
          <p:cNvPr id="452610" name="Rectangle 2"/>
          <p:cNvSpPr>
            <a:spLocks noChangeArrowheads="1"/>
          </p:cNvSpPr>
          <p:nvPr/>
        </p:nvSpPr>
        <p:spPr bwMode="auto">
          <a:xfrm>
            <a:off x="612403" y="476672"/>
            <a:ext cx="7920037" cy="646331"/>
          </a:xfrm>
          <a:prstGeom prst="rect">
            <a:avLst/>
          </a:prstGeom>
          <a:noFill/>
          <a:ln w="9525">
            <a:noFill/>
            <a:miter lim="800000"/>
            <a:headEnd/>
            <a:tailEnd/>
          </a:ln>
          <a:effectLst/>
        </p:spPr>
        <p:txBody>
          <a:bodyPr>
            <a:spAutoFit/>
          </a:bodyPr>
          <a:lstStyle/>
          <a:p>
            <a:pPr algn="ctr">
              <a:spcBef>
                <a:spcPct val="50000"/>
              </a:spcBef>
              <a:buClrTx/>
              <a:buSzTx/>
              <a:buFontTx/>
              <a:buNone/>
            </a:pPr>
            <a:r>
              <a:rPr lang="zh-CN" altLang="en-US" sz="3600" b="1" dirty="0">
                <a:solidFill>
                  <a:srgbClr val="0070C0"/>
                </a:solidFill>
                <a:latin typeface="微软雅黑" panose="020B0503020204020204" pitchFamily="34" charset="-122"/>
                <a:ea typeface="微软雅黑" panose="020B0503020204020204" pitchFamily="34" charset="-122"/>
                <a:cs typeface="+mj-cs"/>
              </a:rPr>
              <a:t>数据流</a:t>
            </a:r>
            <a:r>
              <a:rPr lang="en-US" altLang="zh-CN" sz="3600" b="1" dirty="0">
                <a:solidFill>
                  <a:srgbClr val="0070C0"/>
                </a:solidFill>
                <a:latin typeface="微软雅黑" panose="020B0503020204020204" pitchFamily="34" charset="-122"/>
                <a:ea typeface="微软雅黑" panose="020B0503020204020204" pitchFamily="34" charset="-122"/>
                <a:cs typeface="+mj-cs"/>
                <a:sym typeface="Wingdings" panose="05000000000000000000" pitchFamily="2" charset="2"/>
              </a:rPr>
              <a:t></a:t>
            </a:r>
            <a:r>
              <a:rPr lang="zh-CN" altLang="en-US" sz="3600" b="1" dirty="0">
                <a:solidFill>
                  <a:srgbClr val="0070C0"/>
                </a:solidFill>
                <a:latin typeface="微软雅黑" panose="020B0503020204020204" pitchFamily="34" charset="-122"/>
                <a:ea typeface="微软雅黑" panose="020B0503020204020204" pitchFamily="34" charset="-122"/>
                <a:cs typeface="+mj-cs"/>
                <a:sym typeface="Wingdings" panose="05000000000000000000" pitchFamily="2" charset="2"/>
              </a:rPr>
              <a:t>结构图</a:t>
            </a:r>
            <a:r>
              <a:rPr lang="zh-CN" altLang="en-US" sz="3600" b="1" dirty="0">
                <a:solidFill>
                  <a:srgbClr val="0070C0"/>
                </a:solidFill>
                <a:latin typeface="微软雅黑" panose="020B0503020204020204" pitchFamily="34" charset="-122"/>
                <a:ea typeface="微软雅黑" panose="020B0503020204020204" pitchFamily="34" charset="-122"/>
                <a:cs typeface="+mj-cs"/>
              </a:rPr>
              <a:t>：教材购销系统</a:t>
            </a:r>
          </a:p>
        </p:txBody>
      </p:sp>
      <p:sp>
        <p:nvSpPr>
          <p:cNvPr id="452611" name="Rectangle 3"/>
          <p:cNvSpPr>
            <a:spLocks noChangeArrowheads="1"/>
          </p:cNvSpPr>
          <p:nvPr/>
        </p:nvSpPr>
        <p:spPr bwMode="auto">
          <a:xfrm>
            <a:off x="465139" y="1520694"/>
            <a:ext cx="8464579" cy="4500594"/>
          </a:xfrm>
          <a:prstGeom prst="rect">
            <a:avLst/>
          </a:prstGeom>
          <a:noFill/>
          <a:ln w="9525">
            <a:noFill/>
            <a:miter lim="800000"/>
            <a:headEnd/>
            <a:tailEnd/>
          </a:ln>
          <a:effectLst/>
        </p:spPr>
        <p:txBody>
          <a:bodyPr lIns="92075" tIns="46038" rIns="92075" bIns="46038"/>
          <a:lstStyle/>
          <a:p>
            <a:pPr>
              <a:lnSpc>
                <a:spcPct val="120000"/>
              </a:lnSpc>
              <a:spcBef>
                <a:spcPts val="600"/>
              </a:spcBef>
              <a:buClr>
                <a:schemeClr val="folHlink"/>
              </a:buClr>
              <a:buSzPct val="60000"/>
              <a:buFont typeface="Wingdings" pitchFamily="2" charset="2"/>
              <a:buNone/>
            </a:pPr>
            <a:r>
              <a:rPr lang="zh-CN" altLang="en-US" sz="2800" b="1" dirty="0">
                <a:solidFill>
                  <a:schemeClr val="tx1"/>
                </a:solidFill>
                <a:latin typeface="+mn-ea"/>
                <a:ea typeface="+mn-ea"/>
              </a:rPr>
              <a:t>功能：</a:t>
            </a:r>
            <a:r>
              <a:rPr lang="zh-CN" altLang="en-US" sz="2800" b="1" dirty="0">
                <a:latin typeface="+mn-ea"/>
                <a:ea typeface="+mn-ea"/>
              </a:rPr>
              <a:t>根据学校的教学计划，向选课的学生及时供应所需教材</a:t>
            </a:r>
          </a:p>
          <a:p>
            <a:pPr marL="441325" lvl="1" indent="-441325">
              <a:lnSpc>
                <a:spcPct val="120000"/>
              </a:lnSpc>
              <a:spcBef>
                <a:spcPts val="600"/>
              </a:spcBef>
              <a:buSzPct val="80000"/>
              <a:buFont typeface="+mj-ea"/>
              <a:buAutoNum type="circleNumDbPlain"/>
            </a:pPr>
            <a:r>
              <a:rPr lang="zh-CN" altLang="en-US" sz="2800" b="1" dirty="0">
                <a:latin typeface="+mn-ea"/>
                <a:ea typeface="+mn-ea"/>
              </a:rPr>
              <a:t>审查学生购书单有效性，对有效书单发售教材</a:t>
            </a:r>
          </a:p>
          <a:p>
            <a:pPr marL="441325" lvl="1" indent="-441325">
              <a:lnSpc>
                <a:spcPct val="120000"/>
              </a:lnSpc>
              <a:spcBef>
                <a:spcPts val="600"/>
              </a:spcBef>
              <a:buSzPct val="80000"/>
              <a:buFont typeface="+mj-ea"/>
              <a:buAutoNum type="circleNumDbPlain"/>
            </a:pPr>
            <a:r>
              <a:rPr lang="zh-CN" altLang="en-US" sz="2800" b="1" dirty="0">
                <a:latin typeface="+mn-ea"/>
                <a:ea typeface="+mn-ea"/>
              </a:rPr>
              <a:t>对属于计划供应但暂时缺货的教材进行登记</a:t>
            </a:r>
          </a:p>
          <a:p>
            <a:pPr marL="441325" lvl="1" indent="-441325">
              <a:lnSpc>
                <a:spcPct val="120000"/>
              </a:lnSpc>
              <a:spcBef>
                <a:spcPts val="600"/>
              </a:spcBef>
              <a:buSzPct val="80000"/>
              <a:buFont typeface="+mj-ea"/>
              <a:buAutoNum type="circleNumDbPlain"/>
            </a:pPr>
            <a:r>
              <a:rPr lang="zh-CN" altLang="en-US" sz="2800" b="1" dirty="0">
                <a:latin typeface="+mn-ea"/>
                <a:ea typeface="+mn-ea"/>
              </a:rPr>
              <a:t>根据缺书登记补充采购教材，通知学生补购</a:t>
            </a:r>
          </a:p>
          <a:p>
            <a:pPr marL="441325" lvl="1" indent="-441325">
              <a:lnSpc>
                <a:spcPct val="120000"/>
              </a:lnSpc>
              <a:spcBef>
                <a:spcPts val="600"/>
              </a:spcBef>
              <a:buSzPct val="80000"/>
              <a:buFont typeface="+mj-ea"/>
              <a:buAutoNum type="circleNumDbPlain"/>
            </a:pPr>
            <a:r>
              <a:rPr lang="zh-CN" altLang="en-US" sz="2800" b="1" dirty="0">
                <a:latin typeface="+mn-ea"/>
                <a:ea typeface="+mn-ea"/>
              </a:rPr>
              <a:t>将缺书登记表汇总为待购教材计划</a:t>
            </a:r>
          </a:p>
          <a:p>
            <a:pPr marL="441325" lvl="1" indent="-441325">
              <a:lnSpc>
                <a:spcPct val="120000"/>
              </a:lnSpc>
              <a:spcBef>
                <a:spcPts val="600"/>
              </a:spcBef>
              <a:buSzPct val="80000"/>
              <a:buFont typeface="+mj-ea"/>
              <a:buAutoNum type="circleNumDbPlain"/>
            </a:pPr>
            <a:r>
              <a:rPr lang="zh-CN" altLang="en-US" sz="2800" b="1" dirty="0">
                <a:latin typeface="+mn-ea"/>
                <a:ea typeface="+mn-ea"/>
              </a:rPr>
              <a:t>待购教材到货后，及时通知学生补购</a:t>
            </a:r>
          </a:p>
        </p:txBody>
      </p:sp>
    </p:spTree>
    <p:extLst>
      <p:ext uri="{BB962C8B-B14F-4D97-AF65-F5344CB8AC3E}">
        <p14:creationId xmlns:p14="http://schemas.microsoft.com/office/powerpoint/2010/main" val="80054184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 name="灯片编号占位符 5"/>
          <p:cNvSpPr>
            <a:spLocks noGrp="1"/>
          </p:cNvSpPr>
          <p:nvPr>
            <p:ph type="sldNum" sz="quarter" idx="12"/>
          </p:nvPr>
        </p:nvSpPr>
        <p:spPr/>
        <p:txBody>
          <a:bodyPr/>
          <a:lstStyle/>
          <a:p>
            <a:fld id="{6A84B4CA-FDCC-4FA0-B221-9BA90B6E188A}" type="slidenum">
              <a:rPr lang="zh-CN" altLang="en-US"/>
              <a:pPr/>
              <a:t>172</a:t>
            </a:fld>
            <a:endParaRPr lang="en-US" altLang="zh-CN"/>
          </a:p>
        </p:txBody>
      </p:sp>
      <p:sp>
        <p:nvSpPr>
          <p:cNvPr id="417794" name="Rectangle 2"/>
          <p:cNvSpPr>
            <a:spLocks noGrp="1" noChangeArrowheads="1"/>
          </p:cNvSpPr>
          <p:nvPr>
            <p:ph type="title"/>
          </p:nvPr>
        </p:nvSpPr>
        <p:spPr/>
        <p:txBody>
          <a:bodyPr/>
          <a:lstStyle/>
          <a:p>
            <a:r>
              <a:rPr lang="zh-CN" altLang="en-US" sz="3600" b="1" dirty="0"/>
              <a:t>例</a:t>
            </a:r>
            <a:r>
              <a:rPr lang="zh-CN" altLang="en-US" sz="3600" b="1" dirty="0">
                <a:latin typeface="Times New Roman"/>
              </a:rPr>
              <a:t>“</a:t>
            </a:r>
            <a:r>
              <a:rPr lang="zh-CN" altLang="en-US" sz="3600" b="1" dirty="0"/>
              <a:t>教材销售子系统</a:t>
            </a:r>
            <a:r>
              <a:rPr lang="zh-CN" altLang="en-US" sz="3600" b="1" dirty="0">
                <a:latin typeface="Times New Roman"/>
              </a:rPr>
              <a:t>”</a:t>
            </a:r>
            <a:r>
              <a:rPr lang="zh-CN" altLang="en-US" sz="3600" b="1" dirty="0"/>
              <a:t> 数据流图</a:t>
            </a:r>
          </a:p>
        </p:txBody>
      </p:sp>
      <p:grpSp>
        <p:nvGrpSpPr>
          <p:cNvPr id="2" name="Group 60"/>
          <p:cNvGrpSpPr>
            <a:grpSpLocks/>
          </p:cNvGrpSpPr>
          <p:nvPr/>
        </p:nvGrpSpPr>
        <p:grpSpPr bwMode="auto">
          <a:xfrm>
            <a:off x="323850" y="1754204"/>
            <a:ext cx="8208963" cy="4032250"/>
            <a:chOff x="204" y="935"/>
            <a:chExt cx="5171" cy="2540"/>
          </a:xfrm>
        </p:grpSpPr>
        <p:sp>
          <p:nvSpPr>
            <p:cNvPr id="417797" name="Rectangle 5"/>
            <p:cNvSpPr>
              <a:spLocks noChangeArrowheads="1"/>
            </p:cNvSpPr>
            <p:nvPr/>
          </p:nvSpPr>
          <p:spPr bwMode="auto">
            <a:xfrm>
              <a:off x="204" y="2517"/>
              <a:ext cx="398" cy="269"/>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800" b="1">
                  <a:solidFill>
                    <a:schemeClr val="tx1"/>
                  </a:solidFill>
                  <a:latin typeface="Arial" pitchFamily="34" charset="0"/>
                </a:rPr>
                <a:t>学生</a:t>
              </a:r>
            </a:p>
          </p:txBody>
        </p:sp>
        <p:sp>
          <p:nvSpPr>
            <p:cNvPr id="417798" name="Rectangle 6"/>
            <p:cNvSpPr>
              <a:spLocks noChangeArrowheads="1"/>
            </p:cNvSpPr>
            <p:nvPr/>
          </p:nvSpPr>
          <p:spPr bwMode="auto">
            <a:xfrm>
              <a:off x="4311" y="1321"/>
              <a:ext cx="546" cy="484"/>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800" b="1">
                  <a:solidFill>
                    <a:schemeClr val="tx1"/>
                  </a:solidFill>
                  <a:latin typeface="Arial" pitchFamily="34" charset="0"/>
                </a:rPr>
                <a:t>采购</a:t>
              </a:r>
            </a:p>
            <a:p>
              <a:pPr algn="ctr">
                <a:spcBef>
                  <a:spcPct val="0"/>
                </a:spcBef>
                <a:buClrTx/>
                <a:buSzTx/>
                <a:buFontTx/>
                <a:buNone/>
              </a:pPr>
              <a:r>
                <a:rPr kumimoji="0" lang="zh-CN" altLang="en-US" sz="1800" b="1">
                  <a:solidFill>
                    <a:schemeClr val="tx1"/>
                  </a:solidFill>
                  <a:latin typeface="Arial" pitchFamily="34" charset="0"/>
                </a:rPr>
                <a:t>子系统</a:t>
              </a:r>
            </a:p>
          </p:txBody>
        </p:sp>
        <p:sp>
          <p:nvSpPr>
            <p:cNvPr id="417799" name="Rectangle 7"/>
            <p:cNvSpPr>
              <a:spLocks noChangeArrowheads="1"/>
            </p:cNvSpPr>
            <p:nvPr/>
          </p:nvSpPr>
          <p:spPr bwMode="auto">
            <a:xfrm>
              <a:off x="4977" y="2409"/>
              <a:ext cx="398" cy="270"/>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800" b="1">
                  <a:solidFill>
                    <a:schemeClr val="tx1"/>
                  </a:solidFill>
                  <a:latin typeface="Arial" pitchFamily="34" charset="0"/>
                </a:rPr>
                <a:t>学生</a:t>
              </a:r>
            </a:p>
          </p:txBody>
        </p:sp>
        <p:grpSp>
          <p:nvGrpSpPr>
            <p:cNvPr id="3" name="Group 8"/>
            <p:cNvGrpSpPr>
              <a:grpSpLocks/>
            </p:cNvGrpSpPr>
            <p:nvPr/>
          </p:nvGrpSpPr>
          <p:grpSpPr bwMode="auto">
            <a:xfrm>
              <a:off x="961" y="3234"/>
              <a:ext cx="1142" cy="241"/>
              <a:chOff x="890" y="3742"/>
              <a:chExt cx="1043" cy="203"/>
            </a:xfrm>
          </p:grpSpPr>
          <p:sp>
            <p:nvSpPr>
              <p:cNvPr id="417801" name="Line 9"/>
              <p:cNvSpPr>
                <a:spLocks noChangeShapeType="1"/>
              </p:cNvSpPr>
              <p:nvPr/>
            </p:nvSpPr>
            <p:spPr bwMode="auto">
              <a:xfrm>
                <a:off x="930" y="3748"/>
                <a:ext cx="907" cy="0"/>
              </a:xfrm>
              <a:prstGeom prst="line">
                <a:avLst/>
              </a:prstGeom>
              <a:noFill/>
              <a:ln w="9525">
                <a:solidFill>
                  <a:schemeClr val="tx1"/>
                </a:solidFill>
                <a:round/>
                <a:headEnd/>
                <a:tailEnd/>
              </a:ln>
              <a:effectLst/>
            </p:spPr>
            <p:txBody>
              <a:bodyPr/>
              <a:lstStyle/>
              <a:p>
                <a:endParaRPr lang="zh-CN" altLang="en-US"/>
              </a:p>
            </p:txBody>
          </p:sp>
          <p:sp>
            <p:nvSpPr>
              <p:cNvPr id="417802" name="Line 10"/>
              <p:cNvSpPr>
                <a:spLocks noChangeShapeType="1"/>
              </p:cNvSpPr>
              <p:nvPr/>
            </p:nvSpPr>
            <p:spPr bwMode="auto">
              <a:xfrm>
                <a:off x="930" y="3945"/>
                <a:ext cx="907" cy="0"/>
              </a:xfrm>
              <a:prstGeom prst="line">
                <a:avLst/>
              </a:prstGeom>
              <a:noFill/>
              <a:ln w="9525">
                <a:solidFill>
                  <a:schemeClr val="tx1"/>
                </a:solidFill>
                <a:round/>
                <a:headEnd/>
                <a:tailEnd/>
              </a:ln>
              <a:effectLst/>
            </p:spPr>
            <p:txBody>
              <a:bodyPr/>
              <a:lstStyle/>
              <a:p>
                <a:endParaRPr lang="zh-CN" altLang="en-US"/>
              </a:p>
            </p:txBody>
          </p:sp>
          <p:sp>
            <p:nvSpPr>
              <p:cNvPr id="417803" name="Text Box 11"/>
              <p:cNvSpPr txBox="1">
                <a:spLocks noChangeArrowheads="1"/>
              </p:cNvSpPr>
              <p:nvPr/>
            </p:nvSpPr>
            <p:spPr bwMode="auto">
              <a:xfrm>
                <a:off x="890" y="3742"/>
                <a:ext cx="1043" cy="179"/>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tx1"/>
                    </a:solidFill>
                    <a:latin typeface="宋体" pitchFamily="2" charset="-122"/>
                  </a:rPr>
                  <a:t>F3</a:t>
                </a:r>
                <a:r>
                  <a:rPr kumimoji="0" lang="zh-CN" altLang="en-US" sz="1600" b="1">
                    <a:solidFill>
                      <a:schemeClr val="tx1"/>
                    </a:solidFill>
                    <a:latin typeface="宋体" pitchFamily="2" charset="-122"/>
                  </a:rPr>
                  <a:t>学生用书表</a:t>
                </a:r>
              </a:p>
            </p:txBody>
          </p:sp>
        </p:grpSp>
        <p:grpSp>
          <p:nvGrpSpPr>
            <p:cNvPr id="4" name="Group 12"/>
            <p:cNvGrpSpPr>
              <a:grpSpLocks/>
            </p:cNvGrpSpPr>
            <p:nvPr/>
          </p:nvGrpSpPr>
          <p:grpSpPr bwMode="auto">
            <a:xfrm>
              <a:off x="2296" y="3215"/>
              <a:ext cx="1142" cy="234"/>
              <a:chOff x="2059" y="3732"/>
              <a:chExt cx="1043" cy="197"/>
            </a:xfrm>
          </p:grpSpPr>
          <p:sp>
            <p:nvSpPr>
              <p:cNvPr id="417805" name="Line 13"/>
              <p:cNvSpPr>
                <a:spLocks noChangeShapeType="1"/>
              </p:cNvSpPr>
              <p:nvPr/>
            </p:nvSpPr>
            <p:spPr bwMode="auto">
              <a:xfrm>
                <a:off x="2109" y="3748"/>
                <a:ext cx="907" cy="0"/>
              </a:xfrm>
              <a:prstGeom prst="line">
                <a:avLst/>
              </a:prstGeom>
              <a:noFill/>
              <a:ln w="9525">
                <a:solidFill>
                  <a:schemeClr val="tx1"/>
                </a:solidFill>
                <a:round/>
                <a:headEnd/>
                <a:tailEnd/>
              </a:ln>
              <a:effectLst/>
            </p:spPr>
            <p:txBody>
              <a:bodyPr/>
              <a:lstStyle/>
              <a:p>
                <a:endParaRPr lang="zh-CN" altLang="en-US"/>
              </a:p>
            </p:txBody>
          </p:sp>
          <p:sp>
            <p:nvSpPr>
              <p:cNvPr id="417806" name="Line 14"/>
              <p:cNvSpPr>
                <a:spLocks noChangeShapeType="1"/>
              </p:cNvSpPr>
              <p:nvPr/>
            </p:nvSpPr>
            <p:spPr bwMode="auto">
              <a:xfrm>
                <a:off x="2109" y="3929"/>
                <a:ext cx="907" cy="0"/>
              </a:xfrm>
              <a:prstGeom prst="line">
                <a:avLst/>
              </a:prstGeom>
              <a:noFill/>
              <a:ln w="9525">
                <a:solidFill>
                  <a:schemeClr val="tx1"/>
                </a:solidFill>
                <a:round/>
                <a:headEnd/>
                <a:tailEnd/>
              </a:ln>
              <a:effectLst/>
            </p:spPr>
            <p:txBody>
              <a:bodyPr/>
              <a:lstStyle/>
              <a:p>
                <a:endParaRPr lang="zh-CN" altLang="en-US"/>
              </a:p>
            </p:txBody>
          </p:sp>
          <p:sp>
            <p:nvSpPr>
              <p:cNvPr id="417807" name="Text Box 15"/>
              <p:cNvSpPr txBox="1">
                <a:spLocks noChangeArrowheads="1"/>
              </p:cNvSpPr>
              <p:nvPr/>
            </p:nvSpPr>
            <p:spPr bwMode="auto">
              <a:xfrm>
                <a:off x="2059" y="3732"/>
                <a:ext cx="1043" cy="178"/>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tx1"/>
                    </a:solidFill>
                    <a:latin typeface="宋体" pitchFamily="2" charset="-122"/>
                  </a:rPr>
                  <a:t>F4</a:t>
                </a:r>
                <a:r>
                  <a:rPr kumimoji="0" lang="zh-CN" altLang="en-US" sz="1600" b="1">
                    <a:solidFill>
                      <a:schemeClr val="tx1"/>
                    </a:solidFill>
                    <a:latin typeface="宋体" pitchFamily="2" charset="-122"/>
                  </a:rPr>
                  <a:t>售书登记表</a:t>
                </a:r>
              </a:p>
            </p:txBody>
          </p:sp>
        </p:grpSp>
        <p:sp>
          <p:nvSpPr>
            <p:cNvPr id="417808" name="Oval 16"/>
            <p:cNvSpPr>
              <a:spLocks noChangeArrowheads="1"/>
            </p:cNvSpPr>
            <p:nvPr/>
          </p:nvSpPr>
          <p:spPr bwMode="auto">
            <a:xfrm>
              <a:off x="1173" y="2366"/>
              <a:ext cx="625" cy="527"/>
            </a:xfrm>
            <a:prstGeom prst="ellipse">
              <a:avLst/>
            </a:prstGeom>
            <a:solidFill>
              <a:schemeClr val="bg1"/>
            </a:solidFill>
            <a:ln w="9525">
              <a:solidFill>
                <a:schemeClr val="tx1"/>
              </a:solidFill>
              <a:round/>
              <a:headEnd/>
              <a:tailEnd/>
            </a:ln>
            <a:effectLst/>
          </p:spPr>
          <p:txBody>
            <a:bodyPr wrap="none" anchor="ctr"/>
            <a:lstStyle/>
            <a:p>
              <a:pPr algn="ctr">
                <a:spcBef>
                  <a:spcPct val="0"/>
                </a:spcBef>
                <a:buClrTx/>
                <a:buSzTx/>
                <a:buFontTx/>
                <a:buNone/>
              </a:pPr>
              <a:r>
                <a:rPr kumimoji="0" lang="en-US" altLang="zh-CN" sz="1600" b="1">
                  <a:solidFill>
                    <a:schemeClr val="tx1"/>
                  </a:solidFill>
                  <a:latin typeface="宋体" pitchFamily="2" charset="-122"/>
                </a:rPr>
                <a:t>1.1</a:t>
              </a:r>
            </a:p>
            <a:p>
              <a:pPr algn="ctr">
                <a:spcBef>
                  <a:spcPct val="0"/>
                </a:spcBef>
                <a:buClrTx/>
                <a:buSzTx/>
                <a:buFontTx/>
                <a:buNone/>
              </a:pPr>
              <a:r>
                <a:rPr kumimoji="0" lang="zh-CN" altLang="en-US" sz="1600" b="1">
                  <a:solidFill>
                    <a:schemeClr val="tx1"/>
                  </a:solidFill>
                  <a:latin typeface="宋体" pitchFamily="2" charset="-122"/>
                </a:rPr>
                <a:t>审查有</a:t>
              </a:r>
            </a:p>
            <a:p>
              <a:pPr algn="ctr">
                <a:spcBef>
                  <a:spcPct val="0"/>
                </a:spcBef>
                <a:buClrTx/>
                <a:buSzTx/>
                <a:buFontTx/>
                <a:buNone/>
              </a:pPr>
              <a:r>
                <a:rPr kumimoji="0" lang="zh-CN" altLang="en-US" sz="1600" b="1">
                  <a:solidFill>
                    <a:schemeClr val="tx1"/>
                  </a:solidFill>
                  <a:latin typeface="宋体" pitchFamily="2" charset="-122"/>
                </a:rPr>
                <a:t>效性</a:t>
              </a:r>
            </a:p>
          </p:txBody>
        </p:sp>
        <p:sp>
          <p:nvSpPr>
            <p:cNvPr id="417809" name="Text Box 17"/>
            <p:cNvSpPr txBox="1">
              <a:spLocks noChangeArrowheads="1"/>
            </p:cNvSpPr>
            <p:nvPr/>
          </p:nvSpPr>
          <p:spPr bwMode="auto">
            <a:xfrm>
              <a:off x="616" y="2377"/>
              <a:ext cx="646" cy="211"/>
            </a:xfrm>
            <a:prstGeom prst="rect">
              <a:avLst/>
            </a:prstGeom>
            <a:noFill/>
            <a:ln w="9525">
              <a:noFill/>
              <a:miter lim="800000"/>
              <a:headEnd/>
              <a:tailEnd/>
            </a:ln>
            <a:effectLst/>
          </p:spPr>
          <p:txBody>
            <a:bodyPr>
              <a:spAutoFit/>
            </a:bodyPr>
            <a:lstStyle/>
            <a:p>
              <a:pPr>
                <a:spcBef>
                  <a:spcPct val="50000"/>
                </a:spcBef>
                <a:buClrTx/>
                <a:buSzTx/>
                <a:buFontTx/>
                <a:buNone/>
              </a:pPr>
              <a:r>
                <a:rPr kumimoji="0" lang="zh-CN" altLang="en-US" sz="1600" b="1">
                  <a:solidFill>
                    <a:schemeClr val="tx1"/>
                  </a:solidFill>
                  <a:latin typeface="Arial" pitchFamily="34" charset="0"/>
                </a:rPr>
                <a:t>购书单</a:t>
              </a:r>
            </a:p>
          </p:txBody>
        </p:sp>
        <p:sp>
          <p:nvSpPr>
            <p:cNvPr id="417810" name="Text Box 18"/>
            <p:cNvSpPr txBox="1">
              <a:spLocks noChangeArrowheads="1"/>
            </p:cNvSpPr>
            <p:nvPr/>
          </p:nvSpPr>
          <p:spPr bwMode="auto">
            <a:xfrm>
              <a:off x="551" y="2688"/>
              <a:ext cx="794" cy="212"/>
            </a:xfrm>
            <a:prstGeom prst="rect">
              <a:avLst/>
            </a:prstGeom>
            <a:noFill/>
            <a:ln w="9525">
              <a:noFill/>
              <a:miter lim="800000"/>
              <a:headEnd/>
              <a:tailEnd/>
            </a:ln>
            <a:effectLst/>
          </p:spPr>
          <p:txBody>
            <a:bodyPr>
              <a:spAutoFit/>
            </a:bodyPr>
            <a:lstStyle/>
            <a:p>
              <a:pPr>
                <a:spcBef>
                  <a:spcPct val="50000"/>
                </a:spcBef>
                <a:buClrTx/>
                <a:buSzTx/>
                <a:buFontTx/>
                <a:buNone/>
              </a:pPr>
              <a:r>
                <a:rPr kumimoji="0" lang="zh-CN" altLang="en-US" sz="1600" b="1">
                  <a:solidFill>
                    <a:schemeClr val="tx1"/>
                  </a:solidFill>
                  <a:latin typeface="Arial" pitchFamily="34" charset="0"/>
                </a:rPr>
                <a:t>无效书单</a:t>
              </a:r>
            </a:p>
          </p:txBody>
        </p:sp>
        <p:sp>
          <p:nvSpPr>
            <p:cNvPr id="417811" name="Line 19"/>
            <p:cNvSpPr>
              <a:spLocks noChangeShapeType="1"/>
            </p:cNvSpPr>
            <p:nvPr/>
          </p:nvSpPr>
          <p:spPr bwMode="auto">
            <a:xfrm flipH="1">
              <a:off x="607" y="2707"/>
              <a:ext cx="571" cy="0"/>
            </a:xfrm>
            <a:prstGeom prst="line">
              <a:avLst/>
            </a:prstGeom>
            <a:noFill/>
            <a:ln w="9525">
              <a:solidFill>
                <a:schemeClr val="tx1"/>
              </a:solidFill>
              <a:round/>
              <a:headEnd/>
              <a:tailEnd type="triangle" w="med" len="med"/>
            </a:ln>
            <a:effectLst/>
          </p:spPr>
          <p:txBody>
            <a:bodyPr/>
            <a:lstStyle/>
            <a:p>
              <a:endParaRPr lang="zh-CN" altLang="en-US"/>
            </a:p>
          </p:txBody>
        </p:sp>
        <p:sp>
          <p:nvSpPr>
            <p:cNvPr id="417812" name="Line 20"/>
            <p:cNvSpPr>
              <a:spLocks noChangeShapeType="1"/>
            </p:cNvSpPr>
            <p:nvPr/>
          </p:nvSpPr>
          <p:spPr bwMode="auto">
            <a:xfrm>
              <a:off x="607" y="2596"/>
              <a:ext cx="571" cy="0"/>
            </a:xfrm>
            <a:prstGeom prst="line">
              <a:avLst/>
            </a:prstGeom>
            <a:noFill/>
            <a:ln w="9525">
              <a:solidFill>
                <a:schemeClr val="tx1"/>
              </a:solidFill>
              <a:round/>
              <a:headEnd/>
              <a:tailEnd type="triangle" w="med" len="med"/>
            </a:ln>
            <a:effectLst/>
          </p:spPr>
          <p:txBody>
            <a:bodyPr/>
            <a:lstStyle/>
            <a:p>
              <a:endParaRPr lang="zh-CN" altLang="en-US"/>
            </a:p>
          </p:txBody>
        </p:sp>
        <p:sp>
          <p:nvSpPr>
            <p:cNvPr id="417813" name="Line 21"/>
            <p:cNvSpPr>
              <a:spLocks noChangeShapeType="1"/>
            </p:cNvSpPr>
            <p:nvPr/>
          </p:nvSpPr>
          <p:spPr bwMode="auto">
            <a:xfrm flipV="1">
              <a:off x="1501" y="2893"/>
              <a:ext cx="0" cy="350"/>
            </a:xfrm>
            <a:prstGeom prst="line">
              <a:avLst/>
            </a:prstGeom>
            <a:noFill/>
            <a:ln w="9525">
              <a:solidFill>
                <a:schemeClr val="tx1"/>
              </a:solidFill>
              <a:round/>
              <a:headEnd/>
              <a:tailEnd type="triangle" w="med" len="med"/>
            </a:ln>
            <a:effectLst/>
          </p:spPr>
          <p:txBody>
            <a:bodyPr/>
            <a:lstStyle/>
            <a:p>
              <a:endParaRPr lang="zh-CN" altLang="en-US"/>
            </a:p>
          </p:txBody>
        </p:sp>
        <p:sp>
          <p:nvSpPr>
            <p:cNvPr id="417814" name="Text Box 22"/>
            <p:cNvSpPr txBox="1">
              <a:spLocks noChangeArrowheads="1"/>
            </p:cNvSpPr>
            <p:nvPr/>
          </p:nvSpPr>
          <p:spPr bwMode="auto">
            <a:xfrm>
              <a:off x="1728" y="2358"/>
              <a:ext cx="1044" cy="211"/>
            </a:xfrm>
            <a:prstGeom prst="rect">
              <a:avLst/>
            </a:prstGeom>
            <a:noFill/>
            <a:ln w="9525">
              <a:noFill/>
              <a:miter lim="800000"/>
              <a:headEnd/>
              <a:tailEnd/>
            </a:ln>
            <a:effectLst/>
          </p:spPr>
          <p:txBody>
            <a:bodyPr>
              <a:spAutoFit/>
            </a:bodyPr>
            <a:lstStyle/>
            <a:p>
              <a:pPr>
                <a:spcBef>
                  <a:spcPct val="50000"/>
                </a:spcBef>
                <a:buClrTx/>
                <a:buSzTx/>
                <a:buFontTx/>
                <a:buNone/>
              </a:pPr>
              <a:r>
                <a:rPr kumimoji="0" lang="zh-CN" altLang="en-US" sz="1600" b="1">
                  <a:solidFill>
                    <a:schemeClr val="tx1"/>
                  </a:solidFill>
                  <a:latin typeface="Arial" pitchFamily="34" charset="0"/>
                </a:rPr>
                <a:t>有效购书单</a:t>
              </a:r>
            </a:p>
          </p:txBody>
        </p:sp>
        <p:sp>
          <p:nvSpPr>
            <p:cNvPr id="417815" name="Line 23"/>
            <p:cNvSpPr>
              <a:spLocks noChangeShapeType="1"/>
            </p:cNvSpPr>
            <p:nvPr/>
          </p:nvSpPr>
          <p:spPr bwMode="auto">
            <a:xfrm>
              <a:off x="1796" y="2590"/>
              <a:ext cx="696" cy="0"/>
            </a:xfrm>
            <a:prstGeom prst="line">
              <a:avLst/>
            </a:prstGeom>
            <a:noFill/>
            <a:ln w="9525">
              <a:solidFill>
                <a:schemeClr val="tx1"/>
              </a:solidFill>
              <a:round/>
              <a:headEnd/>
              <a:tailEnd type="triangle" w="med" len="med"/>
            </a:ln>
            <a:effectLst/>
          </p:spPr>
          <p:txBody>
            <a:bodyPr/>
            <a:lstStyle/>
            <a:p>
              <a:endParaRPr lang="zh-CN" altLang="en-US"/>
            </a:p>
          </p:txBody>
        </p:sp>
        <p:sp>
          <p:nvSpPr>
            <p:cNvPr id="417816" name="Oval 24"/>
            <p:cNvSpPr>
              <a:spLocks noChangeArrowheads="1"/>
            </p:cNvSpPr>
            <p:nvPr/>
          </p:nvSpPr>
          <p:spPr bwMode="auto">
            <a:xfrm>
              <a:off x="2497" y="2321"/>
              <a:ext cx="625" cy="527"/>
            </a:xfrm>
            <a:prstGeom prst="ellipse">
              <a:avLst/>
            </a:prstGeom>
            <a:solidFill>
              <a:schemeClr val="bg1"/>
            </a:solidFill>
            <a:ln w="9525">
              <a:solidFill>
                <a:schemeClr val="tx1"/>
              </a:solidFill>
              <a:round/>
              <a:headEnd/>
              <a:tailEnd/>
            </a:ln>
            <a:effectLst/>
          </p:spPr>
          <p:txBody>
            <a:bodyPr wrap="none" anchor="ctr" anchorCtr="1"/>
            <a:lstStyle/>
            <a:p>
              <a:pPr algn="ctr">
                <a:spcBef>
                  <a:spcPct val="0"/>
                </a:spcBef>
                <a:buClrTx/>
                <a:buSzTx/>
                <a:buFontTx/>
                <a:buNone/>
              </a:pPr>
              <a:r>
                <a:rPr kumimoji="0" lang="en-US" altLang="zh-CN" sz="1600" b="1">
                  <a:solidFill>
                    <a:schemeClr val="tx1"/>
                  </a:solidFill>
                  <a:latin typeface="宋体" pitchFamily="2" charset="-122"/>
                </a:rPr>
                <a:t>1.2</a:t>
              </a:r>
            </a:p>
            <a:p>
              <a:pPr algn="ctr">
                <a:spcBef>
                  <a:spcPct val="0"/>
                </a:spcBef>
                <a:buClrTx/>
                <a:buSzTx/>
                <a:buFontTx/>
                <a:buNone/>
              </a:pPr>
              <a:r>
                <a:rPr kumimoji="0" lang="zh-CN" altLang="en-US" sz="1600" b="1">
                  <a:solidFill>
                    <a:schemeClr val="tx1"/>
                  </a:solidFill>
                  <a:latin typeface="宋体" pitchFamily="2" charset="-122"/>
                </a:rPr>
                <a:t>开发票</a:t>
              </a:r>
            </a:p>
            <a:p>
              <a:pPr algn="ctr">
                <a:spcBef>
                  <a:spcPct val="0"/>
                </a:spcBef>
                <a:buClrTx/>
                <a:buSzTx/>
                <a:buFontTx/>
                <a:buNone/>
              </a:pPr>
              <a:endParaRPr kumimoji="0" lang="zh-CN" altLang="en-US" sz="1600" b="1">
                <a:solidFill>
                  <a:schemeClr val="tx1"/>
                </a:solidFill>
                <a:latin typeface="宋体" pitchFamily="2" charset="-122"/>
              </a:endParaRPr>
            </a:p>
          </p:txBody>
        </p:sp>
        <p:sp>
          <p:nvSpPr>
            <p:cNvPr id="417817" name="Text Box 25"/>
            <p:cNvSpPr txBox="1">
              <a:spLocks noChangeArrowheads="1"/>
            </p:cNvSpPr>
            <p:nvPr/>
          </p:nvSpPr>
          <p:spPr bwMode="auto">
            <a:xfrm>
              <a:off x="3224" y="2358"/>
              <a:ext cx="448" cy="211"/>
            </a:xfrm>
            <a:prstGeom prst="rect">
              <a:avLst/>
            </a:prstGeom>
            <a:noFill/>
            <a:ln w="9525">
              <a:noFill/>
              <a:miter lim="800000"/>
              <a:headEnd/>
              <a:tailEnd/>
            </a:ln>
            <a:effectLst/>
          </p:spPr>
          <p:txBody>
            <a:bodyPr>
              <a:spAutoFit/>
            </a:bodyPr>
            <a:lstStyle/>
            <a:p>
              <a:pPr>
                <a:spcBef>
                  <a:spcPct val="50000"/>
                </a:spcBef>
                <a:buClrTx/>
                <a:buSzTx/>
                <a:buFontTx/>
                <a:buNone/>
              </a:pPr>
              <a:r>
                <a:rPr kumimoji="0" lang="zh-CN" altLang="en-US" sz="1600" b="1">
                  <a:solidFill>
                    <a:schemeClr val="tx1"/>
                  </a:solidFill>
                  <a:latin typeface="Arial" pitchFamily="34" charset="0"/>
                </a:rPr>
                <a:t>发票</a:t>
              </a:r>
            </a:p>
          </p:txBody>
        </p:sp>
        <p:sp>
          <p:nvSpPr>
            <p:cNvPr id="417818" name="Oval 26"/>
            <p:cNvSpPr>
              <a:spLocks noChangeArrowheads="1"/>
            </p:cNvSpPr>
            <p:nvPr/>
          </p:nvSpPr>
          <p:spPr bwMode="auto">
            <a:xfrm>
              <a:off x="3786" y="2356"/>
              <a:ext cx="625" cy="528"/>
            </a:xfrm>
            <a:prstGeom prst="ellipse">
              <a:avLst/>
            </a:prstGeom>
            <a:solidFill>
              <a:schemeClr val="bg1"/>
            </a:solidFill>
            <a:ln w="9525">
              <a:solidFill>
                <a:schemeClr val="tx1"/>
              </a:solidFill>
              <a:round/>
              <a:headEnd/>
              <a:tailEnd/>
            </a:ln>
            <a:effectLst/>
          </p:spPr>
          <p:txBody>
            <a:bodyPr wrap="none" anchor="ctr"/>
            <a:lstStyle/>
            <a:p>
              <a:pPr algn="ctr">
                <a:spcBef>
                  <a:spcPct val="0"/>
                </a:spcBef>
                <a:buClrTx/>
                <a:buSzTx/>
                <a:buFontTx/>
                <a:buNone/>
              </a:pPr>
              <a:r>
                <a:rPr kumimoji="0" lang="en-US" altLang="zh-CN" sz="1600" b="1">
                  <a:solidFill>
                    <a:schemeClr val="tx1"/>
                  </a:solidFill>
                  <a:latin typeface="宋体" pitchFamily="2" charset="-122"/>
                </a:rPr>
                <a:t>1.3</a:t>
              </a:r>
            </a:p>
            <a:p>
              <a:pPr algn="ctr">
                <a:spcBef>
                  <a:spcPct val="0"/>
                </a:spcBef>
                <a:buClrTx/>
                <a:buSzTx/>
                <a:buFontTx/>
                <a:buNone/>
              </a:pPr>
              <a:r>
                <a:rPr kumimoji="0" lang="zh-CN" altLang="en-US" sz="1600" b="1">
                  <a:solidFill>
                    <a:schemeClr val="tx1"/>
                  </a:solidFill>
                  <a:latin typeface="宋体" pitchFamily="2" charset="-122"/>
                </a:rPr>
                <a:t>登记并开</a:t>
              </a:r>
            </a:p>
            <a:p>
              <a:pPr algn="ctr">
                <a:spcBef>
                  <a:spcPct val="0"/>
                </a:spcBef>
                <a:buClrTx/>
                <a:buSzTx/>
                <a:buFontTx/>
                <a:buNone/>
              </a:pPr>
              <a:r>
                <a:rPr kumimoji="0" lang="zh-CN" altLang="en-US" sz="1600" b="1">
                  <a:solidFill>
                    <a:schemeClr val="tx1"/>
                  </a:solidFill>
                  <a:latin typeface="宋体" pitchFamily="2" charset="-122"/>
                </a:rPr>
                <a:t>领书单</a:t>
              </a:r>
            </a:p>
          </p:txBody>
        </p:sp>
        <p:sp>
          <p:nvSpPr>
            <p:cNvPr id="417819" name="Line 27"/>
            <p:cNvSpPr>
              <a:spLocks noChangeShapeType="1"/>
            </p:cNvSpPr>
            <p:nvPr/>
          </p:nvSpPr>
          <p:spPr bwMode="auto">
            <a:xfrm>
              <a:off x="3119" y="2590"/>
              <a:ext cx="670" cy="0"/>
            </a:xfrm>
            <a:prstGeom prst="line">
              <a:avLst/>
            </a:prstGeom>
            <a:noFill/>
            <a:ln w="9525">
              <a:solidFill>
                <a:schemeClr val="tx1"/>
              </a:solidFill>
              <a:round/>
              <a:headEnd/>
              <a:tailEnd type="triangle" w="med" len="med"/>
            </a:ln>
            <a:effectLst/>
          </p:spPr>
          <p:txBody>
            <a:bodyPr/>
            <a:lstStyle/>
            <a:p>
              <a:endParaRPr lang="zh-CN" altLang="en-US"/>
            </a:p>
          </p:txBody>
        </p:sp>
        <p:sp>
          <p:nvSpPr>
            <p:cNvPr id="417820" name="Line 28"/>
            <p:cNvSpPr>
              <a:spLocks noChangeShapeType="1"/>
            </p:cNvSpPr>
            <p:nvPr/>
          </p:nvSpPr>
          <p:spPr bwMode="auto">
            <a:xfrm>
              <a:off x="4431" y="2586"/>
              <a:ext cx="546" cy="0"/>
            </a:xfrm>
            <a:prstGeom prst="line">
              <a:avLst/>
            </a:prstGeom>
            <a:noFill/>
            <a:ln w="9525">
              <a:solidFill>
                <a:schemeClr val="tx1"/>
              </a:solidFill>
              <a:round/>
              <a:headEnd/>
              <a:tailEnd type="triangle" w="med" len="med"/>
            </a:ln>
            <a:effectLst/>
          </p:spPr>
          <p:txBody>
            <a:bodyPr/>
            <a:lstStyle/>
            <a:p>
              <a:endParaRPr lang="zh-CN" altLang="en-US"/>
            </a:p>
          </p:txBody>
        </p:sp>
        <p:sp>
          <p:nvSpPr>
            <p:cNvPr id="417821" name="Text Box 29"/>
            <p:cNvSpPr txBox="1">
              <a:spLocks noChangeArrowheads="1"/>
            </p:cNvSpPr>
            <p:nvPr/>
          </p:nvSpPr>
          <p:spPr bwMode="auto">
            <a:xfrm>
              <a:off x="4411" y="2353"/>
              <a:ext cx="646" cy="212"/>
            </a:xfrm>
            <a:prstGeom prst="rect">
              <a:avLst/>
            </a:prstGeom>
            <a:noFill/>
            <a:ln w="9525">
              <a:noFill/>
              <a:miter lim="800000"/>
              <a:headEnd/>
              <a:tailEnd/>
            </a:ln>
            <a:effectLst/>
          </p:spPr>
          <p:txBody>
            <a:bodyPr>
              <a:spAutoFit/>
            </a:bodyPr>
            <a:lstStyle/>
            <a:p>
              <a:pPr>
                <a:spcBef>
                  <a:spcPct val="50000"/>
                </a:spcBef>
                <a:buClrTx/>
                <a:buSzTx/>
                <a:buFontTx/>
                <a:buNone/>
              </a:pPr>
              <a:r>
                <a:rPr kumimoji="0" lang="zh-CN" altLang="en-US" sz="1600" b="1">
                  <a:solidFill>
                    <a:schemeClr val="tx1"/>
                  </a:solidFill>
                  <a:latin typeface="Arial" pitchFamily="34" charset="0"/>
                </a:rPr>
                <a:t>领书单</a:t>
              </a:r>
            </a:p>
          </p:txBody>
        </p:sp>
        <p:sp>
          <p:nvSpPr>
            <p:cNvPr id="417822" name="Line 30"/>
            <p:cNvSpPr>
              <a:spLocks noChangeShapeType="1"/>
            </p:cNvSpPr>
            <p:nvPr/>
          </p:nvSpPr>
          <p:spPr bwMode="auto">
            <a:xfrm flipH="1">
              <a:off x="1740" y="2785"/>
              <a:ext cx="794" cy="0"/>
            </a:xfrm>
            <a:prstGeom prst="line">
              <a:avLst/>
            </a:prstGeom>
            <a:noFill/>
            <a:ln w="9525">
              <a:solidFill>
                <a:schemeClr val="tx1"/>
              </a:solidFill>
              <a:round/>
              <a:headEnd/>
              <a:tailEnd type="triangle" w="med" len="med"/>
            </a:ln>
            <a:effectLst/>
          </p:spPr>
          <p:txBody>
            <a:bodyPr/>
            <a:lstStyle/>
            <a:p>
              <a:endParaRPr lang="zh-CN" altLang="en-US"/>
            </a:p>
          </p:txBody>
        </p:sp>
        <p:sp>
          <p:nvSpPr>
            <p:cNvPr id="417823" name="Line 31"/>
            <p:cNvSpPr>
              <a:spLocks noChangeShapeType="1"/>
            </p:cNvSpPr>
            <p:nvPr/>
          </p:nvSpPr>
          <p:spPr bwMode="auto">
            <a:xfrm>
              <a:off x="2529" y="2785"/>
              <a:ext cx="0" cy="430"/>
            </a:xfrm>
            <a:prstGeom prst="line">
              <a:avLst/>
            </a:prstGeom>
            <a:noFill/>
            <a:ln w="9525">
              <a:solidFill>
                <a:schemeClr val="tx1"/>
              </a:solidFill>
              <a:round/>
              <a:headEnd/>
              <a:tailEnd/>
            </a:ln>
            <a:effectLst/>
          </p:spPr>
          <p:txBody>
            <a:bodyPr/>
            <a:lstStyle/>
            <a:p>
              <a:endParaRPr lang="zh-CN" altLang="en-US"/>
            </a:p>
          </p:txBody>
        </p:sp>
        <p:sp>
          <p:nvSpPr>
            <p:cNvPr id="417824" name="Line 32"/>
            <p:cNvSpPr>
              <a:spLocks noChangeShapeType="1"/>
            </p:cNvSpPr>
            <p:nvPr/>
          </p:nvSpPr>
          <p:spPr bwMode="auto">
            <a:xfrm>
              <a:off x="3064" y="2802"/>
              <a:ext cx="794" cy="0"/>
            </a:xfrm>
            <a:prstGeom prst="line">
              <a:avLst/>
            </a:prstGeom>
            <a:noFill/>
            <a:ln w="9525">
              <a:solidFill>
                <a:schemeClr val="tx1"/>
              </a:solidFill>
              <a:round/>
              <a:headEnd/>
              <a:tailEnd/>
            </a:ln>
            <a:effectLst/>
          </p:spPr>
          <p:txBody>
            <a:bodyPr/>
            <a:lstStyle/>
            <a:p>
              <a:endParaRPr lang="zh-CN" altLang="en-US"/>
            </a:p>
          </p:txBody>
        </p:sp>
        <p:sp>
          <p:nvSpPr>
            <p:cNvPr id="417825" name="Line 33"/>
            <p:cNvSpPr>
              <a:spLocks noChangeShapeType="1"/>
            </p:cNvSpPr>
            <p:nvPr/>
          </p:nvSpPr>
          <p:spPr bwMode="auto">
            <a:xfrm>
              <a:off x="3064" y="2795"/>
              <a:ext cx="0" cy="430"/>
            </a:xfrm>
            <a:prstGeom prst="line">
              <a:avLst/>
            </a:prstGeom>
            <a:noFill/>
            <a:ln w="9525">
              <a:solidFill>
                <a:schemeClr val="tx1"/>
              </a:solidFill>
              <a:round/>
              <a:headEnd/>
              <a:tailEnd type="triangle" w="med" len="med"/>
            </a:ln>
            <a:effectLst/>
          </p:spPr>
          <p:txBody>
            <a:bodyPr/>
            <a:lstStyle/>
            <a:p>
              <a:endParaRPr lang="zh-CN" altLang="en-US"/>
            </a:p>
          </p:txBody>
        </p:sp>
        <p:grpSp>
          <p:nvGrpSpPr>
            <p:cNvPr id="5" name="Group 59"/>
            <p:cNvGrpSpPr>
              <a:grpSpLocks/>
            </p:cNvGrpSpPr>
            <p:nvPr/>
          </p:nvGrpSpPr>
          <p:grpSpPr bwMode="auto">
            <a:xfrm>
              <a:off x="1647" y="935"/>
              <a:ext cx="1143" cy="241"/>
              <a:chOff x="1647" y="935"/>
              <a:chExt cx="1143" cy="241"/>
            </a:xfrm>
          </p:grpSpPr>
          <p:sp>
            <p:nvSpPr>
              <p:cNvPr id="417827" name="Line 35"/>
              <p:cNvSpPr>
                <a:spLocks noChangeShapeType="1"/>
              </p:cNvSpPr>
              <p:nvPr/>
            </p:nvSpPr>
            <p:spPr bwMode="auto">
              <a:xfrm>
                <a:off x="1691" y="942"/>
                <a:ext cx="994" cy="0"/>
              </a:xfrm>
              <a:prstGeom prst="line">
                <a:avLst/>
              </a:prstGeom>
              <a:noFill/>
              <a:ln w="9525">
                <a:solidFill>
                  <a:schemeClr val="tx1"/>
                </a:solidFill>
                <a:round/>
                <a:headEnd/>
                <a:tailEnd/>
              </a:ln>
              <a:effectLst/>
            </p:spPr>
            <p:txBody>
              <a:bodyPr/>
              <a:lstStyle/>
              <a:p>
                <a:endParaRPr lang="zh-CN" altLang="en-US"/>
              </a:p>
            </p:txBody>
          </p:sp>
          <p:sp>
            <p:nvSpPr>
              <p:cNvPr id="417828" name="Line 36"/>
              <p:cNvSpPr>
                <a:spLocks noChangeShapeType="1"/>
              </p:cNvSpPr>
              <p:nvPr/>
            </p:nvSpPr>
            <p:spPr bwMode="auto">
              <a:xfrm>
                <a:off x="1691" y="1176"/>
                <a:ext cx="994" cy="0"/>
              </a:xfrm>
              <a:prstGeom prst="line">
                <a:avLst/>
              </a:prstGeom>
              <a:noFill/>
              <a:ln w="9525">
                <a:solidFill>
                  <a:schemeClr val="tx1"/>
                </a:solidFill>
                <a:round/>
                <a:headEnd/>
                <a:tailEnd/>
              </a:ln>
              <a:effectLst/>
            </p:spPr>
            <p:txBody>
              <a:bodyPr/>
              <a:lstStyle/>
              <a:p>
                <a:endParaRPr lang="zh-CN" altLang="en-US"/>
              </a:p>
            </p:txBody>
          </p:sp>
          <p:sp>
            <p:nvSpPr>
              <p:cNvPr id="417829" name="Text Box 37"/>
              <p:cNvSpPr txBox="1">
                <a:spLocks noChangeArrowheads="1"/>
              </p:cNvSpPr>
              <p:nvPr/>
            </p:nvSpPr>
            <p:spPr bwMode="auto">
              <a:xfrm>
                <a:off x="1647" y="935"/>
                <a:ext cx="1143" cy="21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tx1"/>
                    </a:solidFill>
                    <a:latin typeface="宋体" pitchFamily="2" charset="-122"/>
                  </a:rPr>
                  <a:t>F2</a:t>
                </a:r>
                <a:r>
                  <a:rPr kumimoji="0" lang="zh-CN" altLang="en-US" sz="1600" b="1">
                    <a:solidFill>
                      <a:schemeClr val="tx1"/>
                    </a:solidFill>
                    <a:latin typeface="宋体" pitchFamily="2" charset="-122"/>
                  </a:rPr>
                  <a:t>缺书登记表</a:t>
                </a:r>
              </a:p>
            </p:txBody>
          </p:sp>
        </p:grpSp>
        <p:grpSp>
          <p:nvGrpSpPr>
            <p:cNvPr id="6" name="Group 38"/>
            <p:cNvGrpSpPr>
              <a:grpSpLocks/>
            </p:cNvGrpSpPr>
            <p:nvPr/>
          </p:nvGrpSpPr>
          <p:grpSpPr bwMode="auto">
            <a:xfrm>
              <a:off x="3040" y="1818"/>
              <a:ext cx="1142" cy="241"/>
              <a:chOff x="890" y="3742"/>
              <a:chExt cx="1043" cy="203"/>
            </a:xfrm>
          </p:grpSpPr>
          <p:sp>
            <p:nvSpPr>
              <p:cNvPr id="417831" name="Line 39"/>
              <p:cNvSpPr>
                <a:spLocks noChangeShapeType="1"/>
              </p:cNvSpPr>
              <p:nvPr/>
            </p:nvSpPr>
            <p:spPr bwMode="auto">
              <a:xfrm>
                <a:off x="930" y="3748"/>
                <a:ext cx="907" cy="0"/>
              </a:xfrm>
              <a:prstGeom prst="line">
                <a:avLst/>
              </a:prstGeom>
              <a:noFill/>
              <a:ln w="15875">
                <a:solidFill>
                  <a:schemeClr val="tx1"/>
                </a:solidFill>
                <a:round/>
                <a:headEnd/>
                <a:tailEnd/>
              </a:ln>
              <a:effectLst/>
            </p:spPr>
            <p:txBody>
              <a:bodyPr/>
              <a:lstStyle/>
              <a:p>
                <a:endParaRPr lang="zh-CN" altLang="en-US"/>
              </a:p>
            </p:txBody>
          </p:sp>
          <p:sp>
            <p:nvSpPr>
              <p:cNvPr id="417832" name="Line 40"/>
              <p:cNvSpPr>
                <a:spLocks noChangeShapeType="1"/>
              </p:cNvSpPr>
              <p:nvPr/>
            </p:nvSpPr>
            <p:spPr bwMode="auto">
              <a:xfrm>
                <a:off x="930" y="3945"/>
                <a:ext cx="907" cy="0"/>
              </a:xfrm>
              <a:prstGeom prst="line">
                <a:avLst/>
              </a:prstGeom>
              <a:noFill/>
              <a:ln w="15875">
                <a:solidFill>
                  <a:schemeClr val="tx1"/>
                </a:solidFill>
                <a:round/>
                <a:headEnd/>
                <a:tailEnd/>
              </a:ln>
              <a:effectLst/>
            </p:spPr>
            <p:txBody>
              <a:bodyPr/>
              <a:lstStyle/>
              <a:p>
                <a:endParaRPr lang="zh-CN" altLang="en-US"/>
              </a:p>
            </p:txBody>
          </p:sp>
          <p:sp>
            <p:nvSpPr>
              <p:cNvPr id="417833" name="Text Box 41"/>
              <p:cNvSpPr txBox="1">
                <a:spLocks noChangeArrowheads="1"/>
              </p:cNvSpPr>
              <p:nvPr/>
            </p:nvSpPr>
            <p:spPr bwMode="auto">
              <a:xfrm>
                <a:off x="890" y="3742"/>
                <a:ext cx="1043" cy="179"/>
              </a:xfrm>
              <a:prstGeom prst="rect">
                <a:avLst/>
              </a:prstGeom>
              <a:noFill/>
              <a:ln w="15875">
                <a:noFill/>
                <a:miter lim="800000"/>
                <a:headEnd/>
                <a:tailEnd/>
              </a:ln>
              <a:effectLst/>
            </p:spPr>
            <p:txBody>
              <a:bodyPr>
                <a:spAutoFit/>
              </a:bodyPr>
              <a:lstStyle/>
              <a:p>
                <a:pPr>
                  <a:spcBef>
                    <a:spcPct val="50000"/>
                  </a:spcBef>
                  <a:buClrTx/>
                  <a:buSzTx/>
                  <a:buFontTx/>
                  <a:buNone/>
                </a:pPr>
                <a:r>
                  <a:rPr kumimoji="0" lang="en-US" altLang="zh-CN" sz="1600" b="1">
                    <a:solidFill>
                      <a:schemeClr val="tx1"/>
                    </a:solidFill>
                    <a:latin typeface="宋体" pitchFamily="2" charset="-122"/>
                  </a:rPr>
                  <a:t>F1</a:t>
                </a:r>
                <a:r>
                  <a:rPr kumimoji="0" lang="zh-CN" altLang="en-US" sz="1600" b="1">
                    <a:solidFill>
                      <a:schemeClr val="tx1"/>
                    </a:solidFill>
                    <a:latin typeface="宋体" pitchFamily="2" charset="-122"/>
                  </a:rPr>
                  <a:t>学生用书表</a:t>
                </a:r>
              </a:p>
            </p:txBody>
          </p:sp>
        </p:grpSp>
        <p:sp>
          <p:nvSpPr>
            <p:cNvPr id="417834" name="Oval 42"/>
            <p:cNvSpPr>
              <a:spLocks noChangeArrowheads="1"/>
            </p:cNvSpPr>
            <p:nvPr/>
          </p:nvSpPr>
          <p:spPr bwMode="auto">
            <a:xfrm>
              <a:off x="2494" y="1375"/>
              <a:ext cx="625" cy="527"/>
            </a:xfrm>
            <a:prstGeom prst="ellipse">
              <a:avLst/>
            </a:prstGeom>
            <a:solidFill>
              <a:schemeClr val="bg1"/>
            </a:solidFill>
            <a:ln w="9525">
              <a:solidFill>
                <a:schemeClr val="tx1"/>
              </a:solidFill>
              <a:round/>
              <a:headEnd/>
              <a:tailEnd/>
            </a:ln>
            <a:effectLst/>
          </p:spPr>
          <p:txBody>
            <a:bodyPr wrap="none" anchor="ctr"/>
            <a:lstStyle/>
            <a:p>
              <a:pPr algn="ctr">
                <a:spcBef>
                  <a:spcPct val="0"/>
                </a:spcBef>
                <a:buClrTx/>
                <a:buSzTx/>
                <a:buFontTx/>
                <a:buNone/>
              </a:pPr>
              <a:r>
                <a:rPr kumimoji="0" lang="en-US" altLang="zh-CN" sz="1600" b="1">
                  <a:solidFill>
                    <a:schemeClr val="tx1"/>
                  </a:solidFill>
                  <a:latin typeface="宋体" pitchFamily="2" charset="-122"/>
                </a:rPr>
                <a:t>1.5</a:t>
              </a:r>
            </a:p>
            <a:p>
              <a:pPr algn="ctr">
                <a:spcBef>
                  <a:spcPct val="0"/>
                </a:spcBef>
                <a:buClrTx/>
                <a:buSzTx/>
                <a:buFontTx/>
                <a:buNone/>
              </a:pPr>
              <a:r>
                <a:rPr kumimoji="0" lang="zh-CN" altLang="en-US" sz="1600" b="1">
                  <a:solidFill>
                    <a:schemeClr val="tx1"/>
                  </a:solidFill>
                  <a:latin typeface="宋体" pitchFamily="2" charset="-122"/>
                </a:rPr>
                <a:t>补售教材</a:t>
              </a:r>
            </a:p>
          </p:txBody>
        </p:sp>
        <p:sp>
          <p:nvSpPr>
            <p:cNvPr id="417835" name="Line 43"/>
            <p:cNvSpPr>
              <a:spLocks noChangeShapeType="1"/>
            </p:cNvSpPr>
            <p:nvPr/>
          </p:nvSpPr>
          <p:spPr bwMode="auto">
            <a:xfrm>
              <a:off x="2809" y="1897"/>
              <a:ext cx="0" cy="431"/>
            </a:xfrm>
            <a:prstGeom prst="line">
              <a:avLst/>
            </a:prstGeom>
            <a:noFill/>
            <a:ln w="9525">
              <a:solidFill>
                <a:schemeClr val="tx1"/>
              </a:solidFill>
              <a:round/>
              <a:headEnd/>
              <a:tailEnd type="triangle" w="med" len="med"/>
            </a:ln>
            <a:effectLst/>
          </p:spPr>
          <p:txBody>
            <a:bodyPr/>
            <a:lstStyle/>
            <a:p>
              <a:endParaRPr lang="zh-CN" altLang="en-US"/>
            </a:p>
          </p:txBody>
        </p:sp>
        <p:sp>
          <p:nvSpPr>
            <p:cNvPr id="417836" name="Line 44"/>
            <p:cNvSpPr>
              <a:spLocks noChangeShapeType="1"/>
            </p:cNvSpPr>
            <p:nvPr/>
          </p:nvSpPr>
          <p:spPr bwMode="auto">
            <a:xfrm flipH="1">
              <a:off x="2942" y="2358"/>
              <a:ext cx="546" cy="0"/>
            </a:xfrm>
            <a:prstGeom prst="line">
              <a:avLst/>
            </a:prstGeom>
            <a:noFill/>
            <a:ln w="9525">
              <a:solidFill>
                <a:schemeClr val="tx1"/>
              </a:solidFill>
              <a:round/>
              <a:headEnd/>
              <a:tailEnd type="triangle" w="med" len="med"/>
            </a:ln>
            <a:effectLst/>
          </p:spPr>
          <p:txBody>
            <a:bodyPr/>
            <a:lstStyle/>
            <a:p>
              <a:endParaRPr lang="zh-CN" altLang="en-US"/>
            </a:p>
          </p:txBody>
        </p:sp>
        <p:sp>
          <p:nvSpPr>
            <p:cNvPr id="417837" name="Line 45"/>
            <p:cNvSpPr>
              <a:spLocks noChangeShapeType="1"/>
            </p:cNvSpPr>
            <p:nvPr/>
          </p:nvSpPr>
          <p:spPr bwMode="auto">
            <a:xfrm>
              <a:off x="3488" y="2052"/>
              <a:ext cx="0" cy="295"/>
            </a:xfrm>
            <a:prstGeom prst="line">
              <a:avLst/>
            </a:prstGeom>
            <a:noFill/>
            <a:ln w="9525">
              <a:solidFill>
                <a:schemeClr val="tx1"/>
              </a:solidFill>
              <a:round/>
              <a:headEnd/>
              <a:tailEnd/>
            </a:ln>
            <a:effectLst/>
          </p:spPr>
          <p:txBody>
            <a:bodyPr/>
            <a:lstStyle/>
            <a:p>
              <a:endParaRPr lang="zh-CN" altLang="en-US"/>
            </a:p>
          </p:txBody>
        </p:sp>
        <p:sp>
          <p:nvSpPr>
            <p:cNvPr id="417838" name="Text Box 46"/>
            <p:cNvSpPr txBox="1">
              <a:spLocks noChangeArrowheads="1"/>
            </p:cNvSpPr>
            <p:nvPr/>
          </p:nvSpPr>
          <p:spPr bwMode="auto">
            <a:xfrm>
              <a:off x="2208" y="1888"/>
              <a:ext cx="695" cy="212"/>
            </a:xfrm>
            <a:prstGeom prst="rect">
              <a:avLst/>
            </a:prstGeom>
            <a:noFill/>
            <a:ln w="9525">
              <a:noFill/>
              <a:miter lim="800000"/>
              <a:headEnd/>
              <a:tailEnd/>
            </a:ln>
            <a:effectLst/>
          </p:spPr>
          <p:txBody>
            <a:bodyPr>
              <a:spAutoFit/>
            </a:bodyPr>
            <a:lstStyle/>
            <a:p>
              <a:pPr>
                <a:spcBef>
                  <a:spcPct val="50000"/>
                </a:spcBef>
                <a:buClrTx/>
                <a:buSzTx/>
                <a:buFontTx/>
                <a:buNone/>
              </a:pPr>
              <a:r>
                <a:rPr kumimoji="0" lang="zh-CN" altLang="en-US" sz="1600" b="1">
                  <a:solidFill>
                    <a:schemeClr val="tx1"/>
                  </a:solidFill>
                  <a:latin typeface="Arial" pitchFamily="34" charset="0"/>
                </a:rPr>
                <a:t>补售书单</a:t>
              </a:r>
            </a:p>
          </p:txBody>
        </p:sp>
        <p:sp>
          <p:nvSpPr>
            <p:cNvPr id="417839" name="Oval 47"/>
            <p:cNvSpPr>
              <a:spLocks noChangeArrowheads="1"/>
            </p:cNvSpPr>
            <p:nvPr/>
          </p:nvSpPr>
          <p:spPr bwMode="auto">
            <a:xfrm>
              <a:off x="1252" y="1391"/>
              <a:ext cx="625" cy="528"/>
            </a:xfrm>
            <a:prstGeom prst="ellipse">
              <a:avLst/>
            </a:prstGeom>
            <a:solidFill>
              <a:schemeClr val="bg1"/>
            </a:solidFill>
            <a:ln w="9525">
              <a:solidFill>
                <a:schemeClr val="tx1"/>
              </a:solidFill>
              <a:round/>
              <a:headEnd/>
              <a:tailEnd/>
            </a:ln>
            <a:effectLst/>
          </p:spPr>
          <p:txBody>
            <a:bodyPr wrap="none" anchor="ctr"/>
            <a:lstStyle/>
            <a:p>
              <a:pPr algn="ctr">
                <a:spcBef>
                  <a:spcPct val="0"/>
                </a:spcBef>
                <a:buClrTx/>
                <a:buSzTx/>
                <a:buFontTx/>
                <a:buNone/>
              </a:pPr>
              <a:r>
                <a:rPr kumimoji="0" lang="en-US" altLang="zh-CN" sz="1600" b="1">
                  <a:solidFill>
                    <a:schemeClr val="tx1"/>
                  </a:solidFill>
                  <a:latin typeface="宋体" pitchFamily="2" charset="-122"/>
                </a:rPr>
                <a:t>1.4</a:t>
              </a:r>
            </a:p>
            <a:p>
              <a:pPr algn="ctr">
                <a:spcBef>
                  <a:spcPct val="0"/>
                </a:spcBef>
                <a:buClrTx/>
                <a:buSzTx/>
                <a:buFontTx/>
                <a:buNone/>
              </a:pPr>
              <a:r>
                <a:rPr kumimoji="0" lang="zh-CN" altLang="en-US" sz="1600" b="1">
                  <a:solidFill>
                    <a:schemeClr val="tx1"/>
                  </a:solidFill>
                  <a:latin typeface="宋体" pitchFamily="2" charset="-122"/>
                </a:rPr>
                <a:t>登记缺书</a:t>
              </a:r>
            </a:p>
          </p:txBody>
        </p:sp>
        <p:sp>
          <p:nvSpPr>
            <p:cNvPr id="417840" name="Line 48"/>
            <p:cNvSpPr>
              <a:spLocks noChangeShapeType="1"/>
            </p:cNvSpPr>
            <p:nvPr/>
          </p:nvSpPr>
          <p:spPr bwMode="auto">
            <a:xfrm flipH="1" flipV="1">
              <a:off x="1833" y="1784"/>
              <a:ext cx="745" cy="617"/>
            </a:xfrm>
            <a:prstGeom prst="line">
              <a:avLst/>
            </a:prstGeom>
            <a:noFill/>
            <a:ln w="9525">
              <a:solidFill>
                <a:schemeClr val="tx1"/>
              </a:solidFill>
              <a:round/>
              <a:headEnd/>
              <a:tailEnd type="triangle" w="med" len="med"/>
            </a:ln>
            <a:effectLst/>
          </p:spPr>
          <p:txBody>
            <a:bodyPr/>
            <a:lstStyle/>
            <a:p>
              <a:endParaRPr lang="zh-CN" altLang="en-US"/>
            </a:p>
          </p:txBody>
        </p:sp>
        <p:sp>
          <p:nvSpPr>
            <p:cNvPr id="417841" name="Text Box 49"/>
            <p:cNvSpPr txBox="1">
              <a:spLocks noChangeArrowheads="1"/>
            </p:cNvSpPr>
            <p:nvPr/>
          </p:nvSpPr>
          <p:spPr bwMode="auto">
            <a:xfrm>
              <a:off x="1466" y="1903"/>
              <a:ext cx="695" cy="213"/>
            </a:xfrm>
            <a:prstGeom prst="rect">
              <a:avLst/>
            </a:prstGeom>
            <a:noFill/>
            <a:ln w="9525">
              <a:noFill/>
              <a:miter lim="800000"/>
              <a:headEnd/>
              <a:tailEnd/>
            </a:ln>
            <a:effectLst/>
          </p:spPr>
          <p:txBody>
            <a:bodyPr>
              <a:spAutoFit/>
            </a:bodyPr>
            <a:lstStyle/>
            <a:p>
              <a:pPr>
                <a:spcBef>
                  <a:spcPct val="50000"/>
                </a:spcBef>
                <a:buClrTx/>
                <a:buSzTx/>
                <a:buFontTx/>
                <a:buNone/>
              </a:pPr>
              <a:r>
                <a:rPr kumimoji="0" lang="zh-CN" altLang="en-US" sz="1600" b="1">
                  <a:solidFill>
                    <a:schemeClr val="tx1"/>
                  </a:solidFill>
                  <a:latin typeface="Arial" pitchFamily="34" charset="0"/>
                </a:rPr>
                <a:t>暂缺书单</a:t>
              </a:r>
            </a:p>
          </p:txBody>
        </p:sp>
        <p:sp>
          <p:nvSpPr>
            <p:cNvPr id="417842" name="Line 50"/>
            <p:cNvSpPr>
              <a:spLocks noChangeShapeType="1"/>
            </p:cNvSpPr>
            <p:nvPr/>
          </p:nvSpPr>
          <p:spPr bwMode="auto">
            <a:xfrm flipH="1">
              <a:off x="3105" y="1657"/>
              <a:ext cx="1191" cy="0"/>
            </a:xfrm>
            <a:prstGeom prst="line">
              <a:avLst/>
            </a:prstGeom>
            <a:noFill/>
            <a:ln w="9525">
              <a:solidFill>
                <a:schemeClr val="tx1"/>
              </a:solidFill>
              <a:round/>
              <a:headEnd/>
              <a:tailEnd type="triangle" w="med" len="med"/>
            </a:ln>
            <a:effectLst/>
          </p:spPr>
          <p:txBody>
            <a:bodyPr/>
            <a:lstStyle/>
            <a:p>
              <a:endParaRPr lang="zh-CN" altLang="en-US"/>
            </a:p>
          </p:txBody>
        </p:sp>
        <p:sp>
          <p:nvSpPr>
            <p:cNvPr id="417843" name="Text Box 51"/>
            <p:cNvSpPr txBox="1">
              <a:spLocks noChangeArrowheads="1"/>
            </p:cNvSpPr>
            <p:nvPr/>
          </p:nvSpPr>
          <p:spPr bwMode="auto">
            <a:xfrm>
              <a:off x="3189" y="1416"/>
              <a:ext cx="1142" cy="231"/>
            </a:xfrm>
            <a:prstGeom prst="rect">
              <a:avLst/>
            </a:prstGeom>
            <a:noFill/>
            <a:ln w="9525">
              <a:noFill/>
              <a:miter lim="800000"/>
              <a:headEnd/>
              <a:tailEnd/>
            </a:ln>
            <a:effectLst/>
          </p:spPr>
          <p:txBody>
            <a:bodyPr>
              <a:spAutoFit/>
            </a:bodyPr>
            <a:lstStyle/>
            <a:p>
              <a:pPr>
                <a:spcBef>
                  <a:spcPct val="50000"/>
                </a:spcBef>
                <a:buClrTx/>
                <a:buSzTx/>
                <a:buFontTx/>
                <a:buNone/>
              </a:pPr>
              <a:r>
                <a:rPr kumimoji="0" lang="zh-CN" altLang="en-US" sz="1800" b="1">
                  <a:solidFill>
                    <a:schemeClr val="tx1"/>
                  </a:solidFill>
                  <a:latin typeface="Arial" pitchFamily="34" charset="0"/>
                </a:rPr>
                <a:t>进书通知单</a:t>
              </a:r>
            </a:p>
          </p:txBody>
        </p:sp>
        <p:sp>
          <p:nvSpPr>
            <p:cNvPr id="417844" name="Line 52"/>
            <p:cNvSpPr>
              <a:spLocks noChangeShapeType="1"/>
            </p:cNvSpPr>
            <p:nvPr/>
          </p:nvSpPr>
          <p:spPr bwMode="auto">
            <a:xfrm>
              <a:off x="3014" y="1441"/>
              <a:ext cx="1292" cy="0"/>
            </a:xfrm>
            <a:prstGeom prst="line">
              <a:avLst/>
            </a:prstGeom>
            <a:noFill/>
            <a:ln w="9525">
              <a:solidFill>
                <a:schemeClr val="tx1"/>
              </a:solidFill>
              <a:round/>
              <a:headEnd/>
              <a:tailEnd type="triangle" w="med" len="med"/>
            </a:ln>
            <a:effectLst/>
          </p:spPr>
          <p:txBody>
            <a:bodyPr/>
            <a:lstStyle/>
            <a:p>
              <a:endParaRPr lang="zh-CN" altLang="en-US"/>
            </a:p>
          </p:txBody>
        </p:sp>
        <p:sp>
          <p:nvSpPr>
            <p:cNvPr id="417845" name="Text Box 53"/>
            <p:cNvSpPr txBox="1">
              <a:spLocks noChangeArrowheads="1"/>
            </p:cNvSpPr>
            <p:nvPr/>
          </p:nvSpPr>
          <p:spPr bwMode="auto">
            <a:xfrm>
              <a:off x="3198" y="1185"/>
              <a:ext cx="795" cy="231"/>
            </a:xfrm>
            <a:prstGeom prst="rect">
              <a:avLst/>
            </a:prstGeom>
            <a:noFill/>
            <a:ln w="9525">
              <a:noFill/>
              <a:miter lim="800000"/>
              <a:headEnd/>
              <a:tailEnd/>
            </a:ln>
            <a:effectLst/>
          </p:spPr>
          <p:txBody>
            <a:bodyPr>
              <a:spAutoFit/>
            </a:bodyPr>
            <a:lstStyle/>
            <a:p>
              <a:pPr>
                <a:spcBef>
                  <a:spcPct val="50000"/>
                </a:spcBef>
                <a:buClrTx/>
                <a:buSzTx/>
                <a:buFontTx/>
                <a:buNone/>
              </a:pPr>
              <a:r>
                <a:rPr kumimoji="0" lang="zh-CN" altLang="en-US" sz="1800" b="1">
                  <a:solidFill>
                    <a:schemeClr val="tx1"/>
                  </a:solidFill>
                  <a:latin typeface="Arial" pitchFamily="34" charset="0"/>
                </a:rPr>
                <a:t>缺书记录</a:t>
              </a:r>
            </a:p>
          </p:txBody>
        </p:sp>
        <p:sp>
          <p:nvSpPr>
            <p:cNvPr id="417846" name="Line 54"/>
            <p:cNvSpPr>
              <a:spLocks noChangeShapeType="1"/>
            </p:cNvSpPr>
            <p:nvPr/>
          </p:nvSpPr>
          <p:spPr bwMode="auto">
            <a:xfrm>
              <a:off x="1749" y="1441"/>
              <a:ext cx="298" cy="0"/>
            </a:xfrm>
            <a:prstGeom prst="line">
              <a:avLst/>
            </a:prstGeom>
            <a:noFill/>
            <a:ln w="9525">
              <a:solidFill>
                <a:schemeClr val="tx1"/>
              </a:solidFill>
              <a:round/>
              <a:headEnd/>
              <a:tailEnd/>
            </a:ln>
            <a:effectLst/>
          </p:spPr>
          <p:txBody>
            <a:bodyPr/>
            <a:lstStyle/>
            <a:p>
              <a:endParaRPr lang="zh-CN" altLang="en-US"/>
            </a:p>
          </p:txBody>
        </p:sp>
        <p:sp>
          <p:nvSpPr>
            <p:cNvPr id="417847" name="Line 55"/>
            <p:cNvSpPr>
              <a:spLocks noChangeShapeType="1"/>
            </p:cNvSpPr>
            <p:nvPr/>
          </p:nvSpPr>
          <p:spPr bwMode="auto">
            <a:xfrm>
              <a:off x="2301" y="1441"/>
              <a:ext cx="298" cy="0"/>
            </a:xfrm>
            <a:prstGeom prst="line">
              <a:avLst/>
            </a:prstGeom>
            <a:noFill/>
            <a:ln w="9525">
              <a:solidFill>
                <a:schemeClr val="tx1"/>
              </a:solidFill>
              <a:round/>
              <a:headEnd/>
              <a:tailEnd/>
            </a:ln>
            <a:effectLst/>
          </p:spPr>
          <p:txBody>
            <a:bodyPr/>
            <a:lstStyle/>
            <a:p>
              <a:endParaRPr lang="zh-CN" altLang="en-US"/>
            </a:p>
          </p:txBody>
        </p:sp>
        <p:sp>
          <p:nvSpPr>
            <p:cNvPr id="417848" name="Line 56"/>
            <p:cNvSpPr>
              <a:spLocks noChangeShapeType="1"/>
            </p:cNvSpPr>
            <p:nvPr/>
          </p:nvSpPr>
          <p:spPr bwMode="auto">
            <a:xfrm flipV="1">
              <a:off x="2047" y="1173"/>
              <a:ext cx="0" cy="269"/>
            </a:xfrm>
            <a:prstGeom prst="line">
              <a:avLst/>
            </a:prstGeom>
            <a:noFill/>
            <a:ln w="9525">
              <a:solidFill>
                <a:schemeClr val="tx1"/>
              </a:solidFill>
              <a:round/>
              <a:headEnd/>
              <a:tailEnd type="triangle" w="med" len="med"/>
            </a:ln>
            <a:effectLst/>
          </p:spPr>
          <p:txBody>
            <a:bodyPr/>
            <a:lstStyle/>
            <a:p>
              <a:endParaRPr lang="zh-CN" altLang="en-US"/>
            </a:p>
          </p:txBody>
        </p:sp>
        <p:sp>
          <p:nvSpPr>
            <p:cNvPr id="417849" name="Line 57"/>
            <p:cNvSpPr>
              <a:spLocks noChangeShapeType="1"/>
            </p:cNvSpPr>
            <p:nvPr/>
          </p:nvSpPr>
          <p:spPr bwMode="auto">
            <a:xfrm flipV="1">
              <a:off x="2296" y="1173"/>
              <a:ext cx="0" cy="269"/>
            </a:xfrm>
            <a:prstGeom prst="line">
              <a:avLst/>
            </a:prstGeom>
            <a:noFill/>
            <a:ln w="9525">
              <a:solidFill>
                <a:schemeClr val="tx1"/>
              </a:solidFill>
              <a:round/>
              <a:headEnd/>
              <a:tailEnd type="triangle" w="med" len="med"/>
            </a:ln>
            <a:effectLst/>
          </p:spPr>
          <p:txBody>
            <a:bodyPr/>
            <a:lstStyle/>
            <a:p>
              <a:endParaRPr lang="zh-CN" altLang="en-US"/>
            </a:p>
          </p:txBody>
        </p:sp>
      </p:grpSp>
    </p:spTree>
    <p:extLst>
      <p:ext uri="{BB962C8B-B14F-4D97-AF65-F5344CB8AC3E}">
        <p14:creationId xmlns:p14="http://schemas.microsoft.com/office/powerpoint/2010/main" val="259053144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CFAC3E1C-B3AD-491F-8CB3-735D770FB34F}" type="slidenum">
              <a:rPr lang="zh-CN" altLang="en-US"/>
              <a:pPr/>
              <a:t>173</a:t>
            </a:fld>
            <a:endParaRPr lang="en-US" altLang="zh-CN"/>
          </a:p>
        </p:txBody>
      </p:sp>
      <p:sp>
        <p:nvSpPr>
          <p:cNvPr id="416770" name="Rectangle 2"/>
          <p:cNvSpPr>
            <a:spLocks noGrp="1" noChangeArrowheads="1"/>
          </p:cNvSpPr>
          <p:nvPr>
            <p:ph type="title"/>
          </p:nvPr>
        </p:nvSpPr>
        <p:spPr/>
        <p:txBody>
          <a:bodyPr/>
          <a:lstStyle/>
          <a:p>
            <a:r>
              <a:rPr lang="zh-CN" altLang="en-US" sz="3600" b="1" dirty="0"/>
              <a:t>例</a:t>
            </a:r>
            <a:r>
              <a:rPr lang="zh-CN" altLang="en-US" sz="3600" b="1" dirty="0">
                <a:latin typeface="Times New Roman"/>
              </a:rPr>
              <a:t>“</a:t>
            </a:r>
            <a:r>
              <a:rPr lang="zh-CN" altLang="en-US" sz="3600" b="1" dirty="0"/>
              <a:t>教材销售子系统</a:t>
            </a:r>
            <a:r>
              <a:rPr lang="zh-CN" altLang="en-US" sz="3600" b="1" dirty="0">
                <a:latin typeface="Times New Roman"/>
              </a:rPr>
              <a:t>”</a:t>
            </a:r>
            <a:r>
              <a:rPr lang="zh-CN" altLang="en-US" sz="3600" b="1" dirty="0"/>
              <a:t> 软件结构</a:t>
            </a:r>
            <a:endParaRPr lang="zh-CN" altLang="en-US" sz="3600" dirty="0"/>
          </a:p>
        </p:txBody>
      </p:sp>
      <p:pic>
        <p:nvPicPr>
          <p:cNvPr id="416826" name="Picture 58"/>
          <p:cNvPicPr>
            <a:picLocks noChangeAspect="1" noChangeArrowheads="1"/>
          </p:cNvPicPr>
          <p:nvPr/>
        </p:nvPicPr>
        <p:blipFill>
          <a:blip r:embed="rId2"/>
          <a:srcRect/>
          <a:stretch>
            <a:fillRect/>
          </a:stretch>
        </p:blipFill>
        <p:spPr bwMode="auto">
          <a:xfrm>
            <a:off x="1116013" y="2571212"/>
            <a:ext cx="6840537" cy="2555875"/>
          </a:xfrm>
          <a:prstGeom prst="rect">
            <a:avLst/>
          </a:prstGeom>
          <a:noFill/>
        </p:spPr>
      </p:pic>
      <p:sp>
        <p:nvSpPr>
          <p:cNvPr id="416830" name="Rectangle 62"/>
          <p:cNvSpPr>
            <a:spLocks noChangeArrowheads="1"/>
          </p:cNvSpPr>
          <p:nvPr/>
        </p:nvSpPr>
        <p:spPr bwMode="auto">
          <a:xfrm>
            <a:off x="200016" y="1556792"/>
            <a:ext cx="3086100" cy="519112"/>
          </a:xfrm>
          <a:prstGeom prst="rect">
            <a:avLst/>
          </a:prstGeom>
          <a:noFill/>
          <a:ln w="9525">
            <a:noFill/>
            <a:miter lim="800000"/>
            <a:headEnd/>
            <a:tailEnd/>
          </a:ln>
          <a:effectLst/>
        </p:spPr>
        <p:txBody>
          <a:bodyPr wrap="none">
            <a:spAutoFit/>
          </a:bodyPr>
          <a:lstStyle/>
          <a:p>
            <a:pPr marL="742950" indent="-285750">
              <a:buFont typeface="Wingdings" pitchFamily="2" charset="2"/>
              <a:buNone/>
            </a:pPr>
            <a:r>
              <a:rPr lang="en-US" altLang="zh-CN" sz="2800" dirty="0"/>
              <a:t>1.</a:t>
            </a:r>
            <a:r>
              <a:rPr lang="zh-CN" altLang="en-US" sz="2800" b="1" dirty="0"/>
              <a:t>简化数据流图</a:t>
            </a:r>
          </a:p>
        </p:txBody>
      </p:sp>
    </p:spTree>
    <p:extLst>
      <p:ext uri="{BB962C8B-B14F-4D97-AF65-F5344CB8AC3E}">
        <p14:creationId xmlns:p14="http://schemas.microsoft.com/office/powerpoint/2010/main" val="113618626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灯片编号占位符 5"/>
          <p:cNvSpPr>
            <a:spLocks noGrp="1"/>
          </p:cNvSpPr>
          <p:nvPr>
            <p:ph type="sldNum" sz="quarter" idx="12"/>
          </p:nvPr>
        </p:nvSpPr>
        <p:spPr/>
        <p:txBody>
          <a:bodyPr/>
          <a:lstStyle/>
          <a:p>
            <a:fld id="{FE7C22D4-FB87-473F-8351-BC3DD4514F71}" type="slidenum">
              <a:rPr lang="zh-CN" altLang="en-US"/>
              <a:pPr/>
              <a:t>174</a:t>
            </a:fld>
            <a:endParaRPr lang="en-US" altLang="zh-CN"/>
          </a:p>
        </p:txBody>
      </p:sp>
      <p:sp>
        <p:nvSpPr>
          <p:cNvPr id="418818" name="Rectangle 2"/>
          <p:cNvSpPr>
            <a:spLocks noGrp="1" noChangeArrowheads="1"/>
          </p:cNvSpPr>
          <p:nvPr>
            <p:ph type="title"/>
          </p:nvPr>
        </p:nvSpPr>
        <p:spPr/>
        <p:txBody>
          <a:bodyPr/>
          <a:lstStyle/>
          <a:p>
            <a:r>
              <a:rPr lang="zh-CN" altLang="en-US" sz="3600" dirty="0"/>
              <a:t>例</a:t>
            </a:r>
            <a:r>
              <a:rPr lang="zh-CN" altLang="en-US" sz="3600" dirty="0">
                <a:latin typeface="Times New Roman"/>
              </a:rPr>
              <a:t>“</a:t>
            </a:r>
            <a:r>
              <a:rPr lang="zh-CN" altLang="en-US" sz="3600" dirty="0"/>
              <a:t>教材销售子系统</a:t>
            </a:r>
            <a:r>
              <a:rPr lang="zh-CN" altLang="en-US" sz="3600" dirty="0">
                <a:latin typeface="Times New Roman"/>
              </a:rPr>
              <a:t>”</a:t>
            </a:r>
            <a:r>
              <a:rPr lang="zh-CN" altLang="en-US" sz="3600" dirty="0"/>
              <a:t> 软件结构</a:t>
            </a:r>
          </a:p>
        </p:txBody>
      </p:sp>
      <p:sp>
        <p:nvSpPr>
          <p:cNvPr id="418820" name="Rectangle 4"/>
          <p:cNvSpPr>
            <a:spLocks noChangeArrowheads="1"/>
          </p:cNvSpPr>
          <p:nvPr/>
        </p:nvSpPr>
        <p:spPr bwMode="auto">
          <a:xfrm>
            <a:off x="179388" y="1556792"/>
            <a:ext cx="4514850" cy="519112"/>
          </a:xfrm>
          <a:prstGeom prst="rect">
            <a:avLst/>
          </a:prstGeom>
          <a:noFill/>
          <a:ln w="9525">
            <a:noFill/>
            <a:miter lim="800000"/>
            <a:headEnd/>
            <a:tailEnd/>
          </a:ln>
          <a:effectLst/>
        </p:spPr>
        <p:txBody>
          <a:bodyPr wrap="none">
            <a:spAutoFit/>
          </a:bodyPr>
          <a:lstStyle/>
          <a:p>
            <a:pPr marL="742950" indent="-285750">
              <a:buFont typeface="Wingdings" pitchFamily="2" charset="2"/>
              <a:buNone/>
            </a:pPr>
            <a:r>
              <a:rPr lang="en-US" altLang="zh-CN" sz="2800" dirty="0"/>
              <a:t>2.</a:t>
            </a:r>
            <a:r>
              <a:rPr lang="zh-CN" altLang="en-US" sz="2800" b="1" dirty="0"/>
              <a:t>初始结构图顶层和一层</a:t>
            </a:r>
          </a:p>
        </p:txBody>
      </p:sp>
      <p:grpSp>
        <p:nvGrpSpPr>
          <p:cNvPr id="2" name="Group 17"/>
          <p:cNvGrpSpPr>
            <a:grpSpLocks/>
          </p:cNvGrpSpPr>
          <p:nvPr/>
        </p:nvGrpSpPr>
        <p:grpSpPr bwMode="auto">
          <a:xfrm>
            <a:off x="1042988" y="2436440"/>
            <a:ext cx="6380162" cy="2232025"/>
            <a:chOff x="657" y="1616"/>
            <a:chExt cx="4019" cy="1406"/>
          </a:xfrm>
        </p:grpSpPr>
        <p:sp>
          <p:nvSpPr>
            <p:cNvPr id="418822" name="Rectangle 6"/>
            <p:cNvSpPr>
              <a:spLocks noChangeArrowheads="1"/>
            </p:cNvSpPr>
            <p:nvPr/>
          </p:nvSpPr>
          <p:spPr bwMode="auto">
            <a:xfrm>
              <a:off x="2174" y="1616"/>
              <a:ext cx="936" cy="281"/>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800" b="1">
                  <a:solidFill>
                    <a:schemeClr val="tx1"/>
                  </a:solidFill>
                  <a:latin typeface="Arial" pitchFamily="34" charset="0"/>
                </a:rPr>
                <a:t>销售子系统</a:t>
              </a:r>
            </a:p>
          </p:txBody>
        </p:sp>
        <p:sp>
          <p:nvSpPr>
            <p:cNvPr id="418823" name="Rectangle 7"/>
            <p:cNvSpPr>
              <a:spLocks noChangeArrowheads="1"/>
            </p:cNvSpPr>
            <p:nvPr/>
          </p:nvSpPr>
          <p:spPr bwMode="auto">
            <a:xfrm>
              <a:off x="3986" y="2628"/>
              <a:ext cx="690" cy="394"/>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输出</a:t>
              </a:r>
            </a:p>
            <a:p>
              <a:pPr algn="ctr">
                <a:spcBef>
                  <a:spcPct val="0"/>
                </a:spcBef>
                <a:buClrTx/>
                <a:buSzTx/>
                <a:buFontTx/>
                <a:buNone/>
              </a:pPr>
              <a:r>
                <a:rPr kumimoji="0" lang="zh-CN" altLang="en-US" sz="1600" b="1">
                  <a:solidFill>
                    <a:schemeClr val="tx1"/>
                  </a:solidFill>
                  <a:latin typeface="Arial" pitchFamily="34" charset="0"/>
                </a:rPr>
                <a:t>暂缺书单</a:t>
              </a:r>
            </a:p>
          </p:txBody>
        </p:sp>
        <p:sp>
          <p:nvSpPr>
            <p:cNvPr id="418824" name="Rectangle 8"/>
            <p:cNvSpPr>
              <a:spLocks noChangeArrowheads="1"/>
            </p:cNvSpPr>
            <p:nvPr/>
          </p:nvSpPr>
          <p:spPr bwMode="auto">
            <a:xfrm>
              <a:off x="3149" y="2628"/>
              <a:ext cx="690" cy="394"/>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输出</a:t>
              </a:r>
            </a:p>
            <a:p>
              <a:pPr algn="ctr">
                <a:spcBef>
                  <a:spcPct val="0"/>
                </a:spcBef>
                <a:buClrTx/>
                <a:buSzTx/>
                <a:buFontTx/>
                <a:buNone/>
              </a:pPr>
              <a:r>
                <a:rPr kumimoji="0" lang="zh-CN" altLang="en-US" sz="1600" b="1">
                  <a:solidFill>
                    <a:schemeClr val="tx1"/>
                  </a:solidFill>
                  <a:latin typeface="Arial" pitchFamily="34" charset="0"/>
                </a:rPr>
                <a:t>购书发票</a:t>
              </a:r>
            </a:p>
          </p:txBody>
        </p:sp>
        <p:sp>
          <p:nvSpPr>
            <p:cNvPr id="418825" name="Rectangle 9"/>
            <p:cNvSpPr>
              <a:spLocks noChangeArrowheads="1"/>
            </p:cNvSpPr>
            <p:nvPr/>
          </p:nvSpPr>
          <p:spPr bwMode="auto">
            <a:xfrm>
              <a:off x="2312" y="2628"/>
              <a:ext cx="690" cy="394"/>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开购书发票</a:t>
              </a:r>
            </a:p>
            <a:p>
              <a:pPr algn="ctr">
                <a:spcBef>
                  <a:spcPct val="0"/>
                </a:spcBef>
                <a:buClrTx/>
                <a:buSzTx/>
                <a:buFontTx/>
                <a:buNone/>
              </a:pPr>
              <a:r>
                <a:rPr kumimoji="0" lang="zh-CN" altLang="en-US" sz="1600" b="1">
                  <a:solidFill>
                    <a:schemeClr val="tx1"/>
                  </a:solidFill>
                  <a:latin typeface="Arial" pitchFamily="34" charset="0"/>
                </a:rPr>
                <a:t>和暂缺书单</a:t>
              </a:r>
            </a:p>
          </p:txBody>
        </p:sp>
        <p:sp>
          <p:nvSpPr>
            <p:cNvPr id="418826" name="Rectangle 10"/>
            <p:cNvSpPr>
              <a:spLocks noChangeArrowheads="1"/>
            </p:cNvSpPr>
            <p:nvPr/>
          </p:nvSpPr>
          <p:spPr bwMode="auto">
            <a:xfrm>
              <a:off x="1475" y="2628"/>
              <a:ext cx="689" cy="394"/>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获得</a:t>
              </a:r>
            </a:p>
            <a:p>
              <a:pPr algn="ctr">
                <a:spcBef>
                  <a:spcPct val="0"/>
                </a:spcBef>
                <a:buClrTx/>
                <a:buSzTx/>
                <a:buFontTx/>
                <a:buNone/>
              </a:pPr>
              <a:r>
                <a:rPr kumimoji="0" lang="zh-CN" altLang="en-US" sz="1600" b="1">
                  <a:solidFill>
                    <a:schemeClr val="tx1"/>
                  </a:solidFill>
                  <a:latin typeface="Arial" pitchFamily="34" charset="0"/>
                </a:rPr>
                <a:t>补售书单</a:t>
              </a:r>
            </a:p>
          </p:txBody>
        </p:sp>
        <p:sp>
          <p:nvSpPr>
            <p:cNvPr id="418827" name="Rectangle 11"/>
            <p:cNvSpPr>
              <a:spLocks noChangeArrowheads="1"/>
            </p:cNvSpPr>
            <p:nvPr/>
          </p:nvSpPr>
          <p:spPr bwMode="auto">
            <a:xfrm>
              <a:off x="657" y="2628"/>
              <a:ext cx="690" cy="394"/>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获得有效</a:t>
              </a:r>
            </a:p>
            <a:p>
              <a:pPr algn="ctr">
                <a:spcBef>
                  <a:spcPct val="0"/>
                </a:spcBef>
                <a:buClrTx/>
                <a:buSzTx/>
                <a:buFontTx/>
                <a:buNone/>
              </a:pPr>
              <a:r>
                <a:rPr kumimoji="0" lang="zh-CN" altLang="en-US" sz="1600" b="1">
                  <a:solidFill>
                    <a:schemeClr val="tx1"/>
                  </a:solidFill>
                  <a:latin typeface="Arial" pitchFamily="34" charset="0"/>
                </a:rPr>
                <a:t>购书单</a:t>
              </a:r>
            </a:p>
          </p:txBody>
        </p:sp>
        <p:sp>
          <p:nvSpPr>
            <p:cNvPr id="418828" name="Line 12"/>
            <p:cNvSpPr>
              <a:spLocks noChangeShapeType="1"/>
            </p:cNvSpPr>
            <p:nvPr/>
          </p:nvSpPr>
          <p:spPr bwMode="auto">
            <a:xfrm>
              <a:off x="2656" y="1896"/>
              <a:ext cx="0" cy="732"/>
            </a:xfrm>
            <a:prstGeom prst="line">
              <a:avLst/>
            </a:prstGeom>
            <a:noFill/>
            <a:ln w="9525">
              <a:solidFill>
                <a:schemeClr val="tx1"/>
              </a:solidFill>
              <a:round/>
              <a:headEnd/>
              <a:tailEnd/>
            </a:ln>
            <a:effectLst/>
          </p:spPr>
          <p:txBody>
            <a:bodyPr/>
            <a:lstStyle/>
            <a:p>
              <a:endParaRPr lang="zh-CN" altLang="en-US"/>
            </a:p>
          </p:txBody>
        </p:sp>
        <p:sp>
          <p:nvSpPr>
            <p:cNvPr id="418829" name="Line 13"/>
            <p:cNvSpPr>
              <a:spLocks noChangeShapeType="1"/>
            </p:cNvSpPr>
            <p:nvPr/>
          </p:nvSpPr>
          <p:spPr bwMode="auto">
            <a:xfrm flipH="1">
              <a:off x="1819" y="1896"/>
              <a:ext cx="641" cy="732"/>
            </a:xfrm>
            <a:prstGeom prst="line">
              <a:avLst/>
            </a:prstGeom>
            <a:noFill/>
            <a:ln w="9525">
              <a:solidFill>
                <a:srgbClr val="800080"/>
              </a:solidFill>
              <a:round/>
              <a:headEnd/>
              <a:tailEnd/>
            </a:ln>
            <a:effectLst/>
          </p:spPr>
          <p:txBody>
            <a:bodyPr/>
            <a:lstStyle/>
            <a:p>
              <a:endParaRPr lang="zh-CN" altLang="en-US"/>
            </a:p>
          </p:txBody>
        </p:sp>
        <p:sp>
          <p:nvSpPr>
            <p:cNvPr id="418830" name="Line 14"/>
            <p:cNvSpPr>
              <a:spLocks noChangeShapeType="1"/>
            </p:cNvSpPr>
            <p:nvPr/>
          </p:nvSpPr>
          <p:spPr bwMode="auto">
            <a:xfrm flipH="1">
              <a:off x="1066" y="1888"/>
              <a:ext cx="1132" cy="732"/>
            </a:xfrm>
            <a:prstGeom prst="line">
              <a:avLst/>
            </a:prstGeom>
            <a:noFill/>
            <a:ln w="9525">
              <a:solidFill>
                <a:srgbClr val="800080"/>
              </a:solidFill>
              <a:round/>
              <a:headEnd/>
              <a:tailEnd/>
            </a:ln>
            <a:effectLst/>
          </p:spPr>
          <p:txBody>
            <a:bodyPr/>
            <a:lstStyle/>
            <a:p>
              <a:endParaRPr lang="zh-CN" altLang="en-US"/>
            </a:p>
          </p:txBody>
        </p:sp>
        <p:sp>
          <p:nvSpPr>
            <p:cNvPr id="418831" name="Line 15"/>
            <p:cNvSpPr>
              <a:spLocks noChangeShapeType="1"/>
            </p:cNvSpPr>
            <p:nvPr/>
          </p:nvSpPr>
          <p:spPr bwMode="auto">
            <a:xfrm>
              <a:off x="2903" y="1896"/>
              <a:ext cx="493" cy="732"/>
            </a:xfrm>
            <a:prstGeom prst="line">
              <a:avLst/>
            </a:prstGeom>
            <a:noFill/>
            <a:ln w="9525">
              <a:solidFill>
                <a:srgbClr val="FF0000"/>
              </a:solidFill>
              <a:round/>
              <a:headEnd/>
              <a:tailEnd/>
            </a:ln>
            <a:effectLst/>
          </p:spPr>
          <p:txBody>
            <a:bodyPr/>
            <a:lstStyle/>
            <a:p>
              <a:endParaRPr lang="zh-CN" altLang="en-US"/>
            </a:p>
          </p:txBody>
        </p:sp>
        <p:sp>
          <p:nvSpPr>
            <p:cNvPr id="418832" name="Line 16"/>
            <p:cNvSpPr>
              <a:spLocks noChangeShapeType="1"/>
            </p:cNvSpPr>
            <p:nvPr/>
          </p:nvSpPr>
          <p:spPr bwMode="auto">
            <a:xfrm>
              <a:off x="3100" y="1896"/>
              <a:ext cx="1083" cy="732"/>
            </a:xfrm>
            <a:prstGeom prst="line">
              <a:avLst/>
            </a:prstGeom>
            <a:noFill/>
            <a:ln w="9525">
              <a:solidFill>
                <a:srgbClr val="FF0000"/>
              </a:solidFill>
              <a:round/>
              <a:headEnd/>
              <a:tailEnd/>
            </a:ln>
            <a:effectLst/>
          </p:spPr>
          <p:txBody>
            <a:bodyPr/>
            <a:lstStyle/>
            <a:p>
              <a:endParaRPr lang="zh-CN" altLang="en-US"/>
            </a:p>
          </p:txBody>
        </p:sp>
      </p:grpSp>
    </p:spTree>
    <p:extLst>
      <p:ext uri="{BB962C8B-B14F-4D97-AF65-F5344CB8AC3E}">
        <p14:creationId xmlns:p14="http://schemas.microsoft.com/office/powerpoint/2010/main" val="317151880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 name="灯片编号占位符 5"/>
          <p:cNvSpPr>
            <a:spLocks noGrp="1"/>
          </p:cNvSpPr>
          <p:nvPr>
            <p:ph type="sldNum" sz="quarter" idx="12"/>
          </p:nvPr>
        </p:nvSpPr>
        <p:spPr/>
        <p:txBody>
          <a:bodyPr/>
          <a:lstStyle/>
          <a:p>
            <a:fld id="{70A7979C-5704-4BD9-A33B-882CC2117A86}" type="slidenum">
              <a:rPr lang="zh-CN" altLang="en-US"/>
              <a:pPr/>
              <a:t>175</a:t>
            </a:fld>
            <a:endParaRPr lang="en-US" altLang="zh-CN"/>
          </a:p>
        </p:txBody>
      </p:sp>
      <p:sp>
        <p:nvSpPr>
          <p:cNvPr id="419842" name="Rectangle 2"/>
          <p:cNvSpPr>
            <a:spLocks noGrp="1" noChangeArrowheads="1"/>
          </p:cNvSpPr>
          <p:nvPr>
            <p:ph type="title"/>
          </p:nvPr>
        </p:nvSpPr>
        <p:spPr/>
        <p:txBody>
          <a:bodyPr/>
          <a:lstStyle/>
          <a:p>
            <a:r>
              <a:rPr lang="zh-CN" altLang="en-US" sz="3600" dirty="0"/>
              <a:t>例</a:t>
            </a:r>
            <a:r>
              <a:rPr lang="zh-CN" altLang="en-US" sz="3600" dirty="0">
                <a:latin typeface="Times New Roman"/>
              </a:rPr>
              <a:t>“</a:t>
            </a:r>
            <a:r>
              <a:rPr lang="zh-CN" altLang="en-US" sz="3600" dirty="0"/>
              <a:t>教材销售子系统</a:t>
            </a:r>
            <a:r>
              <a:rPr lang="zh-CN" altLang="en-US" sz="3600" dirty="0">
                <a:latin typeface="Times New Roman"/>
              </a:rPr>
              <a:t>”</a:t>
            </a:r>
            <a:r>
              <a:rPr lang="zh-CN" altLang="en-US" sz="3600" dirty="0"/>
              <a:t> 软件结构</a:t>
            </a:r>
          </a:p>
        </p:txBody>
      </p:sp>
      <p:sp>
        <p:nvSpPr>
          <p:cNvPr id="419843" name="Rectangle 3"/>
          <p:cNvSpPr>
            <a:spLocks noGrp="1" noChangeArrowheads="1"/>
          </p:cNvSpPr>
          <p:nvPr>
            <p:ph type="body" idx="1"/>
          </p:nvPr>
        </p:nvSpPr>
        <p:spPr>
          <a:xfrm>
            <a:off x="611188" y="1340768"/>
            <a:ext cx="6481762" cy="647700"/>
          </a:xfrm>
        </p:spPr>
        <p:txBody>
          <a:bodyPr/>
          <a:lstStyle/>
          <a:p>
            <a:pPr>
              <a:buFont typeface="Wingdings" pitchFamily="2" charset="2"/>
              <a:buNone/>
            </a:pPr>
            <a:r>
              <a:rPr lang="en-US" altLang="zh-CN" sz="2800" dirty="0">
                <a:latin typeface="宋体" pitchFamily="2" charset="-122"/>
              </a:rPr>
              <a:t>3.</a:t>
            </a:r>
            <a:r>
              <a:rPr lang="zh-CN" altLang="en-US" sz="2800" dirty="0">
                <a:latin typeface="宋体" pitchFamily="2" charset="-122"/>
              </a:rPr>
              <a:t>对一层模块分解得到初始结构图</a:t>
            </a:r>
          </a:p>
        </p:txBody>
      </p:sp>
      <p:grpSp>
        <p:nvGrpSpPr>
          <p:cNvPr id="2" name="Group 77"/>
          <p:cNvGrpSpPr>
            <a:grpSpLocks/>
          </p:cNvGrpSpPr>
          <p:nvPr/>
        </p:nvGrpSpPr>
        <p:grpSpPr bwMode="auto">
          <a:xfrm>
            <a:off x="134938" y="1989138"/>
            <a:ext cx="8856662" cy="3241675"/>
            <a:chOff x="85" y="1434"/>
            <a:chExt cx="5579" cy="1861"/>
          </a:xfrm>
        </p:grpSpPr>
        <p:sp>
          <p:nvSpPr>
            <p:cNvPr id="419845" name="Rectangle 5"/>
            <p:cNvSpPr>
              <a:spLocks noChangeArrowheads="1"/>
            </p:cNvSpPr>
            <p:nvPr/>
          </p:nvSpPr>
          <p:spPr bwMode="auto">
            <a:xfrm>
              <a:off x="2480" y="1434"/>
              <a:ext cx="862" cy="227"/>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销售子系统</a:t>
              </a:r>
            </a:p>
          </p:txBody>
        </p:sp>
        <p:sp>
          <p:nvSpPr>
            <p:cNvPr id="419846" name="Rectangle 6"/>
            <p:cNvSpPr>
              <a:spLocks noChangeArrowheads="1"/>
            </p:cNvSpPr>
            <p:nvPr/>
          </p:nvSpPr>
          <p:spPr bwMode="auto">
            <a:xfrm>
              <a:off x="4575" y="2251"/>
              <a:ext cx="635" cy="318"/>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输出</a:t>
              </a:r>
            </a:p>
            <a:p>
              <a:pPr algn="ctr">
                <a:spcBef>
                  <a:spcPct val="0"/>
                </a:spcBef>
                <a:buClrTx/>
                <a:buSzTx/>
                <a:buFontTx/>
                <a:buNone/>
              </a:pPr>
              <a:r>
                <a:rPr kumimoji="0" lang="zh-CN" altLang="en-US" sz="1600" b="1">
                  <a:solidFill>
                    <a:schemeClr val="tx1"/>
                  </a:solidFill>
                  <a:latin typeface="Arial" pitchFamily="34" charset="0"/>
                </a:rPr>
                <a:t>暂缺书单</a:t>
              </a:r>
            </a:p>
          </p:txBody>
        </p:sp>
        <p:sp>
          <p:nvSpPr>
            <p:cNvPr id="419847" name="Rectangle 7"/>
            <p:cNvSpPr>
              <a:spLocks noChangeArrowheads="1"/>
            </p:cNvSpPr>
            <p:nvPr/>
          </p:nvSpPr>
          <p:spPr bwMode="auto">
            <a:xfrm>
              <a:off x="3577" y="2251"/>
              <a:ext cx="635" cy="318"/>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输出</a:t>
              </a:r>
            </a:p>
            <a:p>
              <a:pPr algn="ctr">
                <a:spcBef>
                  <a:spcPct val="0"/>
                </a:spcBef>
                <a:buClrTx/>
                <a:buSzTx/>
                <a:buFontTx/>
                <a:buNone/>
              </a:pPr>
              <a:r>
                <a:rPr kumimoji="0" lang="zh-CN" altLang="en-US" sz="1600" b="1">
                  <a:solidFill>
                    <a:schemeClr val="tx1"/>
                  </a:solidFill>
                  <a:latin typeface="Arial" pitchFamily="34" charset="0"/>
                </a:rPr>
                <a:t>购书发票</a:t>
              </a:r>
            </a:p>
          </p:txBody>
        </p:sp>
        <p:sp>
          <p:nvSpPr>
            <p:cNvPr id="419848" name="Rectangle 8"/>
            <p:cNvSpPr>
              <a:spLocks noChangeArrowheads="1"/>
            </p:cNvSpPr>
            <p:nvPr/>
          </p:nvSpPr>
          <p:spPr bwMode="auto">
            <a:xfrm>
              <a:off x="2607" y="2250"/>
              <a:ext cx="635" cy="318"/>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开购书发票</a:t>
              </a:r>
            </a:p>
            <a:p>
              <a:pPr algn="ctr">
                <a:spcBef>
                  <a:spcPct val="0"/>
                </a:spcBef>
                <a:buClrTx/>
                <a:buSzTx/>
                <a:buFontTx/>
                <a:buNone/>
              </a:pPr>
              <a:r>
                <a:rPr kumimoji="0" lang="zh-CN" altLang="en-US" sz="1600" b="1">
                  <a:solidFill>
                    <a:schemeClr val="tx1"/>
                  </a:solidFill>
                  <a:latin typeface="Arial" pitchFamily="34" charset="0"/>
                </a:rPr>
                <a:t>和暂缺书单</a:t>
              </a:r>
            </a:p>
          </p:txBody>
        </p:sp>
        <p:sp>
          <p:nvSpPr>
            <p:cNvPr id="419849" name="Rectangle 9"/>
            <p:cNvSpPr>
              <a:spLocks noChangeArrowheads="1"/>
            </p:cNvSpPr>
            <p:nvPr/>
          </p:nvSpPr>
          <p:spPr bwMode="auto">
            <a:xfrm>
              <a:off x="1536" y="2251"/>
              <a:ext cx="635" cy="318"/>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获得</a:t>
              </a:r>
            </a:p>
            <a:p>
              <a:pPr algn="ctr">
                <a:spcBef>
                  <a:spcPct val="0"/>
                </a:spcBef>
                <a:buClrTx/>
                <a:buSzTx/>
                <a:buFontTx/>
                <a:buNone/>
              </a:pPr>
              <a:r>
                <a:rPr kumimoji="0" lang="zh-CN" altLang="en-US" sz="1600" b="1">
                  <a:solidFill>
                    <a:schemeClr val="tx1"/>
                  </a:solidFill>
                  <a:latin typeface="Arial" pitchFamily="34" charset="0"/>
                </a:rPr>
                <a:t>补售书单</a:t>
              </a:r>
            </a:p>
          </p:txBody>
        </p:sp>
        <p:sp>
          <p:nvSpPr>
            <p:cNvPr id="419850" name="Rectangle 10"/>
            <p:cNvSpPr>
              <a:spLocks noChangeArrowheads="1"/>
            </p:cNvSpPr>
            <p:nvPr/>
          </p:nvSpPr>
          <p:spPr bwMode="auto">
            <a:xfrm>
              <a:off x="493" y="2251"/>
              <a:ext cx="635" cy="318"/>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获得有效</a:t>
              </a:r>
            </a:p>
            <a:p>
              <a:pPr algn="ctr">
                <a:spcBef>
                  <a:spcPct val="0"/>
                </a:spcBef>
                <a:buClrTx/>
                <a:buSzTx/>
                <a:buFontTx/>
                <a:buNone/>
              </a:pPr>
              <a:r>
                <a:rPr kumimoji="0" lang="zh-CN" altLang="en-US" sz="1600" b="1">
                  <a:solidFill>
                    <a:schemeClr val="tx1"/>
                  </a:solidFill>
                  <a:latin typeface="Arial" pitchFamily="34" charset="0"/>
                </a:rPr>
                <a:t>购书单</a:t>
              </a:r>
            </a:p>
          </p:txBody>
        </p:sp>
        <p:sp>
          <p:nvSpPr>
            <p:cNvPr id="419851" name="Line 11"/>
            <p:cNvSpPr>
              <a:spLocks noChangeShapeType="1"/>
            </p:cNvSpPr>
            <p:nvPr/>
          </p:nvSpPr>
          <p:spPr bwMode="auto">
            <a:xfrm>
              <a:off x="3351" y="1661"/>
              <a:ext cx="1633" cy="590"/>
            </a:xfrm>
            <a:prstGeom prst="line">
              <a:avLst/>
            </a:prstGeom>
            <a:noFill/>
            <a:ln w="9525">
              <a:solidFill>
                <a:srgbClr val="FF0000"/>
              </a:solidFill>
              <a:round/>
              <a:headEnd/>
              <a:tailEnd/>
            </a:ln>
            <a:effectLst/>
          </p:spPr>
          <p:txBody>
            <a:bodyPr/>
            <a:lstStyle/>
            <a:p>
              <a:endParaRPr lang="zh-CN" altLang="en-US"/>
            </a:p>
          </p:txBody>
        </p:sp>
        <p:sp>
          <p:nvSpPr>
            <p:cNvPr id="419852" name="Rectangle 12"/>
            <p:cNvSpPr>
              <a:spLocks noChangeArrowheads="1"/>
            </p:cNvSpPr>
            <p:nvPr/>
          </p:nvSpPr>
          <p:spPr bwMode="auto">
            <a:xfrm>
              <a:off x="4575" y="2977"/>
              <a:ext cx="635" cy="318"/>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生成缺书</a:t>
              </a:r>
            </a:p>
            <a:p>
              <a:pPr algn="ctr">
                <a:spcBef>
                  <a:spcPct val="0"/>
                </a:spcBef>
                <a:buClrTx/>
                <a:buSzTx/>
                <a:buFontTx/>
                <a:buNone/>
              </a:pPr>
              <a:r>
                <a:rPr kumimoji="0" lang="zh-CN" altLang="en-US" sz="1600" b="1">
                  <a:solidFill>
                    <a:schemeClr val="tx1"/>
                  </a:solidFill>
                  <a:latin typeface="Arial" pitchFamily="34" charset="0"/>
                </a:rPr>
                <a:t>登记记录</a:t>
              </a:r>
            </a:p>
          </p:txBody>
        </p:sp>
        <p:sp>
          <p:nvSpPr>
            <p:cNvPr id="419853" name="Rectangle 13"/>
            <p:cNvSpPr>
              <a:spLocks noChangeArrowheads="1"/>
            </p:cNvSpPr>
            <p:nvPr/>
          </p:nvSpPr>
          <p:spPr bwMode="auto">
            <a:xfrm>
              <a:off x="5301" y="2977"/>
              <a:ext cx="363" cy="318"/>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缺书</a:t>
              </a:r>
            </a:p>
            <a:p>
              <a:pPr algn="ctr">
                <a:spcBef>
                  <a:spcPct val="0"/>
                </a:spcBef>
                <a:buClrTx/>
                <a:buSzTx/>
                <a:buFontTx/>
                <a:buNone/>
              </a:pPr>
              <a:r>
                <a:rPr kumimoji="0" lang="zh-CN" altLang="en-US" sz="1600" b="1">
                  <a:solidFill>
                    <a:schemeClr val="tx1"/>
                  </a:solidFill>
                  <a:latin typeface="Arial" pitchFamily="34" charset="0"/>
                </a:rPr>
                <a:t>登记</a:t>
              </a:r>
            </a:p>
          </p:txBody>
        </p:sp>
        <p:sp>
          <p:nvSpPr>
            <p:cNvPr id="419854" name="Line 14"/>
            <p:cNvSpPr>
              <a:spLocks noChangeShapeType="1"/>
            </p:cNvSpPr>
            <p:nvPr/>
          </p:nvSpPr>
          <p:spPr bwMode="auto">
            <a:xfrm>
              <a:off x="4893" y="2568"/>
              <a:ext cx="0" cy="409"/>
            </a:xfrm>
            <a:prstGeom prst="line">
              <a:avLst/>
            </a:prstGeom>
            <a:noFill/>
            <a:ln w="9525">
              <a:solidFill>
                <a:schemeClr val="tx1"/>
              </a:solidFill>
              <a:round/>
              <a:headEnd/>
              <a:tailEnd/>
            </a:ln>
            <a:effectLst/>
          </p:spPr>
          <p:txBody>
            <a:bodyPr/>
            <a:lstStyle/>
            <a:p>
              <a:endParaRPr lang="zh-CN" altLang="en-US"/>
            </a:p>
          </p:txBody>
        </p:sp>
        <p:sp>
          <p:nvSpPr>
            <p:cNvPr id="419855" name="Line 15"/>
            <p:cNvSpPr>
              <a:spLocks noChangeShapeType="1"/>
            </p:cNvSpPr>
            <p:nvPr/>
          </p:nvSpPr>
          <p:spPr bwMode="auto">
            <a:xfrm>
              <a:off x="5029" y="2568"/>
              <a:ext cx="453" cy="409"/>
            </a:xfrm>
            <a:prstGeom prst="line">
              <a:avLst/>
            </a:prstGeom>
            <a:noFill/>
            <a:ln w="9525">
              <a:solidFill>
                <a:schemeClr val="tx1"/>
              </a:solidFill>
              <a:round/>
              <a:headEnd/>
              <a:tailEnd/>
            </a:ln>
            <a:effectLst/>
          </p:spPr>
          <p:txBody>
            <a:bodyPr/>
            <a:lstStyle/>
            <a:p>
              <a:endParaRPr lang="zh-CN" altLang="en-US"/>
            </a:p>
          </p:txBody>
        </p:sp>
        <p:sp>
          <p:nvSpPr>
            <p:cNvPr id="419856" name="Rectangle 16"/>
            <p:cNvSpPr>
              <a:spLocks noChangeArrowheads="1"/>
            </p:cNvSpPr>
            <p:nvPr/>
          </p:nvSpPr>
          <p:spPr bwMode="auto">
            <a:xfrm>
              <a:off x="4167" y="2977"/>
              <a:ext cx="363" cy="318"/>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售书</a:t>
              </a:r>
            </a:p>
            <a:p>
              <a:pPr algn="ctr">
                <a:spcBef>
                  <a:spcPct val="0"/>
                </a:spcBef>
                <a:buClrTx/>
                <a:buSzTx/>
                <a:buFontTx/>
                <a:buNone/>
              </a:pPr>
              <a:r>
                <a:rPr kumimoji="0" lang="zh-CN" altLang="en-US" sz="1600" b="1">
                  <a:solidFill>
                    <a:schemeClr val="tx1"/>
                  </a:solidFill>
                  <a:latin typeface="Arial" pitchFamily="34" charset="0"/>
                </a:rPr>
                <a:t>登记</a:t>
              </a:r>
            </a:p>
          </p:txBody>
        </p:sp>
        <p:sp>
          <p:nvSpPr>
            <p:cNvPr id="419857" name="Rectangle 17"/>
            <p:cNvSpPr>
              <a:spLocks noChangeArrowheads="1"/>
            </p:cNvSpPr>
            <p:nvPr/>
          </p:nvSpPr>
          <p:spPr bwMode="auto">
            <a:xfrm>
              <a:off x="3659" y="2977"/>
              <a:ext cx="453" cy="318"/>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输出</a:t>
              </a:r>
            </a:p>
            <a:p>
              <a:pPr algn="ctr">
                <a:spcBef>
                  <a:spcPct val="0"/>
                </a:spcBef>
                <a:buClrTx/>
                <a:buSzTx/>
                <a:buFontTx/>
                <a:buNone/>
              </a:pPr>
              <a:r>
                <a:rPr kumimoji="0" lang="zh-CN" altLang="en-US" sz="1600" b="1">
                  <a:solidFill>
                    <a:schemeClr val="tx1"/>
                  </a:solidFill>
                  <a:latin typeface="Arial" pitchFamily="34" charset="0"/>
                </a:rPr>
                <a:t>领书单</a:t>
              </a:r>
            </a:p>
          </p:txBody>
        </p:sp>
        <p:sp>
          <p:nvSpPr>
            <p:cNvPr id="419858" name="Rectangle 18"/>
            <p:cNvSpPr>
              <a:spLocks noChangeArrowheads="1"/>
            </p:cNvSpPr>
            <p:nvPr/>
          </p:nvSpPr>
          <p:spPr bwMode="auto">
            <a:xfrm>
              <a:off x="3223" y="2977"/>
              <a:ext cx="363" cy="318"/>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开领</a:t>
              </a:r>
            </a:p>
            <a:p>
              <a:pPr algn="ctr">
                <a:spcBef>
                  <a:spcPct val="0"/>
                </a:spcBef>
                <a:buClrTx/>
                <a:buSzTx/>
                <a:buFontTx/>
                <a:buNone/>
              </a:pPr>
              <a:r>
                <a:rPr kumimoji="0" lang="zh-CN" altLang="en-US" sz="1600" b="1">
                  <a:solidFill>
                    <a:schemeClr val="tx1"/>
                  </a:solidFill>
                  <a:latin typeface="Arial" pitchFamily="34" charset="0"/>
                </a:rPr>
                <a:t>书单</a:t>
              </a:r>
            </a:p>
          </p:txBody>
        </p:sp>
        <p:sp>
          <p:nvSpPr>
            <p:cNvPr id="419859" name="Line 19"/>
            <p:cNvSpPr>
              <a:spLocks noChangeShapeType="1"/>
            </p:cNvSpPr>
            <p:nvPr/>
          </p:nvSpPr>
          <p:spPr bwMode="auto">
            <a:xfrm>
              <a:off x="3895" y="2568"/>
              <a:ext cx="0" cy="409"/>
            </a:xfrm>
            <a:prstGeom prst="line">
              <a:avLst/>
            </a:prstGeom>
            <a:noFill/>
            <a:ln w="9525">
              <a:solidFill>
                <a:schemeClr val="tx1"/>
              </a:solidFill>
              <a:round/>
              <a:headEnd/>
              <a:tailEnd/>
            </a:ln>
            <a:effectLst/>
          </p:spPr>
          <p:txBody>
            <a:bodyPr/>
            <a:lstStyle/>
            <a:p>
              <a:endParaRPr lang="zh-CN" altLang="en-US"/>
            </a:p>
          </p:txBody>
        </p:sp>
        <p:sp>
          <p:nvSpPr>
            <p:cNvPr id="419860" name="Line 20"/>
            <p:cNvSpPr>
              <a:spLocks noChangeShapeType="1"/>
            </p:cNvSpPr>
            <p:nvPr/>
          </p:nvSpPr>
          <p:spPr bwMode="auto">
            <a:xfrm flipH="1">
              <a:off x="3396" y="2568"/>
              <a:ext cx="272" cy="409"/>
            </a:xfrm>
            <a:prstGeom prst="line">
              <a:avLst/>
            </a:prstGeom>
            <a:noFill/>
            <a:ln w="9525">
              <a:solidFill>
                <a:schemeClr val="tx1"/>
              </a:solidFill>
              <a:round/>
              <a:headEnd/>
              <a:tailEnd/>
            </a:ln>
            <a:effectLst/>
          </p:spPr>
          <p:txBody>
            <a:bodyPr/>
            <a:lstStyle/>
            <a:p>
              <a:endParaRPr lang="zh-CN" altLang="en-US"/>
            </a:p>
          </p:txBody>
        </p:sp>
        <p:sp>
          <p:nvSpPr>
            <p:cNvPr id="419861" name="Line 21"/>
            <p:cNvSpPr>
              <a:spLocks noChangeShapeType="1"/>
            </p:cNvSpPr>
            <p:nvPr/>
          </p:nvSpPr>
          <p:spPr bwMode="auto">
            <a:xfrm>
              <a:off x="4122" y="2568"/>
              <a:ext cx="227" cy="409"/>
            </a:xfrm>
            <a:prstGeom prst="line">
              <a:avLst/>
            </a:prstGeom>
            <a:noFill/>
            <a:ln w="9525">
              <a:solidFill>
                <a:schemeClr val="tx1"/>
              </a:solidFill>
              <a:round/>
              <a:headEnd/>
              <a:tailEnd/>
            </a:ln>
            <a:effectLst/>
          </p:spPr>
          <p:txBody>
            <a:bodyPr/>
            <a:lstStyle/>
            <a:p>
              <a:endParaRPr lang="zh-CN" altLang="en-US"/>
            </a:p>
          </p:txBody>
        </p:sp>
        <p:sp>
          <p:nvSpPr>
            <p:cNvPr id="419862" name="Rectangle 22"/>
            <p:cNvSpPr>
              <a:spLocks noChangeArrowheads="1"/>
            </p:cNvSpPr>
            <p:nvPr/>
          </p:nvSpPr>
          <p:spPr bwMode="auto">
            <a:xfrm>
              <a:off x="620" y="2977"/>
              <a:ext cx="363" cy="317"/>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审查</a:t>
              </a:r>
            </a:p>
            <a:p>
              <a:pPr algn="ctr">
                <a:spcBef>
                  <a:spcPct val="0"/>
                </a:spcBef>
                <a:buClrTx/>
                <a:buSzTx/>
                <a:buFontTx/>
                <a:buNone/>
              </a:pPr>
              <a:r>
                <a:rPr kumimoji="0" lang="zh-CN" altLang="en-US" sz="1600" b="1">
                  <a:solidFill>
                    <a:schemeClr val="tx1"/>
                  </a:solidFill>
                  <a:latin typeface="Arial" pitchFamily="34" charset="0"/>
                </a:rPr>
                <a:t>有效性</a:t>
              </a:r>
            </a:p>
          </p:txBody>
        </p:sp>
        <p:sp>
          <p:nvSpPr>
            <p:cNvPr id="419863" name="Rectangle 23"/>
            <p:cNvSpPr>
              <a:spLocks noChangeArrowheads="1"/>
            </p:cNvSpPr>
            <p:nvPr/>
          </p:nvSpPr>
          <p:spPr bwMode="auto">
            <a:xfrm>
              <a:off x="85" y="2977"/>
              <a:ext cx="454" cy="318"/>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读入</a:t>
              </a:r>
            </a:p>
            <a:p>
              <a:pPr algn="ctr">
                <a:spcBef>
                  <a:spcPct val="0"/>
                </a:spcBef>
                <a:buClrTx/>
                <a:buSzTx/>
                <a:buFontTx/>
                <a:buNone/>
              </a:pPr>
              <a:r>
                <a:rPr kumimoji="0" lang="zh-CN" altLang="en-US" sz="1600" b="1">
                  <a:solidFill>
                    <a:schemeClr val="tx1"/>
                  </a:solidFill>
                  <a:latin typeface="Arial" pitchFamily="34" charset="0"/>
                </a:rPr>
                <a:t>购书单</a:t>
              </a:r>
            </a:p>
          </p:txBody>
        </p:sp>
        <p:sp>
          <p:nvSpPr>
            <p:cNvPr id="419864" name="Rectangle 24"/>
            <p:cNvSpPr>
              <a:spLocks noChangeArrowheads="1"/>
            </p:cNvSpPr>
            <p:nvPr/>
          </p:nvSpPr>
          <p:spPr bwMode="auto">
            <a:xfrm>
              <a:off x="1083" y="2977"/>
              <a:ext cx="499" cy="317"/>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退还无</a:t>
              </a:r>
            </a:p>
            <a:p>
              <a:pPr algn="ctr">
                <a:spcBef>
                  <a:spcPct val="0"/>
                </a:spcBef>
                <a:buClrTx/>
                <a:buSzTx/>
                <a:buFontTx/>
                <a:buNone/>
              </a:pPr>
              <a:r>
                <a:rPr kumimoji="0" lang="zh-CN" altLang="en-US" sz="1600" b="1">
                  <a:solidFill>
                    <a:schemeClr val="tx1"/>
                  </a:solidFill>
                  <a:latin typeface="Arial" pitchFamily="34" charset="0"/>
                </a:rPr>
                <a:t>效书单</a:t>
              </a:r>
            </a:p>
          </p:txBody>
        </p:sp>
        <p:sp>
          <p:nvSpPr>
            <p:cNvPr id="419865" name="Line 25"/>
            <p:cNvSpPr>
              <a:spLocks noChangeShapeType="1"/>
            </p:cNvSpPr>
            <p:nvPr/>
          </p:nvSpPr>
          <p:spPr bwMode="auto">
            <a:xfrm>
              <a:off x="810" y="2568"/>
              <a:ext cx="0" cy="409"/>
            </a:xfrm>
            <a:prstGeom prst="line">
              <a:avLst/>
            </a:prstGeom>
            <a:noFill/>
            <a:ln w="9525">
              <a:solidFill>
                <a:schemeClr val="tx1"/>
              </a:solidFill>
              <a:round/>
              <a:headEnd/>
              <a:tailEnd/>
            </a:ln>
            <a:effectLst/>
          </p:spPr>
          <p:txBody>
            <a:bodyPr/>
            <a:lstStyle/>
            <a:p>
              <a:endParaRPr lang="zh-CN" altLang="en-US"/>
            </a:p>
          </p:txBody>
        </p:sp>
        <p:sp>
          <p:nvSpPr>
            <p:cNvPr id="419866" name="Line 26"/>
            <p:cNvSpPr>
              <a:spLocks noChangeShapeType="1"/>
            </p:cNvSpPr>
            <p:nvPr/>
          </p:nvSpPr>
          <p:spPr bwMode="auto">
            <a:xfrm flipH="1">
              <a:off x="312" y="2568"/>
              <a:ext cx="272" cy="409"/>
            </a:xfrm>
            <a:prstGeom prst="line">
              <a:avLst/>
            </a:prstGeom>
            <a:noFill/>
            <a:ln w="9525">
              <a:solidFill>
                <a:schemeClr val="tx1"/>
              </a:solidFill>
              <a:round/>
              <a:headEnd/>
              <a:tailEnd/>
            </a:ln>
            <a:effectLst/>
          </p:spPr>
          <p:txBody>
            <a:bodyPr/>
            <a:lstStyle/>
            <a:p>
              <a:endParaRPr lang="zh-CN" altLang="en-US"/>
            </a:p>
          </p:txBody>
        </p:sp>
        <p:sp>
          <p:nvSpPr>
            <p:cNvPr id="419867" name="Line 27"/>
            <p:cNvSpPr>
              <a:spLocks noChangeShapeType="1"/>
            </p:cNvSpPr>
            <p:nvPr/>
          </p:nvSpPr>
          <p:spPr bwMode="auto">
            <a:xfrm>
              <a:off x="1037" y="2568"/>
              <a:ext cx="318" cy="409"/>
            </a:xfrm>
            <a:prstGeom prst="line">
              <a:avLst/>
            </a:prstGeom>
            <a:noFill/>
            <a:ln w="9525">
              <a:solidFill>
                <a:schemeClr val="tx1"/>
              </a:solidFill>
              <a:round/>
              <a:headEnd/>
              <a:tailEnd/>
            </a:ln>
            <a:effectLst/>
          </p:spPr>
          <p:txBody>
            <a:bodyPr/>
            <a:lstStyle/>
            <a:p>
              <a:endParaRPr lang="zh-CN" altLang="en-US"/>
            </a:p>
          </p:txBody>
        </p:sp>
        <p:sp>
          <p:nvSpPr>
            <p:cNvPr id="419868" name="Rectangle 28"/>
            <p:cNvSpPr>
              <a:spLocks noChangeArrowheads="1"/>
            </p:cNvSpPr>
            <p:nvPr/>
          </p:nvSpPr>
          <p:spPr bwMode="auto">
            <a:xfrm>
              <a:off x="1672" y="2977"/>
              <a:ext cx="454" cy="318"/>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读进书</a:t>
              </a:r>
            </a:p>
            <a:p>
              <a:pPr algn="ctr">
                <a:spcBef>
                  <a:spcPct val="0"/>
                </a:spcBef>
                <a:buClrTx/>
                <a:buSzTx/>
                <a:buFontTx/>
                <a:buNone/>
              </a:pPr>
              <a:r>
                <a:rPr kumimoji="0" lang="zh-CN" altLang="en-US" sz="1600" b="1">
                  <a:solidFill>
                    <a:schemeClr val="tx1"/>
                  </a:solidFill>
                  <a:latin typeface="Arial" pitchFamily="34" charset="0"/>
                </a:rPr>
                <a:t>通知单</a:t>
              </a:r>
            </a:p>
          </p:txBody>
        </p:sp>
        <p:sp>
          <p:nvSpPr>
            <p:cNvPr id="419869" name="Rectangle 29"/>
            <p:cNvSpPr>
              <a:spLocks noChangeArrowheads="1"/>
            </p:cNvSpPr>
            <p:nvPr/>
          </p:nvSpPr>
          <p:spPr bwMode="auto">
            <a:xfrm>
              <a:off x="2262" y="2977"/>
              <a:ext cx="454" cy="318"/>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开补</a:t>
              </a:r>
            </a:p>
            <a:p>
              <a:pPr algn="ctr">
                <a:spcBef>
                  <a:spcPct val="0"/>
                </a:spcBef>
                <a:buClrTx/>
                <a:buSzTx/>
                <a:buFontTx/>
                <a:buNone/>
              </a:pPr>
              <a:r>
                <a:rPr kumimoji="0" lang="zh-CN" altLang="en-US" sz="1600" b="1">
                  <a:solidFill>
                    <a:schemeClr val="tx1"/>
                  </a:solidFill>
                  <a:latin typeface="Arial" pitchFamily="34" charset="0"/>
                </a:rPr>
                <a:t>售书单</a:t>
              </a:r>
            </a:p>
          </p:txBody>
        </p:sp>
        <p:sp>
          <p:nvSpPr>
            <p:cNvPr id="419870" name="Line 30"/>
            <p:cNvSpPr>
              <a:spLocks noChangeShapeType="1"/>
            </p:cNvSpPr>
            <p:nvPr/>
          </p:nvSpPr>
          <p:spPr bwMode="auto">
            <a:xfrm>
              <a:off x="1854" y="2568"/>
              <a:ext cx="0" cy="409"/>
            </a:xfrm>
            <a:prstGeom prst="line">
              <a:avLst/>
            </a:prstGeom>
            <a:noFill/>
            <a:ln w="9525">
              <a:solidFill>
                <a:schemeClr val="tx1"/>
              </a:solidFill>
              <a:round/>
              <a:headEnd/>
              <a:tailEnd/>
            </a:ln>
            <a:effectLst/>
          </p:spPr>
          <p:txBody>
            <a:bodyPr/>
            <a:lstStyle/>
            <a:p>
              <a:endParaRPr lang="zh-CN" altLang="en-US"/>
            </a:p>
          </p:txBody>
        </p:sp>
        <p:sp>
          <p:nvSpPr>
            <p:cNvPr id="419871" name="Line 31"/>
            <p:cNvSpPr>
              <a:spLocks noChangeShapeType="1"/>
            </p:cNvSpPr>
            <p:nvPr/>
          </p:nvSpPr>
          <p:spPr bwMode="auto">
            <a:xfrm>
              <a:off x="1990" y="2568"/>
              <a:ext cx="544" cy="409"/>
            </a:xfrm>
            <a:prstGeom prst="line">
              <a:avLst/>
            </a:prstGeom>
            <a:noFill/>
            <a:ln w="9525">
              <a:solidFill>
                <a:schemeClr val="tx1"/>
              </a:solidFill>
              <a:round/>
              <a:headEnd/>
              <a:tailEnd/>
            </a:ln>
            <a:effectLst/>
          </p:spPr>
          <p:txBody>
            <a:bodyPr/>
            <a:lstStyle/>
            <a:p>
              <a:endParaRPr lang="zh-CN" altLang="en-US"/>
            </a:p>
          </p:txBody>
        </p:sp>
        <p:sp>
          <p:nvSpPr>
            <p:cNvPr id="419872" name="Line 32"/>
            <p:cNvSpPr>
              <a:spLocks noChangeShapeType="1"/>
            </p:cNvSpPr>
            <p:nvPr/>
          </p:nvSpPr>
          <p:spPr bwMode="auto">
            <a:xfrm>
              <a:off x="2897" y="1661"/>
              <a:ext cx="0" cy="590"/>
            </a:xfrm>
            <a:prstGeom prst="line">
              <a:avLst/>
            </a:prstGeom>
            <a:noFill/>
            <a:ln w="9525">
              <a:solidFill>
                <a:schemeClr val="tx1"/>
              </a:solidFill>
              <a:round/>
              <a:headEnd/>
              <a:tailEnd/>
            </a:ln>
            <a:effectLst/>
          </p:spPr>
          <p:txBody>
            <a:bodyPr/>
            <a:lstStyle/>
            <a:p>
              <a:endParaRPr lang="zh-CN" altLang="en-US"/>
            </a:p>
          </p:txBody>
        </p:sp>
        <p:sp>
          <p:nvSpPr>
            <p:cNvPr id="419873" name="Line 33"/>
            <p:cNvSpPr>
              <a:spLocks noChangeShapeType="1"/>
            </p:cNvSpPr>
            <p:nvPr/>
          </p:nvSpPr>
          <p:spPr bwMode="auto">
            <a:xfrm>
              <a:off x="3169" y="1661"/>
              <a:ext cx="726" cy="590"/>
            </a:xfrm>
            <a:prstGeom prst="line">
              <a:avLst/>
            </a:prstGeom>
            <a:noFill/>
            <a:ln w="9525">
              <a:solidFill>
                <a:srgbClr val="FF0000"/>
              </a:solidFill>
              <a:round/>
              <a:headEnd/>
              <a:tailEnd/>
            </a:ln>
            <a:effectLst/>
          </p:spPr>
          <p:txBody>
            <a:bodyPr/>
            <a:lstStyle/>
            <a:p>
              <a:endParaRPr lang="zh-CN" altLang="en-US"/>
            </a:p>
          </p:txBody>
        </p:sp>
        <p:sp>
          <p:nvSpPr>
            <p:cNvPr id="419874" name="Line 34"/>
            <p:cNvSpPr>
              <a:spLocks noChangeShapeType="1"/>
            </p:cNvSpPr>
            <p:nvPr/>
          </p:nvSpPr>
          <p:spPr bwMode="auto">
            <a:xfrm flipH="1">
              <a:off x="1854" y="1661"/>
              <a:ext cx="816" cy="590"/>
            </a:xfrm>
            <a:prstGeom prst="line">
              <a:avLst/>
            </a:prstGeom>
            <a:noFill/>
            <a:ln w="9525">
              <a:solidFill>
                <a:srgbClr val="800080"/>
              </a:solidFill>
              <a:round/>
              <a:headEnd/>
              <a:tailEnd/>
            </a:ln>
            <a:effectLst/>
          </p:spPr>
          <p:txBody>
            <a:bodyPr/>
            <a:lstStyle/>
            <a:p>
              <a:endParaRPr lang="zh-CN" altLang="en-US"/>
            </a:p>
          </p:txBody>
        </p:sp>
        <p:sp>
          <p:nvSpPr>
            <p:cNvPr id="419875" name="Line 35"/>
            <p:cNvSpPr>
              <a:spLocks noChangeShapeType="1"/>
            </p:cNvSpPr>
            <p:nvPr/>
          </p:nvSpPr>
          <p:spPr bwMode="auto">
            <a:xfrm flipH="1">
              <a:off x="856" y="1661"/>
              <a:ext cx="1633" cy="590"/>
            </a:xfrm>
            <a:prstGeom prst="line">
              <a:avLst/>
            </a:prstGeom>
            <a:noFill/>
            <a:ln w="9525">
              <a:solidFill>
                <a:srgbClr val="800080"/>
              </a:solidFill>
              <a:round/>
              <a:headEnd/>
              <a:tailEnd/>
            </a:ln>
            <a:effectLst/>
          </p:spPr>
          <p:txBody>
            <a:bodyPr/>
            <a:lstStyle/>
            <a:p>
              <a:endParaRPr lang="zh-CN" altLang="en-US"/>
            </a:p>
          </p:txBody>
        </p:sp>
        <p:sp>
          <p:nvSpPr>
            <p:cNvPr id="419876" name="Line 36"/>
            <p:cNvSpPr>
              <a:spLocks noChangeShapeType="1"/>
            </p:cNvSpPr>
            <p:nvPr/>
          </p:nvSpPr>
          <p:spPr bwMode="auto">
            <a:xfrm flipV="1">
              <a:off x="303" y="2623"/>
              <a:ext cx="181" cy="272"/>
            </a:xfrm>
            <a:prstGeom prst="line">
              <a:avLst/>
            </a:prstGeom>
            <a:noFill/>
            <a:ln w="9525">
              <a:solidFill>
                <a:schemeClr val="tx1"/>
              </a:solidFill>
              <a:round/>
              <a:headEnd/>
              <a:tailEnd type="triangle" w="med" len="med"/>
            </a:ln>
            <a:effectLst/>
          </p:spPr>
          <p:txBody>
            <a:bodyPr/>
            <a:lstStyle/>
            <a:p>
              <a:endParaRPr lang="zh-CN" altLang="en-US"/>
            </a:p>
          </p:txBody>
        </p:sp>
        <p:sp>
          <p:nvSpPr>
            <p:cNvPr id="419877" name="Line 37"/>
            <p:cNvSpPr>
              <a:spLocks noChangeShapeType="1"/>
            </p:cNvSpPr>
            <p:nvPr/>
          </p:nvSpPr>
          <p:spPr bwMode="auto">
            <a:xfrm>
              <a:off x="765" y="2659"/>
              <a:ext cx="0" cy="227"/>
            </a:xfrm>
            <a:prstGeom prst="line">
              <a:avLst/>
            </a:prstGeom>
            <a:noFill/>
            <a:ln w="9525">
              <a:solidFill>
                <a:schemeClr val="tx1"/>
              </a:solidFill>
              <a:round/>
              <a:headEnd/>
              <a:tailEnd type="triangle" w="med" len="med"/>
            </a:ln>
            <a:effectLst/>
          </p:spPr>
          <p:txBody>
            <a:bodyPr/>
            <a:lstStyle/>
            <a:p>
              <a:endParaRPr lang="zh-CN" altLang="en-US"/>
            </a:p>
          </p:txBody>
        </p:sp>
        <p:sp>
          <p:nvSpPr>
            <p:cNvPr id="419878" name="Line 38"/>
            <p:cNvSpPr>
              <a:spLocks noChangeShapeType="1"/>
            </p:cNvSpPr>
            <p:nvPr/>
          </p:nvSpPr>
          <p:spPr bwMode="auto">
            <a:xfrm flipV="1">
              <a:off x="856" y="2650"/>
              <a:ext cx="0" cy="227"/>
            </a:xfrm>
            <a:prstGeom prst="line">
              <a:avLst/>
            </a:prstGeom>
            <a:noFill/>
            <a:ln w="9525">
              <a:solidFill>
                <a:schemeClr val="tx1"/>
              </a:solidFill>
              <a:round/>
              <a:headEnd/>
              <a:tailEnd type="triangle" w="med" len="med"/>
            </a:ln>
            <a:effectLst/>
          </p:spPr>
          <p:txBody>
            <a:bodyPr/>
            <a:lstStyle/>
            <a:p>
              <a:endParaRPr lang="zh-CN" altLang="en-US"/>
            </a:p>
          </p:txBody>
        </p:sp>
        <p:sp>
          <p:nvSpPr>
            <p:cNvPr id="419879" name="Line 39"/>
            <p:cNvSpPr>
              <a:spLocks noChangeShapeType="1"/>
            </p:cNvSpPr>
            <p:nvPr/>
          </p:nvSpPr>
          <p:spPr bwMode="auto">
            <a:xfrm>
              <a:off x="1146" y="2614"/>
              <a:ext cx="182" cy="227"/>
            </a:xfrm>
            <a:prstGeom prst="line">
              <a:avLst/>
            </a:prstGeom>
            <a:noFill/>
            <a:ln w="9525">
              <a:solidFill>
                <a:schemeClr val="tx1"/>
              </a:solidFill>
              <a:round/>
              <a:headEnd/>
              <a:tailEnd type="triangle" w="med" len="med"/>
            </a:ln>
            <a:effectLst/>
          </p:spPr>
          <p:txBody>
            <a:bodyPr/>
            <a:lstStyle/>
            <a:p>
              <a:endParaRPr lang="zh-CN" altLang="en-US"/>
            </a:p>
          </p:txBody>
        </p:sp>
        <p:sp>
          <p:nvSpPr>
            <p:cNvPr id="419880" name="Line 40"/>
            <p:cNvSpPr>
              <a:spLocks noChangeShapeType="1"/>
            </p:cNvSpPr>
            <p:nvPr/>
          </p:nvSpPr>
          <p:spPr bwMode="auto">
            <a:xfrm>
              <a:off x="3940" y="2659"/>
              <a:ext cx="0" cy="227"/>
            </a:xfrm>
            <a:prstGeom prst="line">
              <a:avLst/>
            </a:prstGeom>
            <a:noFill/>
            <a:ln w="9525">
              <a:solidFill>
                <a:schemeClr val="tx1"/>
              </a:solidFill>
              <a:round/>
              <a:headEnd/>
              <a:tailEnd type="triangle" w="med" len="med"/>
            </a:ln>
            <a:effectLst/>
          </p:spPr>
          <p:txBody>
            <a:bodyPr/>
            <a:lstStyle/>
            <a:p>
              <a:endParaRPr lang="zh-CN" altLang="en-US"/>
            </a:p>
          </p:txBody>
        </p:sp>
        <p:sp>
          <p:nvSpPr>
            <p:cNvPr id="419881" name="Line 41"/>
            <p:cNvSpPr>
              <a:spLocks noChangeShapeType="1"/>
            </p:cNvSpPr>
            <p:nvPr/>
          </p:nvSpPr>
          <p:spPr bwMode="auto">
            <a:xfrm flipV="1">
              <a:off x="1799" y="2659"/>
              <a:ext cx="0" cy="227"/>
            </a:xfrm>
            <a:prstGeom prst="line">
              <a:avLst/>
            </a:prstGeom>
            <a:noFill/>
            <a:ln w="9525">
              <a:solidFill>
                <a:schemeClr val="tx1"/>
              </a:solidFill>
              <a:round/>
              <a:headEnd/>
              <a:tailEnd type="triangle" w="med" len="med"/>
            </a:ln>
            <a:effectLst/>
          </p:spPr>
          <p:txBody>
            <a:bodyPr/>
            <a:lstStyle/>
            <a:p>
              <a:endParaRPr lang="zh-CN" altLang="en-US"/>
            </a:p>
          </p:txBody>
        </p:sp>
        <p:sp>
          <p:nvSpPr>
            <p:cNvPr id="419882" name="Line 42"/>
            <p:cNvSpPr>
              <a:spLocks noChangeShapeType="1"/>
            </p:cNvSpPr>
            <p:nvPr/>
          </p:nvSpPr>
          <p:spPr bwMode="auto">
            <a:xfrm>
              <a:off x="2044" y="2650"/>
              <a:ext cx="272" cy="227"/>
            </a:xfrm>
            <a:prstGeom prst="line">
              <a:avLst/>
            </a:prstGeom>
            <a:noFill/>
            <a:ln w="9525">
              <a:solidFill>
                <a:schemeClr val="tx1"/>
              </a:solidFill>
              <a:round/>
              <a:headEnd/>
              <a:tailEnd type="triangle" w="med" len="med"/>
            </a:ln>
            <a:effectLst/>
          </p:spPr>
          <p:txBody>
            <a:bodyPr/>
            <a:lstStyle/>
            <a:p>
              <a:endParaRPr lang="zh-CN" altLang="en-US"/>
            </a:p>
          </p:txBody>
        </p:sp>
        <p:sp>
          <p:nvSpPr>
            <p:cNvPr id="419883" name="Line 43"/>
            <p:cNvSpPr>
              <a:spLocks noChangeShapeType="1"/>
            </p:cNvSpPr>
            <p:nvPr/>
          </p:nvSpPr>
          <p:spPr bwMode="auto">
            <a:xfrm flipH="1" flipV="1">
              <a:off x="2108" y="2604"/>
              <a:ext cx="317" cy="227"/>
            </a:xfrm>
            <a:prstGeom prst="line">
              <a:avLst/>
            </a:prstGeom>
            <a:noFill/>
            <a:ln w="9525">
              <a:solidFill>
                <a:schemeClr val="tx1"/>
              </a:solidFill>
              <a:round/>
              <a:headEnd/>
              <a:tailEnd type="triangle" w="med" len="med"/>
            </a:ln>
            <a:effectLst/>
          </p:spPr>
          <p:txBody>
            <a:bodyPr/>
            <a:lstStyle/>
            <a:p>
              <a:endParaRPr lang="zh-CN" altLang="en-US"/>
            </a:p>
          </p:txBody>
        </p:sp>
        <p:sp>
          <p:nvSpPr>
            <p:cNvPr id="419884" name="Line 44"/>
            <p:cNvSpPr>
              <a:spLocks noChangeShapeType="1"/>
            </p:cNvSpPr>
            <p:nvPr/>
          </p:nvSpPr>
          <p:spPr bwMode="auto">
            <a:xfrm flipH="1">
              <a:off x="3369" y="2650"/>
              <a:ext cx="181" cy="272"/>
            </a:xfrm>
            <a:prstGeom prst="line">
              <a:avLst/>
            </a:prstGeom>
            <a:noFill/>
            <a:ln w="9525">
              <a:solidFill>
                <a:schemeClr val="tx1"/>
              </a:solidFill>
              <a:round/>
              <a:headEnd/>
              <a:tailEnd type="triangle" w="med" len="med"/>
            </a:ln>
            <a:effectLst/>
          </p:spPr>
          <p:txBody>
            <a:bodyPr/>
            <a:lstStyle/>
            <a:p>
              <a:endParaRPr lang="zh-CN" altLang="en-US"/>
            </a:p>
          </p:txBody>
        </p:sp>
        <p:sp>
          <p:nvSpPr>
            <p:cNvPr id="419885" name="Line 45"/>
            <p:cNvSpPr>
              <a:spLocks noChangeShapeType="1"/>
            </p:cNvSpPr>
            <p:nvPr/>
          </p:nvSpPr>
          <p:spPr bwMode="auto">
            <a:xfrm flipV="1">
              <a:off x="3487" y="2659"/>
              <a:ext cx="181" cy="272"/>
            </a:xfrm>
            <a:prstGeom prst="line">
              <a:avLst/>
            </a:prstGeom>
            <a:noFill/>
            <a:ln w="9525">
              <a:solidFill>
                <a:schemeClr val="tx1"/>
              </a:solidFill>
              <a:round/>
              <a:headEnd/>
              <a:tailEnd type="triangle" w="med" len="med"/>
            </a:ln>
            <a:effectLst/>
          </p:spPr>
          <p:txBody>
            <a:bodyPr/>
            <a:lstStyle/>
            <a:p>
              <a:endParaRPr lang="zh-CN" altLang="en-US"/>
            </a:p>
          </p:txBody>
        </p:sp>
        <p:sp>
          <p:nvSpPr>
            <p:cNvPr id="419886" name="Line 46"/>
            <p:cNvSpPr>
              <a:spLocks noChangeShapeType="1"/>
            </p:cNvSpPr>
            <p:nvPr/>
          </p:nvSpPr>
          <p:spPr bwMode="auto">
            <a:xfrm>
              <a:off x="4212" y="2632"/>
              <a:ext cx="182" cy="272"/>
            </a:xfrm>
            <a:prstGeom prst="line">
              <a:avLst/>
            </a:prstGeom>
            <a:noFill/>
            <a:ln w="9525">
              <a:solidFill>
                <a:schemeClr val="tx1"/>
              </a:solidFill>
              <a:round/>
              <a:headEnd/>
              <a:tailEnd type="triangle" w="med" len="med"/>
            </a:ln>
            <a:effectLst/>
          </p:spPr>
          <p:txBody>
            <a:bodyPr/>
            <a:lstStyle/>
            <a:p>
              <a:endParaRPr lang="zh-CN" altLang="en-US"/>
            </a:p>
          </p:txBody>
        </p:sp>
        <p:sp>
          <p:nvSpPr>
            <p:cNvPr id="419887" name="Line 47"/>
            <p:cNvSpPr>
              <a:spLocks noChangeShapeType="1"/>
            </p:cNvSpPr>
            <p:nvPr/>
          </p:nvSpPr>
          <p:spPr bwMode="auto">
            <a:xfrm>
              <a:off x="4847" y="2659"/>
              <a:ext cx="0" cy="227"/>
            </a:xfrm>
            <a:prstGeom prst="line">
              <a:avLst/>
            </a:prstGeom>
            <a:noFill/>
            <a:ln w="9525">
              <a:solidFill>
                <a:schemeClr val="tx1"/>
              </a:solidFill>
              <a:round/>
              <a:headEnd/>
              <a:tailEnd type="triangle" w="med" len="med"/>
            </a:ln>
            <a:effectLst/>
          </p:spPr>
          <p:txBody>
            <a:bodyPr/>
            <a:lstStyle/>
            <a:p>
              <a:endParaRPr lang="zh-CN" altLang="en-US"/>
            </a:p>
          </p:txBody>
        </p:sp>
        <p:sp>
          <p:nvSpPr>
            <p:cNvPr id="419888" name="Line 48"/>
            <p:cNvSpPr>
              <a:spLocks noChangeShapeType="1"/>
            </p:cNvSpPr>
            <p:nvPr/>
          </p:nvSpPr>
          <p:spPr bwMode="auto">
            <a:xfrm flipV="1">
              <a:off x="4938" y="2632"/>
              <a:ext cx="0" cy="227"/>
            </a:xfrm>
            <a:prstGeom prst="line">
              <a:avLst/>
            </a:prstGeom>
            <a:noFill/>
            <a:ln w="9525">
              <a:solidFill>
                <a:schemeClr val="tx1"/>
              </a:solidFill>
              <a:round/>
              <a:headEnd/>
              <a:tailEnd type="triangle" w="med" len="med"/>
            </a:ln>
            <a:effectLst/>
          </p:spPr>
          <p:txBody>
            <a:bodyPr/>
            <a:lstStyle/>
            <a:p>
              <a:endParaRPr lang="zh-CN" altLang="en-US"/>
            </a:p>
          </p:txBody>
        </p:sp>
        <p:sp>
          <p:nvSpPr>
            <p:cNvPr id="419889" name="Line 49"/>
            <p:cNvSpPr>
              <a:spLocks noChangeShapeType="1"/>
            </p:cNvSpPr>
            <p:nvPr/>
          </p:nvSpPr>
          <p:spPr bwMode="auto">
            <a:xfrm>
              <a:off x="5147" y="2623"/>
              <a:ext cx="272" cy="227"/>
            </a:xfrm>
            <a:prstGeom prst="line">
              <a:avLst/>
            </a:prstGeom>
            <a:noFill/>
            <a:ln w="9525">
              <a:solidFill>
                <a:schemeClr val="tx1"/>
              </a:solidFill>
              <a:round/>
              <a:headEnd/>
              <a:tailEnd type="triangle" w="med" len="med"/>
            </a:ln>
            <a:effectLst/>
          </p:spPr>
          <p:txBody>
            <a:bodyPr/>
            <a:lstStyle/>
            <a:p>
              <a:endParaRPr lang="zh-CN" altLang="en-US"/>
            </a:p>
          </p:txBody>
        </p:sp>
        <p:sp>
          <p:nvSpPr>
            <p:cNvPr id="419890" name="Line 50"/>
            <p:cNvSpPr>
              <a:spLocks noChangeShapeType="1"/>
            </p:cNvSpPr>
            <p:nvPr/>
          </p:nvSpPr>
          <p:spPr bwMode="auto">
            <a:xfrm flipV="1">
              <a:off x="1400" y="1752"/>
              <a:ext cx="681" cy="227"/>
            </a:xfrm>
            <a:prstGeom prst="line">
              <a:avLst/>
            </a:prstGeom>
            <a:noFill/>
            <a:ln w="9525">
              <a:solidFill>
                <a:schemeClr val="tx1"/>
              </a:solidFill>
              <a:round/>
              <a:headEnd/>
              <a:tailEnd type="triangle" w="med" len="med"/>
            </a:ln>
            <a:effectLst/>
          </p:spPr>
          <p:txBody>
            <a:bodyPr/>
            <a:lstStyle/>
            <a:p>
              <a:endParaRPr lang="zh-CN" altLang="en-US"/>
            </a:p>
          </p:txBody>
        </p:sp>
        <p:sp>
          <p:nvSpPr>
            <p:cNvPr id="419891" name="Line 51"/>
            <p:cNvSpPr>
              <a:spLocks noChangeShapeType="1"/>
            </p:cNvSpPr>
            <p:nvPr/>
          </p:nvSpPr>
          <p:spPr bwMode="auto">
            <a:xfrm flipV="1">
              <a:off x="1944" y="1797"/>
              <a:ext cx="454" cy="318"/>
            </a:xfrm>
            <a:prstGeom prst="line">
              <a:avLst/>
            </a:prstGeom>
            <a:noFill/>
            <a:ln w="9525">
              <a:solidFill>
                <a:schemeClr val="tx1"/>
              </a:solidFill>
              <a:round/>
              <a:headEnd/>
              <a:tailEnd type="triangle" w="med" len="med"/>
            </a:ln>
            <a:effectLst/>
          </p:spPr>
          <p:txBody>
            <a:bodyPr/>
            <a:lstStyle/>
            <a:p>
              <a:endParaRPr lang="zh-CN" altLang="en-US"/>
            </a:p>
          </p:txBody>
        </p:sp>
        <p:sp>
          <p:nvSpPr>
            <p:cNvPr id="419892" name="Line 52"/>
            <p:cNvSpPr>
              <a:spLocks noChangeShapeType="1"/>
            </p:cNvSpPr>
            <p:nvPr/>
          </p:nvSpPr>
          <p:spPr bwMode="auto">
            <a:xfrm>
              <a:off x="2834" y="1752"/>
              <a:ext cx="0" cy="408"/>
            </a:xfrm>
            <a:prstGeom prst="line">
              <a:avLst/>
            </a:prstGeom>
            <a:noFill/>
            <a:ln w="9525">
              <a:solidFill>
                <a:schemeClr val="tx1"/>
              </a:solidFill>
              <a:round/>
              <a:headEnd/>
              <a:tailEnd type="triangle" w="med" len="med"/>
            </a:ln>
            <a:effectLst/>
          </p:spPr>
          <p:txBody>
            <a:bodyPr/>
            <a:lstStyle/>
            <a:p>
              <a:endParaRPr lang="zh-CN" altLang="en-US"/>
            </a:p>
          </p:txBody>
        </p:sp>
        <p:sp>
          <p:nvSpPr>
            <p:cNvPr id="419893" name="Line 53"/>
            <p:cNvSpPr>
              <a:spLocks noChangeShapeType="1"/>
            </p:cNvSpPr>
            <p:nvPr/>
          </p:nvSpPr>
          <p:spPr bwMode="auto">
            <a:xfrm flipV="1">
              <a:off x="2951" y="1752"/>
              <a:ext cx="0" cy="408"/>
            </a:xfrm>
            <a:prstGeom prst="line">
              <a:avLst/>
            </a:prstGeom>
            <a:noFill/>
            <a:ln w="9525">
              <a:solidFill>
                <a:schemeClr val="tx1"/>
              </a:solidFill>
              <a:round/>
              <a:headEnd/>
              <a:tailEnd type="triangle" w="med" len="med"/>
            </a:ln>
            <a:effectLst/>
          </p:spPr>
          <p:txBody>
            <a:bodyPr/>
            <a:lstStyle/>
            <a:p>
              <a:endParaRPr lang="zh-CN" altLang="en-US"/>
            </a:p>
          </p:txBody>
        </p:sp>
        <p:sp>
          <p:nvSpPr>
            <p:cNvPr id="419894" name="Line 54"/>
            <p:cNvSpPr>
              <a:spLocks noChangeShapeType="1"/>
            </p:cNvSpPr>
            <p:nvPr/>
          </p:nvSpPr>
          <p:spPr bwMode="auto">
            <a:xfrm>
              <a:off x="3759" y="1743"/>
              <a:ext cx="726" cy="272"/>
            </a:xfrm>
            <a:prstGeom prst="line">
              <a:avLst/>
            </a:prstGeom>
            <a:noFill/>
            <a:ln w="9525">
              <a:solidFill>
                <a:schemeClr val="tx1"/>
              </a:solidFill>
              <a:round/>
              <a:headEnd/>
              <a:tailEnd type="triangle" w="med" len="med"/>
            </a:ln>
            <a:effectLst/>
          </p:spPr>
          <p:txBody>
            <a:bodyPr/>
            <a:lstStyle/>
            <a:p>
              <a:endParaRPr lang="zh-CN" altLang="en-US"/>
            </a:p>
          </p:txBody>
        </p:sp>
        <p:sp>
          <p:nvSpPr>
            <p:cNvPr id="419895" name="Line 55"/>
            <p:cNvSpPr>
              <a:spLocks noChangeShapeType="1"/>
            </p:cNvSpPr>
            <p:nvPr/>
          </p:nvSpPr>
          <p:spPr bwMode="auto">
            <a:xfrm>
              <a:off x="3396" y="1788"/>
              <a:ext cx="408" cy="318"/>
            </a:xfrm>
            <a:prstGeom prst="line">
              <a:avLst/>
            </a:prstGeom>
            <a:noFill/>
            <a:ln w="9525">
              <a:solidFill>
                <a:schemeClr val="tx1"/>
              </a:solidFill>
              <a:round/>
              <a:headEnd/>
              <a:tailEnd type="triangle" w="med" len="med"/>
            </a:ln>
            <a:effectLst/>
          </p:spPr>
          <p:txBody>
            <a:bodyPr/>
            <a:lstStyle/>
            <a:p>
              <a:endParaRPr lang="zh-CN" altLang="en-US"/>
            </a:p>
          </p:txBody>
        </p:sp>
        <p:sp>
          <p:nvSpPr>
            <p:cNvPr id="419896" name="Text Box 56"/>
            <p:cNvSpPr txBox="1">
              <a:spLocks noChangeArrowheads="1"/>
            </p:cNvSpPr>
            <p:nvPr/>
          </p:nvSpPr>
          <p:spPr bwMode="auto">
            <a:xfrm>
              <a:off x="221" y="2659"/>
              <a:ext cx="181" cy="19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Arial" pitchFamily="34" charset="0"/>
                </a:rPr>
                <a:t>1</a:t>
              </a:r>
            </a:p>
          </p:txBody>
        </p:sp>
        <p:sp>
          <p:nvSpPr>
            <p:cNvPr id="419897" name="Text Box 57"/>
            <p:cNvSpPr txBox="1">
              <a:spLocks noChangeArrowheads="1"/>
            </p:cNvSpPr>
            <p:nvPr/>
          </p:nvSpPr>
          <p:spPr bwMode="auto">
            <a:xfrm>
              <a:off x="1545" y="1716"/>
              <a:ext cx="181" cy="19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Arial" pitchFamily="34" charset="0"/>
                </a:rPr>
                <a:t>2</a:t>
              </a:r>
            </a:p>
          </p:txBody>
        </p:sp>
        <p:sp>
          <p:nvSpPr>
            <p:cNvPr id="419898" name="Text Box 58"/>
            <p:cNvSpPr txBox="1">
              <a:spLocks noChangeArrowheads="1"/>
            </p:cNvSpPr>
            <p:nvPr/>
          </p:nvSpPr>
          <p:spPr bwMode="auto">
            <a:xfrm>
              <a:off x="3623" y="1843"/>
              <a:ext cx="181" cy="19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Arial" pitchFamily="34" charset="0"/>
                </a:rPr>
                <a:t>6</a:t>
              </a:r>
            </a:p>
          </p:txBody>
        </p:sp>
        <p:sp>
          <p:nvSpPr>
            <p:cNvPr id="419899" name="Text Box 59"/>
            <p:cNvSpPr txBox="1">
              <a:spLocks noChangeArrowheads="1"/>
            </p:cNvSpPr>
            <p:nvPr/>
          </p:nvSpPr>
          <p:spPr bwMode="auto">
            <a:xfrm>
              <a:off x="1944" y="1870"/>
              <a:ext cx="181" cy="19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Arial" pitchFamily="34" charset="0"/>
                </a:rPr>
                <a:t>5</a:t>
              </a:r>
            </a:p>
          </p:txBody>
        </p:sp>
        <p:sp>
          <p:nvSpPr>
            <p:cNvPr id="419900" name="Text Box 60"/>
            <p:cNvSpPr txBox="1">
              <a:spLocks noChangeArrowheads="1"/>
            </p:cNvSpPr>
            <p:nvPr/>
          </p:nvSpPr>
          <p:spPr bwMode="auto">
            <a:xfrm>
              <a:off x="1201" y="2577"/>
              <a:ext cx="181" cy="19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Arial" pitchFamily="34" charset="0"/>
                </a:rPr>
                <a:t>3</a:t>
              </a:r>
            </a:p>
          </p:txBody>
        </p:sp>
        <p:sp>
          <p:nvSpPr>
            <p:cNvPr id="419901" name="Text Box 61"/>
            <p:cNvSpPr txBox="1">
              <a:spLocks noChangeArrowheads="1"/>
            </p:cNvSpPr>
            <p:nvPr/>
          </p:nvSpPr>
          <p:spPr bwMode="auto">
            <a:xfrm>
              <a:off x="4122" y="1725"/>
              <a:ext cx="181" cy="19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Arial" pitchFamily="34" charset="0"/>
                </a:rPr>
                <a:t>7</a:t>
              </a:r>
            </a:p>
          </p:txBody>
        </p:sp>
        <p:sp>
          <p:nvSpPr>
            <p:cNvPr id="419902" name="Text Box 62"/>
            <p:cNvSpPr txBox="1">
              <a:spLocks noChangeArrowheads="1"/>
            </p:cNvSpPr>
            <p:nvPr/>
          </p:nvSpPr>
          <p:spPr bwMode="auto">
            <a:xfrm>
              <a:off x="3541" y="2705"/>
              <a:ext cx="181" cy="194"/>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Arial" pitchFamily="34" charset="0"/>
                </a:rPr>
                <a:t>8</a:t>
              </a:r>
            </a:p>
          </p:txBody>
        </p:sp>
        <p:sp>
          <p:nvSpPr>
            <p:cNvPr id="419903" name="Text Box 63"/>
            <p:cNvSpPr txBox="1">
              <a:spLocks noChangeArrowheads="1"/>
            </p:cNvSpPr>
            <p:nvPr/>
          </p:nvSpPr>
          <p:spPr bwMode="auto">
            <a:xfrm>
              <a:off x="4902" y="2659"/>
              <a:ext cx="181" cy="19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Arial" pitchFamily="34" charset="0"/>
                </a:rPr>
                <a:t>9</a:t>
              </a:r>
            </a:p>
          </p:txBody>
        </p:sp>
        <p:sp>
          <p:nvSpPr>
            <p:cNvPr id="419904" name="Text Box 64"/>
            <p:cNvSpPr txBox="1">
              <a:spLocks noChangeArrowheads="1"/>
            </p:cNvSpPr>
            <p:nvPr/>
          </p:nvSpPr>
          <p:spPr bwMode="auto">
            <a:xfrm>
              <a:off x="620" y="2659"/>
              <a:ext cx="181" cy="19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Arial" pitchFamily="34" charset="0"/>
                </a:rPr>
                <a:t>1</a:t>
              </a:r>
            </a:p>
          </p:txBody>
        </p:sp>
        <p:sp>
          <p:nvSpPr>
            <p:cNvPr id="419905" name="Text Box 65"/>
            <p:cNvSpPr txBox="1">
              <a:spLocks noChangeArrowheads="1"/>
            </p:cNvSpPr>
            <p:nvPr/>
          </p:nvSpPr>
          <p:spPr bwMode="auto">
            <a:xfrm>
              <a:off x="820" y="2704"/>
              <a:ext cx="363" cy="194"/>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宋体" pitchFamily="2" charset="-122"/>
                </a:rPr>
                <a:t>2,3</a:t>
              </a:r>
            </a:p>
          </p:txBody>
        </p:sp>
        <p:sp>
          <p:nvSpPr>
            <p:cNvPr id="419906" name="Text Box 66"/>
            <p:cNvSpPr txBox="1">
              <a:spLocks noChangeArrowheads="1"/>
            </p:cNvSpPr>
            <p:nvPr/>
          </p:nvSpPr>
          <p:spPr bwMode="auto">
            <a:xfrm>
              <a:off x="1654" y="2677"/>
              <a:ext cx="181" cy="19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Arial" pitchFamily="34" charset="0"/>
                </a:rPr>
                <a:t>4</a:t>
              </a:r>
            </a:p>
          </p:txBody>
        </p:sp>
        <p:sp>
          <p:nvSpPr>
            <p:cNvPr id="419907" name="Text Box 67"/>
            <p:cNvSpPr txBox="1">
              <a:spLocks noChangeArrowheads="1"/>
            </p:cNvSpPr>
            <p:nvPr/>
          </p:nvSpPr>
          <p:spPr bwMode="auto">
            <a:xfrm>
              <a:off x="1999" y="2677"/>
              <a:ext cx="181" cy="19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Arial" pitchFamily="34" charset="0"/>
                </a:rPr>
                <a:t>4</a:t>
              </a:r>
            </a:p>
          </p:txBody>
        </p:sp>
        <p:sp>
          <p:nvSpPr>
            <p:cNvPr id="419908" name="Text Box 68"/>
            <p:cNvSpPr txBox="1">
              <a:spLocks noChangeArrowheads="1"/>
            </p:cNvSpPr>
            <p:nvPr/>
          </p:nvSpPr>
          <p:spPr bwMode="auto">
            <a:xfrm>
              <a:off x="2244" y="2577"/>
              <a:ext cx="181" cy="19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Arial" pitchFamily="34" charset="0"/>
                </a:rPr>
                <a:t>5</a:t>
              </a:r>
            </a:p>
          </p:txBody>
        </p:sp>
        <p:sp>
          <p:nvSpPr>
            <p:cNvPr id="419909" name="Text Box 69"/>
            <p:cNvSpPr txBox="1">
              <a:spLocks noChangeArrowheads="1"/>
            </p:cNvSpPr>
            <p:nvPr/>
          </p:nvSpPr>
          <p:spPr bwMode="auto">
            <a:xfrm>
              <a:off x="2561" y="1843"/>
              <a:ext cx="363" cy="19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宋体" pitchFamily="2" charset="-122"/>
                </a:rPr>
                <a:t>2,5</a:t>
              </a:r>
            </a:p>
          </p:txBody>
        </p:sp>
        <p:sp>
          <p:nvSpPr>
            <p:cNvPr id="419910" name="Text Box 70"/>
            <p:cNvSpPr txBox="1">
              <a:spLocks noChangeArrowheads="1"/>
            </p:cNvSpPr>
            <p:nvPr/>
          </p:nvSpPr>
          <p:spPr bwMode="auto">
            <a:xfrm>
              <a:off x="2925" y="1897"/>
              <a:ext cx="363" cy="19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宋体" pitchFamily="2" charset="-122"/>
                </a:rPr>
                <a:t>6,7</a:t>
              </a:r>
            </a:p>
          </p:txBody>
        </p:sp>
        <p:sp>
          <p:nvSpPr>
            <p:cNvPr id="419911" name="Text Box 71"/>
            <p:cNvSpPr txBox="1">
              <a:spLocks noChangeArrowheads="1"/>
            </p:cNvSpPr>
            <p:nvPr/>
          </p:nvSpPr>
          <p:spPr bwMode="auto">
            <a:xfrm>
              <a:off x="3314" y="2650"/>
              <a:ext cx="181" cy="19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Arial" pitchFamily="34" charset="0"/>
                </a:rPr>
                <a:t>6</a:t>
              </a:r>
            </a:p>
          </p:txBody>
        </p:sp>
        <p:sp>
          <p:nvSpPr>
            <p:cNvPr id="419912" name="Text Box 72"/>
            <p:cNvSpPr txBox="1">
              <a:spLocks noChangeArrowheads="1"/>
            </p:cNvSpPr>
            <p:nvPr/>
          </p:nvSpPr>
          <p:spPr bwMode="auto">
            <a:xfrm>
              <a:off x="3904" y="2650"/>
              <a:ext cx="181" cy="19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Arial" pitchFamily="34" charset="0"/>
                </a:rPr>
                <a:t>8</a:t>
              </a:r>
            </a:p>
          </p:txBody>
        </p:sp>
        <p:sp>
          <p:nvSpPr>
            <p:cNvPr id="419913" name="Text Box 73"/>
            <p:cNvSpPr txBox="1">
              <a:spLocks noChangeArrowheads="1"/>
            </p:cNvSpPr>
            <p:nvPr/>
          </p:nvSpPr>
          <p:spPr bwMode="auto">
            <a:xfrm>
              <a:off x="4258" y="2604"/>
              <a:ext cx="181" cy="19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Arial" pitchFamily="34" charset="0"/>
                </a:rPr>
                <a:t>8</a:t>
              </a:r>
            </a:p>
          </p:txBody>
        </p:sp>
        <p:sp>
          <p:nvSpPr>
            <p:cNvPr id="419914" name="Text Box 74"/>
            <p:cNvSpPr txBox="1">
              <a:spLocks noChangeArrowheads="1"/>
            </p:cNvSpPr>
            <p:nvPr/>
          </p:nvSpPr>
          <p:spPr bwMode="auto">
            <a:xfrm>
              <a:off x="4684" y="2659"/>
              <a:ext cx="181" cy="19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Arial" pitchFamily="34" charset="0"/>
                </a:rPr>
                <a:t>7</a:t>
              </a:r>
            </a:p>
          </p:txBody>
        </p:sp>
        <p:sp>
          <p:nvSpPr>
            <p:cNvPr id="419915" name="Text Box 75"/>
            <p:cNvSpPr txBox="1">
              <a:spLocks noChangeArrowheads="1"/>
            </p:cNvSpPr>
            <p:nvPr/>
          </p:nvSpPr>
          <p:spPr bwMode="auto">
            <a:xfrm>
              <a:off x="5256" y="2595"/>
              <a:ext cx="181" cy="19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hlink"/>
                  </a:solidFill>
                  <a:latin typeface="Arial" pitchFamily="34" charset="0"/>
                </a:rPr>
                <a:t>9</a:t>
              </a:r>
            </a:p>
          </p:txBody>
        </p:sp>
      </p:grpSp>
      <p:sp>
        <p:nvSpPr>
          <p:cNvPr id="419916" name="Text Box 76"/>
          <p:cNvSpPr txBox="1">
            <a:spLocks noChangeArrowheads="1"/>
          </p:cNvSpPr>
          <p:nvPr/>
        </p:nvSpPr>
        <p:spPr bwMode="auto">
          <a:xfrm>
            <a:off x="0" y="5516563"/>
            <a:ext cx="9144000" cy="854075"/>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2000" b="1" dirty="0">
                <a:latin typeface="宋体" pitchFamily="2" charset="-122"/>
              </a:rPr>
              <a:t>1 </a:t>
            </a:r>
            <a:r>
              <a:rPr kumimoji="0" lang="zh-CN" altLang="en-US" sz="2000" b="1" dirty="0">
                <a:latin typeface="宋体" pitchFamily="2" charset="-122"/>
              </a:rPr>
              <a:t>购书单     </a:t>
            </a:r>
            <a:r>
              <a:rPr kumimoji="0" lang="en-US" altLang="zh-CN" sz="2000" b="1" dirty="0">
                <a:latin typeface="宋体" pitchFamily="2" charset="-122"/>
              </a:rPr>
              <a:t>2 </a:t>
            </a:r>
            <a:r>
              <a:rPr kumimoji="0" lang="zh-CN" altLang="en-US" sz="2000" b="1" dirty="0">
                <a:latin typeface="宋体" pitchFamily="2" charset="-122"/>
              </a:rPr>
              <a:t>有效购书单   </a:t>
            </a:r>
            <a:r>
              <a:rPr kumimoji="0" lang="en-US" altLang="zh-CN" sz="2000" b="1" dirty="0">
                <a:latin typeface="宋体" pitchFamily="2" charset="-122"/>
              </a:rPr>
              <a:t>3 </a:t>
            </a:r>
            <a:r>
              <a:rPr kumimoji="0" lang="zh-CN" altLang="en-US" sz="2000" b="1" dirty="0">
                <a:latin typeface="宋体" pitchFamily="2" charset="-122"/>
              </a:rPr>
              <a:t>无效购书单    </a:t>
            </a:r>
            <a:r>
              <a:rPr kumimoji="0" lang="en-US" altLang="zh-CN" sz="2000" b="1" dirty="0">
                <a:latin typeface="宋体" pitchFamily="2" charset="-122"/>
              </a:rPr>
              <a:t>4 </a:t>
            </a:r>
            <a:r>
              <a:rPr kumimoji="0" lang="zh-CN" altLang="en-US" sz="2000" b="1" dirty="0">
                <a:latin typeface="宋体" pitchFamily="2" charset="-122"/>
              </a:rPr>
              <a:t>进书通知单   </a:t>
            </a:r>
            <a:r>
              <a:rPr kumimoji="0" lang="en-US" altLang="zh-CN" sz="2000" b="1" dirty="0">
                <a:latin typeface="宋体" pitchFamily="2" charset="-122"/>
              </a:rPr>
              <a:t>5 </a:t>
            </a:r>
            <a:r>
              <a:rPr kumimoji="0" lang="zh-CN" altLang="en-US" sz="2000" b="1" dirty="0">
                <a:latin typeface="宋体" pitchFamily="2" charset="-122"/>
              </a:rPr>
              <a:t>补售书单</a:t>
            </a:r>
          </a:p>
          <a:p>
            <a:pPr>
              <a:spcBef>
                <a:spcPct val="50000"/>
              </a:spcBef>
              <a:buClrTx/>
              <a:buSzTx/>
              <a:buFontTx/>
              <a:buNone/>
            </a:pPr>
            <a:r>
              <a:rPr kumimoji="0" lang="en-US" altLang="zh-CN" sz="2000" b="1" dirty="0">
                <a:latin typeface="宋体" pitchFamily="2" charset="-122"/>
              </a:rPr>
              <a:t>6 </a:t>
            </a:r>
            <a:r>
              <a:rPr kumimoji="0" lang="zh-CN" altLang="en-US" sz="2000" b="1" dirty="0">
                <a:latin typeface="宋体" pitchFamily="2" charset="-122"/>
              </a:rPr>
              <a:t>购书发票   </a:t>
            </a:r>
            <a:r>
              <a:rPr kumimoji="0" lang="en-US" altLang="zh-CN" sz="2000" b="1" dirty="0">
                <a:latin typeface="宋体" pitchFamily="2" charset="-122"/>
              </a:rPr>
              <a:t>7 </a:t>
            </a:r>
            <a:r>
              <a:rPr kumimoji="0" lang="zh-CN" altLang="en-US" sz="2000" b="1" dirty="0">
                <a:latin typeface="宋体" pitchFamily="2" charset="-122"/>
              </a:rPr>
              <a:t>暂缺书单     </a:t>
            </a:r>
            <a:r>
              <a:rPr kumimoji="0" lang="en-US" altLang="zh-CN" sz="2000" b="1" dirty="0">
                <a:latin typeface="宋体" pitchFamily="2" charset="-122"/>
              </a:rPr>
              <a:t>8 </a:t>
            </a:r>
            <a:r>
              <a:rPr kumimoji="0" lang="zh-CN" altLang="en-US" sz="2000" b="1" dirty="0">
                <a:latin typeface="宋体" pitchFamily="2" charset="-122"/>
              </a:rPr>
              <a:t>领书单        </a:t>
            </a:r>
            <a:r>
              <a:rPr kumimoji="0" lang="en-US" altLang="zh-CN" sz="2000" b="1" dirty="0">
                <a:latin typeface="宋体" pitchFamily="2" charset="-122"/>
              </a:rPr>
              <a:t>9 </a:t>
            </a:r>
            <a:r>
              <a:rPr kumimoji="0" lang="zh-CN" altLang="en-US" sz="2000" b="1" dirty="0">
                <a:latin typeface="宋体" pitchFamily="2" charset="-122"/>
              </a:rPr>
              <a:t>缺书登记记录</a:t>
            </a:r>
          </a:p>
        </p:txBody>
      </p:sp>
    </p:spTree>
    <p:extLst>
      <p:ext uri="{BB962C8B-B14F-4D97-AF65-F5344CB8AC3E}">
        <p14:creationId xmlns:p14="http://schemas.microsoft.com/office/powerpoint/2010/main" val="238024519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2B8CB57E-B59B-425A-852E-21229C465D3B}" type="slidenum">
              <a:rPr lang="zh-CN" altLang="en-US"/>
              <a:pPr/>
              <a:t>176</a:t>
            </a:fld>
            <a:endParaRPr lang="en-US" altLang="zh-CN"/>
          </a:p>
        </p:txBody>
      </p:sp>
      <p:sp>
        <p:nvSpPr>
          <p:cNvPr id="420867" name="Rectangle 3"/>
          <p:cNvSpPr>
            <a:spLocks noGrp="1" noChangeArrowheads="1"/>
          </p:cNvSpPr>
          <p:nvPr>
            <p:ph type="body" idx="1"/>
          </p:nvPr>
        </p:nvSpPr>
        <p:spPr>
          <a:xfrm>
            <a:off x="428596" y="1628800"/>
            <a:ext cx="8208963" cy="4406291"/>
          </a:xfrm>
        </p:spPr>
        <p:txBody>
          <a:bodyPr/>
          <a:lstStyle/>
          <a:p>
            <a:pPr>
              <a:lnSpc>
                <a:spcPct val="120000"/>
              </a:lnSpc>
              <a:buFont typeface="Wingdings" pitchFamily="2" charset="2"/>
              <a:buNone/>
            </a:pPr>
            <a:r>
              <a:rPr lang="en-US" altLang="zh-CN" sz="2800" b="1" dirty="0">
                <a:latin typeface="楷体_GB2312" pitchFamily="49" charset="-122"/>
                <a:ea typeface="楷体_GB2312" pitchFamily="49" charset="-122"/>
              </a:rPr>
              <a:t>4.</a:t>
            </a:r>
            <a:r>
              <a:rPr lang="zh-CN" altLang="en-US" sz="2800" b="1" dirty="0">
                <a:latin typeface="楷体_GB2312" pitchFamily="49" charset="-122"/>
                <a:ea typeface="楷体_GB2312" pitchFamily="49" charset="-122"/>
              </a:rPr>
              <a:t>对初始结构图进行精化与改进</a:t>
            </a:r>
          </a:p>
          <a:p>
            <a:pPr>
              <a:lnSpc>
                <a:spcPct val="120000"/>
              </a:lnSpc>
              <a:buFont typeface="Wingdings" pitchFamily="2" charset="2"/>
              <a:buNone/>
            </a:pPr>
            <a:r>
              <a:rPr lang="en-US" altLang="zh-CN" sz="2400" dirty="0">
                <a:latin typeface="楷体_GB2312" pitchFamily="49" charset="-122"/>
                <a:ea typeface="楷体_GB2312" pitchFamily="49" charset="-122"/>
              </a:rPr>
              <a:t>  (1)</a:t>
            </a:r>
            <a:r>
              <a:rPr lang="zh-CN" altLang="en-US" sz="2400" b="1" dirty="0">
                <a:latin typeface="楷体_GB2312" pitchFamily="49" charset="-122"/>
                <a:ea typeface="楷体_GB2312" pitchFamily="49" charset="-122"/>
              </a:rPr>
              <a:t>第二层的输出模块</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缺书登记</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和</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售书登记</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都属于写文件，且在模块</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开购书发票和暂缺书单</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的作用域中，把它们作为子图放到该模块的控制域中，同时将该模块简化为</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开购书发票</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，直接调用模块</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售书登记</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与</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缺书登记</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a:t>
            </a:r>
          </a:p>
          <a:p>
            <a:pPr>
              <a:lnSpc>
                <a:spcPct val="120000"/>
              </a:lnSpc>
              <a:buFont typeface="Wingdings" pitchFamily="2" charset="2"/>
              <a:buNone/>
            </a:pPr>
            <a:r>
              <a:rPr lang="en-US" altLang="zh-CN" sz="2400" dirty="0">
                <a:latin typeface="楷体_GB2312" pitchFamily="49" charset="-122"/>
                <a:ea typeface="楷体_GB2312" pitchFamily="49" charset="-122"/>
              </a:rPr>
              <a:t>  (2)</a:t>
            </a:r>
            <a:r>
              <a:rPr lang="zh-CN" altLang="en-US" sz="2400" b="1" dirty="0">
                <a:latin typeface="楷体_GB2312" pitchFamily="49" charset="-122"/>
                <a:ea typeface="楷体_GB2312" pitchFamily="49" charset="-122"/>
              </a:rPr>
              <a:t>模块</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生成缺书登记记录</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与</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输出暂缺书单</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省略。</a:t>
            </a:r>
            <a:r>
              <a:rPr lang="en-US" altLang="zh-CN" sz="2400" dirty="0">
                <a:latin typeface="楷体_GB2312" pitchFamily="49" charset="-122"/>
                <a:ea typeface="楷体_GB2312" pitchFamily="49" charset="-122"/>
              </a:rPr>
              <a:t> </a:t>
            </a:r>
            <a:endParaRPr lang="zh-CN" altLang="en-US" sz="2400" b="1" dirty="0">
              <a:latin typeface="楷体_GB2312" pitchFamily="49" charset="-122"/>
              <a:ea typeface="楷体_GB2312" pitchFamily="49" charset="-122"/>
            </a:endParaRPr>
          </a:p>
        </p:txBody>
      </p:sp>
      <p:sp>
        <p:nvSpPr>
          <p:cNvPr id="5" name="标题 4"/>
          <p:cNvSpPr>
            <a:spLocks noGrp="1"/>
          </p:cNvSpPr>
          <p:nvPr>
            <p:ph type="title"/>
          </p:nvPr>
        </p:nvSpPr>
        <p:spPr/>
        <p:txBody>
          <a:bodyPr/>
          <a:lstStyle/>
          <a:p>
            <a:r>
              <a:rPr lang="zh-CN" altLang="en-US" sz="3600" dirty="0"/>
              <a:t>例</a:t>
            </a:r>
            <a:r>
              <a:rPr lang="zh-CN" altLang="en-US" sz="3600" dirty="0">
                <a:latin typeface="Times New Roman"/>
              </a:rPr>
              <a:t>“</a:t>
            </a:r>
            <a:r>
              <a:rPr lang="zh-CN" altLang="en-US" sz="3600" dirty="0"/>
              <a:t>教材销售子系统</a:t>
            </a:r>
            <a:r>
              <a:rPr lang="zh-CN" altLang="en-US" sz="3600" dirty="0">
                <a:latin typeface="Times New Roman"/>
              </a:rPr>
              <a:t>”</a:t>
            </a:r>
            <a:r>
              <a:rPr lang="zh-CN" altLang="en-US" sz="3600" dirty="0"/>
              <a:t> 软件结构</a:t>
            </a:r>
          </a:p>
        </p:txBody>
      </p:sp>
    </p:spTree>
    <p:extLst>
      <p:ext uri="{BB962C8B-B14F-4D97-AF65-F5344CB8AC3E}">
        <p14:creationId xmlns:p14="http://schemas.microsoft.com/office/powerpoint/2010/main" val="12795373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35B52C65-811D-49C3-BA89-CB92E4C37734}" type="slidenum">
              <a:rPr lang="zh-CN" altLang="en-US"/>
              <a:pPr/>
              <a:t>177</a:t>
            </a:fld>
            <a:endParaRPr lang="en-US" altLang="zh-CN"/>
          </a:p>
        </p:txBody>
      </p:sp>
      <p:sp>
        <p:nvSpPr>
          <p:cNvPr id="583682" name="Rectangle 2"/>
          <p:cNvSpPr>
            <a:spLocks noGrp="1" noChangeArrowheads="1"/>
          </p:cNvSpPr>
          <p:nvPr>
            <p:ph type="title"/>
          </p:nvPr>
        </p:nvSpPr>
        <p:spPr/>
        <p:txBody>
          <a:bodyPr/>
          <a:lstStyle/>
          <a:p>
            <a:r>
              <a:rPr lang="zh-CN" altLang="en-US" sz="3600" dirty="0"/>
              <a:t>例“教材销售子系统” 软件结构</a:t>
            </a:r>
          </a:p>
        </p:txBody>
      </p:sp>
      <p:sp>
        <p:nvSpPr>
          <p:cNvPr id="583683" name="Rectangle 3"/>
          <p:cNvSpPr>
            <a:spLocks noGrp="1" noChangeArrowheads="1"/>
          </p:cNvSpPr>
          <p:nvPr>
            <p:ph type="body" idx="1"/>
          </p:nvPr>
        </p:nvSpPr>
        <p:spPr>
          <a:xfrm>
            <a:off x="571472" y="1628800"/>
            <a:ext cx="8208963" cy="4442266"/>
          </a:xfrm>
        </p:spPr>
        <p:txBody>
          <a:bodyPr/>
          <a:lstStyle/>
          <a:p>
            <a:pPr>
              <a:lnSpc>
                <a:spcPct val="120000"/>
              </a:lnSpc>
              <a:buFont typeface="Wingdings" pitchFamily="2" charset="2"/>
              <a:buNone/>
            </a:pPr>
            <a:r>
              <a:rPr lang="en-US" altLang="zh-CN" sz="2800" b="1" dirty="0">
                <a:latin typeface="楷体_GB2312" pitchFamily="49" charset="-122"/>
                <a:ea typeface="楷体_GB2312" pitchFamily="49" charset="-122"/>
              </a:rPr>
              <a:t>4.</a:t>
            </a:r>
            <a:r>
              <a:rPr lang="zh-CN" altLang="en-US" sz="2800" b="1" dirty="0">
                <a:latin typeface="楷体_GB2312" pitchFamily="49" charset="-122"/>
                <a:ea typeface="楷体_GB2312" pitchFamily="49" charset="-122"/>
              </a:rPr>
              <a:t>对初始结构图进行精化与改进</a:t>
            </a:r>
          </a:p>
          <a:p>
            <a:pPr>
              <a:lnSpc>
                <a:spcPct val="120000"/>
              </a:lnSpc>
              <a:buFont typeface="Wingdings" pitchFamily="2" charset="2"/>
              <a:buNone/>
            </a:pPr>
            <a:r>
              <a:rPr lang="en-US" altLang="zh-CN" sz="2400" dirty="0">
                <a:latin typeface="楷体_GB2312" pitchFamily="49" charset="-122"/>
                <a:ea typeface="楷体_GB2312" pitchFamily="49" charset="-122"/>
              </a:rPr>
              <a:t>  (3)</a:t>
            </a:r>
            <a:r>
              <a:rPr lang="zh-CN" altLang="en-US" sz="2400" b="1" dirty="0">
                <a:latin typeface="楷体_GB2312" pitchFamily="49" charset="-122"/>
                <a:ea typeface="楷体_GB2312" pitchFamily="49" charset="-122"/>
              </a:rPr>
              <a:t>模块</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输出购书发票</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目的是生成</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领书单</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，可直接简化为模块</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开出领书单</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a:t>
            </a:r>
          </a:p>
          <a:p>
            <a:pPr>
              <a:lnSpc>
                <a:spcPct val="120000"/>
              </a:lnSpc>
              <a:buFont typeface="Wingdings" pitchFamily="2" charset="2"/>
              <a:buNone/>
            </a:pPr>
            <a:r>
              <a:rPr lang="en-US" altLang="zh-CN" sz="2400" dirty="0">
                <a:latin typeface="楷体_GB2312" pitchFamily="49" charset="-122"/>
                <a:ea typeface="楷体_GB2312" pitchFamily="49" charset="-122"/>
              </a:rPr>
              <a:t>  (4)</a:t>
            </a:r>
            <a:r>
              <a:rPr lang="zh-CN" altLang="en-US" sz="2400" b="1" dirty="0">
                <a:latin typeface="楷体_GB2312" pitchFamily="49" charset="-122"/>
                <a:ea typeface="楷体_GB2312" pitchFamily="49" charset="-122"/>
              </a:rPr>
              <a:t>因</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售书登记</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与</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缺书登记</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不能同时发生</a:t>
            </a:r>
            <a:r>
              <a:rPr lang="en-US" altLang="zh-CN" sz="2400"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故在</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开购书发票</a:t>
            </a:r>
            <a:r>
              <a:rPr lang="zh-CN" altLang="en-US" sz="2400" b="1" dirty="0">
                <a:latin typeface="Times New Roman"/>
                <a:ea typeface="楷体_GB2312" pitchFamily="49" charset="-122"/>
              </a:rPr>
              <a:t>”</a:t>
            </a:r>
            <a:r>
              <a:rPr lang="zh-CN" altLang="en-US" sz="2400" b="1" dirty="0">
                <a:latin typeface="楷体_GB2312" pitchFamily="49" charset="-122"/>
                <a:ea typeface="楷体_GB2312" pitchFamily="49" charset="-122"/>
              </a:rPr>
              <a:t>用的是选择调用模块。</a:t>
            </a:r>
          </a:p>
          <a:p>
            <a:pPr>
              <a:lnSpc>
                <a:spcPct val="120000"/>
              </a:lnSpc>
              <a:buFont typeface="Wingdings" pitchFamily="2" charset="2"/>
              <a:buNone/>
            </a:pPr>
            <a:r>
              <a:rPr lang="zh-CN" altLang="en-US" sz="2400" b="1" dirty="0">
                <a:latin typeface="楷体_GB2312" pitchFamily="49" charset="-122"/>
                <a:ea typeface="楷体_GB2312" pitchFamily="49" charset="-122"/>
              </a:rPr>
              <a:t>      最后得到与以前讲的例子中的层次图基本一样的初始结构图</a:t>
            </a:r>
            <a:r>
              <a:rPr lang="en-US" altLang="zh-CN" sz="2400"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见下页图</a:t>
            </a:r>
            <a:r>
              <a:rPr lang="en-US" altLang="zh-CN" sz="2400"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a:t>
            </a:r>
          </a:p>
        </p:txBody>
      </p:sp>
    </p:spTree>
    <p:extLst>
      <p:ext uri="{BB962C8B-B14F-4D97-AF65-F5344CB8AC3E}">
        <p14:creationId xmlns:p14="http://schemas.microsoft.com/office/powerpoint/2010/main" val="334937756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灯片编号占位符 5"/>
          <p:cNvSpPr>
            <a:spLocks noGrp="1"/>
          </p:cNvSpPr>
          <p:nvPr>
            <p:ph type="sldNum" sz="quarter" idx="12"/>
          </p:nvPr>
        </p:nvSpPr>
        <p:spPr/>
        <p:txBody>
          <a:bodyPr/>
          <a:lstStyle/>
          <a:p>
            <a:fld id="{9866029D-331B-4DEB-826D-3FEDA3230EFF}" type="slidenum">
              <a:rPr lang="zh-CN" altLang="en-US"/>
              <a:pPr/>
              <a:t>178</a:t>
            </a:fld>
            <a:endParaRPr lang="en-US" altLang="zh-CN"/>
          </a:p>
        </p:txBody>
      </p:sp>
      <p:sp>
        <p:nvSpPr>
          <p:cNvPr id="421890" name="Rectangle 2"/>
          <p:cNvSpPr>
            <a:spLocks noGrp="1" noChangeArrowheads="1"/>
          </p:cNvSpPr>
          <p:nvPr>
            <p:ph type="title"/>
          </p:nvPr>
        </p:nvSpPr>
        <p:spPr>
          <a:xfrm>
            <a:off x="685800" y="188640"/>
            <a:ext cx="7772400" cy="1143000"/>
          </a:xfrm>
        </p:spPr>
        <p:txBody>
          <a:bodyPr/>
          <a:lstStyle/>
          <a:p>
            <a:r>
              <a:rPr lang="zh-CN" altLang="en-US" sz="3600" dirty="0"/>
              <a:t>例“教材销售子系统” 软件结构</a:t>
            </a:r>
          </a:p>
        </p:txBody>
      </p:sp>
      <p:grpSp>
        <p:nvGrpSpPr>
          <p:cNvPr id="2" name="Group 4"/>
          <p:cNvGrpSpPr>
            <a:grpSpLocks/>
          </p:cNvGrpSpPr>
          <p:nvPr/>
        </p:nvGrpSpPr>
        <p:grpSpPr bwMode="auto">
          <a:xfrm>
            <a:off x="539750" y="1341412"/>
            <a:ext cx="7704138" cy="3887788"/>
            <a:chOff x="469" y="1982"/>
            <a:chExt cx="4316" cy="1765"/>
          </a:xfrm>
        </p:grpSpPr>
        <p:sp>
          <p:nvSpPr>
            <p:cNvPr id="421893" name="Rectangle 5"/>
            <p:cNvSpPr>
              <a:spLocks noChangeArrowheads="1"/>
            </p:cNvSpPr>
            <p:nvPr/>
          </p:nvSpPr>
          <p:spPr bwMode="auto">
            <a:xfrm>
              <a:off x="2562" y="1982"/>
              <a:ext cx="635" cy="317"/>
            </a:xfrm>
            <a:prstGeom prst="rect">
              <a:avLst/>
            </a:prstGeom>
            <a:solidFill>
              <a:schemeClr val="bg1"/>
            </a:solidFill>
            <a:ln w="12700">
              <a:solidFill>
                <a:srgbClr val="FF0000"/>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教材销售</a:t>
              </a:r>
            </a:p>
            <a:p>
              <a:pPr algn="ctr">
                <a:spcBef>
                  <a:spcPct val="0"/>
                </a:spcBef>
                <a:buClrTx/>
                <a:buSzTx/>
                <a:buFontTx/>
                <a:buNone/>
              </a:pPr>
              <a:r>
                <a:rPr kumimoji="0" lang="zh-CN" altLang="en-US" sz="1600" b="1">
                  <a:solidFill>
                    <a:schemeClr val="tx1"/>
                  </a:solidFill>
                  <a:latin typeface="Arial" pitchFamily="34" charset="0"/>
                </a:rPr>
                <a:t>子系统</a:t>
              </a:r>
            </a:p>
          </p:txBody>
        </p:sp>
        <p:sp>
          <p:nvSpPr>
            <p:cNvPr id="421894" name="Rectangle 6"/>
            <p:cNvSpPr>
              <a:spLocks noChangeArrowheads="1"/>
            </p:cNvSpPr>
            <p:nvPr/>
          </p:nvSpPr>
          <p:spPr bwMode="auto">
            <a:xfrm>
              <a:off x="469" y="3430"/>
              <a:ext cx="498" cy="317"/>
            </a:xfrm>
            <a:prstGeom prst="rect">
              <a:avLst/>
            </a:prstGeom>
            <a:solidFill>
              <a:schemeClr val="bg1"/>
            </a:solidFill>
            <a:ln w="12700">
              <a:solidFill>
                <a:srgbClr val="FF0000"/>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读入</a:t>
              </a:r>
            </a:p>
            <a:p>
              <a:pPr algn="ctr">
                <a:spcBef>
                  <a:spcPct val="0"/>
                </a:spcBef>
                <a:buClrTx/>
                <a:buSzTx/>
                <a:buFontTx/>
                <a:buNone/>
              </a:pPr>
              <a:r>
                <a:rPr kumimoji="0" lang="zh-CN" altLang="en-US" sz="1600" b="1">
                  <a:solidFill>
                    <a:schemeClr val="tx1"/>
                  </a:solidFill>
                  <a:latin typeface="Arial" pitchFamily="34" charset="0"/>
                </a:rPr>
                <a:t>购书单</a:t>
              </a:r>
            </a:p>
          </p:txBody>
        </p:sp>
        <p:sp>
          <p:nvSpPr>
            <p:cNvPr id="421895" name="Rectangle 7"/>
            <p:cNvSpPr>
              <a:spLocks noChangeArrowheads="1"/>
            </p:cNvSpPr>
            <p:nvPr/>
          </p:nvSpPr>
          <p:spPr bwMode="auto">
            <a:xfrm>
              <a:off x="4150" y="2750"/>
              <a:ext cx="635" cy="317"/>
            </a:xfrm>
            <a:prstGeom prst="rect">
              <a:avLst/>
            </a:prstGeom>
            <a:solidFill>
              <a:schemeClr val="bg1"/>
            </a:solidFill>
            <a:ln w="12700">
              <a:solidFill>
                <a:srgbClr val="FF0000"/>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开领书单</a:t>
              </a:r>
            </a:p>
          </p:txBody>
        </p:sp>
        <p:sp>
          <p:nvSpPr>
            <p:cNvPr id="421896" name="Rectangle 8"/>
            <p:cNvSpPr>
              <a:spLocks noChangeArrowheads="1"/>
            </p:cNvSpPr>
            <p:nvPr/>
          </p:nvSpPr>
          <p:spPr bwMode="auto">
            <a:xfrm>
              <a:off x="2343" y="2750"/>
              <a:ext cx="635" cy="317"/>
            </a:xfrm>
            <a:prstGeom prst="rect">
              <a:avLst/>
            </a:prstGeom>
            <a:solidFill>
              <a:schemeClr val="bg1"/>
            </a:solidFill>
            <a:ln w="12700">
              <a:solidFill>
                <a:srgbClr val="FF0000"/>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获得</a:t>
              </a:r>
            </a:p>
            <a:p>
              <a:pPr algn="ctr">
                <a:spcBef>
                  <a:spcPct val="0"/>
                </a:spcBef>
                <a:buClrTx/>
                <a:buSzTx/>
                <a:buFontTx/>
                <a:buNone/>
              </a:pPr>
              <a:r>
                <a:rPr kumimoji="0" lang="zh-CN" altLang="en-US" sz="1600" b="1">
                  <a:solidFill>
                    <a:schemeClr val="tx1"/>
                  </a:solidFill>
                  <a:latin typeface="Arial" pitchFamily="34" charset="0"/>
                </a:rPr>
                <a:t>补售书单</a:t>
              </a:r>
            </a:p>
          </p:txBody>
        </p:sp>
        <p:sp>
          <p:nvSpPr>
            <p:cNvPr id="421897" name="Rectangle 9"/>
            <p:cNvSpPr>
              <a:spLocks noChangeArrowheads="1"/>
            </p:cNvSpPr>
            <p:nvPr/>
          </p:nvSpPr>
          <p:spPr bwMode="auto">
            <a:xfrm>
              <a:off x="975" y="2750"/>
              <a:ext cx="635" cy="317"/>
            </a:xfrm>
            <a:prstGeom prst="rect">
              <a:avLst/>
            </a:prstGeom>
            <a:solidFill>
              <a:schemeClr val="bg1"/>
            </a:solidFill>
            <a:ln w="12700">
              <a:solidFill>
                <a:srgbClr val="FF0000"/>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获得有效</a:t>
              </a:r>
            </a:p>
            <a:p>
              <a:pPr algn="ctr">
                <a:spcBef>
                  <a:spcPct val="0"/>
                </a:spcBef>
                <a:buClrTx/>
                <a:buSzTx/>
                <a:buFontTx/>
                <a:buNone/>
              </a:pPr>
              <a:r>
                <a:rPr kumimoji="0" lang="zh-CN" altLang="en-US" sz="1600" b="1">
                  <a:solidFill>
                    <a:schemeClr val="tx1"/>
                  </a:solidFill>
                  <a:latin typeface="Arial" pitchFamily="34" charset="0"/>
                </a:rPr>
                <a:t>购书单</a:t>
              </a:r>
            </a:p>
          </p:txBody>
        </p:sp>
        <p:sp>
          <p:nvSpPr>
            <p:cNvPr id="421898" name="Rectangle 10"/>
            <p:cNvSpPr>
              <a:spLocks noChangeArrowheads="1"/>
            </p:cNvSpPr>
            <p:nvPr/>
          </p:nvSpPr>
          <p:spPr bwMode="auto">
            <a:xfrm>
              <a:off x="1041" y="3430"/>
              <a:ext cx="454" cy="317"/>
            </a:xfrm>
            <a:prstGeom prst="rect">
              <a:avLst/>
            </a:prstGeom>
            <a:solidFill>
              <a:schemeClr val="bg1"/>
            </a:solidFill>
            <a:ln w="12700">
              <a:solidFill>
                <a:srgbClr val="FF0000"/>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审查</a:t>
              </a:r>
            </a:p>
            <a:p>
              <a:pPr algn="ctr">
                <a:spcBef>
                  <a:spcPct val="0"/>
                </a:spcBef>
                <a:buClrTx/>
                <a:buSzTx/>
                <a:buFontTx/>
                <a:buNone/>
              </a:pPr>
              <a:r>
                <a:rPr kumimoji="0" lang="zh-CN" altLang="en-US" sz="1600" b="1">
                  <a:solidFill>
                    <a:schemeClr val="tx1"/>
                  </a:solidFill>
                  <a:latin typeface="Arial" pitchFamily="34" charset="0"/>
                </a:rPr>
                <a:t>有效性</a:t>
              </a:r>
            </a:p>
          </p:txBody>
        </p:sp>
        <p:sp>
          <p:nvSpPr>
            <p:cNvPr id="421899" name="Rectangle 11"/>
            <p:cNvSpPr>
              <a:spLocks noChangeArrowheads="1"/>
            </p:cNvSpPr>
            <p:nvPr/>
          </p:nvSpPr>
          <p:spPr bwMode="auto">
            <a:xfrm>
              <a:off x="1575" y="3430"/>
              <a:ext cx="499" cy="317"/>
            </a:xfrm>
            <a:prstGeom prst="rect">
              <a:avLst/>
            </a:prstGeom>
            <a:solidFill>
              <a:schemeClr val="bg1"/>
            </a:solidFill>
            <a:ln w="12700">
              <a:solidFill>
                <a:srgbClr val="FF0000"/>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退回无</a:t>
              </a:r>
            </a:p>
            <a:p>
              <a:pPr algn="ctr">
                <a:spcBef>
                  <a:spcPct val="0"/>
                </a:spcBef>
                <a:buClrTx/>
                <a:buSzTx/>
                <a:buFontTx/>
                <a:buNone/>
              </a:pPr>
              <a:r>
                <a:rPr kumimoji="0" lang="zh-CN" altLang="en-US" sz="1600" b="1">
                  <a:solidFill>
                    <a:schemeClr val="tx1"/>
                  </a:solidFill>
                  <a:latin typeface="Arial" pitchFamily="34" charset="0"/>
                </a:rPr>
                <a:t>效书单</a:t>
              </a:r>
            </a:p>
          </p:txBody>
        </p:sp>
        <p:sp>
          <p:nvSpPr>
            <p:cNvPr id="421900" name="Rectangle 12"/>
            <p:cNvSpPr>
              <a:spLocks noChangeArrowheads="1"/>
            </p:cNvSpPr>
            <p:nvPr/>
          </p:nvSpPr>
          <p:spPr bwMode="auto">
            <a:xfrm>
              <a:off x="2154" y="3430"/>
              <a:ext cx="499" cy="317"/>
            </a:xfrm>
            <a:prstGeom prst="rect">
              <a:avLst/>
            </a:prstGeom>
            <a:solidFill>
              <a:schemeClr val="bg1"/>
            </a:solidFill>
            <a:ln w="12700">
              <a:solidFill>
                <a:srgbClr val="FF0000"/>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读进书</a:t>
              </a:r>
            </a:p>
            <a:p>
              <a:pPr algn="ctr">
                <a:spcBef>
                  <a:spcPct val="0"/>
                </a:spcBef>
                <a:buClrTx/>
                <a:buSzTx/>
                <a:buFontTx/>
                <a:buNone/>
              </a:pPr>
              <a:r>
                <a:rPr kumimoji="0" lang="zh-CN" altLang="en-US" sz="1600" b="1">
                  <a:solidFill>
                    <a:schemeClr val="tx1"/>
                  </a:solidFill>
                  <a:latin typeface="Arial" pitchFamily="34" charset="0"/>
                </a:rPr>
                <a:t>通知单</a:t>
              </a:r>
            </a:p>
          </p:txBody>
        </p:sp>
        <p:sp>
          <p:nvSpPr>
            <p:cNvPr id="421901" name="Rectangle 13"/>
            <p:cNvSpPr>
              <a:spLocks noChangeArrowheads="1"/>
            </p:cNvSpPr>
            <p:nvPr/>
          </p:nvSpPr>
          <p:spPr bwMode="auto">
            <a:xfrm>
              <a:off x="2744" y="3430"/>
              <a:ext cx="454" cy="317"/>
            </a:xfrm>
            <a:prstGeom prst="rect">
              <a:avLst/>
            </a:prstGeom>
            <a:solidFill>
              <a:schemeClr val="bg1"/>
            </a:solidFill>
            <a:ln w="12700">
              <a:solidFill>
                <a:srgbClr val="FF0000"/>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开补售</a:t>
              </a:r>
            </a:p>
            <a:p>
              <a:pPr algn="ctr">
                <a:spcBef>
                  <a:spcPct val="0"/>
                </a:spcBef>
                <a:buClrTx/>
                <a:buSzTx/>
                <a:buFontTx/>
                <a:buNone/>
              </a:pPr>
              <a:r>
                <a:rPr kumimoji="0" lang="zh-CN" altLang="en-US" sz="1600" b="1">
                  <a:solidFill>
                    <a:schemeClr val="tx1"/>
                  </a:solidFill>
                  <a:latin typeface="Arial" pitchFamily="34" charset="0"/>
                </a:rPr>
                <a:t>书单</a:t>
              </a:r>
            </a:p>
          </p:txBody>
        </p:sp>
        <p:sp>
          <p:nvSpPr>
            <p:cNvPr id="421902" name="Line 14"/>
            <p:cNvSpPr>
              <a:spLocks noChangeShapeType="1"/>
            </p:cNvSpPr>
            <p:nvPr/>
          </p:nvSpPr>
          <p:spPr bwMode="auto">
            <a:xfrm>
              <a:off x="1275" y="3067"/>
              <a:ext cx="0" cy="363"/>
            </a:xfrm>
            <a:prstGeom prst="line">
              <a:avLst/>
            </a:prstGeom>
            <a:noFill/>
            <a:ln w="9525">
              <a:solidFill>
                <a:schemeClr val="tx1"/>
              </a:solidFill>
              <a:round/>
              <a:headEnd/>
              <a:tailEnd/>
            </a:ln>
            <a:effectLst/>
          </p:spPr>
          <p:txBody>
            <a:bodyPr/>
            <a:lstStyle/>
            <a:p>
              <a:endParaRPr lang="zh-CN" altLang="en-US"/>
            </a:p>
          </p:txBody>
        </p:sp>
        <p:sp>
          <p:nvSpPr>
            <p:cNvPr id="421903" name="Line 15"/>
            <p:cNvSpPr>
              <a:spLocks noChangeShapeType="1"/>
            </p:cNvSpPr>
            <p:nvPr/>
          </p:nvSpPr>
          <p:spPr bwMode="auto">
            <a:xfrm>
              <a:off x="1233" y="3158"/>
              <a:ext cx="0" cy="227"/>
            </a:xfrm>
            <a:prstGeom prst="line">
              <a:avLst/>
            </a:prstGeom>
            <a:noFill/>
            <a:ln w="12700">
              <a:solidFill>
                <a:srgbClr val="0000FF"/>
              </a:solidFill>
              <a:round/>
              <a:headEnd/>
              <a:tailEnd type="triangle" w="med" len="med"/>
            </a:ln>
            <a:effectLst/>
          </p:spPr>
          <p:txBody>
            <a:bodyPr/>
            <a:lstStyle/>
            <a:p>
              <a:endParaRPr lang="zh-CN" altLang="en-US"/>
            </a:p>
          </p:txBody>
        </p:sp>
        <p:sp>
          <p:nvSpPr>
            <p:cNvPr id="421904" name="Line 16"/>
            <p:cNvSpPr>
              <a:spLocks noChangeShapeType="1"/>
            </p:cNvSpPr>
            <p:nvPr/>
          </p:nvSpPr>
          <p:spPr bwMode="auto">
            <a:xfrm flipV="1">
              <a:off x="1310" y="3144"/>
              <a:ext cx="0" cy="227"/>
            </a:xfrm>
            <a:prstGeom prst="line">
              <a:avLst/>
            </a:prstGeom>
            <a:noFill/>
            <a:ln w="12700">
              <a:solidFill>
                <a:srgbClr val="0000FF"/>
              </a:solidFill>
              <a:round/>
              <a:headEnd/>
              <a:tailEnd type="triangle" w="med" len="med"/>
            </a:ln>
            <a:effectLst/>
          </p:spPr>
          <p:txBody>
            <a:bodyPr/>
            <a:lstStyle/>
            <a:p>
              <a:endParaRPr lang="zh-CN" altLang="en-US"/>
            </a:p>
          </p:txBody>
        </p:sp>
        <p:sp>
          <p:nvSpPr>
            <p:cNvPr id="421905" name="Line 17"/>
            <p:cNvSpPr>
              <a:spLocks noChangeShapeType="1"/>
            </p:cNvSpPr>
            <p:nvPr/>
          </p:nvSpPr>
          <p:spPr bwMode="auto">
            <a:xfrm flipV="1">
              <a:off x="748" y="3067"/>
              <a:ext cx="363" cy="363"/>
            </a:xfrm>
            <a:prstGeom prst="line">
              <a:avLst/>
            </a:prstGeom>
            <a:noFill/>
            <a:ln w="9525">
              <a:solidFill>
                <a:schemeClr val="tx1"/>
              </a:solidFill>
              <a:round/>
              <a:headEnd/>
              <a:tailEnd/>
            </a:ln>
            <a:effectLst/>
          </p:spPr>
          <p:txBody>
            <a:bodyPr/>
            <a:lstStyle/>
            <a:p>
              <a:endParaRPr lang="zh-CN" altLang="en-US"/>
            </a:p>
          </p:txBody>
        </p:sp>
        <p:sp>
          <p:nvSpPr>
            <p:cNvPr id="421906" name="Line 18"/>
            <p:cNvSpPr>
              <a:spLocks noChangeShapeType="1"/>
            </p:cNvSpPr>
            <p:nvPr/>
          </p:nvSpPr>
          <p:spPr bwMode="auto">
            <a:xfrm>
              <a:off x="1474" y="3067"/>
              <a:ext cx="363" cy="363"/>
            </a:xfrm>
            <a:prstGeom prst="line">
              <a:avLst/>
            </a:prstGeom>
            <a:noFill/>
            <a:ln w="9525">
              <a:solidFill>
                <a:schemeClr val="tx1"/>
              </a:solidFill>
              <a:round/>
              <a:headEnd/>
              <a:tailEnd/>
            </a:ln>
            <a:effectLst/>
          </p:spPr>
          <p:txBody>
            <a:bodyPr/>
            <a:lstStyle/>
            <a:p>
              <a:endParaRPr lang="zh-CN" altLang="en-US"/>
            </a:p>
          </p:txBody>
        </p:sp>
        <p:sp>
          <p:nvSpPr>
            <p:cNvPr id="421907" name="Line 19"/>
            <p:cNvSpPr>
              <a:spLocks noChangeShapeType="1"/>
            </p:cNvSpPr>
            <p:nvPr/>
          </p:nvSpPr>
          <p:spPr bwMode="auto">
            <a:xfrm flipV="1">
              <a:off x="772" y="3127"/>
              <a:ext cx="227" cy="226"/>
            </a:xfrm>
            <a:prstGeom prst="line">
              <a:avLst/>
            </a:prstGeom>
            <a:noFill/>
            <a:ln w="12700">
              <a:solidFill>
                <a:srgbClr val="0000FF"/>
              </a:solidFill>
              <a:round/>
              <a:headEnd/>
              <a:tailEnd type="triangle" w="med" len="med"/>
            </a:ln>
            <a:effectLst/>
          </p:spPr>
          <p:txBody>
            <a:bodyPr/>
            <a:lstStyle/>
            <a:p>
              <a:endParaRPr lang="zh-CN" altLang="en-US"/>
            </a:p>
          </p:txBody>
        </p:sp>
        <p:sp>
          <p:nvSpPr>
            <p:cNvPr id="421908" name="Line 20"/>
            <p:cNvSpPr>
              <a:spLocks noChangeShapeType="1"/>
            </p:cNvSpPr>
            <p:nvPr/>
          </p:nvSpPr>
          <p:spPr bwMode="auto">
            <a:xfrm>
              <a:off x="1589" y="3127"/>
              <a:ext cx="227" cy="226"/>
            </a:xfrm>
            <a:prstGeom prst="line">
              <a:avLst/>
            </a:prstGeom>
            <a:noFill/>
            <a:ln w="12700">
              <a:solidFill>
                <a:srgbClr val="0000FF"/>
              </a:solidFill>
              <a:round/>
              <a:headEnd/>
              <a:tailEnd type="triangle" w="med" len="med"/>
            </a:ln>
            <a:effectLst/>
          </p:spPr>
          <p:txBody>
            <a:bodyPr/>
            <a:lstStyle/>
            <a:p>
              <a:endParaRPr lang="zh-CN" altLang="en-US"/>
            </a:p>
          </p:txBody>
        </p:sp>
        <p:sp>
          <p:nvSpPr>
            <p:cNvPr id="421909" name="Line 21"/>
            <p:cNvSpPr>
              <a:spLocks noChangeShapeType="1"/>
            </p:cNvSpPr>
            <p:nvPr/>
          </p:nvSpPr>
          <p:spPr bwMode="auto">
            <a:xfrm flipH="1">
              <a:off x="2336" y="3067"/>
              <a:ext cx="181" cy="363"/>
            </a:xfrm>
            <a:prstGeom prst="line">
              <a:avLst/>
            </a:prstGeom>
            <a:noFill/>
            <a:ln w="9525">
              <a:solidFill>
                <a:schemeClr val="tx1"/>
              </a:solidFill>
              <a:round/>
              <a:headEnd/>
              <a:tailEnd/>
            </a:ln>
            <a:effectLst/>
          </p:spPr>
          <p:txBody>
            <a:bodyPr/>
            <a:lstStyle/>
            <a:p>
              <a:endParaRPr lang="zh-CN" altLang="en-US"/>
            </a:p>
          </p:txBody>
        </p:sp>
        <p:sp>
          <p:nvSpPr>
            <p:cNvPr id="421910" name="Line 22"/>
            <p:cNvSpPr>
              <a:spLocks noChangeShapeType="1"/>
            </p:cNvSpPr>
            <p:nvPr/>
          </p:nvSpPr>
          <p:spPr bwMode="auto">
            <a:xfrm>
              <a:off x="2789" y="3067"/>
              <a:ext cx="182" cy="363"/>
            </a:xfrm>
            <a:prstGeom prst="line">
              <a:avLst/>
            </a:prstGeom>
            <a:noFill/>
            <a:ln w="9525">
              <a:solidFill>
                <a:schemeClr val="tx1"/>
              </a:solidFill>
              <a:round/>
              <a:headEnd/>
              <a:tailEnd/>
            </a:ln>
            <a:effectLst/>
          </p:spPr>
          <p:txBody>
            <a:bodyPr/>
            <a:lstStyle/>
            <a:p>
              <a:endParaRPr lang="zh-CN" altLang="en-US"/>
            </a:p>
          </p:txBody>
        </p:sp>
        <p:sp>
          <p:nvSpPr>
            <p:cNvPr id="421911" name="Line 23"/>
            <p:cNvSpPr>
              <a:spLocks noChangeShapeType="1"/>
            </p:cNvSpPr>
            <p:nvPr/>
          </p:nvSpPr>
          <p:spPr bwMode="auto">
            <a:xfrm flipV="1">
              <a:off x="2311" y="3113"/>
              <a:ext cx="136" cy="272"/>
            </a:xfrm>
            <a:prstGeom prst="line">
              <a:avLst/>
            </a:prstGeom>
            <a:noFill/>
            <a:ln w="12700">
              <a:solidFill>
                <a:srgbClr val="0000FF"/>
              </a:solidFill>
              <a:round/>
              <a:headEnd/>
              <a:tailEnd type="triangle" w="med" len="med"/>
            </a:ln>
            <a:effectLst/>
          </p:spPr>
          <p:txBody>
            <a:bodyPr/>
            <a:lstStyle/>
            <a:p>
              <a:endParaRPr lang="zh-CN" altLang="en-US"/>
            </a:p>
          </p:txBody>
        </p:sp>
        <p:sp>
          <p:nvSpPr>
            <p:cNvPr id="421912" name="Line 24"/>
            <p:cNvSpPr>
              <a:spLocks noChangeShapeType="1"/>
            </p:cNvSpPr>
            <p:nvPr/>
          </p:nvSpPr>
          <p:spPr bwMode="auto">
            <a:xfrm>
              <a:off x="2768" y="3120"/>
              <a:ext cx="136" cy="272"/>
            </a:xfrm>
            <a:prstGeom prst="line">
              <a:avLst/>
            </a:prstGeom>
            <a:noFill/>
            <a:ln w="12700">
              <a:solidFill>
                <a:srgbClr val="0000FF"/>
              </a:solidFill>
              <a:round/>
              <a:headEnd/>
              <a:tailEnd type="triangle" w="med" len="med"/>
            </a:ln>
            <a:effectLst/>
          </p:spPr>
          <p:txBody>
            <a:bodyPr/>
            <a:lstStyle/>
            <a:p>
              <a:endParaRPr lang="zh-CN" altLang="en-US"/>
            </a:p>
          </p:txBody>
        </p:sp>
        <p:sp>
          <p:nvSpPr>
            <p:cNvPr id="421913" name="Line 25"/>
            <p:cNvSpPr>
              <a:spLocks noChangeShapeType="1"/>
            </p:cNvSpPr>
            <p:nvPr/>
          </p:nvSpPr>
          <p:spPr bwMode="auto">
            <a:xfrm flipH="1" flipV="1">
              <a:off x="2856" y="3102"/>
              <a:ext cx="136" cy="272"/>
            </a:xfrm>
            <a:prstGeom prst="line">
              <a:avLst/>
            </a:prstGeom>
            <a:noFill/>
            <a:ln w="12700">
              <a:solidFill>
                <a:srgbClr val="0000FF"/>
              </a:solidFill>
              <a:round/>
              <a:headEnd/>
              <a:tailEnd type="triangle" w="med" len="med"/>
            </a:ln>
            <a:effectLst/>
          </p:spPr>
          <p:txBody>
            <a:bodyPr/>
            <a:lstStyle/>
            <a:p>
              <a:endParaRPr lang="zh-CN" altLang="en-US"/>
            </a:p>
          </p:txBody>
        </p:sp>
        <p:sp>
          <p:nvSpPr>
            <p:cNvPr id="421914" name="Text Box 26"/>
            <p:cNvSpPr txBox="1">
              <a:spLocks noChangeArrowheads="1"/>
            </p:cNvSpPr>
            <p:nvPr/>
          </p:nvSpPr>
          <p:spPr bwMode="auto">
            <a:xfrm>
              <a:off x="703" y="3113"/>
              <a:ext cx="182" cy="15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rgbClr val="FF3300"/>
                  </a:solidFill>
                  <a:latin typeface="宋体" pitchFamily="2" charset="-122"/>
                </a:rPr>
                <a:t>1</a:t>
              </a:r>
            </a:p>
          </p:txBody>
        </p:sp>
        <p:sp>
          <p:nvSpPr>
            <p:cNvPr id="421915" name="Text Box 27"/>
            <p:cNvSpPr txBox="1">
              <a:spLocks noChangeArrowheads="1"/>
            </p:cNvSpPr>
            <p:nvPr/>
          </p:nvSpPr>
          <p:spPr bwMode="auto">
            <a:xfrm>
              <a:off x="1090" y="3137"/>
              <a:ext cx="182" cy="15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rgbClr val="FF3300"/>
                  </a:solidFill>
                  <a:latin typeface="宋体" pitchFamily="2" charset="-122"/>
                </a:rPr>
                <a:t>1</a:t>
              </a:r>
            </a:p>
          </p:txBody>
        </p:sp>
        <p:sp>
          <p:nvSpPr>
            <p:cNvPr id="421916" name="Text Box 28"/>
            <p:cNvSpPr txBox="1">
              <a:spLocks noChangeArrowheads="1"/>
            </p:cNvSpPr>
            <p:nvPr/>
          </p:nvSpPr>
          <p:spPr bwMode="auto">
            <a:xfrm>
              <a:off x="1278" y="3155"/>
              <a:ext cx="318" cy="15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rgbClr val="FF3300"/>
                  </a:solidFill>
                  <a:latin typeface="宋体" pitchFamily="2" charset="-122"/>
                </a:rPr>
                <a:t>2,3</a:t>
              </a:r>
            </a:p>
          </p:txBody>
        </p:sp>
        <p:sp>
          <p:nvSpPr>
            <p:cNvPr id="421917" name="Text Box 29"/>
            <p:cNvSpPr txBox="1">
              <a:spLocks noChangeArrowheads="1"/>
            </p:cNvSpPr>
            <p:nvPr/>
          </p:nvSpPr>
          <p:spPr bwMode="auto">
            <a:xfrm>
              <a:off x="1683" y="3099"/>
              <a:ext cx="182" cy="15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rgbClr val="FF3300"/>
                  </a:solidFill>
                  <a:latin typeface="宋体" pitchFamily="2" charset="-122"/>
                </a:rPr>
                <a:t>3</a:t>
              </a:r>
            </a:p>
          </p:txBody>
        </p:sp>
        <p:sp>
          <p:nvSpPr>
            <p:cNvPr id="421918" name="Text Box 30"/>
            <p:cNvSpPr txBox="1">
              <a:spLocks noChangeArrowheads="1"/>
            </p:cNvSpPr>
            <p:nvPr/>
          </p:nvSpPr>
          <p:spPr bwMode="auto">
            <a:xfrm>
              <a:off x="2224" y="3113"/>
              <a:ext cx="182" cy="15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rgbClr val="FF3300"/>
                  </a:solidFill>
                  <a:latin typeface="宋体" pitchFamily="2" charset="-122"/>
                </a:rPr>
                <a:t>4</a:t>
              </a:r>
            </a:p>
          </p:txBody>
        </p:sp>
        <p:sp>
          <p:nvSpPr>
            <p:cNvPr id="421919" name="Text Box 31"/>
            <p:cNvSpPr txBox="1">
              <a:spLocks noChangeArrowheads="1"/>
            </p:cNvSpPr>
            <p:nvPr/>
          </p:nvSpPr>
          <p:spPr bwMode="auto">
            <a:xfrm>
              <a:off x="2653" y="3113"/>
              <a:ext cx="182" cy="15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rgbClr val="FF3300"/>
                  </a:solidFill>
                  <a:latin typeface="宋体" pitchFamily="2" charset="-122"/>
                </a:rPr>
                <a:t>4</a:t>
              </a:r>
            </a:p>
          </p:txBody>
        </p:sp>
        <p:sp>
          <p:nvSpPr>
            <p:cNvPr id="421920" name="Text Box 32"/>
            <p:cNvSpPr txBox="1">
              <a:spLocks noChangeArrowheads="1"/>
            </p:cNvSpPr>
            <p:nvPr/>
          </p:nvSpPr>
          <p:spPr bwMode="auto">
            <a:xfrm>
              <a:off x="2894" y="3113"/>
              <a:ext cx="182" cy="15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rgbClr val="FF3300"/>
                  </a:solidFill>
                  <a:latin typeface="宋体" pitchFamily="2" charset="-122"/>
                </a:rPr>
                <a:t>5</a:t>
              </a:r>
            </a:p>
          </p:txBody>
        </p:sp>
        <p:grpSp>
          <p:nvGrpSpPr>
            <p:cNvPr id="3" name="Group 33"/>
            <p:cNvGrpSpPr>
              <a:grpSpLocks/>
            </p:cNvGrpSpPr>
            <p:nvPr/>
          </p:nvGrpSpPr>
          <p:grpSpPr bwMode="auto">
            <a:xfrm>
              <a:off x="3270" y="2750"/>
              <a:ext cx="772" cy="997"/>
              <a:chOff x="3438" y="2750"/>
              <a:chExt cx="772" cy="997"/>
            </a:xfrm>
          </p:grpSpPr>
          <p:sp>
            <p:nvSpPr>
              <p:cNvPr id="421922" name="Rectangle 34"/>
              <p:cNvSpPr>
                <a:spLocks noChangeArrowheads="1"/>
              </p:cNvSpPr>
              <p:nvPr/>
            </p:nvSpPr>
            <p:spPr bwMode="auto">
              <a:xfrm>
                <a:off x="3515" y="2750"/>
                <a:ext cx="635" cy="317"/>
              </a:xfrm>
              <a:prstGeom prst="rect">
                <a:avLst/>
              </a:prstGeom>
              <a:solidFill>
                <a:schemeClr val="bg1"/>
              </a:solidFill>
              <a:ln w="12700">
                <a:solidFill>
                  <a:srgbClr val="FF0000"/>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开购书</a:t>
                </a:r>
              </a:p>
              <a:p>
                <a:pPr algn="ctr">
                  <a:spcBef>
                    <a:spcPct val="0"/>
                  </a:spcBef>
                  <a:buClrTx/>
                  <a:buSzTx/>
                  <a:buFontTx/>
                  <a:buNone/>
                </a:pPr>
                <a:r>
                  <a:rPr kumimoji="0" lang="zh-CN" altLang="en-US" sz="1600" b="1">
                    <a:solidFill>
                      <a:schemeClr val="tx1"/>
                    </a:solidFill>
                    <a:latin typeface="Arial" pitchFamily="34" charset="0"/>
                  </a:rPr>
                  <a:t>发票</a:t>
                </a:r>
              </a:p>
            </p:txBody>
          </p:sp>
          <p:sp>
            <p:nvSpPr>
              <p:cNvPr id="421923" name="Rectangle 35"/>
              <p:cNvSpPr>
                <a:spLocks noChangeArrowheads="1"/>
              </p:cNvSpPr>
              <p:nvPr/>
            </p:nvSpPr>
            <p:spPr bwMode="auto">
              <a:xfrm>
                <a:off x="3438" y="3430"/>
                <a:ext cx="317" cy="317"/>
              </a:xfrm>
              <a:prstGeom prst="rect">
                <a:avLst/>
              </a:prstGeom>
              <a:solidFill>
                <a:schemeClr val="bg1"/>
              </a:solidFill>
              <a:ln w="12700">
                <a:solidFill>
                  <a:srgbClr val="FF0000"/>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售书</a:t>
                </a:r>
              </a:p>
              <a:p>
                <a:pPr algn="ctr">
                  <a:spcBef>
                    <a:spcPct val="0"/>
                  </a:spcBef>
                  <a:buClrTx/>
                  <a:buSzTx/>
                  <a:buFontTx/>
                  <a:buNone/>
                </a:pPr>
                <a:r>
                  <a:rPr kumimoji="0" lang="zh-CN" altLang="en-US" sz="1600" b="1">
                    <a:solidFill>
                      <a:schemeClr val="tx1"/>
                    </a:solidFill>
                    <a:latin typeface="Arial" pitchFamily="34" charset="0"/>
                  </a:rPr>
                  <a:t>登记</a:t>
                </a:r>
              </a:p>
            </p:txBody>
          </p:sp>
          <p:sp>
            <p:nvSpPr>
              <p:cNvPr id="421924" name="Rectangle 36"/>
              <p:cNvSpPr>
                <a:spLocks noChangeArrowheads="1"/>
              </p:cNvSpPr>
              <p:nvPr/>
            </p:nvSpPr>
            <p:spPr bwMode="auto">
              <a:xfrm>
                <a:off x="3847" y="3430"/>
                <a:ext cx="363" cy="317"/>
              </a:xfrm>
              <a:prstGeom prst="rect">
                <a:avLst/>
              </a:prstGeom>
              <a:solidFill>
                <a:schemeClr val="bg1"/>
              </a:solidFill>
              <a:ln w="12700">
                <a:solidFill>
                  <a:srgbClr val="FF0000"/>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缺书</a:t>
                </a:r>
              </a:p>
              <a:p>
                <a:pPr algn="ctr">
                  <a:spcBef>
                    <a:spcPct val="0"/>
                  </a:spcBef>
                  <a:buClrTx/>
                  <a:buSzTx/>
                  <a:buFontTx/>
                  <a:buNone/>
                </a:pPr>
                <a:r>
                  <a:rPr kumimoji="0" lang="zh-CN" altLang="en-US" sz="1600" b="1">
                    <a:solidFill>
                      <a:schemeClr val="tx1"/>
                    </a:solidFill>
                    <a:latin typeface="Arial" pitchFamily="34" charset="0"/>
                  </a:rPr>
                  <a:t>登记</a:t>
                </a:r>
              </a:p>
            </p:txBody>
          </p:sp>
          <p:sp>
            <p:nvSpPr>
              <p:cNvPr id="421925" name="AutoShape 37"/>
              <p:cNvSpPr>
                <a:spLocks noChangeArrowheads="1"/>
              </p:cNvSpPr>
              <p:nvPr/>
            </p:nvSpPr>
            <p:spPr bwMode="auto">
              <a:xfrm>
                <a:off x="3742" y="3022"/>
                <a:ext cx="181" cy="91"/>
              </a:xfrm>
              <a:prstGeom prst="diamond">
                <a:avLst/>
              </a:prstGeom>
              <a:solidFill>
                <a:srgbClr val="FF0000"/>
              </a:solidFill>
              <a:ln w="9525">
                <a:solidFill>
                  <a:schemeClr val="tx1"/>
                </a:solidFill>
                <a:miter lim="800000"/>
                <a:headEnd/>
                <a:tailEnd/>
              </a:ln>
              <a:effectLst/>
            </p:spPr>
            <p:txBody>
              <a:bodyPr wrap="none" anchor="ctr"/>
              <a:lstStyle/>
              <a:p>
                <a:endParaRPr lang="zh-CN" altLang="en-US"/>
              </a:p>
            </p:txBody>
          </p:sp>
          <p:sp>
            <p:nvSpPr>
              <p:cNvPr id="421926" name="Line 38"/>
              <p:cNvSpPr>
                <a:spLocks noChangeShapeType="1"/>
              </p:cNvSpPr>
              <p:nvPr/>
            </p:nvSpPr>
            <p:spPr bwMode="auto">
              <a:xfrm flipH="1">
                <a:off x="3606" y="3092"/>
                <a:ext cx="181" cy="340"/>
              </a:xfrm>
              <a:prstGeom prst="line">
                <a:avLst/>
              </a:prstGeom>
              <a:noFill/>
              <a:ln w="9525">
                <a:solidFill>
                  <a:schemeClr val="tx1"/>
                </a:solidFill>
                <a:round/>
                <a:headEnd/>
                <a:tailEnd/>
              </a:ln>
              <a:effectLst/>
            </p:spPr>
            <p:txBody>
              <a:bodyPr/>
              <a:lstStyle/>
              <a:p>
                <a:endParaRPr lang="zh-CN" altLang="en-US"/>
              </a:p>
            </p:txBody>
          </p:sp>
          <p:sp>
            <p:nvSpPr>
              <p:cNvPr id="421927" name="Line 39"/>
              <p:cNvSpPr>
                <a:spLocks noChangeShapeType="1"/>
              </p:cNvSpPr>
              <p:nvPr/>
            </p:nvSpPr>
            <p:spPr bwMode="auto">
              <a:xfrm>
                <a:off x="3878" y="3088"/>
                <a:ext cx="181" cy="340"/>
              </a:xfrm>
              <a:prstGeom prst="line">
                <a:avLst/>
              </a:prstGeom>
              <a:noFill/>
              <a:ln w="9525">
                <a:solidFill>
                  <a:schemeClr val="tx1"/>
                </a:solidFill>
                <a:round/>
                <a:headEnd/>
                <a:tailEnd/>
              </a:ln>
              <a:effectLst/>
            </p:spPr>
            <p:txBody>
              <a:bodyPr/>
              <a:lstStyle/>
              <a:p>
                <a:endParaRPr lang="zh-CN" altLang="en-US"/>
              </a:p>
            </p:txBody>
          </p:sp>
          <p:sp>
            <p:nvSpPr>
              <p:cNvPr id="421928" name="Line 40"/>
              <p:cNvSpPr>
                <a:spLocks noChangeShapeType="1"/>
              </p:cNvSpPr>
              <p:nvPr/>
            </p:nvSpPr>
            <p:spPr bwMode="auto">
              <a:xfrm flipH="1">
                <a:off x="3595" y="3134"/>
                <a:ext cx="136" cy="227"/>
              </a:xfrm>
              <a:prstGeom prst="line">
                <a:avLst/>
              </a:prstGeom>
              <a:noFill/>
              <a:ln w="9525">
                <a:solidFill>
                  <a:srgbClr val="0000FF"/>
                </a:solidFill>
                <a:round/>
                <a:headEnd/>
                <a:tailEnd type="triangle" w="med" len="med"/>
              </a:ln>
              <a:effectLst/>
            </p:spPr>
            <p:txBody>
              <a:bodyPr/>
              <a:lstStyle/>
              <a:p>
                <a:endParaRPr lang="zh-CN" altLang="en-US"/>
              </a:p>
            </p:txBody>
          </p:sp>
          <p:sp>
            <p:nvSpPr>
              <p:cNvPr id="421929" name="Line 41"/>
              <p:cNvSpPr>
                <a:spLocks noChangeShapeType="1"/>
              </p:cNvSpPr>
              <p:nvPr/>
            </p:nvSpPr>
            <p:spPr bwMode="auto">
              <a:xfrm>
                <a:off x="3948" y="3130"/>
                <a:ext cx="136" cy="227"/>
              </a:xfrm>
              <a:prstGeom prst="line">
                <a:avLst/>
              </a:prstGeom>
              <a:noFill/>
              <a:ln w="9525">
                <a:solidFill>
                  <a:srgbClr val="0000FF"/>
                </a:solidFill>
                <a:round/>
                <a:headEnd/>
                <a:tailEnd type="triangle" w="med" len="med"/>
              </a:ln>
              <a:effectLst/>
            </p:spPr>
            <p:txBody>
              <a:bodyPr/>
              <a:lstStyle/>
              <a:p>
                <a:endParaRPr lang="zh-CN" altLang="en-US"/>
              </a:p>
            </p:txBody>
          </p:sp>
          <p:sp>
            <p:nvSpPr>
              <p:cNvPr id="421930" name="Text Box 42"/>
              <p:cNvSpPr txBox="1">
                <a:spLocks noChangeArrowheads="1"/>
              </p:cNvSpPr>
              <p:nvPr/>
            </p:nvSpPr>
            <p:spPr bwMode="auto">
              <a:xfrm>
                <a:off x="3515" y="3113"/>
                <a:ext cx="182" cy="15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rgbClr val="FF3300"/>
                    </a:solidFill>
                    <a:latin typeface="宋体" pitchFamily="2" charset="-122"/>
                  </a:rPr>
                  <a:t>6</a:t>
                </a:r>
              </a:p>
            </p:txBody>
          </p:sp>
          <p:sp>
            <p:nvSpPr>
              <p:cNvPr id="421931" name="Text Box 43"/>
              <p:cNvSpPr txBox="1">
                <a:spLocks noChangeArrowheads="1"/>
              </p:cNvSpPr>
              <p:nvPr/>
            </p:nvSpPr>
            <p:spPr bwMode="auto">
              <a:xfrm>
                <a:off x="4014" y="3113"/>
                <a:ext cx="182" cy="15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rgbClr val="FF3300"/>
                    </a:solidFill>
                    <a:latin typeface="宋体" pitchFamily="2" charset="-122"/>
                  </a:rPr>
                  <a:t>7</a:t>
                </a:r>
              </a:p>
            </p:txBody>
          </p:sp>
        </p:grpSp>
        <p:sp>
          <p:nvSpPr>
            <p:cNvPr id="421932" name="Line 44"/>
            <p:cNvSpPr>
              <a:spLocks noChangeShapeType="1"/>
            </p:cNvSpPr>
            <p:nvPr/>
          </p:nvSpPr>
          <p:spPr bwMode="auto">
            <a:xfrm flipV="1">
              <a:off x="1247" y="2310"/>
              <a:ext cx="1361" cy="431"/>
            </a:xfrm>
            <a:prstGeom prst="line">
              <a:avLst/>
            </a:prstGeom>
            <a:noFill/>
            <a:ln w="9525">
              <a:solidFill>
                <a:schemeClr val="tx1"/>
              </a:solidFill>
              <a:round/>
              <a:headEnd/>
              <a:tailEnd/>
            </a:ln>
            <a:effectLst/>
          </p:spPr>
          <p:txBody>
            <a:bodyPr/>
            <a:lstStyle/>
            <a:p>
              <a:endParaRPr lang="zh-CN" altLang="en-US"/>
            </a:p>
          </p:txBody>
        </p:sp>
        <p:sp>
          <p:nvSpPr>
            <p:cNvPr id="421933" name="Line 45"/>
            <p:cNvSpPr>
              <a:spLocks noChangeShapeType="1"/>
            </p:cNvSpPr>
            <p:nvPr/>
          </p:nvSpPr>
          <p:spPr bwMode="auto">
            <a:xfrm flipV="1">
              <a:off x="1708" y="2369"/>
              <a:ext cx="499" cy="182"/>
            </a:xfrm>
            <a:prstGeom prst="line">
              <a:avLst/>
            </a:prstGeom>
            <a:noFill/>
            <a:ln w="9525">
              <a:solidFill>
                <a:srgbClr val="0000FF"/>
              </a:solidFill>
              <a:round/>
              <a:headEnd/>
              <a:tailEnd type="triangle" w="med" len="med"/>
            </a:ln>
            <a:effectLst/>
          </p:spPr>
          <p:txBody>
            <a:bodyPr/>
            <a:lstStyle/>
            <a:p>
              <a:endParaRPr lang="zh-CN" altLang="en-US"/>
            </a:p>
          </p:txBody>
        </p:sp>
        <p:sp>
          <p:nvSpPr>
            <p:cNvPr id="421934" name="Text Box 46"/>
            <p:cNvSpPr txBox="1">
              <a:spLocks noChangeArrowheads="1"/>
            </p:cNvSpPr>
            <p:nvPr/>
          </p:nvSpPr>
          <p:spPr bwMode="auto">
            <a:xfrm>
              <a:off x="1746" y="2314"/>
              <a:ext cx="182" cy="15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rgbClr val="FF3300"/>
                  </a:solidFill>
                  <a:latin typeface="宋体" pitchFamily="2" charset="-122"/>
                </a:rPr>
                <a:t>2</a:t>
              </a:r>
            </a:p>
          </p:txBody>
        </p:sp>
        <p:sp>
          <p:nvSpPr>
            <p:cNvPr id="421935" name="Text Box 47"/>
            <p:cNvSpPr txBox="1">
              <a:spLocks noChangeArrowheads="1"/>
            </p:cNvSpPr>
            <p:nvPr/>
          </p:nvSpPr>
          <p:spPr bwMode="auto">
            <a:xfrm>
              <a:off x="2493" y="2432"/>
              <a:ext cx="182" cy="15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rgbClr val="FF3300"/>
                  </a:solidFill>
                  <a:latin typeface="宋体" pitchFamily="2" charset="-122"/>
                </a:rPr>
                <a:t>5</a:t>
              </a:r>
            </a:p>
          </p:txBody>
        </p:sp>
        <p:sp>
          <p:nvSpPr>
            <p:cNvPr id="421936" name="Line 48"/>
            <p:cNvSpPr>
              <a:spLocks noChangeShapeType="1"/>
            </p:cNvSpPr>
            <p:nvPr/>
          </p:nvSpPr>
          <p:spPr bwMode="auto">
            <a:xfrm flipV="1">
              <a:off x="2608" y="2296"/>
              <a:ext cx="227" cy="454"/>
            </a:xfrm>
            <a:prstGeom prst="line">
              <a:avLst/>
            </a:prstGeom>
            <a:noFill/>
            <a:ln w="9525">
              <a:solidFill>
                <a:schemeClr val="tx1"/>
              </a:solidFill>
              <a:round/>
              <a:headEnd/>
              <a:tailEnd/>
            </a:ln>
            <a:effectLst/>
          </p:spPr>
          <p:txBody>
            <a:bodyPr/>
            <a:lstStyle/>
            <a:p>
              <a:endParaRPr lang="zh-CN" altLang="en-US"/>
            </a:p>
          </p:txBody>
        </p:sp>
        <p:sp>
          <p:nvSpPr>
            <p:cNvPr id="421937" name="Line 49"/>
            <p:cNvSpPr>
              <a:spLocks noChangeShapeType="1"/>
            </p:cNvSpPr>
            <p:nvPr/>
          </p:nvSpPr>
          <p:spPr bwMode="auto">
            <a:xfrm flipV="1">
              <a:off x="2604" y="2390"/>
              <a:ext cx="137" cy="272"/>
            </a:xfrm>
            <a:prstGeom prst="line">
              <a:avLst/>
            </a:prstGeom>
            <a:noFill/>
            <a:ln w="9525">
              <a:solidFill>
                <a:srgbClr val="0000FF"/>
              </a:solidFill>
              <a:round/>
              <a:headEnd/>
              <a:tailEnd type="triangle" w="med" len="med"/>
            </a:ln>
            <a:effectLst/>
          </p:spPr>
          <p:txBody>
            <a:bodyPr/>
            <a:lstStyle/>
            <a:p>
              <a:endParaRPr lang="zh-CN" altLang="en-US"/>
            </a:p>
          </p:txBody>
        </p:sp>
        <p:sp>
          <p:nvSpPr>
            <p:cNvPr id="421938" name="Line 50"/>
            <p:cNvSpPr>
              <a:spLocks noChangeShapeType="1"/>
            </p:cNvSpPr>
            <p:nvPr/>
          </p:nvSpPr>
          <p:spPr bwMode="auto">
            <a:xfrm>
              <a:off x="2971" y="2296"/>
              <a:ext cx="680" cy="454"/>
            </a:xfrm>
            <a:prstGeom prst="line">
              <a:avLst/>
            </a:prstGeom>
            <a:noFill/>
            <a:ln w="9525">
              <a:solidFill>
                <a:schemeClr val="tx1"/>
              </a:solidFill>
              <a:round/>
              <a:headEnd/>
              <a:tailEnd/>
            </a:ln>
            <a:effectLst/>
          </p:spPr>
          <p:txBody>
            <a:bodyPr/>
            <a:lstStyle/>
            <a:p>
              <a:endParaRPr lang="zh-CN" altLang="en-US"/>
            </a:p>
          </p:txBody>
        </p:sp>
        <p:sp>
          <p:nvSpPr>
            <p:cNvPr id="421939" name="Line 51"/>
            <p:cNvSpPr>
              <a:spLocks noChangeShapeType="1"/>
            </p:cNvSpPr>
            <p:nvPr/>
          </p:nvSpPr>
          <p:spPr bwMode="auto">
            <a:xfrm>
              <a:off x="3107" y="2432"/>
              <a:ext cx="317" cy="227"/>
            </a:xfrm>
            <a:prstGeom prst="line">
              <a:avLst/>
            </a:prstGeom>
            <a:noFill/>
            <a:ln w="9525">
              <a:solidFill>
                <a:srgbClr val="0000FF"/>
              </a:solidFill>
              <a:round/>
              <a:headEnd/>
              <a:tailEnd type="triangle" w="med" len="med"/>
            </a:ln>
            <a:effectLst/>
          </p:spPr>
          <p:txBody>
            <a:bodyPr/>
            <a:lstStyle/>
            <a:p>
              <a:endParaRPr lang="zh-CN" altLang="en-US"/>
            </a:p>
          </p:txBody>
        </p:sp>
        <p:sp>
          <p:nvSpPr>
            <p:cNvPr id="421940" name="Line 52"/>
            <p:cNvSpPr>
              <a:spLocks noChangeShapeType="1"/>
            </p:cNvSpPr>
            <p:nvPr/>
          </p:nvSpPr>
          <p:spPr bwMode="auto">
            <a:xfrm flipH="1" flipV="1">
              <a:off x="3198" y="2376"/>
              <a:ext cx="317" cy="227"/>
            </a:xfrm>
            <a:prstGeom prst="line">
              <a:avLst/>
            </a:prstGeom>
            <a:noFill/>
            <a:ln w="9525">
              <a:solidFill>
                <a:srgbClr val="0000FF"/>
              </a:solidFill>
              <a:round/>
              <a:headEnd/>
              <a:tailEnd type="triangle" w="med" len="med"/>
            </a:ln>
            <a:effectLst/>
          </p:spPr>
          <p:txBody>
            <a:bodyPr/>
            <a:lstStyle/>
            <a:p>
              <a:endParaRPr lang="zh-CN" altLang="en-US"/>
            </a:p>
          </p:txBody>
        </p:sp>
        <p:sp>
          <p:nvSpPr>
            <p:cNvPr id="421941" name="Text Box 53"/>
            <p:cNvSpPr txBox="1">
              <a:spLocks noChangeArrowheads="1"/>
            </p:cNvSpPr>
            <p:nvPr/>
          </p:nvSpPr>
          <p:spPr bwMode="auto">
            <a:xfrm>
              <a:off x="3016" y="2478"/>
              <a:ext cx="318" cy="15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rgbClr val="FF3300"/>
                  </a:solidFill>
                  <a:latin typeface="宋体" pitchFamily="2" charset="-122"/>
                </a:rPr>
                <a:t>2,5</a:t>
              </a:r>
            </a:p>
          </p:txBody>
        </p:sp>
        <p:sp>
          <p:nvSpPr>
            <p:cNvPr id="421942" name="Text Box 54"/>
            <p:cNvSpPr txBox="1">
              <a:spLocks noChangeArrowheads="1"/>
            </p:cNvSpPr>
            <p:nvPr/>
          </p:nvSpPr>
          <p:spPr bwMode="auto">
            <a:xfrm>
              <a:off x="3376" y="2366"/>
              <a:ext cx="182" cy="15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rgbClr val="FF3300"/>
                  </a:solidFill>
                  <a:latin typeface="宋体" pitchFamily="2" charset="-122"/>
                </a:rPr>
                <a:t>6</a:t>
              </a:r>
            </a:p>
          </p:txBody>
        </p:sp>
        <p:sp>
          <p:nvSpPr>
            <p:cNvPr id="421943" name="Line 55"/>
            <p:cNvSpPr>
              <a:spLocks noChangeShapeType="1"/>
            </p:cNvSpPr>
            <p:nvPr/>
          </p:nvSpPr>
          <p:spPr bwMode="auto">
            <a:xfrm>
              <a:off x="3198" y="2296"/>
              <a:ext cx="1315" cy="454"/>
            </a:xfrm>
            <a:prstGeom prst="line">
              <a:avLst/>
            </a:prstGeom>
            <a:noFill/>
            <a:ln w="9525">
              <a:solidFill>
                <a:schemeClr val="tx1"/>
              </a:solidFill>
              <a:round/>
              <a:headEnd/>
              <a:tailEnd/>
            </a:ln>
            <a:effectLst/>
          </p:spPr>
          <p:txBody>
            <a:bodyPr/>
            <a:lstStyle/>
            <a:p>
              <a:endParaRPr lang="zh-CN" altLang="en-US"/>
            </a:p>
          </p:txBody>
        </p:sp>
        <p:sp>
          <p:nvSpPr>
            <p:cNvPr id="421944" name="Line 56"/>
            <p:cNvSpPr>
              <a:spLocks noChangeShapeType="1"/>
            </p:cNvSpPr>
            <p:nvPr/>
          </p:nvSpPr>
          <p:spPr bwMode="auto">
            <a:xfrm>
              <a:off x="3651" y="2387"/>
              <a:ext cx="499" cy="181"/>
            </a:xfrm>
            <a:prstGeom prst="line">
              <a:avLst/>
            </a:prstGeom>
            <a:noFill/>
            <a:ln w="9525">
              <a:solidFill>
                <a:srgbClr val="0000FF"/>
              </a:solidFill>
              <a:round/>
              <a:headEnd/>
              <a:tailEnd type="triangle" w="med" len="med"/>
            </a:ln>
            <a:effectLst/>
          </p:spPr>
          <p:txBody>
            <a:bodyPr/>
            <a:lstStyle/>
            <a:p>
              <a:endParaRPr lang="zh-CN" altLang="en-US"/>
            </a:p>
          </p:txBody>
        </p:sp>
        <p:sp>
          <p:nvSpPr>
            <p:cNvPr id="421945" name="Text Box 57"/>
            <p:cNvSpPr txBox="1">
              <a:spLocks noChangeArrowheads="1"/>
            </p:cNvSpPr>
            <p:nvPr/>
          </p:nvSpPr>
          <p:spPr bwMode="auto">
            <a:xfrm>
              <a:off x="3808" y="2282"/>
              <a:ext cx="182" cy="153"/>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rgbClr val="FF3300"/>
                  </a:solidFill>
                  <a:latin typeface="宋体" pitchFamily="2" charset="-122"/>
                </a:rPr>
                <a:t>6</a:t>
              </a:r>
            </a:p>
          </p:txBody>
        </p:sp>
      </p:grpSp>
      <p:sp>
        <p:nvSpPr>
          <p:cNvPr id="421946" name="Text Box 58"/>
          <p:cNvSpPr txBox="1">
            <a:spLocks noChangeArrowheads="1"/>
          </p:cNvSpPr>
          <p:nvPr/>
        </p:nvSpPr>
        <p:spPr bwMode="auto">
          <a:xfrm>
            <a:off x="900113" y="5516563"/>
            <a:ext cx="7812087" cy="854075"/>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2000" b="1" dirty="0">
                <a:latin typeface="宋体" pitchFamily="2" charset="-122"/>
              </a:rPr>
              <a:t> 1 </a:t>
            </a:r>
            <a:r>
              <a:rPr kumimoji="0" lang="zh-CN" altLang="en-US" sz="2000" b="1" dirty="0">
                <a:latin typeface="宋体" pitchFamily="2" charset="-122"/>
              </a:rPr>
              <a:t>购书单     </a:t>
            </a:r>
            <a:r>
              <a:rPr kumimoji="0" lang="en-US" altLang="zh-CN" sz="2000" b="1" dirty="0">
                <a:latin typeface="宋体" pitchFamily="2" charset="-122"/>
              </a:rPr>
              <a:t>2 </a:t>
            </a:r>
            <a:r>
              <a:rPr kumimoji="0" lang="zh-CN" altLang="en-US" sz="2000" b="1" dirty="0">
                <a:latin typeface="宋体" pitchFamily="2" charset="-122"/>
              </a:rPr>
              <a:t>有效购书单   </a:t>
            </a:r>
            <a:r>
              <a:rPr kumimoji="0" lang="en-US" altLang="zh-CN" sz="2000" b="1" dirty="0">
                <a:latin typeface="宋体" pitchFamily="2" charset="-122"/>
              </a:rPr>
              <a:t>3 </a:t>
            </a:r>
            <a:r>
              <a:rPr kumimoji="0" lang="zh-CN" altLang="en-US" sz="2000" b="1" dirty="0">
                <a:latin typeface="宋体" pitchFamily="2" charset="-122"/>
              </a:rPr>
              <a:t>无效购书单    </a:t>
            </a:r>
            <a:r>
              <a:rPr kumimoji="0" lang="en-US" altLang="zh-CN" sz="2000" b="1" dirty="0">
                <a:latin typeface="宋体" pitchFamily="2" charset="-122"/>
              </a:rPr>
              <a:t>4 </a:t>
            </a:r>
            <a:r>
              <a:rPr kumimoji="0" lang="zh-CN" altLang="en-US" sz="2000" b="1" dirty="0">
                <a:latin typeface="宋体" pitchFamily="2" charset="-122"/>
              </a:rPr>
              <a:t>进书通知单  </a:t>
            </a:r>
          </a:p>
          <a:p>
            <a:pPr>
              <a:spcBef>
                <a:spcPct val="50000"/>
              </a:spcBef>
              <a:buClrTx/>
              <a:buSzTx/>
              <a:buFontTx/>
              <a:buNone/>
            </a:pPr>
            <a:r>
              <a:rPr kumimoji="0" lang="zh-CN" altLang="en-US" sz="2000" b="1" dirty="0">
                <a:latin typeface="宋体" pitchFamily="2" charset="-122"/>
              </a:rPr>
              <a:t> </a:t>
            </a:r>
            <a:r>
              <a:rPr kumimoji="0" lang="en-US" altLang="zh-CN" sz="2000" b="1" dirty="0">
                <a:latin typeface="宋体" pitchFamily="2" charset="-122"/>
              </a:rPr>
              <a:t>5 </a:t>
            </a:r>
            <a:r>
              <a:rPr kumimoji="0" lang="zh-CN" altLang="en-US" sz="2000" b="1" dirty="0">
                <a:latin typeface="宋体" pitchFamily="2" charset="-122"/>
              </a:rPr>
              <a:t>补售书单   </a:t>
            </a:r>
            <a:r>
              <a:rPr kumimoji="0" lang="en-US" altLang="zh-CN" sz="2000" b="1" dirty="0">
                <a:latin typeface="宋体" pitchFamily="2" charset="-122"/>
              </a:rPr>
              <a:t>6 </a:t>
            </a:r>
            <a:r>
              <a:rPr kumimoji="0" lang="zh-CN" altLang="en-US" sz="2000" b="1" dirty="0">
                <a:latin typeface="宋体" pitchFamily="2" charset="-122"/>
              </a:rPr>
              <a:t>购书发票     </a:t>
            </a:r>
            <a:r>
              <a:rPr kumimoji="0" lang="en-US" altLang="zh-CN" sz="2000" b="1" dirty="0">
                <a:latin typeface="宋体" pitchFamily="2" charset="-122"/>
              </a:rPr>
              <a:t>7 </a:t>
            </a:r>
            <a:r>
              <a:rPr kumimoji="0" lang="zh-CN" altLang="en-US" sz="2000" b="1" dirty="0">
                <a:latin typeface="宋体" pitchFamily="2" charset="-122"/>
              </a:rPr>
              <a:t>暂缺书单</a:t>
            </a:r>
          </a:p>
        </p:txBody>
      </p:sp>
    </p:spTree>
    <p:extLst>
      <p:ext uri="{BB962C8B-B14F-4D97-AF65-F5344CB8AC3E}">
        <p14:creationId xmlns:p14="http://schemas.microsoft.com/office/powerpoint/2010/main" val="256160496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 name="灯片编号占位符 5"/>
          <p:cNvSpPr>
            <a:spLocks noGrp="1"/>
          </p:cNvSpPr>
          <p:nvPr>
            <p:ph type="sldNum" sz="quarter" idx="12"/>
          </p:nvPr>
        </p:nvSpPr>
        <p:spPr/>
        <p:txBody>
          <a:bodyPr/>
          <a:lstStyle/>
          <a:p>
            <a:fld id="{8426EAA9-2ADE-4514-B9C0-8D92FB87A303}" type="slidenum">
              <a:rPr lang="zh-CN" altLang="en-US"/>
              <a:pPr/>
              <a:t>179</a:t>
            </a:fld>
            <a:endParaRPr lang="en-US" altLang="zh-CN"/>
          </a:p>
        </p:txBody>
      </p:sp>
      <p:sp>
        <p:nvSpPr>
          <p:cNvPr id="422914" name="Rectangle 2"/>
          <p:cNvSpPr>
            <a:spLocks noGrp="1" noChangeArrowheads="1"/>
          </p:cNvSpPr>
          <p:nvPr>
            <p:ph type="title"/>
          </p:nvPr>
        </p:nvSpPr>
        <p:spPr>
          <a:xfrm>
            <a:off x="685800" y="188640"/>
            <a:ext cx="7772400" cy="1143000"/>
          </a:xfrm>
        </p:spPr>
        <p:txBody>
          <a:bodyPr/>
          <a:lstStyle/>
          <a:p>
            <a:r>
              <a:rPr lang="zh-CN" altLang="en-US" sz="3600" dirty="0"/>
              <a:t>例“教材采购子系统”数据流图</a:t>
            </a:r>
          </a:p>
        </p:txBody>
      </p:sp>
      <p:grpSp>
        <p:nvGrpSpPr>
          <p:cNvPr id="2" name="Group 4"/>
          <p:cNvGrpSpPr>
            <a:grpSpLocks/>
          </p:cNvGrpSpPr>
          <p:nvPr/>
        </p:nvGrpSpPr>
        <p:grpSpPr bwMode="auto">
          <a:xfrm>
            <a:off x="1128713" y="2060848"/>
            <a:ext cx="6985000" cy="4103687"/>
            <a:chOff x="612" y="1912"/>
            <a:chExt cx="4187" cy="2063"/>
          </a:xfrm>
        </p:grpSpPr>
        <p:grpSp>
          <p:nvGrpSpPr>
            <p:cNvPr id="3" name="Group 5"/>
            <p:cNvGrpSpPr>
              <a:grpSpLocks/>
            </p:cNvGrpSpPr>
            <p:nvPr/>
          </p:nvGrpSpPr>
          <p:grpSpPr bwMode="auto">
            <a:xfrm>
              <a:off x="612" y="1933"/>
              <a:ext cx="924" cy="195"/>
              <a:chOff x="612" y="1933"/>
              <a:chExt cx="924" cy="195"/>
            </a:xfrm>
          </p:grpSpPr>
          <p:sp>
            <p:nvSpPr>
              <p:cNvPr id="422918" name="Line 6"/>
              <p:cNvSpPr>
                <a:spLocks noChangeShapeType="1"/>
              </p:cNvSpPr>
              <p:nvPr/>
            </p:nvSpPr>
            <p:spPr bwMode="auto">
              <a:xfrm>
                <a:off x="612" y="1947"/>
                <a:ext cx="907" cy="0"/>
              </a:xfrm>
              <a:prstGeom prst="line">
                <a:avLst/>
              </a:prstGeom>
              <a:noFill/>
              <a:ln w="15875">
                <a:solidFill>
                  <a:srgbClr val="FF0000"/>
                </a:solidFill>
                <a:round/>
                <a:headEnd/>
                <a:tailEnd/>
              </a:ln>
              <a:effectLst/>
            </p:spPr>
            <p:txBody>
              <a:bodyPr/>
              <a:lstStyle/>
              <a:p>
                <a:endParaRPr lang="zh-CN" altLang="en-US"/>
              </a:p>
            </p:txBody>
          </p:sp>
          <p:sp>
            <p:nvSpPr>
              <p:cNvPr id="422919" name="Line 7"/>
              <p:cNvSpPr>
                <a:spLocks noChangeShapeType="1"/>
              </p:cNvSpPr>
              <p:nvPr/>
            </p:nvSpPr>
            <p:spPr bwMode="auto">
              <a:xfrm>
                <a:off x="612" y="2128"/>
                <a:ext cx="907" cy="0"/>
              </a:xfrm>
              <a:prstGeom prst="line">
                <a:avLst/>
              </a:prstGeom>
              <a:noFill/>
              <a:ln w="15875">
                <a:solidFill>
                  <a:srgbClr val="FF0000"/>
                </a:solidFill>
                <a:round/>
                <a:headEnd/>
                <a:tailEnd/>
              </a:ln>
              <a:effectLst/>
            </p:spPr>
            <p:txBody>
              <a:bodyPr/>
              <a:lstStyle/>
              <a:p>
                <a:endParaRPr lang="zh-CN" altLang="en-US"/>
              </a:p>
            </p:txBody>
          </p:sp>
          <p:sp>
            <p:nvSpPr>
              <p:cNvPr id="422920" name="Text Box 8"/>
              <p:cNvSpPr txBox="1">
                <a:spLocks noChangeArrowheads="1"/>
              </p:cNvSpPr>
              <p:nvPr/>
            </p:nvSpPr>
            <p:spPr bwMode="auto">
              <a:xfrm>
                <a:off x="629" y="1933"/>
                <a:ext cx="907" cy="169"/>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tx1"/>
                    </a:solidFill>
                    <a:latin typeface="宋体" pitchFamily="2" charset="-122"/>
                  </a:rPr>
                  <a:t>F2</a:t>
                </a:r>
                <a:r>
                  <a:rPr kumimoji="0" lang="zh-CN" altLang="en-US" sz="1600" b="1">
                    <a:solidFill>
                      <a:schemeClr val="tx1"/>
                    </a:solidFill>
                    <a:latin typeface="宋体" pitchFamily="2" charset="-122"/>
                  </a:rPr>
                  <a:t>缺书登记表</a:t>
                </a:r>
              </a:p>
            </p:txBody>
          </p:sp>
        </p:grpSp>
        <p:sp>
          <p:nvSpPr>
            <p:cNvPr id="422921" name="Rectangle 9"/>
            <p:cNvSpPr>
              <a:spLocks noChangeArrowheads="1"/>
            </p:cNvSpPr>
            <p:nvPr/>
          </p:nvSpPr>
          <p:spPr bwMode="auto">
            <a:xfrm>
              <a:off x="748" y="3549"/>
              <a:ext cx="363" cy="318"/>
            </a:xfrm>
            <a:prstGeom prst="rect">
              <a:avLst/>
            </a:prstGeom>
            <a:solidFill>
              <a:schemeClr val="bg1"/>
            </a:solidFill>
            <a:ln w="15875">
              <a:solidFill>
                <a:srgbClr val="FF0000"/>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销售</a:t>
              </a:r>
            </a:p>
          </p:txBody>
        </p:sp>
        <p:sp>
          <p:nvSpPr>
            <p:cNvPr id="422922" name="Rectangle 10"/>
            <p:cNvSpPr>
              <a:spLocks noChangeArrowheads="1"/>
            </p:cNvSpPr>
            <p:nvPr/>
          </p:nvSpPr>
          <p:spPr bwMode="auto">
            <a:xfrm>
              <a:off x="4115" y="3521"/>
              <a:ext cx="363" cy="363"/>
            </a:xfrm>
            <a:prstGeom prst="rect">
              <a:avLst/>
            </a:prstGeom>
            <a:solidFill>
              <a:schemeClr val="bg1"/>
            </a:solidFill>
            <a:ln w="15875">
              <a:solidFill>
                <a:srgbClr val="FF0000"/>
              </a:solidFill>
              <a:miter lim="800000"/>
              <a:headEnd/>
              <a:tailEnd/>
            </a:ln>
            <a:effectLst/>
          </p:spPr>
          <p:txBody>
            <a:bodyPr wrap="none" anchor="ctr"/>
            <a:lstStyle/>
            <a:p>
              <a:pPr algn="ctr">
                <a:spcBef>
                  <a:spcPct val="0"/>
                </a:spcBef>
                <a:buClrTx/>
                <a:buSzTx/>
                <a:buFontTx/>
                <a:buNone/>
              </a:pPr>
              <a:r>
                <a:rPr kumimoji="0" lang="zh-CN" altLang="en-US" sz="1600" b="1">
                  <a:solidFill>
                    <a:schemeClr val="tx1"/>
                  </a:solidFill>
                  <a:latin typeface="Arial" pitchFamily="34" charset="0"/>
                </a:rPr>
                <a:t>书库</a:t>
              </a:r>
            </a:p>
            <a:p>
              <a:pPr algn="ctr">
                <a:spcBef>
                  <a:spcPct val="0"/>
                </a:spcBef>
                <a:buClrTx/>
                <a:buSzTx/>
                <a:buFontTx/>
                <a:buNone/>
              </a:pPr>
              <a:r>
                <a:rPr kumimoji="0" lang="zh-CN" altLang="en-US" sz="1600" b="1">
                  <a:solidFill>
                    <a:schemeClr val="tx1"/>
                  </a:solidFill>
                  <a:latin typeface="Arial" pitchFamily="34" charset="0"/>
                </a:rPr>
                <a:t>保管员</a:t>
              </a:r>
            </a:p>
          </p:txBody>
        </p:sp>
        <p:sp>
          <p:nvSpPr>
            <p:cNvPr id="422923" name="Oval 11"/>
            <p:cNvSpPr>
              <a:spLocks noChangeArrowheads="1"/>
            </p:cNvSpPr>
            <p:nvPr/>
          </p:nvSpPr>
          <p:spPr bwMode="auto">
            <a:xfrm>
              <a:off x="1610" y="2205"/>
              <a:ext cx="771" cy="590"/>
            </a:xfrm>
            <a:prstGeom prst="ellipse">
              <a:avLst/>
            </a:prstGeom>
            <a:solidFill>
              <a:srgbClr val="000080"/>
            </a:solidFill>
            <a:ln w="9525">
              <a:solidFill>
                <a:srgbClr val="FF0000"/>
              </a:solidFill>
              <a:round/>
              <a:headEnd/>
              <a:tailEnd/>
            </a:ln>
            <a:effectLst/>
          </p:spPr>
          <p:txBody>
            <a:bodyPr wrap="none" anchor="ctr"/>
            <a:lstStyle/>
            <a:p>
              <a:pPr algn="ctr">
                <a:spcBef>
                  <a:spcPct val="0"/>
                </a:spcBef>
                <a:buClrTx/>
                <a:buSzTx/>
                <a:buFontTx/>
                <a:buNone/>
              </a:pPr>
              <a:r>
                <a:rPr kumimoji="0" lang="en-US" altLang="zh-CN" sz="1600" b="1">
                  <a:solidFill>
                    <a:schemeClr val="bg1"/>
                  </a:solidFill>
                  <a:latin typeface="宋体" pitchFamily="2" charset="-122"/>
                </a:rPr>
                <a:t>2.1</a:t>
              </a:r>
            </a:p>
            <a:p>
              <a:pPr algn="ctr">
                <a:spcBef>
                  <a:spcPct val="0"/>
                </a:spcBef>
                <a:buClrTx/>
                <a:buSzTx/>
                <a:buFontTx/>
                <a:buNone/>
              </a:pPr>
              <a:r>
                <a:rPr kumimoji="0" lang="zh-CN" altLang="en-US" sz="1600" b="1">
                  <a:solidFill>
                    <a:schemeClr val="bg1"/>
                  </a:solidFill>
                  <a:latin typeface="宋体" pitchFamily="2" charset="-122"/>
                </a:rPr>
                <a:t>按书号</a:t>
              </a:r>
            </a:p>
            <a:p>
              <a:pPr algn="ctr">
                <a:spcBef>
                  <a:spcPct val="0"/>
                </a:spcBef>
                <a:buClrTx/>
                <a:buSzTx/>
                <a:buFontTx/>
                <a:buNone/>
              </a:pPr>
              <a:r>
                <a:rPr kumimoji="0" lang="zh-CN" altLang="en-US" sz="1600" b="1">
                  <a:solidFill>
                    <a:schemeClr val="bg1"/>
                  </a:solidFill>
                  <a:latin typeface="宋体" pitchFamily="2" charset="-122"/>
                </a:rPr>
                <a:t>汇总缺书</a:t>
              </a:r>
            </a:p>
          </p:txBody>
        </p:sp>
        <p:sp>
          <p:nvSpPr>
            <p:cNvPr id="422924" name="Oval 12"/>
            <p:cNvSpPr>
              <a:spLocks noChangeArrowheads="1"/>
            </p:cNvSpPr>
            <p:nvPr/>
          </p:nvSpPr>
          <p:spPr bwMode="auto">
            <a:xfrm>
              <a:off x="2971" y="2205"/>
              <a:ext cx="771" cy="590"/>
            </a:xfrm>
            <a:prstGeom prst="ellipse">
              <a:avLst/>
            </a:prstGeom>
            <a:solidFill>
              <a:srgbClr val="000080"/>
            </a:solidFill>
            <a:ln w="9525">
              <a:solidFill>
                <a:srgbClr val="FF0000"/>
              </a:solidFill>
              <a:round/>
              <a:headEnd/>
              <a:tailEnd/>
            </a:ln>
            <a:effectLst/>
          </p:spPr>
          <p:txBody>
            <a:bodyPr wrap="none" anchor="ctr"/>
            <a:lstStyle/>
            <a:p>
              <a:pPr algn="ctr">
                <a:spcBef>
                  <a:spcPct val="0"/>
                </a:spcBef>
                <a:buClrTx/>
                <a:buSzTx/>
                <a:buFontTx/>
                <a:buNone/>
              </a:pPr>
              <a:r>
                <a:rPr kumimoji="0" lang="en-US" altLang="zh-CN" sz="1600" b="1">
                  <a:solidFill>
                    <a:schemeClr val="bg1"/>
                  </a:solidFill>
                  <a:latin typeface="宋体" pitchFamily="2" charset="-122"/>
                </a:rPr>
                <a:t>2.2</a:t>
              </a:r>
            </a:p>
            <a:p>
              <a:pPr algn="ctr">
                <a:spcBef>
                  <a:spcPct val="0"/>
                </a:spcBef>
                <a:buClrTx/>
                <a:buSzTx/>
                <a:buFontTx/>
                <a:buNone/>
              </a:pPr>
              <a:r>
                <a:rPr kumimoji="0" lang="zh-CN" altLang="en-US" sz="1600" b="1">
                  <a:solidFill>
                    <a:schemeClr val="bg1"/>
                  </a:solidFill>
                  <a:latin typeface="宋体" pitchFamily="2" charset="-122"/>
                </a:rPr>
                <a:t>按出版社</a:t>
              </a:r>
            </a:p>
            <a:p>
              <a:pPr algn="ctr">
                <a:spcBef>
                  <a:spcPct val="0"/>
                </a:spcBef>
                <a:buClrTx/>
                <a:buSzTx/>
                <a:buFontTx/>
                <a:buNone/>
              </a:pPr>
              <a:r>
                <a:rPr kumimoji="0" lang="zh-CN" altLang="en-US" sz="1600" b="1">
                  <a:solidFill>
                    <a:schemeClr val="bg1"/>
                  </a:solidFill>
                  <a:latin typeface="宋体" pitchFamily="2" charset="-122"/>
                </a:rPr>
                <a:t>统计缺书</a:t>
              </a:r>
            </a:p>
          </p:txBody>
        </p:sp>
        <p:sp>
          <p:nvSpPr>
            <p:cNvPr id="422925" name="Oval 13"/>
            <p:cNvSpPr>
              <a:spLocks noChangeArrowheads="1"/>
            </p:cNvSpPr>
            <p:nvPr/>
          </p:nvSpPr>
          <p:spPr bwMode="auto">
            <a:xfrm>
              <a:off x="2154" y="3385"/>
              <a:ext cx="771" cy="590"/>
            </a:xfrm>
            <a:prstGeom prst="ellipse">
              <a:avLst/>
            </a:prstGeom>
            <a:solidFill>
              <a:srgbClr val="000080"/>
            </a:solidFill>
            <a:ln w="9525">
              <a:solidFill>
                <a:srgbClr val="FF0000"/>
              </a:solidFill>
              <a:round/>
              <a:headEnd/>
              <a:tailEnd/>
            </a:ln>
            <a:effectLst/>
          </p:spPr>
          <p:txBody>
            <a:bodyPr wrap="none" anchor="ctr"/>
            <a:lstStyle/>
            <a:p>
              <a:pPr algn="ctr">
                <a:spcBef>
                  <a:spcPct val="0"/>
                </a:spcBef>
                <a:buClrTx/>
                <a:buSzTx/>
                <a:buFontTx/>
                <a:buNone/>
              </a:pPr>
              <a:r>
                <a:rPr kumimoji="0" lang="en-US" altLang="zh-CN" sz="1600" b="1">
                  <a:solidFill>
                    <a:schemeClr val="bg1"/>
                  </a:solidFill>
                  <a:latin typeface="宋体" pitchFamily="2" charset="-122"/>
                </a:rPr>
                <a:t>2.3</a:t>
              </a:r>
            </a:p>
            <a:p>
              <a:pPr algn="ctr">
                <a:spcBef>
                  <a:spcPct val="0"/>
                </a:spcBef>
                <a:buClrTx/>
                <a:buSzTx/>
                <a:buFontTx/>
                <a:buNone/>
              </a:pPr>
              <a:r>
                <a:rPr kumimoji="0" lang="zh-CN" altLang="en-US" sz="1600" b="1">
                  <a:solidFill>
                    <a:schemeClr val="bg1"/>
                  </a:solidFill>
                  <a:latin typeface="宋体" pitchFamily="2" charset="-122"/>
                </a:rPr>
                <a:t>修改教材库</a:t>
              </a:r>
            </a:p>
            <a:p>
              <a:pPr algn="ctr">
                <a:spcBef>
                  <a:spcPct val="0"/>
                </a:spcBef>
                <a:buClrTx/>
                <a:buSzTx/>
                <a:buFontTx/>
                <a:buNone/>
              </a:pPr>
              <a:r>
                <a:rPr kumimoji="0" lang="zh-CN" altLang="en-US" sz="1600" b="1">
                  <a:solidFill>
                    <a:schemeClr val="bg1"/>
                  </a:solidFill>
                  <a:latin typeface="宋体" pitchFamily="2" charset="-122"/>
                </a:rPr>
                <a:t>存待购量</a:t>
              </a:r>
            </a:p>
          </p:txBody>
        </p:sp>
        <p:grpSp>
          <p:nvGrpSpPr>
            <p:cNvPr id="4" name="Group 14"/>
            <p:cNvGrpSpPr>
              <a:grpSpLocks/>
            </p:cNvGrpSpPr>
            <p:nvPr/>
          </p:nvGrpSpPr>
          <p:grpSpPr bwMode="auto">
            <a:xfrm>
              <a:off x="3833" y="1912"/>
              <a:ext cx="924" cy="195"/>
              <a:chOff x="612" y="1933"/>
              <a:chExt cx="924" cy="195"/>
            </a:xfrm>
          </p:grpSpPr>
          <p:sp>
            <p:nvSpPr>
              <p:cNvPr id="422927" name="Line 15"/>
              <p:cNvSpPr>
                <a:spLocks noChangeShapeType="1"/>
              </p:cNvSpPr>
              <p:nvPr/>
            </p:nvSpPr>
            <p:spPr bwMode="auto">
              <a:xfrm>
                <a:off x="612" y="1947"/>
                <a:ext cx="907" cy="0"/>
              </a:xfrm>
              <a:prstGeom prst="line">
                <a:avLst/>
              </a:prstGeom>
              <a:noFill/>
              <a:ln w="15875">
                <a:solidFill>
                  <a:srgbClr val="FF0000"/>
                </a:solidFill>
                <a:round/>
                <a:headEnd/>
                <a:tailEnd/>
              </a:ln>
              <a:effectLst/>
            </p:spPr>
            <p:txBody>
              <a:bodyPr/>
              <a:lstStyle/>
              <a:p>
                <a:endParaRPr lang="zh-CN" altLang="en-US"/>
              </a:p>
            </p:txBody>
          </p:sp>
          <p:sp>
            <p:nvSpPr>
              <p:cNvPr id="422928" name="Line 16"/>
              <p:cNvSpPr>
                <a:spLocks noChangeShapeType="1"/>
              </p:cNvSpPr>
              <p:nvPr/>
            </p:nvSpPr>
            <p:spPr bwMode="auto">
              <a:xfrm>
                <a:off x="612" y="2128"/>
                <a:ext cx="907" cy="0"/>
              </a:xfrm>
              <a:prstGeom prst="line">
                <a:avLst/>
              </a:prstGeom>
              <a:noFill/>
              <a:ln w="15875">
                <a:solidFill>
                  <a:srgbClr val="FF0000"/>
                </a:solidFill>
                <a:round/>
                <a:headEnd/>
                <a:tailEnd/>
              </a:ln>
              <a:effectLst/>
            </p:spPr>
            <p:txBody>
              <a:bodyPr/>
              <a:lstStyle/>
              <a:p>
                <a:endParaRPr lang="zh-CN" altLang="en-US"/>
              </a:p>
            </p:txBody>
          </p:sp>
          <p:sp>
            <p:nvSpPr>
              <p:cNvPr id="422929" name="Text Box 17"/>
              <p:cNvSpPr txBox="1">
                <a:spLocks noChangeArrowheads="1"/>
              </p:cNvSpPr>
              <p:nvPr/>
            </p:nvSpPr>
            <p:spPr bwMode="auto">
              <a:xfrm>
                <a:off x="629" y="1933"/>
                <a:ext cx="907" cy="169"/>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tx1"/>
                    </a:solidFill>
                    <a:latin typeface="宋体" pitchFamily="2" charset="-122"/>
                  </a:rPr>
                  <a:t>F6</a:t>
                </a:r>
                <a:r>
                  <a:rPr kumimoji="0" lang="zh-CN" altLang="en-US" sz="1600" b="1">
                    <a:solidFill>
                      <a:schemeClr val="tx1"/>
                    </a:solidFill>
                    <a:latin typeface="宋体" pitchFamily="2" charset="-122"/>
                  </a:rPr>
                  <a:t>教材一览表</a:t>
                </a:r>
              </a:p>
            </p:txBody>
          </p:sp>
        </p:grpSp>
        <p:sp>
          <p:nvSpPr>
            <p:cNvPr id="422930" name="Line 18"/>
            <p:cNvSpPr>
              <a:spLocks noChangeShapeType="1"/>
            </p:cNvSpPr>
            <p:nvPr/>
          </p:nvSpPr>
          <p:spPr bwMode="auto">
            <a:xfrm>
              <a:off x="1066" y="2129"/>
              <a:ext cx="0" cy="226"/>
            </a:xfrm>
            <a:prstGeom prst="line">
              <a:avLst/>
            </a:prstGeom>
            <a:noFill/>
            <a:ln w="15875">
              <a:solidFill>
                <a:schemeClr val="tx1"/>
              </a:solidFill>
              <a:round/>
              <a:headEnd/>
              <a:tailEnd/>
            </a:ln>
            <a:effectLst/>
          </p:spPr>
          <p:txBody>
            <a:bodyPr/>
            <a:lstStyle/>
            <a:p>
              <a:endParaRPr lang="zh-CN" altLang="en-US"/>
            </a:p>
          </p:txBody>
        </p:sp>
        <p:sp>
          <p:nvSpPr>
            <p:cNvPr id="422931" name="Line 19"/>
            <p:cNvSpPr>
              <a:spLocks noChangeShapeType="1"/>
            </p:cNvSpPr>
            <p:nvPr/>
          </p:nvSpPr>
          <p:spPr bwMode="auto">
            <a:xfrm>
              <a:off x="1066" y="2355"/>
              <a:ext cx="612" cy="0"/>
            </a:xfrm>
            <a:prstGeom prst="line">
              <a:avLst/>
            </a:prstGeom>
            <a:noFill/>
            <a:ln w="15875">
              <a:solidFill>
                <a:schemeClr val="tx1"/>
              </a:solidFill>
              <a:round/>
              <a:headEnd/>
              <a:tailEnd type="triangle" w="med" len="med"/>
            </a:ln>
            <a:effectLst/>
          </p:spPr>
          <p:txBody>
            <a:bodyPr/>
            <a:lstStyle/>
            <a:p>
              <a:endParaRPr lang="zh-CN" altLang="en-US"/>
            </a:p>
          </p:txBody>
        </p:sp>
        <p:grpSp>
          <p:nvGrpSpPr>
            <p:cNvPr id="5" name="Group 20"/>
            <p:cNvGrpSpPr>
              <a:grpSpLocks/>
            </p:cNvGrpSpPr>
            <p:nvPr/>
          </p:nvGrpSpPr>
          <p:grpSpPr bwMode="auto">
            <a:xfrm>
              <a:off x="1526" y="2997"/>
              <a:ext cx="924" cy="195"/>
              <a:chOff x="612" y="1933"/>
              <a:chExt cx="924" cy="195"/>
            </a:xfrm>
          </p:grpSpPr>
          <p:sp>
            <p:nvSpPr>
              <p:cNvPr id="422933" name="Line 21"/>
              <p:cNvSpPr>
                <a:spLocks noChangeShapeType="1"/>
              </p:cNvSpPr>
              <p:nvPr/>
            </p:nvSpPr>
            <p:spPr bwMode="auto">
              <a:xfrm>
                <a:off x="612" y="1947"/>
                <a:ext cx="907" cy="0"/>
              </a:xfrm>
              <a:prstGeom prst="line">
                <a:avLst/>
              </a:prstGeom>
              <a:noFill/>
              <a:ln w="15875">
                <a:solidFill>
                  <a:srgbClr val="FF0000"/>
                </a:solidFill>
                <a:round/>
                <a:headEnd/>
                <a:tailEnd/>
              </a:ln>
              <a:effectLst/>
            </p:spPr>
            <p:txBody>
              <a:bodyPr/>
              <a:lstStyle/>
              <a:p>
                <a:endParaRPr lang="zh-CN" altLang="en-US"/>
              </a:p>
            </p:txBody>
          </p:sp>
          <p:sp>
            <p:nvSpPr>
              <p:cNvPr id="422934" name="Line 22"/>
              <p:cNvSpPr>
                <a:spLocks noChangeShapeType="1"/>
              </p:cNvSpPr>
              <p:nvPr/>
            </p:nvSpPr>
            <p:spPr bwMode="auto">
              <a:xfrm>
                <a:off x="612" y="2128"/>
                <a:ext cx="907" cy="0"/>
              </a:xfrm>
              <a:prstGeom prst="line">
                <a:avLst/>
              </a:prstGeom>
              <a:noFill/>
              <a:ln w="15875">
                <a:solidFill>
                  <a:srgbClr val="FF0000"/>
                </a:solidFill>
                <a:round/>
                <a:headEnd/>
                <a:tailEnd/>
              </a:ln>
              <a:effectLst/>
            </p:spPr>
            <p:txBody>
              <a:bodyPr/>
              <a:lstStyle/>
              <a:p>
                <a:endParaRPr lang="zh-CN" altLang="en-US"/>
              </a:p>
            </p:txBody>
          </p:sp>
          <p:sp>
            <p:nvSpPr>
              <p:cNvPr id="422935" name="Text Box 23"/>
              <p:cNvSpPr txBox="1">
                <a:spLocks noChangeArrowheads="1"/>
              </p:cNvSpPr>
              <p:nvPr/>
            </p:nvSpPr>
            <p:spPr bwMode="auto">
              <a:xfrm>
                <a:off x="629" y="1933"/>
                <a:ext cx="907" cy="170"/>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tx1"/>
                    </a:solidFill>
                    <a:latin typeface="宋体" pitchFamily="2" charset="-122"/>
                  </a:rPr>
                  <a:t>F1</a:t>
                </a:r>
                <a:r>
                  <a:rPr kumimoji="0" lang="zh-CN" altLang="en-US" sz="1600" b="1">
                    <a:solidFill>
                      <a:schemeClr val="tx1"/>
                    </a:solidFill>
                    <a:latin typeface="宋体" pitchFamily="2" charset="-122"/>
                  </a:rPr>
                  <a:t>教材存量表</a:t>
                </a:r>
              </a:p>
            </p:txBody>
          </p:sp>
        </p:grpSp>
        <p:sp>
          <p:nvSpPr>
            <p:cNvPr id="422936" name="Line 24"/>
            <p:cNvSpPr>
              <a:spLocks noChangeShapeType="1"/>
            </p:cNvSpPr>
            <p:nvPr/>
          </p:nvSpPr>
          <p:spPr bwMode="auto">
            <a:xfrm flipV="1">
              <a:off x="1976" y="2788"/>
              <a:ext cx="0" cy="227"/>
            </a:xfrm>
            <a:prstGeom prst="line">
              <a:avLst/>
            </a:prstGeom>
            <a:noFill/>
            <a:ln w="15875">
              <a:solidFill>
                <a:schemeClr val="tx1"/>
              </a:solidFill>
              <a:round/>
              <a:headEnd/>
              <a:tailEnd type="triangle" w="med" len="med"/>
            </a:ln>
            <a:effectLst/>
          </p:spPr>
          <p:txBody>
            <a:bodyPr/>
            <a:lstStyle/>
            <a:p>
              <a:endParaRPr lang="zh-CN" altLang="en-US"/>
            </a:p>
          </p:txBody>
        </p:sp>
        <p:grpSp>
          <p:nvGrpSpPr>
            <p:cNvPr id="6" name="Group 25"/>
            <p:cNvGrpSpPr>
              <a:grpSpLocks/>
            </p:cNvGrpSpPr>
            <p:nvPr/>
          </p:nvGrpSpPr>
          <p:grpSpPr bwMode="auto">
            <a:xfrm>
              <a:off x="2653" y="2990"/>
              <a:ext cx="924" cy="195"/>
              <a:chOff x="612" y="1933"/>
              <a:chExt cx="924" cy="195"/>
            </a:xfrm>
          </p:grpSpPr>
          <p:sp>
            <p:nvSpPr>
              <p:cNvPr id="422938" name="Line 26"/>
              <p:cNvSpPr>
                <a:spLocks noChangeShapeType="1"/>
              </p:cNvSpPr>
              <p:nvPr/>
            </p:nvSpPr>
            <p:spPr bwMode="auto">
              <a:xfrm>
                <a:off x="612" y="1947"/>
                <a:ext cx="907" cy="0"/>
              </a:xfrm>
              <a:prstGeom prst="line">
                <a:avLst/>
              </a:prstGeom>
              <a:noFill/>
              <a:ln w="15875">
                <a:solidFill>
                  <a:srgbClr val="FF0000"/>
                </a:solidFill>
                <a:round/>
                <a:headEnd/>
                <a:tailEnd/>
              </a:ln>
              <a:effectLst/>
            </p:spPr>
            <p:txBody>
              <a:bodyPr/>
              <a:lstStyle/>
              <a:p>
                <a:endParaRPr lang="zh-CN" altLang="en-US"/>
              </a:p>
            </p:txBody>
          </p:sp>
          <p:sp>
            <p:nvSpPr>
              <p:cNvPr id="422939" name="Line 27"/>
              <p:cNvSpPr>
                <a:spLocks noChangeShapeType="1"/>
              </p:cNvSpPr>
              <p:nvPr/>
            </p:nvSpPr>
            <p:spPr bwMode="auto">
              <a:xfrm>
                <a:off x="612" y="2128"/>
                <a:ext cx="907" cy="0"/>
              </a:xfrm>
              <a:prstGeom prst="line">
                <a:avLst/>
              </a:prstGeom>
              <a:noFill/>
              <a:ln w="15875">
                <a:solidFill>
                  <a:srgbClr val="FF0000"/>
                </a:solidFill>
                <a:round/>
                <a:headEnd/>
                <a:tailEnd/>
              </a:ln>
              <a:effectLst/>
            </p:spPr>
            <p:txBody>
              <a:bodyPr/>
              <a:lstStyle/>
              <a:p>
                <a:endParaRPr lang="zh-CN" altLang="en-US"/>
              </a:p>
            </p:txBody>
          </p:sp>
          <p:sp>
            <p:nvSpPr>
              <p:cNvPr id="422940" name="Text Box 28"/>
              <p:cNvSpPr txBox="1">
                <a:spLocks noChangeArrowheads="1"/>
              </p:cNvSpPr>
              <p:nvPr/>
            </p:nvSpPr>
            <p:spPr bwMode="auto">
              <a:xfrm>
                <a:off x="629" y="1933"/>
                <a:ext cx="907" cy="170"/>
              </a:xfrm>
              <a:prstGeom prst="rect">
                <a:avLst/>
              </a:prstGeom>
              <a:noFill/>
              <a:ln w="9525">
                <a:noFill/>
                <a:miter lim="800000"/>
                <a:headEnd/>
                <a:tailEnd/>
              </a:ln>
              <a:effectLst/>
            </p:spPr>
            <p:txBody>
              <a:bodyPr>
                <a:spAutoFit/>
              </a:bodyPr>
              <a:lstStyle/>
              <a:p>
                <a:pPr>
                  <a:spcBef>
                    <a:spcPct val="50000"/>
                  </a:spcBef>
                  <a:buClrTx/>
                  <a:buSzTx/>
                  <a:buFontTx/>
                  <a:buNone/>
                </a:pPr>
                <a:r>
                  <a:rPr kumimoji="0" lang="en-US" altLang="zh-CN" sz="1600" b="1">
                    <a:solidFill>
                      <a:schemeClr val="tx1"/>
                    </a:solidFill>
                    <a:latin typeface="宋体" pitchFamily="2" charset="-122"/>
                  </a:rPr>
                  <a:t>F5</a:t>
                </a:r>
                <a:r>
                  <a:rPr kumimoji="0" lang="zh-CN" altLang="en-US" sz="1600" b="1">
                    <a:solidFill>
                      <a:schemeClr val="tx1"/>
                    </a:solidFill>
                    <a:latin typeface="宋体" pitchFamily="2" charset="-122"/>
                  </a:rPr>
                  <a:t>待购教材表</a:t>
                </a:r>
              </a:p>
            </p:txBody>
          </p:sp>
        </p:grpSp>
        <p:sp>
          <p:nvSpPr>
            <p:cNvPr id="422941" name="Line 29"/>
            <p:cNvSpPr>
              <a:spLocks noChangeShapeType="1"/>
            </p:cNvSpPr>
            <p:nvPr/>
          </p:nvSpPr>
          <p:spPr bwMode="auto">
            <a:xfrm>
              <a:off x="2322" y="2659"/>
              <a:ext cx="499" cy="0"/>
            </a:xfrm>
            <a:prstGeom prst="line">
              <a:avLst/>
            </a:prstGeom>
            <a:noFill/>
            <a:ln w="15875">
              <a:solidFill>
                <a:schemeClr val="tx1"/>
              </a:solidFill>
              <a:round/>
              <a:headEnd/>
              <a:tailEnd/>
            </a:ln>
            <a:effectLst/>
          </p:spPr>
          <p:txBody>
            <a:bodyPr/>
            <a:lstStyle/>
            <a:p>
              <a:endParaRPr lang="zh-CN" altLang="en-US"/>
            </a:p>
          </p:txBody>
        </p:sp>
        <p:sp>
          <p:nvSpPr>
            <p:cNvPr id="422942" name="Line 30"/>
            <p:cNvSpPr>
              <a:spLocks noChangeShapeType="1"/>
            </p:cNvSpPr>
            <p:nvPr/>
          </p:nvSpPr>
          <p:spPr bwMode="auto">
            <a:xfrm>
              <a:off x="2821" y="2659"/>
              <a:ext cx="0" cy="340"/>
            </a:xfrm>
            <a:prstGeom prst="line">
              <a:avLst/>
            </a:prstGeom>
            <a:noFill/>
            <a:ln w="15875">
              <a:solidFill>
                <a:schemeClr val="tx1"/>
              </a:solidFill>
              <a:round/>
              <a:headEnd/>
              <a:tailEnd type="triangle" w="med" len="med"/>
            </a:ln>
            <a:effectLst/>
          </p:spPr>
          <p:txBody>
            <a:bodyPr/>
            <a:lstStyle/>
            <a:p>
              <a:endParaRPr lang="zh-CN" altLang="en-US"/>
            </a:p>
          </p:txBody>
        </p:sp>
        <p:sp>
          <p:nvSpPr>
            <p:cNvPr id="422943" name="Line 31"/>
            <p:cNvSpPr>
              <a:spLocks noChangeShapeType="1"/>
            </p:cNvSpPr>
            <p:nvPr/>
          </p:nvSpPr>
          <p:spPr bwMode="auto">
            <a:xfrm flipV="1">
              <a:off x="3337" y="2778"/>
              <a:ext cx="0" cy="227"/>
            </a:xfrm>
            <a:prstGeom prst="line">
              <a:avLst/>
            </a:prstGeom>
            <a:noFill/>
            <a:ln w="15875">
              <a:solidFill>
                <a:schemeClr val="tx1"/>
              </a:solidFill>
              <a:round/>
              <a:headEnd/>
              <a:tailEnd type="triangle" w="med" len="med"/>
            </a:ln>
            <a:effectLst/>
          </p:spPr>
          <p:txBody>
            <a:bodyPr/>
            <a:lstStyle/>
            <a:p>
              <a:endParaRPr lang="zh-CN" altLang="en-US"/>
            </a:p>
          </p:txBody>
        </p:sp>
        <p:sp>
          <p:nvSpPr>
            <p:cNvPr id="422944" name="Line 32"/>
            <p:cNvSpPr>
              <a:spLocks noChangeShapeType="1"/>
            </p:cNvSpPr>
            <p:nvPr/>
          </p:nvSpPr>
          <p:spPr bwMode="auto">
            <a:xfrm flipV="1">
              <a:off x="1973" y="3189"/>
              <a:ext cx="0" cy="272"/>
            </a:xfrm>
            <a:prstGeom prst="line">
              <a:avLst/>
            </a:prstGeom>
            <a:noFill/>
            <a:ln w="15875">
              <a:solidFill>
                <a:schemeClr val="tx1"/>
              </a:solidFill>
              <a:round/>
              <a:headEnd/>
              <a:tailEnd type="triangle" w="med" len="med"/>
            </a:ln>
            <a:effectLst/>
          </p:spPr>
          <p:txBody>
            <a:bodyPr/>
            <a:lstStyle/>
            <a:p>
              <a:endParaRPr lang="zh-CN" altLang="en-US"/>
            </a:p>
          </p:txBody>
        </p:sp>
        <p:sp>
          <p:nvSpPr>
            <p:cNvPr id="422945" name="Line 33"/>
            <p:cNvSpPr>
              <a:spLocks noChangeShapeType="1"/>
            </p:cNvSpPr>
            <p:nvPr/>
          </p:nvSpPr>
          <p:spPr bwMode="auto">
            <a:xfrm>
              <a:off x="1973" y="3458"/>
              <a:ext cx="317" cy="0"/>
            </a:xfrm>
            <a:prstGeom prst="line">
              <a:avLst/>
            </a:prstGeom>
            <a:noFill/>
            <a:ln w="15875">
              <a:solidFill>
                <a:schemeClr val="tx1"/>
              </a:solidFill>
              <a:round/>
              <a:headEnd/>
              <a:tailEnd/>
            </a:ln>
            <a:effectLst/>
          </p:spPr>
          <p:txBody>
            <a:bodyPr/>
            <a:lstStyle/>
            <a:p>
              <a:endParaRPr lang="zh-CN" altLang="en-US"/>
            </a:p>
          </p:txBody>
        </p:sp>
        <p:sp>
          <p:nvSpPr>
            <p:cNvPr id="422946" name="Line 34"/>
            <p:cNvSpPr>
              <a:spLocks noChangeShapeType="1"/>
            </p:cNvSpPr>
            <p:nvPr/>
          </p:nvSpPr>
          <p:spPr bwMode="auto">
            <a:xfrm>
              <a:off x="2807" y="3475"/>
              <a:ext cx="340" cy="0"/>
            </a:xfrm>
            <a:prstGeom prst="line">
              <a:avLst/>
            </a:prstGeom>
            <a:noFill/>
            <a:ln w="15875">
              <a:solidFill>
                <a:schemeClr val="tx1"/>
              </a:solidFill>
              <a:round/>
              <a:headEnd/>
              <a:tailEnd/>
            </a:ln>
            <a:effectLst/>
          </p:spPr>
          <p:txBody>
            <a:bodyPr/>
            <a:lstStyle/>
            <a:p>
              <a:endParaRPr lang="zh-CN" altLang="en-US"/>
            </a:p>
          </p:txBody>
        </p:sp>
        <p:sp>
          <p:nvSpPr>
            <p:cNvPr id="422947" name="Line 35"/>
            <p:cNvSpPr>
              <a:spLocks noChangeShapeType="1"/>
            </p:cNvSpPr>
            <p:nvPr/>
          </p:nvSpPr>
          <p:spPr bwMode="auto">
            <a:xfrm flipV="1">
              <a:off x="3142" y="3196"/>
              <a:ext cx="0" cy="272"/>
            </a:xfrm>
            <a:prstGeom prst="line">
              <a:avLst/>
            </a:prstGeom>
            <a:noFill/>
            <a:ln w="15875">
              <a:solidFill>
                <a:schemeClr val="tx1"/>
              </a:solidFill>
              <a:round/>
              <a:headEnd/>
              <a:tailEnd type="triangle" w="med" len="med"/>
            </a:ln>
            <a:effectLst/>
          </p:spPr>
          <p:txBody>
            <a:bodyPr/>
            <a:lstStyle/>
            <a:p>
              <a:endParaRPr lang="zh-CN" altLang="en-US"/>
            </a:p>
          </p:txBody>
        </p:sp>
        <p:sp>
          <p:nvSpPr>
            <p:cNvPr id="422948" name="Line 36"/>
            <p:cNvSpPr>
              <a:spLocks noChangeShapeType="1"/>
            </p:cNvSpPr>
            <p:nvPr/>
          </p:nvSpPr>
          <p:spPr bwMode="auto">
            <a:xfrm flipH="1">
              <a:off x="1108" y="3702"/>
              <a:ext cx="1043" cy="0"/>
            </a:xfrm>
            <a:prstGeom prst="line">
              <a:avLst/>
            </a:prstGeom>
            <a:noFill/>
            <a:ln w="15875">
              <a:solidFill>
                <a:schemeClr val="tx1"/>
              </a:solidFill>
              <a:round/>
              <a:headEnd/>
              <a:tailEnd type="triangle" w="med" len="med"/>
            </a:ln>
            <a:effectLst/>
          </p:spPr>
          <p:txBody>
            <a:bodyPr/>
            <a:lstStyle/>
            <a:p>
              <a:endParaRPr lang="zh-CN" altLang="en-US"/>
            </a:p>
          </p:txBody>
        </p:sp>
        <p:sp>
          <p:nvSpPr>
            <p:cNvPr id="422949" name="Line 37"/>
            <p:cNvSpPr>
              <a:spLocks noChangeShapeType="1"/>
            </p:cNvSpPr>
            <p:nvPr/>
          </p:nvSpPr>
          <p:spPr bwMode="auto">
            <a:xfrm>
              <a:off x="4286" y="2115"/>
              <a:ext cx="0" cy="227"/>
            </a:xfrm>
            <a:prstGeom prst="line">
              <a:avLst/>
            </a:prstGeom>
            <a:noFill/>
            <a:ln w="15875">
              <a:solidFill>
                <a:schemeClr val="tx1"/>
              </a:solidFill>
              <a:round/>
              <a:headEnd/>
              <a:tailEnd/>
            </a:ln>
            <a:effectLst/>
          </p:spPr>
          <p:txBody>
            <a:bodyPr/>
            <a:lstStyle/>
            <a:p>
              <a:endParaRPr lang="zh-CN" altLang="en-US"/>
            </a:p>
          </p:txBody>
        </p:sp>
        <p:sp>
          <p:nvSpPr>
            <p:cNvPr id="422950" name="Line 38"/>
            <p:cNvSpPr>
              <a:spLocks noChangeShapeType="1"/>
            </p:cNvSpPr>
            <p:nvPr/>
          </p:nvSpPr>
          <p:spPr bwMode="auto">
            <a:xfrm flipH="1">
              <a:off x="3696" y="2341"/>
              <a:ext cx="590" cy="0"/>
            </a:xfrm>
            <a:prstGeom prst="line">
              <a:avLst/>
            </a:prstGeom>
            <a:noFill/>
            <a:ln w="15875">
              <a:solidFill>
                <a:schemeClr val="tx1"/>
              </a:solidFill>
              <a:round/>
              <a:headEnd/>
              <a:tailEnd type="triangle" w="med" len="med"/>
            </a:ln>
            <a:effectLst/>
          </p:spPr>
          <p:txBody>
            <a:bodyPr/>
            <a:lstStyle/>
            <a:p>
              <a:endParaRPr lang="zh-CN" altLang="en-US"/>
            </a:p>
          </p:txBody>
        </p:sp>
        <p:sp>
          <p:nvSpPr>
            <p:cNvPr id="422951" name="Text Box 39"/>
            <p:cNvSpPr txBox="1">
              <a:spLocks noChangeArrowheads="1"/>
            </p:cNvSpPr>
            <p:nvPr/>
          </p:nvSpPr>
          <p:spPr bwMode="auto">
            <a:xfrm>
              <a:off x="1247" y="3507"/>
              <a:ext cx="862" cy="170"/>
            </a:xfrm>
            <a:prstGeom prst="rect">
              <a:avLst/>
            </a:prstGeom>
            <a:noFill/>
            <a:ln w="15875">
              <a:noFill/>
              <a:miter lim="800000"/>
              <a:headEnd/>
              <a:tailEnd/>
            </a:ln>
            <a:effectLst/>
          </p:spPr>
          <p:txBody>
            <a:bodyPr>
              <a:spAutoFit/>
            </a:bodyPr>
            <a:lstStyle/>
            <a:p>
              <a:pPr>
                <a:spcBef>
                  <a:spcPct val="50000"/>
                </a:spcBef>
                <a:buClrTx/>
                <a:buSzTx/>
                <a:buFontTx/>
                <a:buNone/>
              </a:pPr>
              <a:r>
                <a:rPr kumimoji="0" lang="zh-CN" altLang="en-US" sz="1600" b="1">
                  <a:solidFill>
                    <a:schemeClr val="tx1"/>
                  </a:solidFill>
                  <a:latin typeface="Arial" pitchFamily="34" charset="0"/>
                </a:rPr>
                <a:t>进书通知单</a:t>
              </a:r>
            </a:p>
          </p:txBody>
        </p:sp>
        <p:sp>
          <p:nvSpPr>
            <p:cNvPr id="422952" name="Line 40"/>
            <p:cNvSpPr>
              <a:spLocks noChangeShapeType="1"/>
            </p:cNvSpPr>
            <p:nvPr/>
          </p:nvSpPr>
          <p:spPr bwMode="auto">
            <a:xfrm flipH="1">
              <a:off x="2911" y="3702"/>
              <a:ext cx="1202" cy="0"/>
            </a:xfrm>
            <a:prstGeom prst="line">
              <a:avLst/>
            </a:prstGeom>
            <a:noFill/>
            <a:ln w="15875">
              <a:solidFill>
                <a:schemeClr val="tx1"/>
              </a:solidFill>
              <a:round/>
              <a:headEnd/>
              <a:tailEnd type="triangle" w="med" len="med"/>
            </a:ln>
            <a:effectLst/>
          </p:spPr>
          <p:txBody>
            <a:bodyPr/>
            <a:lstStyle/>
            <a:p>
              <a:endParaRPr lang="zh-CN" altLang="en-US"/>
            </a:p>
          </p:txBody>
        </p:sp>
        <p:sp>
          <p:nvSpPr>
            <p:cNvPr id="422953" name="Text Box 41"/>
            <p:cNvSpPr txBox="1">
              <a:spLocks noChangeArrowheads="1"/>
            </p:cNvSpPr>
            <p:nvPr/>
          </p:nvSpPr>
          <p:spPr bwMode="auto">
            <a:xfrm>
              <a:off x="3142" y="3507"/>
              <a:ext cx="862" cy="170"/>
            </a:xfrm>
            <a:prstGeom prst="rect">
              <a:avLst/>
            </a:prstGeom>
            <a:noFill/>
            <a:ln w="9525">
              <a:noFill/>
              <a:miter lim="800000"/>
              <a:headEnd/>
              <a:tailEnd/>
            </a:ln>
            <a:effectLst/>
          </p:spPr>
          <p:txBody>
            <a:bodyPr>
              <a:spAutoFit/>
            </a:bodyPr>
            <a:lstStyle/>
            <a:p>
              <a:pPr>
                <a:spcBef>
                  <a:spcPct val="50000"/>
                </a:spcBef>
                <a:buClrTx/>
                <a:buSzTx/>
                <a:buFontTx/>
                <a:buNone/>
              </a:pPr>
              <a:r>
                <a:rPr kumimoji="0" lang="zh-CN" altLang="en-US" sz="1600" b="1">
                  <a:solidFill>
                    <a:schemeClr val="tx1"/>
                  </a:solidFill>
                  <a:latin typeface="Arial" pitchFamily="34" charset="0"/>
                </a:rPr>
                <a:t>进书通知单</a:t>
              </a:r>
            </a:p>
          </p:txBody>
        </p:sp>
        <p:sp>
          <p:nvSpPr>
            <p:cNvPr id="422954" name="Line 42"/>
            <p:cNvSpPr>
              <a:spLocks noChangeShapeType="1"/>
            </p:cNvSpPr>
            <p:nvPr/>
          </p:nvSpPr>
          <p:spPr bwMode="auto">
            <a:xfrm>
              <a:off x="3721" y="2614"/>
              <a:ext cx="589" cy="0"/>
            </a:xfrm>
            <a:prstGeom prst="line">
              <a:avLst/>
            </a:prstGeom>
            <a:noFill/>
            <a:ln w="15875">
              <a:solidFill>
                <a:schemeClr val="tx1"/>
              </a:solidFill>
              <a:round/>
              <a:headEnd/>
              <a:tailEnd/>
            </a:ln>
            <a:effectLst/>
          </p:spPr>
          <p:txBody>
            <a:bodyPr/>
            <a:lstStyle/>
            <a:p>
              <a:endParaRPr lang="zh-CN" altLang="en-US"/>
            </a:p>
          </p:txBody>
        </p:sp>
        <p:sp>
          <p:nvSpPr>
            <p:cNvPr id="422955" name="Line 43"/>
            <p:cNvSpPr>
              <a:spLocks noChangeShapeType="1"/>
            </p:cNvSpPr>
            <p:nvPr/>
          </p:nvSpPr>
          <p:spPr bwMode="auto">
            <a:xfrm>
              <a:off x="4307" y="2614"/>
              <a:ext cx="0" cy="907"/>
            </a:xfrm>
            <a:prstGeom prst="line">
              <a:avLst/>
            </a:prstGeom>
            <a:noFill/>
            <a:ln w="15875">
              <a:solidFill>
                <a:schemeClr val="tx1"/>
              </a:solidFill>
              <a:round/>
              <a:headEnd/>
              <a:tailEnd type="triangle" w="med" len="med"/>
            </a:ln>
            <a:effectLst/>
          </p:spPr>
          <p:txBody>
            <a:bodyPr/>
            <a:lstStyle/>
            <a:p>
              <a:endParaRPr lang="zh-CN" altLang="en-US"/>
            </a:p>
          </p:txBody>
        </p:sp>
        <p:sp>
          <p:nvSpPr>
            <p:cNvPr id="422956" name="Text Box 44"/>
            <p:cNvSpPr txBox="1">
              <a:spLocks noChangeArrowheads="1"/>
            </p:cNvSpPr>
            <p:nvPr/>
          </p:nvSpPr>
          <p:spPr bwMode="auto">
            <a:xfrm>
              <a:off x="4255" y="2966"/>
              <a:ext cx="544" cy="169"/>
            </a:xfrm>
            <a:prstGeom prst="rect">
              <a:avLst/>
            </a:prstGeom>
            <a:noFill/>
            <a:ln w="9525">
              <a:noFill/>
              <a:miter lim="800000"/>
              <a:headEnd/>
              <a:tailEnd/>
            </a:ln>
            <a:effectLst/>
          </p:spPr>
          <p:txBody>
            <a:bodyPr>
              <a:spAutoFit/>
            </a:bodyPr>
            <a:lstStyle/>
            <a:p>
              <a:pPr>
                <a:spcBef>
                  <a:spcPct val="50000"/>
                </a:spcBef>
                <a:buClrTx/>
                <a:buSzTx/>
                <a:buFontTx/>
                <a:buNone/>
              </a:pPr>
              <a:r>
                <a:rPr kumimoji="0" lang="zh-CN" altLang="en-US" sz="1600" b="1">
                  <a:solidFill>
                    <a:schemeClr val="tx1"/>
                  </a:solidFill>
                  <a:latin typeface="Arial" pitchFamily="34" charset="0"/>
                </a:rPr>
                <a:t>缺书单</a:t>
              </a:r>
            </a:p>
          </p:txBody>
        </p:sp>
      </p:grpSp>
      <p:sp>
        <p:nvSpPr>
          <p:cNvPr id="422957" name="Rectangle 45"/>
          <p:cNvSpPr>
            <a:spLocks noChangeArrowheads="1"/>
          </p:cNvSpPr>
          <p:nvPr/>
        </p:nvSpPr>
        <p:spPr bwMode="auto">
          <a:xfrm>
            <a:off x="0" y="1340768"/>
            <a:ext cx="4032250" cy="519113"/>
          </a:xfrm>
          <a:prstGeom prst="rect">
            <a:avLst/>
          </a:prstGeom>
          <a:noFill/>
          <a:ln w="9525">
            <a:noFill/>
            <a:miter lim="800000"/>
            <a:headEnd/>
            <a:tailEnd/>
          </a:ln>
          <a:effectLst/>
        </p:spPr>
        <p:txBody>
          <a:bodyPr wrap="none">
            <a:spAutoFit/>
          </a:bodyPr>
          <a:lstStyle/>
          <a:p>
            <a:pPr marL="742950" indent="-285750">
              <a:buFont typeface="Wingdings" pitchFamily="2" charset="2"/>
              <a:buNone/>
            </a:pPr>
            <a:r>
              <a:rPr lang="zh-CN" altLang="en-US" sz="2800" b="1" dirty="0">
                <a:latin typeface="宋体" pitchFamily="2" charset="-122"/>
              </a:rPr>
              <a:t>二层</a:t>
            </a:r>
            <a:r>
              <a:rPr lang="en-US" altLang="zh-CN" sz="2800" dirty="0">
                <a:latin typeface="宋体" pitchFamily="2" charset="-122"/>
              </a:rPr>
              <a:t>DFD</a:t>
            </a:r>
            <a:r>
              <a:rPr lang="en-US" altLang="zh-CN" sz="2800" b="1" dirty="0">
                <a:latin typeface="宋体" pitchFamily="2" charset="-122"/>
              </a:rPr>
              <a:t>—</a:t>
            </a:r>
            <a:r>
              <a:rPr lang="zh-CN" altLang="en-US" sz="2800" b="1" dirty="0">
                <a:latin typeface="宋体" pitchFamily="2" charset="-122"/>
              </a:rPr>
              <a:t>采购子系统</a:t>
            </a:r>
          </a:p>
        </p:txBody>
      </p:sp>
    </p:spTree>
    <p:extLst>
      <p:ext uri="{BB962C8B-B14F-4D97-AF65-F5344CB8AC3E}">
        <p14:creationId xmlns:p14="http://schemas.microsoft.com/office/powerpoint/2010/main" val="3540668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descr="Rectangle: Click to edit Master text styles&#10;Second level&#10;Third level&#10;Fourth level&#10;Fifth level"/>
          <p:cNvSpPr>
            <a:spLocks noGrp="1" noChangeArrowheads="1"/>
          </p:cNvSpPr>
          <p:nvPr>
            <p:ph type="body" idx="1"/>
          </p:nvPr>
        </p:nvSpPr>
        <p:spPr>
          <a:xfrm>
            <a:off x="683568" y="1484784"/>
            <a:ext cx="7848872" cy="990600"/>
          </a:xfrm>
        </p:spPr>
        <p:txBody>
          <a:bodyPr/>
          <a:lstStyle/>
          <a:p>
            <a:pPr>
              <a:buFont typeface="Wingdings" pitchFamily="2" charset="2"/>
              <a:buNone/>
            </a:pPr>
            <a:r>
              <a:rPr lang="zh-CN" altLang="en-US" sz="2400" b="1" dirty="0">
                <a:solidFill>
                  <a:srgbClr val="020100"/>
                </a:solidFill>
                <a:latin typeface="宋体" pitchFamily="2" charset="-122"/>
              </a:rPr>
              <a:t>软件设计是后续的开发和维护工作的基础。</a:t>
            </a:r>
            <a:endParaRPr lang="en-US" altLang="zh-CN" sz="2400" b="1" dirty="0">
              <a:solidFill>
                <a:srgbClr val="020100"/>
              </a:solidFill>
              <a:latin typeface="宋体" pitchFamily="2" charset="-122"/>
            </a:endParaRPr>
          </a:p>
          <a:p>
            <a:pPr>
              <a:buFont typeface="Wingdings" pitchFamily="2" charset="2"/>
              <a:buNone/>
            </a:pPr>
            <a:r>
              <a:rPr lang="zh-CN" altLang="en-US" sz="2400" b="1" dirty="0">
                <a:solidFill>
                  <a:srgbClr val="020100"/>
                </a:solidFill>
                <a:latin typeface="宋体" pitchFamily="2" charset="-122"/>
              </a:rPr>
              <a:t>没有设计，只能建立一个不稳定的系统结构。</a:t>
            </a:r>
          </a:p>
        </p:txBody>
      </p:sp>
      <p:pic>
        <p:nvPicPr>
          <p:cNvPr id="75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36912"/>
            <a:ext cx="7903049" cy="388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4"/>
          <p:cNvSpPr txBox="1">
            <a:spLocks noChangeArrowheads="1"/>
          </p:cNvSpPr>
          <p:nvPr/>
        </p:nvSpPr>
        <p:spPr bwMode="auto">
          <a:xfrm>
            <a:off x="677416" y="404664"/>
            <a:ext cx="72069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4000" b="1" dirty="0">
                <a:solidFill>
                  <a:srgbClr val="0070C0"/>
                </a:solidFill>
                <a:latin typeface="微软雅黑" panose="020B0503020204020204" pitchFamily="34" charset="-122"/>
                <a:ea typeface="微软雅黑" panose="020B0503020204020204" pitchFamily="34" charset="-122"/>
                <a:cs typeface="+mj-cs"/>
              </a:rPr>
              <a:t>软件设计</a:t>
            </a:r>
          </a:p>
        </p:txBody>
      </p:sp>
    </p:spTree>
    <p:extLst>
      <p:ext uri="{BB962C8B-B14F-4D97-AF65-F5344CB8AC3E}">
        <p14:creationId xmlns:p14="http://schemas.microsoft.com/office/powerpoint/2010/main" val="16713129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90859A29-DC27-4096-A1B9-7B592DDEFB95}" type="slidenum">
              <a:rPr lang="zh-CN" altLang="en-US"/>
              <a:pPr/>
              <a:t>180</a:t>
            </a:fld>
            <a:endParaRPr lang="en-US" altLang="zh-CN"/>
          </a:p>
        </p:txBody>
      </p:sp>
      <p:sp>
        <p:nvSpPr>
          <p:cNvPr id="415746" name="Rectangle 2"/>
          <p:cNvSpPr>
            <a:spLocks noGrp="1" noChangeArrowheads="1"/>
          </p:cNvSpPr>
          <p:nvPr>
            <p:ph type="title"/>
          </p:nvPr>
        </p:nvSpPr>
        <p:spPr/>
        <p:txBody>
          <a:bodyPr/>
          <a:lstStyle/>
          <a:p>
            <a:r>
              <a:rPr lang="zh-CN" altLang="en-US" sz="3600" dirty="0"/>
              <a:t>例“教材销售子系统” 软件结构图</a:t>
            </a:r>
          </a:p>
        </p:txBody>
      </p:sp>
      <p:sp>
        <p:nvSpPr>
          <p:cNvPr id="415748" name="Rectangle 4"/>
          <p:cNvSpPr>
            <a:spLocks noGrp="1" noChangeArrowheads="1"/>
          </p:cNvSpPr>
          <p:nvPr>
            <p:ph type="body" idx="1"/>
          </p:nvPr>
        </p:nvSpPr>
        <p:spPr/>
        <p:txBody>
          <a:bodyPr/>
          <a:lstStyle/>
          <a:p>
            <a:pPr marL="0" indent="0">
              <a:buNone/>
            </a:pPr>
            <a:r>
              <a:rPr lang="en-US" altLang="zh-CN" dirty="0"/>
              <a:t>5. </a:t>
            </a:r>
            <a:r>
              <a:rPr lang="zh-CN" altLang="en-US" b="1" dirty="0"/>
              <a:t>对一层模块分解得到初始结构图</a:t>
            </a:r>
          </a:p>
        </p:txBody>
      </p:sp>
      <p:pic>
        <p:nvPicPr>
          <p:cNvPr id="415749" name="Picture 5"/>
          <p:cNvPicPr>
            <a:picLocks noChangeAspect="1" noChangeArrowheads="1"/>
          </p:cNvPicPr>
          <p:nvPr/>
        </p:nvPicPr>
        <p:blipFill>
          <a:blip r:embed="rId2"/>
          <a:srcRect/>
          <a:stretch>
            <a:fillRect/>
          </a:stretch>
        </p:blipFill>
        <p:spPr bwMode="auto">
          <a:xfrm>
            <a:off x="1835150" y="2780928"/>
            <a:ext cx="5184775" cy="2592388"/>
          </a:xfrm>
          <a:prstGeom prst="rect">
            <a:avLst/>
          </a:prstGeom>
          <a:noFill/>
        </p:spPr>
      </p:pic>
    </p:spTree>
    <p:extLst>
      <p:ext uri="{BB962C8B-B14F-4D97-AF65-F5344CB8AC3E}">
        <p14:creationId xmlns:p14="http://schemas.microsoft.com/office/powerpoint/2010/main" val="39535298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412776"/>
            <a:ext cx="7772400" cy="1143000"/>
          </a:xfrm>
        </p:spPr>
        <p:txBody>
          <a:bodyPr/>
          <a:lstStyle/>
          <a:p>
            <a:r>
              <a:rPr lang="zh-CN" altLang="en-US" dirty="0"/>
              <a:t>后面又举了一个例子（自学）</a:t>
            </a:r>
          </a:p>
        </p:txBody>
      </p:sp>
      <p:sp>
        <p:nvSpPr>
          <p:cNvPr id="6" name="内容占位符 2"/>
          <p:cNvSpPr txBox="1">
            <a:spLocks/>
          </p:cNvSpPr>
          <p:nvPr/>
        </p:nvSpPr>
        <p:spPr bwMode="auto">
          <a:xfrm>
            <a:off x="656208" y="4293096"/>
            <a:ext cx="7772400" cy="1951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zh-CN" altLang="en-US" b="0" dirty="0"/>
              <a:t>一个人一共发了</a:t>
            </a:r>
            <a:r>
              <a:rPr lang="en-US" altLang="zh-CN" b="0" dirty="0"/>
              <a:t>10</a:t>
            </a:r>
            <a:r>
              <a:rPr lang="zh-CN" altLang="en-US" b="0" dirty="0"/>
              <a:t>篇文章，一共被引用了</a:t>
            </a:r>
            <a:r>
              <a:rPr lang="en-US" altLang="zh-CN" b="0" dirty="0"/>
              <a:t>45</a:t>
            </a:r>
            <a:r>
              <a:rPr lang="zh-CN" altLang="en-US" b="0" dirty="0"/>
              <a:t>次。（</a:t>
            </a:r>
            <a:r>
              <a:rPr lang="en-US" altLang="zh-CN" b="0" dirty="0"/>
              <a:t>PS</a:t>
            </a:r>
            <a:r>
              <a:rPr lang="zh-CN" altLang="en-US" b="0" dirty="0"/>
              <a:t>：据说只有理科生才能看懂，你懂了吗？）</a:t>
            </a:r>
            <a:endParaRPr lang="zh-CN" altLang="en-US" dirty="0"/>
          </a:p>
        </p:txBody>
      </p:sp>
    </p:spTree>
    <p:extLst>
      <p:ext uri="{BB962C8B-B14F-4D97-AF65-F5344CB8AC3E}">
        <p14:creationId xmlns:p14="http://schemas.microsoft.com/office/powerpoint/2010/main" val="217051070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r>
              <a:rPr lang="zh-CN" altLang="en-US" dirty="0"/>
              <a:t>自学：变换分析实例</a:t>
            </a:r>
            <a:endParaRPr lang="en-US" altLang="zh-CN" dirty="0"/>
          </a:p>
        </p:txBody>
      </p:sp>
      <p:sp>
        <p:nvSpPr>
          <p:cNvPr id="335875" name="Rectangle 3"/>
          <p:cNvSpPr>
            <a:spLocks noGrp="1" noChangeArrowheads="1"/>
          </p:cNvSpPr>
          <p:nvPr>
            <p:ph type="body" idx="1"/>
          </p:nvPr>
        </p:nvSpPr>
        <p:spPr>
          <a:xfrm>
            <a:off x="381000" y="1484784"/>
            <a:ext cx="8077200" cy="4114800"/>
          </a:xfrm>
          <a:noFill/>
          <a:ln/>
        </p:spPr>
        <p:txBody>
          <a:bodyPr/>
          <a:lstStyle/>
          <a:p>
            <a:r>
              <a:rPr lang="zh-CN" altLang="en-US" sz="2800" dirty="0">
                <a:latin typeface="黑体" pitchFamily="2" charset="-122"/>
              </a:rPr>
              <a:t>某校设计</a:t>
            </a:r>
            <a:r>
              <a:rPr lang="zh-CN" altLang="en-US" sz="2800" dirty="0">
                <a:latin typeface="Arial"/>
              </a:rPr>
              <a:t>“</a:t>
            </a:r>
            <a:r>
              <a:rPr lang="zh-CN" altLang="en-US" sz="2800" dirty="0">
                <a:latin typeface="黑体" pitchFamily="2" charset="-122"/>
              </a:rPr>
              <a:t>成绩录入</a:t>
            </a:r>
            <a:r>
              <a:rPr lang="zh-CN" altLang="en-US" sz="2800" dirty="0">
                <a:latin typeface="Arial"/>
              </a:rPr>
              <a:t>”</a:t>
            </a:r>
            <a:r>
              <a:rPr lang="zh-CN" altLang="en-US" sz="2800" dirty="0">
                <a:latin typeface="黑体" pitchFamily="2" charset="-122"/>
              </a:rPr>
              <a:t>程序，由录入员输入成绩信息</a:t>
            </a:r>
            <a:r>
              <a:rPr lang="en-US" altLang="zh-CN" sz="2800" dirty="0">
                <a:latin typeface="黑体" pitchFamily="2" charset="-122"/>
              </a:rPr>
              <a:t>(</a:t>
            </a:r>
            <a:r>
              <a:rPr lang="zh-CN" altLang="en-US" sz="2800" dirty="0">
                <a:latin typeface="黑体" pitchFamily="2" charset="-122"/>
              </a:rPr>
              <a:t>学号</a:t>
            </a:r>
            <a:r>
              <a:rPr lang="en-US" altLang="zh-CN" sz="2800" dirty="0">
                <a:latin typeface="黑体" pitchFamily="2" charset="-122"/>
              </a:rPr>
              <a:t>+</a:t>
            </a:r>
            <a:r>
              <a:rPr lang="zh-CN" altLang="en-US" sz="2800" dirty="0">
                <a:latin typeface="黑体" pitchFamily="2" charset="-122"/>
              </a:rPr>
              <a:t>课程代码</a:t>
            </a:r>
            <a:r>
              <a:rPr lang="en-US" altLang="zh-CN" sz="2800" dirty="0">
                <a:latin typeface="黑体" pitchFamily="2" charset="-122"/>
              </a:rPr>
              <a:t>+</a:t>
            </a:r>
            <a:r>
              <a:rPr lang="zh-CN" altLang="en-US" sz="2800" dirty="0">
                <a:latin typeface="黑体" pitchFamily="2" charset="-122"/>
              </a:rPr>
              <a:t>成绩</a:t>
            </a:r>
            <a:r>
              <a:rPr lang="en-US" altLang="zh-CN" sz="2800" dirty="0">
                <a:latin typeface="黑体" pitchFamily="2" charset="-122"/>
              </a:rPr>
              <a:t>)</a:t>
            </a:r>
            <a:r>
              <a:rPr lang="zh-CN" altLang="en-US" sz="2800" dirty="0">
                <a:latin typeface="黑体" pitchFamily="2" charset="-122"/>
              </a:rPr>
              <a:t>，对程序要求如下：</a:t>
            </a:r>
          </a:p>
          <a:p>
            <a:pPr lvl="1"/>
            <a:r>
              <a:rPr lang="zh-CN" altLang="en-US" dirty="0">
                <a:latin typeface="黑体" pitchFamily="2" charset="-122"/>
              </a:rPr>
              <a:t>查询是否有该学生</a:t>
            </a:r>
          </a:p>
          <a:p>
            <a:pPr lvl="1"/>
            <a:r>
              <a:rPr lang="zh-CN" altLang="en-US" dirty="0">
                <a:latin typeface="黑体" pitchFamily="2" charset="-122"/>
              </a:rPr>
              <a:t>查询该学生的班级信息</a:t>
            </a:r>
          </a:p>
          <a:p>
            <a:pPr lvl="1"/>
            <a:r>
              <a:rPr lang="zh-CN" altLang="en-US" dirty="0">
                <a:latin typeface="黑体" pitchFamily="2" charset="-122"/>
              </a:rPr>
              <a:t>查询教学计划信息</a:t>
            </a:r>
          </a:p>
          <a:p>
            <a:pPr lvl="1"/>
            <a:r>
              <a:rPr lang="zh-CN" altLang="en-US" dirty="0">
                <a:latin typeface="黑体" pitchFamily="2" charset="-122"/>
              </a:rPr>
              <a:t>查询成绩是否重复录入</a:t>
            </a:r>
          </a:p>
          <a:p>
            <a:pPr lvl="1"/>
            <a:r>
              <a:rPr lang="zh-CN" altLang="en-US" dirty="0">
                <a:latin typeface="黑体" pitchFamily="2" charset="-122"/>
              </a:rPr>
              <a:t>在核对以上信息后保存该成绩信息。</a:t>
            </a:r>
          </a:p>
        </p:txBody>
      </p:sp>
    </p:spTree>
    <p:extLst>
      <p:ext uri="{BB962C8B-B14F-4D97-AF65-F5344CB8AC3E}">
        <p14:creationId xmlns:p14="http://schemas.microsoft.com/office/powerpoint/2010/main" val="370505771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685800" y="476672"/>
            <a:ext cx="7772400" cy="731837"/>
          </a:xfrm>
        </p:spPr>
        <p:txBody>
          <a:bodyPr/>
          <a:lstStyle/>
          <a:p>
            <a:r>
              <a:rPr lang="zh-CN" altLang="en-US" dirty="0"/>
              <a:t>成绩录入精化数据流图</a:t>
            </a:r>
          </a:p>
        </p:txBody>
      </p:sp>
      <p:grpSp>
        <p:nvGrpSpPr>
          <p:cNvPr id="336972" name="Group 76"/>
          <p:cNvGrpSpPr>
            <a:grpSpLocks/>
          </p:cNvGrpSpPr>
          <p:nvPr/>
        </p:nvGrpSpPr>
        <p:grpSpPr bwMode="auto">
          <a:xfrm>
            <a:off x="107950" y="1143000"/>
            <a:ext cx="9015413" cy="5472113"/>
            <a:chOff x="68" y="754"/>
            <a:chExt cx="5679" cy="3447"/>
          </a:xfrm>
        </p:grpSpPr>
        <p:sp>
          <p:nvSpPr>
            <p:cNvPr id="336899" name="Text Box 3"/>
            <p:cNvSpPr txBox="1">
              <a:spLocks noChangeArrowheads="1"/>
            </p:cNvSpPr>
            <p:nvPr/>
          </p:nvSpPr>
          <p:spPr bwMode="auto">
            <a:xfrm>
              <a:off x="1810" y="2545"/>
              <a:ext cx="25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FontTx/>
                <a:buNone/>
              </a:pPr>
              <a:r>
                <a:rPr lang="zh-CN" altLang="en-US" sz="2000" i="0">
                  <a:solidFill>
                    <a:schemeClr val="tx1"/>
                  </a:solidFill>
                  <a:latin typeface="Arial" charset="0"/>
                  <a:ea typeface="宋体" charset="-122"/>
                </a:rPr>
                <a:t>姓名</a:t>
              </a:r>
            </a:p>
          </p:txBody>
        </p:sp>
        <p:sp>
          <p:nvSpPr>
            <p:cNvPr id="336900" name="Text Box 4"/>
            <p:cNvSpPr txBox="1">
              <a:spLocks noChangeArrowheads="1"/>
            </p:cNvSpPr>
            <p:nvPr/>
          </p:nvSpPr>
          <p:spPr bwMode="auto">
            <a:xfrm>
              <a:off x="2699" y="2399"/>
              <a:ext cx="318"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FontTx/>
                <a:buNone/>
              </a:pPr>
              <a:r>
                <a:rPr lang="zh-CN" altLang="en-US" sz="2000" i="0">
                  <a:solidFill>
                    <a:schemeClr val="tx1"/>
                  </a:solidFill>
                  <a:latin typeface="Arial" charset="0"/>
                  <a:ea typeface="宋体" charset="-122"/>
                </a:rPr>
                <a:t>班级信息</a:t>
              </a:r>
            </a:p>
          </p:txBody>
        </p:sp>
        <p:sp>
          <p:nvSpPr>
            <p:cNvPr id="336901" name="Text Box 5"/>
            <p:cNvSpPr txBox="1">
              <a:spLocks noChangeArrowheads="1"/>
            </p:cNvSpPr>
            <p:nvPr/>
          </p:nvSpPr>
          <p:spPr bwMode="auto">
            <a:xfrm>
              <a:off x="3701" y="2409"/>
              <a:ext cx="313"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FontTx/>
                <a:buNone/>
              </a:pPr>
              <a:r>
                <a:rPr lang="zh-CN" altLang="en-US" sz="2000" i="0">
                  <a:solidFill>
                    <a:schemeClr val="tx1"/>
                  </a:solidFill>
                  <a:latin typeface="Arial" charset="0"/>
                  <a:ea typeface="宋体" charset="-122"/>
                </a:rPr>
                <a:t>课程信息</a:t>
              </a:r>
            </a:p>
          </p:txBody>
        </p:sp>
        <p:sp>
          <p:nvSpPr>
            <p:cNvPr id="336902" name="Text Box 6"/>
            <p:cNvSpPr txBox="1">
              <a:spLocks noChangeArrowheads="1"/>
            </p:cNvSpPr>
            <p:nvPr/>
          </p:nvSpPr>
          <p:spPr bwMode="auto">
            <a:xfrm>
              <a:off x="4650" y="2380"/>
              <a:ext cx="317"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FontTx/>
                <a:buNone/>
              </a:pPr>
              <a:r>
                <a:rPr lang="zh-CN" altLang="en-US" sz="2000" i="0">
                  <a:solidFill>
                    <a:schemeClr val="tx1"/>
                  </a:solidFill>
                  <a:latin typeface="Arial" charset="0"/>
                  <a:ea typeface="宋体" charset="-122"/>
                </a:rPr>
                <a:t>成绩信息</a:t>
              </a:r>
            </a:p>
          </p:txBody>
        </p:sp>
        <p:sp>
          <p:nvSpPr>
            <p:cNvPr id="336903" name="Rectangle 7"/>
            <p:cNvSpPr>
              <a:spLocks noChangeArrowheads="1"/>
            </p:cNvSpPr>
            <p:nvPr/>
          </p:nvSpPr>
          <p:spPr bwMode="auto">
            <a:xfrm>
              <a:off x="68" y="2082"/>
              <a:ext cx="470" cy="255"/>
            </a:xfrm>
            <a:prstGeom prst="rect">
              <a:avLst/>
            </a:prstGeom>
            <a:noFill/>
            <a:ln w="38100">
              <a:solidFill>
                <a:srgbClr val="00545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管理员</a:t>
              </a:r>
            </a:p>
          </p:txBody>
        </p:sp>
        <p:sp>
          <p:nvSpPr>
            <p:cNvPr id="336904" name="Oval 8"/>
            <p:cNvSpPr>
              <a:spLocks noChangeArrowheads="1"/>
            </p:cNvSpPr>
            <p:nvPr/>
          </p:nvSpPr>
          <p:spPr bwMode="auto">
            <a:xfrm>
              <a:off x="965" y="1955"/>
              <a:ext cx="471" cy="467"/>
            </a:xfrm>
            <a:prstGeom prst="ellipse">
              <a:avLst/>
            </a:prstGeom>
            <a:noFill/>
            <a:ln w="38100">
              <a:solidFill>
                <a:srgbClr val="00545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输入</a:t>
              </a:r>
            </a:p>
            <a:p>
              <a:pPr algn="ctr">
                <a:buClrTx/>
                <a:buFontTx/>
                <a:buNone/>
              </a:pPr>
              <a:r>
                <a:rPr lang="zh-CN" altLang="en-US" sz="2000" i="0">
                  <a:solidFill>
                    <a:schemeClr val="tx1"/>
                  </a:solidFill>
                  <a:latin typeface="Arial" charset="0"/>
                  <a:ea typeface="宋体" charset="-122"/>
                </a:rPr>
                <a:t>成绩</a:t>
              </a:r>
            </a:p>
          </p:txBody>
        </p:sp>
        <p:sp>
          <p:nvSpPr>
            <p:cNvPr id="336905" name="Oval 9"/>
            <p:cNvSpPr>
              <a:spLocks noChangeArrowheads="1"/>
            </p:cNvSpPr>
            <p:nvPr/>
          </p:nvSpPr>
          <p:spPr bwMode="auto">
            <a:xfrm>
              <a:off x="1864" y="1955"/>
              <a:ext cx="470" cy="467"/>
            </a:xfrm>
            <a:prstGeom prst="ellipse">
              <a:avLst/>
            </a:prstGeom>
            <a:noFill/>
            <a:ln w="38100">
              <a:solidFill>
                <a:srgbClr val="00545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查询</a:t>
              </a:r>
            </a:p>
            <a:p>
              <a:pPr algn="ctr">
                <a:buClrTx/>
                <a:buFontTx/>
                <a:buNone/>
              </a:pPr>
              <a:r>
                <a:rPr lang="zh-CN" altLang="en-US" sz="2000" i="0">
                  <a:solidFill>
                    <a:schemeClr val="tx1"/>
                  </a:solidFill>
                  <a:latin typeface="Arial" charset="0"/>
                  <a:ea typeface="宋体" charset="-122"/>
                </a:rPr>
                <a:t>学生</a:t>
              </a:r>
            </a:p>
          </p:txBody>
        </p:sp>
        <p:sp>
          <p:nvSpPr>
            <p:cNvPr id="336906" name="Oval 10"/>
            <p:cNvSpPr>
              <a:spLocks noChangeArrowheads="1"/>
            </p:cNvSpPr>
            <p:nvPr/>
          </p:nvSpPr>
          <p:spPr bwMode="auto">
            <a:xfrm>
              <a:off x="2761" y="1955"/>
              <a:ext cx="470" cy="467"/>
            </a:xfrm>
            <a:prstGeom prst="ellipse">
              <a:avLst/>
            </a:prstGeom>
            <a:noFill/>
            <a:ln w="38100">
              <a:solidFill>
                <a:srgbClr val="00545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查询</a:t>
              </a:r>
            </a:p>
            <a:p>
              <a:pPr algn="ctr">
                <a:buClrTx/>
                <a:buFontTx/>
                <a:buNone/>
              </a:pPr>
              <a:r>
                <a:rPr lang="zh-CN" altLang="en-US" sz="2000" i="0">
                  <a:solidFill>
                    <a:schemeClr val="tx1"/>
                  </a:solidFill>
                  <a:latin typeface="Arial" charset="0"/>
                  <a:ea typeface="宋体" charset="-122"/>
                </a:rPr>
                <a:t>班级</a:t>
              </a:r>
            </a:p>
          </p:txBody>
        </p:sp>
        <p:sp>
          <p:nvSpPr>
            <p:cNvPr id="336907" name="Oval 11"/>
            <p:cNvSpPr>
              <a:spLocks noChangeArrowheads="1"/>
            </p:cNvSpPr>
            <p:nvPr/>
          </p:nvSpPr>
          <p:spPr bwMode="auto">
            <a:xfrm>
              <a:off x="3658" y="1955"/>
              <a:ext cx="600" cy="467"/>
            </a:xfrm>
            <a:prstGeom prst="ellipse">
              <a:avLst/>
            </a:prstGeom>
            <a:noFill/>
            <a:ln w="38100">
              <a:solidFill>
                <a:srgbClr val="00545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查询教</a:t>
              </a:r>
            </a:p>
            <a:p>
              <a:pPr algn="ctr">
                <a:buClrTx/>
                <a:buFontTx/>
                <a:buNone/>
              </a:pPr>
              <a:r>
                <a:rPr lang="zh-CN" altLang="en-US" sz="2000" i="0">
                  <a:solidFill>
                    <a:schemeClr val="tx1"/>
                  </a:solidFill>
                  <a:latin typeface="Arial" charset="0"/>
                  <a:ea typeface="宋体" charset="-122"/>
                </a:rPr>
                <a:t>学计划</a:t>
              </a:r>
            </a:p>
          </p:txBody>
        </p:sp>
        <p:sp>
          <p:nvSpPr>
            <p:cNvPr id="336908" name="Oval 12"/>
            <p:cNvSpPr>
              <a:spLocks noChangeArrowheads="1"/>
            </p:cNvSpPr>
            <p:nvPr/>
          </p:nvSpPr>
          <p:spPr bwMode="auto">
            <a:xfrm>
              <a:off x="4685" y="1955"/>
              <a:ext cx="471" cy="467"/>
            </a:xfrm>
            <a:prstGeom prst="ellipse">
              <a:avLst/>
            </a:prstGeom>
            <a:noFill/>
            <a:ln w="38100">
              <a:solidFill>
                <a:srgbClr val="00545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查询</a:t>
              </a:r>
            </a:p>
            <a:p>
              <a:pPr algn="ctr">
                <a:buClrTx/>
                <a:buFontTx/>
                <a:buNone/>
              </a:pPr>
              <a:r>
                <a:rPr lang="zh-CN" altLang="en-US" sz="2000" i="0">
                  <a:solidFill>
                    <a:schemeClr val="tx1"/>
                  </a:solidFill>
                  <a:latin typeface="Arial" charset="0"/>
                  <a:ea typeface="宋体" charset="-122"/>
                </a:rPr>
                <a:t>成绩</a:t>
              </a:r>
            </a:p>
          </p:txBody>
        </p:sp>
        <p:sp>
          <p:nvSpPr>
            <p:cNvPr id="336909" name="Text Box 13"/>
            <p:cNvSpPr txBox="1">
              <a:spLocks noChangeArrowheads="1"/>
            </p:cNvSpPr>
            <p:nvPr/>
          </p:nvSpPr>
          <p:spPr bwMode="auto">
            <a:xfrm>
              <a:off x="538" y="1997"/>
              <a:ext cx="43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成绩</a:t>
              </a:r>
            </a:p>
            <a:p>
              <a:pPr>
                <a:buClrTx/>
                <a:buFontTx/>
                <a:buNone/>
              </a:pPr>
              <a:r>
                <a:rPr lang="zh-CN" altLang="en-US" sz="2000" i="0">
                  <a:solidFill>
                    <a:schemeClr val="tx1"/>
                  </a:solidFill>
                  <a:latin typeface="Arial" charset="0"/>
                  <a:ea typeface="宋体" charset="-122"/>
                </a:rPr>
                <a:t>信息</a:t>
              </a:r>
            </a:p>
          </p:txBody>
        </p:sp>
        <p:sp>
          <p:nvSpPr>
            <p:cNvPr id="336910" name="Line 14"/>
            <p:cNvSpPr>
              <a:spLocks noChangeShapeType="1"/>
            </p:cNvSpPr>
            <p:nvPr/>
          </p:nvSpPr>
          <p:spPr bwMode="auto">
            <a:xfrm>
              <a:off x="538" y="2209"/>
              <a:ext cx="428" cy="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11" name="Text Box 15"/>
            <p:cNvSpPr txBox="1">
              <a:spLocks noChangeArrowheads="1"/>
            </p:cNvSpPr>
            <p:nvPr/>
          </p:nvSpPr>
          <p:spPr bwMode="auto">
            <a:xfrm>
              <a:off x="1437" y="1997"/>
              <a:ext cx="43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成绩</a:t>
              </a:r>
            </a:p>
            <a:p>
              <a:pPr>
                <a:buClrTx/>
                <a:buFontTx/>
                <a:buNone/>
              </a:pPr>
              <a:r>
                <a:rPr lang="zh-CN" altLang="en-US" sz="2000" i="0">
                  <a:solidFill>
                    <a:schemeClr val="tx1"/>
                  </a:solidFill>
                  <a:latin typeface="Arial" charset="0"/>
                  <a:ea typeface="宋体" charset="-122"/>
                </a:rPr>
                <a:t>信息</a:t>
              </a:r>
            </a:p>
          </p:txBody>
        </p:sp>
        <p:sp>
          <p:nvSpPr>
            <p:cNvPr id="336912" name="Line 16"/>
            <p:cNvSpPr>
              <a:spLocks noChangeShapeType="1"/>
            </p:cNvSpPr>
            <p:nvPr/>
          </p:nvSpPr>
          <p:spPr bwMode="auto">
            <a:xfrm>
              <a:off x="1437" y="2209"/>
              <a:ext cx="427" cy="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13" name="Text Box 17"/>
            <p:cNvSpPr txBox="1">
              <a:spLocks noChangeArrowheads="1"/>
            </p:cNvSpPr>
            <p:nvPr/>
          </p:nvSpPr>
          <p:spPr bwMode="auto">
            <a:xfrm>
              <a:off x="2334" y="1997"/>
              <a:ext cx="43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成绩</a:t>
              </a:r>
            </a:p>
            <a:p>
              <a:pPr>
                <a:buClrTx/>
                <a:buFontTx/>
                <a:buNone/>
              </a:pPr>
              <a:r>
                <a:rPr lang="zh-CN" altLang="en-US" sz="2000" i="0">
                  <a:solidFill>
                    <a:schemeClr val="tx1"/>
                  </a:solidFill>
                  <a:latin typeface="Arial" charset="0"/>
                  <a:ea typeface="宋体" charset="-122"/>
                </a:rPr>
                <a:t>信息</a:t>
              </a:r>
            </a:p>
          </p:txBody>
        </p:sp>
        <p:sp>
          <p:nvSpPr>
            <p:cNvPr id="336914" name="Line 18"/>
            <p:cNvSpPr>
              <a:spLocks noChangeShapeType="1"/>
            </p:cNvSpPr>
            <p:nvPr/>
          </p:nvSpPr>
          <p:spPr bwMode="auto">
            <a:xfrm>
              <a:off x="2334" y="2209"/>
              <a:ext cx="427" cy="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15" name="Text Box 19"/>
            <p:cNvSpPr txBox="1">
              <a:spLocks noChangeArrowheads="1"/>
            </p:cNvSpPr>
            <p:nvPr/>
          </p:nvSpPr>
          <p:spPr bwMode="auto">
            <a:xfrm>
              <a:off x="3231" y="1997"/>
              <a:ext cx="43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成绩</a:t>
              </a:r>
            </a:p>
            <a:p>
              <a:pPr>
                <a:buClrTx/>
                <a:buFontTx/>
                <a:buNone/>
              </a:pPr>
              <a:r>
                <a:rPr lang="zh-CN" altLang="en-US" sz="2000" i="0">
                  <a:solidFill>
                    <a:schemeClr val="tx1"/>
                  </a:solidFill>
                  <a:latin typeface="Arial" charset="0"/>
                  <a:ea typeface="宋体" charset="-122"/>
                </a:rPr>
                <a:t>信息</a:t>
              </a:r>
            </a:p>
          </p:txBody>
        </p:sp>
        <p:sp>
          <p:nvSpPr>
            <p:cNvPr id="336916" name="Line 20"/>
            <p:cNvSpPr>
              <a:spLocks noChangeShapeType="1"/>
            </p:cNvSpPr>
            <p:nvPr/>
          </p:nvSpPr>
          <p:spPr bwMode="auto">
            <a:xfrm>
              <a:off x="3231" y="2209"/>
              <a:ext cx="428" cy="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17" name="Text Box 21"/>
            <p:cNvSpPr txBox="1">
              <a:spLocks noChangeArrowheads="1"/>
            </p:cNvSpPr>
            <p:nvPr/>
          </p:nvSpPr>
          <p:spPr bwMode="auto">
            <a:xfrm>
              <a:off x="4258" y="1997"/>
              <a:ext cx="43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成绩</a:t>
              </a:r>
            </a:p>
            <a:p>
              <a:pPr>
                <a:buClrTx/>
                <a:buFontTx/>
                <a:buNone/>
              </a:pPr>
              <a:r>
                <a:rPr lang="zh-CN" altLang="en-US" sz="2000" i="0">
                  <a:solidFill>
                    <a:schemeClr val="tx1"/>
                  </a:solidFill>
                  <a:latin typeface="Arial" charset="0"/>
                  <a:ea typeface="宋体" charset="-122"/>
                </a:rPr>
                <a:t>信息</a:t>
              </a:r>
            </a:p>
          </p:txBody>
        </p:sp>
        <p:sp>
          <p:nvSpPr>
            <p:cNvPr id="336918" name="Line 22"/>
            <p:cNvSpPr>
              <a:spLocks noChangeShapeType="1"/>
            </p:cNvSpPr>
            <p:nvPr/>
          </p:nvSpPr>
          <p:spPr bwMode="auto">
            <a:xfrm>
              <a:off x="4258" y="2209"/>
              <a:ext cx="427" cy="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19" name="Oval 23"/>
            <p:cNvSpPr>
              <a:spLocks noChangeArrowheads="1"/>
            </p:cNvSpPr>
            <p:nvPr/>
          </p:nvSpPr>
          <p:spPr bwMode="auto">
            <a:xfrm>
              <a:off x="1864" y="3257"/>
              <a:ext cx="470" cy="467"/>
            </a:xfrm>
            <a:prstGeom prst="ellipse">
              <a:avLst/>
            </a:prstGeom>
            <a:noFill/>
            <a:ln w="38100">
              <a:solidFill>
                <a:srgbClr val="00545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显示</a:t>
              </a:r>
            </a:p>
            <a:p>
              <a:pPr algn="ctr">
                <a:buClrTx/>
                <a:buFontTx/>
                <a:buNone/>
              </a:pPr>
              <a:r>
                <a:rPr lang="zh-CN" altLang="en-US" sz="2000" i="0">
                  <a:solidFill>
                    <a:schemeClr val="tx1"/>
                  </a:solidFill>
                  <a:latin typeface="Arial" charset="0"/>
                  <a:ea typeface="宋体" charset="-122"/>
                </a:rPr>
                <a:t>姓名</a:t>
              </a:r>
            </a:p>
          </p:txBody>
        </p:sp>
        <p:sp>
          <p:nvSpPr>
            <p:cNvPr id="336920" name="Oval 24"/>
            <p:cNvSpPr>
              <a:spLocks noChangeArrowheads="1"/>
            </p:cNvSpPr>
            <p:nvPr/>
          </p:nvSpPr>
          <p:spPr bwMode="auto">
            <a:xfrm>
              <a:off x="2762" y="3257"/>
              <a:ext cx="470" cy="467"/>
            </a:xfrm>
            <a:prstGeom prst="ellipse">
              <a:avLst/>
            </a:prstGeom>
            <a:noFill/>
            <a:ln w="38100">
              <a:solidFill>
                <a:srgbClr val="00545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显示</a:t>
              </a:r>
            </a:p>
            <a:p>
              <a:pPr algn="ctr">
                <a:buClrTx/>
                <a:buFontTx/>
                <a:buNone/>
              </a:pPr>
              <a:r>
                <a:rPr lang="zh-CN" altLang="en-US" sz="2000" i="0">
                  <a:solidFill>
                    <a:schemeClr val="tx1"/>
                  </a:solidFill>
                  <a:latin typeface="Arial" charset="0"/>
                  <a:ea typeface="宋体" charset="-122"/>
                </a:rPr>
                <a:t>班级</a:t>
              </a:r>
            </a:p>
          </p:txBody>
        </p:sp>
        <p:sp>
          <p:nvSpPr>
            <p:cNvPr id="336921" name="Oval 25"/>
            <p:cNvSpPr>
              <a:spLocks noChangeArrowheads="1"/>
            </p:cNvSpPr>
            <p:nvPr/>
          </p:nvSpPr>
          <p:spPr bwMode="auto">
            <a:xfrm>
              <a:off x="3745" y="3257"/>
              <a:ext cx="470" cy="467"/>
            </a:xfrm>
            <a:prstGeom prst="ellipse">
              <a:avLst/>
            </a:prstGeom>
            <a:noFill/>
            <a:ln w="38100">
              <a:solidFill>
                <a:srgbClr val="00545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显示</a:t>
              </a:r>
            </a:p>
            <a:p>
              <a:pPr algn="ctr">
                <a:buClrTx/>
                <a:buFontTx/>
                <a:buNone/>
              </a:pPr>
              <a:r>
                <a:rPr lang="zh-CN" altLang="en-US" sz="2000" i="0">
                  <a:solidFill>
                    <a:schemeClr val="tx1"/>
                  </a:solidFill>
                  <a:latin typeface="Arial" charset="0"/>
                  <a:ea typeface="宋体" charset="-122"/>
                </a:rPr>
                <a:t>课程</a:t>
              </a:r>
            </a:p>
          </p:txBody>
        </p:sp>
        <p:sp>
          <p:nvSpPr>
            <p:cNvPr id="336922" name="Oval 26"/>
            <p:cNvSpPr>
              <a:spLocks noChangeArrowheads="1"/>
            </p:cNvSpPr>
            <p:nvPr/>
          </p:nvSpPr>
          <p:spPr bwMode="auto">
            <a:xfrm>
              <a:off x="4685" y="3257"/>
              <a:ext cx="471" cy="467"/>
            </a:xfrm>
            <a:prstGeom prst="ellipse">
              <a:avLst/>
            </a:prstGeom>
            <a:noFill/>
            <a:ln w="38100">
              <a:solidFill>
                <a:srgbClr val="00545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保存</a:t>
              </a:r>
            </a:p>
            <a:p>
              <a:pPr algn="ctr">
                <a:buClrTx/>
                <a:buFontTx/>
                <a:buNone/>
              </a:pPr>
              <a:r>
                <a:rPr lang="zh-CN" altLang="en-US" sz="2000" i="0">
                  <a:solidFill>
                    <a:schemeClr val="tx1"/>
                  </a:solidFill>
                  <a:latin typeface="Arial" charset="0"/>
                  <a:ea typeface="宋体" charset="-122"/>
                </a:rPr>
                <a:t>成绩</a:t>
              </a:r>
            </a:p>
          </p:txBody>
        </p:sp>
        <p:sp>
          <p:nvSpPr>
            <p:cNvPr id="336923" name="Line 27"/>
            <p:cNvSpPr>
              <a:spLocks noChangeShapeType="1"/>
            </p:cNvSpPr>
            <p:nvPr/>
          </p:nvSpPr>
          <p:spPr bwMode="auto">
            <a:xfrm flipH="1">
              <a:off x="2064" y="2422"/>
              <a:ext cx="13" cy="848"/>
            </a:xfrm>
            <a:prstGeom prst="line">
              <a:avLst/>
            </a:prstGeom>
            <a:noFill/>
            <a:ln w="38100">
              <a:solidFill>
                <a:srgbClr val="0054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24" name="Line 28"/>
            <p:cNvSpPr>
              <a:spLocks noChangeShapeType="1"/>
            </p:cNvSpPr>
            <p:nvPr/>
          </p:nvSpPr>
          <p:spPr bwMode="auto">
            <a:xfrm flipH="1">
              <a:off x="2971" y="2422"/>
              <a:ext cx="5" cy="848"/>
            </a:xfrm>
            <a:prstGeom prst="line">
              <a:avLst/>
            </a:prstGeom>
            <a:noFill/>
            <a:ln w="38100">
              <a:solidFill>
                <a:srgbClr val="0054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25" name="Line 29"/>
            <p:cNvSpPr>
              <a:spLocks noChangeShapeType="1"/>
            </p:cNvSpPr>
            <p:nvPr/>
          </p:nvSpPr>
          <p:spPr bwMode="auto">
            <a:xfrm>
              <a:off x="3959" y="2422"/>
              <a:ext cx="11" cy="848"/>
            </a:xfrm>
            <a:prstGeom prst="line">
              <a:avLst/>
            </a:prstGeom>
            <a:noFill/>
            <a:ln w="38100">
              <a:solidFill>
                <a:srgbClr val="0054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26" name="Line 30"/>
            <p:cNvSpPr>
              <a:spLocks noChangeShapeType="1"/>
            </p:cNvSpPr>
            <p:nvPr/>
          </p:nvSpPr>
          <p:spPr bwMode="auto">
            <a:xfrm>
              <a:off x="4899" y="2422"/>
              <a:ext cx="0" cy="848"/>
            </a:xfrm>
            <a:prstGeom prst="line">
              <a:avLst/>
            </a:prstGeom>
            <a:noFill/>
            <a:ln w="38100">
              <a:solidFill>
                <a:srgbClr val="0054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27" name="Line 31"/>
            <p:cNvSpPr>
              <a:spLocks noChangeShapeType="1"/>
            </p:cNvSpPr>
            <p:nvPr/>
          </p:nvSpPr>
          <p:spPr bwMode="auto">
            <a:xfrm flipH="1">
              <a:off x="476" y="3497"/>
              <a:ext cx="1361" cy="0"/>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28" name="Line 32"/>
            <p:cNvSpPr>
              <a:spLocks noChangeShapeType="1"/>
            </p:cNvSpPr>
            <p:nvPr/>
          </p:nvSpPr>
          <p:spPr bwMode="auto">
            <a:xfrm flipV="1">
              <a:off x="476" y="2318"/>
              <a:ext cx="0" cy="1179"/>
            </a:xfrm>
            <a:prstGeom prst="line">
              <a:avLst/>
            </a:prstGeom>
            <a:noFill/>
            <a:ln w="38100">
              <a:solidFill>
                <a:srgbClr val="0054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29" name="Line 33"/>
            <p:cNvSpPr>
              <a:spLocks noChangeShapeType="1"/>
            </p:cNvSpPr>
            <p:nvPr/>
          </p:nvSpPr>
          <p:spPr bwMode="auto">
            <a:xfrm>
              <a:off x="2971" y="3724"/>
              <a:ext cx="0" cy="182"/>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30" name="Line 34"/>
            <p:cNvSpPr>
              <a:spLocks noChangeShapeType="1"/>
            </p:cNvSpPr>
            <p:nvPr/>
          </p:nvSpPr>
          <p:spPr bwMode="auto">
            <a:xfrm flipH="1">
              <a:off x="295" y="3906"/>
              <a:ext cx="2676" cy="0"/>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31" name="Line 35"/>
            <p:cNvSpPr>
              <a:spLocks noChangeShapeType="1"/>
            </p:cNvSpPr>
            <p:nvPr/>
          </p:nvSpPr>
          <p:spPr bwMode="auto">
            <a:xfrm flipV="1">
              <a:off x="295" y="2318"/>
              <a:ext cx="0" cy="1588"/>
            </a:xfrm>
            <a:prstGeom prst="line">
              <a:avLst/>
            </a:prstGeom>
            <a:noFill/>
            <a:ln w="38100">
              <a:solidFill>
                <a:srgbClr val="0054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32" name="Line 36"/>
            <p:cNvSpPr>
              <a:spLocks noChangeShapeType="1"/>
            </p:cNvSpPr>
            <p:nvPr/>
          </p:nvSpPr>
          <p:spPr bwMode="auto">
            <a:xfrm>
              <a:off x="3969" y="3724"/>
              <a:ext cx="0" cy="454"/>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33" name="Line 37"/>
            <p:cNvSpPr>
              <a:spLocks noChangeShapeType="1"/>
            </p:cNvSpPr>
            <p:nvPr/>
          </p:nvSpPr>
          <p:spPr bwMode="auto">
            <a:xfrm flipH="1">
              <a:off x="113" y="4178"/>
              <a:ext cx="3856" cy="0"/>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34" name="Line 38"/>
            <p:cNvSpPr>
              <a:spLocks noChangeShapeType="1"/>
            </p:cNvSpPr>
            <p:nvPr/>
          </p:nvSpPr>
          <p:spPr bwMode="auto">
            <a:xfrm flipV="1">
              <a:off x="113" y="2318"/>
              <a:ext cx="0" cy="1860"/>
            </a:xfrm>
            <a:prstGeom prst="line">
              <a:avLst/>
            </a:prstGeom>
            <a:noFill/>
            <a:ln w="38100">
              <a:solidFill>
                <a:srgbClr val="0054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35" name="Text Box 39"/>
            <p:cNvSpPr txBox="1">
              <a:spLocks noChangeArrowheads="1"/>
            </p:cNvSpPr>
            <p:nvPr/>
          </p:nvSpPr>
          <p:spPr bwMode="auto">
            <a:xfrm>
              <a:off x="884" y="3225"/>
              <a:ext cx="4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FontTx/>
                <a:buNone/>
              </a:pPr>
              <a:r>
                <a:rPr lang="zh-CN" altLang="en-US" sz="2000" i="0">
                  <a:solidFill>
                    <a:schemeClr val="tx1"/>
                  </a:solidFill>
                  <a:latin typeface="Arial" charset="0"/>
                  <a:ea typeface="宋体" charset="-122"/>
                </a:rPr>
                <a:t>姓名</a:t>
              </a:r>
            </a:p>
          </p:txBody>
        </p:sp>
        <p:sp>
          <p:nvSpPr>
            <p:cNvPr id="336936" name="Text Box 40"/>
            <p:cNvSpPr txBox="1">
              <a:spLocks noChangeArrowheads="1"/>
            </p:cNvSpPr>
            <p:nvPr/>
          </p:nvSpPr>
          <p:spPr bwMode="auto">
            <a:xfrm>
              <a:off x="657" y="3633"/>
              <a:ext cx="9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FontTx/>
                <a:buNone/>
              </a:pPr>
              <a:r>
                <a:rPr lang="zh-CN" altLang="en-US" sz="2000" i="0">
                  <a:solidFill>
                    <a:schemeClr val="tx1"/>
                  </a:solidFill>
                  <a:latin typeface="Arial" charset="0"/>
                  <a:ea typeface="宋体" charset="-122"/>
                </a:rPr>
                <a:t>班级信息</a:t>
              </a:r>
            </a:p>
          </p:txBody>
        </p:sp>
        <p:sp>
          <p:nvSpPr>
            <p:cNvPr id="336937" name="Text Box 41"/>
            <p:cNvSpPr txBox="1">
              <a:spLocks noChangeArrowheads="1"/>
            </p:cNvSpPr>
            <p:nvPr/>
          </p:nvSpPr>
          <p:spPr bwMode="auto">
            <a:xfrm>
              <a:off x="658" y="3951"/>
              <a:ext cx="9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FontTx/>
                <a:buNone/>
              </a:pPr>
              <a:r>
                <a:rPr lang="zh-CN" altLang="en-US" sz="2000" i="0">
                  <a:solidFill>
                    <a:schemeClr val="tx1"/>
                  </a:solidFill>
                  <a:latin typeface="Arial" charset="0"/>
                  <a:ea typeface="宋体" charset="-122"/>
                </a:rPr>
                <a:t>课程信息</a:t>
              </a:r>
            </a:p>
          </p:txBody>
        </p:sp>
        <p:sp>
          <p:nvSpPr>
            <p:cNvPr id="336939" name="Line 43"/>
            <p:cNvSpPr>
              <a:spLocks noChangeShapeType="1"/>
            </p:cNvSpPr>
            <p:nvPr/>
          </p:nvSpPr>
          <p:spPr bwMode="auto">
            <a:xfrm>
              <a:off x="5206" y="2976"/>
              <a:ext cx="499" cy="0"/>
            </a:xfrm>
            <a:prstGeom prst="line">
              <a:avLst/>
            </a:prstGeom>
            <a:noFill/>
            <a:ln w="9525">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40" name="Line 44"/>
            <p:cNvSpPr>
              <a:spLocks noChangeShapeType="1"/>
            </p:cNvSpPr>
            <p:nvPr/>
          </p:nvSpPr>
          <p:spPr bwMode="auto">
            <a:xfrm>
              <a:off x="5206" y="3021"/>
              <a:ext cx="499" cy="0"/>
            </a:xfrm>
            <a:prstGeom prst="line">
              <a:avLst/>
            </a:prstGeom>
            <a:noFill/>
            <a:ln w="9525">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41" name="Text Box 45"/>
            <p:cNvSpPr txBox="1">
              <a:spLocks noChangeArrowheads="1"/>
            </p:cNvSpPr>
            <p:nvPr/>
          </p:nvSpPr>
          <p:spPr bwMode="auto">
            <a:xfrm>
              <a:off x="5148" y="2726"/>
              <a:ext cx="59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545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成绩库</a:t>
              </a:r>
            </a:p>
          </p:txBody>
        </p:sp>
        <p:sp>
          <p:nvSpPr>
            <p:cNvPr id="336942" name="Line 46"/>
            <p:cNvSpPr>
              <a:spLocks noChangeShapeType="1"/>
            </p:cNvSpPr>
            <p:nvPr/>
          </p:nvSpPr>
          <p:spPr bwMode="auto">
            <a:xfrm flipV="1">
              <a:off x="5148" y="3044"/>
              <a:ext cx="227" cy="363"/>
            </a:xfrm>
            <a:prstGeom prst="line">
              <a:avLst/>
            </a:prstGeom>
            <a:noFill/>
            <a:ln w="38100">
              <a:solidFill>
                <a:srgbClr val="0054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43" name="Line 47"/>
            <p:cNvSpPr>
              <a:spLocks noChangeShapeType="1"/>
            </p:cNvSpPr>
            <p:nvPr/>
          </p:nvSpPr>
          <p:spPr bwMode="auto">
            <a:xfrm flipH="1" flipV="1">
              <a:off x="5103" y="2363"/>
              <a:ext cx="272" cy="363"/>
            </a:xfrm>
            <a:prstGeom prst="line">
              <a:avLst/>
            </a:prstGeom>
            <a:noFill/>
            <a:ln w="38100">
              <a:solidFill>
                <a:srgbClr val="0054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44" name="Text Box 48"/>
            <p:cNvSpPr txBox="1">
              <a:spLocks noChangeArrowheads="1"/>
            </p:cNvSpPr>
            <p:nvPr/>
          </p:nvSpPr>
          <p:spPr bwMode="auto">
            <a:xfrm>
              <a:off x="3576" y="754"/>
              <a:ext cx="7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教学计划</a:t>
              </a:r>
            </a:p>
          </p:txBody>
        </p:sp>
        <p:sp>
          <p:nvSpPr>
            <p:cNvPr id="336945" name="Line 49"/>
            <p:cNvSpPr>
              <a:spLocks noChangeShapeType="1"/>
            </p:cNvSpPr>
            <p:nvPr/>
          </p:nvSpPr>
          <p:spPr bwMode="auto">
            <a:xfrm>
              <a:off x="3634" y="1004"/>
              <a:ext cx="622" cy="0"/>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46" name="Line 50"/>
            <p:cNvSpPr>
              <a:spLocks noChangeShapeType="1"/>
            </p:cNvSpPr>
            <p:nvPr/>
          </p:nvSpPr>
          <p:spPr bwMode="auto">
            <a:xfrm>
              <a:off x="3634" y="1049"/>
              <a:ext cx="622" cy="0"/>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47" name="Text Box 51"/>
            <p:cNvSpPr txBox="1">
              <a:spLocks noChangeArrowheads="1"/>
            </p:cNvSpPr>
            <p:nvPr/>
          </p:nvSpPr>
          <p:spPr bwMode="auto">
            <a:xfrm>
              <a:off x="2623" y="754"/>
              <a:ext cx="7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班级信息</a:t>
              </a:r>
            </a:p>
          </p:txBody>
        </p:sp>
        <p:sp>
          <p:nvSpPr>
            <p:cNvPr id="336948" name="Line 52"/>
            <p:cNvSpPr>
              <a:spLocks noChangeShapeType="1"/>
            </p:cNvSpPr>
            <p:nvPr/>
          </p:nvSpPr>
          <p:spPr bwMode="auto">
            <a:xfrm>
              <a:off x="2681" y="1004"/>
              <a:ext cx="622" cy="0"/>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49" name="Line 53"/>
            <p:cNvSpPr>
              <a:spLocks noChangeShapeType="1"/>
            </p:cNvSpPr>
            <p:nvPr/>
          </p:nvSpPr>
          <p:spPr bwMode="auto">
            <a:xfrm>
              <a:off x="2681" y="1049"/>
              <a:ext cx="622" cy="0"/>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50" name="Text Box 54"/>
            <p:cNvSpPr txBox="1">
              <a:spLocks noChangeArrowheads="1"/>
            </p:cNvSpPr>
            <p:nvPr/>
          </p:nvSpPr>
          <p:spPr bwMode="auto">
            <a:xfrm>
              <a:off x="1701" y="754"/>
              <a:ext cx="7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学生信息</a:t>
              </a:r>
            </a:p>
          </p:txBody>
        </p:sp>
        <p:sp>
          <p:nvSpPr>
            <p:cNvPr id="336951" name="Line 55"/>
            <p:cNvSpPr>
              <a:spLocks noChangeShapeType="1"/>
            </p:cNvSpPr>
            <p:nvPr/>
          </p:nvSpPr>
          <p:spPr bwMode="auto">
            <a:xfrm>
              <a:off x="1759" y="1004"/>
              <a:ext cx="622" cy="0"/>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52" name="Line 56"/>
            <p:cNvSpPr>
              <a:spLocks noChangeShapeType="1"/>
            </p:cNvSpPr>
            <p:nvPr/>
          </p:nvSpPr>
          <p:spPr bwMode="auto">
            <a:xfrm>
              <a:off x="1759" y="1049"/>
              <a:ext cx="622" cy="0"/>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53" name="Line 57"/>
            <p:cNvSpPr>
              <a:spLocks noChangeShapeType="1"/>
            </p:cNvSpPr>
            <p:nvPr/>
          </p:nvSpPr>
          <p:spPr bwMode="auto">
            <a:xfrm>
              <a:off x="3016" y="1071"/>
              <a:ext cx="0" cy="884"/>
            </a:xfrm>
            <a:prstGeom prst="line">
              <a:avLst/>
            </a:prstGeom>
            <a:noFill/>
            <a:ln w="38100">
              <a:solidFill>
                <a:srgbClr val="0054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54" name="Line 58"/>
            <p:cNvSpPr>
              <a:spLocks noChangeShapeType="1"/>
            </p:cNvSpPr>
            <p:nvPr/>
          </p:nvSpPr>
          <p:spPr bwMode="auto">
            <a:xfrm>
              <a:off x="3969" y="1071"/>
              <a:ext cx="0" cy="884"/>
            </a:xfrm>
            <a:prstGeom prst="line">
              <a:avLst/>
            </a:prstGeom>
            <a:noFill/>
            <a:ln w="38100">
              <a:solidFill>
                <a:srgbClr val="0054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55" name="Line 59"/>
            <p:cNvSpPr>
              <a:spLocks noChangeShapeType="1"/>
            </p:cNvSpPr>
            <p:nvPr/>
          </p:nvSpPr>
          <p:spPr bwMode="auto">
            <a:xfrm>
              <a:off x="2109" y="1071"/>
              <a:ext cx="0" cy="884"/>
            </a:xfrm>
            <a:prstGeom prst="line">
              <a:avLst/>
            </a:prstGeom>
            <a:noFill/>
            <a:ln w="38100">
              <a:solidFill>
                <a:srgbClr val="0054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56" name="Line 60"/>
            <p:cNvSpPr>
              <a:spLocks noChangeShapeType="1"/>
            </p:cNvSpPr>
            <p:nvPr/>
          </p:nvSpPr>
          <p:spPr bwMode="auto">
            <a:xfrm flipV="1">
              <a:off x="4921" y="1162"/>
              <a:ext cx="0" cy="793"/>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57" name="Line 61"/>
            <p:cNvSpPr>
              <a:spLocks noChangeShapeType="1"/>
            </p:cNvSpPr>
            <p:nvPr/>
          </p:nvSpPr>
          <p:spPr bwMode="auto">
            <a:xfrm flipH="1">
              <a:off x="113" y="1162"/>
              <a:ext cx="4808" cy="0"/>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58" name="Line 62"/>
            <p:cNvSpPr>
              <a:spLocks noChangeShapeType="1"/>
            </p:cNvSpPr>
            <p:nvPr/>
          </p:nvSpPr>
          <p:spPr bwMode="auto">
            <a:xfrm>
              <a:off x="113" y="1162"/>
              <a:ext cx="0" cy="907"/>
            </a:xfrm>
            <a:prstGeom prst="line">
              <a:avLst/>
            </a:prstGeom>
            <a:noFill/>
            <a:ln w="38100">
              <a:solidFill>
                <a:srgbClr val="0054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59" name="Line 63"/>
            <p:cNvSpPr>
              <a:spLocks noChangeShapeType="1"/>
            </p:cNvSpPr>
            <p:nvPr/>
          </p:nvSpPr>
          <p:spPr bwMode="auto">
            <a:xfrm flipV="1">
              <a:off x="3833" y="1389"/>
              <a:ext cx="0" cy="590"/>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60" name="Line 64"/>
            <p:cNvSpPr>
              <a:spLocks noChangeShapeType="1"/>
            </p:cNvSpPr>
            <p:nvPr/>
          </p:nvSpPr>
          <p:spPr bwMode="auto">
            <a:xfrm flipH="1">
              <a:off x="204" y="1389"/>
              <a:ext cx="3629" cy="0"/>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61" name="Line 65"/>
            <p:cNvSpPr>
              <a:spLocks noChangeShapeType="1"/>
            </p:cNvSpPr>
            <p:nvPr/>
          </p:nvSpPr>
          <p:spPr bwMode="auto">
            <a:xfrm>
              <a:off x="204" y="1389"/>
              <a:ext cx="0" cy="680"/>
            </a:xfrm>
            <a:prstGeom prst="line">
              <a:avLst/>
            </a:prstGeom>
            <a:noFill/>
            <a:ln w="38100">
              <a:solidFill>
                <a:srgbClr val="0054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62" name="Line 66"/>
            <p:cNvSpPr>
              <a:spLocks noChangeShapeType="1"/>
            </p:cNvSpPr>
            <p:nvPr/>
          </p:nvSpPr>
          <p:spPr bwMode="auto">
            <a:xfrm flipV="1">
              <a:off x="2880" y="1570"/>
              <a:ext cx="0" cy="409"/>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63" name="Line 67"/>
            <p:cNvSpPr>
              <a:spLocks noChangeShapeType="1"/>
            </p:cNvSpPr>
            <p:nvPr/>
          </p:nvSpPr>
          <p:spPr bwMode="auto">
            <a:xfrm flipH="1">
              <a:off x="340" y="1570"/>
              <a:ext cx="2540" cy="0"/>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64" name="Line 68"/>
            <p:cNvSpPr>
              <a:spLocks noChangeShapeType="1"/>
            </p:cNvSpPr>
            <p:nvPr/>
          </p:nvSpPr>
          <p:spPr bwMode="auto">
            <a:xfrm>
              <a:off x="340" y="1570"/>
              <a:ext cx="0" cy="499"/>
            </a:xfrm>
            <a:prstGeom prst="line">
              <a:avLst/>
            </a:prstGeom>
            <a:noFill/>
            <a:ln w="38100">
              <a:solidFill>
                <a:srgbClr val="0054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65" name="Line 69"/>
            <p:cNvSpPr>
              <a:spLocks noChangeShapeType="1"/>
            </p:cNvSpPr>
            <p:nvPr/>
          </p:nvSpPr>
          <p:spPr bwMode="auto">
            <a:xfrm flipV="1">
              <a:off x="1973" y="1797"/>
              <a:ext cx="0" cy="182"/>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66" name="Line 70"/>
            <p:cNvSpPr>
              <a:spLocks noChangeShapeType="1"/>
            </p:cNvSpPr>
            <p:nvPr/>
          </p:nvSpPr>
          <p:spPr bwMode="auto">
            <a:xfrm flipH="1">
              <a:off x="476" y="1797"/>
              <a:ext cx="1497" cy="0"/>
            </a:xfrm>
            <a:prstGeom prst="line">
              <a:avLst/>
            </a:prstGeom>
            <a:noFill/>
            <a:ln w="38100">
              <a:solidFill>
                <a:srgbClr val="005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67" name="Line 71"/>
            <p:cNvSpPr>
              <a:spLocks noChangeShapeType="1"/>
            </p:cNvSpPr>
            <p:nvPr/>
          </p:nvSpPr>
          <p:spPr bwMode="auto">
            <a:xfrm>
              <a:off x="476" y="1797"/>
              <a:ext cx="0" cy="272"/>
            </a:xfrm>
            <a:prstGeom prst="line">
              <a:avLst/>
            </a:prstGeom>
            <a:noFill/>
            <a:ln w="38100">
              <a:solidFill>
                <a:srgbClr val="0054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6968" name="Text Box 72"/>
            <p:cNvSpPr txBox="1">
              <a:spLocks noChangeArrowheads="1"/>
            </p:cNvSpPr>
            <p:nvPr/>
          </p:nvSpPr>
          <p:spPr bwMode="auto">
            <a:xfrm>
              <a:off x="554" y="1570"/>
              <a:ext cx="10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无此学生报告</a:t>
              </a:r>
            </a:p>
          </p:txBody>
        </p:sp>
        <p:sp>
          <p:nvSpPr>
            <p:cNvPr id="336969" name="Text Box 73"/>
            <p:cNvSpPr txBox="1">
              <a:spLocks noChangeArrowheads="1"/>
            </p:cNvSpPr>
            <p:nvPr/>
          </p:nvSpPr>
          <p:spPr bwMode="auto">
            <a:xfrm>
              <a:off x="567" y="1366"/>
              <a:ext cx="10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无此班级报告</a:t>
              </a:r>
            </a:p>
          </p:txBody>
        </p:sp>
        <p:sp>
          <p:nvSpPr>
            <p:cNvPr id="336970" name="Text Box 74"/>
            <p:cNvSpPr txBox="1">
              <a:spLocks noChangeArrowheads="1"/>
            </p:cNvSpPr>
            <p:nvPr/>
          </p:nvSpPr>
          <p:spPr bwMode="auto">
            <a:xfrm>
              <a:off x="579" y="1162"/>
              <a:ext cx="10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无此课程报告</a:t>
              </a:r>
            </a:p>
          </p:txBody>
        </p:sp>
        <p:sp>
          <p:nvSpPr>
            <p:cNvPr id="336971" name="Text Box 75"/>
            <p:cNvSpPr txBox="1">
              <a:spLocks noChangeArrowheads="1"/>
            </p:cNvSpPr>
            <p:nvPr/>
          </p:nvSpPr>
          <p:spPr bwMode="auto">
            <a:xfrm>
              <a:off x="567" y="957"/>
              <a:ext cx="10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重复输入报告</a:t>
              </a:r>
            </a:p>
          </p:txBody>
        </p:sp>
      </p:grpSp>
    </p:spTree>
    <p:extLst>
      <p:ext uri="{BB962C8B-B14F-4D97-AF65-F5344CB8AC3E}">
        <p14:creationId xmlns:p14="http://schemas.microsoft.com/office/powerpoint/2010/main" val="150628717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685800" y="332656"/>
            <a:ext cx="7772400" cy="785812"/>
          </a:xfrm>
        </p:spPr>
        <p:txBody>
          <a:bodyPr/>
          <a:lstStyle/>
          <a:p>
            <a:r>
              <a:rPr lang="zh-CN" altLang="en-US" dirty="0"/>
              <a:t>划界的数据流图</a:t>
            </a:r>
          </a:p>
        </p:txBody>
      </p:sp>
      <p:grpSp>
        <p:nvGrpSpPr>
          <p:cNvPr id="338002" name="Group 82"/>
          <p:cNvGrpSpPr>
            <a:grpSpLocks/>
          </p:cNvGrpSpPr>
          <p:nvPr/>
        </p:nvGrpSpPr>
        <p:grpSpPr bwMode="auto">
          <a:xfrm>
            <a:off x="133350" y="1196975"/>
            <a:ext cx="9010650" cy="5472113"/>
            <a:chOff x="84" y="754"/>
            <a:chExt cx="5676" cy="3447"/>
          </a:xfrm>
        </p:grpSpPr>
        <p:sp>
          <p:nvSpPr>
            <p:cNvPr id="337923" name="Oval 3"/>
            <p:cNvSpPr>
              <a:spLocks noChangeArrowheads="1"/>
            </p:cNvSpPr>
            <p:nvPr/>
          </p:nvSpPr>
          <p:spPr bwMode="auto">
            <a:xfrm>
              <a:off x="1762" y="3072"/>
              <a:ext cx="3538" cy="861"/>
            </a:xfrm>
            <a:prstGeom prst="ellipse">
              <a:avLst/>
            </a:prstGeom>
            <a:gradFill rotWithShape="0">
              <a:gsLst>
                <a:gs pos="0">
                  <a:srgbClr val="0000CC"/>
                </a:gs>
                <a:gs pos="50000">
                  <a:schemeClr val="bg1"/>
                </a:gs>
                <a:gs pos="100000">
                  <a:srgbClr val="0000CC"/>
                </a:gs>
              </a:gsLst>
              <a:lin ang="5400000" scaled="1"/>
            </a:gradFill>
            <a:ln w="381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endParaRPr lang="zh-CN" altLang="zh-CN" sz="3200" i="0">
                <a:solidFill>
                  <a:srgbClr val="0000FF"/>
                </a:solidFill>
                <a:latin typeface="Arial" charset="0"/>
                <a:ea typeface="宋体" charset="-122"/>
              </a:endParaRPr>
            </a:p>
          </p:txBody>
        </p:sp>
        <p:sp>
          <p:nvSpPr>
            <p:cNvPr id="337924" name="Oval 4"/>
            <p:cNvSpPr>
              <a:spLocks noChangeArrowheads="1"/>
            </p:cNvSpPr>
            <p:nvPr/>
          </p:nvSpPr>
          <p:spPr bwMode="auto">
            <a:xfrm>
              <a:off x="1762" y="1752"/>
              <a:ext cx="3538" cy="861"/>
            </a:xfrm>
            <a:prstGeom prst="ellipse">
              <a:avLst/>
            </a:prstGeom>
            <a:gradFill rotWithShape="0">
              <a:gsLst>
                <a:gs pos="0">
                  <a:srgbClr val="006666"/>
                </a:gs>
                <a:gs pos="50000">
                  <a:schemeClr val="bg1"/>
                </a:gs>
                <a:gs pos="100000">
                  <a:srgbClr val="006666"/>
                </a:gs>
              </a:gsLst>
              <a:lin ang="5400000" scaled="1"/>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endParaRPr lang="zh-CN" altLang="zh-CN" sz="3200" i="0">
                <a:solidFill>
                  <a:srgbClr val="0000FF"/>
                </a:solidFill>
                <a:latin typeface="Arial" charset="0"/>
                <a:ea typeface="宋体" charset="-122"/>
              </a:endParaRPr>
            </a:p>
          </p:txBody>
        </p:sp>
        <p:sp>
          <p:nvSpPr>
            <p:cNvPr id="337925" name="Oval 5"/>
            <p:cNvSpPr>
              <a:spLocks noChangeArrowheads="1"/>
            </p:cNvSpPr>
            <p:nvPr/>
          </p:nvSpPr>
          <p:spPr bwMode="auto">
            <a:xfrm>
              <a:off x="926" y="1888"/>
              <a:ext cx="589" cy="590"/>
            </a:xfrm>
            <a:prstGeom prst="ellipse">
              <a:avLst/>
            </a:prstGeom>
            <a:solidFill>
              <a:srgbClr val="FF33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7926" name="Text Box 6"/>
            <p:cNvSpPr txBox="1">
              <a:spLocks noChangeArrowheads="1"/>
            </p:cNvSpPr>
            <p:nvPr/>
          </p:nvSpPr>
          <p:spPr bwMode="auto">
            <a:xfrm>
              <a:off x="1826" y="2545"/>
              <a:ext cx="25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FontTx/>
                <a:buNone/>
              </a:pPr>
              <a:r>
                <a:rPr lang="zh-CN" altLang="en-US" sz="2000" i="0">
                  <a:solidFill>
                    <a:schemeClr val="tx1"/>
                  </a:solidFill>
                  <a:latin typeface="Arial" charset="0"/>
                  <a:ea typeface="宋体" charset="-122"/>
                </a:rPr>
                <a:t>姓名</a:t>
              </a:r>
            </a:p>
          </p:txBody>
        </p:sp>
        <p:sp>
          <p:nvSpPr>
            <p:cNvPr id="337927" name="Text Box 7"/>
            <p:cNvSpPr txBox="1">
              <a:spLocks noChangeArrowheads="1"/>
            </p:cNvSpPr>
            <p:nvPr/>
          </p:nvSpPr>
          <p:spPr bwMode="auto">
            <a:xfrm>
              <a:off x="2715" y="2399"/>
              <a:ext cx="318"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FontTx/>
                <a:buNone/>
              </a:pPr>
              <a:r>
                <a:rPr lang="zh-CN" altLang="en-US" sz="2000" i="0">
                  <a:solidFill>
                    <a:schemeClr val="tx1"/>
                  </a:solidFill>
                  <a:latin typeface="Arial" charset="0"/>
                  <a:ea typeface="宋体" charset="-122"/>
                </a:rPr>
                <a:t>班级信息</a:t>
              </a:r>
            </a:p>
          </p:txBody>
        </p:sp>
        <p:sp>
          <p:nvSpPr>
            <p:cNvPr id="337928" name="Text Box 8"/>
            <p:cNvSpPr txBox="1">
              <a:spLocks noChangeArrowheads="1"/>
            </p:cNvSpPr>
            <p:nvPr/>
          </p:nvSpPr>
          <p:spPr bwMode="auto">
            <a:xfrm>
              <a:off x="3717" y="2409"/>
              <a:ext cx="313"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FontTx/>
                <a:buNone/>
              </a:pPr>
              <a:r>
                <a:rPr lang="zh-CN" altLang="en-US" sz="2000" i="0">
                  <a:solidFill>
                    <a:schemeClr val="tx1"/>
                  </a:solidFill>
                  <a:latin typeface="Arial" charset="0"/>
                  <a:ea typeface="宋体" charset="-122"/>
                </a:rPr>
                <a:t>课程信息</a:t>
              </a:r>
            </a:p>
          </p:txBody>
        </p:sp>
        <p:sp>
          <p:nvSpPr>
            <p:cNvPr id="337929" name="Text Box 9"/>
            <p:cNvSpPr txBox="1">
              <a:spLocks noChangeArrowheads="1"/>
            </p:cNvSpPr>
            <p:nvPr/>
          </p:nvSpPr>
          <p:spPr bwMode="auto">
            <a:xfrm>
              <a:off x="4666" y="2380"/>
              <a:ext cx="317"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FontTx/>
                <a:buNone/>
              </a:pPr>
              <a:r>
                <a:rPr lang="zh-CN" altLang="en-US" sz="2000" i="0">
                  <a:solidFill>
                    <a:schemeClr val="tx1"/>
                  </a:solidFill>
                  <a:latin typeface="Arial" charset="0"/>
                  <a:ea typeface="宋体" charset="-122"/>
                </a:rPr>
                <a:t>成绩信息</a:t>
              </a:r>
            </a:p>
          </p:txBody>
        </p:sp>
        <p:sp>
          <p:nvSpPr>
            <p:cNvPr id="337930" name="Rectangle 10"/>
            <p:cNvSpPr>
              <a:spLocks noChangeArrowheads="1"/>
            </p:cNvSpPr>
            <p:nvPr/>
          </p:nvSpPr>
          <p:spPr bwMode="auto">
            <a:xfrm>
              <a:off x="84" y="2082"/>
              <a:ext cx="470" cy="255"/>
            </a:xfrm>
            <a:prstGeom prst="rect">
              <a:avLst/>
            </a:prstGeom>
            <a:gradFill rotWithShape="0">
              <a:gsLst>
                <a:gs pos="0">
                  <a:srgbClr val="FF9900"/>
                </a:gs>
                <a:gs pos="50000">
                  <a:srgbClr val="FFFFFF"/>
                </a:gs>
                <a:gs pos="100000">
                  <a:srgbClr val="FF9900"/>
                </a:gs>
              </a:gsLst>
              <a:lin ang="5400000" scaled="1"/>
            </a:gradFill>
            <a:ln w="9525">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管理员</a:t>
              </a:r>
            </a:p>
          </p:txBody>
        </p:sp>
        <p:sp>
          <p:nvSpPr>
            <p:cNvPr id="337931" name="Oval 11"/>
            <p:cNvSpPr>
              <a:spLocks noChangeArrowheads="1"/>
            </p:cNvSpPr>
            <p:nvPr/>
          </p:nvSpPr>
          <p:spPr bwMode="auto">
            <a:xfrm>
              <a:off x="981" y="1955"/>
              <a:ext cx="471" cy="467"/>
            </a:xfrm>
            <a:prstGeom prst="ellipse">
              <a:avLst/>
            </a:prstGeom>
            <a:gradFill rotWithShape="0">
              <a:gsLst>
                <a:gs pos="0">
                  <a:srgbClr val="FF9900"/>
                </a:gs>
                <a:gs pos="50000">
                  <a:srgbClr val="FFFFFF"/>
                </a:gs>
                <a:gs pos="100000">
                  <a:srgbClr val="FF9900"/>
                </a:gs>
              </a:gsLst>
              <a:lin ang="5400000" scaled="1"/>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输入</a:t>
              </a:r>
            </a:p>
            <a:p>
              <a:pPr algn="ctr">
                <a:buClrTx/>
                <a:buFontTx/>
                <a:buNone/>
              </a:pPr>
              <a:r>
                <a:rPr lang="zh-CN" altLang="en-US" sz="2000" i="0">
                  <a:solidFill>
                    <a:schemeClr val="tx1"/>
                  </a:solidFill>
                  <a:latin typeface="Arial" charset="0"/>
                  <a:ea typeface="宋体" charset="-122"/>
                </a:rPr>
                <a:t>成绩</a:t>
              </a:r>
            </a:p>
          </p:txBody>
        </p:sp>
        <p:sp>
          <p:nvSpPr>
            <p:cNvPr id="337932" name="Oval 12"/>
            <p:cNvSpPr>
              <a:spLocks noChangeArrowheads="1"/>
            </p:cNvSpPr>
            <p:nvPr/>
          </p:nvSpPr>
          <p:spPr bwMode="auto">
            <a:xfrm>
              <a:off x="1880" y="1955"/>
              <a:ext cx="470" cy="467"/>
            </a:xfrm>
            <a:prstGeom prst="ellipse">
              <a:avLst/>
            </a:prstGeom>
            <a:gradFill rotWithShape="0">
              <a:gsLst>
                <a:gs pos="0">
                  <a:srgbClr val="FF9900"/>
                </a:gs>
                <a:gs pos="50000">
                  <a:srgbClr val="FFFFFF"/>
                </a:gs>
                <a:gs pos="100000">
                  <a:srgbClr val="FF9900"/>
                </a:gs>
              </a:gsLst>
              <a:lin ang="5400000" scaled="1"/>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查询</a:t>
              </a:r>
            </a:p>
            <a:p>
              <a:pPr algn="ctr">
                <a:buClrTx/>
                <a:buFontTx/>
                <a:buNone/>
              </a:pPr>
              <a:r>
                <a:rPr lang="zh-CN" altLang="en-US" sz="2000" i="0">
                  <a:solidFill>
                    <a:schemeClr val="tx1"/>
                  </a:solidFill>
                  <a:latin typeface="Arial" charset="0"/>
                  <a:ea typeface="宋体" charset="-122"/>
                </a:rPr>
                <a:t>学生</a:t>
              </a:r>
            </a:p>
          </p:txBody>
        </p:sp>
        <p:sp>
          <p:nvSpPr>
            <p:cNvPr id="337933" name="Oval 13"/>
            <p:cNvSpPr>
              <a:spLocks noChangeArrowheads="1"/>
            </p:cNvSpPr>
            <p:nvPr/>
          </p:nvSpPr>
          <p:spPr bwMode="auto">
            <a:xfrm>
              <a:off x="2777" y="1955"/>
              <a:ext cx="470" cy="467"/>
            </a:xfrm>
            <a:prstGeom prst="ellipse">
              <a:avLst/>
            </a:prstGeom>
            <a:gradFill rotWithShape="0">
              <a:gsLst>
                <a:gs pos="0">
                  <a:srgbClr val="FF9900"/>
                </a:gs>
                <a:gs pos="50000">
                  <a:srgbClr val="FFFFFF"/>
                </a:gs>
                <a:gs pos="100000">
                  <a:srgbClr val="FF9900"/>
                </a:gs>
              </a:gsLst>
              <a:lin ang="5400000" scaled="1"/>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查询</a:t>
              </a:r>
            </a:p>
            <a:p>
              <a:pPr algn="ctr">
                <a:buClrTx/>
                <a:buFontTx/>
                <a:buNone/>
              </a:pPr>
              <a:r>
                <a:rPr lang="zh-CN" altLang="en-US" sz="2000" i="0">
                  <a:solidFill>
                    <a:schemeClr val="tx1"/>
                  </a:solidFill>
                  <a:latin typeface="Arial" charset="0"/>
                  <a:ea typeface="宋体" charset="-122"/>
                </a:rPr>
                <a:t>班级</a:t>
              </a:r>
            </a:p>
          </p:txBody>
        </p:sp>
        <p:sp>
          <p:nvSpPr>
            <p:cNvPr id="337934" name="Oval 14"/>
            <p:cNvSpPr>
              <a:spLocks noChangeArrowheads="1"/>
            </p:cNvSpPr>
            <p:nvPr/>
          </p:nvSpPr>
          <p:spPr bwMode="auto">
            <a:xfrm>
              <a:off x="3674" y="1955"/>
              <a:ext cx="600" cy="467"/>
            </a:xfrm>
            <a:prstGeom prst="ellipse">
              <a:avLst/>
            </a:prstGeom>
            <a:gradFill rotWithShape="0">
              <a:gsLst>
                <a:gs pos="0">
                  <a:srgbClr val="FF9900"/>
                </a:gs>
                <a:gs pos="50000">
                  <a:srgbClr val="FFFFFF"/>
                </a:gs>
                <a:gs pos="100000">
                  <a:srgbClr val="FF9900"/>
                </a:gs>
              </a:gsLst>
              <a:lin ang="5400000" scaled="1"/>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查询教</a:t>
              </a:r>
            </a:p>
            <a:p>
              <a:pPr algn="ctr">
                <a:buClrTx/>
                <a:buFontTx/>
                <a:buNone/>
              </a:pPr>
              <a:r>
                <a:rPr lang="zh-CN" altLang="en-US" sz="2000" i="0">
                  <a:solidFill>
                    <a:schemeClr val="tx1"/>
                  </a:solidFill>
                  <a:latin typeface="Arial" charset="0"/>
                  <a:ea typeface="宋体" charset="-122"/>
                </a:rPr>
                <a:t>学计划</a:t>
              </a:r>
            </a:p>
          </p:txBody>
        </p:sp>
        <p:sp>
          <p:nvSpPr>
            <p:cNvPr id="337935" name="Oval 15"/>
            <p:cNvSpPr>
              <a:spLocks noChangeArrowheads="1"/>
            </p:cNvSpPr>
            <p:nvPr/>
          </p:nvSpPr>
          <p:spPr bwMode="auto">
            <a:xfrm>
              <a:off x="4701" y="1955"/>
              <a:ext cx="471" cy="467"/>
            </a:xfrm>
            <a:prstGeom prst="ellipse">
              <a:avLst/>
            </a:prstGeom>
            <a:gradFill rotWithShape="0">
              <a:gsLst>
                <a:gs pos="0">
                  <a:srgbClr val="FF9900"/>
                </a:gs>
                <a:gs pos="50000">
                  <a:srgbClr val="FFFFFF"/>
                </a:gs>
                <a:gs pos="100000">
                  <a:srgbClr val="FF9900"/>
                </a:gs>
              </a:gsLst>
              <a:lin ang="5400000" scaled="1"/>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查询</a:t>
              </a:r>
            </a:p>
            <a:p>
              <a:pPr algn="ctr">
                <a:buClrTx/>
                <a:buFontTx/>
                <a:buNone/>
              </a:pPr>
              <a:r>
                <a:rPr lang="zh-CN" altLang="en-US" sz="2000" i="0">
                  <a:solidFill>
                    <a:schemeClr val="tx1"/>
                  </a:solidFill>
                  <a:latin typeface="Arial" charset="0"/>
                  <a:ea typeface="宋体" charset="-122"/>
                </a:rPr>
                <a:t>成绩</a:t>
              </a:r>
            </a:p>
          </p:txBody>
        </p:sp>
        <p:sp>
          <p:nvSpPr>
            <p:cNvPr id="337936" name="Text Box 16"/>
            <p:cNvSpPr txBox="1">
              <a:spLocks noChangeArrowheads="1"/>
            </p:cNvSpPr>
            <p:nvPr/>
          </p:nvSpPr>
          <p:spPr bwMode="auto">
            <a:xfrm>
              <a:off x="554" y="1997"/>
              <a:ext cx="4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成绩</a:t>
              </a:r>
            </a:p>
            <a:p>
              <a:pPr>
                <a:buClrTx/>
                <a:buFontTx/>
                <a:buNone/>
              </a:pPr>
              <a:r>
                <a:rPr lang="zh-CN" altLang="en-US" sz="2000" i="0">
                  <a:solidFill>
                    <a:schemeClr val="tx1"/>
                  </a:solidFill>
                  <a:latin typeface="Arial" charset="0"/>
                  <a:ea typeface="宋体" charset="-122"/>
                </a:rPr>
                <a:t>信息</a:t>
              </a:r>
            </a:p>
          </p:txBody>
        </p:sp>
        <p:sp>
          <p:nvSpPr>
            <p:cNvPr id="337937" name="Line 17"/>
            <p:cNvSpPr>
              <a:spLocks noChangeShapeType="1"/>
            </p:cNvSpPr>
            <p:nvPr/>
          </p:nvSpPr>
          <p:spPr bwMode="auto">
            <a:xfrm>
              <a:off x="554" y="2209"/>
              <a:ext cx="428" cy="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38" name="Text Box 18"/>
            <p:cNvSpPr txBox="1">
              <a:spLocks noChangeArrowheads="1"/>
            </p:cNvSpPr>
            <p:nvPr/>
          </p:nvSpPr>
          <p:spPr bwMode="auto">
            <a:xfrm>
              <a:off x="1453" y="1997"/>
              <a:ext cx="4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成绩</a:t>
              </a:r>
            </a:p>
            <a:p>
              <a:pPr>
                <a:buClrTx/>
                <a:buFontTx/>
                <a:buNone/>
              </a:pPr>
              <a:r>
                <a:rPr lang="zh-CN" altLang="en-US" sz="2000" i="0">
                  <a:solidFill>
                    <a:schemeClr val="tx1"/>
                  </a:solidFill>
                  <a:latin typeface="Arial" charset="0"/>
                  <a:ea typeface="宋体" charset="-122"/>
                </a:rPr>
                <a:t>信息</a:t>
              </a:r>
            </a:p>
          </p:txBody>
        </p:sp>
        <p:sp>
          <p:nvSpPr>
            <p:cNvPr id="337939" name="Line 19"/>
            <p:cNvSpPr>
              <a:spLocks noChangeShapeType="1"/>
            </p:cNvSpPr>
            <p:nvPr/>
          </p:nvSpPr>
          <p:spPr bwMode="auto">
            <a:xfrm>
              <a:off x="1453" y="2209"/>
              <a:ext cx="427" cy="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40" name="Text Box 20"/>
            <p:cNvSpPr txBox="1">
              <a:spLocks noChangeArrowheads="1"/>
            </p:cNvSpPr>
            <p:nvPr/>
          </p:nvSpPr>
          <p:spPr bwMode="auto">
            <a:xfrm>
              <a:off x="2350" y="1997"/>
              <a:ext cx="4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成绩</a:t>
              </a:r>
            </a:p>
            <a:p>
              <a:pPr>
                <a:buClrTx/>
                <a:buFontTx/>
                <a:buNone/>
              </a:pPr>
              <a:r>
                <a:rPr lang="zh-CN" altLang="en-US" sz="2000" i="0">
                  <a:solidFill>
                    <a:schemeClr val="tx1"/>
                  </a:solidFill>
                  <a:latin typeface="Arial" charset="0"/>
                  <a:ea typeface="宋体" charset="-122"/>
                </a:rPr>
                <a:t>信息</a:t>
              </a:r>
            </a:p>
          </p:txBody>
        </p:sp>
        <p:sp>
          <p:nvSpPr>
            <p:cNvPr id="337941" name="Line 21"/>
            <p:cNvSpPr>
              <a:spLocks noChangeShapeType="1"/>
            </p:cNvSpPr>
            <p:nvPr/>
          </p:nvSpPr>
          <p:spPr bwMode="auto">
            <a:xfrm>
              <a:off x="2350" y="2209"/>
              <a:ext cx="427" cy="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42" name="Text Box 22"/>
            <p:cNvSpPr txBox="1">
              <a:spLocks noChangeArrowheads="1"/>
            </p:cNvSpPr>
            <p:nvPr/>
          </p:nvSpPr>
          <p:spPr bwMode="auto">
            <a:xfrm>
              <a:off x="3247" y="1997"/>
              <a:ext cx="4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成绩</a:t>
              </a:r>
            </a:p>
            <a:p>
              <a:pPr>
                <a:buClrTx/>
                <a:buFontTx/>
                <a:buNone/>
              </a:pPr>
              <a:r>
                <a:rPr lang="zh-CN" altLang="en-US" sz="2000" i="0">
                  <a:solidFill>
                    <a:schemeClr val="tx1"/>
                  </a:solidFill>
                  <a:latin typeface="Arial" charset="0"/>
                  <a:ea typeface="宋体" charset="-122"/>
                </a:rPr>
                <a:t>信息</a:t>
              </a:r>
            </a:p>
          </p:txBody>
        </p:sp>
        <p:sp>
          <p:nvSpPr>
            <p:cNvPr id="337943" name="Line 23"/>
            <p:cNvSpPr>
              <a:spLocks noChangeShapeType="1"/>
            </p:cNvSpPr>
            <p:nvPr/>
          </p:nvSpPr>
          <p:spPr bwMode="auto">
            <a:xfrm>
              <a:off x="3247" y="2209"/>
              <a:ext cx="428" cy="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44" name="Text Box 24"/>
            <p:cNvSpPr txBox="1">
              <a:spLocks noChangeArrowheads="1"/>
            </p:cNvSpPr>
            <p:nvPr/>
          </p:nvSpPr>
          <p:spPr bwMode="auto">
            <a:xfrm>
              <a:off x="4274" y="1997"/>
              <a:ext cx="4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成绩</a:t>
              </a:r>
            </a:p>
            <a:p>
              <a:pPr>
                <a:buClrTx/>
                <a:buFontTx/>
                <a:buNone/>
              </a:pPr>
              <a:r>
                <a:rPr lang="zh-CN" altLang="en-US" sz="2000" i="0">
                  <a:solidFill>
                    <a:schemeClr val="tx1"/>
                  </a:solidFill>
                  <a:latin typeface="Arial" charset="0"/>
                  <a:ea typeface="宋体" charset="-122"/>
                </a:rPr>
                <a:t>信息</a:t>
              </a:r>
            </a:p>
          </p:txBody>
        </p:sp>
        <p:sp>
          <p:nvSpPr>
            <p:cNvPr id="337945" name="Line 25"/>
            <p:cNvSpPr>
              <a:spLocks noChangeShapeType="1"/>
            </p:cNvSpPr>
            <p:nvPr/>
          </p:nvSpPr>
          <p:spPr bwMode="auto">
            <a:xfrm>
              <a:off x="4274" y="2209"/>
              <a:ext cx="427" cy="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46" name="Oval 26"/>
            <p:cNvSpPr>
              <a:spLocks noChangeArrowheads="1"/>
            </p:cNvSpPr>
            <p:nvPr/>
          </p:nvSpPr>
          <p:spPr bwMode="auto">
            <a:xfrm>
              <a:off x="1880" y="3257"/>
              <a:ext cx="470" cy="467"/>
            </a:xfrm>
            <a:prstGeom prst="ellipse">
              <a:avLst/>
            </a:prstGeom>
            <a:gradFill rotWithShape="0">
              <a:gsLst>
                <a:gs pos="0">
                  <a:srgbClr val="FF9900"/>
                </a:gs>
                <a:gs pos="50000">
                  <a:srgbClr val="FFFFFF"/>
                </a:gs>
                <a:gs pos="100000">
                  <a:srgbClr val="FF9900"/>
                </a:gs>
              </a:gsLst>
              <a:lin ang="5400000" scaled="1"/>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显示</a:t>
              </a:r>
            </a:p>
            <a:p>
              <a:pPr algn="ctr">
                <a:buClrTx/>
                <a:buFontTx/>
                <a:buNone/>
              </a:pPr>
              <a:r>
                <a:rPr lang="zh-CN" altLang="en-US" sz="2000" i="0">
                  <a:solidFill>
                    <a:schemeClr val="tx1"/>
                  </a:solidFill>
                  <a:latin typeface="Arial" charset="0"/>
                  <a:ea typeface="宋体" charset="-122"/>
                </a:rPr>
                <a:t>姓名</a:t>
              </a:r>
            </a:p>
          </p:txBody>
        </p:sp>
        <p:sp>
          <p:nvSpPr>
            <p:cNvPr id="337947" name="Oval 27"/>
            <p:cNvSpPr>
              <a:spLocks noChangeArrowheads="1"/>
            </p:cNvSpPr>
            <p:nvPr/>
          </p:nvSpPr>
          <p:spPr bwMode="auto">
            <a:xfrm>
              <a:off x="2778" y="3257"/>
              <a:ext cx="470" cy="467"/>
            </a:xfrm>
            <a:prstGeom prst="ellipse">
              <a:avLst/>
            </a:prstGeom>
            <a:gradFill rotWithShape="0">
              <a:gsLst>
                <a:gs pos="0">
                  <a:srgbClr val="FF9900"/>
                </a:gs>
                <a:gs pos="50000">
                  <a:srgbClr val="FFFFFF"/>
                </a:gs>
                <a:gs pos="100000">
                  <a:srgbClr val="FF9900"/>
                </a:gs>
              </a:gsLst>
              <a:lin ang="5400000" scaled="1"/>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显示</a:t>
              </a:r>
            </a:p>
            <a:p>
              <a:pPr algn="ctr">
                <a:buClrTx/>
                <a:buFontTx/>
                <a:buNone/>
              </a:pPr>
              <a:r>
                <a:rPr lang="zh-CN" altLang="en-US" sz="2000" i="0">
                  <a:solidFill>
                    <a:schemeClr val="tx1"/>
                  </a:solidFill>
                  <a:latin typeface="Arial" charset="0"/>
                  <a:ea typeface="宋体" charset="-122"/>
                </a:rPr>
                <a:t>班级</a:t>
              </a:r>
            </a:p>
          </p:txBody>
        </p:sp>
        <p:sp>
          <p:nvSpPr>
            <p:cNvPr id="337948" name="Oval 28"/>
            <p:cNvSpPr>
              <a:spLocks noChangeArrowheads="1"/>
            </p:cNvSpPr>
            <p:nvPr/>
          </p:nvSpPr>
          <p:spPr bwMode="auto">
            <a:xfrm>
              <a:off x="3761" y="3257"/>
              <a:ext cx="470" cy="467"/>
            </a:xfrm>
            <a:prstGeom prst="ellipse">
              <a:avLst/>
            </a:prstGeom>
            <a:gradFill rotWithShape="0">
              <a:gsLst>
                <a:gs pos="0">
                  <a:srgbClr val="FF9900"/>
                </a:gs>
                <a:gs pos="50000">
                  <a:srgbClr val="FFFFFF"/>
                </a:gs>
                <a:gs pos="100000">
                  <a:srgbClr val="FF9900"/>
                </a:gs>
              </a:gsLst>
              <a:lin ang="5400000" scaled="1"/>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显示</a:t>
              </a:r>
            </a:p>
            <a:p>
              <a:pPr algn="ctr">
                <a:buClrTx/>
                <a:buFontTx/>
                <a:buNone/>
              </a:pPr>
              <a:r>
                <a:rPr lang="zh-CN" altLang="en-US" sz="2000" i="0">
                  <a:solidFill>
                    <a:schemeClr val="tx1"/>
                  </a:solidFill>
                  <a:latin typeface="Arial" charset="0"/>
                  <a:ea typeface="宋体" charset="-122"/>
                </a:rPr>
                <a:t>课程</a:t>
              </a:r>
            </a:p>
          </p:txBody>
        </p:sp>
        <p:sp>
          <p:nvSpPr>
            <p:cNvPr id="337949" name="Oval 29"/>
            <p:cNvSpPr>
              <a:spLocks noChangeArrowheads="1"/>
            </p:cNvSpPr>
            <p:nvPr/>
          </p:nvSpPr>
          <p:spPr bwMode="auto">
            <a:xfrm>
              <a:off x="4701" y="3257"/>
              <a:ext cx="471" cy="467"/>
            </a:xfrm>
            <a:prstGeom prst="ellipse">
              <a:avLst/>
            </a:prstGeom>
            <a:gradFill rotWithShape="0">
              <a:gsLst>
                <a:gs pos="0">
                  <a:srgbClr val="FF9900"/>
                </a:gs>
                <a:gs pos="50000">
                  <a:srgbClr val="FFFFFF"/>
                </a:gs>
                <a:gs pos="100000">
                  <a:srgbClr val="FF9900"/>
                </a:gs>
              </a:gsLst>
              <a:lin ang="5400000" scaled="1"/>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保存</a:t>
              </a:r>
            </a:p>
            <a:p>
              <a:pPr algn="ctr">
                <a:buClrTx/>
                <a:buFontTx/>
                <a:buNone/>
              </a:pPr>
              <a:r>
                <a:rPr lang="zh-CN" altLang="en-US" sz="2000" i="0">
                  <a:solidFill>
                    <a:schemeClr val="tx1"/>
                  </a:solidFill>
                  <a:latin typeface="Arial" charset="0"/>
                  <a:ea typeface="宋体" charset="-122"/>
                </a:rPr>
                <a:t>成绩</a:t>
              </a:r>
            </a:p>
          </p:txBody>
        </p:sp>
        <p:sp>
          <p:nvSpPr>
            <p:cNvPr id="337950" name="Line 30"/>
            <p:cNvSpPr>
              <a:spLocks noChangeShapeType="1"/>
            </p:cNvSpPr>
            <p:nvPr/>
          </p:nvSpPr>
          <p:spPr bwMode="auto">
            <a:xfrm flipH="1">
              <a:off x="2080" y="2422"/>
              <a:ext cx="13" cy="84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51" name="Line 31"/>
            <p:cNvSpPr>
              <a:spLocks noChangeShapeType="1"/>
            </p:cNvSpPr>
            <p:nvPr/>
          </p:nvSpPr>
          <p:spPr bwMode="auto">
            <a:xfrm flipH="1">
              <a:off x="2987" y="2422"/>
              <a:ext cx="5" cy="84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52" name="Line 32"/>
            <p:cNvSpPr>
              <a:spLocks noChangeShapeType="1"/>
            </p:cNvSpPr>
            <p:nvPr/>
          </p:nvSpPr>
          <p:spPr bwMode="auto">
            <a:xfrm>
              <a:off x="3975" y="2422"/>
              <a:ext cx="11" cy="84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53" name="Line 33"/>
            <p:cNvSpPr>
              <a:spLocks noChangeShapeType="1"/>
            </p:cNvSpPr>
            <p:nvPr/>
          </p:nvSpPr>
          <p:spPr bwMode="auto">
            <a:xfrm>
              <a:off x="4915" y="2422"/>
              <a:ext cx="0" cy="84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54" name="Line 34"/>
            <p:cNvSpPr>
              <a:spLocks noChangeShapeType="1"/>
            </p:cNvSpPr>
            <p:nvPr/>
          </p:nvSpPr>
          <p:spPr bwMode="auto">
            <a:xfrm flipH="1">
              <a:off x="492" y="3497"/>
              <a:ext cx="1361"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55" name="Line 35"/>
            <p:cNvSpPr>
              <a:spLocks noChangeShapeType="1"/>
            </p:cNvSpPr>
            <p:nvPr/>
          </p:nvSpPr>
          <p:spPr bwMode="auto">
            <a:xfrm flipV="1">
              <a:off x="492" y="2318"/>
              <a:ext cx="0" cy="1179"/>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56" name="Line 36"/>
            <p:cNvSpPr>
              <a:spLocks noChangeShapeType="1"/>
            </p:cNvSpPr>
            <p:nvPr/>
          </p:nvSpPr>
          <p:spPr bwMode="auto">
            <a:xfrm>
              <a:off x="2987" y="3724"/>
              <a:ext cx="0" cy="18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57" name="Line 37"/>
            <p:cNvSpPr>
              <a:spLocks noChangeShapeType="1"/>
            </p:cNvSpPr>
            <p:nvPr/>
          </p:nvSpPr>
          <p:spPr bwMode="auto">
            <a:xfrm flipH="1">
              <a:off x="311" y="3906"/>
              <a:ext cx="2676"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58" name="Line 38"/>
            <p:cNvSpPr>
              <a:spLocks noChangeShapeType="1"/>
            </p:cNvSpPr>
            <p:nvPr/>
          </p:nvSpPr>
          <p:spPr bwMode="auto">
            <a:xfrm flipV="1">
              <a:off x="311" y="2318"/>
              <a:ext cx="0" cy="15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59" name="Line 39"/>
            <p:cNvSpPr>
              <a:spLocks noChangeShapeType="1"/>
            </p:cNvSpPr>
            <p:nvPr/>
          </p:nvSpPr>
          <p:spPr bwMode="auto">
            <a:xfrm>
              <a:off x="3985" y="3724"/>
              <a:ext cx="0" cy="454"/>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60" name="Line 40"/>
            <p:cNvSpPr>
              <a:spLocks noChangeShapeType="1"/>
            </p:cNvSpPr>
            <p:nvPr/>
          </p:nvSpPr>
          <p:spPr bwMode="auto">
            <a:xfrm flipH="1">
              <a:off x="129" y="4178"/>
              <a:ext cx="3856"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61" name="Line 41"/>
            <p:cNvSpPr>
              <a:spLocks noChangeShapeType="1"/>
            </p:cNvSpPr>
            <p:nvPr/>
          </p:nvSpPr>
          <p:spPr bwMode="auto">
            <a:xfrm flipV="1">
              <a:off x="129" y="2318"/>
              <a:ext cx="0" cy="186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62" name="Text Box 42"/>
            <p:cNvSpPr txBox="1">
              <a:spLocks noChangeArrowheads="1"/>
            </p:cNvSpPr>
            <p:nvPr/>
          </p:nvSpPr>
          <p:spPr bwMode="auto">
            <a:xfrm>
              <a:off x="900" y="3225"/>
              <a:ext cx="4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FontTx/>
                <a:buNone/>
              </a:pPr>
              <a:r>
                <a:rPr lang="zh-CN" altLang="en-US" sz="2000" i="0">
                  <a:solidFill>
                    <a:schemeClr val="tx1"/>
                  </a:solidFill>
                  <a:latin typeface="Arial" charset="0"/>
                  <a:ea typeface="宋体" charset="-122"/>
                </a:rPr>
                <a:t>姓名</a:t>
              </a:r>
            </a:p>
          </p:txBody>
        </p:sp>
        <p:sp>
          <p:nvSpPr>
            <p:cNvPr id="337963" name="Text Box 43"/>
            <p:cNvSpPr txBox="1">
              <a:spLocks noChangeArrowheads="1"/>
            </p:cNvSpPr>
            <p:nvPr/>
          </p:nvSpPr>
          <p:spPr bwMode="auto">
            <a:xfrm>
              <a:off x="673" y="3633"/>
              <a:ext cx="9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FontTx/>
                <a:buNone/>
              </a:pPr>
              <a:r>
                <a:rPr lang="zh-CN" altLang="en-US" sz="2000" i="0">
                  <a:solidFill>
                    <a:schemeClr val="tx1"/>
                  </a:solidFill>
                  <a:latin typeface="Arial" charset="0"/>
                  <a:ea typeface="宋体" charset="-122"/>
                </a:rPr>
                <a:t>班级信息</a:t>
              </a:r>
            </a:p>
          </p:txBody>
        </p:sp>
        <p:sp>
          <p:nvSpPr>
            <p:cNvPr id="337964" name="Text Box 44"/>
            <p:cNvSpPr txBox="1">
              <a:spLocks noChangeArrowheads="1"/>
            </p:cNvSpPr>
            <p:nvPr/>
          </p:nvSpPr>
          <p:spPr bwMode="auto">
            <a:xfrm>
              <a:off x="674" y="3951"/>
              <a:ext cx="9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FontTx/>
                <a:buNone/>
              </a:pPr>
              <a:r>
                <a:rPr lang="zh-CN" altLang="en-US" sz="2000" i="0">
                  <a:solidFill>
                    <a:schemeClr val="tx1"/>
                  </a:solidFill>
                  <a:latin typeface="Arial" charset="0"/>
                  <a:ea typeface="宋体" charset="-122"/>
                </a:rPr>
                <a:t>课程信息</a:t>
              </a:r>
            </a:p>
          </p:txBody>
        </p:sp>
        <p:sp>
          <p:nvSpPr>
            <p:cNvPr id="337965" name="Line 45"/>
            <p:cNvSpPr>
              <a:spLocks noChangeShapeType="1"/>
            </p:cNvSpPr>
            <p:nvPr/>
          </p:nvSpPr>
          <p:spPr bwMode="auto">
            <a:xfrm>
              <a:off x="5222" y="2976"/>
              <a:ext cx="499"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66" name="Line 46"/>
            <p:cNvSpPr>
              <a:spLocks noChangeShapeType="1"/>
            </p:cNvSpPr>
            <p:nvPr/>
          </p:nvSpPr>
          <p:spPr bwMode="auto">
            <a:xfrm>
              <a:off x="5222" y="3021"/>
              <a:ext cx="499"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67" name="Text Box 47"/>
            <p:cNvSpPr txBox="1">
              <a:spLocks noChangeArrowheads="1"/>
            </p:cNvSpPr>
            <p:nvPr/>
          </p:nvSpPr>
          <p:spPr bwMode="auto">
            <a:xfrm>
              <a:off x="5164" y="2726"/>
              <a:ext cx="5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成绩库</a:t>
              </a:r>
            </a:p>
          </p:txBody>
        </p:sp>
        <p:sp>
          <p:nvSpPr>
            <p:cNvPr id="337968" name="Line 48"/>
            <p:cNvSpPr>
              <a:spLocks noChangeShapeType="1"/>
            </p:cNvSpPr>
            <p:nvPr/>
          </p:nvSpPr>
          <p:spPr bwMode="auto">
            <a:xfrm flipV="1">
              <a:off x="5164" y="3044"/>
              <a:ext cx="227" cy="36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69" name="Line 49"/>
            <p:cNvSpPr>
              <a:spLocks noChangeShapeType="1"/>
            </p:cNvSpPr>
            <p:nvPr/>
          </p:nvSpPr>
          <p:spPr bwMode="auto">
            <a:xfrm flipH="1" flipV="1">
              <a:off x="5119" y="2363"/>
              <a:ext cx="272" cy="36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70" name="Text Box 50"/>
            <p:cNvSpPr txBox="1">
              <a:spLocks noChangeArrowheads="1"/>
            </p:cNvSpPr>
            <p:nvPr/>
          </p:nvSpPr>
          <p:spPr bwMode="auto">
            <a:xfrm>
              <a:off x="3592" y="754"/>
              <a:ext cx="7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教学计划</a:t>
              </a:r>
            </a:p>
          </p:txBody>
        </p:sp>
        <p:sp>
          <p:nvSpPr>
            <p:cNvPr id="337971" name="Line 51"/>
            <p:cNvSpPr>
              <a:spLocks noChangeShapeType="1"/>
            </p:cNvSpPr>
            <p:nvPr/>
          </p:nvSpPr>
          <p:spPr bwMode="auto">
            <a:xfrm>
              <a:off x="3650" y="1004"/>
              <a:ext cx="622"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72" name="Line 52"/>
            <p:cNvSpPr>
              <a:spLocks noChangeShapeType="1"/>
            </p:cNvSpPr>
            <p:nvPr/>
          </p:nvSpPr>
          <p:spPr bwMode="auto">
            <a:xfrm>
              <a:off x="3664" y="1049"/>
              <a:ext cx="60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73" name="Text Box 53"/>
            <p:cNvSpPr txBox="1">
              <a:spLocks noChangeArrowheads="1"/>
            </p:cNvSpPr>
            <p:nvPr/>
          </p:nvSpPr>
          <p:spPr bwMode="auto">
            <a:xfrm>
              <a:off x="2639" y="754"/>
              <a:ext cx="7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班级信息</a:t>
              </a:r>
            </a:p>
          </p:txBody>
        </p:sp>
        <p:sp>
          <p:nvSpPr>
            <p:cNvPr id="337974" name="Line 54"/>
            <p:cNvSpPr>
              <a:spLocks noChangeShapeType="1"/>
            </p:cNvSpPr>
            <p:nvPr/>
          </p:nvSpPr>
          <p:spPr bwMode="auto">
            <a:xfrm>
              <a:off x="2697" y="1004"/>
              <a:ext cx="622"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75" name="Line 55"/>
            <p:cNvSpPr>
              <a:spLocks noChangeShapeType="1"/>
            </p:cNvSpPr>
            <p:nvPr/>
          </p:nvSpPr>
          <p:spPr bwMode="auto">
            <a:xfrm>
              <a:off x="2697" y="1049"/>
              <a:ext cx="622"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76" name="Text Box 56"/>
            <p:cNvSpPr txBox="1">
              <a:spLocks noChangeArrowheads="1"/>
            </p:cNvSpPr>
            <p:nvPr/>
          </p:nvSpPr>
          <p:spPr bwMode="auto">
            <a:xfrm>
              <a:off x="1717" y="754"/>
              <a:ext cx="7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学生信息</a:t>
              </a:r>
            </a:p>
          </p:txBody>
        </p:sp>
        <p:sp>
          <p:nvSpPr>
            <p:cNvPr id="337977" name="Line 57"/>
            <p:cNvSpPr>
              <a:spLocks noChangeShapeType="1"/>
            </p:cNvSpPr>
            <p:nvPr/>
          </p:nvSpPr>
          <p:spPr bwMode="auto">
            <a:xfrm>
              <a:off x="1775" y="1004"/>
              <a:ext cx="622"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78" name="Line 58"/>
            <p:cNvSpPr>
              <a:spLocks noChangeShapeType="1"/>
            </p:cNvSpPr>
            <p:nvPr/>
          </p:nvSpPr>
          <p:spPr bwMode="auto">
            <a:xfrm>
              <a:off x="1775" y="1049"/>
              <a:ext cx="622"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79" name="Line 59"/>
            <p:cNvSpPr>
              <a:spLocks noChangeShapeType="1"/>
            </p:cNvSpPr>
            <p:nvPr/>
          </p:nvSpPr>
          <p:spPr bwMode="auto">
            <a:xfrm>
              <a:off x="3032" y="1071"/>
              <a:ext cx="0" cy="884"/>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80" name="Line 60"/>
            <p:cNvSpPr>
              <a:spLocks noChangeShapeType="1"/>
            </p:cNvSpPr>
            <p:nvPr/>
          </p:nvSpPr>
          <p:spPr bwMode="auto">
            <a:xfrm>
              <a:off x="3985" y="1071"/>
              <a:ext cx="0" cy="884"/>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81" name="Line 61"/>
            <p:cNvSpPr>
              <a:spLocks noChangeShapeType="1"/>
            </p:cNvSpPr>
            <p:nvPr/>
          </p:nvSpPr>
          <p:spPr bwMode="auto">
            <a:xfrm>
              <a:off x="2125" y="1071"/>
              <a:ext cx="0" cy="884"/>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82" name="Line 62"/>
            <p:cNvSpPr>
              <a:spLocks noChangeShapeType="1"/>
            </p:cNvSpPr>
            <p:nvPr/>
          </p:nvSpPr>
          <p:spPr bwMode="auto">
            <a:xfrm flipV="1">
              <a:off x="4937" y="1162"/>
              <a:ext cx="0" cy="793"/>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83" name="Line 63"/>
            <p:cNvSpPr>
              <a:spLocks noChangeShapeType="1"/>
            </p:cNvSpPr>
            <p:nvPr/>
          </p:nvSpPr>
          <p:spPr bwMode="auto">
            <a:xfrm flipH="1">
              <a:off x="129" y="1162"/>
              <a:ext cx="4808"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84" name="Line 64"/>
            <p:cNvSpPr>
              <a:spLocks noChangeShapeType="1"/>
            </p:cNvSpPr>
            <p:nvPr/>
          </p:nvSpPr>
          <p:spPr bwMode="auto">
            <a:xfrm>
              <a:off x="129" y="1162"/>
              <a:ext cx="0" cy="90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85" name="Line 65"/>
            <p:cNvSpPr>
              <a:spLocks noChangeShapeType="1"/>
            </p:cNvSpPr>
            <p:nvPr/>
          </p:nvSpPr>
          <p:spPr bwMode="auto">
            <a:xfrm flipV="1">
              <a:off x="3849" y="1389"/>
              <a:ext cx="0" cy="59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86" name="Line 66"/>
            <p:cNvSpPr>
              <a:spLocks noChangeShapeType="1"/>
            </p:cNvSpPr>
            <p:nvPr/>
          </p:nvSpPr>
          <p:spPr bwMode="auto">
            <a:xfrm flipH="1">
              <a:off x="220" y="1389"/>
              <a:ext cx="3629"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87" name="Line 67"/>
            <p:cNvSpPr>
              <a:spLocks noChangeShapeType="1"/>
            </p:cNvSpPr>
            <p:nvPr/>
          </p:nvSpPr>
          <p:spPr bwMode="auto">
            <a:xfrm>
              <a:off x="220" y="1389"/>
              <a:ext cx="0" cy="68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88" name="Line 68"/>
            <p:cNvSpPr>
              <a:spLocks noChangeShapeType="1"/>
            </p:cNvSpPr>
            <p:nvPr/>
          </p:nvSpPr>
          <p:spPr bwMode="auto">
            <a:xfrm flipV="1">
              <a:off x="2896" y="1570"/>
              <a:ext cx="0" cy="409"/>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89" name="Line 69"/>
            <p:cNvSpPr>
              <a:spLocks noChangeShapeType="1"/>
            </p:cNvSpPr>
            <p:nvPr/>
          </p:nvSpPr>
          <p:spPr bwMode="auto">
            <a:xfrm flipH="1">
              <a:off x="356" y="1570"/>
              <a:ext cx="254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90" name="Line 70"/>
            <p:cNvSpPr>
              <a:spLocks noChangeShapeType="1"/>
            </p:cNvSpPr>
            <p:nvPr/>
          </p:nvSpPr>
          <p:spPr bwMode="auto">
            <a:xfrm>
              <a:off x="356" y="1570"/>
              <a:ext cx="0" cy="499"/>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91" name="Line 71"/>
            <p:cNvSpPr>
              <a:spLocks noChangeShapeType="1"/>
            </p:cNvSpPr>
            <p:nvPr/>
          </p:nvSpPr>
          <p:spPr bwMode="auto">
            <a:xfrm flipV="1">
              <a:off x="1989" y="1797"/>
              <a:ext cx="0" cy="18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92" name="Line 72"/>
            <p:cNvSpPr>
              <a:spLocks noChangeShapeType="1"/>
            </p:cNvSpPr>
            <p:nvPr/>
          </p:nvSpPr>
          <p:spPr bwMode="auto">
            <a:xfrm flipH="1">
              <a:off x="492" y="1797"/>
              <a:ext cx="149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93" name="Line 73"/>
            <p:cNvSpPr>
              <a:spLocks noChangeShapeType="1"/>
            </p:cNvSpPr>
            <p:nvPr/>
          </p:nvSpPr>
          <p:spPr bwMode="auto">
            <a:xfrm>
              <a:off x="492" y="1797"/>
              <a:ext cx="0" cy="27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7994" name="Text Box 74"/>
            <p:cNvSpPr txBox="1">
              <a:spLocks noChangeArrowheads="1"/>
            </p:cNvSpPr>
            <p:nvPr/>
          </p:nvSpPr>
          <p:spPr bwMode="auto">
            <a:xfrm>
              <a:off x="570" y="1570"/>
              <a:ext cx="10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无此学生报告</a:t>
              </a:r>
            </a:p>
          </p:txBody>
        </p:sp>
        <p:sp>
          <p:nvSpPr>
            <p:cNvPr id="337995" name="Text Box 75"/>
            <p:cNvSpPr txBox="1">
              <a:spLocks noChangeArrowheads="1"/>
            </p:cNvSpPr>
            <p:nvPr/>
          </p:nvSpPr>
          <p:spPr bwMode="auto">
            <a:xfrm>
              <a:off x="583" y="1366"/>
              <a:ext cx="10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无此班级报告</a:t>
              </a:r>
            </a:p>
          </p:txBody>
        </p:sp>
        <p:sp>
          <p:nvSpPr>
            <p:cNvPr id="337996" name="Text Box 76"/>
            <p:cNvSpPr txBox="1">
              <a:spLocks noChangeArrowheads="1"/>
            </p:cNvSpPr>
            <p:nvPr/>
          </p:nvSpPr>
          <p:spPr bwMode="auto">
            <a:xfrm>
              <a:off x="595" y="1162"/>
              <a:ext cx="10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无此课程报告</a:t>
              </a:r>
            </a:p>
          </p:txBody>
        </p:sp>
        <p:sp>
          <p:nvSpPr>
            <p:cNvPr id="337997" name="Text Box 77"/>
            <p:cNvSpPr txBox="1">
              <a:spLocks noChangeArrowheads="1"/>
            </p:cNvSpPr>
            <p:nvPr/>
          </p:nvSpPr>
          <p:spPr bwMode="auto">
            <a:xfrm>
              <a:off x="583" y="957"/>
              <a:ext cx="10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重复输入报告</a:t>
              </a:r>
            </a:p>
          </p:txBody>
        </p:sp>
      </p:grpSp>
      <p:sp>
        <p:nvSpPr>
          <p:cNvPr id="337998" name="AutoShape 78"/>
          <p:cNvSpPr>
            <a:spLocks noChangeArrowheads="1"/>
          </p:cNvSpPr>
          <p:nvPr/>
        </p:nvSpPr>
        <p:spPr bwMode="auto">
          <a:xfrm>
            <a:off x="7848600" y="6248400"/>
            <a:ext cx="792163" cy="381000"/>
          </a:xfrm>
          <a:prstGeom prst="wedgeRectCallout">
            <a:avLst>
              <a:gd name="adj1" fmla="val -134167"/>
              <a:gd name="adj2" fmla="val -150833"/>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ClrTx/>
              <a:buFontTx/>
              <a:buNone/>
            </a:pPr>
            <a:r>
              <a:rPr lang="zh-CN" altLang="en-US" sz="2000" i="0">
                <a:solidFill>
                  <a:schemeClr val="tx1"/>
                </a:solidFill>
                <a:latin typeface="Arial" charset="0"/>
                <a:ea typeface="宋体" charset="-122"/>
              </a:rPr>
              <a:t>输出</a:t>
            </a:r>
          </a:p>
        </p:txBody>
      </p:sp>
      <p:sp>
        <p:nvSpPr>
          <p:cNvPr id="337999" name="AutoShape 79"/>
          <p:cNvSpPr>
            <a:spLocks noChangeArrowheads="1"/>
          </p:cNvSpPr>
          <p:nvPr/>
        </p:nvSpPr>
        <p:spPr bwMode="auto">
          <a:xfrm>
            <a:off x="8101013" y="2133600"/>
            <a:ext cx="792162" cy="431800"/>
          </a:xfrm>
          <a:prstGeom prst="wedgeRectCallout">
            <a:avLst>
              <a:gd name="adj1" fmla="val -133167"/>
              <a:gd name="adj2" fmla="val 182722"/>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ClrTx/>
              <a:buFontTx/>
              <a:buNone/>
            </a:pPr>
            <a:r>
              <a:rPr lang="zh-CN" altLang="en-US" sz="2000" i="0">
                <a:solidFill>
                  <a:schemeClr val="tx1"/>
                </a:solidFill>
                <a:latin typeface="Arial" charset="0"/>
                <a:ea typeface="宋体" charset="-122"/>
              </a:rPr>
              <a:t>加工</a:t>
            </a:r>
          </a:p>
        </p:txBody>
      </p:sp>
      <p:sp>
        <p:nvSpPr>
          <p:cNvPr id="338000" name="AutoShape 80"/>
          <p:cNvSpPr>
            <a:spLocks noChangeArrowheads="1"/>
          </p:cNvSpPr>
          <p:nvPr/>
        </p:nvSpPr>
        <p:spPr bwMode="auto">
          <a:xfrm>
            <a:off x="533400" y="990600"/>
            <a:ext cx="792163" cy="422275"/>
          </a:xfrm>
          <a:prstGeom prst="wedgeRectCallout">
            <a:avLst>
              <a:gd name="adj1" fmla="val 99898"/>
              <a:gd name="adj2" fmla="val 440227"/>
            </a:avLst>
          </a:prstGeom>
          <a:solidFill>
            <a:schemeClr val="bg1"/>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ClrTx/>
              <a:buFontTx/>
              <a:buNone/>
            </a:pPr>
            <a:r>
              <a:rPr lang="zh-CN" altLang="en-US" sz="2000" i="0">
                <a:solidFill>
                  <a:schemeClr val="tx1"/>
                </a:solidFill>
                <a:latin typeface="Arial" charset="0"/>
                <a:ea typeface="宋体" charset="-122"/>
              </a:rPr>
              <a:t>输入</a:t>
            </a:r>
          </a:p>
        </p:txBody>
      </p:sp>
    </p:spTree>
    <p:extLst>
      <p:ext uri="{BB962C8B-B14F-4D97-AF65-F5344CB8AC3E}">
        <p14:creationId xmlns:p14="http://schemas.microsoft.com/office/powerpoint/2010/main" val="2944710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8000"/>
                                        </p:tgtEl>
                                        <p:attrNameLst>
                                          <p:attrName>style.visibility</p:attrName>
                                        </p:attrNameLst>
                                      </p:cBhvr>
                                      <p:to>
                                        <p:strVal val="visible"/>
                                      </p:to>
                                    </p:set>
                                    <p:animEffect transition="in" filter="wipe(up)">
                                      <p:cBhvr>
                                        <p:cTn id="7" dur="500"/>
                                        <p:tgtEl>
                                          <p:spTgt spid="3380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7998"/>
                                        </p:tgtEl>
                                        <p:attrNameLst>
                                          <p:attrName>style.visibility</p:attrName>
                                        </p:attrNameLst>
                                      </p:cBhvr>
                                      <p:to>
                                        <p:strVal val="visible"/>
                                      </p:to>
                                    </p:set>
                                    <p:animEffect transition="in" filter="wipe(down)">
                                      <p:cBhvr>
                                        <p:cTn id="12" dur="500"/>
                                        <p:tgtEl>
                                          <p:spTgt spid="3379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37999"/>
                                        </p:tgtEl>
                                        <p:attrNameLst>
                                          <p:attrName>style.visibility</p:attrName>
                                        </p:attrNameLst>
                                      </p:cBhvr>
                                      <p:to>
                                        <p:strVal val="visible"/>
                                      </p:to>
                                    </p:set>
                                    <p:animEffect transition="in" filter="wipe(up)">
                                      <p:cBhvr>
                                        <p:cTn id="17" dur="500"/>
                                        <p:tgtEl>
                                          <p:spTgt spid="337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8" grpId="0" animBg="1" autoUpdateAnimBg="0"/>
      <p:bldP spid="337999" grpId="0" animBg="1" autoUpdateAnimBg="0"/>
      <p:bldP spid="338000" grpId="0" animBg="1" autoUpdateAnimBg="0"/>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685800" y="197768"/>
            <a:ext cx="7772400" cy="1143000"/>
          </a:xfrm>
        </p:spPr>
        <p:txBody>
          <a:bodyPr/>
          <a:lstStyle/>
          <a:p>
            <a:r>
              <a:rPr lang="zh-CN" altLang="en-US" dirty="0"/>
              <a:t>成绩录入上层模块图</a:t>
            </a:r>
          </a:p>
        </p:txBody>
      </p:sp>
      <p:sp>
        <p:nvSpPr>
          <p:cNvPr id="338947" name="Rectangle 3"/>
          <p:cNvSpPr>
            <a:spLocks noChangeArrowheads="1"/>
          </p:cNvSpPr>
          <p:nvPr/>
        </p:nvSpPr>
        <p:spPr bwMode="auto">
          <a:xfrm>
            <a:off x="3636963" y="1270000"/>
            <a:ext cx="1511300" cy="647700"/>
          </a:xfrm>
          <a:prstGeom prst="rect">
            <a:avLst/>
          </a:prstGeom>
          <a:solidFill>
            <a:srgbClr val="F9FFCB"/>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800" i="0">
                <a:solidFill>
                  <a:schemeClr val="tx1"/>
                </a:solidFill>
                <a:latin typeface="Arial" charset="0"/>
                <a:ea typeface="宋体" charset="-122"/>
              </a:rPr>
              <a:t>主模块</a:t>
            </a:r>
          </a:p>
        </p:txBody>
      </p:sp>
      <p:sp>
        <p:nvSpPr>
          <p:cNvPr id="338948" name="Rectangle 4"/>
          <p:cNvSpPr>
            <a:spLocks noChangeArrowheads="1"/>
          </p:cNvSpPr>
          <p:nvPr/>
        </p:nvSpPr>
        <p:spPr bwMode="auto">
          <a:xfrm>
            <a:off x="3636963" y="2852738"/>
            <a:ext cx="1511300" cy="647700"/>
          </a:xfrm>
          <a:prstGeom prst="rect">
            <a:avLst/>
          </a:prstGeom>
          <a:solidFill>
            <a:srgbClr val="F9FFCB"/>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800" i="0">
                <a:solidFill>
                  <a:schemeClr val="tx1"/>
                </a:solidFill>
                <a:latin typeface="Arial" charset="0"/>
                <a:ea typeface="宋体" charset="-122"/>
              </a:rPr>
              <a:t>查询</a:t>
            </a:r>
          </a:p>
        </p:txBody>
      </p:sp>
      <p:sp>
        <p:nvSpPr>
          <p:cNvPr id="338949" name="Rectangle 5"/>
          <p:cNvSpPr>
            <a:spLocks noChangeArrowheads="1"/>
          </p:cNvSpPr>
          <p:nvPr/>
        </p:nvSpPr>
        <p:spPr bwMode="auto">
          <a:xfrm>
            <a:off x="5795963" y="2852738"/>
            <a:ext cx="1511300" cy="647700"/>
          </a:xfrm>
          <a:prstGeom prst="rect">
            <a:avLst/>
          </a:prstGeom>
          <a:solidFill>
            <a:srgbClr val="F9FFCB"/>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800" i="0">
                <a:solidFill>
                  <a:schemeClr val="tx1"/>
                </a:solidFill>
                <a:latin typeface="Arial" charset="0"/>
                <a:ea typeface="宋体" charset="-122"/>
              </a:rPr>
              <a:t>输出</a:t>
            </a:r>
          </a:p>
        </p:txBody>
      </p:sp>
      <p:sp>
        <p:nvSpPr>
          <p:cNvPr id="338950" name="Rectangle 6"/>
          <p:cNvSpPr>
            <a:spLocks noChangeArrowheads="1"/>
          </p:cNvSpPr>
          <p:nvPr/>
        </p:nvSpPr>
        <p:spPr bwMode="auto">
          <a:xfrm>
            <a:off x="1260475" y="2852738"/>
            <a:ext cx="1655763" cy="647700"/>
          </a:xfrm>
          <a:prstGeom prst="rect">
            <a:avLst/>
          </a:prstGeom>
          <a:solidFill>
            <a:srgbClr val="F9FFCB"/>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800" i="0">
                <a:solidFill>
                  <a:schemeClr val="tx1"/>
                </a:solidFill>
                <a:latin typeface="Arial" charset="0"/>
                <a:ea typeface="宋体" charset="-122"/>
              </a:rPr>
              <a:t>成绩录入</a:t>
            </a:r>
          </a:p>
        </p:txBody>
      </p:sp>
      <p:sp>
        <p:nvSpPr>
          <p:cNvPr id="338951" name="Line 7"/>
          <p:cNvSpPr>
            <a:spLocks noChangeShapeType="1"/>
          </p:cNvSpPr>
          <p:nvPr/>
        </p:nvSpPr>
        <p:spPr bwMode="auto">
          <a:xfrm>
            <a:off x="4356100" y="1917700"/>
            <a:ext cx="0" cy="93503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8952" name="Line 8"/>
          <p:cNvSpPr>
            <a:spLocks noChangeShapeType="1"/>
          </p:cNvSpPr>
          <p:nvPr/>
        </p:nvSpPr>
        <p:spPr bwMode="auto">
          <a:xfrm flipV="1">
            <a:off x="1979613" y="2349500"/>
            <a:ext cx="0" cy="50323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8953" name="Line 9"/>
          <p:cNvSpPr>
            <a:spLocks noChangeShapeType="1"/>
          </p:cNvSpPr>
          <p:nvPr/>
        </p:nvSpPr>
        <p:spPr bwMode="auto">
          <a:xfrm>
            <a:off x="1979613" y="2349500"/>
            <a:ext cx="453707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8954" name="Line 10"/>
          <p:cNvSpPr>
            <a:spLocks noChangeShapeType="1"/>
          </p:cNvSpPr>
          <p:nvPr/>
        </p:nvSpPr>
        <p:spPr bwMode="auto">
          <a:xfrm>
            <a:off x="6516688" y="2349500"/>
            <a:ext cx="0" cy="50323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8955" name="Text Box 11"/>
          <p:cNvSpPr txBox="1">
            <a:spLocks noChangeArrowheads="1"/>
          </p:cNvSpPr>
          <p:nvPr/>
        </p:nvSpPr>
        <p:spPr bwMode="auto">
          <a:xfrm>
            <a:off x="323850" y="4652963"/>
            <a:ext cx="86042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ea typeface="宋体" charset="-122"/>
              </a:defRPr>
            </a:lvl1pPr>
            <a:lvl2pPr marL="800100" indent="-342900">
              <a:defRPr>
                <a:solidFill>
                  <a:schemeClr val="tx1"/>
                </a:solidFill>
                <a:latin typeface="Arial" charset="0"/>
                <a:ea typeface="宋体" charset="-122"/>
              </a:defRPr>
            </a:lvl2pPr>
            <a:lvl3pPr marL="1257300" indent="-342900">
              <a:defRPr>
                <a:solidFill>
                  <a:schemeClr val="tx1"/>
                </a:solidFill>
                <a:latin typeface="Arial" charset="0"/>
                <a:ea typeface="宋体" charset="-122"/>
              </a:defRPr>
            </a:lvl3pPr>
            <a:lvl4pPr marL="1714500" indent="-342900">
              <a:defRPr>
                <a:solidFill>
                  <a:schemeClr val="tx1"/>
                </a:solidFill>
                <a:latin typeface="Arial" charset="0"/>
                <a:ea typeface="宋体" charset="-122"/>
              </a:defRPr>
            </a:lvl4pPr>
            <a:lvl5pPr marL="2171700" indent="-342900">
              <a:defRPr>
                <a:solidFill>
                  <a:schemeClr val="tx1"/>
                </a:solidFill>
                <a:latin typeface="Arial" charset="0"/>
                <a:ea typeface="宋体" charset="-122"/>
              </a:defRPr>
            </a:lvl5pPr>
            <a:lvl6pPr marL="2628900" indent="-342900" fontAlgn="base">
              <a:spcBef>
                <a:spcPct val="0"/>
              </a:spcBef>
              <a:spcAft>
                <a:spcPct val="0"/>
              </a:spcAft>
              <a:defRPr>
                <a:solidFill>
                  <a:schemeClr val="tx1"/>
                </a:solidFill>
                <a:latin typeface="Arial" charset="0"/>
                <a:ea typeface="宋体" charset="-122"/>
              </a:defRPr>
            </a:lvl6pPr>
            <a:lvl7pPr marL="3086100" indent="-342900" fontAlgn="base">
              <a:spcBef>
                <a:spcPct val="0"/>
              </a:spcBef>
              <a:spcAft>
                <a:spcPct val="0"/>
              </a:spcAft>
              <a:defRPr>
                <a:solidFill>
                  <a:schemeClr val="tx1"/>
                </a:solidFill>
                <a:latin typeface="Arial" charset="0"/>
                <a:ea typeface="宋体" charset="-122"/>
              </a:defRPr>
            </a:lvl7pPr>
            <a:lvl8pPr marL="3543300" indent="-342900" fontAlgn="base">
              <a:spcBef>
                <a:spcPct val="0"/>
              </a:spcBef>
              <a:spcAft>
                <a:spcPct val="0"/>
              </a:spcAft>
              <a:defRPr>
                <a:solidFill>
                  <a:schemeClr val="tx1"/>
                </a:solidFill>
                <a:latin typeface="Arial" charset="0"/>
                <a:ea typeface="宋体" charset="-122"/>
              </a:defRPr>
            </a:lvl8pPr>
            <a:lvl9pPr marL="4000500" indent="-342900" fontAlgn="base">
              <a:spcBef>
                <a:spcPct val="0"/>
              </a:spcBef>
              <a:spcAft>
                <a:spcPct val="0"/>
              </a:spcAft>
              <a:defRPr>
                <a:solidFill>
                  <a:schemeClr val="tx1"/>
                </a:solidFill>
                <a:latin typeface="Arial" charset="0"/>
                <a:ea typeface="宋体" charset="-122"/>
              </a:defRPr>
            </a:lvl9pPr>
          </a:lstStyle>
          <a:p>
            <a:pPr>
              <a:buClrTx/>
              <a:buFontTx/>
              <a:buAutoNum type="circleNumDbPlain"/>
            </a:pPr>
            <a:r>
              <a:rPr lang="zh-CN" altLang="en-US" i="0">
                <a:ea typeface="黑体" pitchFamily="2" charset="-122"/>
              </a:rPr>
              <a:t>如果输入或输出模块已经是原子模块，则不必进一步细化；</a:t>
            </a:r>
          </a:p>
          <a:p>
            <a:pPr>
              <a:buClrTx/>
              <a:buFontTx/>
              <a:buAutoNum type="circleNumDbPlain"/>
            </a:pPr>
            <a:r>
              <a:rPr lang="zh-CN" altLang="en-US" i="0">
                <a:ea typeface="黑体" pitchFamily="2" charset="-122"/>
              </a:rPr>
              <a:t>如果输入和输出模块不需要变换数据，则输入和输出不需设计下层模块；</a:t>
            </a:r>
          </a:p>
          <a:p>
            <a:pPr>
              <a:buClrTx/>
              <a:buFontTx/>
              <a:buAutoNum type="circleNumDbPlain"/>
            </a:pPr>
            <a:r>
              <a:rPr lang="zh-CN" altLang="en-US" i="0">
                <a:ea typeface="黑体" pitchFamily="2" charset="-122"/>
              </a:rPr>
              <a:t>如果有多种输入或输出，则这些输入或输出模块作为输入和输出模块的下层模块。</a:t>
            </a:r>
          </a:p>
        </p:txBody>
      </p:sp>
      <p:sp>
        <p:nvSpPr>
          <p:cNvPr id="338956" name="AutoShape 12"/>
          <p:cNvSpPr>
            <a:spLocks noChangeArrowheads="1"/>
          </p:cNvSpPr>
          <p:nvPr/>
        </p:nvSpPr>
        <p:spPr bwMode="auto">
          <a:xfrm rot="5400000">
            <a:off x="3995738" y="3776663"/>
            <a:ext cx="719137" cy="719137"/>
          </a:xfrm>
          <a:prstGeom prst="notched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8957" name="Text Box 13"/>
          <p:cNvSpPr txBox="1">
            <a:spLocks noChangeArrowheads="1"/>
          </p:cNvSpPr>
          <p:nvPr/>
        </p:nvSpPr>
        <p:spPr bwMode="auto">
          <a:xfrm>
            <a:off x="5105400" y="3962400"/>
            <a:ext cx="2635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i="0">
                <a:solidFill>
                  <a:schemeClr val="tx1"/>
                </a:solidFill>
                <a:latin typeface="Arial" charset="0"/>
              </a:rPr>
              <a:t>进一步分解的规则</a:t>
            </a:r>
          </a:p>
        </p:txBody>
      </p:sp>
    </p:spTree>
    <p:extLst>
      <p:ext uri="{BB962C8B-B14F-4D97-AF65-F5344CB8AC3E}">
        <p14:creationId xmlns:p14="http://schemas.microsoft.com/office/powerpoint/2010/main" val="1063171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8956"/>
                                        </p:tgtEl>
                                        <p:attrNameLst>
                                          <p:attrName>style.visibility</p:attrName>
                                        </p:attrNameLst>
                                      </p:cBhvr>
                                      <p:to>
                                        <p:strVal val="visible"/>
                                      </p:to>
                                    </p:set>
                                    <p:animEffect transition="in" filter="wipe(up)">
                                      <p:cBhvr>
                                        <p:cTn id="7" dur="500"/>
                                        <p:tgtEl>
                                          <p:spTgt spid="3389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8957"/>
                                        </p:tgtEl>
                                        <p:attrNameLst>
                                          <p:attrName>style.visibility</p:attrName>
                                        </p:attrNameLst>
                                      </p:cBhvr>
                                      <p:to>
                                        <p:strVal val="visible"/>
                                      </p:to>
                                    </p:set>
                                    <p:animEffect transition="in" filter="wipe(up)">
                                      <p:cBhvr>
                                        <p:cTn id="12" dur="500"/>
                                        <p:tgtEl>
                                          <p:spTgt spid="3389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38955">
                                            <p:txEl>
                                              <p:pRg st="0" end="0"/>
                                            </p:txEl>
                                          </p:spTgt>
                                        </p:tgtEl>
                                        <p:attrNameLst>
                                          <p:attrName>style.visibility</p:attrName>
                                        </p:attrNameLst>
                                      </p:cBhvr>
                                      <p:to>
                                        <p:strVal val="visible"/>
                                      </p:to>
                                    </p:set>
                                    <p:animEffect transition="in" filter="wipe(up)">
                                      <p:cBhvr>
                                        <p:cTn id="17" dur="500"/>
                                        <p:tgtEl>
                                          <p:spTgt spid="33895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38955">
                                            <p:txEl>
                                              <p:pRg st="1" end="1"/>
                                            </p:txEl>
                                          </p:spTgt>
                                        </p:tgtEl>
                                        <p:attrNameLst>
                                          <p:attrName>style.visibility</p:attrName>
                                        </p:attrNameLst>
                                      </p:cBhvr>
                                      <p:to>
                                        <p:strVal val="visible"/>
                                      </p:to>
                                    </p:set>
                                    <p:animEffect transition="in" filter="wipe(up)">
                                      <p:cBhvr>
                                        <p:cTn id="22" dur="500"/>
                                        <p:tgtEl>
                                          <p:spTgt spid="33895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38955">
                                            <p:txEl>
                                              <p:pRg st="2" end="2"/>
                                            </p:txEl>
                                          </p:spTgt>
                                        </p:tgtEl>
                                        <p:attrNameLst>
                                          <p:attrName>style.visibility</p:attrName>
                                        </p:attrNameLst>
                                      </p:cBhvr>
                                      <p:to>
                                        <p:strVal val="visible"/>
                                      </p:to>
                                    </p:set>
                                    <p:animEffect transition="in" filter="wipe(up)">
                                      <p:cBhvr>
                                        <p:cTn id="27" dur="500"/>
                                        <p:tgtEl>
                                          <p:spTgt spid="338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5" grpId="0" build="p" autoUpdateAnimBg="0"/>
      <p:bldP spid="338956" grpId="0" animBg="1"/>
      <p:bldP spid="338957" grpId="0"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685800" y="116632"/>
            <a:ext cx="7772400" cy="1143000"/>
          </a:xfrm>
        </p:spPr>
        <p:txBody>
          <a:bodyPr/>
          <a:lstStyle/>
          <a:p>
            <a:r>
              <a:rPr lang="zh-CN" altLang="en-US" dirty="0"/>
              <a:t>成绩录入结构二次分解</a:t>
            </a:r>
          </a:p>
        </p:txBody>
      </p:sp>
      <p:sp>
        <p:nvSpPr>
          <p:cNvPr id="339971" name="Rectangle 3"/>
          <p:cNvSpPr>
            <a:spLocks noChangeArrowheads="1"/>
          </p:cNvSpPr>
          <p:nvPr/>
        </p:nvSpPr>
        <p:spPr bwMode="auto">
          <a:xfrm>
            <a:off x="2771775" y="1265238"/>
            <a:ext cx="1511300" cy="647700"/>
          </a:xfrm>
          <a:prstGeom prst="rect">
            <a:avLst/>
          </a:prstGeom>
          <a:solidFill>
            <a:srgbClr val="F9FFCB"/>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800" i="0">
                <a:solidFill>
                  <a:srgbClr val="0000FF"/>
                </a:solidFill>
                <a:latin typeface="Arial" charset="0"/>
                <a:ea typeface="宋体" charset="-122"/>
              </a:rPr>
              <a:t>主模块</a:t>
            </a:r>
          </a:p>
        </p:txBody>
      </p:sp>
      <p:sp>
        <p:nvSpPr>
          <p:cNvPr id="339972" name="Rectangle 4"/>
          <p:cNvSpPr>
            <a:spLocks noChangeArrowheads="1"/>
          </p:cNvSpPr>
          <p:nvPr/>
        </p:nvSpPr>
        <p:spPr bwMode="auto">
          <a:xfrm>
            <a:off x="2771775" y="2847975"/>
            <a:ext cx="1511300" cy="647700"/>
          </a:xfrm>
          <a:prstGeom prst="rect">
            <a:avLst/>
          </a:prstGeom>
          <a:solidFill>
            <a:srgbClr val="F9FFCB"/>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800" i="0">
                <a:solidFill>
                  <a:srgbClr val="0000FF"/>
                </a:solidFill>
                <a:latin typeface="Arial" charset="0"/>
                <a:ea typeface="宋体" charset="-122"/>
              </a:rPr>
              <a:t>查询</a:t>
            </a:r>
          </a:p>
        </p:txBody>
      </p:sp>
      <p:sp>
        <p:nvSpPr>
          <p:cNvPr id="339973" name="Rectangle 5"/>
          <p:cNvSpPr>
            <a:spLocks noChangeArrowheads="1"/>
          </p:cNvSpPr>
          <p:nvPr/>
        </p:nvSpPr>
        <p:spPr bwMode="auto">
          <a:xfrm>
            <a:off x="6156325" y="2847975"/>
            <a:ext cx="1511300" cy="647700"/>
          </a:xfrm>
          <a:prstGeom prst="rect">
            <a:avLst/>
          </a:prstGeom>
          <a:solidFill>
            <a:srgbClr val="F9FFCB"/>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800" i="0">
                <a:solidFill>
                  <a:srgbClr val="0000FF"/>
                </a:solidFill>
                <a:latin typeface="Arial" charset="0"/>
                <a:ea typeface="宋体" charset="-122"/>
              </a:rPr>
              <a:t>输出</a:t>
            </a:r>
          </a:p>
        </p:txBody>
      </p:sp>
      <p:sp>
        <p:nvSpPr>
          <p:cNvPr id="339974" name="Rectangle 6"/>
          <p:cNvSpPr>
            <a:spLocks noChangeArrowheads="1"/>
          </p:cNvSpPr>
          <p:nvPr/>
        </p:nvSpPr>
        <p:spPr bwMode="auto">
          <a:xfrm>
            <a:off x="395288" y="2847975"/>
            <a:ext cx="1655762" cy="647700"/>
          </a:xfrm>
          <a:prstGeom prst="rect">
            <a:avLst/>
          </a:prstGeom>
          <a:solidFill>
            <a:srgbClr val="F9FFCB"/>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800" i="0">
                <a:solidFill>
                  <a:srgbClr val="0000FF"/>
                </a:solidFill>
                <a:latin typeface="Arial" charset="0"/>
                <a:ea typeface="宋体" charset="-122"/>
              </a:rPr>
              <a:t>成绩录入</a:t>
            </a:r>
          </a:p>
        </p:txBody>
      </p:sp>
      <p:sp>
        <p:nvSpPr>
          <p:cNvPr id="339975" name="Line 7"/>
          <p:cNvSpPr>
            <a:spLocks noChangeShapeType="1"/>
          </p:cNvSpPr>
          <p:nvPr/>
        </p:nvSpPr>
        <p:spPr bwMode="auto">
          <a:xfrm>
            <a:off x="3490913" y="1912938"/>
            <a:ext cx="0" cy="93503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9976" name="Line 8"/>
          <p:cNvSpPr>
            <a:spLocks noChangeShapeType="1"/>
          </p:cNvSpPr>
          <p:nvPr/>
        </p:nvSpPr>
        <p:spPr bwMode="auto">
          <a:xfrm flipV="1">
            <a:off x="1114425" y="2344738"/>
            <a:ext cx="0" cy="50323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9977" name="Line 9"/>
          <p:cNvSpPr>
            <a:spLocks noChangeShapeType="1"/>
          </p:cNvSpPr>
          <p:nvPr/>
        </p:nvSpPr>
        <p:spPr bwMode="auto">
          <a:xfrm>
            <a:off x="1114425" y="2344738"/>
            <a:ext cx="5834063"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9978" name="Line 10"/>
          <p:cNvSpPr>
            <a:spLocks noChangeShapeType="1"/>
          </p:cNvSpPr>
          <p:nvPr/>
        </p:nvSpPr>
        <p:spPr bwMode="auto">
          <a:xfrm>
            <a:off x="6948488" y="2344738"/>
            <a:ext cx="0" cy="50323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9979" name="Rectangle 11"/>
          <p:cNvSpPr>
            <a:spLocks noChangeArrowheads="1"/>
          </p:cNvSpPr>
          <p:nvPr/>
        </p:nvSpPr>
        <p:spPr bwMode="auto">
          <a:xfrm>
            <a:off x="2122488" y="4144963"/>
            <a:ext cx="504825" cy="2374900"/>
          </a:xfrm>
          <a:prstGeom prst="rect">
            <a:avLst/>
          </a:prstGeom>
          <a:solidFill>
            <a:srgbClr val="F9FFCB"/>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i="0">
                <a:solidFill>
                  <a:srgbClr val="0000FF"/>
                </a:solidFill>
                <a:latin typeface="Arial" charset="0"/>
                <a:ea typeface="宋体" charset="-122"/>
              </a:rPr>
              <a:t>查</a:t>
            </a:r>
          </a:p>
          <a:p>
            <a:pPr algn="ctr">
              <a:buClrTx/>
              <a:buFontTx/>
              <a:buNone/>
            </a:pPr>
            <a:r>
              <a:rPr lang="zh-CN" altLang="en-US" i="0">
                <a:solidFill>
                  <a:srgbClr val="0000FF"/>
                </a:solidFill>
                <a:latin typeface="Arial" charset="0"/>
                <a:ea typeface="宋体" charset="-122"/>
              </a:rPr>
              <a:t>询</a:t>
            </a:r>
          </a:p>
          <a:p>
            <a:pPr algn="ctr">
              <a:buClrTx/>
              <a:buFontTx/>
              <a:buNone/>
            </a:pPr>
            <a:r>
              <a:rPr lang="zh-CN" altLang="en-US" i="0">
                <a:solidFill>
                  <a:srgbClr val="0000FF"/>
                </a:solidFill>
                <a:latin typeface="Arial" charset="0"/>
                <a:ea typeface="宋体" charset="-122"/>
              </a:rPr>
              <a:t>学</a:t>
            </a:r>
          </a:p>
          <a:p>
            <a:pPr algn="ctr">
              <a:buClrTx/>
              <a:buFontTx/>
              <a:buNone/>
            </a:pPr>
            <a:r>
              <a:rPr lang="zh-CN" altLang="en-US" i="0">
                <a:solidFill>
                  <a:srgbClr val="0000FF"/>
                </a:solidFill>
                <a:latin typeface="Arial" charset="0"/>
                <a:ea typeface="宋体" charset="-122"/>
              </a:rPr>
              <a:t>生</a:t>
            </a:r>
          </a:p>
        </p:txBody>
      </p:sp>
      <p:sp>
        <p:nvSpPr>
          <p:cNvPr id="339980" name="Rectangle 12"/>
          <p:cNvSpPr>
            <a:spLocks noChangeArrowheads="1"/>
          </p:cNvSpPr>
          <p:nvPr/>
        </p:nvSpPr>
        <p:spPr bwMode="auto">
          <a:xfrm>
            <a:off x="2843213" y="4144963"/>
            <a:ext cx="504825" cy="2374900"/>
          </a:xfrm>
          <a:prstGeom prst="rect">
            <a:avLst/>
          </a:prstGeom>
          <a:solidFill>
            <a:srgbClr val="F9FFCB"/>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i="0">
                <a:solidFill>
                  <a:srgbClr val="0000FF"/>
                </a:solidFill>
                <a:latin typeface="Arial" charset="0"/>
                <a:ea typeface="宋体" charset="-122"/>
              </a:rPr>
              <a:t>查</a:t>
            </a:r>
          </a:p>
          <a:p>
            <a:pPr algn="ctr">
              <a:buClrTx/>
              <a:buFontTx/>
              <a:buNone/>
            </a:pPr>
            <a:r>
              <a:rPr lang="zh-CN" altLang="en-US" i="0">
                <a:solidFill>
                  <a:srgbClr val="0000FF"/>
                </a:solidFill>
                <a:latin typeface="Arial" charset="0"/>
                <a:ea typeface="宋体" charset="-122"/>
              </a:rPr>
              <a:t>询</a:t>
            </a:r>
          </a:p>
          <a:p>
            <a:pPr algn="ctr">
              <a:buClrTx/>
              <a:buFontTx/>
              <a:buNone/>
            </a:pPr>
            <a:r>
              <a:rPr lang="zh-CN" altLang="en-US" i="0">
                <a:solidFill>
                  <a:srgbClr val="0000FF"/>
                </a:solidFill>
                <a:latin typeface="Arial" charset="0"/>
                <a:ea typeface="宋体" charset="-122"/>
              </a:rPr>
              <a:t>班</a:t>
            </a:r>
          </a:p>
          <a:p>
            <a:pPr algn="ctr">
              <a:buClrTx/>
              <a:buFontTx/>
              <a:buNone/>
            </a:pPr>
            <a:r>
              <a:rPr lang="zh-CN" altLang="en-US" i="0">
                <a:solidFill>
                  <a:srgbClr val="0000FF"/>
                </a:solidFill>
                <a:latin typeface="Arial" charset="0"/>
                <a:ea typeface="宋体" charset="-122"/>
              </a:rPr>
              <a:t>级</a:t>
            </a:r>
          </a:p>
        </p:txBody>
      </p:sp>
      <p:sp>
        <p:nvSpPr>
          <p:cNvPr id="339981" name="Rectangle 13"/>
          <p:cNvSpPr>
            <a:spLocks noChangeArrowheads="1"/>
          </p:cNvSpPr>
          <p:nvPr/>
        </p:nvSpPr>
        <p:spPr bwMode="auto">
          <a:xfrm>
            <a:off x="3563938" y="4144963"/>
            <a:ext cx="504825" cy="2374900"/>
          </a:xfrm>
          <a:prstGeom prst="rect">
            <a:avLst/>
          </a:prstGeom>
          <a:solidFill>
            <a:srgbClr val="F9FFCB"/>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i="0">
                <a:solidFill>
                  <a:srgbClr val="0000FF"/>
                </a:solidFill>
                <a:latin typeface="Arial" charset="0"/>
                <a:ea typeface="宋体" charset="-122"/>
              </a:rPr>
              <a:t>查</a:t>
            </a:r>
          </a:p>
          <a:p>
            <a:pPr algn="ctr">
              <a:buClrTx/>
              <a:buFontTx/>
              <a:buNone/>
            </a:pPr>
            <a:r>
              <a:rPr lang="zh-CN" altLang="en-US" i="0">
                <a:solidFill>
                  <a:srgbClr val="0000FF"/>
                </a:solidFill>
                <a:latin typeface="Arial" charset="0"/>
                <a:ea typeface="宋体" charset="-122"/>
              </a:rPr>
              <a:t>询</a:t>
            </a:r>
          </a:p>
          <a:p>
            <a:pPr algn="ctr">
              <a:buClrTx/>
              <a:buFontTx/>
              <a:buNone/>
            </a:pPr>
            <a:r>
              <a:rPr lang="zh-CN" altLang="en-US" i="0">
                <a:solidFill>
                  <a:srgbClr val="0000FF"/>
                </a:solidFill>
                <a:latin typeface="Arial" charset="0"/>
                <a:ea typeface="宋体" charset="-122"/>
              </a:rPr>
              <a:t>教</a:t>
            </a:r>
          </a:p>
          <a:p>
            <a:pPr algn="ctr">
              <a:buClrTx/>
              <a:buFontTx/>
              <a:buNone/>
            </a:pPr>
            <a:r>
              <a:rPr lang="zh-CN" altLang="en-US" i="0">
                <a:solidFill>
                  <a:srgbClr val="0000FF"/>
                </a:solidFill>
                <a:latin typeface="Arial" charset="0"/>
                <a:ea typeface="宋体" charset="-122"/>
              </a:rPr>
              <a:t>学</a:t>
            </a:r>
          </a:p>
          <a:p>
            <a:pPr algn="ctr">
              <a:buClrTx/>
              <a:buFontTx/>
              <a:buNone/>
            </a:pPr>
            <a:r>
              <a:rPr lang="zh-CN" altLang="en-US" i="0">
                <a:solidFill>
                  <a:srgbClr val="0000FF"/>
                </a:solidFill>
                <a:latin typeface="Arial" charset="0"/>
                <a:ea typeface="宋体" charset="-122"/>
              </a:rPr>
              <a:t>计</a:t>
            </a:r>
          </a:p>
          <a:p>
            <a:pPr algn="ctr">
              <a:buClrTx/>
              <a:buFontTx/>
              <a:buNone/>
            </a:pPr>
            <a:r>
              <a:rPr lang="zh-CN" altLang="en-US" i="0">
                <a:solidFill>
                  <a:srgbClr val="0000FF"/>
                </a:solidFill>
                <a:latin typeface="Arial" charset="0"/>
                <a:ea typeface="宋体" charset="-122"/>
              </a:rPr>
              <a:t>划</a:t>
            </a:r>
          </a:p>
        </p:txBody>
      </p:sp>
      <p:sp>
        <p:nvSpPr>
          <p:cNvPr id="339982" name="Rectangle 14"/>
          <p:cNvSpPr>
            <a:spLocks noChangeArrowheads="1"/>
          </p:cNvSpPr>
          <p:nvPr/>
        </p:nvSpPr>
        <p:spPr bwMode="auto">
          <a:xfrm>
            <a:off x="4284663" y="4144963"/>
            <a:ext cx="504825" cy="2374900"/>
          </a:xfrm>
          <a:prstGeom prst="rect">
            <a:avLst/>
          </a:prstGeom>
          <a:solidFill>
            <a:srgbClr val="F9FFCB"/>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i="0" dirty="0">
                <a:solidFill>
                  <a:srgbClr val="0000FF"/>
                </a:solidFill>
                <a:latin typeface="Arial" charset="0"/>
                <a:ea typeface="宋体" charset="-122"/>
              </a:rPr>
              <a:t>查</a:t>
            </a:r>
          </a:p>
          <a:p>
            <a:pPr algn="ctr">
              <a:buClrTx/>
              <a:buFontTx/>
              <a:buNone/>
            </a:pPr>
            <a:r>
              <a:rPr lang="zh-CN" altLang="en-US" i="0" dirty="0">
                <a:solidFill>
                  <a:srgbClr val="0000FF"/>
                </a:solidFill>
                <a:latin typeface="Arial" charset="0"/>
                <a:ea typeface="宋体" charset="-122"/>
              </a:rPr>
              <a:t>询</a:t>
            </a:r>
          </a:p>
          <a:p>
            <a:pPr algn="ctr">
              <a:buClrTx/>
              <a:buFontTx/>
              <a:buNone/>
            </a:pPr>
            <a:r>
              <a:rPr lang="zh-CN" altLang="en-US" i="0" dirty="0">
                <a:solidFill>
                  <a:srgbClr val="0000FF"/>
                </a:solidFill>
                <a:latin typeface="Arial" charset="0"/>
                <a:ea typeface="宋体" charset="-122"/>
              </a:rPr>
              <a:t>成</a:t>
            </a:r>
          </a:p>
          <a:p>
            <a:pPr algn="ctr">
              <a:buClrTx/>
              <a:buFontTx/>
              <a:buNone/>
            </a:pPr>
            <a:r>
              <a:rPr lang="zh-CN" altLang="en-US" i="0" dirty="0">
                <a:solidFill>
                  <a:srgbClr val="0000FF"/>
                </a:solidFill>
                <a:latin typeface="Arial" charset="0"/>
                <a:ea typeface="宋体" charset="-122"/>
              </a:rPr>
              <a:t>绩</a:t>
            </a:r>
          </a:p>
          <a:p>
            <a:pPr algn="ctr">
              <a:buClrTx/>
              <a:buFontTx/>
              <a:buNone/>
            </a:pPr>
            <a:r>
              <a:rPr lang="zh-CN" altLang="en-US" i="0" dirty="0">
                <a:solidFill>
                  <a:srgbClr val="0000FF"/>
                </a:solidFill>
                <a:latin typeface="Arial" charset="0"/>
                <a:ea typeface="宋体" charset="-122"/>
              </a:rPr>
              <a:t>重</a:t>
            </a:r>
          </a:p>
          <a:p>
            <a:pPr algn="ctr">
              <a:buClrTx/>
              <a:buFontTx/>
              <a:buNone/>
            </a:pPr>
            <a:r>
              <a:rPr lang="zh-CN" altLang="en-US" i="0" dirty="0">
                <a:solidFill>
                  <a:srgbClr val="0000FF"/>
                </a:solidFill>
                <a:latin typeface="Arial" charset="0"/>
                <a:ea typeface="宋体" charset="-122"/>
              </a:rPr>
              <a:t>复</a:t>
            </a:r>
          </a:p>
        </p:txBody>
      </p:sp>
      <p:sp>
        <p:nvSpPr>
          <p:cNvPr id="339983" name="Line 15"/>
          <p:cNvSpPr>
            <a:spLocks noChangeShapeType="1"/>
          </p:cNvSpPr>
          <p:nvPr/>
        </p:nvSpPr>
        <p:spPr bwMode="auto">
          <a:xfrm>
            <a:off x="2339975" y="3784600"/>
            <a:ext cx="2160588"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9984" name="Line 16"/>
          <p:cNvSpPr>
            <a:spLocks noChangeShapeType="1"/>
          </p:cNvSpPr>
          <p:nvPr/>
        </p:nvSpPr>
        <p:spPr bwMode="auto">
          <a:xfrm>
            <a:off x="3492500" y="3497263"/>
            <a:ext cx="0" cy="28733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9985" name="Line 17"/>
          <p:cNvSpPr>
            <a:spLocks noChangeShapeType="1"/>
          </p:cNvSpPr>
          <p:nvPr/>
        </p:nvSpPr>
        <p:spPr bwMode="auto">
          <a:xfrm>
            <a:off x="2339975" y="3784600"/>
            <a:ext cx="0" cy="360363"/>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9986" name="Line 18"/>
          <p:cNvSpPr>
            <a:spLocks noChangeShapeType="1"/>
          </p:cNvSpPr>
          <p:nvPr/>
        </p:nvSpPr>
        <p:spPr bwMode="auto">
          <a:xfrm>
            <a:off x="4500563" y="3784600"/>
            <a:ext cx="0" cy="360363"/>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9987" name="Line 19"/>
          <p:cNvSpPr>
            <a:spLocks noChangeShapeType="1"/>
          </p:cNvSpPr>
          <p:nvPr/>
        </p:nvSpPr>
        <p:spPr bwMode="auto">
          <a:xfrm>
            <a:off x="3059113" y="3784600"/>
            <a:ext cx="0" cy="360363"/>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9988" name="Line 20"/>
          <p:cNvSpPr>
            <a:spLocks noChangeShapeType="1"/>
          </p:cNvSpPr>
          <p:nvPr/>
        </p:nvSpPr>
        <p:spPr bwMode="auto">
          <a:xfrm>
            <a:off x="3779838" y="3784600"/>
            <a:ext cx="0" cy="360363"/>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9989" name="Rectangle 21"/>
          <p:cNvSpPr>
            <a:spLocks noChangeArrowheads="1"/>
          </p:cNvSpPr>
          <p:nvPr/>
        </p:nvSpPr>
        <p:spPr bwMode="auto">
          <a:xfrm>
            <a:off x="5578475" y="4144963"/>
            <a:ext cx="504825" cy="2374900"/>
          </a:xfrm>
          <a:prstGeom prst="rect">
            <a:avLst/>
          </a:prstGeom>
          <a:solidFill>
            <a:srgbClr val="F9FFCB"/>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i="0">
                <a:solidFill>
                  <a:srgbClr val="0000FF"/>
                </a:solidFill>
                <a:latin typeface="Arial" charset="0"/>
                <a:ea typeface="宋体" charset="-122"/>
              </a:rPr>
              <a:t>显</a:t>
            </a:r>
          </a:p>
          <a:p>
            <a:pPr algn="ctr">
              <a:buClrTx/>
              <a:buFontTx/>
              <a:buNone/>
            </a:pPr>
            <a:r>
              <a:rPr lang="zh-CN" altLang="en-US" i="0">
                <a:solidFill>
                  <a:srgbClr val="0000FF"/>
                </a:solidFill>
                <a:latin typeface="Arial" charset="0"/>
                <a:ea typeface="宋体" charset="-122"/>
              </a:rPr>
              <a:t>示</a:t>
            </a:r>
          </a:p>
          <a:p>
            <a:pPr algn="ctr">
              <a:buClrTx/>
              <a:buFontTx/>
              <a:buNone/>
            </a:pPr>
            <a:r>
              <a:rPr lang="zh-CN" altLang="en-US" i="0">
                <a:solidFill>
                  <a:srgbClr val="0000FF"/>
                </a:solidFill>
                <a:latin typeface="Arial" charset="0"/>
                <a:ea typeface="宋体" charset="-122"/>
              </a:rPr>
              <a:t>姓</a:t>
            </a:r>
          </a:p>
          <a:p>
            <a:pPr algn="ctr">
              <a:buClrTx/>
              <a:buFontTx/>
              <a:buNone/>
            </a:pPr>
            <a:r>
              <a:rPr lang="zh-CN" altLang="en-US" i="0">
                <a:solidFill>
                  <a:srgbClr val="0000FF"/>
                </a:solidFill>
                <a:latin typeface="Arial" charset="0"/>
                <a:ea typeface="宋体" charset="-122"/>
              </a:rPr>
              <a:t>名</a:t>
            </a:r>
          </a:p>
        </p:txBody>
      </p:sp>
      <p:sp>
        <p:nvSpPr>
          <p:cNvPr id="339990" name="Rectangle 22"/>
          <p:cNvSpPr>
            <a:spLocks noChangeArrowheads="1"/>
          </p:cNvSpPr>
          <p:nvPr/>
        </p:nvSpPr>
        <p:spPr bwMode="auto">
          <a:xfrm>
            <a:off x="6299200" y="4144963"/>
            <a:ext cx="504825" cy="2374900"/>
          </a:xfrm>
          <a:prstGeom prst="rect">
            <a:avLst/>
          </a:prstGeom>
          <a:solidFill>
            <a:srgbClr val="F9FFCB"/>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i="0">
                <a:solidFill>
                  <a:srgbClr val="0000FF"/>
                </a:solidFill>
                <a:latin typeface="Arial" charset="0"/>
                <a:ea typeface="宋体" charset="-122"/>
              </a:rPr>
              <a:t>显</a:t>
            </a:r>
          </a:p>
          <a:p>
            <a:pPr algn="ctr">
              <a:buClrTx/>
              <a:buFontTx/>
              <a:buNone/>
            </a:pPr>
            <a:r>
              <a:rPr lang="zh-CN" altLang="en-US" i="0">
                <a:solidFill>
                  <a:srgbClr val="0000FF"/>
                </a:solidFill>
                <a:latin typeface="Arial" charset="0"/>
                <a:ea typeface="宋体" charset="-122"/>
              </a:rPr>
              <a:t>示</a:t>
            </a:r>
          </a:p>
          <a:p>
            <a:pPr algn="ctr">
              <a:buClrTx/>
              <a:buFontTx/>
              <a:buNone/>
            </a:pPr>
            <a:r>
              <a:rPr lang="zh-CN" altLang="en-US" i="0">
                <a:solidFill>
                  <a:srgbClr val="0000FF"/>
                </a:solidFill>
                <a:latin typeface="Arial" charset="0"/>
                <a:ea typeface="宋体" charset="-122"/>
              </a:rPr>
              <a:t>班</a:t>
            </a:r>
          </a:p>
          <a:p>
            <a:pPr algn="ctr">
              <a:buClrTx/>
              <a:buFontTx/>
              <a:buNone/>
            </a:pPr>
            <a:r>
              <a:rPr lang="zh-CN" altLang="en-US" i="0">
                <a:solidFill>
                  <a:srgbClr val="0000FF"/>
                </a:solidFill>
                <a:latin typeface="Arial" charset="0"/>
                <a:ea typeface="宋体" charset="-122"/>
              </a:rPr>
              <a:t>级</a:t>
            </a:r>
          </a:p>
        </p:txBody>
      </p:sp>
      <p:sp>
        <p:nvSpPr>
          <p:cNvPr id="339991" name="Rectangle 23"/>
          <p:cNvSpPr>
            <a:spLocks noChangeArrowheads="1"/>
          </p:cNvSpPr>
          <p:nvPr/>
        </p:nvSpPr>
        <p:spPr bwMode="auto">
          <a:xfrm>
            <a:off x="7019925" y="4144963"/>
            <a:ext cx="504825" cy="2374900"/>
          </a:xfrm>
          <a:prstGeom prst="rect">
            <a:avLst/>
          </a:prstGeom>
          <a:solidFill>
            <a:srgbClr val="F9FFCB"/>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i="0">
                <a:solidFill>
                  <a:srgbClr val="0000FF"/>
                </a:solidFill>
                <a:latin typeface="Arial" charset="0"/>
                <a:ea typeface="宋体" charset="-122"/>
              </a:rPr>
              <a:t>显</a:t>
            </a:r>
          </a:p>
          <a:p>
            <a:pPr algn="ctr">
              <a:buClrTx/>
              <a:buFontTx/>
              <a:buNone/>
            </a:pPr>
            <a:r>
              <a:rPr lang="zh-CN" altLang="en-US" i="0">
                <a:solidFill>
                  <a:srgbClr val="0000FF"/>
                </a:solidFill>
                <a:latin typeface="Arial" charset="0"/>
                <a:ea typeface="宋体" charset="-122"/>
              </a:rPr>
              <a:t>示</a:t>
            </a:r>
          </a:p>
          <a:p>
            <a:pPr algn="ctr">
              <a:buClrTx/>
              <a:buFontTx/>
              <a:buNone/>
            </a:pPr>
            <a:r>
              <a:rPr lang="zh-CN" altLang="en-US" i="0">
                <a:solidFill>
                  <a:srgbClr val="0000FF"/>
                </a:solidFill>
                <a:latin typeface="Arial" charset="0"/>
                <a:ea typeface="宋体" charset="-122"/>
              </a:rPr>
              <a:t>课</a:t>
            </a:r>
          </a:p>
          <a:p>
            <a:pPr algn="ctr">
              <a:buClrTx/>
              <a:buFontTx/>
              <a:buNone/>
            </a:pPr>
            <a:r>
              <a:rPr lang="zh-CN" altLang="en-US" i="0">
                <a:solidFill>
                  <a:srgbClr val="0000FF"/>
                </a:solidFill>
                <a:latin typeface="Arial" charset="0"/>
                <a:ea typeface="宋体" charset="-122"/>
              </a:rPr>
              <a:t>程</a:t>
            </a:r>
          </a:p>
        </p:txBody>
      </p:sp>
      <p:sp>
        <p:nvSpPr>
          <p:cNvPr id="339992" name="Rectangle 24"/>
          <p:cNvSpPr>
            <a:spLocks noChangeArrowheads="1"/>
          </p:cNvSpPr>
          <p:nvPr/>
        </p:nvSpPr>
        <p:spPr bwMode="auto">
          <a:xfrm>
            <a:off x="7740650" y="4144963"/>
            <a:ext cx="504825" cy="2374900"/>
          </a:xfrm>
          <a:prstGeom prst="rect">
            <a:avLst/>
          </a:prstGeom>
          <a:solidFill>
            <a:srgbClr val="F9FFCB"/>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i="0">
                <a:solidFill>
                  <a:srgbClr val="0000FF"/>
                </a:solidFill>
                <a:latin typeface="Arial" charset="0"/>
                <a:ea typeface="宋体" charset="-122"/>
              </a:rPr>
              <a:t>保</a:t>
            </a:r>
          </a:p>
          <a:p>
            <a:pPr algn="ctr">
              <a:buClrTx/>
              <a:buFontTx/>
              <a:buNone/>
            </a:pPr>
            <a:r>
              <a:rPr lang="zh-CN" altLang="en-US" i="0">
                <a:solidFill>
                  <a:srgbClr val="0000FF"/>
                </a:solidFill>
                <a:latin typeface="Arial" charset="0"/>
                <a:ea typeface="宋体" charset="-122"/>
              </a:rPr>
              <a:t>存</a:t>
            </a:r>
          </a:p>
          <a:p>
            <a:pPr algn="ctr">
              <a:buClrTx/>
              <a:buFontTx/>
              <a:buNone/>
            </a:pPr>
            <a:r>
              <a:rPr lang="zh-CN" altLang="en-US" i="0">
                <a:solidFill>
                  <a:srgbClr val="0000FF"/>
                </a:solidFill>
                <a:latin typeface="Arial" charset="0"/>
                <a:ea typeface="宋体" charset="-122"/>
              </a:rPr>
              <a:t>成</a:t>
            </a:r>
          </a:p>
          <a:p>
            <a:pPr algn="ctr">
              <a:buClrTx/>
              <a:buFontTx/>
              <a:buNone/>
            </a:pPr>
            <a:r>
              <a:rPr lang="zh-CN" altLang="en-US" i="0">
                <a:solidFill>
                  <a:srgbClr val="0000FF"/>
                </a:solidFill>
                <a:latin typeface="Arial" charset="0"/>
                <a:ea typeface="宋体" charset="-122"/>
              </a:rPr>
              <a:t>绩</a:t>
            </a:r>
          </a:p>
        </p:txBody>
      </p:sp>
      <p:sp>
        <p:nvSpPr>
          <p:cNvPr id="339993" name="Line 25"/>
          <p:cNvSpPr>
            <a:spLocks noChangeShapeType="1"/>
          </p:cNvSpPr>
          <p:nvPr/>
        </p:nvSpPr>
        <p:spPr bwMode="auto">
          <a:xfrm>
            <a:off x="5795963" y="3784600"/>
            <a:ext cx="216058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9994" name="Line 26"/>
          <p:cNvSpPr>
            <a:spLocks noChangeShapeType="1"/>
          </p:cNvSpPr>
          <p:nvPr/>
        </p:nvSpPr>
        <p:spPr bwMode="auto">
          <a:xfrm>
            <a:off x="6948488" y="3497263"/>
            <a:ext cx="0" cy="28733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9995" name="Line 27"/>
          <p:cNvSpPr>
            <a:spLocks noChangeShapeType="1"/>
          </p:cNvSpPr>
          <p:nvPr/>
        </p:nvSpPr>
        <p:spPr bwMode="auto">
          <a:xfrm>
            <a:off x="5795963" y="3784600"/>
            <a:ext cx="0" cy="360363"/>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9996" name="Line 28"/>
          <p:cNvSpPr>
            <a:spLocks noChangeShapeType="1"/>
          </p:cNvSpPr>
          <p:nvPr/>
        </p:nvSpPr>
        <p:spPr bwMode="auto">
          <a:xfrm>
            <a:off x="7956550" y="3784600"/>
            <a:ext cx="0" cy="360363"/>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9997" name="Line 29"/>
          <p:cNvSpPr>
            <a:spLocks noChangeShapeType="1"/>
          </p:cNvSpPr>
          <p:nvPr/>
        </p:nvSpPr>
        <p:spPr bwMode="auto">
          <a:xfrm>
            <a:off x="6515100" y="3784600"/>
            <a:ext cx="0" cy="360363"/>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9998" name="Line 30"/>
          <p:cNvSpPr>
            <a:spLocks noChangeShapeType="1"/>
          </p:cNvSpPr>
          <p:nvPr/>
        </p:nvSpPr>
        <p:spPr bwMode="auto">
          <a:xfrm>
            <a:off x="7235825" y="3784600"/>
            <a:ext cx="0" cy="360363"/>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395279109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灯片编号占位符 5"/>
          <p:cNvSpPr>
            <a:spLocks noGrp="1"/>
          </p:cNvSpPr>
          <p:nvPr>
            <p:ph type="sldNum" sz="quarter" idx="12"/>
          </p:nvPr>
        </p:nvSpPr>
        <p:spPr>
          <a:noFill/>
        </p:spPr>
        <p:txBody>
          <a:bodyPr/>
          <a:lstStyle/>
          <a:p>
            <a:fld id="{7B1F0D0C-5087-4B41-8E74-F1A411890692}" type="slidenum">
              <a:rPr lang="zh-CN" altLang="en-US">
                <a:ea typeface="宋体" charset="-122"/>
              </a:rPr>
              <a:pPr/>
              <a:t>187</a:t>
            </a:fld>
            <a:endParaRPr lang="en-US" altLang="zh-CN">
              <a:ea typeface="宋体" charset="-122"/>
            </a:endParaRPr>
          </a:p>
        </p:txBody>
      </p:sp>
      <p:sp>
        <p:nvSpPr>
          <p:cNvPr id="50179" name="Rectangle 2"/>
          <p:cNvSpPr>
            <a:spLocks noGrp="1" noChangeArrowheads="1"/>
          </p:cNvSpPr>
          <p:nvPr>
            <p:ph type="title"/>
          </p:nvPr>
        </p:nvSpPr>
        <p:spPr/>
        <p:txBody>
          <a:bodyPr/>
          <a:lstStyle/>
          <a:p>
            <a:pPr eaLnBrk="1" hangingPunct="1"/>
            <a:r>
              <a:rPr lang="en-US" altLang="zh-CN" sz="2800" b="1" dirty="0"/>
              <a:t>  </a:t>
            </a:r>
            <a:r>
              <a:rPr lang="zh-CN" altLang="en-US" sz="3600" kern="1200" dirty="0"/>
              <a:t>示例总结</a:t>
            </a:r>
          </a:p>
        </p:txBody>
      </p:sp>
      <p:sp>
        <p:nvSpPr>
          <p:cNvPr id="50180" name="Text Box 3"/>
          <p:cNvSpPr>
            <a:spLocks noGrp="1" noChangeArrowheads="1"/>
          </p:cNvSpPr>
          <p:nvPr>
            <p:ph type="body" idx="1"/>
          </p:nvPr>
        </p:nvSpPr>
        <p:spPr>
          <a:xfrm>
            <a:off x="468313" y="1465634"/>
            <a:ext cx="8280151" cy="4267622"/>
          </a:xfrm>
          <a:noFill/>
        </p:spPr>
        <p:txBody>
          <a:bodyPr/>
          <a:lstStyle/>
          <a:p>
            <a:pPr algn="just">
              <a:lnSpc>
                <a:spcPct val="120000"/>
              </a:lnSpc>
              <a:spcBef>
                <a:spcPct val="0"/>
              </a:spcBef>
              <a:buClrTx/>
              <a:buSzTx/>
              <a:buFontTx/>
              <a:buNone/>
            </a:pPr>
            <a:r>
              <a:rPr lang="zh-CN" altLang="en-US" sz="2800" b="1" dirty="0">
                <a:latin typeface="楷体_GB2312" pitchFamily="49" charset="-122"/>
                <a:ea typeface="楷体_GB2312" pitchFamily="49" charset="-122"/>
              </a:rPr>
              <a:t>在总体设计中，</a:t>
            </a:r>
          </a:p>
          <a:p>
            <a:pPr algn="just">
              <a:lnSpc>
                <a:spcPct val="120000"/>
              </a:lnSpc>
              <a:spcBef>
                <a:spcPct val="0"/>
              </a:spcBef>
              <a:buClrTx/>
              <a:buSzTx/>
              <a:buFontTx/>
              <a:buNone/>
            </a:pPr>
            <a:r>
              <a:rPr lang="zh-CN" altLang="en-US"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）将一个给定的</a:t>
            </a:r>
            <a:r>
              <a:rPr lang="en-US" altLang="zh-CN" sz="2800" b="1" dirty="0">
                <a:latin typeface="楷体_GB2312" pitchFamily="49" charset="-122"/>
                <a:ea typeface="楷体_GB2312" pitchFamily="49" charset="-122"/>
              </a:rPr>
              <a:t>DFD</a:t>
            </a:r>
            <a:r>
              <a:rPr lang="zh-CN" altLang="en-US" sz="2800" b="1" dirty="0">
                <a:latin typeface="楷体_GB2312" pitchFamily="49" charset="-122"/>
                <a:ea typeface="楷体_GB2312" pitchFamily="49" charset="-122"/>
              </a:rPr>
              <a:t>转换为初始的模块结构图是一个 </a:t>
            </a:r>
            <a:r>
              <a:rPr lang="zh-CN" altLang="en-US" sz="2800" b="1" dirty="0">
                <a:latin typeface="Times New Roman" pitchFamily="18" charset="0"/>
                <a:ea typeface="楷体_GB2312" pitchFamily="49" charset="-122"/>
              </a:rPr>
              <a:t>“</a:t>
            </a:r>
            <a:r>
              <a:rPr lang="zh-CN" altLang="en-US" sz="2800" b="1" dirty="0">
                <a:latin typeface="楷体_GB2312" pitchFamily="49" charset="-122"/>
                <a:ea typeface="楷体_GB2312" pitchFamily="49" charset="-122"/>
              </a:rPr>
              <a:t>机械</a:t>
            </a:r>
            <a:r>
              <a:rPr lang="zh-CN" altLang="en-US" sz="2800" b="1" dirty="0">
                <a:latin typeface="Times New Roman" pitchFamily="18" charset="0"/>
                <a:ea typeface="楷体_GB2312" pitchFamily="49" charset="-122"/>
              </a:rPr>
              <a:t>”</a:t>
            </a:r>
            <a:r>
              <a:rPr lang="zh-CN" altLang="en-US" sz="2800" b="1" dirty="0">
                <a:latin typeface="楷体_GB2312" pitchFamily="49" charset="-122"/>
                <a:ea typeface="楷体_GB2312" pitchFamily="49" charset="-122"/>
              </a:rPr>
              <a:t>的过程，一般体现不了设计人员的创造力；</a:t>
            </a:r>
          </a:p>
          <a:p>
            <a:pPr algn="just">
              <a:lnSpc>
                <a:spcPct val="120000"/>
              </a:lnSpc>
              <a:spcBef>
                <a:spcPct val="0"/>
              </a:spcBef>
              <a:buClrTx/>
              <a:buSzTx/>
              <a:buFontTx/>
              <a:buNone/>
            </a:pPr>
            <a:r>
              <a:rPr lang="zh-CN" altLang="en-US"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2</a:t>
            </a:r>
            <a:r>
              <a:rPr lang="zh-CN" altLang="en-US" sz="2800" b="1" dirty="0">
                <a:latin typeface="楷体_GB2312" pitchFamily="49" charset="-122"/>
                <a:ea typeface="楷体_GB2312" pitchFamily="49" charset="-122"/>
              </a:rPr>
              <a:t>）优化设计：将一个初始的模块结构图转换为最终的模块结构图，对设计人员将是一种挑战，其结果将直接影响软件系统开发的质量。</a:t>
            </a:r>
            <a:endParaRPr lang="zh-CN" altLang="en-US" sz="2800" b="1" dirty="0">
              <a:solidFill>
                <a:srgbClr val="FFFF00"/>
              </a:solidFill>
              <a:latin typeface="Times New Roman" pitchFamily="18" charset="0"/>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r>
              <a:rPr lang="zh-CN" altLang="en-US"/>
              <a:t>事务型分析实例</a:t>
            </a:r>
          </a:p>
        </p:txBody>
      </p:sp>
      <p:sp>
        <p:nvSpPr>
          <p:cNvPr id="345091" name="Rectangle 3"/>
          <p:cNvSpPr>
            <a:spLocks noGrp="1" noChangeArrowheads="1"/>
          </p:cNvSpPr>
          <p:nvPr>
            <p:ph type="body" idx="1"/>
          </p:nvPr>
        </p:nvSpPr>
        <p:spPr>
          <a:xfrm>
            <a:off x="685800" y="1412776"/>
            <a:ext cx="7772400" cy="4114800"/>
          </a:xfrm>
        </p:spPr>
        <p:txBody>
          <a:bodyPr/>
          <a:lstStyle/>
          <a:p>
            <a:r>
              <a:rPr lang="zh-CN" altLang="en-US" sz="2800" dirty="0">
                <a:latin typeface="黑体" pitchFamily="2" charset="-122"/>
              </a:rPr>
              <a:t>某校设计</a:t>
            </a:r>
            <a:r>
              <a:rPr lang="zh-CN" altLang="en-US" sz="2800" dirty="0">
                <a:latin typeface="Arial"/>
              </a:rPr>
              <a:t>“</a:t>
            </a:r>
            <a:r>
              <a:rPr lang="zh-CN" altLang="en-US" sz="2800" dirty="0">
                <a:latin typeface="黑体" pitchFamily="2" charset="-122"/>
              </a:rPr>
              <a:t>收费查询</a:t>
            </a:r>
            <a:r>
              <a:rPr lang="zh-CN" altLang="en-US" sz="2800" dirty="0">
                <a:latin typeface="Arial"/>
              </a:rPr>
              <a:t>”</a:t>
            </a:r>
            <a:r>
              <a:rPr lang="zh-CN" altLang="en-US" sz="2800" dirty="0">
                <a:latin typeface="黑体" pitchFamily="2" charset="-122"/>
              </a:rPr>
              <a:t>系统，该程序可以为学生和管理人员服务，由录入员和管理员输入查询请求，即可查出学生的缴费情况，要求做到：</a:t>
            </a:r>
          </a:p>
          <a:p>
            <a:pPr lvl="1"/>
            <a:r>
              <a:rPr lang="zh-CN" altLang="en-US" dirty="0">
                <a:latin typeface="黑体" pitchFamily="2" charset="-122"/>
              </a:rPr>
              <a:t>按学号查询</a:t>
            </a:r>
          </a:p>
          <a:p>
            <a:pPr lvl="1"/>
            <a:r>
              <a:rPr lang="zh-CN" altLang="en-US" dirty="0">
                <a:latin typeface="黑体" pitchFamily="2" charset="-122"/>
              </a:rPr>
              <a:t>按姓名查询</a:t>
            </a:r>
          </a:p>
          <a:p>
            <a:pPr lvl="1"/>
            <a:r>
              <a:rPr lang="zh-CN" altLang="en-US" dirty="0">
                <a:latin typeface="黑体" pitchFamily="2" charset="-122"/>
              </a:rPr>
              <a:t>按专业查询</a:t>
            </a:r>
          </a:p>
          <a:p>
            <a:pPr lvl="1"/>
            <a:r>
              <a:rPr lang="zh-CN" altLang="en-US" dirty="0">
                <a:latin typeface="黑体" pitchFamily="2" charset="-122"/>
              </a:rPr>
              <a:t>按班级查询</a:t>
            </a:r>
          </a:p>
        </p:txBody>
      </p:sp>
    </p:spTree>
    <p:extLst>
      <p:ext uri="{BB962C8B-B14F-4D97-AF65-F5344CB8AC3E}">
        <p14:creationId xmlns:p14="http://schemas.microsoft.com/office/powerpoint/2010/main" val="3477296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animEffect transition="in" filter="wipe(up)">
                                      <p:cBhvr>
                                        <p:cTn id="7" dur="500"/>
                                        <p:tgtEl>
                                          <p:spTgt spid="345091">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45091">
                                            <p:txEl>
                                              <p:pRg st="1" end="1"/>
                                            </p:txEl>
                                          </p:spTgt>
                                        </p:tgtEl>
                                        <p:attrNameLst>
                                          <p:attrName>style.visibility</p:attrName>
                                        </p:attrNameLst>
                                      </p:cBhvr>
                                      <p:to>
                                        <p:strVal val="visible"/>
                                      </p:to>
                                    </p:set>
                                    <p:animEffect transition="in" filter="wipe(up)">
                                      <p:cBhvr>
                                        <p:cTn id="10" dur="500"/>
                                        <p:tgtEl>
                                          <p:spTgt spid="345091">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45091">
                                            <p:txEl>
                                              <p:pRg st="2" end="2"/>
                                            </p:txEl>
                                          </p:spTgt>
                                        </p:tgtEl>
                                        <p:attrNameLst>
                                          <p:attrName>style.visibility</p:attrName>
                                        </p:attrNameLst>
                                      </p:cBhvr>
                                      <p:to>
                                        <p:strVal val="visible"/>
                                      </p:to>
                                    </p:set>
                                    <p:animEffect transition="in" filter="wipe(up)">
                                      <p:cBhvr>
                                        <p:cTn id="13" dur="500"/>
                                        <p:tgtEl>
                                          <p:spTgt spid="345091">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45091">
                                            <p:txEl>
                                              <p:pRg st="3" end="3"/>
                                            </p:txEl>
                                          </p:spTgt>
                                        </p:tgtEl>
                                        <p:attrNameLst>
                                          <p:attrName>style.visibility</p:attrName>
                                        </p:attrNameLst>
                                      </p:cBhvr>
                                      <p:to>
                                        <p:strVal val="visible"/>
                                      </p:to>
                                    </p:set>
                                    <p:animEffect transition="in" filter="wipe(up)">
                                      <p:cBhvr>
                                        <p:cTn id="16" dur="500"/>
                                        <p:tgtEl>
                                          <p:spTgt spid="345091">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45091">
                                            <p:txEl>
                                              <p:pRg st="4" end="4"/>
                                            </p:txEl>
                                          </p:spTgt>
                                        </p:tgtEl>
                                        <p:attrNameLst>
                                          <p:attrName>style.visibility</p:attrName>
                                        </p:attrNameLst>
                                      </p:cBhvr>
                                      <p:to>
                                        <p:strVal val="visible"/>
                                      </p:to>
                                    </p:set>
                                    <p:animEffect transition="in" filter="wipe(up)">
                                      <p:cBhvr>
                                        <p:cTn id="19" dur="500"/>
                                        <p:tgtEl>
                                          <p:spTgt spid="345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685800" y="282146"/>
            <a:ext cx="7772400" cy="842598"/>
          </a:xfrm>
        </p:spPr>
        <p:txBody>
          <a:bodyPr/>
          <a:lstStyle/>
          <a:p>
            <a:r>
              <a:rPr lang="zh-CN" altLang="en-US" dirty="0"/>
              <a:t>精化数据流图</a:t>
            </a:r>
          </a:p>
        </p:txBody>
      </p:sp>
      <p:grpSp>
        <p:nvGrpSpPr>
          <p:cNvPr id="346144" name="Group 32"/>
          <p:cNvGrpSpPr>
            <a:grpSpLocks/>
          </p:cNvGrpSpPr>
          <p:nvPr/>
        </p:nvGrpSpPr>
        <p:grpSpPr bwMode="auto">
          <a:xfrm>
            <a:off x="0" y="1371600"/>
            <a:ext cx="9067800" cy="4268788"/>
            <a:chOff x="354" y="1104"/>
            <a:chExt cx="5262" cy="2449"/>
          </a:xfrm>
        </p:grpSpPr>
        <p:sp>
          <p:nvSpPr>
            <p:cNvPr id="346115" name="Rectangle 3"/>
            <p:cNvSpPr>
              <a:spLocks noChangeArrowheads="1"/>
            </p:cNvSpPr>
            <p:nvPr/>
          </p:nvSpPr>
          <p:spPr bwMode="auto">
            <a:xfrm>
              <a:off x="354" y="2192"/>
              <a:ext cx="590" cy="363"/>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i="0">
                  <a:solidFill>
                    <a:schemeClr val="tx1"/>
                  </a:solidFill>
                  <a:latin typeface="Arial" charset="0"/>
                  <a:ea typeface="宋体" charset="-122"/>
                </a:rPr>
                <a:t>录入员</a:t>
              </a:r>
            </a:p>
          </p:txBody>
        </p:sp>
        <p:sp>
          <p:nvSpPr>
            <p:cNvPr id="346116" name="Oval 4"/>
            <p:cNvSpPr>
              <a:spLocks noChangeArrowheads="1"/>
            </p:cNvSpPr>
            <p:nvPr/>
          </p:nvSpPr>
          <p:spPr bwMode="auto">
            <a:xfrm>
              <a:off x="1443" y="2102"/>
              <a:ext cx="499" cy="544"/>
            </a:xfrm>
            <a:prstGeom prst="ellipse">
              <a:avLst/>
            </a:prstGeom>
            <a:solidFill>
              <a:srgbClr val="CCFF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接受</a:t>
              </a:r>
            </a:p>
            <a:p>
              <a:pPr algn="ctr">
                <a:buClrTx/>
                <a:buFontTx/>
                <a:buNone/>
              </a:pPr>
              <a:r>
                <a:rPr lang="zh-CN" altLang="en-US" sz="2000" i="0">
                  <a:solidFill>
                    <a:schemeClr val="tx1"/>
                  </a:solidFill>
                  <a:latin typeface="Arial" charset="0"/>
                  <a:ea typeface="宋体" charset="-122"/>
                </a:rPr>
                <a:t>查询</a:t>
              </a:r>
            </a:p>
          </p:txBody>
        </p:sp>
        <p:sp>
          <p:nvSpPr>
            <p:cNvPr id="346118" name="Oval 6"/>
            <p:cNvSpPr>
              <a:spLocks noChangeArrowheads="1"/>
            </p:cNvSpPr>
            <p:nvPr/>
          </p:nvSpPr>
          <p:spPr bwMode="auto">
            <a:xfrm>
              <a:off x="3439" y="1104"/>
              <a:ext cx="544" cy="544"/>
            </a:xfrm>
            <a:prstGeom prst="ellipse">
              <a:avLst/>
            </a:prstGeom>
            <a:solidFill>
              <a:srgbClr val="CCFF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按学号</a:t>
              </a:r>
            </a:p>
            <a:p>
              <a:pPr algn="ctr">
                <a:buClrTx/>
                <a:buFontTx/>
                <a:buNone/>
              </a:pPr>
              <a:r>
                <a:rPr lang="zh-CN" altLang="en-US" sz="2000" i="0">
                  <a:solidFill>
                    <a:schemeClr val="tx1"/>
                  </a:solidFill>
                  <a:latin typeface="Arial" charset="0"/>
                  <a:ea typeface="宋体" charset="-122"/>
                </a:rPr>
                <a:t>查询</a:t>
              </a:r>
            </a:p>
          </p:txBody>
        </p:sp>
        <p:sp>
          <p:nvSpPr>
            <p:cNvPr id="346119" name="Oval 7"/>
            <p:cNvSpPr>
              <a:spLocks noChangeArrowheads="1"/>
            </p:cNvSpPr>
            <p:nvPr/>
          </p:nvSpPr>
          <p:spPr bwMode="auto">
            <a:xfrm>
              <a:off x="3439" y="1739"/>
              <a:ext cx="544" cy="544"/>
            </a:xfrm>
            <a:prstGeom prst="ellipse">
              <a:avLst/>
            </a:prstGeom>
            <a:solidFill>
              <a:srgbClr val="CCFF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按姓名</a:t>
              </a:r>
            </a:p>
            <a:p>
              <a:pPr algn="ctr">
                <a:buClrTx/>
                <a:buFontTx/>
                <a:buNone/>
              </a:pPr>
              <a:r>
                <a:rPr lang="zh-CN" altLang="en-US" sz="2000" i="0">
                  <a:solidFill>
                    <a:schemeClr val="tx1"/>
                  </a:solidFill>
                  <a:latin typeface="Arial" charset="0"/>
                  <a:ea typeface="宋体" charset="-122"/>
                </a:rPr>
                <a:t>查询</a:t>
              </a:r>
            </a:p>
          </p:txBody>
        </p:sp>
        <p:sp>
          <p:nvSpPr>
            <p:cNvPr id="346120" name="Oval 8"/>
            <p:cNvSpPr>
              <a:spLocks noChangeArrowheads="1"/>
            </p:cNvSpPr>
            <p:nvPr/>
          </p:nvSpPr>
          <p:spPr bwMode="auto">
            <a:xfrm>
              <a:off x="3439" y="2374"/>
              <a:ext cx="544" cy="544"/>
            </a:xfrm>
            <a:prstGeom prst="ellipse">
              <a:avLst/>
            </a:prstGeom>
            <a:solidFill>
              <a:srgbClr val="CCFF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按专业</a:t>
              </a:r>
            </a:p>
            <a:p>
              <a:pPr algn="ctr">
                <a:buClrTx/>
                <a:buFontTx/>
                <a:buNone/>
              </a:pPr>
              <a:r>
                <a:rPr lang="zh-CN" altLang="en-US" sz="2000" i="0">
                  <a:solidFill>
                    <a:schemeClr val="tx1"/>
                  </a:solidFill>
                  <a:latin typeface="Arial" charset="0"/>
                  <a:ea typeface="宋体" charset="-122"/>
                </a:rPr>
                <a:t>查询</a:t>
              </a:r>
            </a:p>
          </p:txBody>
        </p:sp>
        <p:sp>
          <p:nvSpPr>
            <p:cNvPr id="346121" name="Oval 9"/>
            <p:cNvSpPr>
              <a:spLocks noChangeArrowheads="1"/>
            </p:cNvSpPr>
            <p:nvPr/>
          </p:nvSpPr>
          <p:spPr bwMode="auto">
            <a:xfrm>
              <a:off x="3439" y="3009"/>
              <a:ext cx="544" cy="544"/>
            </a:xfrm>
            <a:prstGeom prst="ellipse">
              <a:avLst/>
            </a:prstGeom>
            <a:solidFill>
              <a:srgbClr val="CCFF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按班级</a:t>
              </a:r>
            </a:p>
            <a:p>
              <a:pPr algn="ctr">
                <a:buClrTx/>
                <a:buFontTx/>
                <a:buNone/>
              </a:pPr>
              <a:r>
                <a:rPr lang="zh-CN" altLang="en-US" sz="2000" i="0">
                  <a:solidFill>
                    <a:schemeClr val="tx1"/>
                  </a:solidFill>
                  <a:latin typeface="Arial" charset="0"/>
                  <a:ea typeface="宋体" charset="-122"/>
                </a:rPr>
                <a:t>查询</a:t>
              </a:r>
            </a:p>
          </p:txBody>
        </p:sp>
        <p:sp>
          <p:nvSpPr>
            <p:cNvPr id="346122" name="Line 10"/>
            <p:cNvSpPr>
              <a:spLocks noChangeShapeType="1"/>
            </p:cNvSpPr>
            <p:nvPr/>
          </p:nvSpPr>
          <p:spPr bwMode="auto">
            <a:xfrm>
              <a:off x="944" y="2374"/>
              <a:ext cx="49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6123" name="Line 11"/>
            <p:cNvSpPr>
              <a:spLocks noChangeShapeType="1"/>
            </p:cNvSpPr>
            <p:nvPr/>
          </p:nvSpPr>
          <p:spPr bwMode="auto">
            <a:xfrm>
              <a:off x="1942" y="2374"/>
              <a:ext cx="45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6124" name="Text Box 12"/>
            <p:cNvSpPr txBox="1">
              <a:spLocks noChangeArrowheads="1"/>
            </p:cNvSpPr>
            <p:nvPr/>
          </p:nvSpPr>
          <p:spPr bwMode="auto">
            <a:xfrm>
              <a:off x="1942" y="1932"/>
              <a:ext cx="404" cy="40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381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查询</a:t>
              </a:r>
            </a:p>
            <a:p>
              <a:pPr>
                <a:buClrTx/>
                <a:buFontTx/>
                <a:buNone/>
              </a:pPr>
              <a:r>
                <a:rPr lang="zh-CN" altLang="en-US" sz="2000" i="0">
                  <a:solidFill>
                    <a:schemeClr val="tx1"/>
                  </a:solidFill>
                  <a:latin typeface="Arial" charset="0"/>
                  <a:ea typeface="宋体" charset="-122"/>
                </a:rPr>
                <a:t>信息</a:t>
              </a:r>
            </a:p>
          </p:txBody>
        </p:sp>
        <p:sp>
          <p:nvSpPr>
            <p:cNvPr id="346125" name="Text Box 13"/>
            <p:cNvSpPr txBox="1">
              <a:spLocks noChangeArrowheads="1"/>
            </p:cNvSpPr>
            <p:nvPr/>
          </p:nvSpPr>
          <p:spPr bwMode="auto">
            <a:xfrm>
              <a:off x="989" y="1932"/>
              <a:ext cx="403" cy="40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381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查询</a:t>
              </a:r>
            </a:p>
            <a:p>
              <a:pPr>
                <a:buClrTx/>
                <a:buFontTx/>
                <a:buNone/>
              </a:pPr>
              <a:r>
                <a:rPr lang="zh-CN" altLang="en-US" sz="2000" i="0">
                  <a:solidFill>
                    <a:schemeClr val="tx1"/>
                  </a:solidFill>
                  <a:latin typeface="Arial" charset="0"/>
                  <a:ea typeface="宋体" charset="-122"/>
                </a:rPr>
                <a:t>信息</a:t>
              </a:r>
            </a:p>
          </p:txBody>
        </p:sp>
        <p:sp>
          <p:nvSpPr>
            <p:cNvPr id="346126" name="Line 14"/>
            <p:cNvSpPr>
              <a:spLocks noChangeShapeType="1"/>
            </p:cNvSpPr>
            <p:nvPr/>
          </p:nvSpPr>
          <p:spPr bwMode="auto">
            <a:xfrm flipV="1">
              <a:off x="2804" y="1512"/>
              <a:ext cx="680" cy="63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6127" name="Line 15"/>
            <p:cNvSpPr>
              <a:spLocks noChangeShapeType="1"/>
            </p:cNvSpPr>
            <p:nvPr/>
          </p:nvSpPr>
          <p:spPr bwMode="auto">
            <a:xfrm flipV="1">
              <a:off x="2895" y="2102"/>
              <a:ext cx="544" cy="18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6128" name="Line 16"/>
            <p:cNvSpPr>
              <a:spLocks noChangeShapeType="1"/>
            </p:cNvSpPr>
            <p:nvPr/>
          </p:nvSpPr>
          <p:spPr bwMode="auto">
            <a:xfrm>
              <a:off x="2895" y="2465"/>
              <a:ext cx="544" cy="1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6129" name="Line 17"/>
            <p:cNvSpPr>
              <a:spLocks noChangeShapeType="1"/>
            </p:cNvSpPr>
            <p:nvPr/>
          </p:nvSpPr>
          <p:spPr bwMode="auto">
            <a:xfrm>
              <a:off x="2804" y="2555"/>
              <a:ext cx="635" cy="59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6130" name="Text Box 18"/>
            <p:cNvSpPr txBox="1">
              <a:spLocks noChangeArrowheads="1"/>
            </p:cNvSpPr>
            <p:nvPr/>
          </p:nvSpPr>
          <p:spPr bwMode="auto">
            <a:xfrm rot="-24260900">
              <a:off x="2773" y="1684"/>
              <a:ext cx="404" cy="22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381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学号</a:t>
              </a:r>
            </a:p>
          </p:txBody>
        </p:sp>
        <p:sp>
          <p:nvSpPr>
            <p:cNvPr id="346131" name="Text Box 19"/>
            <p:cNvSpPr txBox="1">
              <a:spLocks noChangeArrowheads="1"/>
            </p:cNvSpPr>
            <p:nvPr/>
          </p:nvSpPr>
          <p:spPr bwMode="auto">
            <a:xfrm rot="-1114756">
              <a:off x="2892" y="1970"/>
              <a:ext cx="403" cy="22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381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姓名</a:t>
              </a:r>
            </a:p>
          </p:txBody>
        </p:sp>
        <p:sp>
          <p:nvSpPr>
            <p:cNvPr id="346132" name="Text Box 20"/>
            <p:cNvSpPr txBox="1">
              <a:spLocks noChangeArrowheads="1"/>
            </p:cNvSpPr>
            <p:nvPr/>
          </p:nvSpPr>
          <p:spPr bwMode="auto">
            <a:xfrm rot="862200">
              <a:off x="2988" y="2303"/>
              <a:ext cx="403" cy="22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381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专业</a:t>
              </a:r>
            </a:p>
          </p:txBody>
        </p:sp>
        <p:sp>
          <p:nvSpPr>
            <p:cNvPr id="346133" name="Text Box 21"/>
            <p:cNvSpPr txBox="1">
              <a:spLocks noChangeArrowheads="1"/>
            </p:cNvSpPr>
            <p:nvPr/>
          </p:nvSpPr>
          <p:spPr bwMode="auto">
            <a:xfrm rot="2602915">
              <a:off x="2996" y="2638"/>
              <a:ext cx="404" cy="22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381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班级</a:t>
              </a:r>
            </a:p>
          </p:txBody>
        </p:sp>
        <p:sp>
          <p:nvSpPr>
            <p:cNvPr id="346134" name="Rectangle 22"/>
            <p:cNvSpPr>
              <a:spLocks noChangeArrowheads="1"/>
            </p:cNvSpPr>
            <p:nvPr/>
          </p:nvSpPr>
          <p:spPr bwMode="auto">
            <a:xfrm>
              <a:off x="4800" y="1421"/>
              <a:ext cx="816" cy="409"/>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i="0">
                  <a:solidFill>
                    <a:schemeClr val="tx1"/>
                  </a:solidFill>
                  <a:latin typeface="Arial" charset="0"/>
                  <a:ea typeface="宋体" charset="-122"/>
                </a:rPr>
                <a:t>学生</a:t>
              </a:r>
            </a:p>
          </p:txBody>
        </p:sp>
        <p:sp>
          <p:nvSpPr>
            <p:cNvPr id="346135" name="Rectangle 23"/>
            <p:cNvSpPr>
              <a:spLocks noChangeArrowheads="1"/>
            </p:cNvSpPr>
            <p:nvPr/>
          </p:nvSpPr>
          <p:spPr bwMode="auto">
            <a:xfrm>
              <a:off x="4800" y="2646"/>
              <a:ext cx="816" cy="409"/>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i="0">
                  <a:solidFill>
                    <a:schemeClr val="tx1"/>
                  </a:solidFill>
                  <a:latin typeface="Arial" charset="0"/>
                  <a:ea typeface="宋体" charset="-122"/>
                </a:rPr>
                <a:t>管理员</a:t>
              </a:r>
            </a:p>
          </p:txBody>
        </p:sp>
        <p:sp>
          <p:nvSpPr>
            <p:cNvPr id="346136" name="Line 24"/>
            <p:cNvSpPr>
              <a:spLocks noChangeShapeType="1"/>
            </p:cNvSpPr>
            <p:nvPr/>
          </p:nvSpPr>
          <p:spPr bwMode="auto">
            <a:xfrm>
              <a:off x="3983" y="1376"/>
              <a:ext cx="817" cy="18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6137" name="Line 25"/>
            <p:cNvSpPr>
              <a:spLocks noChangeShapeType="1"/>
            </p:cNvSpPr>
            <p:nvPr/>
          </p:nvSpPr>
          <p:spPr bwMode="auto">
            <a:xfrm flipV="1">
              <a:off x="3983" y="1693"/>
              <a:ext cx="817" cy="31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6138" name="Line 26"/>
            <p:cNvSpPr>
              <a:spLocks noChangeShapeType="1"/>
            </p:cNvSpPr>
            <p:nvPr/>
          </p:nvSpPr>
          <p:spPr bwMode="auto">
            <a:xfrm>
              <a:off x="3983" y="2646"/>
              <a:ext cx="817" cy="18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6139" name="Line 27"/>
            <p:cNvSpPr>
              <a:spLocks noChangeShapeType="1"/>
            </p:cNvSpPr>
            <p:nvPr/>
          </p:nvSpPr>
          <p:spPr bwMode="auto">
            <a:xfrm flipV="1">
              <a:off x="3983" y="2918"/>
              <a:ext cx="817" cy="3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6140" name="Text Box 28"/>
            <p:cNvSpPr txBox="1">
              <a:spLocks noChangeArrowheads="1"/>
            </p:cNvSpPr>
            <p:nvPr/>
          </p:nvSpPr>
          <p:spPr bwMode="auto">
            <a:xfrm rot="636589">
              <a:off x="4076" y="1212"/>
              <a:ext cx="700" cy="22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381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dirty="0">
                  <a:solidFill>
                    <a:schemeClr val="tx1"/>
                  </a:solidFill>
                  <a:latin typeface="Arial" charset="0"/>
                  <a:ea typeface="宋体" charset="-122"/>
                </a:rPr>
                <a:t>缴费清单</a:t>
              </a:r>
            </a:p>
          </p:txBody>
        </p:sp>
        <p:sp>
          <p:nvSpPr>
            <p:cNvPr id="346141" name="Text Box 29"/>
            <p:cNvSpPr txBox="1">
              <a:spLocks noChangeArrowheads="1"/>
            </p:cNvSpPr>
            <p:nvPr/>
          </p:nvSpPr>
          <p:spPr bwMode="auto">
            <a:xfrm rot="-1313147">
              <a:off x="4042" y="1863"/>
              <a:ext cx="700" cy="22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381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缴费清单</a:t>
              </a:r>
            </a:p>
          </p:txBody>
        </p:sp>
        <p:sp>
          <p:nvSpPr>
            <p:cNvPr id="346142" name="Text Box 30"/>
            <p:cNvSpPr txBox="1">
              <a:spLocks noChangeArrowheads="1"/>
            </p:cNvSpPr>
            <p:nvPr/>
          </p:nvSpPr>
          <p:spPr bwMode="auto">
            <a:xfrm rot="716136">
              <a:off x="4077" y="2483"/>
              <a:ext cx="700" cy="22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381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缴费清单</a:t>
              </a:r>
            </a:p>
          </p:txBody>
        </p:sp>
        <p:sp>
          <p:nvSpPr>
            <p:cNvPr id="346143" name="Text Box 31"/>
            <p:cNvSpPr txBox="1">
              <a:spLocks noChangeArrowheads="1"/>
            </p:cNvSpPr>
            <p:nvPr/>
          </p:nvSpPr>
          <p:spPr bwMode="auto">
            <a:xfrm rot="-1471178">
              <a:off x="4072" y="3087"/>
              <a:ext cx="700" cy="22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381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r>
                <a:rPr lang="zh-CN" altLang="en-US" sz="2000" i="0">
                  <a:solidFill>
                    <a:schemeClr val="tx1"/>
                  </a:solidFill>
                  <a:latin typeface="Arial" charset="0"/>
                  <a:ea typeface="宋体" charset="-122"/>
                </a:rPr>
                <a:t>缴费清单</a:t>
              </a:r>
            </a:p>
          </p:txBody>
        </p:sp>
        <p:sp>
          <p:nvSpPr>
            <p:cNvPr id="346117" name="Oval 5"/>
            <p:cNvSpPr>
              <a:spLocks noChangeArrowheads="1"/>
            </p:cNvSpPr>
            <p:nvPr/>
          </p:nvSpPr>
          <p:spPr bwMode="auto">
            <a:xfrm>
              <a:off x="2396" y="2102"/>
              <a:ext cx="499" cy="544"/>
            </a:xfrm>
            <a:prstGeom prst="ellipse">
              <a:avLst/>
            </a:prstGeom>
            <a:solidFill>
              <a:srgbClr val="CCFF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000" i="0">
                  <a:solidFill>
                    <a:schemeClr val="tx1"/>
                  </a:solidFill>
                  <a:latin typeface="Arial" charset="0"/>
                  <a:ea typeface="宋体" charset="-122"/>
                </a:rPr>
                <a:t>分析</a:t>
              </a:r>
            </a:p>
            <a:p>
              <a:pPr algn="ctr">
                <a:buClrTx/>
                <a:buFontTx/>
                <a:buNone/>
              </a:pPr>
              <a:r>
                <a:rPr lang="zh-CN" altLang="en-US" sz="2000" i="0">
                  <a:solidFill>
                    <a:schemeClr val="tx1"/>
                  </a:solidFill>
                  <a:latin typeface="Arial" charset="0"/>
                  <a:ea typeface="宋体" charset="-122"/>
                </a:rPr>
                <a:t>查询</a:t>
              </a:r>
            </a:p>
          </p:txBody>
        </p:sp>
      </p:grpSp>
    </p:spTree>
    <p:extLst>
      <p:ext uri="{BB962C8B-B14F-4D97-AF65-F5344CB8AC3E}">
        <p14:creationId xmlns:p14="http://schemas.microsoft.com/office/powerpoint/2010/main" val="325615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779C497-237B-4EF6-910B-F3EDB628F6A7}"/>
              </a:ext>
            </a:extLst>
          </p:cNvPr>
          <p:cNvSpPr txBox="1"/>
          <p:nvPr/>
        </p:nvSpPr>
        <p:spPr>
          <a:xfrm>
            <a:off x="755576" y="1556792"/>
            <a:ext cx="7704856" cy="3336683"/>
          </a:xfrm>
          <a:prstGeom prst="rect">
            <a:avLst/>
          </a:prstGeom>
          <a:noFill/>
        </p:spPr>
        <p:txBody>
          <a:bodyPr wrap="square">
            <a:spAutoFit/>
          </a:bodyPr>
          <a:lstStyle/>
          <a:p>
            <a:pPr marL="457200" indent="-457200">
              <a:lnSpc>
                <a:spcPct val="130000"/>
              </a:lnSpc>
              <a:spcBef>
                <a:spcPts val="1600"/>
              </a:spcBef>
              <a:buFont typeface="Wingdings" panose="05000000000000000000" pitchFamily="2" charset="2"/>
              <a:buChar char="n"/>
            </a:pPr>
            <a:r>
              <a:rPr lang="zh-CN" altLang="en-US" dirty="0">
                <a:latin typeface="微软雅黑" panose="020B0503020204020204" pitchFamily="34" charset="-122"/>
                <a:ea typeface="微软雅黑" panose="020B0503020204020204" pitchFamily="34" charset="-122"/>
              </a:rPr>
              <a:t>系统设计确定软件的结构，完成系统的模块及模块之间的关系设计。</a:t>
            </a:r>
            <a:endParaRPr lang="en-US" altLang="zh-CN" dirty="0">
              <a:latin typeface="微软雅黑" panose="020B0503020204020204" pitchFamily="34" charset="-122"/>
              <a:ea typeface="微软雅黑" panose="020B0503020204020204" pitchFamily="34" charset="-122"/>
            </a:endParaRPr>
          </a:p>
          <a:p>
            <a:pPr marL="457200" indent="-457200">
              <a:lnSpc>
                <a:spcPct val="130000"/>
              </a:lnSpc>
              <a:spcBef>
                <a:spcPts val="1600"/>
              </a:spcBef>
              <a:buFont typeface="Wingdings" panose="05000000000000000000" pitchFamily="2" charset="2"/>
              <a:buChar char="n"/>
            </a:pPr>
            <a:r>
              <a:rPr lang="zh-CN" altLang="en-US" dirty="0">
                <a:latin typeface="微软雅黑" panose="020B0503020204020204" pitchFamily="34" charset="-122"/>
                <a:ea typeface="微软雅黑" panose="020B0503020204020204" pitchFamily="34" charset="-122"/>
              </a:rPr>
              <a:t>要以认真负责和严谨的工作态度，全方位分析系统功能和模块设计的合理性。</a:t>
            </a:r>
            <a:endParaRPr lang="en-US" altLang="zh-CN" dirty="0">
              <a:latin typeface="微软雅黑" panose="020B0503020204020204" pitchFamily="34" charset="-122"/>
              <a:ea typeface="微软雅黑" panose="020B0503020204020204" pitchFamily="34" charset="-122"/>
            </a:endParaRPr>
          </a:p>
          <a:p>
            <a:pPr marL="457200" indent="-457200">
              <a:lnSpc>
                <a:spcPct val="130000"/>
              </a:lnSpc>
              <a:spcBef>
                <a:spcPts val="1600"/>
              </a:spcBef>
              <a:buFont typeface="Wingdings" panose="05000000000000000000" pitchFamily="2" charset="2"/>
              <a:buChar char="n"/>
            </a:pPr>
            <a:r>
              <a:rPr lang="zh-CN" altLang="en-US" dirty="0">
                <a:latin typeface="微软雅黑" panose="020B0503020204020204" pitchFamily="34" charset="-122"/>
                <a:ea typeface="微软雅黑" panose="020B0503020204020204" pitchFamily="34" charset="-122"/>
              </a:rPr>
              <a:t>需要团队协作完成，要培养互相帮助、和衷共济的团队精神。</a:t>
            </a:r>
          </a:p>
        </p:txBody>
      </p:sp>
      <p:sp>
        <p:nvSpPr>
          <p:cNvPr id="4" name="文本框 3">
            <a:extLst>
              <a:ext uri="{FF2B5EF4-FFF2-40B4-BE49-F238E27FC236}">
                <a16:creationId xmlns:a16="http://schemas.microsoft.com/office/drawing/2014/main" id="{E5A594AC-7B52-4DCB-BF7A-FB6BD421A8DB}"/>
              </a:ext>
            </a:extLst>
          </p:cNvPr>
          <p:cNvSpPr txBox="1"/>
          <p:nvPr/>
        </p:nvSpPr>
        <p:spPr>
          <a:xfrm>
            <a:off x="467544" y="476672"/>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
        <p:nvSpPr>
          <p:cNvPr id="6" name="文本框 5">
            <a:extLst>
              <a:ext uri="{FF2B5EF4-FFF2-40B4-BE49-F238E27FC236}">
                <a16:creationId xmlns:a16="http://schemas.microsoft.com/office/drawing/2014/main" id="{878D65A0-E8C4-4C50-80C7-E0CB75A49581}"/>
              </a:ext>
            </a:extLst>
          </p:cNvPr>
          <p:cNvSpPr txBox="1"/>
          <p:nvPr/>
        </p:nvSpPr>
        <p:spPr>
          <a:xfrm>
            <a:off x="3203848" y="384338"/>
            <a:ext cx="4572000" cy="646331"/>
          </a:xfrm>
          <a:prstGeom prst="rect">
            <a:avLst/>
          </a:prstGeom>
          <a:noFill/>
        </p:spPr>
        <p:txBody>
          <a:bodyPr wrap="square">
            <a:spAutoFit/>
          </a:bodyPr>
          <a:lstStyle/>
          <a:p>
            <a:r>
              <a:rPr lang="zh-CN" altLang="en-US" sz="3600" dirty="0">
                <a:latin typeface="微软雅黑" panose="020B0503020204020204" pitchFamily="34" charset="-122"/>
                <a:ea typeface="微软雅黑" panose="020B0503020204020204" pitchFamily="34" charset="-122"/>
              </a:rPr>
              <a:t>系统设计</a:t>
            </a:r>
          </a:p>
        </p:txBody>
      </p:sp>
    </p:spTree>
    <p:extLst>
      <p:ext uri="{BB962C8B-B14F-4D97-AF65-F5344CB8AC3E}">
        <p14:creationId xmlns:p14="http://schemas.microsoft.com/office/powerpoint/2010/main" val="422831981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685800" y="476672"/>
            <a:ext cx="7772400" cy="659160"/>
          </a:xfrm>
        </p:spPr>
        <p:txBody>
          <a:bodyPr/>
          <a:lstStyle/>
          <a:p>
            <a:r>
              <a:rPr lang="zh-CN" altLang="en-US" dirty="0"/>
              <a:t>得出程序结构</a:t>
            </a:r>
          </a:p>
        </p:txBody>
      </p:sp>
      <p:sp>
        <p:nvSpPr>
          <p:cNvPr id="347139" name="Line 3"/>
          <p:cNvSpPr>
            <a:spLocks noChangeShapeType="1"/>
          </p:cNvSpPr>
          <p:nvPr/>
        </p:nvSpPr>
        <p:spPr bwMode="auto">
          <a:xfrm>
            <a:off x="4427538" y="3852863"/>
            <a:ext cx="0" cy="1511300"/>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7140" name="Rectangle 4"/>
          <p:cNvSpPr>
            <a:spLocks noGrp="1" noChangeArrowheads="1"/>
          </p:cNvSpPr>
          <p:nvPr>
            <p:ph type="body" idx="1"/>
          </p:nvPr>
        </p:nvSpPr>
        <p:spPr>
          <a:xfrm>
            <a:off x="381000" y="1357536"/>
            <a:ext cx="8382000" cy="1927448"/>
          </a:xfrm>
          <a:noFill/>
          <a:ln/>
        </p:spPr>
        <p:txBody>
          <a:bodyPr/>
          <a:lstStyle/>
          <a:p>
            <a:r>
              <a:rPr lang="zh-CN" altLang="en-US" sz="2400" dirty="0"/>
              <a:t>首先应设计出事务中心模块，对整个事务进行控制。</a:t>
            </a:r>
            <a:endParaRPr lang="en-US" altLang="zh-CN" sz="2400" dirty="0"/>
          </a:p>
          <a:p>
            <a:r>
              <a:rPr lang="zh-CN" altLang="en-US" sz="2400" dirty="0"/>
              <a:t>从数据流图可看出，“分析查询”处理是事务调度中心，有四个事务处理，分别为其设计事务处理模块。</a:t>
            </a:r>
            <a:endParaRPr lang="en-US" altLang="zh-CN" sz="2400" dirty="0"/>
          </a:p>
          <a:p>
            <a:r>
              <a:rPr lang="zh-CN" altLang="en-US" sz="2400" dirty="0"/>
              <a:t>再设计输入输出模块，相对简单。</a:t>
            </a:r>
            <a:endParaRPr lang="en-US" altLang="zh-CN" sz="2400" dirty="0"/>
          </a:p>
        </p:txBody>
      </p:sp>
      <p:sp>
        <p:nvSpPr>
          <p:cNvPr id="347141" name="Rectangle 5"/>
          <p:cNvSpPr>
            <a:spLocks noChangeArrowheads="1"/>
          </p:cNvSpPr>
          <p:nvPr/>
        </p:nvSpPr>
        <p:spPr bwMode="auto">
          <a:xfrm>
            <a:off x="3635375" y="3276600"/>
            <a:ext cx="1728788" cy="576263"/>
          </a:xfrm>
          <a:prstGeom prst="rect">
            <a:avLst/>
          </a:prstGeom>
          <a:gradFill rotWithShape="0">
            <a:gsLst>
              <a:gs pos="0">
                <a:schemeClr val="hlink"/>
              </a:gs>
              <a:gs pos="50000">
                <a:schemeClr val="bg1"/>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800" i="0">
                <a:solidFill>
                  <a:schemeClr val="tx1"/>
                </a:solidFill>
                <a:latin typeface="Arial" charset="0"/>
                <a:ea typeface="宋体" charset="-122"/>
              </a:rPr>
              <a:t>事务中心</a:t>
            </a:r>
          </a:p>
        </p:txBody>
      </p:sp>
      <p:sp>
        <p:nvSpPr>
          <p:cNvPr id="347142" name="Rectangle 6"/>
          <p:cNvSpPr>
            <a:spLocks noChangeArrowheads="1"/>
          </p:cNvSpPr>
          <p:nvPr/>
        </p:nvSpPr>
        <p:spPr bwMode="auto">
          <a:xfrm>
            <a:off x="1476375" y="4429125"/>
            <a:ext cx="1727200" cy="576263"/>
          </a:xfrm>
          <a:prstGeom prst="rect">
            <a:avLst/>
          </a:prstGeom>
          <a:gradFill rotWithShape="0">
            <a:gsLst>
              <a:gs pos="0">
                <a:schemeClr val="hlink"/>
              </a:gs>
              <a:gs pos="50000">
                <a:schemeClr val="bg1"/>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800" i="0">
                <a:solidFill>
                  <a:schemeClr val="tx1"/>
                </a:solidFill>
                <a:latin typeface="Arial" charset="0"/>
                <a:ea typeface="宋体" charset="-122"/>
              </a:rPr>
              <a:t>接受查询</a:t>
            </a:r>
          </a:p>
        </p:txBody>
      </p:sp>
      <p:sp>
        <p:nvSpPr>
          <p:cNvPr id="347143" name="Rectangle 7"/>
          <p:cNvSpPr>
            <a:spLocks noChangeArrowheads="1"/>
          </p:cNvSpPr>
          <p:nvPr/>
        </p:nvSpPr>
        <p:spPr bwMode="auto">
          <a:xfrm>
            <a:off x="3636963" y="4429125"/>
            <a:ext cx="1727200" cy="576263"/>
          </a:xfrm>
          <a:prstGeom prst="rect">
            <a:avLst/>
          </a:prstGeom>
          <a:gradFill rotWithShape="0">
            <a:gsLst>
              <a:gs pos="0">
                <a:schemeClr val="hlink"/>
              </a:gs>
              <a:gs pos="50000">
                <a:schemeClr val="bg1"/>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800" i="0">
                <a:solidFill>
                  <a:schemeClr val="tx1"/>
                </a:solidFill>
                <a:latin typeface="Arial" charset="0"/>
                <a:ea typeface="宋体" charset="-122"/>
              </a:rPr>
              <a:t>调度</a:t>
            </a:r>
          </a:p>
        </p:txBody>
      </p:sp>
      <p:sp>
        <p:nvSpPr>
          <p:cNvPr id="347144" name="Rectangle 8"/>
          <p:cNvSpPr>
            <a:spLocks noChangeArrowheads="1"/>
          </p:cNvSpPr>
          <p:nvPr/>
        </p:nvSpPr>
        <p:spPr bwMode="auto">
          <a:xfrm>
            <a:off x="5795963" y="4429125"/>
            <a:ext cx="2520950" cy="576263"/>
          </a:xfrm>
          <a:prstGeom prst="rect">
            <a:avLst/>
          </a:prstGeom>
          <a:gradFill rotWithShape="0">
            <a:gsLst>
              <a:gs pos="0">
                <a:schemeClr val="hlink"/>
              </a:gs>
              <a:gs pos="50000">
                <a:schemeClr val="bg1"/>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800" i="0">
                <a:solidFill>
                  <a:schemeClr val="tx1"/>
                </a:solidFill>
                <a:latin typeface="Arial" charset="0"/>
                <a:ea typeface="宋体" charset="-122"/>
              </a:rPr>
              <a:t>输出查询结果</a:t>
            </a:r>
          </a:p>
        </p:txBody>
      </p:sp>
      <p:sp>
        <p:nvSpPr>
          <p:cNvPr id="347145" name="Rectangle 9"/>
          <p:cNvSpPr>
            <a:spLocks noChangeArrowheads="1"/>
          </p:cNvSpPr>
          <p:nvPr/>
        </p:nvSpPr>
        <p:spPr bwMode="auto">
          <a:xfrm>
            <a:off x="250825" y="5653088"/>
            <a:ext cx="1873250" cy="576262"/>
          </a:xfrm>
          <a:prstGeom prst="rect">
            <a:avLst/>
          </a:prstGeom>
          <a:gradFill rotWithShape="0">
            <a:gsLst>
              <a:gs pos="0">
                <a:schemeClr val="hlink"/>
              </a:gs>
              <a:gs pos="50000">
                <a:schemeClr val="bg1"/>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800" i="0">
                <a:solidFill>
                  <a:schemeClr val="tx1"/>
                </a:solidFill>
                <a:latin typeface="Arial" charset="0"/>
                <a:ea typeface="宋体" charset="-122"/>
              </a:rPr>
              <a:t>按学号查询</a:t>
            </a:r>
          </a:p>
        </p:txBody>
      </p:sp>
      <p:sp>
        <p:nvSpPr>
          <p:cNvPr id="347146" name="Rectangle 10"/>
          <p:cNvSpPr>
            <a:spLocks noChangeArrowheads="1"/>
          </p:cNvSpPr>
          <p:nvPr/>
        </p:nvSpPr>
        <p:spPr bwMode="auto">
          <a:xfrm>
            <a:off x="2554288" y="5653088"/>
            <a:ext cx="1800225" cy="576262"/>
          </a:xfrm>
          <a:prstGeom prst="rect">
            <a:avLst/>
          </a:prstGeom>
          <a:gradFill rotWithShape="0">
            <a:gsLst>
              <a:gs pos="0">
                <a:schemeClr val="hlink"/>
              </a:gs>
              <a:gs pos="50000">
                <a:schemeClr val="bg1"/>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800" i="0">
                <a:solidFill>
                  <a:schemeClr val="tx1"/>
                </a:solidFill>
                <a:latin typeface="Arial" charset="0"/>
                <a:ea typeface="宋体" charset="-122"/>
              </a:rPr>
              <a:t>按姓名查询</a:t>
            </a:r>
          </a:p>
        </p:txBody>
      </p:sp>
      <p:sp>
        <p:nvSpPr>
          <p:cNvPr id="347147" name="Rectangle 11"/>
          <p:cNvSpPr>
            <a:spLocks noChangeArrowheads="1"/>
          </p:cNvSpPr>
          <p:nvPr/>
        </p:nvSpPr>
        <p:spPr bwMode="auto">
          <a:xfrm>
            <a:off x="4786313" y="5653088"/>
            <a:ext cx="1800225" cy="576262"/>
          </a:xfrm>
          <a:prstGeom prst="rect">
            <a:avLst/>
          </a:prstGeom>
          <a:gradFill rotWithShape="0">
            <a:gsLst>
              <a:gs pos="0">
                <a:schemeClr val="hlink"/>
              </a:gs>
              <a:gs pos="50000">
                <a:schemeClr val="bg1"/>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800" i="0" dirty="0">
                <a:solidFill>
                  <a:schemeClr val="tx1"/>
                </a:solidFill>
                <a:latin typeface="Arial" charset="0"/>
                <a:ea typeface="宋体" charset="-122"/>
              </a:rPr>
              <a:t>按专业查询</a:t>
            </a:r>
          </a:p>
        </p:txBody>
      </p:sp>
      <p:sp>
        <p:nvSpPr>
          <p:cNvPr id="347148" name="Rectangle 12"/>
          <p:cNvSpPr>
            <a:spLocks noChangeArrowheads="1"/>
          </p:cNvSpPr>
          <p:nvPr/>
        </p:nvSpPr>
        <p:spPr bwMode="auto">
          <a:xfrm>
            <a:off x="7019925" y="5653088"/>
            <a:ext cx="1800225" cy="576262"/>
          </a:xfrm>
          <a:prstGeom prst="rect">
            <a:avLst/>
          </a:prstGeom>
          <a:gradFill rotWithShape="0">
            <a:gsLst>
              <a:gs pos="0">
                <a:schemeClr val="hlink"/>
              </a:gs>
              <a:gs pos="50000">
                <a:schemeClr val="bg1"/>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Tx/>
              <a:buFontTx/>
              <a:buNone/>
            </a:pPr>
            <a:r>
              <a:rPr lang="zh-CN" altLang="en-US" sz="2800" i="0">
                <a:solidFill>
                  <a:schemeClr val="tx1"/>
                </a:solidFill>
                <a:latin typeface="Arial" charset="0"/>
                <a:ea typeface="宋体" charset="-122"/>
              </a:rPr>
              <a:t>按班级查询</a:t>
            </a:r>
          </a:p>
        </p:txBody>
      </p:sp>
      <p:sp>
        <p:nvSpPr>
          <p:cNvPr id="347149" name="Line 13"/>
          <p:cNvSpPr>
            <a:spLocks noChangeShapeType="1"/>
          </p:cNvSpPr>
          <p:nvPr/>
        </p:nvSpPr>
        <p:spPr bwMode="auto">
          <a:xfrm>
            <a:off x="1116013" y="5364163"/>
            <a:ext cx="6769100" cy="0"/>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7150" name="Line 14"/>
          <p:cNvSpPr>
            <a:spLocks noChangeShapeType="1"/>
          </p:cNvSpPr>
          <p:nvPr/>
        </p:nvSpPr>
        <p:spPr bwMode="auto">
          <a:xfrm>
            <a:off x="1116013" y="5364163"/>
            <a:ext cx="0" cy="288925"/>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7151" name="Line 15"/>
          <p:cNvSpPr>
            <a:spLocks noChangeShapeType="1"/>
          </p:cNvSpPr>
          <p:nvPr/>
        </p:nvSpPr>
        <p:spPr bwMode="auto">
          <a:xfrm>
            <a:off x="3419475" y="5364163"/>
            <a:ext cx="0" cy="288925"/>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7152" name="Line 16"/>
          <p:cNvSpPr>
            <a:spLocks noChangeShapeType="1"/>
          </p:cNvSpPr>
          <p:nvPr/>
        </p:nvSpPr>
        <p:spPr bwMode="auto">
          <a:xfrm>
            <a:off x="5651500" y="5364163"/>
            <a:ext cx="0" cy="288925"/>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7153" name="Line 17"/>
          <p:cNvSpPr>
            <a:spLocks noChangeShapeType="1"/>
          </p:cNvSpPr>
          <p:nvPr/>
        </p:nvSpPr>
        <p:spPr bwMode="auto">
          <a:xfrm>
            <a:off x="7885113" y="5364163"/>
            <a:ext cx="0" cy="288925"/>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7154" name="Line 18"/>
          <p:cNvSpPr>
            <a:spLocks noChangeShapeType="1"/>
          </p:cNvSpPr>
          <p:nvPr/>
        </p:nvSpPr>
        <p:spPr bwMode="auto">
          <a:xfrm>
            <a:off x="2268538" y="4140200"/>
            <a:ext cx="4679950" cy="0"/>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7155" name="Line 19"/>
          <p:cNvSpPr>
            <a:spLocks noChangeShapeType="1"/>
          </p:cNvSpPr>
          <p:nvPr/>
        </p:nvSpPr>
        <p:spPr bwMode="auto">
          <a:xfrm>
            <a:off x="2268538" y="4140200"/>
            <a:ext cx="0" cy="288925"/>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7156" name="Line 20"/>
          <p:cNvSpPr>
            <a:spLocks noChangeShapeType="1"/>
          </p:cNvSpPr>
          <p:nvPr/>
        </p:nvSpPr>
        <p:spPr bwMode="auto">
          <a:xfrm>
            <a:off x="6948488" y="4140200"/>
            <a:ext cx="0" cy="288925"/>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7157" name="AutoShape 21"/>
          <p:cNvSpPr>
            <a:spLocks noChangeArrowheads="1"/>
          </p:cNvSpPr>
          <p:nvPr/>
        </p:nvSpPr>
        <p:spPr bwMode="auto">
          <a:xfrm>
            <a:off x="4267200" y="4953000"/>
            <a:ext cx="304800" cy="152400"/>
          </a:xfrm>
          <a:prstGeom prst="diamond">
            <a:avLst/>
          </a:prstGeom>
          <a:solidFill>
            <a:srgbClr val="FF9900"/>
          </a:solidFill>
          <a:ln w="254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164890184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611560" y="1268760"/>
            <a:ext cx="7972452" cy="4786346"/>
          </a:xfrm>
        </p:spPr>
        <p:txBody>
          <a:bodyPr/>
          <a:lstStyle/>
          <a:p>
            <a:pPr marL="0" indent="0" eaLnBrk="1" hangingPunct="1">
              <a:buFont typeface="Wingdings" pitchFamily="2" charset="2"/>
              <a:buNone/>
              <a:defRPr/>
            </a:pPr>
            <a:r>
              <a:rPr lang="en-US" altLang="zh-CN" sz="2800" dirty="0"/>
              <a:t>4</a:t>
            </a:r>
            <a:r>
              <a:rPr lang="en-US" altLang="zh-CN" sz="2800" b="1" dirty="0"/>
              <a:t>.1  </a:t>
            </a:r>
            <a:r>
              <a:rPr lang="zh-CN" altLang="en-US" sz="2800" b="1" dirty="0"/>
              <a:t>什么是设计</a:t>
            </a:r>
            <a:endParaRPr lang="en-US" altLang="zh-CN" sz="2800" b="1" dirty="0"/>
          </a:p>
          <a:p>
            <a:pPr marL="0" indent="0">
              <a:buNone/>
            </a:pPr>
            <a:r>
              <a:rPr lang="en-US" altLang="zh-CN" sz="2800" dirty="0"/>
              <a:t>        </a:t>
            </a:r>
            <a:r>
              <a:rPr lang="zh-CN" altLang="en-US" sz="2800" dirty="0"/>
              <a:t>概要设计：</a:t>
            </a:r>
            <a:r>
              <a:rPr lang="zh-CN" altLang="zh-CN" sz="2800" dirty="0"/>
              <a:t>软件系统结构</a:t>
            </a:r>
            <a:r>
              <a:rPr lang="zh-CN" altLang="en-US" sz="2800" dirty="0"/>
              <a:t>、</a:t>
            </a:r>
            <a:r>
              <a:rPr lang="zh-CN" altLang="zh-CN" sz="2800" dirty="0"/>
              <a:t>数据结构及数据库</a:t>
            </a:r>
            <a:r>
              <a:rPr lang="zh-CN" altLang="en-US" sz="2800" dirty="0"/>
              <a:t>、</a:t>
            </a:r>
            <a:r>
              <a:rPr lang="zh-CN" altLang="zh-CN" sz="2800" dirty="0"/>
              <a:t>概要设计的文档</a:t>
            </a:r>
            <a:r>
              <a:rPr lang="zh-CN" altLang="en-US" sz="2800" dirty="0"/>
              <a:t>和组装测试计划</a:t>
            </a:r>
            <a:r>
              <a:rPr lang="zh-CN" altLang="zh-CN" sz="2800" dirty="0"/>
              <a:t> </a:t>
            </a:r>
            <a:r>
              <a:rPr lang="zh-CN" altLang="en-US" sz="2800" dirty="0"/>
              <a:t>、</a:t>
            </a:r>
            <a:r>
              <a:rPr lang="zh-CN" altLang="zh-CN" sz="2800" dirty="0"/>
              <a:t>评审</a:t>
            </a:r>
            <a:endParaRPr lang="en-US" altLang="zh-CN" sz="2800" dirty="0"/>
          </a:p>
          <a:p>
            <a:pPr marL="0" indent="0" eaLnBrk="1" hangingPunct="1">
              <a:buFont typeface="Wingdings" pitchFamily="2" charset="2"/>
              <a:buNone/>
              <a:defRPr/>
            </a:pPr>
            <a:r>
              <a:rPr lang="en-US" altLang="zh-CN" sz="2800" b="1" dirty="0"/>
              <a:t>        </a:t>
            </a:r>
            <a:r>
              <a:rPr lang="zh-CN" altLang="en-US" sz="2800" b="1" dirty="0"/>
              <a:t>详细设计 ：细化上面的设计 </a:t>
            </a:r>
            <a:endParaRPr lang="en-US" altLang="zh-CN" sz="2800" b="1" dirty="0"/>
          </a:p>
          <a:p>
            <a:pPr marL="0" indent="0" eaLnBrk="1" hangingPunct="1">
              <a:buFont typeface="Wingdings" pitchFamily="2" charset="2"/>
              <a:buNone/>
              <a:defRPr/>
            </a:pPr>
            <a:r>
              <a:rPr lang="en-US" altLang="zh-CN" sz="2800" dirty="0"/>
              <a:t>4.2  </a:t>
            </a:r>
            <a:r>
              <a:rPr lang="zh-CN" altLang="en-US" sz="2800" dirty="0"/>
              <a:t>设计的概念和原理</a:t>
            </a:r>
            <a:endParaRPr lang="en-US" altLang="zh-CN" sz="2800" dirty="0"/>
          </a:p>
          <a:p>
            <a:pPr marL="0" indent="0" eaLnBrk="1" hangingPunct="1">
              <a:buFont typeface="Wingdings" pitchFamily="2" charset="2"/>
              <a:buNone/>
              <a:defRPr/>
            </a:pPr>
            <a:r>
              <a:rPr lang="en-US" altLang="zh-CN" sz="2800" dirty="0"/>
              <a:t>    4.3 </a:t>
            </a:r>
            <a:r>
              <a:rPr lang="zh-CN" altLang="en-US" sz="2800" dirty="0"/>
              <a:t>模块独立</a:t>
            </a:r>
            <a:endParaRPr lang="en-US" altLang="zh-CN" sz="2800" dirty="0"/>
          </a:p>
          <a:p>
            <a:pPr marL="0" indent="0" eaLnBrk="1" hangingPunct="1">
              <a:buFont typeface="Wingdings" pitchFamily="2" charset="2"/>
              <a:buNone/>
              <a:defRPr/>
            </a:pPr>
            <a:r>
              <a:rPr lang="en-US" altLang="zh-CN" sz="2800" dirty="0"/>
              <a:t>    4.4 </a:t>
            </a:r>
            <a:r>
              <a:rPr lang="zh-CN" altLang="en-US" sz="2800" dirty="0"/>
              <a:t>启发规则</a:t>
            </a:r>
            <a:r>
              <a:rPr lang="en-US" altLang="zh-CN" sz="2800" dirty="0"/>
              <a:t> </a:t>
            </a:r>
          </a:p>
          <a:p>
            <a:pPr marL="0" indent="0" eaLnBrk="1" hangingPunct="1">
              <a:buNone/>
              <a:defRPr/>
            </a:pPr>
            <a:r>
              <a:rPr lang="en-US" altLang="zh-CN" sz="2800" dirty="0"/>
              <a:t>4.5  </a:t>
            </a:r>
            <a:r>
              <a:rPr lang="zh-CN" altLang="en-US" sz="2800" dirty="0"/>
              <a:t>概要设计的方法和工具</a:t>
            </a:r>
            <a:endParaRPr lang="en-US" altLang="zh-CN" sz="2800" dirty="0"/>
          </a:p>
          <a:p>
            <a:pPr marL="0" indent="0" eaLnBrk="1" hangingPunct="1">
              <a:buNone/>
              <a:defRPr/>
            </a:pPr>
            <a:r>
              <a:rPr lang="en-US" altLang="zh-CN" sz="2800" dirty="0"/>
              <a:t>   4.5 </a:t>
            </a:r>
            <a:r>
              <a:rPr lang="zh-CN" altLang="en-US" sz="2800" dirty="0"/>
              <a:t>表示软件结构的图形工具</a:t>
            </a:r>
            <a:endParaRPr lang="en-US" altLang="zh-CN" sz="2800" dirty="0"/>
          </a:p>
          <a:p>
            <a:pPr marL="0" indent="0" eaLnBrk="1" hangingPunct="1">
              <a:buNone/>
              <a:defRPr/>
            </a:pPr>
            <a:r>
              <a:rPr lang="en-US" altLang="zh-CN" sz="2800" dirty="0"/>
              <a:t>   4.6 </a:t>
            </a:r>
            <a:r>
              <a:rPr lang="zh-CN" altLang="en-US" sz="2800" dirty="0"/>
              <a:t>面向数据流的设计方法</a:t>
            </a:r>
            <a:endParaRPr lang="en-US" altLang="zh-CN" sz="2800" dirty="0"/>
          </a:p>
        </p:txBody>
      </p:sp>
      <p:sp>
        <p:nvSpPr>
          <p:cNvPr id="9219" name="标题 1"/>
          <p:cNvSpPr>
            <a:spLocks noGrp="1"/>
          </p:cNvSpPr>
          <p:nvPr>
            <p:ph type="title"/>
          </p:nvPr>
        </p:nvSpPr>
        <p:spPr>
          <a:xfrm>
            <a:off x="827584" y="197768"/>
            <a:ext cx="7772400" cy="1143000"/>
          </a:xfrm>
        </p:spPr>
        <p:txBody>
          <a:bodyPr/>
          <a:lstStyle/>
          <a:p>
            <a:r>
              <a:rPr lang="zh-CN" altLang="en-US" dirty="0"/>
              <a:t>小结：概要设计</a:t>
            </a:r>
          </a:p>
        </p:txBody>
      </p:sp>
    </p:spTree>
    <p:extLst>
      <p:ext uri="{BB962C8B-B14F-4D97-AF65-F5344CB8AC3E}">
        <p14:creationId xmlns:p14="http://schemas.microsoft.com/office/powerpoint/2010/main" val="270984550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714348" y="1412776"/>
            <a:ext cx="7972452" cy="4786346"/>
          </a:xfrm>
        </p:spPr>
        <p:txBody>
          <a:bodyPr/>
          <a:lstStyle/>
          <a:p>
            <a:pPr marL="0" indent="0">
              <a:buNone/>
              <a:defRPr/>
            </a:pPr>
            <a:r>
              <a:rPr lang="en-US" altLang="zh-CN" sz="3600" dirty="0">
                <a:solidFill>
                  <a:srgbClr val="0000FF"/>
                </a:solidFill>
              </a:rPr>
              <a:t>4.7  </a:t>
            </a:r>
            <a:r>
              <a:rPr lang="zh-CN" altLang="en-US" sz="3600" dirty="0">
                <a:solidFill>
                  <a:srgbClr val="0000FF"/>
                </a:solidFill>
              </a:rPr>
              <a:t>人机界面设计（自学）</a:t>
            </a:r>
            <a:endParaRPr lang="en-US" altLang="zh-CN" sz="3600" dirty="0">
              <a:solidFill>
                <a:srgbClr val="0000FF"/>
              </a:solidFill>
            </a:endParaRPr>
          </a:p>
          <a:p>
            <a:pPr marL="0" indent="0" eaLnBrk="1" hangingPunct="1">
              <a:buFont typeface="Wingdings" pitchFamily="2" charset="2"/>
              <a:buNone/>
              <a:defRPr/>
            </a:pPr>
            <a:r>
              <a:rPr lang="en-US" altLang="zh-CN" sz="2800" dirty="0"/>
              <a:t>4.8  </a:t>
            </a:r>
            <a:r>
              <a:rPr lang="zh-CN" altLang="en-US" sz="2800" dirty="0"/>
              <a:t>详细设计的方法和工具</a:t>
            </a:r>
            <a:endParaRPr lang="en-US" altLang="zh-CN" sz="2800" dirty="0"/>
          </a:p>
          <a:p>
            <a:pPr marL="0" indent="0" eaLnBrk="1" hangingPunct="1">
              <a:buFont typeface="Wingdings" pitchFamily="2" charset="2"/>
              <a:buNone/>
              <a:defRPr/>
            </a:pPr>
            <a:r>
              <a:rPr lang="en-US" altLang="zh-CN" sz="2800" dirty="0"/>
              <a:t>     4.8 </a:t>
            </a:r>
            <a:r>
              <a:rPr lang="zh-CN" altLang="en-US" sz="2800" dirty="0"/>
              <a:t>过程设计</a:t>
            </a:r>
            <a:endParaRPr lang="en-US" altLang="zh-CN" sz="2800" dirty="0"/>
          </a:p>
          <a:p>
            <a:pPr marL="0" indent="0" eaLnBrk="1" hangingPunct="1">
              <a:buFont typeface="Wingdings" pitchFamily="2" charset="2"/>
              <a:buNone/>
              <a:defRPr/>
            </a:pPr>
            <a:r>
              <a:rPr lang="en-US" altLang="zh-CN" sz="2800" dirty="0"/>
              <a:t>     4.9 </a:t>
            </a:r>
            <a:r>
              <a:rPr lang="zh-CN" altLang="en-US" sz="2800" dirty="0"/>
              <a:t>过程设计的工具</a:t>
            </a:r>
            <a:endParaRPr lang="en-US" altLang="zh-CN" sz="2800" dirty="0"/>
          </a:p>
          <a:p>
            <a:pPr marL="0" indent="0" eaLnBrk="1" hangingPunct="1">
              <a:buFont typeface="Wingdings" pitchFamily="2" charset="2"/>
              <a:buNone/>
              <a:defRPr/>
            </a:pPr>
            <a:r>
              <a:rPr lang="en-US" altLang="zh-CN" sz="2800" dirty="0"/>
              <a:t>     4.10 </a:t>
            </a:r>
            <a:r>
              <a:rPr lang="zh-CN" altLang="en-US" sz="2800" dirty="0"/>
              <a:t>面向数据结构的设计方法</a:t>
            </a:r>
            <a:endParaRPr lang="en-US" altLang="zh-CN" sz="2800" dirty="0"/>
          </a:p>
        </p:txBody>
      </p:sp>
      <p:sp>
        <p:nvSpPr>
          <p:cNvPr id="9219" name="标题 1"/>
          <p:cNvSpPr>
            <a:spLocks noGrp="1"/>
          </p:cNvSpPr>
          <p:nvPr>
            <p:ph type="title"/>
          </p:nvPr>
        </p:nvSpPr>
        <p:spPr>
          <a:xfrm>
            <a:off x="827584" y="44624"/>
            <a:ext cx="7772400" cy="1143000"/>
          </a:xfrm>
        </p:spPr>
        <p:txBody>
          <a:bodyPr/>
          <a:lstStyle/>
          <a:p>
            <a:r>
              <a:rPr lang="zh-CN" altLang="en-US" dirty="0"/>
              <a:t>下次课</a:t>
            </a:r>
          </a:p>
        </p:txBody>
      </p:sp>
      <p:pic>
        <p:nvPicPr>
          <p:cNvPr id="5" name="Picture 2" descr="c:\documents and settings\owner\application data\360se6\User Data\temp\t013fa069eb8dc786d1.jpg"/>
          <p:cNvPicPr>
            <a:picLocks noChangeAspect="1" noChangeArrowheads="1"/>
          </p:cNvPicPr>
          <p:nvPr/>
        </p:nvPicPr>
        <p:blipFill rotWithShape="1">
          <a:blip r:embed="rId3"/>
          <a:srcRect l="-11473" t="-1034" b="4076"/>
          <a:stretch/>
        </p:blipFill>
        <p:spPr bwMode="auto">
          <a:xfrm>
            <a:off x="5364088" y="4797152"/>
            <a:ext cx="3779912" cy="1748527"/>
          </a:xfrm>
          <a:prstGeom prst="rect">
            <a:avLst/>
          </a:prstGeom>
          <a:noFill/>
        </p:spPr>
      </p:pic>
    </p:spTree>
    <p:extLst>
      <p:ext uri="{BB962C8B-B14F-4D97-AF65-F5344CB8AC3E}">
        <p14:creationId xmlns:p14="http://schemas.microsoft.com/office/powerpoint/2010/main" val="265720642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推荐阅读</a:t>
            </a:r>
          </a:p>
        </p:txBody>
      </p:sp>
      <p:sp>
        <p:nvSpPr>
          <p:cNvPr id="3" name="内容占位符 2"/>
          <p:cNvSpPr>
            <a:spLocks noGrp="1"/>
          </p:cNvSpPr>
          <p:nvPr>
            <p:ph idx="1"/>
          </p:nvPr>
        </p:nvSpPr>
        <p:spPr/>
        <p:txBody>
          <a:bodyPr/>
          <a:lstStyle/>
          <a:p>
            <a:pPr>
              <a:spcBef>
                <a:spcPct val="60000"/>
              </a:spcBef>
              <a:buClr>
                <a:srgbClr val="FF0000"/>
              </a:buClr>
              <a:buFont typeface="Wingdings" panose="05000000000000000000" pitchFamily="2" charset="2"/>
              <a:buChar char="l"/>
            </a:pPr>
            <a:r>
              <a:rPr lang="zh-CN" altLang="en-US" dirty="0">
                <a:ea typeface="楷体_GB2312" pitchFamily="49" charset="-122"/>
              </a:rPr>
              <a:t>设计模式沉思录</a:t>
            </a:r>
            <a:endParaRPr lang="en-US" altLang="zh-CN" dirty="0">
              <a:ea typeface="楷体_GB2312" pitchFamily="49" charset="-122"/>
            </a:endParaRPr>
          </a:p>
          <a:p>
            <a:pPr>
              <a:spcBef>
                <a:spcPct val="60000"/>
              </a:spcBef>
              <a:buClr>
                <a:srgbClr val="FF0000"/>
              </a:buClr>
              <a:buFont typeface="Wingdings" panose="05000000000000000000" pitchFamily="2" charset="2"/>
              <a:buChar char="l"/>
            </a:pPr>
            <a:r>
              <a:rPr lang="en-US" altLang="zh-CN" dirty="0">
                <a:ea typeface="楷体_GB2312" pitchFamily="49" charset="-122"/>
              </a:rPr>
              <a:t>Head First </a:t>
            </a:r>
            <a:r>
              <a:rPr lang="zh-CN" altLang="en-US" dirty="0">
                <a:ea typeface="楷体_GB2312" pitchFamily="49" charset="-122"/>
              </a:rPr>
              <a:t>设计模式（中文版）</a:t>
            </a:r>
            <a:endParaRPr lang="en-US" altLang="zh-CN" dirty="0">
              <a:ea typeface="楷体_GB2312" pitchFamily="49" charset="-122"/>
            </a:endParaRPr>
          </a:p>
        </p:txBody>
      </p:sp>
    </p:spTree>
    <p:extLst>
      <p:ext uri="{BB962C8B-B14F-4D97-AF65-F5344CB8AC3E}">
        <p14:creationId xmlns:p14="http://schemas.microsoft.com/office/powerpoint/2010/main" val="693006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971600" y="404664"/>
            <a:ext cx="75669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4000" b="1" dirty="0">
                <a:solidFill>
                  <a:srgbClr val="0070C0"/>
                </a:solidFill>
                <a:latin typeface="微软雅黑" panose="020B0503020204020204" pitchFamily="34" charset="-122"/>
                <a:ea typeface="微软雅黑" panose="020B0503020204020204" pitchFamily="34" charset="-122"/>
                <a:cs typeface="+mj-cs"/>
              </a:rPr>
              <a:t>软件开发过程</a:t>
            </a:r>
          </a:p>
        </p:txBody>
      </p:sp>
      <p:sp>
        <p:nvSpPr>
          <p:cNvPr id="3" name="TextBox 2"/>
          <p:cNvSpPr txBox="1"/>
          <p:nvPr/>
        </p:nvSpPr>
        <p:spPr>
          <a:xfrm>
            <a:off x="1730760" y="4151540"/>
            <a:ext cx="6048672" cy="855958"/>
          </a:xfrm>
          <a:prstGeom prst="rect">
            <a:avLst/>
          </a:prstGeom>
          <a:solidFill>
            <a:srgbClr val="92D050"/>
          </a:solidFill>
          <a:ln>
            <a:solidFill>
              <a:srgbClr val="92D050"/>
            </a:solidFill>
          </a:ln>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需求分析</a:t>
            </a:r>
          </a:p>
        </p:txBody>
      </p:sp>
      <p:sp>
        <p:nvSpPr>
          <p:cNvPr id="7" name="TextBox 6"/>
          <p:cNvSpPr txBox="1"/>
          <p:nvPr/>
        </p:nvSpPr>
        <p:spPr>
          <a:xfrm>
            <a:off x="1730760" y="3295582"/>
            <a:ext cx="6048672" cy="855958"/>
          </a:xfrm>
          <a:prstGeom prst="rect">
            <a:avLst/>
          </a:prstGeom>
          <a:solidFill>
            <a:srgbClr val="FFFFCC"/>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系统设计</a:t>
            </a:r>
          </a:p>
        </p:txBody>
      </p:sp>
      <p:sp>
        <p:nvSpPr>
          <p:cNvPr id="8" name="TextBox 7"/>
          <p:cNvSpPr txBox="1"/>
          <p:nvPr/>
        </p:nvSpPr>
        <p:spPr>
          <a:xfrm>
            <a:off x="1730760" y="2431486"/>
            <a:ext cx="6048672" cy="855958"/>
          </a:xfrm>
          <a:prstGeom prst="rect">
            <a:avLst/>
          </a:prstGeom>
          <a:solidFill>
            <a:srgbClr val="FFC000"/>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系统实现（编码，测试）</a:t>
            </a:r>
          </a:p>
        </p:txBody>
      </p:sp>
      <p:sp>
        <p:nvSpPr>
          <p:cNvPr id="9" name="TextBox 8"/>
          <p:cNvSpPr txBox="1"/>
          <p:nvPr/>
        </p:nvSpPr>
        <p:spPr>
          <a:xfrm>
            <a:off x="1730760" y="1559252"/>
            <a:ext cx="6048672" cy="855958"/>
          </a:xfrm>
          <a:prstGeom prst="rect">
            <a:avLst/>
          </a:prstGeom>
          <a:solidFill>
            <a:schemeClr val="accent2">
              <a:lumMod val="20000"/>
              <a:lumOff val="80000"/>
            </a:schemeClr>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发布维护</a:t>
            </a:r>
          </a:p>
        </p:txBody>
      </p:sp>
      <p:sp>
        <p:nvSpPr>
          <p:cNvPr id="10" name="TextBox 9"/>
          <p:cNvSpPr txBox="1"/>
          <p:nvPr/>
        </p:nvSpPr>
        <p:spPr>
          <a:xfrm>
            <a:off x="1730760" y="5021314"/>
            <a:ext cx="6048672" cy="855958"/>
          </a:xfrm>
          <a:prstGeom prst="rect">
            <a:avLst/>
          </a:prstGeom>
          <a:solidFill>
            <a:srgbClr val="99CCFF"/>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软件计划  </a:t>
            </a:r>
          </a:p>
        </p:txBody>
      </p:sp>
      <p:sp>
        <p:nvSpPr>
          <p:cNvPr id="2" name="矩形 1"/>
          <p:cNvSpPr/>
          <p:nvPr/>
        </p:nvSpPr>
        <p:spPr>
          <a:xfrm>
            <a:off x="5796136" y="5156905"/>
            <a:ext cx="498855" cy="584775"/>
          </a:xfrm>
          <a:prstGeom prst="rect">
            <a:avLst/>
          </a:prstGeom>
        </p:spPr>
        <p:txBody>
          <a:bodyPr wrap="none">
            <a:spAutoFit/>
          </a:bodyPr>
          <a:lstStyle/>
          <a:p>
            <a:pPr lvl="0" algn="ctr"/>
            <a:r>
              <a:rPr lang="zh-CN" altLang="en-US" sz="3200" b="1" dirty="0">
                <a:solidFill>
                  <a:srgbClr val="FF0000"/>
                </a:solidFill>
                <a:latin typeface="黑体" panose="02010609060101010101" pitchFamily="49" charset="-122"/>
                <a:ea typeface="黑体" panose="02010609060101010101" pitchFamily="49" charset="-122"/>
                <a:sym typeface="Wingdings 2"/>
              </a:rPr>
              <a:t></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11" name="矩形 10"/>
          <p:cNvSpPr/>
          <p:nvPr/>
        </p:nvSpPr>
        <p:spPr>
          <a:xfrm>
            <a:off x="5796136" y="4359426"/>
            <a:ext cx="498855" cy="584775"/>
          </a:xfrm>
          <a:prstGeom prst="rect">
            <a:avLst/>
          </a:prstGeom>
        </p:spPr>
        <p:txBody>
          <a:bodyPr wrap="none">
            <a:spAutoFit/>
          </a:bodyPr>
          <a:lstStyle/>
          <a:p>
            <a:pPr lvl="0" algn="ctr"/>
            <a:r>
              <a:rPr lang="zh-CN" altLang="en-US" sz="3200" b="1" dirty="0">
                <a:solidFill>
                  <a:srgbClr val="FF0000"/>
                </a:solidFill>
                <a:latin typeface="黑体" panose="02010609060101010101" pitchFamily="49" charset="-122"/>
                <a:ea typeface="黑体" panose="02010609060101010101" pitchFamily="49" charset="-122"/>
                <a:sym typeface="Wingdings 2"/>
              </a:rPr>
              <a:t></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4" name="TextBox 3"/>
          <p:cNvSpPr txBox="1"/>
          <p:nvPr/>
        </p:nvSpPr>
        <p:spPr>
          <a:xfrm>
            <a:off x="5652120" y="3320543"/>
            <a:ext cx="792088" cy="830997"/>
          </a:xfrm>
          <a:prstGeom prst="rect">
            <a:avLst/>
          </a:prstGeom>
          <a:noFill/>
        </p:spPr>
        <p:txBody>
          <a:bodyPr wrap="square" rtlCol="0">
            <a:spAutoFit/>
          </a:bodyPr>
          <a:lstStyle/>
          <a:p>
            <a:r>
              <a:rPr lang="zh-CN" altLang="en-US" sz="4800" dirty="0">
                <a:solidFill>
                  <a:srgbClr val="FF0000"/>
                </a:solidFill>
                <a:sym typeface="Wingdings 2"/>
              </a:rPr>
              <a:t></a:t>
            </a:r>
            <a:endParaRPr lang="zh-CN" altLang="en-US" sz="4800" dirty="0">
              <a:solidFill>
                <a:srgbClr val="FF0000"/>
              </a:solidFill>
            </a:endParaRPr>
          </a:p>
        </p:txBody>
      </p:sp>
    </p:spTree>
    <p:extLst>
      <p:ext uri="{BB962C8B-B14F-4D97-AF65-F5344CB8AC3E}">
        <p14:creationId xmlns:p14="http://schemas.microsoft.com/office/powerpoint/2010/main" val="162473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190ED8-8780-412B-99C4-82DBADE65EA1}"/>
              </a:ext>
            </a:extLst>
          </p:cNvPr>
          <p:cNvSpPr>
            <a:spLocks noGrp="1"/>
          </p:cNvSpPr>
          <p:nvPr>
            <p:ph type="title"/>
          </p:nvPr>
        </p:nvSpPr>
        <p:spPr/>
        <p:txBody>
          <a:bodyPr/>
          <a:lstStyle/>
          <a:p>
            <a:r>
              <a:rPr lang="zh-CN" altLang="en-US" dirty="0"/>
              <a:t>概要设计</a:t>
            </a:r>
          </a:p>
        </p:txBody>
      </p:sp>
      <p:sp>
        <p:nvSpPr>
          <p:cNvPr id="3" name="内容占位符 2">
            <a:extLst>
              <a:ext uri="{FF2B5EF4-FFF2-40B4-BE49-F238E27FC236}">
                <a16:creationId xmlns:a16="http://schemas.microsoft.com/office/drawing/2014/main" id="{E5C4C1EE-55E7-4734-AD02-7B9D4B523404}"/>
              </a:ext>
            </a:extLst>
          </p:cNvPr>
          <p:cNvSpPr>
            <a:spLocks noGrp="1"/>
          </p:cNvSpPr>
          <p:nvPr>
            <p:ph idx="1"/>
          </p:nvPr>
        </p:nvSpPr>
        <p:spPr/>
        <p:txBody>
          <a:bodyPr/>
          <a:lstStyle/>
          <a:p>
            <a:pPr>
              <a:lnSpc>
                <a:spcPct val="130000"/>
              </a:lnSpc>
              <a:spcBef>
                <a:spcPts val="1800"/>
              </a:spcBef>
            </a:pPr>
            <a:r>
              <a:rPr lang="zh-CN" altLang="en-US" sz="2400" b="0" dirty="0">
                <a:latin typeface="微软雅黑" panose="020B0503020204020204" pitchFamily="34" charset="-122"/>
                <a:ea typeface="微软雅黑" panose="020B0503020204020204" pitchFamily="34" charset="-122"/>
              </a:rPr>
              <a:t>在项目启动阶段出现无章可循、杂乱无章的问题</a:t>
            </a:r>
            <a:endParaRPr lang="en-US" altLang="zh-CN" sz="2400" b="0" dirty="0">
              <a:latin typeface="微软雅黑" panose="020B0503020204020204" pitchFamily="34" charset="-122"/>
              <a:ea typeface="微软雅黑" panose="020B0503020204020204" pitchFamily="34" charset="-122"/>
            </a:endParaRPr>
          </a:p>
          <a:p>
            <a:pPr>
              <a:lnSpc>
                <a:spcPct val="130000"/>
              </a:lnSpc>
              <a:spcBef>
                <a:spcPts val="1800"/>
              </a:spcBef>
            </a:pPr>
            <a:r>
              <a:rPr lang="zh-CN" altLang="en-US" sz="2400" b="0" dirty="0">
                <a:latin typeface="微软雅黑" panose="020B0503020204020204" pitchFamily="34" charset="-122"/>
                <a:ea typeface="微软雅黑" panose="020B0503020204020204" pitchFamily="34" charset="-122"/>
              </a:rPr>
              <a:t>透过问题表象得出“无规矩不成方圆”和“凡事预则立，不预则废”的哲学启示</a:t>
            </a:r>
            <a:endParaRPr lang="en-US" altLang="zh-CN" sz="2400" b="0" dirty="0">
              <a:latin typeface="微软雅黑" panose="020B0503020204020204" pitchFamily="34" charset="-122"/>
              <a:ea typeface="微软雅黑" panose="020B0503020204020204" pitchFamily="34" charset="-122"/>
            </a:endParaRPr>
          </a:p>
          <a:p>
            <a:pPr>
              <a:lnSpc>
                <a:spcPct val="130000"/>
              </a:lnSpc>
              <a:spcBef>
                <a:spcPts val="1800"/>
              </a:spcBef>
            </a:pPr>
            <a:r>
              <a:rPr lang="zh-CN" altLang="en-US" sz="2400" b="0" dirty="0">
                <a:latin typeface="微软雅黑" panose="020B0503020204020204" pitchFamily="34" charset="-122"/>
                <a:ea typeface="微软雅黑" panose="020B0503020204020204" pitchFamily="34" charset="-122"/>
              </a:rPr>
              <a:t>在任何项目启动之前，一定要充分发挥主观能动性，提前做好项目计划与安排，才能启动和实施项目</a:t>
            </a:r>
            <a:endParaRPr lang="en-US" altLang="zh-CN" sz="2400" b="0" dirty="0">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168911DA-78C8-4094-975A-C5685ED92D60}"/>
              </a:ext>
            </a:extLst>
          </p:cNvPr>
          <p:cNvSpPr txBox="1"/>
          <p:nvPr/>
        </p:nvSpPr>
        <p:spPr>
          <a:xfrm>
            <a:off x="467544" y="476672"/>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2155972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190ED8-8780-412B-99C4-82DBADE65EA1}"/>
              </a:ext>
            </a:extLst>
          </p:cNvPr>
          <p:cNvSpPr>
            <a:spLocks noGrp="1"/>
          </p:cNvSpPr>
          <p:nvPr>
            <p:ph type="title"/>
          </p:nvPr>
        </p:nvSpPr>
        <p:spPr/>
        <p:txBody>
          <a:bodyPr/>
          <a:lstStyle/>
          <a:p>
            <a:r>
              <a:rPr lang="zh-CN" altLang="en-US" dirty="0"/>
              <a:t>概要设计</a:t>
            </a:r>
          </a:p>
        </p:txBody>
      </p:sp>
      <p:sp>
        <p:nvSpPr>
          <p:cNvPr id="3" name="内容占位符 2">
            <a:extLst>
              <a:ext uri="{FF2B5EF4-FFF2-40B4-BE49-F238E27FC236}">
                <a16:creationId xmlns:a16="http://schemas.microsoft.com/office/drawing/2014/main" id="{E5C4C1EE-55E7-4734-AD02-7B9D4B523404}"/>
              </a:ext>
            </a:extLst>
          </p:cNvPr>
          <p:cNvSpPr>
            <a:spLocks noGrp="1"/>
          </p:cNvSpPr>
          <p:nvPr>
            <p:ph idx="1"/>
          </p:nvPr>
        </p:nvSpPr>
        <p:spPr/>
        <p:txBody>
          <a:bodyPr/>
          <a:lstStyle/>
          <a:p>
            <a:pPr>
              <a:lnSpc>
                <a:spcPct val="130000"/>
              </a:lnSpc>
              <a:spcBef>
                <a:spcPts val="1800"/>
              </a:spcBef>
            </a:pPr>
            <a:r>
              <a:rPr lang="zh-CN" altLang="en-US" sz="2400" b="0" dirty="0">
                <a:latin typeface="微软雅黑" panose="020B0503020204020204" pitchFamily="34" charset="-122"/>
                <a:ea typeface="微软雅黑" panose="020B0503020204020204" pitchFamily="34" charset="-122"/>
              </a:rPr>
              <a:t>总体设计有大局观，从全局角度考虑问题。</a:t>
            </a:r>
            <a:endParaRPr lang="en-US" altLang="zh-CN" sz="2400" b="0" dirty="0">
              <a:latin typeface="微软雅黑" panose="020B0503020204020204" pitchFamily="34" charset="-122"/>
              <a:ea typeface="微软雅黑" panose="020B0503020204020204" pitchFamily="34" charset="-122"/>
            </a:endParaRPr>
          </a:p>
          <a:p>
            <a:pPr>
              <a:lnSpc>
                <a:spcPct val="130000"/>
              </a:lnSpc>
              <a:spcBef>
                <a:spcPts val="1800"/>
              </a:spcBef>
            </a:pPr>
            <a:r>
              <a:rPr lang="zh-CN" altLang="en-US" sz="2400" b="0" dirty="0">
                <a:latin typeface="微软雅黑" panose="020B0503020204020204" pitchFamily="34" charset="-122"/>
                <a:ea typeface="微软雅黑" panose="020B0503020204020204" pitchFamily="34" charset="-122"/>
              </a:rPr>
              <a:t>在实践中，追求技术创新，将创意设计融入到项目开发中，策划并构建 </a:t>
            </a:r>
            <a:r>
              <a:rPr lang="en-US" altLang="zh-CN" sz="2400" b="0" dirty="0">
                <a:latin typeface="微软雅黑" panose="020B0503020204020204" pitchFamily="34" charset="-122"/>
                <a:ea typeface="微软雅黑" panose="020B0503020204020204" pitchFamily="34" charset="-122"/>
              </a:rPr>
              <a:t>APP</a:t>
            </a:r>
            <a:r>
              <a:rPr lang="zh-CN" altLang="en-US" sz="2400" b="0" dirty="0">
                <a:latin typeface="微软雅黑" panose="020B0503020204020204" pitchFamily="34" charset="-122"/>
                <a:ea typeface="微软雅黑" panose="020B0503020204020204" pitchFamily="34" charset="-122"/>
              </a:rPr>
              <a:t>、小程序、公众号、移动网站等多元化项目，匠心打造精品。</a:t>
            </a:r>
          </a:p>
        </p:txBody>
      </p:sp>
      <p:sp>
        <p:nvSpPr>
          <p:cNvPr id="4" name="文本框 3">
            <a:extLst>
              <a:ext uri="{FF2B5EF4-FFF2-40B4-BE49-F238E27FC236}">
                <a16:creationId xmlns:a16="http://schemas.microsoft.com/office/drawing/2014/main" id="{43944D43-CE77-4357-AA41-EEE78340D69A}"/>
              </a:ext>
            </a:extLst>
          </p:cNvPr>
          <p:cNvSpPr txBox="1"/>
          <p:nvPr/>
        </p:nvSpPr>
        <p:spPr>
          <a:xfrm>
            <a:off x="467544" y="476672"/>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2567846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软件设计</a:t>
            </a:r>
          </a:p>
        </p:txBody>
      </p:sp>
      <p:sp>
        <p:nvSpPr>
          <p:cNvPr id="3" name="内容占位符 2"/>
          <p:cNvSpPr>
            <a:spLocks noGrp="1"/>
          </p:cNvSpPr>
          <p:nvPr>
            <p:ph idx="1"/>
          </p:nvPr>
        </p:nvSpPr>
        <p:spPr>
          <a:xfrm>
            <a:off x="685800" y="1412776"/>
            <a:ext cx="8101042" cy="4824536"/>
          </a:xfrm>
        </p:spPr>
        <p:txBody>
          <a:bodyPr/>
          <a:lstStyle/>
          <a:p>
            <a:r>
              <a:rPr lang="zh-CN" altLang="en-US" sz="2800" dirty="0"/>
              <a:t>含义</a:t>
            </a:r>
            <a:r>
              <a:rPr lang="zh-CN" altLang="en-US" sz="2800" dirty="0">
                <a:sym typeface="Wingdings" panose="05000000000000000000" pitchFamily="2" charset="2"/>
              </a:rPr>
              <a:t>：</a:t>
            </a:r>
            <a:r>
              <a:rPr lang="zh-CN" altLang="en-US" sz="2800" dirty="0"/>
              <a:t>把问题转化为</a:t>
            </a:r>
            <a:r>
              <a:rPr lang="zh-CN" altLang="en-US" sz="2800" dirty="0">
                <a:solidFill>
                  <a:srgbClr val="0000FF"/>
                </a:solidFill>
              </a:rPr>
              <a:t>解决方案</a:t>
            </a:r>
            <a:r>
              <a:rPr lang="zh-CN" altLang="en-US" sz="2800" dirty="0"/>
              <a:t>的创造性过程</a:t>
            </a:r>
            <a:r>
              <a:rPr lang="en-US" altLang="zh-CN" sz="2800" dirty="0"/>
              <a:t>(verb)</a:t>
            </a:r>
            <a:r>
              <a:rPr lang="zh-CN" altLang="en-US" sz="2800" dirty="0"/>
              <a:t>；</a:t>
            </a:r>
            <a:r>
              <a:rPr lang="zh-CN" altLang="en-US" sz="2800" dirty="0">
                <a:solidFill>
                  <a:srgbClr val="0000FF"/>
                </a:solidFill>
              </a:rPr>
              <a:t>解决方案</a:t>
            </a:r>
            <a:r>
              <a:rPr lang="zh-CN" altLang="en-US" sz="2800" dirty="0"/>
              <a:t>的描述</a:t>
            </a:r>
            <a:r>
              <a:rPr lang="en-US" altLang="zh-CN" sz="2800" dirty="0"/>
              <a:t>(noun)</a:t>
            </a:r>
            <a:r>
              <a:rPr lang="zh-CN" altLang="en-US" sz="2800" dirty="0"/>
              <a:t>。</a:t>
            </a:r>
          </a:p>
          <a:p>
            <a:r>
              <a:rPr lang="zh-CN" altLang="en-US" sz="2800" dirty="0"/>
              <a:t>目标：确定“怎么做”</a:t>
            </a:r>
            <a:r>
              <a:rPr lang="en-US" altLang="zh-CN" sz="2800" dirty="0"/>
              <a:t>How</a:t>
            </a:r>
            <a:r>
              <a:rPr lang="zh-CN" altLang="en-US" sz="2800" dirty="0"/>
              <a:t>。</a:t>
            </a:r>
            <a:endParaRPr lang="en-US" altLang="zh-CN" sz="2800" dirty="0"/>
          </a:p>
          <a:p>
            <a:r>
              <a:rPr lang="zh-CN" altLang="en-US" sz="2800" dirty="0"/>
              <a:t>基于：软件需求分析。</a:t>
            </a:r>
            <a:endParaRPr lang="en-US" altLang="zh-CN" sz="2800" dirty="0"/>
          </a:p>
          <a:p>
            <a:r>
              <a:rPr lang="zh-CN" altLang="en-US" sz="2800" dirty="0"/>
              <a:t>内容：</a:t>
            </a:r>
            <a:endParaRPr lang="en-US" altLang="zh-CN" sz="2800" dirty="0">
              <a:sym typeface="Wingdings" panose="05000000000000000000" pitchFamily="2" charset="2"/>
            </a:endParaRPr>
          </a:p>
          <a:p>
            <a:pPr lvl="1">
              <a:lnSpc>
                <a:spcPct val="90000"/>
              </a:lnSpc>
            </a:pPr>
            <a:endParaRPr lang="zh-CN" altLang="en-US" sz="2400" dirty="0"/>
          </a:p>
          <a:p>
            <a:pPr lvl="1">
              <a:lnSpc>
                <a:spcPct val="90000"/>
              </a:lnSpc>
            </a:pPr>
            <a:endParaRPr lang="zh-CN" alt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97" y="4005064"/>
            <a:ext cx="8372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 y="1376772"/>
            <a:ext cx="9056359"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标注 3"/>
          <p:cNvSpPr/>
          <p:nvPr/>
        </p:nvSpPr>
        <p:spPr bwMode="auto">
          <a:xfrm>
            <a:off x="3635896" y="800708"/>
            <a:ext cx="4104456" cy="1152128"/>
          </a:xfrm>
          <a:prstGeom prst="wedgeRoundRectCallout">
            <a:avLst>
              <a:gd name="adj1" fmla="val -32557"/>
              <a:gd name="adj2" fmla="val 71318"/>
              <a:gd name="adj3" fmla="val 16667"/>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lvl="1" indent="-342900">
              <a:buFont typeface="Arial" panose="020B0604020202020204" pitchFamily="34" charset="0"/>
              <a:buChar char="•"/>
            </a:pPr>
            <a:r>
              <a:rPr lang="zh-CN" altLang="en-US" b="1" dirty="0"/>
              <a:t>体系结构（</a:t>
            </a:r>
            <a:r>
              <a:rPr lang="en-US" altLang="zh-CN" b="1" dirty="0"/>
              <a:t>Architecture</a:t>
            </a:r>
            <a:r>
              <a:rPr lang="zh-CN" altLang="en-US" b="1" dirty="0"/>
              <a:t>）</a:t>
            </a:r>
            <a:endParaRPr lang="en-US" altLang="zh-CN" b="1" dirty="0"/>
          </a:p>
          <a:p>
            <a:pPr marL="342900" lvl="1" indent="-342900">
              <a:buFont typeface="Arial" panose="020B0604020202020204" pitchFamily="34" charset="0"/>
              <a:buChar char="•"/>
            </a:pPr>
            <a:r>
              <a:rPr lang="zh-CN" altLang="en-US" b="1" dirty="0"/>
              <a:t>软件的主体框架</a:t>
            </a:r>
            <a:r>
              <a:rPr lang="zh-CN" altLang="en-US" b="1" dirty="0">
                <a:solidFill>
                  <a:srgbClr val="0000FF"/>
                </a:solidFill>
              </a:rPr>
              <a:t>（宏观）</a:t>
            </a:r>
            <a:endParaRPr lang="en-US" altLang="zh-CN" b="1" dirty="0">
              <a:solidFill>
                <a:srgbClr val="0000FF"/>
              </a:solidFill>
            </a:endParaRPr>
          </a:p>
        </p:txBody>
      </p:sp>
    </p:spTree>
    <p:extLst>
      <p:ext uri="{BB962C8B-B14F-4D97-AF65-F5344CB8AC3E}">
        <p14:creationId xmlns:p14="http://schemas.microsoft.com/office/powerpoint/2010/main" val="55028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 y="1376772"/>
            <a:ext cx="9056359"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圆角矩形标注 6"/>
          <p:cNvSpPr/>
          <p:nvPr/>
        </p:nvSpPr>
        <p:spPr bwMode="auto">
          <a:xfrm>
            <a:off x="4525161" y="1196752"/>
            <a:ext cx="4649671" cy="1296144"/>
          </a:xfrm>
          <a:prstGeom prst="wedgeRoundRectCallout">
            <a:avLst>
              <a:gd name="adj1" fmla="val -15849"/>
              <a:gd name="adj2" fmla="val 94858"/>
              <a:gd name="adj3" fmla="val 16667"/>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lvl="1" indent="-342900">
              <a:lnSpc>
                <a:spcPct val="90000"/>
              </a:lnSpc>
              <a:buFont typeface="Arial" panose="020B0604020202020204" pitchFamily="34" charset="0"/>
              <a:buChar char="•"/>
            </a:pPr>
            <a:r>
              <a:rPr lang="zh-CN" altLang="en-US" b="1" dirty="0"/>
              <a:t>接口（</a:t>
            </a:r>
            <a:r>
              <a:rPr lang="en-US" altLang="zh-CN" b="1" dirty="0"/>
              <a:t>Interface</a:t>
            </a:r>
            <a:r>
              <a:rPr lang="zh-CN" altLang="en-US" b="1" dirty="0"/>
              <a:t>）</a:t>
            </a:r>
            <a:endParaRPr lang="en-US" altLang="zh-CN" b="1" dirty="0"/>
          </a:p>
          <a:p>
            <a:pPr marL="342900" lvl="1" indent="-342900">
              <a:lnSpc>
                <a:spcPct val="90000"/>
              </a:lnSpc>
              <a:buFont typeface="Arial" panose="020B0604020202020204" pitchFamily="34" charset="0"/>
              <a:buChar char="•"/>
            </a:pPr>
            <a:r>
              <a:rPr lang="zh-CN" altLang="en-US" b="1" dirty="0"/>
              <a:t>内部组件、内外设之间、软件与人之间的通信（衔接）</a:t>
            </a:r>
            <a:endParaRPr lang="en-US" altLang="zh-CN" b="1" dirty="0"/>
          </a:p>
        </p:txBody>
      </p:sp>
    </p:spTree>
    <p:extLst>
      <p:ext uri="{BB962C8B-B14F-4D97-AF65-F5344CB8AC3E}">
        <p14:creationId xmlns:p14="http://schemas.microsoft.com/office/powerpoint/2010/main" val="422006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 y="1376772"/>
            <a:ext cx="9056359"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圆角矩形标注 5"/>
          <p:cNvSpPr/>
          <p:nvPr/>
        </p:nvSpPr>
        <p:spPr bwMode="auto">
          <a:xfrm>
            <a:off x="2699792" y="1556792"/>
            <a:ext cx="4896544" cy="936104"/>
          </a:xfrm>
          <a:prstGeom prst="wedgeRoundRectCallout">
            <a:avLst>
              <a:gd name="adj1" fmla="val -13391"/>
              <a:gd name="adj2" fmla="val 79934"/>
              <a:gd name="adj3" fmla="val 16667"/>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lvl="1" indent="-342900">
              <a:lnSpc>
                <a:spcPct val="90000"/>
              </a:lnSpc>
              <a:buFont typeface="Arial" panose="020B0604020202020204" pitchFamily="34" charset="0"/>
              <a:buChar char="•"/>
            </a:pPr>
            <a:r>
              <a:rPr lang="zh-CN" altLang="en-US" b="1" dirty="0"/>
              <a:t>组件（</a:t>
            </a:r>
            <a:r>
              <a:rPr lang="en-US" altLang="zh-CN" b="1" dirty="0"/>
              <a:t>Component</a:t>
            </a:r>
            <a:r>
              <a:rPr lang="zh-CN" altLang="en-US" b="1" dirty="0"/>
              <a:t>）</a:t>
            </a:r>
            <a:endParaRPr lang="en-US" altLang="zh-CN" b="1" dirty="0"/>
          </a:p>
          <a:p>
            <a:pPr marL="342900" lvl="1" indent="-342900">
              <a:lnSpc>
                <a:spcPct val="90000"/>
              </a:lnSpc>
              <a:buFont typeface="Arial" panose="020B0604020202020204" pitchFamily="34" charset="0"/>
              <a:buChar char="•"/>
            </a:pPr>
            <a:r>
              <a:rPr lang="zh-CN" altLang="en-US" b="1" dirty="0"/>
              <a:t>软件组件的过程性描述</a:t>
            </a:r>
            <a:r>
              <a:rPr lang="zh-CN" altLang="en-US" b="1" dirty="0">
                <a:solidFill>
                  <a:srgbClr val="0000FF"/>
                </a:solidFill>
              </a:rPr>
              <a:t>（微观）</a:t>
            </a:r>
            <a:endParaRPr lang="en-US" altLang="zh-CN" b="1" dirty="0">
              <a:solidFill>
                <a:srgbClr val="0000FF"/>
              </a:solidFill>
            </a:endParaRPr>
          </a:p>
        </p:txBody>
      </p:sp>
    </p:spTree>
    <p:extLst>
      <p:ext uri="{BB962C8B-B14F-4D97-AF65-F5344CB8AC3E}">
        <p14:creationId xmlns:p14="http://schemas.microsoft.com/office/powerpoint/2010/main" val="417852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 y="1376772"/>
            <a:ext cx="9056359"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圆角矩形标注 5"/>
          <p:cNvSpPr/>
          <p:nvPr/>
        </p:nvSpPr>
        <p:spPr bwMode="auto">
          <a:xfrm>
            <a:off x="6084167" y="5013176"/>
            <a:ext cx="2969173" cy="1296144"/>
          </a:xfrm>
          <a:prstGeom prst="wedgeRoundRectCallout">
            <a:avLst>
              <a:gd name="adj1" fmla="val -64086"/>
              <a:gd name="adj2" fmla="val -15863"/>
              <a:gd name="adj3" fmla="val 16667"/>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lvl="1" indent="-342900">
              <a:lnSpc>
                <a:spcPct val="90000"/>
              </a:lnSpc>
              <a:buFont typeface="Arial" panose="020B0604020202020204" pitchFamily="34" charset="0"/>
              <a:buChar char="•"/>
            </a:pPr>
            <a:r>
              <a:rPr lang="zh-CN" altLang="en-US" b="1" dirty="0"/>
              <a:t>数据设计</a:t>
            </a:r>
            <a:endParaRPr lang="en-US" altLang="zh-CN" b="1" dirty="0"/>
          </a:p>
          <a:p>
            <a:pPr marL="342900" lvl="1" indent="-342900">
              <a:lnSpc>
                <a:spcPct val="90000"/>
              </a:lnSpc>
              <a:buFont typeface="Arial" panose="020B0604020202020204" pitchFamily="34" charset="0"/>
              <a:buChar char="•"/>
            </a:pPr>
            <a:r>
              <a:rPr lang="zh-CN" altLang="en-US" b="1" dirty="0"/>
              <a:t>数据结构，算法</a:t>
            </a:r>
            <a:endParaRPr lang="en-US" altLang="zh-CN" b="1" dirty="0"/>
          </a:p>
          <a:p>
            <a:pPr marL="0" lvl="1" indent="0">
              <a:lnSpc>
                <a:spcPct val="90000"/>
              </a:lnSpc>
              <a:buNone/>
            </a:pPr>
            <a:r>
              <a:rPr lang="en-US" altLang="zh-CN" b="1" dirty="0">
                <a:solidFill>
                  <a:srgbClr val="0000FF"/>
                </a:solidFill>
              </a:rPr>
              <a:t>  </a:t>
            </a:r>
            <a:r>
              <a:rPr lang="zh-CN" altLang="en-US" b="1" dirty="0">
                <a:solidFill>
                  <a:srgbClr val="0000FF"/>
                </a:solidFill>
              </a:rPr>
              <a:t>（微观）</a:t>
            </a:r>
          </a:p>
        </p:txBody>
      </p:sp>
    </p:spTree>
    <p:extLst>
      <p:ext uri="{BB962C8B-B14F-4D97-AF65-F5344CB8AC3E}">
        <p14:creationId xmlns:p14="http://schemas.microsoft.com/office/powerpoint/2010/main" val="292835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Oval 3"/>
          <p:cNvSpPr>
            <a:spLocks noChangeArrowheads="1"/>
          </p:cNvSpPr>
          <p:nvPr/>
        </p:nvSpPr>
        <p:spPr bwMode="auto">
          <a:xfrm>
            <a:off x="152400" y="971128"/>
            <a:ext cx="4724400" cy="4267200"/>
          </a:xfrm>
          <a:prstGeom prst="ellipse">
            <a:avLst/>
          </a:prstGeom>
          <a:solidFill>
            <a:srgbClr val="477BFD"/>
          </a:solidFill>
          <a:ln w="12700">
            <a:solidFill>
              <a:schemeClr val="tx1"/>
            </a:solidFill>
            <a:round/>
            <a:headEnd type="none" w="sm" len="sm"/>
            <a:tailEnd type="none" w="sm" len="sm"/>
          </a:ln>
          <a:effectLst>
            <a:outerShdw dist="107763" dir="2700000" algn="ctr" rotWithShape="0">
              <a:schemeClr val="bg2"/>
            </a:outerShdw>
          </a:effectLst>
        </p:spPr>
        <p:txBody>
          <a:bodyPr wrap="none" anchor="ctr"/>
          <a:lstStyle/>
          <a:p>
            <a:endParaRPr lang="zh-CN" altLang="en-US"/>
          </a:p>
        </p:txBody>
      </p:sp>
      <p:sp>
        <p:nvSpPr>
          <p:cNvPr id="96260" name="Oval 4"/>
          <p:cNvSpPr>
            <a:spLocks noChangeArrowheads="1"/>
          </p:cNvSpPr>
          <p:nvPr/>
        </p:nvSpPr>
        <p:spPr bwMode="auto">
          <a:xfrm>
            <a:off x="685800" y="1504528"/>
            <a:ext cx="3581400" cy="3276600"/>
          </a:xfrm>
          <a:prstGeom prst="ellipse">
            <a:avLst/>
          </a:prstGeom>
          <a:solidFill>
            <a:srgbClr val="FFFFC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sp>
        <p:nvSpPr>
          <p:cNvPr id="96261" name="Oval 5"/>
          <p:cNvSpPr>
            <a:spLocks noChangeArrowheads="1"/>
          </p:cNvSpPr>
          <p:nvPr/>
        </p:nvSpPr>
        <p:spPr bwMode="auto">
          <a:xfrm>
            <a:off x="1676400" y="2571328"/>
            <a:ext cx="1447800" cy="1295400"/>
          </a:xfrm>
          <a:prstGeom prst="ellipse">
            <a:avLst/>
          </a:prstGeom>
          <a:solidFill>
            <a:srgbClr val="F75194"/>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algn="ctr" eaLnBrk="0" hangingPunct="0"/>
            <a:r>
              <a:rPr kumimoji="1" lang="zh-CN" altLang="en-US" sz="3600" b="1">
                <a:effectLst>
                  <a:outerShdw blurRad="38100" dist="38100" dir="2700000" algn="tl">
                    <a:srgbClr val="000000"/>
                  </a:outerShdw>
                </a:effectLst>
                <a:latin typeface="宋体" pitchFamily="2" charset="-122"/>
              </a:rPr>
              <a:t>数据</a:t>
            </a:r>
          </a:p>
          <a:p>
            <a:pPr algn="ctr" eaLnBrk="0" hangingPunct="0"/>
            <a:r>
              <a:rPr kumimoji="1" lang="zh-CN" altLang="en-US" sz="3600" b="1">
                <a:effectLst>
                  <a:outerShdw blurRad="38100" dist="38100" dir="2700000" algn="tl">
                    <a:srgbClr val="000000"/>
                  </a:outerShdw>
                </a:effectLst>
                <a:latin typeface="宋体" pitchFamily="2" charset="-122"/>
              </a:rPr>
              <a:t>字典</a:t>
            </a:r>
            <a:endParaRPr kumimoji="1" lang="zh-CN" altLang="en-US" sz="3600">
              <a:effectLst>
                <a:outerShdw blurRad="38100" dist="38100" dir="2700000" algn="tl">
                  <a:srgbClr val="000000"/>
                </a:outerShdw>
              </a:effectLst>
              <a:latin typeface="黑体" pitchFamily="49" charset="-122"/>
              <a:ea typeface="黑体" pitchFamily="49" charset="-122"/>
            </a:endParaRPr>
          </a:p>
        </p:txBody>
      </p:sp>
      <p:sp>
        <p:nvSpPr>
          <p:cNvPr id="96262" name="Line 6"/>
          <p:cNvSpPr>
            <a:spLocks noChangeShapeType="1"/>
          </p:cNvSpPr>
          <p:nvPr/>
        </p:nvSpPr>
        <p:spPr bwMode="auto">
          <a:xfrm>
            <a:off x="2514600" y="971128"/>
            <a:ext cx="0" cy="1600200"/>
          </a:xfrm>
          <a:prstGeom prst="line">
            <a:avLst/>
          </a:prstGeom>
          <a:noFill/>
          <a:ln w="28575">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sp>
        <p:nvSpPr>
          <p:cNvPr id="96264" name="Line 8"/>
          <p:cNvSpPr>
            <a:spLocks noChangeShapeType="1"/>
          </p:cNvSpPr>
          <p:nvPr/>
        </p:nvSpPr>
        <p:spPr bwMode="auto">
          <a:xfrm flipH="1">
            <a:off x="838200" y="3561928"/>
            <a:ext cx="990600" cy="914400"/>
          </a:xfrm>
          <a:prstGeom prst="line">
            <a:avLst/>
          </a:prstGeom>
          <a:noFill/>
          <a:ln w="381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sp>
        <p:nvSpPr>
          <p:cNvPr id="96265" name="Text Box 9"/>
          <p:cNvSpPr txBox="1">
            <a:spLocks noChangeArrowheads="1"/>
          </p:cNvSpPr>
          <p:nvPr/>
        </p:nvSpPr>
        <p:spPr bwMode="auto">
          <a:xfrm>
            <a:off x="2971800" y="2037928"/>
            <a:ext cx="11239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r>
              <a:rPr kumimoji="1" lang="zh-CN" altLang="en-US" sz="3200" b="1">
                <a:solidFill>
                  <a:schemeClr val="bg1"/>
                </a:solidFill>
                <a:effectLst>
                  <a:outerShdw blurRad="38100" dist="38100" dir="2700000" algn="tl">
                    <a:srgbClr val="000000"/>
                  </a:outerShdw>
                </a:effectLst>
                <a:latin typeface="宋体" pitchFamily="2" charset="-122"/>
              </a:rPr>
              <a:t>数据</a:t>
            </a:r>
          </a:p>
          <a:p>
            <a:pPr eaLnBrk="0" hangingPunct="0"/>
            <a:r>
              <a:rPr kumimoji="1" lang="zh-CN" altLang="en-US" sz="3200" b="1">
                <a:solidFill>
                  <a:schemeClr val="bg1"/>
                </a:solidFill>
                <a:effectLst>
                  <a:outerShdw blurRad="38100" dist="38100" dir="2700000" algn="tl">
                    <a:srgbClr val="000000"/>
                  </a:outerShdw>
                </a:effectLst>
                <a:latin typeface="宋体" pitchFamily="2" charset="-122"/>
              </a:rPr>
              <a:t>流图</a:t>
            </a:r>
            <a:endParaRPr kumimoji="1" lang="zh-CN" altLang="en-US" sz="3200">
              <a:solidFill>
                <a:schemeClr val="bg1"/>
              </a:solidFill>
              <a:effectLst>
                <a:outerShdw blurRad="38100" dist="38100" dir="2700000" algn="tl">
                  <a:srgbClr val="000000"/>
                </a:outerShdw>
              </a:effectLst>
              <a:latin typeface="黑体" pitchFamily="49" charset="-122"/>
              <a:ea typeface="黑体" pitchFamily="49" charset="-122"/>
            </a:endParaRPr>
          </a:p>
        </p:txBody>
      </p:sp>
      <p:sp>
        <p:nvSpPr>
          <p:cNvPr id="96266" name="Text Box 10"/>
          <p:cNvSpPr txBox="1">
            <a:spLocks noChangeArrowheads="1"/>
          </p:cNvSpPr>
          <p:nvPr/>
        </p:nvSpPr>
        <p:spPr bwMode="auto">
          <a:xfrm>
            <a:off x="1066800" y="1961728"/>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r>
              <a:rPr kumimoji="1" lang="en-US" altLang="zh-CN" sz="3200" b="1">
                <a:solidFill>
                  <a:schemeClr val="bg1"/>
                </a:solidFill>
                <a:effectLst>
                  <a:outerShdw blurRad="38100" dist="38100" dir="2700000" algn="tl">
                    <a:srgbClr val="000000"/>
                  </a:outerShdw>
                </a:effectLst>
                <a:latin typeface="宋体" pitchFamily="2" charset="-122"/>
              </a:rPr>
              <a:t>E-R</a:t>
            </a:r>
            <a:r>
              <a:rPr kumimoji="1" lang="zh-CN" altLang="en-US" sz="3200" b="1">
                <a:solidFill>
                  <a:schemeClr val="bg1"/>
                </a:solidFill>
                <a:effectLst>
                  <a:outerShdw blurRad="38100" dist="38100" dir="2700000" algn="tl">
                    <a:srgbClr val="000000"/>
                  </a:outerShdw>
                </a:effectLst>
                <a:latin typeface="宋体" pitchFamily="2" charset="-122"/>
              </a:rPr>
              <a:t>图</a:t>
            </a:r>
            <a:endParaRPr kumimoji="1" lang="zh-CN" altLang="en-US" sz="3200">
              <a:solidFill>
                <a:schemeClr val="bg1"/>
              </a:solidFill>
              <a:effectLst>
                <a:outerShdw blurRad="38100" dist="38100" dir="2700000" algn="tl">
                  <a:srgbClr val="000000"/>
                </a:outerShdw>
              </a:effectLst>
              <a:latin typeface="黑体" pitchFamily="49" charset="-122"/>
              <a:ea typeface="黑体" pitchFamily="49" charset="-122"/>
            </a:endParaRPr>
          </a:p>
        </p:txBody>
      </p:sp>
      <p:sp>
        <p:nvSpPr>
          <p:cNvPr id="96267" name="Text Box 11"/>
          <p:cNvSpPr txBox="1">
            <a:spLocks noChangeArrowheads="1"/>
          </p:cNvSpPr>
          <p:nvPr/>
        </p:nvSpPr>
        <p:spPr bwMode="auto">
          <a:xfrm>
            <a:off x="1447800" y="4019128"/>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r>
              <a:rPr kumimoji="1" lang="zh-CN" altLang="en-US" sz="3200" b="1">
                <a:solidFill>
                  <a:schemeClr val="bg1"/>
                </a:solidFill>
                <a:effectLst>
                  <a:outerShdw blurRad="38100" dist="38100" dir="2700000" algn="tl">
                    <a:srgbClr val="000000"/>
                  </a:outerShdw>
                </a:effectLst>
                <a:latin typeface="宋体" pitchFamily="2" charset="-122"/>
              </a:rPr>
              <a:t>状态变迁图</a:t>
            </a:r>
            <a:endParaRPr kumimoji="1" lang="zh-CN" altLang="en-US" sz="3200">
              <a:solidFill>
                <a:schemeClr val="bg1"/>
              </a:solidFill>
              <a:effectLst>
                <a:outerShdw blurRad="38100" dist="38100" dir="2700000" algn="tl">
                  <a:srgbClr val="000000"/>
                </a:outerShdw>
              </a:effectLst>
              <a:latin typeface="黑体" pitchFamily="49" charset="-122"/>
              <a:ea typeface="黑体" pitchFamily="49" charset="-122"/>
            </a:endParaRPr>
          </a:p>
        </p:txBody>
      </p:sp>
      <p:sp>
        <p:nvSpPr>
          <p:cNvPr id="96268" name="Text Box 12"/>
          <p:cNvSpPr txBox="1">
            <a:spLocks noChangeArrowheads="1"/>
          </p:cNvSpPr>
          <p:nvPr/>
        </p:nvSpPr>
        <p:spPr bwMode="auto">
          <a:xfrm>
            <a:off x="3429000" y="1214016"/>
            <a:ext cx="542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eaLnBrk="0" hangingPunct="0"/>
            <a:r>
              <a:rPr kumimoji="1" lang="zh-CN" altLang="en-US" sz="2800" b="1">
                <a:effectLst>
                  <a:outerShdw blurRad="38100" dist="38100" dir="2700000" algn="tl">
                    <a:srgbClr val="000000"/>
                  </a:outerShdw>
                </a:effectLst>
                <a:latin typeface="宋体" pitchFamily="2" charset="-122"/>
              </a:rPr>
              <a:t>加</a:t>
            </a:r>
            <a:endParaRPr kumimoji="1" lang="zh-CN" altLang="en-US" sz="2800">
              <a:solidFill>
                <a:schemeClr val="bg1"/>
              </a:solidFill>
              <a:effectLst>
                <a:outerShdw blurRad="38100" dist="38100" dir="2700000" algn="tl">
                  <a:srgbClr val="000000"/>
                </a:outerShdw>
              </a:effectLst>
              <a:latin typeface="黑体" pitchFamily="49" charset="-122"/>
              <a:ea typeface="黑体" pitchFamily="49" charset="-122"/>
            </a:endParaRPr>
          </a:p>
        </p:txBody>
      </p:sp>
      <p:sp>
        <p:nvSpPr>
          <p:cNvPr id="96269" name="Text Box 13"/>
          <p:cNvSpPr txBox="1">
            <a:spLocks noChangeArrowheads="1"/>
          </p:cNvSpPr>
          <p:nvPr/>
        </p:nvSpPr>
        <p:spPr bwMode="auto">
          <a:xfrm>
            <a:off x="3810000" y="1595016"/>
            <a:ext cx="542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eaLnBrk="0" hangingPunct="0"/>
            <a:r>
              <a:rPr kumimoji="1" lang="zh-CN" altLang="en-US" sz="2800" b="1">
                <a:effectLst>
                  <a:outerShdw blurRad="38100" dist="38100" dir="2700000" algn="tl">
                    <a:srgbClr val="000000"/>
                  </a:outerShdw>
                </a:effectLst>
                <a:latin typeface="宋体" pitchFamily="2" charset="-122"/>
              </a:rPr>
              <a:t>工</a:t>
            </a:r>
            <a:endParaRPr kumimoji="1" lang="zh-CN" altLang="en-US" sz="2800">
              <a:solidFill>
                <a:schemeClr val="bg1"/>
              </a:solidFill>
              <a:effectLst>
                <a:outerShdw blurRad="38100" dist="38100" dir="2700000" algn="tl">
                  <a:srgbClr val="000000"/>
                </a:outerShdw>
              </a:effectLst>
              <a:latin typeface="黑体" pitchFamily="49" charset="-122"/>
              <a:ea typeface="黑体" pitchFamily="49" charset="-122"/>
            </a:endParaRPr>
          </a:p>
        </p:txBody>
      </p:sp>
      <p:sp>
        <p:nvSpPr>
          <p:cNvPr id="96270" name="Text Box 14"/>
          <p:cNvSpPr txBox="1">
            <a:spLocks noChangeArrowheads="1"/>
          </p:cNvSpPr>
          <p:nvPr/>
        </p:nvSpPr>
        <p:spPr bwMode="auto">
          <a:xfrm>
            <a:off x="4191000" y="2037928"/>
            <a:ext cx="542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eaLnBrk="0" hangingPunct="0"/>
            <a:r>
              <a:rPr kumimoji="1" lang="zh-CN" altLang="en-US" sz="2800" b="1">
                <a:effectLst>
                  <a:outerShdw blurRad="38100" dist="38100" dir="2700000" algn="tl">
                    <a:srgbClr val="000000"/>
                  </a:outerShdw>
                </a:effectLst>
                <a:latin typeface="宋体" pitchFamily="2" charset="-122"/>
              </a:rPr>
              <a:t>规</a:t>
            </a:r>
            <a:endParaRPr kumimoji="1" lang="zh-CN" altLang="en-US" sz="2800">
              <a:solidFill>
                <a:schemeClr val="bg1"/>
              </a:solidFill>
              <a:effectLst>
                <a:outerShdw blurRad="38100" dist="38100" dir="2700000" algn="tl">
                  <a:srgbClr val="000000"/>
                </a:outerShdw>
              </a:effectLst>
              <a:latin typeface="黑体" pitchFamily="49" charset="-122"/>
              <a:ea typeface="黑体" pitchFamily="49" charset="-122"/>
            </a:endParaRPr>
          </a:p>
        </p:txBody>
      </p:sp>
      <p:sp>
        <p:nvSpPr>
          <p:cNvPr id="96271" name="Text Box 15"/>
          <p:cNvSpPr txBox="1">
            <a:spLocks noChangeArrowheads="1"/>
          </p:cNvSpPr>
          <p:nvPr/>
        </p:nvSpPr>
        <p:spPr bwMode="auto">
          <a:xfrm>
            <a:off x="4343400" y="2585616"/>
            <a:ext cx="6715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r>
              <a:rPr kumimoji="1" lang="zh-CN" altLang="en-US" sz="2800" b="1">
                <a:effectLst>
                  <a:outerShdw blurRad="38100" dist="38100" dir="2700000" algn="tl">
                    <a:srgbClr val="000000"/>
                  </a:outerShdw>
                </a:effectLst>
                <a:latin typeface="宋体" pitchFamily="2" charset="-122"/>
              </a:rPr>
              <a:t>约</a:t>
            </a:r>
            <a:endParaRPr kumimoji="1" lang="zh-CN" altLang="en-US" sz="2800">
              <a:solidFill>
                <a:schemeClr val="bg1"/>
              </a:solidFill>
              <a:effectLst>
                <a:outerShdw blurRad="38100" dist="38100" dir="2700000" algn="tl">
                  <a:srgbClr val="000000"/>
                </a:outerShdw>
              </a:effectLst>
              <a:latin typeface="黑体" pitchFamily="49" charset="-122"/>
              <a:ea typeface="黑体" pitchFamily="49" charset="-122"/>
            </a:endParaRPr>
          </a:p>
        </p:txBody>
      </p:sp>
      <p:sp>
        <p:nvSpPr>
          <p:cNvPr id="96272" name="Text Box 16"/>
          <p:cNvSpPr txBox="1">
            <a:spLocks noChangeArrowheads="1"/>
          </p:cNvSpPr>
          <p:nvPr/>
        </p:nvSpPr>
        <p:spPr bwMode="auto">
          <a:xfrm>
            <a:off x="1657350" y="4704928"/>
            <a:ext cx="1619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eaLnBrk="0" hangingPunct="0"/>
            <a:r>
              <a:rPr kumimoji="1" lang="zh-CN" altLang="en-US" sz="2800" b="1">
                <a:effectLst>
                  <a:outerShdw blurRad="38100" dist="38100" dir="2700000" algn="tl">
                    <a:srgbClr val="000000"/>
                  </a:outerShdw>
                </a:effectLst>
                <a:latin typeface="宋体" pitchFamily="2" charset="-122"/>
              </a:rPr>
              <a:t>控制规约</a:t>
            </a:r>
            <a:endParaRPr kumimoji="1" lang="zh-CN" altLang="en-US" sz="2800">
              <a:solidFill>
                <a:schemeClr val="bg1"/>
              </a:solidFill>
              <a:effectLst>
                <a:outerShdw blurRad="38100" dist="38100" dir="2700000" algn="tl">
                  <a:srgbClr val="000000"/>
                </a:outerShdw>
              </a:effectLst>
              <a:latin typeface="黑体" pitchFamily="49" charset="-122"/>
              <a:ea typeface="黑体" pitchFamily="49" charset="-122"/>
            </a:endParaRPr>
          </a:p>
        </p:txBody>
      </p:sp>
      <p:sp>
        <p:nvSpPr>
          <p:cNvPr id="96273" name="Text Box 17"/>
          <p:cNvSpPr txBox="1">
            <a:spLocks noChangeArrowheads="1"/>
          </p:cNvSpPr>
          <p:nvPr/>
        </p:nvSpPr>
        <p:spPr bwMode="auto">
          <a:xfrm>
            <a:off x="1006475" y="1229891"/>
            <a:ext cx="593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eaLnBrk="0" hangingPunct="0"/>
            <a:r>
              <a:rPr kumimoji="1" lang="zh-CN" altLang="en-US" sz="3200" b="1">
                <a:effectLst>
                  <a:outerShdw blurRad="38100" dist="38100" dir="2700000" algn="tl">
                    <a:srgbClr val="000000"/>
                  </a:outerShdw>
                </a:effectLst>
                <a:latin typeface="宋体" pitchFamily="2" charset="-122"/>
              </a:rPr>
              <a:t>数</a:t>
            </a:r>
            <a:endParaRPr kumimoji="1" lang="zh-CN" altLang="en-US" sz="3200">
              <a:solidFill>
                <a:schemeClr val="bg1"/>
              </a:solidFill>
              <a:effectLst>
                <a:outerShdw blurRad="38100" dist="38100" dir="2700000" algn="tl">
                  <a:srgbClr val="000000"/>
                </a:outerShdw>
              </a:effectLst>
              <a:latin typeface="黑体" pitchFamily="49" charset="-122"/>
              <a:ea typeface="黑体" pitchFamily="49" charset="-122"/>
            </a:endParaRPr>
          </a:p>
        </p:txBody>
      </p:sp>
      <p:sp>
        <p:nvSpPr>
          <p:cNvPr id="96274" name="Text Box 18"/>
          <p:cNvSpPr txBox="1">
            <a:spLocks noChangeArrowheads="1"/>
          </p:cNvSpPr>
          <p:nvPr/>
        </p:nvSpPr>
        <p:spPr bwMode="auto">
          <a:xfrm>
            <a:off x="549275" y="1610891"/>
            <a:ext cx="593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eaLnBrk="0" hangingPunct="0"/>
            <a:r>
              <a:rPr kumimoji="1" lang="zh-CN" altLang="en-US" sz="3200" b="1">
                <a:effectLst>
                  <a:outerShdw blurRad="38100" dist="38100" dir="2700000" algn="tl">
                    <a:srgbClr val="000000"/>
                  </a:outerShdw>
                </a:effectLst>
                <a:latin typeface="宋体" pitchFamily="2" charset="-122"/>
              </a:rPr>
              <a:t>据</a:t>
            </a:r>
            <a:endParaRPr kumimoji="1" lang="zh-CN" altLang="en-US" sz="3200">
              <a:solidFill>
                <a:schemeClr val="bg1"/>
              </a:solidFill>
              <a:effectLst>
                <a:outerShdw blurRad="38100" dist="38100" dir="2700000" algn="tl">
                  <a:srgbClr val="000000"/>
                </a:outerShdw>
              </a:effectLst>
              <a:latin typeface="黑体" pitchFamily="49" charset="-122"/>
              <a:ea typeface="黑体" pitchFamily="49" charset="-122"/>
            </a:endParaRPr>
          </a:p>
        </p:txBody>
      </p:sp>
      <p:sp>
        <p:nvSpPr>
          <p:cNvPr id="96275" name="Text Box 19"/>
          <p:cNvSpPr txBox="1">
            <a:spLocks noChangeArrowheads="1"/>
          </p:cNvSpPr>
          <p:nvPr/>
        </p:nvSpPr>
        <p:spPr bwMode="auto">
          <a:xfrm>
            <a:off x="244475" y="2114128"/>
            <a:ext cx="5937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eaLnBrk="0" hangingPunct="0"/>
            <a:r>
              <a:rPr kumimoji="1" lang="zh-CN" altLang="en-US" sz="3200" b="1">
                <a:effectLst>
                  <a:outerShdw blurRad="38100" dist="38100" dir="2700000" algn="tl">
                    <a:srgbClr val="000000"/>
                  </a:outerShdw>
                </a:effectLst>
                <a:latin typeface="宋体" pitchFamily="2" charset="-122"/>
              </a:rPr>
              <a:t>对</a:t>
            </a:r>
            <a:endParaRPr kumimoji="1" lang="zh-CN" altLang="en-US" sz="3200">
              <a:solidFill>
                <a:schemeClr val="bg1"/>
              </a:solidFill>
              <a:effectLst>
                <a:outerShdw blurRad="38100" dist="38100" dir="2700000" algn="tl">
                  <a:srgbClr val="000000"/>
                </a:outerShdw>
              </a:effectLst>
              <a:latin typeface="黑体" pitchFamily="49" charset="-122"/>
              <a:ea typeface="黑体" pitchFamily="49" charset="-122"/>
            </a:endParaRPr>
          </a:p>
        </p:txBody>
      </p:sp>
      <p:sp>
        <p:nvSpPr>
          <p:cNvPr id="96276" name="Text Box 20"/>
          <p:cNvSpPr txBox="1">
            <a:spLocks noChangeArrowheads="1"/>
          </p:cNvSpPr>
          <p:nvPr/>
        </p:nvSpPr>
        <p:spPr bwMode="auto">
          <a:xfrm>
            <a:off x="114300" y="3180928"/>
            <a:ext cx="800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eaLnBrk="0" hangingPunct="0"/>
            <a:r>
              <a:rPr kumimoji="1" lang="zh-CN" altLang="en-US" sz="3200" b="1">
                <a:effectLst>
                  <a:outerShdw blurRad="38100" dist="38100" dir="2700000" algn="tl">
                    <a:srgbClr val="000000"/>
                  </a:outerShdw>
                </a:effectLst>
                <a:latin typeface="宋体" pitchFamily="2" charset="-122"/>
              </a:rPr>
              <a:t>描</a:t>
            </a:r>
          </a:p>
          <a:p>
            <a:pPr eaLnBrk="0" hangingPunct="0"/>
            <a:r>
              <a:rPr kumimoji="1" lang="zh-CN" altLang="en-US" sz="3200" b="1">
                <a:effectLst>
                  <a:outerShdw blurRad="38100" dist="38100" dir="2700000" algn="tl">
                    <a:srgbClr val="000000"/>
                  </a:outerShdw>
                </a:effectLst>
                <a:latin typeface="宋体" pitchFamily="2" charset="-122"/>
              </a:rPr>
              <a:t> 述</a:t>
            </a:r>
            <a:endParaRPr kumimoji="1" lang="zh-CN" altLang="en-US" sz="3200">
              <a:solidFill>
                <a:schemeClr val="bg1"/>
              </a:solidFill>
              <a:effectLst>
                <a:outerShdw blurRad="38100" dist="38100" dir="2700000" algn="tl">
                  <a:srgbClr val="000000"/>
                </a:outerShdw>
              </a:effectLst>
              <a:latin typeface="黑体" pitchFamily="49" charset="-122"/>
              <a:ea typeface="黑体" pitchFamily="49" charset="-122"/>
            </a:endParaRPr>
          </a:p>
        </p:txBody>
      </p:sp>
      <p:sp>
        <p:nvSpPr>
          <p:cNvPr id="96277" name="Text Box 21"/>
          <p:cNvSpPr txBox="1">
            <a:spLocks noChangeArrowheads="1"/>
          </p:cNvSpPr>
          <p:nvPr/>
        </p:nvSpPr>
        <p:spPr bwMode="auto">
          <a:xfrm>
            <a:off x="92075" y="2601491"/>
            <a:ext cx="593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eaLnBrk="0" hangingPunct="0"/>
            <a:r>
              <a:rPr kumimoji="1" lang="zh-CN" altLang="en-US" sz="3200" b="1">
                <a:effectLst>
                  <a:outerShdw blurRad="38100" dist="38100" dir="2700000" algn="tl">
                    <a:srgbClr val="000000"/>
                  </a:outerShdw>
                </a:effectLst>
                <a:latin typeface="宋体" pitchFamily="2" charset="-122"/>
              </a:rPr>
              <a:t>象</a:t>
            </a:r>
            <a:endParaRPr kumimoji="1" lang="zh-CN" altLang="en-US" sz="3200">
              <a:solidFill>
                <a:schemeClr val="bg1"/>
              </a:solidFill>
              <a:effectLst>
                <a:outerShdw blurRad="38100" dist="38100" dir="2700000" algn="tl">
                  <a:srgbClr val="000000"/>
                </a:outerShdw>
              </a:effectLst>
              <a:latin typeface="黑体" pitchFamily="49" charset="-122"/>
              <a:ea typeface="黑体" pitchFamily="49" charset="-122"/>
            </a:endParaRPr>
          </a:p>
        </p:txBody>
      </p:sp>
      <p:sp>
        <p:nvSpPr>
          <p:cNvPr id="96279" name="AutoShape 23"/>
          <p:cNvSpPr>
            <a:spLocks noChangeArrowheads="1"/>
          </p:cNvSpPr>
          <p:nvPr/>
        </p:nvSpPr>
        <p:spPr bwMode="auto">
          <a:xfrm flipV="1">
            <a:off x="6019800" y="1199728"/>
            <a:ext cx="1828800" cy="1219200"/>
          </a:xfrm>
          <a:custGeom>
            <a:avLst/>
            <a:gdLst>
              <a:gd name="G0" fmla="+- 3974 0 0"/>
              <a:gd name="G1" fmla="+- 21600 0 3974"/>
              <a:gd name="G2" fmla="*/ 3974 1 2"/>
              <a:gd name="G3" fmla="+- 21600 0 G2"/>
              <a:gd name="G4" fmla="+/ 3974 21600 2"/>
              <a:gd name="G5" fmla="+/ G1 0 2"/>
              <a:gd name="G6" fmla="*/ 21600 21600 3974"/>
              <a:gd name="G7" fmla="*/ G6 1 2"/>
              <a:gd name="G8" fmla="+- 21600 0 G7"/>
              <a:gd name="G9" fmla="*/ 21600 1 2"/>
              <a:gd name="G10" fmla="+- 3974 0 G9"/>
              <a:gd name="G11" fmla="?: G10 G8 0"/>
              <a:gd name="G12" fmla="?: G10 G7 21600"/>
              <a:gd name="T0" fmla="*/ 19613 w 21600"/>
              <a:gd name="T1" fmla="*/ 10800 h 21600"/>
              <a:gd name="T2" fmla="*/ 10800 w 21600"/>
              <a:gd name="T3" fmla="*/ 21600 h 21600"/>
              <a:gd name="T4" fmla="*/ 1987 w 21600"/>
              <a:gd name="T5" fmla="*/ 10800 h 21600"/>
              <a:gd name="T6" fmla="*/ 10800 w 21600"/>
              <a:gd name="T7" fmla="*/ 0 h 21600"/>
              <a:gd name="T8" fmla="*/ 3787 w 21600"/>
              <a:gd name="T9" fmla="*/ 3787 h 21600"/>
              <a:gd name="T10" fmla="*/ 17813 w 21600"/>
              <a:gd name="T11" fmla="*/ 17813 h 21600"/>
            </a:gdLst>
            <a:ahLst/>
            <a:cxnLst>
              <a:cxn ang="0">
                <a:pos x="T0" y="T1"/>
              </a:cxn>
              <a:cxn ang="0">
                <a:pos x="T2" y="T3"/>
              </a:cxn>
              <a:cxn ang="0">
                <a:pos x="T4" y="T5"/>
              </a:cxn>
              <a:cxn ang="0">
                <a:pos x="T6" y="T7"/>
              </a:cxn>
            </a:cxnLst>
            <a:rect l="T8" t="T9" r="T10" b="T11"/>
            <a:pathLst>
              <a:path w="21600" h="21600">
                <a:moveTo>
                  <a:pt x="0" y="0"/>
                </a:moveTo>
                <a:lnTo>
                  <a:pt x="3974" y="21600"/>
                </a:lnTo>
                <a:lnTo>
                  <a:pt x="17626" y="21600"/>
                </a:lnTo>
                <a:lnTo>
                  <a:pt x="21600" y="0"/>
                </a:lnTo>
                <a:close/>
              </a:path>
            </a:pathLst>
          </a:custGeom>
          <a:solidFill>
            <a:srgbClr val="D60093"/>
          </a:solidFill>
          <a:ln w="12700">
            <a:solidFill>
              <a:schemeClr val="tx1"/>
            </a:solidFill>
            <a:miter lim="800000"/>
            <a:headEnd/>
            <a:tailEnd/>
          </a:ln>
          <a:effectLst>
            <a:outerShdw dist="107763" dir="2700000" algn="ctr" rotWithShape="0">
              <a:schemeClr val="bg2"/>
            </a:outerShdw>
          </a:effectLst>
        </p:spPr>
        <p:txBody>
          <a:bodyPr wrap="none" anchor="ctr"/>
          <a:lstStyle/>
          <a:p>
            <a:endParaRPr lang="zh-CN" altLang="en-US"/>
          </a:p>
        </p:txBody>
      </p:sp>
      <p:sp>
        <p:nvSpPr>
          <p:cNvPr id="96280" name="AutoShape 24"/>
          <p:cNvSpPr>
            <a:spLocks noChangeArrowheads="1"/>
          </p:cNvSpPr>
          <p:nvPr/>
        </p:nvSpPr>
        <p:spPr bwMode="auto">
          <a:xfrm flipV="1">
            <a:off x="5562600" y="2495128"/>
            <a:ext cx="2667000" cy="914400"/>
          </a:xfrm>
          <a:custGeom>
            <a:avLst/>
            <a:gdLst>
              <a:gd name="G0" fmla="+- 2777 0 0"/>
              <a:gd name="G1" fmla="+- 21600 0 2777"/>
              <a:gd name="G2" fmla="*/ 2777 1 2"/>
              <a:gd name="G3" fmla="+- 21600 0 G2"/>
              <a:gd name="G4" fmla="+/ 2777 21600 2"/>
              <a:gd name="G5" fmla="+/ G1 0 2"/>
              <a:gd name="G6" fmla="*/ 21600 21600 2777"/>
              <a:gd name="G7" fmla="*/ G6 1 2"/>
              <a:gd name="G8" fmla="+- 21600 0 G7"/>
              <a:gd name="G9" fmla="*/ 21600 1 2"/>
              <a:gd name="G10" fmla="+- 2777 0 G9"/>
              <a:gd name="G11" fmla="?: G10 G8 0"/>
              <a:gd name="G12" fmla="?: G10 G7 21600"/>
              <a:gd name="T0" fmla="*/ 20211 w 21600"/>
              <a:gd name="T1" fmla="*/ 10800 h 21600"/>
              <a:gd name="T2" fmla="*/ 10800 w 21600"/>
              <a:gd name="T3" fmla="*/ 21600 h 21600"/>
              <a:gd name="T4" fmla="*/ 1389 w 21600"/>
              <a:gd name="T5" fmla="*/ 10800 h 21600"/>
              <a:gd name="T6" fmla="*/ 10800 w 21600"/>
              <a:gd name="T7" fmla="*/ 0 h 21600"/>
              <a:gd name="T8" fmla="*/ 3189 w 21600"/>
              <a:gd name="T9" fmla="*/ 3189 h 21600"/>
              <a:gd name="T10" fmla="*/ 18411 w 21600"/>
              <a:gd name="T11" fmla="*/ 18411 h 21600"/>
            </a:gdLst>
            <a:ahLst/>
            <a:cxnLst>
              <a:cxn ang="0">
                <a:pos x="T0" y="T1"/>
              </a:cxn>
              <a:cxn ang="0">
                <a:pos x="T2" y="T3"/>
              </a:cxn>
              <a:cxn ang="0">
                <a:pos x="T4" y="T5"/>
              </a:cxn>
              <a:cxn ang="0">
                <a:pos x="T6" y="T7"/>
              </a:cxn>
            </a:cxnLst>
            <a:rect l="T8" t="T9" r="T10" b="T11"/>
            <a:pathLst>
              <a:path w="21600" h="21600">
                <a:moveTo>
                  <a:pt x="0" y="0"/>
                </a:moveTo>
                <a:lnTo>
                  <a:pt x="2777" y="21600"/>
                </a:lnTo>
                <a:lnTo>
                  <a:pt x="18823" y="21600"/>
                </a:lnTo>
                <a:lnTo>
                  <a:pt x="21600" y="0"/>
                </a:lnTo>
                <a:close/>
              </a:path>
            </a:pathLst>
          </a:custGeom>
          <a:solidFill>
            <a:srgbClr val="FDC0E5"/>
          </a:solidFill>
          <a:ln w="12700">
            <a:solidFill>
              <a:schemeClr val="tx1"/>
            </a:solidFill>
            <a:miter lim="800000"/>
            <a:headEnd/>
            <a:tailEnd/>
          </a:ln>
          <a:effectLst>
            <a:outerShdw dist="107763" dir="2700000" algn="ctr" rotWithShape="0">
              <a:schemeClr val="bg2"/>
            </a:outerShdw>
          </a:effectLst>
        </p:spPr>
        <p:txBody>
          <a:bodyPr wrap="none" anchor="ctr"/>
          <a:lstStyle/>
          <a:p>
            <a:endParaRPr lang="zh-CN" altLang="en-US"/>
          </a:p>
        </p:txBody>
      </p:sp>
      <p:sp>
        <p:nvSpPr>
          <p:cNvPr id="96281" name="AutoShape 25"/>
          <p:cNvSpPr>
            <a:spLocks noChangeArrowheads="1"/>
          </p:cNvSpPr>
          <p:nvPr/>
        </p:nvSpPr>
        <p:spPr bwMode="auto">
          <a:xfrm flipV="1">
            <a:off x="4724400" y="4552528"/>
            <a:ext cx="4343400" cy="1066800"/>
          </a:xfrm>
          <a:custGeom>
            <a:avLst/>
            <a:gdLst>
              <a:gd name="G0" fmla="+- 1432 0 0"/>
              <a:gd name="G1" fmla="+- 21600 0 1432"/>
              <a:gd name="G2" fmla="*/ 1432 1 2"/>
              <a:gd name="G3" fmla="+- 21600 0 G2"/>
              <a:gd name="G4" fmla="+/ 1432 21600 2"/>
              <a:gd name="G5" fmla="+/ G1 0 2"/>
              <a:gd name="G6" fmla="*/ 21600 21600 1432"/>
              <a:gd name="G7" fmla="*/ G6 1 2"/>
              <a:gd name="G8" fmla="+- 21600 0 G7"/>
              <a:gd name="G9" fmla="*/ 21600 1 2"/>
              <a:gd name="G10" fmla="+- 1432 0 G9"/>
              <a:gd name="G11" fmla="?: G10 G8 0"/>
              <a:gd name="G12" fmla="?: G10 G7 21600"/>
              <a:gd name="T0" fmla="*/ 20884 w 21600"/>
              <a:gd name="T1" fmla="*/ 10800 h 21600"/>
              <a:gd name="T2" fmla="*/ 10800 w 21600"/>
              <a:gd name="T3" fmla="*/ 21600 h 21600"/>
              <a:gd name="T4" fmla="*/ 716 w 21600"/>
              <a:gd name="T5" fmla="*/ 10800 h 21600"/>
              <a:gd name="T6" fmla="*/ 10800 w 21600"/>
              <a:gd name="T7" fmla="*/ 0 h 21600"/>
              <a:gd name="T8" fmla="*/ 2516 w 21600"/>
              <a:gd name="T9" fmla="*/ 2516 h 21600"/>
              <a:gd name="T10" fmla="*/ 19084 w 21600"/>
              <a:gd name="T11" fmla="*/ 19084 h 21600"/>
            </a:gdLst>
            <a:ahLst/>
            <a:cxnLst>
              <a:cxn ang="0">
                <a:pos x="T0" y="T1"/>
              </a:cxn>
              <a:cxn ang="0">
                <a:pos x="T2" y="T3"/>
              </a:cxn>
              <a:cxn ang="0">
                <a:pos x="T4" y="T5"/>
              </a:cxn>
              <a:cxn ang="0">
                <a:pos x="T6" y="T7"/>
              </a:cxn>
            </a:cxnLst>
            <a:rect l="T8" t="T9" r="T10" b="T11"/>
            <a:pathLst>
              <a:path w="21600" h="21600">
                <a:moveTo>
                  <a:pt x="0" y="0"/>
                </a:moveTo>
                <a:lnTo>
                  <a:pt x="1432" y="21600"/>
                </a:lnTo>
                <a:lnTo>
                  <a:pt x="20168" y="21600"/>
                </a:lnTo>
                <a:lnTo>
                  <a:pt x="21600" y="0"/>
                </a:lnTo>
                <a:close/>
              </a:path>
            </a:pathLst>
          </a:custGeom>
          <a:solidFill>
            <a:srgbClr val="CCE8F2"/>
          </a:solidFill>
          <a:ln w="12700">
            <a:solidFill>
              <a:schemeClr val="tx1"/>
            </a:solidFill>
            <a:miter lim="800000"/>
            <a:headEnd/>
            <a:tailEnd/>
          </a:ln>
          <a:effectLst>
            <a:outerShdw dist="107763" dir="2700000" algn="ctr" rotWithShape="0">
              <a:schemeClr val="bg2"/>
            </a:outerShdw>
          </a:effectLst>
        </p:spPr>
        <p:txBody>
          <a:bodyPr rot="10800000" wrap="none" anchor="ctr"/>
          <a:lstStyle/>
          <a:p>
            <a:pPr algn="ctr" eaLnBrk="0" hangingPunct="0"/>
            <a:endParaRPr kumimoji="1" lang="zh-CN" altLang="zh-CN" sz="4400">
              <a:latin typeface="黑体" pitchFamily="49" charset="-122"/>
              <a:ea typeface="黑体" pitchFamily="49" charset="-122"/>
            </a:endParaRPr>
          </a:p>
        </p:txBody>
      </p:sp>
      <p:sp>
        <p:nvSpPr>
          <p:cNvPr id="96282" name="AutoShape 26"/>
          <p:cNvSpPr>
            <a:spLocks noChangeArrowheads="1"/>
          </p:cNvSpPr>
          <p:nvPr/>
        </p:nvSpPr>
        <p:spPr bwMode="auto">
          <a:xfrm flipV="1">
            <a:off x="5105400" y="3485728"/>
            <a:ext cx="3581400" cy="990600"/>
          </a:xfrm>
          <a:custGeom>
            <a:avLst/>
            <a:gdLst>
              <a:gd name="G0" fmla="+- 2096 0 0"/>
              <a:gd name="G1" fmla="+- 21600 0 2096"/>
              <a:gd name="G2" fmla="*/ 2096 1 2"/>
              <a:gd name="G3" fmla="+- 21600 0 G2"/>
              <a:gd name="G4" fmla="+/ 2096 21600 2"/>
              <a:gd name="G5" fmla="+/ G1 0 2"/>
              <a:gd name="G6" fmla="*/ 21600 21600 2096"/>
              <a:gd name="G7" fmla="*/ G6 1 2"/>
              <a:gd name="G8" fmla="+- 21600 0 G7"/>
              <a:gd name="G9" fmla="*/ 21600 1 2"/>
              <a:gd name="G10" fmla="+- 2096 0 G9"/>
              <a:gd name="G11" fmla="?: G10 G8 0"/>
              <a:gd name="G12" fmla="?: G10 G7 21600"/>
              <a:gd name="T0" fmla="*/ 20552 w 21600"/>
              <a:gd name="T1" fmla="*/ 10800 h 21600"/>
              <a:gd name="T2" fmla="*/ 10800 w 21600"/>
              <a:gd name="T3" fmla="*/ 21600 h 21600"/>
              <a:gd name="T4" fmla="*/ 1048 w 21600"/>
              <a:gd name="T5" fmla="*/ 10800 h 21600"/>
              <a:gd name="T6" fmla="*/ 10800 w 21600"/>
              <a:gd name="T7" fmla="*/ 0 h 21600"/>
              <a:gd name="T8" fmla="*/ 2848 w 21600"/>
              <a:gd name="T9" fmla="*/ 2848 h 21600"/>
              <a:gd name="T10" fmla="*/ 18752 w 21600"/>
              <a:gd name="T11" fmla="*/ 18752 h 21600"/>
            </a:gdLst>
            <a:ahLst/>
            <a:cxnLst>
              <a:cxn ang="0">
                <a:pos x="T0" y="T1"/>
              </a:cxn>
              <a:cxn ang="0">
                <a:pos x="T2" y="T3"/>
              </a:cxn>
              <a:cxn ang="0">
                <a:pos x="T4" y="T5"/>
              </a:cxn>
              <a:cxn ang="0">
                <a:pos x="T6" y="T7"/>
              </a:cxn>
            </a:cxnLst>
            <a:rect l="T8" t="T9" r="T10" b="T11"/>
            <a:pathLst>
              <a:path w="21600" h="21600">
                <a:moveTo>
                  <a:pt x="0" y="0"/>
                </a:moveTo>
                <a:lnTo>
                  <a:pt x="2096" y="21600"/>
                </a:lnTo>
                <a:lnTo>
                  <a:pt x="19504" y="21600"/>
                </a:lnTo>
                <a:lnTo>
                  <a:pt x="21600" y="0"/>
                </a:lnTo>
                <a:close/>
              </a:path>
            </a:pathLst>
          </a:custGeom>
          <a:solidFill>
            <a:srgbClr val="FFFFFF"/>
          </a:solidFill>
          <a:ln w="12700">
            <a:solidFill>
              <a:schemeClr val="tx1"/>
            </a:solidFill>
            <a:miter lim="800000"/>
            <a:headEnd/>
            <a:tailEnd/>
          </a:ln>
          <a:effectLst>
            <a:outerShdw dist="107763" dir="2700000" algn="ctr" rotWithShape="0">
              <a:schemeClr val="bg2"/>
            </a:outerShdw>
          </a:effectLst>
        </p:spPr>
        <p:txBody>
          <a:bodyPr wrap="none" anchor="ctr"/>
          <a:lstStyle/>
          <a:p>
            <a:endParaRPr lang="zh-CN" altLang="en-US"/>
          </a:p>
        </p:txBody>
      </p:sp>
      <p:sp>
        <p:nvSpPr>
          <p:cNvPr id="96283" name="Text Box 27"/>
          <p:cNvSpPr txBox="1">
            <a:spLocks noChangeArrowheads="1"/>
          </p:cNvSpPr>
          <p:nvPr/>
        </p:nvSpPr>
        <p:spPr bwMode="auto">
          <a:xfrm>
            <a:off x="5410200" y="4749378"/>
            <a:ext cx="3367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r>
              <a:rPr kumimoji="1" lang="zh-CN" altLang="en-US" sz="3600" b="1">
                <a:solidFill>
                  <a:srgbClr val="000000"/>
                </a:solidFill>
                <a:latin typeface="宋体" pitchFamily="2" charset="-122"/>
              </a:rPr>
              <a:t>数 据 设 计</a:t>
            </a:r>
          </a:p>
        </p:txBody>
      </p:sp>
      <p:sp>
        <p:nvSpPr>
          <p:cNvPr id="96284" name="Text Box 28"/>
          <p:cNvSpPr txBox="1">
            <a:spLocks noChangeArrowheads="1"/>
          </p:cNvSpPr>
          <p:nvPr/>
        </p:nvSpPr>
        <p:spPr bwMode="auto">
          <a:xfrm>
            <a:off x="5410200" y="3606378"/>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r>
              <a:rPr kumimoji="1" lang="zh-CN" altLang="en-US" sz="3600" b="1">
                <a:solidFill>
                  <a:srgbClr val="000000"/>
                </a:solidFill>
                <a:latin typeface="宋体" pitchFamily="2" charset="-122"/>
              </a:rPr>
              <a:t>体系结构设计</a:t>
            </a:r>
          </a:p>
        </p:txBody>
      </p:sp>
      <p:sp>
        <p:nvSpPr>
          <p:cNvPr id="96285" name="Text Box 29"/>
          <p:cNvSpPr txBox="1">
            <a:spLocks noChangeArrowheads="1"/>
          </p:cNvSpPr>
          <p:nvPr/>
        </p:nvSpPr>
        <p:spPr bwMode="auto">
          <a:xfrm>
            <a:off x="5943600" y="2615778"/>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r>
              <a:rPr kumimoji="1" lang="zh-CN" altLang="en-US" sz="3600" b="1">
                <a:solidFill>
                  <a:srgbClr val="000000"/>
                </a:solidFill>
                <a:latin typeface="宋体" pitchFamily="2" charset="-122"/>
              </a:rPr>
              <a:t>接口设计</a:t>
            </a:r>
          </a:p>
        </p:txBody>
      </p:sp>
      <p:sp>
        <p:nvSpPr>
          <p:cNvPr id="96286" name="Text Box 30"/>
          <p:cNvSpPr txBox="1">
            <a:spLocks noChangeArrowheads="1"/>
          </p:cNvSpPr>
          <p:nvPr/>
        </p:nvSpPr>
        <p:spPr bwMode="auto">
          <a:xfrm>
            <a:off x="6026150" y="1687091"/>
            <a:ext cx="1822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eaLnBrk="0" hangingPunct="0"/>
            <a:r>
              <a:rPr kumimoji="1" lang="zh-CN" altLang="en-US" sz="3200" b="1">
                <a:solidFill>
                  <a:srgbClr val="000000"/>
                </a:solidFill>
                <a:latin typeface="宋体" pitchFamily="2" charset="-122"/>
              </a:rPr>
              <a:t>过程设计</a:t>
            </a:r>
          </a:p>
        </p:txBody>
      </p:sp>
      <p:sp>
        <p:nvSpPr>
          <p:cNvPr id="96288" name="Line 32"/>
          <p:cNvSpPr>
            <a:spLocks noChangeShapeType="1"/>
          </p:cNvSpPr>
          <p:nvPr/>
        </p:nvSpPr>
        <p:spPr bwMode="auto">
          <a:xfrm flipV="1">
            <a:off x="3886200" y="2952328"/>
            <a:ext cx="2057400" cy="152400"/>
          </a:xfrm>
          <a:prstGeom prst="line">
            <a:avLst/>
          </a:prstGeom>
          <a:noFill/>
          <a:ln w="381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96289" name="Line 33"/>
          <p:cNvSpPr>
            <a:spLocks noChangeShapeType="1"/>
          </p:cNvSpPr>
          <p:nvPr/>
        </p:nvSpPr>
        <p:spPr bwMode="auto">
          <a:xfrm>
            <a:off x="3886200" y="3074566"/>
            <a:ext cx="1619250" cy="906462"/>
          </a:xfrm>
          <a:prstGeom prst="line">
            <a:avLst/>
          </a:prstGeom>
          <a:noFill/>
          <a:ln w="381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96290" name="Oval 34"/>
          <p:cNvSpPr>
            <a:spLocks noChangeArrowheads="1"/>
          </p:cNvSpPr>
          <p:nvPr/>
        </p:nvSpPr>
        <p:spPr bwMode="auto">
          <a:xfrm>
            <a:off x="3771900" y="2952328"/>
            <a:ext cx="228600" cy="228600"/>
          </a:xfrm>
          <a:prstGeom prst="ellipse">
            <a:avLst/>
          </a:prstGeom>
          <a:solidFill>
            <a:srgbClr val="FC0128"/>
          </a:solidFill>
          <a:ln w="1270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sp>
        <p:nvSpPr>
          <p:cNvPr id="96291" name="Oval 35"/>
          <p:cNvSpPr>
            <a:spLocks noChangeArrowheads="1"/>
          </p:cNvSpPr>
          <p:nvPr/>
        </p:nvSpPr>
        <p:spPr bwMode="auto">
          <a:xfrm>
            <a:off x="3852862" y="2936453"/>
            <a:ext cx="228600" cy="228600"/>
          </a:xfrm>
          <a:prstGeom prst="ellipse">
            <a:avLst/>
          </a:prstGeom>
          <a:solidFill>
            <a:srgbClr val="FC0128"/>
          </a:solidFill>
          <a:ln w="1270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sp>
        <p:nvSpPr>
          <p:cNvPr id="96292" name="Line 36"/>
          <p:cNvSpPr>
            <a:spLocks noChangeShapeType="1"/>
          </p:cNvSpPr>
          <p:nvPr/>
        </p:nvSpPr>
        <p:spPr bwMode="auto">
          <a:xfrm>
            <a:off x="2971800" y="3409528"/>
            <a:ext cx="2362200" cy="1371600"/>
          </a:xfrm>
          <a:prstGeom prst="line">
            <a:avLst/>
          </a:prstGeom>
          <a:noFill/>
          <a:ln w="381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96293" name="Oval 37"/>
          <p:cNvSpPr>
            <a:spLocks noChangeArrowheads="1"/>
          </p:cNvSpPr>
          <p:nvPr/>
        </p:nvSpPr>
        <p:spPr bwMode="auto">
          <a:xfrm>
            <a:off x="2819400" y="3257128"/>
            <a:ext cx="228600" cy="228600"/>
          </a:xfrm>
          <a:prstGeom prst="ellipse">
            <a:avLst/>
          </a:prstGeom>
          <a:solidFill>
            <a:srgbClr val="D60093"/>
          </a:solidFill>
          <a:ln w="1270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sp>
        <p:nvSpPr>
          <p:cNvPr id="96294" name="Oval 38"/>
          <p:cNvSpPr>
            <a:spLocks noChangeArrowheads="1"/>
          </p:cNvSpPr>
          <p:nvPr/>
        </p:nvSpPr>
        <p:spPr bwMode="auto">
          <a:xfrm>
            <a:off x="1066800" y="3409528"/>
            <a:ext cx="228600" cy="228600"/>
          </a:xfrm>
          <a:prstGeom prst="ellipse">
            <a:avLst/>
          </a:prstGeom>
          <a:solidFill>
            <a:srgbClr val="FC0128"/>
          </a:solidFill>
          <a:ln w="1270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sp>
        <p:nvSpPr>
          <p:cNvPr id="96295" name="Freeform 39"/>
          <p:cNvSpPr>
            <a:spLocks/>
          </p:cNvSpPr>
          <p:nvPr/>
        </p:nvSpPr>
        <p:spPr bwMode="auto">
          <a:xfrm>
            <a:off x="152400" y="548680"/>
            <a:ext cx="6057900" cy="2670348"/>
          </a:xfrm>
          <a:custGeom>
            <a:avLst/>
            <a:gdLst>
              <a:gd name="T0" fmla="*/ 600 w 3816"/>
              <a:gd name="T1" fmla="*/ 2384 h 2384"/>
              <a:gd name="T2" fmla="*/ 216 w 3816"/>
              <a:gd name="T3" fmla="*/ 2096 h 2384"/>
              <a:gd name="T4" fmla="*/ 24 w 3816"/>
              <a:gd name="T5" fmla="*/ 1568 h 2384"/>
              <a:gd name="T6" fmla="*/ 72 w 3816"/>
              <a:gd name="T7" fmla="*/ 800 h 2384"/>
              <a:gd name="T8" fmla="*/ 408 w 3816"/>
              <a:gd name="T9" fmla="*/ 224 h 2384"/>
              <a:gd name="T10" fmla="*/ 984 w 3816"/>
              <a:gd name="T11" fmla="*/ 32 h 2384"/>
              <a:gd name="T12" fmla="*/ 1656 w 3816"/>
              <a:gd name="T13" fmla="*/ 32 h 2384"/>
              <a:gd name="T14" fmla="*/ 2376 w 3816"/>
              <a:gd name="T15" fmla="*/ 176 h 2384"/>
              <a:gd name="T16" fmla="*/ 2904 w 3816"/>
              <a:gd name="T17" fmla="*/ 464 h 2384"/>
              <a:gd name="T18" fmla="*/ 3816 w 3816"/>
              <a:gd name="T19" fmla="*/ 848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6" h="2384">
                <a:moveTo>
                  <a:pt x="600" y="2384"/>
                </a:moveTo>
                <a:cubicBezTo>
                  <a:pt x="456" y="2308"/>
                  <a:pt x="312" y="2232"/>
                  <a:pt x="216" y="2096"/>
                </a:cubicBezTo>
                <a:cubicBezTo>
                  <a:pt x="120" y="1960"/>
                  <a:pt x="48" y="1784"/>
                  <a:pt x="24" y="1568"/>
                </a:cubicBezTo>
                <a:cubicBezTo>
                  <a:pt x="0" y="1352"/>
                  <a:pt x="8" y="1024"/>
                  <a:pt x="72" y="800"/>
                </a:cubicBezTo>
                <a:cubicBezTo>
                  <a:pt x="136" y="576"/>
                  <a:pt x="256" y="352"/>
                  <a:pt x="408" y="224"/>
                </a:cubicBezTo>
                <a:cubicBezTo>
                  <a:pt x="560" y="96"/>
                  <a:pt x="776" y="64"/>
                  <a:pt x="984" y="32"/>
                </a:cubicBezTo>
                <a:cubicBezTo>
                  <a:pt x="1192" y="0"/>
                  <a:pt x="1424" y="8"/>
                  <a:pt x="1656" y="32"/>
                </a:cubicBezTo>
                <a:cubicBezTo>
                  <a:pt x="1888" y="56"/>
                  <a:pt x="2168" y="104"/>
                  <a:pt x="2376" y="176"/>
                </a:cubicBezTo>
                <a:cubicBezTo>
                  <a:pt x="2584" y="248"/>
                  <a:pt x="2664" y="352"/>
                  <a:pt x="2904" y="464"/>
                </a:cubicBezTo>
                <a:cubicBezTo>
                  <a:pt x="3144" y="576"/>
                  <a:pt x="3664" y="784"/>
                  <a:pt x="3816" y="848"/>
                </a:cubicBezTo>
              </a:path>
            </a:pathLst>
          </a:custGeom>
          <a:noFill/>
          <a:ln w="38100" cap="flat" cmpd="sng">
            <a:solidFill>
              <a:srgbClr val="FC0128"/>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96296" name="Freeform 40"/>
          <p:cNvSpPr>
            <a:spLocks/>
          </p:cNvSpPr>
          <p:nvPr/>
        </p:nvSpPr>
        <p:spPr bwMode="auto">
          <a:xfrm>
            <a:off x="388937" y="2693566"/>
            <a:ext cx="1013143" cy="1668462"/>
          </a:xfrm>
          <a:custGeom>
            <a:avLst/>
            <a:gdLst>
              <a:gd name="T0" fmla="*/ 384 w 384"/>
              <a:gd name="T1" fmla="*/ 1008 h 1008"/>
              <a:gd name="T2" fmla="*/ 192 w 384"/>
              <a:gd name="T3" fmla="*/ 720 h 1008"/>
              <a:gd name="T4" fmla="*/ 96 w 384"/>
              <a:gd name="T5" fmla="*/ 432 h 1008"/>
              <a:gd name="T6" fmla="*/ 0 w 384"/>
              <a:gd name="T7" fmla="*/ 0 h 1008"/>
            </a:gdLst>
            <a:ahLst/>
            <a:cxnLst>
              <a:cxn ang="0">
                <a:pos x="T0" y="T1"/>
              </a:cxn>
              <a:cxn ang="0">
                <a:pos x="T2" y="T3"/>
              </a:cxn>
              <a:cxn ang="0">
                <a:pos x="T4" y="T5"/>
              </a:cxn>
              <a:cxn ang="0">
                <a:pos x="T6" y="T7"/>
              </a:cxn>
            </a:cxnLst>
            <a:rect l="0" t="0" r="r" b="b"/>
            <a:pathLst>
              <a:path w="384" h="1008">
                <a:moveTo>
                  <a:pt x="384" y="1008"/>
                </a:moveTo>
                <a:cubicBezTo>
                  <a:pt x="312" y="912"/>
                  <a:pt x="240" y="816"/>
                  <a:pt x="192" y="720"/>
                </a:cubicBezTo>
                <a:cubicBezTo>
                  <a:pt x="144" y="624"/>
                  <a:pt x="128" y="552"/>
                  <a:pt x="96" y="432"/>
                </a:cubicBezTo>
                <a:cubicBezTo>
                  <a:pt x="64" y="312"/>
                  <a:pt x="16" y="72"/>
                  <a:pt x="0" y="0"/>
                </a:cubicBezTo>
              </a:path>
            </a:pathLst>
          </a:custGeom>
          <a:noFill/>
          <a:ln w="38100" cap="flat" cmpd="sng">
            <a:solidFill>
              <a:srgbClr val="FC012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96297" name="Oval 41"/>
          <p:cNvSpPr>
            <a:spLocks noChangeArrowheads="1"/>
          </p:cNvSpPr>
          <p:nvPr/>
        </p:nvSpPr>
        <p:spPr bwMode="auto">
          <a:xfrm>
            <a:off x="990600" y="3142828"/>
            <a:ext cx="228600" cy="228600"/>
          </a:xfrm>
          <a:prstGeom prst="ellipse">
            <a:avLst/>
          </a:prstGeom>
          <a:solidFill>
            <a:srgbClr val="FC0128"/>
          </a:solidFill>
          <a:ln w="1270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sp>
        <p:nvSpPr>
          <p:cNvPr id="96298" name="Oval 42"/>
          <p:cNvSpPr>
            <a:spLocks noChangeArrowheads="1"/>
          </p:cNvSpPr>
          <p:nvPr/>
        </p:nvSpPr>
        <p:spPr bwMode="auto">
          <a:xfrm>
            <a:off x="1287780" y="4247728"/>
            <a:ext cx="228600" cy="228600"/>
          </a:xfrm>
          <a:prstGeom prst="ellipse">
            <a:avLst/>
          </a:prstGeom>
          <a:solidFill>
            <a:srgbClr val="FC0128"/>
          </a:solidFill>
          <a:ln w="1270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sp>
        <p:nvSpPr>
          <p:cNvPr id="96299" name="Line 43"/>
          <p:cNvSpPr>
            <a:spLocks noChangeShapeType="1"/>
          </p:cNvSpPr>
          <p:nvPr/>
        </p:nvSpPr>
        <p:spPr bwMode="auto">
          <a:xfrm>
            <a:off x="1219200" y="3561928"/>
            <a:ext cx="4038600" cy="1600200"/>
          </a:xfrm>
          <a:prstGeom prst="line">
            <a:avLst/>
          </a:prstGeom>
          <a:noFill/>
          <a:ln w="381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96300" name="Text Box 44"/>
          <p:cNvSpPr txBox="1">
            <a:spLocks noChangeArrowheads="1"/>
          </p:cNvSpPr>
          <p:nvPr/>
        </p:nvSpPr>
        <p:spPr bwMode="auto">
          <a:xfrm>
            <a:off x="1219200" y="5619328"/>
            <a:ext cx="244810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p>
            <a:pPr eaLnBrk="0" hangingPunct="0"/>
            <a:r>
              <a:rPr kumimoji="1" lang="zh-CN" altLang="en-US" sz="4400" b="1" dirty="0">
                <a:solidFill>
                  <a:schemeClr val="tx2"/>
                </a:solidFill>
                <a:latin typeface="黑体" pitchFamily="49" charset="-122"/>
                <a:ea typeface="黑体" pitchFamily="49" charset="-122"/>
              </a:rPr>
              <a:t>分析模型</a:t>
            </a:r>
          </a:p>
        </p:txBody>
      </p:sp>
      <p:sp>
        <p:nvSpPr>
          <p:cNvPr id="96301" name="Text Box 45"/>
          <p:cNvSpPr txBox="1">
            <a:spLocks noChangeArrowheads="1"/>
          </p:cNvSpPr>
          <p:nvPr/>
        </p:nvSpPr>
        <p:spPr bwMode="auto">
          <a:xfrm>
            <a:off x="5505450" y="5619328"/>
            <a:ext cx="244810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p>
            <a:pPr eaLnBrk="0" hangingPunct="0"/>
            <a:r>
              <a:rPr kumimoji="1" lang="zh-CN" altLang="en-US" sz="4400" b="1" dirty="0">
                <a:solidFill>
                  <a:schemeClr val="tx2"/>
                </a:solidFill>
                <a:latin typeface="黑体" pitchFamily="49" charset="-122"/>
                <a:ea typeface="黑体" pitchFamily="49" charset="-122"/>
              </a:rPr>
              <a:t>设计模型</a:t>
            </a:r>
          </a:p>
        </p:txBody>
      </p:sp>
      <p:sp>
        <p:nvSpPr>
          <p:cNvPr id="96302" name="AutoShape 46"/>
          <p:cNvSpPr>
            <a:spLocks noChangeArrowheads="1"/>
          </p:cNvSpPr>
          <p:nvPr/>
        </p:nvSpPr>
        <p:spPr bwMode="auto">
          <a:xfrm>
            <a:off x="3733800" y="5847928"/>
            <a:ext cx="1219200" cy="381000"/>
          </a:xfrm>
          <a:prstGeom prst="rightArrow">
            <a:avLst>
              <a:gd name="adj1" fmla="val 50000"/>
              <a:gd name="adj2" fmla="val 80000"/>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endParaRPr lang="zh-CN" altLang="en-US"/>
          </a:p>
        </p:txBody>
      </p:sp>
      <p:sp>
        <p:nvSpPr>
          <p:cNvPr id="44" name="Line 6"/>
          <p:cNvSpPr>
            <a:spLocks noChangeShapeType="1"/>
          </p:cNvSpPr>
          <p:nvPr/>
        </p:nvSpPr>
        <p:spPr bwMode="auto">
          <a:xfrm flipH="1" flipV="1">
            <a:off x="3042565" y="3561928"/>
            <a:ext cx="1310359" cy="914400"/>
          </a:xfrm>
          <a:prstGeom prst="line">
            <a:avLst/>
          </a:prstGeom>
          <a:noFill/>
          <a:ln w="28575">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sp>
        <p:nvSpPr>
          <p:cNvPr id="45" name="Line 32"/>
          <p:cNvSpPr>
            <a:spLocks noChangeShapeType="1"/>
          </p:cNvSpPr>
          <p:nvPr/>
        </p:nvSpPr>
        <p:spPr bwMode="auto">
          <a:xfrm flipV="1">
            <a:off x="3967162" y="1733128"/>
            <a:ext cx="2243137" cy="1295400"/>
          </a:xfrm>
          <a:prstGeom prst="line">
            <a:avLst/>
          </a:prstGeom>
          <a:noFill/>
          <a:ln w="381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3794089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软件设计的两个阶段</a:t>
            </a:r>
          </a:p>
        </p:txBody>
      </p:sp>
      <p:sp>
        <p:nvSpPr>
          <p:cNvPr id="3" name="内容占位符 2"/>
          <p:cNvSpPr>
            <a:spLocks noGrp="1"/>
          </p:cNvSpPr>
          <p:nvPr>
            <p:ph idx="1"/>
          </p:nvPr>
        </p:nvSpPr>
        <p:spPr>
          <a:xfrm>
            <a:off x="685800" y="1484784"/>
            <a:ext cx="7772400" cy="4323184"/>
          </a:xfrm>
        </p:spPr>
        <p:txBody>
          <a:bodyPr/>
          <a:lstStyle/>
          <a:p>
            <a:pPr>
              <a:lnSpc>
                <a:spcPct val="120000"/>
              </a:lnSpc>
              <a:buFont typeface="Arial" pitchFamily="34" charset="0"/>
              <a:buChar char="•"/>
            </a:pPr>
            <a:r>
              <a:rPr lang="zh-CN" altLang="en-US" sz="2800" dirty="0">
                <a:solidFill>
                  <a:srgbClr val="0066FF"/>
                </a:solidFill>
              </a:rPr>
              <a:t>概要设计（宏观）</a:t>
            </a:r>
            <a:r>
              <a:rPr lang="zh-CN" altLang="en-US" sz="2800" dirty="0"/>
              <a:t>：设计软件的模块结构，确定系统的模块之间的关系。</a:t>
            </a:r>
            <a:endParaRPr lang="en-US" altLang="zh-CN" sz="2800" dirty="0"/>
          </a:p>
          <a:p>
            <a:pPr lvl="1">
              <a:lnSpc>
                <a:spcPct val="120000"/>
              </a:lnSpc>
              <a:buFont typeface="Arial" pitchFamily="34" charset="0"/>
              <a:buChar char="•"/>
            </a:pPr>
            <a:r>
              <a:rPr lang="zh-CN" altLang="en-US" sz="2400" dirty="0"/>
              <a:t>层次图，</a:t>
            </a:r>
            <a:r>
              <a:rPr lang="en-US" altLang="zh-CN" sz="2400" dirty="0"/>
              <a:t>HIPO</a:t>
            </a:r>
            <a:r>
              <a:rPr lang="zh-CN" altLang="en-US" sz="2400" dirty="0"/>
              <a:t>图，结构图</a:t>
            </a:r>
          </a:p>
          <a:p>
            <a:pPr>
              <a:lnSpc>
                <a:spcPct val="120000"/>
              </a:lnSpc>
              <a:buFont typeface="Arial" pitchFamily="34" charset="0"/>
              <a:buChar char="•"/>
            </a:pPr>
            <a:endParaRPr lang="en-US" altLang="zh-CN" sz="2800" dirty="0">
              <a:solidFill>
                <a:srgbClr val="0066FF"/>
              </a:solidFill>
            </a:endParaRPr>
          </a:p>
          <a:p>
            <a:pPr>
              <a:lnSpc>
                <a:spcPct val="120000"/>
              </a:lnSpc>
              <a:buFont typeface="Arial" pitchFamily="34" charset="0"/>
              <a:buChar char="•"/>
            </a:pPr>
            <a:r>
              <a:rPr lang="zh-CN" altLang="en-US" sz="2800" dirty="0">
                <a:solidFill>
                  <a:srgbClr val="0066FF"/>
                </a:solidFill>
              </a:rPr>
              <a:t>详细设计（微观）</a:t>
            </a:r>
            <a:r>
              <a:rPr lang="zh-CN" altLang="en-US" sz="2800" dirty="0"/>
              <a:t>：详细描述总体设计的内容。</a:t>
            </a:r>
            <a:endParaRPr lang="en-US" altLang="zh-CN" sz="2800" dirty="0"/>
          </a:p>
          <a:p>
            <a:pPr lvl="1">
              <a:lnSpc>
                <a:spcPct val="120000"/>
              </a:lnSpc>
              <a:buFont typeface="Arial" pitchFamily="34" charset="0"/>
              <a:buChar char="•"/>
            </a:pPr>
            <a:r>
              <a:rPr lang="zh-CN" altLang="en-US" sz="2400" dirty="0"/>
              <a:t>程序流程图，盒图（</a:t>
            </a:r>
            <a:r>
              <a:rPr lang="en-US" altLang="zh-CN" sz="2400" dirty="0"/>
              <a:t>N-S</a:t>
            </a:r>
            <a:r>
              <a:rPr lang="zh-CN" altLang="en-US" sz="2400" dirty="0"/>
              <a:t>图），</a:t>
            </a:r>
            <a:r>
              <a:rPr lang="en-US" altLang="zh-CN" sz="2400" dirty="0"/>
              <a:t>PAD</a:t>
            </a:r>
            <a:r>
              <a:rPr lang="zh-CN" altLang="en-US" sz="2400" dirty="0"/>
              <a:t>图，判定表，判定树，</a:t>
            </a:r>
            <a:r>
              <a:rPr lang="zh-CN" altLang="en-US" sz="2400" dirty="0">
                <a:solidFill>
                  <a:srgbClr val="808080"/>
                </a:solidFill>
              </a:rPr>
              <a:t>过程设计语言，</a:t>
            </a:r>
            <a:r>
              <a:rPr lang="en-US" altLang="zh-CN" sz="2400" dirty="0">
                <a:solidFill>
                  <a:srgbClr val="808080"/>
                </a:solidFill>
              </a:rPr>
              <a:t>Jackson</a:t>
            </a:r>
            <a:r>
              <a:rPr lang="zh-CN" altLang="en-US" sz="2400" dirty="0">
                <a:solidFill>
                  <a:srgbClr val="808080"/>
                </a:solidFill>
              </a:rPr>
              <a:t>图，</a:t>
            </a:r>
            <a:r>
              <a:rPr lang="en-US" altLang="zh-CN" sz="2400" dirty="0">
                <a:solidFill>
                  <a:srgbClr val="808080"/>
                </a:solidFill>
              </a:rPr>
              <a:t>Jackson</a:t>
            </a:r>
            <a:r>
              <a:rPr lang="zh-CN" altLang="en-US" sz="2400" dirty="0">
                <a:solidFill>
                  <a:srgbClr val="808080"/>
                </a:solidFill>
              </a:rPr>
              <a:t>方法</a:t>
            </a:r>
          </a:p>
        </p:txBody>
      </p:sp>
    </p:spTree>
    <p:extLst>
      <p:ext uri="{BB962C8B-B14F-4D97-AF65-F5344CB8AC3E}">
        <p14:creationId xmlns:p14="http://schemas.microsoft.com/office/powerpoint/2010/main" val="16926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09120"/>
            <a:ext cx="448627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883249"/>
            <a:ext cx="4693171"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3851920" y="6105490"/>
            <a:ext cx="5198859" cy="707886"/>
          </a:xfrm>
          <a:prstGeom prst="rect">
            <a:avLst/>
          </a:prstGeom>
          <a:solidFill>
            <a:srgbClr val="92D050"/>
          </a:solidFill>
          <a:effectLst>
            <a:outerShdw blurRad="50800" dist="50800" dir="1260000" algn="ctr" rotWithShape="0">
              <a:schemeClr val="tx1"/>
            </a:outerShdw>
          </a:effectLst>
        </p:spPr>
        <p:txBody>
          <a:bodyPr wrap="none">
            <a:spAutoFit/>
          </a:bodyPr>
          <a:lstStyle/>
          <a:p>
            <a:r>
              <a:rPr lang="zh-CN" altLang="en-US" sz="2000" b="1" dirty="0"/>
              <a:t>架构的本质，万千方法中的道</a:t>
            </a:r>
            <a:endParaRPr lang="en-US" altLang="zh-CN" sz="2000" b="1" dirty="0"/>
          </a:p>
          <a:p>
            <a:r>
              <a:rPr lang="en-US" altLang="zh-CN" sz="2000" b="1" dirty="0"/>
              <a:t>http://mdsa.51cto.com/art/201603/507296.htm</a:t>
            </a:r>
            <a:endParaRPr lang="zh-CN" altLang="en-US" sz="2000" b="1" dirty="0"/>
          </a:p>
        </p:txBody>
      </p:sp>
      <p:sp>
        <p:nvSpPr>
          <p:cNvPr id="4" name="矩形 3"/>
          <p:cNvSpPr/>
          <p:nvPr/>
        </p:nvSpPr>
        <p:spPr>
          <a:xfrm>
            <a:off x="5290027" y="5445224"/>
            <a:ext cx="2969083" cy="461665"/>
          </a:xfrm>
          <a:prstGeom prst="rect">
            <a:avLst/>
          </a:prstGeom>
        </p:spPr>
        <p:txBody>
          <a:bodyPr wrap="none">
            <a:spAutoFit/>
          </a:bodyPr>
          <a:lstStyle/>
          <a:p>
            <a:r>
              <a:rPr lang="zh-CN" altLang="en-US" b="1" dirty="0"/>
              <a:t>（怎么分，怎么合）</a:t>
            </a:r>
            <a:endParaRPr lang="en-US" altLang="zh-CN" b="1"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648"/>
            <a:ext cx="8791481"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27784" y="622429"/>
            <a:ext cx="4218792" cy="646331"/>
          </a:xfrm>
          <a:prstGeom prst="rect">
            <a:avLst/>
          </a:prstGeom>
          <a:noFill/>
        </p:spPr>
        <p:txBody>
          <a:bodyPr wrap="square" rtlCol="0">
            <a:spAutoFit/>
          </a:bodyPr>
          <a:lstStyle/>
          <a:p>
            <a:r>
              <a:rPr lang="en-US" altLang="zh-CN" sz="3600" dirty="0">
                <a:solidFill>
                  <a:srgbClr val="0000FF"/>
                </a:solidFill>
                <a:latin typeface="+mn-lt"/>
              </a:rPr>
              <a:t>Software Architecture</a:t>
            </a:r>
            <a:endParaRPr lang="zh-CN" altLang="en-US" sz="3600" dirty="0">
              <a:solidFill>
                <a:srgbClr val="0000FF"/>
              </a:solidFill>
              <a:latin typeface="+mn-lt"/>
            </a:endParaRPr>
          </a:p>
        </p:txBody>
      </p:sp>
    </p:spTree>
    <p:extLst>
      <p:ext uri="{BB962C8B-B14F-4D97-AF65-F5344CB8AC3E}">
        <p14:creationId xmlns:p14="http://schemas.microsoft.com/office/powerpoint/2010/main" val="333407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714348" y="1450966"/>
            <a:ext cx="7972452" cy="4786346"/>
          </a:xfrm>
        </p:spPr>
        <p:txBody>
          <a:bodyPr/>
          <a:lstStyle/>
          <a:p>
            <a:pPr marL="0" indent="0" eaLnBrk="1" hangingPunct="1">
              <a:buFont typeface="Wingdings" pitchFamily="2" charset="2"/>
              <a:buNone/>
              <a:defRPr/>
            </a:pPr>
            <a:r>
              <a:rPr lang="en-US" altLang="zh-CN" sz="2800" dirty="0"/>
              <a:t>4</a:t>
            </a:r>
            <a:r>
              <a:rPr lang="en-US" altLang="zh-CN" sz="2800" b="1" dirty="0"/>
              <a:t>.1  </a:t>
            </a:r>
            <a:r>
              <a:rPr lang="zh-CN" altLang="en-US" sz="2800" b="1" dirty="0"/>
              <a:t>什么是软件设计</a:t>
            </a:r>
            <a:endParaRPr lang="en-US" altLang="zh-CN" sz="2800" b="1" dirty="0"/>
          </a:p>
          <a:p>
            <a:pPr marL="0" indent="0" eaLnBrk="1" hangingPunct="1">
              <a:buFont typeface="Wingdings" pitchFamily="2" charset="2"/>
              <a:buNone/>
              <a:defRPr/>
            </a:pPr>
            <a:r>
              <a:rPr lang="en-US" altLang="zh-CN" sz="2800" dirty="0"/>
              <a:t>4.2  </a:t>
            </a:r>
            <a:r>
              <a:rPr lang="zh-CN" altLang="en-US" sz="2800" dirty="0"/>
              <a:t>设计的概念和原理</a:t>
            </a:r>
            <a:endParaRPr lang="en-US" altLang="zh-CN" sz="2800" dirty="0"/>
          </a:p>
          <a:p>
            <a:pPr marL="0" indent="0" eaLnBrk="1" hangingPunct="1">
              <a:buFont typeface="Wingdings" pitchFamily="2" charset="2"/>
              <a:buNone/>
              <a:defRPr/>
            </a:pPr>
            <a:r>
              <a:rPr lang="en-US" altLang="zh-CN" sz="2800" dirty="0"/>
              <a:t>     4.3 </a:t>
            </a:r>
            <a:r>
              <a:rPr lang="zh-CN" altLang="en-US" sz="2800" dirty="0"/>
              <a:t>模块独立</a:t>
            </a:r>
            <a:endParaRPr lang="en-US" altLang="zh-CN" sz="2800" dirty="0"/>
          </a:p>
          <a:p>
            <a:pPr marL="0" indent="0" eaLnBrk="1" hangingPunct="1">
              <a:buFont typeface="Wingdings" pitchFamily="2" charset="2"/>
              <a:buNone/>
              <a:defRPr/>
            </a:pPr>
            <a:r>
              <a:rPr lang="en-US" altLang="zh-CN" sz="2800" dirty="0"/>
              <a:t>     4.4 </a:t>
            </a:r>
            <a:r>
              <a:rPr lang="zh-CN" altLang="en-US" sz="2800" dirty="0"/>
              <a:t>启发规则</a:t>
            </a:r>
            <a:r>
              <a:rPr lang="en-US" altLang="zh-CN" sz="2800" dirty="0"/>
              <a:t> </a:t>
            </a:r>
          </a:p>
          <a:p>
            <a:pPr marL="0" indent="0" eaLnBrk="1" hangingPunct="1">
              <a:buNone/>
              <a:defRPr/>
            </a:pPr>
            <a:r>
              <a:rPr lang="en-US" altLang="zh-CN" sz="2800" dirty="0"/>
              <a:t>4.5  </a:t>
            </a:r>
            <a:r>
              <a:rPr lang="zh-CN" altLang="en-US" sz="2800" dirty="0"/>
              <a:t>概要设计的方法和工具</a:t>
            </a:r>
            <a:endParaRPr lang="en-US" altLang="zh-CN" sz="2800" dirty="0"/>
          </a:p>
          <a:p>
            <a:pPr marL="0" indent="0" eaLnBrk="1" hangingPunct="1">
              <a:buNone/>
              <a:defRPr/>
            </a:pPr>
            <a:r>
              <a:rPr lang="en-US" altLang="zh-CN" sz="2800" dirty="0"/>
              <a:t>     4.5 </a:t>
            </a:r>
            <a:r>
              <a:rPr lang="zh-CN" altLang="en-US" sz="2800" dirty="0"/>
              <a:t>表示软件结构的图形工具</a:t>
            </a:r>
            <a:endParaRPr lang="en-US" altLang="zh-CN" sz="2800" dirty="0"/>
          </a:p>
          <a:p>
            <a:pPr marL="0" indent="0" eaLnBrk="1" hangingPunct="1">
              <a:buNone/>
              <a:defRPr/>
            </a:pPr>
            <a:r>
              <a:rPr lang="en-US" altLang="zh-CN" sz="2800" dirty="0"/>
              <a:t>     4.6 </a:t>
            </a:r>
            <a:r>
              <a:rPr lang="zh-CN" altLang="en-US" sz="2800" dirty="0"/>
              <a:t>面向数据流的设计方法</a:t>
            </a:r>
            <a:endParaRPr lang="en-US" altLang="zh-CN" sz="2800" dirty="0"/>
          </a:p>
        </p:txBody>
      </p:sp>
      <p:sp>
        <p:nvSpPr>
          <p:cNvPr id="9219" name="标题 1"/>
          <p:cNvSpPr>
            <a:spLocks noGrp="1"/>
          </p:cNvSpPr>
          <p:nvPr>
            <p:ph type="title"/>
          </p:nvPr>
        </p:nvSpPr>
        <p:spPr>
          <a:xfrm>
            <a:off x="827584" y="188640"/>
            <a:ext cx="7772400" cy="1143000"/>
          </a:xfrm>
        </p:spPr>
        <p:txBody>
          <a:bodyPr/>
          <a:lstStyle/>
          <a:p>
            <a:r>
              <a:rPr lang="zh-CN" altLang="en-US" dirty="0"/>
              <a:t>第</a:t>
            </a:r>
            <a:r>
              <a:rPr lang="en-US" altLang="zh-CN" dirty="0"/>
              <a:t>4</a:t>
            </a:r>
            <a:r>
              <a:rPr lang="zh-CN" altLang="en-US" dirty="0"/>
              <a:t>章  结构化设计</a:t>
            </a:r>
          </a:p>
        </p:txBody>
      </p:sp>
      <p:pic>
        <p:nvPicPr>
          <p:cNvPr id="119810" name="Picture 2" descr="c:\documents and settings\owner\application data\360se6\User Data\temp\t013fa069eb8dc786d1.jpg"/>
          <p:cNvPicPr>
            <a:picLocks noChangeAspect="1" noChangeArrowheads="1"/>
          </p:cNvPicPr>
          <p:nvPr/>
        </p:nvPicPr>
        <p:blipFill>
          <a:blip r:embed="rId3"/>
          <a:srcRect/>
          <a:stretch>
            <a:fillRect/>
          </a:stretch>
        </p:blipFill>
        <p:spPr bwMode="auto">
          <a:xfrm>
            <a:off x="5868144" y="4725144"/>
            <a:ext cx="3203848" cy="1804985"/>
          </a:xfrm>
          <a:prstGeom prst="rect">
            <a:avLst/>
          </a:prstGeom>
          <a:noFill/>
          <a:effectLst>
            <a:outerShdw blurRad="50800" dist="38100" algn="l" rotWithShape="0">
              <a:schemeClr val="tx1">
                <a:alpha val="40000"/>
              </a:schemeClr>
            </a:outerShdw>
          </a:effectLst>
        </p:spPr>
      </p:pic>
    </p:spTree>
    <p:extLst>
      <p:ext uri="{BB962C8B-B14F-4D97-AF65-F5344CB8AC3E}">
        <p14:creationId xmlns:p14="http://schemas.microsoft.com/office/powerpoint/2010/main" val="1534994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yy\appdata\roaming\360se6\User Data\temp\u=3601630141,2680715192&amp;fm=21&amp;gp=0.jpg"/>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brushSize="0"/>
                    </a14:imgEffect>
                  </a14:imgLayer>
                </a14:imgProps>
              </a:ext>
              <a:ext uri="{28A0092B-C50C-407E-A947-70E740481C1C}">
                <a14:useLocalDpi xmlns:a14="http://schemas.microsoft.com/office/drawing/2010/main" val="0"/>
              </a:ext>
            </a:extLst>
          </a:blip>
          <a:srcRect/>
          <a:stretch>
            <a:fillRect/>
          </a:stretch>
        </p:blipFill>
        <p:spPr bwMode="auto">
          <a:xfrm>
            <a:off x="0" y="1772815"/>
            <a:ext cx="2843808" cy="4258557"/>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685800" y="197768"/>
            <a:ext cx="7772400" cy="1143000"/>
          </a:xfrm>
        </p:spPr>
        <p:txBody>
          <a:bodyPr/>
          <a:lstStyle/>
          <a:p>
            <a:r>
              <a:rPr lang="zh-CN" altLang="zh-CN" dirty="0"/>
              <a:t>软件体系结构</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1861531243"/>
              </p:ext>
            </p:extLst>
          </p:nvPr>
        </p:nvGraphicFramePr>
        <p:xfrm>
          <a:off x="2699792" y="1412776"/>
          <a:ext cx="6192688" cy="4603564"/>
        </p:xfrm>
        <a:graphic>
          <a:graphicData uri="http://schemas.openxmlformats.org/drawingml/2006/table">
            <a:tbl>
              <a:tblPr firstRow="1" bandRow="1">
                <a:tableStyleId>{5A111915-BE36-4E01-A7E5-04B1672EAD32}</a:tableStyleId>
              </a:tblPr>
              <a:tblGrid>
                <a:gridCol w="1930365">
                  <a:extLst>
                    <a:ext uri="{9D8B030D-6E8A-4147-A177-3AD203B41FA5}">
                      <a16:colId xmlns:a16="http://schemas.microsoft.com/office/drawing/2014/main" val="20000"/>
                    </a:ext>
                  </a:extLst>
                </a:gridCol>
                <a:gridCol w="4262323">
                  <a:extLst>
                    <a:ext uri="{9D8B030D-6E8A-4147-A177-3AD203B41FA5}">
                      <a16:colId xmlns:a16="http://schemas.microsoft.com/office/drawing/2014/main" val="20001"/>
                    </a:ext>
                  </a:extLst>
                </a:gridCol>
              </a:tblGrid>
              <a:tr h="561772">
                <a:tc>
                  <a:txBody>
                    <a:bodyPr/>
                    <a:lstStyle/>
                    <a:p>
                      <a:pPr algn="ctr"/>
                      <a:r>
                        <a:rPr lang="zh-CN" altLang="zh-CN" sz="2400" b="1" dirty="0">
                          <a:solidFill>
                            <a:schemeClr val="tx1"/>
                          </a:solidFill>
                        </a:rPr>
                        <a:t>建筑</a:t>
                      </a:r>
                      <a:endParaRPr lang="zh-CN" alt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1" dirty="0">
                          <a:solidFill>
                            <a:schemeClr val="tx1"/>
                          </a:solidFill>
                        </a:rPr>
                        <a:t>软件系统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66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2400" b="1" dirty="0">
                          <a:solidFill>
                            <a:schemeClr val="tx1"/>
                          </a:solidFill>
                        </a:rPr>
                        <a:t>基础</a:t>
                      </a:r>
                      <a:endParaRPr lang="zh-CN" alt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400" b="1" kern="1200" dirty="0">
                          <a:solidFill>
                            <a:schemeClr val="tx1"/>
                          </a:solidFill>
                          <a:latin typeface="+mn-lt"/>
                          <a:ea typeface="+mn-ea"/>
                          <a:cs typeface="+mn-cs"/>
                        </a:rPr>
                        <a:t>基础设施软件</a:t>
                      </a:r>
                      <a:r>
                        <a:rPr lang="zh-CN" altLang="en-US" sz="2400" b="1" kern="1200" dirty="0">
                          <a:solidFill>
                            <a:schemeClr val="tx1"/>
                          </a:solidFill>
                          <a:latin typeface="+mn-lt"/>
                          <a:ea typeface="+mn-ea"/>
                          <a:cs typeface="+mn-cs"/>
                        </a:rPr>
                        <a:t>（操作系统、数据库管理系统）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36104">
                <a:tc>
                  <a:txBody>
                    <a:bodyPr/>
                    <a:lstStyle/>
                    <a:p>
                      <a:pPr algn="ctr"/>
                      <a:r>
                        <a:rPr lang="zh-CN" altLang="zh-CN" sz="2400" b="1" dirty="0">
                          <a:solidFill>
                            <a:schemeClr val="tx1"/>
                          </a:solidFill>
                        </a:rPr>
                        <a:t>主体</a:t>
                      </a:r>
                      <a:endParaRPr lang="zh-CN" alt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400" b="1" kern="1200" dirty="0">
                          <a:solidFill>
                            <a:schemeClr val="tx1"/>
                          </a:solidFill>
                          <a:latin typeface="+mn-lt"/>
                          <a:ea typeface="+mn-ea"/>
                          <a:cs typeface="+mn-cs"/>
                        </a:rPr>
                        <a:t>实现计算逻辑的应用软件</a:t>
                      </a:r>
                      <a:endParaRPr lang="zh-CN" altLang="en-US" sz="24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696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2400" b="1" dirty="0">
                          <a:solidFill>
                            <a:schemeClr val="tx1"/>
                          </a:solidFill>
                        </a:rPr>
                        <a:t>装饰</a:t>
                      </a:r>
                      <a:endParaRPr lang="zh-CN" alt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400" b="1" kern="1200" dirty="0">
                          <a:solidFill>
                            <a:schemeClr val="tx1"/>
                          </a:solidFill>
                          <a:latin typeface="+mn-lt"/>
                          <a:ea typeface="+mn-ea"/>
                          <a:cs typeface="+mn-cs"/>
                        </a:rPr>
                        <a:t>方便用户使用的图形用户界面</a:t>
                      </a:r>
                      <a:endParaRPr lang="zh-CN" altLang="en-US" sz="24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696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tx1"/>
                          </a:solidFill>
                        </a:rPr>
                        <a:t>风格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b="1" kern="1200" dirty="0">
                          <a:solidFill>
                            <a:schemeClr val="tx1"/>
                          </a:solidFill>
                          <a:latin typeface="+mn-lt"/>
                          <a:ea typeface="+mn-ea"/>
                          <a:cs typeface="+mn-cs"/>
                        </a:rPr>
                        <a:t>以上所体现的特点（含设计模式）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6346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12"/>
            <a:ext cx="69215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903" y="3400792"/>
            <a:ext cx="522922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58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92696"/>
            <a:ext cx="9110541"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518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102" name="Picture 6" descr="http://img1.qq.com/luxury/pics/9100/91004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4" y="81136"/>
            <a:ext cx="5467511" cy="36358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mg1.qq.com/luxury/pics/9100/91004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392" y="57224"/>
            <a:ext cx="4910336" cy="368275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p0.so.qhimg.com/bdr/_240_/t017b82b34ca4de2a0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8" y="3690156"/>
            <a:ext cx="5237912" cy="3167844"/>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9784" y="3717032"/>
            <a:ext cx="4849556" cy="3224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77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决定风格的因素</a:t>
            </a:r>
          </a:p>
        </p:txBody>
      </p:sp>
      <p:sp>
        <p:nvSpPr>
          <p:cNvPr id="3" name="内容占位符 2"/>
          <p:cNvSpPr>
            <a:spLocks noGrp="1"/>
          </p:cNvSpPr>
          <p:nvPr>
            <p:ph idx="1"/>
          </p:nvPr>
        </p:nvSpPr>
        <p:spPr>
          <a:xfrm>
            <a:off x="395536" y="1412776"/>
            <a:ext cx="4104456" cy="41148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50800" dir="3000000" algn="ctr" rotWithShape="0">
              <a:schemeClr val="tx1"/>
            </a:outerShdw>
          </a:effectLst>
        </p:spPr>
        <p:txBody>
          <a:bodyPr/>
          <a:lstStyle/>
          <a:p>
            <a:r>
              <a:rPr lang="zh-CN" altLang="en-US" dirty="0"/>
              <a:t>建筑风格</a:t>
            </a:r>
            <a:endParaRPr lang="en-US" altLang="zh-CN" dirty="0"/>
          </a:p>
          <a:p>
            <a:pPr>
              <a:spcBef>
                <a:spcPts val="1600"/>
              </a:spcBef>
            </a:pPr>
            <a:r>
              <a:rPr lang="zh-CN" altLang="en-US" sz="2400" b="0" dirty="0"/>
              <a:t>功能的要求</a:t>
            </a:r>
            <a:endParaRPr lang="en-US" altLang="zh-CN" sz="2400" b="0" dirty="0"/>
          </a:p>
          <a:p>
            <a:pPr>
              <a:spcBef>
                <a:spcPts val="1000"/>
              </a:spcBef>
            </a:pPr>
            <a:r>
              <a:rPr lang="zh-CN" altLang="en-US" sz="2400" b="0" dirty="0"/>
              <a:t>设计思想、建筑材料和建筑技术的制约</a:t>
            </a:r>
            <a:endParaRPr lang="en-US" altLang="zh-CN" sz="2400" b="0" dirty="0"/>
          </a:p>
          <a:p>
            <a:pPr>
              <a:spcBef>
                <a:spcPts val="1000"/>
              </a:spcBef>
            </a:pPr>
            <a:r>
              <a:rPr lang="zh-CN" altLang="en-US" sz="2400" b="0" dirty="0"/>
              <a:t>时代的要求（政治、社会、经济观点）</a:t>
            </a:r>
            <a:endParaRPr lang="en-US" altLang="zh-CN" sz="2400" b="0" dirty="0"/>
          </a:p>
          <a:p>
            <a:pPr>
              <a:spcBef>
                <a:spcPts val="1000"/>
              </a:spcBef>
            </a:pPr>
            <a:r>
              <a:rPr lang="zh-CN" altLang="en-US" sz="2400" b="0" dirty="0"/>
              <a:t>艺术素养的影响</a:t>
            </a:r>
            <a:endParaRPr lang="zh-CN" altLang="en-US" sz="2400" dirty="0"/>
          </a:p>
        </p:txBody>
      </p:sp>
      <p:sp>
        <p:nvSpPr>
          <p:cNvPr id="4" name="内容占位符 2"/>
          <p:cNvSpPr txBox="1">
            <a:spLocks/>
          </p:cNvSpPr>
          <p:nvPr/>
        </p:nvSpPr>
        <p:spPr bwMode="auto">
          <a:xfrm>
            <a:off x="4644008" y="1412776"/>
            <a:ext cx="4248472" cy="4104456"/>
          </a:xfrm>
          <a:prstGeom prst="rect">
            <a:avLst/>
          </a:prstGeom>
          <a:gradFill>
            <a:gsLst>
              <a:gs pos="0">
                <a:srgbClr val="FFCCFF"/>
              </a:gs>
              <a:gs pos="100000">
                <a:srgbClr val="FFFFFF"/>
              </a:gs>
            </a:gsLst>
            <a:lin ang="5400000" scaled="0"/>
          </a:gradFill>
          <a:ln>
            <a:noFill/>
          </a:ln>
          <a:effectLst>
            <a:outerShdw blurRad="50800" dist="25400" dir="3000000" algn="ctr" rotWithShape="0">
              <a:schemeClr val="tx1"/>
            </a:outerShdw>
          </a:effectLst>
        </p:spPr>
        <p:txBody>
          <a:bodyPr vert="horz" wrap="square" lIns="91440" tIns="45720" rIns="91440" bIns="45720" numCol="1" anchor="t" anchorCtr="0" compatLnSpc="1">
            <a:prstTxWarp prst="textNoShape">
              <a:avLst/>
            </a:prstTxWarp>
          </a:bodyPr>
          <a:lstStyle>
            <a:lvl1pPr marL="342900" indent="-342900">
              <a:spcBef>
                <a:spcPct val="20000"/>
              </a:spcBef>
              <a:buChar char="•"/>
              <a:defRPr sz="3200" b="1">
                <a:latin typeface="+mn-lt"/>
                <a:ea typeface="+mn-ea"/>
              </a:defRPr>
            </a:lvl1pPr>
            <a:lvl2pPr marL="742950" indent="-285750">
              <a:spcBef>
                <a:spcPct val="20000"/>
              </a:spcBef>
              <a:buChar char="–"/>
              <a:defRPr sz="2800" b="1">
                <a:latin typeface="+mn-lt"/>
                <a:ea typeface="+mn-ea"/>
              </a:defRPr>
            </a:lvl2pPr>
            <a:lvl3pPr marL="1143000" indent="-228600">
              <a:spcBef>
                <a:spcPct val="20000"/>
              </a:spcBef>
              <a:buChar char="•"/>
              <a:defRPr b="1">
                <a:latin typeface="+mn-lt"/>
                <a:ea typeface="+mn-ea"/>
              </a:defRPr>
            </a:lvl3pPr>
            <a:lvl4pPr marL="1600200" indent="-228600">
              <a:spcBef>
                <a:spcPct val="20000"/>
              </a:spcBef>
              <a:buChar char="–"/>
              <a:defRPr sz="2000" b="1">
                <a:latin typeface="+mn-lt"/>
                <a:ea typeface="+mn-ea"/>
              </a:defRPr>
            </a:lvl4pPr>
            <a:lvl5pPr marL="2057400" indent="-228600">
              <a:spcBef>
                <a:spcPct val="20000"/>
              </a:spcBef>
              <a:buChar char="»"/>
              <a:defRPr sz="2000" b="1">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r>
              <a:rPr lang="zh-CN" altLang="en-US" dirty="0"/>
              <a:t>软件风格</a:t>
            </a:r>
            <a:endParaRPr lang="en-US" altLang="zh-CN" dirty="0"/>
          </a:p>
          <a:p>
            <a:pPr>
              <a:spcBef>
                <a:spcPts val="1600"/>
              </a:spcBef>
            </a:pPr>
            <a:r>
              <a:rPr lang="zh-CN" altLang="en-US" sz="2400" b="0" dirty="0"/>
              <a:t>功能的要求</a:t>
            </a:r>
            <a:endParaRPr lang="en-US" altLang="zh-CN" sz="2400" b="0" dirty="0"/>
          </a:p>
          <a:p>
            <a:pPr>
              <a:spcBef>
                <a:spcPts val="1000"/>
              </a:spcBef>
            </a:pPr>
            <a:r>
              <a:rPr lang="zh-CN" altLang="en-US" sz="2400" b="0" dirty="0"/>
              <a:t>特定系统的惯用范例</a:t>
            </a:r>
            <a:endParaRPr lang="en-US" altLang="zh-CN" sz="2400" b="0" dirty="0"/>
          </a:p>
          <a:p>
            <a:pPr>
              <a:spcBef>
                <a:spcPts val="1000"/>
              </a:spcBef>
            </a:pPr>
            <a:r>
              <a:rPr lang="zh-CN" altLang="en-US" sz="2400" b="0" dirty="0"/>
              <a:t>业务性质的要求（平台、环境、人员）</a:t>
            </a:r>
            <a:endParaRPr lang="en-US" altLang="zh-CN" sz="2400" b="0" dirty="0"/>
          </a:p>
          <a:p>
            <a:pPr>
              <a:spcBef>
                <a:spcPts val="1000"/>
              </a:spcBef>
            </a:pPr>
            <a:r>
              <a:rPr lang="zh-CN" altLang="en-US" sz="2400" b="0" dirty="0"/>
              <a:t>便于设计和代码的重用</a:t>
            </a:r>
            <a:endParaRPr lang="en-US" altLang="zh-CN" sz="2400" b="0" dirty="0"/>
          </a:p>
          <a:p>
            <a:pPr>
              <a:spcBef>
                <a:spcPts val="1000"/>
              </a:spcBef>
            </a:pPr>
            <a:r>
              <a:rPr lang="zh-CN" altLang="en-US" sz="2400" b="0" dirty="0"/>
              <a:t>可理解、可视化、标准化</a:t>
            </a:r>
          </a:p>
        </p:txBody>
      </p:sp>
    </p:spTree>
    <p:extLst>
      <p:ext uri="{BB962C8B-B14F-4D97-AF65-F5344CB8AC3E}">
        <p14:creationId xmlns:p14="http://schemas.microsoft.com/office/powerpoint/2010/main" val="2824914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 y="764704"/>
            <a:ext cx="924996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443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25389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79512" y="5201905"/>
            <a:ext cx="7920880" cy="1323439"/>
          </a:xfrm>
          <a:prstGeom prst="rect">
            <a:avLst/>
          </a:prstGeom>
          <a:solidFill>
            <a:schemeClr val="bg1"/>
          </a:solidFill>
          <a:effectLst>
            <a:outerShdw blurRad="50800" dist="38100" algn="l" rotWithShape="0">
              <a:prstClr val="black">
                <a:alpha val="40000"/>
              </a:prstClr>
            </a:outerShdw>
          </a:effectLst>
        </p:spPr>
        <p:txBody>
          <a:bodyPr wrap="square">
            <a:spAutoFit/>
          </a:bodyPr>
          <a:lstStyle/>
          <a:p>
            <a:r>
              <a:rPr lang="zh-CN" altLang="en-US" sz="1600" dirty="0">
                <a:latin typeface="微软雅黑" panose="020B0503020204020204" pitchFamily="34" charset="-122"/>
                <a:ea typeface="微软雅黑" panose="020B0503020204020204" pitchFamily="34" charset="-122"/>
              </a:rPr>
              <a:t>优点：</a:t>
            </a:r>
            <a:r>
              <a:rPr lang="en-US" altLang="zh-CN" sz="1600" dirty="0">
                <a:latin typeface="微软雅黑" panose="020B0503020204020204" pitchFamily="34" charset="-122"/>
                <a:ea typeface="微软雅黑" panose="020B0503020204020204" pitchFamily="34" charset="-122"/>
              </a:rPr>
              <a:t>(1) </a:t>
            </a:r>
            <a:r>
              <a:rPr lang="zh-CN" altLang="zh-CN" sz="1600" dirty="0">
                <a:latin typeface="微软雅黑" panose="020B0503020204020204" pitchFamily="34" charset="-122"/>
                <a:ea typeface="微软雅黑" panose="020B0503020204020204" pitchFamily="34" charset="-122"/>
              </a:rPr>
              <a:t>重用</a:t>
            </a:r>
            <a:r>
              <a:rPr lang="zh-CN" altLang="en-US" sz="1600" dirty="0">
                <a:latin typeface="微软雅黑" panose="020B0503020204020204" pitchFamily="34" charset="-122"/>
                <a:ea typeface="微软雅黑" panose="020B0503020204020204" pitchFamily="34" charset="-122"/>
              </a:rPr>
              <a:t>性好</a:t>
            </a:r>
            <a:r>
              <a:rPr lang="zh-CN" altLang="zh-CN"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(2) </a:t>
            </a:r>
            <a:r>
              <a:rPr lang="zh-CN" altLang="zh-CN" sz="1600" dirty="0">
                <a:latin typeface="微软雅黑" panose="020B0503020204020204" pitchFamily="34" charset="-122"/>
                <a:ea typeface="微软雅黑" panose="020B0503020204020204" pitchFamily="34" charset="-122"/>
              </a:rPr>
              <a:t>改进系统方便。</a:t>
            </a:r>
            <a:endParaRPr lang="en-US"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不足：</a:t>
            </a:r>
            <a:endParaRPr lang="zh-CN"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(1) </a:t>
            </a:r>
            <a:r>
              <a:rPr lang="zh-CN" altLang="zh-CN" sz="1600" dirty="0">
                <a:latin typeface="微软雅黑" panose="020B0503020204020204" pitchFamily="34" charset="-122"/>
                <a:ea typeface="微软雅黑" panose="020B0503020204020204" pitchFamily="34" charset="-122"/>
              </a:rPr>
              <a:t>构件</a:t>
            </a:r>
            <a:r>
              <a:rPr lang="zh-CN" altLang="en-US" sz="1600" dirty="0">
                <a:latin typeface="微软雅黑" panose="020B0503020204020204" pitchFamily="34" charset="-122"/>
                <a:ea typeface="微软雅黑" panose="020B0503020204020204" pitchFamily="34" charset="-122"/>
              </a:rPr>
              <a:t>不能控制</a:t>
            </a:r>
            <a:r>
              <a:rPr lang="zh-CN" altLang="zh-CN" sz="1600" dirty="0">
                <a:latin typeface="微软雅黑" panose="020B0503020204020204" pitchFamily="34" charset="-122"/>
                <a:ea typeface="微软雅黑" panose="020B0503020204020204" pitchFamily="34" charset="-122"/>
              </a:rPr>
              <a:t>系统计算</a:t>
            </a:r>
            <a:r>
              <a:rPr lang="zh-CN" altLang="en-US"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不能保证过程被调用的顺序。</a:t>
            </a:r>
          </a:p>
          <a:p>
            <a:r>
              <a:rPr lang="en-US" altLang="zh-CN" sz="1600" dirty="0">
                <a:latin typeface="微软雅黑" panose="020B0503020204020204" pitchFamily="34" charset="-122"/>
                <a:ea typeface="微软雅黑" panose="020B0503020204020204" pitchFamily="34" charset="-122"/>
              </a:rPr>
              <a:t>(2)</a:t>
            </a:r>
            <a:r>
              <a:rPr lang="zh-CN" altLang="zh-CN" sz="1600" dirty="0">
                <a:latin typeface="微软雅黑" panose="020B0503020204020204" pitchFamily="34" charset="-122"/>
                <a:ea typeface="微软雅黑" panose="020B0503020204020204" pitchFamily="34" charset="-122"/>
              </a:rPr>
              <a:t> 全局性能和资源管理问题。</a:t>
            </a:r>
          </a:p>
          <a:p>
            <a:r>
              <a:rPr lang="en-US" altLang="zh-CN" sz="1600" dirty="0">
                <a:latin typeface="微软雅黑" panose="020B0503020204020204" pitchFamily="34" charset="-122"/>
                <a:ea typeface="微软雅黑" panose="020B0503020204020204" pitchFamily="34" charset="-122"/>
              </a:rPr>
              <a:t>(3)</a:t>
            </a:r>
            <a:r>
              <a:rPr lang="zh-CN" altLang="zh-CN" sz="1600" dirty="0">
                <a:latin typeface="微软雅黑" panose="020B0503020204020204" pitchFamily="34" charset="-122"/>
                <a:ea typeface="微软雅黑" panose="020B0503020204020204" pitchFamily="34" charset="-122"/>
              </a:rPr>
              <a:t> 过程的语义依赖于被触发事件的上下文约束，正确性的推理存在问题。</a:t>
            </a:r>
          </a:p>
        </p:txBody>
      </p:sp>
    </p:spTree>
    <p:extLst>
      <p:ext uri="{BB962C8B-B14F-4D97-AF65-F5344CB8AC3E}">
        <p14:creationId xmlns:p14="http://schemas.microsoft.com/office/powerpoint/2010/main" val="422196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6" y="332656"/>
            <a:ext cx="912950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07504" y="4853478"/>
            <a:ext cx="8964488" cy="1815882"/>
          </a:xfrm>
          <a:prstGeom prst="rect">
            <a:avLst/>
          </a:prstGeom>
          <a:solidFill>
            <a:schemeClr val="bg1"/>
          </a:solidFill>
          <a:effectLst>
            <a:outerShdw blurRad="50800" dist="38100" algn="l" rotWithShape="0">
              <a:prstClr val="black">
                <a:alpha val="40000"/>
              </a:prstClr>
            </a:outerShdw>
          </a:effectLst>
        </p:spPr>
        <p:txBody>
          <a:bodyPr wrap="square">
            <a:spAutoFit/>
          </a:bodyPr>
          <a:lstStyle/>
          <a:p>
            <a:pPr lvl="0"/>
            <a:r>
              <a:rPr lang="zh-CN" altLang="en-US" sz="1600" b="1" dirty="0">
                <a:latin typeface="微软雅黑" panose="020B0503020204020204" pitchFamily="34" charset="-122"/>
                <a:ea typeface="微软雅黑" panose="020B0503020204020204" pitchFamily="34" charset="-122"/>
              </a:rPr>
              <a:t>优点：</a:t>
            </a:r>
            <a:endParaRPr lang="en-US" altLang="zh-CN" sz="1600" b="1" dirty="0">
              <a:latin typeface="微软雅黑" panose="020B0503020204020204" pitchFamily="34" charset="-122"/>
              <a:ea typeface="微软雅黑" panose="020B0503020204020204" pitchFamily="34" charset="-122"/>
            </a:endParaRPr>
          </a:p>
          <a:p>
            <a:pPr lvl="0"/>
            <a:r>
              <a:rPr lang="en-US" altLang="zh-CN" sz="1600" dirty="0">
                <a:latin typeface="微软雅黑" panose="020B0503020204020204" pitchFamily="34" charset="-122"/>
                <a:ea typeface="微软雅黑" panose="020B0503020204020204" pitchFamily="34" charset="-122"/>
              </a:rPr>
              <a:t>(1) </a:t>
            </a:r>
            <a:r>
              <a:rPr lang="zh-CN" altLang="zh-CN" sz="1600" dirty="0">
                <a:latin typeface="微软雅黑" panose="020B0503020204020204" pitchFamily="34" charset="-122"/>
                <a:ea typeface="微软雅黑" panose="020B0503020204020204" pitchFamily="34" charset="-122"/>
              </a:rPr>
              <a:t>对象对</a:t>
            </a:r>
            <a:r>
              <a:rPr lang="zh-CN" altLang="en-US" sz="1600" dirty="0">
                <a:latin typeface="微软雅黑" panose="020B0503020204020204" pitchFamily="34" charset="-122"/>
                <a:ea typeface="微软雅黑" panose="020B0503020204020204" pitchFamily="34" charset="-122"/>
              </a:rPr>
              <a:t>外</a:t>
            </a:r>
            <a:r>
              <a:rPr lang="zh-CN" altLang="zh-CN" sz="1600" dirty="0">
                <a:latin typeface="微软雅黑" panose="020B0503020204020204" pitchFamily="34" charset="-122"/>
                <a:ea typeface="微软雅黑" panose="020B0503020204020204" pitchFamily="34" charset="-122"/>
              </a:rPr>
              <a:t>隐藏它的表示，改变一个对象的表示</a:t>
            </a:r>
            <a:r>
              <a:rPr lang="zh-CN" altLang="en-US" sz="1600" dirty="0">
                <a:latin typeface="微软雅黑" panose="020B0503020204020204" pitchFamily="34" charset="-122"/>
                <a:ea typeface="微软雅黑" panose="020B0503020204020204" pitchFamily="34" charset="-122"/>
              </a:rPr>
              <a:t>并</a:t>
            </a:r>
            <a:r>
              <a:rPr lang="zh-CN" altLang="zh-CN" sz="1600" dirty="0">
                <a:latin typeface="微软雅黑" panose="020B0503020204020204" pitchFamily="34" charset="-122"/>
                <a:ea typeface="微软雅黑" panose="020B0503020204020204" pitchFamily="34" charset="-122"/>
              </a:rPr>
              <a:t>不影响其它</a:t>
            </a:r>
            <a:r>
              <a:rPr lang="zh-CN" altLang="en-US" sz="1600" dirty="0">
                <a:latin typeface="微软雅黑" panose="020B0503020204020204" pitchFamily="34" charset="-122"/>
                <a:ea typeface="微软雅黑" panose="020B0503020204020204" pitchFamily="34" charset="-122"/>
              </a:rPr>
              <a:t>部分</a:t>
            </a:r>
            <a:r>
              <a:rPr lang="zh-CN" altLang="zh-CN" sz="1600" dirty="0">
                <a:latin typeface="微软雅黑" panose="020B0503020204020204" pitchFamily="34" charset="-122"/>
                <a:ea typeface="微软雅黑" panose="020B0503020204020204" pitchFamily="34" charset="-122"/>
              </a:rPr>
              <a:t>。</a:t>
            </a:r>
          </a:p>
          <a:p>
            <a:pPr lvl="0"/>
            <a:r>
              <a:rPr lang="en-US" altLang="zh-CN" sz="1600" dirty="0">
                <a:latin typeface="微软雅黑" panose="020B0503020204020204" pitchFamily="34" charset="-122"/>
                <a:ea typeface="微软雅黑" panose="020B0503020204020204" pitchFamily="34" charset="-122"/>
              </a:rPr>
              <a:t>(2) </a:t>
            </a:r>
            <a:r>
              <a:rPr lang="zh-CN" altLang="zh-CN" sz="1600" dirty="0">
                <a:latin typeface="微软雅黑" panose="020B0503020204020204" pitchFamily="34" charset="-122"/>
                <a:ea typeface="微软雅黑" panose="020B0503020204020204" pitchFamily="34" charset="-122"/>
              </a:rPr>
              <a:t>可将数据存取操作分解成交互的代理程序的集合。</a:t>
            </a:r>
          </a:p>
          <a:p>
            <a:r>
              <a:rPr lang="zh-CN" altLang="en-US" sz="1600" b="1" dirty="0">
                <a:latin typeface="微软雅黑" panose="020B0503020204020204" pitchFamily="34" charset="-122"/>
                <a:ea typeface="微软雅黑" panose="020B0503020204020204" pitchFamily="34" charset="-122"/>
              </a:rPr>
              <a:t>不足：</a:t>
            </a:r>
            <a:endParaRPr lang="zh-CN" altLang="zh-CN" sz="1600" b="1"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(1) </a:t>
            </a:r>
            <a:r>
              <a:rPr lang="zh-CN" altLang="zh-CN" sz="1600" dirty="0">
                <a:latin typeface="微软雅黑" panose="020B0503020204020204" pitchFamily="34" charset="-122"/>
                <a:ea typeface="微软雅黑" panose="020B0503020204020204" pitchFamily="34" charset="-122"/>
              </a:rPr>
              <a:t>只要一个对象的标识改变了，就必须修改所有调用它的对象。</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(2) </a:t>
            </a:r>
            <a:r>
              <a:rPr lang="zh-CN" altLang="zh-CN" sz="1600" dirty="0">
                <a:latin typeface="微软雅黑" panose="020B0503020204020204" pitchFamily="34" charset="-122"/>
                <a:ea typeface="微软雅黑" panose="020B0503020204020204" pitchFamily="34" charset="-122"/>
              </a:rPr>
              <a:t>由此带来的一些副作用。例如，如果</a:t>
            </a:r>
            <a:r>
              <a:rPr lang="en-US" altLang="zh-CN" sz="1600" dirty="0">
                <a:latin typeface="微软雅黑" panose="020B0503020204020204" pitchFamily="34" charset="-122"/>
                <a:ea typeface="微软雅黑" panose="020B0503020204020204" pitchFamily="34" charset="-122"/>
              </a:rPr>
              <a:t>A</a:t>
            </a:r>
            <a:r>
              <a:rPr lang="zh-CN" altLang="zh-CN" sz="1600" dirty="0">
                <a:latin typeface="微软雅黑" panose="020B0503020204020204" pitchFamily="34" charset="-122"/>
                <a:ea typeface="微软雅黑" panose="020B0503020204020204" pitchFamily="34" charset="-122"/>
              </a:rPr>
              <a:t>使用了对象</a:t>
            </a:r>
            <a:r>
              <a:rPr lang="en-US" altLang="zh-CN" sz="1600" dirty="0">
                <a:latin typeface="微软雅黑" panose="020B0503020204020204" pitchFamily="34" charset="-122"/>
                <a:ea typeface="微软雅黑" panose="020B0503020204020204" pitchFamily="34" charset="-122"/>
              </a:rPr>
              <a:t>B</a:t>
            </a:r>
            <a:r>
              <a:rPr lang="zh-CN" altLang="zh-CN"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C</a:t>
            </a:r>
            <a:r>
              <a:rPr lang="zh-CN" altLang="zh-CN" sz="1600" dirty="0">
                <a:latin typeface="微软雅黑" panose="020B0503020204020204" pitchFamily="34" charset="-122"/>
                <a:ea typeface="微软雅黑" panose="020B0503020204020204" pitchFamily="34" charset="-122"/>
              </a:rPr>
              <a:t>也使用了对象</a:t>
            </a:r>
            <a:r>
              <a:rPr lang="en-US" altLang="zh-CN" sz="1600" dirty="0">
                <a:latin typeface="微软雅黑" panose="020B0503020204020204" pitchFamily="34" charset="-122"/>
                <a:ea typeface="微软雅黑" panose="020B0503020204020204" pitchFamily="34" charset="-122"/>
              </a:rPr>
              <a:t>B</a:t>
            </a:r>
            <a:r>
              <a:rPr lang="zh-CN" altLang="zh-CN" sz="1600" dirty="0">
                <a:latin typeface="微软雅黑" panose="020B0503020204020204" pitchFamily="34" charset="-122"/>
                <a:ea typeface="微软雅黑" panose="020B0503020204020204" pitchFamily="34" charset="-122"/>
              </a:rPr>
              <a:t>，那么，</a:t>
            </a:r>
            <a:r>
              <a:rPr lang="en-US" altLang="zh-CN" sz="1600" dirty="0">
                <a:latin typeface="微软雅黑" panose="020B0503020204020204" pitchFamily="34" charset="-122"/>
                <a:ea typeface="微软雅黑" panose="020B0503020204020204" pitchFamily="34" charset="-122"/>
              </a:rPr>
              <a:t>C</a:t>
            </a:r>
            <a:r>
              <a:rPr lang="zh-CN" altLang="zh-CN" sz="1600" dirty="0">
                <a:latin typeface="微软雅黑" panose="020B0503020204020204" pitchFamily="34" charset="-122"/>
                <a:ea typeface="微软雅黑" panose="020B0503020204020204" pitchFamily="34" charset="-122"/>
              </a:rPr>
              <a:t>对</a:t>
            </a:r>
            <a:r>
              <a:rPr lang="en-US" altLang="zh-CN" sz="1600" dirty="0">
                <a:latin typeface="微软雅黑" panose="020B0503020204020204" pitchFamily="34" charset="-122"/>
                <a:ea typeface="微软雅黑" panose="020B0503020204020204" pitchFamily="34" charset="-122"/>
              </a:rPr>
              <a:t>B</a:t>
            </a:r>
            <a:r>
              <a:rPr lang="zh-CN" altLang="zh-CN" sz="1600" dirty="0">
                <a:latin typeface="微软雅黑" panose="020B0503020204020204" pitchFamily="34" charset="-122"/>
                <a:ea typeface="微软雅黑" panose="020B0503020204020204" pitchFamily="34" charset="-122"/>
              </a:rPr>
              <a:t>的使用所造成的对</a:t>
            </a:r>
            <a:r>
              <a:rPr lang="en-US" altLang="zh-CN" sz="1600" dirty="0">
                <a:latin typeface="微软雅黑" panose="020B0503020204020204" pitchFamily="34" charset="-122"/>
                <a:ea typeface="微软雅黑" panose="020B0503020204020204" pitchFamily="34" charset="-122"/>
              </a:rPr>
              <a:t>A</a:t>
            </a:r>
            <a:r>
              <a:rPr lang="zh-CN" altLang="zh-CN" sz="1600" dirty="0">
                <a:latin typeface="微软雅黑" panose="020B0503020204020204" pitchFamily="34" charset="-122"/>
                <a:ea typeface="微软雅黑" panose="020B0503020204020204" pitchFamily="34" charset="-122"/>
              </a:rPr>
              <a:t>的影响可能是料想不到的。</a:t>
            </a:r>
          </a:p>
        </p:txBody>
      </p:sp>
    </p:spTree>
    <p:extLst>
      <p:ext uri="{BB962C8B-B14F-4D97-AF65-F5344CB8AC3E}">
        <p14:creationId xmlns:p14="http://schemas.microsoft.com/office/powerpoint/2010/main" val="287210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8" y="404664"/>
            <a:ext cx="903649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97152"/>
            <a:ext cx="8072536" cy="202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10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04664"/>
            <a:ext cx="903649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image.beekka.com/blog/2014/bg20141108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509120"/>
            <a:ext cx="7956376" cy="2304256"/>
          </a:xfrm>
          <a:prstGeom prst="rect">
            <a:avLst/>
          </a:prstGeom>
          <a:noFill/>
          <a:extLst>
            <a:ext uri="{909E8E84-426E-40DD-AFC4-6F175D3DCCD1}">
              <a14:hiddenFill xmlns:a14="http://schemas.microsoft.com/office/drawing/2010/main">
                <a:solidFill>
                  <a:srgbClr val="FFFFFF"/>
                </a:solidFill>
              </a14:hiddenFill>
            </a:ext>
          </a:extLst>
        </p:spPr>
      </p:pic>
      <p:sp>
        <p:nvSpPr>
          <p:cNvPr id="6" name="椭圆形标注 5"/>
          <p:cNvSpPr/>
          <p:nvPr/>
        </p:nvSpPr>
        <p:spPr bwMode="auto">
          <a:xfrm>
            <a:off x="5148064" y="332656"/>
            <a:ext cx="3312368" cy="1008112"/>
          </a:xfrm>
          <a:prstGeom prst="wedgeEllipseCallout">
            <a:avLst>
              <a:gd name="adj1" fmla="val -29482"/>
              <a:gd name="adj2" fmla="val 62500"/>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charset="-122"/>
              </a:rPr>
              <a:t>优缺点是什么？</a:t>
            </a:r>
          </a:p>
        </p:txBody>
      </p:sp>
    </p:spTree>
    <p:extLst>
      <p:ext uri="{BB962C8B-B14F-4D97-AF65-F5344CB8AC3E}">
        <p14:creationId xmlns:p14="http://schemas.microsoft.com/office/powerpoint/2010/main" val="86623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714348" y="1450966"/>
            <a:ext cx="7972452" cy="4786346"/>
          </a:xfrm>
        </p:spPr>
        <p:txBody>
          <a:bodyPr/>
          <a:lstStyle/>
          <a:p>
            <a:pPr marL="0" indent="0">
              <a:buNone/>
              <a:defRPr/>
            </a:pPr>
            <a:r>
              <a:rPr lang="en-US" altLang="zh-CN" sz="2800" dirty="0"/>
              <a:t>4.7  </a:t>
            </a:r>
            <a:r>
              <a:rPr lang="zh-CN" altLang="en-US" sz="2800" dirty="0"/>
              <a:t>人机界面设计（自学）</a:t>
            </a:r>
            <a:endParaRPr lang="en-US" altLang="zh-CN" sz="2800" dirty="0"/>
          </a:p>
          <a:p>
            <a:pPr marL="0" indent="0" eaLnBrk="1" hangingPunct="1">
              <a:buFont typeface="Wingdings" pitchFamily="2" charset="2"/>
              <a:buNone/>
              <a:defRPr/>
            </a:pPr>
            <a:r>
              <a:rPr lang="en-US" altLang="zh-CN" sz="2800" dirty="0"/>
              <a:t>4.8  </a:t>
            </a:r>
            <a:r>
              <a:rPr lang="zh-CN" altLang="en-US" sz="2800" dirty="0"/>
              <a:t>详细设计的方法和工具</a:t>
            </a:r>
            <a:endParaRPr lang="en-US" altLang="zh-CN" sz="2800" dirty="0"/>
          </a:p>
          <a:p>
            <a:pPr marL="0" indent="0" eaLnBrk="1" hangingPunct="1">
              <a:buFont typeface="Wingdings" pitchFamily="2" charset="2"/>
              <a:buNone/>
              <a:defRPr/>
            </a:pPr>
            <a:r>
              <a:rPr lang="en-US" altLang="zh-CN" sz="2800" dirty="0"/>
              <a:t>     4.8 </a:t>
            </a:r>
            <a:r>
              <a:rPr lang="zh-CN" altLang="en-US" sz="2800" dirty="0"/>
              <a:t>过程设计</a:t>
            </a:r>
            <a:endParaRPr lang="en-US" altLang="zh-CN" sz="2800" dirty="0"/>
          </a:p>
          <a:p>
            <a:pPr marL="0" indent="0" eaLnBrk="1" hangingPunct="1">
              <a:buFont typeface="Wingdings" pitchFamily="2" charset="2"/>
              <a:buNone/>
              <a:defRPr/>
            </a:pPr>
            <a:r>
              <a:rPr lang="en-US" altLang="zh-CN" sz="2800" dirty="0"/>
              <a:t>     4.9 </a:t>
            </a:r>
            <a:r>
              <a:rPr lang="zh-CN" altLang="en-US" sz="2800" dirty="0"/>
              <a:t>过程设计的工具</a:t>
            </a:r>
            <a:endParaRPr lang="en-US" altLang="zh-CN" sz="2800" dirty="0"/>
          </a:p>
          <a:p>
            <a:pPr marL="0" indent="0" eaLnBrk="1" hangingPunct="1">
              <a:buFont typeface="Wingdings" pitchFamily="2" charset="2"/>
              <a:buNone/>
              <a:defRPr/>
            </a:pPr>
            <a:r>
              <a:rPr lang="en-US" altLang="zh-CN" sz="2800" dirty="0"/>
              <a:t>     4.10 </a:t>
            </a:r>
            <a:r>
              <a:rPr lang="zh-CN" altLang="en-US" sz="2800" dirty="0"/>
              <a:t>面向数据结构的设计方法</a:t>
            </a:r>
            <a:endParaRPr lang="en-US" altLang="zh-CN" sz="2800" dirty="0"/>
          </a:p>
        </p:txBody>
      </p:sp>
      <p:sp>
        <p:nvSpPr>
          <p:cNvPr id="9219" name="标题 1"/>
          <p:cNvSpPr>
            <a:spLocks noGrp="1"/>
          </p:cNvSpPr>
          <p:nvPr>
            <p:ph type="title"/>
          </p:nvPr>
        </p:nvSpPr>
        <p:spPr>
          <a:xfrm>
            <a:off x="827584" y="188640"/>
            <a:ext cx="7772400" cy="1143000"/>
          </a:xfrm>
        </p:spPr>
        <p:txBody>
          <a:bodyPr/>
          <a:lstStyle/>
          <a:p>
            <a:r>
              <a:rPr lang="zh-CN" altLang="en-US" dirty="0"/>
              <a:t>第</a:t>
            </a:r>
            <a:r>
              <a:rPr lang="en-US" altLang="zh-CN" dirty="0"/>
              <a:t>4</a:t>
            </a:r>
            <a:r>
              <a:rPr lang="zh-CN" altLang="en-US" dirty="0"/>
              <a:t>章  结构化设计</a:t>
            </a:r>
          </a:p>
        </p:txBody>
      </p:sp>
      <p:pic>
        <p:nvPicPr>
          <p:cNvPr id="6" name="Picture 2" descr="c:\documents and settings\owner\application data\360se6\User Data\temp\t013fa069eb8dc786d1.jpg"/>
          <p:cNvPicPr>
            <a:picLocks noChangeAspect="1" noChangeArrowheads="1"/>
          </p:cNvPicPr>
          <p:nvPr/>
        </p:nvPicPr>
        <p:blipFill>
          <a:blip r:embed="rId3"/>
          <a:srcRect/>
          <a:stretch>
            <a:fillRect/>
          </a:stretch>
        </p:blipFill>
        <p:spPr bwMode="auto">
          <a:xfrm>
            <a:off x="5868144" y="4725144"/>
            <a:ext cx="3203848" cy="1804985"/>
          </a:xfrm>
          <a:prstGeom prst="rect">
            <a:avLst/>
          </a:prstGeom>
          <a:noFill/>
          <a:effectLst>
            <a:outerShdw blurRad="50800" dist="38100" algn="l" rotWithShape="0">
              <a:schemeClr val="tx1">
                <a:alpha val="40000"/>
              </a:schemeClr>
            </a:outerShdw>
          </a:effectLst>
        </p:spPr>
      </p:pic>
    </p:spTree>
    <p:extLst>
      <p:ext uri="{BB962C8B-B14F-4D97-AF65-F5344CB8AC3E}">
        <p14:creationId xmlns:p14="http://schemas.microsoft.com/office/powerpoint/2010/main" val="4088315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algn="l"/>
            <a:r>
              <a:rPr lang="zh-CN" altLang="en-US" sz="3200" b="0" dirty="0">
                <a:solidFill>
                  <a:schemeClr val="tx1"/>
                </a:solidFill>
              </a:rPr>
              <a:t>管道</a:t>
            </a:r>
            <a:r>
              <a:rPr lang="en-US" altLang="zh-CN" sz="3200" b="0" dirty="0">
                <a:solidFill>
                  <a:schemeClr val="tx1"/>
                </a:solidFill>
              </a:rPr>
              <a:t>-</a:t>
            </a:r>
            <a:r>
              <a:rPr lang="zh-CN" altLang="en-US" sz="3200" b="0" dirty="0">
                <a:solidFill>
                  <a:schemeClr val="tx1"/>
                </a:solidFill>
              </a:rPr>
              <a:t>过滤器风格</a:t>
            </a:r>
          </a:p>
        </p:txBody>
      </p:sp>
      <p:sp>
        <p:nvSpPr>
          <p:cNvPr id="3" name="内容占位符 2"/>
          <p:cNvSpPr>
            <a:spLocks noGrp="1"/>
          </p:cNvSpPr>
          <p:nvPr>
            <p:ph idx="1"/>
          </p:nvPr>
        </p:nvSpPr>
        <p:spPr>
          <a:xfrm>
            <a:off x="685800" y="1412776"/>
            <a:ext cx="7772400" cy="4824536"/>
          </a:xfrm>
        </p:spPr>
        <p:txBody>
          <a:bodyPr/>
          <a:lstStyle/>
          <a:p>
            <a:r>
              <a:rPr lang="zh-CN" altLang="en-US" sz="2000" b="0" dirty="0">
                <a:latin typeface="微软雅黑" panose="020B0503020204020204" pitchFamily="34" charset="-122"/>
                <a:ea typeface="微软雅黑" panose="020B0503020204020204" pitchFamily="34" charset="-122"/>
              </a:rPr>
              <a:t>优点：</a:t>
            </a:r>
            <a:endParaRPr lang="en-US" altLang="zh-CN" sz="2000" b="0" dirty="0">
              <a:latin typeface="微软雅黑" panose="020B0503020204020204" pitchFamily="34" charset="-122"/>
              <a:ea typeface="微软雅黑" panose="020B0503020204020204" pitchFamily="34" charset="-122"/>
            </a:endParaRPr>
          </a:p>
          <a:p>
            <a:pPr marL="0" indent="0">
              <a:buNone/>
            </a:pPr>
            <a:r>
              <a:rPr lang="en-US" altLang="zh-CN" sz="2000" b="0" dirty="0">
                <a:latin typeface="微软雅黑" panose="020B0503020204020204" pitchFamily="34" charset="-122"/>
                <a:ea typeface="微软雅黑" panose="020B0503020204020204" pitchFamily="34" charset="-122"/>
              </a:rPr>
              <a:t>(1) </a:t>
            </a:r>
            <a:r>
              <a:rPr lang="zh-CN" altLang="zh-CN" sz="2000" b="0" dirty="0">
                <a:latin typeface="微软雅黑" panose="020B0503020204020204" pitchFamily="34" charset="-122"/>
                <a:ea typeface="微软雅黑" panose="020B0503020204020204" pitchFamily="34" charset="-122"/>
              </a:rPr>
              <a:t>良好的隐蔽性</a:t>
            </a:r>
            <a:r>
              <a:rPr lang="zh-CN" altLang="en-US" sz="2000" b="0" dirty="0">
                <a:latin typeface="微软雅黑" panose="020B0503020204020204" pitchFamily="34" charset="-122"/>
                <a:ea typeface="微软雅黑" panose="020B0503020204020204" pitchFamily="34" charset="-122"/>
              </a:rPr>
              <a:t>，</a:t>
            </a:r>
            <a:r>
              <a:rPr lang="zh-CN" altLang="zh-CN" sz="2000" b="0" dirty="0">
                <a:latin typeface="微软雅黑" panose="020B0503020204020204" pitchFamily="34" charset="-122"/>
                <a:ea typeface="微软雅黑" panose="020B0503020204020204" pitchFamily="34" charset="-122"/>
              </a:rPr>
              <a:t>高内聚、低耦合；</a:t>
            </a:r>
          </a:p>
          <a:p>
            <a:pPr marL="0" indent="0">
              <a:buNone/>
            </a:pPr>
            <a:r>
              <a:rPr lang="en-US" altLang="zh-CN" sz="2000" b="0" dirty="0">
                <a:latin typeface="微软雅黑" panose="020B0503020204020204" pitchFamily="34" charset="-122"/>
                <a:ea typeface="微软雅黑" panose="020B0503020204020204" pitchFamily="34" charset="-122"/>
              </a:rPr>
              <a:t>(2)</a:t>
            </a:r>
            <a:r>
              <a:rPr lang="zh-CN" altLang="zh-CN" sz="2000" b="0" dirty="0">
                <a:latin typeface="微软雅黑" panose="020B0503020204020204" pitchFamily="34" charset="-122"/>
                <a:ea typeface="微软雅黑" panose="020B0503020204020204" pitchFamily="34" charset="-122"/>
              </a:rPr>
              <a:t> 将整个系统看成是多个过滤器行为的简单合成；</a:t>
            </a:r>
            <a:endParaRPr lang="en-US" altLang="zh-CN" sz="2000" b="0" dirty="0">
              <a:latin typeface="微软雅黑" panose="020B0503020204020204" pitchFamily="34" charset="-122"/>
              <a:ea typeface="微软雅黑" panose="020B0503020204020204" pitchFamily="34" charset="-122"/>
            </a:endParaRPr>
          </a:p>
          <a:p>
            <a:pPr marL="0" indent="0">
              <a:buNone/>
            </a:pPr>
            <a:r>
              <a:rPr lang="en-US" altLang="zh-CN" sz="2000" b="0" dirty="0">
                <a:latin typeface="微软雅黑" panose="020B0503020204020204" pitchFamily="34" charset="-122"/>
                <a:ea typeface="微软雅黑" panose="020B0503020204020204" pitchFamily="34" charset="-122"/>
              </a:rPr>
              <a:t>(3) </a:t>
            </a:r>
            <a:r>
              <a:rPr lang="zh-CN" altLang="zh-CN" sz="2000" b="0" dirty="0">
                <a:latin typeface="微软雅黑" panose="020B0503020204020204" pitchFamily="34" charset="-122"/>
                <a:ea typeface="微软雅黑" panose="020B0503020204020204" pitchFamily="34" charset="-122"/>
              </a:rPr>
              <a:t>支持软件重用，任何两个过滤器都可被连接起来；</a:t>
            </a:r>
            <a:endParaRPr lang="en-US" altLang="zh-CN" sz="2000" b="0" dirty="0">
              <a:latin typeface="微软雅黑" panose="020B0503020204020204" pitchFamily="34" charset="-122"/>
              <a:ea typeface="微软雅黑" panose="020B0503020204020204" pitchFamily="34" charset="-122"/>
            </a:endParaRPr>
          </a:p>
          <a:p>
            <a:pPr marL="0" indent="0">
              <a:buNone/>
            </a:pPr>
            <a:r>
              <a:rPr lang="en-US" altLang="zh-CN" sz="2000" b="0" dirty="0">
                <a:latin typeface="微软雅黑" panose="020B0503020204020204" pitchFamily="34" charset="-122"/>
                <a:ea typeface="微软雅黑" panose="020B0503020204020204" pitchFamily="34" charset="-122"/>
              </a:rPr>
              <a:t>(4) </a:t>
            </a:r>
            <a:r>
              <a:rPr lang="zh-CN" altLang="zh-CN" sz="2000" b="0" dirty="0">
                <a:latin typeface="微软雅黑" panose="020B0503020204020204" pitchFamily="34" charset="-122"/>
                <a:ea typeface="微软雅黑" panose="020B0503020204020204" pitchFamily="34" charset="-122"/>
              </a:rPr>
              <a:t>系统维护和增强简单；</a:t>
            </a:r>
          </a:p>
          <a:p>
            <a:pPr marL="0" indent="0">
              <a:buNone/>
            </a:pPr>
            <a:r>
              <a:rPr lang="en-US" altLang="zh-CN" sz="2000" b="0" dirty="0">
                <a:latin typeface="微软雅黑" panose="020B0503020204020204" pitchFamily="34" charset="-122"/>
                <a:ea typeface="微软雅黑" panose="020B0503020204020204" pitchFamily="34" charset="-122"/>
              </a:rPr>
              <a:t>(5) </a:t>
            </a:r>
            <a:r>
              <a:rPr lang="zh-CN" altLang="zh-CN" sz="2000" b="0" dirty="0">
                <a:latin typeface="微软雅黑" panose="020B0503020204020204" pitchFamily="34" charset="-122"/>
                <a:ea typeface="微软雅黑" panose="020B0503020204020204" pitchFamily="34" charset="-122"/>
              </a:rPr>
              <a:t>允许</a:t>
            </a:r>
            <a:r>
              <a:rPr lang="zh-CN" altLang="en-US" sz="2000" b="0" dirty="0">
                <a:latin typeface="微软雅黑" panose="020B0503020204020204" pitchFamily="34" charset="-122"/>
                <a:ea typeface="微软雅黑" panose="020B0503020204020204" pitchFamily="34" charset="-122"/>
              </a:rPr>
              <a:t>做</a:t>
            </a:r>
            <a:r>
              <a:rPr lang="zh-CN" altLang="zh-CN" sz="2000" b="0" dirty="0">
                <a:latin typeface="微软雅黑" panose="020B0503020204020204" pitchFamily="34" charset="-122"/>
                <a:ea typeface="微软雅黑" panose="020B0503020204020204" pitchFamily="34" charset="-122"/>
              </a:rPr>
              <a:t>吞吐量、死锁等属性的分析；</a:t>
            </a:r>
          </a:p>
          <a:p>
            <a:pPr marL="0" indent="0">
              <a:buNone/>
            </a:pPr>
            <a:r>
              <a:rPr lang="en-US" altLang="zh-CN" sz="2000" b="0" dirty="0">
                <a:latin typeface="微软雅黑" panose="020B0503020204020204" pitchFamily="34" charset="-122"/>
                <a:ea typeface="微软雅黑" panose="020B0503020204020204" pitchFamily="34" charset="-122"/>
              </a:rPr>
              <a:t>(6) </a:t>
            </a:r>
            <a:r>
              <a:rPr lang="zh-CN" altLang="zh-CN" sz="2000" b="0" dirty="0">
                <a:latin typeface="微软雅黑" panose="020B0503020204020204" pitchFamily="34" charset="-122"/>
                <a:ea typeface="微软雅黑" panose="020B0503020204020204" pitchFamily="34" charset="-122"/>
              </a:rPr>
              <a:t>支持并行执行</a:t>
            </a:r>
            <a:r>
              <a:rPr lang="zh-CN" altLang="en-US" sz="2000" b="0" dirty="0">
                <a:latin typeface="微软雅黑" panose="020B0503020204020204" pitchFamily="34" charset="-122"/>
                <a:ea typeface="微软雅黑" panose="020B0503020204020204" pitchFamily="34" charset="-122"/>
              </a:rPr>
              <a:t>，</a:t>
            </a:r>
            <a:r>
              <a:rPr lang="zh-CN" altLang="zh-CN" sz="2000" b="0" dirty="0">
                <a:latin typeface="微软雅黑" panose="020B0503020204020204" pitchFamily="34" charset="-122"/>
                <a:ea typeface="微软雅黑" panose="020B0503020204020204" pitchFamily="34" charset="-122"/>
              </a:rPr>
              <a:t>每个过滤器是作为一个单独的任务完成。</a:t>
            </a:r>
            <a:endParaRPr lang="en-US" altLang="zh-CN" sz="2000" b="0" dirty="0">
              <a:latin typeface="微软雅黑" panose="020B0503020204020204" pitchFamily="34" charset="-122"/>
              <a:ea typeface="微软雅黑" panose="020B0503020204020204" pitchFamily="34" charset="-122"/>
            </a:endParaRPr>
          </a:p>
          <a:p>
            <a:pPr marL="0" indent="0">
              <a:buNone/>
            </a:pPr>
            <a:endParaRPr lang="en-US" altLang="zh-CN" sz="2000" b="0" dirty="0">
              <a:latin typeface="微软雅黑" panose="020B0503020204020204" pitchFamily="34" charset="-122"/>
              <a:ea typeface="微软雅黑" panose="020B0503020204020204" pitchFamily="34" charset="-122"/>
            </a:endParaRPr>
          </a:p>
          <a:p>
            <a:r>
              <a:rPr lang="zh-CN" altLang="en-US" sz="2000" b="0" dirty="0">
                <a:latin typeface="微软雅黑" panose="020B0503020204020204" pitchFamily="34" charset="-122"/>
                <a:ea typeface="微软雅黑" panose="020B0503020204020204" pitchFamily="34" charset="-122"/>
              </a:rPr>
              <a:t>不足：</a:t>
            </a:r>
            <a:endParaRPr lang="en-US" altLang="zh-CN" sz="2000" b="0" dirty="0">
              <a:latin typeface="微软雅黑" panose="020B0503020204020204" pitchFamily="34" charset="-122"/>
              <a:ea typeface="微软雅黑" panose="020B0503020204020204" pitchFamily="34" charset="-122"/>
            </a:endParaRPr>
          </a:p>
          <a:p>
            <a:pPr marL="0" indent="0">
              <a:buNone/>
            </a:pPr>
            <a:r>
              <a:rPr lang="en-US" altLang="zh-CN" sz="2000" b="0" dirty="0">
                <a:latin typeface="微软雅黑" panose="020B0503020204020204" pitchFamily="34" charset="-122"/>
                <a:ea typeface="微软雅黑" panose="020B0503020204020204" pitchFamily="34" charset="-122"/>
              </a:rPr>
              <a:t>(1)</a:t>
            </a:r>
            <a:r>
              <a:rPr lang="zh-CN" altLang="zh-CN" sz="2000" b="0" dirty="0">
                <a:latin typeface="微软雅黑" panose="020B0503020204020204" pitchFamily="34" charset="-122"/>
                <a:ea typeface="微软雅黑" panose="020B0503020204020204" pitchFamily="34" charset="-122"/>
              </a:rPr>
              <a:t> </a:t>
            </a:r>
            <a:r>
              <a:rPr lang="zh-CN" altLang="en-US" sz="2000" b="0" dirty="0">
                <a:latin typeface="微软雅黑" panose="020B0503020204020204" pitchFamily="34" charset="-122"/>
                <a:ea typeface="微软雅黑" panose="020B0503020204020204" pitchFamily="34" charset="-122"/>
              </a:rPr>
              <a:t>缺少</a:t>
            </a:r>
            <a:r>
              <a:rPr lang="zh-CN" altLang="zh-CN" sz="2000" b="0" dirty="0">
                <a:latin typeface="微软雅黑" panose="020B0503020204020204" pitchFamily="34" charset="-122"/>
                <a:ea typeface="微软雅黑" panose="020B0503020204020204" pitchFamily="34" charset="-122"/>
              </a:rPr>
              <a:t>交互。</a:t>
            </a:r>
            <a:endParaRPr lang="en-US" altLang="zh-CN" sz="2000" b="0" dirty="0">
              <a:latin typeface="微软雅黑" panose="020B0503020204020204" pitchFamily="34" charset="-122"/>
              <a:ea typeface="微软雅黑" panose="020B0503020204020204" pitchFamily="34" charset="-122"/>
            </a:endParaRPr>
          </a:p>
          <a:p>
            <a:pPr marL="0" indent="0">
              <a:buNone/>
            </a:pPr>
            <a:r>
              <a:rPr lang="en-US" altLang="zh-CN" sz="2000" b="0" dirty="0">
                <a:latin typeface="微软雅黑" panose="020B0503020204020204" pitchFamily="34" charset="-122"/>
                <a:ea typeface="微软雅黑" panose="020B0503020204020204" pitchFamily="34" charset="-122"/>
              </a:rPr>
              <a:t>(2) </a:t>
            </a:r>
            <a:r>
              <a:rPr lang="zh-CN" altLang="zh-CN" sz="2000" b="0" dirty="0">
                <a:latin typeface="微软雅黑" panose="020B0503020204020204" pitchFamily="34" charset="-122"/>
                <a:ea typeface="微软雅黑" panose="020B0503020204020204" pitchFamily="34" charset="-122"/>
              </a:rPr>
              <a:t>数据传输没有通用的标准，每个过滤器都</a:t>
            </a:r>
            <a:r>
              <a:rPr lang="zh-CN" altLang="en-US" sz="2000" b="0" dirty="0">
                <a:latin typeface="微软雅黑" panose="020B0503020204020204" pitchFamily="34" charset="-122"/>
                <a:ea typeface="微软雅黑" panose="020B0503020204020204" pitchFamily="34" charset="-122"/>
              </a:rPr>
              <a:t>必须</a:t>
            </a:r>
            <a:r>
              <a:rPr lang="zh-CN" altLang="zh-CN" sz="2000" b="0" dirty="0">
                <a:latin typeface="微软雅黑" panose="020B0503020204020204" pitchFamily="34" charset="-122"/>
                <a:ea typeface="微软雅黑" panose="020B0503020204020204" pitchFamily="34" charset="-122"/>
              </a:rPr>
              <a:t>解析和合成数据，系统性能下降，增加了复杂性。</a:t>
            </a:r>
          </a:p>
          <a:p>
            <a:endParaRPr lang="zh-CN" altLang="en-US" sz="20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0155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48680"/>
            <a:ext cx="9096063"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357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76672"/>
            <a:ext cx="902736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23528" y="5157192"/>
            <a:ext cx="8568952" cy="1446550"/>
          </a:xfrm>
          <a:prstGeom prst="rect">
            <a:avLst/>
          </a:prstGeom>
        </p:spPr>
        <p:txBody>
          <a:bodyPr wrap="square">
            <a:spAutoFit/>
          </a:bodyPr>
          <a:lstStyle/>
          <a:p>
            <a:pPr>
              <a:spcBef>
                <a:spcPct val="20000"/>
              </a:spcBef>
            </a:pPr>
            <a:r>
              <a:rPr lang="zh-CN" altLang="en-US" sz="2000" dirty="0">
                <a:latin typeface="微软雅黑" panose="020B0503020204020204" pitchFamily="34" charset="-122"/>
                <a:ea typeface="微软雅黑" panose="020B0503020204020204" pitchFamily="34" charset="-122"/>
              </a:rPr>
              <a:t>特点：</a:t>
            </a:r>
            <a:endParaRPr lang="en-US" altLang="zh-CN" sz="2000" dirty="0">
              <a:latin typeface="微软雅黑" panose="020B0503020204020204" pitchFamily="34" charset="-122"/>
              <a:ea typeface="微软雅黑" panose="020B0503020204020204" pitchFamily="34" charset="-122"/>
            </a:endParaRPr>
          </a:p>
          <a:p>
            <a:pPr>
              <a:spcBef>
                <a:spcPct val="20000"/>
              </a:spcBef>
            </a:pPr>
            <a:r>
              <a:rPr lang="en-US" altLang="zh-CN" sz="2000" dirty="0">
                <a:latin typeface="微软雅黑" panose="020B0503020204020204" pitchFamily="34" charset="-122"/>
                <a:ea typeface="微软雅黑" panose="020B0503020204020204" pitchFamily="34" charset="-122"/>
              </a:rPr>
              <a:t>(1) </a:t>
            </a:r>
            <a:r>
              <a:rPr lang="zh-CN" altLang="zh-CN" sz="2000" dirty="0">
                <a:latin typeface="微软雅黑" panose="020B0503020204020204" pitchFamily="34" charset="-122"/>
                <a:ea typeface="微软雅黑" panose="020B0503020204020204" pitchFamily="34" charset="-122"/>
              </a:rPr>
              <a:t>中央</a:t>
            </a:r>
            <a:r>
              <a:rPr lang="en-US" altLang="zh-CN" sz="2000" dirty="0" err="1">
                <a:latin typeface="微软雅黑" panose="020B0503020204020204" pitchFamily="34" charset="-122"/>
                <a:ea typeface="微软雅黑" panose="020B0503020204020204" pitchFamily="34" charset="-122"/>
              </a:rPr>
              <a:t>数据结构</a:t>
            </a:r>
            <a:r>
              <a:rPr lang="zh-CN" altLang="zh-CN" sz="2000" dirty="0">
                <a:latin typeface="微软雅黑" panose="020B0503020204020204" pitchFamily="34" charset="-122"/>
                <a:ea typeface="微软雅黑" panose="020B0503020204020204" pitchFamily="34" charset="-122"/>
              </a:rPr>
              <a:t>说明当前状态，独立构件在中央数据存贮上执行，仓库与外构件间的相互作用在系统中会有大的变化。</a:t>
            </a:r>
            <a:endParaRPr lang="en-US" altLang="zh-CN" sz="2000" dirty="0">
              <a:latin typeface="微软雅黑" panose="020B0503020204020204" pitchFamily="34" charset="-122"/>
              <a:ea typeface="微软雅黑" panose="020B0503020204020204" pitchFamily="34" charset="-122"/>
            </a:endParaRPr>
          </a:p>
          <a:p>
            <a:pPr>
              <a:spcBef>
                <a:spcPct val="20000"/>
              </a:spcBef>
            </a:pPr>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专门领域，非通用。</a:t>
            </a:r>
          </a:p>
        </p:txBody>
      </p:sp>
    </p:spTree>
    <p:extLst>
      <p:ext uri="{BB962C8B-B14F-4D97-AF65-F5344CB8AC3E}">
        <p14:creationId xmlns:p14="http://schemas.microsoft.com/office/powerpoint/2010/main" val="1125095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0" y="764704"/>
            <a:ext cx="912913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7584" y="770409"/>
            <a:ext cx="180020" cy="461665"/>
          </a:xfrm>
          <a:prstGeom prst="rect">
            <a:avLst/>
          </a:prstGeom>
          <a:solidFill>
            <a:srgbClr val="FFFFFF"/>
          </a:solidFill>
        </p:spPr>
        <p:txBody>
          <a:bodyPr wrap="square" rtlCol="0">
            <a:spAutoFit/>
          </a:bodyPr>
          <a:lstStyle/>
          <a:p>
            <a:endParaRPr lang="zh-CN" altLang="en-US" dirty="0"/>
          </a:p>
        </p:txBody>
      </p:sp>
    </p:spTree>
    <p:extLst>
      <p:ext uri="{BB962C8B-B14F-4D97-AF65-F5344CB8AC3E}">
        <p14:creationId xmlns:p14="http://schemas.microsoft.com/office/powerpoint/2010/main" val="1415512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06925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07504" y="4725144"/>
            <a:ext cx="8964488" cy="1815882"/>
          </a:xfrm>
          <a:prstGeom prst="rect">
            <a:avLst/>
          </a:prstGeom>
          <a:solidFill>
            <a:schemeClr val="bg1"/>
          </a:solidFill>
          <a:effectLst>
            <a:outerShdw blurRad="50800" dist="38100" algn="l" rotWithShape="0">
              <a:prstClr val="black">
                <a:alpha val="40000"/>
              </a:prstClr>
            </a:outerShdw>
          </a:effectLst>
        </p:spPr>
        <p:txBody>
          <a:bodyPr wrap="square">
            <a:spAutoFit/>
          </a:bodyPr>
          <a:lstStyle/>
          <a:p>
            <a:pPr lvl="0"/>
            <a:r>
              <a:rPr lang="zh-CN" altLang="en-US" sz="1600" b="1" dirty="0">
                <a:latin typeface="微软雅黑" panose="020B0503020204020204" pitchFamily="34" charset="-122"/>
                <a:ea typeface="微软雅黑" panose="020B0503020204020204" pitchFamily="34" charset="-122"/>
              </a:rPr>
              <a:t>优点：</a:t>
            </a:r>
            <a:endParaRPr lang="en-US" altLang="zh-CN" sz="1600" b="1" dirty="0">
              <a:latin typeface="微软雅黑" panose="020B0503020204020204" pitchFamily="34" charset="-122"/>
              <a:ea typeface="微软雅黑" panose="020B0503020204020204" pitchFamily="34" charset="-122"/>
            </a:endParaRPr>
          </a:p>
          <a:p>
            <a:pPr lvl="0"/>
            <a:r>
              <a:rPr lang="en-US" altLang="zh-CN" sz="1600" dirty="0">
                <a:latin typeface="微软雅黑" panose="020B0503020204020204" pitchFamily="34" charset="-122"/>
                <a:ea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rPr>
              <a:t>每一层为上层服务。可以把一个复杂系统按递增的步骤进行分解；</a:t>
            </a:r>
          </a:p>
          <a:p>
            <a:r>
              <a:rPr lang="en-US" altLang="zh-CN" sz="1600" dirty="0">
                <a:latin typeface="微软雅黑" panose="020B0503020204020204" pitchFamily="34" charset="-122"/>
                <a:ea typeface="微软雅黑" panose="020B0503020204020204" pitchFamily="34" charset="-122"/>
              </a:rPr>
              <a:t>(2)</a:t>
            </a:r>
            <a:r>
              <a:rPr lang="zh-CN" altLang="zh-CN" sz="1600" dirty="0">
                <a:latin typeface="微软雅黑" panose="020B0503020204020204" pitchFamily="34" charset="-122"/>
                <a:ea typeface="微软雅黑" panose="020B0503020204020204" pitchFamily="34" charset="-122"/>
              </a:rPr>
              <a:t>支持功能增强，每一层至多和相邻的上下层交互，因此功能的改变最多影响相邻的上下层；</a:t>
            </a:r>
          </a:p>
          <a:p>
            <a:r>
              <a:rPr lang="en-US" altLang="zh-CN" sz="1600" dirty="0">
                <a:latin typeface="微软雅黑" panose="020B0503020204020204" pitchFamily="34" charset="-122"/>
                <a:ea typeface="微软雅黑" panose="020B0503020204020204" pitchFamily="34" charset="-122"/>
              </a:rPr>
              <a:t>(3)</a:t>
            </a:r>
            <a:r>
              <a:rPr lang="zh-CN" altLang="zh-CN" sz="1600" dirty="0">
                <a:latin typeface="微软雅黑" panose="020B0503020204020204" pitchFamily="34" charset="-122"/>
                <a:ea typeface="微软雅黑" panose="020B0503020204020204" pitchFamily="34" charset="-122"/>
              </a:rPr>
              <a:t>支持重用。只要提供的服务接口定义不变，同一层的不同实现可以交换使用。</a:t>
            </a:r>
          </a:p>
          <a:p>
            <a:r>
              <a:rPr lang="zh-CN" altLang="en-US" sz="1600" b="1" dirty="0">
                <a:latin typeface="微软雅黑" panose="020B0503020204020204" pitchFamily="34" charset="-122"/>
                <a:ea typeface="微软雅黑" panose="020B0503020204020204" pitchFamily="34" charset="-122"/>
              </a:rPr>
              <a:t>不足</a:t>
            </a:r>
            <a:r>
              <a:rPr lang="zh-CN" altLang="zh-CN" sz="1600" b="1" dirty="0">
                <a:latin typeface="微软雅黑" panose="020B0503020204020204" pitchFamily="34" charset="-122"/>
                <a:ea typeface="微软雅黑" panose="020B0503020204020204" pitchFamily="34" charset="-122"/>
              </a:rPr>
              <a:t>：</a:t>
            </a:r>
          </a:p>
          <a:p>
            <a:r>
              <a:rPr lang="en-US" altLang="zh-CN" sz="1600" dirty="0">
                <a:latin typeface="微软雅黑" panose="020B0503020204020204" pitchFamily="34" charset="-122"/>
                <a:ea typeface="微软雅黑" panose="020B0503020204020204" pitchFamily="34" charset="-122"/>
              </a:rPr>
              <a:t>(1) </a:t>
            </a:r>
            <a:r>
              <a:rPr lang="zh-CN" altLang="zh-CN" sz="1600" dirty="0">
                <a:latin typeface="微软雅黑" panose="020B0503020204020204" pitchFamily="34" charset="-122"/>
                <a:ea typeface="微软雅黑" panose="020B0503020204020204" pitchFamily="34" charset="-122"/>
              </a:rPr>
              <a:t>并不是每个系统都可以很容易地分层；</a:t>
            </a:r>
          </a:p>
          <a:p>
            <a:r>
              <a:rPr lang="en-US" altLang="zh-CN" sz="1600" dirty="0">
                <a:latin typeface="微软雅黑" panose="020B0503020204020204" pitchFamily="34" charset="-122"/>
                <a:ea typeface="微软雅黑" panose="020B0503020204020204" pitchFamily="34" charset="-122"/>
              </a:rPr>
              <a:t>(2) </a:t>
            </a:r>
            <a:r>
              <a:rPr lang="zh-CN" altLang="zh-CN" sz="1600" dirty="0">
                <a:latin typeface="微软雅黑" panose="020B0503020204020204" pitchFamily="34" charset="-122"/>
                <a:ea typeface="微软雅黑" panose="020B0503020204020204" pitchFamily="34" charset="-122"/>
              </a:rPr>
              <a:t>很难找到一个合适的、正确的层次抽象方法。</a:t>
            </a:r>
          </a:p>
        </p:txBody>
      </p:sp>
    </p:spTree>
    <p:extLst>
      <p:ext uri="{BB962C8B-B14F-4D97-AF65-F5344CB8AC3E}">
        <p14:creationId xmlns:p14="http://schemas.microsoft.com/office/powerpoint/2010/main" val="162359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9" y="764704"/>
            <a:ext cx="9156063"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421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4" y="908720"/>
            <a:ext cx="922701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149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4704"/>
            <a:ext cx="913024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346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07" y="332656"/>
            <a:ext cx="9175721"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5085184"/>
            <a:ext cx="7272808" cy="1754326"/>
          </a:xfrm>
          <a:prstGeom prst="rect">
            <a:avLst/>
          </a:prstGeom>
          <a:solidFill>
            <a:schemeClr val="bg1"/>
          </a:solidFill>
          <a:effectLst>
            <a:outerShdw blurRad="50800" dist="38100" algn="l" rotWithShape="0">
              <a:prstClr val="black">
                <a:alpha val="40000"/>
              </a:prstClr>
            </a:outerShdw>
          </a:effectLst>
        </p:spPr>
        <p:txBody>
          <a:bodyPr wrap="square">
            <a:spAutoFit/>
          </a:bodyPr>
          <a:lstStyle>
            <a:defPPr>
              <a:defRPr lang="zh-CN"/>
            </a:defPPr>
            <a:lvl1pPr lvl="0">
              <a:defRPr sz="1600" b="1">
                <a:latin typeface="微软雅黑" panose="020B0503020204020204" pitchFamily="34" charset="-122"/>
                <a:ea typeface="微软雅黑" panose="020B0503020204020204" pitchFamily="34" charset="-122"/>
              </a:defRPr>
            </a:lvl1pPr>
          </a:lstStyle>
          <a:p>
            <a:r>
              <a:rPr lang="zh-CN" altLang="en-US" sz="1800" dirty="0"/>
              <a:t>优点：</a:t>
            </a:r>
            <a:endParaRPr lang="en-US" altLang="zh-CN" sz="1800" dirty="0"/>
          </a:p>
          <a:p>
            <a:r>
              <a:rPr lang="en-US" altLang="zh-CN" sz="1800" b="0" dirty="0"/>
              <a:t>(1) </a:t>
            </a:r>
            <a:r>
              <a:rPr lang="zh-CN" altLang="zh-CN" sz="1800" b="0" dirty="0"/>
              <a:t>应用服务器运行数据负荷较轻。</a:t>
            </a:r>
            <a:endParaRPr lang="en-US" altLang="zh-CN" sz="1800" b="0" dirty="0"/>
          </a:p>
          <a:p>
            <a:r>
              <a:rPr lang="en-US" altLang="zh-CN" sz="1800" b="0" dirty="0"/>
              <a:t>(2) </a:t>
            </a:r>
            <a:r>
              <a:rPr lang="zh-CN" altLang="zh-CN" sz="1800" b="0" dirty="0"/>
              <a:t>数据的储存管理功能较为透明。</a:t>
            </a:r>
            <a:endParaRPr lang="en-US" altLang="zh-CN" sz="1800" b="0" dirty="0"/>
          </a:p>
          <a:p>
            <a:r>
              <a:rPr lang="zh-CN" altLang="en-US" sz="1800" dirty="0"/>
              <a:t>不足</a:t>
            </a:r>
            <a:r>
              <a:rPr lang="zh-CN" altLang="en-US" sz="1800" dirty="0">
                <a:sym typeface="Wingdings" panose="05000000000000000000" pitchFamily="2" charset="2"/>
              </a:rPr>
              <a:t>：</a:t>
            </a:r>
            <a:endParaRPr lang="en-US" altLang="zh-CN" sz="1800" dirty="0">
              <a:sym typeface="Wingdings" panose="05000000000000000000" pitchFamily="2" charset="2"/>
            </a:endParaRPr>
          </a:p>
          <a:p>
            <a:r>
              <a:rPr lang="en-US" altLang="zh-CN" sz="1800" b="0" dirty="0"/>
              <a:t>(1) </a:t>
            </a:r>
            <a:r>
              <a:rPr lang="zh-CN" altLang="zh-CN" sz="1800" b="0" dirty="0"/>
              <a:t>客户端需要安装专用的客户端软件。</a:t>
            </a:r>
            <a:endParaRPr lang="en-US" altLang="zh-CN" sz="1800" b="0" dirty="0"/>
          </a:p>
          <a:p>
            <a:r>
              <a:rPr lang="en-US" altLang="zh-CN" sz="1800" b="0" dirty="0"/>
              <a:t>(2) </a:t>
            </a:r>
            <a:r>
              <a:rPr lang="zh-CN" altLang="zh-CN" sz="1800" b="0" dirty="0"/>
              <a:t>高昂的维护成本</a:t>
            </a:r>
            <a:r>
              <a:rPr lang="zh-CN" altLang="en-US" sz="1800" b="0" dirty="0"/>
              <a:t>大。</a:t>
            </a:r>
          </a:p>
        </p:txBody>
      </p:sp>
    </p:spTree>
    <p:extLst>
      <p:ext uri="{BB962C8B-B14F-4D97-AF65-F5344CB8AC3E}">
        <p14:creationId xmlns:p14="http://schemas.microsoft.com/office/powerpoint/2010/main" val="3602526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03968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745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714348" y="1450966"/>
            <a:ext cx="7972452" cy="4786346"/>
          </a:xfrm>
        </p:spPr>
        <p:txBody>
          <a:bodyPr/>
          <a:lstStyle/>
          <a:p>
            <a:pPr marL="0" indent="0" eaLnBrk="1" hangingPunct="1">
              <a:buFont typeface="Wingdings" pitchFamily="2" charset="2"/>
              <a:buNone/>
              <a:defRPr/>
            </a:pPr>
            <a:r>
              <a:rPr lang="en-US" altLang="zh-CN" sz="3600" dirty="0">
                <a:solidFill>
                  <a:srgbClr val="0000FF"/>
                </a:solidFill>
              </a:rPr>
              <a:t>4</a:t>
            </a:r>
            <a:r>
              <a:rPr lang="en-US" altLang="zh-CN" sz="3600" b="1" dirty="0">
                <a:solidFill>
                  <a:srgbClr val="0000FF"/>
                </a:solidFill>
              </a:rPr>
              <a:t>.1  </a:t>
            </a:r>
            <a:r>
              <a:rPr lang="zh-CN" altLang="en-US" sz="3600" b="1" dirty="0">
                <a:solidFill>
                  <a:srgbClr val="0000FF"/>
                </a:solidFill>
              </a:rPr>
              <a:t>什么是软件设计</a:t>
            </a:r>
            <a:endParaRPr lang="en-US" altLang="zh-CN" sz="3600" b="1" dirty="0">
              <a:solidFill>
                <a:srgbClr val="0000FF"/>
              </a:solidFill>
            </a:endParaRPr>
          </a:p>
          <a:p>
            <a:pPr marL="0" indent="0" eaLnBrk="1" hangingPunct="1">
              <a:buFont typeface="Wingdings" pitchFamily="2" charset="2"/>
              <a:buNone/>
              <a:defRPr/>
            </a:pPr>
            <a:r>
              <a:rPr lang="en-US" altLang="zh-CN" sz="2800" dirty="0">
                <a:solidFill>
                  <a:schemeClr val="tx1">
                    <a:lumMod val="50000"/>
                    <a:lumOff val="50000"/>
                  </a:schemeClr>
                </a:solidFill>
              </a:rPr>
              <a:t>4.2  </a:t>
            </a:r>
            <a:r>
              <a:rPr lang="zh-CN" altLang="en-US" sz="2800" dirty="0">
                <a:solidFill>
                  <a:schemeClr val="tx1">
                    <a:lumMod val="50000"/>
                    <a:lumOff val="50000"/>
                  </a:schemeClr>
                </a:solidFill>
              </a:rPr>
              <a:t>设计的概念和原理</a:t>
            </a:r>
            <a:endParaRPr lang="en-US" altLang="zh-CN" sz="2800" dirty="0">
              <a:solidFill>
                <a:schemeClr val="tx1">
                  <a:lumMod val="50000"/>
                  <a:lumOff val="50000"/>
                </a:schemeClr>
              </a:solidFill>
            </a:endParaRPr>
          </a:p>
          <a:p>
            <a:pPr marL="0" indent="0" eaLnBrk="1" hangingPunct="1">
              <a:buFont typeface="Wingdings" pitchFamily="2" charset="2"/>
              <a:buNone/>
              <a:defRPr/>
            </a:pPr>
            <a:r>
              <a:rPr lang="en-US" altLang="zh-CN" sz="2800" dirty="0">
                <a:solidFill>
                  <a:schemeClr val="tx1">
                    <a:lumMod val="50000"/>
                    <a:lumOff val="50000"/>
                  </a:schemeClr>
                </a:solidFill>
              </a:rPr>
              <a:t>    4.3 </a:t>
            </a:r>
            <a:r>
              <a:rPr lang="zh-CN" altLang="en-US" sz="2800" dirty="0">
                <a:solidFill>
                  <a:schemeClr val="tx1">
                    <a:lumMod val="50000"/>
                    <a:lumOff val="50000"/>
                  </a:schemeClr>
                </a:solidFill>
              </a:rPr>
              <a:t>模块独立</a:t>
            </a:r>
            <a:endParaRPr lang="en-US" altLang="zh-CN" sz="2800" dirty="0">
              <a:solidFill>
                <a:schemeClr val="tx1">
                  <a:lumMod val="50000"/>
                  <a:lumOff val="50000"/>
                </a:schemeClr>
              </a:solidFill>
            </a:endParaRPr>
          </a:p>
          <a:p>
            <a:pPr marL="0" indent="0" eaLnBrk="1" hangingPunct="1">
              <a:buFont typeface="Wingdings" pitchFamily="2" charset="2"/>
              <a:buNone/>
              <a:defRPr/>
            </a:pPr>
            <a:r>
              <a:rPr lang="en-US" altLang="zh-CN" sz="2800" dirty="0">
                <a:solidFill>
                  <a:schemeClr val="tx1">
                    <a:lumMod val="50000"/>
                    <a:lumOff val="50000"/>
                  </a:schemeClr>
                </a:solidFill>
              </a:rPr>
              <a:t>    4.4 </a:t>
            </a:r>
            <a:r>
              <a:rPr lang="zh-CN" altLang="en-US" sz="2800" dirty="0">
                <a:solidFill>
                  <a:schemeClr val="tx1">
                    <a:lumMod val="50000"/>
                    <a:lumOff val="50000"/>
                  </a:schemeClr>
                </a:solidFill>
              </a:rPr>
              <a:t>启发规则</a:t>
            </a:r>
            <a:r>
              <a:rPr lang="en-US" altLang="zh-CN" sz="2800" dirty="0">
                <a:solidFill>
                  <a:schemeClr val="tx1">
                    <a:lumMod val="50000"/>
                    <a:lumOff val="50000"/>
                  </a:schemeClr>
                </a:solidFill>
              </a:rPr>
              <a:t> </a:t>
            </a:r>
          </a:p>
          <a:p>
            <a:pPr marL="0" indent="0" eaLnBrk="1" hangingPunct="1">
              <a:buNone/>
              <a:defRPr/>
            </a:pPr>
            <a:r>
              <a:rPr lang="en-US" altLang="zh-CN" sz="2800" dirty="0">
                <a:solidFill>
                  <a:schemeClr val="tx1">
                    <a:lumMod val="50000"/>
                    <a:lumOff val="50000"/>
                  </a:schemeClr>
                </a:solidFill>
              </a:rPr>
              <a:t>4.5  </a:t>
            </a:r>
            <a:r>
              <a:rPr lang="zh-CN" altLang="en-US" sz="2800" dirty="0">
                <a:solidFill>
                  <a:schemeClr val="tx1">
                    <a:lumMod val="50000"/>
                    <a:lumOff val="50000"/>
                  </a:schemeClr>
                </a:solidFill>
              </a:rPr>
              <a:t>概要设计的方法和工具</a:t>
            </a:r>
            <a:endParaRPr lang="en-US" altLang="zh-CN" sz="2800" dirty="0">
              <a:solidFill>
                <a:schemeClr val="tx1">
                  <a:lumMod val="50000"/>
                  <a:lumOff val="50000"/>
                </a:schemeClr>
              </a:solidFill>
            </a:endParaRPr>
          </a:p>
          <a:p>
            <a:pPr marL="0" indent="0" eaLnBrk="1" hangingPunct="1">
              <a:buNone/>
              <a:defRPr/>
            </a:pPr>
            <a:r>
              <a:rPr lang="en-US" altLang="zh-CN" sz="2800" dirty="0">
                <a:solidFill>
                  <a:schemeClr val="tx1">
                    <a:lumMod val="50000"/>
                    <a:lumOff val="50000"/>
                  </a:schemeClr>
                </a:solidFill>
              </a:rPr>
              <a:t>   4.5 </a:t>
            </a:r>
            <a:r>
              <a:rPr lang="zh-CN" altLang="en-US" sz="2800" dirty="0">
                <a:solidFill>
                  <a:schemeClr val="tx1">
                    <a:lumMod val="50000"/>
                    <a:lumOff val="50000"/>
                  </a:schemeClr>
                </a:solidFill>
              </a:rPr>
              <a:t>表示软件结构的图形工具</a:t>
            </a:r>
            <a:endParaRPr lang="en-US" altLang="zh-CN" sz="2800" dirty="0">
              <a:solidFill>
                <a:schemeClr val="tx1">
                  <a:lumMod val="50000"/>
                  <a:lumOff val="50000"/>
                </a:schemeClr>
              </a:solidFill>
            </a:endParaRPr>
          </a:p>
          <a:p>
            <a:pPr marL="0" indent="0" eaLnBrk="1" hangingPunct="1">
              <a:buNone/>
              <a:defRPr/>
            </a:pPr>
            <a:r>
              <a:rPr lang="en-US" altLang="zh-CN" sz="2800" dirty="0">
                <a:solidFill>
                  <a:schemeClr val="tx1">
                    <a:lumMod val="50000"/>
                    <a:lumOff val="50000"/>
                  </a:schemeClr>
                </a:solidFill>
              </a:rPr>
              <a:t>   4.6 </a:t>
            </a:r>
            <a:r>
              <a:rPr lang="zh-CN" altLang="en-US" sz="2800" dirty="0">
                <a:solidFill>
                  <a:schemeClr val="tx1">
                    <a:lumMod val="50000"/>
                    <a:lumOff val="50000"/>
                  </a:schemeClr>
                </a:solidFill>
              </a:rPr>
              <a:t>面向数据流的设计方法</a:t>
            </a:r>
            <a:endParaRPr lang="en-US" altLang="zh-CN" sz="2800" dirty="0">
              <a:solidFill>
                <a:schemeClr val="tx1">
                  <a:lumMod val="50000"/>
                  <a:lumOff val="50000"/>
                </a:schemeClr>
              </a:solidFill>
            </a:endParaRPr>
          </a:p>
        </p:txBody>
      </p:sp>
      <p:sp>
        <p:nvSpPr>
          <p:cNvPr id="9219" name="标题 1"/>
          <p:cNvSpPr>
            <a:spLocks noGrp="1"/>
          </p:cNvSpPr>
          <p:nvPr>
            <p:ph type="title"/>
          </p:nvPr>
        </p:nvSpPr>
        <p:spPr>
          <a:xfrm>
            <a:off x="827584" y="188640"/>
            <a:ext cx="7772400" cy="1143000"/>
          </a:xfrm>
        </p:spPr>
        <p:txBody>
          <a:bodyPr/>
          <a:lstStyle/>
          <a:p>
            <a:r>
              <a:rPr lang="zh-CN" altLang="en-US" dirty="0"/>
              <a:t>第</a:t>
            </a:r>
            <a:r>
              <a:rPr lang="en-US" altLang="zh-CN" dirty="0"/>
              <a:t>4</a:t>
            </a:r>
            <a:r>
              <a:rPr lang="zh-CN" altLang="en-US" dirty="0"/>
              <a:t>章  结构化设计</a:t>
            </a:r>
          </a:p>
        </p:txBody>
      </p:sp>
    </p:spTree>
    <p:extLst>
      <p:ext uri="{BB962C8B-B14F-4D97-AF65-F5344CB8AC3E}">
        <p14:creationId xmlns:p14="http://schemas.microsoft.com/office/powerpoint/2010/main" val="2577210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4000" cy="475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5059050"/>
            <a:ext cx="7272808" cy="1754326"/>
          </a:xfrm>
          <a:prstGeom prst="rect">
            <a:avLst/>
          </a:prstGeom>
          <a:solidFill>
            <a:schemeClr val="bg1"/>
          </a:solidFill>
          <a:effectLst>
            <a:outerShdw blurRad="50800" dist="38100" algn="l" rotWithShape="0">
              <a:prstClr val="black">
                <a:alpha val="40000"/>
              </a:prstClr>
            </a:outerShdw>
          </a:effectLst>
        </p:spPr>
        <p:txBody>
          <a:bodyPr wrap="square">
            <a:spAutoFit/>
          </a:bodyPr>
          <a:lstStyle>
            <a:defPPr>
              <a:defRPr lang="zh-CN"/>
            </a:defPPr>
            <a:lvl1pPr lvl="0">
              <a:defRPr sz="1600" b="1">
                <a:latin typeface="微软雅黑" panose="020B0503020204020204" pitchFamily="34" charset="-122"/>
                <a:ea typeface="微软雅黑" panose="020B0503020204020204" pitchFamily="34" charset="-122"/>
              </a:defRPr>
            </a:lvl1pPr>
          </a:lstStyle>
          <a:p>
            <a:r>
              <a:rPr lang="zh-CN" altLang="en-US" sz="1800" dirty="0"/>
              <a:t>优点：</a:t>
            </a:r>
            <a:endParaRPr lang="en-US" altLang="zh-CN" sz="1800" dirty="0"/>
          </a:p>
          <a:p>
            <a:r>
              <a:rPr lang="en-US" altLang="zh-CN" sz="1800" b="0" dirty="0"/>
              <a:t>(1) </a:t>
            </a:r>
            <a:r>
              <a:rPr lang="zh-CN" altLang="en-US" sz="1800" b="0" dirty="0"/>
              <a:t>硬件系统结构灵活</a:t>
            </a:r>
            <a:r>
              <a:rPr lang="zh-CN" altLang="zh-CN" sz="1800" b="0" dirty="0"/>
              <a:t>。</a:t>
            </a:r>
            <a:endParaRPr lang="en-US" altLang="zh-CN" sz="1800" b="0" dirty="0"/>
          </a:p>
          <a:p>
            <a:r>
              <a:rPr lang="en-US" altLang="zh-CN" sz="1800" b="0" dirty="0"/>
              <a:t>(2) </a:t>
            </a:r>
            <a:r>
              <a:rPr lang="zh-CN" altLang="zh-CN" sz="1800" b="0" dirty="0"/>
              <a:t>按层分割功能，各个程序的处理逻辑变得十分简单</a:t>
            </a:r>
            <a:r>
              <a:rPr lang="zh-CN" altLang="en-US" sz="1800" b="0" dirty="0"/>
              <a:t>。</a:t>
            </a:r>
            <a:endParaRPr lang="en-US" altLang="zh-CN" sz="1800" b="0" dirty="0"/>
          </a:p>
          <a:p>
            <a:r>
              <a:rPr lang="zh-CN" altLang="en-US" sz="1800" dirty="0"/>
              <a:t>不足</a:t>
            </a:r>
            <a:r>
              <a:rPr lang="zh-CN" altLang="en-US" sz="1800" dirty="0">
                <a:sym typeface="Wingdings" panose="05000000000000000000" pitchFamily="2" charset="2"/>
              </a:rPr>
              <a:t>：</a:t>
            </a:r>
            <a:endParaRPr lang="en-US" altLang="zh-CN" sz="1800" dirty="0">
              <a:sym typeface="Wingdings" panose="05000000000000000000" pitchFamily="2" charset="2"/>
            </a:endParaRPr>
          </a:p>
          <a:p>
            <a:r>
              <a:rPr lang="en-US" altLang="zh-CN" sz="1800" b="0" dirty="0"/>
              <a:t>(1) </a:t>
            </a:r>
            <a:r>
              <a:rPr lang="zh-CN" altLang="zh-CN" sz="1800" b="0" dirty="0"/>
              <a:t>客户端需要安装专用的客户端软件。</a:t>
            </a:r>
            <a:endParaRPr lang="en-US" altLang="zh-CN" sz="1800" b="0" dirty="0"/>
          </a:p>
          <a:p>
            <a:r>
              <a:rPr lang="en-US" altLang="zh-CN" sz="1800" b="0" dirty="0"/>
              <a:t>(2) </a:t>
            </a:r>
            <a:r>
              <a:rPr lang="zh-CN" altLang="zh-CN" sz="1800" b="0" dirty="0"/>
              <a:t>高昂的维护成本且投资大</a:t>
            </a:r>
            <a:r>
              <a:rPr lang="zh-CN" altLang="en-US" sz="1800" b="0" dirty="0"/>
              <a:t>。</a:t>
            </a:r>
          </a:p>
        </p:txBody>
      </p:sp>
    </p:spTree>
    <p:extLst>
      <p:ext uri="{BB962C8B-B14F-4D97-AF65-F5344CB8AC3E}">
        <p14:creationId xmlns:p14="http://schemas.microsoft.com/office/powerpoint/2010/main" val="4253824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76672"/>
            <a:ext cx="910850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5301208"/>
            <a:ext cx="7272808" cy="1200329"/>
          </a:xfrm>
          <a:prstGeom prst="rect">
            <a:avLst/>
          </a:prstGeom>
          <a:solidFill>
            <a:schemeClr val="bg1"/>
          </a:solidFill>
          <a:effectLst>
            <a:outerShdw blurRad="50800" dist="38100" algn="l" rotWithShape="0">
              <a:prstClr val="black">
                <a:alpha val="40000"/>
              </a:prstClr>
            </a:outerShdw>
          </a:effectLst>
        </p:spPr>
        <p:txBody>
          <a:bodyPr wrap="square">
            <a:spAutoFit/>
          </a:bodyPr>
          <a:lstStyle>
            <a:defPPr>
              <a:defRPr lang="zh-CN"/>
            </a:defPPr>
            <a:lvl1pPr lvl="0">
              <a:defRPr sz="1600" b="1">
                <a:latin typeface="微软雅黑" panose="020B0503020204020204" pitchFamily="34" charset="-122"/>
                <a:ea typeface="微软雅黑" panose="020B0503020204020204" pitchFamily="34" charset="-122"/>
              </a:defRPr>
            </a:lvl1pPr>
          </a:lstStyle>
          <a:p>
            <a:r>
              <a:rPr lang="zh-CN" altLang="en-US" sz="1800" dirty="0"/>
              <a:t>优点：</a:t>
            </a:r>
            <a:endParaRPr lang="en-US" altLang="zh-CN" sz="1800" dirty="0"/>
          </a:p>
          <a:p>
            <a:pPr marL="342900" indent="-342900">
              <a:buAutoNum type="arabicParenBoth"/>
            </a:pPr>
            <a:r>
              <a:rPr lang="zh-CN" altLang="zh-CN" sz="1800" b="0" dirty="0"/>
              <a:t>维护和升级方式简单。</a:t>
            </a:r>
            <a:endParaRPr lang="en-US" altLang="zh-CN" sz="1800" b="0" dirty="0"/>
          </a:p>
          <a:p>
            <a:pPr marL="342900" indent="-342900">
              <a:buAutoNum type="arabicParenBoth"/>
            </a:pPr>
            <a:r>
              <a:rPr lang="zh-CN" altLang="zh-CN" sz="1800" b="0" dirty="0"/>
              <a:t>成本降低，选择更多</a:t>
            </a:r>
            <a:r>
              <a:rPr lang="zh-CN" altLang="en-US" sz="1800" b="0" dirty="0"/>
              <a:t>。</a:t>
            </a:r>
            <a:endParaRPr lang="en-US" altLang="zh-CN" sz="1800" b="0" dirty="0"/>
          </a:p>
          <a:p>
            <a:r>
              <a:rPr lang="zh-CN" altLang="en-US" sz="1800" dirty="0"/>
              <a:t>不足</a:t>
            </a:r>
            <a:r>
              <a:rPr lang="zh-CN" altLang="en-US" sz="1800" dirty="0">
                <a:sym typeface="Wingdings" panose="05000000000000000000" pitchFamily="2" charset="2"/>
              </a:rPr>
              <a:t>：</a:t>
            </a:r>
            <a:r>
              <a:rPr lang="zh-CN" altLang="zh-CN" sz="1800" b="0" dirty="0"/>
              <a:t>应用服务器运行负荷较重。</a:t>
            </a:r>
            <a:endParaRPr lang="zh-CN" altLang="en-US" sz="1800" b="0" dirty="0"/>
          </a:p>
        </p:txBody>
      </p:sp>
    </p:spTree>
    <p:extLst>
      <p:ext uri="{BB962C8B-B14F-4D97-AF65-F5344CB8AC3E}">
        <p14:creationId xmlns:p14="http://schemas.microsoft.com/office/powerpoint/2010/main" val="3346222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C/S  B/S </a:t>
            </a:r>
            <a:r>
              <a:rPr lang="zh-CN" altLang="zh-CN" dirty="0"/>
              <a:t>体系结构</a:t>
            </a:r>
            <a:endParaRPr lang="zh-CN" altLang="en-US" dirty="0"/>
          </a:p>
        </p:txBody>
      </p:sp>
      <p:sp>
        <p:nvSpPr>
          <p:cNvPr id="3" name="内容占位符 2"/>
          <p:cNvSpPr>
            <a:spLocks noGrp="1"/>
          </p:cNvSpPr>
          <p:nvPr>
            <p:ph idx="1"/>
          </p:nvPr>
        </p:nvSpPr>
        <p:spPr/>
        <p:txBody>
          <a:bodyPr/>
          <a:lstStyle/>
          <a:p>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246286561"/>
              </p:ext>
            </p:extLst>
          </p:nvPr>
        </p:nvGraphicFramePr>
        <p:xfrm>
          <a:off x="395536" y="1196752"/>
          <a:ext cx="8563881" cy="5257071"/>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val="20000"/>
                    </a:ext>
                  </a:extLst>
                </a:gridCol>
                <a:gridCol w="3067654">
                  <a:extLst>
                    <a:ext uri="{9D8B030D-6E8A-4147-A177-3AD203B41FA5}">
                      <a16:colId xmlns:a16="http://schemas.microsoft.com/office/drawing/2014/main" val="20001"/>
                    </a:ext>
                  </a:extLst>
                </a:gridCol>
                <a:gridCol w="2854627">
                  <a:extLst>
                    <a:ext uri="{9D8B030D-6E8A-4147-A177-3AD203B41FA5}">
                      <a16:colId xmlns:a16="http://schemas.microsoft.com/office/drawing/2014/main" val="20002"/>
                    </a:ext>
                  </a:extLst>
                </a:gridCol>
              </a:tblGrid>
              <a:tr h="370840">
                <a:tc>
                  <a:txBody>
                    <a:bodyPr/>
                    <a:lstStyle/>
                    <a:p>
                      <a:pPr algn="ctr"/>
                      <a:r>
                        <a:rPr lang="zh-CN" altLang="en-US" sz="2400" b="1" dirty="0">
                          <a:solidFill>
                            <a:srgbClr val="FFFFFF"/>
                          </a:solidFill>
                        </a:rPr>
                        <a:t>属性</a:t>
                      </a:r>
                    </a:p>
                  </a:txBody>
                  <a:tcPr/>
                </a:tc>
                <a:tc>
                  <a:txBody>
                    <a:bodyPr/>
                    <a:lstStyle/>
                    <a:p>
                      <a:pPr algn="ctr"/>
                      <a:r>
                        <a:rPr lang="en-US" altLang="zh-CN" sz="2400" b="1" dirty="0">
                          <a:solidFill>
                            <a:srgbClr val="FFFFFF"/>
                          </a:solidFill>
                        </a:rPr>
                        <a:t>B/S</a:t>
                      </a:r>
                      <a:endParaRPr lang="zh-CN" altLang="en-US" sz="2400" b="1" dirty="0">
                        <a:solidFill>
                          <a:srgbClr val="FFFFFF"/>
                        </a:solidFill>
                      </a:endParaRPr>
                    </a:p>
                  </a:txBody>
                  <a:tcPr/>
                </a:tc>
                <a:tc>
                  <a:txBody>
                    <a:bodyPr/>
                    <a:lstStyle/>
                    <a:p>
                      <a:pPr algn="ctr"/>
                      <a:r>
                        <a:rPr lang="en-US" altLang="zh-CN" sz="2400" b="1" dirty="0">
                          <a:solidFill>
                            <a:srgbClr val="FFFFFF"/>
                          </a:solidFill>
                        </a:rPr>
                        <a:t>C/S</a:t>
                      </a:r>
                      <a:endParaRPr lang="zh-CN" altLang="en-US" sz="2400" b="1" dirty="0">
                        <a:solidFill>
                          <a:srgbClr val="FFFFFF"/>
                        </a:solidFill>
                      </a:endParaRPr>
                    </a:p>
                  </a:txBody>
                  <a:tcPr/>
                </a:tc>
                <a:extLst>
                  <a:ext uri="{0D108BD9-81ED-4DB2-BD59-A6C34878D82A}">
                    <a16:rowId xmlns:a16="http://schemas.microsoft.com/office/drawing/2014/main" val="10000"/>
                  </a:ext>
                </a:extLst>
              </a:tr>
              <a:tr h="370840">
                <a:tc>
                  <a:txBody>
                    <a:bodyPr/>
                    <a:lstStyle/>
                    <a:p>
                      <a:r>
                        <a:rPr lang="zh-CN" altLang="en-US" b="1" dirty="0"/>
                        <a:t>本质</a:t>
                      </a:r>
                    </a:p>
                  </a:txBody>
                  <a:tcPr anchor="ctr"/>
                </a:tc>
                <a:tc>
                  <a:txBody>
                    <a:bodyPr/>
                    <a:lstStyle/>
                    <a:p>
                      <a:r>
                        <a:rPr lang="zh-CN" altLang="en-US" b="1" dirty="0"/>
                        <a:t>用户界面通过浏览器来实现，事务逻辑在</a:t>
                      </a:r>
                      <a:r>
                        <a:rPr lang="en-US" altLang="zh-CN" b="1" dirty="0"/>
                        <a:t>Server</a:t>
                      </a:r>
                      <a:r>
                        <a:rPr lang="zh-CN" altLang="en-US" b="1" dirty="0"/>
                        <a:t>端实现</a:t>
                      </a:r>
                    </a:p>
                  </a:txBody>
                  <a:tcPr/>
                </a:tc>
                <a:tc>
                  <a:txBody>
                    <a:bodyPr/>
                    <a:lstStyle/>
                    <a:p>
                      <a:r>
                        <a:rPr lang="zh-CN" altLang="en-US" b="1" dirty="0"/>
                        <a:t>将任务分配到</a:t>
                      </a:r>
                      <a:r>
                        <a:rPr lang="en-US" altLang="zh-CN" b="1" dirty="0"/>
                        <a:t>Client</a:t>
                      </a:r>
                      <a:r>
                        <a:rPr lang="zh-CN" altLang="en-US" b="1" dirty="0"/>
                        <a:t>端和</a:t>
                      </a:r>
                      <a:r>
                        <a:rPr lang="en-US" altLang="zh-CN" b="1" dirty="0"/>
                        <a:t>Server</a:t>
                      </a:r>
                      <a:r>
                        <a:rPr lang="zh-CN" altLang="en-US" b="1" dirty="0"/>
                        <a:t>端来实现</a:t>
                      </a:r>
                    </a:p>
                  </a:txBody>
                  <a:tcPr/>
                </a:tc>
                <a:extLst>
                  <a:ext uri="{0D108BD9-81ED-4DB2-BD59-A6C34878D82A}">
                    <a16:rowId xmlns:a16="http://schemas.microsoft.com/office/drawing/2014/main" val="10001"/>
                  </a:ext>
                </a:extLst>
              </a:tr>
              <a:tr h="370840">
                <a:tc>
                  <a:txBody>
                    <a:bodyPr/>
                    <a:lstStyle/>
                    <a:p>
                      <a:r>
                        <a:rPr lang="zh-CN" altLang="en-US" b="1" dirty="0"/>
                        <a:t>举例</a:t>
                      </a:r>
                    </a:p>
                  </a:txBody>
                  <a:tcPr/>
                </a:tc>
                <a:tc>
                  <a:txBody>
                    <a:bodyPr/>
                    <a:lstStyle/>
                    <a:p>
                      <a:r>
                        <a:rPr lang="zh-CN" altLang="en-US" b="1" dirty="0"/>
                        <a:t>网上银行</a:t>
                      </a:r>
                    </a:p>
                  </a:txBody>
                  <a:tcPr/>
                </a:tc>
                <a:tc>
                  <a:txBody>
                    <a:bodyPr/>
                    <a:lstStyle/>
                    <a:p>
                      <a:r>
                        <a:rPr lang="zh-CN" altLang="en-US" b="1" dirty="0"/>
                        <a:t>网络游戏</a:t>
                      </a:r>
                    </a:p>
                  </a:txBody>
                  <a:tcPr/>
                </a:tc>
                <a:extLst>
                  <a:ext uri="{0D108BD9-81ED-4DB2-BD59-A6C34878D82A}">
                    <a16:rowId xmlns:a16="http://schemas.microsoft.com/office/drawing/2014/main" val="10002"/>
                  </a:ext>
                </a:extLst>
              </a:tr>
              <a:tr h="370840">
                <a:tc>
                  <a:txBody>
                    <a:bodyPr/>
                    <a:lstStyle/>
                    <a:p>
                      <a:r>
                        <a:rPr lang="zh-CN" altLang="en-US" b="1" dirty="0"/>
                        <a:t>服务器负荷</a:t>
                      </a:r>
                    </a:p>
                  </a:txBody>
                  <a:tcPr/>
                </a:tc>
                <a:tc>
                  <a:txBody>
                    <a:bodyPr/>
                    <a:lstStyle/>
                    <a:p>
                      <a:r>
                        <a:rPr lang="zh-CN" altLang="en-US" b="1" dirty="0"/>
                        <a:t>较重</a:t>
                      </a:r>
                    </a:p>
                  </a:txBody>
                  <a:tcPr/>
                </a:tc>
                <a:tc>
                  <a:txBody>
                    <a:bodyPr/>
                    <a:lstStyle/>
                    <a:p>
                      <a:r>
                        <a:rPr lang="zh-CN" altLang="en-US" b="1" dirty="0">
                          <a:solidFill>
                            <a:srgbClr val="0000FF"/>
                          </a:solidFill>
                        </a:rPr>
                        <a:t>较轻</a:t>
                      </a:r>
                    </a:p>
                  </a:txBody>
                  <a:tcPr/>
                </a:tc>
                <a:extLst>
                  <a:ext uri="{0D108BD9-81ED-4DB2-BD59-A6C34878D82A}">
                    <a16:rowId xmlns:a16="http://schemas.microsoft.com/office/drawing/2014/main" val="10003"/>
                  </a:ext>
                </a:extLst>
              </a:tr>
              <a:tr h="370840">
                <a:tc>
                  <a:txBody>
                    <a:bodyPr/>
                    <a:lstStyle/>
                    <a:p>
                      <a:r>
                        <a:rPr lang="zh-CN" altLang="en-US" b="1" dirty="0"/>
                        <a:t>数据的储存管理</a:t>
                      </a:r>
                    </a:p>
                  </a:txBody>
                  <a:tcPr/>
                </a:tc>
                <a:tc>
                  <a:txBody>
                    <a:bodyPr/>
                    <a:lstStyle/>
                    <a:p>
                      <a:r>
                        <a:rPr lang="zh-CN" altLang="en-US" b="1" dirty="0">
                          <a:solidFill>
                            <a:srgbClr val="0000FF"/>
                          </a:solidFill>
                        </a:rPr>
                        <a:t>不透明</a:t>
                      </a:r>
                    </a:p>
                  </a:txBody>
                  <a:tcPr/>
                </a:tc>
                <a:tc>
                  <a:txBody>
                    <a:bodyPr/>
                    <a:lstStyle/>
                    <a:p>
                      <a:r>
                        <a:rPr lang="zh-CN" altLang="en-US" b="1" dirty="0"/>
                        <a:t>透明</a:t>
                      </a:r>
                    </a:p>
                  </a:txBody>
                  <a:tcPr/>
                </a:tc>
                <a:extLst>
                  <a:ext uri="{0D108BD9-81ED-4DB2-BD59-A6C34878D82A}">
                    <a16:rowId xmlns:a16="http://schemas.microsoft.com/office/drawing/2014/main" val="10004"/>
                  </a:ext>
                </a:extLst>
              </a:tr>
              <a:tr h="370840">
                <a:tc>
                  <a:txBody>
                    <a:bodyPr/>
                    <a:lstStyle/>
                    <a:p>
                      <a:r>
                        <a:rPr lang="zh-CN" altLang="en-US" b="1" dirty="0"/>
                        <a:t>投资与维护成本</a:t>
                      </a:r>
                    </a:p>
                  </a:txBody>
                  <a:tcPr/>
                </a:tc>
                <a:tc>
                  <a:txBody>
                    <a:bodyPr/>
                    <a:lstStyle/>
                    <a:p>
                      <a:pPr marL="0" algn="l" defTabSz="914400" rtl="0" eaLnBrk="1" latinLnBrk="0" hangingPunct="1"/>
                      <a:r>
                        <a:rPr lang="zh-CN" altLang="en-US" sz="1800" b="1" kern="1200" dirty="0">
                          <a:solidFill>
                            <a:srgbClr val="0000FF"/>
                          </a:solidFill>
                          <a:latin typeface="+mn-lt"/>
                          <a:ea typeface="+mn-ea"/>
                          <a:cs typeface="+mn-cs"/>
                        </a:rPr>
                        <a:t>较小</a:t>
                      </a:r>
                    </a:p>
                  </a:txBody>
                  <a:tcPr/>
                </a:tc>
                <a:tc>
                  <a:txBody>
                    <a:bodyPr/>
                    <a:lstStyle/>
                    <a:p>
                      <a:r>
                        <a:rPr lang="zh-CN" altLang="en-US" b="1" dirty="0"/>
                        <a:t>巨大</a:t>
                      </a:r>
                    </a:p>
                  </a:txBody>
                  <a:tcPr/>
                </a:tc>
                <a:extLst>
                  <a:ext uri="{0D108BD9-81ED-4DB2-BD59-A6C34878D82A}">
                    <a16:rowId xmlns:a16="http://schemas.microsoft.com/office/drawing/2014/main" val="10005"/>
                  </a:ext>
                </a:extLst>
              </a:tr>
              <a:tr h="370840">
                <a:tc>
                  <a:txBody>
                    <a:bodyPr/>
                    <a:lstStyle/>
                    <a:p>
                      <a:r>
                        <a:rPr lang="zh-CN" altLang="en-US" b="1" dirty="0"/>
                        <a:t>升级方式</a:t>
                      </a:r>
                    </a:p>
                  </a:txBody>
                  <a:tcPr/>
                </a:tc>
                <a:tc>
                  <a:txBody>
                    <a:bodyPr/>
                    <a:lstStyle/>
                    <a:p>
                      <a:pPr marL="0" algn="l" defTabSz="914400" rtl="0" eaLnBrk="1" latinLnBrk="0" hangingPunct="1"/>
                      <a:r>
                        <a:rPr lang="zh-CN" altLang="en-US" sz="1800" b="1" kern="1200" dirty="0">
                          <a:solidFill>
                            <a:srgbClr val="0000FF"/>
                          </a:solidFill>
                          <a:latin typeface="+mn-lt"/>
                          <a:ea typeface="+mn-ea"/>
                          <a:cs typeface="+mn-cs"/>
                        </a:rPr>
                        <a:t>简单</a:t>
                      </a:r>
                    </a:p>
                  </a:txBody>
                  <a:tcPr/>
                </a:tc>
                <a:tc>
                  <a:txBody>
                    <a:bodyPr/>
                    <a:lstStyle/>
                    <a:p>
                      <a:r>
                        <a:rPr lang="zh-CN" altLang="en-US" b="1" dirty="0"/>
                        <a:t>麻烦</a:t>
                      </a:r>
                    </a:p>
                  </a:txBody>
                  <a:tcPr/>
                </a:tc>
                <a:extLst>
                  <a:ext uri="{0D108BD9-81ED-4DB2-BD59-A6C34878D82A}">
                    <a16:rowId xmlns:a16="http://schemas.microsoft.com/office/drawing/2014/main" val="10006"/>
                  </a:ext>
                </a:extLst>
              </a:tr>
              <a:tr h="436878">
                <a:tc>
                  <a:txBody>
                    <a:bodyPr/>
                    <a:lstStyle/>
                    <a:p>
                      <a:r>
                        <a:rPr lang="zh-CN" altLang="en-US" b="1" dirty="0"/>
                        <a:t>硬件环境</a:t>
                      </a:r>
                    </a:p>
                  </a:txBody>
                  <a:tcPr/>
                </a:tc>
                <a:tc>
                  <a:txBody>
                    <a:bodyPr/>
                    <a:lstStyle/>
                    <a:p>
                      <a:pPr marL="0" algn="l" defTabSz="914400" rtl="0" eaLnBrk="1" latinLnBrk="0" hangingPunct="1"/>
                      <a:r>
                        <a:rPr lang="zh-CN" altLang="en-US" sz="1800" b="1" kern="1200" dirty="0">
                          <a:solidFill>
                            <a:srgbClr val="0000FF"/>
                          </a:solidFill>
                          <a:latin typeface="+mn-lt"/>
                          <a:ea typeface="+mn-ea"/>
                          <a:cs typeface="+mn-cs"/>
                        </a:rPr>
                        <a:t>广域网</a:t>
                      </a:r>
                    </a:p>
                  </a:txBody>
                  <a:tcPr/>
                </a:tc>
                <a:tc>
                  <a:txBody>
                    <a:bodyPr/>
                    <a:lstStyle/>
                    <a:p>
                      <a:r>
                        <a:rPr lang="zh-CN" altLang="en-US" b="1" dirty="0"/>
                        <a:t>专用网</a:t>
                      </a:r>
                    </a:p>
                  </a:txBody>
                  <a:tcPr/>
                </a:tc>
                <a:extLst>
                  <a:ext uri="{0D108BD9-81ED-4DB2-BD59-A6C34878D82A}">
                    <a16:rowId xmlns:a16="http://schemas.microsoft.com/office/drawing/2014/main" val="10007"/>
                  </a:ext>
                </a:extLst>
              </a:tr>
              <a:tr h="385353">
                <a:tc>
                  <a:txBody>
                    <a:bodyPr/>
                    <a:lstStyle/>
                    <a:p>
                      <a:r>
                        <a:rPr lang="zh-CN" altLang="en-US" b="1" dirty="0"/>
                        <a:t>对信息安全的控制能力</a:t>
                      </a:r>
                    </a:p>
                  </a:txBody>
                  <a:tcPr/>
                </a:tc>
                <a:tc>
                  <a:txBody>
                    <a:bodyPr/>
                    <a:lstStyle/>
                    <a:p>
                      <a:r>
                        <a:rPr lang="zh-CN" altLang="en-US" b="1" dirty="0"/>
                        <a:t>较弱</a:t>
                      </a:r>
                    </a:p>
                  </a:txBody>
                  <a:tcPr/>
                </a:tc>
                <a:tc>
                  <a:txBody>
                    <a:bodyPr/>
                    <a:lstStyle/>
                    <a:p>
                      <a:r>
                        <a:rPr lang="zh-CN" altLang="en-US" sz="1800" b="1" kern="1200" dirty="0">
                          <a:solidFill>
                            <a:srgbClr val="0000FF"/>
                          </a:solidFill>
                          <a:latin typeface="+mn-lt"/>
                          <a:ea typeface="+mn-ea"/>
                          <a:cs typeface="+mn-cs"/>
                        </a:rPr>
                        <a:t>很强</a:t>
                      </a:r>
                    </a:p>
                  </a:txBody>
                  <a:tcPr/>
                </a:tc>
                <a:extLst>
                  <a:ext uri="{0D108BD9-81ED-4DB2-BD59-A6C34878D82A}">
                    <a16:rowId xmlns:a16="http://schemas.microsoft.com/office/drawing/2014/main" val="10008"/>
                  </a:ext>
                </a:extLst>
              </a:tr>
              <a:tr h="370840">
                <a:tc>
                  <a:txBody>
                    <a:bodyPr/>
                    <a:lstStyle/>
                    <a:p>
                      <a:r>
                        <a:rPr lang="zh-CN" altLang="en-US" b="1" dirty="0"/>
                        <a:t>软件重用</a:t>
                      </a:r>
                    </a:p>
                  </a:txBody>
                  <a:tcPr/>
                </a:tc>
                <a:tc>
                  <a:txBody>
                    <a:bodyPr/>
                    <a:lstStyle/>
                    <a:p>
                      <a:pPr marL="0" algn="l" defTabSz="914400" rtl="0" eaLnBrk="1" latinLnBrk="0" hangingPunct="1"/>
                      <a:r>
                        <a:rPr lang="zh-CN" altLang="en-US" sz="1800" b="1" kern="1200" dirty="0">
                          <a:solidFill>
                            <a:srgbClr val="0000FF"/>
                          </a:solidFill>
                          <a:latin typeface="+mn-lt"/>
                          <a:ea typeface="+mn-ea"/>
                          <a:cs typeface="+mn-cs"/>
                        </a:rPr>
                        <a:t>好</a:t>
                      </a:r>
                    </a:p>
                  </a:txBody>
                  <a:tcPr/>
                </a:tc>
                <a:tc>
                  <a:txBody>
                    <a:bodyPr/>
                    <a:lstStyle/>
                    <a:p>
                      <a:r>
                        <a:rPr lang="zh-CN" altLang="en-US" b="1" dirty="0"/>
                        <a:t>不好</a:t>
                      </a:r>
                    </a:p>
                  </a:txBody>
                  <a:tcPr/>
                </a:tc>
                <a:extLst>
                  <a:ext uri="{0D108BD9-81ED-4DB2-BD59-A6C34878D82A}">
                    <a16:rowId xmlns:a16="http://schemas.microsoft.com/office/drawing/2014/main" val="10009"/>
                  </a:ext>
                </a:extLst>
              </a:tr>
              <a:tr h="370840">
                <a:tc>
                  <a:txBody>
                    <a:bodyPr/>
                    <a:lstStyle/>
                    <a:p>
                      <a:r>
                        <a:rPr lang="zh-CN" altLang="en-US" b="1" dirty="0"/>
                        <a:t>操作系统独立性</a:t>
                      </a:r>
                    </a:p>
                  </a:txBody>
                  <a:tcPr/>
                </a:tc>
                <a:tc>
                  <a:txBody>
                    <a:bodyPr/>
                    <a:lstStyle/>
                    <a:p>
                      <a:pPr marL="0" algn="l" defTabSz="914400" rtl="0" eaLnBrk="1" latinLnBrk="0" hangingPunct="1"/>
                      <a:r>
                        <a:rPr lang="zh-CN" altLang="en-US" sz="1800" b="1" kern="1200" dirty="0">
                          <a:solidFill>
                            <a:srgbClr val="0000FF"/>
                          </a:solidFill>
                          <a:latin typeface="+mn-lt"/>
                          <a:ea typeface="+mn-ea"/>
                          <a:cs typeface="+mn-cs"/>
                        </a:rPr>
                        <a:t>好</a:t>
                      </a:r>
                    </a:p>
                  </a:txBody>
                  <a:tcPr/>
                </a:tc>
                <a:tc>
                  <a:txBody>
                    <a:bodyPr/>
                    <a:lstStyle/>
                    <a:p>
                      <a:r>
                        <a:rPr lang="zh-CN" altLang="en-US" b="1" dirty="0"/>
                        <a:t>不好</a:t>
                      </a:r>
                    </a:p>
                  </a:txBody>
                  <a:tcPr/>
                </a:tc>
                <a:extLst>
                  <a:ext uri="{0D108BD9-81ED-4DB2-BD59-A6C34878D82A}">
                    <a16:rowId xmlns:a16="http://schemas.microsoft.com/office/drawing/2014/main" val="10010"/>
                  </a:ext>
                </a:extLst>
              </a:tr>
              <a:tr h="370840">
                <a:tc>
                  <a:txBody>
                    <a:bodyPr/>
                    <a:lstStyle/>
                    <a:p>
                      <a:r>
                        <a:rPr lang="zh-CN" altLang="en-US" b="1" dirty="0"/>
                        <a:t>用户接口通用性</a:t>
                      </a:r>
                    </a:p>
                  </a:txBody>
                  <a:tcPr/>
                </a:tc>
                <a:tc>
                  <a:txBody>
                    <a:bodyPr/>
                    <a:lstStyle/>
                    <a:p>
                      <a:pPr marL="0" algn="l" defTabSz="914400" rtl="0" eaLnBrk="1" latinLnBrk="0" hangingPunct="1"/>
                      <a:r>
                        <a:rPr lang="zh-CN" altLang="en-US" sz="1800" b="1" kern="1200" dirty="0">
                          <a:solidFill>
                            <a:srgbClr val="0000FF"/>
                          </a:solidFill>
                          <a:latin typeface="+mn-lt"/>
                          <a:ea typeface="+mn-ea"/>
                          <a:cs typeface="+mn-cs"/>
                        </a:rPr>
                        <a:t>浏览器</a:t>
                      </a:r>
                    </a:p>
                  </a:txBody>
                  <a:tcPr/>
                </a:tc>
                <a:tc>
                  <a:txBody>
                    <a:bodyPr/>
                    <a:lstStyle/>
                    <a:p>
                      <a:r>
                        <a:rPr lang="en-US" b="1" dirty="0"/>
                        <a:t>Window</a:t>
                      </a:r>
                      <a:r>
                        <a:rPr lang="zh-CN" altLang="en-US" b="1" dirty="0"/>
                        <a:t>平台</a:t>
                      </a:r>
                    </a:p>
                  </a:txBody>
                  <a:tcPr/>
                </a:tc>
                <a:extLst>
                  <a:ext uri="{0D108BD9-81ED-4DB2-BD59-A6C34878D82A}">
                    <a16:rowId xmlns:a16="http://schemas.microsoft.com/office/drawing/2014/main" val="10011"/>
                  </a:ext>
                </a:extLst>
              </a:tr>
              <a:tr h="370840">
                <a:tc>
                  <a:txBody>
                    <a:bodyPr/>
                    <a:lstStyle/>
                    <a:p>
                      <a:r>
                        <a:rPr lang="zh-CN" altLang="en-US" b="1" dirty="0"/>
                        <a:t>交互性</a:t>
                      </a:r>
                    </a:p>
                  </a:txBody>
                  <a:tcPr/>
                </a:tc>
                <a:tc>
                  <a:txBody>
                    <a:bodyPr/>
                    <a:lstStyle/>
                    <a:p>
                      <a:pPr marL="0" algn="l" defTabSz="914400" rtl="0" eaLnBrk="1" latinLnBrk="0" hangingPunct="1"/>
                      <a:r>
                        <a:rPr lang="zh-CN" altLang="en-US" sz="1800" b="1" kern="1200" dirty="0">
                          <a:solidFill>
                            <a:srgbClr val="0000FF"/>
                          </a:solidFill>
                          <a:latin typeface="+mn-lt"/>
                          <a:ea typeface="+mn-ea"/>
                          <a:cs typeface="+mn-cs"/>
                        </a:rPr>
                        <a:t>强</a:t>
                      </a:r>
                    </a:p>
                  </a:txBody>
                  <a:tcPr/>
                </a:tc>
                <a:tc>
                  <a:txBody>
                    <a:bodyPr/>
                    <a:lstStyle/>
                    <a:p>
                      <a:r>
                        <a:rPr lang="zh-CN" altLang="en-US" b="1" dirty="0"/>
                        <a:t>较弱</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760975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0" y="836712"/>
            <a:ext cx="912937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972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4704"/>
            <a:ext cx="910981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950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33872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内容占位符 2"/>
          <p:cNvSpPr txBox="1">
            <a:spLocks/>
          </p:cNvSpPr>
          <p:nvPr/>
        </p:nvSpPr>
        <p:spPr bwMode="auto">
          <a:xfrm>
            <a:off x="290264" y="1700808"/>
            <a:ext cx="8458200" cy="3528392"/>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FontTx/>
              <a:buNone/>
            </a:pPr>
            <a:r>
              <a:rPr lang="zh-CN" altLang="en-US" sz="3600" dirty="0"/>
              <a:t>怎么选择系统架构？</a:t>
            </a:r>
          </a:p>
        </p:txBody>
      </p:sp>
    </p:spTree>
    <p:extLst>
      <p:ext uri="{BB962C8B-B14F-4D97-AF65-F5344CB8AC3E}">
        <p14:creationId xmlns:p14="http://schemas.microsoft.com/office/powerpoint/2010/main" val="219254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9" y="620688"/>
            <a:ext cx="925741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bwMode="auto">
          <a:xfrm>
            <a:off x="0" y="2420888"/>
            <a:ext cx="9250210" cy="3168352"/>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16989962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9" y="620688"/>
            <a:ext cx="925741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bwMode="auto">
          <a:xfrm>
            <a:off x="0" y="3356992"/>
            <a:ext cx="9250210" cy="2304256"/>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1745762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9" y="620688"/>
            <a:ext cx="925741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bwMode="auto">
          <a:xfrm>
            <a:off x="166544" y="4365104"/>
            <a:ext cx="9250210" cy="1584176"/>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11673474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9" y="620688"/>
            <a:ext cx="925741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bwMode="auto">
          <a:xfrm>
            <a:off x="166544" y="5013176"/>
            <a:ext cx="9250210" cy="576064"/>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233732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优秀的程序员也是优秀的设计师</a:t>
            </a:r>
          </a:p>
        </p:txBody>
      </p:sp>
      <p:sp>
        <p:nvSpPr>
          <p:cNvPr id="3" name="内容占位符 2"/>
          <p:cNvSpPr>
            <a:spLocks noGrp="1"/>
          </p:cNvSpPr>
          <p:nvPr>
            <p:ph idx="1"/>
          </p:nvPr>
        </p:nvSpPr>
        <p:spPr/>
        <p:txBody>
          <a:bodyPr/>
          <a:lstStyle/>
          <a:p>
            <a:pPr>
              <a:lnSpc>
                <a:spcPct val="110000"/>
              </a:lnSpc>
              <a:spcBef>
                <a:spcPts val="1000"/>
              </a:spcBef>
            </a:pPr>
            <a:r>
              <a:rPr lang="zh-CN" altLang="en-US" dirty="0">
                <a:latin typeface="楷体" panose="02010609060101010101" pitchFamily="49" charset="-122"/>
                <a:ea typeface="楷体" panose="02010609060101010101" pitchFamily="49" charset="-122"/>
              </a:rPr>
              <a:t>很多伟大的开发人员声称对设计一无所知。他们将设计当作是一个神秘的世界，一个编程世界之外的世界。</a:t>
            </a:r>
            <a:endParaRPr lang="en-US" altLang="zh-CN" dirty="0">
              <a:latin typeface="楷体" panose="02010609060101010101" pitchFamily="49" charset="-122"/>
              <a:ea typeface="楷体" panose="02010609060101010101" pitchFamily="49" charset="-122"/>
            </a:endParaRPr>
          </a:p>
          <a:p>
            <a:pPr>
              <a:lnSpc>
                <a:spcPct val="110000"/>
              </a:lnSpc>
              <a:spcBef>
                <a:spcPts val="1000"/>
              </a:spcBef>
            </a:pPr>
            <a:r>
              <a:rPr lang="zh-CN" altLang="en-US" dirty="0">
                <a:latin typeface="楷体" panose="02010609060101010101" pitchFamily="49" charset="-122"/>
                <a:ea typeface="楷体" panose="02010609060101010101" pitchFamily="49" charset="-122"/>
              </a:rPr>
              <a:t>他们觉得他们永远无法干设计的工作，因为他们根本没有关于这方面与生俱来的能力。</a:t>
            </a:r>
          </a:p>
          <a:p>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56299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9" y="620688"/>
            <a:ext cx="925741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7966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6" y="675506"/>
            <a:ext cx="901065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7584" y="3775680"/>
            <a:ext cx="8249741" cy="2677656"/>
          </a:xfrm>
          <a:prstGeom prst="rect">
            <a:avLst/>
          </a:prstGeom>
          <a:solidFill>
            <a:srgbClr val="FFFFFF"/>
          </a:solidFill>
        </p:spPr>
        <p:txBody>
          <a:bodyPr wrap="square" rtlCol="0">
            <a:spAutoFit/>
          </a:bodyPr>
          <a:lstStyle/>
          <a:p>
            <a:pPr>
              <a:lnSpc>
                <a:spcPct val="120000"/>
              </a:lnSpc>
            </a:pPr>
            <a:r>
              <a:rPr lang="zh-CN" altLang="en-US" sz="2000" dirty="0">
                <a:latin typeface="微软雅黑" panose="020B0503020204020204" pitchFamily="34" charset="-122"/>
                <a:ea typeface="微软雅黑" panose="020B0503020204020204" pitchFamily="34" charset="-122"/>
              </a:rPr>
              <a:t>如果任务的生产者和接收者不能绑定在一起，则使用事件风格</a:t>
            </a:r>
            <a:endParaRPr lang="en-US" altLang="zh-CN" sz="2000" dirty="0">
              <a:latin typeface="微软雅黑" panose="020B0503020204020204" pitchFamily="34" charset="-122"/>
              <a:ea typeface="微软雅黑" panose="020B0503020204020204" pitchFamily="34" charset="-122"/>
            </a:endParaRPr>
          </a:p>
          <a:p>
            <a:pPr>
              <a:lnSpc>
                <a:spcPct val="120000"/>
              </a:lnSpc>
            </a:pPr>
            <a:r>
              <a:rPr lang="zh-CN" altLang="en-US" sz="2000" dirty="0">
                <a:latin typeface="微软雅黑" panose="020B0503020204020204" pitchFamily="34" charset="-122"/>
                <a:ea typeface="微软雅黑" panose="020B0503020204020204" pitchFamily="34" charset="-122"/>
              </a:rPr>
              <a:t>如果任务分为生产者与消费者，则使用</a:t>
            </a:r>
            <a:r>
              <a:rPr lang="en-US" altLang="zh-CN" sz="2000" dirty="0">
                <a:latin typeface="微软雅黑" panose="020B0503020204020204" pitchFamily="34" charset="-122"/>
                <a:ea typeface="微软雅黑" panose="020B0503020204020204" pitchFamily="34" charset="-122"/>
              </a:rPr>
              <a:t>C/S</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B/S</a:t>
            </a:r>
            <a:r>
              <a:rPr lang="zh-CN" altLang="en-US" sz="2000" dirty="0">
                <a:latin typeface="微软雅黑" panose="020B0503020204020204" pitchFamily="34" charset="-122"/>
                <a:ea typeface="微软雅黑" panose="020B0503020204020204" pitchFamily="34" charset="-122"/>
              </a:rPr>
              <a:t>风格</a:t>
            </a:r>
            <a:endParaRPr lang="en-US" altLang="zh-CN"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如果追求客户端的计算效率，则使用胖客户端</a:t>
            </a:r>
            <a:endParaRPr lang="en-US" altLang="zh-CN"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如果客户端变化频繁，则使用瘦客户端或</a:t>
            </a:r>
            <a:r>
              <a:rPr lang="en-US" altLang="zh-CN" sz="2000" dirty="0">
                <a:latin typeface="微软雅黑" panose="020B0503020204020204" pitchFamily="34" charset="-122"/>
                <a:ea typeface="微软雅黑" panose="020B0503020204020204" pitchFamily="34" charset="-122"/>
              </a:rPr>
              <a:t>B/S</a:t>
            </a: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如果服务器端计算压力过大，则使用服务器的集群风格</a:t>
            </a:r>
            <a:endParaRPr lang="en-US" altLang="zh-CN"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如果不需要中央风武器，则使用点对点（</a:t>
            </a:r>
            <a:r>
              <a:rPr lang="en-US" altLang="zh-CN" sz="2000" dirty="0">
                <a:latin typeface="微软雅黑" panose="020B0503020204020204" pitchFamily="34" charset="-122"/>
                <a:ea typeface="微软雅黑" panose="020B0503020204020204" pitchFamily="34" charset="-122"/>
              </a:rPr>
              <a:t>P2P</a:t>
            </a:r>
            <a:r>
              <a:rPr lang="zh-CN" altLang="en-US" sz="2000" dirty="0">
                <a:latin typeface="微软雅黑" panose="020B0503020204020204" pitchFamily="34" charset="-122"/>
                <a:ea typeface="微软雅黑" panose="020B0503020204020204" pitchFamily="34" charset="-122"/>
              </a:rPr>
              <a:t>）风格</a:t>
            </a:r>
            <a:endParaRPr lang="en-US" altLang="zh-CN" sz="2000" dirty="0">
              <a:latin typeface="微软雅黑" panose="020B0503020204020204" pitchFamily="34" charset="-122"/>
              <a:ea typeface="微软雅黑" panose="020B0503020204020204" pitchFamily="34" charset="-122"/>
            </a:endParaRPr>
          </a:p>
          <a:p>
            <a:pPr>
              <a:lnSpc>
                <a:spcPct val="120000"/>
              </a:lnSpc>
            </a:pPr>
            <a:endParaRPr lang="zh-CN" altLang="en-US" sz="2000" dirty="0">
              <a:latin typeface="微软雅黑" panose="020B0503020204020204" pitchFamily="34" charset="-122"/>
              <a:ea typeface="微软雅黑" panose="020B0503020204020204" pitchFamily="34" charset="-122"/>
            </a:endParaRPr>
          </a:p>
        </p:txBody>
      </p:sp>
      <p:sp>
        <p:nvSpPr>
          <p:cNvPr id="6" name="矩形 5"/>
          <p:cNvSpPr/>
          <p:nvPr/>
        </p:nvSpPr>
        <p:spPr bwMode="auto">
          <a:xfrm>
            <a:off x="25846" y="2852936"/>
            <a:ext cx="9250210" cy="324036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191509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6" y="675506"/>
            <a:ext cx="901065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7584" y="3775680"/>
            <a:ext cx="8249741" cy="2677656"/>
          </a:xfrm>
          <a:prstGeom prst="rect">
            <a:avLst/>
          </a:prstGeom>
          <a:solidFill>
            <a:srgbClr val="FFFFFF"/>
          </a:solidFill>
        </p:spPr>
        <p:txBody>
          <a:bodyPr wrap="square" rtlCol="0">
            <a:spAutoFit/>
          </a:bodyPr>
          <a:lstStyle/>
          <a:p>
            <a:pPr>
              <a:lnSpc>
                <a:spcPct val="120000"/>
              </a:lnSpc>
            </a:pPr>
            <a:r>
              <a:rPr lang="zh-CN" altLang="en-US" sz="2000" dirty="0">
                <a:latin typeface="微软雅黑" panose="020B0503020204020204" pitchFamily="34" charset="-122"/>
                <a:ea typeface="微软雅黑" panose="020B0503020204020204" pitchFamily="34" charset="-122"/>
              </a:rPr>
              <a:t>如果任务的生产者和接收者不能绑定在一起，则使用事件风格</a:t>
            </a:r>
            <a:endParaRPr lang="en-US" altLang="zh-CN" sz="2000" dirty="0">
              <a:latin typeface="微软雅黑" panose="020B0503020204020204" pitchFamily="34" charset="-122"/>
              <a:ea typeface="微软雅黑" panose="020B0503020204020204" pitchFamily="34" charset="-122"/>
            </a:endParaRPr>
          </a:p>
          <a:p>
            <a:pPr>
              <a:lnSpc>
                <a:spcPct val="120000"/>
              </a:lnSpc>
            </a:pPr>
            <a:r>
              <a:rPr lang="zh-CN" altLang="en-US" sz="2000" dirty="0">
                <a:latin typeface="微软雅黑" panose="020B0503020204020204" pitchFamily="34" charset="-122"/>
                <a:ea typeface="微软雅黑" panose="020B0503020204020204" pitchFamily="34" charset="-122"/>
              </a:rPr>
              <a:t>如果任务分为生产者与消费者，则使用</a:t>
            </a:r>
            <a:r>
              <a:rPr lang="en-US" altLang="zh-CN" sz="2000" dirty="0">
                <a:latin typeface="微软雅黑" panose="020B0503020204020204" pitchFamily="34" charset="-122"/>
                <a:ea typeface="微软雅黑" panose="020B0503020204020204" pitchFamily="34" charset="-122"/>
              </a:rPr>
              <a:t>C/S</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B/S</a:t>
            </a:r>
            <a:r>
              <a:rPr lang="zh-CN" altLang="en-US" sz="2000" dirty="0">
                <a:latin typeface="微软雅黑" panose="020B0503020204020204" pitchFamily="34" charset="-122"/>
                <a:ea typeface="微软雅黑" panose="020B0503020204020204" pitchFamily="34" charset="-122"/>
              </a:rPr>
              <a:t>风格</a:t>
            </a:r>
            <a:endParaRPr lang="en-US" altLang="zh-CN"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如果追求客户端的计算效率，则使用胖客户端</a:t>
            </a:r>
            <a:endParaRPr lang="en-US" altLang="zh-CN"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如果客户端变化频繁，则使用瘦客户端或</a:t>
            </a:r>
            <a:r>
              <a:rPr lang="en-US" altLang="zh-CN" sz="2000" dirty="0">
                <a:latin typeface="微软雅黑" panose="020B0503020204020204" pitchFamily="34" charset="-122"/>
                <a:ea typeface="微软雅黑" panose="020B0503020204020204" pitchFamily="34" charset="-122"/>
              </a:rPr>
              <a:t>B/S</a:t>
            </a: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如果服务器端计算压力过大，则使用服务器的集群风格</a:t>
            </a:r>
            <a:endParaRPr lang="en-US" altLang="zh-CN"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如果不需要中央风武器，则使用点对点（</a:t>
            </a:r>
            <a:r>
              <a:rPr lang="en-US" altLang="zh-CN" sz="2000" dirty="0">
                <a:latin typeface="微软雅黑" panose="020B0503020204020204" pitchFamily="34" charset="-122"/>
                <a:ea typeface="微软雅黑" panose="020B0503020204020204" pitchFamily="34" charset="-122"/>
              </a:rPr>
              <a:t>P2P</a:t>
            </a:r>
            <a:r>
              <a:rPr lang="zh-CN" altLang="en-US" sz="2000" dirty="0">
                <a:latin typeface="微软雅黑" panose="020B0503020204020204" pitchFamily="34" charset="-122"/>
                <a:ea typeface="微软雅黑" panose="020B0503020204020204" pitchFamily="34" charset="-122"/>
              </a:rPr>
              <a:t>）风格</a:t>
            </a:r>
            <a:endParaRPr lang="en-US" altLang="zh-CN" sz="2000" dirty="0">
              <a:latin typeface="微软雅黑" panose="020B0503020204020204" pitchFamily="34" charset="-122"/>
              <a:ea typeface="微软雅黑" panose="020B0503020204020204" pitchFamily="34" charset="-122"/>
            </a:endParaRPr>
          </a:p>
          <a:p>
            <a:pPr>
              <a:lnSpc>
                <a:spcPct val="120000"/>
              </a:lnSpc>
            </a:pPr>
            <a:endParaRPr lang="zh-CN" altLang="en-US" sz="2000" dirty="0">
              <a:latin typeface="微软雅黑" panose="020B0503020204020204" pitchFamily="34" charset="-122"/>
              <a:ea typeface="微软雅黑" panose="020B0503020204020204" pitchFamily="34" charset="-122"/>
            </a:endParaRPr>
          </a:p>
        </p:txBody>
      </p:sp>
      <p:sp>
        <p:nvSpPr>
          <p:cNvPr id="6" name="矩形 5"/>
          <p:cNvSpPr/>
          <p:nvPr/>
        </p:nvSpPr>
        <p:spPr bwMode="auto">
          <a:xfrm>
            <a:off x="166544" y="3839304"/>
            <a:ext cx="9250210" cy="23260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257167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6" y="675506"/>
            <a:ext cx="901065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7584" y="3775680"/>
            <a:ext cx="8249741" cy="2695097"/>
          </a:xfrm>
          <a:prstGeom prst="rect">
            <a:avLst/>
          </a:prstGeom>
          <a:solidFill>
            <a:srgbClr val="FFFFFF"/>
          </a:solidFill>
        </p:spPr>
        <p:txBody>
          <a:bodyPr wrap="square" rtlCol="0">
            <a:spAutoFit/>
          </a:bodyPr>
          <a:lstStyle/>
          <a:p>
            <a:pPr>
              <a:lnSpc>
                <a:spcPct val="120000"/>
              </a:lnSpc>
            </a:pPr>
            <a:r>
              <a:rPr lang="zh-CN" altLang="en-US" sz="2000" dirty="0">
                <a:latin typeface="微软雅黑" panose="020B0503020204020204" pitchFamily="34" charset="-122"/>
                <a:ea typeface="微软雅黑" panose="020B0503020204020204" pitchFamily="34" charset="-122"/>
              </a:rPr>
              <a:t>如果任务的生产者和接收者不能绑定在一起，则使用事件风格</a:t>
            </a:r>
            <a:endParaRPr lang="en-US" altLang="zh-CN" sz="2000" dirty="0">
              <a:latin typeface="微软雅黑" panose="020B0503020204020204" pitchFamily="34" charset="-122"/>
              <a:ea typeface="微软雅黑" panose="020B0503020204020204" pitchFamily="34" charset="-122"/>
            </a:endParaRPr>
          </a:p>
          <a:p>
            <a:pPr>
              <a:lnSpc>
                <a:spcPct val="120000"/>
              </a:lnSpc>
            </a:pPr>
            <a:r>
              <a:rPr lang="zh-CN" altLang="en-US" sz="2000" dirty="0">
                <a:latin typeface="微软雅黑" panose="020B0503020204020204" pitchFamily="34" charset="-122"/>
                <a:ea typeface="微软雅黑" panose="020B0503020204020204" pitchFamily="34" charset="-122"/>
              </a:rPr>
              <a:t>如果任务分为生产者与消费者，则使用</a:t>
            </a:r>
            <a:r>
              <a:rPr lang="en-US" altLang="zh-CN" sz="2000" dirty="0">
                <a:latin typeface="微软雅黑" panose="020B0503020204020204" pitchFamily="34" charset="-122"/>
                <a:ea typeface="微软雅黑" panose="020B0503020204020204" pitchFamily="34" charset="-122"/>
              </a:rPr>
              <a:t>C/S</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B/S</a:t>
            </a:r>
            <a:r>
              <a:rPr lang="zh-CN" altLang="en-US" sz="2000" dirty="0">
                <a:latin typeface="微软雅黑" panose="020B0503020204020204" pitchFamily="34" charset="-122"/>
                <a:ea typeface="微软雅黑" panose="020B0503020204020204" pitchFamily="34" charset="-122"/>
              </a:rPr>
              <a:t>风格</a:t>
            </a:r>
            <a:endParaRPr lang="en-US" altLang="zh-CN" sz="2000" dirty="0">
              <a:latin typeface="微软雅黑" panose="020B0503020204020204" pitchFamily="34" charset="-122"/>
              <a:ea typeface="微软雅黑" panose="020B0503020204020204" pitchFamily="34" charset="-122"/>
            </a:endParaRPr>
          </a:p>
          <a:p>
            <a:pPr>
              <a:lnSpc>
                <a:spcPct val="120000"/>
              </a:lnSpc>
              <a:spcBef>
                <a:spcPts val="400"/>
              </a:spcBef>
            </a:pPr>
            <a:r>
              <a:rPr lang="en-US" altLang="zh-CN" sz="18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 </a:t>
            </a:r>
            <a:r>
              <a:rPr lang="zh-CN" altLang="en-US" sz="1800" dirty="0">
                <a:solidFill>
                  <a:srgbClr val="5F5F5F"/>
                </a:solidFill>
                <a:latin typeface="微软雅黑" panose="020B0503020204020204" pitchFamily="34" charset="-122"/>
                <a:ea typeface="微软雅黑" panose="020B0503020204020204" pitchFamily="34" charset="-122"/>
              </a:rPr>
              <a:t>如果追求客户端的计算效率，则使用胖客户端</a:t>
            </a:r>
            <a:endParaRPr lang="en-US" altLang="zh-CN" sz="1800" dirty="0">
              <a:solidFill>
                <a:srgbClr val="5F5F5F"/>
              </a:solidFill>
              <a:latin typeface="微软雅黑" panose="020B0503020204020204" pitchFamily="34" charset="-122"/>
              <a:ea typeface="微软雅黑" panose="020B0503020204020204" pitchFamily="34" charset="-122"/>
            </a:endParaRPr>
          </a:p>
          <a:p>
            <a:pPr>
              <a:lnSpc>
                <a:spcPct val="120000"/>
              </a:lnSpc>
            </a:pPr>
            <a:r>
              <a:rPr lang="en-US" altLang="zh-CN" sz="1800" dirty="0">
                <a:solidFill>
                  <a:srgbClr val="5F5F5F"/>
                </a:solidFill>
                <a:latin typeface="微软雅黑" panose="020B0503020204020204" pitchFamily="34" charset="-122"/>
                <a:ea typeface="微软雅黑" panose="020B0503020204020204" pitchFamily="34" charset="-122"/>
              </a:rPr>
              <a:t>      </a:t>
            </a:r>
            <a:r>
              <a:rPr lang="zh-CN" altLang="en-US" sz="1800" dirty="0">
                <a:solidFill>
                  <a:srgbClr val="5F5F5F"/>
                </a:solidFill>
                <a:latin typeface="微软雅黑" panose="020B0503020204020204" pitchFamily="34" charset="-122"/>
                <a:ea typeface="微软雅黑" panose="020B0503020204020204" pitchFamily="34" charset="-122"/>
              </a:rPr>
              <a:t>如果客户端变化频繁，则使用瘦客户端或</a:t>
            </a:r>
            <a:r>
              <a:rPr lang="en-US" altLang="zh-CN" sz="1800" dirty="0">
                <a:solidFill>
                  <a:srgbClr val="5F5F5F"/>
                </a:solidFill>
                <a:latin typeface="微软雅黑" panose="020B0503020204020204" pitchFamily="34" charset="-122"/>
                <a:ea typeface="微软雅黑" panose="020B0503020204020204" pitchFamily="34" charset="-122"/>
              </a:rPr>
              <a:t>B/S</a:t>
            </a:r>
          </a:p>
          <a:p>
            <a:pPr>
              <a:lnSpc>
                <a:spcPct val="120000"/>
              </a:lnSpc>
            </a:pPr>
            <a:r>
              <a:rPr lang="en-US" altLang="zh-CN" sz="1800" dirty="0">
                <a:solidFill>
                  <a:srgbClr val="5F5F5F"/>
                </a:solidFill>
                <a:latin typeface="微软雅黑" panose="020B0503020204020204" pitchFamily="34" charset="-122"/>
                <a:ea typeface="微软雅黑" panose="020B0503020204020204" pitchFamily="34" charset="-122"/>
              </a:rPr>
              <a:t>      </a:t>
            </a:r>
            <a:r>
              <a:rPr lang="zh-CN" altLang="en-US" sz="1800" dirty="0">
                <a:solidFill>
                  <a:srgbClr val="5F5F5F"/>
                </a:solidFill>
                <a:latin typeface="微软雅黑" panose="020B0503020204020204" pitchFamily="34" charset="-122"/>
                <a:ea typeface="微软雅黑" panose="020B0503020204020204" pitchFamily="34" charset="-122"/>
              </a:rPr>
              <a:t>如果服务器端计算压力过大，则使用服务器的集群风格</a:t>
            </a:r>
            <a:endParaRPr lang="en-US" altLang="zh-CN" sz="1800" dirty="0">
              <a:solidFill>
                <a:srgbClr val="5F5F5F"/>
              </a:solidFill>
              <a:latin typeface="微软雅黑" panose="020B0503020204020204" pitchFamily="34" charset="-122"/>
              <a:ea typeface="微软雅黑" panose="020B0503020204020204" pitchFamily="34" charset="-122"/>
            </a:endParaRPr>
          </a:p>
          <a:p>
            <a:pPr>
              <a:lnSpc>
                <a:spcPct val="120000"/>
              </a:lnSpc>
            </a:pPr>
            <a:r>
              <a:rPr lang="en-US" altLang="zh-CN" sz="1800" dirty="0">
                <a:solidFill>
                  <a:srgbClr val="5F5F5F"/>
                </a:solidFill>
                <a:latin typeface="微软雅黑" panose="020B0503020204020204" pitchFamily="34" charset="-122"/>
                <a:ea typeface="微软雅黑" panose="020B0503020204020204" pitchFamily="34" charset="-122"/>
              </a:rPr>
              <a:t>      </a:t>
            </a:r>
            <a:r>
              <a:rPr lang="zh-CN" altLang="en-US" sz="1800" dirty="0">
                <a:solidFill>
                  <a:srgbClr val="5F5F5F"/>
                </a:solidFill>
                <a:latin typeface="微软雅黑" panose="020B0503020204020204" pitchFamily="34" charset="-122"/>
                <a:ea typeface="微软雅黑" panose="020B0503020204020204" pitchFamily="34" charset="-122"/>
              </a:rPr>
              <a:t>如果不需要中央处理器，则使用点对点（</a:t>
            </a:r>
            <a:r>
              <a:rPr lang="en-US" altLang="zh-CN" sz="1800" dirty="0">
                <a:solidFill>
                  <a:srgbClr val="5F5F5F"/>
                </a:solidFill>
                <a:latin typeface="微软雅黑" panose="020B0503020204020204" pitchFamily="34" charset="-122"/>
                <a:ea typeface="微软雅黑" panose="020B0503020204020204" pitchFamily="34" charset="-122"/>
              </a:rPr>
              <a:t>P2P</a:t>
            </a:r>
            <a:r>
              <a:rPr lang="zh-CN" altLang="en-US" sz="1800" dirty="0">
                <a:solidFill>
                  <a:srgbClr val="5F5F5F"/>
                </a:solidFill>
                <a:latin typeface="微软雅黑" panose="020B0503020204020204" pitchFamily="34" charset="-122"/>
                <a:ea typeface="微软雅黑" panose="020B0503020204020204" pitchFamily="34" charset="-122"/>
              </a:rPr>
              <a:t>）风格</a:t>
            </a:r>
            <a:endParaRPr lang="en-US" altLang="zh-CN" sz="1800" dirty="0">
              <a:solidFill>
                <a:srgbClr val="5F5F5F"/>
              </a:solidFill>
              <a:latin typeface="微软雅黑" panose="020B0503020204020204" pitchFamily="34" charset="-122"/>
              <a:ea typeface="微软雅黑" panose="020B0503020204020204" pitchFamily="34" charset="-122"/>
            </a:endParaRPr>
          </a:p>
          <a:p>
            <a:pPr>
              <a:lnSpc>
                <a:spcPct val="120000"/>
              </a:lnSpc>
            </a:pP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840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rotWithShape="1">
          <a:blip r:embed="rId2">
            <a:extLst>
              <a:ext uri="{28A0092B-C50C-407E-A947-70E740481C1C}">
                <a14:useLocalDpi xmlns:a14="http://schemas.microsoft.com/office/drawing/2010/main" val="0"/>
              </a:ext>
            </a:extLst>
          </a:blip>
          <a:srcRect b="6480"/>
          <a:stretch/>
        </p:blipFill>
        <p:spPr>
          <a:xfrm>
            <a:off x="443017" y="3471277"/>
            <a:ext cx="4116035" cy="2409676"/>
          </a:xfrm>
          <a:scene3d>
            <a:camera prst="orthographicFront">
              <a:rot lat="0" lon="10800000" rev="0"/>
            </a:camera>
            <a:lightRig rig="threePt" dir="t"/>
          </a:scene3d>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4" y="764704"/>
            <a:ext cx="90487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32040" y="3429000"/>
            <a:ext cx="3744416" cy="2451953"/>
          </a:xfrm>
          <a:prstGeom prst="rect">
            <a:avLst/>
          </a:prstGeom>
          <a:solidFill>
            <a:schemeClr val="bg1"/>
          </a:solidFill>
          <a:effectLst>
            <a:outerShdw blurRad="50800" dist="38100" dir="2700000" algn="tl" rotWithShape="0">
              <a:schemeClr val="tx1">
                <a:alpha val="40000"/>
              </a:schemeClr>
            </a:outerShdw>
          </a:effectLst>
        </p:spPr>
        <p:txBody>
          <a:bodyPr wrap="square" rtlCol="0">
            <a:spAutoFit/>
          </a:bodyPr>
          <a:lstStyle/>
          <a:p>
            <a:pPr>
              <a:lnSpc>
                <a:spcPct val="120000"/>
              </a:lnSpc>
            </a:pPr>
            <a:r>
              <a:rPr lang="zh-CN" altLang="en-US" sz="2000" b="1" dirty="0">
                <a:latin typeface="+mn-ea"/>
                <a:ea typeface="+mn-ea"/>
              </a:rPr>
              <a:t>经验很重要</a:t>
            </a:r>
            <a:endParaRPr lang="en-US" altLang="zh-CN" sz="2000" b="1" dirty="0">
              <a:latin typeface="+mn-ea"/>
              <a:ea typeface="+mn-ea"/>
            </a:endParaRPr>
          </a:p>
          <a:p>
            <a:pPr>
              <a:lnSpc>
                <a:spcPct val="120000"/>
              </a:lnSpc>
              <a:spcBef>
                <a:spcPts val="1000"/>
              </a:spcBef>
            </a:pPr>
            <a:r>
              <a:rPr lang="zh-CN" altLang="en-US" sz="2000" b="1" dirty="0">
                <a:latin typeface="+mn-ea"/>
                <a:ea typeface="+mn-ea"/>
              </a:rPr>
              <a:t>但经验的随意性很大</a:t>
            </a:r>
            <a:endParaRPr lang="en-US" altLang="zh-CN" sz="2000" b="1" dirty="0">
              <a:latin typeface="+mn-ea"/>
              <a:ea typeface="+mn-ea"/>
            </a:endParaRPr>
          </a:p>
          <a:p>
            <a:pPr>
              <a:lnSpc>
                <a:spcPct val="120000"/>
              </a:lnSpc>
              <a:spcBef>
                <a:spcPts val="1000"/>
              </a:spcBef>
            </a:pPr>
            <a:r>
              <a:rPr lang="zh-CN" altLang="en-US" sz="2000" b="1" dirty="0">
                <a:latin typeface="+mn-ea"/>
                <a:ea typeface="+mn-ea"/>
              </a:rPr>
              <a:t>经验不容易传承</a:t>
            </a:r>
            <a:endParaRPr lang="en-US" altLang="zh-CN" sz="2000" b="1" dirty="0">
              <a:latin typeface="+mn-ea"/>
              <a:ea typeface="+mn-ea"/>
            </a:endParaRPr>
          </a:p>
          <a:p>
            <a:pPr>
              <a:lnSpc>
                <a:spcPct val="120000"/>
              </a:lnSpc>
              <a:spcBef>
                <a:spcPts val="1000"/>
              </a:spcBef>
            </a:pPr>
            <a:r>
              <a:rPr lang="zh-CN" altLang="en-US" sz="2000" b="1" dirty="0">
                <a:latin typeface="+mn-ea"/>
                <a:ea typeface="+mn-ea"/>
              </a:rPr>
              <a:t>经验有时候会限制创新</a:t>
            </a:r>
            <a:endParaRPr lang="en-US" altLang="zh-CN" sz="2000" b="1" dirty="0">
              <a:latin typeface="+mn-ea"/>
              <a:ea typeface="+mn-ea"/>
            </a:endParaRPr>
          </a:p>
          <a:p>
            <a:pPr>
              <a:lnSpc>
                <a:spcPct val="120000"/>
              </a:lnSpc>
              <a:spcBef>
                <a:spcPts val="1000"/>
              </a:spcBef>
            </a:pPr>
            <a:r>
              <a:rPr lang="zh-CN" altLang="en-US" sz="2000" b="1" dirty="0">
                <a:latin typeface="+mn-ea"/>
                <a:ea typeface="+mn-ea"/>
              </a:rPr>
              <a:t>所以，在实践中摸索吧！</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8182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714348" y="1282440"/>
            <a:ext cx="7972452" cy="4786346"/>
          </a:xfrm>
        </p:spPr>
        <p:txBody>
          <a:bodyPr/>
          <a:lstStyle/>
          <a:p>
            <a:pPr marL="0" indent="0" eaLnBrk="1" hangingPunct="1">
              <a:buFont typeface="Wingdings" pitchFamily="2" charset="2"/>
              <a:buNone/>
              <a:defRPr/>
            </a:pPr>
            <a:r>
              <a:rPr lang="en-US" altLang="zh-CN" sz="2800" dirty="0"/>
              <a:t>4</a:t>
            </a:r>
            <a:r>
              <a:rPr lang="en-US" altLang="zh-CN" sz="2800" b="1" dirty="0"/>
              <a:t>.1  </a:t>
            </a:r>
            <a:r>
              <a:rPr lang="zh-CN" altLang="en-US" sz="2800" b="1" dirty="0"/>
              <a:t>什么是软件设计</a:t>
            </a:r>
            <a:endParaRPr lang="en-US" altLang="zh-CN" sz="2800" b="1" dirty="0"/>
          </a:p>
          <a:p>
            <a:pPr marL="0" indent="0" eaLnBrk="1" hangingPunct="1">
              <a:buFont typeface="Wingdings" pitchFamily="2" charset="2"/>
              <a:buNone/>
              <a:defRPr/>
            </a:pPr>
            <a:r>
              <a:rPr lang="en-US" altLang="zh-CN" sz="2800" dirty="0">
                <a:solidFill>
                  <a:srgbClr val="0000FF"/>
                </a:solidFill>
              </a:rPr>
              <a:t>4.2  </a:t>
            </a:r>
            <a:r>
              <a:rPr lang="zh-CN" altLang="en-US" sz="2800" dirty="0">
                <a:solidFill>
                  <a:srgbClr val="0000FF"/>
                </a:solidFill>
              </a:rPr>
              <a:t>概要设计的概念和原理</a:t>
            </a:r>
            <a:endParaRPr lang="en-US" altLang="zh-CN" sz="2800" dirty="0">
              <a:solidFill>
                <a:srgbClr val="0000FF"/>
              </a:solidFill>
            </a:endParaRPr>
          </a:p>
          <a:p>
            <a:pPr marL="0" indent="0" eaLnBrk="1" hangingPunct="1">
              <a:buFont typeface="Wingdings" pitchFamily="2" charset="2"/>
              <a:buNone/>
              <a:defRPr/>
            </a:pPr>
            <a:r>
              <a:rPr lang="en-US" altLang="zh-CN" sz="2800" dirty="0">
                <a:solidFill>
                  <a:srgbClr val="0000FF"/>
                </a:solidFill>
              </a:rPr>
              <a:t>    </a:t>
            </a:r>
            <a:r>
              <a:rPr lang="en-US" altLang="zh-CN" sz="2800" dirty="0"/>
              <a:t>4.3 </a:t>
            </a:r>
            <a:r>
              <a:rPr lang="zh-CN" altLang="en-US" sz="2800" dirty="0"/>
              <a:t>模块独立</a:t>
            </a:r>
            <a:endParaRPr lang="en-US" altLang="zh-CN" sz="2800" dirty="0"/>
          </a:p>
          <a:p>
            <a:pPr marL="0" indent="0" eaLnBrk="1" hangingPunct="1">
              <a:buFont typeface="Wingdings" pitchFamily="2" charset="2"/>
              <a:buNone/>
              <a:defRPr/>
            </a:pPr>
            <a:r>
              <a:rPr lang="en-US" altLang="zh-CN" sz="2800" dirty="0"/>
              <a:t>    4.4 </a:t>
            </a:r>
            <a:r>
              <a:rPr lang="zh-CN" altLang="en-US" sz="2800" dirty="0"/>
              <a:t>启发规则</a:t>
            </a:r>
            <a:r>
              <a:rPr lang="en-US" altLang="zh-CN" sz="2800" dirty="0"/>
              <a:t> </a:t>
            </a:r>
          </a:p>
          <a:p>
            <a:pPr marL="0" indent="0" eaLnBrk="1" hangingPunct="1">
              <a:buNone/>
              <a:defRPr/>
            </a:pPr>
            <a:r>
              <a:rPr lang="en-US" altLang="zh-CN" sz="2800" dirty="0"/>
              <a:t>4.5  </a:t>
            </a:r>
            <a:r>
              <a:rPr lang="zh-CN" altLang="en-US" sz="2800" dirty="0"/>
              <a:t>概要设计的方法和工具</a:t>
            </a:r>
            <a:endParaRPr lang="en-US" altLang="zh-CN" sz="2800" dirty="0"/>
          </a:p>
          <a:p>
            <a:pPr marL="0" indent="0" eaLnBrk="1" hangingPunct="1">
              <a:buNone/>
              <a:defRPr/>
            </a:pPr>
            <a:r>
              <a:rPr lang="en-US" altLang="zh-CN" sz="2800" dirty="0"/>
              <a:t>   4.5 </a:t>
            </a:r>
            <a:r>
              <a:rPr lang="zh-CN" altLang="en-US" sz="2800" dirty="0"/>
              <a:t>表示软件结构的图形工具</a:t>
            </a:r>
            <a:endParaRPr lang="en-US" altLang="zh-CN" sz="2800" dirty="0"/>
          </a:p>
          <a:p>
            <a:pPr marL="0" indent="0" eaLnBrk="1" hangingPunct="1">
              <a:buNone/>
              <a:defRPr/>
            </a:pPr>
            <a:r>
              <a:rPr lang="en-US" altLang="zh-CN" sz="2800" dirty="0"/>
              <a:t>   4.6 </a:t>
            </a:r>
            <a:r>
              <a:rPr lang="zh-CN" altLang="en-US" sz="2800" dirty="0"/>
              <a:t>面向数据流的设计方法</a:t>
            </a:r>
            <a:endParaRPr lang="en-US" altLang="zh-CN" sz="2800" dirty="0"/>
          </a:p>
        </p:txBody>
      </p:sp>
      <p:sp>
        <p:nvSpPr>
          <p:cNvPr id="9219" name="标题 1"/>
          <p:cNvSpPr>
            <a:spLocks noGrp="1"/>
          </p:cNvSpPr>
          <p:nvPr>
            <p:ph type="title"/>
          </p:nvPr>
        </p:nvSpPr>
        <p:spPr>
          <a:xfrm>
            <a:off x="827584" y="188640"/>
            <a:ext cx="7772400" cy="1143000"/>
          </a:xfrm>
        </p:spPr>
        <p:txBody>
          <a:bodyPr/>
          <a:lstStyle/>
          <a:p>
            <a:r>
              <a:rPr lang="zh-CN" altLang="en-US" dirty="0"/>
              <a:t>第</a:t>
            </a:r>
            <a:r>
              <a:rPr lang="en-US" altLang="zh-CN" dirty="0"/>
              <a:t>4</a:t>
            </a:r>
            <a:r>
              <a:rPr lang="zh-CN" altLang="en-US" dirty="0"/>
              <a:t>章  结构化设计</a:t>
            </a:r>
          </a:p>
        </p:txBody>
      </p:sp>
      <p:pic>
        <p:nvPicPr>
          <p:cNvPr id="119810" name="Picture 2" descr="c:\documents and settings\owner\application data\360se6\User Data\temp\t013fa069eb8dc786d1.jpg"/>
          <p:cNvPicPr>
            <a:picLocks noChangeAspect="1" noChangeArrowheads="1"/>
          </p:cNvPicPr>
          <p:nvPr/>
        </p:nvPicPr>
        <p:blipFill rotWithShape="1">
          <a:blip r:embed="rId3"/>
          <a:srcRect l="-11473" t="-1034" b="4076"/>
          <a:stretch/>
        </p:blipFill>
        <p:spPr bwMode="auto">
          <a:xfrm>
            <a:off x="5364088" y="4797152"/>
            <a:ext cx="3779912" cy="1748527"/>
          </a:xfrm>
          <a:prstGeom prst="rect">
            <a:avLst/>
          </a:prstGeom>
          <a:noFill/>
        </p:spPr>
      </p:pic>
    </p:spTree>
    <p:extLst>
      <p:ext uri="{BB962C8B-B14F-4D97-AF65-F5344CB8AC3E}">
        <p14:creationId xmlns:p14="http://schemas.microsoft.com/office/powerpoint/2010/main" val="16526113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概要（总体）设计</a:t>
            </a:r>
          </a:p>
        </p:txBody>
      </p:sp>
      <p:sp>
        <p:nvSpPr>
          <p:cNvPr id="3" name="内容占位符 2"/>
          <p:cNvSpPr>
            <a:spLocks noGrp="1"/>
          </p:cNvSpPr>
          <p:nvPr>
            <p:ph idx="1"/>
          </p:nvPr>
        </p:nvSpPr>
        <p:spPr/>
        <p:txBody>
          <a:bodyPr/>
          <a:lstStyle/>
          <a:p>
            <a:endParaRPr lang="zh-CN" altLang="en-US"/>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6374"/>
          <a:stretch/>
        </p:blipFill>
        <p:spPr bwMode="auto">
          <a:xfrm>
            <a:off x="107504" y="1290216"/>
            <a:ext cx="9036496" cy="415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43608" y="5549170"/>
            <a:ext cx="7488832" cy="400110"/>
          </a:xfrm>
          <a:prstGeom prst="rect">
            <a:avLst/>
          </a:prstGeom>
          <a:solidFill>
            <a:srgbClr val="FFFF99"/>
          </a:solidFill>
          <a:effectLst>
            <a:outerShdw blurRad="50800" dist="50800" dir="5400000" algn="ctr" rotWithShape="0">
              <a:schemeClr val="tx1"/>
            </a:outerShdw>
          </a:effectLst>
        </p:spPr>
        <p:txBody>
          <a:bodyPr wrap="square" rtlCol="0">
            <a:spAutoFit/>
          </a:bodyPr>
          <a:lstStyle/>
          <a:p>
            <a:r>
              <a:rPr lang="zh-CN" altLang="en-US" sz="2000" b="1" dirty="0"/>
              <a:t>概要设计是战略性设计，就像地图指引方向，不涉及细节。</a:t>
            </a:r>
          </a:p>
        </p:txBody>
      </p:sp>
    </p:spTree>
    <p:extLst>
      <p:ext uri="{BB962C8B-B14F-4D97-AF65-F5344CB8AC3E}">
        <p14:creationId xmlns:p14="http://schemas.microsoft.com/office/powerpoint/2010/main" val="34862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总体设计</a:t>
            </a:r>
          </a:p>
        </p:txBody>
      </p:sp>
      <p:sp>
        <p:nvSpPr>
          <p:cNvPr id="3" name="内容占位符 2"/>
          <p:cNvSpPr>
            <a:spLocks noGrp="1"/>
          </p:cNvSpPr>
          <p:nvPr>
            <p:ph idx="1"/>
          </p:nvPr>
        </p:nvSpPr>
        <p:spPr>
          <a:xfrm>
            <a:off x="539552" y="1412776"/>
            <a:ext cx="7772400" cy="4114800"/>
          </a:xfrm>
        </p:spPr>
        <p:txBody>
          <a:bodyPr/>
          <a:lstStyle/>
          <a:p>
            <a:pPr marL="0" indent="0">
              <a:buNone/>
            </a:pPr>
            <a:r>
              <a:rPr lang="zh-CN" altLang="zh-CN" dirty="0"/>
              <a:t>（</a:t>
            </a:r>
            <a:r>
              <a:rPr lang="en-US" altLang="zh-CN" dirty="0"/>
              <a:t>1</a:t>
            </a:r>
            <a:r>
              <a:rPr lang="zh-CN" altLang="zh-CN" dirty="0"/>
              <a:t>）系统分解</a:t>
            </a:r>
            <a:endParaRPr lang="en-US" altLang="zh-CN" dirty="0"/>
          </a:p>
          <a:p>
            <a:pPr marL="0" indent="0">
              <a:spcBef>
                <a:spcPts val="1000"/>
              </a:spcBef>
              <a:buNone/>
            </a:pPr>
            <a:r>
              <a:rPr lang="zh-CN" altLang="zh-CN" sz="2800" dirty="0"/>
              <a:t>系统中主要的组成部分称为子系统</a:t>
            </a:r>
            <a:r>
              <a:rPr lang="zh-CN" altLang="en-US" sz="2800" dirty="0"/>
              <a:t>。</a:t>
            </a:r>
            <a:endParaRPr lang="en-US" altLang="zh-CN" sz="2800" dirty="0"/>
          </a:p>
          <a:p>
            <a:pPr marL="0" indent="0">
              <a:spcBef>
                <a:spcPts val="1000"/>
              </a:spcBef>
              <a:buNone/>
            </a:pPr>
            <a:r>
              <a:rPr lang="zh-CN" altLang="zh-CN" sz="2800" dirty="0"/>
              <a:t>子系统既不是一个对象也不是一个功能，而是</a:t>
            </a:r>
            <a:r>
              <a:rPr lang="zh-CN" altLang="zh-CN" sz="2800" dirty="0">
                <a:solidFill>
                  <a:srgbClr val="0000FF"/>
                </a:solidFill>
              </a:rPr>
              <a:t>类、关联、操作、时间和约束的集合</a:t>
            </a:r>
            <a:r>
              <a:rPr lang="zh-CN" altLang="zh-CN" sz="2800" dirty="0"/>
              <a:t>。</a:t>
            </a:r>
            <a:endParaRPr lang="en-US" altLang="zh-CN" sz="2800" dirty="0"/>
          </a:p>
          <a:p>
            <a:pPr marL="0" indent="0">
              <a:spcBef>
                <a:spcPts val="1000"/>
              </a:spcBef>
              <a:buNone/>
            </a:pPr>
            <a:r>
              <a:rPr lang="zh-CN" altLang="zh-CN" sz="2800" dirty="0"/>
              <a:t>最底层子系统称为</a:t>
            </a:r>
            <a:r>
              <a:rPr lang="zh-CN" altLang="zh-CN" sz="2800" dirty="0">
                <a:solidFill>
                  <a:srgbClr val="0000FF"/>
                </a:solidFill>
              </a:rPr>
              <a:t>模块</a:t>
            </a:r>
            <a:r>
              <a:rPr lang="zh-CN" altLang="zh-CN" sz="2800" dirty="0"/>
              <a:t>。</a:t>
            </a:r>
          </a:p>
          <a:p>
            <a:pPr marL="0" indent="0">
              <a:buNone/>
            </a:pPr>
            <a:r>
              <a:rPr lang="zh-CN" altLang="zh-CN" dirty="0"/>
              <a:t>　　</a:t>
            </a:r>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32856"/>
            <a:ext cx="8064896" cy="407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26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2648"/>
            <a:ext cx="850316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295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总体设计</a:t>
            </a:r>
          </a:p>
        </p:txBody>
      </p:sp>
      <p:sp>
        <p:nvSpPr>
          <p:cNvPr id="3" name="内容占位符 2"/>
          <p:cNvSpPr>
            <a:spLocks noGrp="1"/>
          </p:cNvSpPr>
          <p:nvPr>
            <p:ph idx="1"/>
          </p:nvPr>
        </p:nvSpPr>
        <p:spPr>
          <a:xfrm>
            <a:off x="539552" y="1484784"/>
            <a:ext cx="7772400" cy="4114800"/>
          </a:xfrm>
        </p:spPr>
        <p:txBody>
          <a:bodyPr/>
          <a:lstStyle/>
          <a:p>
            <a:pPr marL="0" indent="0">
              <a:buNone/>
            </a:pPr>
            <a:r>
              <a:rPr lang="zh-CN" altLang="zh-CN" dirty="0"/>
              <a:t>（</a:t>
            </a:r>
            <a:r>
              <a:rPr lang="en-US" altLang="zh-CN" dirty="0"/>
              <a:t>2</a:t>
            </a:r>
            <a:r>
              <a:rPr lang="zh-CN" altLang="zh-CN" dirty="0"/>
              <a:t>）确定</a:t>
            </a:r>
            <a:r>
              <a:rPr lang="zh-CN" altLang="en-US" dirty="0"/>
              <a:t>基本关系（调用、</a:t>
            </a:r>
            <a:r>
              <a:rPr lang="zh-CN" altLang="zh-CN" dirty="0"/>
              <a:t>并发</a:t>
            </a:r>
            <a:r>
              <a:rPr lang="zh-CN" altLang="en-US" dirty="0"/>
              <a:t>）</a:t>
            </a:r>
            <a:endParaRPr lang="en-US" altLang="zh-CN" dirty="0"/>
          </a:p>
          <a:p>
            <a:pPr marL="0" indent="0">
              <a:lnSpc>
                <a:spcPct val="110000"/>
              </a:lnSpc>
              <a:spcBef>
                <a:spcPts val="1000"/>
              </a:spcBef>
              <a:buNone/>
            </a:pPr>
            <a:r>
              <a:rPr lang="zh-CN" altLang="zh-CN" sz="2800" dirty="0"/>
              <a:t>对象</a:t>
            </a:r>
            <a:r>
              <a:rPr lang="en-US" altLang="zh-CN" sz="2800" dirty="0"/>
              <a:t>/</a:t>
            </a:r>
            <a:r>
              <a:rPr lang="zh-CN" altLang="en-US" sz="2800" dirty="0"/>
              <a:t>模块</a:t>
            </a:r>
            <a:r>
              <a:rPr lang="zh-CN" altLang="zh-CN" sz="2800" dirty="0"/>
              <a:t>哪些必须同时动作，哪些不</a:t>
            </a:r>
            <a:r>
              <a:rPr lang="zh-CN" altLang="en-US" sz="2800" dirty="0"/>
              <a:t>是</a:t>
            </a:r>
            <a:r>
              <a:rPr lang="zh-CN" altLang="zh-CN" sz="2800" dirty="0"/>
              <a:t>。　</a:t>
            </a:r>
            <a:r>
              <a:rPr lang="zh-CN" altLang="zh-CN" dirty="0"/>
              <a:t>　</a:t>
            </a:r>
            <a:endParaRPr lang="zh-CN"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85" y="2204864"/>
            <a:ext cx="84867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814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优秀的程序员也是优秀的设计师</a:t>
            </a:r>
          </a:p>
        </p:txBody>
      </p:sp>
      <p:sp>
        <p:nvSpPr>
          <p:cNvPr id="3" name="内容占位符 2"/>
          <p:cNvSpPr>
            <a:spLocks noGrp="1"/>
          </p:cNvSpPr>
          <p:nvPr>
            <p:ph idx="1"/>
          </p:nvPr>
        </p:nvSpPr>
        <p:spPr/>
        <p:txBody>
          <a:bodyPr/>
          <a:lstStyle/>
          <a:p>
            <a:pPr>
              <a:lnSpc>
                <a:spcPct val="110000"/>
              </a:lnSpc>
              <a:spcBef>
                <a:spcPts val="1000"/>
              </a:spcBef>
            </a:pPr>
            <a:r>
              <a:rPr lang="zh-CN" altLang="en-US" dirty="0">
                <a:latin typeface="楷体" panose="02010609060101010101" pitchFamily="49" charset="-122"/>
                <a:ea typeface="楷体" panose="02010609060101010101" pitchFamily="49" charset="-122"/>
              </a:rPr>
              <a:t>但是请恕我不敢苟同。</a:t>
            </a:r>
            <a:r>
              <a:rPr lang="zh-CN" altLang="en-US" dirty="0">
                <a:solidFill>
                  <a:srgbClr val="0000FF"/>
                </a:solidFill>
                <a:latin typeface="楷体" panose="02010609060101010101" pitchFamily="49" charset="-122"/>
                <a:ea typeface="楷体" panose="02010609060101010101" pitchFamily="49" charset="-122"/>
              </a:rPr>
              <a:t>好的编程也是不错的设计。</a:t>
            </a:r>
            <a:r>
              <a:rPr lang="zh-CN" altLang="en-US" dirty="0">
                <a:latin typeface="楷体" panose="02010609060101010101" pitchFamily="49" charset="-122"/>
                <a:ea typeface="楷体" panose="02010609060101010101" pitchFamily="49" charset="-122"/>
              </a:rPr>
              <a:t>因为，好的代码是经过精心设计的代码。</a:t>
            </a:r>
            <a:endParaRPr lang="en-US" altLang="zh-CN" dirty="0">
              <a:latin typeface="楷体" panose="02010609060101010101" pitchFamily="49" charset="-122"/>
              <a:ea typeface="楷体" panose="02010609060101010101" pitchFamily="49" charset="-122"/>
            </a:endParaRPr>
          </a:p>
          <a:p>
            <a:pPr>
              <a:lnSpc>
                <a:spcPct val="110000"/>
              </a:lnSpc>
              <a:spcBef>
                <a:spcPts val="1000"/>
              </a:spcBef>
            </a:pPr>
            <a:r>
              <a:rPr lang="zh-CN" altLang="en-US" dirty="0">
                <a:latin typeface="楷体" panose="02010609060101010101" pitchFamily="49" charset="-122"/>
                <a:ea typeface="楷体" panose="02010609060101010101" pitchFamily="49" charset="-122"/>
              </a:rPr>
              <a:t>任何能写出</a:t>
            </a:r>
            <a:r>
              <a:rPr lang="zh-CN" altLang="en-US" dirty="0">
                <a:solidFill>
                  <a:srgbClr val="0000FF"/>
                </a:solidFill>
                <a:latin typeface="楷体" panose="02010609060101010101" pitchFamily="49" charset="-122"/>
                <a:ea typeface="楷体" panose="02010609060101010101" pitchFamily="49" charset="-122"/>
              </a:rPr>
              <a:t>好代码</a:t>
            </a:r>
            <a:r>
              <a:rPr lang="zh-CN" altLang="en-US" dirty="0">
                <a:latin typeface="楷体" panose="02010609060101010101" pitchFamily="49" charset="-122"/>
                <a:ea typeface="楷体" panose="02010609060101010101" pitchFamily="49" charset="-122"/>
              </a:rPr>
              <a:t>的程序员其实也是在写经过</a:t>
            </a:r>
            <a:r>
              <a:rPr lang="zh-CN" altLang="en-US" dirty="0">
                <a:solidFill>
                  <a:srgbClr val="0000FF"/>
                </a:solidFill>
                <a:latin typeface="楷体" panose="02010609060101010101" pitchFamily="49" charset="-122"/>
                <a:ea typeface="楷体" panose="02010609060101010101" pitchFamily="49" charset="-122"/>
              </a:rPr>
              <a:t>精心设计的代码</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a:lnSpc>
                <a:spcPct val="110000"/>
              </a:lnSpc>
              <a:spcBef>
                <a:spcPts val="1000"/>
              </a:spcBef>
            </a:pPr>
            <a:r>
              <a:rPr lang="zh-CN" altLang="en-US" dirty="0">
                <a:latin typeface="楷体" panose="02010609060101010101" pitchFamily="49" charset="-122"/>
                <a:ea typeface="楷体" panose="02010609060101010101" pitchFamily="49" charset="-122"/>
              </a:rPr>
              <a:t>好的代码的标准惊人地相似于好的设计的标准。</a:t>
            </a:r>
          </a:p>
          <a:p>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77799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总体设计</a:t>
            </a:r>
          </a:p>
        </p:txBody>
      </p:sp>
      <p:sp>
        <p:nvSpPr>
          <p:cNvPr id="3" name="内容占位符 2"/>
          <p:cNvSpPr>
            <a:spLocks noGrp="1"/>
          </p:cNvSpPr>
          <p:nvPr>
            <p:ph idx="1"/>
          </p:nvPr>
        </p:nvSpPr>
        <p:spPr>
          <a:xfrm>
            <a:off x="539552" y="1412776"/>
            <a:ext cx="7772400" cy="4114800"/>
          </a:xfrm>
        </p:spPr>
        <p:txBody>
          <a:bodyPr/>
          <a:lstStyle/>
          <a:p>
            <a:pPr marL="0" indent="0">
              <a:buNone/>
            </a:pPr>
            <a:r>
              <a:rPr lang="zh-CN" altLang="zh-CN" dirty="0"/>
              <a:t>（</a:t>
            </a:r>
            <a:r>
              <a:rPr lang="en-US" altLang="zh-CN" dirty="0"/>
              <a:t>3</a:t>
            </a:r>
            <a:r>
              <a:rPr lang="zh-CN" altLang="zh-CN" dirty="0"/>
              <a:t>）处理器及任务分配</a:t>
            </a:r>
            <a:endParaRPr lang="en-US" altLang="zh-CN" dirty="0"/>
          </a:p>
          <a:p>
            <a:pPr marL="0" indent="0">
              <a:lnSpc>
                <a:spcPct val="110000"/>
              </a:lnSpc>
              <a:spcBef>
                <a:spcPts val="1000"/>
              </a:spcBef>
              <a:buNone/>
            </a:pPr>
            <a:r>
              <a:rPr lang="zh-CN" altLang="zh-CN" sz="2800" dirty="0"/>
              <a:t>估计性能要求和资源需求，选择硬软件</a:t>
            </a:r>
            <a:r>
              <a:rPr lang="zh-CN" altLang="en-US" sz="2800" dirty="0"/>
              <a:t>平台</a:t>
            </a:r>
            <a:r>
              <a:rPr lang="en-US" altLang="zh-CN" sz="2800" dirty="0"/>
              <a:t>;</a:t>
            </a:r>
          </a:p>
          <a:p>
            <a:pPr marL="0" indent="0">
              <a:lnSpc>
                <a:spcPct val="110000"/>
              </a:lnSpc>
              <a:spcBef>
                <a:spcPts val="1000"/>
              </a:spcBef>
              <a:buNone/>
            </a:pPr>
            <a:r>
              <a:rPr lang="zh-CN" altLang="zh-CN" sz="2800" dirty="0"/>
              <a:t>将软件子系统分配给各处理器以满足性能要求和极小化处理器之间的通信</a:t>
            </a:r>
            <a:r>
              <a:rPr lang="en-US" altLang="zh-CN" sz="2800" dirty="0"/>
              <a:t>;</a:t>
            </a:r>
          </a:p>
          <a:p>
            <a:pPr marL="0" indent="0">
              <a:lnSpc>
                <a:spcPct val="110000"/>
              </a:lnSpc>
              <a:spcBef>
                <a:spcPts val="1000"/>
              </a:spcBef>
              <a:buNone/>
            </a:pPr>
            <a:r>
              <a:rPr lang="zh-CN" altLang="zh-CN" sz="2800" dirty="0"/>
              <a:t>决定实现各子系统的各物理单元的连接。</a:t>
            </a:r>
            <a:r>
              <a:rPr lang="zh-CN" altLang="zh-CN" dirty="0"/>
              <a:t>　　　</a:t>
            </a:r>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60848"/>
            <a:ext cx="8280920" cy="419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1143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总体设计</a:t>
            </a:r>
          </a:p>
        </p:txBody>
      </p:sp>
      <p:sp>
        <p:nvSpPr>
          <p:cNvPr id="3" name="内容占位符 2"/>
          <p:cNvSpPr>
            <a:spLocks noGrp="1"/>
          </p:cNvSpPr>
          <p:nvPr>
            <p:ph idx="1"/>
          </p:nvPr>
        </p:nvSpPr>
        <p:spPr>
          <a:xfrm>
            <a:off x="539552" y="1412776"/>
            <a:ext cx="7772400" cy="4114800"/>
          </a:xfrm>
        </p:spPr>
        <p:txBody>
          <a:bodyPr/>
          <a:lstStyle/>
          <a:p>
            <a:pPr marL="0" indent="0">
              <a:buNone/>
            </a:pPr>
            <a:r>
              <a:rPr lang="zh-CN" altLang="zh-CN" dirty="0"/>
              <a:t>（</a:t>
            </a:r>
            <a:r>
              <a:rPr lang="en-US" altLang="zh-CN" dirty="0"/>
              <a:t>4</a:t>
            </a:r>
            <a:r>
              <a:rPr lang="zh-CN" altLang="zh-CN" dirty="0"/>
              <a:t>）数据存储管理</a:t>
            </a:r>
            <a:endParaRPr lang="en-US" altLang="zh-CN" dirty="0"/>
          </a:p>
          <a:p>
            <a:pPr marL="0" indent="0">
              <a:lnSpc>
                <a:spcPct val="110000"/>
              </a:lnSpc>
              <a:spcBef>
                <a:spcPts val="1000"/>
              </a:spcBef>
              <a:buNone/>
            </a:pPr>
            <a:r>
              <a:rPr lang="zh-CN" altLang="zh-CN" sz="2800" dirty="0"/>
              <a:t>可以将数据结构、文件、数据库组合在一起</a:t>
            </a:r>
            <a:r>
              <a:rPr lang="zh-CN" altLang="en-US" sz="2800" dirty="0"/>
              <a:t>。</a:t>
            </a:r>
            <a:endParaRPr lang="en-US" altLang="zh-CN" sz="2800" dirty="0"/>
          </a:p>
          <a:p>
            <a:pPr marL="0" indent="0">
              <a:lnSpc>
                <a:spcPct val="110000"/>
              </a:lnSpc>
              <a:spcBef>
                <a:spcPts val="1000"/>
              </a:spcBef>
              <a:buNone/>
            </a:pPr>
            <a:r>
              <a:rPr lang="zh-CN" altLang="zh-CN" sz="2800" dirty="0"/>
              <a:t>不同数据存储要在费用、访问时间、容量以及可靠性之间做折中考虑。　　</a:t>
            </a:r>
            <a:r>
              <a:rPr lang="zh-CN" altLang="zh-CN" dirty="0"/>
              <a:t>　</a:t>
            </a:r>
            <a:endParaRPr lang="zh-CN"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77" y="2132856"/>
            <a:ext cx="8867775"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2325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总体设计</a:t>
            </a:r>
          </a:p>
        </p:txBody>
      </p:sp>
      <p:sp>
        <p:nvSpPr>
          <p:cNvPr id="3" name="内容占位符 2"/>
          <p:cNvSpPr>
            <a:spLocks noGrp="1"/>
          </p:cNvSpPr>
          <p:nvPr>
            <p:ph idx="1"/>
          </p:nvPr>
        </p:nvSpPr>
        <p:spPr>
          <a:xfrm>
            <a:off x="539552" y="1484784"/>
            <a:ext cx="7772400" cy="720080"/>
          </a:xfrm>
        </p:spPr>
        <p:txBody>
          <a:bodyPr/>
          <a:lstStyle/>
          <a:p>
            <a:pPr marL="0" indent="0">
              <a:buNone/>
            </a:pPr>
            <a:r>
              <a:rPr lang="zh-CN" altLang="zh-CN" dirty="0"/>
              <a:t>（</a:t>
            </a:r>
            <a:r>
              <a:rPr lang="en-US" altLang="zh-CN" dirty="0"/>
              <a:t>5</a:t>
            </a:r>
            <a:r>
              <a:rPr lang="zh-CN" altLang="zh-CN" dirty="0"/>
              <a:t>）全局资源的处理</a:t>
            </a:r>
            <a:endParaRPr lang="en-US" altLang="zh-CN" dirty="0"/>
          </a:p>
        </p:txBody>
      </p:sp>
      <p:sp>
        <p:nvSpPr>
          <p:cNvPr id="5" name="TextBox 4"/>
          <p:cNvSpPr txBox="1"/>
          <p:nvPr/>
        </p:nvSpPr>
        <p:spPr>
          <a:xfrm>
            <a:off x="755576" y="2343785"/>
            <a:ext cx="1872208" cy="671292"/>
          </a:xfrm>
          <a:prstGeom prst="rect">
            <a:avLst/>
          </a:prstGeom>
          <a:solidFill>
            <a:srgbClr val="9A57CD"/>
          </a:solidFill>
        </p:spPr>
        <p:txBody>
          <a:bodyPr wrap="square" tIns="180000" bIns="180000" rtlCol="0">
            <a:spAutoFit/>
          </a:bodyPr>
          <a:lstStyle/>
          <a:p>
            <a:pPr algn="ctr"/>
            <a:r>
              <a:rPr lang="zh-CN" altLang="en-US" sz="2000" dirty="0">
                <a:solidFill>
                  <a:srgbClr val="FFFFFF"/>
                </a:solidFill>
                <a:latin typeface="微软雅黑" panose="020B0503020204020204" pitchFamily="34" charset="-122"/>
                <a:ea typeface="微软雅黑" panose="020B0503020204020204" pitchFamily="34" charset="-122"/>
              </a:rPr>
              <a:t>物理资源</a:t>
            </a:r>
          </a:p>
        </p:txBody>
      </p:sp>
      <p:sp>
        <p:nvSpPr>
          <p:cNvPr id="6" name="TextBox 5"/>
          <p:cNvSpPr txBox="1"/>
          <p:nvPr/>
        </p:nvSpPr>
        <p:spPr>
          <a:xfrm>
            <a:off x="755576" y="3117465"/>
            <a:ext cx="1872208" cy="671292"/>
          </a:xfrm>
          <a:prstGeom prst="rect">
            <a:avLst/>
          </a:prstGeom>
          <a:solidFill>
            <a:schemeClr val="tx2">
              <a:lumMod val="50000"/>
            </a:schemeClr>
          </a:solidFill>
        </p:spPr>
        <p:txBody>
          <a:bodyPr wrap="square" tIns="180000" bIns="180000" rtlCol="0">
            <a:spAutoFit/>
          </a:bodyPr>
          <a:lstStyle/>
          <a:p>
            <a:pPr algn="ctr"/>
            <a:r>
              <a:rPr lang="zh-CN" altLang="en-US" sz="2000" dirty="0">
                <a:solidFill>
                  <a:srgbClr val="FFFFFF"/>
                </a:solidFill>
                <a:latin typeface="微软雅黑" panose="020B0503020204020204" pitchFamily="34" charset="-122"/>
                <a:ea typeface="微软雅黑" panose="020B0503020204020204" pitchFamily="34" charset="-122"/>
              </a:rPr>
              <a:t>磁盘空间</a:t>
            </a:r>
          </a:p>
        </p:txBody>
      </p:sp>
      <p:sp>
        <p:nvSpPr>
          <p:cNvPr id="7" name="TextBox 6"/>
          <p:cNvSpPr txBox="1"/>
          <p:nvPr/>
        </p:nvSpPr>
        <p:spPr>
          <a:xfrm>
            <a:off x="726728" y="3909553"/>
            <a:ext cx="1872208" cy="671292"/>
          </a:xfrm>
          <a:prstGeom prst="rect">
            <a:avLst/>
          </a:prstGeom>
          <a:solidFill>
            <a:srgbClr val="9A57CD"/>
          </a:solidFill>
        </p:spPr>
        <p:txBody>
          <a:bodyPr wrap="square" tIns="180000" bIns="180000" rtlCol="0">
            <a:spAutoFit/>
          </a:bodyPr>
          <a:lstStyle/>
          <a:p>
            <a:pPr algn="ctr"/>
            <a:r>
              <a:rPr lang="zh-CN" altLang="en-US" sz="2000" dirty="0">
                <a:solidFill>
                  <a:srgbClr val="FFFFFF"/>
                </a:solidFill>
                <a:latin typeface="微软雅黑" panose="020B0503020204020204" pitchFamily="34" charset="-122"/>
                <a:ea typeface="微软雅黑" panose="020B0503020204020204" pitchFamily="34" charset="-122"/>
              </a:rPr>
              <a:t>逻辑名字</a:t>
            </a:r>
          </a:p>
        </p:txBody>
      </p:sp>
      <p:sp>
        <p:nvSpPr>
          <p:cNvPr id="8" name="矩形 7"/>
          <p:cNvSpPr/>
          <p:nvPr/>
        </p:nvSpPr>
        <p:spPr>
          <a:xfrm>
            <a:off x="2813720" y="2132573"/>
            <a:ext cx="4572000" cy="2453364"/>
          </a:xfrm>
          <a:prstGeom prst="rect">
            <a:avLst/>
          </a:prstGeom>
        </p:spPr>
        <p:txBody>
          <a:bodyPr>
            <a:spAutoFit/>
          </a:bodyPr>
          <a:lstStyle/>
          <a:p>
            <a:pPr marL="0" indent="0">
              <a:lnSpc>
                <a:spcPct val="200000"/>
              </a:lnSpc>
              <a:spcBef>
                <a:spcPts val="1000"/>
              </a:spcBef>
              <a:buNone/>
            </a:pPr>
            <a:r>
              <a:rPr lang="zh-CN" altLang="zh-CN" dirty="0">
                <a:latin typeface="微软雅黑" panose="020B0503020204020204" pitchFamily="34" charset="-122"/>
                <a:ea typeface="微软雅黑" panose="020B0503020204020204" pitchFamily="34" charset="-122"/>
              </a:rPr>
              <a:t>处理器、驱动器等；</a:t>
            </a:r>
            <a:endParaRPr lang="en-US" altLang="zh-CN" dirty="0">
              <a:latin typeface="微软雅黑" panose="020B0503020204020204" pitchFamily="34" charset="-122"/>
              <a:ea typeface="微软雅黑" panose="020B0503020204020204" pitchFamily="34" charset="-122"/>
            </a:endParaRPr>
          </a:p>
          <a:p>
            <a:pPr marL="0" indent="0">
              <a:lnSpc>
                <a:spcPct val="200000"/>
              </a:lnSpc>
              <a:spcBef>
                <a:spcPts val="1000"/>
              </a:spcBef>
              <a:buNone/>
            </a:pPr>
            <a:r>
              <a:rPr lang="zh-CN" altLang="en-US" dirty="0">
                <a:latin typeface="微软雅黑" panose="020B0503020204020204" pitchFamily="34" charset="-122"/>
                <a:ea typeface="微软雅黑" panose="020B0503020204020204" pitchFamily="34" charset="-122"/>
              </a:rPr>
              <a:t>磁盘</a:t>
            </a:r>
            <a:r>
              <a:rPr lang="zh-CN" altLang="zh-CN" dirty="0">
                <a:latin typeface="微软雅黑" panose="020B0503020204020204" pitchFamily="34" charset="-122"/>
                <a:ea typeface="微软雅黑" panose="020B0503020204020204" pitchFamily="34" charset="-122"/>
              </a:rPr>
              <a:t>空间、工作站等；</a:t>
            </a:r>
            <a:endParaRPr lang="en-US" altLang="zh-CN" dirty="0">
              <a:latin typeface="微软雅黑" panose="020B0503020204020204" pitchFamily="34" charset="-122"/>
              <a:ea typeface="微软雅黑" panose="020B0503020204020204" pitchFamily="34" charset="-122"/>
            </a:endParaRPr>
          </a:p>
          <a:p>
            <a:pPr marL="0" indent="0">
              <a:lnSpc>
                <a:spcPct val="200000"/>
              </a:lnSpc>
              <a:spcBef>
                <a:spcPts val="1000"/>
              </a:spcBef>
              <a:buNone/>
            </a:pPr>
            <a:r>
              <a:rPr lang="zh-CN" altLang="zh-CN" dirty="0">
                <a:latin typeface="微软雅黑" panose="020B0503020204020204" pitchFamily="34" charset="-122"/>
                <a:ea typeface="微软雅黑" panose="020B0503020204020204" pitchFamily="34" charset="-122"/>
              </a:rPr>
              <a:t>对象标识符、类名、文件名等。</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55827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总体设计</a:t>
            </a:r>
          </a:p>
        </p:txBody>
      </p:sp>
      <p:sp>
        <p:nvSpPr>
          <p:cNvPr id="3" name="内容占位符 2"/>
          <p:cNvSpPr>
            <a:spLocks noGrp="1"/>
          </p:cNvSpPr>
          <p:nvPr>
            <p:ph idx="1"/>
          </p:nvPr>
        </p:nvSpPr>
        <p:spPr>
          <a:xfrm>
            <a:off x="539552" y="1412776"/>
            <a:ext cx="7772400" cy="4114800"/>
          </a:xfrm>
        </p:spPr>
        <p:txBody>
          <a:bodyPr/>
          <a:lstStyle/>
          <a:p>
            <a:pPr marL="0" indent="0">
              <a:buNone/>
            </a:pPr>
            <a:r>
              <a:rPr lang="zh-CN" altLang="zh-CN" dirty="0"/>
              <a:t> （</a:t>
            </a:r>
            <a:r>
              <a:rPr lang="en-US" altLang="zh-CN" dirty="0"/>
              <a:t>6</a:t>
            </a:r>
            <a:r>
              <a:rPr lang="zh-CN" altLang="zh-CN" dirty="0"/>
              <a:t>）选择软件控制机制</a:t>
            </a:r>
            <a:endParaRPr lang="en-US" altLang="zh-CN" dirty="0"/>
          </a:p>
          <a:p>
            <a:pPr marL="0" indent="0">
              <a:lnSpc>
                <a:spcPct val="110000"/>
              </a:lnSpc>
              <a:spcBef>
                <a:spcPts val="1000"/>
              </a:spcBef>
              <a:buNone/>
            </a:pPr>
            <a:r>
              <a:rPr lang="zh-CN" altLang="zh-CN" sz="2800" dirty="0"/>
              <a:t>对象之间的</a:t>
            </a:r>
            <a:r>
              <a:rPr lang="zh-CN" altLang="zh-CN" sz="2800" dirty="0">
                <a:solidFill>
                  <a:srgbClr val="0070C0"/>
                </a:solidFill>
              </a:rPr>
              <a:t>事件</a:t>
            </a:r>
            <a:r>
              <a:rPr lang="zh-CN" altLang="en-US" sz="2800" dirty="0">
                <a:solidFill>
                  <a:srgbClr val="0070C0"/>
                </a:solidFill>
              </a:rPr>
              <a:t>：</a:t>
            </a:r>
            <a:r>
              <a:rPr lang="zh-CN" altLang="zh-CN" sz="2800" dirty="0"/>
              <a:t>分析模型中所有</a:t>
            </a:r>
            <a:r>
              <a:rPr lang="zh-CN" altLang="en-US" sz="2800" dirty="0"/>
              <a:t>的</a:t>
            </a:r>
            <a:r>
              <a:rPr lang="zh-CN" altLang="zh-CN" sz="2800" dirty="0">
                <a:solidFill>
                  <a:srgbClr val="0070C0"/>
                </a:solidFill>
              </a:rPr>
              <a:t>交互行为</a:t>
            </a:r>
            <a:r>
              <a:rPr lang="zh-CN" altLang="zh-CN" sz="2800" dirty="0"/>
              <a:t>。</a:t>
            </a:r>
            <a:endParaRPr lang="en-US" altLang="zh-CN" sz="2800" dirty="0"/>
          </a:p>
          <a:p>
            <a:pPr marL="0" indent="0">
              <a:lnSpc>
                <a:spcPct val="110000"/>
              </a:lnSpc>
              <a:spcBef>
                <a:spcPts val="1000"/>
              </a:spcBef>
              <a:buNone/>
            </a:pPr>
            <a:r>
              <a:rPr lang="zh-CN" altLang="zh-CN" sz="2800" dirty="0"/>
              <a:t>系统设计必须实现软件的控制。</a:t>
            </a:r>
            <a:endParaRPr lang="zh-CN" altLang="en-US"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8718252"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952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总体设计</a:t>
            </a:r>
          </a:p>
        </p:txBody>
      </p:sp>
      <p:sp>
        <p:nvSpPr>
          <p:cNvPr id="3" name="内容占位符 2"/>
          <p:cNvSpPr>
            <a:spLocks noGrp="1"/>
          </p:cNvSpPr>
          <p:nvPr>
            <p:ph idx="1"/>
          </p:nvPr>
        </p:nvSpPr>
        <p:spPr>
          <a:xfrm>
            <a:off x="539552" y="1412776"/>
            <a:ext cx="7772400" cy="4114800"/>
          </a:xfrm>
        </p:spPr>
        <p:txBody>
          <a:bodyPr/>
          <a:lstStyle/>
          <a:p>
            <a:pPr marL="0" indent="0">
              <a:buNone/>
            </a:pPr>
            <a:r>
              <a:rPr lang="zh-CN" altLang="zh-CN" dirty="0"/>
              <a:t>（</a:t>
            </a:r>
            <a:r>
              <a:rPr lang="en-US" altLang="zh-CN" dirty="0"/>
              <a:t>7</a:t>
            </a:r>
            <a:r>
              <a:rPr lang="zh-CN" altLang="zh-CN" dirty="0"/>
              <a:t>）人机交互接口设计</a:t>
            </a:r>
            <a:endParaRPr lang="en-US" altLang="zh-CN" dirty="0"/>
          </a:p>
          <a:p>
            <a:pPr marL="0" indent="0">
              <a:lnSpc>
                <a:spcPct val="150000"/>
              </a:lnSpc>
              <a:spcBef>
                <a:spcPts val="1000"/>
              </a:spcBef>
              <a:buNone/>
            </a:pPr>
            <a:r>
              <a:rPr lang="zh-CN" altLang="en-US" sz="2800" dirty="0"/>
              <a:t>           系统功能</a:t>
            </a:r>
            <a:r>
              <a:rPr lang="zh-CN" altLang="zh-CN" sz="2800" dirty="0"/>
              <a:t>必须</a:t>
            </a:r>
            <a:r>
              <a:rPr lang="zh-CN" altLang="en-US" sz="2800" dirty="0"/>
              <a:t>通过接口提交给</a:t>
            </a:r>
            <a:r>
              <a:rPr lang="zh-CN" altLang="zh-CN" sz="2800" dirty="0"/>
              <a:t>用户使用。</a:t>
            </a:r>
          </a:p>
          <a:p>
            <a:endParaRPr lang="zh-CN" altLang="en-US" dirty="0"/>
          </a:p>
        </p:txBody>
      </p:sp>
      <p:sp>
        <p:nvSpPr>
          <p:cNvPr id="4" name="AutoShape 2" descr="http://img1.imgtn.bdimg.com/it/u=2583669595,1215298722&amp;fm=21&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068960"/>
            <a:ext cx="4608512" cy="273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379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8EA6CE-5FD0-460C-8A43-2AA0D9030316}"/>
              </a:ext>
            </a:extLst>
          </p:cNvPr>
          <p:cNvSpPr>
            <a:spLocks noGrp="1"/>
          </p:cNvSpPr>
          <p:nvPr>
            <p:ph type="title"/>
          </p:nvPr>
        </p:nvSpPr>
        <p:spPr/>
        <p:txBody>
          <a:bodyPr/>
          <a:lstStyle/>
          <a:p>
            <a:r>
              <a:rPr lang="zh-CN" altLang="en-US" dirty="0"/>
              <a:t>概要设计</a:t>
            </a:r>
          </a:p>
        </p:txBody>
      </p:sp>
      <p:sp>
        <p:nvSpPr>
          <p:cNvPr id="3" name="内容占位符 2">
            <a:extLst>
              <a:ext uri="{FF2B5EF4-FFF2-40B4-BE49-F238E27FC236}">
                <a16:creationId xmlns:a16="http://schemas.microsoft.com/office/drawing/2014/main" id="{21203337-B02D-4284-BF52-8921938CAA66}"/>
              </a:ext>
            </a:extLst>
          </p:cNvPr>
          <p:cNvSpPr>
            <a:spLocks noGrp="1"/>
          </p:cNvSpPr>
          <p:nvPr>
            <p:ph idx="1"/>
          </p:nvPr>
        </p:nvSpPr>
        <p:spPr>
          <a:xfrm>
            <a:off x="755576" y="1333435"/>
            <a:ext cx="7772400" cy="4114800"/>
          </a:xfrm>
        </p:spPr>
        <p:txBody>
          <a:bodyPr/>
          <a:lstStyle/>
          <a:p>
            <a:pPr>
              <a:lnSpc>
                <a:spcPct val="130000"/>
              </a:lnSpc>
              <a:spcBef>
                <a:spcPts val="1600"/>
              </a:spcBef>
            </a:pPr>
            <a:r>
              <a:rPr lang="zh-CN" altLang="en-US" sz="2400" dirty="0"/>
              <a:t>每个行业都有自己的行业规范和相应行业的职业道德，软件行业也有着自己的职业道德和职业规范。</a:t>
            </a:r>
            <a:endParaRPr lang="en-US" altLang="zh-CN" sz="2400" dirty="0"/>
          </a:p>
          <a:p>
            <a:pPr>
              <a:lnSpc>
                <a:spcPct val="130000"/>
              </a:lnSpc>
              <a:spcBef>
                <a:spcPts val="1600"/>
              </a:spcBef>
            </a:pPr>
            <a:r>
              <a:rPr lang="zh-CN" altLang="en-US" sz="2400" dirty="0"/>
              <a:t>在项目概要设计时，要考虑软件项目实施对经济社会发展所造成的影响，特别是一些社交平台、网贷平台。</a:t>
            </a:r>
          </a:p>
          <a:p>
            <a:pPr>
              <a:lnSpc>
                <a:spcPct val="130000"/>
              </a:lnSpc>
              <a:spcBef>
                <a:spcPts val="1600"/>
              </a:spcBef>
            </a:pPr>
            <a:r>
              <a:rPr lang="zh-CN" altLang="en-US" sz="2400" dirty="0"/>
              <a:t>项目经理要勇于承担责任，关爱团队成员，宣传项目管理的专业知识，对客户和企业要忠诚，对行业规范要严格遵守。</a:t>
            </a:r>
            <a:endParaRPr lang="en-US" altLang="zh-CN" sz="2400" dirty="0"/>
          </a:p>
        </p:txBody>
      </p:sp>
      <p:sp>
        <p:nvSpPr>
          <p:cNvPr id="4" name="文本框 3">
            <a:extLst>
              <a:ext uri="{FF2B5EF4-FFF2-40B4-BE49-F238E27FC236}">
                <a16:creationId xmlns:a16="http://schemas.microsoft.com/office/drawing/2014/main" id="{283ADE54-0E08-41DB-AE8D-0BCCB058A6F7}"/>
              </a:ext>
            </a:extLst>
          </p:cNvPr>
          <p:cNvSpPr txBox="1"/>
          <p:nvPr/>
        </p:nvSpPr>
        <p:spPr>
          <a:xfrm>
            <a:off x="539552" y="529307"/>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28048714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63BC7EA7-6E10-4B63-9EFA-30D68B64CD35}" type="slidenum">
              <a:rPr lang="zh-CN" altLang="en-US"/>
              <a:pPr/>
              <a:t>76</a:t>
            </a:fld>
            <a:endParaRPr lang="en-US" altLang="zh-CN"/>
          </a:p>
        </p:txBody>
      </p:sp>
      <p:sp>
        <p:nvSpPr>
          <p:cNvPr id="145410" name="Rectangle 2"/>
          <p:cNvSpPr>
            <a:spLocks noGrp="1" noChangeArrowheads="1"/>
          </p:cNvSpPr>
          <p:nvPr>
            <p:ph type="title"/>
          </p:nvPr>
        </p:nvSpPr>
        <p:spPr>
          <a:xfrm>
            <a:off x="685800" y="98255"/>
            <a:ext cx="7772400" cy="1143000"/>
          </a:xfrm>
        </p:spPr>
        <p:txBody>
          <a:bodyPr/>
          <a:lstStyle/>
          <a:p>
            <a:r>
              <a:rPr lang="zh-CN" altLang="en-US" dirty="0"/>
              <a:t>概要设计的原理</a:t>
            </a:r>
            <a:endParaRPr lang="zh-CN" altLang="en-US" b="1" dirty="0"/>
          </a:p>
        </p:txBody>
      </p:sp>
      <p:sp>
        <p:nvSpPr>
          <p:cNvPr id="145411" name="Rectangle 3"/>
          <p:cNvSpPr>
            <a:spLocks noGrp="1" noChangeArrowheads="1"/>
          </p:cNvSpPr>
          <p:nvPr>
            <p:ph type="body" idx="1"/>
          </p:nvPr>
        </p:nvSpPr>
        <p:spPr>
          <a:xfrm>
            <a:off x="754832" y="1340768"/>
            <a:ext cx="6192838" cy="3600400"/>
          </a:xfrm>
        </p:spPr>
        <p:txBody>
          <a:bodyPr/>
          <a:lstStyle/>
          <a:p>
            <a:pPr indent="555625">
              <a:lnSpc>
                <a:spcPct val="130000"/>
              </a:lnSpc>
              <a:buSzPct val="100000"/>
              <a:buFont typeface="Wingdings" pitchFamily="2" charset="2"/>
              <a:buAutoNum type="arabicPeriod"/>
            </a:pPr>
            <a:r>
              <a:rPr lang="zh-CN" altLang="en-US" sz="2800" b="1" dirty="0">
                <a:latin typeface="+mn-ea"/>
              </a:rPr>
              <a:t>模块化</a:t>
            </a:r>
          </a:p>
          <a:p>
            <a:pPr indent="555625">
              <a:lnSpc>
                <a:spcPct val="130000"/>
              </a:lnSpc>
              <a:buSzPct val="100000"/>
              <a:buFont typeface="Wingdings" pitchFamily="2" charset="2"/>
              <a:buAutoNum type="arabicPeriod"/>
            </a:pPr>
            <a:r>
              <a:rPr lang="zh-CN" altLang="en-US" sz="2800" b="1" dirty="0">
                <a:latin typeface="+mn-ea"/>
              </a:rPr>
              <a:t>抽象和逐步求精</a:t>
            </a:r>
          </a:p>
          <a:p>
            <a:pPr indent="555625">
              <a:lnSpc>
                <a:spcPct val="130000"/>
              </a:lnSpc>
              <a:buSzPct val="100000"/>
              <a:buFont typeface="Wingdings" pitchFamily="2" charset="2"/>
              <a:buAutoNum type="arabicPeriod"/>
            </a:pPr>
            <a:r>
              <a:rPr lang="zh-CN" altLang="en-US" sz="2800" b="1" dirty="0">
                <a:latin typeface="+mn-ea"/>
              </a:rPr>
              <a:t>信息隐蔽和局部化</a:t>
            </a:r>
          </a:p>
          <a:p>
            <a:pPr indent="555625">
              <a:lnSpc>
                <a:spcPct val="130000"/>
              </a:lnSpc>
              <a:buSzPct val="100000"/>
              <a:buFont typeface="Wingdings" pitchFamily="2" charset="2"/>
              <a:buAutoNum type="arabicPeriod"/>
            </a:pPr>
            <a:r>
              <a:rPr lang="zh-CN" altLang="en-US" sz="2800" b="1" dirty="0">
                <a:latin typeface="+mn-ea"/>
              </a:rPr>
              <a:t>模块独立</a:t>
            </a:r>
          </a:p>
          <a:p>
            <a:pPr indent="555625">
              <a:lnSpc>
                <a:spcPct val="130000"/>
              </a:lnSpc>
              <a:buSzPct val="100000"/>
              <a:buFont typeface="Wingdings" pitchFamily="2" charset="2"/>
              <a:buAutoNum type="arabicPeriod"/>
            </a:pPr>
            <a:r>
              <a:rPr lang="zh-CN" altLang="en-US" sz="2800" b="1" dirty="0">
                <a:latin typeface="+mn-ea"/>
              </a:rPr>
              <a:t>启发式规则</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610819"/>
            <a:ext cx="732472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endParaRPr lang="zh-CN"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20688"/>
            <a:ext cx="907404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2371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endParaRPr lang="zh-CN"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07825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6673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 y="620688"/>
            <a:ext cx="911725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132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好的代码来自好的设计</a:t>
            </a:r>
          </a:p>
        </p:txBody>
      </p:sp>
      <p:sp>
        <p:nvSpPr>
          <p:cNvPr id="3" name="内容占位符 2"/>
          <p:cNvSpPr>
            <a:spLocks noGrp="1"/>
          </p:cNvSpPr>
          <p:nvPr>
            <p:ph idx="1"/>
          </p:nvPr>
        </p:nvSpPr>
        <p:spPr/>
        <p:txBody>
          <a:bodyPr/>
          <a:lstStyle/>
          <a:p>
            <a:pPr>
              <a:lnSpc>
                <a:spcPct val="110000"/>
              </a:lnSpc>
              <a:spcBef>
                <a:spcPts val="1000"/>
              </a:spcBef>
            </a:pPr>
            <a:r>
              <a:rPr lang="zh-CN" altLang="en-US" dirty="0"/>
              <a:t>好的代码是创新性的</a:t>
            </a:r>
            <a:endParaRPr lang="zh-CN" altLang="en-US" b="0" dirty="0"/>
          </a:p>
          <a:p>
            <a:pPr lvl="1">
              <a:lnSpc>
                <a:spcPct val="110000"/>
              </a:lnSpc>
              <a:spcBef>
                <a:spcPts val="1000"/>
              </a:spcBef>
            </a:pPr>
            <a:r>
              <a:rPr lang="zh-CN" altLang="en-US" b="0" dirty="0"/>
              <a:t>尽可能地用最好的方法解决问题。</a:t>
            </a:r>
            <a:endParaRPr lang="en-US" altLang="zh-CN" b="0" dirty="0"/>
          </a:p>
          <a:p>
            <a:endParaRPr lang="zh-CN" altLang="en-US" b="0" dirty="0"/>
          </a:p>
          <a:p>
            <a:pPr>
              <a:lnSpc>
                <a:spcPct val="110000"/>
              </a:lnSpc>
              <a:spcBef>
                <a:spcPts val="1000"/>
              </a:spcBef>
            </a:pPr>
            <a:r>
              <a:rPr lang="zh-CN" altLang="en-US" dirty="0"/>
              <a:t>好的代码让软件有用</a:t>
            </a:r>
            <a:endParaRPr lang="zh-CN" altLang="en-US" b="0" dirty="0"/>
          </a:p>
          <a:p>
            <a:pPr lvl="1">
              <a:lnSpc>
                <a:spcPct val="110000"/>
              </a:lnSpc>
              <a:spcBef>
                <a:spcPts val="1000"/>
              </a:spcBef>
            </a:pPr>
            <a:r>
              <a:rPr lang="zh-CN" altLang="en-US" b="0" dirty="0"/>
              <a:t>不必要的代码通常是不好的代码。</a:t>
            </a:r>
          </a:p>
          <a:p>
            <a:endParaRPr lang="zh-CN" altLang="en-US" dirty="0"/>
          </a:p>
        </p:txBody>
      </p:sp>
    </p:spTree>
    <p:extLst>
      <p:ext uri="{BB962C8B-B14F-4D97-AF65-F5344CB8AC3E}">
        <p14:creationId xmlns:p14="http://schemas.microsoft.com/office/powerpoint/2010/main" val="256119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r>
              <a:rPr lang="zh-CN" altLang="en-US" dirty="0"/>
              <a:t>概要设计原理</a:t>
            </a:r>
          </a:p>
        </p:txBody>
      </p:sp>
      <p:sp>
        <p:nvSpPr>
          <p:cNvPr id="146435" name="Rectangle 1027"/>
          <p:cNvSpPr>
            <a:spLocks noGrp="1" noChangeArrowheads="1"/>
          </p:cNvSpPr>
          <p:nvPr>
            <p:ph idx="1"/>
          </p:nvPr>
        </p:nvSpPr>
        <p:spPr/>
        <p:txBody>
          <a:bodyPr/>
          <a:lstStyle/>
          <a:p>
            <a:pPr marL="812800" indent="-812800">
              <a:lnSpc>
                <a:spcPct val="90000"/>
              </a:lnSpc>
              <a:buClr>
                <a:schemeClr val="tx1"/>
              </a:buClr>
              <a:buSzTx/>
              <a:buFont typeface="Wingdings" pitchFamily="2" charset="2"/>
              <a:buNone/>
            </a:pPr>
            <a:r>
              <a:rPr lang="en-US" altLang="zh-CN" sz="2800" b="1" dirty="0">
                <a:latin typeface="+mn-ea"/>
              </a:rPr>
              <a:t>1</a:t>
            </a:r>
            <a:r>
              <a:rPr lang="zh-CN" altLang="en-US" sz="2800" b="1" dirty="0">
                <a:latin typeface="+mn-ea"/>
              </a:rPr>
              <a:t>、模块化</a:t>
            </a:r>
          </a:p>
          <a:p>
            <a:pPr marL="1168400" lvl="1" indent="-711200">
              <a:lnSpc>
                <a:spcPct val="105000"/>
              </a:lnSpc>
              <a:spcBef>
                <a:spcPct val="50000"/>
              </a:spcBef>
              <a:buSzPct val="80000"/>
            </a:pPr>
            <a:r>
              <a:rPr lang="zh-CN" altLang="en-US" dirty="0">
                <a:latin typeface="+mn-ea"/>
              </a:rPr>
              <a:t>什么是模块</a:t>
            </a:r>
            <a:r>
              <a:rPr lang="en-US" altLang="zh-CN" b="1" dirty="0">
                <a:latin typeface="+mn-ea"/>
              </a:rPr>
              <a:t>?</a:t>
            </a:r>
          </a:p>
          <a:p>
            <a:pPr marL="1168400" lvl="1" indent="-711200">
              <a:lnSpc>
                <a:spcPct val="105000"/>
              </a:lnSpc>
              <a:spcBef>
                <a:spcPct val="50000"/>
              </a:spcBef>
              <a:buSzPct val="80000"/>
            </a:pPr>
            <a:r>
              <a:rPr lang="zh-CN" altLang="en-US" b="1" dirty="0">
                <a:latin typeface="+mn-ea"/>
              </a:rPr>
              <a:t>为什么要模块化？</a:t>
            </a:r>
          </a:p>
          <a:p>
            <a:pPr marL="1168400" lvl="1" indent="-711200">
              <a:lnSpc>
                <a:spcPct val="105000"/>
              </a:lnSpc>
              <a:spcBef>
                <a:spcPct val="50000"/>
              </a:spcBef>
              <a:buSzPct val="80000"/>
            </a:pPr>
            <a:r>
              <a:rPr lang="zh-CN" altLang="en-US" dirty="0">
                <a:latin typeface="+mn-ea"/>
              </a:rPr>
              <a:t>怎样模块化？是不是划分得越细越好？</a:t>
            </a:r>
            <a:endParaRPr lang="en-US" altLang="zh-CN" b="1" dirty="0">
              <a:latin typeface="+mn-ea"/>
            </a:endParaRPr>
          </a:p>
        </p:txBody>
      </p:sp>
      <p:sp>
        <p:nvSpPr>
          <p:cNvPr id="7" name="灯片编号占位符 5"/>
          <p:cNvSpPr>
            <a:spLocks noGrp="1"/>
          </p:cNvSpPr>
          <p:nvPr>
            <p:ph type="sldNum" sz="quarter" idx="12"/>
          </p:nvPr>
        </p:nvSpPr>
        <p:spPr/>
        <p:txBody>
          <a:bodyPr/>
          <a:lstStyle/>
          <a:p>
            <a:fld id="{E6D59474-894F-441E-833D-C5A942A34C47}" type="slidenum">
              <a:rPr lang="zh-CN" altLang="en-US"/>
              <a:pPr/>
              <a:t>80</a:t>
            </a:fld>
            <a:endParaRPr lang="en-US" altLang="zh-CN"/>
          </a:p>
        </p:txBody>
      </p:sp>
      <p:grpSp>
        <p:nvGrpSpPr>
          <p:cNvPr id="8" name="Group 81"/>
          <p:cNvGrpSpPr>
            <a:grpSpLocks/>
          </p:cNvGrpSpPr>
          <p:nvPr/>
        </p:nvGrpSpPr>
        <p:grpSpPr bwMode="auto">
          <a:xfrm>
            <a:off x="2339752" y="4153495"/>
            <a:ext cx="3702050" cy="2155825"/>
            <a:chOff x="1316" y="2194"/>
            <a:chExt cx="2332" cy="1358"/>
          </a:xfrm>
        </p:grpSpPr>
        <p:sp>
          <p:nvSpPr>
            <p:cNvPr id="9" name="Freeform 6"/>
            <p:cNvSpPr>
              <a:spLocks/>
            </p:cNvSpPr>
            <p:nvPr/>
          </p:nvSpPr>
          <p:spPr bwMode="auto">
            <a:xfrm>
              <a:off x="2997" y="2340"/>
              <a:ext cx="66" cy="540"/>
            </a:xfrm>
            <a:custGeom>
              <a:avLst/>
              <a:gdLst>
                <a:gd name="T0" fmla="*/ 56 w 66"/>
                <a:gd name="T1" fmla="*/ 0 h 540"/>
                <a:gd name="T2" fmla="*/ 0 w 66"/>
                <a:gd name="T3" fmla="*/ 193 h 540"/>
                <a:gd name="T4" fmla="*/ 0 w 66"/>
                <a:gd name="T5" fmla="*/ 540 h 540"/>
                <a:gd name="T6" fmla="*/ 66 w 66"/>
                <a:gd name="T7" fmla="*/ 456 h 540"/>
                <a:gd name="T8" fmla="*/ 66 w 66"/>
                <a:gd name="T9" fmla="*/ 0 h 540"/>
                <a:gd name="T10" fmla="*/ 56 w 66"/>
                <a:gd name="T11" fmla="*/ 0 h 540"/>
              </a:gdLst>
              <a:ahLst/>
              <a:cxnLst>
                <a:cxn ang="0">
                  <a:pos x="T0" y="T1"/>
                </a:cxn>
                <a:cxn ang="0">
                  <a:pos x="T2" y="T3"/>
                </a:cxn>
                <a:cxn ang="0">
                  <a:pos x="T4" y="T5"/>
                </a:cxn>
                <a:cxn ang="0">
                  <a:pos x="T6" y="T7"/>
                </a:cxn>
                <a:cxn ang="0">
                  <a:pos x="T8" y="T9"/>
                </a:cxn>
                <a:cxn ang="0">
                  <a:pos x="T10" y="T11"/>
                </a:cxn>
              </a:cxnLst>
              <a:rect l="0" t="0" r="r" b="b"/>
              <a:pathLst>
                <a:path w="66" h="540">
                  <a:moveTo>
                    <a:pt x="56" y="0"/>
                  </a:moveTo>
                  <a:lnTo>
                    <a:pt x="0" y="193"/>
                  </a:lnTo>
                  <a:lnTo>
                    <a:pt x="0" y="540"/>
                  </a:lnTo>
                  <a:lnTo>
                    <a:pt x="66" y="456"/>
                  </a:lnTo>
                  <a:lnTo>
                    <a:pt x="66" y="0"/>
                  </a:lnTo>
                  <a:lnTo>
                    <a:pt x="56"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 name="Freeform 7"/>
            <p:cNvSpPr>
              <a:spLocks/>
            </p:cNvSpPr>
            <p:nvPr/>
          </p:nvSpPr>
          <p:spPr bwMode="auto">
            <a:xfrm>
              <a:off x="3002" y="2345"/>
              <a:ext cx="66" cy="540"/>
            </a:xfrm>
            <a:custGeom>
              <a:avLst/>
              <a:gdLst>
                <a:gd name="T0" fmla="*/ 56 w 66"/>
                <a:gd name="T1" fmla="*/ 0 h 540"/>
                <a:gd name="T2" fmla="*/ 0 w 66"/>
                <a:gd name="T3" fmla="*/ 192 h 540"/>
                <a:gd name="T4" fmla="*/ 0 w 66"/>
                <a:gd name="T5" fmla="*/ 540 h 540"/>
                <a:gd name="T6" fmla="*/ 66 w 66"/>
                <a:gd name="T7" fmla="*/ 455 h 540"/>
                <a:gd name="T8" fmla="*/ 66 w 66"/>
                <a:gd name="T9" fmla="*/ 0 h 540"/>
              </a:gdLst>
              <a:ahLst/>
              <a:cxnLst>
                <a:cxn ang="0">
                  <a:pos x="T0" y="T1"/>
                </a:cxn>
                <a:cxn ang="0">
                  <a:pos x="T2" y="T3"/>
                </a:cxn>
                <a:cxn ang="0">
                  <a:pos x="T4" y="T5"/>
                </a:cxn>
                <a:cxn ang="0">
                  <a:pos x="T6" y="T7"/>
                </a:cxn>
                <a:cxn ang="0">
                  <a:pos x="T8" y="T9"/>
                </a:cxn>
              </a:cxnLst>
              <a:rect l="0" t="0" r="r" b="b"/>
              <a:pathLst>
                <a:path w="66" h="540">
                  <a:moveTo>
                    <a:pt x="56" y="0"/>
                  </a:moveTo>
                  <a:lnTo>
                    <a:pt x="0" y="192"/>
                  </a:lnTo>
                  <a:lnTo>
                    <a:pt x="0" y="540"/>
                  </a:lnTo>
                  <a:lnTo>
                    <a:pt x="66" y="455"/>
                  </a:lnTo>
                  <a:lnTo>
                    <a:pt x="66"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 name="Freeform 8"/>
            <p:cNvSpPr>
              <a:spLocks/>
            </p:cNvSpPr>
            <p:nvPr/>
          </p:nvSpPr>
          <p:spPr bwMode="auto">
            <a:xfrm>
              <a:off x="2351" y="2269"/>
              <a:ext cx="159" cy="611"/>
            </a:xfrm>
            <a:custGeom>
              <a:avLst/>
              <a:gdLst>
                <a:gd name="T0" fmla="*/ 159 w 159"/>
                <a:gd name="T1" fmla="*/ 0 h 611"/>
                <a:gd name="T2" fmla="*/ 159 w 159"/>
                <a:gd name="T3" fmla="*/ 489 h 611"/>
                <a:gd name="T4" fmla="*/ 0 w 159"/>
                <a:gd name="T5" fmla="*/ 611 h 611"/>
                <a:gd name="T6" fmla="*/ 0 w 159"/>
                <a:gd name="T7" fmla="*/ 123 h 611"/>
                <a:gd name="T8" fmla="*/ 159 w 159"/>
                <a:gd name="T9" fmla="*/ 0 h 611"/>
              </a:gdLst>
              <a:ahLst/>
              <a:cxnLst>
                <a:cxn ang="0">
                  <a:pos x="T0" y="T1"/>
                </a:cxn>
                <a:cxn ang="0">
                  <a:pos x="T2" y="T3"/>
                </a:cxn>
                <a:cxn ang="0">
                  <a:pos x="T4" y="T5"/>
                </a:cxn>
                <a:cxn ang="0">
                  <a:pos x="T6" y="T7"/>
                </a:cxn>
                <a:cxn ang="0">
                  <a:pos x="T8" y="T9"/>
                </a:cxn>
              </a:cxnLst>
              <a:rect l="0" t="0" r="r" b="b"/>
              <a:pathLst>
                <a:path w="159" h="611">
                  <a:moveTo>
                    <a:pt x="159" y="0"/>
                  </a:moveTo>
                  <a:lnTo>
                    <a:pt x="159" y="489"/>
                  </a:lnTo>
                  <a:lnTo>
                    <a:pt x="0" y="611"/>
                  </a:lnTo>
                  <a:lnTo>
                    <a:pt x="0" y="123"/>
                  </a:lnTo>
                  <a:lnTo>
                    <a:pt x="159" y="0"/>
                  </a:lnTo>
                  <a:close/>
                </a:path>
              </a:pathLst>
            </a:custGeom>
            <a:blipFill dpi="0" rotWithShape="0">
              <a:blip r:embed="rId3"/>
              <a:srcRect/>
              <a:tile tx="0" ty="0" sx="100000" sy="100000" flip="none" algn="tl"/>
            </a:blipFill>
            <a:ln w="15875">
              <a:solidFill>
                <a:srgbClr val="000000"/>
              </a:solidFill>
              <a:prstDash val="solid"/>
              <a:round/>
              <a:headEnd/>
              <a:tailEnd/>
            </a:ln>
          </p:spPr>
          <p:txBody>
            <a:bodyPr/>
            <a:lstStyle/>
            <a:p>
              <a:endParaRPr lang="zh-CN" altLang="en-US"/>
            </a:p>
          </p:txBody>
        </p:sp>
        <p:sp>
          <p:nvSpPr>
            <p:cNvPr id="15" name="Freeform 9"/>
            <p:cNvSpPr>
              <a:spLocks/>
            </p:cNvSpPr>
            <p:nvPr/>
          </p:nvSpPr>
          <p:spPr bwMode="auto">
            <a:xfrm>
              <a:off x="3412" y="2194"/>
              <a:ext cx="174" cy="686"/>
            </a:xfrm>
            <a:custGeom>
              <a:avLst/>
              <a:gdLst>
                <a:gd name="T0" fmla="*/ 10 w 174"/>
                <a:gd name="T1" fmla="*/ 151 h 686"/>
                <a:gd name="T2" fmla="*/ 174 w 174"/>
                <a:gd name="T3" fmla="*/ 0 h 686"/>
                <a:gd name="T4" fmla="*/ 174 w 174"/>
                <a:gd name="T5" fmla="*/ 526 h 686"/>
                <a:gd name="T6" fmla="*/ 0 w 174"/>
                <a:gd name="T7" fmla="*/ 686 h 686"/>
                <a:gd name="T8" fmla="*/ 10 w 174"/>
                <a:gd name="T9" fmla="*/ 151 h 686"/>
              </a:gdLst>
              <a:ahLst/>
              <a:cxnLst>
                <a:cxn ang="0">
                  <a:pos x="T0" y="T1"/>
                </a:cxn>
                <a:cxn ang="0">
                  <a:pos x="T2" y="T3"/>
                </a:cxn>
                <a:cxn ang="0">
                  <a:pos x="T4" y="T5"/>
                </a:cxn>
                <a:cxn ang="0">
                  <a:pos x="T6" y="T7"/>
                </a:cxn>
                <a:cxn ang="0">
                  <a:pos x="T8" y="T9"/>
                </a:cxn>
              </a:cxnLst>
              <a:rect l="0" t="0" r="r" b="b"/>
              <a:pathLst>
                <a:path w="174" h="686">
                  <a:moveTo>
                    <a:pt x="10" y="151"/>
                  </a:moveTo>
                  <a:lnTo>
                    <a:pt x="174" y="0"/>
                  </a:lnTo>
                  <a:lnTo>
                    <a:pt x="174" y="526"/>
                  </a:lnTo>
                  <a:lnTo>
                    <a:pt x="0" y="686"/>
                  </a:lnTo>
                  <a:lnTo>
                    <a:pt x="10" y="151"/>
                  </a:lnTo>
                  <a:close/>
                </a:path>
              </a:pathLst>
            </a:custGeom>
            <a:blipFill dpi="0" rotWithShape="0">
              <a:blip r:embed="rId3"/>
              <a:srcRect/>
              <a:tile tx="0" ty="0" sx="100000" sy="100000" flip="none" algn="tl"/>
            </a:blipFill>
            <a:ln w="15875">
              <a:solidFill>
                <a:srgbClr val="000000"/>
              </a:solidFill>
              <a:prstDash val="solid"/>
              <a:round/>
              <a:headEnd/>
              <a:tailEnd/>
            </a:ln>
          </p:spPr>
          <p:txBody>
            <a:bodyPr/>
            <a:lstStyle/>
            <a:p>
              <a:endParaRPr lang="zh-CN" altLang="en-US"/>
            </a:p>
          </p:txBody>
        </p:sp>
        <p:sp>
          <p:nvSpPr>
            <p:cNvPr id="16" name="Rectangle 10"/>
            <p:cNvSpPr>
              <a:spLocks noChangeArrowheads="1"/>
            </p:cNvSpPr>
            <p:nvPr/>
          </p:nvSpPr>
          <p:spPr bwMode="auto">
            <a:xfrm>
              <a:off x="3058" y="2335"/>
              <a:ext cx="359" cy="5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 name="Rectangle 11"/>
            <p:cNvSpPr>
              <a:spLocks noChangeArrowheads="1"/>
            </p:cNvSpPr>
            <p:nvPr/>
          </p:nvSpPr>
          <p:spPr bwMode="auto">
            <a:xfrm>
              <a:off x="3058" y="2335"/>
              <a:ext cx="359" cy="54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 name="Freeform 12"/>
            <p:cNvSpPr>
              <a:spLocks/>
            </p:cNvSpPr>
            <p:nvPr/>
          </p:nvSpPr>
          <p:spPr bwMode="auto">
            <a:xfrm>
              <a:off x="1854" y="2204"/>
              <a:ext cx="175" cy="676"/>
            </a:xfrm>
            <a:custGeom>
              <a:avLst/>
              <a:gdLst>
                <a:gd name="T0" fmla="*/ 11 w 175"/>
                <a:gd name="T1" fmla="*/ 150 h 676"/>
                <a:gd name="T2" fmla="*/ 175 w 175"/>
                <a:gd name="T3" fmla="*/ 0 h 676"/>
                <a:gd name="T4" fmla="*/ 175 w 175"/>
                <a:gd name="T5" fmla="*/ 516 h 676"/>
                <a:gd name="T6" fmla="*/ 0 w 175"/>
                <a:gd name="T7" fmla="*/ 676 h 676"/>
                <a:gd name="T8" fmla="*/ 11 w 175"/>
                <a:gd name="T9" fmla="*/ 150 h 676"/>
              </a:gdLst>
              <a:ahLst/>
              <a:cxnLst>
                <a:cxn ang="0">
                  <a:pos x="T0" y="T1"/>
                </a:cxn>
                <a:cxn ang="0">
                  <a:pos x="T2" y="T3"/>
                </a:cxn>
                <a:cxn ang="0">
                  <a:pos x="T4" y="T5"/>
                </a:cxn>
                <a:cxn ang="0">
                  <a:pos x="T6" y="T7"/>
                </a:cxn>
                <a:cxn ang="0">
                  <a:pos x="T8" y="T9"/>
                </a:cxn>
              </a:cxnLst>
              <a:rect l="0" t="0" r="r" b="b"/>
              <a:pathLst>
                <a:path w="175" h="676">
                  <a:moveTo>
                    <a:pt x="11" y="150"/>
                  </a:moveTo>
                  <a:lnTo>
                    <a:pt x="175" y="0"/>
                  </a:lnTo>
                  <a:lnTo>
                    <a:pt x="175" y="516"/>
                  </a:lnTo>
                  <a:lnTo>
                    <a:pt x="0" y="676"/>
                  </a:lnTo>
                  <a:lnTo>
                    <a:pt x="11" y="150"/>
                  </a:lnTo>
                  <a:close/>
                </a:path>
              </a:pathLst>
            </a:custGeom>
            <a:blipFill dpi="0" rotWithShape="0">
              <a:blip r:embed="rId3"/>
              <a:srcRect/>
              <a:tile tx="0" ty="0" sx="100000" sy="100000" flip="none" algn="tl"/>
            </a:blipFill>
            <a:ln w="15875">
              <a:solidFill>
                <a:srgbClr val="000000"/>
              </a:solidFill>
              <a:prstDash val="solid"/>
              <a:round/>
              <a:headEnd/>
              <a:tailEnd/>
            </a:ln>
          </p:spPr>
          <p:txBody>
            <a:bodyPr/>
            <a:lstStyle/>
            <a:p>
              <a:endParaRPr lang="zh-CN" altLang="en-US"/>
            </a:p>
          </p:txBody>
        </p:sp>
        <p:sp>
          <p:nvSpPr>
            <p:cNvPr id="19" name="Freeform 13"/>
            <p:cNvSpPr>
              <a:spLocks/>
            </p:cNvSpPr>
            <p:nvPr/>
          </p:nvSpPr>
          <p:spPr bwMode="auto">
            <a:xfrm>
              <a:off x="1511" y="2204"/>
              <a:ext cx="518" cy="150"/>
            </a:xfrm>
            <a:custGeom>
              <a:avLst/>
              <a:gdLst>
                <a:gd name="T0" fmla="*/ 0 w 518"/>
                <a:gd name="T1" fmla="*/ 136 h 150"/>
                <a:gd name="T2" fmla="*/ 149 w 518"/>
                <a:gd name="T3" fmla="*/ 0 h 150"/>
                <a:gd name="T4" fmla="*/ 518 w 518"/>
                <a:gd name="T5" fmla="*/ 0 h 150"/>
                <a:gd name="T6" fmla="*/ 354 w 518"/>
                <a:gd name="T7" fmla="*/ 150 h 150"/>
                <a:gd name="T8" fmla="*/ 0 w 518"/>
                <a:gd name="T9" fmla="*/ 150 h 150"/>
                <a:gd name="T10" fmla="*/ 0 w 518"/>
                <a:gd name="T11" fmla="*/ 136 h 150"/>
              </a:gdLst>
              <a:ahLst/>
              <a:cxnLst>
                <a:cxn ang="0">
                  <a:pos x="T0" y="T1"/>
                </a:cxn>
                <a:cxn ang="0">
                  <a:pos x="T2" y="T3"/>
                </a:cxn>
                <a:cxn ang="0">
                  <a:pos x="T4" y="T5"/>
                </a:cxn>
                <a:cxn ang="0">
                  <a:pos x="T6" y="T7"/>
                </a:cxn>
                <a:cxn ang="0">
                  <a:pos x="T8" y="T9"/>
                </a:cxn>
                <a:cxn ang="0">
                  <a:pos x="T10" y="T11"/>
                </a:cxn>
              </a:cxnLst>
              <a:rect l="0" t="0" r="r" b="b"/>
              <a:pathLst>
                <a:path w="518" h="150">
                  <a:moveTo>
                    <a:pt x="0" y="136"/>
                  </a:moveTo>
                  <a:lnTo>
                    <a:pt x="149" y="0"/>
                  </a:lnTo>
                  <a:lnTo>
                    <a:pt x="518" y="0"/>
                  </a:lnTo>
                  <a:lnTo>
                    <a:pt x="354" y="150"/>
                  </a:lnTo>
                  <a:lnTo>
                    <a:pt x="0" y="150"/>
                  </a:lnTo>
                  <a:lnTo>
                    <a:pt x="0" y="136"/>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Freeform 14"/>
            <p:cNvSpPr>
              <a:spLocks/>
            </p:cNvSpPr>
            <p:nvPr/>
          </p:nvSpPr>
          <p:spPr bwMode="auto">
            <a:xfrm>
              <a:off x="1516" y="2208"/>
              <a:ext cx="518" cy="151"/>
            </a:xfrm>
            <a:custGeom>
              <a:avLst/>
              <a:gdLst>
                <a:gd name="T0" fmla="*/ 0 w 518"/>
                <a:gd name="T1" fmla="*/ 137 h 151"/>
                <a:gd name="T2" fmla="*/ 149 w 518"/>
                <a:gd name="T3" fmla="*/ 0 h 151"/>
                <a:gd name="T4" fmla="*/ 518 w 518"/>
                <a:gd name="T5" fmla="*/ 0 h 151"/>
                <a:gd name="T6" fmla="*/ 354 w 518"/>
                <a:gd name="T7" fmla="*/ 151 h 151"/>
                <a:gd name="T8" fmla="*/ 0 w 518"/>
                <a:gd name="T9" fmla="*/ 151 h 151"/>
              </a:gdLst>
              <a:ahLst/>
              <a:cxnLst>
                <a:cxn ang="0">
                  <a:pos x="T0" y="T1"/>
                </a:cxn>
                <a:cxn ang="0">
                  <a:pos x="T2" y="T3"/>
                </a:cxn>
                <a:cxn ang="0">
                  <a:pos x="T4" y="T5"/>
                </a:cxn>
                <a:cxn ang="0">
                  <a:pos x="T6" y="T7"/>
                </a:cxn>
                <a:cxn ang="0">
                  <a:pos x="T8" y="T9"/>
                </a:cxn>
              </a:cxnLst>
              <a:rect l="0" t="0" r="r" b="b"/>
              <a:pathLst>
                <a:path w="518" h="151">
                  <a:moveTo>
                    <a:pt x="0" y="137"/>
                  </a:moveTo>
                  <a:lnTo>
                    <a:pt x="149" y="0"/>
                  </a:lnTo>
                  <a:lnTo>
                    <a:pt x="518" y="0"/>
                  </a:lnTo>
                  <a:lnTo>
                    <a:pt x="354" y="151"/>
                  </a:lnTo>
                  <a:lnTo>
                    <a:pt x="0" y="151"/>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 name="Rectangle 15"/>
            <p:cNvSpPr>
              <a:spLocks noChangeArrowheads="1"/>
            </p:cNvSpPr>
            <p:nvPr/>
          </p:nvSpPr>
          <p:spPr bwMode="auto">
            <a:xfrm>
              <a:off x="1506" y="2349"/>
              <a:ext cx="353" cy="5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 name="Rectangle 16"/>
            <p:cNvSpPr>
              <a:spLocks noChangeArrowheads="1"/>
            </p:cNvSpPr>
            <p:nvPr/>
          </p:nvSpPr>
          <p:spPr bwMode="auto">
            <a:xfrm>
              <a:off x="1506" y="2350"/>
              <a:ext cx="354" cy="52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 name="Rectangle 17"/>
            <p:cNvSpPr>
              <a:spLocks noChangeArrowheads="1"/>
            </p:cNvSpPr>
            <p:nvPr/>
          </p:nvSpPr>
          <p:spPr bwMode="auto">
            <a:xfrm>
              <a:off x="1921" y="2392"/>
              <a:ext cx="425" cy="4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 name="Rectangle 18"/>
            <p:cNvSpPr>
              <a:spLocks noChangeArrowheads="1"/>
            </p:cNvSpPr>
            <p:nvPr/>
          </p:nvSpPr>
          <p:spPr bwMode="auto">
            <a:xfrm>
              <a:off x="1921" y="2392"/>
              <a:ext cx="425" cy="48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 name="Freeform 19"/>
            <p:cNvSpPr>
              <a:spLocks/>
            </p:cNvSpPr>
            <p:nvPr/>
          </p:nvSpPr>
          <p:spPr bwMode="auto">
            <a:xfrm>
              <a:off x="1926" y="2269"/>
              <a:ext cx="584" cy="127"/>
            </a:xfrm>
            <a:custGeom>
              <a:avLst/>
              <a:gdLst>
                <a:gd name="T0" fmla="*/ 0 w 584"/>
                <a:gd name="T1" fmla="*/ 113 h 127"/>
                <a:gd name="T2" fmla="*/ 184 w 584"/>
                <a:gd name="T3" fmla="*/ 0 h 127"/>
                <a:gd name="T4" fmla="*/ 538 w 584"/>
                <a:gd name="T5" fmla="*/ 0 h 127"/>
                <a:gd name="T6" fmla="*/ 584 w 584"/>
                <a:gd name="T7" fmla="*/ 0 h 127"/>
                <a:gd name="T8" fmla="*/ 425 w 584"/>
                <a:gd name="T9" fmla="*/ 127 h 127"/>
                <a:gd name="T10" fmla="*/ 0 w 584"/>
                <a:gd name="T11" fmla="*/ 127 h 127"/>
                <a:gd name="T12" fmla="*/ 0 w 584"/>
                <a:gd name="T13" fmla="*/ 113 h 127"/>
              </a:gdLst>
              <a:ahLst/>
              <a:cxnLst>
                <a:cxn ang="0">
                  <a:pos x="T0" y="T1"/>
                </a:cxn>
                <a:cxn ang="0">
                  <a:pos x="T2" y="T3"/>
                </a:cxn>
                <a:cxn ang="0">
                  <a:pos x="T4" y="T5"/>
                </a:cxn>
                <a:cxn ang="0">
                  <a:pos x="T6" y="T7"/>
                </a:cxn>
                <a:cxn ang="0">
                  <a:pos x="T8" y="T9"/>
                </a:cxn>
                <a:cxn ang="0">
                  <a:pos x="T10" y="T11"/>
                </a:cxn>
                <a:cxn ang="0">
                  <a:pos x="T12" y="T13"/>
                </a:cxn>
              </a:cxnLst>
              <a:rect l="0" t="0" r="r" b="b"/>
              <a:pathLst>
                <a:path w="584" h="127">
                  <a:moveTo>
                    <a:pt x="0" y="113"/>
                  </a:moveTo>
                  <a:lnTo>
                    <a:pt x="184" y="0"/>
                  </a:lnTo>
                  <a:lnTo>
                    <a:pt x="538" y="0"/>
                  </a:lnTo>
                  <a:lnTo>
                    <a:pt x="584" y="0"/>
                  </a:lnTo>
                  <a:lnTo>
                    <a:pt x="425" y="127"/>
                  </a:lnTo>
                  <a:lnTo>
                    <a:pt x="0" y="127"/>
                  </a:lnTo>
                  <a:lnTo>
                    <a:pt x="0" y="113"/>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Freeform 20"/>
            <p:cNvSpPr>
              <a:spLocks/>
            </p:cNvSpPr>
            <p:nvPr/>
          </p:nvSpPr>
          <p:spPr bwMode="auto">
            <a:xfrm>
              <a:off x="1931" y="2274"/>
              <a:ext cx="584" cy="127"/>
            </a:xfrm>
            <a:custGeom>
              <a:avLst/>
              <a:gdLst>
                <a:gd name="T0" fmla="*/ 0 w 584"/>
                <a:gd name="T1" fmla="*/ 113 h 127"/>
                <a:gd name="T2" fmla="*/ 185 w 584"/>
                <a:gd name="T3" fmla="*/ 0 h 127"/>
                <a:gd name="T4" fmla="*/ 538 w 584"/>
                <a:gd name="T5" fmla="*/ 0 h 127"/>
                <a:gd name="T6" fmla="*/ 584 w 584"/>
                <a:gd name="T7" fmla="*/ 0 h 127"/>
                <a:gd name="T8" fmla="*/ 425 w 584"/>
                <a:gd name="T9" fmla="*/ 127 h 127"/>
                <a:gd name="T10" fmla="*/ 0 w 584"/>
                <a:gd name="T11" fmla="*/ 127 h 127"/>
              </a:gdLst>
              <a:ahLst/>
              <a:cxnLst>
                <a:cxn ang="0">
                  <a:pos x="T0" y="T1"/>
                </a:cxn>
                <a:cxn ang="0">
                  <a:pos x="T2" y="T3"/>
                </a:cxn>
                <a:cxn ang="0">
                  <a:pos x="T4" y="T5"/>
                </a:cxn>
                <a:cxn ang="0">
                  <a:pos x="T6" y="T7"/>
                </a:cxn>
                <a:cxn ang="0">
                  <a:pos x="T8" y="T9"/>
                </a:cxn>
                <a:cxn ang="0">
                  <a:pos x="T10" y="T11"/>
                </a:cxn>
              </a:cxnLst>
              <a:rect l="0" t="0" r="r" b="b"/>
              <a:pathLst>
                <a:path w="584" h="127">
                  <a:moveTo>
                    <a:pt x="0" y="113"/>
                  </a:moveTo>
                  <a:lnTo>
                    <a:pt x="185" y="0"/>
                  </a:lnTo>
                  <a:lnTo>
                    <a:pt x="538" y="0"/>
                  </a:lnTo>
                  <a:lnTo>
                    <a:pt x="584" y="0"/>
                  </a:lnTo>
                  <a:lnTo>
                    <a:pt x="425" y="127"/>
                  </a:lnTo>
                  <a:lnTo>
                    <a:pt x="0" y="127"/>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 name="Rectangle 21"/>
            <p:cNvSpPr>
              <a:spLocks noChangeArrowheads="1"/>
            </p:cNvSpPr>
            <p:nvPr/>
          </p:nvSpPr>
          <p:spPr bwMode="auto">
            <a:xfrm>
              <a:off x="2392" y="2518"/>
              <a:ext cx="600" cy="3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 name="Rectangle 22"/>
            <p:cNvSpPr>
              <a:spLocks noChangeArrowheads="1"/>
            </p:cNvSpPr>
            <p:nvPr/>
          </p:nvSpPr>
          <p:spPr bwMode="auto">
            <a:xfrm>
              <a:off x="2392" y="2519"/>
              <a:ext cx="600" cy="35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 name="Freeform 23"/>
            <p:cNvSpPr>
              <a:spLocks/>
            </p:cNvSpPr>
            <p:nvPr/>
          </p:nvSpPr>
          <p:spPr bwMode="auto">
            <a:xfrm>
              <a:off x="2397" y="2340"/>
              <a:ext cx="656" cy="193"/>
            </a:xfrm>
            <a:custGeom>
              <a:avLst/>
              <a:gdLst>
                <a:gd name="T0" fmla="*/ 0 w 656"/>
                <a:gd name="T1" fmla="*/ 183 h 193"/>
                <a:gd name="T2" fmla="*/ 205 w 656"/>
                <a:gd name="T3" fmla="*/ 0 h 193"/>
                <a:gd name="T4" fmla="*/ 656 w 656"/>
                <a:gd name="T5" fmla="*/ 0 h 193"/>
                <a:gd name="T6" fmla="*/ 600 w 656"/>
                <a:gd name="T7" fmla="*/ 193 h 193"/>
                <a:gd name="T8" fmla="*/ 0 w 656"/>
                <a:gd name="T9" fmla="*/ 193 h 193"/>
                <a:gd name="T10" fmla="*/ 0 w 656"/>
                <a:gd name="T11" fmla="*/ 183 h 193"/>
              </a:gdLst>
              <a:ahLst/>
              <a:cxnLst>
                <a:cxn ang="0">
                  <a:pos x="T0" y="T1"/>
                </a:cxn>
                <a:cxn ang="0">
                  <a:pos x="T2" y="T3"/>
                </a:cxn>
                <a:cxn ang="0">
                  <a:pos x="T4" y="T5"/>
                </a:cxn>
                <a:cxn ang="0">
                  <a:pos x="T6" y="T7"/>
                </a:cxn>
                <a:cxn ang="0">
                  <a:pos x="T8" y="T9"/>
                </a:cxn>
                <a:cxn ang="0">
                  <a:pos x="T10" y="T11"/>
                </a:cxn>
              </a:cxnLst>
              <a:rect l="0" t="0" r="r" b="b"/>
              <a:pathLst>
                <a:path w="656" h="193">
                  <a:moveTo>
                    <a:pt x="0" y="183"/>
                  </a:moveTo>
                  <a:lnTo>
                    <a:pt x="205" y="0"/>
                  </a:lnTo>
                  <a:lnTo>
                    <a:pt x="656" y="0"/>
                  </a:lnTo>
                  <a:lnTo>
                    <a:pt x="600" y="193"/>
                  </a:lnTo>
                  <a:lnTo>
                    <a:pt x="0" y="193"/>
                  </a:lnTo>
                  <a:lnTo>
                    <a:pt x="0" y="183"/>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 name="Freeform 24"/>
            <p:cNvSpPr>
              <a:spLocks/>
            </p:cNvSpPr>
            <p:nvPr/>
          </p:nvSpPr>
          <p:spPr bwMode="auto">
            <a:xfrm>
              <a:off x="2402" y="2345"/>
              <a:ext cx="656" cy="192"/>
            </a:xfrm>
            <a:custGeom>
              <a:avLst/>
              <a:gdLst>
                <a:gd name="T0" fmla="*/ 0 w 656"/>
                <a:gd name="T1" fmla="*/ 183 h 192"/>
                <a:gd name="T2" fmla="*/ 205 w 656"/>
                <a:gd name="T3" fmla="*/ 0 h 192"/>
                <a:gd name="T4" fmla="*/ 656 w 656"/>
                <a:gd name="T5" fmla="*/ 0 h 192"/>
                <a:gd name="T6" fmla="*/ 600 w 656"/>
                <a:gd name="T7" fmla="*/ 192 h 192"/>
                <a:gd name="T8" fmla="*/ 0 w 656"/>
                <a:gd name="T9" fmla="*/ 192 h 192"/>
              </a:gdLst>
              <a:ahLst/>
              <a:cxnLst>
                <a:cxn ang="0">
                  <a:pos x="T0" y="T1"/>
                </a:cxn>
                <a:cxn ang="0">
                  <a:pos x="T2" y="T3"/>
                </a:cxn>
                <a:cxn ang="0">
                  <a:pos x="T4" y="T5"/>
                </a:cxn>
                <a:cxn ang="0">
                  <a:pos x="T6" y="T7"/>
                </a:cxn>
                <a:cxn ang="0">
                  <a:pos x="T8" y="T9"/>
                </a:cxn>
              </a:cxnLst>
              <a:rect l="0" t="0" r="r" b="b"/>
              <a:pathLst>
                <a:path w="656" h="192">
                  <a:moveTo>
                    <a:pt x="0" y="183"/>
                  </a:moveTo>
                  <a:lnTo>
                    <a:pt x="205" y="0"/>
                  </a:lnTo>
                  <a:lnTo>
                    <a:pt x="656" y="0"/>
                  </a:lnTo>
                  <a:lnTo>
                    <a:pt x="600" y="192"/>
                  </a:lnTo>
                  <a:lnTo>
                    <a:pt x="0" y="192"/>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 name="Oval 25"/>
            <p:cNvSpPr>
              <a:spLocks noChangeArrowheads="1"/>
            </p:cNvSpPr>
            <p:nvPr/>
          </p:nvSpPr>
          <p:spPr bwMode="auto">
            <a:xfrm>
              <a:off x="1573" y="2612"/>
              <a:ext cx="210" cy="179"/>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 name="Oval 26"/>
            <p:cNvSpPr>
              <a:spLocks noChangeArrowheads="1"/>
            </p:cNvSpPr>
            <p:nvPr/>
          </p:nvSpPr>
          <p:spPr bwMode="auto">
            <a:xfrm>
              <a:off x="1572" y="2613"/>
              <a:ext cx="211" cy="178"/>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 name="Oval 27"/>
            <p:cNvSpPr>
              <a:spLocks noChangeArrowheads="1"/>
            </p:cNvSpPr>
            <p:nvPr/>
          </p:nvSpPr>
          <p:spPr bwMode="auto">
            <a:xfrm>
              <a:off x="3130" y="2622"/>
              <a:ext cx="205" cy="178"/>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 name="Oval 28"/>
            <p:cNvSpPr>
              <a:spLocks noChangeArrowheads="1"/>
            </p:cNvSpPr>
            <p:nvPr/>
          </p:nvSpPr>
          <p:spPr bwMode="auto">
            <a:xfrm>
              <a:off x="3130" y="2622"/>
              <a:ext cx="205" cy="178"/>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 name="Oval 29"/>
            <p:cNvSpPr>
              <a:spLocks noChangeArrowheads="1"/>
            </p:cNvSpPr>
            <p:nvPr/>
          </p:nvSpPr>
          <p:spPr bwMode="auto">
            <a:xfrm>
              <a:off x="1552" y="2504"/>
              <a:ext cx="77" cy="76"/>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 name="Oval 30"/>
            <p:cNvSpPr>
              <a:spLocks noChangeArrowheads="1"/>
            </p:cNvSpPr>
            <p:nvPr/>
          </p:nvSpPr>
          <p:spPr bwMode="auto">
            <a:xfrm>
              <a:off x="1552" y="2505"/>
              <a:ext cx="77" cy="74"/>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 name="Oval 31"/>
            <p:cNvSpPr>
              <a:spLocks noChangeArrowheads="1"/>
            </p:cNvSpPr>
            <p:nvPr/>
          </p:nvSpPr>
          <p:spPr bwMode="auto">
            <a:xfrm>
              <a:off x="3094" y="2518"/>
              <a:ext cx="82" cy="71"/>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 name="Oval 32"/>
            <p:cNvSpPr>
              <a:spLocks noChangeArrowheads="1"/>
            </p:cNvSpPr>
            <p:nvPr/>
          </p:nvSpPr>
          <p:spPr bwMode="auto">
            <a:xfrm>
              <a:off x="3094" y="2519"/>
              <a:ext cx="82" cy="70"/>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 name="Oval 33"/>
            <p:cNvSpPr>
              <a:spLocks noChangeArrowheads="1"/>
            </p:cNvSpPr>
            <p:nvPr/>
          </p:nvSpPr>
          <p:spPr bwMode="auto">
            <a:xfrm>
              <a:off x="1711" y="2476"/>
              <a:ext cx="92" cy="94"/>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 name="Oval 34"/>
            <p:cNvSpPr>
              <a:spLocks noChangeArrowheads="1"/>
            </p:cNvSpPr>
            <p:nvPr/>
          </p:nvSpPr>
          <p:spPr bwMode="auto">
            <a:xfrm>
              <a:off x="1711" y="2476"/>
              <a:ext cx="92" cy="94"/>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 name="Oval 35"/>
            <p:cNvSpPr>
              <a:spLocks noChangeArrowheads="1"/>
            </p:cNvSpPr>
            <p:nvPr/>
          </p:nvSpPr>
          <p:spPr bwMode="auto">
            <a:xfrm>
              <a:off x="3258" y="2476"/>
              <a:ext cx="92" cy="94"/>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 name="Oval 36"/>
            <p:cNvSpPr>
              <a:spLocks noChangeArrowheads="1"/>
            </p:cNvSpPr>
            <p:nvPr/>
          </p:nvSpPr>
          <p:spPr bwMode="auto">
            <a:xfrm>
              <a:off x="3258" y="2476"/>
              <a:ext cx="92" cy="94"/>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 name="Rectangle 37"/>
            <p:cNvSpPr>
              <a:spLocks noChangeArrowheads="1"/>
            </p:cNvSpPr>
            <p:nvPr/>
          </p:nvSpPr>
          <p:spPr bwMode="auto">
            <a:xfrm>
              <a:off x="1573" y="2392"/>
              <a:ext cx="210" cy="51"/>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 name="Rectangle 38"/>
            <p:cNvSpPr>
              <a:spLocks noChangeArrowheads="1"/>
            </p:cNvSpPr>
            <p:nvPr/>
          </p:nvSpPr>
          <p:spPr bwMode="auto">
            <a:xfrm>
              <a:off x="1572" y="2392"/>
              <a:ext cx="211" cy="51"/>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 name="Rectangle 39"/>
            <p:cNvSpPr>
              <a:spLocks noChangeArrowheads="1"/>
            </p:cNvSpPr>
            <p:nvPr/>
          </p:nvSpPr>
          <p:spPr bwMode="auto">
            <a:xfrm>
              <a:off x="3130" y="2377"/>
              <a:ext cx="205" cy="57"/>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6" name="Rectangle 40"/>
            <p:cNvSpPr>
              <a:spLocks noChangeArrowheads="1"/>
            </p:cNvSpPr>
            <p:nvPr/>
          </p:nvSpPr>
          <p:spPr bwMode="auto">
            <a:xfrm>
              <a:off x="3130" y="2378"/>
              <a:ext cx="205" cy="5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 name="Freeform 41"/>
            <p:cNvSpPr>
              <a:spLocks/>
            </p:cNvSpPr>
            <p:nvPr/>
          </p:nvSpPr>
          <p:spPr bwMode="auto">
            <a:xfrm>
              <a:off x="3063" y="2194"/>
              <a:ext cx="523" cy="146"/>
            </a:xfrm>
            <a:custGeom>
              <a:avLst/>
              <a:gdLst>
                <a:gd name="T0" fmla="*/ 0 w 523"/>
                <a:gd name="T1" fmla="*/ 136 h 146"/>
                <a:gd name="T2" fmla="*/ 154 w 523"/>
                <a:gd name="T3" fmla="*/ 0 h 146"/>
                <a:gd name="T4" fmla="*/ 523 w 523"/>
                <a:gd name="T5" fmla="*/ 0 h 146"/>
                <a:gd name="T6" fmla="*/ 359 w 523"/>
                <a:gd name="T7" fmla="*/ 146 h 146"/>
                <a:gd name="T8" fmla="*/ 0 w 523"/>
                <a:gd name="T9" fmla="*/ 146 h 146"/>
                <a:gd name="T10" fmla="*/ 0 w 523"/>
                <a:gd name="T11" fmla="*/ 136 h 146"/>
              </a:gdLst>
              <a:ahLst/>
              <a:cxnLst>
                <a:cxn ang="0">
                  <a:pos x="T0" y="T1"/>
                </a:cxn>
                <a:cxn ang="0">
                  <a:pos x="T2" y="T3"/>
                </a:cxn>
                <a:cxn ang="0">
                  <a:pos x="T4" y="T5"/>
                </a:cxn>
                <a:cxn ang="0">
                  <a:pos x="T6" y="T7"/>
                </a:cxn>
                <a:cxn ang="0">
                  <a:pos x="T8" y="T9"/>
                </a:cxn>
                <a:cxn ang="0">
                  <a:pos x="T10" y="T11"/>
                </a:cxn>
              </a:cxnLst>
              <a:rect l="0" t="0" r="r" b="b"/>
              <a:pathLst>
                <a:path w="523" h="146">
                  <a:moveTo>
                    <a:pt x="0" y="136"/>
                  </a:moveTo>
                  <a:lnTo>
                    <a:pt x="154" y="0"/>
                  </a:lnTo>
                  <a:lnTo>
                    <a:pt x="523" y="0"/>
                  </a:lnTo>
                  <a:lnTo>
                    <a:pt x="359" y="146"/>
                  </a:lnTo>
                  <a:lnTo>
                    <a:pt x="0" y="146"/>
                  </a:lnTo>
                  <a:lnTo>
                    <a:pt x="0" y="136"/>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Freeform 42"/>
            <p:cNvSpPr>
              <a:spLocks/>
            </p:cNvSpPr>
            <p:nvPr/>
          </p:nvSpPr>
          <p:spPr bwMode="auto">
            <a:xfrm>
              <a:off x="3068" y="2199"/>
              <a:ext cx="523" cy="146"/>
            </a:xfrm>
            <a:custGeom>
              <a:avLst/>
              <a:gdLst>
                <a:gd name="T0" fmla="*/ 0 w 523"/>
                <a:gd name="T1" fmla="*/ 136 h 146"/>
                <a:gd name="T2" fmla="*/ 154 w 523"/>
                <a:gd name="T3" fmla="*/ 0 h 146"/>
                <a:gd name="T4" fmla="*/ 523 w 523"/>
                <a:gd name="T5" fmla="*/ 0 h 146"/>
                <a:gd name="T6" fmla="*/ 359 w 523"/>
                <a:gd name="T7" fmla="*/ 146 h 146"/>
                <a:gd name="T8" fmla="*/ 0 w 523"/>
                <a:gd name="T9" fmla="*/ 146 h 146"/>
              </a:gdLst>
              <a:ahLst/>
              <a:cxnLst>
                <a:cxn ang="0">
                  <a:pos x="T0" y="T1"/>
                </a:cxn>
                <a:cxn ang="0">
                  <a:pos x="T2" y="T3"/>
                </a:cxn>
                <a:cxn ang="0">
                  <a:pos x="T4" y="T5"/>
                </a:cxn>
                <a:cxn ang="0">
                  <a:pos x="T6" y="T7"/>
                </a:cxn>
                <a:cxn ang="0">
                  <a:pos x="T8" y="T9"/>
                </a:cxn>
              </a:cxnLst>
              <a:rect l="0" t="0" r="r" b="b"/>
              <a:pathLst>
                <a:path w="523" h="146">
                  <a:moveTo>
                    <a:pt x="0" y="136"/>
                  </a:moveTo>
                  <a:lnTo>
                    <a:pt x="154" y="0"/>
                  </a:lnTo>
                  <a:lnTo>
                    <a:pt x="523" y="0"/>
                  </a:lnTo>
                  <a:lnTo>
                    <a:pt x="359" y="146"/>
                  </a:lnTo>
                  <a:lnTo>
                    <a:pt x="0" y="146"/>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 name="Oval 43"/>
            <p:cNvSpPr>
              <a:spLocks noChangeArrowheads="1"/>
            </p:cNvSpPr>
            <p:nvPr/>
          </p:nvSpPr>
          <p:spPr bwMode="auto">
            <a:xfrm>
              <a:off x="1644" y="2688"/>
              <a:ext cx="57" cy="4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 name="Oval 44"/>
            <p:cNvSpPr>
              <a:spLocks noChangeArrowheads="1"/>
            </p:cNvSpPr>
            <p:nvPr/>
          </p:nvSpPr>
          <p:spPr bwMode="auto">
            <a:xfrm>
              <a:off x="1644" y="2688"/>
              <a:ext cx="57" cy="42"/>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 name="Oval 45"/>
            <p:cNvSpPr>
              <a:spLocks noChangeArrowheads="1"/>
            </p:cNvSpPr>
            <p:nvPr/>
          </p:nvSpPr>
          <p:spPr bwMode="auto">
            <a:xfrm>
              <a:off x="3196" y="2697"/>
              <a:ext cx="62" cy="4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Oval 46"/>
            <p:cNvSpPr>
              <a:spLocks noChangeArrowheads="1"/>
            </p:cNvSpPr>
            <p:nvPr/>
          </p:nvSpPr>
          <p:spPr bwMode="auto">
            <a:xfrm>
              <a:off x="3196" y="2697"/>
              <a:ext cx="62" cy="42"/>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 name="Rectangle 47"/>
            <p:cNvSpPr>
              <a:spLocks noChangeArrowheads="1"/>
            </p:cNvSpPr>
            <p:nvPr/>
          </p:nvSpPr>
          <p:spPr bwMode="auto">
            <a:xfrm>
              <a:off x="1921" y="2739"/>
              <a:ext cx="415" cy="137"/>
            </a:xfrm>
            <a:prstGeom prst="rect">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 name="Rectangle 48"/>
            <p:cNvSpPr>
              <a:spLocks noChangeArrowheads="1"/>
            </p:cNvSpPr>
            <p:nvPr/>
          </p:nvSpPr>
          <p:spPr bwMode="auto">
            <a:xfrm>
              <a:off x="1921" y="2740"/>
              <a:ext cx="415" cy="13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 name="Rectangle 49"/>
            <p:cNvSpPr>
              <a:spLocks noChangeArrowheads="1"/>
            </p:cNvSpPr>
            <p:nvPr/>
          </p:nvSpPr>
          <p:spPr bwMode="auto">
            <a:xfrm>
              <a:off x="1969" y="2657"/>
              <a:ext cx="324" cy="52"/>
            </a:xfrm>
            <a:prstGeom prst="rect">
              <a:avLst/>
            </a:prstGeom>
            <a:solidFill>
              <a:srgbClr val="FFFFFF"/>
            </a:solidFill>
            <a:ln w="7938">
              <a:solidFill>
                <a:srgbClr val="000000"/>
              </a:solidFill>
              <a:miter lim="800000"/>
              <a:headEnd/>
              <a:tailEnd/>
            </a:ln>
          </p:spPr>
          <p:txBody>
            <a:bodyPr/>
            <a:lstStyle/>
            <a:p>
              <a:endParaRPr lang="zh-CN" altLang="en-US"/>
            </a:p>
          </p:txBody>
        </p:sp>
        <p:sp>
          <p:nvSpPr>
            <p:cNvPr id="56" name="Rectangle 50"/>
            <p:cNvSpPr>
              <a:spLocks noChangeArrowheads="1"/>
            </p:cNvSpPr>
            <p:nvPr/>
          </p:nvSpPr>
          <p:spPr bwMode="auto">
            <a:xfrm>
              <a:off x="1969" y="2572"/>
              <a:ext cx="324" cy="53"/>
            </a:xfrm>
            <a:prstGeom prst="rect">
              <a:avLst/>
            </a:prstGeom>
            <a:solidFill>
              <a:srgbClr val="FFFFFF"/>
            </a:solidFill>
            <a:ln w="7938">
              <a:solidFill>
                <a:srgbClr val="000000"/>
              </a:solidFill>
              <a:miter lim="800000"/>
              <a:headEnd/>
              <a:tailEnd/>
            </a:ln>
          </p:spPr>
          <p:txBody>
            <a:bodyPr/>
            <a:lstStyle/>
            <a:p>
              <a:endParaRPr lang="zh-CN" altLang="en-US"/>
            </a:p>
          </p:txBody>
        </p:sp>
        <p:sp>
          <p:nvSpPr>
            <p:cNvPr id="57" name="Rectangle 51"/>
            <p:cNvSpPr>
              <a:spLocks noChangeArrowheads="1"/>
            </p:cNvSpPr>
            <p:nvPr/>
          </p:nvSpPr>
          <p:spPr bwMode="auto">
            <a:xfrm>
              <a:off x="1969" y="2488"/>
              <a:ext cx="324" cy="52"/>
            </a:xfrm>
            <a:prstGeom prst="rect">
              <a:avLst/>
            </a:prstGeom>
            <a:solidFill>
              <a:srgbClr val="FFFFFF"/>
            </a:solidFill>
            <a:ln w="7938">
              <a:solidFill>
                <a:srgbClr val="000000"/>
              </a:solidFill>
              <a:miter lim="800000"/>
              <a:headEnd/>
              <a:tailEnd/>
            </a:ln>
          </p:spPr>
          <p:txBody>
            <a:bodyPr/>
            <a:lstStyle/>
            <a:p>
              <a:endParaRPr lang="zh-CN" altLang="en-US"/>
            </a:p>
          </p:txBody>
        </p:sp>
        <p:sp>
          <p:nvSpPr>
            <p:cNvPr id="58" name="Line 52"/>
            <p:cNvSpPr>
              <a:spLocks noChangeShapeType="1"/>
            </p:cNvSpPr>
            <p:nvPr/>
          </p:nvSpPr>
          <p:spPr bwMode="auto">
            <a:xfrm>
              <a:off x="1998" y="2688"/>
              <a:ext cx="3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 name="Line 53"/>
            <p:cNvSpPr>
              <a:spLocks noChangeShapeType="1"/>
            </p:cNvSpPr>
            <p:nvPr/>
          </p:nvSpPr>
          <p:spPr bwMode="auto">
            <a:xfrm>
              <a:off x="2059" y="2688"/>
              <a:ext cx="46" cy="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 name="Line 54"/>
            <p:cNvSpPr>
              <a:spLocks noChangeShapeType="1"/>
            </p:cNvSpPr>
            <p:nvPr/>
          </p:nvSpPr>
          <p:spPr bwMode="auto">
            <a:xfrm>
              <a:off x="2151" y="2674"/>
              <a:ext cx="47" cy="1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 name="Line 55"/>
            <p:cNvSpPr>
              <a:spLocks noChangeShapeType="1"/>
            </p:cNvSpPr>
            <p:nvPr/>
          </p:nvSpPr>
          <p:spPr bwMode="auto">
            <a:xfrm>
              <a:off x="2208" y="2688"/>
              <a:ext cx="3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 name="Line 56"/>
            <p:cNvSpPr>
              <a:spLocks noChangeShapeType="1"/>
            </p:cNvSpPr>
            <p:nvPr/>
          </p:nvSpPr>
          <p:spPr bwMode="auto">
            <a:xfrm>
              <a:off x="1998" y="2603"/>
              <a:ext cx="4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 name="Line 57"/>
            <p:cNvSpPr>
              <a:spLocks noChangeShapeType="1"/>
            </p:cNvSpPr>
            <p:nvPr/>
          </p:nvSpPr>
          <p:spPr bwMode="auto">
            <a:xfrm>
              <a:off x="2023" y="2589"/>
              <a:ext cx="6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 name="Line 58"/>
            <p:cNvSpPr>
              <a:spLocks noChangeShapeType="1"/>
            </p:cNvSpPr>
            <p:nvPr/>
          </p:nvSpPr>
          <p:spPr bwMode="auto">
            <a:xfrm>
              <a:off x="2136" y="2603"/>
              <a:ext cx="4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 name="Line 59"/>
            <p:cNvSpPr>
              <a:spLocks noChangeShapeType="1"/>
            </p:cNvSpPr>
            <p:nvPr/>
          </p:nvSpPr>
          <p:spPr bwMode="auto">
            <a:xfrm>
              <a:off x="2162" y="2589"/>
              <a:ext cx="5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 name="Line 60"/>
            <p:cNvSpPr>
              <a:spLocks noChangeShapeType="1"/>
            </p:cNvSpPr>
            <p:nvPr/>
          </p:nvSpPr>
          <p:spPr bwMode="auto">
            <a:xfrm>
              <a:off x="2090" y="2612"/>
              <a:ext cx="4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7" name="Line 61"/>
            <p:cNvSpPr>
              <a:spLocks noChangeShapeType="1"/>
            </p:cNvSpPr>
            <p:nvPr/>
          </p:nvSpPr>
          <p:spPr bwMode="auto">
            <a:xfrm>
              <a:off x="2228" y="2580"/>
              <a:ext cx="3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 name="Line 62"/>
            <p:cNvSpPr>
              <a:spLocks noChangeShapeType="1"/>
            </p:cNvSpPr>
            <p:nvPr/>
          </p:nvSpPr>
          <p:spPr bwMode="auto">
            <a:xfrm>
              <a:off x="2059" y="2674"/>
              <a:ext cx="5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 name="Line 63"/>
            <p:cNvSpPr>
              <a:spLocks noChangeShapeType="1"/>
            </p:cNvSpPr>
            <p:nvPr/>
          </p:nvSpPr>
          <p:spPr bwMode="auto">
            <a:xfrm flipV="1">
              <a:off x="2208" y="2453"/>
              <a:ext cx="1" cy="3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 name="Line 64"/>
            <p:cNvSpPr>
              <a:spLocks noChangeShapeType="1"/>
            </p:cNvSpPr>
            <p:nvPr/>
          </p:nvSpPr>
          <p:spPr bwMode="auto">
            <a:xfrm flipH="1">
              <a:off x="2023" y="2443"/>
              <a:ext cx="18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 name="AutoShape 65"/>
            <p:cNvSpPr>
              <a:spLocks noChangeArrowheads="1"/>
            </p:cNvSpPr>
            <p:nvPr/>
          </p:nvSpPr>
          <p:spPr bwMode="auto">
            <a:xfrm>
              <a:off x="2495" y="2561"/>
              <a:ext cx="394" cy="211"/>
            </a:xfrm>
            <a:prstGeom prst="roundRect">
              <a:avLst>
                <a:gd name="adj" fmla="val 32222"/>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 name="AutoShape 66"/>
            <p:cNvSpPr>
              <a:spLocks noChangeArrowheads="1"/>
            </p:cNvSpPr>
            <p:nvPr/>
          </p:nvSpPr>
          <p:spPr bwMode="auto">
            <a:xfrm>
              <a:off x="2495" y="2561"/>
              <a:ext cx="394" cy="211"/>
            </a:xfrm>
            <a:prstGeom prst="roundRect">
              <a:avLst>
                <a:gd name="adj" fmla="val 3297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 name="Rectangle 67"/>
            <p:cNvSpPr>
              <a:spLocks noChangeArrowheads="1"/>
            </p:cNvSpPr>
            <p:nvPr/>
          </p:nvSpPr>
          <p:spPr bwMode="auto">
            <a:xfrm>
              <a:off x="2507" y="2802"/>
              <a:ext cx="370" cy="43"/>
            </a:xfrm>
            <a:prstGeom prst="rect">
              <a:avLst/>
            </a:prstGeom>
            <a:solidFill>
              <a:srgbClr val="FFFFFF"/>
            </a:solidFill>
            <a:ln w="7938">
              <a:solidFill>
                <a:srgbClr val="000000"/>
              </a:solidFill>
              <a:miter lim="800000"/>
              <a:headEnd/>
              <a:tailEnd/>
            </a:ln>
          </p:spPr>
          <p:txBody>
            <a:bodyPr/>
            <a:lstStyle/>
            <a:p>
              <a:endParaRPr lang="zh-CN" altLang="en-US"/>
            </a:p>
          </p:txBody>
        </p:sp>
        <p:sp>
          <p:nvSpPr>
            <p:cNvPr id="74" name="Oval 68"/>
            <p:cNvSpPr>
              <a:spLocks noChangeArrowheads="1"/>
            </p:cNvSpPr>
            <p:nvPr/>
          </p:nvSpPr>
          <p:spPr bwMode="auto">
            <a:xfrm>
              <a:off x="1424" y="3045"/>
              <a:ext cx="103" cy="19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 name="Oval 69"/>
            <p:cNvSpPr>
              <a:spLocks noChangeArrowheads="1"/>
            </p:cNvSpPr>
            <p:nvPr/>
          </p:nvSpPr>
          <p:spPr bwMode="auto">
            <a:xfrm>
              <a:off x="1424" y="3045"/>
              <a:ext cx="103" cy="192"/>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6" name="Freeform 70"/>
            <p:cNvSpPr>
              <a:spLocks/>
            </p:cNvSpPr>
            <p:nvPr/>
          </p:nvSpPr>
          <p:spPr bwMode="auto">
            <a:xfrm>
              <a:off x="1465" y="3190"/>
              <a:ext cx="369" cy="245"/>
            </a:xfrm>
            <a:custGeom>
              <a:avLst/>
              <a:gdLst>
                <a:gd name="T0" fmla="*/ 102 w 369"/>
                <a:gd name="T1" fmla="*/ 0 h 245"/>
                <a:gd name="T2" fmla="*/ 0 w 369"/>
                <a:gd name="T3" fmla="*/ 85 h 245"/>
                <a:gd name="T4" fmla="*/ 323 w 369"/>
                <a:gd name="T5" fmla="*/ 245 h 245"/>
                <a:gd name="T6" fmla="*/ 369 w 369"/>
                <a:gd name="T7" fmla="*/ 179 h 245"/>
                <a:gd name="T8" fmla="*/ 102 w 369"/>
                <a:gd name="T9" fmla="*/ 0 h 245"/>
              </a:gdLst>
              <a:ahLst/>
              <a:cxnLst>
                <a:cxn ang="0">
                  <a:pos x="T0" y="T1"/>
                </a:cxn>
                <a:cxn ang="0">
                  <a:pos x="T2" y="T3"/>
                </a:cxn>
                <a:cxn ang="0">
                  <a:pos x="T4" y="T5"/>
                </a:cxn>
                <a:cxn ang="0">
                  <a:pos x="T6" y="T7"/>
                </a:cxn>
                <a:cxn ang="0">
                  <a:pos x="T8" y="T9"/>
                </a:cxn>
              </a:cxnLst>
              <a:rect l="0" t="0" r="r" b="b"/>
              <a:pathLst>
                <a:path w="369" h="245">
                  <a:moveTo>
                    <a:pt x="102" y="0"/>
                  </a:moveTo>
                  <a:lnTo>
                    <a:pt x="0" y="85"/>
                  </a:lnTo>
                  <a:lnTo>
                    <a:pt x="323" y="245"/>
                  </a:lnTo>
                  <a:lnTo>
                    <a:pt x="369" y="179"/>
                  </a:lnTo>
                  <a:lnTo>
                    <a:pt x="102" y="0"/>
                  </a:lnTo>
                  <a:close/>
                </a:path>
              </a:pathLst>
            </a:custGeom>
            <a:blipFill dpi="0" rotWithShape="0">
              <a:blip r:embed="rId7"/>
              <a:srcRect/>
              <a:tile tx="0" ty="0" sx="100000" sy="100000" flip="none" algn="tl"/>
            </a:blipFill>
            <a:ln w="15875">
              <a:solidFill>
                <a:srgbClr val="000000"/>
              </a:solidFill>
              <a:prstDash val="solid"/>
              <a:round/>
              <a:headEnd/>
              <a:tailEnd/>
            </a:ln>
          </p:spPr>
          <p:txBody>
            <a:bodyPr/>
            <a:lstStyle/>
            <a:p>
              <a:endParaRPr lang="zh-CN" altLang="en-US"/>
            </a:p>
          </p:txBody>
        </p:sp>
        <p:sp>
          <p:nvSpPr>
            <p:cNvPr id="77" name="Oval 71"/>
            <p:cNvSpPr>
              <a:spLocks noChangeArrowheads="1"/>
            </p:cNvSpPr>
            <p:nvPr/>
          </p:nvSpPr>
          <p:spPr bwMode="auto">
            <a:xfrm>
              <a:off x="1527" y="3068"/>
              <a:ext cx="35" cy="52"/>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 name="Oval 72"/>
            <p:cNvSpPr>
              <a:spLocks noChangeArrowheads="1"/>
            </p:cNvSpPr>
            <p:nvPr/>
          </p:nvSpPr>
          <p:spPr bwMode="auto">
            <a:xfrm>
              <a:off x="1398" y="3111"/>
              <a:ext cx="36" cy="51"/>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 name="Arc 73"/>
            <p:cNvSpPr>
              <a:spLocks/>
            </p:cNvSpPr>
            <p:nvPr/>
          </p:nvSpPr>
          <p:spPr bwMode="auto">
            <a:xfrm>
              <a:off x="1398" y="2993"/>
              <a:ext cx="59" cy="136"/>
            </a:xfrm>
            <a:custGeom>
              <a:avLst/>
              <a:gdLst>
                <a:gd name="G0" fmla="+- 21600 0 0"/>
                <a:gd name="G1" fmla="+- 21599 0 0"/>
                <a:gd name="G2" fmla="+- 21600 0 0"/>
                <a:gd name="T0" fmla="*/ 0 w 21600"/>
                <a:gd name="T1" fmla="*/ 21599 h 21599"/>
                <a:gd name="T2" fmla="*/ 21386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53"/>
                    <a:pt x="9540" y="117"/>
                    <a:pt x="21386" y="0"/>
                  </a:cubicBezTo>
                </a:path>
                <a:path w="21600" h="21599" stroke="0" extrusionOk="0">
                  <a:moveTo>
                    <a:pt x="0" y="21599"/>
                  </a:moveTo>
                  <a:cubicBezTo>
                    <a:pt x="0" y="9753"/>
                    <a:pt x="9540" y="117"/>
                    <a:pt x="21386" y="0"/>
                  </a:cubicBezTo>
                  <a:lnTo>
                    <a:pt x="21600" y="21599"/>
                  </a:lnTo>
                  <a:close/>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 name="Arc 74"/>
            <p:cNvSpPr>
              <a:spLocks/>
            </p:cNvSpPr>
            <p:nvPr/>
          </p:nvSpPr>
          <p:spPr bwMode="auto">
            <a:xfrm>
              <a:off x="1460" y="2993"/>
              <a:ext cx="92" cy="106"/>
            </a:xfrm>
            <a:custGeom>
              <a:avLst/>
              <a:gdLst>
                <a:gd name="G0" fmla="+- 0 0 0"/>
                <a:gd name="G1" fmla="+- 21600 0 0"/>
                <a:gd name="G2" fmla="+- 21600 0 0"/>
                <a:gd name="T0" fmla="*/ 0 w 21600"/>
                <a:gd name="T1" fmla="*/ 0 h 21600"/>
                <a:gd name="T2" fmla="*/ 21600 w 21600"/>
                <a:gd name="T3" fmla="*/ 21462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75" y="0"/>
                    <a:pt x="21523" y="9586"/>
                    <a:pt x="21599" y="21462"/>
                  </a:cubicBezTo>
                </a:path>
                <a:path w="21600" h="21600" stroke="0" extrusionOk="0">
                  <a:moveTo>
                    <a:pt x="-1" y="0"/>
                  </a:moveTo>
                  <a:cubicBezTo>
                    <a:pt x="11875" y="0"/>
                    <a:pt x="21523" y="9586"/>
                    <a:pt x="21599" y="21462"/>
                  </a:cubicBezTo>
                  <a:lnTo>
                    <a:pt x="0" y="21600"/>
                  </a:lnTo>
                  <a:close/>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1" name="Freeform 75"/>
            <p:cNvSpPr>
              <a:spLocks/>
            </p:cNvSpPr>
            <p:nvPr/>
          </p:nvSpPr>
          <p:spPr bwMode="auto">
            <a:xfrm>
              <a:off x="1573" y="2697"/>
              <a:ext cx="435" cy="399"/>
            </a:xfrm>
            <a:custGeom>
              <a:avLst/>
              <a:gdLst>
                <a:gd name="T0" fmla="*/ 0 w 435"/>
                <a:gd name="T1" fmla="*/ 390 h 399"/>
                <a:gd name="T2" fmla="*/ 25 w 435"/>
                <a:gd name="T3" fmla="*/ 399 h 399"/>
                <a:gd name="T4" fmla="*/ 51 w 435"/>
                <a:gd name="T5" fmla="*/ 399 h 399"/>
                <a:gd name="T6" fmla="*/ 76 w 435"/>
                <a:gd name="T7" fmla="*/ 390 h 399"/>
                <a:gd name="T8" fmla="*/ 102 w 435"/>
                <a:gd name="T9" fmla="*/ 376 h 399"/>
                <a:gd name="T10" fmla="*/ 128 w 435"/>
                <a:gd name="T11" fmla="*/ 362 h 399"/>
                <a:gd name="T12" fmla="*/ 153 w 435"/>
                <a:gd name="T13" fmla="*/ 343 h 399"/>
                <a:gd name="T14" fmla="*/ 179 w 435"/>
                <a:gd name="T15" fmla="*/ 324 h 399"/>
                <a:gd name="T16" fmla="*/ 205 w 435"/>
                <a:gd name="T17" fmla="*/ 305 h 399"/>
                <a:gd name="T18" fmla="*/ 235 w 435"/>
                <a:gd name="T19" fmla="*/ 291 h 399"/>
                <a:gd name="T20" fmla="*/ 261 w 435"/>
                <a:gd name="T21" fmla="*/ 277 h 399"/>
                <a:gd name="T22" fmla="*/ 286 w 435"/>
                <a:gd name="T23" fmla="*/ 268 h 399"/>
                <a:gd name="T24" fmla="*/ 312 w 435"/>
                <a:gd name="T25" fmla="*/ 249 h 399"/>
                <a:gd name="T26" fmla="*/ 338 w 435"/>
                <a:gd name="T27" fmla="*/ 230 h 399"/>
                <a:gd name="T28" fmla="*/ 358 w 435"/>
                <a:gd name="T29" fmla="*/ 207 h 399"/>
                <a:gd name="T30" fmla="*/ 374 w 435"/>
                <a:gd name="T31" fmla="*/ 183 h 399"/>
                <a:gd name="T32" fmla="*/ 379 w 435"/>
                <a:gd name="T33" fmla="*/ 160 h 399"/>
                <a:gd name="T34" fmla="*/ 389 w 435"/>
                <a:gd name="T35" fmla="*/ 136 h 399"/>
                <a:gd name="T36" fmla="*/ 394 w 435"/>
                <a:gd name="T37" fmla="*/ 113 h 399"/>
                <a:gd name="T38" fmla="*/ 399 w 435"/>
                <a:gd name="T39" fmla="*/ 89 h 399"/>
                <a:gd name="T40" fmla="*/ 409 w 435"/>
                <a:gd name="T41" fmla="*/ 66 h 399"/>
                <a:gd name="T42" fmla="*/ 415 w 435"/>
                <a:gd name="T43" fmla="*/ 42 h 399"/>
                <a:gd name="T44" fmla="*/ 425 w 435"/>
                <a:gd name="T45" fmla="*/ 19 h 399"/>
                <a:gd name="T46" fmla="*/ 435 w 435"/>
                <a:gd name="T47"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5" h="399">
                  <a:moveTo>
                    <a:pt x="0" y="390"/>
                  </a:moveTo>
                  <a:lnTo>
                    <a:pt x="25" y="399"/>
                  </a:lnTo>
                  <a:lnTo>
                    <a:pt x="51" y="399"/>
                  </a:lnTo>
                  <a:lnTo>
                    <a:pt x="76" y="390"/>
                  </a:lnTo>
                  <a:lnTo>
                    <a:pt x="102" y="376"/>
                  </a:lnTo>
                  <a:lnTo>
                    <a:pt x="128" y="362"/>
                  </a:lnTo>
                  <a:lnTo>
                    <a:pt x="153" y="343"/>
                  </a:lnTo>
                  <a:lnTo>
                    <a:pt x="179" y="324"/>
                  </a:lnTo>
                  <a:lnTo>
                    <a:pt x="205" y="305"/>
                  </a:lnTo>
                  <a:lnTo>
                    <a:pt x="235" y="291"/>
                  </a:lnTo>
                  <a:lnTo>
                    <a:pt x="261" y="277"/>
                  </a:lnTo>
                  <a:lnTo>
                    <a:pt x="286" y="268"/>
                  </a:lnTo>
                  <a:lnTo>
                    <a:pt x="312" y="249"/>
                  </a:lnTo>
                  <a:lnTo>
                    <a:pt x="338" y="230"/>
                  </a:lnTo>
                  <a:lnTo>
                    <a:pt x="358" y="207"/>
                  </a:lnTo>
                  <a:lnTo>
                    <a:pt x="374" y="183"/>
                  </a:lnTo>
                  <a:lnTo>
                    <a:pt x="379" y="160"/>
                  </a:lnTo>
                  <a:lnTo>
                    <a:pt x="389" y="136"/>
                  </a:lnTo>
                  <a:lnTo>
                    <a:pt x="394" y="113"/>
                  </a:lnTo>
                  <a:lnTo>
                    <a:pt x="399" y="89"/>
                  </a:lnTo>
                  <a:lnTo>
                    <a:pt x="409" y="66"/>
                  </a:lnTo>
                  <a:lnTo>
                    <a:pt x="415" y="42"/>
                  </a:lnTo>
                  <a:lnTo>
                    <a:pt x="425" y="19"/>
                  </a:lnTo>
                  <a:lnTo>
                    <a:pt x="435"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 name="Freeform 76"/>
            <p:cNvSpPr>
              <a:spLocks/>
            </p:cNvSpPr>
            <p:nvPr/>
          </p:nvSpPr>
          <p:spPr bwMode="auto">
            <a:xfrm>
              <a:off x="1562" y="3064"/>
              <a:ext cx="149" cy="150"/>
            </a:xfrm>
            <a:custGeom>
              <a:avLst/>
              <a:gdLst>
                <a:gd name="T0" fmla="*/ 31 w 149"/>
                <a:gd name="T1" fmla="*/ 150 h 150"/>
                <a:gd name="T2" fmla="*/ 149 w 149"/>
                <a:gd name="T3" fmla="*/ 65 h 150"/>
                <a:gd name="T4" fmla="*/ 0 w 149"/>
                <a:gd name="T5" fmla="*/ 0 h 150"/>
              </a:gdLst>
              <a:ahLst/>
              <a:cxnLst>
                <a:cxn ang="0">
                  <a:pos x="T0" y="T1"/>
                </a:cxn>
                <a:cxn ang="0">
                  <a:pos x="T2" y="T3"/>
                </a:cxn>
                <a:cxn ang="0">
                  <a:pos x="T4" y="T5"/>
                </a:cxn>
              </a:cxnLst>
              <a:rect l="0" t="0" r="r" b="b"/>
              <a:pathLst>
                <a:path w="149" h="150">
                  <a:moveTo>
                    <a:pt x="31" y="150"/>
                  </a:moveTo>
                  <a:lnTo>
                    <a:pt x="149" y="65"/>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 name="Freeform 77"/>
            <p:cNvSpPr>
              <a:spLocks/>
            </p:cNvSpPr>
            <p:nvPr/>
          </p:nvSpPr>
          <p:spPr bwMode="auto">
            <a:xfrm>
              <a:off x="1316" y="3139"/>
              <a:ext cx="164" cy="160"/>
            </a:xfrm>
            <a:custGeom>
              <a:avLst/>
              <a:gdLst>
                <a:gd name="T0" fmla="*/ 164 w 164"/>
                <a:gd name="T1" fmla="*/ 160 h 160"/>
                <a:gd name="T2" fmla="*/ 0 w 164"/>
                <a:gd name="T3" fmla="*/ 127 h 160"/>
                <a:gd name="T4" fmla="*/ 93 w 164"/>
                <a:gd name="T5" fmla="*/ 0 h 160"/>
              </a:gdLst>
              <a:ahLst/>
              <a:cxnLst>
                <a:cxn ang="0">
                  <a:pos x="T0" y="T1"/>
                </a:cxn>
                <a:cxn ang="0">
                  <a:pos x="T2" y="T3"/>
                </a:cxn>
                <a:cxn ang="0">
                  <a:pos x="T4" y="T5"/>
                </a:cxn>
              </a:cxnLst>
              <a:rect l="0" t="0" r="r" b="b"/>
              <a:pathLst>
                <a:path w="164" h="160">
                  <a:moveTo>
                    <a:pt x="164" y="160"/>
                  </a:moveTo>
                  <a:lnTo>
                    <a:pt x="0" y="127"/>
                  </a:lnTo>
                  <a:lnTo>
                    <a:pt x="93"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 name="Freeform 78"/>
            <p:cNvSpPr>
              <a:spLocks/>
            </p:cNvSpPr>
            <p:nvPr/>
          </p:nvSpPr>
          <p:spPr bwMode="auto">
            <a:xfrm>
              <a:off x="1798" y="3425"/>
              <a:ext cx="563" cy="85"/>
            </a:xfrm>
            <a:custGeom>
              <a:avLst/>
              <a:gdLst>
                <a:gd name="T0" fmla="*/ 0 w 563"/>
                <a:gd name="T1" fmla="*/ 15 h 85"/>
                <a:gd name="T2" fmla="*/ 287 w 563"/>
                <a:gd name="T3" fmla="*/ 0 h 85"/>
                <a:gd name="T4" fmla="*/ 533 w 563"/>
                <a:gd name="T5" fmla="*/ 85 h 85"/>
                <a:gd name="T6" fmla="*/ 563 w 563"/>
                <a:gd name="T7" fmla="*/ 57 h 85"/>
              </a:gdLst>
              <a:ahLst/>
              <a:cxnLst>
                <a:cxn ang="0">
                  <a:pos x="T0" y="T1"/>
                </a:cxn>
                <a:cxn ang="0">
                  <a:pos x="T2" y="T3"/>
                </a:cxn>
                <a:cxn ang="0">
                  <a:pos x="T4" y="T5"/>
                </a:cxn>
                <a:cxn ang="0">
                  <a:pos x="T6" y="T7"/>
                </a:cxn>
              </a:cxnLst>
              <a:rect l="0" t="0" r="r" b="b"/>
              <a:pathLst>
                <a:path w="563" h="85">
                  <a:moveTo>
                    <a:pt x="0" y="15"/>
                  </a:moveTo>
                  <a:lnTo>
                    <a:pt x="287" y="0"/>
                  </a:lnTo>
                  <a:lnTo>
                    <a:pt x="533" y="85"/>
                  </a:lnTo>
                  <a:lnTo>
                    <a:pt x="563" y="57"/>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 name="Freeform 79"/>
            <p:cNvSpPr>
              <a:spLocks/>
            </p:cNvSpPr>
            <p:nvPr/>
          </p:nvSpPr>
          <p:spPr bwMode="auto">
            <a:xfrm>
              <a:off x="1834" y="3374"/>
              <a:ext cx="461" cy="178"/>
            </a:xfrm>
            <a:custGeom>
              <a:avLst/>
              <a:gdLst>
                <a:gd name="T0" fmla="*/ 0 w 461"/>
                <a:gd name="T1" fmla="*/ 0 h 178"/>
                <a:gd name="T2" fmla="*/ 266 w 461"/>
                <a:gd name="T3" fmla="*/ 9 h 178"/>
                <a:gd name="T4" fmla="*/ 440 w 461"/>
                <a:gd name="T5" fmla="*/ 178 h 178"/>
                <a:gd name="T6" fmla="*/ 461 w 461"/>
                <a:gd name="T7" fmla="*/ 169 h 178"/>
              </a:gdLst>
              <a:ahLst/>
              <a:cxnLst>
                <a:cxn ang="0">
                  <a:pos x="T0" y="T1"/>
                </a:cxn>
                <a:cxn ang="0">
                  <a:pos x="T2" y="T3"/>
                </a:cxn>
                <a:cxn ang="0">
                  <a:pos x="T4" y="T5"/>
                </a:cxn>
                <a:cxn ang="0">
                  <a:pos x="T6" y="T7"/>
                </a:cxn>
              </a:cxnLst>
              <a:rect l="0" t="0" r="r" b="b"/>
              <a:pathLst>
                <a:path w="461" h="178">
                  <a:moveTo>
                    <a:pt x="0" y="0"/>
                  </a:moveTo>
                  <a:lnTo>
                    <a:pt x="266" y="9"/>
                  </a:lnTo>
                  <a:lnTo>
                    <a:pt x="440" y="178"/>
                  </a:lnTo>
                  <a:lnTo>
                    <a:pt x="461" y="169"/>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 name="Rectangle 80"/>
            <p:cNvSpPr>
              <a:spLocks noChangeArrowheads="1"/>
            </p:cNvSpPr>
            <p:nvPr/>
          </p:nvSpPr>
          <p:spPr bwMode="auto">
            <a:xfrm>
              <a:off x="1872" y="3085"/>
              <a:ext cx="177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0"/>
                </a:spcBef>
              </a:pPr>
              <a:r>
                <a:rPr lang="en-US" altLang="zh-CN" sz="1600" b="1" i="1">
                  <a:solidFill>
                    <a:srgbClr val="000000"/>
                  </a:solidFill>
                </a:rPr>
                <a:t>easier to build, easier to change, easier to fix ...</a:t>
              </a:r>
              <a:endParaRPr lang="en-US" altLang="zh-CN" sz="16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5496" y="304800"/>
            <a:ext cx="9577064" cy="1373188"/>
          </a:xfrm>
          <a:prstGeom prst="rect">
            <a:avLst/>
          </a:prstGeom>
          <a:solidFill>
            <a:srgbClr val="FFFFFF"/>
          </a:solidFill>
          <a:ln>
            <a:noFill/>
          </a:ln>
          <a:effectLst/>
        </p:spPr>
        <p:txBody>
          <a:bodyPr wrap="square">
            <a:spAutoFit/>
          </a:bodyPr>
          <a:lstStyle/>
          <a:p>
            <a:pPr algn="l"/>
            <a:r>
              <a:rPr lang="en-US" altLang="zh-CN" sz="2800" dirty="0">
                <a:solidFill>
                  <a:schemeClr val="hlink"/>
                </a:solidFill>
              </a:rPr>
              <a:t>Modular</a:t>
            </a:r>
            <a:r>
              <a:rPr lang="en-US" altLang="zh-CN" sz="2800" dirty="0"/>
              <a:t> : when each activity of the system is performed by exactly one component, and when inputs and outputs of each components are well-defined, a system is modular.</a:t>
            </a:r>
          </a:p>
        </p:txBody>
      </p:sp>
      <p:sp>
        <p:nvSpPr>
          <p:cNvPr id="11267" name="Text Box 3"/>
          <p:cNvSpPr txBox="1">
            <a:spLocks noChangeArrowheads="1"/>
          </p:cNvSpPr>
          <p:nvPr/>
        </p:nvSpPr>
        <p:spPr bwMode="auto">
          <a:xfrm>
            <a:off x="2362200" y="11430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2800" dirty="0">
                <a:solidFill>
                  <a:schemeClr val="accent2"/>
                </a:solidFill>
              </a:rPr>
              <a:t>well-defined</a:t>
            </a:r>
          </a:p>
        </p:txBody>
      </p:sp>
      <p:sp>
        <p:nvSpPr>
          <p:cNvPr id="11268" name="Text Box 4"/>
          <p:cNvSpPr txBox="1">
            <a:spLocks noChangeArrowheads="1"/>
          </p:cNvSpPr>
          <p:nvPr/>
        </p:nvSpPr>
        <p:spPr bwMode="auto">
          <a:xfrm>
            <a:off x="457200" y="1772816"/>
            <a:ext cx="8153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2400" dirty="0"/>
              <a:t>C(x): complexity of problem x;         E(x): effort to solve x</a:t>
            </a:r>
          </a:p>
          <a:p>
            <a:pPr algn="l"/>
            <a:r>
              <a:rPr lang="en-US" altLang="zh-CN" sz="2400" dirty="0"/>
              <a:t>If C(p1)&gt;C(p2)          then    E(p1)&gt;E(p2)</a:t>
            </a:r>
          </a:p>
          <a:p>
            <a:pPr algn="l"/>
            <a:r>
              <a:rPr lang="en-US" altLang="zh-CN" sz="2400" dirty="0"/>
              <a:t>C(p1+p2)&gt;C(p1)+C(p2)</a:t>
            </a:r>
          </a:p>
        </p:txBody>
      </p:sp>
      <p:grpSp>
        <p:nvGrpSpPr>
          <p:cNvPr id="11271" name="Group 7"/>
          <p:cNvGrpSpPr>
            <a:grpSpLocks/>
          </p:cNvGrpSpPr>
          <p:nvPr/>
        </p:nvGrpSpPr>
        <p:grpSpPr bwMode="auto">
          <a:xfrm>
            <a:off x="3886200" y="2708920"/>
            <a:ext cx="4419600" cy="457200"/>
            <a:chOff x="2448" y="1824"/>
            <a:chExt cx="2784" cy="288"/>
          </a:xfrm>
        </p:grpSpPr>
        <p:sp>
          <p:nvSpPr>
            <p:cNvPr id="11269" name="AutoShape 5"/>
            <p:cNvSpPr>
              <a:spLocks noChangeArrowheads="1"/>
            </p:cNvSpPr>
            <p:nvPr/>
          </p:nvSpPr>
          <p:spPr bwMode="auto">
            <a:xfrm>
              <a:off x="2448" y="1920"/>
              <a:ext cx="528" cy="144"/>
            </a:xfrm>
            <a:prstGeom prst="rightArrow">
              <a:avLst>
                <a:gd name="adj1" fmla="val 50000"/>
                <a:gd name="adj2" fmla="val 91667"/>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70" name="Text Box 6"/>
            <p:cNvSpPr txBox="1">
              <a:spLocks noChangeArrowheads="1"/>
            </p:cNvSpPr>
            <p:nvPr/>
          </p:nvSpPr>
          <p:spPr bwMode="auto">
            <a:xfrm>
              <a:off x="3120" y="1824"/>
              <a:ext cx="21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2400"/>
                <a:t>E(p1+p2)&gt;E(p1)+E(p2)</a:t>
              </a:r>
            </a:p>
          </p:txBody>
        </p:sp>
      </p:grpSp>
      <p:grpSp>
        <p:nvGrpSpPr>
          <p:cNvPr id="11348" name="Group 84"/>
          <p:cNvGrpSpPr>
            <a:grpSpLocks/>
          </p:cNvGrpSpPr>
          <p:nvPr/>
        </p:nvGrpSpPr>
        <p:grpSpPr bwMode="auto">
          <a:xfrm>
            <a:off x="676275" y="3144143"/>
            <a:ext cx="6410325" cy="3227388"/>
            <a:chOff x="426" y="2122"/>
            <a:chExt cx="4038" cy="2033"/>
          </a:xfrm>
        </p:grpSpPr>
        <p:sp>
          <p:nvSpPr>
            <p:cNvPr id="11323" name="Rectangle 59"/>
            <p:cNvSpPr>
              <a:spLocks noChangeArrowheads="1"/>
            </p:cNvSpPr>
            <p:nvPr/>
          </p:nvSpPr>
          <p:spPr bwMode="auto">
            <a:xfrm>
              <a:off x="426" y="2398"/>
              <a:ext cx="853" cy="40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eaLnBrk="0" hangingPunct="0">
                <a:spcBef>
                  <a:spcPct val="0"/>
                </a:spcBef>
              </a:pPr>
              <a:r>
                <a:rPr kumimoji="0" lang="en-US" altLang="zh-CN" sz="1800" b="1">
                  <a:solidFill>
                    <a:schemeClr val="bg1"/>
                  </a:solidFill>
                  <a:effectLst>
                    <a:outerShdw blurRad="38100" dist="38100" dir="2700000" algn="tl">
                      <a:srgbClr val="000000"/>
                    </a:outerShdw>
                  </a:effectLst>
                  <a:latin typeface="Helvetica" charset="0"/>
                </a:rPr>
                <a:t>      </a:t>
              </a:r>
              <a:r>
                <a:rPr kumimoji="0" lang="en-US" altLang="zh-CN" sz="1800" b="1">
                  <a:latin typeface="Comic Sans MS" pitchFamily="66" charset="0"/>
                </a:rPr>
                <a:t>cost of</a:t>
              </a:r>
            </a:p>
            <a:p>
              <a:pPr algn="l" eaLnBrk="0" hangingPunct="0">
                <a:spcBef>
                  <a:spcPct val="0"/>
                </a:spcBef>
              </a:pPr>
              <a:endParaRPr kumimoji="0" lang="en-US" altLang="zh-CN" sz="1800" b="1">
                <a:latin typeface="Comic Sans MS" pitchFamily="66" charset="0"/>
              </a:endParaRPr>
            </a:p>
          </p:txBody>
        </p:sp>
        <p:grpSp>
          <p:nvGrpSpPr>
            <p:cNvPr id="11343" name="Group 79"/>
            <p:cNvGrpSpPr>
              <a:grpSpLocks/>
            </p:cNvGrpSpPr>
            <p:nvPr/>
          </p:nvGrpSpPr>
          <p:grpSpPr bwMode="auto">
            <a:xfrm>
              <a:off x="426" y="2122"/>
              <a:ext cx="4038" cy="2033"/>
              <a:chOff x="426" y="2122"/>
              <a:chExt cx="4038" cy="2033"/>
            </a:xfrm>
          </p:grpSpPr>
          <p:sp>
            <p:nvSpPr>
              <p:cNvPr id="11324" name="Rectangle 60"/>
              <p:cNvSpPr>
                <a:spLocks noChangeArrowheads="1"/>
              </p:cNvSpPr>
              <p:nvPr/>
            </p:nvSpPr>
            <p:spPr bwMode="auto">
              <a:xfrm>
                <a:off x="426" y="2526"/>
                <a:ext cx="890" cy="40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eaLnBrk="0" hangingPunct="0">
                  <a:spcBef>
                    <a:spcPct val="0"/>
                  </a:spcBef>
                </a:pPr>
                <a:r>
                  <a:rPr kumimoji="0" lang="en-US" altLang="zh-CN" sz="1800" b="1">
                    <a:solidFill>
                      <a:schemeClr val="bg1"/>
                    </a:solidFill>
                    <a:effectLst>
                      <a:outerShdw blurRad="38100" dist="38100" dir="2700000" algn="tl">
                        <a:srgbClr val="000000"/>
                      </a:outerShdw>
                    </a:effectLst>
                    <a:latin typeface="Helvetica" charset="0"/>
                  </a:rPr>
                  <a:t>    </a:t>
                </a:r>
                <a:r>
                  <a:rPr kumimoji="0" lang="en-US" altLang="zh-CN" sz="1800" b="1">
                    <a:latin typeface="Comic Sans MS" pitchFamily="66" charset="0"/>
                  </a:rPr>
                  <a:t>software</a:t>
                </a:r>
              </a:p>
              <a:p>
                <a:pPr algn="l" eaLnBrk="0" hangingPunct="0">
                  <a:spcBef>
                    <a:spcPct val="0"/>
                  </a:spcBef>
                </a:pPr>
                <a:endParaRPr kumimoji="0" lang="en-US" altLang="zh-CN" sz="1800" b="1">
                  <a:latin typeface="Comic Sans MS" pitchFamily="66" charset="0"/>
                </a:endParaRPr>
              </a:p>
            </p:txBody>
          </p:sp>
          <p:sp>
            <p:nvSpPr>
              <p:cNvPr id="11325" name="Rectangle 61"/>
              <p:cNvSpPr>
                <a:spLocks noChangeArrowheads="1"/>
              </p:cNvSpPr>
              <p:nvPr/>
            </p:nvSpPr>
            <p:spPr bwMode="auto">
              <a:xfrm>
                <a:off x="3042" y="3926"/>
                <a:ext cx="1422" cy="22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eaLnBrk="0" hangingPunct="0">
                  <a:spcBef>
                    <a:spcPct val="0"/>
                  </a:spcBef>
                </a:pPr>
                <a:r>
                  <a:rPr kumimoji="0" lang="en-US" altLang="zh-CN" sz="1800" b="1">
                    <a:latin typeface="Comic Sans MS" pitchFamily="66" charset="0"/>
                  </a:rPr>
                  <a:t>number of modules</a:t>
                </a:r>
              </a:p>
            </p:txBody>
          </p:sp>
          <p:grpSp>
            <p:nvGrpSpPr>
              <p:cNvPr id="11326" name="Group 62"/>
              <p:cNvGrpSpPr>
                <a:grpSpLocks/>
              </p:cNvGrpSpPr>
              <p:nvPr/>
            </p:nvGrpSpPr>
            <p:grpSpPr bwMode="auto">
              <a:xfrm>
                <a:off x="1315" y="3843"/>
                <a:ext cx="2945" cy="72"/>
                <a:chOff x="1744" y="2971"/>
                <a:chExt cx="2945" cy="72"/>
              </a:xfrm>
            </p:grpSpPr>
            <p:sp>
              <p:nvSpPr>
                <p:cNvPr id="11327" name="Freeform 63"/>
                <p:cNvSpPr>
                  <a:spLocks/>
                </p:cNvSpPr>
                <p:nvPr/>
              </p:nvSpPr>
              <p:spPr bwMode="auto">
                <a:xfrm>
                  <a:off x="4512" y="2971"/>
                  <a:ext cx="177" cy="72"/>
                </a:xfrm>
                <a:custGeom>
                  <a:avLst/>
                  <a:gdLst>
                    <a:gd name="T0" fmla="*/ 176 w 177"/>
                    <a:gd name="T1" fmla="*/ 39 h 72"/>
                    <a:gd name="T2" fmla="*/ 0 w 177"/>
                    <a:gd name="T3" fmla="*/ 71 h 72"/>
                    <a:gd name="T4" fmla="*/ 0 w 177"/>
                    <a:gd name="T5" fmla="*/ 39 h 72"/>
                    <a:gd name="T6" fmla="*/ 0 w 177"/>
                    <a:gd name="T7" fmla="*/ 0 h 72"/>
                    <a:gd name="T8" fmla="*/ 176 w 177"/>
                    <a:gd name="T9" fmla="*/ 39 h 72"/>
                  </a:gdLst>
                  <a:ahLst/>
                  <a:cxnLst>
                    <a:cxn ang="0">
                      <a:pos x="T0" y="T1"/>
                    </a:cxn>
                    <a:cxn ang="0">
                      <a:pos x="T2" y="T3"/>
                    </a:cxn>
                    <a:cxn ang="0">
                      <a:pos x="T4" y="T5"/>
                    </a:cxn>
                    <a:cxn ang="0">
                      <a:pos x="T6" y="T7"/>
                    </a:cxn>
                    <a:cxn ang="0">
                      <a:pos x="T8" y="T9"/>
                    </a:cxn>
                  </a:cxnLst>
                  <a:rect l="0" t="0" r="r" b="b"/>
                  <a:pathLst>
                    <a:path w="177" h="72">
                      <a:moveTo>
                        <a:pt x="176" y="39"/>
                      </a:moveTo>
                      <a:lnTo>
                        <a:pt x="0" y="71"/>
                      </a:lnTo>
                      <a:lnTo>
                        <a:pt x="0" y="39"/>
                      </a:lnTo>
                      <a:lnTo>
                        <a:pt x="0" y="0"/>
                      </a:lnTo>
                      <a:lnTo>
                        <a:pt x="176" y="39"/>
                      </a:lnTo>
                    </a:path>
                  </a:pathLst>
                </a:custGeom>
                <a:solidFill>
                  <a:srgbClr val="000000"/>
                </a:soli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11328" name="Line 64"/>
                <p:cNvSpPr>
                  <a:spLocks noChangeShapeType="1"/>
                </p:cNvSpPr>
                <p:nvPr/>
              </p:nvSpPr>
              <p:spPr bwMode="auto">
                <a:xfrm>
                  <a:off x="1744" y="3013"/>
                  <a:ext cx="276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grpSp>
          <p:grpSp>
            <p:nvGrpSpPr>
              <p:cNvPr id="11329" name="Group 65"/>
              <p:cNvGrpSpPr>
                <a:grpSpLocks/>
              </p:cNvGrpSpPr>
              <p:nvPr/>
            </p:nvGrpSpPr>
            <p:grpSpPr bwMode="auto">
              <a:xfrm>
                <a:off x="1267" y="2122"/>
                <a:ext cx="81" cy="1756"/>
                <a:chOff x="1696" y="1250"/>
                <a:chExt cx="81" cy="1756"/>
              </a:xfrm>
            </p:grpSpPr>
            <p:sp>
              <p:nvSpPr>
                <p:cNvPr id="11330" name="Freeform 66"/>
                <p:cNvSpPr>
                  <a:spLocks/>
                </p:cNvSpPr>
                <p:nvPr/>
              </p:nvSpPr>
              <p:spPr bwMode="auto">
                <a:xfrm>
                  <a:off x="1696" y="1250"/>
                  <a:ext cx="81" cy="157"/>
                </a:xfrm>
                <a:custGeom>
                  <a:avLst/>
                  <a:gdLst>
                    <a:gd name="T0" fmla="*/ 44 w 81"/>
                    <a:gd name="T1" fmla="*/ 0 h 157"/>
                    <a:gd name="T2" fmla="*/ 80 w 81"/>
                    <a:gd name="T3" fmla="*/ 156 h 157"/>
                    <a:gd name="T4" fmla="*/ 44 w 81"/>
                    <a:gd name="T5" fmla="*/ 156 h 157"/>
                    <a:gd name="T6" fmla="*/ 0 w 81"/>
                    <a:gd name="T7" fmla="*/ 156 h 157"/>
                    <a:gd name="T8" fmla="*/ 44 w 81"/>
                    <a:gd name="T9" fmla="*/ 0 h 157"/>
                  </a:gdLst>
                  <a:ahLst/>
                  <a:cxnLst>
                    <a:cxn ang="0">
                      <a:pos x="T0" y="T1"/>
                    </a:cxn>
                    <a:cxn ang="0">
                      <a:pos x="T2" y="T3"/>
                    </a:cxn>
                    <a:cxn ang="0">
                      <a:pos x="T4" y="T5"/>
                    </a:cxn>
                    <a:cxn ang="0">
                      <a:pos x="T6" y="T7"/>
                    </a:cxn>
                    <a:cxn ang="0">
                      <a:pos x="T8" y="T9"/>
                    </a:cxn>
                  </a:cxnLst>
                  <a:rect l="0" t="0" r="r" b="b"/>
                  <a:pathLst>
                    <a:path w="81" h="157">
                      <a:moveTo>
                        <a:pt x="44" y="0"/>
                      </a:moveTo>
                      <a:lnTo>
                        <a:pt x="80" y="156"/>
                      </a:lnTo>
                      <a:lnTo>
                        <a:pt x="44" y="156"/>
                      </a:lnTo>
                      <a:lnTo>
                        <a:pt x="0" y="156"/>
                      </a:lnTo>
                      <a:lnTo>
                        <a:pt x="44" y="0"/>
                      </a:lnTo>
                    </a:path>
                  </a:pathLst>
                </a:custGeom>
                <a:solidFill>
                  <a:srgbClr val="000000"/>
                </a:soli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11331" name="Line 67"/>
                <p:cNvSpPr>
                  <a:spLocks noChangeShapeType="1"/>
                </p:cNvSpPr>
                <p:nvPr/>
              </p:nvSpPr>
              <p:spPr bwMode="auto">
                <a:xfrm flipV="1">
                  <a:off x="1744" y="1399"/>
                  <a:ext cx="0" cy="1607"/>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grpSp>
        </p:grpSp>
      </p:grpSp>
      <p:sp>
        <p:nvSpPr>
          <p:cNvPr id="11339" name="Arc 75"/>
          <p:cNvSpPr>
            <a:spLocks/>
          </p:cNvSpPr>
          <p:nvPr/>
        </p:nvSpPr>
        <p:spPr bwMode="auto">
          <a:xfrm flipH="1" flipV="1">
            <a:off x="2667000" y="3585468"/>
            <a:ext cx="3581400" cy="2057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1349" name="Group 85"/>
          <p:cNvGrpSpPr>
            <a:grpSpLocks/>
          </p:cNvGrpSpPr>
          <p:nvPr/>
        </p:nvGrpSpPr>
        <p:grpSpPr bwMode="auto">
          <a:xfrm>
            <a:off x="904875" y="4692352"/>
            <a:ext cx="3895725" cy="1905000"/>
            <a:chOff x="570" y="3072"/>
            <a:chExt cx="2454" cy="1200"/>
          </a:xfrm>
        </p:grpSpPr>
        <p:sp>
          <p:nvSpPr>
            <p:cNvPr id="11273" name="Rectangle 9"/>
            <p:cNvSpPr>
              <a:spLocks noChangeArrowheads="1"/>
            </p:cNvSpPr>
            <p:nvPr/>
          </p:nvSpPr>
          <p:spPr bwMode="auto">
            <a:xfrm>
              <a:off x="570" y="3870"/>
              <a:ext cx="1165" cy="40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eaLnBrk="0" hangingPunct="0">
                <a:spcBef>
                  <a:spcPct val="0"/>
                </a:spcBef>
              </a:pPr>
              <a:r>
                <a:rPr kumimoji="0" lang="en-US" altLang="zh-CN" sz="1800" b="1">
                  <a:latin typeface="Comic Sans MS" pitchFamily="66" charset="0"/>
                </a:rPr>
                <a:t>optimal number</a:t>
              </a:r>
            </a:p>
            <a:p>
              <a:pPr algn="l" eaLnBrk="0" hangingPunct="0">
                <a:spcBef>
                  <a:spcPct val="0"/>
                </a:spcBef>
              </a:pPr>
              <a:endParaRPr kumimoji="0" lang="en-US" altLang="zh-CN" sz="1800" b="1">
                <a:latin typeface="Comic Sans MS" pitchFamily="66" charset="0"/>
              </a:endParaRPr>
            </a:p>
          </p:txBody>
        </p:sp>
        <p:grpSp>
          <p:nvGrpSpPr>
            <p:cNvPr id="11347" name="Group 83"/>
            <p:cNvGrpSpPr>
              <a:grpSpLocks/>
            </p:cNvGrpSpPr>
            <p:nvPr/>
          </p:nvGrpSpPr>
          <p:grpSpPr bwMode="auto">
            <a:xfrm>
              <a:off x="1033" y="3072"/>
              <a:ext cx="1991" cy="1162"/>
              <a:chOff x="1033" y="3072"/>
              <a:chExt cx="1991" cy="1162"/>
            </a:xfrm>
          </p:grpSpPr>
          <p:sp>
            <p:nvSpPr>
              <p:cNvPr id="11274" name="Rectangle 10"/>
              <p:cNvSpPr>
                <a:spLocks noChangeArrowheads="1"/>
              </p:cNvSpPr>
              <p:nvPr/>
            </p:nvSpPr>
            <p:spPr bwMode="auto">
              <a:xfrm>
                <a:off x="1033" y="4005"/>
                <a:ext cx="983" cy="22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eaLnBrk="0" hangingPunct="0">
                  <a:spcBef>
                    <a:spcPct val="0"/>
                  </a:spcBef>
                </a:pPr>
                <a:r>
                  <a:rPr kumimoji="0" lang="en-US" altLang="zh-CN" sz="1800" b="1" dirty="0">
                    <a:solidFill>
                      <a:schemeClr val="bg1"/>
                    </a:solidFill>
                    <a:effectLst>
                      <a:outerShdw blurRad="38100" dist="38100" dir="2700000" algn="tl">
                        <a:srgbClr val="000000"/>
                      </a:outerShdw>
                    </a:effectLst>
                    <a:latin typeface="Helvetica" charset="0"/>
                  </a:rPr>
                  <a:t>   </a:t>
                </a:r>
                <a:r>
                  <a:rPr kumimoji="0" lang="en-US" altLang="zh-CN" sz="1800" b="1" dirty="0">
                    <a:latin typeface="Comic Sans MS" pitchFamily="66" charset="0"/>
                  </a:rPr>
                  <a:t>of modules</a:t>
                </a:r>
              </a:p>
            </p:txBody>
          </p:sp>
          <p:sp>
            <p:nvSpPr>
              <p:cNvPr id="11336" name="Arc 72"/>
              <p:cNvSpPr>
                <a:spLocks/>
              </p:cNvSpPr>
              <p:nvPr/>
            </p:nvSpPr>
            <p:spPr bwMode="auto">
              <a:xfrm>
                <a:off x="2032" y="3957"/>
                <a:ext cx="752" cy="206"/>
              </a:xfrm>
              <a:custGeom>
                <a:avLst/>
                <a:gdLst>
                  <a:gd name="G0" fmla="+- 0 0 0"/>
                  <a:gd name="G1" fmla="+- 105 0 0"/>
                  <a:gd name="G2" fmla="+- 21600 0 0"/>
                  <a:gd name="T0" fmla="*/ 21599 w 21600"/>
                  <a:gd name="T1" fmla="*/ 0 h 21705"/>
                  <a:gd name="T2" fmla="*/ 0 w 21600"/>
                  <a:gd name="T3" fmla="*/ 21705 h 21705"/>
                  <a:gd name="T4" fmla="*/ 0 w 21600"/>
                  <a:gd name="T5" fmla="*/ 105 h 21705"/>
                </a:gdLst>
                <a:ahLst/>
                <a:cxnLst>
                  <a:cxn ang="0">
                    <a:pos x="T0" y="T1"/>
                  </a:cxn>
                  <a:cxn ang="0">
                    <a:pos x="T2" y="T3"/>
                  </a:cxn>
                  <a:cxn ang="0">
                    <a:pos x="T4" y="T5"/>
                  </a:cxn>
                </a:cxnLst>
                <a:rect l="0" t="0" r="r" b="b"/>
                <a:pathLst>
                  <a:path w="21600" h="21705" fill="none" extrusionOk="0">
                    <a:moveTo>
                      <a:pt x="21599" y="-1"/>
                    </a:moveTo>
                    <a:cubicBezTo>
                      <a:pt x="21599" y="34"/>
                      <a:pt x="21600" y="69"/>
                      <a:pt x="21600" y="105"/>
                    </a:cubicBezTo>
                    <a:cubicBezTo>
                      <a:pt x="21600" y="12034"/>
                      <a:pt x="11929" y="21704"/>
                      <a:pt x="0" y="21705"/>
                    </a:cubicBezTo>
                  </a:path>
                  <a:path w="21600" h="21705" stroke="0" extrusionOk="0">
                    <a:moveTo>
                      <a:pt x="21599" y="-1"/>
                    </a:moveTo>
                    <a:cubicBezTo>
                      <a:pt x="21599" y="34"/>
                      <a:pt x="21600" y="69"/>
                      <a:pt x="21600" y="105"/>
                    </a:cubicBezTo>
                    <a:cubicBezTo>
                      <a:pt x="21600" y="12034"/>
                      <a:pt x="11929" y="21704"/>
                      <a:pt x="0" y="21705"/>
                    </a:cubicBezTo>
                    <a:lnTo>
                      <a:pt x="0" y="105"/>
                    </a:lnTo>
                    <a:close/>
                  </a:path>
                </a:pathLst>
              </a:custGeom>
              <a:noFill/>
              <a:ln w="25400" cap="rnd">
                <a:solidFill>
                  <a:schemeClr val="tx1"/>
                </a:solidFill>
                <a:round/>
                <a:headEnd type="triangle" w="med" len="me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sp>
            <p:nvSpPr>
              <p:cNvPr id="11340" name="Line 76"/>
              <p:cNvSpPr>
                <a:spLocks noChangeShapeType="1"/>
              </p:cNvSpPr>
              <p:nvPr/>
            </p:nvSpPr>
            <p:spPr bwMode="auto">
              <a:xfrm>
                <a:off x="2592" y="3072"/>
                <a:ext cx="0" cy="816"/>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41" name="Line 77"/>
              <p:cNvSpPr>
                <a:spLocks noChangeShapeType="1"/>
              </p:cNvSpPr>
              <p:nvPr/>
            </p:nvSpPr>
            <p:spPr bwMode="auto">
              <a:xfrm>
                <a:off x="3024" y="3072"/>
                <a:ext cx="0" cy="816"/>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nvGrpSpPr>
          <p:cNvPr id="11346" name="Group 82"/>
          <p:cNvGrpSpPr>
            <a:grpSpLocks/>
          </p:cNvGrpSpPr>
          <p:nvPr/>
        </p:nvGrpSpPr>
        <p:grpSpPr bwMode="auto">
          <a:xfrm>
            <a:off x="2667000" y="3140968"/>
            <a:ext cx="3505200" cy="1625600"/>
            <a:chOff x="1680" y="2120"/>
            <a:chExt cx="2208" cy="1024"/>
          </a:xfrm>
        </p:grpSpPr>
        <p:sp>
          <p:nvSpPr>
            <p:cNvPr id="11333" name="Rectangle 69"/>
            <p:cNvSpPr>
              <a:spLocks noChangeArrowheads="1"/>
            </p:cNvSpPr>
            <p:nvPr/>
          </p:nvSpPr>
          <p:spPr bwMode="auto">
            <a:xfrm>
              <a:off x="1898" y="2120"/>
              <a:ext cx="1901" cy="40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eaLnBrk="0" hangingPunct="0">
                <a:spcBef>
                  <a:spcPct val="0"/>
                </a:spcBef>
              </a:pPr>
              <a:r>
                <a:rPr kumimoji="0" lang="en-US" altLang="zh-CN" sz="1800" b="1" dirty="0">
                  <a:latin typeface="Comic Sans MS" pitchFamily="66" charset="0"/>
                </a:rPr>
                <a:t>module development cost </a:t>
              </a:r>
            </a:p>
            <a:p>
              <a:pPr algn="l" eaLnBrk="0" hangingPunct="0">
                <a:spcBef>
                  <a:spcPct val="0"/>
                </a:spcBef>
              </a:pPr>
              <a:endParaRPr kumimoji="0" lang="en-US" altLang="zh-CN" sz="1800" b="1" dirty="0">
                <a:latin typeface="Comic Sans MS" pitchFamily="66" charset="0"/>
              </a:endParaRPr>
            </a:p>
          </p:txBody>
        </p:sp>
        <p:sp>
          <p:nvSpPr>
            <p:cNvPr id="11334" name="Line 70"/>
            <p:cNvSpPr>
              <a:spLocks noChangeShapeType="1"/>
            </p:cNvSpPr>
            <p:nvPr/>
          </p:nvSpPr>
          <p:spPr bwMode="auto">
            <a:xfrm>
              <a:off x="2875" y="2364"/>
              <a:ext cx="328" cy="48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sp>
          <p:nvSpPr>
            <p:cNvPr id="11342" name="Freeform 78"/>
            <p:cNvSpPr>
              <a:spLocks/>
            </p:cNvSpPr>
            <p:nvPr/>
          </p:nvSpPr>
          <p:spPr bwMode="auto">
            <a:xfrm>
              <a:off x="1680" y="2208"/>
              <a:ext cx="2208" cy="936"/>
            </a:xfrm>
            <a:custGeom>
              <a:avLst/>
              <a:gdLst>
                <a:gd name="T0" fmla="*/ 0 w 2208"/>
                <a:gd name="T1" fmla="*/ 0 h 936"/>
                <a:gd name="T2" fmla="*/ 288 w 2208"/>
                <a:gd name="T3" fmla="*/ 624 h 936"/>
                <a:gd name="T4" fmla="*/ 768 w 2208"/>
                <a:gd name="T5" fmla="*/ 864 h 936"/>
                <a:gd name="T6" fmla="*/ 1248 w 2208"/>
                <a:gd name="T7" fmla="*/ 912 h 936"/>
                <a:gd name="T8" fmla="*/ 1680 w 2208"/>
                <a:gd name="T9" fmla="*/ 720 h 936"/>
                <a:gd name="T10" fmla="*/ 2064 w 2208"/>
                <a:gd name="T11" fmla="*/ 432 h 936"/>
                <a:gd name="T12" fmla="*/ 2208 w 2208"/>
                <a:gd name="T13" fmla="*/ 96 h 936"/>
              </a:gdLst>
              <a:ahLst/>
              <a:cxnLst>
                <a:cxn ang="0">
                  <a:pos x="T0" y="T1"/>
                </a:cxn>
                <a:cxn ang="0">
                  <a:pos x="T2" y="T3"/>
                </a:cxn>
                <a:cxn ang="0">
                  <a:pos x="T4" y="T5"/>
                </a:cxn>
                <a:cxn ang="0">
                  <a:pos x="T6" y="T7"/>
                </a:cxn>
                <a:cxn ang="0">
                  <a:pos x="T8" y="T9"/>
                </a:cxn>
                <a:cxn ang="0">
                  <a:pos x="T10" y="T11"/>
                </a:cxn>
                <a:cxn ang="0">
                  <a:pos x="T12" y="T13"/>
                </a:cxn>
              </a:cxnLst>
              <a:rect l="0" t="0" r="r" b="b"/>
              <a:pathLst>
                <a:path w="2208" h="936">
                  <a:moveTo>
                    <a:pt x="0" y="0"/>
                  </a:moveTo>
                  <a:cubicBezTo>
                    <a:pt x="80" y="240"/>
                    <a:pt x="160" y="480"/>
                    <a:pt x="288" y="624"/>
                  </a:cubicBezTo>
                  <a:cubicBezTo>
                    <a:pt x="416" y="768"/>
                    <a:pt x="608" y="816"/>
                    <a:pt x="768" y="864"/>
                  </a:cubicBezTo>
                  <a:cubicBezTo>
                    <a:pt x="928" y="912"/>
                    <a:pt x="1096" y="936"/>
                    <a:pt x="1248" y="912"/>
                  </a:cubicBezTo>
                  <a:cubicBezTo>
                    <a:pt x="1400" y="888"/>
                    <a:pt x="1544" y="800"/>
                    <a:pt x="1680" y="720"/>
                  </a:cubicBezTo>
                  <a:cubicBezTo>
                    <a:pt x="1816" y="640"/>
                    <a:pt x="1976" y="536"/>
                    <a:pt x="2064" y="432"/>
                  </a:cubicBezTo>
                  <a:cubicBezTo>
                    <a:pt x="2152" y="328"/>
                    <a:pt x="2184" y="160"/>
                    <a:pt x="2208" y="96"/>
                  </a:cubicBezTo>
                </a:path>
              </a:pathLst>
            </a:custGeom>
            <a:noFill/>
            <a:ln w="28575"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1345" name="Group 81"/>
          <p:cNvGrpSpPr>
            <a:grpSpLocks/>
          </p:cNvGrpSpPr>
          <p:nvPr/>
        </p:nvGrpSpPr>
        <p:grpSpPr bwMode="auto">
          <a:xfrm>
            <a:off x="2667000" y="3585468"/>
            <a:ext cx="5505451" cy="2057400"/>
            <a:chOff x="1680" y="2400"/>
            <a:chExt cx="3468" cy="1296"/>
          </a:xfrm>
        </p:grpSpPr>
        <p:sp>
          <p:nvSpPr>
            <p:cNvPr id="11332" name="Rectangle 68"/>
            <p:cNvSpPr>
              <a:spLocks noChangeArrowheads="1"/>
            </p:cNvSpPr>
            <p:nvPr/>
          </p:nvSpPr>
          <p:spPr bwMode="auto">
            <a:xfrm>
              <a:off x="4286" y="2814"/>
              <a:ext cx="862" cy="5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eaLnBrk="0" hangingPunct="0">
                <a:spcBef>
                  <a:spcPct val="0"/>
                </a:spcBef>
              </a:pPr>
              <a:r>
                <a:rPr kumimoji="0" lang="en-US" altLang="zh-CN" sz="1800" b="1" dirty="0">
                  <a:latin typeface="Comic Sans MS" pitchFamily="66" charset="0"/>
                </a:rPr>
                <a:t>module</a:t>
              </a:r>
            </a:p>
            <a:p>
              <a:pPr eaLnBrk="0" hangingPunct="0">
                <a:spcBef>
                  <a:spcPct val="0"/>
                </a:spcBef>
              </a:pPr>
              <a:r>
                <a:rPr kumimoji="0" lang="en-US" altLang="zh-CN" sz="1800" b="1" dirty="0">
                  <a:latin typeface="Comic Sans MS" pitchFamily="66" charset="0"/>
                </a:rPr>
                <a:t>integration</a:t>
              </a:r>
            </a:p>
            <a:p>
              <a:pPr eaLnBrk="0" hangingPunct="0">
                <a:spcBef>
                  <a:spcPct val="0"/>
                </a:spcBef>
              </a:pPr>
              <a:r>
                <a:rPr kumimoji="0" lang="en-US" altLang="zh-CN" sz="1800" b="1" dirty="0">
                  <a:latin typeface="Comic Sans MS" pitchFamily="66" charset="0"/>
                </a:rPr>
                <a:t>cost</a:t>
              </a:r>
            </a:p>
          </p:txBody>
        </p:sp>
        <p:sp>
          <p:nvSpPr>
            <p:cNvPr id="11338" name="Arc 74"/>
            <p:cNvSpPr>
              <a:spLocks/>
            </p:cNvSpPr>
            <p:nvPr/>
          </p:nvSpPr>
          <p:spPr bwMode="auto">
            <a:xfrm flipV="1">
              <a:off x="1680" y="2400"/>
              <a:ext cx="2256" cy="12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44" name="Line 80"/>
            <p:cNvSpPr>
              <a:spLocks noChangeShapeType="1"/>
            </p:cNvSpPr>
            <p:nvPr/>
          </p:nvSpPr>
          <p:spPr bwMode="auto">
            <a:xfrm flipH="1" flipV="1">
              <a:off x="3888" y="2784"/>
              <a:ext cx="432"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3894244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heckerboard(across)">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126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268">
                                            <p:txEl>
                                              <p:pRg st="0" end="0"/>
                                            </p:txEl>
                                          </p:spTgt>
                                        </p:tgtEl>
                                        <p:attrNameLst>
                                          <p:attrName>style.visibility</p:attrName>
                                        </p:attrNameLst>
                                      </p:cBhvr>
                                      <p:to>
                                        <p:strVal val="visible"/>
                                      </p:to>
                                    </p:set>
                                    <p:animEffect transition="in" filter="wipe(left)">
                                      <p:cBhvr>
                                        <p:cTn id="16" dur="500"/>
                                        <p:tgtEl>
                                          <p:spTgt spid="1126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268">
                                            <p:txEl>
                                              <p:pRg st="1" end="1"/>
                                            </p:txEl>
                                          </p:spTgt>
                                        </p:tgtEl>
                                        <p:attrNameLst>
                                          <p:attrName>style.visibility</p:attrName>
                                        </p:attrNameLst>
                                      </p:cBhvr>
                                      <p:to>
                                        <p:strVal val="visible"/>
                                      </p:to>
                                    </p:set>
                                    <p:animEffect transition="in" filter="wipe(left)">
                                      <p:cBhvr>
                                        <p:cTn id="21" dur="500"/>
                                        <p:tgtEl>
                                          <p:spTgt spid="11268">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268">
                                            <p:txEl>
                                              <p:pRg st="2" end="2"/>
                                            </p:txEl>
                                          </p:spTgt>
                                        </p:tgtEl>
                                        <p:attrNameLst>
                                          <p:attrName>style.visibility</p:attrName>
                                        </p:attrNameLst>
                                      </p:cBhvr>
                                      <p:to>
                                        <p:strVal val="visible"/>
                                      </p:to>
                                    </p:set>
                                    <p:animEffect transition="in" filter="wipe(left)">
                                      <p:cBhvr>
                                        <p:cTn id="26" dur="500"/>
                                        <p:tgtEl>
                                          <p:spTgt spid="11268">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42"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animEffect transition="in" filter="barn(outHorizontal)">
                                      <p:cBhvr>
                                        <p:cTn id="31" dur="500"/>
                                        <p:tgtEl>
                                          <p:spTgt spid="1127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11348"/>
                                        </p:tgtEl>
                                        <p:attrNameLst>
                                          <p:attrName>style.visibility</p:attrName>
                                        </p:attrNameLst>
                                      </p:cBhvr>
                                      <p:to>
                                        <p:strVal val="visible"/>
                                      </p:to>
                                    </p:set>
                                    <p:animEffect transition="in" filter="box(in)">
                                      <p:cBhvr>
                                        <p:cTn id="36" dur="500"/>
                                        <p:tgtEl>
                                          <p:spTgt spid="1134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339"/>
                                        </p:tgtEl>
                                        <p:attrNameLst>
                                          <p:attrName>style.visibility</p:attrName>
                                        </p:attrNameLst>
                                      </p:cBhvr>
                                      <p:to>
                                        <p:strVal val="visible"/>
                                      </p:to>
                                    </p:set>
                                    <p:animEffect transition="in" filter="wipe(left)">
                                      <p:cBhvr>
                                        <p:cTn id="41" dur="500"/>
                                        <p:tgtEl>
                                          <p:spTgt spid="1133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11345"/>
                                        </p:tgtEl>
                                        <p:attrNameLst>
                                          <p:attrName>style.visibility</p:attrName>
                                        </p:attrNameLst>
                                      </p:cBhvr>
                                      <p:to>
                                        <p:strVal val="visible"/>
                                      </p:to>
                                    </p:set>
                                    <p:animEffect transition="in" filter="wipe(left)">
                                      <p:cBhvr>
                                        <p:cTn id="46" dur="500"/>
                                        <p:tgtEl>
                                          <p:spTgt spid="1134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11346"/>
                                        </p:tgtEl>
                                        <p:attrNameLst>
                                          <p:attrName>style.visibility</p:attrName>
                                        </p:attrNameLst>
                                      </p:cBhvr>
                                      <p:to>
                                        <p:strVal val="visible"/>
                                      </p:to>
                                    </p:set>
                                    <p:animEffect transition="in" filter="wipe(left)">
                                      <p:cBhvr>
                                        <p:cTn id="51" dur="500"/>
                                        <p:tgtEl>
                                          <p:spTgt spid="1134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5" fill="hold" nodeType="clickEffect">
                                  <p:stCondLst>
                                    <p:cond delay="0"/>
                                  </p:stCondLst>
                                  <p:childTnLst>
                                    <p:set>
                                      <p:cBhvr>
                                        <p:cTn id="55" dur="1" fill="hold">
                                          <p:stCondLst>
                                            <p:cond delay="0"/>
                                          </p:stCondLst>
                                        </p:cTn>
                                        <p:tgtEl>
                                          <p:spTgt spid="11349"/>
                                        </p:tgtEl>
                                        <p:attrNameLst>
                                          <p:attrName>style.visibility</p:attrName>
                                        </p:attrNameLst>
                                      </p:cBhvr>
                                      <p:to>
                                        <p:strVal val="visible"/>
                                      </p:to>
                                    </p:set>
                                    <p:animEffect transition="in" filter="blinds(vertical)">
                                      <p:cBhvr>
                                        <p:cTn id="56" dur="500"/>
                                        <p:tgtEl>
                                          <p:spTgt spid="11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autoUpdateAnimBg="0"/>
      <p:bldP spid="11267" grpId="0" autoUpdateAnimBg="0"/>
      <p:bldP spid="11268" grpId="0" build="p" autoUpdateAnimBg="0"/>
      <p:bldP spid="1133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模块与接口</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412776"/>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6245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16632"/>
            <a:ext cx="7772400" cy="1143000"/>
          </a:xfrm>
        </p:spPr>
        <p:txBody>
          <a:bodyPr/>
          <a:lstStyle/>
          <a:p>
            <a:r>
              <a:rPr lang="zh-CN" altLang="en-US" dirty="0"/>
              <a:t>模块结构：树状和网状</a:t>
            </a:r>
          </a:p>
        </p:txBody>
      </p:sp>
      <p:sp>
        <p:nvSpPr>
          <p:cNvPr id="3" name="内容占位符 2"/>
          <p:cNvSpPr>
            <a:spLocks noGrp="1"/>
          </p:cNvSpPr>
          <p:nvPr>
            <p:ph idx="1"/>
          </p:nvPr>
        </p:nvSpPr>
        <p:spPr>
          <a:xfrm>
            <a:off x="685800" y="1704256"/>
            <a:ext cx="7772400" cy="4114800"/>
          </a:xfrm>
        </p:spPr>
        <p:txBody>
          <a:bodyPr/>
          <a:lstStyle/>
          <a:p>
            <a:endParaRPr lang="zh-CN" alt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88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58853000-6679-4A6C-8AC2-FCCDB6C94F94}" type="slidenum">
              <a:rPr lang="zh-CN" altLang="en-US"/>
              <a:pPr/>
              <a:t>84</a:t>
            </a:fld>
            <a:endParaRPr lang="en-US" altLang="zh-CN"/>
          </a:p>
        </p:txBody>
      </p:sp>
      <p:sp>
        <p:nvSpPr>
          <p:cNvPr id="149507" name="Rectangle 3"/>
          <p:cNvSpPr>
            <a:spLocks noGrp="1" noChangeArrowheads="1"/>
          </p:cNvSpPr>
          <p:nvPr>
            <p:ph type="body" idx="1"/>
          </p:nvPr>
        </p:nvSpPr>
        <p:spPr>
          <a:xfrm>
            <a:off x="642910" y="1268760"/>
            <a:ext cx="8032778" cy="1859668"/>
          </a:xfrm>
        </p:spPr>
        <p:txBody>
          <a:bodyPr/>
          <a:lstStyle/>
          <a:p>
            <a:pPr marL="182563" indent="-182563">
              <a:lnSpc>
                <a:spcPct val="150000"/>
              </a:lnSpc>
              <a:buClr>
                <a:schemeClr val="tx1"/>
              </a:buClr>
              <a:buNone/>
            </a:pPr>
            <a:r>
              <a:rPr lang="en-US" altLang="zh-CN" sz="2800" b="1" dirty="0">
                <a:latin typeface="+mn-ea"/>
              </a:rPr>
              <a:t>2</a:t>
            </a:r>
            <a:r>
              <a:rPr lang="zh-CN" altLang="en-US" sz="2800" b="1" dirty="0">
                <a:latin typeface="+mn-ea"/>
              </a:rPr>
              <a:t>、抽象和</a:t>
            </a:r>
            <a:r>
              <a:rPr lang="zh-CN" altLang="en-US" sz="2800" dirty="0">
                <a:latin typeface="+mn-ea"/>
              </a:rPr>
              <a:t>逐步求精（画 </a:t>
            </a:r>
            <a:r>
              <a:rPr lang="en-US" altLang="zh-CN" sz="2800" dirty="0">
                <a:latin typeface="+mn-ea"/>
              </a:rPr>
              <a:t>DFD </a:t>
            </a:r>
            <a:r>
              <a:rPr lang="zh-CN" altLang="en-US" sz="2800" dirty="0">
                <a:latin typeface="+mn-ea"/>
              </a:rPr>
              <a:t>的原则）</a:t>
            </a:r>
            <a:endParaRPr lang="en-US" altLang="zh-CN" sz="2800" b="1" dirty="0">
              <a:latin typeface="+mn-ea"/>
            </a:endParaRPr>
          </a:p>
          <a:p>
            <a:pPr marL="361950" indent="-361950">
              <a:buNone/>
            </a:pPr>
            <a:r>
              <a:rPr lang="en-US" altLang="zh-CN" sz="2800" dirty="0">
                <a:latin typeface="+mn-ea"/>
              </a:rPr>
              <a:t>  </a:t>
            </a:r>
            <a:r>
              <a:rPr lang="zh-CN" altLang="en-US" sz="2800" dirty="0">
                <a:solidFill>
                  <a:srgbClr val="0000FF"/>
                </a:solidFill>
                <a:latin typeface="+mn-ea"/>
              </a:rPr>
              <a:t>抽象：</a:t>
            </a:r>
            <a:r>
              <a:rPr lang="zh-CN" altLang="en-US" sz="2800" dirty="0">
                <a:latin typeface="+mn-ea"/>
              </a:rPr>
              <a:t>抽出事物的本质特性而暂时不考虑它们  的细节。</a:t>
            </a:r>
            <a:endParaRPr lang="en-US" altLang="zh-CN" sz="2800" dirty="0">
              <a:latin typeface="+mn-ea"/>
            </a:endParaRPr>
          </a:p>
          <a:p>
            <a:pPr>
              <a:buNone/>
            </a:pPr>
            <a:r>
              <a:rPr lang="zh-CN" altLang="en-US" sz="2800" dirty="0"/>
              <a:t>    </a:t>
            </a:r>
            <a:endParaRPr lang="zh-CN" altLang="en-US" sz="2400" dirty="0">
              <a:latin typeface="楷体_GB2312" pitchFamily="49" charset="-122"/>
              <a:ea typeface="楷体_GB2312" pitchFamily="49" charset="-122"/>
            </a:endParaRPr>
          </a:p>
        </p:txBody>
      </p:sp>
      <p:sp>
        <p:nvSpPr>
          <p:cNvPr id="7" name="标题 6"/>
          <p:cNvSpPr>
            <a:spLocks noGrp="1"/>
          </p:cNvSpPr>
          <p:nvPr>
            <p:ph type="title"/>
          </p:nvPr>
        </p:nvSpPr>
        <p:spPr/>
        <p:txBody>
          <a:bodyPr/>
          <a:lstStyle/>
          <a:p>
            <a:r>
              <a:rPr lang="zh-CN" altLang="en-US" dirty="0"/>
              <a:t>概要设计原理</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3" y="3056419"/>
            <a:ext cx="697320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58853000-6679-4A6C-8AC2-FCCDB6C94F94}" type="slidenum">
              <a:rPr lang="zh-CN" altLang="en-US"/>
              <a:pPr/>
              <a:t>85</a:t>
            </a:fld>
            <a:endParaRPr lang="en-US" altLang="zh-CN"/>
          </a:p>
        </p:txBody>
      </p:sp>
      <p:sp>
        <p:nvSpPr>
          <p:cNvPr id="149507" name="Rectangle 3"/>
          <p:cNvSpPr>
            <a:spLocks noGrp="1" noChangeArrowheads="1"/>
          </p:cNvSpPr>
          <p:nvPr>
            <p:ph type="body" idx="1"/>
          </p:nvPr>
        </p:nvSpPr>
        <p:spPr>
          <a:xfrm>
            <a:off x="642910" y="1268760"/>
            <a:ext cx="8032778" cy="4583135"/>
          </a:xfrm>
        </p:spPr>
        <p:txBody>
          <a:bodyPr/>
          <a:lstStyle/>
          <a:p>
            <a:pPr marL="182563" indent="-182563">
              <a:lnSpc>
                <a:spcPct val="150000"/>
              </a:lnSpc>
              <a:buClr>
                <a:schemeClr val="tx1"/>
              </a:buClr>
              <a:buSzTx/>
              <a:buFont typeface="Wingdings" pitchFamily="2" charset="2"/>
              <a:buNone/>
            </a:pPr>
            <a:r>
              <a:rPr lang="en-US" altLang="zh-CN" sz="2800" b="1" dirty="0">
                <a:latin typeface="+mn-ea"/>
              </a:rPr>
              <a:t>2</a:t>
            </a:r>
            <a:r>
              <a:rPr lang="zh-CN" altLang="en-US" sz="2800" b="1" dirty="0">
                <a:latin typeface="+mn-ea"/>
              </a:rPr>
              <a:t>、抽象和逐步求精 </a:t>
            </a:r>
            <a:endParaRPr lang="en-US" altLang="zh-CN" sz="2800" b="1" dirty="0">
              <a:latin typeface="+mn-ea"/>
            </a:endParaRPr>
          </a:p>
          <a:p>
            <a:pPr marL="182563" indent="-182563">
              <a:lnSpc>
                <a:spcPct val="150000"/>
              </a:lnSpc>
              <a:buClr>
                <a:schemeClr val="tx1"/>
              </a:buClr>
              <a:buSzTx/>
              <a:buFont typeface="Wingdings" pitchFamily="2" charset="2"/>
              <a:buNone/>
            </a:pPr>
            <a:r>
              <a:rPr lang="zh-CN" altLang="en-US" sz="2800" dirty="0"/>
              <a:t>    </a:t>
            </a:r>
            <a:r>
              <a:rPr lang="zh-CN" altLang="en-US" sz="2800" dirty="0">
                <a:solidFill>
                  <a:srgbClr val="0000FF"/>
                </a:solidFill>
              </a:rPr>
              <a:t>抽象</a:t>
            </a:r>
            <a:r>
              <a:rPr lang="zh-CN" altLang="en-US" sz="2800" dirty="0"/>
              <a:t>是人认识复杂现象的最强有力的思维工具。</a:t>
            </a:r>
            <a:endParaRPr lang="en-US" altLang="zh-CN" sz="2800" dirty="0"/>
          </a:p>
          <a:p>
            <a:pPr marL="361950" indent="-361950">
              <a:spcBef>
                <a:spcPts val="1000"/>
              </a:spcBef>
              <a:buNone/>
            </a:pPr>
            <a:r>
              <a:rPr lang="en-US" altLang="zh-CN" sz="2800" dirty="0"/>
              <a:t>    </a:t>
            </a:r>
            <a:r>
              <a:rPr lang="zh-CN" altLang="en-US" sz="2800" dirty="0"/>
              <a:t>由于人类思维能力的</a:t>
            </a:r>
            <a:r>
              <a:rPr lang="zh-CN" altLang="en-US" sz="2800" dirty="0">
                <a:solidFill>
                  <a:srgbClr val="0000FF"/>
                </a:solidFill>
              </a:rPr>
              <a:t>有限</a:t>
            </a:r>
            <a:r>
              <a:rPr lang="zh-CN" altLang="en-US" sz="2800" dirty="0"/>
              <a:t>，在面临复杂问题、因素太多时，</a:t>
            </a:r>
            <a:r>
              <a:rPr lang="zh-CN" altLang="en-US" sz="2800" dirty="0">
                <a:solidFill>
                  <a:srgbClr val="0000FF"/>
                </a:solidFill>
              </a:rPr>
              <a:t>不可能一步到位</a:t>
            </a:r>
            <a:r>
              <a:rPr lang="zh-CN" altLang="en-US" sz="2800" dirty="0"/>
              <a:t>。</a:t>
            </a:r>
          </a:p>
          <a:p>
            <a:pPr>
              <a:spcBef>
                <a:spcPts val="1000"/>
              </a:spcBef>
              <a:buNone/>
            </a:pPr>
            <a:r>
              <a:rPr lang="zh-CN" altLang="en-US" sz="2800" dirty="0">
                <a:latin typeface="+mn-ea"/>
              </a:rPr>
              <a:t>  </a:t>
            </a:r>
            <a:r>
              <a:rPr lang="zh-CN" altLang="en-US" sz="2800" dirty="0">
                <a:solidFill>
                  <a:srgbClr val="0000FF"/>
                </a:solidFill>
                <a:latin typeface="+mn-ea"/>
              </a:rPr>
              <a:t>逐步求精：</a:t>
            </a:r>
            <a:r>
              <a:rPr lang="zh-CN" altLang="en-US" sz="2800" dirty="0">
                <a:latin typeface="+mn-ea"/>
              </a:rPr>
              <a:t>为了能集中精力解决主要问题而尽量推迟对问题细节的考虑；一级一级地细化。</a:t>
            </a:r>
          </a:p>
          <a:p>
            <a:pPr>
              <a:buClrTx/>
              <a:buSzTx/>
              <a:buFontTx/>
              <a:buNone/>
            </a:pPr>
            <a:endParaRPr lang="zh-CN" altLang="en-US" sz="2400" dirty="0">
              <a:latin typeface="楷体_GB2312" pitchFamily="49" charset="-122"/>
              <a:ea typeface="楷体_GB2312" pitchFamily="49" charset="-122"/>
            </a:endParaRPr>
          </a:p>
        </p:txBody>
      </p:sp>
      <p:sp>
        <p:nvSpPr>
          <p:cNvPr id="7" name="标题 6"/>
          <p:cNvSpPr>
            <a:spLocks noGrp="1"/>
          </p:cNvSpPr>
          <p:nvPr>
            <p:ph type="title"/>
          </p:nvPr>
        </p:nvSpPr>
        <p:spPr/>
        <p:txBody>
          <a:bodyPr/>
          <a:lstStyle/>
          <a:p>
            <a:r>
              <a:rPr lang="zh-CN" altLang="en-US" dirty="0"/>
              <a:t>概要设计原理</a:t>
            </a:r>
          </a:p>
        </p:txBody>
      </p:sp>
      <p:sp>
        <p:nvSpPr>
          <p:cNvPr id="2" name="TextBox 1"/>
          <p:cNvSpPr txBox="1"/>
          <p:nvPr/>
        </p:nvSpPr>
        <p:spPr>
          <a:xfrm>
            <a:off x="2843808" y="5013176"/>
            <a:ext cx="3168352" cy="584775"/>
          </a:xfrm>
          <a:prstGeom prst="rect">
            <a:avLst/>
          </a:prstGeom>
          <a:solidFill>
            <a:srgbClr val="FFFF00"/>
          </a:solidFill>
          <a:effectLst>
            <a:outerShdw blurRad="50800" dist="50800" dir="1740000" algn="ctr" rotWithShape="0">
              <a:schemeClr val="tx1"/>
            </a:outerShdw>
          </a:effectLst>
        </p:spPr>
        <p:txBody>
          <a:bodyPr wrap="square" rtlCol="0">
            <a:spAutoFit/>
          </a:bodyPr>
          <a:lstStyle/>
          <a:p>
            <a:pPr algn="ctr"/>
            <a:r>
              <a:rPr lang="en-US" altLang="zh-CN" sz="3200" b="1" dirty="0">
                <a:solidFill>
                  <a:srgbClr val="0000FF"/>
                </a:solidFill>
              </a:rPr>
              <a:t>7±2</a:t>
            </a:r>
            <a:r>
              <a:rPr lang="zh-CN" altLang="en-US" sz="3200" b="1" dirty="0">
                <a:solidFill>
                  <a:srgbClr val="0000FF"/>
                </a:solidFill>
              </a:rPr>
              <a:t>原则</a:t>
            </a:r>
          </a:p>
        </p:txBody>
      </p:sp>
    </p:spTree>
    <p:extLst>
      <p:ext uri="{BB962C8B-B14F-4D97-AF65-F5344CB8AC3E}">
        <p14:creationId xmlns:p14="http://schemas.microsoft.com/office/powerpoint/2010/main" val="278299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5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灯片编号占位符 5"/>
          <p:cNvSpPr>
            <a:spLocks noGrp="1"/>
          </p:cNvSpPr>
          <p:nvPr>
            <p:ph type="sldNum" sz="quarter" idx="12"/>
          </p:nvPr>
        </p:nvSpPr>
        <p:spPr/>
        <p:txBody>
          <a:bodyPr/>
          <a:lstStyle/>
          <a:p>
            <a:fld id="{7188DA1E-5D14-408E-BF28-063E7488718B}" type="slidenum">
              <a:rPr lang="zh-CN" altLang="en-US"/>
              <a:pPr/>
              <a:t>86</a:t>
            </a:fld>
            <a:endParaRPr lang="en-US" altLang="zh-CN"/>
          </a:p>
        </p:txBody>
      </p:sp>
      <p:grpSp>
        <p:nvGrpSpPr>
          <p:cNvPr id="2" name="Group 2084"/>
          <p:cNvGrpSpPr>
            <a:grpSpLocks/>
          </p:cNvGrpSpPr>
          <p:nvPr/>
        </p:nvGrpSpPr>
        <p:grpSpPr bwMode="auto">
          <a:xfrm>
            <a:off x="611188" y="1412875"/>
            <a:ext cx="7713662" cy="4568825"/>
            <a:chOff x="96" y="890"/>
            <a:chExt cx="4859" cy="2878"/>
          </a:xfrm>
        </p:grpSpPr>
        <p:sp>
          <p:nvSpPr>
            <p:cNvPr id="302085" name="Rectangle 2053"/>
            <p:cNvSpPr>
              <a:spLocks noChangeArrowheads="1"/>
            </p:cNvSpPr>
            <p:nvPr/>
          </p:nvSpPr>
          <p:spPr bwMode="auto">
            <a:xfrm>
              <a:off x="1429" y="890"/>
              <a:ext cx="997" cy="272"/>
            </a:xfrm>
            <a:prstGeom prst="rect">
              <a:avLst/>
            </a:prstGeom>
            <a:noFill/>
            <a:ln w="15875">
              <a:solidFill>
                <a:schemeClr val="tx1"/>
              </a:solidFill>
              <a:prstDash val="dashDot"/>
              <a:miter lim="800000"/>
              <a:headEnd/>
              <a:tailEnd/>
            </a:ln>
            <a:effectLst/>
          </p:spPr>
          <p:txBody>
            <a:bodyPr wrap="none" anchor="ctr"/>
            <a:lstStyle/>
            <a:p>
              <a:endParaRPr lang="zh-CN" altLang="en-US"/>
            </a:p>
          </p:txBody>
        </p:sp>
        <p:sp>
          <p:nvSpPr>
            <p:cNvPr id="302086" name="Text Box 2054"/>
            <p:cNvSpPr txBox="1">
              <a:spLocks noChangeArrowheads="1"/>
            </p:cNvSpPr>
            <p:nvPr/>
          </p:nvSpPr>
          <p:spPr bwMode="auto">
            <a:xfrm>
              <a:off x="113" y="890"/>
              <a:ext cx="2404" cy="250"/>
            </a:xfrm>
            <a:prstGeom prst="rect">
              <a:avLst/>
            </a:prstGeom>
            <a:noFill/>
            <a:ln w="9525">
              <a:noFill/>
              <a:miter lim="800000"/>
              <a:headEnd/>
              <a:tailEnd/>
            </a:ln>
            <a:effectLst/>
          </p:spPr>
          <p:txBody>
            <a:bodyPr>
              <a:spAutoFit/>
            </a:bodyPr>
            <a:lstStyle/>
            <a:p>
              <a:pPr marL="742950" indent="-285750">
                <a:spcBef>
                  <a:spcPct val="50000"/>
                </a:spcBef>
                <a:buFont typeface="Wingdings" pitchFamily="2" charset="2"/>
                <a:buNone/>
              </a:pPr>
              <a:r>
                <a:rPr lang="zh-CN" altLang="en-US" sz="2000" b="1">
                  <a:solidFill>
                    <a:schemeClr val="tx1"/>
                  </a:solidFill>
                  <a:latin typeface="楷体_GB2312" pitchFamily="49" charset="-122"/>
                  <a:ea typeface="楷体_GB2312" pitchFamily="49" charset="-122"/>
                </a:rPr>
                <a:t>抽象</a:t>
              </a:r>
              <a:r>
                <a:rPr lang="en-US" altLang="zh-CN" sz="2000" b="1">
                  <a:solidFill>
                    <a:schemeClr val="tx1"/>
                  </a:solidFill>
                  <a:latin typeface="楷体_GB2312" pitchFamily="49" charset="-122"/>
                  <a:ea typeface="楷体_GB2312" pitchFamily="49" charset="-122"/>
                </a:rPr>
                <a:t>1        CAD</a:t>
              </a:r>
              <a:r>
                <a:rPr lang="zh-CN" altLang="en-US" sz="2000" b="1">
                  <a:solidFill>
                    <a:schemeClr val="tx1"/>
                  </a:solidFill>
                  <a:latin typeface="楷体_GB2312" pitchFamily="49" charset="-122"/>
                  <a:ea typeface="楷体_GB2312" pitchFamily="49" charset="-122"/>
                </a:rPr>
                <a:t>图形软件</a:t>
              </a:r>
            </a:p>
          </p:txBody>
        </p:sp>
        <p:sp>
          <p:nvSpPr>
            <p:cNvPr id="302087" name="Rectangle 2055"/>
            <p:cNvSpPr>
              <a:spLocks noChangeArrowheads="1"/>
            </p:cNvSpPr>
            <p:nvPr/>
          </p:nvSpPr>
          <p:spPr bwMode="auto">
            <a:xfrm>
              <a:off x="1429" y="1309"/>
              <a:ext cx="997" cy="272"/>
            </a:xfrm>
            <a:prstGeom prst="rect">
              <a:avLst/>
            </a:prstGeom>
            <a:noFill/>
            <a:ln w="15875">
              <a:solidFill>
                <a:schemeClr val="tx1"/>
              </a:solidFill>
              <a:prstDash val="dashDot"/>
              <a:miter lim="800000"/>
              <a:headEnd/>
              <a:tailEnd/>
            </a:ln>
            <a:effectLst/>
          </p:spPr>
          <p:txBody>
            <a:bodyPr wrap="none" anchor="ctr"/>
            <a:lstStyle/>
            <a:p>
              <a:endParaRPr lang="zh-CN" altLang="en-US"/>
            </a:p>
          </p:txBody>
        </p:sp>
        <p:sp>
          <p:nvSpPr>
            <p:cNvPr id="302088" name="Text Box 2056"/>
            <p:cNvSpPr txBox="1">
              <a:spLocks noChangeArrowheads="1"/>
            </p:cNvSpPr>
            <p:nvPr/>
          </p:nvSpPr>
          <p:spPr bwMode="auto">
            <a:xfrm>
              <a:off x="96" y="1306"/>
              <a:ext cx="2525" cy="250"/>
            </a:xfrm>
            <a:prstGeom prst="rect">
              <a:avLst/>
            </a:prstGeom>
            <a:noFill/>
            <a:ln w="9525">
              <a:noFill/>
              <a:miter lim="800000"/>
              <a:headEnd/>
              <a:tailEnd/>
            </a:ln>
            <a:effectLst/>
          </p:spPr>
          <p:txBody>
            <a:bodyPr>
              <a:spAutoFit/>
            </a:bodyPr>
            <a:lstStyle/>
            <a:p>
              <a:pPr marL="742950" indent="-285750">
                <a:spcBef>
                  <a:spcPct val="50000"/>
                </a:spcBef>
                <a:buFont typeface="Wingdings" pitchFamily="2" charset="2"/>
                <a:buNone/>
              </a:pPr>
              <a:r>
                <a:rPr lang="zh-CN" altLang="en-US" sz="2000" b="1">
                  <a:solidFill>
                    <a:schemeClr val="tx1"/>
                  </a:solidFill>
                  <a:latin typeface="楷体_GB2312" pitchFamily="49" charset="-122"/>
                  <a:ea typeface="楷体_GB2312" pitchFamily="49" charset="-122"/>
                </a:rPr>
                <a:t>抽象</a:t>
              </a:r>
              <a:r>
                <a:rPr lang="en-US" altLang="zh-CN" sz="2000" b="1">
                  <a:solidFill>
                    <a:schemeClr val="tx1"/>
                  </a:solidFill>
                  <a:latin typeface="楷体_GB2312" pitchFamily="49" charset="-122"/>
                  <a:ea typeface="楷体_GB2312" pitchFamily="49" charset="-122"/>
                </a:rPr>
                <a:t>2        CAD</a:t>
              </a:r>
              <a:r>
                <a:rPr lang="zh-CN" altLang="en-US" sz="2000" b="1">
                  <a:solidFill>
                    <a:schemeClr val="tx1"/>
                  </a:solidFill>
                  <a:latin typeface="楷体_GB2312" pitchFamily="49" charset="-122"/>
                  <a:ea typeface="楷体_GB2312" pitchFamily="49" charset="-122"/>
                </a:rPr>
                <a:t>图形软件</a:t>
              </a:r>
            </a:p>
          </p:txBody>
        </p:sp>
        <p:sp>
          <p:nvSpPr>
            <p:cNvPr id="302089" name="Line 2057"/>
            <p:cNvSpPr>
              <a:spLocks noChangeShapeType="1"/>
            </p:cNvSpPr>
            <p:nvPr/>
          </p:nvSpPr>
          <p:spPr bwMode="auto">
            <a:xfrm flipH="1">
              <a:off x="1202" y="1581"/>
              <a:ext cx="408" cy="317"/>
            </a:xfrm>
            <a:prstGeom prst="line">
              <a:avLst/>
            </a:prstGeom>
            <a:noFill/>
            <a:ln w="19050">
              <a:solidFill>
                <a:schemeClr val="tx1"/>
              </a:solidFill>
              <a:prstDash val="dashDot"/>
              <a:round/>
              <a:headEnd/>
              <a:tailEnd/>
            </a:ln>
            <a:effectLst/>
          </p:spPr>
          <p:txBody>
            <a:bodyPr/>
            <a:lstStyle/>
            <a:p>
              <a:endParaRPr lang="zh-CN" altLang="en-US"/>
            </a:p>
          </p:txBody>
        </p:sp>
        <p:sp>
          <p:nvSpPr>
            <p:cNvPr id="302090" name="Text Box 2058"/>
            <p:cNvSpPr txBox="1">
              <a:spLocks noChangeArrowheads="1"/>
            </p:cNvSpPr>
            <p:nvPr/>
          </p:nvSpPr>
          <p:spPr bwMode="auto">
            <a:xfrm>
              <a:off x="527" y="1886"/>
              <a:ext cx="907" cy="442"/>
            </a:xfrm>
            <a:prstGeom prst="rect">
              <a:avLst/>
            </a:prstGeom>
            <a:noFill/>
            <a:ln w="9525">
              <a:noFill/>
              <a:miter lim="800000"/>
              <a:headEnd/>
              <a:tailEnd/>
            </a:ln>
            <a:effectLst/>
          </p:spPr>
          <p:txBody>
            <a:bodyPr>
              <a:spAutoFit/>
            </a:bodyPr>
            <a:lstStyle/>
            <a:p>
              <a:pPr marL="742950" indent="-285750">
                <a:spcBef>
                  <a:spcPct val="0"/>
                </a:spcBef>
                <a:buFont typeface="Wingdings" pitchFamily="2" charset="2"/>
                <a:buNone/>
              </a:pPr>
              <a:r>
                <a:rPr lang="zh-CN" altLang="en-US" sz="2000" b="1">
                  <a:solidFill>
                    <a:schemeClr val="tx1"/>
                  </a:solidFill>
                  <a:latin typeface="楷体_GB2312" pitchFamily="49" charset="-122"/>
                  <a:ea typeface="楷体_GB2312" pitchFamily="49" charset="-122"/>
                </a:rPr>
                <a:t>用户界</a:t>
              </a:r>
            </a:p>
            <a:p>
              <a:pPr marL="742950" indent="-285750">
                <a:spcBef>
                  <a:spcPct val="0"/>
                </a:spcBef>
                <a:buFont typeface="Wingdings" pitchFamily="2" charset="2"/>
                <a:buNone/>
              </a:pPr>
              <a:r>
                <a:rPr lang="zh-CN" altLang="en-US" sz="2000" b="1">
                  <a:solidFill>
                    <a:schemeClr val="tx1"/>
                  </a:solidFill>
                  <a:latin typeface="楷体_GB2312" pitchFamily="49" charset="-122"/>
                  <a:ea typeface="楷体_GB2312" pitchFamily="49" charset="-122"/>
                </a:rPr>
                <a:t>面任务</a:t>
              </a:r>
            </a:p>
          </p:txBody>
        </p:sp>
        <p:sp>
          <p:nvSpPr>
            <p:cNvPr id="302091" name="Line 2059"/>
            <p:cNvSpPr>
              <a:spLocks noChangeShapeType="1"/>
            </p:cNvSpPr>
            <p:nvPr/>
          </p:nvSpPr>
          <p:spPr bwMode="auto">
            <a:xfrm flipH="1">
              <a:off x="1655" y="1581"/>
              <a:ext cx="227" cy="363"/>
            </a:xfrm>
            <a:prstGeom prst="line">
              <a:avLst/>
            </a:prstGeom>
            <a:noFill/>
            <a:ln w="19050">
              <a:solidFill>
                <a:schemeClr val="tx1"/>
              </a:solidFill>
              <a:prstDash val="dashDot"/>
              <a:round/>
              <a:headEnd/>
              <a:tailEnd/>
            </a:ln>
            <a:effectLst/>
          </p:spPr>
          <p:txBody>
            <a:bodyPr/>
            <a:lstStyle/>
            <a:p>
              <a:endParaRPr lang="zh-CN" altLang="en-US"/>
            </a:p>
          </p:txBody>
        </p:sp>
        <p:sp>
          <p:nvSpPr>
            <p:cNvPr id="302092" name="Text Box 2060"/>
            <p:cNvSpPr txBox="1">
              <a:spLocks noChangeArrowheads="1"/>
            </p:cNvSpPr>
            <p:nvPr/>
          </p:nvSpPr>
          <p:spPr bwMode="auto">
            <a:xfrm>
              <a:off x="1132" y="1896"/>
              <a:ext cx="907" cy="442"/>
            </a:xfrm>
            <a:prstGeom prst="rect">
              <a:avLst/>
            </a:prstGeom>
            <a:noFill/>
            <a:ln w="9525">
              <a:noFill/>
              <a:miter lim="800000"/>
              <a:headEnd/>
              <a:tailEnd/>
            </a:ln>
            <a:effectLst/>
          </p:spPr>
          <p:txBody>
            <a:bodyPr>
              <a:spAutoFit/>
            </a:bodyPr>
            <a:lstStyle/>
            <a:p>
              <a:pPr marL="742950" indent="-285750">
                <a:spcBef>
                  <a:spcPct val="0"/>
                </a:spcBef>
                <a:buFont typeface="Wingdings" pitchFamily="2" charset="2"/>
                <a:buNone/>
              </a:pPr>
              <a:r>
                <a:rPr lang="zh-CN" altLang="en-US" sz="2000" b="1">
                  <a:solidFill>
                    <a:schemeClr val="tx1"/>
                  </a:solidFill>
                  <a:latin typeface="楷体_GB2312" pitchFamily="49" charset="-122"/>
                  <a:ea typeface="楷体_GB2312" pitchFamily="49" charset="-122"/>
                </a:rPr>
                <a:t>创建二</a:t>
              </a:r>
            </a:p>
            <a:p>
              <a:pPr marL="742950" indent="-285750">
                <a:spcBef>
                  <a:spcPct val="0"/>
                </a:spcBef>
                <a:buFont typeface="Wingdings" pitchFamily="2" charset="2"/>
                <a:buNone/>
              </a:pPr>
              <a:r>
                <a:rPr lang="zh-CN" altLang="en-US" sz="2000" b="1">
                  <a:solidFill>
                    <a:schemeClr val="tx1"/>
                  </a:solidFill>
                  <a:latin typeface="楷体_GB2312" pitchFamily="49" charset="-122"/>
                  <a:ea typeface="楷体_GB2312" pitchFamily="49" charset="-122"/>
                </a:rPr>
                <a:t>维图形</a:t>
              </a:r>
            </a:p>
          </p:txBody>
        </p:sp>
        <p:sp>
          <p:nvSpPr>
            <p:cNvPr id="302093" name="Line 2061"/>
            <p:cNvSpPr>
              <a:spLocks noChangeShapeType="1"/>
            </p:cNvSpPr>
            <p:nvPr/>
          </p:nvSpPr>
          <p:spPr bwMode="auto">
            <a:xfrm>
              <a:off x="2154" y="1581"/>
              <a:ext cx="46" cy="363"/>
            </a:xfrm>
            <a:prstGeom prst="line">
              <a:avLst/>
            </a:prstGeom>
            <a:noFill/>
            <a:ln w="19050">
              <a:solidFill>
                <a:schemeClr val="tx1"/>
              </a:solidFill>
              <a:prstDash val="dashDot"/>
              <a:round/>
              <a:headEnd/>
              <a:tailEnd/>
            </a:ln>
            <a:effectLst/>
          </p:spPr>
          <p:txBody>
            <a:bodyPr/>
            <a:lstStyle/>
            <a:p>
              <a:endParaRPr lang="zh-CN" altLang="en-US"/>
            </a:p>
          </p:txBody>
        </p:sp>
        <p:sp>
          <p:nvSpPr>
            <p:cNvPr id="302094" name="Text Box 2062"/>
            <p:cNvSpPr txBox="1">
              <a:spLocks noChangeArrowheads="1"/>
            </p:cNvSpPr>
            <p:nvPr/>
          </p:nvSpPr>
          <p:spPr bwMode="auto">
            <a:xfrm>
              <a:off x="1738" y="1898"/>
              <a:ext cx="907" cy="442"/>
            </a:xfrm>
            <a:prstGeom prst="rect">
              <a:avLst/>
            </a:prstGeom>
            <a:noFill/>
            <a:ln w="9525">
              <a:noFill/>
              <a:miter lim="800000"/>
              <a:headEnd/>
              <a:tailEnd/>
            </a:ln>
            <a:effectLst/>
          </p:spPr>
          <p:txBody>
            <a:bodyPr>
              <a:spAutoFit/>
            </a:bodyPr>
            <a:lstStyle/>
            <a:p>
              <a:pPr marL="742950" indent="-285750">
                <a:spcBef>
                  <a:spcPct val="0"/>
                </a:spcBef>
                <a:buFont typeface="Wingdings" pitchFamily="2" charset="2"/>
                <a:buNone/>
              </a:pPr>
              <a:r>
                <a:rPr lang="zh-CN" altLang="en-US" sz="2000" b="1">
                  <a:solidFill>
                    <a:schemeClr val="tx1"/>
                  </a:solidFill>
                  <a:latin typeface="楷体_GB2312" pitchFamily="49" charset="-122"/>
                  <a:ea typeface="楷体_GB2312" pitchFamily="49" charset="-122"/>
                </a:rPr>
                <a:t>显示图</a:t>
              </a:r>
            </a:p>
            <a:p>
              <a:pPr marL="742950" indent="-285750">
                <a:spcBef>
                  <a:spcPct val="0"/>
                </a:spcBef>
                <a:buFont typeface="Wingdings" pitchFamily="2" charset="2"/>
                <a:buNone/>
              </a:pPr>
              <a:r>
                <a:rPr lang="zh-CN" altLang="en-US" sz="2000" b="1">
                  <a:solidFill>
                    <a:schemeClr val="tx1"/>
                  </a:solidFill>
                  <a:latin typeface="楷体_GB2312" pitchFamily="49" charset="-122"/>
                  <a:ea typeface="楷体_GB2312" pitchFamily="49" charset="-122"/>
                </a:rPr>
                <a:t>形任务</a:t>
              </a:r>
            </a:p>
          </p:txBody>
        </p:sp>
        <p:sp>
          <p:nvSpPr>
            <p:cNvPr id="302095" name="Text Box 2063"/>
            <p:cNvSpPr txBox="1">
              <a:spLocks noChangeArrowheads="1"/>
            </p:cNvSpPr>
            <p:nvPr/>
          </p:nvSpPr>
          <p:spPr bwMode="auto">
            <a:xfrm>
              <a:off x="2375" y="1908"/>
              <a:ext cx="907" cy="442"/>
            </a:xfrm>
            <a:prstGeom prst="rect">
              <a:avLst/>
            </a:prstGeom>
            <a:noFill/>
            <a:ln w="9525">
              <a:noFill/>
              <a:miter lim="800000"/>
              <a:headEnd/>
              <a:tailEnd/>
            </a:ln>
            <a:effectLst/>
          </p:spPr>
          <p:txBody>
            <a:bodyPr>
              <a:spAutoFit/>
            </a:bodyPr>
            <a:lstStyle/>
            <a:p>
              <a:pPr marL="742950" indent="-285750">
                <a:spcBef>
                  <a:spcPct val="0"/>
                </a:spcBef>
                <a:buFont typeface="Wingdings" pitchFamily="2" charset="2"/>
                <a:buNone/>
              </a:pPr>
              <a:r>
                <a:rPr lang="zh-CN" altLang="en-US" sz="2000" b="1">
                  <a:solidFill>
                    <a:schemeClr val="tx1"/>
                  </a:solidFill>
                  <a:latin typeface="楷体_GB2312" pitchFamily="49" charset="-122"/>
                  <a:ea typeface="楷体_GB2312" pitchFamily="49" charset="-122"/>
                </a:rPr>
                <a:t>管理图</a:t>
              </a:r>
            </a:p>
            <a:p>
              <a:pPr marL="742950" indent="-285750">
                <a:spcBef>
                  <a:spcPct val="0"/>
                </a:spcBef>
                <a:buFont typeface="Wingdings" pitchFamily="2" charset="2"/>
                <a:buNone/>
              </a:pPr>
              <a:r>
                <a:rPr lang="zh-CN" altLang="en-US" sz="2000" b="1">
                  <a:solidFill>
                    <a:schemeClr val="tx1"/>
                  </a:solidFill>
                  <a:latin typeface="楷体_GB2312" pitchFamily="49" charset="-122"/>
                  <a:ea typeface="楷体_GB2312" pitchFamily="49" charset="-122"/>
                </a:rPr>
                <a:t>形文件</a:t>
              </a:r>
            </a:p>
          </p:txBody>
        </p:sp>
        <p:sp>
          <p:nvSpPr>
            <p:cNvPr id="302096" name="Line 2064"/>
            <p:cNvSpPr>
              <a:spLocks noChangeShapeType="1"/>
            </p:cNvSpPr>
            <p:nvPr/>
          </p:nvSpPr>
          <p:spPr bwMode="auto">
            <a:xfrm>
              <a:off x="2381" y="1581"/>
              <a:ext cx="544" cy="408"/>
            </a:xfrm>
            <a:prstGeom prst="line">
              <a:avLst/>
            </a:prstGeom>
            <a:noFill/>
            <a:ln w="19050">
              <a:solidFill>
                <a:schemeClr val="tx1"/>
              </a:solidFill>
              <a:prstDash val="dashDot"/>
              <a:round/>
              <a:headEnd/>
              <a:tailEnd/>
            </a:ln>
            <a:effectLst/>
          </p:spPr>
          <p:txBody>
            <a:bodyPr/>
            <a:lstStyle/>
            <a:p>
              <a:endParaRPr lang="zh-CN" altLang="en-US"/>
            </a:p>
          </p:txBody>
        </p:sp>
        <p:sp>
          <p:nvSpPr>
            <p:cNvPr id="302097" name="Line 2065"/>
            <p:cNvSpPr>
              <a:spLocks noChangeShapeType="1"/>
            </p:cNvSpPr>
            <p:nvPr/>
          </p:nvSpPr>
          <p:spPr bwMode="auto">
            <a:xfrm>
              <a:off x="884" y="2397"/>
              <a:ext cx="2722" cy="0"/>
            </a:xfrm>
            <a:prstGeom prst="line">
              <a:avLst/>
            </a:prstGeom>
            <a:noFill/>
            <a:ln w="15875" cap="rnd">
              <a:solidFill>
                <a:schemeClr val="tx1"/>
              </a:solidFill>
              <a:prstDash val="sysDot"/>
              <a:round/>
              <a:headEnd/>
              <a:tailEnd type="triangle" w="med" len="med"/>
            </a:ln>
            <a:effectLst/>
          </p:spPr>
          <p:txBody>
            <a:bodyPr/>
            <a:lstStyle/>
            <a:p>
              <a:endParaRPr lang="zh-CN" altLang="en-US"/>
            </a:p>
          </p:txBody>
        </p:sp>
        <p:sp>
          <p:nvSpPr>
            <p:cNvPr id="302098" name="Text Box 2066"/>
            <p:cNvSpPr txBox="1">
              <a:spLocks noChangeArrowheads="1"/>
            </p:cNvSpPr>
            <p:nvPr/>
          </p:nvSpPr>
          <p:spPr bwMode="auto">
            <a:xfrm>
              <a:off x="3336" y="2229"/>
              <a:ext cx="953" cy="250"/>
            </a:xfrm>
            <a:prstGeom prst="rect">
              <a:avLst/>
            </a:prstGeom>
            <a:noFill/>
            <a:ln w="9525">
              <a:noFill/>
              <a:miter lim="800000"/>
              <a:headEnd/>
              <a:tailEnd/>
            </a:ln>
            <a:effectLst/>
          </p:spPr>
          <p:txBody>
            <a:bodyPr>
              <a:spAutoFit/>
            </a:bodyPr>
            <a:lstStyle/>
            <a:p>
              <a:pPr marL="742950" indent="-285750">
                <a:spcBef>
                  <a:spcPct val="50000"/>
                </a:spcBef>
                <a:buFont typeface="Wingdings" pitchFamily="2" charset="2"/>
                <a:buNone/>
              </a:pPr>
              <a:r>
                <a:rPr lang="zh-CN" altLang="en-US" sz="2000" b="1">
                  <a:solidFill>
                    <a:schemeClr val="tx1"/>
                  </a:solidFill>
                  <a:latin typeface="楷体_GB2312" pitchFamily="49" charset="-122"/>
                  <a:ea typeface="楷体_GB2312" pitchFamily="49" charset="-122"/>
                </a:rPr>
                <a:t>模块化</a:t>
              </a:r>
            </a:p>
          </p:txBody>
        </p:sp>
        <p:sp>
          <p:nvSpPr>
            <p:cNvPr id="302099" name="Line 2067"/>
            <p:cNvSpPr>
              <a:spLocks noChangeShapeType="1"/>
            </p:cNvSpPr>
            <p:nvPr/>
          </p:nvSpPr>
          <p:spPr bwMode="auto">
            <a:xfrm flipV="1">
              <a:off x="385" y="957"/>
              <a:ext cx="0" cy="2811"/>
            </a:xfrm>
            <a:prstGeom prst="line">
              <a:avLst/>
            </a:prstGeom>
            <a:noFill/>
            <a:ln w="12700" cap="rnd">
              <a:solidFill>
                <a:schemeClr val="tx1"/>
              </a:solidFill>
              <a:prstDash val="sysDot"/>
              <a:round/>
              <a:headEnd/>
              <a:tailEnd type="triangle" w="med" len="med"/>
            </a:ln>
            <a:effectLst/>
          </p:spPr>
          <p:txBody>
            <a:bodyPr/>
            <a:lstStyle/>
            <a:p>
              <a:endParaRPr lang="zh-CN" altLang="en-US"/>
            </a:p>
          </p:txBody>
        </p:sp>
        <p:sp>
          <p:nvSpPr>
            <p:cNvPr id="302100" name="Text Box 2068"/>
            <p:cNvSpPr txBox="1">
              <a:spLocks noChangeArrowheads="1"/>
            </p:cNvSpPr>
            <p:nvPr/>
          </p:nvSpPr>
          <p:spPr bwMode="auto">
            <a:xfrm rot="5400000">
              <a:off x="-194" y="1967"/>
              <a:ext cx="953" cy="250"/>
            </a:xfrm>
            <a:prstGeom prst="rect">
              <a:avLst/>
            </a:prstGeom>
            <a:noFill/>
            <a:ln w="9525">
              <a:noFill/>
              <a:miter lim="800000"/>
              <a:headEnd/>
              <a:tailEnd/>
            </a:ln>
            <a:effectLst/>
          </p:spPr>
          <p:txBody>
            <a:bodyPr>
              <a:spAutoFit/>
            </a:bodyPr>
            <a:lstStyle/>
            <a:p>
              <a:pPr marL="742950" indent="-285750">
                <a:spcBef>
                  <a:spcPct val="50000"/>
                </a:spcBef>
                <a:buFont typeface="Wingdings" pitchFamily="2" charset="2"/>
                <a:buNone/>
              </a:pPr>
              <a:r>
                <a:rPr lang="zh-CN" altLang="en-US" sz="2000" b="1">
                  <a:solidFill>
                    <a:schemeClr val="tx1"/>
                  </a:solidFill>
                  <a:latin typeface="楷体_GB2312" pitchFamily="49" charset="-122"/>
                  <a:ea typeface="楷体_GB2312" pitchFamily="49" charset="-122"/>
                </a:rPr>
                <a:t>抽象</a:t>
              </a:r>
            </a:p>
          </p:txBody>
        </p:sp>
        <p:sp>
          <p:nvSpPr>
            <p:cNvPr id="302101" name="Rectangle 2069"/>
            <p:cNvSpPr>
              <a:spLocks noChangeArrowheads="1"/>
            </p:cNvSpPr>
            <p:nvPr/>
          </p:nvSpPr>
          <p:spPr bwMode="auto">
            <a:xfrm>
              <a:off x="1430" y="2534"/>
              <a:ext cx="1389" cy="272"/>
            </a:xfrm>
            <a:prstGeom prst="rect">
              <a:avLst/>
            </a:prstGeom>
            <a:noFill/>
            <a:ln w="15875">
              <a:solidFill>
                <a:schemeClr val="tx1"/>
              </a:solidFill>
              <a:prstDash val="dashDot"/>
              <a:miter lim="800000"/>
              <a:headEnd/>
              <a:tailEnd/>
            </a:ln>
            <a:effectLst/>
          </p:spPr>
          <p:txBody>
            <a:bodyPr wrap="none" anchor="ctr"/>
            <a:lstStyle/>
            <a:p>
              <a:endParaRPr lang="zh-CN" altLang="en-US"/>
            </a:p>
          </p:txBody>
        </p:sp>
        <p:sp>
          <p:nvSpPr>
            <p:cNvPr id="302102" name="Text Box 2070"/>
            <p:cNvSpPr txBox="1">
              <a:spLocks noChangeArrowheads="1"/>
            </p:cNvSpPr>
            <p:nvPr/>
          </p:nvSpPr>
          <p:spPr bwMode="auto">
            <a:xfrm>
              <a:off x="113" y="2523"/>
              <a:ext cx="2948" cy="250"/>
            </a:xfrm>
            <a:prstGeom prst="rect">
              <a:avLst/>
            </a:prstGeom>
            <a:noFill/>
            <a:ln w="9525">
              <a:noFill/>
              <a:miter lim="800000"/>
              <a:headEnd/>
              <a:tailEnd/>
            </a:ln>
            <a:effectLst/>
          </p:spPr>
          <p:txBody>
            <a:bodyPr>
              <a:spAutoFit/>
            </a:bodyPr>
            <a:lstStyle/>
            <a:p>
              <a:pPr marL="742950" indent="-285750">
                <a:spcBef>
                  <a:spcPct val="50000"/>
                </a:spcBef>
                <a:buFont typeface="Wingdings" pitchFamily="2" charset="2"/>
                <a:buNone/>
              </a:pPr>
              <a:r>
                <a:rPr lang="zh-CN" altLang="en-US" sz="2000" b="1">
                  <a:solidFill>
                    <a:schemeClr val="tx1"/>
                  </a:solidFill>
                  <a:latin typeface="楷体_GB2312" pitchFamily="49" charset="-122"/>
                  <a:ea typeface="楷体_GB2312" pitchFamily="49" charset="-122"/>
                </a:rPr>
                <a:t>抽象</a:t>
              </a:r>
              <a:r>
                <a:rPr lang="en-US" altLang="zh-CN" sz="2000" b="1">
                  <a:solidFill>
                    <a:schemeClr val="tx1"/>
                  </a:solidFill>
                  <a:latin typeface="楷体_GB2312" pitchFamily="49" charset="-122"/>
                  <a:ea typeface="楷体_GB2312" pitchFamily="49" charset="-122"/>
                </a:rPr>
                <a:t>3        </a:t>
              </a:r>
              <a:r>
                <a:rPr lang="zh-CN" altLang="en-US" sz="2000" b="1">
                  <a:solidFill>
                    <a:schemeClr val="tx1"/>
                  </a:solidFill>
                  <a:latin typeface="楷体_GB2312" pitchFamily="49" charset="-122"/>
                  <a:ea typeface="楷体_GB2312" pitchFamily="49" charset="-122"/>
                </a:rPr>
                <a:t>创建二维图形任务</a:t>
              </a:r>
            </a:p>
          </p:txBody>
        </p:sp>
        <p:sp>
          <p:nvSpPr>
            <p:cNvPr id="302103" name="Line 2071"/>
            <p:cNvSpPr>
              <a:spLocks noChangeShapeType="1"/>
            </p:cNvSpPr>
            <p:nvPr/>
          </p:nvSpPr>
          <p:spPr bwMode="auto">
            <a:xfrm flipH="1">
              <a:off x="1219" y="2806"/>
              <a:ext cx="408" cy="317"/>
            </a:xfrm>
            <a:prstGeom prst="line">
              <a:avLst/>
            </a:prstGeom>
            <a:noFill/>
            <a:ln w="19050">
              <a:solidFill>
                <a:schemeClr val="tx1"/>
              </a:solidFill>
              <a:prstDash val="dashDot"/>
              <a:round/>
              <a:headEnd/>
              <a:tailEnd/>
            </a:ln>
            <a:effectLst/>
          </p:spPr>
          <p:txBody>
            <a:bodyPr/>
            <a:lstStyle/>
            <a:p>
              <a:endParaRPr lang="zh-CN" altLang="en-US"/>
            </a:p>
          </p:txBody>
        </p:sp>
        <p:sp>
          <p:nvSpPr>
            <p:cNvPr id="302104" name="Text Box 2072"/>
            <p:cNvSpPr txBox="1">
              <a:spLocks noChangeArrowheads="1"/>
            </p:cNvSpPr>
            <p:nvPr/>
          </p:nvSpPr>
          <p:spPr bwMode="auto">
            <a:xfrm>
              <a:off x="658" y="3111"/>
              <a:ext cx="907" cy="442"/>
            </a:xfrm>
            <a:prstGeom prst="rect">
              <a:avLst/>
            </a:prstGeom>
            <a:noFill/>
            <a:ln w="9525">
              <a:noFill/>
              <a:miter lim="800000"/>
              <a:headEnd/>
              <a:tailEnd/>
            </a:ln>
            <a:effectLst/>
          </p:spPr>
          <p:txBody>
            <a:bodyPr>
              <a:spAutoFit/>
            </a:bodyPr>
            <a:lstStyle/>
            <a:p>
              <a:pPr marL="742950" indent="-285750">
                <a:spcBef>
                  <a:spcPct val="0"/>
                </a:spcBef>
                <a:buFont typeface="Wingdings" pitchFamily="2" charset="2"/>
                <a:buNone/>
              </a:pPr>
              <a:r>
                <a:rPr lang="zh-CN" altLang="en-US" sz="2000" b="1">
                  <a:solidFill>
                    <a:schemeClr val="tx1"/>
                  </a:solidFill>
                  <a:latin typeface="楷体_GB2312" pitchFamily="49" charset="-122"/>
                  <a:ea typeface="楷体_GB2312" pitchFamily="49" charset="-122"/>
                </a:rPr>
                <a:t>画线</a:t>
              </a:r>
            </a:p>
            <a:p>
              <a:pPr marL="742950" indent="-285750">
                <a:spcBef>
                  <a:spcPct val="0"/>
                </a:spcBef>
                <a:buFont typeface="Wingdings" pitchFamily="2" charset="2"/>
                <a:buNone/>
              </a:pPr>
              <a:r>
                <a:rPr lang="zh-CN" altLang="en-US" sz="2000" b="1">
                  <a:solidFill>
                    <a:schemeClr val="tx1"/>
                  </a:solidFill>
                  <a:latin typeface="楷体_GB2312" pitchFamily="49" charset="-122"/>
                  <a:ea typeface="楷体_GB2312" pitchFamily="49" charset="-122"/>
                </a:rPr>
                <a:t>任务</a:t>
              </a:r>
            </a:p>
          </p:txBody>
        </p:sp>
        <p:sp>
          <p:nvSpPr>
            <p:cNvPr id="302105" name="Line 2073"/>
            <p:cNvSpPr>
              <a:spLocks noChangeShapeType="1"/>
            </p:cNvSpPr>
            <p:nvPr/>
          </p:nvSpPr>
          <p:spPr bwMode="auto">
            <a:xfrm flipH="1">
              <a:off x="2018" y="2795"/>
              <a:ext cx="0" cy="408"/>
            </a:xfrm>
            <a:prstGeom prst="line">
              <a:avLst/>
            </a:prstGeom>
            <a:noFill/>
            <a:ln w="19050">
              <a:solidFill>
                <a:schemeClr val="tx1"/>
              </a:solidFill>
              <a:prstDash val="dashDot"/>
              <a:round/>
              <a:headEnd/>
              <a:tailEnd/>
            </a:ln>
            <a:effectLst/>
          </p:spPr>
          <p:txBody>
            <a:bodyPr/>
            <a:lstStyle/>
            <a:p>
              <a:endParaRPr lang="zh-CN" altLang="en-US"/>
            </a:p>
          </p:txBody>
        </p:sp>
        <p:sp>
          <p:nvSpPr>
            <p:cNvPr id="302106" name="Text Box 2074"/>
            <p:cNvSpPr txBox="1">
              <a:spLocks noChangeArrowheads="1"/>
            </p:cNvSpPr>
            <p:nvPr/>
          </p:nvSpPr>
          <p:spPr bwMode="auto">
            <a:xfrm>
              <a:off x="2290" y="3113"/>
              <a:ext cx="907" cy="442"/>
            </a:xfrm>
            <a:prstGeom prst="rect">
              <a:avLst/>
            </a:prstGeom>
            <a:noFill/>
            <a:ln w="9525">
              <a:noFill/>
              <a:miter lim="800000"/>
              <a:headEnd/>
              <a:tailEnd/>
            </a:ln>
            <a:effectLst/>
          </p:spPr>
          <p:txBody>
            <a:bodyPr>
              <a:spAutoFit/>
            </a:bodyPr>
            <a:lstStyle/>
            <a:p>
              <a:pPr marL="742950" indent="-285750">
                <a:spcBef>
                  <a:spcPct val="0"/>
                </a:spcBef>
                <a:buFont typeface="Wingdings" pitchFamily="2" charset="2"/>
                <a:buNone/>
              </a:pPr>
              <a:r>
                <a:rPr lang="zh-CN" altLang="en-US" sz="2000" b="1">
                  <a:solidFill>
                    <a:schemeClr val="tx1"/>
                  </a:solidFill>
                  <a:latin typeface="楷体_GB2312" pitchFamily="49" charset="-122"/>
                  <a:ea typeface="楷体_GB2312" pitchFamily="49" charset="-122"/>
                </a:rPr>
                <a:t>画圆</a:t>
              </a:r>
            </a:p>
            <a:p>
              <a:pPr marL="742950" indent="-285750">
                <a:spcBef>
                  <a:spcPct val="0"/>
                </a:spcBef>
                <a:buFont typeface="Wingdings" pitchFamily="2" charset="2"/>
                <a:buNone/>
              </a:pPr>
              <a:r>
                <a:rPr lang="zh-CN" altLang="en-US" sz="2000" b="1">
                  <a:solidFill>
                    <a:schemeClr val="tx1"/>
                  </a:solidFill>
                  <a:latin typeface="楷体_GB2312" pitchFamily="49" charset="-122"/>
                  <a:ea typeface="楷体_GB2312" pitchFamily="49" charset="-122"/>
                </a:rPr>
                <a:t>任务</a:t>
              </a:r>
            </a:p>
          </p:txBody>
        </p:sp>
        <p:sp>
          <p:nvSpPr>
            <p:cNvPr id="302107" name="Line 2075"/>
            <p:cNvSpPr>
              <a:spLocks noChangeShapeType="1"/>
            </p:cNvSpPr>
            <p:nvPr/>
          </p:nvSpPr>
          <p:spPr bwMode="auto">
            <a:xfrm>
              <a:off x="2380" y="2806"/>
              <a:ext cx="364" cy="352"/>
            </a:xfrm>
            <a:prstGeom prst="line">
              <a:avLst/>
            </a:prstGeom>
            <a:noFill/>
            <a:ln w="19050">
              <a:solidFill>
                <a:schemeClr val="tx1"/>
              </a:solidFill>
              <a:prstDash val="dashDot"/>
              <a:round/>
              <a:headEnd/>
              <a:tailEnd/>
            </a:ln>
            <a:effectLst/>
          </p:spPr>
          <p:txBody>
            <a:bodyPr/>
            <a:lstStyle/>
            <a:p>
              <a:endParaRPr lang="zh-CN" altLang="en-US"/>
            </a:p>
          </p:txBody>
        </p:sp>
        <p:sp>
          <p:nvSpPr>
            <p:cNvPr id="302108" name="Text Box 2076"/>
            <p:cNvSpPr txBox="1">
              <a:spLocks noChangeArrowheads="1"/>
            </p:cNvSpPr>
            <p:nvPr/>
          </p:nvSpPr>
          <p:spPr bwMode="auto">
            <a:xfrm>
              <a:off x="1565" y="3123"/>
              <a:ext cx="907" cy="250"/>
            </a:xfrm>
            <a:prstGeom prst="rect">
              <a:avLst/>
            </a:prstGeom>
            <a:noFill/>
            <a:ln w="9525">
              <a:noFill/>
              <a:miter lim="800000"/>
              <a:headEnd/>
              <a:tailEnd/>
            </a:ln>
            <a:effectLst/>
          </p:spPr>
          <p:txBody>
            <a:bodyPr>
              <a:spAutoFit/>
            </a:bodyPr>
            <a:lstStyle/>
            <a:p>
              <a:pPr marL="742950" indent="-285750">
                <a:spcBef>
                  <a:spcPct val="0"/>
                </a:spcBef>
                <a:buFont typeface="Wingdings" pitchFamily="2" charset="2"/>
                <a:buNone/>
              </a:pPr>
              <a:r>
                <a:rPr lang="en-US" altLang="zh-CN" sz="2000" b="1">
                  <a:solidFill>
                    <a:schemeClr val="tx1"/>
                  </a:solidFill>
                  <a:latin typeface="Tahoma"/>
                  <a:ea typeface="楷体_GB2312" pitchFamily="49" charset="-122"/>
                </a:rPr>
                <a:t>…</a:t>
              </a:r>
              <a:endParaRPr lang="en-US" altLang="zh-CN" sz="2000" b="1">
                <a:solidFill>
                  <a:schemeClr val="tx1"/>
                </a:solidFill>
                <a:latin typeface="楷体_GB2312" pitchFamily="49" charset="-122"/>
                <a:ea typeface="楷体_GB2312" pitchFamily="49" charset="-122"/>
              </a:endParaRPr>
            </a:p>
          </p:txBody>
        </p:sp>
        <p:sp>
          <p:nvSpPr>
            <p:cNvPr id="302111" name="Line 2079"/>
            <p:cNvSpPr>
              <a:spLocks noChangeShapeType="1"/>
            </p:cNvSpPr>
            <p:nvPr/>
          </p:nvSpPr>
          <p:spPr bwMode="auto">
            <a:xfrm>
              <a:off x="901" y="3622"/>
              <a:ext cx="2722" cy="0"/>
            </a:xfrm>
            <a:prstGeom prst="line">
              <a:avLst/>
            </a:prstGeom>
            <a:noFill/>
            <a:ln w="15875" cap="rnd">
              <a:solidFill>
                <a:schemeClr val="tx1"/>
              </a:solidFill>
              <a:prstDash val="sysDot"/>
              <a:round/>
              <a:headEnd/>
              <a:tailEnd type="triangle" w="med" len="med"/>
            </a:ln>
            <a:effectLst/>
          </p:spPr>
          <p:txBody>
            <a:bodyPr/>
            <a:lstStyle/>
            <a:p>
              <a:endParaRPr lang="zh-CN" altLang="en-US"/>
            </a:p>
          </p:txBody>
        </p:sp>
        <p:sp>
          <p:nvSpPr>
            <p:cNvPr id="302112" name="Text Box 2080"/>
            <p:cNvSpPr txBox="1">
              <a:spLocks noChangeArrowheads="1"/>
            </p:cNvSpPr>
            <p:nvPr/>
          </p:nvSpPr>
          <p:spPr bwMode="auto">
            <a:xfrm>
              <a:off x="3353" y="3454"/>
              <a:ext cx="953" cy="250"/>
            </a:xfrm>
            <a:prstGeom prst="rect">
              <a:avLst/>
            </a:prstGeom>
            <a:noFill/>
            <a:ln w="9525">
              <a:noFill/>
              <a:miter lim="800000"/>
              <a:headEnd/>
              <a:tailEnd/>
            </a:ln>
            <a:effectLst/>
          </p:spPr>
          <p:txBody>
            <a:bodyPr>
              <a:spAutoFit/>
            </a:bodyPr>
            <a:lstStyle/>
            <a:p>
              <a:pPr marL="742950" indent="-285750">
                <a:spcBef>
                  <a:spcPct val="50000"/>
                </a:spcBef>
                <a:buFont typeface="Wingdings" pitchFamily="2" charset="2"/>
                <a:buNone/>
              </a:pPr>
              <a:r>
                <a:rPr lang="zh-CN" altLang="en-US" sz="2000" b="1">
                  <a:solidFill>
                    <a:schemeClr val="tx1"/>
                  </a:solidFill>
                  <a:latin typeface="楷体_GB2312" pitchFamily="49" charset="-122"/>
                  <a:ea typeface="楷体_GB2312" pitchFamily="49" charset="-122"/>
                </a:rPr>
                <a:t>模块化</a:t>
              </a:r>
            </a:p>
          </p:txBody>
        </p:sp>
        <p:sp>
          <p:nvSpPr>
            <p:cNvPr id="302114" name="Line 2082"/>
            <p:cNvSpPr>
              <a:spLocks noChangeShapeType="1"/>
            </p:cNvSpPr>
            <p:nvPr/>
          </p:nvSpPr>
          <p:spPr bwMode="auto">
            <a:xfrm rot="10800000" flipV="1">
              <a:off x="4626" y="893"/>
              <a:ext cx="0" cy="2856"/>
            </a:xfrm>
            <a:prstGeom prst="line">
              <a:avLst/>
            </a:prstGeom>
            <a:noFill/>
            <a:ln w="12700" cap="rnd">
              <a:solidFill>
                <a:schemeClr val="tx1"/>
              </a:solidFill>
              <a:prstDash val="sysDot"/>
              <a:round/>
              <a:headEnd/>
              <a:tailEnd type="triangle" w="med" len="med"/>
            </a:ln>
            <a:effectLst/>
          </p:spPr>
          <p:txBody>
            <a:bodyPr/>
            <a:lstStyle/>
            <a:p>
              <a:endParaRPr lang="zh-CN" altLang="en-US"/>
            </a:p>
          </p:txBody>
        </p:sp>
        <p:sp>
          <p:nvSpPr>
            <p:cNvPr id="302115" name="Text Box 2083"/>
            <p:cNvSpPr txBox="1">
              <a:spLocks noChangeArrowheads="1"/>
            </p:cNvSpPr>
            <p:nvPr/>
          </p:nvSpPr>
          <p:spPr bwMode="auto">
            <a:xfrm rot="5400000">
              <a:off x="4240" y="2217"/>
              <a:ext cx="1179" cy="250"/>
            </a:xfrm>
            <a:prstGeom prst="rect">
              <a:avLst/>
            </a:prstGeom>
            <a:noFill/>
            <a:ln w="9525">
              <a:noFill/>
              <a:miter lim="800000"/>
              <a:headEnd/>
              <a:tailEnd/>
            </a:ln>
            <a:effectLst/>
          </p:spPr>
          <p:txBody>
            <a:bodyPr>
              <a:spAutoFit/>
            </a:bodyPr>
            <a:lstStyle/>
            <a:p>
              <a:pPr marL="742950" indent="-285750">
                <a:spcBef>
                  <a:spcPct val="50000"/>
                </a:spcBef>
                <a:buFont typeface="Wingdings" pitchFamily="2" charset="2"/>
                <a:buNone/>
              </a:pPr>
              <a:r>
                <a:rPr lang="zh-CN" altLang="en-US" sz="2000" b="1">
                  <a:solidFill>
                    <a:schemeClr val="tx1"/>
                  </a:solidFill>
                  <a:latin typeface="楷体_GB2312" pitchFamily="49" charset="-122"/>
                  <a:ea typeface="楷体_GB2312" pitchFamily="49" charset="-122"/>
                </a:rPr>
                <a:t>逐步求精</a:t>
              </a: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6481192" y="5817516"/>
            <a:ext cx="1905000" cy="457200"/>
          </a:xfrm>
        </p:spPr>
        <p:txBody>
          <a:bodyPr/>
          <a:lstStyle/>
          <a:p>
            <a:fld id="{25E31D2D-63B1-44B7-B47C-F3C7CA8038FC}" type="slidenum">
              <a:rPr lang="zh-CN" altLang="en-US"/>
              <a:pPr/>
              <a:t>87</a:t>
            </a:fld>
            <a:endParaRPr lang="en-US" altLang="zh-CN"/>
          </a:p>
        </p:txBody>
      </p:sp>
      <p:sp>
        <p:nvSpPr>
          <p:cNvPr id="151554" name="Rectangle 2"/>
          <p:cNvSpPr>
            <a:spLocks noGrp="1" noChangeArrowheads="1"/>
          </p:cNvSpPr>
          <p:nvPr>
            <p:ph type="title"/>
          </p:nvPr>
        </p:nvSpPr>
        <p:spPr/>
        <p:txBody>
          <a:bodyPr/>
          <a:lstStyle/>
          <a:p>
            <a:r>
              <a:rPr lang="zh-CN" altLang="en-US" dirty="0"/>
              <a:t>概要设计原理</a:t>
            </a:r>
            <a:endParaRPr lang="zh-CN" altLang="en-US" b="1" dirty="0"/>
          </a:p>
        </p:txBody>
      </p:sp>
      <p:sp>
        <p:nvSpPr>
          <p:cNvPr id="151555" name="Rectangle 3"/>
          <p:cNvSpPr>
            <a:spLocks noGrp="1" noChangeArrowheads="1"/>
          </p:cNvSpPr>
          <p:nvPr>
            <p:ph type="body" idx="1"/>
          </p:nvPr>
        </p:nvSpPr>
        <p:spPr>
          <a:xfrm>
            <a:off x="611560" y="1340768"/>
            <a:ext cx="8034116" cy="3014670"/>
          </a:xfrm>
        </p:spPr>
        <p:txBody>
          <a:bodyPr/>
          <a:lstStyle/>
          <a:p>
            <a:pPr marL="812800" indent="-812800">
              <a:buClr>
                <a:schemeClr val="tx1"/>
              </a:buClr>
              <a:buSzTx/>
              <a:buFont typeface="Wingdings" pitchFamily="2" charset="2"/>
              <a:buNone/>
            </a:pPr>
            <a:r>
              <a:rPr lang="en-US" altLang="zh-CN" sz="2800" b="1" dirty="0">
                <a:latin typeface="+mn-ea"/>
              </a:rPr>
              <a:t>3</a:t>
            </a:r>
            <a:r>
              <a:rPr lang="zh-CN" altLang="en-US" sz="2800" b="1" dirty="0">
                <a:latin typeface="+mn-ea"/>
              </a:rPr>
              <a:t>、信息隐蔽与局部化</a:t>
            </a:r>
          </a:p>
          <a:p>
            <a:pPr>
              <a:lnSpc>
                <a:spcPct val="120000"/>
              </a:lnSpc>
              <a:buClrTx/>
              <a:buSzTx/>
              <a:buFontTx/>
              <a:buNone/>
            </a:pPr>
            <a:r>
              <a:rPr lang="en-US" altLang="zh-CN" sz="2800" dirty="0">
                <a:latin typeface="+mn-ea"/>
              </a:rPr>
              <a:t>	</a:t>
            </a:r>
            <a:r>
              <a:rPr lang="zh-CN" altLang="en-US" sz="2800" dirty="0">
                <a:solidFill>
                  <a:srgbClr val="0000FF"/>
                </a:solidFill>
                <a:latin typeface="+mn-ea"/>
              </a:rPr>
              <a:t>信息隐藏：</a:t>
            </a:r>
            <a:r>
              <a:rPr lang="zh-CN" altLang="en-US" sz="2800" dirty="0">
                <a:latin typeface="+mn-ea"/>
              </a:rPr>
              <a:t>一个模块内包含的信息</a:t>
            </a:r>
            <a:r>
              <a:rPr lang="en-US" altLang="zh-CN" sz="2800" dirty="0">
                <a:latin typeface="+mn-ea"/>
              </a:rPr>
              <a:t>(</a:t>
            </a:r>
            <a:r>
              <a:rPr lang="zh-CN" altLang="en-US" sz="2800" dirty="0">
                <a:latin typeface="+mn-ea"/>
              </a:rPr>
              <a:t>过程和数据</a:t>
            </a:r>
            <a:r>
              <a:rPr lang="en-US" altLang="zh-CN" sz="2800" dirty="0">
                <a:latin typeface="+mn-ea"/>
              </a:rPr>
              <a:t>)</a:t>
            </a:r>
            <a:r>
              <a:rPr lang="zh-CN" altLang="en-US" sz="2800" dirty="0">
                <a:latin typeface="+mn-ea"/>
              </a:rPr>
              <a:t>对于不需要这些信息的模块来说，是不能访问的。</a:t>
            </a:r>
            <a:endParaRPr lang="en-US" altLang="zh-CN" sz="2800" dirty="0">
              <a:latin typeface="+mn-ea"/>
            </a:endParaRPr>
          </a:p>
          <a:p>
            <a:pPr>
              <a:lnSpc>
                <a:spcPct val="120000"/>
              </a:lnSpc>
              <a:buNone/>
            </a:pPr>
            <a:r>
              <a:rPr kumimoji="0" lang="zh-CN" altLang="en-US" sz="2800" dirty="0">
                <a:latin typeface="+mn-ea"/>
              </a:rPr>
              <a:t>  </a:t>
            </a:r>
            <a:r>
              <a:rPr kumimoji="0" lang="zh-CN" altLang="en-US" sz="2800" dirty="0">
                <a:solidFill>
                  <a:srgbClr val="0000FF"/>
                </a:solidFill>
                <a:latin typeface="+mn-ea"/>
              </a:rPr>
              <a:t>局部化：</a:t>
            </a:r>
            <a:r>
              <a:rPr kumimoji="0" lang="zh-CN" altLang="en-US" sz="2800" dirty="0">
                <a:latin typeface="+mn-ea"/>
              </a:rPr>
              <a:t>把一些关系密切的软件元素物理地放得彼此靠近。</a:t>
            </a:r>
            <a:endParaRPr lang="zh-CN" altLang="en-US" sz="2800" dirty="0">
              <a:latin typeface="+mn-ea"/>
            </a:endParaRPr>
          </a:p>
        </p:txBody>
      </p:sp>
      <p:sp>
        <p:nvSpPr>
          <p:cNvPr id="8" name="矩形 7"/>
          <p:cNvSpPr/>
          <p:nvPr/>
        </p:nvSpPr>
        <p:spPr>
          <a:xfrm>
            <a:off x="899592" y="4426876"/>
            <a:ext cx="1843708" cy="1384995"/>
          </a:xfrm>
          <a:prstGeom prst="rect">
            <a:avLst/>
          </a:prstGeom>
        </p:spPr>
        <p:txBody>
          <a:bodyPr wrap="square">
            <a:spAutoFit/>
          </a:bodyPr>
          <a:lstStyle/>
          <a:p>
            <a:pPr marL="0" lvl="1">
              <a:spcBef>
                <a:spcPct val="50000"/>
              </a:spcBef>
              <a:buSzPct val="80000"/>
            </a:pPr>
            <a:r>
              <a:rPr lang="zh-CN" altLang="en-US" sz="2800" b="1" kern="0" dirty="0">
                <a:solidFill>
                  <a:srgbClr val="000000"/>
                </a:solidFill>
                <a:latin typeface="宋体"/>
                <a:ea typeface="宋体"/>
              </a:rPr>
              <a:t>信息隐蔽与局部化的好处</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891301"/>
            <a:ext cx="5616624" cy="245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5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5310B8D0-73B4-4AD4-9AE1-C347750B5038}" type="slidenum">
              <a:rPr lang="zh-CN" altLang="en-US"/>
              <a:pPr/>
              <a:t>88</a:t>
            </a:fld>
            <a:endParaRPr lang="en-US" altLang="zh-CN"/>
          </a:p>
        </p:txBody>
      </p:sp>
      <p:sp>
        <p:nvSpPr>
          <p:cNvPr id="540674" name="Rectangle 2"/>
          <p:cNvSpPr>
            <a:spLocks noGrp="1" noChangeArrowheads="1"/>
          </p:cNvSpPr>
          <p:nvPr>
            <p:ph type="title"/>
          </p:nvPr>
        </p:nvSpPr>
        <p:spPr/>
        <p:txBody>
          <a:bodyPr/>
          <a:lstStyle/>
          <a:p>
            <a:r>
              <a:rPr lang="zh-CN" altLang="en-US" dirty="0"/>
              <a:t>概要设计原理</a:t>
            </a:r>
            <a:endParaRPr lang="zh-CN" altLang="en-US" b="1" dirty="0"/>
          </a:p>
        </p:txBody>
      </p:sp>
      <p:sp>
        <p:nvSpPr>
          <p:cNvPr id="540675" name="Rectangle 3"/>
          <p:cNvSpPr>
            <a:spLocks noGrp="1" noChangeArrowheads="1"/>
          </p:cNvSpPr>
          <p:nvPr>
            <p:ph type="body" idx="1"/>
          </p:nvPr>
        </p:nvSpPr>
        <p:spPr>
          <a:xfrm>
            <a:off x="762222" y="1412776"/>
            <a:ext cx="7777162" cy="3500462"/>
          </a:xfrm>
        </p:spPr>
        <p:txBody>
          <a:bodyPr/>
          <a:lstStyle/>
          <a:p>
            <a:pPr marL="812800" indent="-812800">
              <a:buClr>
                <a:schemeClr val="tx1"/>
              </a:buClr>
              <a:buSzTx/>
              <a:buFont typeface="Wingdings" pitchFamily="2" charset="2"/>
              <a:buNone/>
            </a:pPr>
            <a:r>
              <a:rPr lang="zh-CN" altLang="en-US" sz="2800" b="1" dirty="0">
                <a:latin typeface="+mn-ea"/>
              </a:rPr>
              <a:t>原理</a:t>
            </a:r>
            <a:r>
              <a:rPr lang="en-US" altLang="zh-CN" sz="2800" b="1" dirty="0">
                <a:latin typeface="+mn-ea"/>
              </a:rPr>
              <a:t>4</a:t>
            </a:r>
            <a:r>
              <a:rPr lang="zh-CN" altLang="en-US" sz="2800" b="1" dirty="0">
                <a:latin typeface="+mn-ea"/>
              </a:rPr>
              <a:t>、模块独立</a:t>
            </a:r>
            <a:endParaRPr lang="en-US" altLang="zh-CN" sz="2800" b="1" dirty="0">
              <a:latin typeface="+mn-ea"/>
            </a:endParaRPr>
          </a:p>
          <a:p>
            <a:pPr marL="812800" lvl="1" indent="-812800">
              <a:buClr>
                <a:schemeClr val="tx1"/>
              </a:buClr>
              <a:buNone/>
            </a:pPr>
            <a:r>
              <a:rPr lang="en-US" altLang="zh-CN" dirty="0">
                <a:latin typeface="+mn-ea"/>
              </a:rPr>
              <a:t>	- </a:t>
            </a:r>
            <a:r>
              <a:rPr lang="zh-CN" altLang="en-US" dirty="0">
                <a:latin typeface="+mn-ea"/>
              </a:rPr>
              <a:t>模块独立的重要性</a:t>
            </a:r>
          </a:p>
          <a:p>
            <a:pPr marL="812800" indent="-812800">
              <a:buClr>
                <a:schemeClr val="tx1"/>
              </a:buClr>
              <a:buSzTx/>
              <a:buFont typeface="Wingdings" pitchFamily="2" charset="2"/>
              <a:buNone/>
            </a:pPr>
            <a:endParaRPr lang="zh-CN" altLang="en-US" sz="2800" b="1" dirty="0">
              <a:latin typeface="+mn-ea"/>
            </a:endParaRPr>
          </a:p>
          <a:p>
            <a:pPr marL="1524000" lvl="2" indent="-609600">
              <a:lnSpc>
                <a:spcPct val="120000"/>
              </a:lnSpc>
              <a:spcBef>
                <a:spcPct val="50000"/>
              </a:spcBef>
              <a:buClr>
                <a:schemeClr val="tx1"/>
              </a:buClr>
              <a:buSzTx/>
              <a:buFont typeface="Wingdings" pitchFamily="2" charset="2"/>
              <a:buNone/>
            </a:pPr>
            <a:endParaRPr lang="zh-CN" altLang="en-US" sz="2800" b="1" dirty="0">
              <a:latin typeface="+mn-ea"/>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767930"/>
            <a:ext cx="83058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714348" y="1282440"/>
            <a:ext cx="7972452" cy="4786346"/>
          </a:xfrm>
        </p:spPr>
        <p:txBody>
          <a:bodyPr/>
          <a:lstStyle/>
          <a:p>
            <a:pPr marL="0" indent="0" eaLnBrk="1" hangingPunct="1">
              <a:buFont typeface="Wingdings" pitchFamily="2" charset="2"/>
              <a:buNone/>
              <a:defRPr/>
            </a:pPr>
            <a:r>
              <a:rPr lang="en-US" altLang="zh-CN" sz="2800" dirty="0"/>
              <a:t>4</a:t>
            </a:r>
            <a:r>
              <a:rPr lang="en-US" altLang="zh-CN" sz="2800" b="1" dirty="0"/>
              <a:t>.1  </a:t>
            </a:r>
            <a:r>
              <a:rPr lang="zh-CN" altLang="en-US" sz="2800" b="1" dirty="0"/>
              <a:t>什么是软件设计</a:t>
            </a:r>
            <a:endParaRPr lang="en-US" altLang="zh-CN" sz="2800" b="1" dirty="0"/>
          </a:p>
          <a:p>
            <a:pPr marL="0" indent="0" eaLnBrk="1" hangingPunct="1">
              <a:buFont typeface="Wingdings" pitchFamily="2" charset="2"/>
              <a:buNone/>
              <a:defRPr/>
            </a:pPr>
            <a:r>
              <a:rPr lang="en-US" altLang="zh-CN" sz="2800" dirty="0"/>
              <a:t>4.2  </a:t>
            </a:r>
            <a:r>
              <a:rPr lang="zh-CN" altLang="en-US" sz="2800" dirty="0"/>
              <a:t>概要设计的概念和原理</a:t>
            </a:r>
            <a:endParaRPr lang="en-US" altLang="zh-CN" sz="2800" dirty="0"/>
          </a:p>
          <a:p>
            <a:pPr marL="0" indent="0" eaLnBrk="1" hangingPunct="1">
              <a:buFont typeface="Wingdings" pitchFamily="2" charset="2"/>
              <a:buNone/>
              <a:defRPr/>
            </a:pPr>
            <a:r>
              <a:rPr lang="en-US" altLang="zh-CN" sz="2800" dirty="0">
                <a:solidFill>
                  <a:srgbClr val="0000FF"/>
                </a:solidFill>
              </a:rPr>
              <a:t>    4.3 </a:t>
            </a:r>
            <a:r>
              <a:rPr lang="zh-CN" altLang="en-US" sz="2800" dirty="0">
                <a:solidFill>
                  <a:srgbClr val="0000FF"/>
                </a:solidFill>
              </a:rPr>
              <a:t>模块独立</a:t>
            </a:r>
            <a:endParaRPr lang="en-US" altLang="zh-CN" sz="2800" dirty="0">
              <a:solidFill>
                <a:srgbClr val="0000FF"/>
              </a:solidFill>
            </a:endParaRPr>
          </a:p>
          <a:p>
            <a:pPr marL="0" indent="0" eaLnBrk="1" hangingPunct="1">
              <a:buFont typeface="Wingdings" pitchFamily="2" charset="2"/>
              <a:buNone/>
              <a:defRPr/>
            </a:pPr>
            <a:r>
              <a:rPr lang="en-US" altLang="zh-CN" sz="2800" dirty="0"/>
              <a:t>    4.4 </a:t>
            </a:r>
            <a:r>
              <a:rPr lang="zh-CN" altLang="en-US" sz="2800" dirty="0"/>
              <a:t>启发规则</a:t>
            </a:r>
            <a:r>
              <a:rPr lang="en-US" altLang="zh-CN" sz="2800" dirty="0"/>
              <a:t> </a:t>
            </a:r>
          </a:p>
          <a:p>
            <a:pPr marL="0" indent="0" eaLnBrk="1" hangingPunct="1">
              <a:buNone/>
              <a:defRPr/>
            </a:pPr>
            <a:r>
              <a:rPr lang="en-US" altLang="zh-CN" sz="2800" dirty="0"/>
              <a:t>4.5  </a:t>
            </a:r>
            <a:r>
              <a:rPr lang="zh-CN" altLang="en-US" sz="2800" dirty="0"/>
              <a:t>概要设计的方法和工具</a:t>
            </a:r>
            <a:endParaRPr lang="en-US" altLang="zh-CN" sz="2800" dirty="0"/>
          </a:p>
          <a:p>
            <a:pPr marL="0" indent="0" eaLnBrk="1" hangingPunct="1">
              <a:buNone/>
              <a:defRPr/>
            </a:pPr>
            <a:r>
              <a:rPr lang="en-US" altLang="zh-CN" sz="2800" dirty="0"/>
              <a:t>   4.5 </a:t>
            </a:r>
            <a:r>
              <a:rPr lang="zh-CN" altLang="en-US" sz="2800" dirty="0"/>
              <a:t>表示软件结构的图形工具</a:t>
            </a:r>
            <a:endParaRPr lang="en-US" altLang="zh-CN" sz="2800" dirty="0"/>
          </a:p>
          <a:p>
            <a:pPr marL="0" indent="0" eaLnBrk="1" hangingPunct="1">
              <a:buNone/>
              <a:defRPr/>
            </a:pPr>
            <a:r>
              <a:rPr lang="en-US" altLang="zh-CN" sz="2800" dirty="0"/>
              <a:t>   4.6 </a:t>
            </a:r>
            <a:r>
              <a:rPr lang="zh-CN" altLang="en-US" sz="2800" dirty="0"/>
              <a:t>面向数据流的设计方法</a:t>
            </a:r>
            <a:endParaRPr lang="en-US" altLang="zh-CN" sz="2800" dirty="0"/>
          </a:p>
        </p:txBody>
      </p:sp>
      <p:sp>
        <p:nvSpPr>
          <p:cNvPr id="9219" name="标题 1"/>
          <p:cNvSpPr>
            <a:spLocks noGrp="1"/>
          </p:cNvSpPr>
          <p:nvPr>
            <p:ph type="title"/>
          </p:nvPr>
        </p:nvSpPr>
        <p:spPr>
          <a:xfrm>
            <a:off x="827584" y="188640"/>
            <a:ext cx="7772400" cy="1143000"/>
          </a:xfrm>
        </p:spPr>
        <p:txBody>
          <a:bodyPr/>
          <a:lstStyle/>
          <a:p>
            <a:r>
              <a:rPr lang="zh-CN" altLang="en-US" dirty="0"/>
              <a:t>第</a:t>
            </a:r>
            <a:r>
              <a:rPr lang="en-US" altLang="zh-CN" dirty="0"/>
              <a:t>4</a:t>
            </a:r>
            <a:r>
              <a:rPr lang="zh-CN" altLang="en-US" dirty="0"/>
              <a:t>章  结构化设计</a:t>
            </a:r>
          </a:p>
        </p:txBody>
      </p:sp>
      <p:pic>
        <p:nvPicPr>
          <p:cNvPr id="5" name="Picture 2" descr="c:\documents and settings\owner\application data\360se6\User Data\temp\t013fa069eb8dc786d1.jpg"/>
          <p:cNvPicPr>
            <a:picLocks noChangeAspect="1" noChangeArrowheads="1"/>
          </p:cNvPicPr>
          <p:nvPr/>
        </p:nvPicPr>
        <p:blipFill rotWithShape="1">
          <a:blip r:embed="rId3"/>
          <a:srcRect l="-11473" t="-1034" b="4076"/>
          <a:stretch/>
        </p:blipFill>
        <p:spPr bwMode="auto">
          <a:xfrm>
            <a:off x="5364088" y="4797152"/>
            <a:ext cx="3779912" cy="1748527"/>
          </a:xfrm>
          <a:prstGeom prst="rect">
            <a:avLst/>
          </a:prstGeom>
          <a:noFill/>
        </p:spPr>
      </p:pic>
    </p:spTree>
    <p:extLst>
      <p:ext uri="{BB962C8B-B14F-4D97-AF65-F5344CB8AC3E}">
        <p14:creationId xmlns:p14="http://schemas.microsoft.com/office/powerpoint/2010/main" val="157323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好的代码来自好的设计</a:t>
            </a:r>
          </a:p>
        </p:txBody>
      </p:sp>
      <p:sp>
        <p:nvSpPr>
          <p:cNvPr id="3" name="内容占位符 2"/>
          <p:cNvSpPr>
            <a:spLocks noGrp="1"/>
          </p:cNvSpPr>
          <p:nvPr>
            <p:ph idx="1"/>
          </p:nvPr>
        </p:nvSpPr>
        <p:spPr/>
        <p:txBody>
          <a:bodyPr/>
          <a:lstStyle/>
          <a:p>
            <a:r>
              <a:rPr lang="zh-CN" altLang="en-US" dirty="0"/>
              <a:t>好的代码具有审美趣味</a:t>
            </a:r>
            <a:endParaRPr lang="zh-CN" altLang="en-US" b="0" dirty="0"/>
          </a:p>
          <a:p>
            <a:pPr lvl="1">
              <a:lnSpc>
                <a:spcPct val="110000"/>
              </a:lnSpc>
              <a:spcBef>
                <a:spcPts val="1000"/>
              </a:spcBef>
            </a:pPr>
            <a:r>
              <a:rPr lang="zh-CN" altLang="en-US" b="0" dirty="0"/>
              <a:t>好的代码易于阅读，在屏幕上会有一种美感，总是被很好地执行、规划和组织。</a:t>
            </a:r>
            <a:endParaRPr lang="en-US" altLang="zh-CN" b="0" dirty="0"/>
          </a:p>
          <a:p>
            <a:endParaRPr lang="en-US" altLang="zh-CN" b="0" dirty="0"/>
          </a:p>
          <a:p>
            <a:r>
              <a:rPr lang="zh-CN" altLang="en-US" dirty="0"/>
              <a:t>好的代码让软件更易于理解</a:t>
            </a:r>
            <a:endParaRPr lang="zh-CN" altLang="en-US" b="0" dirty="0"/>
          </a:p>
          <a:p>
            <a:pPr lvl="1">
              <a:lnSpc>
                <a:spcPct val="110000"/>
              </a:lnSpc>
              <a:spcBef>
                <a:spcPts val="1000"/>
              </a:spcBef>
            </a:pPr>
            <a:r>
              <a:rPr lang="zh-CN" altLang="en-US" b="0" dirty="0"/>
              <a:t>功能上化繁为简，命名上有意义，文体上清晰简练。</a:t>
            </a:r>
          </a:p>
          <a:p>
            <a:endParaRPr lang="zh-CN" altLang="en-US" b="0" dirty="0"/>
          </a:p>
          <a:p>
            <a:endParaRPr lang="zh-CN" altLang="en-US" dirty="0"/>
          </a:p>
        </p:txBody>
      </p:sp>
    </p:spTree>
    <p:extLst>
      <p:ext uri="{BB962C8B-B14F-4D97-AF65-F5344CB8AC3E}">
        <p14:creationId xmlns:p14="http://schemas.microsoft.com/office/powerpoint/2010/main" val="4236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5310B8D0-73B4-4AD4-9AE1-C347750B5038}" type="slidenum">
              <a:rPr lang="zh-CN" altLang="en-US"/>
              <a:pPr/>
              <a:t>90</a:t>
            </a:fld>
            <a:endParaRPr lang="en-US" altLang="zh-CN"/>
          </a:p>
        </p:txBody>
      </p:sp>
      <p:sp>
        <p:nvSpPr>
          <p:cNvPr id="540674" name="Rectangle 2"/>
          <p:cNvSpPr>
            <a:spLocks noGrp="1" noChangeArrowheads="1"/>
          </p:cNvSpPr>
          <p:nvPr>
            <p:ph type="title"/>
          </p:nvPr>
        </p:nvSpPr>
        <p:spPr/>
        <p:txBody>
          <a:bodyPr/>
          <a:lstStyle/>
          <a:p>
            <a:r>
              <a:rPr lang="zh-CN" altLang="en-US" dirty="0"/>
              <a:t>概要设计原理</a:t>
            </a:r>
            <a:endParaRPr lang="zh-CN" altLang="en-US" b="1" dirty="0"/>
          </a:p>
        </p:txBody>
      </p:sp>
      <p:sp>
        <p:nvSpPr>
          <p:cNvPr id="540675" name="Rectangle 3"/>
          <p:cNvSpPr>
            <a:spLocks noGrp="1" noChangeArrowheads="1"/>
          </p:cNvSpPr>
          <p:nvPr>
            <p:ph type="body" idx="1"/>
          </p:nvPr>
        </p:nvSpPr>
        <p:spPr>
          <a:xfrm>
            <a:off x="683270" y="1512714"/>
            <a:ext cx="7777162" cy="3500462"/>
          </a:xfrm>
        </p:spPr>
        <p:txBody>
          <a:bodyPr/>
          <a:lstStyle/>
          <a:p>
            <a:pPr marL="812800" indent="-812800">
              <a:buClr>
                <a:schemeClr val="tx1"/>
              </a:buClr>
              <a:buSzTx/>
              <a:buFont typeface="Wingdings" pitchFamily="2" charset="2"/>
              <a:buNone/>
            </a:pPr>
            <a:r>
              <a:rPr lang="zh-CN" altLang="en-US" sz="2800" b="1" dirty="0">
                <a:latin typeface="+mn-ea"/>
              </a:rPr>
              <a:t>原理</a:t>
            </a:r>
            <a:r>
              <a:rPr lang="en-US" altLang="zh-CN" sz="2800" b="1" dirty="0">
                <a:latin typeface="+mn-ea"/>
              </a:rPr>
              <a:t>4</a:t>
            </a:r>
            <a:r>
              <a:rPr lang="zh-CN" altLang="en-US" sz="2800" b="1" dirty="0">
                <a:latin typeface="+mn-ea"/>
              </a:rPr>
              <a:t>、模块独立</a:t>
            </a:r>
          </a:p>
          <a:p>
            <a:pPr marL="1168400" lvl="1" indent="-711200">
              <a:spcBef>
                <a:spcPct val="50000"/>
              </a:spcBef>
              <a:buSzPct val="80000"/>
            </a:pPr>
            <a:r>
              <a:rPr lang="zh-CN" altLang="en-US" b="1" dirty="0">
                <a:latin typeface="+mn-ea"/>
              </a:rPr>
              <a:t>模块独立的定性度量标准</a:t>
            </a:r>
            <a:endParaRPr lang="en-US" altLang="zh-CN" b="1" dirty="0">
              <a:latin typeface="+mn-ea"/>
            </a:endParaRPr>
          </a:p>
          <a:p>
            <a:pPr marL="1168400" lvl="1" indent="-711200">
              <a:spcBef>
                <a:spcPct val="50000"/>
              </a:spcBef>
              <a:buSzPct val="80000"/>
              <a:buNone/>
            </a:pPr>
            <a:r>
              <a:rPr lang="zh-CN" altLang="en-US" b="1" dirty="0">
                <a:latin typeface="+mn-ea"/>
              </a:rPr>
              <a:t>① 耦合：</a:t>
            </a:r>
            <a:r>
              <a:rPr lang="zh-CN" altLang="en-US" dirty="0">
                <a:latin typeface="+mn-ea"/>
              </a:rPr>
              <a:t>不同模块</a:t>
            </a:r>
            <a:r>
              <a:rPr lang="zh-CN" altLang="en-US" dirty="0">
                <a:solidFill>
                  <a:schemeClr val="hlink"/>
                </a:solidFill>
                <a:latin typeface="+mn-ea"/>
              </a:rPr>
              <a:t>间</a:t>
            </a:r>
            <a:r>
              <a:rPr lang="zh-CN" altLang="en-US" dirty="0">
                <a:latin typeface="+mn-ea"/>
              </a:rPr>
              <a:t>互相依赖的程度。</a:t>
            </a:r>
            <a:endParaRPr lang="zh-CN" altLang="en-US" b="1" dirty="0">
              <a:latin typeface="+mn-ea"/>
            </a:endParaRPr>
          </a:p>
          <a:p>
            <a:pPr marL="742950" indent="-285750">
              <a:buClrTx/>
              <a:buSzTx/>
              <a:buFontTx/>
              <a:buNone/>
            </a:pPr>
            <a:r>
              <a:rPr lang="zh-CN" altLang="en-US" sz="2800" b="1" dirty="0">
                <a:latin typeface="+mn-ea"/>
              </a:rPr>
              <a:t>② 内聚：</a:t>
            </a:r>
            <a:r>
              <a:rPr lang="zh-CN" altLang="en-US" sz="2800" dirty="0">
                <a:latin typeface="+mn-ea"/>
              </a:rPr>
              <a:t>同一个模块</a:t>
            </a:r>
            <a:r>
              <a:rPr lang="zh-CN" altLang="en-US" sz="2800" dirty="0">
                <a:solidFill>
                  <a:schemeClr val="hlink"/>
                </a:solidFill>
                <a:latin typeface="+mn-ea"/>
              </a:rPr>
              <a:t>内</a:t>
            </a:r>
            <a:r>
              <a:rPr lang="zh-CN" altLang="en-US" sz="2800" dirty="0">
                <a:latin typeface="+mn-ea"/>
              </a:rPr>
              <a:t>各个元素结合的紧密程度。</a:t>
            </a:r>
          </a:p>
          <a:p>
            <a:pPr marL="1524000" lvl="2" indent="-609600">
              <a:lnSpc>
                <a:spcPct val="120000"/>
              </a:lnSpc>
              <a:spcBef>
                <a:spcPct val="50000"/>
              </a:spcBef>
              <a:buClr>
                <a:schemeClr val="tx1"/>
              </a:buClr>
              <a:buSzTx/>
              <a:buFont typeface="Wingdings" pitchFamily="2" charset="2"/>
              <a:buNone/>
            </a:pPr>
            <a:endParaRPr lang="zh-CN" altLang="en-US" sz="2800" b="1" dirty="0">
              <a:latin typeface="+mn-ea"/>
            </a:endParaRPr>
          </a:p>
        </p:txBody>
      </p:sp>
      <p:sp>
        <p:nvSpPr>
          <p:cNvPr id="540678" name="Rectangle 6"/>
          <p:cNvSpPr>
            <a:spLocks noChangeArrowheads="1"/>
          </p:cNvSpPr>
          <p:nvPr/>
        </p:nvSpPr>
        <p:spPr bwMode="auto">
          <a:xfrm>
            <a:off x="1907704" y="4725144"/>
            <a:ext cx="5205395" cy="649288"/>
          </a:xfrm>
          <a:prstGeom prst="rect">
            <a:avLst/>
          </a:prstGeom>
          <a:noFill/>
          <a:ln w="9525">
            <a:noFill/>
            <a:miter lim="800000"/>
            <a:headEnd/>
            <a:tailEnd/>
          </a:ln>
          <a:effectLst/>
        </p:spPr>
        <p:txBody>
          <a:bodyPr wrap="none" anchor="ctr"/>
          <a:lstStyle/>
          <a:p>
            <a:pPr marL="742950" indent="-285750">
              <a:buClrTx/>
              <a:buSzTx/>
              <a:buFontTx/>
              <a:buNone/>
            </a:pPr>
            <a:r>
              <a:rPr lang="zh-CN" altLang="en-US" sz="2800" b="1" dirty="0">
                <a:solidFill>
                  <a:schemeClr val="hlink"/>
                </a:solidFill>
                <a:latin typeface="楷体_GB2312" pitchFamily="49" charset="-122"/>
                <a:ea typeface="楷体_GB2312" pitchFamily="49" charset="-122"/>
              </a:rPr>
              <a:t>低耦合 高内聚</a:t>
            </a:r>
            <a:endParaRPr lang="zh-CN" altLang="en-US" sz="2800" b="1" dirty="0">
              <a:solidFill>
                <a:schemeClr val="tx1"/>
              </a:solidFill>
              <a:latin typeface="楷体_GB2312" pitchFamily="49" charset="-122"/>
              <a:ea typeface="楷体_GB2312" pitchFamily="49" charset="-122"/>
            </a:endParaRPr>
          </a:p>
        </p:txBody>
      </p:sp>
      <p:pic>
        <p:nvPicPr>
          <p:cNvPr id="30722" name="Picture 2" descr="c:\documents and settings\owner\application data\360se6\User Data\temp\t012abbf066b1c36c3b.jpg"/>
          <p:cNvPicPr>
            <a:picLocks noChangeAspect="1" noChangeArrowheads="1"/>
          </p:cNvPicPr>
          <p:nvPr/>
        </p:nvPicPr>
        <p:blipFill>
          <a:blip r:embed="rId3"/>
          <a:srcRect/>
          <a:stretch>
            <a:fillRect/>
          </a:stretch>
        </p:blipFill>
        <p:spPr bwMode="auto">
          <a:xfrm flipH="1">
            <a:off x="4966568" y="4725144"/>
            <a:ext cx="1166834" cy="976306"/>
          </a:xfrm>
          <a:prstGeom prst="rect">
            <a:avLst/>
          </a:prstGeom>
          <a:noFill/>
        </p:spPr>
      </p:pic>
    </p:spTree>
    <p:custDataLst>
      <p:tags r:id="rId1"/>
    </p:custDataLst>
    <p:extLst>
      <p:ext uri="{BB962C8B-B14F-4D97-AF65-F5344CB8AC3E}">
        <p14:creationId xmlns:p14="http://schemas.microsoft.com/office/powerpoint/2010/main" val="407958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0675">
                                            <p:txEl>
                                              <p:pRg st="2" end="2"/>
                                            </p:txEl>
                                          </p:spTgt>
                                        </p:tgtEl>
                                        <p:attrNameLst>
                                          <p:attrName>style.visibility</p:attrName>
                                        </p:attrNameLst>
                                      </p:cBhvr>
                                      <p:to>
                                        <p:strVal val="visible"/>
                                      </p:to>
                                    </p:set>
                                    <p:animEffect transition="in" filter="blinds(horizontal)">
                                      <p:cBhvr>
                                        <p:cTn id="7" dur="500"/>
                                        <p:tgtEl>
                                          <p:spTgt spid="540675">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40675">
                                            <p:txEl>
                                              <p:pRg st="3" end="3"/>
                                            </p:txEl>
                                          </p:spTgt>
                                        </p:tgtEl>
                                        <p:attrNameLst>
                                          <p:attrName>style.visibility</p:attrName>
                                        </p:attrNameLst>
                                      </p:cBhvr>
                                      <p:to>
                                        <p:strVal val="visible"/>
                                      </p:to>
                                    </p:set>
                                    <p:animEffect transition="in" filter="blinds(horizontal)">
                                      <p:cBhvr>
                                        <p:cTn id="11" dur="500"/>
                                        <p:tgtEl>
                                          <p:spTgt spid="540675">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4067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67544" y="620688"/>
            <a:ext cx="7848600" cy="2023247"/>
          </a:xfrm>
          <a:prstGeom prst="rect">
            <a:avLst/>
          </a:prstGeom>
          <a:noFill/>
          <a:ln>
            <a:noFill/>
          </a:ln>
          <a:effectLst/>
          <a:extLst>
            <a:ext uri="{909E8E84-426E-40DD-AFC4-6F175D3DCCD1}">
              <a14:hiddenFill xmlns:a14="http://schemas.microsoft.com/office/drawing/2010/main">
                <a:gradFill rotWithShape="0">
                  <a:gsLst>
                    <a:gs pos="0">
                      <a:srgbClr val="C0C0C0"/>
                    </a:gs>
                    <a:gs pos="100000">
                      <a:srgbClr val="FFFFFF"/>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0"/>
              </a:spcBef>
              <a:buFontTx/>
              <a:buChar char="•"/>
            </a:pPr>
            <a:r>
              <a:rPr lang="en-US" altLang="zh-CN" sz="2800" b="1" dirty="0">
                <a:ea typeface="楷体_GB2312" pitchFamily="49" charset="-122"/>
              </a:rPr>
              <a:t> </a:t>
            </a:r>
            <a:r>
              <a:rPr lang="en-US" altLang="zh-CN" sz="2800" b="1" dirty="0">
                <a:solidFill>
                  <a:schemeClr val="hlink"/>
                </a:solidFill>
                <a:ea typeface="楷体_GB2312" pitchFamily="49" charset="-122"/>
              </a:rPr>
              <a:t>Coupling </a:t>
            </a:r>
          </a:p>
          <a:p>
            <a:pPr algn="l">
              <a:spcBef>
                <a:spcPts val="1600"/>
              </a:spcBef>
            </a:pPr>
            <a:r>
              <a:rPr lang="en-US" altLang="zh-CN" sz="2800" dirty="0">
                <a:cs typeface="Arial" charset="0"/>
              </a:rPr>
              <a:t>      Qualitative indication of the degree to which a module is connected to other modules and to the outside world</a:t>
            </a:r>
            <a:endParaRPr lang="en-US" altLang="zh-CN" sz="2800" dirty="0">
              <a:ea typeface="楷体_GB2312" pitchFamily="49" charset="-122"/>
            </a:endParaRPr>
          </a:p>
        </p:txBody>
      </p:sp>
      <p:grpSp>
        <p:nvGrpSpPr>
          <p:cNvPr id="27674" name="Group 26"/>
          <p:cNvGrpSpPr>
            <a:grpSpLocks/>
          </p:cNvGrpSpPr>
          <p:nvPr/>
        </p:nvGrpSpPr>
        <p:grpSpPr bwMode="auto">
          <a:xfrm>
            <a:off x="762000" y="2743200"/>
            <a:ext cx="7667625" cy="2416175"/>
            <a:chOff x="480" y="1536"/>
            <a:chExt cx="4830" cy="1522"/>
          </a:xfrm>
        </p:grpSpPr>
        <p:grpSp>
          <p:nvGrpSpPr>
            <p:cNvPr id="27652" name="Group 4"/>
            <p:cNvGrpSpPr>
              <a:grpSpLocks/>
            </p:cNvGrpSpPr>
            <p:nvPr/>
          </p:nvGrpSpPr>
          <p:grpSpPr bwMode="auto">
            <a:xfrm>
              <a:off x="679" y="2016"/>
              <a:ext cx="1276" cy="454"/>
              <a:chOff x="2268" y="4481"/>
              <a:chExt cx="2551" cy="567"/>
            </a:xfrm>
          </p:grpSpPr>
          <p:sp>
            <p:nvSpPr>
              <p:cNvPr id="27653" name="Rectangle 5"/>
              <p:cNvSpPr>
                <a:spLocks noChangeArrowheads="1"/>
              </p:cNvSpPr>
              <p:nvPr/>
            </p:nvSpPr>
            <p:spPr bwMode="auto">
              <a:xfrm>
                <a:off x="2268" y="4481"/>
                <a:ext cx="850" cy="567"/>
              </a:xfrm>
              <a:prstGeom prst="rect">
                <a:avLst/>
              </a:prstGeom>
              <a:solidFill>
                <a:srgbClr val="FFFFFF"/>
              </a:solidFill>
              <a:ln w="15875">
                <a:solidFill>
                  <a:srgbClr val="000000"/>
                </a:solidFill>
                <a:miter lim="800000"/>
                <a:headEnd/>
                <a:tailEnd/>
              </a:ln>
            </p:spPr>
            <p:txBody>
              <a:bodyPr/>
              <a:lstStyle/>
              <a:p>
                <a:endParaRPr lang="zh-CN" altLang="en-US"/>
              </a:p>
            </p:txBody>
          </p:sp>
          <p:sp>
            <p:nvSpPr>
              <p:cNvPr id="27654" name="Rectangle 6"/>
              <p:cNvSpPr>
                <a:spLocks noChangeArrowheads="1"/>
              </p:cNvSpPr>
              <p:nvPr/>
            </p:nvSpPr>
            <p:spPr bwMode="auto">
              <a:xfrm>
                <a:off x="3969" y="4481"/>
                <a:ext cx="850" cy="567"/>
              </a:xfrm>
              <a:prstGeom prst="rect">
                <a:avLst/>
              </a:prstGeom>
              <a:solidFill>
                <a:srgbClr val="FFFFFF"/>
              </a:solidFill>
              <a:ln w="15875">
                <a:solidFill>
                  <a:srgbClr val="000000"/>
                </a:solidFill>
                <a:miter lim="800000"/>
                <a:headEnd/>
                <a:tailEnd/>
              </a:ln>
            </p:spPr>
            <p:txBody>
              <a:bodyPr/>
              <a:lstStyle/>
              <a:p>
                <a:endParaRPr lang="zh-CN" altLang="en-US"/>
              </a:p>
            </p:txBody>
          </p:sp>
          <p:sp>
            <p:nvSpPr>
              <p:cNvPr id="27655" name="Line 7"/>
              <p:cNvSpPr>
                <a:spLocks noChangeShapeType="1"/>
              </p:cNvSpPr>
              <p:nvPr/>
            </p:nvSpPr>
            <p:spPr bwMode="auto">
              <a:xfrm>
                <a:off x="3119" y="4566"/>
                <a:ext cx="850" cy="0"/>
              </a:xfrm>
              <a:prstGeom prst="line">
                <a:avLst/>
              </a:prstGeom>
              <a:noFill/>
              <a:ln w="12700">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7656" name="Line 8"/>
              <p:cNvSpPr>
                <a:spLocks noChangeShapeType="1"/>
              </p:cNvSpPr>
              <p:nvPr/>
            </p:nvSpPr>
            <p:spPr bwMode="auto">
              <a:xfrm flipH="1">
                <a:off x="3119" y="4651"/>
                <a:ext cx="850" cy="0"/>
              </a:xfrm>
              <a:prstGeom prst="line">
                <a:avLst/>
              </a:prstGeom>
              <a:noFill/>
              <a:ln w="12700">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7657" name="Line 9"/>
              <p:cNvSpPr>
                <a:spLocks noChangeShapeType="1"/>
              </p:cNvSpPr>
              <p:nvPr/>
            </p:nvSpPr>
            <p:spPr bwMode="auto">
              <a:xfrm>
                <a:off x="3119" y="4764"/>
                <a:ext cx="850" cy="0"/>
              </a:xfrm>
              <a:prstGeom prst="line">
                <a:avLst/>
              </a:prstGeom>
              <a:noFill/>
              <a:ln w="12700">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7658" name="Line 10"/>
              <p:cNvSpPr>
                <a:spLocks noChangeShapeType="1"/>
              </p:cNvSpPr>
              <p:nvPr/>
            </p:nvSpPr>
            <p:spPr bwMode="auto">
              <a:xfrm flipH="1">
                <a:off x="3119" y="4877"/>
                <a:ext cx="850" cy="0"/>
              </a:xfrm>
              <a:prstGeom prst="line">
                <a:avLst/>
              </a:prstGeom>
              <a:noFill/>
              <a:ln w="12700">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7659" name="Line 11"/>
              <p:cNvSpPr>
                <a:spLocks noChangeShapeType="1"/>
              </p:cNvSpPr>
              <p:nvPr/>
            </p:nvSpPr>
            <p:spPr bwMode="auto">
              <a:xfrm>
                <a:off x="3119" y="4991"/>
                <a:ext cx="850" cy="0"/>
              </a:xfrm>
              <a:prstGeom prst="line">
                <a:avLst/>
              </a:prstGeom>
              <a:noFill/>
              <a:ln w="12700">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grpSp>
        <p:grpSp>
          <p:nvGrpSpPr>
            <p:cNvPr id="27660" name="Group 12"/>
            <p:cNvGrpSpPr>
              <a:grpSpLocks/>
            </p:cNvGrpSpPr>
            <p:nvPr/>
          </p:nvGrpSpPr>
          <p:grpSpPr bwMode="auto">
            <a:xfrm>
              <a:off x="2266" y="2016"/>
              <a:ext cx="1275" cy="454"/>
              <a:chOff x="4389" y="4410"/>
              <a:chExt cx="2551" cy="567"/>
            </a:xfrm>
          </p:grpSpPr>
          <p:sp>
            <p:nvSpPr>
              <p:cNvPr id="27661" name="Rectangle 13"/>
              <p:cNvSpPr>
                <a:spLocks noChangeArrowheads="1"/>
              </p:cNvSpPr>
              <p:nvPr/>
            </p:nvSpPr>
            <p:spPr bwMode="auto">
              <a:xfrm>
                <a:off x="4389" y="4410"/>
                <a:ext cx="850" cy="567"/>
              </a:xfrm>
              <a:prstGeom prst="rect">
                <a:avLst/>
              </a:prstGeom>
              <a:solidFill>
                <a:srgbClr val="FFFFFF"/>
              </a:solidFill>
              <a:ln w="15875">
                <a:solidFill>
                  <a:srgbClr val="000000"/>
                </a:solidFill>
                <a:miter lim="800000"/>
                <a:headEnd/>
                <a:tailEnd/>
              </a:ln>
            </p:spPr>
            <p:txBody>
              <a:bodyPr/>
              <a:lstStyle/>
              <a:p>
                <a:endParaRPr lang="zh-CN" altLang="en-US"/>
              </a:p>
            </p:txBody>
          </p:sp>
          <p:sp>
            <p:nvSpPr>
              <p:cNvPr id="27662" name="Rectangle 14"/>
              <p:cNvSpPr>
                <a:spLocks noChangeArrowheads="1"/>
              </p:cNvSpPr>
              <p:nvPr/>
            </p:nvSpPr>
            <p:spPr bwMode="auto">
              <a:xfrm>
                <a:off x="6090" y="4410"/>
                <a:ext cx="850" cy="567"/>
              </a:xfrm>
              <a:prstGeom prst="rect">
                <a:avLst/>
              </a:prstGeom>
              <a:solidFill>
                <a:srgbClr val="FFFFFF"/>
              </a:solidFill>
              <a:ln w="15875">
                <a:solidFill>
                  <a:srgbClr val="000000"/>
                </a:solidFill>
                <a:miter lim="800000"/>
                <a:headEnd/>
                <a:tailEnd/>
              </a:ln>
            </p:spPr>
            <p:txBody>
              <a:bodyPr/>
              <a:lstStyle/>
              <a:p>
                <a:endParaRPr lang="zh-CN" altLang="en-US"/>
              </a:p>
            </p:txBody>
          </p:sp>
          <p:sp>
            <p:nvSpPr>
              <p:cNvPr id="27663" name="Line 15"/>
              <p:cNvSpPr>
                <a:spLocks noChangeShapeType="1"/>
              </p:cNvSpPr>
              <p:nvPr/>
            </p:nvSpPr>
            <p:spPr bwMode="auto">
              <a:xfrm>
                <a:off x="5240" y="4495"/>
                <a:ext cx="850" cy="0"/>
              </a:xfrm>
              <a:prstGeom prst="line">
                <a:avLst/>
              </a:prstGeom>
              <a:noFill/>
              <a:ln w="12700">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7664" name="Line 16"/>
              <p:cNvSpPr>
                <a:spLocks noChangeShapeType="1"/>
              </p:cNvSpPr>
              <p:nvPr/>
            </p:nvSpPr>
            <p:spPr bwMode="auto">
              <a:xfrm flipH="1">
                <a:off x="5240" y="4806"/>
                <a:ext cx="850" cy="0"/>
              </a:xfrm>
              <a:prstGeom prst="line">
                <a:avLst/>
              </a:prstGeom>
              <a:noFill/>
              <a:ln w="12700">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grpSp>
        <p:grpSp>
          <p:nvGrpSpPr>
            <p:cNvPr id="27665" name="Group 17"/>
            <p:cNvGrpSpPr>
              <a:grpSpLocks/>
            </p:cNvGrpSpPr>
            <p:nvPr/>
          </p:nvGrpSpPr>
          <p:grpSpPr bwMode="auto">
            <a:xfrm>
              <a:off x="3853" y="2016"/>
              <a:ext cx="1276" cy="454"/>
              <a:chOff x="7329" y="4410"/>
              <a:chExt cx="2551" cy="567"/>
            </a:xfrm>
          </p:grpSpPr>
          <p:sp>
            <p:nvSpPr>
              <p:cNvPr id="27666" name="Rectangle 18"/>
              <p:cNvSpPr>
                <a:spLocks noChangeArrowheads="1"/>
              </p:cNvSpPr>
              <p:nvPr/>
            </p:nvSpPr>
            <p:spPr bwMode="auto">
              <a:xfrm>
                <a:off x="7329" y="4410"/>
                <a:ext cx="850" cy="567"/>
              </a:xfrm>
              <a:prstGeom prst="rect">
                <a:avLst/>
              </a:prstGeom>
              <a:solidFill>
                <a:srgbClr val="FFFFFF"/>
              </a:solidFill>
              <a:ln w="15875">
                <a:solidFill>
                  <a:srgbClr val="000000"/>
                </a:solidFill>
                <a:miter lim="800000"/>
                <a:headEnd/>
                <a:tailEnd/>
              </a:ln>
            </p:spPr>
            <p:txBody>
              <a:bodyPr/>
              <a:lstStyle/>
              <a:p>
                <a:endParaRPr lang="zh-CN" altLang="en-US"/>
              </a:p>
            </p:txBody>
          </p:sp>
          <p:sp>
            <p:nvSpPr>
              <p:cNvPr id="27667" name="Rectangle 19"/>
              <p:cNvSpPr>
                <a:spLocks noChangeArrowheads="1"/>
              </p:cNvSpPr>
              <p:nvPr/>
            </p:nvSpPr>
            <p:spPr bwMode="auto">
              <a:xfrm>
                <a:off x="9030" y="4410"/>
                <a:ext cx="850" cy="567"/>
              </a:xfrm>
              <a:prstGeom prst="rect">
                <a:avLst/>
              </a:prstGeom>
              <a:solidFill>
                <a:srgbClr val="FFFFFF"/>
              </a:solidFill>
              <a:ln w="15875">
                <a:solidFill>
                  <a:srgbClr val="000000"/>
                </a:solidFill>
                <a:miter lim="800000"/>
                <a:headEnd/>
                <a:tailEnd/>
              </a:ln>
            </p:spPr>
            <p:txBody>
              <a:bodyPr/>
              <a:lstStyle/>
              <a:p>
                <a:endParaRPr lang="zh-CN" altLang="en-US"/>
              </a:p>
            </p:txBody>
          </p:sp>
        </p:grpSp>
        <p:sp>
          <p:nvSpPr>
            <p:cNvPr id="27668" name="Text Box 20"/>
            <p:cNvSpPr txBox="1">
              <a:spLocks noChangeArrowheads="1"/>
            </p:cNvSpPr>
            <p:nvPr/>
          </p:nvSpPr>
          <p:spPr bwMode="auto">
            <a:xfrm>
              <a:off x="480" y="1536"/>
              <a:ext cx="230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lnSpc>
                  <a:spcPct val="130000"/>
                </a:lnSpc>
                <a:spcBef>
                  <a:spcPct val="0"/>
                </a:spcBef>
              </a:pPr>
              <a:r>
                <a:rPr lang="en-US" altLang="zh-CN" sz="2400" b="1"/>
                <a:t>Great deal of dependence</a:t>
              </a:r>
            </a:p>
          </p:txBody>
        </p:sp>
        <p:sp>
          <p:nvSpPr>
            <p:cNvPr id="27669" name="Line 21"/>
            <p:cNvSpPr>
              <a:spLocks noChangeShapeType="1"/>
            </p:cNvSpPr>
            <p:nvPr/>
          </p:nvSpPr>
          <p:spPr bwMode="auto">
            <a:xfrm>
              <a:off x="2832" y="1728"/>
              <a:ext cx="864" cy="0"/>
            </a:xfrm>
            <a:prstGeom prst="line">
              <a:avLst/>
            </a:prstGeom>
            <a:noFill/>
            <a:ln w="15875">
              <a:solidFill>
                <a:srgbClr val="000000"/>
              </a:solidFill>
              <a:round/>
              <a:headEnd/>
              <a:tailEnd type="arrow" w="sm" len="lg"/>
            </a:ln>
            <a:extLst>
              <a:ext uri="{909E8E84-426E-40DD-AFC4-6F175D3DCCD1}">
                <a14:hiddenFill xmlns:a14="http://schemas.microsoft.com/office/drawing/2010/main">
                  <a:noFill/>
                </a14:hiddenFill>
              </a:ext>
            </a:extLst>
          </p:spPr>
          <p:txBody>
            <a:bodyPr/>
            <a:lstStyle/>
            <a:p>
              <a:endParaRPr lang="zh-CN" altLang="en-US"/>
            </a:p>
          </p:txBody>
        </p:sp>
        <p:sp>
          <p:nvSpPr>
            <p:cNvPr id="27670" name="Text Box 22"/>
            <p:cNvSpPr txBox="1">
              <a:spLocks noChangeArrowheads="1"/>
            </p:cNvSpPr>
            <p:nvPr/>
          </p:nvSpPr>
          <p:spPr bwMode="auto">
            <a:xfrm>
              <a:off x="3792" y="1536"/>
              <a:ext cx="130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spcBef>
                  <a:spcPct val="0"/>
                </a:spcBef>
              </a:pPr>
              <a:r>
                <a:rPr lang="en-US" altLang="zh-CN" sz="2400" b="1"/>
                <a:t>Independent</a:t>
              </a:r>
            </a:p>
          </p:txBody>
        </p:sp>
        <p:sp>
          <p:nvSpPr>
            <p:cNvPr id="27671" name="Text Box 23"/>
            <p:cNvSpPr txBox="1">
              <a:spLocks noChangeArrowheads="1"/>
            </p:cNvSpPr>
            <p:nvPr/>
          </p:nvSpPr>
          <p:spPr bwMode="auto">
            <a:xfrm>
              <a:off x="480" y="2563"/>
              <a:ext cx="188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zh-CN" sz="2400" b="1" dirty="0"/>
                <a:t>Highly coupled </a:t>
              </a:r>
              <a:r>
                <a:rPr lang="en-US" altLang="zh-CN" dirty="0">
                  <a:sym typeface="Wingdings" pitchFamily="2" charset="2"/>
                </a:rPr>
                <a:t></a:t>
              </a:r>
              <a:endParaRPr lang="en-US" altLang="zh-CN" sz="2400" b="1" dirty="0"/>
            </a:p>
          </p:txBody>
        </p:sp>
        <p:sp>
          <p:nvSpPr>
            <p:cNvPr id="27672" name="Text Box 24"/>
            <p:cNvSpPr txBox="1">
              <a:spLocks noChangeArrowheads="1"/>
            </p:cNvSpPr>
            <p:nvPr/>
          </p:nvSpPr>
          <p:spPr bwMode="auto">
            <a:xfrm>
              <a:off x="2184" y="2558"/>
              <a:ext cx="1694"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zh-CN" sz="2400" b="1" dirty="0"/>
                <a:t>Loosely coupled</a:t>
              </a:r>
              <a:endParaRPr lang="en-US" altLang="zh-CN" sz="2400" dirty="0"/>
            </a:p>
          </p:txBody>
        </p:sp>
        <p:sp>
          <p:nvSpPr>
            <p:cNvPr id="27673" name="Text Box 25"/>
            <p:cNvSpPr txBox="1">
              <a:spLocks noChangeArrowheads="1"/>
            </p:cNvSpPr>
            <p:nvPr/>
          </p:nvSpPr>
          <p:spPr bwMode="auto">
            <a:xfrm>
              <a:off x="3878" y="2558"/>
              <a:ext cx="1432"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pPr>
              <a:r>
                <a:rPr lang="en-US" altLang="zh-CN" sz="2400" b="1" dirty="0"/>
                <a:t>Uncoupled  </a:t>
              </a:r>
              <a:r>
                <a:rPr lang="en-US" altLang="zh-CN" sz="2400" dirty="0">
                  <a:sym typeface="Wingdings" pitchFamily="2" charset="2"/>
                </a:rPr>
                <a:t></a:t>
              </a:r>
              <a:endParaRPr lang="en-US" altLang="zh-CN" sz="2400" b="1" dirty="0"/>
            </a:p>
          </p:txBody>
        </p:sp>
      </p:grpSp>
      <p:sp>
        <p:nvSpPr>
          <p:cNvPr id="27676" name="Rectangle 28"/>
          <p:cNvSpPr>
            <a:spLocks noChangeArrowheads="1"/>
          </p:cNvSpPr>
          <p:nvPr/>
        </p:nvSpPr>
        <p:spPr bwMode="auto">
          <a:xfrm>
            <a:off x="304800" y="5181600"/>
            <a:ext cx="8243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800" b="1">
                <a:solidFill>
                  <a:schemeClr val="accent2"/>
                </a:solidFill>
              </a:rPr>
              <a:t>Goal</a:t>
            </a:r>
            <a:r>
              <a:rPr lang="en-US" altLang="zh-CN" sz="2800" b="1">
                <a:solidFill>
                  <a:srgbClr val="000000"/>
                </a:solidFill>
              </a:rPr>
              <a:t>:  as loose as possible = as independent as possible</a:t>
            </a:r>
            <a:endParaRPr lang="en-US" altLang="zh-CN" sz="2800"/>
          </a:p>
        </p:txBody>
      </p:sp>
    </p:spTree>
    <p:extLst>
      <p:ext uri="{BB962C8B-B14F-4D97-AF65-F5344CB8AC3E}">
        <p14:creationId xmlns:p14="http://schemas.microsoft.com/office/powerpoint/2010/main" val="238080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7674"/>
                                        </p:tgtEl>
                                        <p:attrNameLst>
                                          <p:attrName>style.visibility</p:attrName>
                                        </p:attrNameLst>
                                      </p:cBhvr>
                                      <p:to>
                                        <p:strVal val="visible"/>
                                      </p:to>
                                    </p:set>
                                    <p:animEffect transition="in" filter="box(in)">
                                      <p:cBhvr>
                                        <p:cTn id="7" dur="500"/>
                                        <p:tgtEl>
                                          <p:spTgt spid="27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7676"/>
                                        </p:tgtEl>
                                        <p:attrNameLst>
                                          <p:attrName>style.visibility</p:attrName>
                                        </p:attrNameLst>
                                      </p:cBhvr>
                                      <p:to>
                                        <p:strVal val="visible"/>
                                      </p:to>
                                    </p:set>
                                    <p:animEffect transition="in" filter="barn(outVertical)">
                                      <p:cBhvr>
                                        <p:cTn id="12" dur="500"/>
                                        <p:tgtEl>
                                          <p:spTgt spid="27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6"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D801368-9296-48B4-BAB9-7428AEA95019}" type="slidenum">
              <a:rPr lang="zh-CN" altLang="en-US"/>
              <a:pPr/>
              <a:t>92</a:t>
            </a:fld>
            <a:endParaRPr lang="en-US" altLang="zh-CN"/>
          </a:p>
        </p:txBody>
      </p:sp>
      <p:sp>
        <p:nvSpPr>
          <p:cNvPr id="542722" name="Rectangle 2"/>
          <p:cNvSpPr>
            <a:spLocks noGrp="1" noChangeArrowheads="1"/>
          </p:cNvSpPr>
          <p:nvPr>
            <p:ph type="title"/>
          </p:nvPr>
        </p:nvSpPr>
        <p:spPr/>
        <p:txBody>
          <a:bodyPr/>
          <a:lstStyle/>
          <a:p>
            <a:r>
              <a:rPr lang="zh-CN" altLang="en-US" sz="3600" b="1" dirty="0"/>
              <a:t>耦  合</a:t>
            </a:r>
          </a:p>
        </p:txBody>
      </p:sp>
      <p:sp>
        <p:nvSpPr>
          <p:cNvPr id="542723" name="Rectangle 3"/>
          <p:cNvSpPr>
            <a:spLocks noChangeArrowheads="1"/>
          </p:cNvSpPr>
          <p:nvPr/>
        </p:nvSpPr>
        <p:spPr bwMode="auto">
          <a:xfrm>
            <a:off x="714348" y="1556792"/>
            <a:ext cx="7890100" cy="4752975"/>
          </a:xfrm>
          <a:prstGeom prst="rect">
            <a:avLst/>
          </a:prstGeom>
          <a:noFill/>
          <a:ln w="9525">
            <a:noFill/>
            <a:miter lim="800000"/>
            <a:headEnd/>
            <a:tailEnd/>
          </a:ln>
          <a:effectLst/>
        </p:spPr>
        <p:txBody>
          <a:bodyPr/>
          <a:lstStyle/>
          <a:p>
            <a:pPr marL="990600" lvl="1" indent="-533400">
              <a:lnSpc>
                <a:spcPct val="120000"/>
              </a:lnSpc>
              <a:buFont typeface="Wingdings" pitchFamily="2" charset="2"/>
              <a:buChar char="n"/>
            </a:pPr>
            <a:r>
              <a:rPr lang="zh-CN" altLang="en-US" sz="2800" b="1" dirty="0">
                <a:solidFill>
                  <a:schemeClr val="tx1"/>
                </a:solidFill>
                <a:latin typeface="楷体_GB2312" pitchFamily="49" charset="-122"/>
                <a:ea typeface="楷体_GB2312" pitchFamily="49" charset="-122"/>
              </a:rPr>
              <a:t>耦合的种类（耦合度越低越好）：</a:t>
            </a:r>
            <a:endParaRPr lang="en-US" altLang="zh-CN" sz="2800" b="1" dirty="0">
              <a:solidFill>
                <a:schemeClr val="tx1"/>
              </a:solidFill>
              <a:latin typeface="楷体_GB2312" pitchFamily="49" charset="-122"/>
              <a:ea typeface="楷体_GB2312" pitchFamily="49" charset="-122"/>
            </a:endParaRPr>
          </a:p>
          <a:p>
            <a:pPr marL="1528763" lvl="3" indent="-534988">
              <a:lnSpc>
                <a:spcPct val="150000"/>
              </a:lnSpc>
              <a:buClr>
                <a:schemeClr val="tx1"/>
              </a:buClr>
              <a:buSzTx/>
              <a:buFont typeface="Wingdings" pitchFamily="2" charset="2"/>
              <a:buAutoNum type="alphaUcPeriod"/>
            </a:pPr>
            <a:r>
              <a:rPr lang="zh-CN" altLang="en-US" sz="2800" b="1" dirty="0">
                <a:solidFill>
                  <a:schemeClr val="tx1"/>
                </a:solidFill>
                <a:latin typeface="楷体_GB2312" pitchFamily="49" charset="-122"/>
                <a:ea typeface="楷体_GB2312" pitchFamily="49" charset="-122"/>
              </a:rPr>
              <a:t>数据耦合 </a:t>
            </a:r>
            <a:r>
              <a:rPr lang="en-US" altLang="zh-CN" sz="2800" b="1" dirty="0">
                <a:latin typeface="楷体_GB2312" pitchFamily="49" charset="-122"/>
                <a:ea typeface="楷体_GB2312" pitchFamily="49" charset="-122"/>
                <a:sym typeface="Wingdings"/>
              </a:rPr>
              <a:t></a:t>
            </a:r>
            <a:endParaRPr lang="zh-CN" altLang="en-US" sz="2800" b="1" dirty="0">
              <a:solidFill>
                <a:schemeClr val="tx1"/>
              </a:solidFill>
              <a:latin typeface="楷体_GB2312" pitchFamily="49" charset="-122"/>
              <a:ea typeface="楷体_GB2312" pitchFamily="49" charset="-122"/>
            </a:endParaRPr>
          </a:p>
          <a:p>
            <a:pPr marL="1528763" lvl="3" indent="-534988">
              <a:lnSpc>
                <a:spcPct val="150000"/>
              </a:lnSpc>
              <a:buClr>
                <a:schemeClr val="tx1"/>
              </a:buClr>
              <a:buFont typeface="Wingdings" pitchFamily="2" charset="2"/>
              <a:buAutoNum type="alphaUcPeriod"/>
            </a:pPr>
            <a:r>
              <a:rPr lang="zh-CN" altLang="en-US" sz="2800" b="1" dirty="0">
                <a:solidFill>
                  <a:schemeClr val="tx1"/>
                </a:solidFill>
                <a:latin typeface="楷体_GB2312" pitchFamily="49" charset="-122"/>
                <a:ea typeface="楷体_GB2312" pitchFamily="49" charset="-122"/>
              </a:rPr>
              <a:t>特征耦合 </a:t>
            </a:r>
            <a:r>
              <a:rPr lang="en-US" altLang="zh-CN" sz="2800" b="1" dirty="0">
                <a:latin typeface="楷体_GB2312" pitchFamily="49" charset="-122"/>
                <a:ea typeface="楷体_GB2312" pitchFamily="49" charset="-122"/>
                <a:sym typeface="Wingdings"/>
              </a:rPr>
              <a:t></a:t>
            </a:r>
            <a:r>
              <a:rPr lang="en-US" altLang="zh-CN" sz="2800" b="1" dirty="0">
                <a:solidFill>
                  <a:schemeClr val="tx1"/>
                </a:solidFill>
                <a:latin typeface="楷体_GB2312" pitchFamily="49" charset="-122"/>
                <a:ea typeface="楷体_GB2312" pitchFamily="49" charset="-122"/>
              </a:rPr>
              <a:t>  </a:t>
            </a:r>
            <a:endParaRPr lang="zh-CN" altLang="en-US" sz="2800" b="1" dirty="0">
              <a:solidFill>
                <a:schemeClr val="tx1"/>
              </a:solidFill>
              <a:latin typeface="楷体_GB2312" pitchFamily="49" charset="-122"/>
              <a:ea typeface="楷体_GB2312" pitchFamily="49" charset="-122"/>
            </a:endParaRPr>
          </a:p>
          <a:p>
            <a:pPr marL="1528763" lvl="3" indent="-534988">
              <a:lnSpc>
                <a:spcPct val="150000"/>
              </a:lnSpc>
              <a:buClr>
                <a:schemeClr val="tx1"/>
              </a:buClr>
              <a:buFont typeface="Wingdings" pitchFamily="2" charset="2"/>
              <a:buAutoNum type="alphaUcPeriod"/>
            </a:pPr>
            <a:r>
              <a:rPr lang="zh-CN" altLang="en-US" sz="2800" b="1" dirty="0">
                <a:solidFill>
                  <a:schemeClr val="tx1"/>
                </a:solidFill>
                <a:latin typeface="楷体_GB2312" pitchFamily="49" charset="-122"/>
                <a:ea typeface="楷体_GB2312" pitchFamily="49" charset="-122"/>
              </a:rPr>
              <a:t>控制耦合</a:t>
            </a:r>
          </a:p>
          <a:p>
            <a:pPr marL="1528763" lvl="3" indent="-534988">
              <a:lnSpc>
                <a:spcPct val="150000"/>
              </a:lnSpc>
              <a:buClr>
                <a:schemeClr val="tx1"/>
              </a:buClr>
              <a:buSzTx/>
              <a:buFont typeface="Wingdings" pitchFamily="2" charset="2"/>
              <a:buAutoNum type="alphaUcPeriod"/>
            </a:pPr>
            <a:r>
              <a:rPr lang="zh-CN" altLang="en-US" sz="2800" b="1" dirty="0">
                <a:solidFill>
                  <a:schemeClr val="tx1"/>
                </a:solidFill>
                <a:latin typeface="楷体_GB2312" pitchFamily="49" charset="-122"/>
                <a:ea typeface="楷体_GB2312" pitchFamily="49" charset="-122"/>
              </a:rPr>
              <a:t>公共耦合 </a:t>
            </a:r>
            <a:r>
              <a:rPr lang="en-US" altLang="zh-CN" sz="2800" b="1" dirty="0">
                <a:solidFill>
                  <a:schemeClr val="tx1"/>
                </a:solidFill>
                <a:latin typeface="楷体_GB2312" pitchFamily="49" charset="-122"/>
                <a:ea typeface="楷体_GB2312" pitchFamily="49" charset="-122"/>
                <a:sym typeface="Wingdings"/>
              </a:rPr>
              <a:t></a:t>
            </a:r>
            <a:endParaRPr lang="zh-CN" altLang="en-US" sz="2800" b="1" dirty="0">
              <a:solidFill>
                <a:schemeClr val="tx1"/>
              </a:solidFill>
              <a:latin typeface="楷体_GB2312" pitchFamily="49" charset="-122"/>
              <a:ea typeface="楷体_GB2312" pitchFamily="49" charset="-122"/>
            </a:endParaRPr>
          </a:p>
          <a:p>
            <a:pPr marL="1528763" lvl="3" indent="-534988">
              <a:lnSpc>
                <a:spcPct val="150000"/>
              </a:lnSpc>
              <a:buClr>
                <a:schemeClr val="tx1"/>
              </a:buClr>
              <a:buSzTx/>
              <a:buFont typeface="Wingdings" pitchFamily="2" charset="2"/>
              <a:buAutoNum type="alphaUcPeriod"/>
            </a:pPr>
            <a:r>
              <a:rPr lang="zh-CN" altLang="en-US" sz="2800" b="1" dirty="0">
                <a:solidFill>
                  <a:schemeClr val="tx1"/>
                </a:solidFill>
                <a:latin typeface="楷体_GB2312" pitchFamily="49" charset="-122"/>
                <a:ea typeface="楷体_GB2312" pitchFamily="49" charset="-122"/>
              </a:rPr>
              <a:t>内容耦合 </a:t>
            </a:r>
            <a:r>
              <a:rPr lang="en-US" altLang="zh-CN" sz="2800" b="1" dirty="0">
                <a:latin typeface="楷体_GB2312" pitchFamily="49" charset="-122"/>
                <a:ea typeface="楷体_GB2312" pitchFamily="49" charset="-122"/>
                <a:sym typeface="Wingdings"/>
              </a:rPr>
              <a:t></a:t>
            </a:r>
            <a:endParaRPr lang="zh-CN" altLang="en-US" sz="2800" b="1" dirty="0">
              <a:solidFill>
                <a:schemeClr val="tx1"/>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42723">
                                            <p:txEl>
                                              <p:pRg st="1" end="1"/>
                                            </p:txEl>
                                          </p:spTgt>
                                        </p:tgtEl>
                                        <p:attrNameLst>
                                          <p:attrName>style.visibility</p:attrName>
                                        </p:attrNameLst>
                                      </p:cBhvr>
                                      <p:to>
                                        <p:strVal val="visible"/>
                                      </p:to>
                                    </p:set>
                                    <p:anim calcmode="lin" valueType="num">
                                      <p:cBhvr>
                                        <p:cTn id="7" dur="500" fill="hold"/>
                                        <p:tgtEl>
                                          <p:spTgt spid="542723">
                                            <p:txEl>
                                              <p:pRg st="1" end="1"/>
                                            </p:txEl>
                                          </p:spTgt>
                                        </p:tgtEl>
                                        <p:attrNameLst>
                                          <p:attrName>ppt_w</p:attrName>
                                        </p:attrNameLst>
                                      </p:cBhvr>
                                      <p:tavLst>
                                        <p:tav tm="0">
                                          <p:val>
                                            <p:strVal val="#ppt_w*0.70"/>
                                          </p:val>
                                        </p:tav>
                                        <p:tav tm="100000">
                                          <p:val>
                                            <p:strVal val="#ppt_w"/>
                                          </p:val>
                                        </p:tav>
                                      </p:tavLst>
                                    </p:anim>
                                    <p:anim calcmode="lin" valueType="num">
                                      <p:cBhvr>
                                        <p:cTn id="8" dur="500" fill="hold"/>
                                        <p:tgtEl>
                                          <p:spTgt spid="542723">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542723">
                                            <p:txEl>
                                              <p:pRg st="1" end="1"/>
                                            </p:txEl>
                                          </p:spTgt>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542723">
                                            <p:txEl>
                                              <p:pRg st="2" end="2"/>
                                            </p:txEl>
                                          </p:spTgt>
                                        </p:tgtEl>
                                        <p:attrNameLst>
                                          <p:attrName>style.visibility</p:attrName>
                                        </p:attrNameLst>
                                      </p:cBhvr>
                                      <p:to>
                                        <p:strVal val="visible"/>
                                      </p:to>
                                    </p:set>
                                    <p:anim calcmode="lin" valueType="num">
                                      <p:cBhvr>
                                        <p:cTn id="13" dur="500" fill="hold"/>
                                        <p:tgtEl>
                                          <p:spTgt spid="542723">
                                            <p:txEl>
                                              <p:pRg st="2" end="2"/>
                                            </p:txEl>
                                          </p:spTgt>
                                        </p:tgtEl>
                                        <p:attrNameLst>
                                          <p:attrName>ppt_w</p:attrName>
                                        </p:attrNameLst>
                                      </p:cBhvr>
                                      <p:tavLst>
                                        <p:tav tm="0">
                                          <p:val>
                                            <p:strVal val="#ppt_w*0.70"/>
                                          </p:val>
                                        </p:tav>
                                        <p:tav tm="100000">
                                          <p:val>
                                            <p:strVal val="#ppt_w"/>
                                          </p:val>
                                        </p:tav>
                                      </p:tavLst>
                                    </p:anim>
                                    <p:anim calcmode="lin" valueType="num">
                                      <p:cBhvr>
                                        <p:cTn id="14" dur="500" fill="hold"/>
                                        <p:tgtEl>
                                          <p:spTgt spid="542723">
                                            <p:txEl>
                                              <p:pRg st="2" end="2"/>
                                            </p:txEl>
                                          </p:spTgt>
                                        </p:tgtEl>
                                        <p:attrNameLst>
                                          <p:attrName>ppt_h</p:attrName>
                                        </p:attrNameLst>
                                      </p:cBhvr>
                                      <p:tavLst>
                                        <p:tav tm="0">
                                          <p:val>
                                            <p:strVal val="#ppt_h"/>
                                          </p:val>
                                        </p:tav>
                                        <p:tav tm="100000">
                                          <p:val>
                                            <p:strVal val="#ppt_h"/>
                                          </p:val>
                                        </p:tav>
                                      </p:tavLst>
                                    </p:anim>
                                    <p:animEffect transition="in" filter="fade">
                                      <p:cBhvr>
                                        <p:cTn id="15" dur="500"/>
                                        <p:tgtEl>
                                          <p:spTgt spid="542723">
                                            <p:txEl>
                                              <p:pRg st="2" end="2"/>
                                            </p:txEl>
                                          </p:spTgt>
                                        </p:tgtEl>
                                      </p:cBhvr>
                                    </p:animEffect>
                                  </p:childTnLst>
                                </p:cTn>
                              </p:par>
                            </p:childTnLst>
                          </p:cTn>
                        </p:par>
                        <p:par>
                          <p:cTn id="16" fill="hold">
                            <p:stCondLst>
                              <p:cond delay="1000"/>
                            </p:stCondLst>
                            <p:childTnLst>
                              <p:par>
                                <p:cTn id="17" presetID="55" presetClass="entr" presetSubtype="0" fill="hold" nodeType="afterEffect">
                                  <p:stCondLst>
                                    <p:cond delay="0"/>
                                  </p:stCondLst>
                                  <p:childTnLst>
                                    <p:set>
                                      <p:cBhvr>
                                        <p:cTn id="18" dur="1" fill="hold">
                                          <p:stCondLst>
                                            <p:cond delay="0"/>
                                          </p:stCondLst>
                                        </p:cTn>
                                        <p:tgtEl>
                                          <p:spTgt spid="542723">
                                            <p:txEl>
                                              <p:pRg st="3" end="3"/>
                                            </p:txEl>
                                          </p:spTgt>
                                        </p:tgtEl>
                                        <p:attrNameLst>
                                          <p:attrName>style.visibility</p:attrName>
                                        </p:attrNameLst>
                                      </p:cBhvr>
                                      <p:to>
                                        <p:strVal val="visible"/>
                                      </p:to>
                                    </p:set>
                                    <p:anim calcmode="lin" valueType="num">
                                      <p:cBhvr>
                                        <p:cTn id="19" dur="500" fill="hold"/>
                                        <p:tgtEl>
                                          <p:spTgt spid="542723">
                                            <p:txEl>
                                              <p:pRg st="3" end="3"/>
                                            </p:txEl>
                                          </p:spTgt>
                                        </p:tgtEl>
                                        <p:attrNameLst>
                                          <p:attrName>ppt_w</p:attrName>
                                        </p:attrNameLst>
                                      </p:cBhvr>
                                      <p:tavLst>
                                        <p:tav tm="0">
                                          <p:val>
                                            <p:strVal val="#ppt_w*0.70"/>
                                          </p:val>
                                        </p:tav>
                                        <p:tav tm="100000">
                                          <p:val>
                                            <p:strVal val="#ppt_w"/>
                                          </p:val>
                                        </p:tav>
                                      </p:tavLst>
                                    </p:anim>
                                    <p:anim calcmode="lin" valueType="num">
                                      <p:cBhvr>
                                        <p:cTn id="20" dur="500" fill="hold"/>
                                        <p:tgtEl>
                                          <p:spTgt spid="542723">
                                            <p:txEl>
                                              <p:pRg st="3" end="3"/>
                                            </p:txEl>
                                          </p:spTgt>
                                        </p:tgtEl>
                                        <p:attrNameLst>
                                          <p:attrName>ppt_h</p:attrName>
                                        </p:attrNameLst>
                                      </p:cBhvr>
                                      <p:tavLst>
                                        <p:tav tm="0">
                                          <p:val>
                                            <p:strVal val="#ppt_h"/>
                                          </p:val>
                                        </p:tav>
                                        <p:tav tm="100000">
                                          <p:val>
                                            <p:strVal val="#ppt_h"/>
                                          </p:val>
                                        </p:tav>
                                      </p:tavLst>
                                    </p:anim>
                                    <p:animEffect transition="in" filter="fade">
                                      <p:cBhvr>
                                        <p:cTn id="21" dur="500"/>
                                        <p:tgtEl>
                                          <p:spTgt spid="542723">
                                            <p:txEl>
                                              <p:pRg st="3" end="3"/>
                                            </p:txEl>
                                          </p:spTgt>
                                        </p:tgtEl>
                                      </p:cBhvr>
                                    </p:animEffect>
                                  </p:childTnLst>
                                </p:cTn>
                              </p:par>
                            </p:childTnLst>
                          </p:cTn>
                        </p:par>
                        <p:par>
                          <p:cTn id="22" fill="hold">
                            <p:stCondLst>
                              <p:cond delay="1500"/>
                            </p:stCondLst>
                            <p:childTnLst>
                              <p:par>
                                <p:cTn id="23" presetID="55" presetClass="entr" presetSubtype="0" fill="hold" nodeType="afterEffect">
                                  <p:stCondLst>
                                    <p:cond delay="0"/>
                                  </p:stCondLst>
                                  <p:childTnLst>
                                    <p:set>
                                      <p:cBhvr>
                                        <p:cTn id="24" dur="1" fill="hold">
                                          <p:stCondLst>
                                            <p:cond delay="0"/>
                                          </p:stCondLst>
                                        </p:cTn>
                                        <p:tgtEl>
                                          <p:spTgt spid="542723">
                                            <p:txEl>
                                              <p:pRg st="4" end="4"/>
                                            </p:txEl>
                                          </p:spTgt>
                                        </p:tgtEl>
                                        <p:attrNameLst>
                                          <p:attrName>style.visibility</p:attrName>
                                        </p:attrNameLst>
                                      </p:cBhvr>
                                      <p:to>
                                        <p:strVal val="visible"/>
                                      </p:to>
                                    </p:set>
                                    <p:anim calcmode="lin" valueType="num">
                                      <p:cBhvr>
                                        <p:cTn id="25" dur="500" fill="hold"/>
                                        <p:tgtEl>
                                          <p:spTgt spid="542723">
                                            <p:txEl>
                                              <p:pRg st="4" end="4"/>
                                            </p:txEl>
                                          </p:spTgt>
                                        </p:tgtEl>
                                        <p:attrNameLst>
                                          <p:attrName>ppt_w</p:attrName>
                                        </p:attrNameLst>
                                      </p:cBhvr>
                                      <p:tavLst>
                                        <p:tav tm="0">
                                          <p:val>
                                            <p:strVal val="#ppt_w*0.70"/>
                                          </p:val>
                                        </p:tav>
                                        <p:tav tm="100000">
                                          <p:val>
                                            <p:strVal val="#ppt_w"/>
                                          </p:val>
                                        </p:tav>
                                      </p:tavLst>
                                    </p:anim>
                                    <p:anim calcmode="lin" valueType="num">
                                      <p:cBhvr>
                                        <p:cTn id="26" dur="500" fill="hold"/>
                                        <p:tgtEl>
                                          <p:spTgt spid="542723">
                                            <p:txEl>
                                              <p:pRg st="4" end="4"/>
                                            </p:txEl>
                                          </p:spTgt>
                                        </p:tgtEl>
                                        <p:attrNameLst>
                                          <p:attrName>ppt_h</p:attrName>
                                        </p:attrNameLst>
                                      </p:cBhvr>
                                      <p:tavLst>
                                        <p:tav tm="0">
                                          <p:val>
                                            <p:strVal val="#ppt_h"/>
                                          </p:val>
                                        </p:tav>
                                        <p:tav tm="100000">
                                          <p:val>
                                            <p:strVal val="#ppt_h"/>
                                          </p:val>
                                        </p:tav>
                                      </p:tavLst>
                                    </p:anim>
                                    <p:animEffect transition="in" filter="fade">
                                      <p:cBhvr>
                                        <p:cTn id="27" dur="500"/>
                                        <p:tgtEl>
                                          <p:spTgt spid="542723">
                                            <p:txEl>
                                              <p:pRg st="4" end="4"/>
                                            </p:txEl>
                                          </p:spTgt>
                                        </p:tgtEl>
                                      </p:cBhvr>
                                    </p:animEffect>
                                  </p:childTnLst>
                                </p:cTn>
                              </p:par>
                            </p:childTnLst>
                          </p:cTn>
                        </p:par>
                        <p:par>
                          <p:cTn id="28" fill="hold">
                            <p:stCondLst>
                              <p:cond delay="2000"/>
                            </p:stCondLst>
                            <p:childTnLst>
                              <p:par>
                                <p:cTn id="29" presetID="55" presetClass="entr" presetSubtype="0" fill="hold" nodeType="afterEffect">
                                  <p:stCondLst>
                                    <p:cond delay="0"/>
                                  </p:stCondLst>
                                  <p:childTnLst>
                                    <p:set>
                                      <p:cBhvr>
                                        <p:cTn id="30" dur="1" fill="hold">
                                          <p:stCondLst>
                                            <p:cond delay="0"/>
                                          </p:stCondLst>
                                        </p:cTn>
                                        <p:tgtEl>
                                          <p:spTgt spid="542723">
                                            <p:txEl>
                                              <p:pRg st="5" end="5"/>
                                            </p:txEl>
                                          </p:spTgt>
                                        </p:tgtEl>
                                        <p:attrNameLst>
                                          <p:attrName>style.visibility</p:attrName>
                                        </p:attrNameLst>
                                      </p:cBhvr>
                                      <p:to>
                                        <p:strVal val="visible"/>
                                      </p:to>
                                    </p:set>
                                    <p:anim calcmode="lin" valueType="num">
                                      <p:cBhvr>
                                        <p:cTn id="31" dur="500" fill="hold"/>
                                        <p:tgtEl>
                                          <p:spTgt spid="542723">
                                            <p:txEl>
                                              <p:pRg st="5" end="5"/>
                                            </p:txEl>
                                          </p:spTgt>
                                        </p:tgtEl>
                                        <p:attrNameLst>
                                          <p:attrName>ppt_w</p:attrName>
                                        </p:attrNameLst>
                                      </p:cBhvr>
                                      <p:tavLst>
                                        <p:tav tm="0">
                                          <p:val>
                                            <p:strVal val="#ppt_w*0.70"/>
                                          </p:val>
                                        </p:tav>
                                        <p:tav tm="100000">
                                          <p:val>
                                            <p:strVal val="#ppt_w"/>
                                          </p:val>
                                        </p:tav>
                                      </p:tavLst>
                                    </p:anim>
                                    <p:anim calcmode="lin" valueType="num">
                                      <p:cBhvr>
                                        <p:cTn id="32" dur="500" fill="hold"/>
                                        <p:tgtEl>
                                          <p:spTgt spid="542723">
                                            <p:txEl>
                                              <p:pRg st="5" end="5"/>
                                            </p:txEl>
                                          </p:spTgt>
                                        </p:tgtEl>
                                        <p:attrNameLst>
                                          <p:attrName>ppt_h</p:attrName>
                                        </p:attrNameLst>
                                      </p:cBhvr>
                                      <p:tavLst>
                                        <p:tav tm="0">
                                          <p:val>
                                            <p:strVal val="#ppt_h"/>
                                          </p:val>
                                        </p:tav>
                                        <p:tav tm="100000">
                                          <p:val>
                                            <p:strVal val="#ppt_h"/>
                                          </p:val>
                                        </p:tav>
                                      </p:tavLst>
                                    </p:anim>
                                    <p:animEffect transition="in" filter="fade">
                                      <p:cBhvr>
                                        <p:cTn id="33" dur="500"/>
                                        <p:tgtEl>
                                          <p:spTgt spid="542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灯片编号占位符 5"/>
          <p:cNvSpPr>
            <a:spLocks noGrp="1"/>
          </p:cNvSpPr>
          <p:nvPr>
            <p:ph type="sldNum" sz="quarter" idx="12"/>
          </p:nvPr>
        </p:nvSpPr>
        <p:spPr>
          <a:xfrm>
            <a:off x="6588224" y="6237312"/>
            <a:ext cx="1905000" cy="457200"/>
          </a:xfrm>
        </p:spPr>
        <p:txBody>
          <a:bodyPr/>
          <a:lstStyle/>
          <a:p>
            <a:fld id="{EF062841-0806-44E4-B96C-E6FD38F6D8BA}" type="slidenum">
              <a:rPr lang="zh-CN" altLang="en-US"/>
              <a:pPr/>
              <a:t>93</a:t>
            </a:fld>
            <a:endParaRPr lang="en-US" altLang="zh-CN" dirty="0"/>
          </a:p>
        </p:txBody>
      </p:sp>
      <p:sp>
        <p:nvSpPr>
          <p:cNvPr id="543746" name="Rectangle 2"/>
          <p:cNvSpPr>
            <a:spLocks noGrp="1" noChangeArrowheads="1"/>
          </p:cNvSpPr>
          <p:nvPr>
            <p:ph type="title"/>
          </p:nvPr>
        </p:nvSpPr>
        <p:spPr/>
        <p:txBody>
          <a:bodyPr/>
          <a:lstStyle/>
          <a:p>
            <a:r>
              <a:rPr lang="zh-CN" altLang="en-US" sz="3200" dirty="0"/>
              <a:t>耦  合</a:t>
            </a:r>
            <a:endParaRPr lang="zh-CN" altLang="en-US" sz="3200" b="1" dirty="0"/>
          </a:p>
        </p:txBody>
      </p:sp>
      <p:sp>
        <p:nvSpPr>
          <p:cNvPr id="543747" name="Rectangle 3"/>
          <p:cNvSpPr>
            <a:spLocks noGrp="1" noChangeArrowheads="1"/>
          </p:cNvSpPr>
          <p:nvPr>
            <p:ph type="body" idx="1"/>
          </p:nvPr>
        </p:nvSpPr>
        <p:spPr>
          <a:xfrm>
            <a:off x="571472" y="1412776"/>
            <a:ext cx="8064500" cy="3095625"/>
          </a:xfrm>
        </p:spPr>
        <p:txBody>
          <a:bodyPr/>
          <a:lstStyle/>
          <a:p>
            <a:pPr marL="609600" indent="-609600">
              <a:buClr>
                <a:schemeClr val="tx1"/>
              </a:buClr>
              <a:buSzTx/>
              <a:buFont typeface="Wingdings" pitchFamily="2" charset="2"/>
              <a:buAutoNum type="alphaUcPeriod"/>
            </a:pPr>
            <a:r>
              <a:rPr lang="zh-CN" altLang="en-US" sz="2800" b="1" dirty="0">
                <a:ea typeface="楷体_GB2312" pitchFamily="49" charset="-122"/>
              </a:rPr>
              <a:t>数据耦合</a:t>
            </a:r>
          </a:p>
          <a:p>
            <a:pPr marL="803275" lvl="2" indent="-266700">
              <a:lnSpc>
                <a:spcPct val="110000"/>
              </a:lnSpc>
            </a:pPr>
            <a:r>
              <a:rPr lang="zh-CN" altLang="en-US" b="1" dirty="0">
                <a:ea typeface="楷体_GB2312" pitchFamily="49" charset="-122"/>
              </a:rPr>
              <a:t>一个模块访问另一个模块时，通过</a:t>
            </a:r>
            <a:r>
              <a:rPr lang="zh-CN" altLang="en-US" dirty="0">
                <a:solidFill>
                  <a:srgbClr val="0000FF"/>
                </a:solidFill>
                <a:ea typeface="楷体_GB2312" pitchFamily="49" charset="-122"/>
              </a:rPr>
              <a:t>简单</a:t>
            </a:r>
            <a:r>
              <a:rPr lang="zh-CN" altLang="en-US" b="1" dirty="0">
                <a:solidFill>
                  <a:srgbClr val="0000FF"/>
                </a:solidFill>
                <a:ea typeface="楷体_GB2312" pitchFamily="49" charset="-122"/>
              </a:rPr>
              <a:t>数据参数</a:t>
            </a:r>
            <a:r>
              <a:rPr lang="zh-CN" altLang="en-US" b="1" dirty="0">
                <a:ea typeface="楷体_GB2312" pitchFamily="49" charset="-122"/>
              </a:rPr>
              <a:t>来交换输入、输出信息。</a:t>
            </a:r>
            <a:r>
              <a:rPr lang="en-US" altLang="zh-CN" dirty="0">
                <a:latin typeface="楷体_GB2312" pitchFamily="49" charset="-122"/>
                <a:ea typeface="楷体_GB2312" pitchFamily="49" charset="-122"/>
                <a:sym typeface="Wingdings"/>
              </a:rPr>
              <a:t></a:t>
            </a:r>
            <a:endParaRPr lang="zh-CN" altLang="en-US" b="1" dirty="0">
              <a:ea typeface="楷体_GB2312" pitchFamily="49" charset="-122"/>
            </a:endParaRPr>
          </a:p>
        </p:txBody>
      </p:sp>
      <p:sp>
        <p:nvSpPr>
          <p:cNvPr id="543748" name="Text Box 4"/>
          <p:cNvSpPr txBox="1">
            <a:spLocks noChangeArrowheads="1"/>
          </p:cNvSpPr>
          <p:nvPr/>
        </p:nvSpPr>
        <p:spPr bwMode="auto">
          <a:xfrm>
            <a:off x="3322340" y="3002878"/>
            <a:ext cx="2133600" cy="409575"/>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zh-CN" altLang="en-US" sz="2000" b="1">
                <a:solidFill>
                  <a:schemeClr val="tx1"/>
                </a:solidFill>
                <a:latin typeface="Times New Roman" pitchFamily="18" charset="0"/>
                <a:ea typeface="楷体_GB2312" pitchFamily="49" charset="-122"/>
              </a:rPr>
              <a:t>开发货单</a:t>
            </a:r>
          </a:p>
        </p:txBody>
      </p:sp>
      <p:sp>
        <p:nvSpPr>
          <p:cNvPr id="543749" name="Text Box 5"/>
          <p:cNvSpPr txBox="1">
            <a:spLocks noChangeArrowheads="1"/>
          </p:cNvSpPr>
          <p:nvPr/>
        </p:nvSpPr>
        <p:spPr bwMode="auto">
          <a:xfrm>
            <a:off x="3322340" y="4857078"/>
            <a:ext cx="2133600" cy="409575"/>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zh-CN" altLang="en-US" sz="2000" b="1">
                <a:solidFill>
                  <a:schemeClr val="tx1"/>
                </a:solidFill>
                <a:latin typeface="Times New Roman" pitchFamily="18" charset="0"/>
                <a:ea typeface="楷体_GB2312" pitchFamily="49" charset="-122"/>
              </a:rPr>
              <a:t>计算金额</a:t>
            </a:r>
          </a:p>
        </p:txBody>
      </p:sp>
      <p:sp>
        <p:nvSpPr>
          <p:cNvPr id="543750" name="Line 6"/>
          <p:cNvSpPr>
            <a:spLocks noChangeShapeType="1"/>
          </p:cNvSpPr>
          <p:nvPr/>
        </p:nvSpPr>
        <p:spPr bwMode="auto">
          <a:xfrm>
            <a:off x="4389140" y="3409278"/>
            <a:ext cx="0" cy="1447800"/>
          </a:xfrm>
          <a:prstGeom prst="line">
            <a:avLst/>
          </a:prstGeom>
          <a:noFill/>
          <a:ln w="9525">
            <a:solidFill>
              <a:schemeClr val="tx1"/>
            </a:solidFill>
            <a:round/>
            <a:headEnd/>
            <a:tailEnd type="triangle" w="med" len="med"/>
          </a:ln>
          <a:effectLst/>
        </p:spPr>
        <p:txBody>
          <a:bodyPr wrap="none" anchor="ctr"/>
          <a:lstStyle/>
          <a:p>
            <a:endParaRPr lang="zh-CN" altLang="en-US"/>
          </a:p>
        </p:txBody>
      </p:sp>
      <p:grpSp>
        <p:nvGrpSpPr>
          <p:cNvPr id="2" name="Group 7"/>
          <p:cNvGrpSpPr>
            <a:grpSpLocks/>
          </p:cNvGrpSpPr>
          <p:nvPr/>
        </p:nvGrpSpPr>
        <p:grpSpPr bwMode="auto">
          <a:xfrm>
            <a:off x="4617740" y="3879178"/>
            <a:ext cx="1358900" cy="574675"/>
            <a:chOff x="3142" y="3265"/>
            <a:chExt cx="720" cy="336"/>
          </a:xfrm>
        </p:grpSpPr>
        <p:sp>
          <p:nvSpPr>
            <p:cNvPr id="543752" name="Oval 8"/>
            <p:cNvSpPr>
              <a:spLocks noChangeArrowheads="1"/>
            </p:cNvSpPr>
            <p:nvPr/>
          </p:nvSpPr>
          <p:spPr bwMode="auto">
            <a:xfrm>
              <a:off x="3142" y="3505"/>
              <a:ext cx="96" cy="96"/>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sp>
          <p:nvSpPr>
            <p:cNvPr id="543753" name="Line 9"/>
            <p:cNvSpPr>
              <a:spLocks noChangeShapeType="1"/>
            </p:cNvSpPr>
            <p:nvPr/>
          </p:nvSpPr>
          <p:spPr bwMode="auto">
            <a:xfrm flipV="1">
              <a:off x="3190" y="3265"/>
              <a:ext cx="0" cy="24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43754" name="Text Box 10"/>
            <p:cNvSpPr txBox="1">
              <a:spLocks noChangeArrowheads="1"/>
            </p:cNvSpPr>
            <p:nvPr/>
          </p:nvSpPr>
          <p:spPr bwMode="auto">
            <a:xfrm>
              <a:off x="3286" y="3265"/>
              <a:ext cx="576" cy="232"/>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总金额</a:t>
              </a:r>
            </a:p>
          </p:txBody>
        </p:sp>
      </p:grpSp>
      <p:grpSp>
        <p:nvGrpSpPr>
          <p:cNvPr id="3" name="Group 11"/>
          <p:cNvGrpSpPr>
            <a:grpSpLocks/>
          </p:cNvGrpSpPr>
          <p:nvPr/>
        </p:nvGrpSpPr>
        <p:grpSpPr bwMode="auto">
          <a:xfrm>
            <a:off x="3131840" y="3548978"/>
            <a:ext cx="990600" cy="1143000"/>
            <a:chOff x="1894" y="2881"/>
            <a:chExt cx="624" cy="720"/>
          </a:xfrm>
        </p:grpSpPr>
        <p:sp>
          <p:nvSpPr>
            <p:cNvPr id="543756" name="Oval 12"/>
            <p:cNvSpPr>
              <a:spLocks noChangeArrowheads="1"/>
            </p:cNvSpPr>
            <p:nvPr/>
          </p:nvSpPr>
          <p:spPr bwMode="auto">
            <a:xfrm>
              <a:off x="2422" y="3361"/>
              <a:ext cx="96" cy="96"/>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sp>
          <p:nvSpPr>
            <p:cNvPr id="543757" name="Line 13"/>
            <p:cNvSpPr>
              <a:spLocks noChangeShapeType="1"/>
            </p:cNvSpPr>
            <p:nvPr/>
          </p:nvSpPr>
          <p:spPr bwMode="auto">
            <a:xfrm>
              <a:off x="2470" y="3457"/>
              <a:ext cx="0" cy="144"/>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43758" name="Text Box 14"/>
            <p:cNvSpPr txBox="1">
              <a:spLocks noChangeArrowheads="1"/>
            </p:cNvSpPr>
            <p:nvPr/>
          </p:nvSpPr>
          <p:spPr bwMode="auto">
            <a:xfrm>
              <a:off x="1894" y="2881"/>
              <a:ext cx="480" cy="250"/>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单价</a:t>
              </a:r>
              <a:endParaRPr lang="zh-CN" altLang="en-US" sz="2400" b="1">
                <a:solidFill>
                  <a:schemeClr val="tx1"/>
                </a:solidFill>
                <a:latin typeface="Times New Roman" pitchFamily="18" charset="0"/>
                <a:ea typeface="楷体_GB2312" pitchFamily="49" charset="-122"/>
              </a:endParaRPr>
            </a:p>
          </p:txBody>
        </p:sp>
        <p:sp>
          <p:nvSpPr>
            <p:cNvPr id="543759" name="Text Box 15"/>
            <p:cNvSpPr txBox="1">
              <a:spLocks noChangeArrowheads="1"/>
            </p:cNvSpPr>
            <p:nvPr/>
          </p:nvSpPr>
          <p:spPr bwMode="auto">
            <a:xfrm>
              <a:off x="1894" y="3313"/>
              <a:ext cx="480" cy="250"/>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数量</a:t>
              </a:r>
            </a:p>
          </p:txBody>
        </p:sp>
        <p:sp>
          <p:nvSpPr>
            <p:cNvPr id="543760" name="Oval 16"/>
            <p:cNvSpPr>
              <a:spLocks noChangeArrowheads="1"/>
            </p:cNvSpPr>
            <p:nvPr/>
          </p:nvSpPr>
          <p:spPr bwMode="auto">
            <a:xfrm>
              <a:off x="2414" y="2913"/>
              <a:ext cx="96" cy="96"/>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sp>
          <p:nvSpPr>
            <p:cNvPr id="543761" name="Line 17"/>
            <p:cNvSpPr>
              <a:spLocks noChangeShapeType="1"/>
            </p:cNvSpPr>
            <p:nvPr/>
          </p:nvSpPr>
          <p:spPr bwMode="auto">
            <a:xfrm>
              <a:off x="2462" y="3009"/>
              <a:ext cx="0" cy="144"/>
            </a:xfrm>
            <a:prstGeom prst="line">
              <a:avLst/>
            </a:prstGeom>
            <a:noFill/>
            <a:ln w="9525">
              <a:solidFill>
                <a:schemeClr val="tx1"/>
              </a:solidFill>
              <a:round/>
              <a:headEnd/>
              <a:tailEnd type="triangle" w="med" len="med"/>
            </a:ln>
            <a:effectLst/>
          </p:spPr>
          <p:txBody>
            <a:bodyPr wrap="none" anchor="ctr"/>
            <a:lstStyle/>
            <a:p>
              <a:endParaRPr lang="zh-CN" altLang="en-US"/>
            </a:p>
          </p:txBody>
        </p:sp>
      </p:grpSp>
      <p:sp>
        <p:nvSpPr>
          <p:cNvPr id="543762" name="Text Box 18"/>
          <p:cNvSpPr txBox="1">
            <a:spLocks noChangeArrowheads="1"/>
          </p:cNvSpPr>
          <p:nvPr/>
        </p:nvSpPr>
        <p:spPr bwMode="auto">
          <a:xfrm>
            <a:off x="3350915" y="5552405"/>
            <a:ext cx="2133600" cy="396875"/>
          </a:xfrm>
          <a:prstGeom prst="rect">
            <a:avLst/>
          </a:prstGeom>
          <a:noFill/>
          <a:ln w="12700">
            <a:noFill/>
            <a:miter lim="800000"/>
            <a:headEnd/>
            <a:tailEnd/>
          </a:ln>
          <a:effectLst/>
        </p:spPr>
        <p:txBody>
          <a:bodyPr>
            <a:spAutoFit/>
          </a:bodyPr>
          <a:lstStyle/>
          <a:p>
            <a:pPr algn="ctr">
              <a:spcBef>
                <a:spcPct val="50000"/>
              </a:spcBef>
              <a:buClrTx/>
              <a:buSzTx/>
              <a:buFontTx/>
              <a:buNone/>
            </a:pPr>
            <a:r>
              <a:rPr lang="zh-CN" altLang="en-US" sz="2000" b="1" dirty="0">
                <a:solidFill>
                  <a:schemeClr val="tx1"/>
                </a:solidFill>
                <a:latin typeface="Times New Roman" pitchFamily="18" charset="0"/>
                <a:ea typeface="楷体_GB2312" pitchFamily="49" charset="-122"/>
              </a:rPr>
              <a:t>数据耦合</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7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37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37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3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8" grpId="0" animBg="1"/>
      <p:bldP spid="543749" grpId="0" animBg="1"/>
      <p:bldP spid="543750" grpId="0" animBg="1"/>
      <p:bldP spid="54376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5"/>
          <p:cNvSpPr>
            <a:spLocks noGrp="1"/>
          </p:cNvSpPr>
          <p:nvPr>
            <p:ph type="sldNum" sz="quarter" idx="12"/>
          </p:nvPr>
        </p:nvSpPr>
        <p:spPr/>
        <p:txBody>
          <a:bodyPr/>
          <a:lstStyle/>
          <a:p>
            <a:fld id="{27A45569-7293-42A0-97FE-105C66EBB522}" type="slidenum">
              <a:rPr lang="zh-CN" altLang="en-US"/>
              <a:pPr/>
              <a:t>94</a:t>
            </a:fld>
            <a:endParaRPr lang="en-US" altLang="zh-CN"/>
          </a:p>
        </p:txBody>
      </p:sp>
      <p:sp>
        <p:nvSpPr>
          <p:cNvPr id="544770" name="Rectangle 2"/>
          <p:cNvSpPr>
            <a:spLocks noGrp="1" noChangeArrowheads="1"/>
          </p:cNvSpPr>
          <p:nvPr>
            <p:ph type="title"/>
          </p:nvPr>
        </p:nvSpPr>
        <p:spPr/>
        <p:txBody>
          <a:bodyPr/>
          <a:lstStyle/>
          <a:p>
            <a:r>
              <a:rPr lang="zh-CN" altLang="en-US" sz="3200" dirty="0"/>
              <a:t>耦  合</a:t>
            </a:r>
            <a:endParaRPr lang="zh-CN" altLang="en-US" sz="3200" b="1" dirty="0"/>
          </a:p>
        </p:txBody>
      </p:sp>
      <p:sp>
        <p:nvSpPr>
          <p:cNvPr id="544771" name="Rectangle 3"/>
          <p:cNvSpPr>
            <a:spLocks noGrp="1" noChangeArrowheads="1"/>
          </p:cNvSpPr>
          <p:nvPr>
            <p:ph type="body" idx="1"/>
          </p:nvPr>
        </p:nvSpPr>
        <p:spPr>
          <a:xfrm>
            <a:off x="755576" y="1412776"/>
            <a:ext cx="7772400" cy="2232025"/>
          </a:xfrm>
        </p:spPr>
        <p:txBody>
          <a:bodyPr/>
          <a:lstStyle/>
          <a:p>
            <a:pPr marL="609600" indent="-609600">
              <a:buClr>
                <a:schemeClr val="tx1"/>
              </a:buClr>
              <a:buSzTx/>
              <a:buFont typeface="Wingdings" pitchFamily="2" charset="2"/>
              <a:buAutoNum type="alphaUcPeriod" startAt="2"/>
            </a:pPr>
            <a:r>
              <a:rPr lang="zh-CN" altLang="en-US" sz="2800" b="1" dirty="0">
                <a:ea typeface="楷体_GB2312" pitchFamily="49" charset="-122"/>
              </a:rPr>
              <a:t>特征耦合（标记耦合</a:t>
            </a:r>
            <a:r>
              <a:rPr lang="zh-CN" altLang="en-US" sz="2800" dirty="0">
                <a:ea typeface="楷体_GB2312" pitchFamily="49" charset="-122"/>
              </a:rPr>
              <a:t>）</a:t>
            </a:r>
            <a:endParaRPr lang="en-US" altLang="zh-CN" sz="2800" b="1" dirty="0">
              <a:ea typeface="楷体_GB2312" pitchFamily="49" charset="-122"/>
            </a:endParaRPr>
          </a:p>
          <a:p>
            <a:pPr marL="803275" lvl="2" indent="-266700">
              <a:lnSpc>
                <a:spcPct val="120000"/>
              </a:lnSpc>
            </a:pPr>
            <a:r>
              <a:rPr lang="zh-CN" altLang="en-US" b="1" dirty="0">
                <a:latin typeface="楷体_GB2312" pitchFamily="49" charset="-122"/>
                <a:ea typeface="楷体_GB2312" pitchFamily="49" charset="-122"/>
              </a:rPr>
              <a:t>一组模块通过参数表传递</a:t>
            </a:r>
            <a:r>
              <a:rPr lang="zh-CN" altLang="en-US" b="1" dirty="0">
                <a:solidFill>
                  <a:schemeClr val="hlink"/>
                </a:solidFill>
                <a:latin typeface="楷体_GB2312" pitchFamily="49" charset="-122"/>
                <a:ea typeface="楷体_GB2312" pitchFamily="49" charset="-122"/>
              </a:rPr>
              <a:t>记录信息</a:t>
            </a:r>
            <a:r>
              <a:rPr lang="zh-CN" altLang="en-US" b="1" dirty="0">
                <a:latin typeface="楷体_GB2312" pitchFamily="49" charset="-122"/>
                <a:ea typeface="楷体_GB2312" pitchFamily="49" charset="-122"/>
              </a:rPr>
              <a:t>，这个记录是某一数据结构的</a:t>
            </a:r>
            <a:r>
              <a:rPr lang="zh-CN" altLang="en-US" b="1" dirty="0">
                <a:solidFill>
                  <a:srgbClr val="0000FF"/>
                </a:solidFill>
                <a:latin typeface="楷体_GB2312" pitchFamily="49" charset="-122"/>
                <a:ea typeface="楷体_GB2312" pitchFamily="49" charset="-122"/>
              </a:rPr>
              <a:t>子结构</a:t>
            </a:r>
            <a:r>
              <a:rPr lang="zh-CN" altLang="en-US" b="1" dirty="0">
                <a:latin typeface="楷体_GB2312" pitchFamily="49" charset="-122"/>
                <a:ea typeface="楷体_GB2312" pitchFamily="49" charset="-122"/>
              </a:rPr>
              <a:t>。</a:t>
            </a:r>
            <a:r>
              <a:rPr lang="en-US" altLang="zh-CN" dirty="0">
                <a:latin typeface="楷体_GB2312" pitchFamily="49" charset="-122"/>
                <a:ea typeface="楷体_GB2312" pitchFamily="49" charset="-122"/>
                <a:sym typeface="Wingdings"/>
              </a:rPr>
              <a:t></a:t>
            </a:r>
            <a:endParaRPr lang="zh-CN" altLang="en-US" dirty="0">
              <a:latin typeface="楷体_GB2312" pitchFamily="49" charset="-122"/>
              <a:ea typeface="楷体_GB2312" pitchFamily="49" charset="-122"/>
            </a:endParaRPr>
          </a:p>
          <a:p>
            <a:pPr marL="803275" lvl="2" indent="-266700">
              <a:lnSpc>
                <a:spcPct val="120000"/>
              </a:lnSpc>
            </a:pPr>
            <a:endParaRPr lang="zh-CN" altLang="en-US" dirty="0">
              <a:latin typeface="楷体_GB2312" pitchFamily="49" charset="-122"/>
              <a:ea typeface="楷体_GB2312" pitchFamily="49" charset="-122"/>
            </a:endParaRPr>
          </a:p>
        </p:txBody>
      </p:sp>
      <p:sp>
        <p:nvSpPr>
          <p:cNvPr id="544772" name="Text Box 4"/>
          <p:cNvSpPr txBox="1">
            <a:spLocks noChangeArrowheads="1"/>
          </p:cNvSpPr>
          <p:nvPr/>
        </p:nvSpPr>
        <p:spPr bwMode="auto">
          <a:xfrm>
            <a:off x="3438450" y="2928834"/>
            <a:ext cx="2006600" cy="409575"/>
          </a:xfrm>
          <a:prstGeom prst="rect">
            <a:avLst/>
          </a:prstGeom>
          <a:noFill/>
          <a:ln w="12700">
            <a:solidFill>
              <a:schemeClr val="tx1"/>
            </a:solid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计算水费和电费</a:t>
            </a:r>
          </a:p>
        </p:txBody>
      </p:sp>
      <p:sp>
        <p:nvSpPr>
          <p:cNvPr id="544773" name="Text Box 5"/>
          <p:cNvSpPr txBox="1">
            <a:spLocks noChangeArrowheads="1"/>
          </p:cNvSpPr>
          <p:nvPr/>
        </p:nvSpPr>
        <p:spPr bwMode="auto">
          <a:xfrm>
            <a:off x="2079550" y="4948134"/>
            <a:ext cx="1270000" cy="409575"/>
          </a:xfrm>
          <a:prstGeom prst="rect">
            <a:avLst/>
          </a:prstGeom>
          <a:noFill/>
          <a:ln w="12700">
            <a:solidFill>
              <a:schemeClr val="tx1"/>
            </a:solid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计算水费</a:t>
            </a:r>
          </a:p>
        </p:txBody>
      </p:sp>
      <p:sp>
        <p:nvSpPr>
          <p:cNvPr id="544774" name="Text Box 6"/>
          <p:cNvSpPr txBox="1">
            <a:spLocks noChangeArrowheads="1"/>
          </p:cNvSpPr>
          <p:nvPr/>
        </p:nvSpPr>
        <p:spPr bwMode="auto">
          <a:xfrm>
            <a:off x="5241850" y="4948134"/>
            <a:ext cx="1233488" cy="409575"/>
          </a:xfrm>
          <a:prstGeom prst="rect">
            <a:avLst/>
          </a:prstGeom>
          <a:noFill/>
          <a:ln w="12700">
            <a:solidFill>
              <a:schemeClr val="tx1"/>
            </a:solid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计算电费</a:t>
            </a:r>
          </a:p>
        </p:txBody>
      </p:sp>
      <p:sp>
        <p:nvSpPr>
          <p:cNvPr id="544775" name="Line 7"/>
          <p:cNvSpPr>
            <a:spLocks noChangeShapeType="1"/>
          </p:cNvSpPr>
          <p:nvPr/>
        </p:nvSpPr>
        <p:spPr bwMode="auto">
          <a:xfrm flipH="1">
            <a:off x="2752650" y="3335234"/>
            <a:ext cx="1600200" cy="1619250"/>
          </a:xfrm>
          <a:prstGeom prst="line">
            <a:avLst/>
          </a:prstGeom>
          <a:noFill/>
          <a:ln w="19050">
            <a:solidFill>
              <a:schemeClr val="tx1"/>
            </a:solidFill>
            <a:round/>
            <a:headEnd/>
            <a:tailEnd type="triangle" w="med" len="med"/>
          </a:ln>
          <a:effectLst/>
        </p:spPr>
        <p:txBody>
          <a:bodyPr wrap="none" anchor="ctr"/>
          <a:lstStyle/>
          <a:p>
            <a:endParaRPr lang="zh-CN" altLang="en-US"/>
          </a:p>
        </p:txBody>
      </p:sp>
      <p:sp>
        <p:nvSpPr>
          <p:cNvPr id="544776" name="Line 8"/>
          <p:cNvSpPr>
            <a:spLocks noChangeShapeType="1"/>
          </p:cNvSpPr>
          <p:nvPr/>
        </p:nvSpPr>
        <p:spPr bwMode="auto">
          <a:xfrm>
            <a:off x="4581450" y="3347934"/>
            <a:ext cx="1287463" cy="1614488"/>
          </a:xfrm>
          <a:prstGeom prst="line">
            <a:avLst/>
          </a:prstGeom>
          <a:noFill/>
          <a:ln w="19050">
            <a:solidFill>
              <a:schemeClr val="tx1"/>
            </a:solidFill>
            <a:round/>
            <a:headEnd/>
            <a:tailEnd type="triangle" w="med" len="med"/>
          </a:ln>
          <a:effectLst/>
        </p:spPr>
        <p:txBody>
          <a:bodyPr wrap="none" anchor="ctr"/>
          <a:lstStyle/>
          <a:p>
            <a:endParaRPr lang="zh-CN" altLang="en-US"/>
          </a:p>
        </p:txBody>
      </p:sp>
      <p:sp>
        <p:nvSpPr>
          <p:cNvPr id="544777" name="Text Box 9"/>
          <p:cNvSpPr txBox="1">
            <a:spLocks noChangeArrowheads="1"/>
          </p:cNvSpPr>
          <p:nvPr/>
        </p:nvSpPr>
        <p:spPr bwMode="auto">
          <a:xfrm>
            <a:off x="2222425" y="3665434"/>
            <a:ext cx="1219200" cy="396875"/>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dirty="0">
                <a:solidFill>
                  <a:schemeClr val="tx1"/>
                </a:solidFill>
                <a:latin typeface="Times New Roman" pitchFamily="18" charset="0"/>
                <a:ea typeface="楷体_GB2312" pitchFamily="49" charset="-122"/>
              </a:rPr>
              <a:t>住户详情</a:t>
            </a:r>
          </a:p>
        </p:txBody>
      </p:sp>
      <p:sp>
        <p:nvSpPr>
          <p:cNvPr id="544778" name="Oval 10"/>
          <p:cNvSpPr>
            <a:spLocks noChangeArrowheads="1"/>
          </p:cNvSpPr>
          <p:nvPr/>
        </p:nvSpPr>
        <p:spPr bwMode="auto">
          <a:xfrm>
            <a:off x="3425750" y="4516334"/>
            <a:ext cx="152400" cy="152400"/>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sp>
        <p:nvSpPr>
          <p:cNvPr id="544779" name="Text Box 11"/>
          <p:cNvSpPr txBox="1">
            <a:spLocks noChangeArrowheads="1"/>
          </p:cNvSpPr>
          <p:nvPr/>
        </p:nvSpPr>
        <p:spPr bwMode="auto">
          <a:xfrm>
            <a:off x="3489250" y="4351234"/>
            <a:ext cx="762000" cy="396875"/>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dirty="0">
                <a:solidFill>
                  <a:schemeClr val="tx1"/>
                </a:solidFill>
                <a:latin typeface="Times New Roman" pitchFamily="18" charset="0"/>
                <a:ea typeface="楷体_GB2312" pitchFamily="49" charset="-122"/>
              </a:rPr>
              <a:t>水费</a:t>
            </a:r>
          </a:p>
        </p:txBody>
      </p:sp>
      <p:sp>
        <p:nvSpPr>
          <p:cNvPr id="544780" name="Oval 12"/>
          <p:cNvSpPr>
            <a:spLocks noChangeArrowheads="1"/>
          </p:cNvSpPr>
          <p:nvPr/>
        </p:nvSpPr>
        <p:spPr bwMode="auto">
          <a:xfrm>
            <a:off x="5149775" y="3678134"/>
            <a:ext cx="152400" cy="152400"/>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sp>
        <p:nvSpPr>
          <p:cNvPr id="544781" name="Text Box 13"/>
          <p:cNvSpPr txBox="1">
            <a:spLocks noChangeArrowheads="1"/>
          </p:cNvSpPr>
          <p:nvPr/>
        </p:nvSpPr>
        <p:spPr bwMode="auto">
          <a:xfrm>
            <a:off x="5292650" y="3665434"/>
            <a:ext cx="1219200" cy="396875"/>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dirty="0">
                <a:solidFill>
                  <a:schemeClr val="tx1"/>
                </a:solidFill>
                <a:latin typeface="Times New Roman" pitchFamily="18" charset="0"/>
                <a:ea typeface="楷体_GB2312" pitchFamily="49" charset="-122"/>
              </a:rPr>
              <a:t>住户详情</a:t>
            </a:r>
          </a:p>
        </p:txBody>
      </p:sp>
      <p:sp>
        <p:nvSpPr>
          <p:cNvPr id="544782" name="Line 14"/>
          <p:cNvSpPr>
            <a:spLocks noChangeShapeType="1"/>
          </p:cNvSpPr>
          <p:nvPr/>
        </p:nvSpPr>
        <p:spPr bwMode="auto">
          <a:xfrm>
            <a:off x="5264075" y="3822597"/>
            <a:ext cx="358775" cy="454025"/>
          </a:xfrm>
          <a:prstGeom prst="line">
            <a:avLst/>
          </a:prstGeom>
          <a:noFill/>
          <a:ln w="19050">
            <a:solidFill>
              <a:schemeClr val="tx1"/>
            </a:solidFill>
            <a:round/>
            <a:headEnd/>
            <a:tailEnd type="triangle" w="med" len="med"/>
          </a:ln>
          <a:effectLst/>
        </p:spPr>
        <p:txBody>
          <a:bodyPr wrap="none" anchor="ctr"/>
          <a:lstStyle/>
          <a:p>
            <a:endParaRPr lang="zh-CN" altLang="en-US"/>
          </a:p>
        </p:txBody>
      </p:sp>
      <p:sp>
        <p:nvSpPr>
          <p:cNvPr id="544783" name="Oval 15"/>
          <p:cNvSpPr>
            <a:spLocks noChangeArrowheads="1"/>
          </p:cNvSpPr>
          <p:nvPr/>
        </p:nvSpPr>
        <p:spPr bwMode="auto">
          <a:xfrm>
            <a:off x="5216450" y="4516334"/>
            <a:ext cx="152400" cy="152400"/>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sp>
        <p:nvSpPr>
          <p:cNvPr id="544784" name="Line 16"/>
          <p:cNvSpPr>
            <a:spLocks noChangeShapeType="1"/>
          </p:cNvSpPr>
          <p:nvPr/>
        </p:nvSpPr>
        <p:spPr bwMode="auto">
          <a:xfrm flipH="1" flipV="1">
            <a:off x="4860850" y="3995634"/>
            <a:ext cx="381000" cy="533400"/>
          </a:xfrm>
          <a:prstGeom prst="line">
            <a:avLst/>
          </a:prstGeom>
          <a:noFill/>
          <a:ln w="19050">
            <a:solidFill>
              <a:schemeClr val="tx1"/>
            </a:solidFill>
            <a:round/>
            <a:headEnd/>
            <a:tailEnd type="triangle" w="med" len="med"/>
          </a:ln>
          <a:effectLst/>
        </p:spPr>
        <p:txBody>
          <a:bodyPr wrap="none" anchor="ctr"/>
          <a:lstStyle/>
          <a:p>
            <a:endParaRPr lang="zh-CN" altLang="en-US"/>
          </a:p>
        </p:txBody>
      </p:sp>
      <p:sp>
        <p:nvSpPr>
          <p:cNvPr id="544785" name="Text Box 17"/>
          <p:cNvSpPr txBox="1">
            <a:spLocks noChangeArrowheads="1"/>
          </p:cNvSpPr>
          <p:nvPr/>
        </p:nvSpPr>
        <p:spPr bwMode="auto">
          <a:xfrm>
            <a:off x="4454450" y="4173434"/>
            <a:ext cx="838200" cy="396875"/>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电费</a:t>
            </a:r>
          </a:p>
        </p:txBody>
      </p:sp>
      <p:sp>
        <p:nvSpPr>
          <p:cNvPr id="544786" name="Line 18"/>
          <p:cNvSpPr>
            <a:spLocks noChangeShapeType="1"/>
          </p:cNvSpPr>
          <p:nvPr/>
        </p:nvSpPr>
        <p:spPr bwMode="auto">
          <a:xfrm flipH="1">
            <a:off x="3119363" y="3789259"/>
            <a:ext cx="433387" cy="468313"/>
          </a:xfrm>
          <a:prstGeom prst="line">
            <a:avLst/>
          </a:prstGeom>
          <a:noFill/>
          <a:ln w="19050">
            <a:solidFill>
              <a:schemeClr val="tx1"/>
            </a:solidFill>
            <a:round/>
            <a:headEnd/>
            <a:tailEnd type="triangle" w="med" len="med"/>
          </a:ln>
          <a:effectLst/>
        </p:spPr>
        <p:txBody>
          <a:bodyPr/>
          <a:lstStyle/>
          <a:p>
            <a:endParaRPr lang="zh-CN" altLang="en-US"/>
          </a:p>
        </p:txBody>
      </p:sp>
      <p:sp>
        <p:nvSpPr>
          <p:cNvPr id="544787" name="Line 19"/>
          <p:cNvSpPr>
            <a:spLocks noChangeShapeType="1"/>
          </p:cNvSpPr>
          <p:nvPr/>
        </p:nvSpPr>
        <p:spPr bwMode="auto">
          <a:xfrm flipV="1">
            <a:off x="3547988" y="4022622"/>
            <a:ext cx="431800" cy="503237"/>
          </a:xfrm>
          <a:prstGeom prst="line">
            <a:avLst/>
          </a:prstGeom>
          <a:noFill/>
          <a:ln w="19050">
            <a:solidFill>
              <a:schemeClr val="tx1"/>
            </a:solidFill>
            <a:round/>
            <a:headEnd/>
            <a:tailEnd type="triangle" w="med" len="med"/>
          </a:ln>
          <a:effectLst/>
        </p:spPr>
        <p:txBody>
          <a:bodyPr/>
          <a:lstStyle/>
          <a:p>
            <a:endParaRPr lang="zh-CN" altLang="en-US"/>
          </a:p>
        </p:txBody>
      </p:sp>
      <p:sp>
        <p:nvSpPr>
          <p:cNvPr id="544788" name="Oval 20"/>
          <p:cNvSpPr>
            <a:spLocks noChangeArrowheads="1"/>
          </p:cNvSpPr>
          <p:nvPr/>
        </p:nvSpPr>
        <p:spPr bwMode="auto">
          <a:xfrm>
            <a:off x="3535288" y="3665434"/>
            <a:ext cx="152400" cy="152400"/>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sp>
        <p:nvSpPr>
          <p:cNvPr id="544791" name="Text Box 23"/>
          <p:cNvSpPr txBox="1">
            <a:spLocks noChangeArrowheads="1"/>
          </p:cNvSpPr>
          <p:nvPr/>
        </p:nvSpPr>
        <p:spPr bwMode="auto">
          <a:xfrm>
            <a:off x="3771825" y="5465659"/>
            <a:ext cx="1270000" cy="396875"/>
          </a:xfrm>
          <a:prstGeom prst="rect">
            <a:avLst/>
          </a:prstGeom>
          <a:noFill/>
          <a:ln w="12700">
            <a:noFill/>
            <a:miter lim="800000"/>
            <a:headEnd/>
            <a:tailEnd/>
          </a:ln>
          <a:effectLst/>
        </p:spPr>
        <p:txBody>
          <a:bodyPr>
            <a:spAutoFit/>
          </a:bodyPr>
          <a:lstStyle/>
          <a:p>
            <a:pPr>
              <a:spcBef>
                <a:spcPct val="50000"/>
              </a:spcBef>
              <a:buClrTx/>
              <a:buSzTx/>
              <a:buFontTx/>
              <a:buNone/>
            </a:pPr>
            <a:r>
              <a:rPr lang="zh-CN" altLang="en-US" sz="2000" b="1" dirty="0">
                <a:solidFill>
                  <a:schemeClr val="tx1"/>
                </a:solidFill>
                <a:latin typeface="Times New Roman" pitchFamily="18" charset="0"/>
                <a:ea typeface="楷体_GB2312" pitchFamily="49" charset="-122"/>
              </a:rPr>
              <a:t>特征耦合</a:t>
            </a:r>
          </a:p>
        </p:txBody>
      </p:sp>
      <p:sp>
        <p:nvSpPr>
          <p:cNvPr id="2" name="椭圆形标注 1"/>
          <p:cNvSpPr/>
          <p:nvPr/>
        </p:nvSpPr>
        <p:spPr bwMode="auto">
          <a:xfrm>
            <a:off x="6948760" y="3335234"/>
            <a:ext cx="1728192" cy="1235075"/>
          </a:xfrm>
          <a:prstGeom prst="wedgeEllipseCallout">
            <a:avLst>
              <a:gd name="adj1" fmla="val -80798"/>
              <a:gd name="adj2" fmla="val 17985"/>
            </a:avLst>
          </a:prstGeom>
          <a:solidFill>
            <a:srgbClr val="CCECFF"/>
          </a:solidFill>
          <a:ln w="25400" cap="flat" cmpd="sng" algn="ctr">
            <a:solidFill>
              <a:schemeClr val="tx1"/>
            </a:solidFill>
            <a:prstDash val="solid"/>
            <a:round/>
            <a:headEnd type="none" w="med" len="med"/>
            <a:tailEnd type="none" w="med" len="med"/>
          </a:ln>
          <a:effectLst>
            <a:outerShdw blurRad="50800" dist="50800" dir="162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charset="-122"/>
              </a:rPr>
              <a:t>怎样降低耦合？</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5"/>
          <p:cNvSpPr>
            <a:spLocks noGrp="1"/>
          </p:cNvSpPr>
          <p:nvPr>
            <p:ph type="sldNum" sz="quarter" idx="12"/>
          </p:nvPr>
        </p:nvSpPr>
        <p:spPr/>
        <p:txBody>
          <a:bodyPr/>
          <a:lstStyle/>
          <a:p>
            <a:fld id="{27A45569-7293-42A0-97FE-105C66EBB522}" type="slidenum">
              <a:rPr lang="zh-CN" altLang="en-US"/>
              <a:pPr/>
              <a:t>95</a:t>
            </a:fld>
            <a:endParaRPr lang="en-US" altLang="zh-CN"/>
          </a:p>
        </p:txBody>
      </p:sp>
      <p:sp>
        <p:nvSpPr>
          <p:cNvPr id="544770" name="Rectangle 2"/>
          <p:cNvSpPr>
            <a:spLocks noGrp="1" noChangeArrowheads="1"/>
          </p:cNvSpPr>
          <p:nvPr>
            <p:ph type="title"/>
          </p:nvPr>
        </p:nvSpPr>
        <p:spPr/>
        <p:txBody>
          <a:bodyPr/>
          <a:lstStyle/>
          <a:p>
            <a:r>
              <a:rPr lang="zh-CN" altLang="en-US" sz="3200" dirty="0"/>
              <a:t>耦  合</a:t>
            </a:r>
            <a:endParaRPr lang="zh-CN" altLang="en-US" sz="3200" b="1" dirty="0"/>
          </a:p>
        </p:txBody>
      </p:sp>
      <p:sp>
        <p:nvSpPr>
          <p:cNvPr id="544771" name="Rectangle 3"/>
          <p:cNvSpPr>
            <a:spLocks noGrp="1" noChangeArrowheads="1"/>
          </p:cNvSpPr>
          <p:nvPr>
            <p:ph type="body" idx="1"/>
          </p:nvPr>
        </p:nvSpPr>
        <p:spPr>
          <a:xfrm>
            <a:off x="755576" y="1412776"/>
            <a:ext cx="7772400" cy="2232025"/>
          </a:xfrm>
        </p:spPr>
        <p:txBody>
          <a:bodyPr/>
          <a:lstStyle/>
          <a:p>
            <a:pPr marL="609600" indent="-609600">
              <a:buClr>
                <a:schemeClr val="tx1"/>
              </a:buClr>
              <a:buSzTx/>
              <a:buFont typeface="Wingdings" pitchFamily="2" charset="2"/>
              <a:buAutoNum type="alphaUcPeriod" startAt="2"/>
            </a:pPr>
            <a:r>
              <a:rPr lang="zh-CN" altLang="en-US" sz="2800" b="1" dirty="0">
                <a:ea typeface="楷体_GB2312" pitchFamily="49" charset="-122"/>
              </a:rPr>
              <a:t>特征</a:t>
            </a:r>
            <a:r>
              <a:rPr lang="zh-CN" altLang="en-US" sz="2800" dirty="0">
                <a:ea typeface="楷体_GB2312" pitchFamily="49" charset="-122"/>
              </a:rPr>
              <a:t>耦合（标记耦合）</a:t>
            </a:r>
            <a:endParaRPr lang="en-US" altLang="zh-CN" sz="2800" dirty="0">
              <a:ea typeface="楷体_GB2312" pitchFamily="49" charset="-122"/>
            </a:endParaRPr>
          </a:p>
          <a:p>
            <a:pPr marL="803275" lvl="2" indent="-266700">
              <a:lnSpc>
                <a:spcPct val="120000"/>
              </a:lnSpc>
            </a:pPr>
            <a:r>
              <a:rPr lang="zh-CN" altLang="en-US" b="1" dirty="0">
                <a:latin typeface="楷体_GB2312" pitchFamily="49" charset="-122"/>
                <a:ea typeface="楷体_GB2312" pitchFamily="49" charset="-122"/>
              </a:rPr>
              <a:t>一组模块通过参数表传递</a:t>
            </a:r>
            <a:r>
              <a:rPr lang="zh-CN" altLang="en-US" b="1" dirty="0">
                <a:solidFill>
                  <a:schemeClr val="hlink"/>
                </a:solidFill>
                <a:latin typeface="楷体_GB2312" pitchFamily="49" charset="-122"/>
                <a:ea typeface="楷体_GB2312" pitchFamily="49" charset="-122"/>
              </a:rPr>
              <a:t>记录信息</a:t>
            </a:r>
            <a:r>
              <a:rPr lang="zh-CN" altLang="en-US" b="1" dirty="0">
                <a:latin typeface="楷体_GB2312" pitchFamily="49" charset="-122"/>
                <a:ea typeface="楷体_GB2312" pitchFamily="49" charset="-122"/>
              </a:rPr>
              <a:t>，这个记录是某一</a:t>
            </a:r>
            <a:r>
              <a:rPr lang="zh-CN" altLang="en-US" b="1" dirty="0">
                <a:solidFill>
                  <a:schemeClr val="hlink"/>
                </a:solidFill>
                <a:latin typeface="楷体_GB2312" pitchFamily="49" charset="-122"/>
                <a:ea typeface="楷体_GB2312" pitchFamily="49" charset="-122"/>
              </a:rPr>
              <a:t>数据结构</a:t>
            </a:r>
            <a:r>
              <a:rPr lang="zh-CN" altLang="en-US" b="1" dirty="0">
                <a:latin typeface="楷体_GB2312" pitchFamily="49" charset="-122"/>
                <a:ea typeface="楷体_GB2312" pitchFamily="49" charset="-122"/>
              </a:rPr>
              <a:t>的子结构。</a:t>
            </a:r>
            <a:r>
              <a:rPr lang="en-US" altLang="zh-CN" dirty="0">
                <a:latin typeface="楷体_GB2312" pitchFamily="49" charset="-122"/>
                <a:ea typeface="楷体_GB2312" pitchFamily="49" charset="-122"/>
                <a:sym typeface="Wingdings"/>
              </a:rPr>
              <a:t></a:t>
            </a:r>
            <a:endParaRPr lang="zh-CN" altLang="en-US" dirty="0">
              <a:latin typeface="楷体_GB2312" pitchFamily="49" charset="-122"/>
              <a:ea typeface="楷体_GB2312" pitchFamily="49" charset="-122"/>
            </a:endParaRPr>
          </a:p>
        </p:txBody>
      </p:sp>
      <p:sp>
        <p:nvSpPr>
          <p:cNvPr id="544772" name="Text Box 4"/>
          <p:cNvSpPr txBox="1">
            <a:spLocks noChangeArrowheads="1"/>
          </p:cNvSpPr>
          <p:nvPr/>
        </p:nvSpPr>
        <p:spPr bwMode="auto">
          <a:xfrm>
            <a:off x="3438450" y="2928834"/>
            <a:ext cx="2006600" cy="409575"/>
          </a:xfrm>
          <a:prstGeom prst="rect">
            <a:avLst/>
          </a:prstGeom>
          <a:noFill/>
          <a:ln w="12700">
            <a:solidFill>
              <a:schemeClr val="tx1"/>
            </a:solid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计算水费和电费</a:t>
            </a:r>
          </a:p>
        </p:txBody>
      </p:sp>
      <p:sp>
        <p:nvSpPr>
          <p:cNvPr id="544773" name="Text Box 5"/>
          <p:cNvSpPr txBox="1">
            <a:spLocks noChangeArrowheads="1"/>
          </p:cNvSpPr>
          <p:nvPr/>
        </p:nvSpPr>
        <p:spPr bwMode="auto">
          <a:xfrm>
            <a:off x="2079550" y="4948134"/>
            <a:ext cx="1270000" cy="409575"/>
          </a:xfrm>
          <a:prstGeom prst="rect">
            <a:avLst/>
          </a:prstGeom>
          <a:noFill/>
          <a:ln w="12700">
            <a:solidFill>
              <a:schemeClr val="tx1"/>
            </a:solid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计算水费</a:t>
            </a:r>
          </a:p>
        </p:txBody>
      </p:sp>
      <p:sp>
        <p:nvSpPr>
          <p:cNvPr id="544774" name="Text Box 6"/>
          <p:cNvSpPr txBox="1">
            <a:spLocks noChangeArrowheads="1"/>
          </p:cNvSpPr>
          <p:nvPr/>
        </p:nvSpPr>
        <p:spPr bwMode="auto">
          <a:xfrm>
            <a:off x="5241850" y="4948134"/>
            <a:ext cx="1233488" cy="409575"/>
          </a:xfrm>
          <a:prstGeom prst="rect">
            <a:avLst/>
          </a:prstGeom>
          <a:noFill/>
          <a:ln w="12700">
            <a:solidFill>
              <a:schemeClr val="tx1"/>
            </a:solid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计算电费</a:t>
            </a:r>
          </a:p>
        </p:txBody>
      </p:sp>
      <p:sp>
        <p:nvSpPr>
          <p:cNvPr id="544775" name="Line 7"/>
          <p:cNvSpPr>
            <a:spLocks noChangeShapeType="1"/>
          </p:cNvSpPr>
          <p:nvPr/>
        </p:nvSpPr>
        <p:spPr bwMode="auto">
          <a:xfrm flipH="1">
            <a:off x="2752650" y="3335234"/>
            <a:ext cx="1600200" cy="1619250"/>
          </a:xfrm>
          <a:prstGeom prst="line">
            <a:avLst/>
          </a:prstGeom>
          <a:noFill/>
          <a:ln w="19050">
            <a:solidFill>
              <a:schemeClr val="tx1"/>
            </a:solidFill>
            <a:round/>
            <a:headEnd/>
            <a:tailEnd type="triangle" w="med" len="med"/>
          </a:ln>
          <a:effectLst/>
        </p:spPr>
        <p:txBody>
          <a:bodyPr wrap="none" anchor="ctr"/>
          <a:lstStyle/>
          <a:p>
            <a:endParaRPr lang="zh-CN" altLang="en-US"/>
          </a:p>
        </p:txBody>
      </p:sp>
      <p:sp>
        <p:nvSpPr>
          <p:cNvPr id="544776" name="Line 8"/>
          <p:cNvSpPr>
            <a:spLocks noChangeShapeType="1"/>
          </p:cNvSpPr>
          <p:nvPr/>
        </p:nvSpPr>
        <p:spPr bwMode="auto">
          <a:xfrm>
            <a:off x="4581450" y="3347934"/>
            <a:ext cx="1287463" cy="1614488"/>
          </a:xfrm>
          <a:prstGeom prst="line">
            <a:avLst/>
          </a:prstGeom>
          <a:noFill/>
          <a:ln w="19050">
            <a:solidFill>
              <a:schemeClr val="tx1"/>
            </a:solidFill>
            <a:round/>
            <a:headEnd/>
            <a:tailEnd type="triangle" w="med" len="med"/>
          </a:ln>
          <a:effectLst/>
        </p:spPr>
        <p:txBody>
          <a:bodyPr wrap="none" anchor="ctr"/>
          <a:lstStyle/>
          <a:p>
            <a:endParaRPr lang="zh-CN" altLang="en-US"/>
          </a:p>
        </p:txBody>
      </p:sp>
      <p:sp>
        <p:nvSpPr>
          <p:cNvPr id="544778" name="Oval 10"/>
          <p:cNvSpPr>
            <a:spLocks noChangeArrowheads="1"/>
          </p:cNvSpPr>
          <p:nvPr/>
        </p:nvSpPr>
        <p:spPr bwMode="auto">
          <a:xfrm>
            <a:off x="3425750" y="4516334"/>
            <a:ext cx="152400" cy="152400"/>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sp>
        <p:nvSpPr>
          <p:cNvPr id="544779" name="Text Box 11"/>
          <p:cNvSpPr txBox="1">
            <a:spLocks noChangeArrowheads="1"/>
          </p:cNvSpPr>
          <p:nvPr/>
        </p:nvSpPr>
        <p:spPr bwMode="auto">
          <a:xfrm>
            <a:off x="3489250" y="4351234"/>
            <a:ext cx="762000" cy="396875"/>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dirty="0">
                <a:solidFill>
                  <a:schemeClr val="tx1"/>
                </a:solidFill>
                <a:latin typeface="Times New Roman" pitchFamily="18" charset="0"/>
                <a:ea typeface="楷体_GB2312" pitchFamily="49" charset="-122"/>
              </a:rPr>
              <a:t>水费</a:t>
            </a:r>
          </a:p>
        </p:txBody>
      </p:sp>
      <p:sp>
        <p:nvSpPr>
          <p:cNvPr id="544780" name="Oval 12"/>
          <p:cNvSpPr>
            <a:spLocks noChangeArrowheads="1"/>
          </p:cNvSpPr>
          <p:nvPr/>
        </p:nvSpPr>
        <p:spPr bwMode="auto">
          <a:xfrm>
            <a:off x="5149775" y="3678134"/>
            <a:ext cx="152400" cy="152400"/>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sp>
        <p:nvSpPr>
          <p:cNvPr id="544782" name="Line 14"/>
          <p:cNvSpPr>
            <a:spLocks noChangeShapeType="1"/>
          </p:cNvSpPr>
          <p:nvPr/>
        </p:nvSpPr>
        <p:spPr bwMode="auto">
          <a:xfrm>
            <a:off x="5264075" y="3822597"/>
            <a:ext cx="358775" cy="454025"/>
          </a:xfrm>
          <a:prstGeom prst="line">
            <a:avLst/>
          </a:prstGeom>
          <a:noFill/>
          <a:ln w="19050">
            <a:solidFill>
              <a:schemeClr val="tx1"/>
            </a:solidFill>
            <a:round/>
            <a:headEnd/>
            <a:tailEnd type="triangle" w="med" len="med"/>
          </a:ln>
          <a:effectLst/>
        </p:spPr>
        <p:txBody>
          <a:bodyPr wrap="none" anchor="ctr"/>
          <a:lstStyle/>
          <a:p>
            <a:endParaRPr lang="zh-CN" altLang="en-US"/>
          </a:p>
        </p:txBody>
      </p:sp>
      <p:sp>
        <p:nvSpPr>
          <p:cNvPr id="544783" name="Oval 15"/>
          <p:cNvSpPr>
            <a:spLocks noChangeArrowheads="1"/>
          </p:cNvSpPr>
          <p:nvPr/>
        </p:nvSpPr>
        <p:spPr bwMode="auto">
          <a:xfrm>
            <a:off x="5216450" y="4516334"/>
            <a:ext cx="152400" cy="152400"/>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sp>
        <p:nvSpPr>
          <p:cNvPr id="544784" name="Line 16"/>
          <p:cNvSpPr>
            <a:spLocks noChangeShapeType="1"/>
          </p:cNvSpPr>
          <p:nvPr/>
        </p:nvSpPr>
        <p:spPr bwMode="auto">
          <a:xfrm flipH="1" flipV="1">
            <a:off x="4860850" y="3995634"/>
            <a:ext cx="381000" cy="533400"/>
          </a:xfrm>
          <a:prstGeom prst="line">
            <a:avLst/>
          </a:prstGeom>
          <a:noFill/>
          <a:ln w="19050">
            <a:solidFill>
              <a:schemeClr val="tx1"/>
            </a:solidFill>
            <a:round/>
            <a:headEnd/>
            <a:tailEnd type="triangle" w="med" len="med"/>
          </a:ln>
          <a:effectLst/>
        </p:spPr>
        <p:txBody>
          <a:bodyPr wrap="none" anchor="ctr"/>
          <a:lstStyle/>
          <a:p>
            <a:endParaRPr lang="zh-CN" altLang="en-US"/>
          </a:p>
        </p:txBody>
      </p:sp>
      <p:sp>
        <p:nvSpPr>
          <p:cNvPr id="544785" name="Text Box 17"/>
          <p:cNvSpPr txBox="1">
            <a:spLocks noChangeArrowheads="1"/>
          </p:cNvSpPr>
          <p:nvPr/>
        </p:nvSpPr>
        <p:spPr bwMode="auto">
          <a:xfrm>
            <a:off x="4454450" y="4173434"/>
            <a:ext cx="838200" cy="396875"/>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电费</a:t>
            </a:r>
          </a:p>
        </p:txBody>
      </p:sp>
      <p:sp>
        <p:nvSpPr>
          <p:cNvPr id="544786" name="Line 18"/>
          <p:cNvSpPr>
            <a:spLocks noChangeShapeType="1"/>
          </p:cNvSpPr>
          <p:nvPr/>
        </p:nvSpPr>
        <p:spPr bwMode="auto">
          <a:xfrm flipH="1">
            <a:off x="3119363" y="3789259"/>
            <a:ext cx="433387" cy="468313"/>
          </a:xfrm>
          <a:prstGeom prst="line">
            <a:avLst/>
          </a:prstGeom>
          <a:noFill/>
          <a:ln w="19050">
            <a:solidFill>
              <a:schemeClr val="tx1"/>
            </a:solidFill>
            <a:round/>
            <a:headEnd/>
            <a:tailEnd type="triangle" w="med" len="med"/>
          </a:ln>
          <a:effectLst/>
        </p:spPr>
        <p:txBody>
          <a:bodyPr/>
          <a:lstStyle/>
          <a:p>
            <a:endParaRPr lang="zh-CN" altLang="en-US"/>
          </a:p>
        </p:txBody>
      </p:sp>
      <p:sp>
        <p:nvSpPr>
          <p:cNvPr id="544787" name="Line 19"/>
          <p:cNvSpPr>
            <a:spLocks noChangeShapeType="1"/>
          </p:cNvSpPr>
          <p:nvPr/>
        </p:nvSpPr>
        <p:spPr bwMode="auto">
          <a:xfrm flipV="1">
            <a:off x="3547988" y="4022622"/>
            <a:ext cx="431800" cy="503237"/>
          </a:xfrm>
          <a:prstGeom prst="line">
            <a:avLst/>
          </a:prstGeom>
          <a:noFill/>
          <a:ln w="19050">
            <a:solidFill>
              <a:schemeClr val="tx1"/>
            </a:solidFill>
            <a:round/>
            <a:headEnd/>
            <a:tailEnd type="triangle" w="med" len="med"/>
          </a:ln>
          <a:effectLst/>
        </p:spPr>
        <p:txBody>
          <a:bodyPr/>
          <a:lstStyle/>
          <a:p>
            <a:endParaRPr lang="zh-CN" altLang="en-US"/>
          </a:p>
        </p:txBody>
      </p:sp>
      <p:sp>
        <p:nvSpPr>
          <p:cNvPr id="544788" name="Oval 20"/>
          <p:cNvSpPr>
            <a:spLocks noChangeArrowheads="1"/>
          </p:cNvSpPr>
          <p:nvPr/>
        </p:nvSpPr>
        <p:spPr bwMode="auto">
          <a:xfrm>
            <a:off x="3535288" y="3665434"/>
            <a:ext cx="152400" cy="152400"/>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sp>
        <p:nvSpPr>
          <p:cNvPr id="544789" name="Text Box 21"/>
          <p:cNvSpPr txBox="1">
            <a:spLocks noChangeArrowheads="1"/>
          </p:cNvSpPr>
          <p:nvPr/>
        </p:nvSpPr>
        <p:spPr bwMode="auto">
          <a:xfrm>
            <a:off x="1928720" y="3614541"/>
            <a:ext cx="1524000" cy="396875"/>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dirty="0">
                <a:solidFill>
                  <a:schemeClr val="tx1"/>
                </a:solidFill>
                <a:latin typeface="Times New Roman" pitchFamily="18" charset="0"/>
                <a:ea typeface="楷体_GB2312" pitchFamily="49" charset="-122"/>
              </a:rPr>
              <a:t>本月用水量</a:t>
            </a:r>
            <a:endParaRPr lang="zh-CN" altLang="en-US" sz="2400" b="1" dirty="0">
              <a:solidFill>
                <a:schemeClr val="tx1"/>
              </a:solidFill>
              <a:latin typeface="Times New Roman" pitchFamily="18" charset="0"/>
              <a:ea typeface="楷体_GB2312" pitchFamily="49" charset="-122"/>
            </a:endParaRPr>
          </a:p>
        </p:txBody>
      </p:sp>
      <p:sp>
        <p:nvSpPr>
          <p:cNvPr id="544790" name="Text Box 22"/>
          <p:cNvSpPr txBox="1">
            <a:spLocks noChangeArrowheads="1"/>
          </p:cNvSpPr>
          <p:nvPr/>
        </p:nvSpPr>
        <p:spPr bwMode="auto">
          <a:xfrm>
            <a:off x="5352752" y="3614541"/>
            <a:ext cx="1524000" cy="396875"/>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dirty="0">
                <a:solidFill>
                  <a:schemeClr val="tx1"/>
                </a:solidFill>
                <a:latin typeface="Times New Roman" pitchFamily="18" charset="0"/>
                <a:ea typeface="楷体_GB2312" pitchFamily="49" charset="-122"/>
              </a:rPr>
              <a:t>本月用电量</a:t>
            </a:r>
            <a:endParaRPr lang="zh-CN" altLang="en-US" sz="2400" b="1" dirty="0">
              <a:solidFill>
                <a:schemeClr val="tx1"/>
              </a:solidFill>
              <a:latin typeface="Times New Roman" pitchFamily="18" charset="0"/>
              <a:ea typeface="楷体_GB2312" pitchFamily="49" charset="-122"/>
            </a:endParaRPr>
          </a:p>
        </p:txBody>
      </p:sp>
      <p:sp>
        <p:nvSpPr>
          <p:cNvPr id="544791" name="Text Box 23"/>
          <p:cNvSpPr txBox="1">
            <a:spLocks noChangeArrowheads="1"/>
          </p:cNvSpPr>
          <p:nvPr/>
        </p:nvSpPr>
        <p:spPr bwMode="auto">
          <a:xfrm>
            <a:off x="3771825" y="5465659"/>
            <a:ext cx="1270000" cy="396875"/>
          </a:xfrm>
          <a:prstGeom prst="rect">
            <a:avLst/>
          </a:prstGeom>
          <a:noFill/>
          <a:ln w="12700">
            <a:noFill/>
            <a:miter lim="800000"/>
            <a:headEnd/>
            <a:tailEnd/>
          </a:ln>
          <a:effectLst/>
        </p:spPr>
        <p:txBody>
          <a:bodyPr>
            <a:spAutoFit/>
          </a:bodyPr>
          <a:lstStyle/>
          <a:p>
            <a:pPr>
              <a:spcBef>
                <a:spcPct val="50000"/>
              </a:spcBef>
              <a:buClrTx/>
              <a:buSzTx/>
              <a:buFontTx/>
              <a:buNone/>
            </a:pPr>
            <a:r>
              <a:rPr lang="zh-CN" altLang="en-US" sz="2000" b="1" dirty="0">
                <a:solidFill>
                  <a:schemeClr val="tx1"/>
                </a:solidFill>
                <a:latin typeface="Times New Roman" pitchFamily="18" charset="0"/>
                <a:ea typeface="楷体_GB2312" pitchFamily="49" charset="-122"/>
              </a:rPr>
              <a:t>特征耦合</a:t>
            </a:r>
          </a:p>
        </p:txBody>
      </p:sp>
    </p:spTree>
    <p:custDataLst>
      <p:tags r:id="rId1"/>
    </p:custDataLst>
    <p:extLst>
      <p:ext uri="{BB962C8B-B14F-4D97-AF65-F5344CB8AC3E}">
        <p14:creationId xmlns:p14="http://schemas.microsoft.com/office/powerpoint/2010/main" val="3309907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1042989" y="476672"/>
            <a:ext cx="6985396" cy="666750"/>
          </a:xfrm>
        </p:spPr>
        <p:txBody>
          <a:bodyPr/>
          <a:lstStyle/>
          <a:p>
            <a:r>
              <a:rPr lang="zh-CN" altLang="en-US" sz="3200" dirty="0"/>
              <a:t>耦  合</a:t>
            </a:r>
            <a:endParaRPr lang="zh-CN" altLang="en-US" sz="3200" b="1" dirty="0"/>
          </a:p>
        </p:txBody>
      </p:sp>
      <p:sp>
        <p:nvSpPr>
          <p:cNvPr id="545795" name="Rectangle 3"/>
          <p:cNvSpPr>
            <a:spLocks noGrp="1" noChangeArrowheads="1"/>
          </p:cNvSpPr>
          <p:nvPr>
            <p:ph type="body" idx="1"/>
          </p:nvPr>
        </p:nvSpPr>
        <p:spPr>
          <a:xfrm>
            <a:off x="468313" y="1443191"/>
            <a:ext cx="7920037" cy="1660521"/>
          </a:xfrm>
        </p:spPr>
        <p:txBody>
          <a:bodyPr/>
          <a:lstStyle/>
          <a:p>
            <a:pPr marL="609600" indent="-609600">
              <a:buClr>
                <a:schemeClr val="tx1"/>
              </a:buClr>
              <a:buSzTx/>
              <a:buFont typeface="Wingdings" pitchFamily="2" charset="2"/>
              <a:buAutoNum type="alphaUcPeriod" startAt="3"/>
            </a:pPr>
            <a:r>
              <a:rPr lang="zh-CN" altLang="en-US" sz="2800" b="1" dirty="0">
                <a:ea typeface="楷体_GB2312" pitchFamily="49" charset="-122"/>
              </a:rPr>
              <a:t>控制耦合</a:t>
            </a:r>
          </a:p>
          <a:p>
            <a:pPr marL="1371600" lvl="2" indent="-457200">
              <a:lnSpc>
                <a:spcPct val="130000"/>
              </a:lnSpc>
            </a:pPr>
            <a:r>
              <a:rPr lang="zh-CN" altLang="en-US" b="1" dirty="0">
                <a:latin typeface="楷体_GB2312" pitchFamily="49" charset="-122"/>
                <a:ea typeface="楷体_GB2312" pitchFamily="49" charset="-122"/>
              </a:rPr>
              <a:t>如果</a:t>
            </a:r>
            <a:r>
              <a:rPr lang="zh-CN" altLang="en-US" b="1" dirty="0">
                <a:solidFill>
                  <a:schemeClr val="hlink"/>
                </a:solidFill>
                <a:latin typeface="楷体_GB2312" pitchFamily="49" charset="-122"/>
                <a:ea typeface="楷体_GB2312" pitchFamily="49" charset="-122"/>
              </a:rPr>
              <a:t>模块 </a:t>
            </a:r>
            <a:r>
              <a:rPr lang="en-US" altLang="zh-CN" b="1" dirty="0">
                <a:solidFill>
                  <a:schemeClr val="hlink"/>
                </a:solidFill>
                <a:latin typeface="楷体_GB2312" pitchFamily="49" charset="-122"/>
                <a:ea typeface="楷体_GB2312" pitchFamily="49" charset="-122"/>
              </a:rPr>
              <a:t>A </a:t>
            </a:r>
            <a:r>
              <a:rPr lang="zh-CN" altLang="en-US" b="1" dirty="0">
                <a:latin typeface="楷体_GB2312" pitchFamily="49" charset="-122"/>
                <a:ea typeface="楷体_GB2312" pitchFamily="49" charset="-122"/>
              </a:rPr>
              <a:t>向 </a:t>
            </a:r>
            <a:r>
              <a:rPr lang="en-US" altLang="zh-CN" b="1" dirty="0">
                <a:solidFill>
                  <a:schemeClr val="hlink"/>
                </a:solidFill>
                <a:latin typeface="楷体_GB2312" pitchFamily="49" charset="-122"/>
                <a:ea typeface="楷体_GB2312" pitchFamily="49" charset="-122"/>
              </a:rPr>
              <a:t>B </a:t>
            </a:r>
            <a:r>
              <a:rPr lang="zh-CN" altLang="en-US" b="1" dirty="0">
                <a:latin typeface="楷体_GB2312" pitchFamily="49" charset="-122"/>
                <a:ea typeface="楷体_GB2312" pitchFamily="49" charset="-122"/>
              </a:rPr>
              <a:t>传递的信息控制了</a:t>
            </a:r>
            <a:r>
              <a:rPr lang="zh-CN" altLang="en-US" b="1" dirty="0">
                <a:solidFill>
                  <a:schemeClr val="hlink"/>
                </a:solidFill>
                <a:latin typeface="楷体_GB2312" pitchFamily="49" charset="-122"/>
                <a:ea typeface="楷体_GB2312" pitchFamily="49" charset="-122"/>
              </a:rPr>
              <a:t> </a:t>
            </a:r>
            <a:r>
              <a:rPr lang="en-US" altLang="zh-CN" b="1" dirty="0">
                <a:solidFill>
                  <a:schemeClr val="hlink"/>
                </a:solidFill>
                <a:latin typeface="楷体_GB2312" pitchFamily="49" charset="-122"/>
                <a:ea typeface="楷体_GB2312" pitchFamily="49" charset="-122"/>
              </a:rPr>
              <a:t>B </a:t>
            </a:r>
            <a:r>
              <a:rPr lang="zh-CN" altLang="en-US" b="1" dirty="0">
                <a:latin typeface="楷体_GB2312" pitchFamily="49" charset="-122"/>
                <a:ea typeface="楷体_GB2312" pitchFamily="49" charset="-122"/>
              </a:rPr>
              <a:t>的内部逻辑，那么 </a:t>
            </a:r>
            <a:r>
              <a:rPr lang="en-US" altLang="zh-CN" b="1" dirty="0">
                <a:latin typeface="楷体_GB2312" pitchFamily="49" charset="-122"/>
                <a:ea typeface="楷体_GB2312" pitchFamily="49" charset="-122"/>
              </a:rPr>
              <a:t>A </a:t>
            </a:r>
            <a:r>
              <a:rPr lang="zh-CN" altLang="en-US" b="1" dirty="0">
                <a:latin typeface="楷体_GB2312" pitchFamily="49" charset="-122"/>
                <a:ea typeface="楷体_GB2312" pitchFamily="49" charset="-122"/>
              </a:rPr>
              <a:t>和 </a:t>
            </a:r>
            <a:r>
              <a:rPr lang="en-US" altLang="zh-CN" b="1" dirty="0">
                <a:latin typeface="楷体_GB2312" pitchFamily="49" charset="-122"/>
                <a:ea typeface="楷体_GB2312" pitchFamily="49" charset="-122"/>
              </a:rPr>
              <a:t>B </a:t>
            </a:r>
            <a:r>
              <a:rPr lang="zh-CN" altLang="en-US" b="1" dirty="0">
                <a:latin typeface="楷体_GB2312" pitchFamily="49" charset="-122"/>
                <a:ea typeface="楷体_GB2312" pitchFamily="49" charset="-122"/>
              </a:rPr>
              <a:t>之间为控制耦合。</a:t>
            </a:r>
          </a:p>
        </p:txBody>
      </p:sp>
      <p:grpSp>
        <p:nvGrpSpPr>
          <p:cNvPr id="6" name="组合 5"/>
          <p:cNvGrpSpPr/>
          <p:nvPr/>
        </p:nvGrpSpPr>
        <p:grpSpPr>
          <a:xfrm>
            <a:off x="1043608" y="3140968"/>
            <a:ext cx="3384376" cy="2827411"/>
            <a:chOff x="1043608" y="3140968"/>
            <a:chExt cx="3384376" cy="2827411"/>
          </a:xfrm>
        </p:grpSpPr>
        <p:sp>
          <p:nvSpPr>
            <p:cNvPr id="545796" name="Text Box 4"/>
            <p:cNvSpPr txBox="1">
              <a:spLocks noChangeArrowheads="1"/>
            </p:cNvSpPr>
            <p:nvPr/>
          </p:nvSpPr>
          <p:spPr bwMode="auto">
            <a:xfrm>
              <a:off x="1636192" y="3140968"/>
              <a:ext cx="2209800" cy="409575"/>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zh-CN" altLang="en-US" sz="2000" b="1" dirty="0">
                  <a:solidFill>
                    <a:schemeClr val="tx1"/>
                  </a:solidFill>
                  <a:latin typeface="Times New Roman" pitchFamily="18" charset="0"/>
                  <a:ea typeface="楷体_GB2312" pitchFamily="49" charset="-122"/>
                </a:rPr>
                <a:t>检索记录请求 </a:t>
              </a:r>
              <a:r>
                <a:rPr lang="en-US" altLang="zh-CN" sz="2000" b="1" dirty="0">
                  <a:solidFill>
                    <a:schemeClr val="tx1"/>
                  </a:solidFill>
                  <a:latin typeface="Times New Roman" pitchFamily="18" charset="0"/>
                  <a:ea typeface="楷体_GB2312" pitchFamily="49" charset="-122"/>
                </a:rPr>
                <a:t>A</a:t>
              </a:r>
            </a:p>
          </p:txBody>
        </p:sp>
        <p:sp>
          <p:nvSpPr>
            <p:cNvPr id="545797" name="Text Box 5"/>
            <p:cNvSpPr txBox="1">
              <a:spLocks noChangeArrowheads="1"/>
            </p:cNvSpPr>
            <p:nvPr/>
          </p:nvSpPr>
          <p:spPr bwMode="auto">
            <a:xfrm>
              <a:off x="1043608" y="4329782"/>
              <a:ext cx="3384376" cy="1066959"/>
            </a:xfrm>
            <a:prstGeom prst="rect">
              <a:avLst/>
            </a:prstGeom>
            <a:noFill/>
            <a:ln w="12700">
              <a:solidFill>
                <a:schemeClr val="tx1"/>
              </a:solidFill>
              <a:miter lim="800000"/>
              <a:headEnd/>
              <a:tailEnd/>
            </a:ln>
            <a:effectLst/>
          </p:spPr>
          <p:txBody>
            <a:bodyPr wrap="square">
              <a:spAutoFit/>
            </a:bodyPr>
            <a:lstStyle/>
            <a:p>
              <a:pPr>
                <a:spcBef>
                  <a:spcPts val="200"/>
                </a:spcBef>
                <a:buClrTx/>
                <a:buSzTx/>
                <a:buFontTx/>
                <a:buNone/>
              </a:pPr>
              <a:r>
                <a:rPr lang="en-US" altLang="zh-CN" sz="2000" b="1" dirty="0">
                  <a:solidFill>
                    <a:schemeClr val="tx1"/>
                  </a:solidFill>
                  <a:latin typeface="Times New Roman" pitchFamily="18" charset="0"/>
                  <a:ea typeface="楷体_GB2312" pitchFamily="49" charset="-122"/>
                </a:rPr>
                <a:t>B</a:t>
              </a:r>
            </a:p>
            <a:p>
              <a:pPr>
                <a:spcBef>
                  <a:spcPts val="200"/>
                </a:spcBef>
                <a:buClrTx/>
                <a:buSzTx/>
                <a:buFontTx/>
                <a:buNone/>
              </a:pPr>
              <a:r>
                <a:rPr lang="zh-CN" altLang="en-US" sz="2000" b="1" dirty="0">
                  <a:latin typeface="+mn-ea"/>
                  <a:ea typeface="+mn-ea"/>
                  <a:cs typeface="Consolas" panose="020B0609020204030204" pitchFamily="49" charset="0"/>
                </a:rPr>
                <a:t>如果</a:t>
              </a:r>
              <a:r>
                <a:rPr lang="en-US" altLang="zh-CN" sz="2000" b="1" dirty="0">
                  <a:latin typeface="+mn-ea"/>
                  <a:ea typeface="+mn-ea"/>
                  <a:cs typeface="Consolas" panose="020B0609020204030204" pitchFamily="49" charset="0"/>
                </a:rPr>
                <a:t>flag=1</a:t>
              </a:r>
              <a:r>
                <a:rPr lang="zh-CN" altLang="en-US" sz="2000" b="1" dirty="0">
                  <a:latin typeface="+mn-ea"/>
                  <a:ea typeface="+mn-ea"/>
                  <a:cs typeface="Consolas" panose="020B0609020204030204" pitchFamily="49" charset="0"/>
                </a:rPr>
                <a:t>，则返回平均分</a:t>
              </a:r>
              <a:endParaRPr lang="en-US" altLang="zh-CN" sz="2000" b="1" dirty="0">
                <a:latin typeface="+mn-ea"/>
                <a:ea typeface="+mn-ea"/>
                <a:cs typeface="Consolas" panose="020B0609020204030204" pitchFamily="49" charset="0"/>
              </a:endParaRPr>
            </a:p>
            <a:p>
              <a:pPr>
                <a:spcBef>
                  <a:spcPts val="200"/>
                </a:spcBef>
                <a:buClrTx/>
                <a:buSzTx/>
                <a:buFontTx/>
                <a:buNone/>
              </a:pPr>
              <a:r>
                <a:rPr lang="zh-CN" altLang="en-US" sz="2000" b="1" dirty="0">
                  <a:solidFill>
                    <a:schemeClr val="tx1"/>
                  </a:solidFill>
                  <a:latin typeface="+mn-ea"/>
                  <a:ea typeface="+mn-ea"/>
                  <a:cs typeface="Consolas" panose="020B0609020204030204" pitchFamily="49" charset="0"/>
                </a:rPr>
                <a:t>如果</a:t>
              </a:r>
              <a:r>
                <a:rPr lang="en-US" altLang="zh-CN" sz="2000" b="1" dirty="0">
                  <a:solidFill>
                    <a:schemeClr val="tx1"/>
                  </a:solidFill>
                  <a:latin typeface="+mn-ea"/>
                  <a:ea typeface="+mn-ea"/>
                  <a:cs typeface="Consolas" panose="020B0609020204030204" pitchFamily="49" charset="0"/>
                </a:rPr>
                <a:t>flag=2</a:t>
              </a:r>
              <a:r>
                <a:rPr lang="zh-CN" altLang="en-US" sz="2000" b="1" dirty="0">
                  <a:latin typeface="+mn-ea"/>
                  <a:cs typeface="Consolas" panose="020B0609020204030204" pitchFamily="49" charset="0"/>
                </a:rPr>
                <a:t>，</a:t>
              </a:r>
              <a:r>
                <a:rPr lang="zh-CN" altLang="en-US" sz="2000" b="1" dirty="0">
                  <a:solidFill>
                    <a:schemeClr val="tx1"/>
                  </a:solidFill>
                  <a:latin typeface="+mn-ea"/>
                  <a:ea typeface="+mn-ea"/>
                  <a:cs typeface="Consolas" panose="020B0609020204030204" pitchFamily="49" charset="0"/>
                </a:rPr>
                <a:t>则返回最高分</a:t>
              </a:r>
              <a:endParaRPr lang="en-US" altLang="zh-CN" sz="2000" b="1" dirty="0">
                <a:solidFill>
                  <a:schemeClr val="tx1"/>
                </a:solidFill>
                <a:latin typeface="+mn-ea"/>
                <a:ea typeface="+mn-ea"/>
                <a:cs typeface="Consolas" panose="020B0609020204030204" pitchFamily="49" charset="0"/>
              </a:endParaRPr>
            </a:p>
          </p:txBody>
        </p:sp>
        <p:sp>
          <p:nvSpPr>
            <p:cNvPr id="545798" name="Line 6"/>
            <p:cNvSpPr>
              <a:spLocks noChangeShapeType="1"/>
            </p:cNvSpPr>
            <p:nvPr/>
          </p:nvSpPr>
          <p:spPr bwMode="auto">
            <a:xfrm>
              <a:off x="2702992" y="3547368"/>
              <a:ext cx="0" cy="762000"/>
            </a:xfrm>
            <a:prstGeom prst="line">
              <a:avLst/>
            </a:prstGeom>
            <a:noFill/>
            <a:ln w="9525">
              <a:solidFill>
                <a:schemeClr val="tx1"/>
              </a:solidFill>
              <a:round/>
              <a:headEnd/>
              <a:tailEnd type="triangle" w="med" len="med"/>
            </a:ln>
            <a:effectLst/>
          </p:spPr>
          <p:txBody>
            <a:bodyPr wrap="none" anchor="ctr"/>
            <a:lstStyle/>
            <a:p>
              <a:endParaRPr lang="zh-CN" altLang="en-US"/>
            </a:p>
          </p:txBody>
        </p:sp>
        <p:grpSp>
          <p:nvGrpSpPr>
            <p:cNvPr id="2" name="Group 9"/>
            <p:cNvGrpSpPr>
              <a:grpSpLocks/>
            </p:cNvGrpSpPr>
            <p:nvPr/>
          </p:nvGrpSpPr>
          <p:grpSpPr bwMode="auto">
            <a:xfrm>
              <a:off x="1586980" y="3717235"/>
              <a:ext cx="1447800" cy="592138"/>
              <a:chOff x="1624" y="2996"/>
              <a:chExt cx="912" cy="373"/>
            </a:xfrm>
          </p:grpSpPr>
          <p:sp>
            <p:nvSpPr>
              <p:cNvPr id="545802" name="Oval 10"/>
              <p:cNvSpPr>
                <a:spLocks noChangeArrowheads="1"/>
              </p:cNvSpPr>
              <p:nvPr/>
            </p:nvSpPr>
            <p:spPr bwMode="auto">
              <a:xfrm>
                <a:off x="2007" y="3081"/>
                <a:ext cx="96" cy="96"/>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sp>
            <p:nvSpPr>
              <p:cNvPr id="545803" name="Line 11"/>
              <p:cNvSpPr>
                <a:spLocks noChangeShapeType="1"/>
              </p:cNvSpPr>
              <p:nvPr/>
            </p:nvSpPr>
            <p:spPr bwMode="auto">
              <a:xfrm>
                <a:off x="2055" y="3177"/>
                <a:ext cx="0" cy="192"/>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545804" name="Text Box 12"/>
              <p:cNvSpPr txBox="1">
                <a:spLocks noChangeArrowheads="1"/>
              </p:cNvSpPr>
              <p:nvPr/>
            </p:nvSpPr>
            <p:spPr bwMode="auto">
              <a:xfrm>
                <a:off x="1624" y="2996"/>
                <a:ext cx="912" cy="250"/>
              </a:xfrm>
              <a:prstGeom prst="rect">
                <a:avLst/>
              </a:prstGeom>
              <a:noFill/>
              <a:ln w="9525">
                <a:noFill/>
                <a:miter lim="800000"/>
                <a:headEnd/>
                <a:tailEnd/>
              </a:ln>
              <a:effectLst/>
            </p:spPr>
            <p:txBody>
              <a:bodyPr>
                <a:spAutoFit/>
              </a:bodyPr>
              <a:lstStyle/>
              <a:p>
                <a:pPr>
                  <a:spcBef>
                    <a:spcPct val="50000"/>
                  </a:spcBef>
                  <a:buClrTx/>
                  <a:buSzTx/>
                  <a:buFontTx/>
                  <a:buNone/>
                </a:pPr>
                <a:r>
                  <a:rPr lang="en-US" altLang="zh-CN" sz="2000" b="1" dirty="0">
                    <a:solidFill>
                      <a:schemeClr val="tx1"/>
                    </a:solidFill>
                    <a:latin typeface="Times New Roman" pitchFamily="18" charset="0"/>
                    <a:ea typeface="楷体_GB2312" pitchFamily="49" charset="-122"/>
                  </a:rPr>
                  <a:t>flag</a:t>
                </a:r>
                <a:endParaRPr lang="zh-CN" altLang="en-US" sz="2000" b="1" dirty="0">
                  <a:solidFill>
                    <a:schemeClr val="tx1"/>
                  </a:solidFill>
                  <a:latin typeface="Times New Roman" pitchFamily="18" charset="0"/>
                  <a:ea typeface="楷体_GB2312" pitchFamily="49" charset="-122"/>
                </a:endParaRPr>
              </a:p>
            </p:txBody>
          </p:sp>
        </p:grpSp>
        <p:sp>
          <p:nvSpPr>
            <p:cNvPr id="545810" name="Text Box 18"/>
            <p:cNvSpPr txBox="1">
              <a:spLocks noChangeArrowheads="1"/>
            </p:cNvSpPr>
            <p:nvPr/>
          </p:nvSpPr>
          <p:spPr bwMode="auto">
            <a:xfrm>
              <a:off x="1586980" y="5571504"/>
              <a:ext cx="2209800" cy="396875"/>
            </a:xfrm>
            <a:prstGeom prst="rect">
              <a:avLst/>
            </a:prstGeom>
            <a:noFill/>
            <a:ln w="12700">
              <a:noFill/>
              <a:miter lim="800000"/>
              <a:headEnd/>
              <a:tailEnd/>
            </a:ln>
            <a:effectLst/>
          </p:spPr>
          <p:txBody>
            <a:bodyPr>
              <a:spAutoFit/>
            </a:bodyPr>
            <a:lstStyle/>
            <a:p>
              <a:pPr algn="ctr">
                <a:spcBef>
                  <a:spcPct val="50000"/>
                </a:spcBef>
                <a:buClrTx/>
                <a:buSzTx/>
                <a:buFontTx/>
                <a:buNone/>
              </a:pPr>
              <a:r>
                <a:rPr lang="zh-CN" altLang="en-US" sz="2000" b="1" dirty="0">
                  <a:solidFill>
                    <a:schemeClr val="tx1"/>
                  </a:solidFill>
                  <a:latin typeface="Times New Roman" pitchFamily="18" charset="0"/>
                  <a:ea typeface="楷体_GB2312" pitchFamily="49" charset="-122"/>
                </a:rPr>
                <a:t>控制耦合</a:t>
              </a:r>
            </a:p>
          </p:txBody>
        </p:sp>
      </p:grpSp>
      <p:sp>
        <p:nvSpPr>
          <p:cNvPr id="32" name="Text Box 18"/>
          <p:cNvSpPr txBox="1">
            <a:spLocks noChangeArrowheads="1"/>
          </p:cNvSpPr>
          <p:nvPr/>
        </p:nvSpPr>
        <p:spPr bwMode="auto">
          <a:xfrm>
            <a:off x="5595390" y="5565485"/>
            <a:ext cx="2209800" cy="396875"/>
          </a:xfrm>
          <a:prstGeom prst="rect">
            <a:avLst/>
          </a:prstGeom>
          <a:noFill/>
          <a:ln w="12700">
            <a:noFill/>
            <a:miter lim="800000"/>
            <a:headEnd/>
            <a:tailEnd/>
          </a:ln>
          <a:effectLst/>
        </p:spPr>
        <p:txBody>
          <a:bodyPr>
            <a:spAutoFit/>
          </a:bodyPr>
          <a:lstStyle/>
          <a:p>
            <a:pPr algn="ctr">
              <a:spcBef>
                <a:spcPct val="50000"/>
              </a:spcBef>
              <a:buClrTx/>
              <a:buSzTx/>
              <a:buFontTx/>
              <a:buNone/>
            </a:pPr>
            <a:r>
              <a:rPr lang="zh-CN" altLang="en-US" sz="2000" b="1" dirty="0">
                <a:solidFill>
                  <a:schemeClr val="tx1"/>
                </a:solidFill>
                <a:latin typeface="Times New Roman" pitchFamily="18" charset="0"/>
                <a:ea typeface="楷体_GB2312" pitchFamily="49" charset="-122"/>
              </a:rPr>
              <a:t>单一职责原则</a:t>
            </a:r>
          </a:p>
        </p:txBody>
      </p:sp>
      <p:grpSp>
        <p:nvGrpSpPr>
          <p:cNvPr id="7" name="组合 6"/>
          <p:cNvGrpSpPr/>
          <p:nvPr/>
        </p:nvGrpSpPr>
        <p:grpSpPr>
          <a:xfrm>
            <a:off x="4860032" y="3178160"/>
            <a:ext cx="4104456" cy="1885156"/>
            <a:chOff x="4860032" y="3178160"/>
            <a:chExt cx="4104456" cy="1885156"/>
          </a:xfrm>
        </p:grpSpPr>
        <p:sp>
          <p:nvSpPr>
            <p:cNvPr id="27" name="Text Box 4"/>
            <p:cNvSpPr txBox="1">
              <a:spLocks noChangeArrowheads="1"/>
            </p:cNvSpPr>
            <p:nvPr/>
          </p:nvSpPr>
          <p:spPr bwMode="auto">
            <a:xfrm>
              <a:off x="5796136" y="3178160"/>
              <a:ext cx="2209800" cy="409575"/>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zh-CN" altLang="en-US" sz="2000" b="1" dirty="0">
                  <a:solidFill>
                    <a:schemeClr val="tx1"/>
                  </a:solidFill>
                  <a:latin typeface="Times New Roman" pitchFamily="18" charset="0"/>
                  <a:ea typeface="楷体_GB2312" pitchFamily="49" charset="-122"/>
                </a:rPr>
                <a:t>检索记录请求 </a:t>
              </a:r>
              <a:r>
                <a:rPr lang="en-US" altLang="zh-CN" sz="2000" b="1" dirty="0">
                  <a:solidFill>
                    <a:schemeClr val="tx1"/>
                  </a:solidFill>
                  <a:latin typeface="Times New Roman" pitchFamily="18" charset="0"/>
                  <a:ea typeface="楷体_GB2312" pitchFamily="49" charset="-122"/>
                </a:rPr>
                <a:t>A</a:t>
              </a:r>
            </a:p>
          </p:txBody>
        </p:sp>
        <p:sp>
          <p:nvSpPr>
            <p:cNvPr id="28" name="Line 6"/>
            <p:cNvSpPr>
              <a:spLocks noChangeShapeType="1"/>
            </p:cNvSpPr>
            <p:nvPr/>
          </p:nvSpPr>
          <p:spPr bwMode="auto">
            <a:xfrm flipH="1">
              <a:off x="5796136" y="3584560"/>
              <a:ext cx="1056496" cy="724808"/>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29" name="Line 6"/>
            <p:cNvSpPr>
              <a:spLocks noChangeShapeType="1"/>
            </p:cNvSpPr>
            <p:nvPr/>
          </p:nvSpPr>
          <p:spPr bwMode="auto">
            <a:xfrm>
              <a:off x="6901036" y="3587735"/>
              <a:ext cx="1104900" cy="721633"/>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30" name="Text Box 5"/>
            <p:cNvSpPr txBox="1">
              <a:spLocks noChangeArrowheads="1"/>
            </p:cNvSpPr>
            <p:nvPr/>
          </p:nvSpPr>
          <p:spPr bwMode="auto">
            <a:xfrm>
              <a:off x="4860032" y="4329782"/>
              <a:ext cx="1692188" cy="733534"/>
            </a:xfrm>
            <a:prstGeom prst="rect">
              <a:avLst/>
            </a:prstGeom>
            <a:noFill/>
            <a:ln w="12700">
              <a:solidFill>
                <a:schemeClr val="tx1"/>
              </a:solidFill>
              <a:miter lim="800000"/>
              <a:headEnd/>
              <a:tailEnd/>
            </a:ln>
            <a:effectLst/>
          </p:spPr>
          <p:txBody>
            <a:bodyPr wrap="square">
              <a:spAutoFit/>
            </a:bodyPr>
            <a:lstStyle/>
            <a:p>
              <a:pPr>
                <a:spcBef>
                  <a:spcPts val="200"/>
                </a:spcBef>
                <a:buClrTx/>
                <a:buSzTx/>
                <a:buFontTx/>
                <a:buNone/>
              </a:pPr>
              <a:r>
                <a:rPr lang="en-US" altLang="zh-CN" sz="2000" b="1" dirty="0">
                  <a:solidFill>
                    <a:schemeClr val="tx1"/>
                  </a:solidFill>
                  <a:latin typeface="Times New Roman" pitchFamily="18" charset="0"/>
                  <a:ea typeface="楷体_GB2312" pitchFamily="49" charset="-122"/>
                </a:rPr>
                <a:t>B1</a:t>
              </a:r>
            </a:p>
            <a:p>
              <a:pPr>
                <a:spcBef>
                  <a:spcPts val="200"/>
                </a:spcBef>
                <a:buClrTx/>
                <a:buSzTx/>
                <a:buFontTx/>
                <a:buNone/>
              </a:pPr>
              <a:r>
                <a:rPr lang="zh-CN" altLang="en-US" sz="2000" b="1" dirty="0">
                  <a:latin typeface="+mn-ea"/>
                  <a:ea typeface="+mn-ea"/>
                  <a:cs typeface="Consolas" panose="020B0609020204030204" pitchFamily="49" charset="0"/>
                </a:rPr>
                <a:t>返回平均分</a:t>
              </a:r>
              <a:endParaRPr lang="en-US" altLang="zh-CN" sz="2000" b="1" dirty="0">
                <a:latin typeface="+mn-ea"/>
                <a:ea typeface="+mn-ea"/>
                <a:cs typeface="Consolas" panose="020B0609020204030204" pitchFamily="49" charset="0"/>
              </a:endParaRPr>
            </a:p>
          </p:txBody>
        </p:sp>
        <p:sp>
          <p:nvSpPr>
            <p:cNvPr id="31" name="Text Box 5"/>
            <p:cNvSpPr txBox="1">
              <a:spLocks noChangeArrowheads="1"/>
            </p:cNvSpPr>
            <p:nvPr/>
          </p:nvSpPr>
          <p:spPr bwMode="auto">
            <a:xfrm>
              <a:off x="6959096" y="4293096"/>
              <a:ext cx="1692188" cy="733534"/>
            </a:xfrm>
            <a:prstGeom prst="rect">
              <a:avLst/>
            </a:prstGeom>
            <a:noFill/>
            <a:ln w="12700">
              <a:solidFill>
                <a:schemeClr val="tx1"/>
              </a:solidFill>
              <a:miter lim="800000"/>
              <a:headEnd/>
              <a:tailEnd/>
            </a:ln>
            <a:effectLst/>
          </p:spPr>
          <p:txBody>
            <a:bodyPr wrap="square">
              <a:spAutoFit/>
            </a:bodyPr>
            <a:lstStyle/>
            <a:p>
              <a:pPr>
                <a:spcBef>
                  <a:spcPts val="200"/>
                </a:spcBef>
                <a:buClrTx/>
                <a:buSzTx/>
                <a:buFontTx/>
                <a:buNone/>
              </a:pPr>
              <a:r>
                <a:rPr lang="en-US" altLang="zh-CN" sz="2000" b="1" dirty="0">
                  <a:solidFill>
                    <a:schemeClr val="tx1"/>
                  </a:solidFill>
                  <a:latin typeface="Times New Roman" pitchFamily="18" charset="0"/>
                  <a:ea typeface="楷体_GB2312" pitchFamily="49" charset="-122"/>
                </a:rPr>
                <a:t>B2</a:t>
              </a:r>
            </a:p>
            <a:p>
              <a:pPr>
                <a:spcBef>
                  <a:spcPts val="200"/>
                </a:spcBef>
                <a:buClrTx/>
                <a:buSzTx/>
                <a:buFontTx/>
                <a:buNone/>
              </a:pPr>
              <a:r>
                <a:rPr lang="zh-CN" altLang="en-US" sz="2000" b="1" dirty="0">
                  <a:latin typeface="+mn-ea"/>
                  <a:ea typeface="+mn-ea"/>
                  <a:cs typeface="Consolas" panose="020B0609020204030204" pitchFamily="49" charset="0"/>
                </a:rPr>
                <a:t>返回最高分</a:t>
              </a:r>
              <a:endParaRPr lang="en-US" altLang="zh-CN" sz="2000" b="1" dirty="0">
                <a:latin typeface="+mn-ea"/>
                <a:ea typeface="+mn-ea"/>
                <a:cs typeface="Consolas" panose="020B0609020204030204" pitchFamily="49" charset="0"/>
              </a:endParaRPr>
            </a:p>
          </p:txBody>
        </p:sp>
        <p:sp>
          <p:nvSpPr>
            <p:cNvPr id="33" name="Text Box 12"/>
            <p:cNvSpPr txBox="1">
              <a:spLocks noChangeArrowheads="1"/>
            </p:cNvSpPr>
            <p:nvPr/>
          </p:nvSpPr>
          <p:spPr bwMode="auto">
            <a:xfrm>
              <a:off x="5269750" y="3729935"/>
              <a:ext cx="1447800" cy="396875"/>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dirty="0">
                  <a:solidFill>
                    <a:schemeClr val="tx1"/>
                  </a:solidFill>
                  <a:latin typeface="Times New Roman" pitchFamily="18" charset="0"/>
                  <a:ea typeface="楷体_GB2312" pitchFamily="49" charset="-122"/>
                </a:rPr>
                <a:t>平均分</a:t>
              </a:r>
            </a:p>
          </p:txBody>
        </p:sp>
        <p:sp>
          <p:nvSpPr>
            <p:cNvPr id="34" name="Text Box 12"/>
            <p:cNvSpPr txBox="1">
              <a:spLocks noChangeArrowheads="1"/>
            </p:cNvSpPr>
            <p:nvPr/>
          </p:nvSpPr>
          <p:spPr bwMode="auto">
            <a:xfrm>
              <a:off x="7516688" y="3717234"/>
              <a:ext cx="1447800" cy="396875"/>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dirty="0">
                  <a:solidFill>
                    <a:schemeClr val="tx1"/>
                  </a:solidFill>
                  <a:latin typeface="Times New Roman" pitchFamily="18" charset="0"/>
                  <a:ea typeface="楷体_GB2312" pitchFamily="49" charset="-122"/>
                </a:rPr>
                <a:t>最高分</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zh-CN" altLang="en-US" sz="3200" dirty="0"/>
              <a:t>耦  合</a:t>
            </a:r>
            <a:endParaRPr lang="zh-CN" altLang="en-US" sz="3200" b="1" dirty="0"/>
          </a:p>
        </p:txBody>
      </p:sp>
      <p:sp>
        <p:nvSpPr>
          <p:cNvPr id="546819" name="Rectangle 3"/>
          <p:cNvSpPr>
            <a:spLocks noGrp="1" noChangeArrowheads="1"/>
          </p:cNvSpPr>
          <p:nvPr>
            <p:ph type="body" idx="1"/>
          </p:nvPr>
        </p:nvSpPr>
        <p:spPr>
          <a:xfrm>
            <a:off x="755650" y="1349399"/>
            <a:ext cx="7959754" cy="1579535"/>
          </a:xfrm>
        </p:spPr>
        <p:txBody>
          <a:bodyPr/>
          <a:lstStyle/>
          <a:p>
            <a:pPr marL="609600" indent="-609600">
              <a:buClr>
                <a:schemeClr val="tx1"/>
              </a:buClr>
              <a:buSzTx/>
              <a:buFont typeface="Wingdings" pitchFamily="2" charset="2"/>
              <a:buAutoNum type="alphaUcPeriod" startAt="4"/>
            </a:pPr>
            <a:r>
              <a:rPr lang="zh-CN" altLang="en-US" sz="2800" b="1" dirty="0">
                <a:ea typeface="楷体_GB2312" pitchFamily="49" charset="-122"/>
              </a:rPr>
              <a:t>公共耦合</a:t>
            </a:r>
          </a:p>
          <a:p>
            <a:pPr marL="803275" lvl="2" indent="-361950"/>
            <a:r>
              <a:rPr lang="zh-CN" altLang="en-US" b="1" dirty="0">
                <a:ea typeface="楷体_GB2312" pitchFamily="49" charset="-122"/>
              </a:rPr>
              <a:t>如果两个或多个模块都和同一个</a:t>
            </a:r>
            <a:r>
              <a:rPr lang="zh-CN" altLang="en-US" b="1" dirty="0">
                <a:solidFill>
                  <a:schemeClr val="hlink"/>
                </a:solidFill>
                <a:ea typeface="楷体_GB2312" pitchFamily="49" charset="-122"/>
              </a:rPr>
              <a:t>公共数据域</a:t>
            </a:r>
            <a:r>
              <a:rPr lang="zh-CN" altLang="en-US" b="1" dirty="0">
                <a:ea typeface="楷体_GB2312" pitchFamily="49" charset="-122"/>
              </a:rPr>
              <a:t>有关，则称为公共耦合。</a:t>
            </a:r>
            <a:r>
              <a:rPr lang="en-US" altLang="zh-CN" dirty="0">
                <a:latin typeface="楷体_GB2312" pitchFamily="49" charset="-122"/>
                <a:ea typeface="楷体_GB2312" pitchFamily="49" charset="-122"/>
                <a:sym typeface="Wingdings"/>
              </a:rPr>
              <a:t> </a:t>
            </a:r>
            <a:endParaRPr lang="zh-CN" altLang="en-US" b="1" dirty="0">
              <a:ea typeface="楷体_GB2312" pitchFamily="49" charset="-122"/>
            </a:endParaRPr>
          </a:p>
        </p:txBody>
      </p:sp>
      <p:sp>
        <p:nvSpPr>
          <p:cNvPr id="546820" name="Text Box 4"/>
          <p:cNvSpPr txBox="1">
            <a:spLocks noChangeArrowheads="1"/>
          </p:cNvSpPr>
          <p:nvPr/>
        </p:nvSpPr>
        <p:spPr bwMode="auto">
          <a:xfrm>
            <a:off x="920750" y="3159121"/>
            <a:ext cx="927100" cy="469900"/>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en-US" altLang="zh-CN" sz="2400" b="1">
                <a:solidFill>
                  <a:schemeClr val="tx1"/>
                </a:solidFill>
                <a:latin typeface="Times New Roman" pitchFamily="18" charset="0"/>
              </a:rPr>
              <a:t>A</a:t>
            </a:r>
          </a:p>
        </p:txBody>
      </p:sp>
      <p:sp>
        <p:nvSpPr>
          <p:cNvPr id="546821" name="Text Box 5"/>
          <p:cNvSpPr txBox="1">
            <a:spLocks noChangeArrowheads="1"/>
          </p:cNvSpPr>
          <p:nvPr/>
        </p:nvSpPr>
        <p:spPr bwMode="auto">
          <a:xfrm>
            <a:off x="895350" y="4967283"/>
            <a:ext cx="936625" cy="469900"/>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en-US" altLang="zh-CN" sz="2400" b="1">
                <a:solidFill>
                  <a:schemeClr val="tx1"/>
                </a:solidFill>
                <a:latin typeface="Times New Roman" pitchFamily="18" charset="0"/>
              </a:rPr>
              <a:t>B</a:t>
            </a:r>
          </a:p>
        </p:txBody>
      </p:sp>
      <p:sp>
        <p:nvSpPr>
          <p:cNvPr id="546822" name="Oval 6"/>
          <p:cNvSpPr>
            <a:spLocks noChangeArrowheads="1"/>
          </p:cNvSpPr>
          <p:nvPr/>
        </p:nvSpPr>
        <p:spPr bwMode="auto">
          <a:xfrm>
            <a:off x="679450" y="3963983"/>
            <a:ext cx="1368425" cy="647700"/>
          </a:xfrm>
          <a:prstGeom prst="ellipse">
            <a:avLst/>
          </a:prstGeom>
          <a:solidFill>
            <a:srgbClr val="FFFF99"/>
          </a:solidFill>
          <a:ln w="9525">
            <a:solidFill>
              <a:schemeClr val="tx1"/>
            </a:solidFill>
            <a:round/>
            <a:headEnd/>
            <a:tailEnd/>
          </a:ln>
          <a:effectLst/>
        </p:spPr>
        <p:txBody>
          <a:bodyPr wrap="none" anchor="ctr"/>
          <a:lstStyle/>
          <a:p>
            <a:pPr marL="742950" indent="-285750" algn="ctr"/>
            <a:endParaRPr lang="zh-CN" altLang="en-US"/>
          </a:p>
        </p:txBody>
      </p:sp>
      <p:sp>
        <p:nvSpPr>
          <p:cNvPr id="546823" name="Text Box 7"/>
          <p:cNvSpPr txBox="1">
            <a:spLocks noChangeArrowheads="1"/>
          </p:cNvSpPr>
          <p:nvPr/>
        </p:nvSpPr>
        <p:spPr bwMode="auto">
          <a:xfrm>
            <a:off x="750888" y="4083046"/>
            <a:ext cx="1250950" cy="396875"/>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公共数据</a:t>
            </a:r>
          </a:p>
        </p:txBody>
      </p:sp>
      <p:sp>
        <p:nvSpPr>
          <p:cNvPr id="546824" name="Line 8"/>
          <p:cNvSpPr>
            <a:spLocks noChangeShapeType="1"/>
          </p:cNvSpPr>
          <p:nvPr/>
        </p:nvSpPr>
        <p:spPr bwMode="auto">
          <a:xfrm>
            <a:off x="1357313" y="3624258"/>
            <a:ext cx="0" cy="360363"/>
          </a:xfrm>
          <a:prstGeom prst="line">
            <a:avLst/>
          </a:prstGeom>
          <a:noFill/>
          <a:ln w="19050">
            <a:solidFill>
              <a:schemeClr val="tx1"/>
            </a:solidFill>
            <a:round/>
            <a:headEnd/>
            <a:tailEnd type="triangle" w="med" len="med"/>
          </a:ln>
          <a:effectLst/>
        </p:spPr>
        <p:txBody>
          <a:bodyPr/>
          <a:lstStyle/>
          <a:p>
            <a:endParaRPr lang="zh-CN" altLang="en-US"/>
          </a:p>
        </p:txBody>
      </p:sp>
      <p:sp>
        <p:nvSpPr>
          <p:cNvPr id="546825" name="Line 9"/>
          <p:cNvSpPr>
            <a:spLocks noChangeShapeType="1"/>
          </p:cNvSpPr>
          <p:nvPr/>
        </p:nvSpPr>
        <p:spPr bwMode="auto">
          <a:xfrm>
            <a:off x="1357313" y="4598983"/>
            <a:ext cx="0" cy="360363"/>
          </a:xfrm>
          <a:prstGeom prst="line">
            <a:avLst/>
          </a:prstGeom>
          <a:noFill/>
          <a:ln w="19050">
            <a:solidFill>
              <a:schemeClr val="tx1"/>
            </a:solidFill>
            <a:round/>
            <a:headEnd/>
            <a:tailEnd type="triangle" w="med" len="med"/>
          </a:ln>
          <a:effectLst/>
        </p:spPr>
        <p:txBody>
          <a:bodyPr/>
          <a:lstStyle/>
          <a:p>
            <a:endParaRPr lang="zh-CN" altLang="en-US"/>
          </a:p>
        </p:txBody>
      </p:sp>
      <p:sp>
        <p:nvSpPr>
          <p:cNvPr id="546826" name="Text Box 10"/>
          <p:cNvSpPr txBox="1">
            <a:spLocks noChangeArrowheads="1"/>
          </p:cNvSpPr>
          <p:nvPr/>
        </p:nvSpPr>
        <p:spPr bwMode="auto">
          <a:xfrm>
            <a:off x="107950" y="5500702"/>
            <a:ext cx="2520950" cy="396875"/>
          </a:xfrm>
          <a:prstGeom prst="rect">
            <a:avLst/>
          </a:prstGeom>
          <a:noFill/>
          <a:ln w="9525">
            <a:noFill/>
            <a:miter lim="800000"/>
            <a:headEnd/>
            <a:tailEnd/>
          </a:ln>
          <a:effectLst/>
        </p:spPr>
        <p:txBody>
          <a:bodyPr>
            <a:spAutoFit/>
          </a:bodyPr>
          <a:lstStyle/>
          <a:p>
            <a:pPr marL="742950" indent="-285750">
              <a:spcBef>
                <a:spcPct val="50000"/>
              </a:spcBef>
              <a:buFont typeface="Wingdings" pitchFamily="2" charset="2"/>
              <a:buNone/>
            </a:pPr>
            <a:r>
              <a:rPr lang="zh-CN" altLang="en-US" sz="2000" b="1" dirty="0">
                <a:solidFill>
                  <a:schemeClr val="tx1"/>
                </a:solidFill>
                <a:ea typeface="楷体_GB2312" pitchFamily="49" charset="-122"/>
              </a:rPr>
              <a:t>松散公共耦合</a:t>
            </a:r>
          </a:p>
        </p:txBody>
      </p:sp>
      <p:sp>
        <p:nvSpPr>
          <p:cNvPr id="546827" name="Text Box 11"/>
          <p:cNvSpPr txBox="1">
            <a:spLocks noChangeArrowheads="1"/>
          </p:cNvSpPr>
          <p:nvPr/>
        </p:nvSpPr>
        <p:spPr bwMode="auto">
          <a:xfrm>
            <a:off x="3121025" y="3159121"/>
            <a:ext cx="927100" cy="469900"/>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en-US" altLang="zh-CN" sz="2400" b="1">
                <a:solidFill>
                  <a:schemeClr val="tx1"/>
                </a:solidFill>
                <a:latin typeface="Times New Roman" pitchFamily="18" charset="0"/>
              </a:rPr>
              <a:t>A</a:t>
            </a:r>
          </a:p>
        </p:txBody>
      </p:sp>
      <p:sp>
        <p:nvSpPr>
          <p:cNvPr id="546828" name="Text Box 12"/>
          <p:cNvSpPr txBox="1">
            <a:spLocks noChangeArrowheads="1"/>
          </p:cNvSpPr>
          <p:nvPr/>
        </p:nvSpPr>
        <p:spPr bwMode="auto">
          <a:xfrm>
            <a:off x="3095625" y="4967283"/>
            <a:ext cx="936625" cy="469900"/>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en-US" altLang="zh-CN" sz="2400" b="1">
                <a:solidFill>
                  <a:schemeClr val="tx1"/>
                </a:solidFill>
                <a:latin typeface="Times New Roman" pitchFamily="18" charset="0"/>
              </a:rPr>
              <a:t>B</a:t>
            </a:r>
          </a:p>
        </p:txBody>
      </p:sp>
      <p:sp>
        <p:nvSpPr>
          <p:cNvPr id="546829" name="Oval 13"/>
          <p:cNvSpPr>
            <a:spLocks noChangeArrowheads="1"/>
          </p:cNvSpPr>
          <p:nvPr/>
        </p:nvSpPr>
        <p:spPr bwMode="auto">
          <a:xfrm>
            <a:off x="2879725" y="3963983"/>
            <a:ext cx="1368425" cy="647700"/>
          </a:xfrm>
          <a:prstGeom prst="ellipse">
            <a:avLst/>
          </a:prstGeom>
          <a:solidFill>
            <a:srgbClr val="FFFF99"/>
          </a:solidFill>
          <a:ln w="9525">
            <a:solidFill>
              <a:schemeClr val="tx1"/>
            </a:solidFill>
            <a:round/>
            <a:headEnd/>
            <a:tailEnd/>
          </a:ln>
          <a:effectLst/>
        </p:spPr>
        <p:txBody>
          <a:bodyPr wrap="none" anchor="ctr"/>
          <a:lstStyle/>
          <a:p>
            <a:pPr marL="742950" indent="-285750" algn="ctr"/>
            <a:endParaRPr lang="zh-CN" altLang="en-US"/>
          </a:p>
        </p:txBody>
      </p:sp>
      <p:sp>
        <p:nvSpPr>
          <p:cNvPr id="546830" name="Text Box 14"/>
          <p:cNvSpPr txBox="1">
            <a:spLocks noChangeArrowheads="1"/>
          </p:cNvSpPr>
          <p:nvPr/>
        </p:nvSpPr>
        <p:spPr bwMode="auto">
          <a:xfrm>
            <a:off x="2951163" y="4083046"/>
            <a:ext cx="1250950" cy="396875"/>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公共数据</a:t>
            </a:r>
          </a:p>
        </p:txBody>
      </p:sp>
      <p:sp>
        <p:nvSpPr>
          <p:cNvPr id="546831" name="Line 15"/>
          <p:cNvSpPr>
            <a:spLocks noChangeShapeType="1"/>
          </p:cNvSpPr>
          <p:nvPr/>
        </p:nvSpPr>
        <p:spPr bwMode="auto">
          <a:xfrm>
            <a:off x="3417888" y="3624258"/>
            <a:ext cx="0" cy="360363"/>
          </a:xfrm>
          <a:prstGeom prst="line">
            <a:avLst/>
          </a:prstGeom>
          <a:noFill/>
          <a:ln w="19050">
            <a:solidFill>
              <a:schemeClr val="tx1"/>
            </a:solidFill>
            <a:round/>
            <a:headEnd/>
            <a:tailEnd type="triangle" w="med" len="med"/>
          </a:ln>
          <a:effectLst/>
        </p:spPr>
        <p:txBody>
          <a:bodyPr/>
          <a:lstStyle/>
          <a:p>
            <a:endParaRPr lang="zh-CN" altLang="en-US"/>
          </a:p>
        </p:txBody>
      </p:sp>
      <p:sp>
        <p:nvSpPr>
          <p:cNvPr id="546832" name="Line 16"/>
          <p:cNvSpPr>
            <a:spLocks noChangeShapeType="1"/>
          </p:cNvSpPr>
          <p:nvPr/>
        </p:nvSpPr>
        <p:spPr bwMode="auto">
          <a:xfrm>
            <a:off x="3417888" y="4598983"/>
            <a:ext cx="0" cy="360363"/>
          </a:xfrm>
          <a:prstGeom prst="line">
            <a:avLst/>
          </a:prstGeom>
          <a:noFill/>
          <a:ln w="19050">
            <a:solidFill>
              <a:schemeClr val="tx1"/>
            </a:solidFill>
            <a:round/>
            <a:headEnd/>
            <a:tailEnd type="triangle" w="med" len="med"/>
          </a:ln>
          <a:effectLst/>
        </p:spPr>
        <p:txBody>
          <a:bodyPr/>
          <a:lstStyle/>
          <a:p>
            <a:endParaRPr lang="zh-CN" altLang="en-US"/>
          </a:p>
        </p:txBody>
      </p:sp>
      <p:sp>
        <p:nvSpPr>
          <p:cNvPr id="546833" name="Text Box 17"/>
          <p:cNvSpPr txBox="1">
            <a:spLocks noChangeArrowheads="1"/>
          </p:cNvSpPr>
          <p:nvPr/>
        </p:nvSpPr>
        <p:spPr bwMode="auto">
          <a:xfrm>
            <a:off x="2284413" y="5513383"/>
            <a:ext cx="2520950" cy="396875"/>
          </a:xfrm>
          <a:prstGeom prst="rect">
            <a:avLst/>
          </a:prstGeom>
          <a:noFill/>
          <a:ln w="9525">
            <a:noFill/>
            <a:miter lim="800000"/>
            <a:headEnd/>
            <a:tailEnd/>
          </a:ln>
          <a:effectLst/>
        </p:spPr>
        <p:txBody>
          <a:bodyPr>
            <a:spAutoFit/>
          </a:bodyPr>
          <a:lstStyle/>
          <a:p>
            <a:pPr marL="742950" indent="-285750">
              <a:spcBef>
                <a:spcPct val="50000"/>
              </a:spcBef>
              <a:buFont typeface="Wingdings" pitchFamily="2" charset="2"/>
              <a:buNone/>
            </a:pPr>
            <a:r>
              <a:rPr lang="zh-CN" altLang="en-US" sz="2000" b="1">
                <a:solidFill>
                  <a:schemeClr val="tx1"/>
                </a:solidFill>
                <a:ea typeface="楷体_GB2312" pitchFamily="49" charset="-122"/>
              </a:rPr>
              <a:t>紧密公共耦合</a:t>
            </a:r>
          </a:p>
        </p:txBody>
      </p:sp>
      <p:sp>
        <p:nvSpPr>
          <p:cNvPr id="546834" name="Line 18"/>
          <p:cNvSpPr>
            <a:spLocks noChangeShapeType="1"/>
          </p:cNvSpPr>
          <p:nvPr/>
        </p:nvSpPr>
        <p:spPr bwMode="auto">
          <a:xfrm flipV="1">
            <a:off x="3652838" y="3611558"/>
            <a:ext cx="0" cy="360363"/>
          </a:xfrm>
          <a:prstGeom prst="line">
            <a:avLst/>
          </a:prstGeom>
          <a:noFill/>
          <a:ln w="19050">
            <a:solidFill>
              <a:schemeClr val="tx1"/>
            </a:solidFill>
            <a:round/>
            <a:headEnd/>
            <a:tailEnd type="triangle" w="med" len="med"/>
          </a:ln>
          <a:effectLst/>
        </p:spPr>
        <p:txBody>
          <a:bodyPr/>
          <a:lstStyle/>
          <a:p>
            <a:endParaRPr lang="zh-CN" altLang="en-US"/>
          </a:p>
        </p:txBody>
      </p:sp>
      <p:sp>
        <p:nvSpPr>
          <p:cNvPr id="546835" name="Line 19"/>
          <p:cNvSpPr>
            <a:spLocks noChangeShapeType="1"/>
          </p:cNvSpPr>
          <p:nvPr/>
        </p:nvSpPr>
        <p:spPr bwMode="auto">
          <a:xfrm flipV="1">
            <a:off x="3652838" y="4576758"/>
            <a:ext cx="0" cy="360363"/>
          </a:xfrm>
          <a:prstGeom prst="line">
            <a:avLst/>
          </a:prstGeom>
          <a:noFill/>
          <a:ln w="19050">
            <a:solidFill>
              <a:schemeClr val="tx1"/>
            </a:solidFill>
            <a:round/>
            <a:headEnd/>
            <a:tailEnd type="triangle" w="med" len="med"/>
          </a:ln>
          <a:effectLst/>
        </p:spPr>
        <p:txBody>
          <a:bodyPr/>
          <a:lstStyle/>
          <a:p>
            <a:endParaRPr lang="zh-CN" altLang="en-US"/>
          </a:p>
        </p:txBody>
      </p:sp>
      <p:sp>
        <p:nvSpPr>
          <p:cNvPr id="546836" name="Text Box 20"/>
          <p:cNvSpPr txBox="1">
            <a:spLocks noChangeArrowheads="1"/>
          </p:cNvSpPr>
          <p:nvPr/>
        </p:nvSpPr>
        <p:spPr bwMode="auto">
          <a:xfrm>
            <a:off x="6456363" y="3146421"/>
            <a:ext cx="927100" cy="469900"/>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en-US" altLang="zh-CN" sz="2400" b="1">
                <a:solidFill>
                  <a:schemeClr val="tx1"/>
                </a:solidFill>
                <a:latin typeface="Times New Roman" pitchFamily="18" charset="0"/>
              </a:rPr>
              <a:t>A</a:t>
            </a:r>
          </a:p>
        </p:txBody>
      </p:sp>
      <p:sp>
        <p:nvSpPr>
          <p:cNvPr id="546837" name="Text Box 21"/>
          <p:cNvSpPr txBox="1">
            <a:spLocks noChangeArrowheads="1"/>
          </p:cNvSpPr>
          <p:nvPr/>
        </p:nvSpPr>
        <p:spPr bwMode="auto">
          <a:xfrm>
            <a:off x="6430963" y="4954583"/>
            <a:ext cx="936625" cy="469900"/>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en-US" altLang="zh-CN" sz="2400" b="1">
                <a:solidFill>
                  <a:schemeClr val="tx1"/>
                </a:solidFill>
                <a:latin typeface="Times New Roman" pitchFamily="18" charset="0"/>
              </a:rPr>
              <a:t>B</a:t>
            </a:r>
          </a:p>
        </p:txBody>
      </p:sp>
      <p:sp>
        <p:nvSpPr>
          <p:cNvPr id="546838" name="Oval 22"/>
          <p:cNvSpPr>
            <a:spLocks noChangeArrowheads="1"/>
          </p:cNvSpPr>
          <p:nvPr/>
        </p:nvSpPr>
        <p:spPr bwMode="auto">
          <a:xfrm>
            <a:off x="6215063" y="3951283"/>
            <a:ext cx="1368425" cy="647700"/>
          </a:xfrm>
          <a:prstGeom prst="ellipse">
            <a:avLst/>
          </a:prstGeom>
          <a:solidFill>
            <a:srgbClr val="FFFF99"/>
          </a:solidFill>
          <a:ln w="9525">
            <a:solidFill>
              <a:schemeClr val="tx1"/>
            </a:solidFill>
            <a:round/>
            <a:headEnd/>
            <a:tailEnd/>
          </a:ln>
          <a:effectLst/>
        </p:spPr>
        <p:txBody>
          <a:bodyPr wrap="none" anchor="ctr"/>
          <a:lstStyle/>
          <a:p>
            <a:pPr marL="742950" indent="-285750" algn="ctr"/>
            <a:endParaRPr lang="zh-CN" altLang="en-US"/>
          </a:p>
        </p:txBody>
      </p:sp>
      <p:sp>
        <p:nvSpPr>
          <p:cNvPr id="546839" name="Text Box 23"/>
          <p:cNvSpPr txBox="1">
            <a:spLocks noChangeArrowheads="1"/>
          </p:cNvSpPr>
          <p:nvPr/>
        </p:nvSpPr>
        <p:spPr bwMode="auto">
          <a:xfrm>
            <a:off x="6286500" y="4070346"/>
            <a:ext cx="1250950" cy="396875"/>
          </a:xfrm>
          <a:prstGeom prst="rect">
            <a:avLst/>
          </a:prstGeom>
          <a:noFill/>
          <a:ln w="9525">
            <a:noFill/>
            <a:miter lim="800000"/>
            <a:headEnd/>
            <a:tailEnd/>
          </a:ln>
          <a:effectLst/>
        </p:spPr>
        <p:txBody>
          <a:bodyPr>
            <a:spAutoFit/>
          </a:bodyPr>
          <a:lstStyle/>
          <a:p>
            <a:pPr>
              <a:spcBef>
                <a:spcPct val="50000"/>
              </a:spcBef>
              <a:buClrTx/>
              <a:buSzTx/>
              <a:buFontTx/>
              <a:buNone/>
            </a:pPr>
            <a:r>
              <a:rPr lang="zh-CN" altLang="en-US" sz="2000" b="1">
                <a:solidFill>
                  <a:schemeClr val="tx1"/>
                </a:solidFill>
                <a:latin typeface="Times New Roman" pitchFamily="18" charset="0"/>
                <a:ea typeface="楷体_GB2312" pitchFamily="49" charset="-122"/>
              </a:rPr>
              <a:t>公共数据</a:t>
            </a:r>
          </a:p>
        </p:txBody>
      </p:sp>
      <p:sp>
        <p:nvSpPr>
          <p:cNvPr id="546840" name="Line 24"/>
          <p:cNvSpPr>
            <a:spLocks noChangeShapeType="1"/>
          </p:cNvSpPr>
          <p:nvPr/>
        </p:nvSpPr>
        <p:spPr bwMode="auto">
          <a:xfrm>
            <a:off x="6753225" y="3611558"/>
            <a:ext cx="0" cy="360363"/>
          </a:xfrm>
          <a:prstGeom prst="line">
            <a:avLst/>
          </a:prstGeom>
          <a:noFill/>
          <a:ln w="19050">
            <a:solidFill>
              <a:schemeClr val="tx1"/>
            </a:solidFill>
            <a:round/>
            <a:headEnd/>
            <a:tailEnd type="triangle" w="med" len="med"/>
          </a:ln>
          <a:effectLst/>
        </p:spPr>
        <p:txBody>
          <a:bodyPr/>
          <a:lstStyle/>
          <a:p>
            <a:endParaRPr lang="zh-CN" altLang="en-US"/>
          </a:p>
        </p:txBody>
      </p:sp>
      <p:sp>
        <p:nvSpPr>
          <p:cNvPr id="546841" name="Line 25"/>
          <p:cNvSpPr>
            <a:spLocks noChangeShapeType="1"/>
          </p:cNvSpPr>
          <p:nvPr/>
        </p:nvSpPr>
        <p:spPr bwMode="auto">
          <a:xfrm>
            <a:off x="6753225" y="4586283"/>
            <a:ext cx="0" cy="360363"/>
          </a:xfrm>
          <a:prstGeom prst="line">
            <a:avLst/>
          </a:prstGeom>
          <a:noFill/>
          <a:ln w="19050">
            <a:solidFill>
              <a:schemeClr val="tx1"/>
            </a:solidFill>
            <a:round/>
            <a:headEnd/>
            <a:tailEnd type="triangle" w="med" len="med"/>
          </a:ln>
          <a:effectLst/>
        </p:spPr>
        <p:txBody>
          <a:bodyPr/>
          <a:lstStyle/>
          <a:p>
            <a:endParaRPr lang="zh-CN" altLang="en-US"/>
          </a:p>
        </p:txBody>
      </p:sp>
      <p:sp>
        <p:nvSpPr>
          <p:cNvPr id="546842" name="Line 26"/>
          <p:cNvSpPr>
            <a:spLocks noChangeShapeType="1"/>
          </p:cNvSpPr>
          <p:nvPr/>
        </p:nvSpPr>
        <p:spPr bwMode="auto">
          <a:xfrm flipV="1">
            <a:off x="6988175" y="3598858"/>
            <a:ext cx="0" cy="360363"/>
          </a:xfrm>
          <a:prstGeom prst="line">
            <a:avLst/>
          </a:prstGeom>
          <a:noFill/>
          <a:ln w="19050">
            <a:solidFill>
              <a:schemeClr val="tx1"/>
            </a:solidFill>
            <a:round/>
            <a:headEnd/>
            <a:tailEnd type="triangle" w="med" len="med"/>
          </a:ln>
          <a:effectLst/>
        </p:spPr>
        <p:txBody>
          <a:bodyPr/>
          <a:lstStyle/>
          <a:p>
            <a:endParaRPr lang="zh-CN" altLang="en-US"/>
          </a:p>
        </p:txBody>
      </p:sp>
      <p:sp>
        <p:nvSpPr>
          <p:cNvPr id="546843" name="Line 27"/>
          <p:cNvSpPr>
            <a:spLocks noChangeShapeType="1"/>
          </p:cNvSpPr>
          <p:nvPr/>
        </p:nvSpPr>
        <p:spPr bwMode="auto">
          <a:xfrm flipV="1">
            <a:off x="6988175" y="4576758"/>
            <a:ext cx="0" cy="360363"/>
          </a:xfrm>
          <a:prstGeom prst="line">
            <a:avLst/>
          </a:prstGeom>
          <a:noFill/>
          <a:ln w="19050">
            <a:solidFill>
              <a:schemeClr val="tx1"/>
            </a:solidFill>
            <a:round/>
            <a:headEnd/>
            <a:tailEnd type="triangle" w="med" len="med"/>
          </a:ln>
          <a:effectLst/>
        </p:spPr>
        <p:txBody>
          <a:bodyPr/>
          <a:lstStyle/>
          <a:p>
            <a:endParaRPr lang="zh-CN" altLang="en-US"/>
          </a:p>
        </p:txBody>
      </p:sp>
      <p:sp>
        <p:nvSpPr>
          <p:cNvPr id="546844" name="Text Box 28"/>
          <p:cNvSpPr txBox="1">
            <a:spLocks noChangeArrowheads="1"/>
          </p:cNvSpPr>
          <p:nvPr/>
        </p:nvSpPr>
        <p:spPr bwMode="auto">
          <a:xfrm>
            <a:off x="7824788" y="3506783"/>
            <a:ext cx="936625" cy="469900"/>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en-US" altLang="zh-CN" sz="2400" b="1">
                <a:solidFill>
                  <a:schemeClr val="tx1"/>
                </a:solidFill>
                <a:latin typeface="Times New Roman" pitchFamily="18" charset="0"/>
              </a:rPr>
              <a:t>C</a:t>
            </a:r>
          </a:p>
        </p:txBody>
      </p:sp>
      <p:sp>
        <p:nvSpPr>
          <p:cNvPr id="546845" name="Text Box 29"/>
          <p:cNvSpPr txBox="1">
            <a:spLocks noChangeArrowheads="1"/>
          </p:cNvSpPr>
          <p:nvPr/>
        </p:nvSpPr>
        <p:spPr bwMode="auto">
          <a:xfrm>
            <a:off x="7824788" y="4586283"/>
            <a:ext cx="936625" cy="469900"/>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en-US" altLang="zh-CN" sz="2400" b="1">
                <a:solidFill>
                  <a:schemeClr val="tx1"/>
                </a:solidFill>
                <a:latin typeface="Times New Roman" pitchFamily="18" charset="0"/>
              </a:rPr>
              <a:t>D</a:t>
            </a:r>
          </a:p>
        </p:txBody>
      </p:sp>
      <p:sp>
        <p:nvSpPr>
          <p:cNvPr id="546846" name="Text Box 30"/>
          <p:cNvSpPr txBox="1">
            <a:spLocks noChangeArrowheads="1"/>
          </p:cNvSpPr>
          <p:nvPr/>
        </p:nvSpPr>
        <p:spPr bwMode="auto">
          <a:xfrm>
            <a:off x="5076825" y="3578221"/>
            <a:ext cx="936625" cy="469900"/>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en-US" altLang="zh-CN" sz="2400" b="1">
                <a:solidFill>
                  <a:schemeClr val="tx1"/>
                </a:solidFill>
                <a:latin typeface="Times New Roman" pitchFamily="18" charset="0"/>
              </a:rPr>
              <a:t>E</a:t>
            </a:r>
          </a:p>
        </p:txBody>
      </p:sp>
      <p:sp>
        <p:nvSpPr>
          <p:cNvPr id="546847" name="Text Box 31"/>
          <p:cNvSpPr txBox="1">
            <a:spLocks noChangeArrowheads="1"/>
          </p:cNvSpPr>
          <p:nvPr/>
        </p:nvSpPr>
        <p:spPr bwMode="auto">
          <a:xfrm>
            <a:off x="5089525" y="4441821"/>
            <a:ext cx="936625" cy="469900"/>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en-US" altLang="zh-CN" sz="2400" b="1">
                <a:solidFill>
                  <a:schemeClr val="tx1"/>
                </a:solidFill>
                <a:latin typeface="Times New Roman" pitchFamily="18" charset="0"/>
              </a:rPr>
              <a:t>F</a:t>
            </a:r>
          </a:p>
        </p:txBody>
      </p:sp>
      <p:sp>
        <p:nvSpPr>
          <p:cNvPr id="546848" name="Line 32"/>
          <p:cNvSpPr>
            <a:spLocks noChangeShapeType="1"/>
          </p:cNvSpPr>
          <p:nvPr/>
        </p:nvSpPr>
        <p:spPr bwMode="auto">
          <a:xfrm flipH="1" flipV="1">
            <a:off x="6003925" y="3811583"/>
            <a:ext cx="503238" cy="215900"/>
          </a:xfrm>
          <a:prstGeom prst="line">
            <a:avLst/>
          </a:prstGeom>
          <a:noFill/>
          <a:ln w="19050">
            <a:solidFill>
              <a:schemeClr val="tx1"/>
            </a:solidFill>
            <a:round/>
            <a:headEnd/>
            <a:tailEnd type="triangle" w="med" len="med"/>
          </a:ln>
          <a:effectLst/>
        </p:spPr>
        <p:txBody>
          <a:bodyPr/>
          <a:lstStyle/>
          <a:p>
            <a:endParaRPr lang="zh-CN" altLang="en-US"/>
          </a:p>
        </p:txBody>
      </p:sp>
      <p:sp>
        <p:nvSpPr>
          <p:cNvPr id="546849" name="Line 33"/>
          <p:cNvSpPr>
            <a:spLocks noChangeShapeType="1"/>
          </p:cNvSpPr>
          <p:nvPr/>
        </p:nvSpPr>
        <p:spPr bwMode="auto">
          <a:xfrm>
            <a:off x="5999163" y="4040183"/>
            <a:ext cx="260350" cy="157163"/>
          </a:xfrm>
          <a:prstGeom prst="line">
            <a:avLst/>
          </a:prstGeom>
          <a:noFill/>
          <a:ln w="19050">
            <a:solidFill>
              <a:schemeClr val="tx1"/>
            </a:solidFill>
            <a:round/>
            <a:headEnd/>
            <a:tailEnd type="triangle" w="med" len="med"/>
          </a:ln>
          <a:effectLst/>
        </p:spPr>
        <p:txBody>
          <a:bodyPr/>
          <a:lstStyle/>
          <a:p>
            <a:endParaRPr lang="zh-CN" altLang="en-US"/>
          </a:p>
        </p:txBody>
      </p:sp>
      <p:sp>
        <p:nvSpPr>
          <p:cNvPr id="546850" name="Line 34"/>
          <p:cNvSpPr>
            <a:spLocks noChangeShapeType="1"/>
          </p:cNvSpPr>
          <p:nvPr/>
        </p:nvSpPr>
        <p:spPr bwMode="auto">
          <a:xfrm flipV="1">
            <a:off x="7405688" y="3781421"/>
            <a:ext cx="431800" cy="288925"/>
          </a:xfrm>
          <a:prstGeom prst="line">
            <a:avLst/>
          </a:prstGeom>
          <a:noFill/>
          <a:ln w="19050">
            <a:solidFill>
              <a:schemeClr val="tx1"/>
            </a:solidFill>
            <a:round/>
            <a:headEnd/>
            <a:tailEnd type="triangle" w="med" len="med"/>
          </a:ln>
          <a:effectLst/>
        </p:spPr>
        <p:txBody>
          <a:bodyPr/>
          <a:lstStyle/>
          <a:p>
            <a:endParaRPr lang="zh-CN" altLang="en-US"/>
          </a:p>
        </p:txBody>
      </p:sp>
      <p:sp>
        <p:nvSpPr>
          <p:cNvPr id="546851" name="Line 35"/>
          <p:cNvSpPr>
            <a:spLocks noChangeShapeType="1"/>
          </p:cNvSpPr>
          <p:nvPr/>
        </p:nvSpPr>
        <p:spPr bwMode="auto">
          <a:xfrm flipH="1">
            <a:off x="7550150" y="3971921"/>
            <a:ext cx="287338" cy="252412"/>
          </a:xfrm>
          <a:prstGeom prst="line">
            <a:avLst/>
          </a:prstGeom>
          <a:noFill/>
          <a:ln w="19050">
            <a:solidFill>
              <a:schemeClr val="tx1"/>
            </a:solidFill>
            <a:round/>
            <a:headEnd/>
            <a:tailEnd type="triangle" w="med" len="med"/>
          </a:ln>
          <a:effectLst/>
        </p:spPr>
        <p:txBody>
          <a:bodyPr/>
          <a:lstStyle/>
          <a:p>
            <a:endParaRPr lang="zh-CN" altLang="en-US"/>
          </a:p>
        </p:txBody>
      </p:sp>
      <p:sp>
        <p:nvSpPr>
          <p:cNvPr id="546852" name="Text Box 36"/>
          <p:cNvSpPr txBox="1">
            <a:spLocks noChangeArrowheads="1"/>
          </p:cNvSpPr>
          <p:nvPr/>
        </p:nvSpPr>
        <p:spPr bwMode="auto">
          <a:xfrm>
            <a:off x="5572125" y="5552405"/>
            <a:ext cx="2520950" cy="396875"/>
          </a:xfrm>
          <a:prstGeom prst="rect">
            <a:avLst/>
          </a:prstGeom>
          <a:noFill/>
          <a:ln w="9525">
            <a:noFill/>
            <a:miter lim="800000"/>
            <a:headEnd/>
            <a:tailEnd/>
          </a:ln>
          <a:effectLst/>
        </p:spPr>
        <p:txBody>
          <a:bodyPr>
            <a:spAutoFit/>
          </a:bodyPr>
          <a:lstStyle/>
          <a:p>
            <a:pPr marL="742950" indent="-285750">
              <a:spcBef>
                <a:spcPct val="50000"/>
              </a:spcBef>
              <a:buFont typeface="Wingdings" pitchFamily="2" charset="2"/>
              <a:buNone/>
            </a:pPr>
            <a:r>
              <a:rPr lang="zh-CN" altLang="en-US" sz="2000" b="1" dirty="0">
                <a:solidFill>
                  <a:schemeClr val="tx1"/>
                </a:solidFill>
                <a:ea typeface="楷体_GB2312" pitchFamily="49" charset="-122"/>
              </a:rPr>
              <a:t>不良公共耦合</a:t>
            </a:r>
          </a:p>
        </p:txBody>
      </p:sp>
      <p:sp>
        <p:nvSpPr>
          <p:cNvPr id="546853" name="Line 37"/>
          <p:cNvSpPr>
            <a:spLocks noChangeShapeType="1"/>
          </p:cNvSpPr>
          <p:nvPr/>
        </p:nvSpPr>
        <p:spPr bwMode="auto">
          <a:xfrm flipV="1">
            <a:off x="6024563" y="4370383"/>
            <a:ext cx="215900" cy="107950"/>
          </a:xfrm>
          <a:prstGeom prst="line">
            <a:avLst/>
          </a:prstGeom>
          <a:noFill/>
          <a:ln w="19050">
            <a:solidFill>
              <a:schemeClr val="tx1"/>
            </a:solidFill>
            <a:round/>
            <a:headEnd/>
            <a:tailEnd type="triangle" w="med" len="med"/>
          </a:ln>
          <a:effectLst/>
        </p:spPr>
        <p:txBody>
          <a:bodyPr/>
          <a:lstStyle/>
          <a:p>
            <a:endParaRPr lang="zh-CN" altLang="en-US"/>
          </a:p>
        </p:txBody>
      </p:sp>
      <p:sp>
        <p:nvSpPr>
          <p:cNvPr id="546854" name="Line 38"/>
          <p:cNvSpPr>
            <a:spLocks noChangeShapeType="1"/>
          </p:cNvSpPr>
          <p:nvPr/>
        </p:nvSpPr>
        <p:spPr bwMode="auto">
          <a:xfrm flipH="1">
            <a:off x="6024563" y="4489446"/>
            <a:ext cx="360362" cy="252412"/>
          </a:xfrm>
          <a:prstGeom prst="line">
            <a:avLst/>
          </a:prstGeom>
          <a:noFill/>
          <a:ln w="19050">
            <a:solidFill>
              <a:schemeClr val="tx1"/>
            </a:solidFill>
            <a:round/>
            <a:headEnd/>
            <a:tailEnd type="triangle" w="med" len="med"/>
          </a:ln>
          <a:effectLst/>
        </p:spPr>
        <p:txBody>
          <a:bodyPr/>
          <a:lstStyle/>
          <a:p>
            <a:endParaRPr lang="zh-CN" altLang="en-US"/>
          </a:p>
        </p:txBody>
      </p:sp>
      <p:sp>
        <p:nvSpPr>
          <p:cNvPr id="546855" name="Line 39"/>
          <p:cNvSpPr>
            <a:spLocks noChangeShapeType="1"/>
          </p:cNvSpPr>
          <p:nvPr/>
        </p:nvSpPr>
        <p:spPr bwMode="auto">
          <a:xfrm flipH="1" flipV="1">
            <a:off x="7537450" y="4370383"/>
            <a:ext cx="287338" cy="215900"/>
          </a:xfrm>
          <a:prstGeom prst="line">
            <a:avLst/>
          </a:prstGeom>
          <a:noFill/>
          <a:ln w="19050">
            <a:solidFill>
              <a:schemeClr val="tx1"/>
            </a:solidFill>
            <a:round/>
            <a:headEnd/>
            <a:tailEnd type="triangle" w="med" len="med"/>
          </a:ln>
          <a:effectLst/>
        </p:spPr>
        <p:txBody>
          <a:bodyPr/>
          <a:lstStyle/>
          <a:p>
            <a:endParaRPr lang="zh-CN" altLang="en-US"/>
          </a:p>
        </p:txBody>
      </p:sp>
      <p:sp>
        <p:nvSpPr>
          <p:cNvPr id="546856" name="Line 40"/>
          <p:cNvSpPr>
            <a:spLocks noChangeShapeType="1"/>
          </p:cNvSpPr>
          <p:nvPr/>
        </p:nvSpPr>
        <p:spPr bwMode="auto">
          <a:xfrm>
            <a:off x="7464425" y="4451346"/>
            <a:ext cx="360363" cy="360362"/>
          </a:xfrm>
          <a:prstGeom prst="line">
            <a:avLst/>
          </a:prstGeom>
          <a:noFill/>
          <a:ln w="19050">
            <a:solidFill>
              <a:schemeClr val="tx1"/>
            </a:solidFill>
            <a:round/>
            <a:headEnd/>
            <a:tailEnd type="triangle" w="med" len="med"/>
          </a:ln>
          <a:effectLst/>
        </p:spPr>
        <p:txBody>
          <a:bodyPr/>
          <a:lstStyle/>
          <a:p>
            <a:endParaRPr lang="zh-CN" altLang="en-US"/>
          </a:p>
        </p:txBody>
      </p:sp>
      <p:sp>
        <p:nvSpPr>
          <p:cNvPr id="546857" name="AutoShape 41"/>
          <p:cNvSpPr>
            <a:spLocks noChangeArrowheads="1"/>
          </p:cNvSpPr>
          <p:nvPr/>
        </p:nvSpPr>
        <p:spPr bwMode="auto">
          <a:xfrm>
            <a:off x="7681913" y="2857496"/>
            <a:ext cx="503237" cy="433387"/>
          </a:xfrm>
          <a:prstGeom prst="wedgeEllipseCallout">
            <a:avLst>
              <a:gd name="adj1" fmla="val -43750"/>
              <a:gd name="adj2" fmla="val 70000"/>
            </a:avLst>
          </a:prstGeom>
          <a:noFill/>
          <a:ln w="9525">
            <a:noFill/>
            <a:miter lim="800000"/>
            <a:headEnd/>
            <a:tailEnd/>
          </a:ln>
          <a:effectLst/>
        </p:spPr>
        <p:txBody>
          <a:bodyPr/>
          <a:lstStyle/>
          <a:p>
            <a:pPr marL="742950" indent="-285750" algn="ctr"/>
            <a:endParaRPr lang="zh-CN" altLang="en-US"/>
          </a:p>
        </p:txBody>
      </p:sp>
      <p:sp>
        <p:nvSpPr>
          <p:cNvPr id="546858" name="AutoShape 42"/>
          <p:cNvSpPr>
            <a:spLocks noChangeArrowheads="1"/>
          </p:cNvSpPr>
          <p:nvPr/>
        </p:nvSpPr>
        <p:spPr bwMode="auto">
          <a:xfrm>
            <a:off x="7608888" y="2786058"/>
            <a:ext cx="1008062" cy="504825"/>
          </a:xfrm>
          <a:prstGeom prst="cloudCallout">
            <a:avLst>
              <a:gd name="adj1" fmla="val -89056"/>
              <a:gd name="adj2" fmla="val 177356"/>
            </a:avLst>
          </a:prstGeom>
          <a:noFill/>
          <a:ln w="25400">
            <a:solidFill>
              <a:schemeClr val="hlink"/>
            </a:solidFill>
            <a:round/>
            <a:headEnd/>
            <a:tailEnd/>
          </a:ln>
          <a:effectLst/>
        </p:spPr>
        <p:txBody>
          <a:bodyPr/>
          <a:lstStyle/>
          <a:p>
            <a:pPr marL="742950" indent="-285750" algn="ctr"/>
            <a:endParaRPr lang="zh-CN" altLang="en-US"/>
          </a:p>
        </p:txBody>
      </p:sp>
      <p:sp>
        <p:nvSpPr>
          <p:cNvPr id="546859" name="Oval 43"/>
          <p:cNvSpPr>
            <a:spLocks noChangeArrowheads="1"/>
          </p:cNvSpPr>
          <p:nvPr/>
        </p:nvSpPr>
        <p:spPr bwMode="auto">
          <a:xfrm>
            <a:off x="7804150" y="3024183"/>
            <a:ext cx="71438" cy="71438"/>
          </a:xfrm>
          <a:prstGeom prst="ellipse">
            <a:avLst/>
          </a:prstGeom>
          <a:solidFill>
            <a:srgbClr val="008000"/>
          </a:solidFill>
          <a:ln w="9525">
            <a:solidFill>
              <a:srgbClr val="008000"/>
            </a:solidFill>
            <a:round/>
            <a:headEnd/>
            <a:tailEnd/>
          </a:ln>
          <a:effectLst/>
        </p:spPr>
        <p:txBody>
          <a:bodyPr wrap="none" anchor="ctr"/>
          <a:lstStyle/>
          <a:p>
            <a:endParaRPr lang="zh-CN" altLang="en-US"/>
          </a:p>
        </p:txBody>
      </p:sp>
      <p:sp>
        <p:nvSpPr>
          <p:cNvPr id="546860" name="Oval 44"/>
          <p:cNvSpPr>
            <a:spLocks noChangeArrowheads="1"/>
          </p:cNvSpPr>
          <p:nvPr/>
        </p:nvSpPr>
        <p:spPr bwMode="auto">
          <a:xfrm>
            <a:off x="7948613" y="3014658"/>
            <a:ext cx="71437" cy="71438"/>
          </a:xfrm>
          <a:prstGeom prst="ellipse">
            <a:avLst/>
          </a:prstGeom>
          <a:solidFill>
            <a:srgbClr val="008000"/>
          </a:solidFill>
          <a:ln w="9525">
            <a:solidFill>
              <a:srgbClr val="008000"/>
            </a:solidFill>
            <a:round/>
            <a:headEnd/>
            <a:tailEnd/>
          </a:ln>
          <a:effectLst/>
        </p:spPr>
        <p:txBody>
          <a:bodyPr wrap="none" anchor="ctr"/>
          <a:lstStyle/>
          <a:p>
            <a:endParaRPr lang="zh-CN" altLang="en-US"/>
          </a:p>
        </p:txBody>
      </p:sp>
      <p:sp>
        <p:nvSpPr>
          <p:cNvPr id="546861" name="Oval 45"/>
          <p:cNvSpPr>
            <a:spLocks noChangeArrowheads="1"/>
          </p:cNvSpPr>
          <p:nvPr/>
        </p:nvSpPr>
        <p:spPr bwMode="auto">
          <a:xfrm>
            <a:off x="8104188" y="3014658"/>
            <a:ext cx="71437" cy="71438"/>
          </a:xfrm>
          <a:prstGeom prst="ellipse">
            <a:avLst/>
          </a:prstGeom>
          <a:solidFill>
            <a:srgbClr val="008000"/>
          </a:solidFill>
          <a:ln w="9525">
            <a:solidFill>
              <a:srgbClr val="008000"/>
            </a:solidFill>
            <a:round/>
            <a:headEnd/>
            <a:tailEnd/>
          </a:ln>
          <a:effectLst/>
        </p:spPr>
        <p:txBody>
          <a:bodyPr wrap="none" anchor="ctr"/>
          <a:lstStyle/>
          <a:p>
            <a:endParaRPr lang="zh-CN" altLang="en-US"/>
          </a:p>
        </p:txBody>
      </p:sp>
      <p:sp>
        <p:nvSpPr>
          <p:cNvPr id="546862" name="Oval 46"/>
          <p:cNvSpPr>
            <a:spLocks noChangeArrowheads="1"/>
          </p:cNvSpPr>
          <p:nvPr/>
        </p:nvSpPr>
        <p:spPr bwMode="auto">
          <a:xfrm>
            <a:off x="8261350" y="3006721"/>
            <a:ext cx="71438" cy="71437"/>
          </a:xfrm>
          <a:prstGeom prst="ellipse">
            <a:avLst/>
          </a:prstGeom>
          <a:solidFill>
            <a:srgbClr val="008000"/>
          </a:solidFill>
          <a:ln w="9525">
            <a:solidFill>
              <a:srgbClr val="008000"/>
            </a:solidFill>
            <a:round/>
            <a:headEnd/>
            <a:tailEnd/>
          </a:ln>
          <a:effectLst/>
        </p:spPr>
        <p:txBody>
          <a:bodyPr wrap="none" anchor="ctr"/>
          <a:lstStyle/>
          <a:p>
            <a:endParaRPr lang="zh-CN" altLang="en-US"/>
          </a:p>
        </p:txBody>
      </p:sp>
      <p:sp>
        <p:nvSpPr>
          <p:cNvPr id="546863" name="Oval 47"/>
          <p:cNvSpPr>
            <a:spLocks noChangeArrowheads="1"/>
          </p:cNvSpPr>
          <p:nvPr/>
        </p:nvSpPr>
        <p:spPr bwMode="auto">
          <a:xfrm>
            <a:off x="8413750" y="2997196"/>
            <a:ext cx="71438" cy="71437"/>
          </a:xfrm>
          <a:prstGeom prst="ellipse">
            <a:avLst/>
          </a:prstGeom>
          <a:solidFill>
            <a:srgbClr val="008000"/>
          </a:solidFill>
          <a:ln w="9525">
            <a:solidFill>
              <a:srgbClr val="008000"/>
            </a:solidFill>
            <a:round/>
            <a:headEnd/>
            <a:tailEnd/>
          </a:ln>
          <a:effectLst/>
        </p:spPr>
        <p:txBody>
          <a:bodyPr wrap="none" anchor="ctr"/>
          <a:lstStyle/>
          <a:p>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68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68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68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68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68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68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68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68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68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68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68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68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68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68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68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68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468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68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68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68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68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68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68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68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68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468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68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468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68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468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468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468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685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685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4685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468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46856"/>
                                        </p:tgtEl>
                                        <p:attrNameLst>
                                          <p:attrName>style.visibility</p:attrName>
                                        </p:attrNameLst>
                                      </p:cBhvr>
                                      <p:to>
                                        <p:strVal val="visible"/>
                                      </p:to>
                                    </p:set>
                                  </p:childTnLst>
                                </p:cTn>
                              </p:par>
                              <p:par>
                                <p:cTn id="81" presetID="1" presetClass="entr" presetSubtype="0" fill="hold" grpId="0" nodeType="withEffect" nodePh="1">
                                  <p:stCondLst>
                                    <p:cond delay="0"/>
                                  </p:stCondLst>
                                  <p:endCondLst>
                                    <p:cond evt="begin" delay="0">
                                      <p:tn val="81"/>
                                    </p:cond>
                                  </p:endCondLst>
                                  <p:childTnLst>
                                    <p:set>
                                      <p:cBhvr>
                                        <p:cTn id="82" dur="1" fill="hold">
                                          <p:stCondLst>
                                            <p:cond delay="0"/>
                                          </p:stCondLst>
                                        </p:cTn>
                                        <p:tgtEl>
                                          <p:spTgt spid="54685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4685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4685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4686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4686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4686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46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0" grpId="0" animBg="1"/>
      <p:bldP spid="546821" grpId="0" animBg="1"/>
      <p:bldP spid="546822" grpId="0" animBg="1"/>
      <p:bldP spid="546823" grpId="0"/>
      <p:bldP spid="546824" grpId="0" animBg="1"/>
      <p:bldP spid="546825" grpId="0" animBg="1"/>
      <p:bldP spid="546826" grpId="0"/>
      <p:bldP spid="546827" grpId="0" animBg="1"/>
      <p:bldP spid="546828" grpId="0" animBg="1"/>
      <p:bldP spid="546829" grpId="0" animBg="1"/>
      <p:bldP spid="546830" grpId="0"/>
      <p:bldP spid="546831" grpId="0" animBg="1"/>
      <p:bldP spid="546832" grpId="0" animBg="1"/>
      <p:bldP spid="546833" grpId="0"/>
      <p:bldP spid="546834" grpId="0" animBg="1"/>
      <p:bldP spid="546835" grpId="0" animBg="1"/>
      <p:bldP spid="546836" grpId="0" animBg="1"/>
      <p:bldP spid="546837" grpId="0" animBg="1"/>
      <p:bldP spid="546838" grpId="0" animBg="1"/>
      <p:bldP spid="546839" grpId="0"/>
      <p:bldP spid="546840" grpId="0" animBg="1"/>
      <p:bldP spid="546841" grpId="0" animBg="1"/>
      <p:bldP spid="546842" grpId="0" animBg="1"/>
      <p:bldP spid="546843" grpId="0" animBg="1"/>
      <p:bldP spid="546844" grpId="0" animBg="1"/>
      <p:bldP spid="546845" grpId="0" animBg="1"/>
      <p:bldP spid="546846" grpId="0" animBg="1"/>
      <p:bldP spid="546847" grpId="0" animBg="1"/>
      <p:bldP spid="546848" grpId="0" animBg="1"/>
      <p:bldP spid="546849" grpId="0" animBg="1"/>
      <p:bldP spid="546850" grpId="0" animBg="1"/>
      <p:bldP spid="546851" grpId="0" animBg="1"/>
      <p:bldP spid="546852" grpId="0"/>
      <p:bldP spid="546853" grpId="0" animBg="1"/>
      <p:bldP spid="546854" grpId="0" animBg="1"/>
      <p:bldP spid="546855" grpId="0" animBg="1"/>
      <p:bldP spid="546856" grpId="0" animBg="1"/>
      <p:bldP spid="546857" grpId="0"/>
      <p:bldP spid="546858" grpId="0" animBg="1"/>
      <p:bldP spid="546859" grpId="0" animBg="1"/>
      <p:bldP spid="546860" grpId="0" animBg="1"/>
      <p:bldP spid="546861" grpId="0" animBg="1"/>
      <p:bldP spid="546862" grpId="0" animBg="1"/>
      <p:bldP spid="54686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5"/>
          <p:cNvSpPr>
            <a:spLocks noGrp="1"/>
          </p:cNvSpPr>
          <p:nvPr>
            <p:ph type="sldNum" sz="quarter" idx="12"/>
          </p:nvPr>
        </p:nvSpPr>
        <p:spPr/>
        <p:txBody>
          <a:bodyPr/>
          <a:lstStyle/>
          <a:p>
            <a:fld id="{5FC35804-FEC6-4DC6-8885-D501F68BDD1B}" type="slidenum">
              <a:rPr lang="zh-CN" altLang="en-US"/>
              <a:pPr/>
              <a:t>98</a:t>
            </a:fld>
            <a:endParaRPr lang="en-US" altLang="zh-CN"/>
          </a:p>
        </p:txBody>
      </p:sp>
      <p:sp>
        <p:nvSpPr>
          <p:cNvPr id="547842" name="Rectangle 2"/>
          <p:cNvSpPr>
            <a:spLocks noGrp="1" noChangeArrowheads="1"/>
          </p:cNvSpPr>
          <p:nvPr>
            <p:ph type="title"/>
          </p:nvPr>
        </p:nvSpPr>
        <p:spPr/>
        <p:txBody>
          <a:bodyPr/>
          <a:lstStyle/>
          <a:p>
            <a:r>
              <a:rPr lang="zh-CN" altLang="en-US" sz="3200" dirty="0"/>
              <a:t>耦  合</a:t>
            </a:r>
            <a:endParaRPr lang="zh-CN" altLang="en-US" sz="3200" b="1" dirty="0"/>
          </a:p>
        </p:txBody>
      </p:sp>
      <p:sp>
        <p:nvSpPr>
          <p:cNvPr id="547843" name="Rectangle 3"/>
          <p:cNvSpPr>
            <a:spLocks noGrp="1" noChangeArrowheads="1"/>
          </p:cNvSpPr>
          <p:nvPr>
            <p:ph type="body" idx="1"/>
          </p:nvPr>
        </p:nvSpPr>
        <p:spPr>
          <a:xfrm>
            <a:off x="539750" y="1412776"/>
            <a:ext cx="8389968" cy="3168650"/>
          </a:xfrm>
        </p:spPr>
        <p:txBody>
          <a:bodyPr/>
          <a:lstStyle/>
          <a:p>
            <a:pPr marL="609600" indent="-609600">
              <a:lnSpc>
                <a:spcPct val="120000"/>
              </a:lnSpc>
              <a:buClr>
                <a:schemeClr val="tx1"/>
              </a:buClr>
              <a:buSzTx/>
              <a:buFont typeface="Wingdings" pitchFamily="2" charset="2"/>
              <a:buAutoNum type="alphaUcPeriod" startAt="5"/>
            </a:pPr>
            <a:r>
              <a:rPr lang="zh-CN" altLang="en-US" sz="2800" b="1" dirty="0">
                <a:ea typeface="楷体_GB2312" pitchFamily="49" charset="-122"/>
              </a:rPr>
              <a:t>内容耦合</a:t>
            </a:r>
          </a:p>
          <a:p>
            <a:pPr marL="898525" lvl="2" indent="-268288">
              <a:lnSpc>
                <a:spcPct val="120000"/>
              </a:lnSpc>
            </a:pPr>
            <a:r>
              <a:rPr lang="zh-CN" altLang="en-US" b="1" dirty="0">
                <a:latin typeface="楷体_GB2312" pitchFamily="49" charset="-122"/>
                <a:ea typeface="楷体_GB2312" pitchFamily="49" charset="-122"/>
              </a:rPr>
              <a:t>一个模块和另一个模块的</a:t>
            </a:r>
            <a:r>
              <a:rPr lang="zh-CN" altLang="en-US" b="1" dirty="0">
                <a:solidFill>
                  <a:schemeClr val="hlink"/>
                </a:solidFill>
                <a:latin typeface="楷体_GB2312" pitchFamily="49" charset="-122"/>
                <a:ea typeface="楷体_GB2312" pitchFamily="49" charset="-122"/>
              </a:rPr>
              <a:t>内部属性</a:t>
            </a:r>
            <a:r>
              <a:rPr lang="zh-CN" altLang="en-US" b="1" dirty="0">
                <a:latin typeface="楷体_GB2312" pitchFamily="49" charset="-122"/>
                <a:ea typeface="楷体_GB2312" pitchFamily="49" charset="-122"/>
              </a:rPr>
              <a:t>（即运行程序和内部数据）有关。</a:t>
            </a:r>
            <a:r>
              <a:rPr lang="en-US" altLang="zh-CN" dirty="0">
                <a:latin typeface="楷体_GB2312" pitchFamily="49" charset="-122"/>
                <a:ea typeface="楷体_GB2312" pitchFamily="49" charset="-122"/>
                <a:sym typeface="Wingdings"/>
              </a:rPr>
              <a:t> </a:t>
            </a:r>
            <a:endParaRPr lang="zh-CN" altLang="en-US" b="1" dirty="0">
              <a:latin typeface="楷体_GB2312" pitchFamily="49" charset="-122"/>
              <a:ea typeface="楷体_GB2312" pitchFamily="49" charset="-122"/>
            </a:endParaRPr>
          </a:p>
          <a:p>
            <a:pPr marL="609600" indent="-609600">
              <a:lnSpc>
                <a:spcPct val="120000"/>
              </a:lnSpc>
              <a:buFont typeface="Wingdings" pitchFamily="2" charset="2"/>
              <a:buNone/>
            </a:pPr>
            <a:r>
              <a:rPr lang="zh-CN" altLang="en-US" sz="2400" b="1" dirty="0">
                <a:solidFill>
                  <a:srgbClr val="0066FF"/>
                </a:solidFill>
                <a:latin typeface="楷体_GB2312" pitchFamily="49" charset="-122"/>
                <a:ea typeface="楷体_GB2312" pitchFamily="49" charset="-122"/>
              </a:rPr>
              <a:t>内容耦合的</a:t>
            </a:r>
            <a:r>
              <a:rPr lang="en-US" altLang="zh-CN" sz="2400" b="1" dirty="0">
                <a:solidFill>
                  <a:srgbClr val="0066FF"/>
                </a:solidFill>
                <a:latin typeface="楷体_GB2312" pitchFamily="49" charset="-122"/>
                <a:ea typeface="楷体_GB2312" pitchFamily="49" charset="-122"/>
              </a:rPr>
              <a:t>4</a:t>
            </a:r>
            <a:r>
              <a:rPr lang="zh-CN" altLang="en-US" sz="2400" b="1" dirty="0">
                <a:solidFill>
                  <a:srgbClr val="0066FF"/>
                </a:solidFill>
                <a:latin typeface="楷体_GB2312" pitchFamily="49" charset="-122"/>
                <a:ea typeface="楷体_GB2312" pitchFamily="49" charset="-122"/>
              </a:rPr>
              <a:t>种情况：</a:t>
            </a:r>
          </a:p>
          <a:p>
            <a:pPr marL="609600" indent="-609600">
              <a:lnSpc>
                <a:spcPct val="120000"/>
              </a:lnSpc>
              <a:buFont typeface="Wingdings" pitchFamily="2" charset="2"/>
              <a:buNone/>
            </a:pPr>
            <a:r>
              <a:rPr lang="zh-CN" altLang="en-US" sz="2400" b="1" dirty="0">
                <a:solidFill>
                  <a:schemeClr val="hlink"/>
                </a:solidFill>
                <a:latin typeface="楷体_GB2312" pitchFamily="49" charset="-122"/>
                <a:ea typeface="楷体_GB2312" pitchFamily="49" charset="-122"/>
              </a:rPr>
              <a:t>     </a:t>
            </a: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、一个模块访问另一个模块的内部数据；</a:t>
            </a:r>
          </a:p>
          <a:p>
            <a:pPr marL="609600" indent="-609600">
              <a:lnSpc>
                <a:spcPct val="120000"/>
              </a:lnSpc>
              <a:buFont typeface="Wingdings" pitchFamily="2" charset="2"/>
              <a:buNone/>
            </a:pP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2</a:t>
            </a:r>
            <a:r>
              <a:rPr lang="zh-CN" altLang="en-US" sz="2400" b="1" dirty="0">
                <a:latin typeface="楷体_GB2312" pitchFamily="49" charset="-122"/>
                <a:ea typeface="楷体_GB2312" pitchFamily="49" charset="-122"/>
              </a:rPr>
              <a:t>、一个模块不通过正常入口而转到另一个模块的内部；     </a:t>
            </a:r>
          </a:p>
        </p:txBody>
      </p:sp>
      <p:grpSp>
        <p:nvGrpSpPr>
          <p:cNvPr id="2" name="Group 4"/>
          <p:cNvGrpSpPr>
            <a:grpSpLocks/>
          </p:cNvGrpSpPr>
          <p:nvPr/>
        </p:nvGrpSpPr>
        <p:grpSpPr bwMode="auto">
          <a:xfrm>
            <a:off x="2051050" y="4738688"/>
            <a:ext cx="4176713" cy="1331912"/>
            <a:chOff x="1292" y="3113"/>
            <a:chExt cx="2631" cy="839"/>
          </a:xfrm>
        </p:grpSpPr>
        <p:sp>
          <p:nvSpPr>
            <p:cNvPr id="547845" name="Text Box 5"/>
            <p:cNvSpPr txBox="1">
              <a:spLocks noChangeArrowheads="1"/>
            </p:cNvSpPr>
            <p:nvPr/>
          </p:nvSpPr>
          <p:spPr bwMode="auto">
            <a:xfrm>
              <a:off x="1746" y="3113"/>
              <a:ext cx="584" cy="296"/>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en-US" altLang="zh-CN" sz="2400" b="1">
                  <a:solidFill>
                    <a:schemeClr val="tx1"/>
                  </a:solidFill>
                  <a:latin typeface="Times New Roman" pitchFamily="18" charset="0"/>
                </a:rPr>
                <a:t>A</a:t>
              </a:r>
            </a:p>
          </p:txBody>
        </p:sp>
        <p:sp>
          <p:nvSpPr>
            <p:cNvPr id="547846" name="Text Box 6"/>
            <p:cNvSpPr txBox="1">
              <a:spLocks noChangeArrowheads="1"/>
            </p:cNvSpPr>
            <p:nvPr/>
          </p:nvSpPr>
          <p:spPr bwMode="auto">
            <a:xfrm>
              <a:off x="3061" y="3113"/>
              <a:ext cx="584" cy="296"/>
            </a:xfrm>
            <a:prstGeom prst="rect">
              <a:avLst/>
            </a:prstGeom>
            <a:noFill/>
            <a:ln w="12700">
              <a:solidFill>
                <a:schemeClr val="tx1"/>
              </a:solidFill>
              <a:miter lim="800000"/>
              <a:headEnd/>
              <a:tailEnd/>
            </a:ln>
            <a:effectLst/>
          </p:spPr>
          <p:txBody>
            <a:bodyPr>
              <a:spAutoFit/>
            </a:bodyPr>
            <a:lstStyle/>
            <a:p>
              <a:pPr algn="ctr">
                <a:spcBef>
                  <a:spcPct val="50000"/>
                </a:spcBef>
                <a:buClrTx/>
                <a:buSzTx/>
                <a:buFontTx/>
                <a:buNone/>
              </a:pPr>
              <a:r>
                <a:rPr lang="en-US" altLang="zh-CN" sz="2400" b="1">
                  <a:solidFill>
                    <a:schemeClr val="tx1"/>
                  </a:solidFill>
                  <a:latin typeface="Times New Roman" pitchFamily="18" charset="0"/>
                </a:rPr>
                <a:t>B</a:t>
              </a:r>
            </a:p>
          </p:txBody>
        </p:sp>
        <p:sp>
          <p:nvSpPr>
            <p:cNvPr id="547847" name="Line 7"/>
            <p:cNvSpPr>
              <a:spLocks noChangeShapeType="1"/>
            </p:cNvSpPr>
            <p:nvPr/>
          </p:nvSpPr>
          <p:spPr bwMode="auto">
            <a:xfrm flipV="1">
              <a:off x="2034" y="3339"/>
              <a:ext cx="0" cy="318"/>
            </a:xfrm>
            <a:prstGeom prst="line">
              <a:avLst/>
            </a:prstGeom>
            <a:noFill/>
            <a:ln w="19050">
              <a:solidFill>
                <a:schemeClr val="tx1"/>
              </a:solidFill>
              <a:round/>
              <a:headEnd/>
              <a:tailEnd type="triangle" w="med" len="med"/>
            </a:ln>
            <a:effectLst/>
          </p:spPr>
          <p:txBody>
            <a:bodyPr/>
            <a:lstStyle/>
            <a:p>
              <a:endParaRPr lang="zh-CN" altLang="en-US"/>
            </a:p>
          </p:txBody>
        </p:sp>
        <p:sp>
          <p:nvSpPr>
            <p:cNvPr id="547848" name="Line 8"/>
            <p:cNvSpPr>
              <a:spLocks noChangeShapeType="1"/>
            </p:cNvSpPr>
            <p:nvPr/>
          </p:nvSpPr>
          <p:spPr bwMode="auto">
            <a:xfrm flipV="1">
              <a:off x="3358" y="3339"/>
              <a:ext cx="0" cy="318"/>
            </a:xfrm>
            <a:prstGeom prst="line">
              <a:avLst/>
            </a:prstGeom>
            <a:noFill/>
            <a:ln w="19050">
              <a:solidFill>
                <a:schemeClr val="tx1"/>
              </a:solidFill>
              <a:round/>
              <a:headEnd/>
              <a:tailEnd type="triangle" w="med" len="med"/>
            </a:ln>
            <a:effectLst/>
          </p:spPr>
          <p:txBody>
            <a:bodyPr/>
            <a:lstStyle/>
            <a:p>
              <a:endParaRPr lang="zh-CN" altLang="en-US"/>
            </a:p>
          </p:txBody>
        </p:sp>
        <p:sp>
          <p:nvSpPr>
            <p:cNvPr id="547849" name="Line 9"/>
            <p:cNvSpPr>
              <a:spLocks noChangeShapeType="1"/>
            </p:cNvSpPr>
            <p:nvPr/>
          </p:nvSpPr>
          <p:spPr bwMode="auto">
            <a:xfrm>
              <a:off x="2042" y="3657"/>
              <a:ext cx="1315" cy="0"/>
            </a:xfrm>
            <a:prstGeom prst="line">
              <a:avLst/>
            </a:prstGeom>
            <a:noFill/>
            <a:ln w="19050">
              <a:solidFill>
                <a:schemeClr val="tx1"/>
              </a:solidFill>
              <a:round/>
              <a:headEnd/>
              <a:tailEnd/>
            </a:ln>
            <a:effectLst/>
          </p:spPr>
          <p:txBody>
            <a:bodyPr/>
            <a:lstStyle/>
            <a:p>
              <a:endParaRPr lang="zh-CN" altLang="en-US"/>
            </a:p>
          </p:txBody>
        </p:sp>
        <p:sp>
          <p:nvSpPr>
            <p:cNvPr id="547850" name="Text Box 10"/>
            <p:cNvSpPr txBox="1">
              <a:spLocks noChangeArrowheads="1"/>
            </p:cNvSpPr>
            <p:nvPr/>
          </p:nvSpPr>
          <p:spPr bwMode="auto">
            <a:xfrm>
              <a:off x="1292" y="3702"/>
              <a:ext cx="2631" cy="250"/>
            </a:xfrm>
            <a:prstGeom prst="rect">
              <a:avLst/>
            </a:prstGeom>
            <a:noFill/>
            <a:ln w="9525">
              <a:noFill/>
              <a:miter lim="800000"/>
              <a:headEnd/>
              <a:tailEnd/>
            </a:ln>
            <a:effectLst/>
          </p:spPr>
          <p:txBody>
            <a:bodyPr>
              <a:spAutoFit/>
            </a:bodyPr>
            <a:lstStyle/>
            <a:p>
              <a:pPr marL="742950" indent="-285750">
                <a:spcBef>
                  <a:spcPct val="50000"/>
                </a:spcBef>
                <a:buFont typeface="Wingdings" pitchFamily="2" charset="2"/>
                <a:buNone/>
              </a:pPr>
              <a:r>
                <a:rPr lang="zh-CN" altLang="en-US" sz="2000" b="1">
                  <a:solidFill>
                    <a:schemeClr val="tx1"/>
                  </a:solidFill>
                  <a:ea typeface="楷体_GB2312" pitchFamily="49" charset="-122"/>
                </a:rPr>
                <a:t>一个模块进入另一个模块内部</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78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78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784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r>
              <a:rPr lang="zh-CN" altLang="en-US" sz="3200" dirty="0"/>
              <a:t>耦  合</a:t>
            </a:r>
            <a:endParaRPr lang="zh-CN" altLang="en-US" sz="3200" b="1" dirty="0"/>
          </a:p>
        </p:txBody>
      </p:sp>
      <p:sp>
        <p:nvSpPr>
          <p:cNvPr id="549891" name="Rectangle 3"/>
          <p:cNvSpPr>
            <a:spLocks noGrp="1" noChangeArrowheads="1"/>
          </p:cNvSpPr>
          <p:nvPr>
            <p:ph type="body" idx="1"/>
          </p:nvPr>
        </p:nvSpPr>
        <p:spPr>
          <a:xfrm>
            <a:off x="683568" y="1484784"/>
            <a:ext cx="8317588" cy="4389450"/>
          </a:xfrm>
        </p:spPr>
        <p:txBody>
          <a:bodyPr/>
          <a:lstStyle/>
          <a:p>
            <a:pPr marL="173038" indent="-173038">
              <a:lnSpc>
                <a:spcPct val="120000"/>
              </a:lnSpc>
              <a:buClr>
                <a:schemeClr val="tx1"/>
              </a:buClr>
              <a:buSzTx/>
              <a:buFont typeface="Wingdings" pitchFamily="2" charset="2"/>
              <a:buNone/>
            </a:pPr>
            <a:r>
              <a:rPr lang="en-US" altLang="zh-CN" sz="2400" b="1" dirty="0">
                <a:latin typeface="楷体_GB2312" pitchFamily="49" charset="-122"/>
                <a:ea typeface="楷体_GB2312" pitchFamily="49" charset="-122"/>
              </a:rPr>
              <a:t>3</a:t>
            </a:r>
            <a:r>
              <a:rPr lang="zh-CN" altLang="en-US" sz="2400" b="1" dirty="0">
                <a:latin typeface="楷体_GB2312" pitchFamily="49" charset="-122"/>
                <a:ea typeface="楷体_GB2312" pitchFamily="49" charset="-122"/>
              </a:rPr>
              <a:t>、两个模块有一部分程序代码重叠；</a:t>
            </a:r>
          </a:p>
          <a:p>
            <a:pPr marL="173038" indent="-173038">
              <a:lnSpc>
                <a:spcPct val="150000"/>
              </a:lnSpc>
              <a:buFont typeface="Wingdings" pitchFamily="2" charset="2"/>
              <a:buNone/>
            </a:pPr>
            <a:r>
              <a:rPr lang="en-US" altLang="zh-CN" sz="2400" b="1" dirty="0">
                <a:latin typeface="楷体_GB2312" pitchFamily="49" charset="-122"/>
                <a:ea typeface="楷体_GB2312" pitchFamily="49" charset="-122"/>
              </a:rPr>
              <a:t>4</a:t>
            </a:r>
            <a:r>
              <a:rPr lang="zh-CN" altLang="en-US" sz="2400" b="1" dirty="0">
                <a:latin typeface="楷体_GB2312" pitchFamily="49" charset="-122"/>
                <a:ea typeface="楷体_GB2312" pitchFamily="49" charset="-122"/>
              </a:rPr>
              <a:t>、一个模块有多个入口</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这意味着一个模块有几种功能</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a:t>
            </a:r>
          </a:p>
        </p:txBody>
      </p:sp>
      <p:sp>
        <p:nvSpPr>
          <p:cNvPr id="549892" name="Line 4"/>
          <p:cNvSpPr>
            <a:spLocks noChangeShapeType="1"/>
          </p:cNvSpPr>
          <p:nvPr/>
        </p:nvSpPr>
        <p:spPr bwMode="auto">
          <a:xfrm flipV="1">
            <a:off x="2928938" y="4318322"/>
            <a:ext cx="0" cy="792163"/>
          </a:xfrm>
          <a:prstGeom prst="line">
            <a:avLst/>
          </a:prstGeom>
          <a:noFill/>
          <a:ln w="9525">
            <a:noFill/>
            <a:round/>
            <a:headEnd/>
            <a:tailEnd type="triangle" w="med" len="med"/>
          </a:ln>
          <a:effectLst/>
        </p:spPr>
        <p:txBody>
          <a:bodyPr/>
          <a:lstStyle/>
          <a:p>
            <a:endParaRPr lang="zh-CN" altLang="en-US"/>
          </a:p>
        </p:txBody>
      </p:sp>
      <p:pic>
        <p:nvPicPr>
          <p:cNvPr id="549893" name="Picture 5"/>
          <p:cNvPicPr>
            <a:picLocks noChangeAspect="1" noChangeArrowheads="1"/>
          </p:cNvPicPr>
          <p:nvPr/>
        </p:nvPicPr>
        <p:blipFill>
          <a:blip r:embed="rId4"/>
          <a:srcRect/>
          <a:stretch>
            <a:fillRect/>
          </a:stretch>
        </p:blipFill>
        <p:spPr bwMode="auto">
          <a:xfrm>
            <a:off x="1703388" y="3670622"/>
            <a:ext cx="2057400" cy="714375"/>
          </a:xfrm>
          <a:prstGeom prst="rect">
            <a:avLst/>
          </a:prstGeom>
          <a:noFill/>
        </p:spPr>
      </p:pic>
      <p:sp>
        <p:nvSpPr>
          <p:cNvPr id="549894" name="Line 6"/>
          <p:cNvSpPr>
            <a:spLocks noChangeShapeType="1"/>
          </p:cNvSpPr>
          <p:nvPr/>
        </p:nvSpPr>
        <p:spPr bwMode="auto">
          <a:xfrm flipV="1">
            <a:off x="2640013" y="4030985"/>
            <a:ext cx="0" cy="792162"/>
          </a:xfrm>
          <a:prstGeom prst="line">
            <a:avLst/>
          </a:prstGeom>
          <a:noFill/>
          <a:ln w="19050">
            <a:solidFill>
              <a:schemeClr val="tx1"/>
            </a:solidFill>
            <a:round/>
            <a:headEnd/>
            <a:tailEnd type="triangle" w="med" len="med"/>
          </a:ln>
          <a:effectLst/>
        </p:spPr>
        <p:txBody>
          <a:bodyPr/>
          <a:lstStyle/>
          <a:p>
            <a:endParaRPr lang="zh-CN" altLang="en-US"/>
          </a:p>
        </p:txBody>
      </p:sp>
      <p:sp>
        <p:nvSpPr>
          <p:cNvPr id="549895" name="Text Box 7"/>
          <p:cNvSpPr txBox="1">
            <a:spLocks noChangeArrowheads="1"/>
          </p:cNvSpPr>
          <p:nvPr/>
        </p:nvSpPr>
        <p:spPr bwMode="auto">
          <a:xfrm>
            <a:off x="1200150" y="4894585"/>
            <a:ext cx="2592388" cy="457200"/>
          </a:xfrm>
          <a:prstGeom prst="rect">
            <a:avLst/>
          </a:prstGeom>
          <a:noFill/>
          <a:ln w="9525">
            <a:noFill/>
            <a:miter lim="800000"/>
            <a:headEnd/>
            <a:tailEnd/>
          </a:ln>
          <a:effectLst/>
        </p:spPr>
        <p:txBody>
          <a:bodyPr>
            <a:spAutoFit/>
          </a:bodyPr>
          <a:lstStyle/>
          <a:p>
            <a:pPr marL="742950" indent="-285750">
              <a:spcBef>
                <a:spcPct val="50000"/>
              </a:spcBef>
              <a:buFont typeface="Wingdings" pitchFamily="2" charset="2"/>
              <a:buNone/>
            </a:pPr>
            <a:r>
              <a:rPr lang="zh-CN" altLang="en-US" sz="2400" b="1">
                <a:solidFill>
                  <a:schemeClr val="tx1"/>
                </a:solidFill>
                <a:ea typeface="楷体_GB2312" pitchFamily="49" charset="-122"/>
              </a:rPr>
              <a:t>模块代码重叠</a:t>
            </a:r>
          </a:p>
        </p:txBody>
      </p:sp>
      <p:sp>
        <p:nvSpPr>
          <p:cNvPr id="549896" name="Text Box 8"/>
          <p:cNvSpPr txBox="1">
            <a:spLocks noChangeArrowheads="1"/>
          </p:cNvSpPr>
          <p:nvPr/>
        </p:nvSpPr>
        <p:spPr bwMode="auto">
          <a:xfrm>
            <a:off x="4949825" y="3141985"/>
            <a:ext cx="2232025" cy="2100262"/>
          </a:xfrm>
          <a:prstGeom prst="rect">
            <a:avLst/>
          </a:prstGeom>
          <a:noFill/>
          <a:ln w="9525">
            <a:noFill/>
            <a:miter lim="800000"/>
            <a:headEnd/>
            <a:tailEnd/>
          </a:ln>
          <a:effectLst/>
        </p:spPr>
        <p:txBody>
          <a:bodyPr>
            <a:spAutoFit/>
          </a:bodyPr>
          <a:lstStyle/>
          <a:p>
            <a:pPr marL="742950" indent="-285750">
              <a:spcBef>
                <a:spcPct val="50000"/>
              </a:spcBef>
              <a:buFont typeface="Wingdings" pitchFamily="2" charset="2"/>
              <a:buNone/>
            </a:pPr>
            <a:r>
              <a:rPr lang="zh-CN" altLang="en-US" sz="2400" b="1">
                <a:latin typeface="楷体_GB2312" pitchFamily="49" charset="-122"/>
                <a:ea typeface="楷体_GB2312" pitchFamily="49" charset="-122"/>
              </a:rPr>
              <a:t>入口</a:t>
            </a:r>
            <a:r>
              <a:rPr lang="en-US" altLang="zh-CN" sz="2400" b="1">
                <a:latin typeface="楷体_GB2312" pitchFamily="49" charset="-122"/>
                <a:ea typeface="楷体_GB2312" pitchFamily="49" charset="-122"/>
              </a:rPr>
              <a:t>1</a:t>
            </a:r>
          </a:p>
          <a:p>
            <a:pPr marL="742950" indent="-285750">
              <a:spcBef>
                <a:spcPct val="50000"/>
              </a:spcBef>
              <a:buFont typeface="Wingdings" pitchFamily="2" charset="2"/>
              <a:buNone/>
            </a:pPr>
            <a:r>
              <a:rPr lang="en-US" altLang="zh-CN" sz="2400" b="1">
                <a:latin typeface="楷体_GB2312" pitchFamily="49" charset="-122"/>
                <a:ea typeface="楷体_GB2312" pitchFamily="49" charset="-122"/>
              </a:rPr>
              <a:t>    </a:t>
            </a:r>
            <a:r>
              <a:rPr lang="en-US" altLang="zh-CN" sz="2400" b="1">
                <a:latin typeface="Tahoma"/>
                <a:ea typeface="楷体_GB2312" pitchFamily="49" charset="-122"/>
              </a:rPr>
              <a:t>……</a:t>
            </a:r>
            <a:endParaRPr lang="en-US" altLang="zh-CN" sz="2400" b="1">
              <a:latin typeface="楷体_GB2312" pitchFamily="49" charset="-122"/>
              <a:ea typeface="楷体_GB2312" pitchFamily="49" charset="-122"/>
            </a:endParaRPr>
          </a:p>
          <a:p>
            <a:pPr marL="742950" indent="-285750">
              <a:spcBef>
                <a:spcPct val="50000"/>
              </a:spcBef>
              <a:buFont typeface="Wingdings" pitchFamily="2" charset="2"/>
              <a:buNone/>
            </a:pPr>
            <a:r>
              <a:rPr lang="zh-CN" altLang="en-US" sz="2400" b="1">
                <a:latin typeface="楷体_GB2312" pitchFamily="49" charset="-122"/>
                <a:ea typeface="楷体_GB2312" pitchFamily="49" charset="-122"/>
              </a:rPr>
              <a:t>入口</a:t>
            </a:r>
            <a:r>
              <a:rPr lang="en-US" altLang="zh-CN" sz="2400" b="1">
                <a:latin typeface="楷体_GB2312" pitchFamily="49" charset="-122"/>
                <a:ea typeface="楷体_GB2312" pitchFamily="49" charset="-122"/>
              </a:rPr>
              <a:t>2</a:t>
            </a:r>
          </a:p>
          <a:p>
            <a:pPr marL="742950" indent="-285750">
              <a:spcBef>
                <a:spcPct val="50000"/>
              </a:spcBef>
              <a:buFont typeface="Wingdings" pitchFamily="2" charset="2"/>
              <a:buNone/>
            </a:pPr>
            <a:r>
              <a:rPr lang="en-US" altLang="zh-CN" sz="2400" b="1">
                <a:latin typeface="楷体_GB2312" pitchFamily="49" charset="-122"/>
                <a:ea typeface="楷体_GB2312" pitchFamily="49" charset="-122"/>
              </a:rPr>
              <a:t>    </a:t>
            </a:r>
            <a:r>
              <a:rPr lang="en-US" altLang="zh-CN" sz="2400" b="1">
                <a:latin typeface="Tahoma"/>
                <a:ea typeface="楷体_GB2312" pitchFamily="49" charset="-122"/>
              </a:rPr>
              <a:t>……</a:t>
            </a:r>
            <a:endParaRPr lang="en-US" altLang="zh-CN" sz="2400" b="1">
              <a:latin typeface="楷体_GB2312" pitchFamily="49" charset="-122"/>
              <a:ea typeface="楷体_GB2312" pitchFamily="49" charset="-122"/>
            </a:endParaRPr>
          </a:p>
        </p:txBody>
      </p:sp>
      <p:sp>
        <p:nvSpPr>
          <p:cNvPr id="549897" name="Rectangle 9"/>
          <p:cNvSpPr>
            <a:spLocks noChangeArrowheads="1"/>
          </p:cNvSpPr>
          <p:nvPr/>
        </p:nvSpPr>
        <p:spPr bwMode="auto">
          <a:xfrm>
            <a:off x="5381625" y="3068960"/>
            <a:ext cx="1800225" cy="2447925"/>
          </a:xfrm>
          <a:prstGeom prst="rect">
            <a:avLst/>
          </a:prstGeom>
          <a:noFill/>
          <a:ln w="31750">
            <a:solidFill>
              <a:srgbClr val="008000"/>
            </a:solidFill>
            <a:miter lim="800000"/>
            <a:headEnd/>
            <a:tailEnd/>
          </a:ln>
          <a:effectLst/>
        </p:spPr>
        <p:txBody>
          <a:bodyPr wrap="none" anchor="ctr"/>
          <a:lstStyle/>
          <a:p>
            <a:endParaRPr lang="zh-CN" altLang="en-US"/>
          </a:p>
        </p:txBody>
      </p:sp>
      <p:sp>
        <p:nvSpPr>
          <p:cNvPr id="549898" name="Text Box 10"/>
          <p:cNvSpPr txBox="1">
            <a:spLocks noChangeArrowheads="1"/>
          </p:cNvSpPr>
          <p:nvPr/>
        </p:nvSpPr>
        <p:spPr bwMode="auto">
          <a:xfrm>
            <a:off x="4945063" y="5518472"/>
            <a:ext cx="2305050" cy="457200"/>
          </a:xfrm>
          <a:prstGeom prst="rect">
            <a:avLst/>
          </a:prstGeom>
          <a:noFill/>
          <a:ln w="9525">
            <a:noFill/>
            <a:miter lim="800000"/>
            <a:headEnd/>
            <a:tailEnd/>
          </a:ln>
          <a:effectLst/>
        </p:spPr>
        <p:txBody>
          <a:bodyPr>
            <a:spAutoFit/>
          </a:bodyPr>
          <a:lstStyle/>
          <a:p>
            <a:pPr marL="742950" indent="-285750">
              <a:spcBef>
                <a:spcPct val="50000"/>
              </a:spcBef>
              <a:buFont typeface="Wingdings" pitchFamily="2" charset="2"/>
              <a:buNone/>
            </a:pPr>
            <a:r>
              <a:rPr lang="zh-CN" altLang="en-US" sz="2400" b="1">
                <a:solidFill>
                  <a:schemeClr val="tx1"/>
                </a:solidFill>
                <a:ea typeface="楷体_GB2312" pitchFamily="49" charset="-122"/>
              </a:rPr>
              <a:t>多入口模块</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1|6|7|30"/>
</p:tagLst>
</file>

<file path=ppt/tags/tag10.xml><?xml version="1.0" encoding="utf-8"?>
<p:tagLst xmlns:a="http://schemas.openxmlformats.org/drawingml/2006/main" xmlns:r="http://schemas.openxmlformats.org/officeDocument/2006/relationships" xmlns:p="http://schemas.openxmlformats.org/presentationml/2006/main">
  <p:tag name="TIMING" val="|58"/>
</p:tagLst>
</file>

<file path=ppt/tags/tag11.xml><?xml version="1.0" encoding="utf-8"?>
<p:tagLst xmlns:a="http://schemas.openxmlformats.org/drawingml/2006/main" xmlns:r="http://schemas.openxmlformats.org/officeDocument/2006/relationships" xmlns:p="http://schemas.openxmlformats.org/presentationml/2006/main">
  <p:tag name="TIMING" val="|81|6|7|30"/>
</p:tagLst>
</file>

<file path=ppt/tags/tag2.xml><?xml version="1.0" encoding="utf-8"?>
<p:tagLst xmlns:a="http://schemas.openxmlformats.org/drawingml/2006/main" xmlns:r="http://schemas.openxmlformats.org/officeDocument/2006/relationships" xmlns:p="http://schemas.openxmlformats.org/presentationml/2006/main">
  <p:tag name="TIMING" val="|81|6|7|30"/>
</p:tagLst>
</file>

<file path=ppt/tags/tag3.xml><?xml version="1.0" encoding="utf-8"?>
<p:tagLst xmlns:a="http://schemas.openxmlformats.org/drawingml/2006/main" xmlns:r="http://schemas.openxmlformats.org/officeDocument/2006/relationships" xmlns:p="http://schemas.openxmlformats.org/presentationml/2006/main">
  <p:tag name="TIMING" val="|21.2"/>
</p:tagLst>
</file>

<file path=ppt/tags/tag4.xml><?xml version="1.0" encoding="utf-8"?>
<p:tagLst xmlns:a="http://schemas.openxmlformats.org/drawingml/2006/main" xmlns:r="http://schemas.openxmlformats.org/officeDocument/2006/relationships" xmlns:p="http://schemas.openxmlformats.org/presentationml/2006/main">
  <p:tag name="TIMING" val="|21.6|215.4"/>
</p:tagLst>
</file>

<file path=ppt/tags/tag5.xml><?xml version="1.0" encoding="utf-8"?>
<p:tagLst xmlns:a="http://schemas.openxmlformats.org/drawingml/2006/main" xmlns:r="http://schemas.openxmlformats.org/officeDocument/2006/relationships" xmlns:p="http://schemas.openxmlformats.org/presentationml/2006/main">
  <p:tag name="TIMING" val="|21.6|215.4"/>
</p:tagLst>
</file>

<file path=ppt/tags/tag6.xml><?xml version="1.0" encoding="utf-8"?>
<p:tagLst xmlns:a="http://schemas.openxmlformats.org/drawingml/2006/main" xmlns:r="http://schemas.openxmlformats.org/officeDocument/2006/relationships" xmlns:p="http://schemas.openxmlformats.org/presentationml/2006/main">
  <p:tag name="TIMING" val="|14.2|7|16.6|115.6"/>
</p:tagLst>
</file>

<file path=ppt/tags/tag7.xml><?xml version="1.0" encoding="utf-8"?>
<p:tagLst xmlns:a="http://schemas.openxmlformats.org/drawingml/2006/main" xmlns:r="http://schemas.openxmlformats.org/officeDocument/2006/relationships" xmlns:p="http://schemas.openxmlformats.org/presentationml/2006/main">
  <p:tag name="TIMING" val="|52.8|17.3|18.2"/>
</p:tagLst>
</file>

<file path=ppt/tags/tag8.xml><?xml version="1.0" encoding="utf-8"?>
<p:tagLst xmlns:a="http://schemas.openxmlformats.org/drawingml/2006/main" xmlns:r="http://schemas.openxmlformats.org/officeDocument/2006/relationships" xmlns:p="http://schemas.openxmlformats.org/presentationml/2006/main">
  <p:tag name="TIMING" val="|13.8"/>
</p:tagLst>
</file>

<file path=ppt/tags/tag9.xml><?xml version="1.0" encoding="utf-8"?>
<p:tagLst xmlns:a="http://schemas.openxmlformats.org/drawingml/2006/main" xmlns:r="http://schemas.openxmlformats.org/officeDocument/2006/relationships" xmlns:p="http://schemas.openxmlformats.org/presentationml/2006/main">
  <p:tag name="TIMING" val="|1.5|9.6"/>
</p:tagLst>
</file>

<file path=ppt/theme/theme1.xml><?xml version="1.0" encoding="utf-8"?>
<a:theme xmlns:a="http://schemas.openxmlformats.org/drawingml/2006/main" name="空演示文稿">
  <a:themeElements>
    <a:clrScheme name="空演示文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空演示文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空演示文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空演示文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空演示文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空演示文稿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空演示文稿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空演示文稿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空演示文稿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Office\Templates\空演示文稿.pot</Template>
  <TotalTime>4901</TotalTime>
  <Words>8776</Words>
  <Application>Microsoft Office PowerPoint</Application>
  <PresentationFormat>全屏显示(4:3)</PresentationFormat>
  <Paragraphs>1706</Paragraphs>
  <Slides>193</Slides>
  <Notes>26</Notes>
  <HiddenSlides>36</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193</vt:i4>
      </vt:variant>
    </vt:vector>
  </HeadingPairs>
  <TitlesOfParts>
    <vt:vector size="209" baseType="lpstr">
      <vt:lpstr>黑体</vt:lpstr>
      <vt:lpstr>楷体</vt:lpstr>
      <vt:lpstr>楷体_GB2312</vt:lpstr>
      <vt:lpstr>宋体</vt:lpstr>
      <vt:lpstr>微软雅黑</vt:lpstr>
      <vt:lpstr>Arial</vt:lpstr>
      <vt:lpstr>Comic Sans MS</vt:lpstr>
      <vt:lpstr>Consolas</vt:lpstr>
      <vt:lpstr>Helvetica</vt:lpstr>
      <vt:lpstr>Symbol</vt:lpstr>
      <vt:lpstr>Tahoma</vt:lpstr>
      <vt:lpstr>Times New Roman</vt:lpstr>
      <vt:lpstr>Wingdings</vt:lpstr>
      <vt:lpstr>Wingdings 2</vt:lpstr>
      <vt:lpstr>空演示文稿</vt:lpstr>
      <vt:lpstr>Document</vt:lpstr>
      <vt:lpstr>软 件 工 程 Software Engineering</vt:lpstr>
      <vt:lpstr>PowerPoint 演示文稿</vt:lpstr>
      <vt:lpstr>第4章  结构化设计</vt:lpstr>
      <vt:lpstr>第4章  结构化设计</vt:lpstr>
      <vt:lpstr>第4章  结构化设计</vt:lpstr>
      <vt:lpstr>优秀的程序员也是优秀的设计师</vt:lpstr>
      <vt:lpstr>优秀的程序员也是优秀的设计师</vt:lpstr>
      <vt:lpstr>好的代码来自好的设计</vt:lpstr>
      <vt:lpstr>好的代码来自好的设计</vt:lpstr>
      <vt:lpstr>好的代码来自好的设计</vt:lpstr>
      <vt:lpstr>好的代码来自好的设计</vt:lpstr>
      <vt:lpstr>好的代码来自好的设计</vt:lpstr>
      <vt:lpstr>复习：软件各阶段的任务</vt:lpstr>
      <vt:lpstr>从需求到设计</vt:lpstr>
      <vt:lpstr>PowerPoint 演示文稿</vt:lpstr>
      <vt:lpstr>软件设计要考虑的方面</vt:lpstr>
      <vt:lpstr>软件设计活动</vt:lpstr>
      <vt:lpstr>PowerPoint 演示文稿</vt:lpstr>
      <vt:lpstr>PowerPoint 演示文稿</vt:lpstr>
      <vt:lpstr>概要设计</vt:lpstr>
      <vt:lpstr>概要设计</vt:lpstr>
      <vt:lpstr>软件设计</vt:lpstr>
      <vt:lpstr>PowerPoint 演示文稿</vt:lpstr>
      <vt:lpstr>PowerPoint 演示文稿</vt:lpstr>
      <vt:lpstr>PowerPoint 演示文稿</vt:lpstr>
      <vt:lpstr>PowerPoint 演示文稿</vt:lpstr>
      <vt:lpstr>PowerPoint 演示文稿</vt:lpstr>
      <vt:lpstr>软件设计的两个阶段</vt:lpstr>
      <vt:lpstr>PowerPoint 演示文稿</vt:lpstr>
      <vt:lpstr>软件体系结构</vt:lpstr>
      <vt:lpstr>PowerPoint 演示文稿</vt:lpstr>
      <vt:lpstr>PowerPoint 演示文稿</vt:lpstr>
      <vt:lpstr>PowerPoint 演示文稿</vt:lpstr>
      <vt:lpstr>决定风格的因素</vt:lpstr>
      <vt:lpstr>PowerPoint 演示文稿</vt:lpstr>
      <vt:lpstr>PowerPoint 演示文稿</vt:lpstr>
      <vt:lpstr>PowerPoint 演示文稿</vt:lpstr>
      <vt:lpstr>PowerPoint 演示文稿</vt:lpstr>
      <vt:lpstr>PowerPoint 演示文稿</vt:lpstr>
      <vt:lpstr>管道-过滤器风格</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C/S  B/S 体系结构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第4章  结构化设计</vt:lpstr>
      <vt:lpstr>概要（总体）设计</vt:lpstr>
      <vt:lpstr>总体设计</vt:lpstr>
      <vt:lpstr>PowerPoint 演示文稿</vt:lpstr>
      <vt:lpstr>总体设计</vt:lpstr>
      <vt:lpstr>总体设计</vt:lpstr>
      <vt:lpstr>总体设计</vt:lpstr>
      <vt:lpstr>总体设计</vt:lpstr>
      <vt:lpstr>总体设计</vt:lpstr>
      <vt:lpstr>总体设计</vt:lpstr>
      <vt:lpstr>概要设计</vt:lpstr>
      <vt:lpstr>概要设计的原理</vt:lpstr>
      <vt:lpstr>PowerPoint 演示文稿</vt:lpstr>
      <vt:lpstr>PowerPoint 演示文稿</vt:lpstr>
      <vt:lpstr>PowerPoint 演示文稿</vt:lpstr>
      <vt:lpstr>概要设计原理</vt:lpstr>
      <vt:lpstr>PowerPoint 演示文稿</vt:lpstr>
      <vt:lpstr>模块与接口</vt:lpstr>
      <vt:lpstr>模块结构：树状和网状</vt:lpstr>
      <vt:lpstr>概要设计原理</vt:lpstr>
      <vt:lpstr>概要设计原理</vt:lpstr>
      <vt:lpstr>PowerPoint 演示文稿</vt:lpstr>
      <vt:lpstr>概要设计原理</vt:lpstr>
      <vt:lpstr>概要设计原理</vt:lpstr>
      <vt:lpstr>第4章  结构化设计</vt:lpstr>
      <vt:lpstr>概要设计原理</vt:lpstr>
      <vt:lpstr>PowerPoint 演示文稿</vt:lpstr>
      <vt:lpstr>耦  合</vt:lpstr>
      <vt:lpstr>耦  合</vt:lpstr>
      <vt:lpstr>耦  合</vt:lpstr>
      <vt:lpstr>耦  合</vt:lpstr>
      <vt:lpstr>耦  合</vt:lpstr>
      <vt:lpstr>耦  合</vt:lpstr>
      <vt:lpstr>耦  合</vt:lpstr>
      <vt:lpstr>耦  合</vt:lpstr>
      <vt:lpstr>内容耦合举例</vt:lpstr>
      <vt:lpstr>耦合小结</vt:lpstr>
      <vt:lpstr>课堂作业</vt:lpstr>
      <vt:lpstr>课堂作业</vt:lpstr>
      <vt:lpstr>课堂作业</vt:lpstr>
      <vt:lpstr>课堂作业</vt:lpstr>
      <vt:lpstr>课堂作业</vt:lpstr>
      <vt:lpstr>一幅图小结耦合</vt:lpstr>
      <vt:lpstr>概要设计原理</vt:lpstr>
      <vt:lpstr>总体设计</vt:lpstr>
      <vt:lpstr>课堂作业</vt:lpstr>
      <vt:lpstr>内  聚</vt:lpstr>
      <vt:lpstr>内  聚</vt:lpstr>
      <vt:lpstr>内  聚</vt:lpstr>
      <vt:lpstr>内  聚</vt:lpstr>
      <vt:lpstr>内  聚</vt:lpstr>
      <vt:lpstr>内  聚</vt:lpstr>
      <vt:lpstr>内  聚</vt:lpstr>
      <vt:lpstr>模块内聚性的判断</vt:lpstr>
      <vt:lpstr>内聚小结</vt:lpstr>
      <vt:lpstr>第4章  结构化设计</vt:lpstr>
      <vt:lpstr>启发式规则</vt:lpstr>
      <vt:lpstr>启发式规则</vt:lpstr>
      <vt:lpstr>启发式规则</vt:lpstr>
      <vt:lpstr>PowerPoint 演示文稿</vt:lpstr>
      <vt:lpstr>PowerPoint 演示文稿</vt:lpstr>
      <vt:lpstr>PowerPoint 演示文稿</vt:lpstr>
      <vt:lpstr>PowerPoint 演示文稿</vt:lpstr>
      <vt:lpstr>PowerPoint 演示文稿</vt:lpstr>
      <vt:lpstr>启发式规则</vt:lpstr>
      <vt:lpstr>PowerPoint 演示文稿</vt:lpstr>
      <vt:lpstr>PowerPoint 演示文稿</vt:lpstr>
      <vt:lpstr>PowerPoint 演示文稿</vt:lpstr>
      <vt:lpstr>启发式规则</vt:lpstr>
      <vt:lpstr>启发式规则</vt:lpstr>
      <vt:lpstr>启发式规则</vt:lpstr>
      <vt:lpstr>启发式规则</vt:lpstr>
      <vt:lpstr>第4章  结构化设计</vt:lpstr>
      <vt:lpstr>概要设计</vt:lpstr>
      <vt:lpstr>结构设计图形工具：层次图</vt:lpstr>
      <vt:lpstr>结构设计图形工具：HIPO图</vt:lpstr>
      <vt:lpstr>结构设计图形工具：HIPO图</vt:lpstr>
      <vt:lpstr>PowerPoint 演示文稿</vt:lpstr>
      <vt:lpstr>结构设计图形工具：结构图</vt:lpstr>
      <vt:lpstr>软件结构设计图形工具</vt:lpstr>
      <vt:lpstr>面向数据流（SD）的设计方法</vt:lpstr>
      <vt:lpstr>面向数据流（SD）的设计方法</vt:lpstr>
      <vt:lpstr>变化流</vt:lpstr>
      <vt:lpstr>从变化流到结构图</vt:lpstr>
      <vt:lpstr>PowerPoint 演示文稿</vt:lpstr>
      <vt:lpstr>事务流</vt:lpstr>
      <vt:lpstr>从事务流到结构图</vt:lpstr>
      <vt:lpstr>面向数据流的概要设计方法</vt:lpstr>
      <vt:lpstr>变换分析</vt:lpstr>
      <vt:lpstr>变换流举例：汽车数字仪表板的设计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合并</vt:lpstr>
      <vt:lpstr>PowerPoint 演示文稿</vt:lpstr>
      <vt:lpstr>将变换部分精化：</vt:lpstr>
      <vt:lpstr>将变换部分精化：</vt:lpstr>
      <vt:lpstr>PowerPoint 演示文稿</vt:lpstr>
      <vt:lpstr>PowerPoint 演示文稿</vt:lpstr>
      <vt:lpstr>PowerPoint 演示文稿</vt:lpstr>
      <vt:lpstr>PowerPoint 演示文稿</vt:lpstr>
      <vt:lpstr>从DFD到结构图</vt:lpstr>
      <vt:lpstr>PowerPoint 演示文稿</vt:lpstr>
      <vt:lpstr>例“教材销售子系统” 数据流图</vt:lpstr>
      <vt:lpstr>例“教材销售子系统” 软件结构</vt:lpstr>
      <vt:lpstr>例“教材销售子系统” 软件结构</vt:lpstr>
      <vt:lpstr>例“教材销售子系统” 软件结构</vt:lpstr>
      <vt:lpstr>例“教材销售子系统” 软件结构</vt:lpstr>
      <vt:lpstr>例“教材销售子系统” 软件结构</vt:lpstr>
      <vt:lpstr>例“教材销售子系统” 软件结构</vt:lpstr>
      <vt:lpstr>例“教材采购子系统”数据流图</vt:lpstr>
      <vt:lpstr>例“教材销售子系统” 软件结构图</vt:lpstr>
      <vt:lpstr>后面又举了一个例子（自学）</vt:lpstr>
      <vt:lpstr>自学：变换分析实例</vt:lpstr>
      <vt:lpstr>成绩录入精化数据流图</vt:lpstr>
      <vt:lpstr>划界的数据流图</vt:lpstr>
      <vt:lpstr>成绩录入上层模块图</vt:lpstr>
      <vt:lpstr>成绩录入结构二次分解</vt:lpstr>
      <vt:lpstr>  示例总结</vt:lpstr>
      <vt:lpstr>事务型分析实例</vt:lpstr>
      <vt:lpstr>精化数据流图</vt:lpstr>
      <vt:lpstr>得出程序结构</vt:lpstr>
      <vt:lpstr>小结：概要设计</vt:lpstr>
      <vt:lpstr>下次课</vt:lpstr>
      <vt:lpstr>推荐阅读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软 件 工 程 Software Engineering</dc:title>
  <dc:creator>科技处</dc:creator>
  <cp:lastModifiedBy>teacher</cp:lastModifiedBy>
  <cp:revision>487</cp:revision>
  <cp:lastPrinted>2000-06-01T08:32:58Z</cp:lastPrinted>
  <dcterms:created xsi:type="dcterms:W3CDTF">2000-06-01T08:10:22Z</dcterms:created>
  <dcterms:modified xsi:type="dcterms:W3CDTF">2023-09-13T03:58:20Z</dcterms:modified>
</cp:coreProperties>
</file>